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897" r:id="rId1"/>
  </p:sldMasterIdLst>
  <p:notesMasterIdLst>
    <p:notesMasterId r:id="rId33"/>
  </p:notesMasterIdLst>
  <p:handoutMasterIdLst>
    <p:handoutMasterId r:id="rId34"/>
  </p:handoutMasterIdLst>
  <p:sldIdLst>
    <p:sldId id="286" r:id="rId2"/>
    <p:sldId id="418" r:id="rId3"/>
    <p:sldId id="423" r:id="rId4"/>
    <p:sldId id="432" r:id="rId5"/>
    <p:sldId id="396" r:id="rId6"/>
    <p:sldId id="314" r:id="rId7"/>
    <p:sldId id="380" r:id="rId8"/>
    <p:sldId id="383" r:id="rId9"/>
    <p:sldId id="339" r:id="rId10"/>
    <p:sldId id="346" r:id="rId11"/>
    <p:sldId id="409" r:id="rId12"/>
    <p:sldId id="411" r:id="rId13"/>
    <p:sldId id="384" r:id="rId14"/>
    <p:sldId id="424" r:id="rId15"/>
    <p:sldId id="434" r:id="rId16"/>
    <p:sldId id="389" r:id="rId17"/>
    <p:sldId id="356" r:id="rId18"/>
    <p:sldId id="385" r:id="rId19"/>
    <p:sldId id="425" r:id="rId20"/>
    <p:sldId id="412" r:id="rId21"/>
    <p:sldId id="358" r:id="rId22"/>
    <p:sldId id="369" r:id="rId23"/>
    <p:sldId id="414" r:id="rId24"/>
    <p:sldId id="413" r:id="rId25"/>
    <p:sldId id="426" r:id="rId26"/>
    <p:sldId id="415" r:id="rId27"/>
    <p:sldId id="416" r:id="rId28"/>
    <p:sldId id="398" r:id="rId29"/>
    <p:sldId id="417" r:id="rId30"/>
    <p:sldId id="433" r:id="rId31"/>
    <p:sldId id="390" r:id="rId32"/>
  </p:sldIdLst>
  <p:sldSz cx="9144000" cy="6858000" type="screen4x3"/>
  <p:notesSz cx="6735763" cy="9866313"/>
  <p:defaultTextStyle>
    <a:defPPr>
      <a:defRPr lang="ja-JP"/>
    </a:defPPr>
    <a:lvl1pPr algn="ctr" rtl="0" eaLnBrk="0" fontAlgn="base" hangingPunct="0">
      <a:lnSpc>
        <a:spcPct val="96000"/>
      </a:lnSpc>
      <a:spcBef>
        <a:spcPct val="0"/>
      </a:spcBef>
      <a:spcAft>
        <a:spcPct val="0"/>
      </a:spcAft>
      <a:defRPr kumimoji="1" sz="4000" kern="1200">
        <a:solidFill>
          <a:schemeClr val="tx1"/>
        </a:solidFill>
        <a:latin typeface="Verdana" pitchFamily="34" charset="0"/>
        <a:ea typeface="HGP創英角ｺﾞｼｯｸUB" pitchFamily="50" charset="-128"/>
        <a:cs typeface="+mn-cs"/>
      </a:defRPr>
    </a:lvl1pPr>
    <a:lvl2pPr marL="457200" algn="ctr" rtl="0" eaLnBrk="0" fontAlgn="base" hangingPunct="0">
      <a:lnSpc>
        <a:spcPct val="96000"/>
      </a:lnSpc>
      <a:spcBef>
        <a:spcPct val="0"/>
      </a:spcBef>
      <a:spcAft>
        <a:spcPct val="0"/>
      </a:spcAft>
      <a:defRPr kumimoji="1" sz="4000" kern="1200">
        <a:solidFill>
          <a:schemeClr val="tx1"/>
        </a:solidFill>
        <a:latin typeface="Verdana" pitchFamily="34" charset="0"/>
        <a:ea typeface="HGP創英角ｺﾞｼｯｸUB" pitchFamily="50" charset="-128"/>
        <a:cs typeface="+mn-cs"/>
      </a:defRPr>
    </a:lvl2pPr>
    <a:lvl3pPr marL="914400" algn="ctr" rtl="0" eaLnBrk="0" fontAlgn="base" hangingPunct="0">
      <a:lnSpc>
        <a:spcPct val="96000"/>
      </a:lnSpc>
      <a:spcBef>
        <a:spcPct val="0"/>
      </a:spcBef>
      <a:spcAft>
        <a:spcPct val="0"/>
      </a:spcAft>
      <a:defRPr kumimoji="1" sz="4000" kern="1200">
        <a:solidFill>
          <a:schemeClr val="tx1"/>
        </a:solidFill>
        <a:latin typeface="Verdana" pitchFamily="34" charset="0"/>
        <a:ea typeface="HGP創英角ｺﾞｼｯｸUB" pitchFamily="50" charset="-128"/>
        <a:cs typeface="+mn-cs"/>
      </a:defRPr>
    </a:lvl3pPr>
    <a:lvl4pPr marL="1371600" algn="ctr" rtl="0" eaLnBrk="0" fontAlgn="base" hangingPunct="0">
      <a:lnSpc>
        <a:spcPct val="96000"/>
      </a:lnSpc>
      <a:spcBef>
        <a:spcPct val="0"/>
      </a:spcBef>
      <a:spcAft>
        <a:spcPct val="0"/>
      </a:spcAft>
      <a:defRPr kumimoji="1" sz="4000" kern="1200">
        <a:solidFill>
          <a:schemeClr val="tx1"/>
        </a:solidFill>
        <a:latin typeface="Verdana" pitchFamily="34" charset="0"/>
        <a:ea typeface="HGP創英角ｺﾞｼｯｸUB" pitchFamily="50" charset="-128"/>
        <a:cs typeface="+mn-cs"/>
      </a:defRPr>
    </a:lvl4pPr>
    <a:lvl5pPr marL="1828800" algn="ctr" rtl="0" eaLnBrk="0" fontAlgn="base" hangingPunct="0">
      <a:lnSpc>
        <a:spcPct val="96000"/>
      </a:lnSpc>
      <a:spcBef>
        <a:spcPct val="0"/>
      </a:spcBef>
      <a:spcAft>
        <a:spcPct val="0"/>
      </a:spcAft>
      <a:defRPr kumimoji="1" sz="4000" kern="1200">
        <a:solidFill>
          <a:schemeClr val="tx1"/>
        </a:solidFill>
        <a:latin typeface="Verdana" pitchFamily="34" charset="0"/>
        <a:ea typeface="HGP創英角ｺﾞｼｯｸUB" pitchFamily="50" charset="-128"/>
        <a:cs typeface="+mn-cs"/>
      </a:defRPr>
    </a:lvl5pPr>
    <a:lvl6pPr marL="2286000" algn="l" defTabSz="914400" rtl="0" eaLnBrk="1" latinLnBrk="0" hangingPunct="1">
      <a:defRPr kumimoji="1" sz="4000" kern="1200">
        <a:solidFill>
          <a:schemeClr val="tx1"/>
        </a:solidFill>
        <a:latin typeface="Verdana" pitchFamily="34" charset="0"/>
        <a:ea typeface="HGP創英角ｺﾞｼｯｸUB" pitchFamily="50" charset="-128"/>
        <a:cs typeface="+mn-cs"/>
      </a:defRPr>
    </a:lvl6pPr>
    <a:lvl7pPr marL="2743200" algn="l" defTabSz="914400" rtl="0" eaLnBrk="1" latinLnBrk="0" hangingPunct="1">
      <a:defRPr kumimoji="1" sz="4000" kern="1200">
        <a:solidFill>
          <a:schemeClr val="tx1"/>
        </a:solidFill>
        <a:latin typeface="Verdana" pitchFamily="34" charset="0"/>
        <a:ea typeface="HGP創英角ｺﾞｼｯｸUB" pitchFamily="50" charset="-128"/>
        <a:cs typeface="+mn-cs"/>
      </a:defRPr>
    </a:lvl7pPr>
    <a:lvl8pPr marL="3200400" algn="l" defTabSz="914400" rtl="0" eaLnBrk="1" latinLnBrk="0" hangingPunct="1">
      <a:defRPr kumimoji="1" sz="4000" kern="1200">
        <a:solidFill>
          <a:schemeClr val="tx1"/>
        </a:solidFill>
        <a:latin typeface="Verdana" pitchFamily="34" charset="0"/>
        <a:ea typeface="HGP創英角ｺﾞｼｯｸUB" pitchFamily="50" charset="-128"/>
        <a:cs typeface="+mn-cs"/>
      </a:defRPr>
    </a:lvl8pPr>
    <a:lvl9pPr marL="3657600" algn="l" defTabSz="914400" rtl="0" eaLnBrk="1" latinLnBrk="0" hangingPunct="1">
      <a:defRPr kumimoji="1" sz="4000" kern="1200">
        <a:solidFill>
          <a:schemeClr val="tx1"/>
        </a:solidFill>
        <a:latin typeface="Verdana" pitchFamily="34" charset="0"/>
        <a:ea typeface="HGP創英角ｺﾞｼｯｸUB"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9900"/>
    <a:srgbClr val="FFFF99"/>
    <a:srgbClr val="69306A"/>
    <a:srgbClr val="FFCCCC"/>
    <a:srgbClr val="E4CA9C"/>
    <a:srgbClr val="CC6600"/>
    <a:srgbClr val="0000FF"/>
    <a:srgbClr val="000066"/>
    <a:srgbClr val="A5002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37" autoAdjust="0"/>
    <p:restoredTop sz="83077" autoAdjust="0"/>
  </p:normalViewPr>
  <p:slideViewPr>
    <p:cSldViewPr snapToGrid="0">
      <p:cViewPr>
        <p:scale>
          <a:sx n="75" d="100"/>
          <a:sy n="75" d="100"/>
        </p:scale>
        <p:origin x="-1498" y="-413"/>
      </p:cViewPr>
      <p:guideLst>
        <p:guide orient="horz" pos="2160"/>
        <p:guide orient="horz" pos="515"/>
        <p:guide orient="horz" pos="3945"/>
        <p:guide orient="horz" pos="268"/>
        <p:guide orient="horz"/>
        <p:guide pos="2877"/>
        <p:guide pos="221"/>
        <p:guide pos="5551"/>
        <p:guide pos="444"/>
        <p:guide pos="53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83" d="100"/>
          <a:sy n="83" d="100"/>
        </p:scale>
        <p:origin x="-2070" y="-90"/>
      </p:cViewPr>
      <p:guideLst>
        <p:guide orient="horz" pos="3108"/>
        <p:guide pos="2122"/>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17825" cy="493713"/>
          </a:xfrm>
          <a:prstGeom prst="rect">
            <a:avLst/>
          </a:prstGeom>
          <a:noFill/>
          <a:ln w="9525">
            <a:noFill/>
            <a:miter lim="800000"/>
            <a:headEnd/>
            <a:tailEnd/>
          </a:ln>
          <a:effectLst/>
        </p:spPr>
        <p:txBody>
          <a:bodyPr vert="horz" wrap="square" lIns="90620" tIns="45310" rIns="90620" bIns="45310" numCol="1" anchor="t" anchorCtr="0" compatLnSpc="1">
            <a:prstTxWarp prst="textNoShape">
              <a:avLst/>
            </a:prstTxWarp>
          </a:bodyPr>
          <a:lstStyle>
            <a:lvl1pPr algn="l"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37891" name="Rectangle 3"/>
          <p:cNvSpPr>
            <a:spLocks noGrp="1" noChangeArrowheads="1"/>
          </p:cNvSpPr>
          <p:nvPr>
            <p:ph type="dt" sz="quarter" idx="1"/>
          </p:nvPr>
        </p:nvSpPr>
        <p:spPr bwMode="auto">
          <a:xfrm>
            <a:off x="3817938" y="0"/>
            <a:ext cx="2917825" cy="493713"/>
          </a:xfrm>
          <a:prstGeom prst="rect">
            <a:avLst/>
          </a:prstGeom>
          <a:noFill/>
          <a:ln w="9525">
            <a:noFill/>
            <a:miter lim="800000"/>
            <a:headEnd/>
            <a:tailEnd/>
          </a:ln>
          <a:effectLst/>
        </p:spPr>
        <p:txBody>
          <a:bodyPr vert="horz" wrap="square" lIns="90620" tIns="45310" rIns="90620" bIns="45310" numCol="1" anchor="t" anchorCtr="0" compatLnSpc="1">
            <a:prstTxWarp prst="textNoShape">
              <a:avLst/>
            </a:prstTxWarp>
          </a:bodyPr>
          <a:lstStyle>
            <a:lvl1pPr algn="r"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37892" name="Rectangle 4"/>
          <p:cNvSpPr>
            <a:spLocks noGrp="1" noChangeArrowheads="1"/>
          </p:cNvSpPr>
          <p:nvPr>
            <p:ph type="ftr" sz="quarter" idx="2"/>
          </p:nvPr>
        </p:nvSpPr>
        <p:spPr bwMode="auto">
          <a:xfrm>
            <a:off x="0" y="9372600"/>
            <a:ext cx="2917825" cy="493713"/>
          </a:xfrm>
          <a:prstGeom prst="rect">
            <a:avLst/>
          </a:prstGeom>
          <a:noFill/>
          <a:ln w="9525">
            <a:noFill/>
            <a:miter lim="800000"/>
            <a:headEnd/>
            <a:tailEnd/>
          </a:ln>
          <a:effectLst/>
        </p:spPr>
        <p:txBody>
          <a:bodyPr vert="horz" wrap="square" lIns="90620" tIns="45310" rIns="90620" bIns="45310" numCol="1" anchor="b" anchorCtr="0" compatLnSpc="1">
            <a:prstTxWarp prst="textNoShape">
              <a:avLst/>
            </a:prstTxWarp>
          </a:bodyPr>
          <a:lstStyle>
            <a:lvl1pPr algn="l"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37893" name="Rectangle 5"/>
          <p:cNvSpPr>
            <a:spLocks noGrp="1" noChangeArrowheads="1"/>
          </p:cNvSpPr>
          <p:nvPr>
            <p:ph type="sldNum" sz="quarter" idx="3"/>
          </p:nvPr>
        </p:nvSpPr>
        <p:spPr bwMode="auto">
          <a:xfrm>
            <a:off x="3817938" y="9372600"/>
            <a:ext cx="2917825" cy="493713"/>
          </a:xfrm>
          <a:prstGeom prst="rect">
            <a:avLst/>
          </a:prstGeom>
          <a:noFill/>
          <a:ln w="9525">
            <a:noFill/>
            <a:miter lim="800000"/>
            <a:headEnd/>
            <a:tailEnd/>
          </a:ln>
          <a:effectLst/>
        </p:spPr>
        <p:txBody>
          <a:bodyPr vert="horz" wrap="square" lIns="90620" tIns="45310" rIns="90620" bIns="45310" numCol="1" anchor="b" anchorCtr="0" compatLnSpc="1">
            <a:prstTxWarp prst="textNoShape">
              <a:avLst/>
            </a:prstTxWarp>
          </a:bodyPr>
          <a:lstStyle>
            <a:lvl1pPr algn="r" defTabSz="906396" eaLnBrk="1" hangingPunct="1">
              <a:lnSpc>
                <a:spcPct val="100000"/>
              </a:lnSpc>
              <a:defRPr kumimoji="1" sz="1200" b="0">
                <a:latin typeface="Times New Roman" pitchFamily="18" charset="0"/>
                <a:ea typeface="ＭＳ Ｐゴシック" pitchFamily="50" charset="-128"/>
              </a:defRPr>
            </a:lvl1pPr>
          </a:lstStyle>
          <a:p>
            <a:pPr>
              <a:defRPr/>
            </a:pPr>
            <a:fld id="{49144240-9F96-4A50-8F6C-37A38B2DC535}" type="slidenum">
              <a:rPr lang="en-US" altLang="ja-JP"/>
              <a:pPr>
                <a:defRPr/>
              </a:pPr>
              <a:t>&lt;#&gt;</a:t>
            </a:fld>
            <a:endParaRPr lang="en-US" altLang="ja-JP"/>
          </a:p>
        </p:txBody>
      </p:sp>
    </p:spTree>
    <p:extLst>
      <p:ext uri="{BB962C8B-B14F-4D97-AF65-F5344CB8AC3E}">
        <p14:creationId xmlns:p14="http://schemas.microsoft.com/office/powerpoint/2010/main" xmlns="" val="6728129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08300" cy="523875"/>
          </a:xfrm>
          <a:prstGeom prst="rect">
            <a:avLst/>
          </a:prstGeom>
          <a:noFill/>
          <a:ln w="9525">
            <a:noFill/>
            <a:miter lim="800000"/>
            <a:headEnd/>
            <a:tailEnd/>
          </a:ln>
          <a:effectLst/>
        </p:spPr>
        <p:txBody>
          <a:bodyPr vert="horz" wrap="square" lIns="90620" tIns="45310" rIns="90620" bIns="45310" numCol="1" anchor="t" anchorCtr="0" compatLnSpc="1">
            <a:prstTxWarp prst="textNoShape">
              <a:avLst/>
            </a:prstTxWarp>
          </a:bodyPr>
          <a:lstStyle>
            <a:lvl1pPr algn="l"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39939" name="Rectangle 3"/>
          <p:cNvSpPr>
            <a:spLocks noGrp="1" noChangeArrowheads="1"/>
          </p:cNvSpPr>
          <p:nvPr>
            <p:ph type="dt" idx="1"/>
          </p:nvPr>
        </p:nvSpPr>
        <p:spPr bwMode="auto">
          <a:xfrm>
            <a:off x="3827463" y="0"/>
            <a:ext cx="2908300" cy="523875"/>
          </a:xfrm>
          <a:prstGeom prst="rect">
            <a:avLst/>
          </a:prstGeom>
          <a:noFill/>
          <a:ln w="9525">
            <a:noFill/>
            <a:miter lim="800000"/>
            <a:headEnd/>
            <a:tailEnd/>
          </a:ln>
          <a:effectLst/>
        </p:spPr>
        <p:txBody>
          <a:bodyPr vert="horz" wrap="square" lIns="90620" tIns="45310" rIns="90620" bIns="45310" numCol="1" anchor="t" anchorCtr="0" compatLnSpc="1">
            <a:prstTxWarp prst="textNoShape">
              <a:avLst/>
            </a:prstTxWarp>
          </a:bodyPr>
          <a:lstStyle>
            <a:lvl1pPr algn="r"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50180" name="Rectangle 4"/>
          <p:cNvSpPr>
            <a:spLocks noGrp="1" noRot="1" noChangeAspect="1" noChangeArrowheads="1" noTextEdit="1"/>
          </p:cNvSpPr>
          <p:nvPr>
            <p:ph type="sldImg" idx="2"/>
          </p:nvPr>
        </p:nvSpPr>
        <p:spPr bwMode="auto">
          <a:xfrm>
            <a:off x="930275" y="736600"/>
            <a:ext cx="4878388" cy="3660775"/>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919163" y="4708525"/>
            <a:ext cx="4897437" cy="4410075"/>
          </a:xfrm>
          <a:prstGeom prst="rect">
            <a:avLst/>
          </a:prstGeom>
          <a:noFill/>
          <a:ln w="9525">
            <a:noFill/>
            <a:miter lim="800000"/>
            <a:headEnd/>
            <a:tailEnd/>
          </a:ln>
          <a:effectLst/>
        </p:spPr>
        <p:txBody>
          <a:bodyPr vert="horz" wrap="square" lIns="90620" tIns="45310" rIns="90620" bIns="4531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9942" name="Rectangle 6"/>
          <p:cNvSpPr>
            <a:spLocks noGrp="1" noChangeArrowheads="1"/>
          </p:cNvSpPr>
          <p:nvPr>
            <p:ph type="ftr" sz="quarter" idx="4"/>
          </p:nvPr>
        </p:nvSpPr>
        <p:spPr bwMode="auto">
          <a:xfrm>
            <a:off x="0" y="9342438"/>
            <a:ext cx="2908300" cy="523875"/>
          </a:xfrm>
          <a:prstGeom prst="rect">
            <a:avLst/>
          </a:prstGeom>
          <a:noFill/>
          <a:ln w="9525">
            <a:noFill/>
            <a:miter lim="800000"/>
            <a:headEnd/>
            <a:tailEnd/>
          </a:ln>
          <a:effectLst/>
        </p:spPr>
        <p:txBody>
          <a:bodyPr vert="horz" wrap="square" lIns="90620" tIns="45310" rIns="90620" bIns="45310" numCol="1" anchor="b" anchorCtr="0" compatLnSpc="1">
            <a:prstTxWarp prst="textNoShape">
              <a:avLst/>
            </a:prstTxWarp>
          </a:bodyPr>
          <a:lstStyle>
            <a:lvl1pPr algn="l"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39943" name="Rectangle 7"/>
          <p:cNvSpPr>
            <a:spLocks noGrp="1" noChangeArrowheads="1"/>
          </p:cNvSpPr>
          <p:nvPr>
            <p:ph type="sldNum" sz="quarter" idx="5"/>
          </p:nvPr>
        </p:nvSpPr>
        <p:spPr bwMode="auto">
          <a:xfrm>
            <a:off x="3827463" y="9342438"/>
            <a:ext cx="2908300" cy="523875"/>
          </a:xfrm>
          <a:prstGeom prst="rect">
            <a:avLst/>
          </a:prstGeom>
          <a:noFill/>
          <a:ln w="9525">
            <a:noFill/>
            <a:miter lim="800000"/>
            <a:headEnd/>
            <a:tailEnd/>
          </a:ln>
          <a:effectLst/>
        </p:spPr>
        <p:txBody>
          <a:bodyPr vert="horz" wrap="square" lIns="90620" tIns="45310" rIns="90620" bIns="45310" numCol="1" anchor="b" anchorCtr="0" compatLnSpc="1">
            <a:prstTxWarp prst="textNoShape">
              <a:avLst/>
            </a:prstTxWarp>
          </a:bodyPr>
          <a:lstStyle>
            <a:lvl1pPr algn="r" defTabSz="906396" eaLnBrk="1" hangingPunct="1">
              <a:lnSpc>
                <a:spcPct val="100000"/>
              </a:lnSpc>
              <a:defRPr kumimoji="1" sz="1200" b="0">
                <a:latin typeface="Times New Roman" pitchFamily="18" charset="0"/>
                <a:ea typeface="ＭＳ Ｐゴシック" pitchFamily="50" charset="-128"/>
              </a:defRPr>
            </a:lvl1pPr>
          </a:lstStyle>
          <a:p>
            <a:pPr>
              <a:defRPr/>
            </a:pPr>
            <a:fld id="{412425AA-E08F-4A66-AEBD-0D1D6D729B51}" type="slidenum">
              <a:rPr lang="en-US" altLang="ja-JP"/>
              <a:pPr>
                <a:defRPr/>
              </a:pPr>
              <a:t>&lt;#&gt;</a:t>
            </a:fld>
            <a:endParaRPr lang="en-US" altLang="ja-JP"/>
          </a:p>
        </p:txBody>
      </p:sp>
    </p:spTree>
    <p:extLst>
      <p:ext uri="{BB962C8B-B14F-4D97-AF65-F5344CB8AC3E}">
        <p14:creationId xmlns:p14="http://schemas.microsoft.com/office/powerpoint/2010/main" xmlns="" val="11974200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pPr defTabSz="904875"/>
            <a:fld id="{0BB20350-5602-4687-9CAF-F22EEA4BB2E6}" type="slidenum">
              <a:rPr lang="en-US" altLang="ja-JP" smtClean="0"/>
              <a:pPr defTabSz="904875"/>
              <a:t>0</a:t>
            </a:fld>
            <a:endParaRPr lang="en-US" altLang="ja-JP"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ja-JP" altLang="ja-JP"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pPr defTabSz="904875"/>
            <a:fld id="{2D52741D-26A3-4FAC-8F43-49DCC4E6CD23}" type="slidenum">
              <a:rPr lang="en-US" altLang="ja-JP" smtClean="0"/>
              <a:pPr defTabSz="904875"/>
              <a:t>9</a:t>
            </a:fld>
            <a:endParaRPr lang="en-US" altLang="ja-JP"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3827460" y="9343135"/>
            <a:ext cx="2908304" cy="523178"/>
          </a:xfrm>
          <a:prstGeom prst="rect">
            <a:avLst/>
          </a:prstGeom>
          <a:noFill/>
          <a:ln w="9525">
            <a:noFill/>
            <a:miter lim="800000"/>
            <a:headEnd/>
            <a:tailEnd/>
          </a:ln>
        </p:spPr>
        <p:txBody>
          <a:bodyPr lIns="90639" tIns="45319" rIns="90639" bIns="45319" anchor="b"/>
          <a:lstStyle/>
          <a:p>
            <a:pPr algn="r"/>
            <a:fld id="{BD710161-B05C-4F99-8BC6-AC1783DBEF35}" type="slidenum">
              <a:rPr lang="en-US" altLang="ja-JP" sz="1200">
                <a:latin typeface="Times New Roman" pitchFamily="18" charset="0"/>
                <a:ea typeface="ＭＳ Ｐゴシック" pitchFamily="50" charset="-128"/>
              </a:rPr>
              <a:pPr algn="r"/>
              <a:t>10</a:t>
            </a:fld>
            <a:endParaRPr lang="en-US" altLang="ja-JP" sz="1200" dirty="0">
              <a:latin typeface="Times New Roman" pitchFamily="18" charset="0"/>
              <a:ea typeface="ＭＳ Ｐゴシック" pitchFamily="50" charset="-128"/>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txBox="1">
            <a:spLocks noGrp="1" noChangeArrowheads="1"/>
          </p:cNvSpPr>
          <p:nvPr/>
        </p:nvSpPr>
        <p:spPr bwMode="auto">
          <a:xfrm>
            <a:off x="3827460" y="9343135"/>
            <a:ext cx="2908304" cy="523178"/>
          </a:xfrm>
          <a:prstGeom prst="rect">
            <a:avLst/>
          </a:prstGeom>
          <a:noFill/>
          <a:ln w="9525">
            <a:noFill/>
            <a:miter lim="800000"/>
            <a:headEnd/>
            <a:tailEnd/>
          </a:ln>
        </p:spPr>
        <p:txBody>
          <a:bodyPr lIns="90639" tIns="45319" rIns="90639" bIns="45319" anchor="b"/>
          <a:lstStyle/>
          <a:p>
            <a:pPr algn="r"/>
            <a:fld id="{36981760-5841-4005-866F-05AB5F506B38}" type="slidenum">
              <a:rPr lang="en-US" altLang="ja-JP" sz="1200">
                <a:latin typeface="Times New Roman" pitchFamily="18" charset="0"/>
                <a:ea typeface="ＭＳ Ｐゴシック" pitchFamily="50" charset="-128"/>
              </a:rPr>
              <a:pPr algn="r"/>
              <a:t>11</a:t>
            </a:fld>
            <a:endParaRPr lang="en-US" altLang="ja-JP" sz="1200" dirty="0">
              <a:latin typeface="Times New Roman" pitchFamily="18" charset="0"/>
              <a:ea typeface="ＭＳ Ｐゴシック" pitchFamily="50" charset="-128"/>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4FE01AA2-F738-4D6F-A6AC-55BC404C362A}" type="slidenum">
              <a:rPr lang="en-US" altLang="ja-JP" sz="1200">
                <a:latin typeface="Times New Roman" pitchFamily="18" charset="0"/>
                <a:ea typeface="ＭＳ Ｐゴシック" pitchFamily="50" charset="-128"/>
              </a:rPr>
              <a:pPr algn="r" defTabSz="904875" eaLnBrk="1" hangingPunct="1">
                <a:lnSpc>
                  <a:spcPct val="100000"/>
                </a:lnSpc>
              </a:pPr>
              <a:t>12</a:t>
            </a:fld>
            <a:endParaRPr lang="en-US" altLang="ja-JP" sz="1200">
              <a:latin typeface="Times New Roman" pitchFamily="18" charset="0"/>
              <a:ea typeface="ＭＳ Ｐゴシック" pitchFamily="50" charset="-128"/>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412425AA-E08F-4A66-AEBD-0D1D6D729B51}" type="slidenum">
              <a:rPr lang="en-US" altLang="ja-JP" smtClean="0"/>
              <a:pPr>
                <a:defRPr/>
              </a:pPr>
              <a:t>13</a:t>
            </a:fld>
            <a:endParaRPr lang="en-US" altLang="ja-JP"/>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pPr defTabSz="904875"/>
            <a:fld id="{5FBB362E-F033-4825-B2A5-1A04D1DF7FDC}" type="slidenum">
              <a:rPr lang="en-US" altLang="ja-JP" smtClean="0"/>
              <a:pPr defTabSz="904875"/>
              <a:t>14</a:t>
            </a:fld>
            <a:endParaRPr lang="en-US" altLang="ja-JP"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pPr defTabSz="904875"/>
            <a:fld id="{5FBB362E-F033-4825-B2A5-1A04D1DF7FDC}" type="slidenum">
              <a:rPr lang="en-US" altLang="ja-JP" smtClean="0"/>
              <a:pPr defTabSz="904875"/>
              <a:t>15</a:t>
            </a:fld>
            <a:endParaRPr lang="en-US" altLang="ja-JP"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pPr defTabSz="904875"/>
            <a:fld id="{2734C533-2C81-4558-8F1F-D94FDCFBBA62}" type="slidenum">
              <a:rPr lang="en-US" altLang="ja-JP" smtClean="0"/>
              <a:pPr defTabSz="904875"/>
              <a:t>16</a:t>
            </a:fld>
            <a:endParaRPr lang="en-US" altLang="ja-JP"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4A44CECF-23CD-422D-9AF6-751E04E8B604}" type="slidenum">
              <a:rPr lang="en-US" altLang="ja-JP" sz="1200">
                <a:latin typeface="Times New Roman" pitchFamily="18" charset="0"/>
                <a:ea typeface="ＭＳ Ｐゴシック" pitchFamily="50" charset="-128"/>
              </a:rPr>
              <a:pPr algn="r" defTabSz="904875" eaLnBrk="1" hangingPunct="1">
                <a:lnSpc>
                  <a:spcPct val="100000"/>
                </a:lnSpc>
              </a:pPr>
              <a:t>17</a:t>
            </a:fld>
            <a:endParaRPr lang="en-US" altLang="ja-JP" sz="1200">
              <a:latin typeface="Times New Roman" pitchFamily="18" charset="0"/>
              <a:ea typeface="ＭＳ Ｐゴシック" pitchFamily="50" charset="-128"/>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412425AA-E08F-4A66-AEBD-0D1D6D729B51}" type="slidenum">
              <a:rPr lang="en-US" altLang="ja-JP" smtClean="0"/>
              <a:pPr>
                <a:defRPr/>
              </a:pPr>
              <a:t>18</a:t>
            </a:fld>
            <a:endParaRPr lang="en-US"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412425AA-E08F-4A66-AEBD-0D1D6D729B51}" type="slidenum">
              <a:rPr lang="en-US" altLang="ja-JP" smtClean="0"/>
              <a:pPr>
                <a:defRPr/>
              </a:pPr>
              <a:t>1</a:t>
            </a:fld>
            <a:endParaRPr lang="en-US" altLang="ja-JP"/>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pPr defTabSz="904875"/>
            <a:fld id="{2D52741D-26A3-4FAC-8F43-49DCC4E6CD23}" type="slidenum">
              <a:rPr lang="en-US" altLang="ja-JP" smtClean="0"/>
              <a:pPr defTabSz="904875"/>
              <a:t>19</a:t>
            </a:fld>
            <a:endParaRPr lang="en-US" altLang="ja-JP"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pPr defTabSz="904875"/>
            <a:fld id="{FEC66605-D0AE-4FC6-B75C-A2B025C9677A}" type="slidenum">
              <a:rPr lang="en-US" altLang="ja-JP" smtClean="0"/>
              <a:pPr defTabSz="904875"/>
              <a:t>20</a:t>
            </a:fld>
            <a:endParaRPr lang="en-US" altLang="ja-JP"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pPr defTabSz="904875"/>
            <a:fld id="{CF628527-ABAA-4BF8-A20A-2BFDF02FDCCD}" type="slidenum">
              <a:rPr lang="en-US" altLang="ja-JP" smtClean="0"/>
              <a:pPr defTabSz="904875"/>
              <a:t>21</a:t>
            </a:fld>
            <a:endParaRPr lang="en-US" altLang="ja-JP"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412425AA-E08F-4A66-AEBD-0D1D6D729B51}" type="slidenum">
              <a:rPr lang="en-US" altLang="ja-JP" smtClean="0"/>
              <a:pPr>
                <a:defRPr/>
              </a:pPr>
              <a:t>22</a:t>
            </a:fld>
            <a:endParaRPr lang="en-US" altLang="ja-JP"/>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412425AA-E08F-4A66-AEBD-0D1D6D729B51}" type="slidenum">
              <a:rPr lang="en-US" altLang="ja-JP" smtClean="0"/>
              <a:pPr>
                <a:defRPr/>
              </a:pPr>
              <a:t>23</a:t>
            </a:fld>
            <a:endParaRPr lang="en-US" altLang="ja-JP"/>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412425AA-E08F-4A66-AEBD-0D1D6D729B51}" type="slidenum">
              <a:rPr lang="en-US" altLang="ja-JP" smtClean="0"/>
              <a:pPr>
                <a:defRPr/>
              </a:pPr>
              <a:t>24</a:t>
            </a:fld>
            <a:endParaRPr lang="en-US" altLang="ja-JP"/>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412425AA-E08F-4A66-AEBD-0D1D6D729B51}" type="slidenum">
              <a:rPr lang="en-US" altLang="ja-JP" smtClean="0"/>
              <a:pPr>
                <a:defRPr/>
              </a:pPr>
              <a:t>25</a:t>
            </a:fld>
            <a:endParaRPr lang="en-US" altLang="ja-JP"/>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412425AA-E08F-4A66-AEBD-0D1D6D729B51}" type="slidenum">
              <a:rPr lang="en-US" altLang="ja-JP" smtClean="0"/>
              <a:pPr>
                <a:defRPr/>
              </a:pPr>
              <a:t>26</a:t>
            </a:fld>
            <a:endParaRPr lang="en-US" altLang="ja-JP"/>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91EFAE1E-F8D2-4B80-81E7-F307A34851A8}" type="slidenum">
              <a:rPr lang="en-US" altLang="ja-JP" sz="1200">
                <a:latin typeface="Times New Roman" pitchFamily="18" charset="0"/>
                <a:ea typeface="ＭＳ Ｐゴシック" pitchFamily="50" charset="-128"/>
              </a:rPr>
              <a:pPr algn="r" defTabSz="904875" eaLnBrk="1" hangingPunct="1">
                <a:lnSpc>
                  <a:spcPct val="100000"/>
                </a:lnSpc>
              </a:pPr>
              <a:t>27</a:t>
            </a:fld>
            <a:endParaRPr lang="en-US" altLang="ja-JP" sz="1200">
              <a:latin typeface="Times New Roman" pitchFamily="18" charset="0"/>
              <a:ea typeface="ＭＳ Ｐゴシック" pitchFamily="50" charset="-128"/>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412425AA-E08F-4A66-AEBD-0D1D6D729B51}" type="slidenum">
              <a:rPr lang="en-US" altLang="ja-JP" smtClean="0"/>
              <a:pPr>
                <a:defRPr/>
              </a:pPr>
              <a:t>28</a:t>
            </a:fld>
            <a:endParaRPr lang="en-US"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412425AA-E08F-4A66-AEBD-0D1D6D729B51}" type="slidenum">
              <a:rPr lang="en-US" altLang="ja-JP" smtClean="0"/>
              <a:pPr>
                <a:defRPr/>
              </a:pPr>
              <a:t>2</a:t>
            </a:fld>
            <a:endParaRPr lang="en-US" altLang="ja-JP"/>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412425AA-E08F-4A66-AEBD-0D1D6D729B51}" type="slidenum">
              <a:rPr lang="en-US" altLang="ja-JP" smtClean="0"/>
              <a:pPr>
                <a:defRPr/>
              </a:pPr>
              <a:t>29</a:t>
            </a:fld>
            <a:endParaRPr lang="en-US" altLang="ja-JP"/>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39" tIns="45319" rIns="90639" bIns="45319" anchor="b"/>
          <a:lstStyle/>
          <a:p>
            <a:pPr algn="r" eaLnBrk="1" hangingPunct="1">
              <a:lnSpc>
                <a:spcPct val="100000"/>
              </a:lnSpc>
            </a:pPr>
            <a:fld id="{52AEC206-0460-4495-AB9E-E35ECDD93EA8}" type="slidenum">
              <a:rPr lang="en-US" altLang="ja-JP" sz="1200">
                <a:latin typeface="Times New Roman" pitchFamily="18" charset="0"/>
                <a:ea typeface="ＭＳ Ｐゴシック" pitchFamily="50" charset="-128"/>
              </a:rPr>
              <a:pPr algn="r" eaLnBrk="1" hangingPunct="1">
                <a:lnSpc>
                  <a:spcPct val="100000"/>
                </a:lnSpc>
              </a:pPr>
              <a:t>30</a:t>
            </a:fld>
            <a:endParaRPr lang="en-US" altLang="ja-JP" sz="1200">
              <a:latin typeface="Times New Roman" pitchFamily="18" charset="0"/>
              <a:ea typeface="ＭＳ Ｐゴシック" pitchFamily="50" charset="-128"/>
            </a:endParaRPr>
          </a:p>
        </p:txBody>
      </p:sp>
      <p:sp>
        <p:nvSpPr>
          <p:cNvPr id="96259" name="Rectangle 2"/>
          <p:cNvSpPr>
            <a:spLocks noGrp="1" noRot="1" noChangeAspect="1" noChangeArrowheads="1" noTextEdit="1"/>
          </p:cNvSpPr>
          <p:nvPr>
            <p:ph type="sldImg"/>
          </p:nvPr>
        </p:nvSpPr>
        <p:spPr>
          <a:xfrm>
            <a:off x="928688" y="747713"/>
            <a:ext cx="4878387" cy="3660775"/>
          </a:xfrm>
          <a:ln/>
        </p:spPr>
      </p:sp>
      <p:sp>
        <p:nvSpPr>
          <p:cNvPr id="96260" name="Rectangle 3"/>
          <p:cNvSpPr>
            <a:spLocks noGrp="1" noChangeArrowheads="1"/>
          </p:cNvSpPr>
          <p:nvPr>
            <p:ph type="body" idx="1"/>
          </p:nvPr>
        </p:nvSpPr>
        <p:spPr>
          <a:noFill/>
          <a:ln/>
        </p:spPr>
        <p:txBody>
          <a:bodyPr lIns="90639" tIns="45319" rIns="90639" bIns="45319"/>
          <a:lstStyle/>
          <a:p>
            <a:pPr eaLnBrk="1" hangingPunct="1"/>
            <a:endParaRPr lang="ja-JP" altLang="ja-JP"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58B114AC-A6E1-4292-B16C-82B0E86E8BB0}" type="slidenum">
              <a:rPr lang="en-US" altLang="ja-JP" sz="1200">
                <a:latin typeface="Times New Roman" pitchFamily="18" charset="0"/>
                <a:ea typeface="ＭＳ Ｐゴシック" pitchFamily="50" charset="-128"/>
              </a:rPr>
              <a:pPr algn="r" defTabSz="904875" eaLnBrk="1" hangingPunct="1">
                <a:lnSpc>
                  <a:spcPct val="100000"/>
                </a:lnSpc>
              </a:pPr>
              <a:t>3</a:t>
            </a:fld>
            <a:endParaRPr lang="en-US" altLang="ja-JP" sz="1200">
              <a:latin typeface="Times New Roman" pitchFamily="18" charset="0"/>
              <a:ea typeface="ＭＳ Ｐゴシック" pitchFamily="50" charset="-128"/>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ja-JP" altLang="ja-JP"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58B114AC-A6E1-4292-B16C-82B0E86E8BB0}" type="slidenum">
              <a:rPr lang="en-US" altLang="ja-JP" sz="1200">
                <a:latin typeface="Times New Roman" pitchFamily="18" charset="0"/>
                <a:ea typeface="ＭＳ Ｐゴシック" pitchFamily="50" charset="-128"/>
              </a:rPr>
              <a:pPr algn="r" defTabSz="904875" eaLnBrk="1" hangingPunct="1">
                <a:lnSpc>
                  <a:spcPct val="100000"/>
                </a:lnSpc>
              </a:pPr>
              <a:t>4</a:t>
            </a:fld>
            <a:endParaRPr lang="en-US" altLang="ja-JP" sz="1200">
              <a:latin typeface="Times New Roman" pitchFamily="18" charset="0"/>
              <a:ea typeface="ＭＳ Ｐゴシック" pitchFamily="50" charset="-128"/>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04875"/>
            <a:fld id="{1A8B1912-DC95-4F94-ABCB-DB50CB9DB21F}" type="slidenum">
              <a:rPr lang="en-US" altLang="ja-JP" smtClean="0"/>
              <a:pPr defTabSz="904875"/>
              <a:t>5</a:t>
            </a:fld>
            <a:endParaRPr lang="en-US" altLang="ja-JP"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ja-JP" altLang="ja-JP"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F374318C-74A6-41EB-8B96-D6248D68816C}" type="slidenum">
              <a:rPr lang="en-US" altLang="ja-JP" sz="1200">
                <a:latin typeface="Times New Roman" pitchFamily="18" charset="0"/>
                <a:ea typeface="ＭＳ Ｐゴシック" pitchFamily="50" charset="-128"/>
              </a:rPr>
              <a:pPr algn="r" defTabSz="904875" eaLnBrk="1" hangingPunct="1">
                <a:lnSpc>
                  <a:spcPct val="100000"/>
                </a:lnSpc>
              </a:pPr>
              <a:t>6</a:t>
            </a:fld>
            <a:endParaRPr lang="en-US" altLang="ja-JP" sz="1200">
              <a:latin typeface="Times New Roman" pitchFamily="18" charset="0"/>
              <a:ea typeface="ＭＳ Ｐゴシック" pitchFamily="50" charset="-128"/>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78FF9EF9-70EB-4578-B59D-A026CD73E166}" type="slidenum">
              <a:rPr lang="en-US" altLang="ja-JP" sz="1200">
                <a:latin typeface="Times New Roman" pitchFamily="18" charset="0"/>
                <a:ea typeface="ＭＳ Ｐゴシック" pitchFamily="50" charset="-128"/>
              </a:rPr>
              <a:pPr algn="r" defTabSz="904875" eaLnBrk="1" hangingPunct="1">
                <a:lnSpc>
                  <a:spcPct val="100000"/>
                </a:lnSpc>
              </a:pPr>
              <a:t>7</a:t>
            </a:fld>
            <a:endParaRPr lang="en-US" altLang="ja-JP" sz="1200">
              <a:latin typeface="Times New Roman" pitchFamily="18" charset="0"/>
              <a:ea typeface="ＭＳ Ｐゴシック" pitchFamily="50" charset="-128"/>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pPr defTabSz="904875"/>
            <a:fld id="{0BF3B41D-F597-4833-8D29-E83268A3DE7E}" type="slidenum">
              <a:rPr lang="en-US" altLang="ja-JP" smtClean="0"/>
              <a:pPr defTabSz="904875"/>
              <a:t>8</a:t>
            </a:fld>
            <a:endParaRPr lang="en-US" altLang="ja-JP"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ja-JP" altLang="ja-JP"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38"/>
          <p:cNvSpPr>
            <a:spLocks noChangeArrowheads="1"/>
          </p:cNvSpPr>
          <p:nvPr userDrawn="1"/>
        </p:nvSpPr>
        <p:spPr bwMode="auto">
          <a:xfrm flipH="1">
            <a:off x="1587" y="0"/>
            <a:ext cx="9142412" cy="1152525"/>
          </a:xfrm>
          <a:prstGeom prst="rect">
            <a:avLst/>
          </a:prstGeom>
          <a:solidFill>
            <a:srgbClr val="D9D9D9"/>
          </a:solidFill>
          <a:ln w="9525">
            <a:noFill/>
            <a:miter lim="800000"/>
            <a:headEnd/>
            <a:tailEnd/>
          </a:ln>
          <a:effectLst/>
        </p:spPr>
        <p:txBody>
          <a:bodyPr wrap="none" lIns="90000" tIns="46800" rIns="90000" bIns="46800" anchor="ctr"/>
          <a:lstStyle/>
          <a:p>
            <a:pPr algn="l" eaLnBrk="1" fontAlgn="auto" hangingPunct="1">
              <a:lnSpc>
                <a:spcPct val="10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endParaRPr>
          </a:p>
        </p:txBody>
      </p:sp>
      <p:sp>
        <p:nvSpPr>
          <p:cNvPr id="3" name="Rectangle 39"/>
          <p:cNvSpPr>
            <a:spLocks noChangeArrowheads="1"/>
          </p:cNvSpPr>
          <p:nvPr userDrawn="1"/>
        </p:nvSpPr>
        <p:spPr bwMode="auto">
          <a:xfrm>
            <a:off x="0" y="1152525"/>
            <a:ext cx="9144000" cy="238125"/>
          </a:xfrm>
          <a:prstGeom prst="rect">
            <a:avLst/>
          </a:prstGeom>
          <a:solidFill>
            <a:srgbClr val="B3B3B3"/>
          </a:solidFill>
          <a:ln w="9525">
            <a:noFill/>
            <a:miter lim="800000"/>
            <a:headEnd/>
            <a:tailEnd/>
          </a:ln>
          <a:effectLst/>
        </p:spPr>
        <p:txBody>
          <a:bodyPr wrap="none" anchor="ctr"/>
          <a:lstStyle/>
          <a:p>
            <a:pPr algn="l" eaLnBrk="1" fontAlgn="auto" hangingPunct="1">
              <a:lnSpc>
                <a:spcPct val="10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1_タイトル スライド">
    <p:spTree>
      <p:nvGrpSpPr>
        <p:cNvPr id="1" name=""/>
        <p:cNvGrpSpPr/>
        <p:nvPr/>
      </p:nvGrpSpPr>
      <p:grpSpPr>
        <a:xfrm>
          <a:off x="0" y="0"/>
          <a:ext cx="0" cy="0"/>
          <a:chOff x="0" y="0"/>
          <a:chExt cx="0" cy="0"/>
        </a:xfrm>
      </p:grpSpPr>
      <p:sp>
        <p:nvSpPr>
          <p:cNvPr id="3" name="Rectangle 17"/>
          <p:cNvSpPr>
            <a:spLocks noChangeArrowheads="1"/>
          </p:cNvSpPr>
          <p:nvPr userDrawn="1"/>
        </p:nvSpPr>
        <p:spPr bwMode="auto">
          <a:xfrm flipH="1">
            <a:off x="0" y="0"/>
            <a:ext cx="9144000" cy="757238"/>
          </a:xfrm>
          <a:prstGeom prst="rect">
            <a:avLst/>
          </a:prstGeom>
          <a:solidFill>
            <a:srgbClr val="D9D9D9"/>
          </a:solidFill>
          <a:ln w="9525">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endParaRPr>
          </a:p>
        </p:txBody>
      </p:sp>
      <p:sp>
        <p:nvSpPr>
          <p:cNvPr id="4" name="Rectangle 18"/>
          <p:cNvSpPr>
            <a:spLocks noChangeArrowheads="1"/>
          </p:cNvSpPr>
          <p:nvPr userDrawn="1"/>
        </p:nvSpPr>
        <p:spPr bwMode="auto">
          <a:xfrm>
            <a:off x="0" y="636588"/>
            <a:ext cx="9144000" cy="120650"/>
          </a:xfrm>
          <a:prstGeom prst="rect">
            <a:avLst/>
          </a:prstGeom>
          <a:solidFill>
            <a:srgbClr val="B3B3B3"/>
          </a:solidFill>
          <a:ln w="9525">
            <a:noFill/>
            <a:miter lim="800000"/>
            <a:headEnd/>
            <a:tailEnd/>
          </a:ln>
          <a:effectLst/>
        </p:spPr>
        <p:txBody>
          <a:bodyPr wrap="none" anchor="ctr"/>
          <a:lstStyle/>
          <a:p>
            <a:pPr fontAlgn="auto">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endParaRPr>
          </a:p>
        </p:txBody>
      </p:sp>
      <p:sp>
        <p:nvSpPr>
          <p:cNvPr id="8" name="スライド番号プレースホルダ 2"/>
          <p:cNvSpPr>
            <a:spLocks/>
          </p:cNvSpPr>
          <p:nvPr userDrawn="1"/>
        </p:nvSpPr>
        <p:spPr bwMode="auto">
          <a:xfrm>
            <a:off x="8620125" y="6545263"/>
            <a:ext cx="473075" cy="304800"/>
          </a:xfrm>
          <a:prstGeom prst="rect">
            <a:avLst/>
          </a:prstGeom>
          <a:noFill/>
          <a:ln w="9525">
            <a:noFill/>
            <a:miter lim="800000"/>
            <a:headEnd/>
            <a:tailEnd/>
          </a:ln>
        </p:spPr>
        <p:txBody>
          <a:bodyPr wrap="none">
            <a:spAutoFit/>
          </a:bodyPr>
          <a:lstStyle>
            <a:lvl1pPr algn="r">
              <a:defRPr sz="1400">
                <a:solidFill>
                  <a:schemeClr val="tx1"/>
                </a:solidFill>
                <a:latin typeface="+mn-lt"/>
                <a:ea typeface="+mn-ea"/>
              </a:defRPr>
            </a:lvl1pPr>
          </a:lstStyle>
          <a:p>
            <a:pPr eaLnBrk="1" hangingPunct="1">
              <a:lnSpc>
                <a:spcPct val="100000"/>
              </a:lnSpc>
              <a:defRPr/>
            </a:pPr>
            <a:fld id="{4B4F3FC1-502D-4C20-B198-145137BD999D}" type="slidenum">
              <a:rPr lang="en-US" altLang="ja-JP"/>
              <a:pPr eaLnBrk="1" hangingPunct="1">
                <a:lnSpc>
                  <a:spcPct val="100000"/>
                </a:lnSpc>
                <a:defRPr/>
              </a:pPr>
              <a:t>&lt;#&gt;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216" r:id="rId1"/>
    <p:sldLayoutId id="2147484233" r:id="rId2"/>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2800">
          <a:solidFill>
            <a:schemeClr val="tx2"/>
          </a:solidFill>
          <a:latin typeface="+mj-lt"/>
          <a:ea typeface="+mj-ea"/>
          <a:cs typeface="+mj-cs"/>
        </a:defRPr>
      </a:lvl1pPr>
      <a:lvl2pPr algn="l" rtl="0" eaLnBrk="0" fontAlgn="base" hangingPunct="0">
        <a:spcBef>
          <a:spcPct val="0"/>
        </a:spcBef>
        <a:spcAft>
          <a:spcPct val="0"/>
        </a:spcAft>
        <a:defRPr kumimoji="1" sz="2800">
          <a:solidFill>
            <a:schemeClr val="tx2"/>
          </a:solidFill>
          <a:latin typeface="HGP創英角ｺﾞｼｯｸUB" pitchFamily="50" charset="-128"/>
          <a:ea typeface="ＭＳ Ｐゴシック" pitchFamily="50" charset="-128"/>
        </a:defRPr>
      </a:lvl2pPr>
      <a:lvl3pPr algn="l" rtl="0" eaLnBrk="0" fontAlgn="base" hangingPunct="0">
        <a:spcBef>
          <a:spcPct val="0"/>
        </a:spcBef>
        <a:spcAft>
          <a:spcPct val="0"/>
        </a:spcAft>
        <a:defRPr kumimoji="1" sz="2800">
          <a:solidFill>
            <a:schemeClr val="tx2"/>
          </a:solidFill>
          <a:latin typeface="HGP創英角ｺﾞｼｯｸUB" pitchFamily="50" charset="-128"/>
          <a:ea typeface="ＭＳ Ｐゴシック" pitchFamily="50" charset="-128"/>
        </a:defRPr>
      </a:lvl3pPr>
      <a:lvl4pPr algn="l" rtl="0" eaLnBrk="0" fontAlgn="base" hangingPunct="0">
        <a:spcBef>
          <a:spcPct val="0"/>
        </a:spcBef>
        <a:spcAft>
          <a:spcPct val="0"/>
        </a:spcAft>
        <a:defRPr kumimoji="1" sz="2800">
          <a:solidFill>
            <a:schemeClr val="tx2"/>
          </a:solidFill>
          <a:latin typeface="HGP創英角ｺﾞｼｯｸUB" pitchFamily="50" charset="-128"/>
          <a:ea typeface="ＭＳ Ｐゴシック" pitchFamily="50" charset="-128"/>
        </a:defRPr>
      </a:lvl4pPr>
      <a:lvl5pPr algn="l" rtl="0" eaLnBrk="0" fontAlgn="base" hangingPunct="0">
        <a:spcBef>
          <a:spcPct val="0"/>
        </a:spcBef>
        <a:spcAft>
          <a:spcPct val="0"/>
        </a:spcAft>
        <a:defRPr kumimoji="1" sz="2800">
          <a:solidFill>
            <a:schemeClr val="tx2"/>
          </a:solidFill>
          <a:latin typeface="HGP創英角ｺﾞｼｯｸUB" pitchFamily="50" charset="-128"/>
          <a:ea typeface="ＭＳ Ｐゴシック" pitchFamily="50" charset="-128"/>
        </a:defRPr>
      </a:lvl5pPr>
      <a:lvl6pPr marL="457200" algn="l" rtl="0" fontAlgn="base">
        <a:spcBef>
          <a:spcPct val="0"/>
        </a:spcBef>
        <a:spcAft>
          <a:spcPct val="0"/>
        </a:spcAft>
        <a:defRPr kumimoji="1" sz="2800">
          <a:solidFill>
            <a:schemeClr val="tx2"/>
          </a:solidFill>
          <a:latin typeface="HGP創英角ｺﾞｼｯｸUB" pitchFamily="50" charset="-128"/>
          <a:ea typeface="ＭＳ Ｐゴシック" pitchFamily="50" charset="-128"/>
        </a:defRPr>
      </a:lvl6pPr>
      <a:lvl7pPr marL="914400" algn="l" rtl="0" fontAlgn="base">
        <a:spcBef>
          <a:spcPct val="0"/>
        </a:spcBef>
        <a:spcAft>
          <a:spcPct val="0"/>
        </a:spcAft>
        <a:defRPr kumimoji="1" sz="2800">
          <a:solidFill>
            <a:schemeClr val="tx2"/>
          </a:solidFill>
          <a:latin typeface="HGP創英角ｺﾞｼｯｸUB" pitchFamily="50" charset="-128"/>
          <a:ea typeface="ＭＳ Ｐゴシック" pitchFamily="50" charset="-128"/>
        </a:defRPr>
      </a:lvl7pPr>
      <a:lvl8pPr marL="1371600" algn="l" rtl="0" fontAlgn="base">
        <a:spcBef>
          <a:spcPct val="0"/>
        </a:spcBef>
        <a:spcAft>
          <a:spcPct val="0"/>
        </a:spcAft>
        <a:defRPr kumimoji="1" sz="2800">
          <a:solidFill>
            <a:schemeClr val="tx2"/>
          </a:solidFill>
          <a:latin typeface="HGP創英角ｺﾞｼｯｸUB" pitchFamily="50" charset="-128"/>
          <a:ea typeface="ＭＳ Ｐゴシック" pitchFamily="50" charset="-128"/>
        </a:defRPr>
      </a:lvl8pPr>
      <a:lvl9pPr marL="1828800" algn="l" rtl="0" fontAlgn="base">
        <a:spcBef>
          <a:spcPct val="0"/>
        </a:spcBef>
        <a:spcAft>
          <a:spcPct val="0"/>
        </a:spcAft>
        <a:defRPr kumimoji="1" sz="2800">
          <a:solidFill>
            <a:schemeClr val="tx2"/>
          </a:solidFill>
          <a:latin typeface="HGP創英角ｺﾞｼｯｸUB"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5.wmf"/><Relationship Id="rId7" Type="http://schemas.openxmlformats.org/officeDocument/2006/relationships/image" Target="../media/image8.w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wmf"/><Relationship Id="rId5" Type="http://schemas.openxmlformats.org/officeDocument/2006/relationships/image" Target="../media/image7.wmf"/><Relationship Id="rId4" Type="http://schemas.openxmlformats.org/officeDocument/2006/relationships/image" Target="../media/image6.wmf"/><Relationship Id="rId9" Type="http://schemas.openxmlformats.org/officeDocument/2006/relationships/image" Target="../media/image3.wmf"/></Relationships>
</file>

<file path=ppt/slides/_rels/slide17.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4.w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8.wmf"/></Relationships>
</file>

<file path=ppt/slides/_rels/slide18.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8.w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3.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image" Target="../media/image5.wmf"/><Relationship Id="rId4" Type="http://schemas.openxmlformats.org/officeDocument/2006/relationships/image" Target="../media/image8.wmf"/></Relationships>
</file>

<file path=ppt/slides/_rels/slide2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8.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3.wmf"/><Relationship Id="rId4" Type="http://schemas.openxmlformats.org/officeDocument/2006/relationships/image" Target="../media/image12.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jpe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wmf"/><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jpeg"/><Relationship Id="rId10" Type="http://schemas.openxmlformats.org/officeDocument/2006/relationships/image" Target="../media/image22.jpeg"/><Relationship Id="rId4" Type="http://schemas.openxmlformats.org/officeDocument/2006/relationships/image" Target="../media/image16.png"/><Relationship Id="rId9" Type="http://schemas.openxmlformats.org/officeDocument/2006/relationships/image" Target="../media/image21.jpeg"/><Relationship Id="rId14" Type="http://schemas.openxmlformats.org/officeDocument/2006/relationships/image" Target="../media/image2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60"/>
          <p:cNvSpPr>
            <a:spLocks/>
          </p:cNvSpPr>
          <p:nvPr/>
        </p:nvSpPr>
        <p:spPr bwMode="auto">
          <a:xfrm>
            <a:off x="525463" y="3000375"/>
            <a:ext cx="7902575" cy="1098550"/>
          </a:xfrm>
          <a:prstGeom prst="rect">
            <a:avLst/>
          </a:prstGeom>
          <a:noFill/>
          <a:ln w="9525">
            <a:noFill/>
            <a:miter lim="800000"/>
            <a:headEnd/>
            <a:tailEnd/>
          </a:ln>
        </p:spPr>
        <p:txBody>
          <a:bodyPr anchor="b">
            <a:spAutoFit/>
          </a:bodyPr>
          <a:lstStyle/>
          <a:p>
            <a:pPr algn="l" eaLnBrk="1" hangingPunct="1">
              <a:lnSpc>
                <a:spcPct val="100000"/>
              </a:lnSpc>
            </a:pPr>
            <a:r>
              <a:rPr lang="en-US" altLang="ja-JP" sz="3000" b="1" dirty="0"/>
              <a:t>.NET</a:t>
            </a:r>
            <a:r>
              <a:rPr lang="ja-JP" altLang="en-US" sz="3000" dirty="0"/>
              <a:t>用アプリケーション フレームワーク</a:t>
            </a:r>
          </a:p>
          <a:p>
            <a:pPr algn="r" eaLnBrk="1" hangingPunct="1">
              <a:lnSpc>
                <a:spcPct val="100000"/>
              </a:lnSpc>
            </a:pPr>
            <a:r>
              <a:rPr lang="en-US" altLang="ja-JP" sz="3000" b="1" dirty="0" smtClean="0"/>
              <a:t>Open</a:t>
            </a:r>
            <a:r>
              <a:rPr lang="ja-JP" altLang="en-US" sz="3000" b="1" dirty="0" smtClean="0"/>
              <a:t> </a:t>
            </a:r>
            <a:r>
              <a:rPr lang="ja-JP" altLang="en-US" sz="3600" b="1" dirty="0" smtClean="0">
                <a:ea typeface="HG行書体" pitchFamily="65" charset="-128"/>
              </a:rPr>
              <a:t>棟梁</a:t>
            </a:r>
            <a:r>
              <a:rPr lang="ja-JP" altLang="en-US" sz="3000" b="1" dirty="0" smtClean="0"/>
              <a:t> </a:t>
            </a:r>
            <a:r>
              <a:rPr lang="ja-JP" altLang="en-US" sz="3000" dirty="0" smtClean="0"/>
              <a:t>概要のご説明</a:t>
            </a:r>
            <a:endParaRPr lang="ja-JP" altLang="en-US" sz="3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8"/>
          <p:cNvGrpSpPr>
            <a:grpSpLocks/>
          </p:cNvGrpSpPr>
          <p:nvPr/>
        </p:nvGrpSpPr>
        <p:grpSpPr bwMode="auto">
          <a:xfrm>
            <a:off x="438150" y="3695700"/>
            <a:ext cx="8380413" cy="1547813"/>
            <a:chOff x="276" y="2268"/>
            <a:chExt cx="5279" cy="975"/>
          </a:xfrm>
        </p:grpSpPr>
        <p:sp>
          <p:nvSpPr>
            <p:cNvPr id="16429" name="Text Box 29"/>
            <p:cNvSpPr txBox="1">
              <a:spLocks noChangeArrowheads="1"/>
            </p:cNvSpPr>
            <p:nvPr/>
          </p:nvSpPr>
          <p:spPr bwMode="auto">
            <a:xfrm>
              <a:off x="1501" y="2269"/>
              <a:ext cx="3833" cy="261"/>
            </a:xfrm>
            <a:prstGeom prst="rect">
              <a:avLst/>
            </a:prstGeom>
            <a:noFill/>
            <a:ln w="9525">
              <a:noFill/>
              <a:miter lim="800000"/>
              <a:headEnd/>
              <a:tailEnd/>
            </a:ln>
          </p:spPr>
          <p:txBody>
            <a:bodyPr lIns="36000" tIns="36000" rIns="36000" bIns="36000"/>
            <a:lstStyle/>
            <a:p>
              <a:pPr algn="l">
                <a:lnSpc>
                  <a:spcPct val="100000"/>
                </a:lnSpc>
              </a:pPr>
              <a:r>
                <a:rPr kumimoji="0" lang="ja-JP" altLang="en-US" sz="2000">
                  <a:latin typeface="Century" pitchFamily="18" charset="0"/>
                </a:rPr>
                <a:t>プロジェクト固有の実装をする　（方式設計書に従う）　</a:t>
              </a:r>
            </a:p>
          </p:txBody>
        </p:sp>
        <p:sp>
          <p:nvSpPr>
            <p:cNvPr id="16430" name="Rectangle 30"/>
            <p:cNvSpPr>
              <a:spLocks noChangeArrowheads="1"/>
            </p:cNvSpPr>
            <p:nvPr/>
          </p:nvSpPr>
          <p:spPr bwMode="auto">
            <a:xfrm>
              <a:off x="277" y="2536"/>
              <a:ext cx="5278" cy="707"/>
            </a:xfrm>
            <a:prstGeom prst="rect">
              <a:avLst/>
            </a:prstGeom>
            <a:solidFill>
              <a:srgbClr val="FFFF99"/>
            </a:solidFill>
            <a:ln w="9525">
              <a:solidFill>
                <a:srgbClr val="D69DAF"/>
              </a:solidFill>
              <a:miter lim="800000"/>
              <a:headEnd/>
              <a:tailEnd/>
            </a:ln>
          </p:spPr>
          <p:txBody>
            <a:bodyPr wrap="none"/>
            <a:lstStyle/>
            <a:p>
              <a:pPr eaLnBrk="1" hangingPunct="1">
                <a:lnSpc>
                  <a:spcPct val="100000"/>
                </a:lnSpc>
              </a:pPr>
              <a:r>
                <a:rPr lang="ja-JP" altLang="en-US" sz="2000" dirty="0" smtClean="0"/>
                <a:t>プロジェクト　の</a:t>
              </a:r>
              <a:r>
                <a:rPr lang="ja-JP" altLang="en-US" sz="2000" dirty="0"/>
                <a:t>　共通 </a:t>
              </a:r>
              <a:r>
                <a:rPr lang="en-US" altLang="ja-JP" sz="2000" dirty="0"/>
                <a:t>Framework</a:t>
              </a:r>
              <a:endParaRPr lang="ja-JP" altLang="en-US" sz="2000" dirty="0"/>
            </a:p>
          </p:txBody>
        </p:sp>
        <p:sp>
          <p:nvSpPr>
            <p:cNvPr id="16431" name="Rectangle 31"/>
            <p:cNvSpPr>
              <a:spLocks noChangeArrowheads="1"/>
            </p:cNvSpPr>
            <p:nvPr/>
          </p:nvSpPr>
          <p:spPr bwMode="auto">
            <a:xfrm>
              <a:off x="313" y="2775"/>
              <a:ext cx="678" cy="222"/>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ja-JP" altLang="en-US" sz="2000">
                  <a:latin typeface="Arial" charset="0"/>
                </a:rPr>
                <a:t>認証</a:t>
              </a:r>
            </a:p>
          </p:txBody>
        </p:sp>
        <p:sp>
          <p:nvSpPr>
            <p:cNvPr id="16432" name="Rectangle 32"/>
            <p:cNvSpPr>
              <a:spLocks noChangeArrowheads="1"/>
            </p:cNvSpPr>
            <p:nvPr/>
          </p:nvSpPr>
          <p:spPr bwMode="auto">
            <a:xfrm>
              <a:off x="1038" y="3020"/>
              <a:ext cx="1760" cy="222"/>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ja-JP" altLang="en-US" sz="2000">
                  <a:latin typeface="Arial" charset="0"/>
                </a:rPr>
                <a:t>セッション管理</a:t>
              </a:r>
            </a:p>
          </p:txBody>
        </p:sp>
        <p:sp>
          <p:nvSpPr>
            <p:cNvPr id="16433" name="Rectangle 33"/>
            <p:cNvSpPr>
              <a:spLocks noChangeArrowheads="1"/>
            </p:cNvSpPr>
            <p:nvPr/>
          </p:nvSpPr>
          <p:spPr bwMode="auto">
            <a:xfrm>
              <a:off x="1038" y="2775"/>
              <a:ext cx="1760" cy="222"/>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ja-JP" altLang="en-US" sz="2000">
                  <a:latin typeface="Arial" charset="0"/>
                </a:rPr>
                <a:t>トランザクション管理</a:t>
              </a:r>
            </a:p>
          </p:txBody>
        </p:sp>
        <p:sp>
          <p:nvSpPr>
            <p:cNvPr id="16434" name="Rectangle 34"/>
            <p:cNvSpPr>
              <a:spLocks noChangeArrowheads="1"/>
            </p:cNvSpPr>
            <p:nvPr/>
          </p:nvSpPr>
          <p:spPr bwMode="auto">
            <a:xfrm>
              <a:off x="2860" y="2775"/>
              <a:ext cx="1389" cy="222"/>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ja-JP" altLang="en-US" sz="2000">
                  <a:latin typeface="Arial" charset="0"/>
                </a:rPr>
                <a:t>ログ出力</a:t>
              </a:r>
            </a:p>
          </p:txBody>
        </p:sp>
        <p:sp>
          <p:nvSpPr>
            <p:cNvPr id="16435" name="Rectangle 35"/>
            <p:cNvSpPr>
              <a:spLocks noChangeArrowheads="1"/>
            </p:cNvSpPr>
            <p:nvPr/>
          </p:nvSpPr>
          <p:spPr bwMode="auto">
            <a:xfrm>
              <a:off x="4303" y="2775"/>
              <a:ext cx="1217" cy="222"/>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ja-JP" altLang="en-US" sz="2000">
                  <a:latin typeface="Arial" charset="0"/>
                </a:rPr>
                <a:t>例外処理</a:t>
              </a:r>
            </a:p>
          </p:txBody>
        </p:sp>
        <p:sp>
          <p:nvSpPr>
            <p:cNvPr id="16436" name="Rectangle 36"/>
            <p:cNvSpPr>
              <a:spLocks noChangeArrowheads="1"/>
            </p:cNvSpPr>
            <p:nvPr/>
          </p:nvSpPr>
          <p:spPr bwMode="auto">
            <a:xfrm>
              <a:off x="313" y="3020"/>
              <a:ext cx="678" cy="222"/>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ja-JP" altLang="en-US" sz="2000">
                  <a:latin typeface="Arial" charset="0"/>
                </a:rPr>
                <a:t>権限</a:t>
              </a:r>
            </a:p>
          </p:txBody>
        </p:sp>
        <p:sp>
          <p:nvSpPr>
            <p:cNvPr id="16437" name="Rectangle 37"/>
            <p:cNvSpPr>
              <a:spLocks noChangeArrowheads="1"/>
            </p:cNvSpPr>
            <p:nvPr/>
          </p:nvSpPr>
          <p:spPr bwMode="auto">
            <a:xfrm>
              <a:off x="4303" y="3020"/>
              <a:ext cx="1217" cy="222"/>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ja-JP" altLang="en-US" sz="2000">
                  <a:latin typeface="Arial" charset="0"/>
                </a:rPr>
                <a:t>セキュリティ</a:t>
              </a:r>
            </a:p>
          </p:txBody>
        </p:sp>
        <p:sp>
          <p:nvSpPr>
            <p:cNvPr id="16438" name="Rectangle 38"/>
            <p:cNvSpPr>
              <a:spLocks noChangeArrowheads="1"/>
            </p:cNvSpPr>
            <p:nvPr/>
          </p:nvSpPr>
          <p:spPr bwMode="auto">
            <a:xfrm>
              <a:off x="2860" y="3020"/>
              <a:ext cx="1389" cy="222"/>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ja-JP" altLang="en-US" sz="2000">
                  <a:latin typeface="Arial" charset="0"/>
                </a:rPr>
                <a:t>メッセージ取得</a:t>
              </a:r>
            </a:p>
          </p:txBody>
        </p:sp>
        <p:sp>
          <p:nvSpPr>
            <p:cNvPr id="16439" name="Text Box 39"/>
            <p:cNvSpPr txBox="1">
              <a:spLocks noChangeArrowheads="1"/>
            </p:cNvSpPr>
            <p:nvPr/>
          </p:nvSpPr>
          <p:spPr bwMode="auto">
            <a:xfrm>
              <a:off x="276" y="2268"/>
              <a:ext cx="1147" cy="268"/>
            </a:xfrm>
            <a:prstGeom prst="rect">
              <a:avLst/>
            </a:prstGeom>
            <a:solidFill>
              <a:srgbClr val="FFFF99"/>
            </a:solidFill>
            <a:ln w="9525">
              <a:solidFill>
                <a:srgbClr val="D69DAF"/>
              </a:solidFill>
              <a:miter lim="800000"/>
              <a:headEnd/>
              <a:tailEnd/>
            </a:ln>
          </p:spPr>
          <p:txBody>
            <a:bodyPr lIns="36000" tIns="36000" rIns="36000" bIns="360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grpSp>
      <p:grpSp>
        <p:nvGrpSpPr>
          <p:cNvPr id="3" name="Group 61"/>
          <p:cNvGrpSpPr>
            <a:grpSpLocks/>
          </p:cNvGrpSpPr>
          <p:nvPr/>
        </p:nvGrpSpPr>
        <p:grpSpPr bwMode="auto">
          <a:xfrm>
            <a:off x="431800" y="5351463"/>
            <a:ext cx="8386763" cy="1046162"/>
            <a:chOff x="272" y="3311"/>
            <a:chExt cx="5283" cy="659"/>
          </a:xfrm>
        </p:grpSpPr>
        <p:sp>
          <p:nvSpPr>
            <p:cNvPr id="16423" name="Text Box 41"/>
            <p:cNvSpPr txBox="1">
              <a:spLocks noChangeArrowheads="1"/>
            </p:cNvSpPr>
            <p:nvPr/>
          </p:nvSpPr>
          <p:spPr bwMode="auto">
            <a:xfrm>
              <a:off x="1472" y="3311"/>
              <a:ext cx="3919" cy="261"/>
            </a:xfrm>
            <a:prstGeom prst="rect">
              <a:avLst/>
            </a:prstGeom>
            <a:noFill/>
            <a:ln w="9525">
              <a:noFill/>
              <a:miter lim="800000"/>
              <a:headEnd/>
              <a:tailEnd/>
            </a:ln>
          </p:spPr>
          <p:txBody>
            <a:bodyPr lIns="36000" tIns="36000" rIns="36000" bIns="36000"/>
            <a:lstStyle/>
            <a:p>
              <a:pPr algn="l">
                <a:lnSpc>
                  <a:spcPct val="100000"/>
                </a:lnSpc>
              </a:pPr>
              <a:r>
                <a:rPr kumimoji="0" lang="ja-JP" altLang="en-US" sz="2000">
                  <a:latin typeface="Century" pitchFamily="18" charset="0"/>
                </a:rPr>
                <a:t>業務固有の実装をする　（実装基準書に従う）</a:t>
              </a:r>
            </a:p>
          </p:txBody>
        </p:sp>
        <p:sp>
          <p:nvSpPr>
            <p:cNvPr id="16424" name="Rectangle 42"/>
            <p:cNvSpPr>
              <a:spLocks noChangeArrowheads="1"/>
            </p:cNvSpPr>
            <p:nvPr/>
          </p:nvSpPr>
          <p:spPr bwMode="auto">
            <a:xfrm>
              <a:off x="272" y="3580"/>
              <a:ext cx="1282" cy="390"/>
            </a:xfrm>
            <a:prstGeom prst="rect">
              <a:avLst/>
            </a:prstGeom>
            <a:gradFill rotWithShape="1">
              <a:gsLst>
                <a:gs pos="0">
                  <a:schemeClr val="folHlink"/>
                </a:gs>
                <a:gs pos="100000">
                  <a:schemeClr val="bg1"/>
                </a:gs>
              </a:gsLst>
              <a:lin ang="5400000" scaled="1"/>
            </a:gradFill>
            <a:ln w="9525">
              <a:solidFill>
                <a:schemeClr val="tx1"/>
              </a:solidFill>
              <a:miter lim="800000"/>
              <a:headEnd/>
              <a:tailEnd/>
            </a:ln>
          </p:spPr>
          <p:txBody>
            <a:bodyPr wrap="none" anchor="ctr"/>
            <a:lstStyle/>
            <a:p>
              <a:pPr eaLnBrk="1" hangingPunct="1">
                <a:lnSpc>
                  <a:spcPct val="100000"/>
                </a:lnSpc>
              </a:pPr>
              <a:r>
                <a:rPr lang="ja-JP" altLang="en-US" sz="2000"/>
                <a:t>アプリケーション</a:t>
              </a:r>
              <a:r>
                <a:rPr lang="en-US" altLang="ja-JP" sz="2000"/>
                <a:t>A</a:t>
              </a:r>
            </a:p>
            <a:p>
              <a:pPr eaLnBrk="1" hangingPunct="1">
                <a:lnSpc>
                  <a:spcPct val="100000"/>
                </a:lnSpc>
              </a:pPr>
              <a:r>
                <a:rPr lang="ja-JP" altLang="en-US" sz="2000"/>
                <a:t>（ベンダー</a:t>
              </a:r>
              <a:r>
                <a:rPr lang="en-US" altLang="ja-JP" sz="2000"/>
                <a:t>A</a:t>
              </a:r>
              <a:r>
                <a:rPr lang="ja-JP" altLang="en-US" sz="2000"/>
                <a:t>開発）</a:t>
              </a:r>
            </a:p>
          </p:txBody>
        </p:sp>
        <p:sp>
          <p:nvSpPr>
            <p:cNvPr id="16425" name="Rectangle 43"/>
            <p:cNvSpPr>
              <a:spLocks noChangeArrowheads="1"/>
            </p:cNvSpPr>
            <p:nvPr/>
          </p:nvSpPr>
          <p:spPr bwMode="auto">
            <a:xfrm>
              <a:off x="1605" y="3580"/>
              <a:ext cx="1282" cy="390"/>
            </a:xfrm>
            <a:prstGeom prst="rect">
              <a:avLst/>
            </a:prstGeom>
            <a:gradFill rotWithShape="1">
              <a:gsLst>
                <a:gs pos="0">
                  <a:schemeClr val="bg1"/>
                </a:gs>
                <a:gs pos="100000">
                  <a:schemeClr val="folHlink"/>
                </a:gs>
              </a:gsLst>
              <a:lin ang="5400000" scaled="1"/>
            </a:gradFill>
            <a:ln w="9525">
              <a:solidFill>
                <a:schemeClr val="tx1"/>
              </a:solidFill>
              <a:miter lim="800000"/>
              <a:headEnd/>
              <a:tailEnd/>
            </a:ln>
          </p:spPr>
          <p:txBody>
            <a:bodyPr wrap="none" anchor="ctr"/>
            <a:lstStyle/>
            <a:p>
              <a:pPr eaLnBrk="1" hangingPunct="1">
                <a:lnSpc>
                  <a:spcPct val="100000"/>
                </a:lnSpc>
              </a:pPr>
              <a:r>
                <a:rPr lang="ja-JP" altLang="en-US" sz="2000"/>
                <a:t>アプリケーション</a:t>
              </a:r>
              <a:r>
                <a:rPr lang="en-US" altLang="ja-JP" sz="2000"/>
                <a:t>B</a:t>
              </a:r>
            </a:p>
            <a:p>
              <a:pPr eaLnBrk="1" hangingPunct="1">
                <a:lnSpc>
                  <a:spcPct val="100000"/>
                </a:lnSpc>
              </a:pPr>
              <a:r>
                <a:rPr lang="ja-JP" altLang="en-US" sz="2000"/>
                <a:t>（ベンダー</a:t>
              </a:r>
              <a:r>
                <a:rPr lang="en-US" altLang="ja-JP" sz="2000"/>
                <a:t>B</a:t>
              </a:r>
              <a:r>
                <a:rPr lang="ja-JP" altLang="en-US" sz="2000"/>
                <a:t>開発）</a:t>
              </a:r>
            </a:p>
          </p:txBody>
        </p:sp>
        <p:sp>
          <p:nvSpPr>
            <p:cNvPr id="220204" name="Rectangle 44"/>
            <p:cNvSpPr>
              <a:spLocks noChangeArrowheads="1"/>
            </p:cNvSpPr>
            <p:nvPr/>
          </p:nvSpPr>
          <p:spPr bwMode="auto">
            <a:xfrm>
              <a:off x="2939" y="3580"/>
              <a:ext cx="1282" cy="390"/>
            </a:xfrm>
            <a:prstGeom prst="rect">
              <a:avLst/>
            </a:prstGeom>
            <a:gradFill rotWithShape="1">
              <a:gsLst>
                <a:gs pos="0">
                  <a:schemeClr val="folHlink"/>
                </a:gs>
                <a:gs pos="50000">
                  <a:schemeClr val="bg1"/>
                </a:gs>
                <a:gs pos="100000">
                  <a:schemeClr val="folHlink"/>
                </a:gs>
              </a:gsLst>
              <a:lin ang="5400000" scaled="1"/>
            </a:gradFill>
            <a:ln w="9525">
              <a:solidFill>
                <a:schemeClr val="tx1"/>
              </a:solidFill>
              <a:miter lim="800000"/>
              <a:headEnd/>
              <a:tailEnd/>
            </a:ln>
          </p:spPr>
          <p:txBody>
            <a:bodyPr wrap="none" anchor="ctr"/>
            <a:lstStyle/>
            <a:p>
              <a:pPr eaLnBrk="1" hangingPunct="1">
                <a:lnSpc>
                  <a:spcPct val="100000"/>
                </a:lnSpc>
                <a:defRPr/>
              </a:pPr>
              <a:r>
                <a:rPr lang="ja-JP" altLang="en-US" sz="2000" dirty="0"/>
                <a:t>アプリケーション</a:t>
              </a:r>
              <a:r>
                <a:rPr lang="en-US" altLang="ja-JP" sz="2000" dirty="0"/>
                <a:t>C</a:t>
              </a:r>
            </a:p>
            <a:p>
              <a:pPr eaLnBrk="1" hangingPunct="1">
                <a:lnSpc>
                  <a:spcPct val="100000"/>
                </a:lnSpc>
                <a:defRPr/>
              </a:pPr>
              <a:r>
                <a:rPr lang="ja-JP" altLang="en-US" sz="2000" dirty="0"/>
                <a:t>（ベンダー</a:t>
              </a:r>
              <a:r>
                <a:rPr lang="en-US" altLang="ja-JP" sz="2000" dirty="0"/>
                <a:t>C</a:t>
              </a:r>
              <a:r>
                <a:rPr lang="ja-JP" altLang="en-US" sz="2000" dirty="0"/>
                <a:t>開発）</a:t>
              </a:r>
            </a:p>
          </p:txBody>
        </p:sp>
        <p:sp>
          <p:nvSpPr>
            <p:cNvPr id="220205" name="Rectangle 45"/>
            <p:cNvSpPr>
              <a:spLocks noChangeArrowheads="1"/>
            </p:cNvSpPr>
            <p:nvPr/>
          </p:nvSpPr>
          <p:spPr bwMode="auto">
            <a:xfrm>
              <a:off x="4273" y="3580"/>
              <a:ext cx="1282" cy="390"/>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p:spPr>
          <p:txBody>
            <a:bodyPr wrap="none" anchor="ctr"/>
            <a:lstStyle/>
            <a:p>
              <a:pPr eaLnBrk="1" hangingPunct="1">
                <a:lnSpc>
                  <a:spcPct val="100000"/>
                </a:lnSpc>
                <a:defRPr/>
              </a:pPr>
              <a:r>
                <a:rPr lang="ja-JP" altLang="en-US" sz="2000" dirty="0"/>
                <a:t>アプリケーション</a:t>
              </a:r>
              <a:r>
                <a:rPr lang="en-US" altLang="ja-JP" sz="2000" dirty="0"/>
                <a:t>D</a:t>
              </a:r>
            </a:p>
            <a:p>
              <a:pPr eaLnBrk="1" hangingPunct="1">
                <a:lnSpc>
                  <a:spcPct val="100000"/>
                </a:lnSpc>
                <a:defRPr/>
              </a:pPr>
              <a:r>
                <a:rPr lang="ja-JP" altLang="en-US" sz="2000" dirty="0"/>
                <a:t>（ベンダー</a:t>
              </a:r>
              <a:r>
                <a:rPr lang="en-US" altLang="ja-JP" sz="2000" dirty="0"/>
                <a:t>D</a:t>
              </a:r>
              <a:r>
                <a:rPr lang="ja-JP" altLang="en-US" sz="2000" dirty="0"/>
                <a:t>開発）</a:t>
              </a:r>
            </a:p>
          </p:txBody>
        </p:sp>
        <p:sp>
          <p:nvSpPr>
            <p:cNvPr id="16428" name="Text Box 46"/>
            <p:cNvSpPr txBox="1">
              <a:spLocks noChangeArrowheads="1"/>
            </p:cNvSpPr>
            <p:nvPr/>
          </p:nvSpPr>
          <p:spPr bwMode="auto">
            <a:xfrm>
              <a:off x="272" y="3312"/>
              <a:ext cx="1150" cy="268"/>
            </a:xfrm>
            <a:prstGeom prst="rect">
              <a:avLst/>
            </a:prstGeom>
            <a:solidFill>
              <a:srgbClr val="FFFFFF"/>
            </a:solidFill>
            <a:ln w="9525">
              <a:solidFill>
                <a:srgbClr val="000000"/>
              </a:solidFill>
              <a:miter lim="800000"/>
              <a:headEnd/>
              <a:tailEnd/>
            </a:ln>
          </p:spPr>
          <p:txBody>
            <a:bodyPr lIns="36000" tIns="36000" rIns="36000" bIns="36000"/>
            <a:lstStyle/>
            <a:p>
              <a:pPr>
                <a:lnSpc>
                  <a:spcPct val="100000"/>
                </a:lnSpc>
              </a:pPr>
              <a:r>
                <a:rPr kumimoji="0" lang="ja-JP" altLang="en-US" sz="2000">
                  <a:latin typeface="HGP創英角ｺﾞｼｯｸUB" pitchFamily="50" charset="-128"/>
                </a:rPr>
                <a:t>サブクラス</a:t>
              </a:r>
            </a:p>
          </p:txBody>
        </p:sp>
      </p:grpSp>
      <p:grpSp>
        <p:nvGrpSpPr>
          <p:cNvPr id="16388" name="Group 91"/>
          <p:cNvGrpSpPr>
            <a:grpSpLocks/>
          </p:cNvGrpSpPr>
          <p:nvPr/>
        </p:nvGrpSpPr>
        <p:grpSpPr bwMode="auto">
          <a:xfrm>
            <a:off x="411163" y="885825"/>
            <a:ext cx="8321675" cy="2709863"/>
            <a:chOff x="259" y="494"/>
            <a:chExt cx="5242" cy="1707"/>
          </a:xfrm>
        </p:grpSpPr>
        <p:sp>
          <p:nvSpPr>
            <p:cNvPr id="16390" name="Rectangle 60"/>
            <p:cNvSpPr>
              <a:spLocks noChangeArrowheads="1"/>
            </p:cNvSpPr>
            <p:nvPr/>
          </p:nvSpPr>
          <p:spPr bwMode="auto">
            <a:xfrm>
              <a:off x="2397" y="494"/>
              <a:ext cx="1430" cy="1707"/>
            </a:xfrm>
            <a:prstGeom prst="rect">
              <a:avLst/>
            </a:prstGeom>
            <a:solidFill>
              <a:srgbClr val="FFFFFF"/>
            </a:solidFill>
            <a:ln w="9525">
              <a:solidFill>
                <a:srgbClr val="000000"/>
              </a:solidFill>
              <a:miter lim="800000"/>
              <a:headEnd/>
              <a:tailEnd/>
            </a:ln>
          </p:spPr>
          <p:txBody>
            <a:bodyPr lIns="36000" tIns="36000" rIns="36000" bIns="36000"/>
            <a:lstStyle/>
            <a:p>
              <a:pPr algn="just">
                <a:lnSpc>
                  <a:spcPct val="100000"/>
                </a:lnSpc>
              </a:pPr>
              <a:r>
                <a:rPr kumimoji="0" lang="en-US" altLang="ja-JP" sz="2000" b="1"/>
                <a:t>B</a:t>
              </a:r>
              <a:r>
                <a:rPr kumimoji="0" lang="ja-JP" altLang="en-US" sz="2000" b="1"/>
                <a:t>（</a:t>
              </a:r>
              <a:r>
                <a:rPr kumimoji="0" lang="en-US" altLang="ja-JP" sz="2000" b="1"/>
                <a:t>F</a:t>
              </a:r>
              <a:r>
                <a:rPr kumimoji="0" lang="ja-JP" altLang="en-US" sz="2000" b="1"/>
                <a:t>）</a:t>
              </a:r>
              <a:r>
                <a:rPr kumimoji="0" lang="ja-JP" altLang="en-US" sz="2000"/>
                <a:t>層</a:t>
              </a:r>
            </a:p>
          </p:txBody>
        </p:sp>
        <p:sp>
          <p:nvSpPr>
            <p:cNvPr id="16391" name="Text Box 61"/>
            <p:cNvSpPr txBox="1">
              <a:spLocks noChangeArrowheads="1"/>
            </p:cNvSpPr>
            <p:nvPr/>
          </p:nvSpPr>
          <p:spPr bwMode="auto">
            <a:xfrm>
              <a:off x="2528" y="738"/>
              <a:ext cx="1150" cy="267"/>
            </a:xfrm>
            <a:prstGeom prst="rect">
              <a:avLst/>
            </a:prstGeom>
            <a:solidFill>
              <a:srgbClr val="E4CAC8"/>
            </a:solidFill>
            <a:ln w="38100">
              <a:solidFill>
                <a:srgbClr val="D69DAF"/>
              </a:solidFill>
              <a:miter lim="800000"/>
              <a:headEnd/>
              <a:tailEnd/>
            </a:ln>
          </p:spPr>
          <p:txBody>
            <a:bodyPr lIns="36000" tIns="72000" rIns="36000" bIns="360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16392" name="Text Box 62"/>
            <p:cNvSpPr txBox="1">
              <a:spLocks noChangeArrowheads="1"/>
            </p:cNvSpPr>
            <p:nvPr/>
          </p:nvSpPr>
          <p:spPr bwMode="auto">
            <a:xfrm>
              <a:off x="2532"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サブクラス</a:t>
              </a:r>
            </a:p>
          </p:txBody>
        </p:sp>
        <p:sp>
          <p:nvSpPr>
            <p:cNvPr id="16393" name="Line 63"/>
            <p:cNvSpPr>
              <a:spLocks noChangeShapeType="1"/>
            </p:cNvSpPr>
            <p:nvPr/>
          </p:nvSpPr>
          <p:spPr bwMode="auto">
            <a:xfrm flipV="1">
              <a:off x="3315" y="1044"/>
              <a:ext cx="0" cy="259"/>
            </a:xfrm>
            <a:prstGeom prst="line">
              <a:avLst/>
            </a:prstGeom>
            <a:noFill/>
            <a:ln w="9525">
              <a:solidFill>
                <a:srgbClr val="000000"/>
              </a:solidFill>
              <a:round/>
              <a:headEnd/>
              <a:tailEnd/>
            </a:ln>
          </p:spPr>
          <p:txBody>
            <a:bodyPr/>
            <a:lstStyle/>
            <a:p>
              <a:endParaRPr lang="ja-JP" altLang="en-US"/>
            </a:p>
          </p:txBody>
        </p:sp>
        <p:sp>
          <p:nvSpPr>
            <p:cNvPr id="16394" name="AutoShape 64"/>
            <p:cNvSpPr>
              <a:spLocks noChangeArrowheads="1"/>
            </p:cNvSpPr>
            <p:nvPr/>
          </p:nvSpPr>
          <p:spPr bwMode="auto">
            <a:xfrm>
              <a:off x="3273"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6395" name="Line 65"/>
            <p:cNvSpPr>
              <a:spLocks noChangeShapeType="1"/>
            </p:cNvSpPr>
            <p:nvPr/>
          </p:nvSpPr>
          <p:spPr bwMode="auto">
            <a:xfrm flipV="1">
              <a:off x="3315" y="1609"/>
              <a:ext cx="0" cy="259"/>
            </a:xfrm>
            <a:prstGeom prst="line">
              <a:avLst/>
            </a:prstGeom>
            <a:noFill/>
            <a:ln w="9525">
              <a:solidFill>
                <a:srgbClr val="000000"/>
              </a:solidFill>
              <a:round/>
              <a:headEnd/>
              <a:tailEnd/>
            </a:ln>
          </p:spPr>
          <p:txBody>
            <a:bodyPr/>
            <a:lstStyle/>
            <a:p>
              <a:endParaRPr lang="ja-JP" altLang="en-US"/>
            </a:p>
          </p:txBody>
        </p:sp>
        <p:sp>
          <p:nvSpPr>
            <p:cNvPr id="16396" name="AutoShape 66"/>
            <p:cNvSpPr>
              <a:spLocks noChangeArrowheads="1"/>
            </p:cNvSpPr>
            <p:nvPr/>
          </p:nvSpPr>
          <p:spPr bwMode="auto">
            <a:xfrm>
              <a:off x="3273" y="1571"/>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6397" name="AutoShape 67"/>
            <p:cNvSpPr>
              <a:spLocks noChangeArrowheads="1"/>
            </p:cNvSpPr>
            <p:nvPr/>
          </p:nvSpPr>
          <p:spPr bwMode="auto">
            <a:xfrm>
              <a:off x="2657"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6398" name="AutoShape 68"/>
            <p:cNvSpPr>
              <a:spLocks noChangeArrowheads="1"/>
            </p:cNvSpPr>
            <p:nvPr/>
          </p:nvSpPr>
          <p:spPr bwMode="auto">
            <a:xfrm>
              <a:off x="2910"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6399" name="Text Box 69"/>
            <p:cNvSpPr txBox="1">
              <a:spLocks noChangeArrowheads="1"/>
            </p:cNvSpPr>
            <p:nvPr/>
          </p:nvSpPr>
          <p:spPr bwMode="auto">
            <a:xfrm>
              <a:off x="2533" y="1306"/>
              <a:ext cx="1150" cy="268"/>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sp>
          <p:nvSpPr>
            <p:cNvPr id="16400" name="Rectangle 70"/>
            <p:cNvSpPr>
              <a:spLocks noChangeArrowheads="1"/>
            </p:cNvSpPr>
            <p:nvPr/>
          </p:nvSpPr>
          <p:spPr bwMode="auto">
            <a:xfrm>
              <a:off x="739" y="494"/>
              <a:ext cx="1430" cy="1707"/>
            </a:xfrm>
            <a:prstGeom prst="rect">
              <a:avLst/>
            </a:prstGeom>
            <a:solidFill>
              <a:srgbClr val="FFFFFF"/>
            </a:solidFill>
            <a:ln w="9525">
              <a:solidFill>
                <a:srgbClr val="000000"/>
              </a:solidFill>
              <a:miter lim="800000"/>
              <a:headEnd/>
              <a:tailEnd/>
            </a:ln>
          </p:spPr>
          <p:txBody>
            <a:bodyPr lIns="36000" tIns="36000" rIns="36000" bIns="36000"/>
            <a:lstStyle/>
            <a:p>
              <a:pPr algn="just">
                <a:lnSpc>
                  <a:spcPct val="100000"/>
                </a:lnSpc>
              </a:pPr>
              <a:r>
                <a:rPr kumimoji="0" lang="en-US" altLang="ja-JP" sz="2000" b="1"/>
                <a:t>P</a:t>
              </a:r>
              <a:r>
                <a:rPr kumimoji="0" lang="ja-JP" altLang="en-US" sz="2000"/>
                <a:t>層</a:t>
              </a:r>
            </a:p>
          </p:txBody>
        </p:sp>
        <p:sp>
          <p:nvSpPr>
            <p:cNvPr id="16401" name="Text Box 71"/>
            <p:cNvSpPr txBox="1">
              <a:spLocks noChangeArrowheads="1"/>
            </p:cNvSpPr>
            <p:nvPr/>
          </p:nvSpPr>
          <p:spPr bwMode="auto">
            <a:xfrm>
              <a:off x="877" y="738"/>
              <a:ext cx="1150" cy="267"/>
            </a:xfrm>
            <a:prstGeom prst="rect">
              <a:avLst/>
            </a:prstGeom>
            <a:solidFill>
              <a:srgbClr val="E4CAC8"/>
            </a:solidFill>
            <a:ln w="38100">
              <a:solidFill>
                <a:srgbClr val="D69DAF"/>
              </a:solidFill>
              <a:miter lim="800000"/>
              <a:headEnd/>
              <a:tailEnd/>
            </a:ln>
          </p:spPr>
          <p:txBody>
            <a:bodyPr lIns="36000" tIns="72000" rIns="36000" bIns="360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16402" name="Text Box 72"/>
            <p:cNvSpPr txBox="1">
              <a:spLocks noChangeArrowheads="1"/>
            </p:cNvSpPr>
            <p:nvPr/>
          </p:nvSpPr>
          <p:spPr bwMode="auto">
            <a:xfrm>
              <a:off x="881"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サブクラス</a:t>
              </a:r>
            </a:p>
          </p:txBody>
        </p:sp>
        <p:sp>
          <p:nvSpPr>
            <p:cNvPr id="16403" name="Line 73"/>
            <p:cNvSpPr>
              <a:spLocks noChangeShapeType="1"/>
            </p:cNvSpPr>
            <p:nvPr/>
          </p:nvSpPr>
          <p:spPr bwMode="auto">
            <a:xfrm flipV="1">
              <a:off x="1657" y="1044"/>
              <a:ext cx="0" cy="259"/>
            </a:xfrm>
            <a:prstGeom prst="line">
              <a:avLst/>
            </a:prstGeom>
            <a:noFill/>
            <a:ln w="9525">
              <a:solidFill>
                <a:srgbClr val="000000"/>
              </a:solidFill>
              <a:round/>
              <a:headEnd/>
              <a:tailEnd/>
            </a:ln>
          </p:spPr>
          <p:txBody>
            <a:bodyPr/>
            <a:lstStyle/>
            <a:p>
              <a:endParaRPr lang="ja-JP" altLang="en-US"/>
            </a:p>
          </p:txBody>
        </p:sp>
        <p:sp>
          <p:nvSpPr>
            <p:cNvPr id="16404" name="AutoShape 74"/>
            <p:cNvSpPr>
              <a:spLocks noChangeArrowheads="1"/>
            </p:cNvSpPr>
            <p:nvPr/>
          </p:nvSpPr>
          <p:spPr bwMode="auto">
            <a:xfrm>
              <a:off x="1615"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6405" name="Line 75"/>
            <p:cNvSpPr>
              <a:spLocks noChangeShapeType="1"/>
            </p:cNvSpPr>
            <p:nvPr/>
          </p:nvSpPr>
          <p:spPr bwMode="auto">
            <a:xfrm flipV="1">
              <a:off x="1657" y="1609"/>
              <a:ext cx="0" cy="259"/>
            </a:xfrm>
            <a:prstGeom prst="line">
              <a:avLst/>
            </a:prstGeom>
            <a:noFill/>
            <a:ln w="9525">
              <a:solidFill>
                <a:srgbClr val="000000"/>
              </a:solidFill>
              <a:round/>
              <a:headEnd/>
              <a:tailEnd/>
            </a:ln>
          </p:spPr>
          <p:txBody>
            <a:bodyPr/>
            <a:lstStyle/>
            <a:p>
              <a:endParaRPr lang="ja-JP" altLang="en-US"/>
            </a:p>
          </p:txBody>
        </p:sp>
        <p:sp>
          <p:nvSpPr>
            <p:cNvPr id="16406" name="AutoShape 76"/>
            <p:cNvSpPr>
              <a:spLocks noChangeArrowheads="1"/>
            </p:cNvSpPr>
            <p:nvPr/>
          </p:nvSpPr>
          <p:spPr bwMode="auto">
            <a:xfrm>
              <a:off x="1615" y="1565"/>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6407" name="AutoShape 77"/>
            <p:cNvSpPr>
              <a:spLocks noChangeArrowheads="1"/>
            </p:cNvSpPr>
            <p:nvPr/>
          </p:nvSpPr>
          <p:spPr bwMode="auto">
            <a:xfrm>
              <a:off x="999"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6408" name="AutoShape 78"/>
            <p:cNvSpPr>
              <a:spLocks noChangeArrowheads="1"/>
            </p:cNvSpPr>
            <p:nvPr/>
          </p:nvSpPr>
          <p:spPr bwMode="auto">
            <a:xfrm>
              <a:off x="1252"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6409" name="Text Box 79"/>
            <p:cNvSpPr txBox="1">
              <a:spLocks noChangeArrowheads="1"/>
            </p:cNvSpPr>
            <p:nvPr/>
          </p:nvSpPr>
          <p:spPr bwMode="auto">
            <a:xfrm>
              <a:off x="882" y="1306"/>
              <a:ext cx="1150" cy="268"/>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sp>
          <p:nvSpPr>
            <p:cNvPr id="16410" name="Rectangle 80"/>
            <p:cNvSpPr>
              <a:spLocks noChangeArrowheads="1"/>
            </p:cNvSpPr>
            <p:nvPr/>
          </p:nvSpPr>
          <p:spPr bwMode="auto">
            <a:xfrm>
              <a:off x="4071" y="494"/>
              <a:ext cx="1430" cy="1707"/>
            </a:xfrm>
            <a:prstGeom prst="rect">
              <a:avLst/>
            </a:prstGeom>
            <a:solidFill>
              <a:srgbClr val="FFFFFF"/>
            </a:solidFill>
            <a:ln w="9525">
              <a:solidFill>
                <a:srgbClr val="000000"/>
              </a:solidFill>
              <a:miter lim="800000"/>
              <a:headEnd/>
              <a:tailEnd/>
            </a:ln>
          </p:spPr>
          <p:txBody>
            <a:bodyPr lIns="36000" tIns="36000" rIns="36000" bIns="36000"/>
            <a:lstStyle/>
            <a:p>
              <a:pPr algn="just">
                <a:lnSpc>
                  <a:spcPct val="100000"/>
                </a:lnSpc>
              </a:pPr>
              <a:r>
                <a:rPr kumimoji="0" lang="en-US" altLang="ja-JP" sz="2000" b="1"/>
                <a:t>D</a:t>
              </a:r>
              <a:r>
                <a:rPr kumimoji="0" lang="ja-JP" altLang="en-US" sz="2000"/>
                <a:t>層</a:t>
              </a:r>
            </a:p>
          </p:txBody>
        </p:sp>
        <p:sp>
          <p:nvSpPr>
            <p:cNvPr id="16411" name="Text Box 81"/>
            <p:cNvSpPr txBox="1">
              <a:spLocks noChangeArrowheads="1"/>
            </p:cNvSpPr>
            <p:nvPr/>
          </p:nvSpPr>
          <p:spPr bwMode="auto">
            <a:xfrm>
              <a:off x="4202" y="738"/>
              <a:ext cx="1150" cy="267"/>
            </a:xfrm>
            <a:prstGeom prst="rect">
              <a:avLst/>
            </a:prstGeom>
            <a:solidFill>
              <a:srgbClr val="E4CAC8"/>
            </a:solidFill>
            <a:ln w="38100">
              <a:solidFill>
                <a:srgbClr val="D69DAF"/>
              </a:solidFill>
              <a:miter lim="800000"/>
              <a:headEnd/>
              <a:tailEnd/>
            </a:ln>
          </p:spPr>
          <p:txBody>
            <a:bodyPr lIns="36000" tIns="72000" rIns="36000" bIns="360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16412" name="Line 83"/>
            <p:cNvSpPr>
              <a:spLocks noChangeShapeType="1"/>
            </p:cNvSpPr>
            <p:nvPr/>
          </p:nvSpPr>
          <p:spPr bwMode="auto">
            <a:xfrm flipV="1">
              <a:off x="4792" y="1044"/>
              <a:ext cx="0" cy="830"/>
            </a:xfrm>
            <a:prstGeom prst="line">
              <a:avLst/>
            </a:prstGeom>
            <a:noFill/>
            <a:ln w="9525">
              <a:solidFill>
                <a:srgbClr val="000000"/>
              </a:solidFill>
              <a:round/>
              <a:headEnd/>
              <a:tailEnd/>
            </a:ln>
          </p:spPr>
          <p:txBody>
            <a:bodyPr/>
            <a:lstStyle/>
            <a:p>
              <a:endParaRPr lang="ja-JP" altLang="en-US"/>
            </a:p>
          </p:txBody>
        </p:sp>
        <p:sp>
          <p:nvSpPr>
            <p:cNvPr id="16413" name="AutoShape 84"/>
            <p:cNvSpPr>
              <a:spLocks noChangeArrowheads="1"/>
            </p:cNvSpPr>
            <p:nvPr/>
          </p:nvSpPr>
          <p:spPr bwMode="auto">
            <a:xfrm>
              <a:off x="4750"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6414" name="Text Box 85"/>
            <p:cNvSpPr txBox="1">
              <a:spLocks noChangeArrowheads="1"/>
            </p:cNvSpPr>
            <p:nvPr/>
          </p:nvSpPr>
          <p:spPr bwMode="auto">
            <a:xfrm>
              <a:off x="259" y="495"/>
              <a:ext cx="344" cy="1706"/>
            </a:xfrm>
            <a:prstGeom prst="rect">
              <a:avLst/>
            </a:prstGeom>
            <a:solidFill>
              <a:srgbClr val="FFFFFF"/>
            </a:solidFill>
            <a:ln w="9525">
              <a:solidFill>
                <a:srgbClr val="000000"/>
              </a:solidFill>
              <a:miter lim="800000"/>
              <a:headEnd/>
              <a:tailEnd/>
            </a:ln>
          </p:spPr>
          <p:txBody>
            <a:bodyPr vert="eaVert" lIns="36000" tIns="36000" rIns="36000" bIns="36000"/>
            <a:lstStyle/>
            <a:p>
              <a:r>
                <a:rPr kumimoji="0" lang="en-US" altLang="ja-JP" sz="2800" b="1"/>
                <a:t>ASP.NET</a:t>
              </a:r>
              <a:endParaRPr kumimoji="0" lang="ja-JP" altLang="en-US" sz="2800" b="1"/>
            </a:p>
          </p:txBody>
        </p:sp>
        <p:sp>
          <p:nvSpPr>
            <p:cNvPr id="16415" name="AutoShape 86"/>
            <p:cNvSpPr>
              <a:spLocks noChangeArrowheads="1"/>
            </p:cNvSpPr>
            <p:nvPr/>
          </p:nvSpPr>
          <p:spPr bwMode="auto">
            <a:xfrm>
              <a:off x="593" y="762"/>
              <a:ext cx="286" cy="214"/>
            </a:xfrm>
            <a:prstGeom prst="rightArrow">
              <a:avLst>
                <a:gd name="adj1" fmla="val 57500"/>
                <a:gd name="adj2" fmla="val 42259"/>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16416" name="Text Box 87"/>
            <p:cNvSpPr txBox="1">
              <a:spLocks noChangeArrowheads="1"/>
            </p:cNvSpPr>
            <p:nvPr/>
          </p:nvSpPr>
          <p:spPr bwMode="auto">
            <a:xfrm>
              <a:off x="4208" y="1306"/>
              <a:ext cx="1150" cy="268"/>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sp>
          <p:nvSpPr>
            <p:cNvPr id="16417" name="AutoShape 88"/>
            <p:cNvSpPr>
              <a:spLocks noChangeArrowheads="1"/>
            </p:cNvSpPr>
            <p:nvPr/>
          </p:nvSpPr>
          <p:spPr bwMode="auto">
            <a:xfrm>
              <a:off x="4277"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6418" name="AutoShape 89"/>
            <p:cNvSpPr>
              <a:spLocks noChangeArrowheads="1"/>
            </p:cNvSpPr>
            <p:nvPr/>
          </p:nvSpPr>
          <p:spPr bwMode="auto">
            <a:xfrm>
              <a:off x="4750" y="1577"/>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6419" name="AutoShape 90"/>
            <p:cNvSpPr>
              <a:spLocks noChangeArrowheads="1"/>
            </p:cNvSpPr>
            <p:nvPr/>
          </p:nvSpPr>
          <p:spPr bwMode="auto">
            <a:xfrm rot="-3444166">
              <a:off x="1747" y="1315"/>
              <a:ext cx="1086" cy="202"/>
            </a:xfrm>
            <a:prstGeom prst="rightArrow">
              <a:avLst>
                <a:gd name="adj1" fmla="val 44491"/>
                <a:gd name="adj2" fmla="val 103965"/>
              </a:avLst>
            </a:prstGeom>
            <a:solidFill>
              <a:srgbClr val="69306A"/>
            </a:solidFill>
            <a:ln w="9525">
              <a:solidFill>
                <a:srgbClr val="69306A"/>
              </a:solidFill>
              <a:miter lim="800000"/>
              <a:headEnd/>
              <a:tailEnd/>
            </a:ln>
          </p:spPr>
          <p:txBody>
            <a:bodyPr rot="10800000" wrap="none" lIns="36000" tIns="36000" rIns="36000" bIns="36000" anchor="ctr"/>
            <a:lstStyle/>
            <a:p>
              <a:pPr eaLnBrk="1" hangingPunct="1">
                <a:lnSpc>
                  <a:spcPct val="150000"/>
                </a:lnSpc>
              </a:pPr>
              <a:endParaRPr lang="ja-JP" altLang="en-US" sz="2000" b="1"/>
            </a:p>
          </p:txBody>
        </p:sp>
        <p:sp>
          <p:nvSpPr>
            <p:cNvPr id="16420" name="AutoShape 91"/>
            <p:cNvSpPr>
              <a:spLocks noChangeArrowheads="1"/>
            </p:cNvSpPr>
            <p:nvPr/>
          </p:nvSpPr>
          <p:spPr bwMode="auto">
            <a:xfrm>
              <a:off x="3712" y="1927"/>
              <a:ext cx="468" cy="165"/>
            </a:xfrm>
            <a:prstGeom prst="rightArrow">
              <a:avLst>
                <a:gd name="adj1" fmla="val 52630"/>
                <a:gd name="adj2" fmla="val 100376"/>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16421" name="AutoShape 92"/>
            <p:cNvSpPr>
              <a:spLocks noChangeArrowheads="1"/>
            </p:cNvSpPr>
            <p:nvPr/>
          </p:nvSpPr>
          <p:spPr bwMode="auto">
            <a:xfrm rot="10800000">
              <a:off x="4543"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rot="10800000" vert="eaVert" wrap="none" anchor="ctr"/>
            <a:lstStyle/>
            <a:p>
              <a:pPr eaLnBrk="1" hangingPunct="1">
                <a:lnSpc>
                  <a:spcPct val="150000"/>
                </a:lnSpc>
              </a:pPr>
              <a:endParaRPr lang="ja-JP" altLang="en-US" sz="2000" b="1"/>
            </a:p>
          </p:txBody>
        </p:sp>
        <p:sp>
          <p:nvSpPr>
            <p:cNvPr id="16422" name="Text Box 82"/>
            <p:cNvSpPr txBox="1">
              <a:spLocks noChangeArrowheads="1"/>
            </p:cNvSpPr>
            <p:nvPr/>
          </p:nvSpPr>
          <p:spPr bwMode="auto">
            <a:xfrm>
              <a:off x="4213"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ja-JP" altLang="en-US" sz="2000">
                  <a:latin typeface="ＭＳ Ｐゴシック" pitchFamily="50" charset="-128"/>
                </a:rPr>
                <a:t>サブクラス</a:t>
              </a:r>
              <a:endParaRPr kumimoji="0" lang="ja-JP" altLang="en-US" sz="2000">
                <a:latin typeface="Century" pitchFamily="18" charset="0"/>
              </a:endParaRPr>
            </a:p>
          </p:txBody>
        </p:sp>
      </p:grpSp>
      <p:sp>
        <p:nvSpPr>
          <p:cNvPr id="16389" name="Rectangle 3"/>
          <p:cNvSpPr>
            <a:spLocks noChangeArrowheads="1"/>
          </p:cNvSpPr>
          <p:nvPr/>
        </p:nvSpPr>
        <p:spPr bwMode="auto">
          <a:xfrm>
            <a:off x="0" y="28575"/>
            <a:ext cx="7677150" cy="579438"/>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1.7. </a:t>
            </a:r>
            <a:r>
              <a:rPr lang="ja-JP" altLang="en-US" sz="3200" dirty="0" smtClean="0">
                <a:solidFill>
                  <a:schemeClr val="tx2"/>
                </a:solidFill>
              </a:rPr>
              <a:t>カスタマイズ</a:t>
            </a:r>
            <a:r>
              <a:rPr lang="ja-JP" altLang="en-US" sz="3200" dirty="0">
                <a:solidFill>
                  <a:schemeClr val="tx2"/>
                </a:solidFill>
              </a:rPr>
              <a:t>可能なアーキテクチャ</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0" y="42922"/>
            <a:ext cx="9144000" cy="565091"/>
          </a:xfrm>
          <a:prstGeom prst="rect">
            <a:avLst/>
          </a:prstGeom>
          <a:noFill/>
          <a:ln w="9525">
            <a:noFill/>
            <a:miter lim="800000"/>
            <a:headEnd/>
            <a:tailEnd/>
          </a:ln>
        </p:spPr>
        <p:txBody>
          <a:bodyPr wrap="square" anchor="b">
            <a:spAutoFit/>
          </a:bodyPr>
          <a:lstStyle/>
          <a:p>
            <a:pPr algn="l"/>
            <a:r>
              <a:rPr lang="en-US" altLang="ja-JP" sz="3200" b="1" dirty="0" smtClean="0"/>
              <a:t>1.8. </a:t>
            </a:r>
            <a:r>
              <a:rPr lang="ja-JP" altLang="en-US" sz="3200" dirty="0" smtClean="0"/>
              <a:t>プロジェクト</a:t>
            </a:r>
            <a:r>
              <a:rPr lang="ja-JP" altLang="en-US" sz="3200" dirty="0"/>
              <a:t>・テンプレートと</a:t>
            </a:r>
            <a:r>
              <a:rPr lang="en-US" altLang="ja-JP" sz="3200" dirty="0">
                <a:latin typeface="Verdana" pitchFamily="34" charset="0"/>
              </a:rPr>
              <a:t>S/W</a:t>
            </a:r>
            <a:r>
              <a:rPr lang="ja-JP" altLang="en-US" sz="3200" dirty="0"/>
              <a:t>スタック</a:t>
            </a:r>
          </a:p>
        </p:txBody>
      </p:sp>
      <p:sp>
        <p:nvSpPr>
          <p:cNvPr id="16" name="テキスト ボックス 7"/>
          <p:cNvSpPr txBox="1">
            <a:spLocks noChangeArrowheads="1"/>
          </p:cNvSpPr>
          <p:nvPr/>
        </p:nvSpPr>
        <p:spPr bwMode="auto">
          <a:xfrm>
            <a:off x="97154" y="865505"/>
            <a:ext cx="8924925" cy="1865126"/>
          </a:xfrm>
          <a:prstGeom prst="rect">
            <a:avLst/>
          </a:prstGeom>
          <a:noFill/>
          <a:ln w="9525">
            <a:noFill/>
            <a:miter lim="800000"/>
            <a:headEnd/>
            <a:tailEnd/>
          </a:ln>
        </p:spPr>
        <p:txBody>
          <a:bodyPr wrap="square">
            <a:spAutoFit/>
          </a:bodyPr>
          <a:lstStyle/>
          <a:p>
            <a:pPr algn="l"/>
            <a:r>
              <a:rPr lang="ja-JP" altLang="en-US" sz="2000" dirty="0" smtClean="0">
                <a:latin typeface="Verdana" pitchFamily="34" charset="0"/>
              </a:rPr>
              <a:t>　特定プロジェクトのアーキテクチャに合わせてカスタマイズされたオンライン処理やバッチ処理のテンプレートを</a:t>
            </a:r>
            <a:r>
              <a:rPr lang="en-US" altLang="ja-JP" sz="2000" dirty="0" smtClean="0">
                <a:latin typeface="Verdana" pitchFamily="34" charset="0"/>
              </a:rPr>
              <a:t>『</a:t>
            </a:r>
            <a:r>
              <a:rPr lang="ja-JP" altLang="en-US" sz="2000" i="1" dirty="0" smtClean="0">
                <a:latin typeface="Verdana" pitchFamily="34" charset="0"/>
              </a:rPr>
              <a:t>プロジェクト・テンプレート</a:t>
            </a:r>
            <a:r>
              <a:rPr lang="en-US" altLang="ja-JP" sz="2000" dirty="0" smtClean="0">
                <a:latin typeface="Verdana" pitchFamily="34" charset="0"/>
              </a:rPr>
              <a:t>』</a:t>
            </a:r>
            <a:r>
              <a:rPr lang="ja-JP" altLang="en-US" sz="2000" dirty="0" smtClean="0">
                <a:latin typeface="Verdana" pitchFamily="34" charset="0"/>
              </a:rPr>
              <a:t>と呼びます。</a:t>
            </a:r>
            <a:endParaRPr lang="en-US" altLang="ja-JP" sz="2000" dirty="0" smtClean="0">
              <a:latin typeface="Verdana" pitchFamily="34" charset="0"/>
            </a:endParaRPr>
          </a:p>
          <a:p>
            <a:pPr algn="l"/>
            <a:r>
              <a:rPr lang="ja-JP" altLang="en-US" sz="2000" dirty="0"/>
              <a:t> </a:t>
            </a:r>
            <a:r>
              <a:rPr lang="ja-JP" altLang="en-US" sz="2000" dirty="0" smtClean="0"/>
              <a:t> </a:t>
            </a:r>
            <a:r>
              <a:rPr lang="ja-JP" altLang="en-US" sz="2000" dirty="0" smtClean="0">
                <a:latin typeface="Verdana" pitchFamily="34" charset="0"/>
              </a:rPr>
              <a:t>こ</a:t>
            </a:r>
            <a:r>
              <a:rPr lang="ja-JP" altLang="en-US" sz="2000" dirty="0" smtClean="0"/>
              <a:t>のプロジェクト・テンプレート</a:t>
            </a:r>
            <a:r>
              <a:rPr lang="ja-JP" altLang="en-US" sz="2000" dirty="0"/>
              <a:t>を事前</a:t>
            </a:r>
            <a:r>
              <a:rPr lang="ja-JP" altLang="en-US" sz="2000" dirty="0" smtClean="0"/>
              <a:t>に準備し、プロジェクトに展開することで、開発</a:t>
            </a:r>
            <a:r>
              <a:rPr lang="ja-JP" altLang="en-US" sz="2000" dirty="0"/>
              <a:t>プロジェクト</a:t>
            </a:r>
            <a:r>
              <a:rPr lang="ja-JP" altLang="en-US" sz="2000" dirty="0" smtClean="0"/>
              <a:t>の</a:t>
            </a:r>
            <a:r>
              <a:rPr lang="ja-JP" altLang="en-US" sz="2000" dirty="0"/>
              <a:t>迅速な</a:t>
            </a:r>
            <a:r>
              <a:rPr lang="ja-JP" altLang="en-US" sz="2000" dirty="0" smtClean="0"/>
              <a:t>立ち上げを可能にします。</a:t>
            </a:r>
            <a:endParaRPr lang="en-US" altLang="ja-JP" sz="2000" dirty="0" smtClean="0"/>
          </a:p>
          <a:p>
            <a:pPr algn="l"/>
            <a:r>
              <a:rPr lang="ja-JP" altLang="en-US" sz="2000" dirty="0" smtClean="0">
                <a:solidFill>
                  <a:schemeClr val="accent6"/>
                </a:solidFill>
              </a:rPr>
              <a:t>　この準備作業を容易にする</a:t>
            </a:r>
            <a:r>
              <a:rPr lang="en-US" altLang="ja-JP" sz="2000" dirty="0" smtClean="0">
                <a:solidFill>
                  <a:schemeClr val="accent6"/>
                </a:solidFill>
              </a:rPr>
              <a:t>『</a:t>
            </a:r>
            <a:r>
              <a:rPr lang="ja-JP" altLang="en-US" sz="2000" i="1" dirty="0" smtClean="0">
                <a:solidFill>
                  <a:schemeClr val="accent6"/>
                </a:solidFill>
              </a:rPr>
              <a:t>テンプレート・ベース</a:t>
            </a:r>
            <a:r>
              <a:rPr lang="en-US" altLang="ja-JP" sz="2000" dirty="0" smtClean="0">
                <a:solidFill>
                  <a:schemeClr val="accent6"/>
                </a:solidFill>
              </a:rPr>
              <a:t>』</a:t>
            </a:r>
            <a:r>
              <a:rPr lang="ja-JP" altLang="en-US" sz="2000" dirty="0" smtClean="0">
                <a:solidFill>
                  <a:schemeClr val="accent6"/>
                </a:solidFill>
              </a:rPr>
              <a:t>を公開しています。活用方法は、</a:t>
            </a:r>
            <a:r>
              <a:rPr lang="en-US" altLang="ja-JP" sz="2000" dirty="0" smtClean="0">
                <a:solidFill>
                  <a:schemeClr val="accent6"/>
                </a:solidFill>
              </a:rPr>
              <a:t>『</a:t>
            </a:r>
            <a:r>
              <a:rPr lang="en-US" altLang="ja-JP" sz="2000" b="1" dirty="0" smtClean="0">
                <a:solidFill>
                  <a:schemeClr val="accent6"/>
                </a:solidFill>
              </a:rPr>
              <a:t>Tutorial_Template_development.doc</a:t>
            </a:r>
            <a:r>
              <a:rPr lang="en-US" altLang="ja-JP" sz="2000" dirty="0" smtClean="0">
                <a:solidFill>
                  <a:schemeClr val="accent6"/>
                </a:solidFill>
              </a:rPr>
              <a:t>』</a:t>
            </a:r>
            <a:r>
              <a:rPr lang="ja-JP" altLang="en-US" sz="2000" dirty="0" smtClean="0">
                <a:solidFill>
                  <a:schemeClr val="accent6"/>
                </a:solidFill>
              </a:rPr>
              <a:t>参照して下さい。</a:t>
            </a:r>
            <a:endParaRPr lang="en-US" altLang="ja-JP" sz="2000" dirty="0" smtClean="0">
              <a:solidFill>
                <a:schemeClr val="accent6"/>
              </a:solidFill>
            </a:endParaRPr>
          </a:p>
        </p:txBody>
      </p:sp>
      <p:sp>
        <p:nvSpPr>
          <p:cNvPr id="17" name="テキスト ボックス 12"/>
          <p:cNvSpPr txBox="1">
            <a:spLocks noChangeArrowheads="1"/>
          </p:cNvSpPr>
          <p:nvPr/>
        </p:nvSpPr>
        <p:spPr bwMode="auto">
          <a:xfrm>
            <a:off x="243206" y="2753360"/>
            <a:ext cx="6553834" cy="3738880"/>
          </a:xfrm>
          <a:prstGeom prst="rect">
            <a:avLst/>
          </a:prstGeom>
          <a:solidFill>
            <a:srgbClr val="FF8181"/>
          </a:solidFill>
          <a:ln w="38100">
            <a:solidFill>
              <a:srgbClr val="CC6600"/>
            </a:solidFill>
            <a:miter lim="800000"/>
            <a:headEnd/>
            <a:tailEnd/>
          </a:ln>
        </p:spPr>
        <p:txBody>
          <a:bodyPr lIns="72000" tIns="72000" rIns="72000" bIns="72000"/>
          <a:lstStyle/>
          <a:p>
            <a:pPr algn="ctr"/>
            <a:r>
              <a:rPr lang="ja-JP" altLang="en-US" sz="2000" dirty="0"/>
              <a:t>案件毎のアーキテクチャを反映した</a:t>
            </a:r>
            <a:endParaRPr lang="en-US" altLang="ja-JP" sz="2000" dirty="0"/>
          </a:p>
          <a:p>
            <a:pPr algn="ctr"/>
            <a:r>
              <a:rPr lang="en-US" altLang="ja-JP" sz="2000" dirty="0" smtClean="0"/>
              <a:t>『</a:t>
            </a:r>
            <a:r>
              <a:rPr lang="ja-JP" altLang="en-US" sz="2000" i="1" dirty="0" smtClean="0"/>
              <a:t>プロジェクト</a:t>
            </a:r>
            <a:r>
              <a:rPr lang="ja-JP" altLang="en-US" sz="2000" i="1" dirty="0"/>
              <a:t>・</a:t>
            </a:r>
            <a:r>
              <a:rPr lang="ja-JP" altLang="en-US" sz="2000" i="1" dirty="0" smtClean="0"/>
              <a:t>テンプレート</a:t>
            </a:r>
            <a:r>
              <a:rPr lang="en-US" altLang="ja-JP" sz="2000" dirty="0" smtClean="0"/>
              <a:t>』</a:t>
            </a:r>
            <a:endParaRPr lang="ja-JP" altLang="en-US" sz="2000" dirty="0"/>
          </a:p>
        </p:txBody>
      </p:sp>
      <p:sp>
        <p:nvSpPr>
          <p:cNvPr id="18" name="テキスト ボックス 11"/>
          <p:cNvSpPr txBox="1">
            <a:spLocks noChangeArrowheads="1"/>
          </p:cNvSpPr>
          <p:nvPr/>
        </p:nvSpPr>
        <p:spPr bwMode="auto">
          <a:xfrm>
            <a:off x="368935" y="3470274"/>
            <a:ext cx="6296025" cy="3021965"/>
          </a:xfrm>
          <a:prstGeom prst="rect">
            <a:avLst/>
          </a:prstGeom>
          <a:solidFill>
            <a:srgbClr val="E4CAC8"/>
          </a:solidFill>
          <a:ln w="38100">
            <a:solidFill>
              <a:srgbClr val="CC6600"/>
            </a:solidFill>
            <a:miter lim="800000"/>
            <a:headEnd/>
            <a:tailEnd/>
          </a:ln>
        </p:spPr>
        <p:txBody>
          <a:bodyPr lIns="72000" tIns="72000" rIns="72000" bIns="72000"/>
          <a:lstStyle/>
          <a:p>
            <a:pPr algn="ctr"/>
            <a:r>
              <a:rPr lang="ja-JP" altLang="en-US" sz="2000" dirty="0"/>
              <a:t>カスタマイズ可能レイヤの</a:t>
            </a:r>
            <a:r>
              <a:rPr lang="ja-JP" altLang="en-US" sz="2000" dirty="0" smtClean="0"/>
              <a:t>カスタマイズ</a:t>
            </a:r>
            <a:endParaRPr lang="ja-JP" altLang="en-US" sz="2000" dirty="0"/>
          </a:p>
        </p:txBody>
      </p:sp>
      <p:sp>
        <p:nvSpPr>
          <p:cNvPr id="19" name="テキスト ボックス 10"/>
          <p:cNvSpPr txBox="1">
            <a:spLocks noChangeArrowheads="1"/>
          </p:cNvSpPr>
          <p:nvPr/>
        </p:nvSpPr>
        <p:spPr bwMode="auto">
          <a:xfrm>
            <a:off x="492760" y="3993356"/>
            <a:ext cx="6045200" cy="2498883"/>
          </a:xfrm>
          <a:prstGeom prst="rect">
            <a:avLst/>
          </a:prstGeom>
          <a:solidFill>
            <a:srgbClr val="FFC000"/>
          </a:solidFill>
          <a:ln w="38100">
            <a:solidFill>
              <a:srgbClr val="CC6600"/>
            </a:solidFill>
            <a:miter lim="800000"/>
            <a:headEnd/>
            <a:tailEnd/>
          </a:ln>
        </p:spPr>
        <p:txBody>
          <a:bodyPr lIns="72000" tIns="72000" rIns="72000" bIns="72000"/>
          <a:lstStyle/>
          <a:p>
            <a:pPr algn="ctr"/>
            <a:r>
              <a:rPr lang="ja-JP" altLang="en-US" sz="2000" dirty="0"/>
              <a:t>カスタマイズ可能な標準化</a:t>
            </a:r>
            <a:r>
              <a:rPr lang="ja-JP" altLang="en-US" sz="2000" dirty="0" smtClean="0"/>
              <a:t>フレームワーク</a:t>
            </a:r>
            <a:endParaRPr lang="en-US" altLang="ja-JP" sz="2000" dirty="0"/>
          </a:p>
          <a:p>
            <a:pPr algn="ctr"/>
            <a:r>
              <a:rPr lang="ja-JP" altLang="en-US" sz="1800" dirty="0"/>
              <a:t>（ </a:t>
            </a:r>
            <a:r>
              <a:rPr lang="en-US" altLang="ja-JP" sz="1800" dirty="0"/>
              <a:t>P / F / D</a:t>
            </a:r>
            <a:r>
              <a:rPr lang="ja-JP" altLang="en-US" sz="1800" dirty="0"/>
              <a:t>層 の構造</a:t>
            </a:r>
            <a:r>
              <a:rPr lang="ja-JP" altLang="en-US" sz="1800" dirty="0" smtClean="0"/>
              <a:t>と</a:t>
            </a:r>
            <a:r>
              <a:rPr lang="ja-JP" altLang="en-US" sz="1800" dirty="0"/>
              <a:t>実装</a:t>
            </a:r>
            <a:r>
              <a:rPr lang="ja-JP" altLang="en-US" sz="1800" dirty="0" smtClean="0"/>
              <a:t>箇所</a:t>
            </a:r>
            <a:r>
              <a:rPr lang="ja-JP" altLang="en-US" sz="1800" dirty="0"/>
              <a:t>の規定）</a:t>
            </a:r>
          </a:p>
        </p:txBody>
      </p:sp>
      <p:sp>
        <p:nvSpPr>
          <p:cNvPr id="20" name="メモ 19"/>
          <p:cNvSpPr/>
          <p:nvPr/>
        </p:nvSpPr>
        <p:spPr bwMode="auto">
          <a:xfrm>
            <a:off x="7139623" y="3470275"/>
            <a:ext cx="993775" cy="1046163"/>
          </a:xfrm>
          <a:prstGeom prst="foldedCorner">
            <a:avLst/>
          </a:prstGeom>
          <a:solidFill>
            <a:schemeClr val="bg1">
              <a:lumMod val="85000"/>
            </a:schemeClr>
          </a:solidFill>
          <a:ln w="38100" cap="flat" cmpd="sng" algn="ctr">
            <a:solidFill>
              <a:schemeClr val="bg1">
                <a:lumMod val="65000"/>
              </a:schemeClr>
            </a:solidFill>
            <a:prstDash val="solid"/>
            <a:round/>
            <a:headEnd type="none" w="med" len="med"/>
            <a:tailEnd type="none" w="med" len="med"/>
          </a:ln>
          <a:effectLst/>
        </p:spPr>
        <p:txBody>
          <a:bodyPr lIns="36000" tIns="36000" rIns="36000" bIns="36000"/>
          <a:lstStyle/>
          <a:p>
            <a:pPr>
              <a:defRPr/>
            </a:pPr>
            <a:endParaRPr kumimoji="0" lang="ja-JP" altLang="en-US" sz="2000"/>
          </a:p>
        </p:txBody>
      </p:sp>
      <p:sp>
        <p:nvSpPr>
          <p:cNvPr id="21" name="メモ 20"/>
          <p:cNvSpPr/>
          <p:nvPr/>
        </p:nvSpPr>
        <p:spPr bwMode="auto">
          <a:xfrm>
            <a:off x="7292023" y="3622675"/>
            <a:ext cx="993775" cy="1046163"/>
          </a:xfrm>
          <a:prstGeom prst="foldedCorner">
            <a:avLst/>
          </a:prstGeom>
          <a:solidFill>
            <a:schemeClr val="bg1">
              <a:lumMod val="85000"/>
            </a:schemeClr>
          </a:solidFill>
          <a:ln w="38100" cap="flat" cmpd="sng" algn="ctr">
            <a:solidFill>
              <a:schemeClr val="bg1">
                <a:lumMod val="65000"/>
              </a:schemeClr>
            </a:solidFill>
            <a:prstDash val="solid"/>
            <a:round/>
            <a:headEnd type="none" w="med" len="med"/>
            <a:tailEnd type="none" w="med" len="med"/>
          </a:ln>
          <a:effectLst/>
        </p:spPr>
        <p:txBody>
          <a:bodyPr lIns="36000" tIns="36000" rIns="36000" bIns="36000"/>
          <a:lstStyle/>
          <a:p>
            <a:pPr>
              <a:defRPr/>
            </a:pPr>
            <a:endParaRPr kumimoji="0" lang="ja-JP" altLang="en-US" sz="2000"/>
          </a:p>
        </p:txBody>
      </p:sp>
      <p:sp>
        <p:nvSpPr>
          <p:cNvPr id="22" name="メモ 21"/>
          <p:cNvSpPr/>
          <p:nvPr/>
        </p:nvSpPr>
        <p:spPr bwMode="auto">
          <a:xfrm>
            <a:off x="7444423" y="3775075"/>
            <a:ext cx="993775" cy="1046163"/>
          </a:xfrm>
          <a:prstGeom prst="foldedCorner">
            <a:avLst/>
          </a:prstGeom>
          <a:solidFill>
            <a:schemeClr val="bg1">
              <a:lumMod val="85000"/>
            </a:schemeClr>
          </a:solidFill>
          <a:ln w="38100" cap="flat" cmpd="sng" algn="ctr">
            <a:solidFill>
              <a:schemeClr val="bg1">
                <a:lumMod val="65000"/>
              </a:schemeClr>
            </a:solidFill>
            <a:prstDash val="solid"/>
            <a:round/>
            <a:headEnd type="none" w="med" len="med"/>
            <a:tailEnd type="none" w="med" len="med"/>
          </a:ln>
          <a:effectLst/>
        </p:spPr>
        <p:txBody>
          <a:bodyPr lIns="36000" tIns="36000" rIns="36000" bIns="36000"/>
          <a:lstStyle/>
          <a:p>
            <a:pPr>
              <a:defRPr/>
            </a:pPr>
            <a:endParaRPr kumimoji="0" lang="ja-JP" altLang="en-US" sz="2000"/>
          </a:p>
        </p:txBody>
      </p:sp>
      <p:sp>
        <p:nvSpPr>
          <p:cNvPr id="23" name="テキスト ボックス 7"/>
          <p:cNvSpPr txBox="1">
            <a:spLocks noChangeArrowheads="1"/>
          </p:cNvSpPr>
          <p:nvPr/>
        </p:nvSpPr>
        <p:spPr bwMode="auto">
          <a:xfrm>
            <a:off x="601980" y="4668838"/>
            <a:ext cx="5814060" cy="1823402"/>
          </a:xfrm>
          <a:prstGeom prst="rect">
            <a:avLst/>
          </a:prstGeom>
          <a:solidFill>
            <a:srgbClr val="FFFF00"/>
          </a:solidFill>
          <a:ln w="38100">
            <a:solidFill>
              <a:srgbClr val="CC6600"/>
            </a:solidFill>
            <a:miter lim="800000"/>
            <a:headEnd/>
            <a:tailEnd/>
          </a:ln>
        </p:spPr>
        <p:txBody>
          <a:bodyPr lIns="72000" tIns="72000" rIns="72000" bIns="72000"/>
          <a:lstStyle/>
          <a:p>
            <a:r>
              <a:rPr lang="ja-JP" altLang="en-US" sz="2000" dirty="0" smtClean="0"/>
              <a:t>共通部品</a:t>
            </a:r>
            <a:endParaRPr lang="en-US" altLang="ja-JP" sz="2000" dirty="0" smtClean="0"/>
          </a:p>
          <a:p>
            <a:r>
              <a:rPr lang="ja-JP" altLang="en-US" sz="1800" dirty="0" smtClean="0"/>
              <a:t>（通信制御、動的パラメタライズド・クエリ）</a:t>
            </a:r>
            <a:endParaRPr lang="ja-JP" altLang="en-US" sz="1800" dirty="0"/>
          </a:p>
        </p:txBody>
      </p:sp>
      <p:sp>
        <p:nvSpPr>
          <p:cNvPr id="24" name="メモ 23"/>
          <p:cNvSpPr/>
          <p:nvPr/>
        </p:nvSpPr>
        <p:spPr bwMode="auto">
          <a:xfrm>
            <a:off x="7596823" y="3927475"/>
            <a:ext cx="993775" cy="1046163"/>
          </a:xfrm>
          <a:prstGeom prst="foldedCorner">
            <a:avLst/>
          </a:prstGeom>
          <a:solidFill>
            <a:schemeClr val="bg1">
              <a:lumMod val="85000"/>
            </a:schemeClr>
          </a:solidFill>
          <a:ln w="38100" cap="flat" cmpd="sng" algn="ctr">
            <a:solidFill>
              <a:schemeClr val="bg1">
                <a:lumMod val="65000"/>
              </a:schemeClr>
            </a:solidFill>
            <a:prstDash val="solid"/>
            <a:round/>
            <a:headEnd type="none" w="med" len="med"/>
            <a:tailEnd type="none" w="med" len="med"/>
          </a:ln>
          <a:effectLst/>
        </p:spPr>
        <p:txBody>
          <a:bodyPr lIns="36000" tIns="36000" rIns="36000" bIns="36000"/>
          <a:lstStyle/>
          <a:p>
            <a:pPr>
              <a:defRPr/>
            </a:pPr>
            <a:endParaRPr kumimoji="0" lang="ja-JP" altLang="en-US" sz="2000"/>
          </a:p>
        </p:txBody>
      </p:sp>
      <p:sp>
        <p:nvSpPr>
          <p:cNvPr id="25" name="Text Box 36"/>
          <p:cNvSpPr txBox="1">
            <a:spLocks noChangeArrowheads="1"/>
          </p:cNvSpPr>
          <p:nvPr/>
        </p:nvSpPr>
        <p:spPr bwMode="auto">
          <a:xfrm>
            <a:off x="6968173" y="5138738"/>
            <a:ext cx="1974850" cy="1254565"/>
          </a:xfrm>
          <a:prstGeom prst="rect">
            <a:avLst/>
          </a:prstGeom>
          <a:noFill/>
          <a:ln w="38100" algn="ctr">
            <a:noFill/>
            <a:miter lim="800000"/>
            <a:headEnd/>
            <a:tailEnd/>
          </a:ln>
          <a:effectLst>
            <a:prstShdw prst="shdw17" dist="17961" dir="2700000">
              <a:srgbClr val="897978"/>
            </a:prstShdw>
          </a:effectLst>
        </p:spPr>
        <p:txBody>
          <a:bodyPr lIns="36000" tIns="36000" rIns="36000" bIns="36000">
            <a:spAutoFit/>
          </a:bodyPr>
          <a:lstStyle/>
          <a:p>
            <a:pPr algn="l"/>
            <a:r>
              <a:rPr kumimoji="0" lang="ja-JP" altLang="en-US" sz="2000" b="1" dirty="0"/>
              <a:t>各種</a:t>
            </a:r>
            <a:r>
              <a:rPr kumimoji="0" lang="ja-JP" altLang="en-US" sz="2000" b="1" dirty="0" smtClean="0"/>
              <a:t>ドキュメント</a:t>
            </a:r>
            <a:endParaRPr kumimoji="0" lang="en-US" altLang="ja-JP" sz="2000" b="1" dirty="0" smtClean="0"/>
          </a:p>
          <a:p>
            <a:pPr algn="l"/>
            <a:r>
              <a:rPr kumimoji="0" lang="ja-JP" altLang="en-US" sz="2000" b="1" dirty="0" smtClean="0"/>
              <a:t>・ </a:t>
            </a:r>
            <a:r>
              <a:rPr kumimoji="0" lang="ja-JP" altLang="en-US" sz="2000" b="1" dirty="0"/>
              <a:t>利用ガイド</a:t>
            </a:r>
            <a:endParaRPr kumimoji="0" lang="en-US" altLang="ja-JP" sz="2000" b="1" dirty="0"/>
          </a:p>
          <a:p>
            <a:pPr algn="l"/>
            <a:r>
              <a:rPr kumimoji="0" lang="ja-JP" altLang="en-US" sz="2000" b="1" dirty="0" smtClean="0"/>
              <a:t>・ </a:t>
            </a:r>
            <a:r>
              <a:rPr kumimoji="0" lang="ja-JP" altLang="en-US" sz="2000" b="1" dirty="0"/>
              <a:t>チュートリアル</a:t>
            </a:r>
            <a:endParaRPr kumimoji="0" lang="en-US" altLang="ja-JP" sz="2000" b="1" dirty="0"/>
          </a:p>
          <a:p>
            <a:pPr algn="l"/>
            <a:r>
              <a:rPr kumimoji="0" lang="ja-JP" altLang="en-US" sz="2000" b="1" dirty="0"/>
              <a:t>・ サンプル</a:t>
            </a:r>
            <a:r>
              <a:rPr kumimoji="0" lang="en-US" altLang="ja-JP" sz="2000" b="1" dirty="0"/>
              <a:t>.etc</a:t>
            </a:r>
          </a:p>
        </p:txBody>
      </p:sp>
      <p:sp>
        <p:nvSpPr>
          <p:cNvPr id="32" name="テキスト ボックス 7"/>
          <p:cNvSpPr txBox="1">
            <a:spLocks noChangeArrowheads="1"/>
          </p:cNvSpPr>
          <p:nvPr/>
        </p:nvSpPr>
        <p:spPr bwMode="auto">
          <a:xfrm>
            <a:off x="708660" y="5364188"/>
            <a:ext cx="5600700" cy="1112812"/>
          </a:xfrm>
          <a:prstGeom prst="rect">
            <a:avLst/>
          </a:prstGeom>
          <a:solidFill>
            <a:srgbClr val="FFFF99"/>
          </a:solidFill>
          <a:ln w="38100">
            <a:solidFill>
              <a:srgbClr val="CC6600"/>
            </a:solidFill>
            <a:miter lim="800000"/>
            <a:headEnd/>
            <a:tailEnd/>
          </a:ln>
        </p:spPr>
        <p:txBody>
          <a:bodyPr lIns="72000" tIns="72000" rIns="72000" bIns="72000"/>
          <a:lstStyle/>
          <a:p>
            <a:pPr algn="ctr"/>
            <a:r>
              <a:rPr lang="ja-JP" altLang="en-US" sz="2000" dirty="0"/>
              <a:t>ランタイム フレームワーク</a:t>
            </a:r>
            <a:endParaRPr lang="en-US" altLang="ja-JP" sz="2000" dirty="0"/>
          </a:p>
          <a:p>
            <a:pPr algn="ctr"/>
            <a:r>
              <a:rPr lang="ja-JP" altLang="en-US" sz="1800" dirty="0"/>
              <a:t>（</a:t>
            </a:r>
            <a:r>
              <a:rPr lang="en-US" altLang="ja-JP" sz="1800" dirty="0"/>
              <a:t>e.g. ASP.NET, WPF, WCF, </a:t>
            </a:r>
            <a:r>
              <a:rPr lang="en-US" altLang="ja-JP" sz="1800" dirty="0" smtClean="0"/>
              <a:t>ADO.NET)</a:t>
            </a:r>
            <a:endParaRPr lang="ja-JP" altLang="en-US" sz="1800" dirty="0"/>
          </a:p>
        </p:txBody>
      </p:sp>
      <p:sp>
        <p:nvSpPr>
          <p:cNvPr id="33" name="テキスト ボックス 32"/>
          <p:cNvSpPr txBox="1"/>
          <p:nvPr/>
        </p:nvSpPr>
        <p:spPr>
          <a:xfrm>
            <a:off x="802640" y="6042597"/>
            <a:ext cx="5400040" cy="445516"/>
          </a:xfrm>
          <a:prstGeom prst="rect">
            <a:avLst/>
          </a:prstGeom>
          <a:solidFill>
            <a:schemeClr val="bg1">
              <a:lumMod val="85000"/>
            </a:schemeClr>
          </a:solidFill>
          <a:ln w="38100">
            <a:solidFill>
              <a:srgbClr val="CC6600"/>
            </a:solidFill>
          </a:ln>
        </p:spPr>
        <p:txBody>
          <a:bodyPr lIns="72000" tIns="72000" rIns="72000" bIns="72000"/>
          <a:lstStyle/>
          <a:p>
            <a:pPr algn="ctr">
              <a:defRPr/>
            </a:pPr>
            <a:r>
              <a:rPr lang="ja-JP" altLang="en-US" sz="2000" dirty="0">
                <a:latin typeface="Verdana" pitchFamily="34" charset="0"/>
              </a:rPr>
              <a:t>ランタイム （ </a:t>
            </a:r>
            <a:r>
              <a:rPr lang="en-US" altLang="ja-JP" sz="2000" dirty="0">
                <a:latin typeface="Verdana" pitchFamily="34" charset="0"/>
              </a:rPr>
              <a:t>.NET</a:t>
            </a:r>
            <a:r>
              <a:rPr lang="ja-JP" altLang="en-US" sz="2000" dirty="0">
                <a:latin typeface="Verdana" pitchFamily="34" charset="0"/>
              </a:rPr>
              <a:t> </a:t>
            </a:r>
            <a:r>
              <a:rPr lang="en-US" altLang="ja-JP" sz="2000" dirty="0">
                <a:latin typeface="Verdana" pitchFamily="34" charset="0"/>
              </a:rPr>
              <a:t>CLR </a:t>
            </a:r>
            <a:r>
              <a:rPr lang="ja-JP" altLang="en-US" sz="2000" dirty="0">
                <a:latin typeface="Verdana" pitchFamily="34" charset="0"/>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0" y="42922"/>
            <a:ext cx="9144000" cy="565091"/>
          </a:xfrm>
          <a:prstGeom prst="rect">
            <a:avLst/>
          </a:prstGeom>
          <a:noFill/>
          <a:ln w="9525">
            <a:noFill/>
            <a:miter lim="800000"/>
            <a:headEnd/>
            <a:tailEnd/>
          </a:ln>
        </p:spPr>
        <p:txBody>
          <a:bodyPr wrap="square" anchor="b">
            <a:spAutoFit/>
          </a:bodyPr>
          <a:lstStyle/>
          <a:p>
            <a:pPr algn="l"/>
            <a:r>
              <a:rPr lang="en-US" altLang="ja-JP" sz="3200" b="1" dirty="0" smtClean="0"/>
              <a:t>1.9. </a:t>
            </a:r>
            <a:r>
              <a:rPr lang="ja-JP" altLang="en-US" sz="2800" dirty="0" smtClean="0"/>
              <a:t>プロジェクト</a:t>
            </a:r>
            <a:r>
              <a:rPr lang="ja-JP" altLang="en-US" sz="2800" dirty="0"/>
              <a:t>・テンプレートを使用</a:t>
            </a:r>
            <a:r>
              <a:rPr lang="ja-JP" altLang="en-US" sz="2800" dirty="0" smtClean="0"/>
              <a:t>したイメージ</a:t>
            </a:r>
            <a:endParaRPr lang="ja-JP" altLang="en-US" sz="2800" dirty="0"/>
          </a:p>
        </p:txBody>
      </p:sp>
      <p:pic>
        <p:nvPicPr>
          <p:cNvPr id="50178" name="Picture 2"/>
          <p:cNvPicPr>
            <a:picLocks noChangeAspect="1" noChangeArrowheads="1"/>
          </p:cNvPicPr>
          <p:nvPr/>
        </p:nvPicPr>
        <p:blipFill>
          <a:blip r:embed="rId3" cstate="print">
            <a:lum/>
          </a:blip>
          <a:srcRect/>
          <a:stretch>
            <a:fillRect/>
          </a:stretch>
        </p:blipFill>
        <p:spPr bwMode="auto">
          <a:xfrm>
            <a:off x="310515" y="899794"/>
            <a:ext cx="8617988" cy="5577205"/>
          </a:xfrm>
          <a:prstGeom prst="rect">
            <a:avLst/>
          </a:prstGeom>
          <a:noFill/>
          <a:ln w="9525">
            <a:noFill/>
            <a:miter lim="800000"/>
            <a:headEnd/>
            <a:tailEnd/>
          </a:ln>
        </p:spPr>
      </p:pic>
      <p:sp>
        <p:nvSpPr>
          <p:cNvPr id="41" name="正方形/長方形 40"/>
          <p:cNvSpPr/>
          <p:nvPr/>
        </p:nvSpPr>
        <p:spPr>
          <a:xfrm>
            <a:off x="237508" y="896868"/>
            <a:ext cx="8708371" cy="5654403"/>
          </a:xfrm>
          <a:prstGeom prst="rect">
            <a:avLst/>
          </a:prstGeom>
          <a:solidFill>
            <a:srgbClr val="FFFF99">
              <a:alpha val="80000"/>
            </a:srgbClr>
          </a:solidFill>
        </p:spPr>
        <p:txBody>
          <a:bodyPr wrap="square">
            <a:noAutofit/>
          </a:bodyPr>
          <a:lstStyle/>
          <a:p>
            <a:pPr marL="514350" indent="-514350" algn="l">
              <a:buFont typeface="+mj-lt"/>
              <a:buAutoNum type="arabicPeriod"/>
            </a:pPr>
            <a:r>
              <a:rPr lang="ja-JP" altLang="en-US" sz="2800" dirty="0" smtClean="0"/>
              <a:t> 要件定義（機能・非機能）を行う。</a:t>
            </a:r>
            <a:endParaRPr lang="en-US" altLang="ja-JP" sz="2800" dirty="0" smtClean="0"/>
          </a:p>
          <a:p>
            <a:pPr marL="514350" indent="-514350" algn="l">
              <a:buFont typeface="+mj-lt"/>
              <a:buAutoNum type="arabicPeriod"/>
            </a:pPr>
            <a:endParaRPr lang="en-US" altLang="ja-JP" sz="2800" dirty="0" smtClean="0"/>
          </a:p>
          <a:p>
            <a:pPr marL="514350" indent="-514350" algn="l">
              <a:buFont typeface="+mj-lt"/>
              <a:buAutoNum type="arabicPeriod"/>
            </a:pPr>
            <a:r>
              <a:rPr lang="ja-JP" altLang="en-US" sz="2800" dirty="0" smtClean="0"/>
              <a:t> 要件のヒアリングを行う。</a:t>
            </a:r>
            <a:endParaRPr lang="en-US" altLang="ja-JP" sz="2800" dirty="0" smtClean="0"/>
          </a:p>
          <a:p>
            <a:pPr marL="514350" indent="-514350" algn="l">
              <a:buFont typeface="+mj-lt"/>
              <a:buAutoNum type="arabicPeriod"/>
            </a:pPr>
            <a:endParaRPr lang="en-US" altLang="ja-JP" sz="2800" dirty="0" smtClean="0"/>
          </a:p>
          <a:p>
            <a:pPr marL="514350" indent="-514350" algn="l">
              <a:buFont typeface="+mj-lt"/>
              <a:buAutoNum type="arabicPeriod"/>
            </a:pPr>
            <a:r>
              <a:rPr lang="ja-JP" altLang="en-US" sz="2800" dirty="0" smtClean="0"/>
              <a:t> 処理方式設計を行う。</a:t>
            </a:r>
            <a:endParaRPr lang="en-US" altLang="ja-JP" sz="2800" dirty="0" smtClean="0"/>
          </a:p>
          <a:p>
            <a:pPr marL="514350" indent="-514350" algn="l">
              <a:buFont typeface="+mj-lt"/>
              <a:buAutoNum type="arabicPeriod"/>
            </a:pPr>
            <a:endParaRPr lang="en-US" altLang="ja-JP" sz="2800" dirty="0" smtClean="0"/>
          </a:p>
          <a:p>
            <a:pPr marL="514350" indent="-514350" algn="l">
              <a:buFont typeface="+mj-lt"/>
              <a:buAutoNum type="arabicPeriod"/>
            </a:pPr>
            <a:r>
              <a:rPr lang="ja-JP" altLang="en-US" sz="2800" dirty="0" smtClean="0"/>
              <a:t> テンプレート・ベースをダウンロードし、</a:t>
            </a:r>
            <a:r>
              <a:rPr lang="en-US" altLang="ja-JP" sz="2800" dirty="0" smtClean="0"/>
              <a:t/>
            </a:r>
            <a:br>
              <a:rPr lang="en-US" altLang="ja-JP" sz="2800" dirty="0" smtClean="0"/>
            </a:br>
            <a:r>
              <a:rPr lang="en-US" altLang="ja-JP" sz="2800" dirty="0" smtClean="0"/>
              <a:t> </a:t>
            </a:r>
            <a:r>
              <a:rPr lang="ja-JP" altLang="en-US" sz="2800" dirty="0" smtClean="0"/>
              <a:t>プロジェクト・テンプレートを整備・開発する。</a:t>
            </a:r>
            <a:endParaRPr lang="en-US" altLang="ja-JP" sz="2800" dirty="0" smtClean="0"/>
          </a:p>
          <a:p>
            <a:pPr marL="514350" indent="-514350" algn="l">
              <a:buFont typeface="+mj-lt"/>
              <a:buAutoNum type="arabicPeriod"/>
            </a:pPr>
            <a:endParaRPr lang="en-US" altLang="ja-JP" sz="2800" dirty="0" smtClean="0"/>
          </a:p>
          <a:p>
            <a:pPr marL="514350" indent="-514350" algn="l">
              <a:buFont typeface="+mj-lt"/>
              <a:buAutoNum type="arabicPeriod"/>
            </a:pPr>
            <a:r>
              <a:rPr lang="ja-JP" altLang="en-US" sz="2800" dirty="0" smtClean="0"/>
              <a:t>プロジェクト・テンプレートを開発者に展開する。</a:t>
            </a:r>
            <a:endParaRPr lang="en-US" altLang="ja-JP" sz="2800" dirty="0" smtClean="0"/>
          </a:p>
          <a:p>
            <a:pPr marL="514350" indent="-514350" algn="l">
              <a:buFont typeface="+mj-lt"/>
              <a:buAutoNum type="arabicPeriod"/>
            </a:pPr>
            <a:endParaRPr lang="en-US" altLang="ja-JP" sz="2800" dirty="0" smtClean="0"/>
          </a:p>
          <a:p>
            <a:pPr marL="514350" indent="-514350" algn="l">
              <a:buFont typeface="+mj-lt"/>
              <a:buAutoNum type="arabicPeriod"/>
            </a:pPr>
            <a:r>
              <a:rPr lang="ja-JP" altLang="en-US" sz="2800" dirty="0" smtClean="0"/>
              <a:t>プロジェクト・テンプレートに業務処理を実装する。</a:t>
            </a:r>
            <a:endParaRPr lang="en-US" altLang="ja-JP"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linds(horizontal)">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23" name="AutoShape 19"/>
          <p:cNvSpPr>
            <a:spLocks noChangeArrowheads="1"/>
          </p:cNvSpPr>
          <p:nvPr/>
        </p:nvSpPr>
        <p:spPr bwMode="auto">
          <a:xfrm>
            <a:off x="110880" y="1340838"/>
            <a:ext cx="8847919" cy="1191816"/>
          </a:xfrm>
          <a:prstGeom prst="roundRect">
            <a:avLst>
              <a:gd name="adj" fmla="val 16667"/>
            </a:avLst>
          </a:prstGeom>
          <a:solidFill>
            <a:srgbClr val="E4CAC8"/>
          </a:solidFill>
          <a:ln w="38100">
            <a:solidFill>
              <a:srgbClr val="D69DAF"/>
            </a:solidFill>
            <a:round/>
            <a:headEnd/>
            <a:tailEnd/>
          </a:ln>
          <a:effectLst>
            <a:outerShdw dist="107763" dir="2700000" algn="ctr" rotWithShape="0">
              <a:schemeClr val="bg2">
                <a:alpha val="50000"/>
              </a:schemeClr>
            </a:outerShdw>
          </a:effectLst>
        </p:spPr>
        <p:txBody>
          <a:bodyPr wrap="square">
            <a:spAutoFit/>
          </a:bodyPr>
          <a:lstStyle/>
          <a:p>
            <a:pPr algn="l" eaLnBrk="1" hangingPunct="1">
              <a:lnSpc>
                <a:spcPct val="100000"/>
              </a:lnSpc>
              <a:spcBef>
                <a:spcPts val="600"/>
              </a:spcBef>
              <a:defRPr/>
            </a:pPr>
            <a:r>
              <a:rPr lang="ja-JP" altLang="en-US" sz="1800" dirty="0" smtClean="0"/>
              <a:t>（</a:t>
            </a:r>
            <a:r>
              <a:rPr lang="en-US" altLang="ja-JP" sz="1800" dirty="0" smtClean="0"/>
              <a:t>2</a:t>
            </a:r>
            <a:r>
              <a:rPr lang="ja-JP" altLang="en-US" sz="1800" dirty="0" smtClean="0"/>
              <a:t>） 特定の業種や業務を問わず汎用的に利用可能</a:t>
            </a:r>
          </a:p>
          <a:p>
            <a:pPr algn="l" eaLnBrk="1" hangingPunct="1">
              <a:lnSpc>
                <a:spcPct val="100000"/>
              </a:lnSpc>
              <a:spcBef>
                <a:spcPts val="600"/>
              </a:spcBef>
              <a:buFont typeface="Arial" pitchFamily="34" charset="0"/>
              <a:buChar char="•"/>
              <a:defRPr/>
            </a:pPr>
            <a:r>
              <a:rPr lang="ja-JP" altLang="en-US" sz="1800" dirty="0" smtClean="0"/>
              <a:t>　組織での再利用を前提にしたアーキテクチャ設計と標準化が可能</a:t>
            </a:r>
          </a:p>
          <a:p>
            <a:pPr algn="l" eaLnBrk="1" hangingPunct="1">
              <a:lnSpc>
                <a:spcPct val="100000"/>
              </a:lnSpc>
              <a:spcBef>
                <a:spcPts val="600"/>
              </a:spcBef>
              <a:buFont typeface="Arial" pitchFamily="34" charset="0"/>
              <a:buChar char="•"/>
              <a:defRPr/>
            </a:pPr>
            <a:r>
              <a:rPr lang="ja-JP" altLang="en-US" sz="1800" dirty="0" smtClean="0"/>
              <a:t>　要件に合わせカスタマイズを容易にするクラス設計</a:t>
            </a:r>
            <a:endParaRPr lang="ja-JP" altLang="en-US" sz="1800" dirty="0"/>
          </a:p>
        </p:txBody>
      </p:sp>
      <p:sp>
        <p:nvSpPr>
          <p:cNvPr id="2" name="AutoShape 19"/>
          <p:cNvSpPr>
            <a:spLocks noChangeArrowheads="1"/>
          </p:cNvSpPr>
          <p:nvPr/>
        </p:nvSpPr>
        <p:spPr bwMode="auto">
          <a:xfrm>
            <a:off x="110880" y="2626223"/>
            <a:ext cx="8847919" cy="1191816"/>
          </a:xfrm>
          <a:prstGeom prst="roundRect">
            <a:avLst>
              <a:gd name="adj" fmla="val 16667"/>
            </a:avLst>
          </a:prstGeom>
          <a:solidFill>
            <a:srgbClr val="E4CAC8"/>
          </a:solidFill>
          <a:ln w="38100">
            <a:solidFill>
              <a:srgbClr val="D69DAF"/>
            </a:solidFill>
            <a:round/>
            <a:headEnd/>
            <a:tailEnd/>
          </a:ln>
          <a:effectLst>
            <a:outerShdw dist="107763" dir="2700000" algn="ctr" rotWithShape="0">
              <a:schemeClr val="bg2">
                <a:alpha val="50000"/>
              </a:schemeClr>
            </a:outerShdw>
          </a:effectLst>
        </p:spPr>
        <p:txBody>
          <a:bodyPr wrap="square">
            <a:spAutoFit/>
          </a:bodyPr>
          <a:lstStyle/>
          <a:p>
            <a:pPr algn="l" eaLnBrk="1" hangingPunct="1">
              <a:lnSpc>
                <a:spcPct val="100000"/>
              </a:lnSpc>
              <a:spcBef>
                <a:spcPts val="600"/>
              </a:spcBef>
              <a:defRPr/>
            </a:pPr>
            <a:r>
              <a:rPr lang="ja-JP" altLang="en-US" sz="1800" dirty="0" smtClean="0"/>
              <a:t>（</a:t>
            </a:r>
            <a:r>
              <a:rPr lang="en-US" altLang="ja-JP" sz="1800" dirty="0" smtClean="0"/>
              <a:t>3</a:t>
            </a:r>
            <a:r>
              <a:rPr lang="ja-JP" altLang="en-US" sz="1800" dirty="0" smtClean="0"/>
              <a:t>） ソースコードだけでなくドキュメント類も完備</a:t>
            </a:r>
          </a:p>
          <a:p>
            <a:pPr algn="l" eaLnBrk="1" hangingPunct="1">
              <a:lnSpc>
                <a:spcPct val="100000"/>
              </a:lnSpc>
              <a:spcBef>
                <a:spcPts val="600"/>
              </a:spcBef>
              <a:buFont typeface="Arial" pitchFamily="34" charset="0"/>
              <a:buChar char="•"/>
              <a:defRPr/>
            </a:pPr>
            <a:r>
              <a:rPr lang="ja-JP" altLang="en-US" sz="1800" dirty="0" smtClean="0"/>
              <a:t>　利用ガイド・チュートリアル</a:t>
            </a:r>
          </a:p>
          <a:p>
            <a:pPr algn="l" eaLnBrk="1" hangingPunct="1">
              <a:lnSpc>
                <a:spcPct val="100000"/>
              </a:lnSpc>
              <a:spcBef>
                <a:spcPts val="600"/>
              </a:spcBef>
              <a:buFont typeface="Arial" pitchFamily="34" charset="0"/>
              <a:buChar char="•"/>
              <a:defRPr/>
            </a:pPr>
            <a:r>
              <a:rPr lang="ja-JP" altLang="en-US" sz="1800" dirty="0" smtClean="0"/>
              <a:t>　オフショア開発のための英語版マニュアル</a:t>
            </a:r>
            <a:endParaRPr lang="ja-JP" altLang="en-US" sz="1800" dirty="0"/>
          </a:p>
        </p:txBody>
      </p:sp>
      <p:sp>
        <p:nvSpPr>
          <p:cNvPr id="4" name="AutoShape 19"/>
          <p:cNvSpPr>
            <a:spLocks noChangeArrowheads="1"/>
          </p:cNvSpPr>
          <p:nvPr/>
        </p:nvSpPr>
        <p:spPr bwMode="auto">
          <a:xfrm>
            <a:off x="110880" y="5503458"/>
            <a:ext cx="8847919" cy="1191816"/>
          </a:xfrm>
          <a:prstGeom prst="roundRect">
            <a:avLst>
              <a:gd name="adj" fmla="val 16667"/>
            </a:avLst>
          </a:prstGeom>
          <a:solidFill>
            <a:srgbClr val="E4CAC8"/>
          </a:solidFill>
          <a:ln w="38100">
            <a:solidFill>
              <a:srgbClr val="D69DAF"/>
            </a:solidFill>
            <a:round/>
            <a:headEnd/>
            <a:tailEnd/>
          </a:ln>
          <a:effectLst>
            <a:outerShdw dist="107763" dir="2700000" algn="ctr" rotWithShape="0">
              <a:schemeClr val="bg2">
                <a:alpha val="50000"/>
              </a:schemeClr>
            </a:outerShdw>
          </a:effectLst>
        </p:spPr>
        <p:txBody>
          <a:bodyPr wrap="square">
            <a:spAutoFit/>
          </a:bodyPr>
          <a:lstStyle/>
          <a:p>
            <a:pPr algn="l" eaLnBrk="1" hangingPunct="1">
              <a:lnSpc>
                <a:spcPct val="100000"/>
              </a:lnSpc>
              <a:spcBef>
                <a:spcPts val="600"/>
              </a:spcBef>
              <a:defRPr/>
            </a:pPr>
            <a:r>
              <a:rPr lang="ja-JP" altLang="en-US" sz="1800" dirty="0" smtClean="0"/>
              <a:t>（</a:t>
            </a:r>
            <a:r>
              <a:rPr lang="en-US" altLang="ja-JP" sz="1800" dirty="0" smtClean="0"/>
              <a:t>5</a:t>
            </a:r>
            <a:r>
              <a:rPr lang="ja-JP" altLang="en-US" sz="1800" dirty="0" smtClean="0"/>
              <a:t>） 新しい</a:t>
            </a:r>
            <a:r>
              <a:rPr lang="en-US" altLang="ja-JP" sz="1800" dirty="0" smtClean="0"/>
              <a:t>Microsoft</a:t>
            </a:r>
            <a:r>
              <a:rPr lang="ja-JP" altLang="en-US" sz="1800" dirty="0" smtClean="0"/>
              <a:t>技術へ追従</a:t>
            </a:r>
          </a:p>
          <a:p>
            <a:pPr algn="l" eaLnBrk="1" hangingPunct="1">
              <a:lnSpc>
                <a:spcPct val="100000"/>
              </a:lnSpc>
              <a:spcBef>
                <a:spcPts val="600"/>
              </a:spcBef>
              <a:buFont typeface="Arial" pitchFamily="34" charset="0"/>
              <a:buChar char="•"/>
              <a:defRPr/>
            </a:pPr>
            <a:r>
              <a:rPr lang="ja-JP" altLang="en-US" sz="1800" dirty="0" smtClean="0"/>
              <a:t>　</a:t>
            </a:r>
            <a:r>
              <a:rPr lang="en-US" altLang="ja-JP" sz="1800" dirty="0" smtClean="0"/>
              <a:t>WPF/Silverlight</a:t>
            </a:r>
            <a:r>
              <a:rPr lang="ja-JP" altLang="en-US" sz="1800" dirty="0" err="1" smtClean="0"/>
              <a:t>、</a:t>
            </a:r>
            <a:r>
              <a:rPr lang="ja-JP" altLang="en-US" sz="1800" dirty="0" smtClean="0"/>
              <a:t>ストアアプリ</a:t>
            </a:r>
          </a:p>
          <a:p>
            <a:pPr algn="l" eaLnBrk="1" hangingPunct="1">
              <a:lnSpc>
                <a:spcPct val="100000"/>
              </a:lnSpc>
              <a:spcBef>
                <a:spcPts val="600"/>
              </a:spcBef>
              <a:buFont typeface="Arial" pitchFamily="34" charset="0"/>
              <a:buChar char="•"/>
              <a:defRPr/>
            </a:pPr>
            <a:r>
              <a:rPr lang="ja-JP" altLang="en-US" sz="1800" dirty="0" smtClean="0"/>
              <a:t>　</a:t>
            </a:r>
            <a:r>
              <a:rPr lang="en-US" altLang="ja-JP" sz="1800" dirty="0" smtClean="0"/>
              <a:t>Microsoft Azure</a:t>
            </a:r>
            <a:r>
              <a:rPr lang="ja-JP" altLang="en-US" sz="1800" dirty="0" smtClean="0"/>
              <a:t> </a:t>
            </a:r>
            <a:r>
              <a:rPr lang="ja-JP" altLang="en-US" sz="1800" dirty="0" err="1" smtClean="0"/>
              <a:t>、</a:t>
            </a:r>
            <a:r>
              <a:rPr lang="en-US" altLang="ja-JP" sz="1800" dirty="0" smtClean="0"/>
              <a:t>ASP.NET MVC</a:t>
            </a:r>
            <a:r>
              <a:rPr lang="ja-JP" altLang="en-US" sz="1800" dirty="0" smtClean="0"/>
              <a:t> </a:t>
            </a:r>
            <a:r>
              <a:rPr lang="ja-JP" altLang="en-US" sz="1800" dirty="0" err="1" smtClean="0"/>
              <a:t>、</a:t>
            </a:r>
            <a:r>
              <a:rPr lang="en-US" altLang="ja-JP" sz="1800" dirty="0" smtClean="0"/>
              <a:t>ASP.NET MVC SPA</a:t>
            </a:r>
            <a:endParaRPr lang="en-US" altLang="ja-JP" sz="1800" dirty="0"/>
          </a:p>
        </p:txBody>
      </p:sp>
      <p:sp>
        <p:nvSpPr>
          <p:cNvPr id="14342" name="Rectangle 3"/>
          <p:cNvSpPr>
            <a:spLocks noChangeArrowheads="1"/>
          </p:cNvSpPr>
          <p:nvPr/>
        </p:nvSpPr>
        <p:spPr bwMode="auto">
          <a:xfrm>
            <a:off x="0" y="-33338"/>
            <a:ext cx="7677150" cy="641351"/>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1.10. Open </a:t>
            </a:r>
            <a:r>
              <a:rPr lang="ja-JP" altLang="en-US" sz="3600" dirty="0" smtClean="0">
                <a:ea typeface="HG行書体" pitchFamily="65" charset="-128"/>
              </a:rPr>
              <a:t>棟梁 </a:t>
            </a:r>
            <a:r>
              <a:rPr lang="ja-JP" altLang="en-US" sz="3200" dirty="0" smtClean="0">
                <a:solidFill>
                  <a:schemeClr val="tx2"/>
                </a:solidFill>
              </a:rPr>
              <a:t>特徴</a:t>
            </a:r>
            <a:endParaRPr lang="ja-JP" altLang="en-US" sz="3200" dirty="0">
              <a:solidFill>
                <a:schemeClr val="tx2"/>
              </a:solidFill>
            </a:endParaRPr>
          </a:p>
        </p:txBody>
      </p:sp>
      <p:sp>
        <p:nvSpPr>
          <p:cNvPr id="6" name="AutoShape 19"/>
          <p:cNvSpPr>
            <a:spLocks noChangeArrowheads="1"/>
          </p:cNvSpPr>
          <p:nvPr/>
        </p:nvSpPr>
        <p:spPr bwMode="auto">
          <a:xfrm>
            <a:off x="110880" y="3911608"/>
            <a:ext cx="8847919" cy="1498283"/>
          </a:xfrm>
          <a:prstGeom prst="roundRect">
            <a:avLst>
              <a:gd name="adj" fmla="val 16667"/>
            </a:avLst>
          </a:prstGeom>
          <a:solidFill>
            <a:srgbClr val="E4CAC8"/>
          </a:solidFill>
          <a:ln w="38100">
            <a:solidFill>
              <a:srgbClr val="D69DAF"/>
            </a:solidFill>
            <a:round/>
            <a:headEnd/>
            <a:tailEnd/>
          </a:ln>
          <a:effectLst>
            <a:outerShdw dist="107763" dir="2700000" algn="ctr" rotWithShape="0">
              <a:schemeClr val="bg2">
                <a:alpha val="50000"/>
              </a:schemeClr>
            </a:outerShdw>
          </a:effectLst>
        </p:spPr>
        <p:txBody>
          <a:bodyPr wrap="square">
            <a:spAutoFit/>
          </a:bodyPr>
          <a:lstStyle/>
          <a:p>
            <a:pPr algn="l" eaLnBrk="1" hangingPunct="1">
              <a:lnSpc>
                <a:spcPct val="100000"/>
              </a:lnSpc>
              <a:spcBef>
                <a:spcPts val="600"/>
              </a:spcBef>
              <a:defRPr/>
            </a:pPr>
            <a:r>
              <a:rPr lang="ja-JP" altLang="en-US" sz="1800" dirty="0" smtClean="0"/>
              <a:t>（</a:t>
            </a:r>
            <a:r>
              <a:rPr lang="en-US" altLang="ja-JP" sz="1800" dirty="0" smtClean="0"/>
              <a:t>4</a:t>
            </a:r>
            <a:r>
              <a:rPr lang="ja-JP" altLang="en-US" sz="1800" dirty="0" smtClean="0"/>
              <a:t>） 小規模部門システムから大規模基幹システムまで利用可能</a:t>
            </a:r>
          </a:p>
          <a:p>
            <a:pPr algn="l" eaLnBrk="1" hangingPunct="1">
              <a:lnSpc>
                <a:spcPct val="100000"/>
              </a:lnSpc>
              <a:spcBef>
                <a:spcPts val="600"/>
              </a:spcBef>
              <a:buFont typeface="Arial" pitchFamily="34" charset="0"/>
              <a:buChar char="•"/>
              <a:defRPr/>
            </a:pPr>
            <a:r>
              <a:rPr lang="ja-JP" altLang="en-US" sz="1800" dirty="0" smtClean="0"/>
              <a:t>　プロジェクト・テンプレートを作成することで迅速な開発プロジェクトの立ち上げが可能。</a:t>
            </a:r>
          </a:p>
          <a:p>
            <a:pPr algn="l" eaLnBrk="1" hangingPunct="1">
              <a:lnSpc>
                <a:spcPct val="100000"/>
              </a:lnSpc>
              <a:spcBef>
                <a:spcPts val="600"/>
              </a:spcBef>
              <a:buFont typeface="Arial" pitchFamily="34" charset="0"/>
              <a:buChar char="•"/>
              <a:defRPr/>
            </a:pPr>
            <a:r>
              <a:rPr lang="ja-JP" altLang="en-US" sz="1800" dirty="0" smtClean="0"/>
              <a:t>　プロジェクト・テンプレートをカスタマイズすることで</a:t>
            </a:r>
            <a:r>
              <a:rPr lang="en-US" altLang="ja-JP" sz="1800" dirty="0" smtClean="0"/>
              <a:t/>
            </a:r>
            <a:br>
              <a:rPr lang="en-US" altLang="ja-JP" sz="1800" dirty="0" smtClean="0"/>
            </a:br>
            <a:r>
              <a:rPr lang="ja-JP" altLang="en-US" sz="1800" dirty="0" smtClean="0"/>
              <a:t>　　多種・多様なアーキテクチャへの対応・標準化が可能。</a:t>
            </a:r>
            <a:endParaRPr lang="ja-JP" altLang="en-US" sz="1800" dirty="0"/>
          </a:p>
        </p:txBody>
      </p:sp>
      <p:sp>
        <p:nvSpPr>
          <p:cNvPr id="7" name="AutoShape 19"/>
          <p:cNvSpPr>
            <a:spLocks noChangeArrowheads="1"/>
          </p:cNvSpPr>
          <p:nvPr/>
        </p:nvSpPr>
        <p:spPr bwMode="auto">
          <a:xfrm>
            <a:off x="110880" y="838646"/>
            <a:ext cx="8847919" cy="408623"/>
          </a:xfrm>
          <a:prstGeom prst="roundRect">
            <a:avLst>
              <a:gd name="adj" fmla="val 16667"/>
            </a:avLst>
          </a:prstGeom>
          <a:solidFill>
            <a:srgbClr val="E4CAC8"/>
          </a:solidFill>
          <a:ln w="38100">
            <a:solidFill>
              <a:srgbClr val="D69DAF"/>
            </a:solidFill>
            <a:round/>
            <a:headEnd/>
            <a:tailEnd/>
          </a:ln>
          <a:effectLst>
            <a:outerShdw dist="107763" dir="2700000" algn="ctr" rotWithShape="0">
              <a:schemeClr val="bg2">
                <a:alpha val="50000"/>
              </a:schemeClr>
            </a:outerShdw>
          </a:effectLst>
        </p:spPr>
        <p:txBody>
          <a:bodyPr wrap="square">
            <a:spAutoFit/>
          </a:bodyPr>
          <a:lstStyle/>
          <a:p>
            <a:pPr algn="l" eaLnBrk="1" hangingPunct="1">
              <a:lnSpc>
                <a:spcPct val="100000"/>
              </a:lnSpc>
              <a:spcBef>
                <a:spcPts val="600"/>
              </a:spcBef>
              <a:defRPr/>
            </a:pPr>
            <a:r>
              <a:rPr lang="ja-JP" altLang="en-US" sz="1800" dirty="0" smtClean="0"/>
              <a:t>（</a:t>
            </a:r>
            <a:r>
              <a:rPr lang="en-US" altLang="ja-JP" sz="1800" dirty="0" smtClean="0"/>
              <a:t>1</a:t>
            </a:r>
            <a:r>
              <a:rPr lang="ja-JP" altLang="en-US" sz="1800" dirty="0" smtClean="0"/>
              <a:t>） </a:t>
            </a:r>
            <a:r>
              <a:rPr lang="en-US" altLang="ja-JP" sz="1800" dirty="0" smtClean="0">
                <a:ea typeface="Verdana" pitchFamily="34" charset="0"/>
                <a:cs typeface="Verdana" pitchFamily="34" charset="0"/>
              </a:rPr>
              <a:t>Visual Studio</a:t>
            </a:r>
            <a:r>
              <a:rPr lang="ja-JP" altLang="en-US" sz="1800" dirty="0" smtClean="0">
                <a:cs typeface="Verdana" pitchFamily="34" charset="0"/>
              </a:rPr>
              <a:t>のデザイナの操作性をスポイルしない造り。</a:t>
            </a:r>
            <a:endParaRPr lang="ja-JP" altLang="en-US" sz="18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noChangeArrowheads="1"/>
          </p:cNvSpPr>
          <p:nvPr/>
        </p:nvSpPr>
        <p:spPr bwMode="auto">
          <a:xfrm>
            <a:off x="474663" y="1191013"/>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1. </a:t>
            </a:r>
            <a:r>
              <a:rPr lang="ja-JP" altLang="en-US" sz="2800" dirty="0" smtClean="0">
                <a:solidFill>
                  <a:srgbClr val="69306A"/>
                </a:solidFill>
              </a:rPr>
              <a:t>概要</a:t>
            </a:r>
            <a:endParaRPr lang="ja-JP" altLang="en-US" sz="2800" dirty="0">
              <a:solidFill>
                <a:srgbClr val="69306A"/>
              </a:solidFill>
            </a:endParaRPr>
          </a:p>
        </p:txBody>
      </p:sp>
      <p:sp>
        <p:nvSpPr>
          <p:cNvPr id="3" name="AutoShape 5"/>
          <p:cNvSpPr>
            <a:spLocks noChangeArrowheads="1"/>
          </p:cNvSpPr>
          <p:nvPr/>
        </p:nvSpPr>
        <p:spPr bwMode="auto">
          <a:xfrm>
            <a:off x="474663" y="2536894"/>
            <a:ext cx="8020050" cy="701675"/>
          </a:xfrm>
          <a:prstGeom prst="doubleWave">
            <a:avLst>
              <a:gd name="adj1" fmla="val 6500"/>
              <a:gd name="adj2" fmla="val 14"/>
            </a:avLst>
          </a:prstGeom>
          <a:solidFill>
            <a:srgbClr val="69306A"/>
          </a:soli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chemeClr val="bg1"/>
                </a:solidFill>
              </a:rPr>
              <a:t>2. </a:t>
            </a:r>
            <a:r>
              <a:rPr lang="ja-JP" altLang="en-US" sz="2800" dirty="0" smtClean="0">
                <a:solidFill>
                  <a:schemeClr val="bg1"/>
                </a:solidFill>
              </a:rPr>
              <a:t>事例</a:t>
            </a:r>
            <a:endParaRPr lang="ja-JP" altLang="en-US" sz="2800" dirty="0">
              <a:solidFill>
                <a:schemeClr val="bg1"/>
              </a:solidFill>
            </a:endParaRPr>
          </a:p>
        </p:txBody>
      </p:sp>
      <p:sp>
        <p:nvSpPr>
          <p:cNvPr id="4" name="AutoShape 7"/>
          <p:cNvSpPr>
            <a:spLocks noChangeArrowheads="1"/>
          </p:cNvSpPr>
          <p:nvPr/>
        </p:nvSpPr>
        <p:spPr bwMode="auto">
          <a:xfrm>
            <a:off x="474663" y="3882775"/>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3</a:t>
            </a:r>
            <a:r>
              <a:rPr lang="en-US" altLang="ja-JP" sz="2800" b="1" dirty="0" smtClean="0">
                <a:solidFill>
                  <a:srgbClr val="69306A"/>
                </a:solidFill>
              </a:rPr>
              <a:t>.</a:t>
            </a:r>
            <a:r>
              <a:rPr lang="ja-JP" altLang="en-US" sz="2800" b="1" dirty="0" smtClean="0">
                <a:solidFill>
                  <a:srgbClr val="69306A"/>
                </a:solidFill>
              </a:rPr>
              <a:t> アピールポイント </a:t>
            </a:r>
            <a:endParaRPr lang="ja-JP" altLang="en-US" sz="2800" dirty="0">
              <a:solidFill>
                <a:srgbClr val="69306A"/>
              </a:solidFill>
            </a:endParaRPr>
          </a:p>
        </p:txBody>
      </p:sp>
      <p:sp>
        <p:nvSpPr>
          <p:cNvPr id="6" name="AutoShape 9"/>
          <p:cNvSpPr>
            <a:spLocks noChangeArrowheads="1"/>
          </p:cNvSpPr>
          <p:nvPr/>
        </p:nvSpPr>
        <p:spPr bwMode="auto">
          <a:xfrm>
            <a:off x="474663" y="5228655"/>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4. </a:t>
            </a:r>
            <a:r>
              <a:rPr lang="ja-JP" altLang="en-US" sz="2800" dirty="0" smtClean="0">
                <a:solidFill>
                  <a:srgbClr val="69306A"/>
                </a:solidFill>
              </a:rPr>
              <a:t>開発計画</a:t>
            </a:r>
          </a:p>
        </p:txBody>
      </p:sp>
      <p:sp>
        <p:nvSpPr>
          <p:cNvPr id="8"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87"/>
          <p:cNvSpPr>
            <a:spLocks noChangeArrowheads="1"/>
          </p:cNvSpPr>
          <p:nvPr/>
        </p:nvSpPr>
        <p:spPr bwMode="auto">
          <a:xfrm>
            <a:off x="192741" y="860613"/>
            <a:ext cx="5425739" cy="3509681"/>
          </a:xfrm>
          <a:prstGeom prst="rect">
            <a:avLst/>
          </a:prstGeom>
          <a:solidFill>
            <a:schemeClr val="accent2">
              <a:lumMod val="40000"/>
              <a:lumOff val="60000"/>
              <a:alpha val="25000"/>
            </a:schemeClr>
          </a:solidFill>
          <a:ln w="47625">
            <a:solidFill>
              <a:schemeClr val="accent6">
                <a:lumMod val="60000"/>
                <a:lumOff val="40000"/>
              </a:schemeClr>
            </a:solidFill>
            <a:miter lim="800000"/>
            <a:headEnd/>
            <a:tailEnd/>
          </a:ln>
        </p:spPr>
        <p:txBody>
          <a:bodyPr anchor="ctr"/>
          <a:lstStyle/>
          <a:p>
            <a:pPr eaLnBrk="1" hangingPunct="1">
              <a:lnSpc>
                <a:spcPct val="100000"/>
              </a:lnSpc>
            </a:pPr>
            <a:endParaRPr lang="ja-JP" altLang="ja-JP" sz="2400">
              <a:latin typeface="HGP創英角ｺﾞｼｯｸUB" pitchFamily="50" charset="-128"/>
            </a:endParaRPr>
          </a:p>
        </p:txBody>
      </p:sp>
      <p:sp>
        <p:nvSpPr>
          <p:cNvPr id="40963" name="Rectangle 87"/>
          <p:cNvSpPr>
            <a:spLocks noChangeArrowheads="1"/>
          </p:cNvSpPr>
          <p:nvPr/>
        </p:nvSpPr>
        <p:spPr bwMode="auto">
          <a:xfrm>
            <a:off x="4047566" y="1237130"/>
            <a:ext cx="4814042" cy="2431862"/>
          </a:xfrm>
          <a:prstGeom prst="rect">
            <a:avLst/>
          </a:prstGeom>
          <a:solidFill>
            <a:srgbClr val="E4CAC8"/>
          </a:solidFill>
          <a:ln w="38100">
            <a:solidFill>
              <a:srgbClr val="D69DAF"/>
            </a:solidFill>
            <a:miter lim="800000"/>
            <a:headEnd/>
            <a:tailEnd/>
          </a:ln>
        </p:spPr>
        <p:txBody>
          <a:bodyPr anchor="ctr"/>
          <a:lstStyle/>
          <a:p>
            <a:pPr eaLnBrk="1" hangingPunct="1">
              <a:lnSpc>
                <a:spcPct val="100000"/>
              </a:lnSpc>
            </a:pPr>
            <a:endParaRPr lang="ja-JP" altLang="ja-JP" sz="2400">
              <a:latin typeface="HGP創英角ｺﾞｼｯｸUB" pitchFamily="50" charset="-128"/>
            </a:endParaRPr>
          </a:p>
        </p:txBody>
      </p:sp>
      <p:pic>
        <p:nvPicPr>
          <p:cNvPr id="40965" name="Picture 26" descr="f-014"/>
          <p:cNvPicPr>
            <a:picLocks noChangeAspect="1" noChangeArrowheads="1"/>
          </p:cNvPicPr>
          <p:nvPr/>
        </p:nvPicPr>
        <p:blipFill>
          <a:blip r:embed="rId3" cstate="print"/>
          <a:srcRect/>
          <a:stretch>
            <a:fillRect/>
          </a:stretch>
        </p:blipFill>
        <p:spPr bwMode="auto">
          <a:xfrm>
            <a:off x="5977584" y="2557272"/>
            <a:ext cx="741631" cy="912067"/>
          </a:xfrm>
          <a:prstGeom prst="rect">
            <a:avLst/>
          </a:prstGeom>
          <a:noFill/>
          <a:ln w="9525">
            <a:noFill/>
            <a:miter lim="800000"/>
            <a:headEnd/>
            <a:tailEnd/>
          </a:ln>
        </p:spPr>
      </p:pic>
      <p:pic>
        <p:nvPicPr>
          <p:cNvPr id="40973" name="Picture 90" descr="d3-001"/>
          <p:cNvPicPr>
            <a:picLocks noChangeAspect="1" noChangeArrowheads="1"/>
          </p:cNvPicPr>
          <p:nvPr/>
        </p:nvPicPr>
        <p:blipFill>
          <a:blip r:embed="rId4" cstate="print"/>
          <a:srcRect/>
          <a:stretch>
            <a:fillRect/>
          </a:stretch>
        </p:blipFill>
        <p:spPr bwMode="auto">
          <a:xfrm flipH="1">
            <a:off x="631991" y="2716303"/>
            <a:ext cx="1048892" cy="779605"/>
          </a:xfrm>
          <a:prstGeom prst="rect">
            <a:avLst/>
          </a:prstGeom>
          <a:noFill/>
          <a:ln w="9525">
            <a:noFill/>
            <a:miter lim="800000"/>
            <a:headEnd/>
            <a:tailEnd/>
          </a:ln>
        </p:spPr>
      </p:pic>
      <p:sp>
        <p:nvSpPr>
          <p:cNvPr id="40974" name="Line 88"/>
          <p:cNvSpPr>
            <a:spLocks noChangeShapeType="1"/>
          </p:cNvSpPr>
          <p:nvPr/>
        </p:nvSpPr>
        <p:spPr bwMode="auto">
          <a:xfrm>
            <a:off x="2303835" y="3079281"/>
            <a:ext cx="1434449" cy="0"/>
          </a:xfrm>
          <a:prstGeom prst="line">
            <a:avLst/>
          </a:prstGeom>
          <a:noFill/>
          <a:ln w="63500">
            <a:solidFill>
              <a:srgbClr val="000000"/>
            </a:solidFill>
            <a:round/>
            <a:headEnd type="oval" w="med" len="med"/>
            <a:tailEnd type="triangle" w="med" len="med"/>
          </a:ln>
        </p:spPr>
        <p:txBody>
          <a:bodyPr/>
          <a:lstStyle/>
          <a:p>
            <a:endParaRPr lang="ja-JP" altLang="en-US"/>
          </a:p>
        </p:txBody>
      </p:sp>
      <p:sp>
        <p:nvSpPr>
          <p:cNvPr id="274437" name="Text Box 5"/>
          <p:cNvSpPr txBox="1">
            <a:spLocks noChangeArrowheads="1"/>
          </p:cNvSpPr>
          <p:nvPr/>
        </p:nvSpPr>
        <p:spPr bwMode="auto">
          <a:xfrm>
            <a:off x="-3175" y="5591175"/>
            <a:ext cx="9150350" cy="830997"/>
          </a:xfrm>
          <a:prstGeom prst="rect">
            <a:avLst/>
          </a:prstGeom>
          <a:solidFill>
            <a:srgbClr val="FFFF99"/>
          </a:solidFill>
          <a:ln w="9525">
            <a:noFill/>
            <a:miter lim="800000"/>
            <a:headEnd/>
            <a:tailEnd/>
          </a:ln>
        </p:spPr>
        <p:txBody>
          <a:bodyPr>
            <a:spAutoFit/>
          </a:bodyPr>
          <a:lstStyle/>
          <a:p>
            <a:pPr eaLnBrk="1" hangingPunct="1">
              <a:lnSpc>
                <a:spcPct val="100000"/>
              </a:lnSpc>
              <a:spcBef>
                <a:spcPct val="50000"/>
              </a:spcBef>
            </a:pPr>
            <a:r>
              <a:rPr lang="en-US" altLang="ja-JP" sz="2400" dirty="0" smtClean="0"/>
              <a:t>Open</a:t>
            </a:r>
            <a:r>
              <a:rPr lang="ja-JP" altLang="en-US" sz="2400" dirty="0" smtClean="0"/>
              <a:t>棟梁</a:t>
            </a:r>
            <a:r>
              <a:rPr lang="en-US" altLang="ja-JP" sz="2400" dirty="0" smtClean="0"/>
              <a:t>+</a:t>
            </a:r>
            <a:r>
              <a:rPr lang="en-US" altLang="ja-JP" sz="2400" dirty="0" err="1" smtClean="0"/>
              <a:t>VB+Xen</a:t>
            </a:r>
            <a:r>
              <a:rPr lang="ja-JP" altLang="en-US" sz="2400" dirty="0" smtClean="0"/>
              <a:t>環境でアプリ展開と管理のコスト低減を実現。</a:t>
            </a:r>
            <a:r>
              <a:rPr lang="en-US" altLang="ja-JP" sz="2400" dirty="0" smtClean="0"/>
              <a:t>testing</a:t>
            </a:r>
            <a:r>
              <a:rPr lang="ja-JP" altLang="en-US" sz="2400" dirty="0" smtClean="0"/>
              <a:t>・</a:t>
            </a:r>
            <a:r>
              <a:rPr lang="en-US" altLang="ja-JP" sz="2400" dirty="0" err="1" smtClean="0"/>
              <a:t>bugfix</a:t>
            </a:r>
            <a:r>
              <a:rPr lang="ja-JP" altLang="en-US" sz="2400" dirty="0" smtClean="0"/>
              <a:t>・</a:t>
            </a:r>
            <a:r>
              <a:rPr lang="en-US" altLang="ja-JP" sz="2400" dirty="0" err="1" smtClean="0"/>
              <a:t>deliverycycle</a:t>
            </a:r>
            <a:r>
              <a:rPr lang="ja-JP" altLang="en-US" sz="2400" dirty="0" smtClean="0"/>
              <a:t>短縮により高い開発効率を実現。</a:t>
            </a:r>
            <a:endParaRPr lang="en-US" altLang="ja-JP" sz="2400" dirty="0"/>
          </a:p>
        </p:txBody>
      </p:sp>
      <p:sp>
        <p:nvSpPr>
          <p:cNvPr id="29715" name="Line 19"/>
          <p:cNvSpPr>
            <a:spLocks noChangeShapeType="1"/>
          </p:cNvSpPr>
          <p:nvPr/>
        </p:nvSpPr>
        <p:spPr bwMode="auto">
          <a:xfrm>
            <a:off x="239713" y="6429375"/>
            <a:ext cx="8531225"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40983" name="Rectangle 3"/>
          <p:cNvSpPr>
            <a:spLocks noChangeArrowheads="1"/>
          </p:cNvSpPr>
          <p:nvPr/>
        </p:nvSpPr>
        <p:spPr bwMode="auto">
          <a:xfrm>
            <a:off x="0" y="23238"/>
            <a:ext cx="7677150" cy="584775"/>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solidFill>
                  <a:schemeClr val="tx2"/>
                </a:solidFill>
              </a:rPr>
              <a:t>2.1. </a:t>
            </a:r>
            <a:r>
              <a:rPr lang="ja-JP" altLang="en-US" sz="3200" dirty="0" smtClean="0">
                <a:solidFill>
                  <a:schemeClr val="tx2"/>
                </a:solidFill>
              </a:rPr>
              <a:t>銀行事務管理システム</a:t>
            </a:r>
            <a:endParaRPr lang="ja-JP" altLang="en-US" sz="3200" dirty="0">
              <a:solidFill>
                <a:schemeClr val="tx2"/>
              </a:solidFill>
            </a:endParaRPr>
          </a:p>
        </p:txBody>
      </p:sp>
      <p:pic>
        <p:nvPicPr>
          <p:cNvPr id="27" name="Picture 1" descr="b3-005"/>
          <p:cNvPicPr>
            <a:picLocks noChangeAspect="1" noChangeArrowheads="1"/>
          </p:cNvPicPr>
          <p:nvPr/>
        </p:nvPicPr>
        <p:blipFill>
          <a:blip r:embed="rId5" cstate="print"/>
          <a:srcRect/>
          <a:stretch>
            <a:fillRect/>
          </a:stretch>
        </p:blipFill>
        <p:spPr bwMode="auto">
          <a:xfrm>
            <a:off x="7618969" y="2559051"/>
            <a:ext cx="524486" cy="883052"/>
          </a:xfrm>
          <a:prstGeom prst="rect">
            <a:avLst/>
          </a:prstGeom>
          <a:noFill/>
          <a:ln w="9525">
            <a:noFill/>
            <a:miter lim="800000"/>
            <a:headEnd/>
            <a:tailEnd/>
          </a:ln>
        </p:spPr>
      </p:pic>
      <p:sp>
        <p:nvSpPr>
          <p:cNvPr id="33" name="Text Box 8"/>
          <p:cNvSpPr txBox="1">
            <a:spLocks noChangeArrowheads="1"/>
          </p:cNvSpPr>
          <p:nvPr/>
        </p:nvSpPr>
        <p:spPr bwMode="auto">
          <a:xfrm>
            <a:off x="307135" y="3752572"/>
            <a:ext cx="2005759" cy="565146"/>
          </a:xfrm>
          <a:prstGeom prst="rect">
            <a:avLst/>
          </a:prstGeom>
          <a:noFill/>
          <a:ln w="9525">
            <a:noFill/>
            <a:miter lim="800000"/>
            <a:headEnd/>
            <a:tailEnd/>
          </a:ln>
        </p:spPr>
        <p:txBody>
          <a:bodyPr wrap="square" lIns="36000" tIns="36000" rIns="36000" bIns="36000">
            <a:spAutoFit/>
          </a:bodyPr>
          <a:lstStyle/>
          <a:p>
            <a:pPr eaLnBrk="1" hangingPunct="1">
              <a:lnSpc>
                <a:spcPct val="100000"/>
              </a:lnSpc>
            </a:pPr>
            <a:r>
              <a:rPr lang="en-US" altLang="ja-JP" sz="1600" dirty="0" smtClean="0"/>
              <a:t>Visual Basic .NET</a:t>
            </a:r>
            <a:r>
              <a:rPr lang="ja-JP" altLang="en-US" sz="1600" dirty="0" smtClean="0"/>
              <a:t>アプリケーション</a:t>
            </a:r>
            <a:endParaRPr lang="ja-JP" altLang="en-US" sz="1600" dirty="0"/>
          </a:p>
        </p:txBody>
      </p:sp>
      <p:sp>
        <p:nvSpPr>
          <p:cNvPr id="34" name="AutoShape 195"/>
          <p:cNvSpPr>
            <a:spLocks noChangeArrowheads="1"/>
          </p:cNvSpPr>
          <p:nvPr/>
        </p:nvSpPr>
        <p:spPr bwMode="auto">
          <a:xfrm>
            <a:off x="6891521" y="1355707"/>
            <a:ext cx="1800225" cy="512762"/>
          </a:xfrm>
          <a:prstGeom prst="roundRect">
            <a:avLst>
              <a:gd name="adj" fmla="val 16667"/>
            </a:avLst>
          </a:prstGeom>
          <a:solidFill>
            <a:srgbClr val="DDDDDD"/>
          </a:solidFill>
          <a:ln w="9525">
            <a:noFill/>
            <a:round/>
            <a:headEnd/>
            <a:tailEnd/>
          </a:ln>
          <a:effectLst>
            <a:outerShdw dist="35921" dir="2700000" algn="ctr" rotWithShape="0">
              <a:schemeClr val="bg2"/>
            </a:outerShdw>
          </a:effectLst>
        </p:spPr>
        <p:txBody>
          <a:bodyPr wrap="none" lIns="0" tIns="0" rIns="0" bIns="0" anchor="ctr"/>
          <a:lstStyle/>
          <a:p>
            <a:pPr>
              <a:defRPr/>
            </a:pPr>
            <a:r>
              <a:rPr kumimoji="0" lang="ja-JP" altLang="en-US" sz="1600" dirty="0">
                <a:solidFill>
                  <a:srgbClr val="333333"/>
                </a:solidFill>
              </a:rPr>
              <a:t>バッチ業務</a:t>
            </a:r>
          </a:p>
        </p:txBody>
      </p:sp>
      <p:sp>
        <p:nvSpPr>
          <p:cNvPr id="35" name="AutoShape 195"/>
          <p:cNvSpPr>
            <a:spLocks noChangeArrowheads="1"/>
          </p:cNvSpPr>
          <p:nvPr/>
        </p:nvSpPr>
        <p:spPr bwMode="auto">
          <a:xfrm>
            <a:off x="353565" y="1010267"/>
            <a:ext cx="1800225" cy="512762"/>
          </a:xfrm>
          <a:prstGeom prst="roundRect">
            <a:avLst>
              <a:gd name="adj" fmla="val 16667"/>
            </a:avLst>
          </a:prstGeom>
          <a:solidFill>
            <a:srgbClr val="DDDDDD"/>
          </a:solidFill>
          <a:ln w="9525">
            <a:noFill/>
            <a:round/>
            <a:headEnd/>
            <a:tailEnd/>
          </a:ln>
          <a:effectLst>
            <a:outerShdw dist="35921" dir="2700000" algn="ctr" rotWithShape="0">
              <a:schemeClr val="bg2"/>
            </a:outerShdw>
          </a:effectLst>
        </p:spPr>
        <p:txBody>
          <a:bodyPr wrap="none" lIns="0" tIns="0" rIns="0" bIns="0" anchor="ctr"/>
          <a:lstStyle/>
          <a:p>
            <a:pPr>
              <a:defRPr/>
            </a:pPr>
            <a:r>
              <a:rPr kumimoji="0" lang="ja-JP" altLang="en-US" sz="1600" dirty="0" smtClean="0">
                <a:solidFill>
                  <a:srgbClr val="333333"/>
                </a:solidFill>
              </a:rPr>
              <a:t>オンライン業務</a:t>
            </a:r>
            <a:endParaRPr kumimoji="0" lang="ja-JP" altLang="en-US" sz="1600" dirty="0">
              <a:solidFill>
                <a:srgbClr val="333333"/>
              </a:solidFill>
            </a:endParaRPr>
          </a:p>
        </p:txBody>
      </p:sp>
      <p:sp>
        <p:nvSpPr>
          <p:cNvPr id="36" name="Line 88"/>
          <p:cNvSpPr>
            <a:spLocks noChangeShapeType="1"/>
          </p:cNvSpPr>
          <p:nvPr/>
        </p:nvSpPr>
        <p:spPr bwMode="auto">
          <a:xfrm flipH="1">
            <a:off x="6669741" y="3106268"/>
            <a:ext cx="779926" cy="0"/>
          </a:xfrm>
          <a:prstGeom prst="line">
            <a:avLst/>
          </a:prstGeom>
          <a:noFill/>
          <a:ln w="63500">
            <a:solidFill>
              <a:srgbClr val="000000"/>
            </a:solidFill>
            <a:round/>
            <a:headEnd type="oval" w="med" len="med"/>
            <a:tailEnd type="triangle" w="med" len="med"/>
          </a:ln>
        </p:spPr>
        <p:txBody>
          <a:bodyPr/>
          <a:lstStyle/>
          <a:p>
            <a:endParaRPr lang="ja-JP" altLang="en-US"/>
          </a:p>
        </p:txBody>
      </p:sp>
      <p:sp>
        <p:nvSpPr>
          <p:cNvPr id="37" name="AutoShape 195"/>
          <p:cNvSpPr>
            <a:spLocks noChangeArrowheads="1"/>
          </p:cNvSpPr>
          <p:nvPr/>
        </p:nvSpPr>
        <p:spPr bwMode="auto">
          <a:xfrm>
            <a:off x="6891521" y="1970985"/>
            <a:ext cx="1800225" cy="512762"/>
          </a:xfrm>
          <a:prstGeom prst="roundRect">
            <a:avLst>
              <a:gd name="adj" fmla="val 16667"/>
            </a:avLst>
          </a:prstGeom>
          <a:solidFill>
            <a:srgbClr val="DDDDDD"/>
          </a:solidFill>
          <a:ln w="9525">
            <a:noFill/>
            <a:round/>
            <a:headEnd/>
            <a:tailEnd/>
          </a:ln>
          <a:effectLst>
            <a:outerShdw dist="35921" dir="2700000" algn="ctr" rotWithShape="0">
              <a:schemeClr val="bg2"/>
            </a:outerShdw>
          </a:effectLst>
        </p:spPr>
        <p:txBody>
          <a:bodyPr wrap="none" lIns="0" tIns="0" rIns="0" bIns="0" anchor="ctr"/>
          <a:lstStyle/>
          <a:p>
            <a:pPr>
              <a:defRPr/>
            </a:pPr>
            <a:r>
              <a:rPr kumimoji="0" lang="ja-JP" altLang="en-US" sz="1600" dirty="0" smtClean="0">
                <a:solidFill>
                  <a:srgbClr val="333333"/>
                </a:solidFill>
              </a:rPr>
              <a:t>帳票出力業務</a:t>
            </a:r>
            <a:endParaRPr kumimoji="0" lang="ja-JP" altLang="en-US" sz="1600" dirty="0">
              <a:solidFill>
                <a:srgbClr val="333333"/>
              </a:solidFill>
            </a:endParaRPr>
          </a:p>
        </p:txBody>
      </p:sp>
      <p:sp>
        <p:nvSpPr>
          <p:cNvPr id="38" name="Text Box 45"/>
          <p:cNvSpPr txBox="1">
            <a:spLocks noChangeArrowheads="1"/>
          </p:cNvSpPr>
          <p:nvPr/>
        </p:nvSpPr>
        <p:spPr bwMode="auto">
          <a:xfrm>
            <a:off x="5514408" y="3821394"/>
            <a:ext cx="1603375" cy="400110"/>
          </a:xfrm>
          <a:prstGeom prst="rect">
            <a:avLst/>
          </a:prstGeom>
          <a:noFill/>
          <a:ln w="9525">
            <a:noFill/>
            <a:miter lim="800000"/>
            <a:headEnd/>
            <a:tailEnd/>
          </a:ln>
        </p:spPr>
        <p:txBody>
          <a:bodyPr>
            <a:spAutoFit/>
          </a:bodyPr>
          <a:lstStyle/>
          <a:p>
            <a:pPr eaLnBrk="1" hangingPunct="1">
              <a:lnSpc>
                <a:spcPct val="100000"/>
              </a:lnSpc>
            </a:pPr>
            <a:r>
              <a:rPr lang="en-US" altLang="ja-JP" sz="2000" b="1" dirty="0" smtClean="0"/>
              <a:t>DB</a:t>
            </a:r>
            <a:r>
              <a:rPr lang="ja-JP" altLang="en-US" sz="2000" dirty="0"/>
              <a:t>サーバ</a:t>
            </a:r>
          </a:p>
        </p:txBody>
      </p:sp>
      <p:sp>
        <p:nvSpPr>
          <p:cNvPr id="39" name="Text Box 45"/>
          <p:cNvSpPr txBox="1">
            <a:spLocks noChangeArrowheads="1"/>
          </p:cNvSpPr>
          <p:nvPr/>
        </p:nvSpPr>
        <p:spPr bwMode="auto">
          <a:xfrm>
            <a:off x="7114609" y="3794500"/>
            <a:ext cx="1603375" cy="400110"/>
          </a:xfrm>
          <a:prstGeom prst="rect">
            <a:avLst/>
          </a:prstGeom>
          <a:noFill/>
          <a:ln w="9525">
            <a:noFill/>
            <a:miter lim="800000"/>
            <a:headEnd/>
            <a:tailEnd/>
          </a:ln>
        </p:spPr>
        <p:txBody>
          <a:bodyPr>
            <a:spAutoFit/>
          </a:bodyPr>
          <a:lstStyle/>
          <a:p>
            <a:pPr eaLnBrk="1" hangingPunct="1">
              <a:lnSpc>
                <a:spcPct val="100000"/>
              </a:lnSpc>
            </a:pPr>
            <a:r>
              <a:rPr lang="ja-JP" altLang="en-US" sz="2000" dirty="0" smtClean="0"/>
              <a:t>バッチサーバ</a:t>
            </a:r>
            <a:endParaRPr lang="ja-JP" altLang="en-US" sz="2000" dirty="0"/>
          </a:p>
        </p:txBody>
      </p:sp>
      <p:pic>
        <p:nvPicPr>
          <p:cNvPr id="42" name="Picture 1" descr="b3-005"/>
          <p:cNvPicPr>
            <a:picLocks noChangeAspect="1" noChangeArrowheads="1"/>
          </p:cNvPicPr>
          <p:nvPr/>
        </p:nvPicPr>
        <p:blipFill>
          <a:blip r:embed="rId5" cstate="print"/>
          <a:srcRect/>
          <a:stretch>
            <a:fillRect/>
          </a:stretch>
        </p:blipFill>
        <p:spPr bwMode="auto">
          <a:xfrm>
            <a:off x="4405121" y="2559051"/>
            <a:ext cx="524486" cy="883052"/>
          </a:xfrm>
          <a:prstGeom prst="rect">
            <a:avLst/>
          </a:prstGeom>
          <a:noFill/>
          <a:ln w="9525">
            <a:noFill/>
            <a:miter lim="800000"/>
            <a:headEnd/>
            <a:tailEnd/>
          </a:ln>
        </p:spPr>
      </p:pic>
      <p:sp>
        <p:nvSpPr>
          <p:cNvPr id="43" name="Text Box 45"/>
          <p:cNvSpPr txBox="1">
            <a:spLocks noChangeArrowheads="1"/>
          </p:cNvSpPr>
          <p:nvPr/>
        </p:nvSpPr>
        <p:spPr bwMode="auto">
          <a:xfrm>
            <a:off x="4062127" y="3821394"/>
            <a:ext cx="1603375" cy="400110"/>
          </a:xfrm>
          <a:prstGeom prst="rect">
            <a:avLst/>
          </a:prstGeom>
          <a:noFill/>
          <a:ln w="9525">
            <a:noFill/>
            <a:miter lim="800000"/>
            <a:headEnd/>
            <a:tailEnd/>
          </a:ln>
        </p:spPr>
        <p:txBody>
          <a:bodyPr>
            <a:spAutoFit/>
          </a:bodyPr>
          <a:lstStyle/>
          <a:p>
            <a:pPr eaLnBrk="1" hangingPunct="1">
              <a:lnSpc>
                <a:spcPct val="100000"/>
              </a:lnSpc>
            </a:pPr>
            <a:r>
              <a:rPr lang="en-US" altLang="ja-JP" sz="2000" b="1" dirty="0" err="1" smtClean="0"/>
              <a:t>Xen</a:t>
            </a:r>
            <a:r>
              <a:rPr lang="ja-JP" altLang="en-US" sz="2000" dirty="0" smtClean="0"/>
              <a:t>サーバ</a:t>
            </a:r>
            <a:endParaRPr lang="ja-JP" altLang="en-US" sz="2000" dirty="0"/>
          </a:p>
        </p:txBody>
      </p:sp>
      <p:sp>
        <p:nvSpPr>
          <p:cNvPr id="44" name="Line 88"/>
          <p:cNvSpPr>
            <a:spLocks noChangeShapeType="1"/>
          </p:cNvSpPr>
          <p:nvPr/>
        </p:nvSpPr>
        <p:spPr bwMode="auto">
          <a:xfrm flipH="1">
            <a:off x="5002306" y="3106268"/>
            <a:ext cx="779926" cy="0"/>
          </a:xfrm>
          <a:prstGeom prst="line">
            <a:avLst/>
          </a:prstGeom>
          <a:noFill/>
          <a:ln w="63500">
            <a:solidFill>
              <a:srgbClr val="000000"/>
            </a:solidFill>
            <a:round/>
            <a:headEnd type="triangle" w="med" len="med"/>
            <a:tailEnd type="triangle" w="med" len="med"/>
          </a:ln>
        </p:spPr>
        <p:txBody>
          <a:bodyPr/>
          <a:lstStyle/>
          <a:p>
            <a:endParaRPr lang="ja-JP" altLang="en-US"/>
          </a:p>
        </p:txBody>
      </p:sp>
      <p:sp>
        <p:nvSpPr>
          <p:cNvPr id="46" name="Line 88"/>
          <p:cNvSpPr>
            <a:spLocks noChangeShapeType="1"/>
          </p:cNvSpPr>
          <p:nvPr/>
        </p:nvSpPr>
        <p:spPr bwMode="auto">
          <a:xfrm flipH="1">
            <a:off x="246549" y="5056980"/>
            <a:ext cx="5333980" cy="0"/>
          </a:xfrm>
          <a:prstGeom prst="line">
            <a:avLst/>
          </a:prstGeom>
          <a:noFill/>
          <a:ln w="98425">
            <a:solidFill>
              <a:schemeClr val="accent6">
                <a:lumMod val="40000"/>
                <a:lumOff val="60000"/>
                <a:alpha val="50000"/>
              </a:schemeClr>
            </a:solidFill>
            <a:round/>
            <a:headEnd type="triangle" w="med" len="med"/>
            <a:tailEnd type="triangle" w="med" len="med"/>
          </a:ln>
        </p:spPr>
        <p:txBody>
          <a:bodyPr/>
          <a:lstStyle/>
          <a:p>
            <a:endParaRPr lang="ja-JP" altLang="en-US"/>
          </a:p>
        </p:txBody>
      </p:sp>
      <p:sp>
        <p:nvSpPr>
          <p:cNvPr id="47" name="Rectangle 211"/>
          <p:cNvSpPr>
            <a:spLocks noChangeArrowheads="1"/>
          </p:cNvSpPr>
          <p:nvPr/>
        </p:nvSpPr>
        <p:spPr bwMode="auto">
          <a:xfrm>
            <a:off x="121025" y="4521249"/>
            <a:ext cx="2138082" cy="309050"/>
          </a:xfrm>
          <a:prstGeom prst="rect">
            <a:avLst/>
          </a:prstGeom>
          <a:solidFill>
            <a:schemeClr val="accent2">
              <a:lumMod val="40000"/>
              <a:lumOff val="60000"/>
              <a:alpha val="50000"/>
            </a:schemeClr>
          </a:solidFill>
          <a:ln w="9525" algn="ctr">
            <a:noFill/>
            <a:miter lim="800000"/>
            <a:headEnd/>
            <a:tailEnd/>
          </a:ln>
          <a:effectLst>
            <a:outerShdw dist="35921" dir="2700000" algn="ctr" rotWithShape="0">
              <a:schemeClr val="bg2"/>
            </a:outerShdw>
          </a:effectLst>
        </p:spPr>
        <p:txBody>
          <a:bodyPr wrap="square" lIns="36000" tIns="36000" rIns="36000" bIns="36000" anchor="ctr">
            <a:spAutoFit/>
          </a:bodyPr>
          <a:lstStyle/>
          <a:p>
            <a:pPr>
              <a:defRPr/>
            </a:pPr>
            <a:r>
              <a:rPr kumimoji="0" lang="ja-JP" altLang="en-US" sz="1600" dirty="0" smtClean="0"/>
              <a:t>クライアントサイド</a:t>
            </a:r>
            <a:endParaRPr kumimoji="0" lang="ja-JP" altLang="en-US" sz="1600" dirty="0"/>
          </a:p>
        </p:txBody>
      </p:sp>
      <p:sp>
        <p:nvSpPr>
          <p:cNvPr id="48" name="Rectangle 211"/>
          <p:cNvSpPr>
            <a:spLocks noChangeArrowheads="1"/>
          </p:cNvSpPr>
          <p:nvPr/>
        </p:nvSpPr>
        <p:spPr bwMode="auto">
          <a:xfrm>
            <a:off x="4128247" y="4506400"/>
            <a:ext cx="4693023" cy="309050"/>
          </a:xfrm>
          <a:prstGeom prst="rect">
            <a:avLst/>
          </a:prstGeom>
          <a:solidFill>
            <a:schemeClr val="accent2">
              <a:lumMod val="40000"/>
              <a:lumOff val="60000"/>
              <a:alpha val="50000"/>
            </a:schemeClr>
          </a:solidFill>
          <a:ln w="9525" algn="ctr">
            <a:noFill/>
            <a:miter lim="800000"/>
            <a:headEnd/>
            <a:tailEnd/>
          </a:ln>
          <a:effectLst>
            <a:outerShdw dist="35921" dir="2700000" algn="ctr" rotWithShape="0">
              <a:schemeClr val="bg2"/>
            </a:outerShdw>
          </a:effectLst>
        </p:spPr>
        <p:txBody>
          <a:bodyPr wrap="square" lIns="36000" tIns="36000" rIns="36000" bIns="36000" anchor="ctr">
            <a:spAutoFit/>
          </a:bodyPr>
          <a:lstStyle/>
          <a:p>
            <a:pPr>
              <a:defRPr/>
            </a:pPr>
            <a:r>
              <a:rPr kumimoji="0" lang="ja-JP" altLang="en-US" sz="1600" dirty="0" smtClean="0"/>
              <a:t>サーバーサイド</a:t>
            </a:r>
            <a:endParaRPr kumimoji="0" lang="ja-JP" altLang="en-US" sz="1600" dirty="0"/>
          </a:p>
        </p:txBody>
      </p:sp>
      <p:sp>
        <p:nvSpPr>
          <p:cNvPr id="26" name="Text Box 45"/>
          <p:cNvSpPr txBox="1">
            <a:spLocks noChangeArrowheads="1"/>
          </p:cNvSpPr>
          <p:nvPr/>
        </p:nvSpPr>
        <p:spPr bwMode="auto">
          <a:xfrm>
            <a:off x="243840" y="5151755"/>
            <a:ext cx="5344160" cy="387798"/>
          </a:xfrm>
          <a:prstGeom prst="rect">
            <a:avLst/>
          </a:prstGeom>
          <a:noFill/>
          <a:ln w="9525">
            <a:noFill/>
            <a:miter lim="800000"/>
            <a:headEnd/>
            <a:tailEnd/>
          </a:ln>
        </p:spPr>
        <p:txBody>
          <a:bodyPr wrap="square">
            <a:spAutoFit/>
          </a:bodyPr>
          <a:lstStyle/>
          <a:p>
            <a:pPr>
              <a:defRPr/>
            </a:pPr>
            <a:r>
              <a:rPr kumimoji="0" lang="en-US" altLang="ja-JP" sz="2000" dirty="0" smtClean="0"/>
              <a:t>C/S2</a:t>
            </a:r>
            <a:r>
              <a:rPr kumimoji="0" lang="ja-JP" altLang="en-US" sz="2000" dirty="0" smtClean="0"/>
              <a:t>層</a:t>
            </a:r>
            <a:r>
              <a:rPr kumimoji="0" lang="en-US" altLang="ja-JP" sz="2000" dirty="0" smtClean="0"/>
              <a:t>(VB .NET+SQL Server) on </a:t>
            </a:r>
            <a:r>
              <a:rPr kumimoji="0" lang="en-US" altLang="ja-JP" sz="2000" dirty="0" err="1" smtClean="0"/>
              <a:t>Xen</a:t>
            </a:r>
            <a:endParaRPr kumimoji="0" lang="ja-JP" alt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27"/>
          <p:cNvGrpSpPr>
            <a:grpSpLocks/>
          </p:cNvGrpSpPr>
          <p:nvPr/>
        </p:nvGrpSpPr>
        <p:grpSpPr bwMode="auto">
          <a:xfrm>
            <a:off x="6456363" y="3041650"/>
            <a:ext cx="2368550" cy="1635125"/>
            <a:chOff x="4067" y="1898"/>
            <a:chExt cx="1492" cy="1030"/>
          </a:xfrm>
        </p:grpSpPr>
        <p:pic>
          <p:nvPicPr>
            <p:cNvPr id="40984" name="Picture 41" descr="e2-021"/>
            <p:cNvPicPr>
              <a:picLocks noChangeAspect="1" noChangeArrowheads="1"/>
            </p:cNvPicPr>
            <p:nvPr/>
          </p:nvPicPr>
          <p:blipFill>
            <a:blip r:embed="rId3" cstate="print"/>
            <a:srcRect/>
            <a:stretch>
              <a:fillRect/>
            </a:stretch>
          </p:blipFill>
          <p:spPr bwMode="auto">
            <a:xfrm flipH="1">
              <a:off x="4067" y="1898"/>
              <a:ext cx="1174" cy="933"/>
            </a:xfrm>
            <a:prstGeom prst="rect">
              <a:avLst/>
            </a:prstGeom>
            <a:noFill/>
            <a:ln w="9525">
              <a:noFill/>
              <a:miter lim="800000"/>
              <a:headEnd/>
              <a:tailEnd/>
            </a:ln>
          </p:spPr>
        </p:pic>
        <p:pic>
          <p:nvPicPr>
            <p:cNvPr id="40985" name="Picture 46" descr="e4-c010"/>
            <p:cNvPicPr>
              <a:picLocks noChangeAspect="1" noChangeArrowheads="1"/>
            </p:cNvPicPr>
            <p:nvPr/>
          </p:nvPicPr>
          <p:blipFill>
            <a:blip r:embed="rId4" cstate="print"/>
            <a:srcRect/>
            <a:stretch>
              <a:fillRect/>
            </a:stretch>
          </p:blipFill>
          <p:spPr bwMode="auto">
            <a:xfrm>
              <a:off x="4727" y="1940"/>
              <a:ext cx="832" cy="988"/>
            </a:xfrm>
            <a:prstGeom prst="rect">
              <a:avLst/>
            </a:prstGeom>
            <a:noFill/>
            <a:ln w="9525">
              <a:noFill/>
              <a:miter lim="800000"/>
              <a:headEnd/>
              <a:tailEnd/>
            </a:ln>
          </p:spPr>
        </p:pic>
      </p:grpSp>
      <p:sp>
        <p:nvSpPr>
          <p:cNvPr id="40963" name="Rectangle 87"/>
          <p:cNvSpPr>
            <a:spLocks noChangeArrowheads="1"/>
          </p:cNvSpPr>
          <p:nvPr/>
        </p:nvSpPr>
        <p:spPr bwMode="auto">
          <a:xfrm>
            <a:off x="2647950" y="2852738"/>
            <a:ext cx="3535363" cy="1811337"/>
          </a:xfrm>
          <a:prstGeom prst="rect">
            <a:avLst/>
          </a:prstGeom>
          <a:solidFill>
            <a:srgbClr val="E4CAC8"/>
          </a:solidFill>
          <a:ln w="38100">
            <a:solidFill>
              <a:srgbClr val="D69DAF"/>
            </a:solidFill>
            <a:miter lim="800000"/>
            <a:headEnd/>
            <a:tailEnd/>
          </a:ln>
        </p:spPr>
        <p:txBody>
          <a:bodyPr anchor="ctr"/>
          <a:lstStyle/>
          <a:p>
            <a:pPr eaLnBrk="1" hangingPunct="1">
              <a:lnSpc>
                <a:spcPct val="100000"/>
              </a:lnSpc>
            </a:pPr>
            <a:endParaRPr lang="ja-JP" altLang="ja-JP" sz="2400">
              <a:latin typeface="HGP創英角ｺﾞｼｯｸUB" pitchFamily="50" charset="-128"/>
            </a:endParaRPr>
          </a:p>
        </p:txBody>
      </p:sp>
      <p:pic>
        <p:nvPicPr>
          <p:cNvPr id="40964" name="Picture 25" descr="a3-008"/>
          <p:cNvPicPr>
            <a:picLocks noChangeAspect="1" noChangeArrowheads="1"/>
          </p:cNvPicPr>
          <p:nvPr/>
        </p:nvPicPr>
        <p:blipFill>
          <a:blip r:embed="rId5" cstate="print"/>
          <a:srcRect/>
          <a:stretch>
            <a:fillRect/>
          </a:stretch>
        </p:blipFill>
        <p:spPr bwMode="auto">
          <a:xfrm>
            <a:off x="6659563" y="1401763"/>
            <a:ext cx="2008187" cy="968375"/>
          </a:xfrm>
          <a:prstGeom prst="rect">
            <a:avLst/>
          </a:prstGeom>
          <a:noFill/>
          <a:ln w="9525">
            <a:noFill/>
            <a:miter lim="800000"/>
            <a:headEnd/>
            <a:tailEnd/>
          </a:ln>
        </p:spPr>
      </p:pic>
      <p:pic>
        <p:nvPicPr>
          <p:cNvPr id="40965" name="Picture 26" descr="f-014"/>
          <p:cNvPicPr>
            <a:picLocks noChangeAspect="1" noChangeArrowheads="1"/>
          </p:cNvPicPr>
          <p:nvPr/>
        </p:nvPicPr>
        <p:blipFill>
          <a:blip r:embed="rId6" cstate="print"/>
          <a:srcRect/>
          <a:stretch>
            <a:fillRect/>
          </a:stretch>
        </p:blipFill>
        <p:spPr bwMode="auto">
          <a:xfrm>
            <a:off x="2965450" y="2960688"/>
            <a:ext cx="1277938" cy="1571625"/>
          </a:xfrm>
          <a:prstGeom prst="rect">
            <a:avLst/>
          </a:prstGeom>
          <a:noFill/>
          <a:ln w="9525">
            <a:noFill/>
            <a:miter lim="800000"/>
            <a:headEnd/>
            <a:tailEnd/>
          </a:ln>
        </p:spPr>
      </p:pic>
      <p:pic>
        <p:nvPicPr>
          <p:cNvPr id="40966" name="Picture 27" descr="f-015"/>
          <p:cNvPicPr>
            <a:picLocks noChangeAspect="1" noChangeArrowheads="1"/>
          </p:cNvPicPr>
          <p:nvPr/>
        </p:nvPicPr>
        <p:blipFill>
          <a:blip r:embed="rId7" cstate="print"/>
          <a:srcRect/>
          <a:stretch>
            <a:fillRect/>
          </a:stretch>
        </p:blipFill>
        <p:spPr bwMode="auto">
          <a:xfrm>
            <a:off x="4789488" y="2790825"/>
            <a:ext cx="1485900" cy="1739900"/>
          </a:xfrm>
          <a:prstGeom prst="rect">
            <a:avLst/>
          </a:prstGeom>
          <a:noFill/>
          <a:ln w="9525">
            <a:noFill/>
            <a:miter lim="800000"/>
            <a:headEnd/>
            <a:tailEnd/>
          </a:ln>
        </p:spPr>
      </p:pic>
      <p:sp>
        <p:nvSpPr>
          <p:cNvPr id="40967" name="Line 34"/>
          <p:cNvSpPr>
            <a:spLocks noChangeShapeType="1"/>
          </p:cNvSpPr>
          <p:nvPr/>
        </p:nvSpPr>
        <p:spPr bwMode="auto">
          <a:xfrm flipH="1">
            <a:off x="3995738" y="3859213"/>
            <a:ext cx="609600" cy="0"/>
          </a:xfrm>
          <a:prstGeom prst="line">
            <a:avLst/>
          </a:prstGeom>
          <a:noFill/>
          <a:ln w="63500">
            <a:solidFill>
              <a:srgbClr val="000000"/>
            </a:solidFill>
            <a:round/>
            <a:headEnd type="oval" w="med" len="med"/>
            <a:tailEnd type="triangle" w="med" len="med"/>
          </a:ln>
        </p:spPr>
        <p:txBody>
          <a:bodyPr/>
          <a:lstStyle/>
          <a:p>
            <a:endParaRPr lang="ja-JP" altLang="en-US"/>
          </a:p>
        </p:txBody>
      </p:sp>
      <p:pic>
        <p:nvPicPr>
          <p:cNvPr id="40968" name="Picture 39" descr="e3-006"/>
          <p:cNvPicPr>
            <a:picLocks noChangeAspect="1" noChangeArrowheads="1"/>
          </p:cNvPicPr>
          <p:nvPr/>
        </p:nvPicPr>
        <p:blipFill>
          <a:blip r:embed="rId8" cstate="print"/>
          <a:srcRect/>
          <a:stretch>
            <a:fillRect/>
          </a:stretch>
        </p:blipFill>
        <p:spPr bwMode="auto">
          <a:xfrm>
            <a:off x="5049838" y="830263"/>
            <a:ext cx="1352550" cy="1933575"/>
          </a:xfrm>
          <a:prstGeom prst="rect">
            <a:avLst/>
          </a:prstGeom>
          <a:noFill/>
          <a:ln w="9525">
            <a:noFill/>
            <a:miter lim="800000"/>
            <a:headEnd/>
            <a:tailEnd/>
          </a:ln>
        </p:spPr>
      </p:pic>
      <p:sp>
        <p:nvSpPr>
          <p:cNvPr id="40969" name="Text Box 45"/>
          <p:cNvSpPr txBox="1">
            <a:spLocks noChangeArrowheads="1"/>
          </p:cNvSpPr>
          <p:nvPr/>
        </p:nvSpPr>
        <p:spPr bwMode="auto">
          <a:xfrm>
            <a:off x="2609850" y="4816475"/>
            <a:ext cx="1603375" cy="457200"/>
          </a:xfrm>
          <a:prstGeom prst="rect">
            <a:avLst/>
          </a:prstGeom>
          <a:noFill/>
          <a:ln w="9525">
            <a:noFill/>
            <a:miter lim="800000"/>
            <a:headEnd/>
            <a:tailEnd/>
          </a:ln>
        </p:spPr>
        <p:txBody>
          <a:bodyPr>
            <a:spAutoFit/>
          </a:bodyPr>
          <a:lstStyle/>
          <a:p>
            <a:pPr eaLnBrk="1" hangingPunct="1">
              <a:lnSpc>
                <a:spcPct val="100000"/>
              </a:lnSpc>
            </a:pPr>
            <a:r>
              <a:rPr lang="en-US" altLang="ja-JP" sz="2400" b="1" dirty="0"/>
              <a:t>DB</a:t>
            </a:r>
            <a:r>
              <a:rPr lang="ja-JP" altLang="en-US" sz="2400" dirty="0"/>
              <a:t>サーバ</a:t>
            </a:r>
          </a:p>
        </p:txBody>
      </p:sp>
      <p:sp>
        <p:nvSpPr>
          <p:cNvPr id="40970" name="Text Box 47"/>
          <p:cNvSpPr txBox="1">
            <a:spLocks noChangeArrowheads="1"/>
          </p:cNvSpPr>
          <p:nvPr/>
        </p:nvSpPr>
        <p:spPr bwMode="auto">
          <a:xfrm>
            <a:off x="2860675" y="1219200"/>
            <a:ext cx="2068513" cy="1304925"/>
          </a:xfrm>
          <a:prstGeom prst="rect">
            <a:avLst/>
          </a:prstGeom>
          <a:solidFill>
            <a:srgbClr val="FFFFFF"/>
          </a:solidFill>
          <a:ln w="9525">
            <a:solidFill>
              <a:srgbClr val="000000"/>
            </a:solidFill>
            <a:miter lim="800000"/>
            <a:headEnd/>
            <a:tailEnd/>
          </a:ln>
        </p:spPr>
        <p:txBody>
          <a:bodyPr/>
          <a:lstStyle/>
          <a:p>
            <a:pPr eaLnBrk="1" hangingPunct="1">
              <a:lnSpc>
                <a:spcPct val="100000"/>
              </a:lnSpc>
            </a:pPr>
            <a:r>
              <a:rPr lang="ja-JP" altLang="en-US" sz="2400" b="1" dirty="0"/>
              <a:t>タッチパネル</a:t>
            </a:r>
          </a:p>
          <a:p>
            <a:pPr eaLnBrk="1" hangingPunct="1">
              <a:lnSpc>
                <a:spcPct val="100000"/>
              </a:lnSpc>
            </a:pPr>
            <a:endParaRPr lang="ja-JP" altLang="en-US" sz="2400" b="1" dirty="0"/>
          </a:p>
          <a:p>
            <a:pPr eaLnBrk="1" hangingPunct="1">
              <a:lnSpc>
                <a:spcPct val="100000"/>
              </a:lnSpc>
            </a:pPr>
            <a:r>
              <a:rPr lang="ja-JP" altLang="en-US" sz="2400" b="1" dirty="0"/>
              <a:t>（ </a:t>
            </a:r>
            <a:r>
              <a:rPr lang="en-US" altLang="ja-JP" sz="2400" b="1" dirty="0"/>
              <a:t>WPF </a:t>
            </a:r>
            <a:r>
              <a:rPr lang="ja-JP" altLang="en-US" sz="2400" b="1" dirty="0"/>
              <a:t>）</a:t>
            </a:r>
            <a:endParaRPr lang="ja-JP" altLang="en-US" sz="2400" dirty="0"/>
          </a:p>
        </p:txBody>
      </p:sp>
      <p:sp>
        <p:nvSpPr>
          <p:cNvPr id="40971" name="Text Box 58"/>
          <p:cNvSpPr txBox="1">
            <a:spLocks noChangeArrowheads="1"/>
          </p:cNvSpPr>
          <p:nvPr/>
        </p:nvSpPr>
        <p:spPr bwMode="auto">
          <a:xfrm>
            <a:off x="4252913" y="4816475"/>
            <a:ext cx="1927225" cy="457200"/>
          </a:xfrm>
          <a:prstGeom prst="rect">
            <a:avLst/>
          </a:prstGeom>
          <a:noFill/>
          <a:ln w="9525">
            <a:noFill/>
            <a:miter lim="800000"/>
            <a:headEnd/>
            <a:tailEnd/>
          </a:ln>
        </p:spPr>
        <p:txBody>
          <a:bodyPr>
            <a:spAutoFit/>
          </a:bodyPr>
          <a:lstStyle/>
          <a:p>
            <a:pPr eaLnBrk="1" hangingPunct="1">
              <a:lnSpc>
                <a:spcPct val="100000"/>
              </a:lnSpc>
            </a:pPr>
            <a:r>
              <a:rPr lang="en-US" altLang="ja-JP" sz="2400" b="1"/>
              <a:t>Web</a:t>
            </a:r>
            <a:r>
              <a:rPr lang="ja-JP" altLang="en-US" sz="2400"/>
              <a:t>サーバ</a:t>
            </a:r>
          </a:p>
        </p:txBody>
      </p:sp>
      <p:sp>
        <p:nvSpPr>
          <p:cNvPr id="40972" name="Text Box 89"/>
          <p:cNvSpPr txBox="1">
            <a:spLocks noChangeArrowheads="1"/>
          </p:cNvSpPr>
          <p:nvPr/>
        </p:nvSpPr>
        <p:spPr bwMode="auto">
          <a:xfrm>
            <a:off x="277813" y="4810125"/>
            <a:ext cx="1776412" cy="457200"/>
          </a:xfrm>
          <a:prstGeom prst="rect">
            <a:avLst/>
          </a:prstGeom>
          <a:noFill/>
          <a:ln w="9525">
            <a:noFill/>
            <a:miter lim="800000"/>
            <a:headEnd/>
            <a:tailEnd/>
          </a:ln>
        </p:spPr>
        <p:txBody>
          <a:bodyPr>
            <a:spAutoFit/>
          </a:bodyPr>
          <a:lstStyle/>
          <a:p>
            <a:pPr eaLnBrk="1" hangingPunct="1">
              <a:lnSpc>
                <a:spcPct val="100000"/>
              </a:lnSpc>
            </a:pPr>
            <a:r>
              <a:rPr lang="ja-JP" altLang="en-US" sz="2400" b="1">
                <a:latin typeface="Century" pitchFamily="18" charset="0"/>
              </a:rPr>
              <a:t>バックエンド</a:t>
            </a:r>
            <a:endParaRPr lang="ja-JP" altLang="en-US" sz="2400">
              <a:latin typeface="HGP創英角ｺﾞｼｯｸUB" pitchFamily="50" charset="-128"/>
            </a:endParaRPr>
          </a:p>
        </p:txBody>
      </p:sp>
      <p:pic>
        <p:nvPicPr>
          <p:cNvPr id="40973" name="Picture 90" descr="d3-001"/>
          <p:cNvPicPr>
            <a:picLocks noChangeAspect="1" noChangeArrowheads="1"/>
          </p:cNvPicPr>
          <p:nvPr/>
        </p:nvPicPr>
        <p:blipFill>
          <a:blip r:embed="rId9" cstate="print"/>
          <a:srcRect/>
          <a:stretch>
            <a:fillRect/>
          </a:stretch>
        </p:blipFill>
        <p:spPr bwMode="auto">
          <a:xfrm flipH="1">
            <a:off x="171450" y="3108325"/>
            <a:ext cx="2003425" cy="1489075"/>
          </a:xfrm>
          <a:prstGeom prst="rect">
            <a:avLst/>
          </a:prstGeom>
          <a:noFill/>
          <a:ln w="9525">
            <a:noFill/>
            <a:miter lim="800000"/>
            <a:headEnd/>
            <a:tailEnd/>
          </a:ln>
        </p:spPr>
      </p:pic>
      <p:sp>
        <p:nvSpPr>
          <p:cNvPr id="40974" name="Line 88"/>
          <p:cNvSpPr>
            <a:spLocks noChangeShapeType="1"/>
          </p:cNvSpPr>
          <p:nvPr/>
        </p:nvSpPr>
        <p:spPr bwMode="auto">
          <a:xfrm>
            <a:off x="2182813" y="3859213"/>
            <a:ext cx="754062" cy="0"/>
          </a:xfrm>
          <a:prstGeom prst="line">
            <a:avLst/>
          </a:prstGeom>
          <a:noFill/>
          <a:ln w="63500">
            <a:solidFill>
              <a:srgbClr val="000000"/>
            </a:solidFill>
            <a:round/>
            <a:headEnd type="oval" w="med" len="med"/>
            <a:tailEnd type="triangle" w="med" len="med"/>
          </a:ln>
        </p:spPr>
        <p:txBody>
          <a:bodyPr/>
          <a:lstStyle/>
          <a:p>
            <a:endParaRPr lang="ja-JP" altLang="en-US"/>
          </a:p>
        </p:txBody>
      </p:sp>
      <p:sp>
        <p:nvSpPr>
          <p:cNvPr id="40975" name="AutoShape 29"/>
          <p:cNvSpPr>
            <a:spLocks noChangeArrowheads="1"/>
          </p:cNvSpPr>
          <p:nvPr/>
        </p:nvSpPr>
        <p:spPr bwMode="auto">
          <a:xfrm>
            <a:off x="396875" y="1863725"/>
            <a:ext cx="1800225" cy="523875"/>
          </a:xfrm>
          <a:prstGeom prst="wedgeRoundRectCallout">
            <a:avLst>
              <a:gd name="adj1" fmla="val 79981"/>
              <a:gd name="adj2" fmla="val -33634"/>
              <a:gd name="adj3" fmla="val 16667"/>
            </a:avLst>
          </a:prstGeom>
          <a:solidFill>
            <a:srgbClr val="FFFFFF"/>
          </a:solidFill>
          <a:ln w="9525">
            <a:solidFill>
              <a:srgbClr val="000000"/>
            </a:solidFill>
            <a:miter lim="800000"/>
            <a:headEnd/>
            <a:tailEnd/>
          </a:ln>
        </p:spPr>
        <p:txBody>
          <a:bodyPr/>
          <a:lstStyle/>
          <a:p>
            <a:pPr eaLnBrk="1" hangingPunct="1">
              <a:lnSpc>
                <a:spcPct val="100000"/>
              </a:lnSpc>
            </a:pPr>
            <a:r>
              <a:rPr lang="en-US" altLang="ja-JP" sz="2400" b="1"/>
              <a:t>C/S</a:t>
            </a:r>
            <a:r>
              <a:rPr lang="ja-JP" altLang="en-US" sz="2400" b="1"/>
              <a:t> </a:t>
            </a:r>
            <a:r>
              <a:rPr lang="en-US" altLang="ja-JP" sz="2400" b="1"/>
              <a:t>2</a:t>
            </a:r>
            <a:r>
              <a:rPr lang="ja-JP" altLang="en-US" sz="2400"/>
              <a:t>層</a:t>
            </a:r>
          </a:p>
        </p:txBody>
      </p:sp>
      <p:sp>
        <p:nvSpPr>
          <p:cNvPr id="40976" name="Freeform 93"/>
          <p:cNvSpPr>
            <a:spLocks/>
          </p:cNvSpPr>
          <p:nvPr/>
        </p:nvSpPr>
        <p:spPr bwMode="auto">
          <a:xfrm flipH="1">
            <a:off x="1692275" y="2333625"/>
            <a:ext cx="309563" cy="1379538"/>
          </a:xfrm>
          <a:custGeom>
            <a:avLst/>
            <a:gdLst>
              <a:gd name="T0" fmla="*/ 0 w 195"/>
              <a:gd name="T1" fmla="*/ 2147483647 h 839"/>
              <a:gd name="T2" fmla="*/ 0 w 195"/>
              <a:gd name="T3" fmla="*/ 2147483647 h 839"/>
              <a:gd name="T4" fmla="*/ 2147483647 w 195"/>
              <a:gd name="T5" fmla="*/ 0 h 839"/>
              <a:gd name="T6" fmla="*/ 0 60000 65536"/>
              <a:gd name="T7" fmla="*/ 0 60000 65536"/>
              <a:gd name="T8" fmla="*/ 0 60000 65536"/>
              <a:gd name="T9" fmla="*/ 0 w 195"/>
              <a:gd name="T10" fmla="*/ 0 h 839"/>
              <a:gd name="T11" fmla="*/ 195 w 195"/>
              <a:gd name="T12" fmla="*/ 839 h 839"/>
            </a:gdLst>
            <a:ahLst/>
            <a:cxnLst>
              <a:cxn ang="T6">
                <a:pos x="T0" y="T1"/>
              </a:cxn>
              <a:cxn ang="T7">
                <a:pos x="T2" y="T3"/>
              </a:cxn>
              <a:cxn ang="T8">
                <a:pos x="T4" y="T5"/>
              </a:cxn>
            </a:cxnLst>
            <a:rect l="T9" t="T10" r="T11" b="T12"/>
            <a:pathLst>
              <a:path w="195" h="839">
                <a:moveTo>
                  <a:pt x="0" y="11"/>
                </a:moveTo>
                <a:lnTo>
                  <a:pt x="0" y="839"/>
                </a:lnTo>
                <a:lnTo>
                  <a:pt x="195" y="0"/>
                </a:lnTo>
              </a:path>
            </a:pathLst>
          </a:custGeom>
          <a:solidFill>
            <a:schemeClr val="bg1"/>
          </a:solidFill>
          <a:ln w="9525" cap="flat" cmpd="sng">
            <a:solidFill>
              <a:schemeClr val="tx1"/>
            </a:solidFill>
            <a:prstDash val="solid"/>
            <a:round/>
            <a:headEnd/>
            <a:tailEnd/>
          </a:ln>
        </p:spPr>
        <p:txBody>
          <a:bodyPr>
            <a:spAutoFit/>
          </a:bodyPr>
          <a:lstStyle/>
          <a:p>
            <a:endParaRPr lang="ja-JP" altLang="en-US"/>
          </a:p>
        </p:txBody>
      </p:sp>
      <p:sp>
        <p:nvSpPr>
          <p:cNvPr id="216179" name="Freeform 115"/>
          <p:cNvSpPr>
            <a:spLocks/>
          </p:cNvSpPr>
          <p:nvPr/>
        </p:nvSpPr>
        <p:spPr bwMode="auto">
          <a:xfrm>
            <a:off x="2925763" y="1827213"/>
            <a:ext cx="2133600" cy="1397000"/>
          </a:xfrm>
          <a:custGeom>
            <a:avLst/>
            <a:gdLst/>
            <a:ahLst/>
            <a:cxnLst>
              <a:cxn ang="0">
                <a:pos x="1011" y="0"/>
              </a:cxn>
              <a:cxn ang="0">
                <a:pos x="0" y="0"/>
              </a:cxn>
              <a:cxn ang="0">
                <a:pos x="0" y="901"/>
              </a:cxn>
              <a:cxn ang="0">
                <a:pos x="203" y="1103"/>
              </a:cxn>
            </a:cxnLst>
            <a:rect l="0" t="0" r="r" b="b"/>
            <a:pathLst>
              <a:path w="1011" h="1103">
                <a:moveTo>
                  <a:pt x="1011" y="0"/>
                </a:moveTo>
                <a:lnTo>
                  <a:pt x="0" y="0"/>
                </a:lnTo>
                <a:lnTo>
                  <a:pt x="0" y="901"/>
                </a:lnTo>
                <a:lnTo>
                  <a:pt x="203" y="1103"/>
                </a:lnTo>
              </a:path>
            </a:pathLst>
          </a:custGeom>
          <a:noFill/>
          <a:ln w="63500" cap="flat" cmpd="sng">
            <a:solidFill>
              <a:schemeClr val="tx1"/>
            </a:solidFill>
            <a:prstDash val="solid"/>
            <a:round/>
            <a:headEnd type="oval" w="med" len="med"/>
            <a:tailEnd type="triangle" w="med" len="me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sp>
        <p:nvSpPr>
          <p:cNvPr id="274437" name="Text Box 5"/>
          <p:cNvSpPr txBox="1">
            <a:spLocks noChangeArrowheads="1"/>
          </p:cNvSpPr>
          <p:nvPr/>
        </p:nvSpPr>
        <p:spPr bwMode="auto">
          <a:xfrm>
            <a:off x="-3175" y="5591175"/>
            <a:ext cx="9150350" cy="830997"/>
          </a:xfrm>
          <a:prstGeom prst="rect">
            <a:avLst/>
          </a:prstGeom>
          <a:solidFill>
            <a:srgbClr val="FFFF99"/>
          </a:solidFill>
          <a:ln w="9525">
            <a:noFill/>
            <a:miter lim="800000"/>
            <a:headEnd/>
            <a:tailEnd/>
          </a:ln>
        </p:spPr>
        <p:txBody>
          <a:bodyPr>
            <a:spAutoFit/>
          </a:bodyPr>
          <a:lstStyle/>
          <a:p>
            <a:pPr eaLnBrk="1" hangingPunct="1">
              <a:lnSpc>
                <a:spcPct val="100000"/>
              </a:lnSpc>
              <a:spcBef>
                <a:spcPct val="50000"/>
              </a:spcBef>
            </a:pPr>
            <a:r>
              <a:rPr lang="ja-JP" altLang="en-US" sz="2400" dirty="0"/>
              <a:t>複数の処理</a:t>
            </a:r>
            <a:r>
              <a:rPr lang="ja-JP" altLang="en-US" sz="2400" dirty="0" smtClean="0"/>
              <a:t>方式のアーキテクチャも、まとめて標準化可能。</a:t>
            </a:r>
            <a:r>
              <a:rPr lang="ja-JP" altLang="en-US" sz="2400" dirty="0"/>
              <a:t/>
            </a:r>
            <a:br>
              <a:rPr lang="ja-JP" altLang="en-US" sz="2400" dirty="0"/>
            </a:br>
            <a:r>
              <a:rPr lang="en-US" altLang="ja-JP" sz="2400" dirty="0"/>
              <a:t>WPF</a:t>
            </a:r>
            <a:r>
              <a:rPr lang="ja-JP" altLang="en-US" sz="2400" dirty="0"/>
              <a:t>などの、最新</a:t>
            </a:r>
            <a:r>
              <a:rPr lang="en-US" altLang="ja-JP" sz="2400" dirty="0"/>
              <a:t>GUI</a:t>
            </a:r>
            <a:r>
              <a:rPr lang="ja-JP" altLang="en-US" sz="2400" dirty="0"/>
              <a:t>技術も適用し、かつ高い生産性を実現した。</a:t>
            </a:r>
            <a:endParaRPr lang="en-US" altLang="ja-JP" sz="2400" dirty="0"/>
          </a:p>
        </p:txBody>
      </p:sp>
      <p:sp>
        <p:nvSpPr>
          <p:cNvPr id="40979" name="Text Box 10"/>
          <p:cNvSpPr txBox="1">
            <a:spLocks noChangeArrowheads="1"/>
          </p:cNvSpPr>
          <p:nvPr/>
        </p:nvSpPr>
        <p:spPr bwMode="auto">
          <a:xfrm>
            <a:off x="6483350" y="4632325"/>
            <a:ext cx="2317750" cy="830263"/>
          </a:xfrm>
          <a:prstGeom prst="rect">
            <a:avLst/>
          </a:prstGeom>
          <a:noFill/>
          <a:ln w="9525">
            <a:noFill/>
            <a:miter lim="800000"/>
            <a:headEnd/>
            <a:tailEnd/>
          </a:ln>
        </p:spPr>
        <p:txBody>
          <a:bodyPr>
            <a:spAutoFit/>
          </a:bodyPr>
          <a:lstStyle/>
          <a:p>
            <a:pPr eaLnBrk="1" hangingPunct="1">
              <a:lnSpc>
                <a:spcPct val="100000"/>
              </a:lnSpc>
            </a:pPr>
            <a:r>
              <a:rPr lang="en-US" altLang="ja-JP" sz="2400" b="1"/>
              <a:t>WWW</a:t>
            </a:r>
            <a:r>
              <a:rPr lang="ja-JP" altLang="en-US" sz="2400"/>
              <a:t>ブラウザ</a:t>
            </a:r>
            <a:br>
              <a:rPr lang="ja-JP" altLang="en-US" sz="2400"/>
            </a:br>
            <a:r>
              <a:rPr lang="ja-JP" altLang="en-US" sz="2400"/>
              <a:t>携帯端末</a:t>
            </a:r>
          </a:p>
        </p:txBody>
      </p:sp>
      <p:sp>
        <p:nvSpPr>
          <p:cNvPr id="40980" name="Line 92"/>
          <p:cNvSpPr>
            <a:spLocks noChangeShapeType="1"/>
          </p:cNvSpPr>
          <p:nvPr/>
        </p:nvSpPr>
        <p:spPr bwMode="auto">
          <a:xfrm flipH="1">
            <a:off x="5783263" y="3859213"/>
            <a:ext cx="754062" cy="0"/>
          </a:xfrm>
          <a:prstGeom prst="line">
            <a:avLst/>
          </a:prstGeom>
          <a:noFill/>
          <a:ln w="63500">
            <a:solidFill>
              <a:srgbClr val="000000"/>
            </a:solidFill>
            <a:round/>
            <a:headEnd type="oval" w="med" len="med"/>
            <a:tailEnd type="triangle" w="med" len="med"/>
          </a:ln>
        </p:spPr>
        <p:txBody>
          <a:bodyPr/>
          <a:lstStyle/>
          <a:p>
            <a:endParaRPr lang="ja-JP" altLang="en-US"/>
          </a:p>
        </p:txBody>
      </p:sp>
      <p:sp>
        <p:nvSpPr>
          <p:cNvPr id="40981" name="AutoShape 40"/>
          <p:cNvSpPr>
            <a:spLocks noChangeArrowheads="1"/>
          </p:cNvSpPr>
          <p:nvPr/>
        </p:nvSpPr>
        <p:spPr bwMode="auto">
          <a:xfrm>
            <a:off x="6283325" y="2541588"/>
            <a:ext cx="1800225" cy="525462"/>
          </a:xfrm>
          <a:prstGeom prst="wedgeRoundRectCallout">
            <a:avLst>
              <a:gd name="adj1" fmla="val -52644"/>
              <a:gd name="adj2" fmla="val 159366"/>
              <a:gd name="adj3" fmla="val 16667"/>
            </a:avLst>
          </a:prstGeom>
          <a:solidFill>
            <a:srgbClr val="FFFFFF"/>
          </a:solidFill>
          <a:ln w="9525">
            <a:solidFill>
              <a:srgbClr val="000000"/>
            </a:solidFill>
            <a:miter lim="800000"/>
            <a:headEnd/>
            <a:tailEnd/>
          </a:ln>
        </p:spPr>
        <p:txBody>
          <a:bodyPr/>
          <a:lstStyle/>
          <a:p>
            <a:pPr eaLnBrk="1" hangingPunct="1">
              <a:lnSpc>
                <a:spcPct val="100000"/>
              </a:lnSpc>
            </a:pPr>
            <a:r>
              <a:rPr lang="en-US" altLang="ja-JP" sz="2400" b="1"/>
              <a:t>Web</a:t>
            </a:r>
            <a:r>
              <a:rPr lang="en-US" altLang="ja-JP" sz="2400" b="1">
                <a:latin typeface="Century" pitchFamily="18" charset="0"/>
              </a:rPr>
              <a:t> </a:t>
            </a:r>
            <a:r>
              <a:rPr lang="en-US" altLang="ja-JP" sz="2400" b="1"/>
              <a:t>2</a:t>
            </a:r>
            <a:r>
              <a:rPr lang="ja-JP" altLang="en-US" sz="2400" b="1">
                <a:latin typeface="Century" pitchFamily="18" charset="0"/>
              </a:rPr>
              <a:t>層</a:t>
            </a:r>
            <a:endParaRPr lang="ja-JP" altLang="en-US" sz="2400" b="1">
              <a:latin typeface="HGP創英角ｺﾞｼｯｸUB" pitchFamily="50" charset="-128"/>
            </a:endParaRPr>
          </a:p>
        </p:txBody>
      </p:sp>
      <p:sp>
        <p:nvSpPr>
          <p:cNvPr id="29715" name="Line 19"/>
          <p:cNvSpPr>
            <a:spLocks noChangeShapeType="1"/>
          </p:cNvSpPr>
          <p:nvPr/>
        </p:nvSpPr>
        <p:spPr bwMode="auto">
          <a:xfrm>
            <a:off x="239713" y="6429375"/>
            <a:ext cx="8531225"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40983" name="Rectangle 3"/>
          <p:cNvSpPr>
            <a:spLocks noChangeArrowheads="1"/>
          </p:cNvSpPr>
          <p:nvPr/>
        </p:nvSpPr>
        <p:spPr bwMode="auto">
          <a:xfrm>
            <a:off x="0" y="23238"/>
            <a:ext cx="7677150" cy="584775"/>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solidFill>
                  <a:schemeClr val="tx2"/>
                </a:solidFill>
              </a:rPr>
              <a:t>2.2. </a:t>
            </a:r>
            <a:r>
              <a:rPr lang="ja-JP" altLang="en-US" sz="3200" dirty="0" smtClean="0">
                <a:solidFill>
                  <a:schemeClr val="tx2"/>
                </a:solidFill>
              </a:rPr>
              <a:t>店頭端末システム</a:t>
            </a:r>
            <a:endParaRPr lang="ja-JP" altLang="en-US" sz="3200" dirty="0">
              <a:solidFill>
                <a:schemeClr val="tx2"/>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7" name="Text Box 5"/>
          <p:cNvSpPr txBox="1">
            <a:spLocks noChangeArrowheads="1"/>
          </p:cNvSpPr>
          <p:nvPr/>
        </p:nvSpPr>
        <p:spPr bwMode="auto">
          <a:xfrm>
            <a:off x="-3175" y="5273675"/>
            <a:ext cx="9150350" cy="1200329"/>
          </a:xfrm>
          <a:prstGeom prst="rect">
            <a:avLst/>
          </a:prstGeom>
          <a:solidFill>
            <a:srgbClr val="FFFF99"/>
          </a:solidFill>
          <a:ln w="9525">
            <a:noFill/>
            <a:miter lim="800000"/>
            <a:headEnd/>
            <a:tailEnd/>
          </a:ln>
        </p:spPr>
        <p:txBody>
          <a:bodyPr>
            <a:spAutoFit/>
          </a:bodyPr>
          <a:lstStyle/>
          <a:p>
            <a:pPr eaLnBrk="1" hangingPunct="1">
              <a:lnSpc>
                <a:spcPct val="100000"/>
              </a:lnSpc>
              <a:spcBef>
                <a:spcPct val="50000"/>
              </a:spcBef>
            </a:pPr>
            <a:r>
              <a:rPr lang="en-US" altLang="ja-JP" sz="2400" dirty="0" smtClean="0"/>
              <a:t>Microsoft Azure</a:t>
            </a:r>
            <a:r>
              <a:rPr lang="ja-JP" altLang="en-US" sz="2400" dirty="0" smtClean="0"/>
              <a:t>開発においてもテンプレート提供により、開発者はアーキテクチャ設計や標準化に時間を割かずに済むようになった。</a:t>
            </a:r>
            <a:r>
              <a:rPr lang="en-US" altLang="ja-JP" sz="2400" dirty="0" smtClean="0"/>
              <a:t/>
            </a:r>
            <a:br>
              <a:rPr lang="en-US" altLang="ja-JP" sz="2400" dirty="0" smtClean="0"/>
            </a:br>
            <a:r>
              <a:rPr lang="ja-JP" altLang="en-US" sz="2400" dirty="0" smtClean="0"/>
              <a:t>アーキテクチャ変更のリスク</a:t>
            </a:r>
            <a:r>
              <a:rPr lang="ja-JP" altLang="en-US" sz="2400" dirty="0"/>
              <a:t>を大幅に軽減、高い生産性を実現した。</a:t>
            </a:r>
            <a:endParaRPr lang="en-US" altLang="ja-JP" sz="2400" dirty="0"/>
          </a:p>
        </p:txBody>
      </p:sp>
      <p:sp>
        <p:nvSpPr>
          <p:cNvPr id="3" name="Line 19"/>
          <p:cNvSpPr>
            <a:spLocks noChangeShapeType="1"/>
          </p:cNvSpPr>
          <p:nvPr/>
        </p:nvSpPr>
        <p:spPr bwMode="auto">
          <a:xfrm>
            <a:off x="3044825" y="6489700"/>
            <a:ext cx="5676900"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2" name="Line 19"/>
          <p:cNvSpPr>
            <a:spLocks noChangeShapeType="1"/>
          </p:cNvSpPr>
          <p:nvPr/>
        </p:nvSpPr>
        <p:spPr bwMode="auto">
          <a:xfrm>
            <a:off x="299638" y="5689600"/>
            <a:ext cx="3046412"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42006"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2.3. </a:t>
            </a:r>
            <a:r>
              <a:rPr lang="en-US" altLang="ja-JP" sz="3200" dirty="0" smtClean="0"/>
              <a:t>Microsoft Azure </a:t>
            </a:r>
            <a:r>
              <a:rPr lang="en-US" altLang="ja-JP" sz="3200" dirty="0" smtClean="0">
                <a:solidFill>
                  <a:schemeClr val="tx2"/>
                </a:solidFill>
              </a:rPr>
              <a:t>B2B </a:t>
            </a:r>
            <a:r>
              <a:rPr lang="ja-JP" altLang="en-US" sz="3200" dirty="0" smtClean="0">
                <a:solidFill>
                  <a:schemeClr val="tx2"/>
                </a:solidFill>
              </a:rPr>
              <a:t>ログ集配信</a:t>
            </a:r>
            <a:endParaRPr lang="en-US" altLang="ja-JP" sz="3200" dirty="0" smtClean="0">
              <a:solidFill>
                <a:schemeClr val="tx2"/>
              </a:solidFill>
            </a:endParaRPr>
          </a:p>
        </p:txBody>
      </p:sp>
      <p:sp>
        <p:nvSpPr>
          <p:cNvPr id="47" name="Rectangle 2"/>
          <p:cNvSpPr>
            <a:spLocks noChangeArrowheads="1"/>
          </p:cNvSpPr>
          <p:nvPr/>
        </p:nvSpPr>
        <p:spPr bwMode="auto">
          <a:xfrm>
            <a:off x="2455863" y="833377"/>
            <a:ext cx="3917950" cy="3764023"/>
          </a:xfrm>
          <a:prstGeom prst="rect">
            <a:avLst/>
          </a:prstGeom>
          <a:solidFill>
            <a:srgbClr val="E4CAC8"/>
          </a:solidFill>
          <a:ln w="38100">
            <a:solidFill>
              <a:srgbClr val="D69DAF"/>
            </a:solidFill>
            <a:miter lim="800000"/>
            <a:headEnd/>
            <a:tailEnd/>
          </a:ln>
        </p:spPr>
        <p:txBody>
          <a:bodyPr anchor="ctr"/>
          <a:lstStyle/>
          <a:p>
            <a:pPr eaLnBrk="1" hangingPunct="1">
              <a:lnSpc>
                <a:spcPct val="100000"/>
              </a:lnSpc>
            </a:pPr>
            <a:endParaRPr lang="ja-JP" altLang="ja-JP" sz="2400">
              <a:latin typeface="HGP創英角ｺﾞｼｯｸUB" pitchFamily="50" charset="-128"/>
            </a:endParaRPr>
          </a:p>
        </p:txBody>
      </p:sp>
      <p:pic>
        <p:nvPicPr>
          <p:cNvPr id="48" name="Picture 5" descr="f-014"/>
          <p:cNvPicPr>
            <a:picLocks noChangeAspect="1" noChangeArrowheads="1"/>
          </p:cNvPicPr>
          <p:nvPr/>
        </p:nvPicPr>
        <p:blipFill>
          <a:blip r:embed="rId3" cstate="print"/>
          <a:srcRect/>
          <a:stretch>
            <a:fillRect/>
          </a:stretch>
        </p:blipFill>
        <p:spPr bwMode="auto">
          <a:xfrm>
            <a:off x="4162073" y="1539431"/>
            <a:ext cx="809018" cy="994940"/>
          </a:xfrm>
          <a:prstGeom prst="rect">
            <a:avLst/>
          </a:prstGeom>
          <a:noFill/>
          <a:ln w="9525">
            <a:noFill/>
            <a:miter lim="800000"/>
            <a:headEnd/>
            <a:tailEnd/>
          </a:ln>
        </p:spPr>
      </p:pic>
      <p:pic>
        <p:nvPicPr>
          <p:cNvPr id="49" name="Picture 6" descr="f-015"/>
          <p:cNvPicPr>
            <a:picLocks noChangeAspect="1" noChangeArrowheads="1"/>
          </p:cNvPicPr>
          <p:nvPr/>
        </p:nvPicPr>
        <p:blipFill>
          <a:blip r:embed="rId4" cstate="print"/>
          <a:srcRect/>
          <a:stretch>
            <a:fillRect/>
          </a:stretch>
        </p:blipFill>
        <p:spPr bwMode="auto">
          <a:xfrm>
            <a:off x="5225477" y="3452790"/>
            <a:ext cx="940672" cy="1101470"/>
          </a:xfrm>
          <a:prstGeom prst="rect">
            <a:avLst/>
          </a:prstGeom>
          <a:noFill/>
          <a:ln w="9525">
            <a:noFill/>
            <a:miter lim="800000"/>
            <a:headEnd/>
            <a:tailEnd/>
          </a:ln>
        </p:spPr>
      </p:pic>
      <p:sp>
        <p:nvSpPr>
          <p:cNvPr id="50" name="Line 19"/>
          <p:cNvSpPr>
            <a:spLocks noChangeShapeType="1"/>
          </p:cNvSpPr>
          <p:nvPr/>
        </p:nvSpPr>
        <p:spPr bwMode="auto">
          <a:xfrm flipH="1">
            <a:off x="5830888" y="3998763"/>
            <a:ext cx="754062" cy="0"/>
          </a:xfrm>
          <a:prstGeom prst="line">
            <a:avLst/>
          </a:prstGeom>
          <a:noFill/>
          <a:ln w="63500">
            <a:solidFill>
              <a:srgbClr val="000000"/>
            </a:solidFill>
            <a:round/>
            <a:headEnd type="oval" w="med" len="med"/>
            <a:tailEnd type="triangle" w="med" len="med"/>
          </a:ln>
        </p:spPr>
        <p:txBody>
          <a:bodyPr/>
          <a:lstStyle/>
          <a:p>
            <a:endParaRPr lang="ja-JP" altLang="en-US"/>
          </a:p>
        </p:txBody>
      </p:sp>
      <p:sp>
        <p:nvSpPr>
          <p:cNvPr id="51" name="Text Box 98"/>
          <p:cNvSpPr txBox="1">
            <a:spLocks noChangeArrowheads="1"/>
          </p:cNvSpPr>
          <p:nvPr/>
        </p:nvSpPr>
        <p:spPr bwMode="auto">
          <a:xfrm>
            <a:off x="168275" y="4699000"/>
            <a:ext cx="1533526" cy="461665"/>
          </a:xfrm>
          <a:prstGeom prst="rect">
            <a:avLst/>
          </a:prstGeom>
          <a:noFill/>
          <a:ln w="9525">
            <a:noFill/>
            <a:miter lim="800000"/>
            <a:headEnd/>
            <a:tailEnd/>
          </a:ln>
        </p:spPr>
        <p:txBody>
          <a:bodyPr wrap="square">
            <a:spAutoFit/>
          </a:bodyPr>
          <a:lstStyle/>
          <a:p>
            <a:pPr eaLnBrk="1" hangingPunct="1">
              <a:lnSpc>
                <a:spcPct val="100000"/>
              </a:lnSpc>
            </a:pPr>
            <a:r>
              <a:rPr lang="ja-JP" altLang="en-US" sz="2400" dirty="0" smtClean="0"/>
              <a:t>ログ配信</a:t>
            </a:r>
            <a:endParaRPr lang="ja-JP" altLang="en-US" sz="2400" dirty="0"/>
          </a:p>
        </p:txBody>
      </p:sp>
      <p:sp>
        <p:nvSpPr>
          <p:cNvPr id="52" name="Text Box 8"/>
          <p:cNvSpPr txBox="1">
            <a:spLocks noChangeArrowheads="1"/>
          </p:cNvSpPr>
          <p:nvPr/>
        </p:nvSpPr>
        <p:spPr bwMode="auto">
          <a:xfrm>
            <a:off x="2554288" y="4635500"/>
            <a:ext cx="3744912" cy="401638"/>
          </a:xfrm>
          <a:prstGeom prst="rect">
            <a:avLst/>
          </a:prstGeom>
          <a:noFill/>
          <a:ln w="9525">
            <a:noFill/>
            <a:miter lim="800000"/>
            <a:headEnd/>
            <a:tailEnd/>
          </a:ln>
        </p:spPr>
        <p:txBody>
          <a:bodyPr/>
          <a:lstStyle/>
          <a:p>
            <a:pPr eaLnBrk="1" hangingPunct="1">
              <a:lnSpc>
                <a:spcPct val="100000"/>
              </a:lnSpc>
            </a:pPr>
            <a:r>
              <a:rPr lang="en-US" altLang="ja-JP" sz="2400" b="1" dirty="0" smtClean="0"/>
              <a:t>Microsoft Azure</a:t>
            </a:r>
            <a:endParaRPr lang="ja-JP" altLang="en-US" sz="2400" b="1" dirty="0"/>
          </a:p>
        </p:txBody>
      </p:sp>
      <p:sp>
        <p:nvSpPr>
          <p:cNvPr id="53" name="AutoShape 40"/>
          <p:cNvSpPr>
            <a:spLocks noChangeArrowheads="1"/>
          </p:cNvSpPr>
          <p:nvPr/>
        </p:nvSpPr>
        <p:spPr bwMode="auto">
          <a:xfrm>
            <a:off x="6131650" y="1169138"/>
            <a:ext cx="1800225" cy="525462"/>
          </a:xfrm>
          <a:prstGeom prst="wedgeRoundRectCallout">
            <a:avLst>
              <a:gd name="adj1" fmla="val -52644"/>
              <a:gd name="adj2" fmla="val 159366"/>
              <a:gd name="adj3" fmla="val 16667"/>
            </a:avLst>
          </a:prstGeom>
          <a:solidFill>
            <a:srgbClr val="FFFFFF"/>
          </a:solidFill>
          <a:ln w="9525">
            <a:solidFill>
              <a:srgbClr val="000000"/>
            </a:solidFill>
            <a:miter lim="800000"/>
            <a:headEnd/>
            <a:tailEnd/>
          </a:ln>
        </p:spPr>
        <p:txBody>
          <a:bodyPr/>
          <a:lstStyle/>
          <a:p>
            <a:pPr eaLnBrk="1" hangingPunct="1">
              <a:lnSpc>
                <a:spcPct val="100000"/>
              </a:lnSpc>
            </a:pPr>
            <a:r>
              <a:rPr lang="en-US" altLang="ja-JP" sz="2400" b="1"/>
              <a:t>Web</a:t>
            </a:r>
            <a:r>
              <a:rPr lang="en-US" altLang="ja-JP" sz="2400" b="1">
                <a:latin typeface="Century" pitchFamily="18" charset="0"/>
              </a:rPr>
              <a:t> </a:t>
            </a:r>
            <a:r>
              <a:rPr lang="en-US" altLang="ja-JP" sz="2400" b="1"/>
              <a:t>2</a:t>
            </a:r>
            <a:r>
              <a:rPr lang="ja-JP" altLang="en-US" sz="2400">
                <a:latin typeface="Century" pitchFamily="18" charset="0"/>
              </a:rPr>
              <a:t>層</a:t>
            </a:r>
            <a:endParaRPr lang="ja-JP" altLang="en-US" sz="2400">
              <a:latin typeface="HGP創英角ｺﾞｼｯｸUB" pitchFamily="50" charset="-128"/>
            </a:endParaRPr>
          </a:p>
        </p:txBody>
      </p:sp>
      <p:sp>
        <p:nvSpPr>
          <p:cNvPr id="54" name="AutoShape 40"/>
          <p:cNvSpPr>
            <a:spLocks noChangeArrowheads="1"/>
          </p:cNvSpPr>
          <p:nvPr/>
        </p:nvSpPr>
        <p:spPr bwMode="auto">
          <a:xfrm flipH="1">
            <a:off x="1857371" y="952500"/>
            <a:ext cx="2041528" cy="966788"/>
          </a:xfrm>
          <a:prstGeom prst="wedgeRoundRectCallout">
            <a:avLst>
              <a:gd name="adj1" fmla="val -8200"/>
              <a:gd name="adj2" fmla="val 127840"/>
              <a:gd name="adj3" fmla="val 16667"/>
            </a:avLst>
          </a:prstGeom>
          <a:solidFill>
            <a:srgbClr val="FFFFFF"/>
          </a:solidFill>
          <a:ln w="9525">
            <a:solidFill>
              <a:srgbClr val="000000"/>
            </a:solidFill>
            <a:miter lim="800000"/>
            <a:headEnd/>
            <a:tailEnd/>
          </a:ln>
        </p:spPr>
        <p:txBody>
          <a:bodyPr/>
          <a:lstStyle/>
          <a:p>
            <a:pPr eaLnBrk="1" hangingPunct="1">
              <a:lnSpc>
                <a:spcPct val="100000"/>
              </a:lnSpc>
            </a:pPr>
            <a:r>
              <a:rPr lang="en-US" altLang="ja-JP" sz="2400" b="1" dirty="0" smtClean="0"/>
              <a:t>REST</a:t>
            </a:r>
          </a:p>
          <a:p>
            <a:pPr eaLnBrk="1" hangingPunct="1">
              <a:lnSpc>
                <a:spcPct val="100000"/>
              </a:lnSpc>
            </a:pPr>
            <a:r>
              <a:rPr lang="en-US" altLang="ja-JP" sz="2400" b="1" dirty="0" smtClean="0"/>
              <a:t>Web API</a:t>
            </a:r>
          </a:p>
        </p:txBody>
      </p:sp>
      <p:grpSp>
        <p:nvGrpSpPr>
          <p:cNvPr id="55" name="Group 57"/>
          <p:cNvGrpSpPr>
            <a:grpSpLocks/>
          </p:cNvGrpSpPr>
          <p:nvPr/>
        </p:nvGrpSpPr>
        <p:grpSpPr bwMode="auto">
          <a:xfrm>
            <a:off x="6672263" y="2143125"/>
            <a:ext cx="2368550" cy="1635125"/>
            <a:chOff x="4067" y="1898"/>
            <a:chExt cx="1492" cy="1030"/>
          </a:xfrm>
        </p:grpSpPr>
        <p:pic>
          <p:nvPicPr>
            <p:cNvPr id="56" name="Picture 41" descr="e2-021"/>
            <p:cNvPicPr>
              <a:picLocks noChangeAspect="1" noChangeArrowheads="1"/>
            </p:cNvPicPr>
            <p:nvPr/>
          </p:nvPicPr>
          <p:blipFill>
            <a:blip r:embed="rId5" cstate="print"/>
            <a:srcRect/>
            <a:stretch>
              <a:fillRect/>
            </a:stretch>
          </p:blipFill>
          <p:spPr bwMode="auto">
            <a:xfrm flipH="1">
              <a:off x="4067" y="1898"/>
              <a:ext cx="1174" cy="933"/>
            </a:xfrm>
            <a:prstGeom prst="rect">
              <a:avLst/>
            </a:prstGeom>
            <a:noFill/>
            <a:ln w="9525">
              <a:noFill/>
              <a:miter lim="800000"/>
              <a:headEnd/>
              <a:tailEnd/>
            </a:ln>
          </p:spPr>
        </p:pic>
        <p:pic>
          <p:nvPicPr>
            <p:cNvPr id="57" name="Picture 46" descr="e4-c010"/>
            <p:cNvPicPr>
              <a:picLocks noChangeAspect="1" noChangeArrowheads="1"/>
            </p:cNvPicPr>
            <p:nvPr/>
          </p:nvPicPr>
          <p:blipFill>
            <a:blip r:embed="rId6" cstate="print"/>
            <a:srcRect/>
            <a:stretch>
              <a:fillRect/>
            </a:stretch>
          </p:blipFill>
          <p:spPr bwMode="auto">
            <a:xfrm>
              <a:off x="4727" y="1940"/>
              <a:ext cx="832" cy="988"/>
            </a:xfrm>
            <a:prstGeom prst="rect">
              <a:avLst/>
            </a:prstGeom>
            <a:noFill/>
            <a:ln w="9525">
              <a:noFill/>
              <a:miter lim="800000"/>
              <a:headEnd/>
              <a:tailEnd/>
            </a:ln>
          </p:spPr>
        </p:pic>
      </p:grpSp>
      <p:sp>
        <p:nvSpPr>
          <p:cNvPr id="58" name="Text Box 10"/>
          <p:cNvSpPr txBox="1">
            <a:spLocks noChangeArrowheads="1"/>
          </p:cNvSpPr>
          <p:nvPr/>
        </p:nvSpPr>
        <p:spPr bwMode="auto">
          <a:xfrm>
            <a:off x="6699250" y="3962400"/>
            <a:ext cx="2317750" cy="461665"/>
          </a:xfrm>
          <a:prstGeom prst="rect">
            <a:avLst/>
          </a:prstGeom>
          <a:noFill/>
          <a:ln w="9525">
            <a:noFill/>
            <a:miter lim="800000"/>
            <a:headEnd/>
            <a:tailEnd/>
          </a:ln>
        </p:spPr>
        <p:txBody>
          <a:bodyPr>
            <a:spAutoFit/>
          </a:bodyPr>
          <a:lstStyle/>
          <a:p>
            <a:pPr eaLnBrk="1" hangingPunct="1">
              <a:lnSpc>
                <a:spcPct val="100000"/>
              </a:lnSpc>
            </a:pPr>
            <a:r>
              <a:rPr lang="en-US" altLang="ja-JP" sz="2400" b="1" dirty="0"/>
              <a:t>WWW</a:t>
            </a:r>
            <a:r>
              <a:rPr lang="ja-JP" altLang="en-US" sz="2400" dirty="0" smtClean="0"/>
              <a:t>ブラウザ</a:t>
            </a:r>
            <a:endParaRPr lang="ja-JP" altLang="en-US" sz="2400" dirty="0"/>
          </a:p>
        </p:txBody>
      </p:sp>
      <p:pic>
        <p:nvPicPr>
          <p:cNvPr id="59" name="Picture 92" descr="f-015"/>
          <p:cNvPicPr>
            <a:picLocks noChangeAspect="1" noChangeArrowheads="1"/>
          </p:cNvPicPr>
          <p:nvPr/>
        </p:nvPicPr>
        <p:blipFill>
          <a:blip r:embed="rId4" cstate="print"/>
          <a:srcRect/>
          <a:stretch>
            <a:fillRect/>
          </a:stretch>
        </p:blipFill>
        <p:spPr bwMode="auto">
          <a:xfrm>
            <a:off x="265113" y="2892425"/>
            <a:ext cx="1485900" cy="1739900"/>
          </a:xfrm>
          <a:prstGeom prst="rect">
            <a:avLst/>
          </a:prstGeom>
          <a:noFill/>
          <a:ln w="9525">
            <a:noFill/>
            <a:miter lim="800000"/>
            <a:headEnd/>
            <a:tailEnd/>
          </a:ln>
        </p:spPr>
      </p:pic>
      <p:sp>
        <p:nvSpPr>
          <p:cNvPr id="60" name="Line 18"/>
          <p:cNvSpPr>
            <a:spLocks noChangeShapeType="1"/>
          </p:cNvSpPr>
          <p:nvPr/>
        </p:nvSpPr>
        <p:spPr bwMode="auto">
          <a:xfrm flipH="1" flipV="1">
            <a:off x="1409699" y="4196150"/>
            <a:ext cx="1217753" cy="14672"/>
          </a:xfrm>
          <a:prstGeom prst="line">
            <a:avLst/>
          </a:prstGeom>
          <a:noFill/>
          <a:ln w="63500">
            <a:solidFill>
              <a:srgbClr val="000000"/>
            </a:solidFill>
            <a:round/>
            <a:headEnd type="oval" w="med" len="med"/>
            <a:tailEnd type="triangle" w="med" len="med"/>
          </a:ln>
        </p:spPr>
        <p:txBody>
          <a:bodyPr/>
          <a:lstStyle/>
          <a:p>
            <a:endParaRPr lang="ja-JP" altLang="en-US"/>
          </a:p>
        </p:txBody>
      </p:sp>
      <p:sp>
        <p:nvSpPr>
          <p:cNvPr id="61" name="Text Box 98"/>
          <p:cNvSpPr txBox="1">
            <a:spLocks noChangeArrowheads="1"/>
          </p:cNvSpPr>
          <p:nvPr/>
        </p:nvSpPr>
        <p:spPr bwMode="auto">
          <a:xfrm>
            <a:off x="168275" y="787400"/>
            <a:ext cx="1533526" cy="461665"/>
          </a:xfrm>
          <a:prstGeom prst="rect">
            <a:avLst/>
          </a:prstGeom>
          <a:noFill/>
          <a:ln w="9525">
            <a:noFill/>
            <a:miter lim="800000"/>
            <a:headEnd/>
            <a:tailEnd/>
          </a:ln>
        </p:spPr>
        <p:txBody>
          <a:bodyPr wrap="square">
            <a:spAutoFit/>
          </a:bodyPr>
          <a:lstStyle/>
          <a:p>
            <a:pPr eaLnBrk="1" hangingPunct="1">
              <a:lnSpc>
                <a:spcPct val="100000"/>
              </a:lnSpc>
            </a:pPr>
            <a:r>
              <a:rPr lang="ja-JP" altLang="en-US" sz="2400" dirty="0" smtClean="0"/>
              <a:t>ログ収集</a:t>
            </a:r>
            <a:endParaRPr lang="ja-JP" altLang="en-US" sz="2400" dirty="0"/>
          </a:p>
        </p:txBody>
      </p:sp>
      <p:pic>
        <p:nvPicPr>
          <p:cNvPr id="62" name="Picture 92" descr="f-015"/>
          <p:cNvPicPr>
            <a:picLocks noChangeAspect="1" noChangeArrowheads="1"/>
          </p:cNvPicPr>
          <p:nvPr/>
        </p:nvPicPr>
        <p:blipFill>
          <a:blip r:embed="rId4" cstate="print"/>
          <a:srcRect/>
          <a:stretch>
            <a:fillRect/>
          </a:stretch>
        </p:blipFill>
        <p:spPr bwMode="auto">
          <a:xfrm>
            <a:off x="265113" y="1254125"/>
            <a:ext cx="1485900" cy="1739900"/>
          </a:xfrm>
          <a:prstGeom prst="rect">
            <a:avLst/>
          </a:prstGeom>
          <a:noFill/>
          <a:ln w="9525">
            <a:noFill/>
            <a:miter lim="800000"/>
            <a:headEnd/>
            <a:tailEnd/>
          </a:ln>
        </p:spPr>
      </p:pic>
      <p:sp>
        <p:nvSpPr>
          <p:cNvPr id="63" name="Text Box 47"/>
          <p:cNvSpPr txBox="1">
            <a:spLocks noChangeArrowheads="1"/>
          </p:cNvSpPr>
          <p:nvPr/>
        </p:nvSpPr>
        <p:spPr bwMode="auto">
          <a:xfrm>
            <a:off x="3994997" y="895098"/>
            <a:ext cx="2012265" cy="598031"/>
          </a:xfrm>
          <a:prstGeom prst="rect">
            <a:avLst/>
          </a:prstGeom>
          <a:noFill/>
          <a:ln w="9525">
            <a:noFill/>
            <a:miter lim="800000"/>
            <a:headEnd/>
            <a:tailEnd/>
          </a:ln>
        </p:spPr>
        <p:txBody>
          <a:bodyPr/>
          <a:lstStyle/>
          <a:p>
            <a:pPr eaLnBrk="1" hangingPunct="1">
              <a:lnSpc>
                <a:spcPct val="100000"/>
              </a:lnSpc>
            </a:pPr>
            <a:r>
              <a:rPr lang="ja-JP" altLang="en-US" sz="1600" b="1" dirty="0" smtClean="0"/>
              <a:t>ストレージ・サービス</a:t>
            </a:r>
            <a:endParaRPr lang="en-US" altLang="ja-JP" sz="1600" b="1" dirty="0" smtClean="0"/>
          </a:p>
          <a:p>
            <a:pPr eaLnBrk="1" hangingPunct="1">
              <a:lnSpc>
                <a:spcPct val="100000"/>
              </a:lnSpc>
            </a:pPr>
            <a:r>
              <a:rPr lang="en-US" altLang="ja-JP" sz="1600" b="1" dirty="0" smtClean="0"/>
              <a:t>SQL</a:t>
            </a:r>
            <a:r>
              <a:rPr lang="ja-JP" altLang="en-US" sz="1600" b="1" dirty="0" smtClean="0"/>
              <a:t>データベース</a:t>
            </a:r>
            <a:endParaRPr lang="ja-JP" altLang="en-US" sz="1600" dirty="0"/>
          </a:p>
        </p:txBody>
      </p:sp>
      <p:pic>
        <p:nvPicPr>
          <p:cNvPr id="64" name="Picture 1" descr="b3-005"/>
          <p:cNvPicPr>
            <a:picLocks noChangeAspect="1" noChangeArrowheads="1"/>
          </p:cNvPicPr>
          <p:nvPr/>
        </p:nvPicPr>
        <p:blipFill>
          <a:blip r:embed="rId7" cstate="print"/>
          <a:srcRect/>
          <a:stretch>
            <a:fillRect/>
          </a:stretch>
        </p:blipFill>
        <p:spPr bwMode="auto">
          <a:xfrm>
            <a:off x="3061102" y="2693525"/>
            <a:ext cx="524486" cy="883052"/>
          </a:xfrm>
          <a:prstGeom prst="rect">
            <a:avLst/>
          </a:prstGeom>
          <a:noFill/>
          <a:ln w="9525">
            <a:noFill/>
            <a:miter lim="800000"/>
            <a:headEnd/>
            <a:tailEnd/>
          </a:ln>
        </p:spPr>
      </p:pic>
      <p:pic>
        <p:nvPicPr>
          <p:cNvPr id="65" name="Picture 1" descr="b3-005"/>
          <p:cNvPicPr>
            <a:picLocks noChangeAspect="1" noChangeArrowheads="1"/>
          </p:cNvPicPr>
          <p:nvPr/>
        </p:nvPicPr>
        <p:blipFill>
          <a:blip r:embed="rId7" cstate="print"/>
          <a:srcRect/>
          <a:stretch>
            <a:fillRect/>
          </a:stretch>
        </p:blipFill>
        <p:spPr bwMode="auto">
          <a:xfrm>
            <a:off x="3813456" y="2693525"/>
            <a:ext cx="524486" cy="883052"/>
          </a:xfrm>
          <a:prstGeom prst="rect">
            <a:avLst/>
          </a:prstGeom>
          <a:noFill/>
          <a:ln w="9525">
            <a:noFill/>
            <a:miter lim="800000"/>
            <a:headEnd/>
            <a:tailEnd/>
          </a:ln>
        </p:spPr>
      </p:pic>
      <p:pic>
        <p:nvPicPr>
          <p:cNvPr id="66" name="Picture 92" descr="f-015"/>
          <p:cNvPicPr>
            <a:picLocks noChangeAspect="1" noChangeArrowheads="1"/>
          </p:cNvPicPr>
          <p:nvPr/>
        </p:nvPicPr>
        <p:blipFill>
          <a:blip r:embed="rId4" cstate="print"/>
          <a:srcRect/>
          <a:stretch>
            <a:fillRect/>
          </a:stretch>
        </p:blipFill>
        <p:spPr bwMode="auto">
          <a:xfrm>
            <a:off x="2772927" y="3452790"/>
            <a:ext cx="940672" cy="1101470"/>
          </a:xfrm>
          <a:prstGeom prst="rect">
            <a:avLst/>
          </a:prstGeom>
          <a:noFill/>
          <a:ln w="9525">
            <a:noFill/>
            <a:miter lim="800000"/>
            <a:headEnd/>
            <a:tailEnd/>
          </a:ln>
        </p:spPr>
      </p:pic>
      <p:pic>
        <p:nvPicPr>
          <p:cNvPr id="67" name="Picture 92" descr="f-015"/>
          <p:cNvPicPr>
            <a:picLocks noChangeAspect="1" noChangeArrowheads="1"/>
          </p:cNvPicPr>
          <p:nvPr/>
        </p:nvPicPr>
        <p:blipFill>
          <a:blip r:embed="rId4" cstate="print"/>
          <a:srcRect/>
          <a:stretch>
            <a:fillRect/>
          </a:stretch>
        </p:blipFill>
        <p:spPr bwMode="auto">
          <a:xfrm>
            <a:off x="3525281" y="3452790"/>
            <a:ext cx="940672" cy="1101470"/>
          </a:xfrm>
          <a:prstGeom prst="rect">
            <a:avLst/>
          </a:prstGeom>
          <a:noFill/>
          <a:ln w="9525">
            <a:noFill/>
            <a:miter lim="800000"/>
            <a:headEnd/>
            <a:tailEnd/>
          </a:ln>
        </p:spPr>
      </p:pic>
      <p:sp>
        <p:nvSpPr>
          <p:cNvPr id="68" name="Line 18"/>
          <p:cNvSpPr>
            <a:spLocks noChangeShapeType="1"/>
          </p:cNvSpPr>
          <p:nvPr/>
        </p:nvSpPr>
        <p:spPr bwMode="auto">
          <a:xfrm>
            <a:off x="1506537" y="2357438"/>
            <a:ext cx="2012167" cy="1936770"/>
          </a:xfrm>
          <a:prstGeom prst="line">
            <a:avLst/>
          </a:prstGeom>
          <a:noFill/>
          <a:ln w="63500">
            <a:solidFill>
              <a:srgbClr val="000000"/>
            </a:solidFill>
            <a:round/>
            <a:headEnd type="oval" w="med" len="med"/>
            <a:tailEnd type="triangle" w="med" len="med"/>
          </a:ln>
        </p:spPr>
        <p:txBody>
          <a:bodyPr/>
          <a:lstStyle/>
          <a:p>
            <a:endParaRPr lang="ja-JP" altLang="en-US"/>
          </a:p>
        </p:txBody>
      </p:sp>
      <p:sp>
        <p:nvSpPr>
          <p:cNvPr id="69" name="Line 18"/>
          <p:cNvSpPr>
            <a:spLocks noChangeShapeType="1"/>
          </p:cNvSpPr>
          <p:nvPr/>
        </p:nvSpPr>
        <p:spPr bwMode="auto">
          <a:xfrm flipV="1">
            <a:off x="3136740" y="3310359"/>
            <a:ext cx="127321" cy="312516"/>
          </a:xfrm>
          <a:prstGeom prst="line">
            <a:avLst/>
          </a:prstGeom>
          <a:noFill/>
          <a:ln w="63500">
            <a:solidFill>
              <a:srgbClr val="000000"/>
            </a:solidFill>
            <a:round/>
            <a:headEnd type="oval" w="med" len="med"/>
            <a:tailEnd type="triangle" w="med" len="med"/>
          </a:ln>
        </p:spPr>
        <p:txBody>
          <a:bodyPr/>
          <a:lstStyle/>
          <a:p>
            <a:endParaRPr lang="ja-JP" altLang="en-US"/>
          </a:p>
        </p:txBody>
      </p:sp>
      <p:sp>
        <p:nvSpPr>
          <p:cNvPr id="70" name="Line 18"/>
          <p:cNvSpPr>
            <a:spLocks noChangeShapeType="1"/>
          </p:cNvSpPr>
          <p:nvPr/>
        </p:nvSpPr>
        <p:spPr bwMode="auto">
          <a:xfrm flipV="1">
            <a:off x="3842796" y="3310359"/>
            <a:ext cx="127321" cy="312516"/>
          </a:xfrm>
          <a:prstGeom prst="line">
            <a:avLst/>
          </a:prstGeom>
          <a:noFill/>
          <a:ln w="63500">
            <a:solidFill>
              <a:srgbClr val="000000"/>
            </a:solidFill>
            <a:round/>
            <a:headEnd type="oval" w="med" len="med"/>
            <a:tailEnd type="triangle" w="med" len="med"/>
          </a:ln>
        </p:spPr>
        <p:txBody>
          <a:bodyPr/>
          <a:lstStyle/>
          <a:p>
            <a:endParaRPr lang="ja-JP" altLang="en-US"/>
          </a:p>
        </p:txBody>
      </p:sp>
      <p:sp>
        <p:nvSpPr>
          <p:cNvPr id="71" name="Text Box 47"/>
          <p:cNvSpPr txBox="1">
            <a:spLocks noChangeArrowheads="1"/>
          </p:cNvSpPr>
          <p:nvPr/>
        </p:nvSpPr>
        <p:spPr bwMode="auto">
          <a:xfrm>
            <a:off x="4537287" y="2781782"/>
            <a:ext cx="1064864" cy="609599"/>
          </a:xfrm>
          <a:prstGeom prst="rect">
            <a:avLst/>
          </a:prstGeom>
          <a:noFill/>
          <a:ln w="9525">
            <a:noFill/>
            <a:miter lim="800000"/>
            <a:headEnd/>
            <a:tailEnd/>
          </a:ln>
        </p:spPr>
        <p:txBody>
          <a:bodyPr/>
          <a:lstStyle/>
          <a:p>
            <a:pPr eaLnBrk="1" hangingPunct="1">
              <a:lnSpc>
                <a:spcPct val="100000"/>
              </a:lnSpc>
            </a:pPr>
            <a:r>
              <a:rPr lang="en-US" altLang="ja-JP" sz="1600" dirty="0" smtClean="0"/>
              <a:t>Worker</a:t>
            </a:r>
          </a:p>
          <a:p>
            <a:pPr eaLnBrk="1" hangingPunct="1">
              <a:lnSpc>
                <a:spcPct val="100000"/>
              </a:lnSpc>
            </a:pPr>
            <a:r>
              <a:rPr lang="ja-JP" altLang="en-US" sz="1600" dirty="0" smtClean="0"/>
              <a:t>ロール</a:t>
            </a:r>
            <a:endParaRPr lang="ja-JP" altLang="en-US" sz="1600" dirty="0"/>
          </a:p>
        </p:txBody>
      </p:sp>
      <p:sp>
        <p:nvSpPr>
          <p:cNvPr id="72" name="Line 18"/>
          <p:cNvSpPr>
            <a:spLocks noChangeShapeType="1"/>
          </p:cNvSpPr>
          <p:nvPr/>
        </p:nvSpPr>
        <p:spPr bwMode="auto">
          <a:xfrm flipV="1">
            <a:off x="3472406" y="2407534"/>
            <a:ext cx="127321" cy="312516"/>
          </a:xfrm>
          <a:prstGeom prst="line">
            <a:avLst/>
          </a:prstGeom>
          <a:noFill/>
          <a:ln w="63500">
            <a:solidFill>
              <a:srgbClr val="000000"/>
            </a:solidFill>
            <a:round/>
            <a:headEnd type="oval" w="med" len="med"/>
            <a:tailEnd type="triangle" w="med" len="med"/>
          </a:ln>
        </p:spPr>
        <p:txBody>
          <a:bodyPr/>
          <a:lstStyle/>
          <a:p>
            <a:endParaRPr lang="ja-JP" altLang="en-US"/>
          </a:p>
        </p:txBody>
      </p:sp>
      <p:sp>
        <p:nvSpPr>
          <p:cNvPr id="73" name="Line 18"/>
          <p:cNvSpPr>
            <a:spLocks noChangeShapeType="1"/>
          </p:cNvSpPr>
          <p:nvPr/>
        </p:nvSpPr>
        <p:spPr bwMode="auto">
          <a:xfrm flipV="1">
            <a:off x="4178462" y="2407534"/>
            <a:ext cx="127321" cy="312516"/>
          </a:xfrm>
          <a:prstGeom prst="line">
            <a:avLst/>
          </a:prstGeom>
          <a:noFill/>
          <a:ln w="63500">
            <a:solidFill>
              <a:srgbClr val="000000"/>
            </a:solidFill>
            <a:round/>
            <a:headEnd type="oval" w="med" len="med"/>
            <a:tailEnd type="triangle" w="med" len="med"/>
          </a:ln>
        </p:spPr>
        <p:txBody>
          <a:bodyPr/>
          <a:lstStyle/>
          <a:p>
            <a:endParaRPr lang="ja-JP" altLang="en-US"/>
          </a:p>
        </p:txBody>
      </p:sp>
      <p:pic>
        <p:nvPicPr>
          <p:cNvPr id="74" name="Picture 5" descr="f-014"/>
          <p:cNvPicPr>
            <a:picLocks noChangeAspect="1" noChangeArrowheads="1"/>
          </p:cNvPicPr>
          <p:nvPr/>
        </p:nvPicPr>
        <p:blipFill>
          <a:blip r:embed="rId3" cstate="print"/>
          <a:srcRect/>
          <a:stretch>
            <a:fillRect/>
          </a:stretch>
        </p:blipFill>
        <p:spPr bwMode="auto">
          <a:xfrm>
            <a:off x="5145921" y="1539431"/>
            <a:ext cx="809018" cy="994940"/>
          </a:xfrm>
          <a:prstGeom prst="rect">
            <a:avLst/>
          </a:prstGeom>
          <a:noFill/>
          <a:ln w="9525">
            <a:noFill/>
            <a:miter lim="800000"/>
            <a:headEnd/>
            <a:tailEnd/>
          </a:ln>
        </p:spPr>
      </p:pic>
      <p:sp>
        <p:nvSpPr>
          <p:cNvPr id="75" name="Text Box 47"/>
          <p:cNvSpPr txBox="1">
            <a:spLocks noChangeArrowheads="1"/>
          </p:cNvSpPr>
          <p:nvPr/>
        </p:nvSpPr>
        <p:spPr bwMode="auto">
          <a:xfrm>
            <a:off x="4120593" y="3973974"/>
            <a:ext cx="1064864" cy="609599"/>
          </a:xfrm>
          <a:prstGeom prst="rect">
            <a:avLst/>
          </a:prstGeom>
          <a:noFill/>
          <a:ln w="9525">
            <a:noFill/>
            <a:miter lim="800000"/>
            <a:headEnd/>
            <a:tailEnd/>
          </a:ln>
        </p:spPr>
        <p:txBody>
          <a:bodyPr/>
          <a:lstStyle/>
          <a:p>
            <a:pPr eaLnBrk="1" hangingPunct="1">
              <a:lnSpc>
                <a:spcPct val="100000"/>
              </a:lnSpc>
            </a:pPr>
            <a:r>
              <a:rPr lang="en-US" altLang="ja-JP" sz="1600" dirty="0" smtClean="0"/>
              <a:t>Web</a:t>
            </a:r>
          </a:p>
          <a:p>
            <a:pPr eaLnBrk="1" hangingPunct="1">
              <a:lnSpc>
                <a:spcPct val="100000"/>
              </a:lnSpc>
            </a:pPr>
            <a:r>
              <a:rPr lang="ja-JP" altLang="en-US" sz="1600" dirty="0" smtClean="0"/>
              <a:t>ロール</a:t>
            </a:r>
            <a:endParaRPr lang="ja-JP" altLang="en-US" sz="1600" dirty="0"/>
          </a:p>
        </p:txBody>
      </p:sp>
      <p:sp>
        <p:nvSpPr>
          <p:cNvPr id="76" name="Line 18"/>
          <p:cNvSpPr>
            <a:spLocks noChangeShapeType="1"/>
          </p:cNvSpPr>
          <p:nvPr/>
        </p:nvSpPr>
        <p:spPr bwMode="auto">
          <a:xfrm flipV="1">
            <a:off x="5706322" y="2476981"/>
            <a:ext cx="1" cy="972273"/>
          </a:xfrm>
          <a:prstGeom prst="line">
            <a:avLst/>
          </a:prstGeom>
          <a:noFill/>
          <a:ln w="63500">
            <a:solidFill>
              <a:srgbClr val="000000"/>
            </a:solidFill>
            <a:round/>
            <a:headEnd type="oval" w="med" len="med"/>
            <a:tailEnd type="triangle" w="med" len="med"/>
          </a:ln>
        </p:spPr>
        <p:txBody>
          <a:bodyPr/>
          <a:lstStyle/>
          <a:p>
            <a:endParaRPr lang="ja-JP"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87"/>
          <p:cNvSpPr>
            <a:spLocks noChangeArrowheads="1"/>
          </p:cNvSpPr>
          <p:nvPr/>
        </p:nvSpPr>
        <p:spPr bwMode="auto">
          <a:xfrm>
            <a:off x="388938" y="820738"/>
            <a:ext cx="6926262" cy="2863850"/>
          </a:xfrm>
          <a:prstGeom prst="rect">
            <a:avLst/>
          </a:prstGeom>
          <a:solidFill>
            <a:srgbClr val="E4CAC8"/>
          </a:solidFill>
          <a:ln w="38100">
            <a:solidFill>
              <a:srgbClr val="D69DAF"/>
            </a:solidFill>
            <a:miter lim="800000"/>
            <a:headEnd/>
            <a:tailEnd/>
          </a:ln>
        </p:spPr>
        <p:txBody>
          <a:bodyPr anchor="ctr"/>
          <a:lstStyle/>
          <a:p>
            <a:pPr eaLnBrk="1" hangingPunct="1">
              <a:lnSpc>
                <a:spcPct val="100000"/>
              </a:lnSpc>
            </a:pPr>
            <a:endParaRPr lang="ja-JP" altLang="ja-JP" sz="2400">
              <a:latin typeface="HGP創英角ｺﾞｼｯｸUB" pitchFamily="50" charset="-128"/>
            </a:endParaRPr>
          </a:p>
        </p:txBody>
      </p:sp>
      <p:sp>
        <p:nvSpPr>
          <p:cNvPr id="6" name="Text Box 5"/>
          <p:cNvSpPr txBox="1">
            <a:spLocks noChangeArrowheads="1"/>
          </p:cNvSpPr>
          <p:nvPr/>
        </p:nvSpPr>
        <p:spPr bwMode="auto">
          <a:xfrm>
            <a:off x="117475" y="5462588"/>
            <a:ext cx="8897938" cy="1047750"/>
          </a:xfrm>
          <a:prstGeom prst="rect">
            <a:avLst/>
          </a:prstGeom>
          <a:solidFill>
            <a:srgbClr val="FFFF99"/>
          </a:solidFill>
          <a:ln w="9525">
            <a:noFill/>
            <a:miter lim="800000"/>
            <a:headEnd/>
            <a:tailEnd/>
          </a:ln>
        </p:spPr>
        <p:txBody>
          <a:bodyPr lIns="36000" tIns="36000" rIns="36000" bIns="36000">
            <a:spAutoFit/>
          </a:bodyPr>
          <a:lstStyle/>
          <a:p>
            <a:pPr algn="l" eaLnBrk="1" hangingPunct="1">
              <a:lnSpc>
                <a:spcPct val="100000"/>
              </a:lnSpc>
              <a:spcBef>
                <a:spcPct val="50000"/>
              </a:spcBef>
            </a:pPr>
            <a:r>
              <a:rPr lang="ja-JP" altLang="en-US" sz="2000" dirty="0"/>
              <a:t>　大規模基幹システムの多種業務・複数共通サービスのマルチベンダによる開発において</a:t>
            </a:r>
            <a:r>
              <a:rPr lang="ja-JP" altLang="en-US" sz="2000" dirty="0" smtClean="0"/>
              <a:t>、</a:t>
            </a:r>
            <a:r>
              <a:rPr lang="en-US" altLang="ja-JP" sz="2000" b="1" dirty="0" smtClean="0"/>
              <a:t>Open</a:t>
            </a:r>
            <a:r>
              <a:rPr lang="ja-JP" altLang="en-US" sz="2400" dirty="0" smtClean="0">
                <a:ea typeface="HG行書体" pitchFamily="65" charset="-128"/>
              </a:rPr>
              <a:t>棟梁</a:t>
            </a:r>
            <a:r>
              <a:rPr lang="ja-JP" altLang="en-US" sz="2000" dirty="0" smtClean="0"/>
              <a:t>に</a:t>
            </a:r>
            <a:r>
              <a:rPr lang="ja-JP" altLang="en-US" sz="2000" dirty="0"/>
              <a:t>よりアーキテクチャの統一を図ることで開発者のスキルに依存しない開発を実現し、リスクの軽減及び保守性・柔軟性を確保。</a:t>
            </a:r>
            <a:endParaRPr lang="en-US" altLang="ja-JP" sz="2000" dirty="0"/>
          </a:p>
        </p:txBody>
      </p:sp>
      <p:pic>
        <p:nvPicPr>
          <p:cNvPr id="43012" name="Picture 5" descr="f-014"/>
          <p:cNvPicPr>
            <a:picLocks noChangeAspect="1" noChangeArrowheads="1"/>
          </p:cNvPicPr>
          <p:nvPr/>
        </p:nvPicPr>
        <p:blipFill>
          <a:blip r:embed="rId3" cstate="print"/>
          <a:srcRect/>
          <a:stretch>
            <a:fillRect/>
          </a:stretch>
        </p:blipFill>
        <p:spPr bwMode="auto">
          <a:xfrm>
            <a:off x="8008938" y="2378075"/>
            <a:ext cx="752475" cy="923925"/>
          </a:xfrm>
          <a:prstGeom prst="rect">
            <a:avLst/>
          </a:prstGeom>
          <a:noFill/>
          <a:ln w="9525">
            <a:noFill/>
            <a:miter lim="800000"/>
            <a:headEnd/>
            <a:tailEnd/>
          </a:ln>
        </p:spPr>
      </p:pic>
      <p:sp>
        <p:nvSpPr>
          <p:cNvPr id="11" name="AutoShape 195"/>
          <p:cNvSpPr>
            <a:spLocks noChangeArrowheads="1"/>
          </p:cNvSpPr>
          <p:nvPr/>
        </p:nvSpPr>
        <p:spPr bwMode="auto">
          <a:xfrm>
            <a:off x="3024188" y="922338"/>
            <a:ext cx="831850" cy="300037"/>
          </a:xfrm>
          <a:prstGeom prst="roundRect">
            <a:avLst>
              <a:gd name="adj" fmla="val 16667"/>
            </a:avLst>
          </a:prstGeom>
          <a:solidFill>
            <a:srgbClr val="DDDDDD"/>
          </a:solidFill>
          <a:ln w="9525">
            <a:noFill/>
            <a:round/>
            <a:headEnd/>
            <a:tailEnd/>
          </a:ln>
          <a:effectLst>
            <a:outerShdw dist="35921" dir="2700000" algn="ctr" rotWithShape="0">
              <a:schemeClr val="bg2"/>
            </a:outerShdw>
          </a:effectLst>
        </p:spPr>
        <p:txBody>
          <a:bodyPr wrap="none" lIns="0" tIns="0" rIns="0" bIns="0"/>
          <a:lstStyle/>
          <a:p>
            <a:pPr>
              <a:defRPr/>
            </a:pPr>
            <a:r>
              <a:rPr kumimoji="0" lang="ja-JP" altLang="en-US" sz="1800" dirty="0">
                <a:solidFill>
                  <a:srgbClr val="333333"/>
                </a:solidFill>
              </a:rPr>
              <a:t>業務</a:t>
            </a:r>
            <a:r>
              <a:rPr kumimoji="0" lang="en-US" altLang="ja-JP" sz="1800" dirty="0">
                <a:solidFill>
                  <a:srgbClr val="333333"/>
                </a:solidFill>
              </a:rPr>
              <a:t>1</a:t>
            </a:r>
          </a:p>
        </p:txBody>
      </p:sp>
      <p:sp>
        <p:nvSpPr>
          <p:cNvPr id="16" name="AutoShape 195"/>
          <p:cNvSpPr>
            <a:spLocks noChangeArrowheads="1"/>
          </p:cNvSpPr>
          <p:nvPr/>
        </p:nvSpPr>
        <p:spPr bwMode="auto">
          <a:xfrm>
            <a:off x="5573713" y="3903663"/>
            <a:ext cx="1800225" cy="512762"/>
          </a:xfrm>
          <a:prstGeom prst="roundRect">
            <a:avLst>
              <a:gd name="adj" fmla="val 16667"/>
            </a:avLst>
          </a:prstGeom>
          <a:solidFill>
            <a:srgbClr val="DDDDDD"/>
          </a:solidFill>
          <a:ln w="9525">
            <a:noFill/>
            <a:round/>
            <a:headEnd/>
            <a:tailEnd/>
          </a:ln>
          <a:effectLst>
            <a:outerShdw dist="35921" dir="2700000" algn="ctr" rotWithShape="0">
              <a:schemeClr val="bg2"/>
            </a:outerShdw>
          </a:effectLst>
        </p:spPr>
        <p:txBody>
          <a:bodyPr wrap="none" lIns="0" tIns="0" rIns="0" bIns="0"/>
          <a:lstStyle/>
          <a:p>
            <a:pPr>
              <a:defRPr/>
            </a:pPr>
            <a:r>
              <a:rPr kumimoji="0" lang="ja-JP" altLang="en-US" sz="1600" dirty="0">
                <a:solidFill>
                  <a:srgbClr val="333333"/>
                </a:solidFill>
              </a:rPr>
              <a:t>ワークフロー</a:t>
            </a:r>
            <a:endParaRPr kumimoji="0" lang="en-US" altLang="ja-JP" sz="1600" dirty="0">
              <a:solidFill>
                <a:srgbClr val="333333"/>
              </a:solidFill>
            </a:endParaRPr>
          </a:p>
          <a:p>
            <a:pPr>
              <a:defRPr/>
            </a:pPr>
            <a:r>
              <a:rPr kumimoji="0" lang="ja-JP" altLang="en-US" sz="1600" dirty="0">
                <a:solidFill>
                  <a:srgbClr val="333333"/>
                </a:solidFill>
              </a:rPr>
              <a:t>サービス</a:t>
            </a:r>
            <a:r>
              <a:rPr kumimoji="0" lang="en-US" altLang="ja-JP" sz="1600" dirty="0">
                <a:solidFill>
                  <a:srgbClr val="333333"/>
                </a:solidFill>
              </a:rPr>
              <a:t>(Java)</a:t>
            </a:r>
            <a:endParaRPr kumimoji="0" lang="ja-JP" altLang="en-US" sz="1600" dirty="0">
              <a:solidFill>
                <a:srgbClr val="333333"/>
              </a:solidFill>
            </a:endParaRPr>
          </a:p>
        </p:txBody>
      </p:sp>
      <p:sp>
        <p:nvSpPr>
          <p:cNvPr id="21" name="Rectangle 211"/>
          <p:cNvSpPr>
            <a:spLocks noChangeArrowheads="1"/>
          </p:cNvSpPr>
          <p:nvPr/>
        </p:nvSpPr>
        <p:spPr bwMode="auto">
          <a:xfrm>
            <a:off x="5573713" y="4414838"/>
            <a:ext cx="1800225" cy="307975"/>
          </a:xfrm>
          <a:prstGeom prst="rect">
            <a:avLst/>
          </a:prstGeom>
          <a:solidFill>
            <a:srgbClr val="93B1E7"/>
          </a:solidFill>
          <a:ln w="9525" algn="ctr">
            <a:noFill/>
            <a:miter lim="800000"/>
            <a:headEnd/>
            <a:tailEnd/>
          </a:ln>
          <a:effectLst>
            <a:outerShdw dist="35921" dir="2700000" algn="ctr" rotWithShape="0">
              <a:schemeClr val="bg2"/>
            </a:outerShdw>
          </a:effectLst>
        </p:spPr>
        <p:txBody>
          <a:bodyPr lIns="36000" tIns="36000" rIns="36000" bIns="36000" anchor="ctr">
            <a:spAutoFit/>
          </a:bodyPr>
          <a:lstStyle/>
          <a:p>
            <a:pPr>
              <a:defRPr/>
            </a:pPr>
            <a:r>
              <a:rPr kumimoji="0" lang="ja-JP" altLang="en-US" sz="1600" dirty="0"/>
              <a:t>ワークフロー製品</a:t>
            </a:r>
          </a:p>
        </p:txBody>
      </p:sp>
      <p:sp>
        <p:nvSpPr>
          <p:cNvPr id="43016" name="Text Box 8"/>
          <p:cNvSpPr txBox="1">
            <a:spLocks noChangeArrowheads="1"/>
          </p:cNvSpPr>
          <p:nvPr/>
        </p:nvSpPr>
        <p:spPr bwMode="auto">
          <a:xfrm>
            <a:off x="2081213" y="2546350"/>
            <a:ext cx="1878012" cy="306388"/>
          </a:xfrm>
          <a:prstGeom prst="rect">
            <a:avLst/>
          </a:prstGeom>
          <a:noFill/>
          <a:ln w="9525">
            <a:noFill/>
            <a:miter lim="800000"/>
            <a:headEnd/>
            <a:tailEnd/>
          </a:ln>
        </p:spPr>
        <p:txBody>
          <a:bodyPr/>
          <a:lstStyle/>
          <a:p>
            <a:pPr eaLnBrk="1" hangingPunct="1">
              <a:lnSpc>
                <a:spcPct val="100000"/>
              </a:lnSpc>
            </a:pPr>
            <a:r>
              <a:rPr lang="en-US" altLang="ja-JP" sz="1600"/>
              <a:t>Web/AP </a:t>
            </a:r>
            <a:r>
              <a:rPr lang="ja-JP" altLang="en-US" sz="1600"/>
              <a:t>サーバ</a:t>
            </a:r>
          </a:p>
        </p:txBody>
      </p:sp>
      <p:sp>
        <p:nvSpPr>
          <p:cNvPr id="43017" name="Text Box 8"/>
          <p:cNvSpPr txBox="1">
            <a:spLocks noChangeArrowheads="1"/>
          </p:cNvSpPr>
          <p:nvPr/>
        </p:nvSpPr>
        <p:spPr bwMode="auto">
          <a:xfrm>
            <a:off x="4870450" y="4732338"/>
            <a:ext cx="2533650" cy="317500"/>
          </a:xfrm>
          <a:prstGeom prst="rect">
            <a:avLst/>
          </a:prstGeom>
          <a:noFill/>
          <a:ln w="9525">
            <a:noFill/>
            <a:miter lim="800000"/>
            <a:headEnd/>
            <a:tailEnd/>
          </a:ln>
        </p:spPr>
        <p:txBody>
          <a:bodyPr lIns="36000" tIns="36000" rIns="36000" bIns="36000">
            <a:spAutoFit/>
          </a:bodyPr>
          <a:lstStyle/>
          <a:p>
            <a:pPr eaLnBrk="1" hangingPunct="1">
              <a:lnSpc>
                <a:spcPct val="100000"/>
              </a:lnSpc>
            </a:pPr>
            <a:r>
              <a:rPr lang="ja-JP" altLang="en-US" sz="1600"/>
              <a:t>ワークフロー サーバ</a:t>
            </a:r>
          </a:p>
        </p:txBody>
      </p:sp>
      <p:sp>
        <p:nvSpPr>
          <p:cNvPr id="43018" name="Text Box 8"/>
          <p:cNvSpPr txBox="1">
            <a:spLocks noChangeArrowheads="1"/>
          </p:cNvSpPr>
          <p:nvPr/>
        </p:nvSpPr>
        <p:spPr bwMode="auto">
          <a:xfrm>
            <a:off x="7629525" y="3357563"/>
            <a:ext cx="1289050" cy="561975"/>
          </a:xfrm>
          <a:prstGeom prst="rect">
            <a:avLst/>
          </a:prstGeom>
          <a:noFill/>
          <a:ln w="9525">
            <a:noFill/>
            <a:miter lim="800000"/>
            <a:headEnd/>
            <a:tailEnd/>
          </a:ln>
        </p:spPr>
        <p:txBody>
          <a:bodyPr lIns="36000" tIns="36000" rIns="36000" bIns="36000">
            <a:spAutoFit/>
          </a:bodyPr>
          <a:lstStyle/>
          <a:p>
            <a:pPr eaLnBrk="1" hangingPunct="1">
              <a:lnSpc>
                <a:spcPct val="100000"/>
              </a:lnSpc>
            </a:pPr>
            <a:r>
              <a:rPr lang="en-US" altLang="ja-JP" sz="1600"/>
              <a:t>DB</a:t>
            </a:r>
            <a:r>
              <a:rPr lang="ja-JP" altLang="en-US" sz="1600"/>
              <a:t>サーバ</a:t>
            </a:r>
            <a:endParaRPr lang="en-US" altLang="ja-JP" sz="1600"/>
          </a:p>
          <a:p>
            <a:pPr eaLnBrk="1" hangingPunct="1">
              <a:lnSpc>
                <a:spcPct val="100000"/>
              </a:lnSpc>
            </a:pPr>
            <a:r>
              <a:rPr lang="en-US" altLang="ja-JP" sz="1600"/>
              <a:t>(HP-UX)</a:t>
            </a:r>
          </a:p>
        </p:txBody>
      </p:sp>
      <p:sp>
        <p:nvSpPr>
          <p:cNvPr id="43019" name="Text Box 8"/>
          <p:cNvSpPr txBox="1">
            <a:spLocks noChangeArrowheads="1"/>
          </p:cNvSpPr>
          <p:nvPr/>
        </p:nvSpPr>
        <p:spPr bwMode="auto">
          <a:xfrm>
            <a:off x="127000" y="4732338"/>
            <a:ext cx="4294188" cy="638175"/>
          </a:xfrm>
          <a:prstGeom prst="rect">
            <a:avLst/>
          </a:prstGeom>
          <a:noFill/>
          <a:ln w="9525">
            <a:noFill/>
            <a:miter lim="800000"/>
            <a:headEnd/>
            <a:tailEnd/>
          </a:ln>
        </p:spPr>
        <p:txBody>
          <a:bodyPr>
            <a:spAutoFit/>
          </a:bodyPr>
          <a:lstStyle/>
          <a:p>
            <a:pPr algn="l" eaLnBrk="1" hangingPunct="1">
              <a:lnSpc>
                <a:spcPct val="100000"/>
              </a:lnSpc>
            </a:pPr>
            <a:r>
              <a:rPr lang="en-US" altLang="ja-JP" sz="900"/>
              <a:t>(</a:t>
            </a:r>
            <a:r>
              <a:rPr lang="ja-JP" altLang="en-US" sz="900"/>
              <a:t>参考</a:t>
            </a:r>
            <a:r>
              <a:rPr lang="en-US" altLang="ja-JP" sz="900"/>
              <a:t>)</a:t>
            </a:r>
          </a:p>
          <a:p>
            <a:pPr algn="l" eaLnBrk="1" hangingPunct="1">
              <a:lnSpc>
                <a:spcPct val="100000"/>
              </a:lnSpc>
            </a:pPr>
            <a:r>
              <a:rPr lang="ja-JP" altLang="en-US" sz="900"/>
              <a:t>ジョブ管理製品	： </a:t>
            </a:r>
            <a:r>
              <a:rPr lang="en-US" altLang="ja-JP" sz="900"/>
              <a:t>JP1/AJS2</a:t>
            </a:r>
          </a:p>
          <a:p>
            <a:pPr algn="l" eaLnBrk="1" hangingPunct="1">
              <a:lnSpc>
                <a:spcPct val="100000"/>
              </a:lnSpc>
            </a:pPr>
            <a:r>
              <a:rPr lang="ja-JP" altLang="en-US" sz="900"/>
              <a:t>帳票出力製品	： </a:t>
            </a:r>
            <a:r>
              <a:rPr lang="en-US" altLang="ja-JP" sz="900"/>
              <a:t>uCosminexus EUR</a:t>
            </a:r>
          </a:p>
          <a:p>
            <a:pPr algn="l" eaLnBrk="1" hangingPunct="1">
              <a:lnSpc>
                <a:spcPct val="100000"/>
              </a:lnSpc>
            </a:pPr>
            <a:r>
              <a:rPr lang="ja-JP" altLang="en-US" sz="900"/>
              <a:t>ワークフロー製品	：</a:t>
            </a:r>
            <a:r>
              <a:rPr lang="en-US" altLang="ja-JP" sz="900"/>
              <a:t> uCosminexus Service Platform – WorkCoordinator</a:t>
            </a:r>
            <a:endParaRPr lang="ja-JP" altLang="en-US" sz="900"/>
          </a:p>
        </p:txBody>
      </p:sp>
      <p:pic>
        <p:nvPicPr>
          <p:cNvPr id="43020" name="Picture 17" descr="d3-001"/>
          <p:cNvPicPr>
            <a:picLocks noChangeAspect="1" noChangeArrowheads="1"/>
          </p:cNvPicPr>
          <p:nvPr/>
        </p:nvPicPr>
        <p:blipFill>
          <a:blip r:embed="rId4" cstate="print"/>
          <a:srcRect/>
          <a:stretch>
            <a:fillRect/>
          </a:stretch>
        </p:blipFill>
        <p:spPr bwMode="auto">
          <a:xfrm flipH="1">
            <a:off x="477838" y="2392363"/>
            <a:ext cx="1298575" cy="966787"/>
          </a:xfrm>
          <a:prstGeom prst="rect">
            <a:avLst/>
          </a:prstGeom>
          <a:noFill/>
          <a:ln w="9525">
            <a:noFill/>
            <a:miter lim="800000"/>
            <a:headEnd/>
            <a:tailEnd/>
          </a:ln>
        </p:spPr>
      </p:pic>
      <p:sp>
        <p:nvSpPr>
          <p:cNvPr id="43021" name="Text Box 8"/>
          <p:cNvSpPr txBox="1">
            <a:spLocks noChangeArrowheads="1"/>
          </p:cNvSpPr>
          <p:nvPr/>
        </p:nvSpPr>
        <p:spPr bwMode="auto">
          <a:xfrm>
            <a:off x="293688" y="1843088"/>
            <a:ext cx="1809750" cy="561975"/>
          </a:xfrm>
          <a:prstGeom prst="rect">
            <a:avLst/>
          </a:prstGeom>
          <a:noFill/>
          <a:ln w="9525">
            <a:noFill/>
            <a:miter lim="800000"/>
            <a:headEnd/>
            <a:tailEnd/>
          </a:ln>
        </p:spPr>
        <p:txBody>
          <a:bodyPr lIns="36000" tIns="36000" rIns="36000" bIns="36000">
            <a:spAutoFit/>
          </a:bodyPr>
          <a:lstStyle/>
          <a:p>
            <a:pPr eaLnBrk="1" hangingPunct="1">
              <a:lnSpc>
                <a:spcPct val="100000"/>
              </a:lnSpc>
            </a:pPr>
            <a:r>
              <a:rPr lang="en-US" altLang="ja-JP" sz="1600"/>
              <a:t>Windows</a:t>
            </a:r>
          </a:p>
          <a:p>
            <a:pPr eaLnBrk="1" hangingPunct="1">
              <a:lnSpc>
                <a:spcPct val="100000"/>
              </a:lnSpc>
            </a:pPr>
            <a:r>
              <a:rPr lang="ja-JP" altLang="en-US" sz="1600"/>
              <a:t>アプリケーション</a:t>
            </a:r>
          </a:p>
        </p:txBody>
      </p:sp>
      <p:sp>
        <p:nvSpPr>
          <p:cNvPr id="2" name="AutoShape 195"/>
          <p:cNvSpPr>
            <a:spLocks noChangeArrowheads="1"/>
          </p:cNvSpPr>
          <p:nvPr/>
        </p:nvSpPr>
        <p:spPr bwMode="auto">
          <a:xfrm>
            <a:off x="3024188" y="1241425"/>
            <a:ext cx="831850" cy="300038"/>
          </a:xfrm>
          <a:prstGeom prst="roundRect">
            <a:avLst>
              <a:gd name="adj" fmla="val 16667"/>
            </a:avLst>
          </a:prstGeom>
          <a:solidFill>
            <a:srgbClr val="DDDDDD"/>
          </a:solidFill>
          <a:ln w="9525">
            <a:noFill/>
            <a:round/>
            <a:headEnd/>
            <a:tailEnd/>
          </a:ln>
          <a:effectLst>
            <a:outerShdw dist="35921" dir="2700000" algn="ctr" rotWithShape="0">
              <a:schemeClr val="bg2"/>
            </a:outerShdw>
          </a:effectLst>
        </p:spPr>
        <p:txBody>
          <a:bodyPr wrap="none" lIns="0" tIns="0" rIns="0" bIns="0"/>
          <a:lstStyle/>
          <a:p>
            <a:pPr>
              <a:defRPr/>
            </a:pPr>
            <a:r>
              <a:rPr kumimoji="0" lang="ja-JP" altLang="en-US" sz="1800" dirty="0">
                <a:solidFill>
                  <a:srgbClr val="333333"/>
                </a:solidFill>
              </a:rPr>
              <a:t>業務</a:t>
            </a:r>
            <a:r>
              <a:rPr kumimoji="0" lang="en-US" altLang="ja-JP" sz="1800" dirty="0">
                <a:solidFill>
                  <a:srgbClr val="333333"/>
                </a:solidFill>
              </a:rPr>
              <a:t>2</a:t>
            </a:r>
          </a:p>
        </p:txBody>
      </p:sp>
      <p:sp>
        <p:nvSpPr>
          <p:cNvPr id="3" name="AutoShape 195"/>
          <p:cNvSpPr>
            <a:spLocks noChangeArrowheads="1"/>
          </p:cNvSpPr>
          <p:nvPr/>
        </p:nvSpPr>
        <p:spPr bwMode="auto">
          <a:xfrm>
            <a:off x="3024188" y="1560513"/>
            <a:ext cx="831850" cy="300037"/>
          </a:xfrm>
          <a:prstGeom prst="roundRect">
            <a:avLst>
              <a:gd name="adj" fmla="val 16667"/>
            </a:avLst>
          </a:prstGeom>
          <a:solidFill>
            <a:srgbClr val="DDDDDD"/>
          </a:solidFill>
          <a:ln w="9525">
            <a:noFill/>
            <a:round/>
            <a:headEnd/>
            <a:tailEnd/>
          </a:ln>
          <a:effectLst>
            <a:outerShdw dist="35921" dir="2700000" algn="ctr" rotWithShape="0">
              <a:schemeClr val="bg2"/>
            </a:outerShdw>
          </a:effectLst>
        </p:spPr>
        <p:txBody>
          <a:bodyPr wrap="none" lIns="0" tIns="0" rIns="0" bIns="0"/>
          <a:lstStyle/>
          <a:p>
            <a:pPr>
              <a:defRPr/>
            </a:pPr>
            <a:r>
              <a:rPr kumimoji="0" lang="ja-JP" altLang="en-US" sz="1800" dirty="0">
                <a:solidFill>
                  <a:srgbClr val="333333"/>
                </a:solidFill>
              </a:rPr>
              <a:t>業務</a:t>
            </a:r>
            <a:r>
              <a:rPr kumimoji="0" lang="en-US" altLang="ja-JP" sz="1800" dirty="0">
                <a:solidFill>
                  <a:srgbClr val="333333"/>
                </a:solidFill>
              </a:rPr>
              <a:t>3</a:t>
            </a:r>
          </a:p>
        </p:txBody>
      </p:sp>
      <p:sp>
        <p:nvSpPr>
          <p:cNvPr id="4" name="AutoShape 195"/>
          <p:cNvSpPr>
            <a:spLocks noChangeArrowheads="1"/>
          </p:cNvSpPr>
          <p:nvPr/>
        </p:nvSpPr>
        <p:spPr bwMode="auto">
          <a:xfrm>
            <a:off x="3024188" y="1879600"/>
            <a:ext cx="831850" cy="300038"/>
          </a:xfrm>
          <a:prstGeom prst="roundRect">
            <a:avLst>
              <a:gd name="adj" fmla="val 16667"/>
            </a:avLst>
          </a:prstGeom>
          <a:solidFill>
            <a:srgbClr val="DDDDDD"/>
          </a:solidFill>
          <a:ln w="9525">
            <a:noFill/>
            <a:round/>
            <a:headEnd/>
            <a:tailEnd/>
          </a:ln>
          <a:effectLst>
            <a:outerShdw dist="35921" dir="2700000" algn="ctr" rotWithShape="0">
              <a:schemeClr val="bg2"/>
            </a:outerShdw>
          </a:effectLst>
        </p:spPr>
        <p:txBody>
          <a:bodyPr wrap="none" lIns="0" tIns="0" rIns="0" bIns="0"/>
          <a:lstStyle/>
          <a:p>
            <a:pPr>
              <a:defRPr/>
            </a:pPr>
            <a:r>
              <a:rPr kumimoji="0" lang="ja-JP" altLang="en-US" sz="1800" dirty="0">
                <a:solidFill>
                  <a:srgbClr val="333333"/>
                </a:solidFill>
              </a:rPr>
              <a:t>業務</a:t>
            </a:r>
            <a:r>
              <a:rPr kumimoji="0" lang="en-US" altLang="ja-JP" sz="1800" dirty="0">
                <a:solidFill>
                  <a:srgbClr val="333333"/>
                </a:solidFill>
              </a:rPr>
              <a:t>4</a:t>
            </a:r>
          </a:p>
        </p:txBody>
      </p:sp>
      <p:sp>
        <p:nvSpPr>
          <p:cNvPr id="5" name="AutoShape 195"/>
          <p:cNvSpPr>
            <a:spLocks noChangeArrowheads="1"/>
          </p:cNvSpPr>
          <p:nvPr/>
        </p:nvSpPr>
        <p:spPr bwMode="auto">
          <a:xfrm>
            <a:off x="3024188" y="2198688"/>
            <a:ext cx="831850" cy="300037"/>
          </a:xfrm>
          <a:prstGeom prst="roundRect">
            <a:avLst>
              <a:gd name="adj" fmla="val 16667"/>
            </a:avLst>
          </a:prstGeom>
          <a:solidFill>
            <a:srgbClr val="DDDDDD"/>
          </a:solidFill>
          <a:ln w="9525">
            <a:noFill/>
            <a:round/>
            <a:headEnd/>
            <a:tailEnd/>
          </a:ln>
          <a:effectLst>
            <a:outerShdw dist="35921" dir="2700000" algn="ctr" rotWithShape="0">
              <a:schemeClr val="bg2"/>
            </a:outerShdw>
          </a:effectLst>
        </p:spPr>
        <p:txBody>
          <a:bodyPr wrap="none" lIns="0" tIns="0" rIns="0" bIns="0"/>
          <a:lstStyle/>
          <a:p>
            <a:pPr>
              <a:defRPr/>
            </a:pPr>
            <a:r>
              <a:rPr kumimoji="0" lang="ja-JP" altLang="en-US" sz="1800" dirty="0">
                <a:solidFill>
                  <a:srgbClr val="333333"/>
                </a:solidFill>
              </a:rPr>
              <a:t>業務</a:t>
            </a:r>
            <a:r>
              <a:rPr kumimoji="0" lang="en-US" altLang="ja-JP" sz="1800" dirty="0">
                <a:solidFill>
                  <a:srgbClr val="333333"/>
                </a:solidFill>
              </a:rPr>
              <a:t>5</a:t>
            </a:r>
          </a:p>
        </p:txBody>
      </p:sp>
      <p:grpSp>
        <p:nvGrpSpPr>
          <p:cNvPr id="43026" name="Group 57"/>
          <p:cNvGrpSpPr>
            <a:grpSpLocks/>
          </p:cNvGrpSpPr>
          <p:nvPr/>
        </p:nvGrpSpPr>
        <p:grpSpPr bwMode="auto">
          <a:xfrm flipH="1">
            <a:off x="534988" y="3378200"/>
            <a:ext cx="1184275" cy="817563"/>
            <a:chOff x="4067" y="1898"/>
            <a:chExt cx="1492" cy="1030"/>
          </a:xfrm>
        </p:grpSpPr>
        <p:pic>
          <p:nvPicPr>
            <p:cNvPr id="43055" name="Picture 41" descr="e2-021"/>
            <p:cNvPicPr>
              <a:picLocks noChangeAspect="1" noChangeArrowheads="1"/>
            </p:cNvPicPr>
            <p:nvPr/>
          </p:nvPicPr>
          <p:blipFill>
            <a:blip r:embed="rId5" cstate="print"/>
            <a:srcRect/>
            <a:stretch>
              <a:fillRect/>
            </a:stretch>
          </p:blipFill>
          <p:spPr bwMode="auto">
            <a:xfrm flipH="1">
              <a:off x="4067" y="1898"/>
              <a:ext cx="1174" cy="933"/>
            </a:xfrm>
            <a:prstGeom prst="rect">
              <a:avLst/>
            </a:prstGeom>
            <a:noFill/>
            <a:ln w="9525">
              <a:noFill/>
              <a:miter lim="800000"/>
              <a:headEnd/>
              <a:tailEnd/>
            </a:ln>
          </p:spPr>
        </p:pic>
        <p:pic>
          <p:nvPicPr>
            <p:cNvPr id="43056" name="Picture 46" descr="e4-c010"/>
            <p:cNvPicPr>
              <a:picLocks noChangeAspect="1" noChangeArrowheads="1"/>
            </p:cNvPicPr>
            <p:nvPr/>
          </p:nvPicPr>
          <p:blipFill>
            <a:blip r:embed="rId6" cstate="print"/>
            <a:srcRect/>
            <a:stretch>
              <a:fillRect/>
            </a:stretch>
          </p:blipFill>
          <p:spPr bwMode="auto">
            <a:xfrm>
              <a:off x="4727" y="1940"/>
              <a:ext cx="832" cy="988"/>
            </a:xfrm>
            <a:prstGeom prst="rect">
              <a:avLst/>
            </a:prstGeom>
            <a:noFill/>
            <a:ln w="9525">
              <a:noFill/>
              <a:miter lim="800000"/>
              <a:headEnd/>
              <a:tailEnd/>
            </a:ln>
          </p:spPr>
        </p:pic>
      </p:grpSp>
      <p:pic>
        <p:nvPicPr>
          <p:cNvPr id="43027" name="Picture 92" descr="f-015"/>
          <p:cNvPicPr>
            <a:picLocks noChangeAspect="1" noChangeArrowheads="1"/>
          </p:cNvPicPr>
          <p:nvPr/>
        </p:nvPicPr>
        <p:blipFill>
          <a:blip r:embed="rId7" cstate="print"/>
          <a:srcRect/>
          <a:stretch>
            <a:fillRect/>
          </a:stretch>
        </p:blipFill>
        <p:spPr bwMode="auto">
          <a:xfrm>
            <a:off x="2225675" y="1014413"/>
            <a:ext cx="895350" cy="1047750"/>
          </a:xfrm>
          <a:prstGeom prst="rect">
            <a:avLst/>
          </a:prstGeom>
          <a:noFill/>
          <a:ln w="9525">
            <a:noFill/>
            <a:miter lim="800000"/>
            <a:headEnd/>
            <a:tailEnd/>
          </a:ln>
        </p:spPr>
      </p:pic>
      <p:sp>
        <p:nvSpPr>
          <p:cNvPr id="43028" name="AutoShape 40"/>
          <p:cNvSpPr>
            <a:spLocks noChangeArrowheads="1"/>
          </p:cNvSpPr>
          <p:nvPr/>
        </p:nvSpPr>
        <p:spPr bwMode="auto">
          <a:xfrm flipH="1">
            <a:off x="430213" y="931863"/>
            <a:ext cx="1360487" cy="857250"/>
          </a:xfrm>
          <a:prstGeom prst="wedgeRoundRectCallout">
            <a:avLst>
              <a:gd name="adj1" fmla="val -89444"/>
              <a:gd name="adj2" fmla="val 33519"/>
              <a:gd name="adj3" fmla="val 16667"/>
            </a:avLst>
          </a:prstGeom>
          <a:solidFill>
            <a:srgbClr val="FFFFFF"/>
          </a:solidFill>
          <a:ln w="9525">
            <a:solidFill>
              <a:srgbClr val="000000"/>
            </a:solidFill>
            <a:miter lim="800000"/>
            <a:headEnd/>
            <a:tailEnd/>
          </a:ln>
        </p:spPr>
        <p:txBody>
          <a:bodyPr lIns="36000" tIns="36000" rIns="36000" bIns="36000"/>
          <a:lstStyle/>
          <a:p>
            <a:pPr algn="l" eaLnBrk="1" hangingPunct="1">
              <a:lnSpc>
                <a:spcPct val="100000"/>
              </a:lnSpc>
            </a:pPr>
            <a:r>
              <a:rPr lang="ja-JP" altLang="en-US" sz="1600"/>
              <a:t>・ </a:t>
            </a:r>
            <a:r>
              <a:rPr lang="en-US" altLang="ja-JP" sz="1600"/>
              <a:t>C/S 3</a:t>
            </a:r>
            <a:r>
              <a:rPr lang="ja-JP" altLang="en-US" sz="1600"/>
              <a:t>層</a:t>
            </a:r>
            <a:endParaRPr lang="en-US" altLang="ja-JP" sz="1600"/>
          </a:p>
          <a:p>
            <a:pPr algn="l" eaLnBrk="1" hangingPunct="1">
              <a:lnSpc>
                <a:spcPct val="100000"/>
              </a:lnSpc>
            </a:pPr>
            <a:r>
              <a:rPr lang="ja-JP" altLang="en-US" sz="1600"/>
              <a:t>・ </a:t>
            </a:r>
            <a:r>
              <a:rPr lang="en-US" altLang="ja-JP" sz="1600"/>
              <a:t>Web 3</a:t>
            </a:r>
            <a:r>
              <a:rPr lang="ja-JP" altLang="en-US" sz="1600"/>
              <a:t>層</a:t>
            </a:r>
            <a:endParaRPr lang="en-US" altLang="ja-JP" sz="1600"/>
          </a:p>
          <a:p>
            <a:pPr algn="l" eaLnBrk="1" hangingPunct="1">
              <a:lnSpc>
                <a:spcPct val="100000"/>
              </a:lnSpc>
            </a:pPr>
            <a:r>
              <a:rPr lang="ja-JP" altLang="en-US" sz="1600"/>
              <a:t>・ </a:t>
            </a:r>
            <a:r>
              <a:rPr lang="en-US" altLang="ja-JP" sz="1600"/>
              <a:t>AJAX</a:t>
            </a:r>
          </a:p>
        </p:txBody>
      </p:sp>
      <p:sp>
        <p:nvSpPr>
          <p:cNvPr id="43029" name="Text Box 8"/>
          <p:cNvSpPr txBox="1">
            <a:spLocks noChangeArrowheads="1"/>
          </p:cNvSpPr>
          <p:nvPr/>
        </p:nvSpPr>
        <p:spPr bwMode="auto">
          <a:xfrm>
            <a:off x="274638" y="4214813"/>
            <a:ext cx="1847850" cy="561975"/>
          </a:xfrm>
          <a:prstGeom prst="rect">
            <a:avLst/>
          </a:prstGeom>
          <a:noFill/>
          <a:ln w="9525">
            <a:noFill/>
            <a:miter lim="800000"/>
            <a:headEnd/>
            <a:tailEnd/>
          </a:ln>
        </p:spPr>
        <p:txBody>
          <a:bodyPr lIns="36000" tIns="36000" rIns="36000" bIns="36000">
            <a:spAutoFit/>
          </a:bodyPr>
          <a:lstStyle/>
          <a:p>
            <a:pPr eaLnBrk="1" hangingPunct="1">
              <a:lnSpc>
                <a:spcPct val="100000"/>
              </a:lnSpc>
            </a:pPr>
            <a:r>
              <a:rPr lang="en-US" altLang="ja-JP" sz="1600"/>
              <a:t>WWW</a:t>
            </a:r>
            <a:r>
              <a:rPr lang="ja-JP" altLang="en-US" sz="1600"/>
              <a:t>ブラウザ</a:t>
            </a:r>
          </a:p>
          <a:p>
            <a:pPr eaLnBrk="1" hangingPunct="1">
              <a:lnSpc>
                <a:spcPct val="100000"/>
              </a:lnSpc>
            </a:pPr>
            <a:r>
              <a:rPr lang="ja-JP" altLang="en-US" sz="1600"/>
              <a:t>携帯端末</a:t>
            </a:r>
          </a:p>
        </p:txBody>
      </p:sp>
      <p:pic>
        <p:nvPicPr>
          <p:cNvPr id="43030" name="Picture 92" descr="f-015"/>
          <p:cNvPicPr>
            <a:picLocks noChangeAspect="1" noChangeArrowheads="1"/>
          </p:cNvPicPr>
          <p:nvPr/>
        </p:nvPicPr>
        <p:blipFill>
          <a:blip r:embed="rId7" cstate="print"/>
          <a:srcRect/>
          <a:stretch>
            <a:fillRect/>
          </a:stretch>
        </p:blipFill>
        <p:spPr bwMode="auto">
          <a:xfrm>
            <a:off x="4845050" y="3729038"/>
            <a:ext cx="895350" cy="1047750"/>
          </a:xfrm>
          <a:prstGeom prst="rect">
            <a:avLst/>
          </a:prstGeom>
          <a:noFill/>
          <a:ln w="9525">
            <a:noFill/>
            <a:miter lim="800000"/>
            <a:headEnd/>
            <a:tailEnd/>
          </a:ln>
        </p:spPr>
      </p:pic>
      <p:sp>
        <p:nvSpPr>
          <p:cNvPr id="43031" name="Line 88"/>
          <p:cNvSpPr>
            <a:spLocks noChangeShapeType="1"/>
          </p:cNvSpPr>
          <p:nvPr/>
        </p:nvSpPr>
        <p:spPr bwMode="auto">
          <a:xfrm flipV="1">
            <a:off x="1854200" y="2070100"/>
            <a:ext cx="463550" cy="1122363"/>
          </a:xfrm>
          <a:prstGeom prst="line">
            <a:avLst/>
          </a:prstGeom>
          <a:noFill/>
          <a:ln w="50800">
            <a:solidFill>
              <a:srgbClr val="000000"/>
            </a:solidFill>
            <a:round/>
            <a:headEnd type="oval" w="med" len="med"/>
            <a:tailEnd type="triangle" w="med" len="med"/>
          </a:ln>
        </p:spPr>
        <p:txBody>
          <a:bodyPr/>
          <a:lstStyle/>
          <a:p>
            <a:endParaRPr lang="ja-JP" altLang="en-US"/>
          </a:p>
        </p:txBody>
      </p:sp>
      <p:sp>
        <p:nvSpPr>
          <p:cNvPr id="43032" name="Freeform 70"/>
          <p:cNvSpPr>
            <a:spLocks/>
          </p:cNvSpPr>
          <p:nvPr/>
        </p:nvSpPr>
        <p:spPr bwMode="auto">
          <a:xfrm>
            <a:off x="4486275" y="4010025"/>
            <a:ext cx="3695700" cy="1162050"/>
          </a:xfrm>
          <a:custGeom>
            <a:avLst/>
            <a:gdLst>
              <a:gd name="T0" fmla="*/ 0 w 2226"/>
              <a:gd name="T1" fmla="*/ 2147483647 h 816"/>
              <a:gd name="T2" fmla="*/ 2147483647 w 2226"/>
              <a:gd name="T3" fmla="*/ 2147483647 h 816"/>
              <a:gd name="T4" fmla="*/ 2147483647 w 2226"/>
              <a:gd name="T5" fmla="*/ 2147483647 h 816"/>
              <a:gd name="T6" fmla="*/ 2147483647 w 2226"/>
              <a:gd name="T7" fmla="*/ 0 h 816"/>
              <a:gd name="T8" fmla="*/ 0 60000 65536"/>
              <a:gd name="T9" fmla="*/ 0 60000 65536"/>
              <a:gd name="T10" fmla="*/ 0 60000 65536"/>
              <a:gd name="T11" fmla="*/ 0 60000 65536"/>
              <a:gd name="T12" fmla="*/ 0 w 2226"/>
              <a:gd name="T13" fmla="*/ 0 h 816"/>
              <a:gd name="T14" fmla="*/ 2226 w 2226"/>
              <a:gd name="T15" fmla="*/ 816 h 816"/>
            </a:gdLst>
            <a:ahLst/>
            <a:cxnLst>
              <a:cxn ang="T8">
                <a:pos x="T0" y="T1"/>
              </a:cxn>
              <a:cxn ang="T9">
                <a:pos x="T2" y="T3"/>
              </a:cxn>
              <a:cxn ang="T10">
                <a:pos x="T4" y="T5"/>
              </a:cxn>
              <a:cxn ang="T11">
                <a:pos x="T6" y="T7"/>
              </a:cxn>
            </a:cxnLst>
            <a:rect l="T12" t="T13" r="T14" b="T15"/>
            <a:pathLst>
              <a:path w="2226" h="816">
                <a:moveTo>
                  <a:pt x="0" y="240"/>
                </a:moveTo>
                <a:lnTo>
                  <a:pt x="102" y="816"/>
                </a:lnTo>
                <a:lnTo>
                  <a:pt x="2124" y="816"/>
                </a:lnTo>
                <a:lnTo>
                  <a:pt x="2226" y="0"/>
                </a:lnTo>
              </a:path>
            </a:pathLst>
          </a:custGeom>
          <a:noFill/>
          <a:ln w="50800" cap="flat" cmpd="sng">
            <a:solidFill>
              <a:schemeClr val="tx1"/>
            </a:solidFill>
            <a:prstDash val="solid"/>
            <a:round/>
            <a:headEnd type="oval" w="med" len="med"/>
            <a:tailEnd type="triangle" w="med" len="med"/>
          </a:ln>
        </p:spPr>
        <p:txBody>
          <a:bodyPr lIns="36000" tIns="36000" rIns="36000" bIns="36000"/>
          <a:lstStyle/>
          <a:p>
            <a:endParaRPr lang="ja-JP" altLang="en-US"/>
          </a:p>
        </p:txBody>
      </p:sp>
      <p:sp>
        <p:nvSpPr>
          <p:cNvPr id="7" name="AutoShape 195"/>
          <p:cNvSpPr>
            <a:spLocks noChangeArrowheads="1"/>
          </p:cNvSpPr>
          <p:nvPr/>
        </p:nvSpPr>
        <p:spPr bwMode="auto">
          <a:xfrm>
            <a:off x="5573713" y="2522538"/>
            <a:ext cx="1800225" cy="512762"/>
          </a:xfrm>
          <a:prstGeom prst="roundRect">
            <a:avLst>
              <a:gd name="adj" fmla="val 16667"/>
            </a:avLst>
          </a:prstGeom>
          <a:solidFill>
            <a:srgbClr val="DDDDDD"/>
          </a:solidFill>
          <a:ln w="9525">
            <a:noFill/>
            <a:round/>
            <a:headEnd/>
            <a:tailEnd/>
          </a:ln>
          <a:effectLst>
            <a:outerShdw dist="35921" dir="2700000" algn="ctr" rotWithShape="0">
              <a:schemeClr val="bg2"/>
            </a:outerShdw>
          </a:effectLst>
        </p:spPr>
        <p:txBody>
          <a:bodyPr wrap="none" lIns="0" tIns="0" rIns="0" bIns="0"/>
          <a:lstStyle/>
          <a:p>
            <a:pPr>
              <a:defRPr/>
            </a:pPr>
            <a:r>
              <a:rPr kumimoji="0" lang="ja-JP" altLang="en-US" sz="1600" dirty="0">
                <a:solidFill>
                  <a:srgbClr val="333333"/>
                </a:solidFill>
              </a:rPr>
              <a:t>帳票出力</a:t>
            </a:r>
          </a:p>
          <a:p>
            <a:pPr>
              <a:defRPr/>
            </a:pPr>
            <a:r>
              <a:rPr kumimoji="0" lang="ja-JP" altLang="en-US" sz="1600" dirty="0">
                <a:solidFill>
                  <a:srgbClr val="333333"/>
                </a:solidFill>
              </a:rPr>
              <a:t>サービス</a:t>
            </a:r>
          </a:p>
        </p:txBody>
      </p:sp>
      <p:sp>
        <p:nvSpPr>
          <p:cNvPr id="8" name="Rectangle 211"/>
          <p:cNvSpPr>
            <a:spLocks noChangeArrowheads="1"/>
          </p:cNvSpPr>
          <p:nvPr/>
        </p:nvSpPr>
        <p:spPr bwMode="auto">
          <a:xfrm>
            <a:off x="5573713" y="3033713"/>
            <a:ext cx="1800225" cy="307975"/>
          </a:xfrm>
          <a:prstGeom prst="rect">
            <a:avLst/>
          </a:prstGeom>
          <a:solidFill>
            <a:srgbClr val="93B1E7"/>
          </a:solidFill>
          <a:ln w="9525" algn="ctr">
            <a:noFill/>
            <a:miter lim="800000"/>
            <a:headEnd/>
            <a:tailEnd/>
          </a:ln>
          <a:effectLst>
            <a:outerShdw dist="35921" dir="2700000" algn="ctr" rotWithShape="0">
              <a:schemeClr val="bg2"/>
            </a:outerShdw>
          </a:effectLst>
        </p:spPr>
        <p:txBody>
          <a:bodyPr lIns="36000" tIns="36000" rIns="36000" bIns="36000" anchor="ctr">
            <a:spAutoFit/>
          </a:bodyPr>
          <a:lstStyle/>
          <a:p>
            <a:pPr>
              <a:defRPr/>
            </a:pPr>
            <a:r>
              <a:rPr kumimoji="0" lang="ja-JP" altLang="en-US" sz="1600" dirty="0"/>
              <a:t>帳票製品</a:t>
            </a:r>
          </a:p>
        </p:txBody>
      </p:sp>
      <p:sp>
        <p:nvSpPr>
          <p:cNvPr id="43035" name="Text Box 8"/>
          <p:cNvSpPr txBox="1">
            <a:spLocks noChangeArrowheads="1"/>
          </p:cNvSpPr>
          <p:nvPr/>
        </p:nvSpPr>
        <p:spPr bwMode="auto">
          <a:xfrm>
            <a:off x="4870450" y="3351213"/>
            <a:ext cx="2533650" cy="336550"/>
          </a:xfrm>
          <a:prstGeom prst="rect">
            <a:avLst/>
          </a:prstGeom>
          <a:noFill/>
          <a:ln w="9525">
            <a:noFill/>
            <a:miter lim="800000"/>
            <a:headEnd/>
            <a:tailEnd/>
          </a:ln>
        </p:spPr>
        <p:txBody>
          <a:bodyPr>
            <a:spAutoFit/>
          </a:bodyPr>
          <a:lstStyle/>
          <a:p>
            <a:pPr eaLnBrk="1" hangingPunct="1">
              <a:lnSpc>
                <a:spcPct val="100000"/>
              </a:lnSpc>
            </a:pPr>
            <a:r>
              <a:rPr lang="ja-JP" altLang="en-US" sz="1600"/>
              <a:t>帳票サーバ</a:t>
            </a:r>
          </a:p>
        </p:txBody>
      </p:sp>
      <p:pic>
        <p:nvPicPr>
          <p:cNvPr id="43036" name="Picture 92" descr="f-015"/>
          <p:cNvPicPr>
            <a:picLocks noChangeAspect="1" noChangeArrowheads="1"/>
          </p:cNvPicPr>
          <p:nvPr/>
        </p:nvPicPr>
        <p:blipFill>
          <a:blip r:embed="rId7" cstate="print"/>
          <a:srcRect/>
          <a:stretch>
            <a:fillRect/>
          </a:stretch>
        </p:blipFill>
        <p:spPr bwMode="auto">
          <a:xfrm>
            <a:off x="4845050" y="2347913"/>
            <a:ext cx="895350" cy="1047750"/>
          </a:xfrm>
          <a:prstGeom prst="rect">
            <a:avLst/>
          </a:prstGeom>
          <a:noFill/>
          <a:ln w="9525">
            <a:noFill/>
            <a:miter lim="800000"/>
            <a:headEnd/>
            <a:tailEnd/>
          </a:ln>
        </p:spPr>
      </p:pic>
      <p:sp>
        <p:nvSpPr>
          <p:cNvPr id="9" name="AutoShape 195"/>
          <p:cNvSpPr>
            <a:spLocks noChangeArrowheads="1"/>
          </p:cNvSpPr>
          <p:nvPr/>
        </p:nvSpPr>
        <p:spPr bwMode="auto">
          <a:xfrm>
            <a:off x="5573713" y="1208088"/>
            <a:ext cx="1800225" cy="512762"/>
          </a:xfrm>
          <a:prstGeom prst="roundRect">
            <a:avLst>
              <a:gd name="adj" fmla="val 16667"/>
            </a:avLst>
          </a:prstGeom>
          <a:solidFill>
            <a:srgbClr val="DDDDDD"/>
          </a:solidFill>
          <a:ln w="9525">
            <a:noFill/>
            <a:round/>
            <a:headEnd/>
            <a:tailEnd/>
          </a:ln>
          <a:effectLst>
            <a:outerShdw dist="35921" dir="2700000" algn="ctr" rotWithShape="0">
              <a:schemeClr val="bg2"/>
            </a:outerShdw>
          </a:effectLst>
        </p:spPr>
        <p:txBody>
          <a:bodyPr wrap="none" lIns="0" tIns="0" rIns="0" bIns="0" anchor="ctr"/>
          <a:lstStyle/>
          <a:p>
            <a:pPr>
              <a:defRPr/>
            </a:pPr>
            <a:r>
              <a:rPr kumimoji="0" lang="ja-JP" altLang="en-US" sz="1600" dirty="0">
                <a:solidFill>
                  <a:srgbClr val="333333"/>
                </a:solidFill>
              </a:rPr>
              <a:t>バッチ業務</a:t>
            </a:r>
          </a:p>
        </p:txBody>
      </p:sp>
      <p:sp>
        <p:nvSpPr>
          <p:cNvPr id="10" name="Rectangle 211"/>
          <p:cNvSpPr>
            <a:spLocks noChangeArrowheads="1"/>
          </p:cNvSpPr>
          <p:nvPr/>
        </p:nvSpPr>
        <p:spPr bwMode="auto">
          <a:xfrm>
            <a:off x="5573713" y="1719263"/>
            <a:ext cx="1800225" cy="307975"/>
          </a:xfrm>
          <a:prstGeom prst="rect">
            <a:avLst/>
          </a:prstGeom>
          <a:solidFill>
            <a:srgbClr val="93B1E7"/>
          </a:solidFill>
          <a:ln w="9525" algn="ctr">
            <a:noFill/>
            <a:miter lim="800000"/>
            <a:headEnd/>
            <a:tailEnd/>
          </a:ln>
          <a:effectLst>
            <a:outerShdw dist="35921" dir="2700000" algn="ctr" rotWithShape="0">
              <a:schemeClr val="bg2"/>
            </a:outerShdw>
          </a:effectLst>
        </p:spPr>
        <p:txBody>
          <a:bodyPr lIns="36000" tIns="36000" rIns="36000" bIns="36000" anchor="ctr">
            <a:spAutoFit/>
          </a:bodyPr>
          <a:lstStyle/>
          <a:p>
            <a:pPr>
              <a:defRPr/>
            </a:pPr>
            <a:r>
              <a:rPr kumimoji="0" lang="ja-JP" altLang="en-US" sz="1600" dirty="0"/>
              <a:t>ジョブ管理製品</a:t>
            </a:r>
          </a:p>
        </p:txBody>
      </p:sp>
      <p:sp>
        <p:nvSpPr>
          <p:cNvPr id="43039" name="Text Box 8"/>
          <p:cNvSpPr txBox="1">
            <a:spLocks noChangeArrowheads="1"/>
          </p:cNvSpPr>
          <p:nvPr/>
        </p:nvSpPr>
        <p:spPr bwMode="auto">
          <a:xfrm>
            <a:off x="4870450" y="2036763"/>
            <a:ext cx="2533650" cy="336550"/>
          </a:xfrm>
          <a:prstGeom prst="rect">
            <a:avLst/>
          </a:prstGeom>
          <a:noFill/>
          <a:ln w="9525">
            <a:noFill/>
            <a:miter lim="800000"/>
            <a:headEnd/>
            <a:tailEnd/>
          </a:ln>
        </p:spPr>
        <p:txBody>
          <a:bodyPr>
            <a:spAutoFit/>
          </a:bodyPr>
          <a:lstStyle/>
          <a:p>
            <a:pPr eaLnBrk="1" hangingPunct="1">
              <a:lnSpc>
                <a:spcPct val="100000"/>
              </a:lnSpc>
            </a:pPr>
            <a:r>
              <a:rPr lang="ja-JP" altLang="en-US" sz="1600"/>
              <a:t>バッチ処理サーバ</a:t>
            </a:r>
          </a:p>
        </p:txBody>
      </p:sp>
      <p:pic>
        <p:nvPicPr>
          <p:cNvPr id="43040" name="Picture 92" descr="f-015"/>
          <p:cNvPicPr>
            <a:picLocks noChangeAspect="1" noChangeArrowheads="1"/>
          </p:cNvPicPr>
          <p:nvPr/>
        </p:nvPicPr>
        <p:blipFill>
          <a:blip r:embed="rId7" cstate="print"/>
          <a:srcRect/>
          <a:stretch>
            <a:fillRect/>
          </a:stretch>
        </p:blipFill>
        <p:spPr bwMode="auto">
          <a:xfrm>
            <a:off x="4845050" y="1033463"/>
            <a:ext cx="895350" cy="1047750"/>
          </a:xfrm>
          <a:prstGeom prst="rect">
            <a:avLst/>
          </a:prstGeom>
          <a:noFill/>
          <a:ln w="9525">
            <a:noFill/>
            <a:miter lim="800000"/>
            <a:headEnd/>
            <a:tailEnd/>
          </a:ln>
        </p:spPr>
      </p:pic>
      <p:sp>
        <p:nvSpPr>
          <p:cNvPr id="43041" name="Text Box 8"/>
          <p:cNvSpPr txBox="1">
            <a:spLocks noChangeArrowheads="1"/>
          </p:cNvSpPr>
          <p:nvPr/>
        </p:nvSpPr>
        <p:spPr bwMode="auto">
          <a:xfrm>
            <a:off x="2224088" y="4641850"/>
            <a:ext cx="2154237" cy="336550"/>
          </a:xfrm>
          <a:prstGeom prst="rect">
            <a:avLst/>
          </a:prstGeom>
          <a:noFill/>
          <a:ln w="9525">
            <a:noFill/>
            <a:miter lim="800000"/>
            <a:headEnd/>
            <a:tailEnd/>
          </a:ln>
        </p:spPr>
        <p:txBody>
          <a:bodyPr>
            <a:spAutoFit/>
          </a:bodyPr>
          <a:lstStyle/>
          <a:p>
            <a:pPr eaLnBrk="1" hangingPunct="1">
              <a:lnSpc>
                <a:spcPct val="100000"/>
              </a:lnSpc>
            </a:pPr>
            <a:r>
              <a:rPr lang="en-US" altLang="ja-JP" sz="1600"/>
              <a:t>Web/AP </a:t>
            </a:r>
            <a:r>
              <a:rPr lang="ja-JP" altLang="en-US" sz="1600"/>
              <a:t>サーバ</a:t>
            </a:r>
          </a:p>
        </p:txBody>
      </p:sp>
      <p:sp>
        <p:nvSpPr>
          <p:cNvPr id="12" name="Rectangle 211"/>
          <p:cNvSpPr>
            <a:spLocks noChangeArrowheads="1"/>
          </p:cNvSpPr>
          <p:nvPr/>
        </p:nvSpPr>
        <p:spPr bwMode="auto">
          <a:xfrm>
            <a:off x="2830513" y="4062413"/>
            <a:ext cx="1543050" cy="542925"/>
          </a:xfrm>
          <a:prstGeom prst="rect">
            <a:avLst/>
          </a:prstGeom>
          <a:solidFill>
            <a:srgbClr val="93B1E7"/>
          </a:solidFill>
          <a:ln w="9525" algn="ctr">
            <a:noFill/>
            <a:miter lim="800000"/>
            <a:headEnd/>
            <a:tailEnd/>
          </a:ln>
          <a:effectLst>
            <a:outerShdw dist="35921" dir="2700000" algn="ctr" rotWithShape="0">
              <a:schemeClr val="bg2"/>
            </a:outerShdw>
          </a:effectLst>
        </p:spPr>
        <p:txBody>
          <a:bodyPr lIns="36000" tIns="36000" rIns="36000" bIns="36000" anchor="ctr">
            <a:spAutoFit/>
          </a:bodyPr>
          <a:lstStyle/>
          <a:p>
            <a:pPr>
              <a:defRPr/>
            </a:pPr>
            <a:r>
              <a:rPr kumimoji="0" lang="ja-JP" altLang="en-US" sz="1600" dirty="0"/>
              <a:t>文書管理</a:t>
            </a:r>
          </a:p>
          <a:p>
            <a:pPr>
              <a:defRPr/>
            </a:pPr>
            <a:r>
              <a:rPr kumimoji="0" lang="ja-JP" altLang="en-US" sz="1600" dirty="0"/>
              <a:t>パッケージ製品</a:t>
            </a:r>
          </a:p>
        </p:txBody>
      </p:sp>
      <p:sp>
        <p:nvSpPr>
          <p:cNvPr id="43043" name="Line 88"/>
          <p:cNvSpPr>
            <a:spLocks noChangeShapeType="1"/>
          </p:cNvSpPr>
          <p:nvPr/>
        </p:nvSpPr>
        <p:spPr bwMode="auto">
          <a:xfrm>
            <a:off x="7459663" y="1782763"/>
            <a:ext cx="387350" cy="723900"/>
          </a:xfrm>
          <a:prstGeom prst="line">
            <a:avLst/>
          </a:prstGeom>
          <a:noFill/>
          <a:ln w="50800">
            <a:solidFill>
              <a:srgbClr val="000000"/>
            </a:solidFill>
            <a:round/>
            <a:headEnd type="oval" w="med" len="med"/>
            <a:tailEnd type="triangle" w="med" len="med"/>
          </a:ln>
        </p:spPr>
        <p:txBody>
          <a:bodyPr/>
          <a:lstStyle/>
          <a:p>
            <a:endParaRPr lang="ja-JP" altLang="en-US"/>
          </a:p>
        </p:txBody>
      </p:sp>
      <p:sp>
        <p:nvSpPr>
          <p:cNvPr id="43044" name="Line 88"/>
          <p:cNvSpPr>
            <a:spLocks noChangeShapeType="1"/>
          </p:cNvSpPr>
          <p:nvPr/>
        </p:nvSpPr>
        <p:spPr bwMode="auto">
          <a:xfrm rot="10800000" flipH="1">
            <a:off x="7412038" y="3135313"/>
            <a:ext cx="387350" cy="723900"/>
          </a:xfrm>
          <a:prstGeom prst="line">
            <a:avLst/>
          </a:prstGeom>
          <a:noFill/>
          <a:ln w="50800">
            <a:solidFill>
              <a:srgbClr val="000000"/>
            </a:solidFill>
            <a:round/>
            <a:headEnd type="oval" w="med" len="med"/>
            <a:tailEnd type="triangle" w="med" len="med"/>
          </a:ln>
        </p:spPr>
        <p:txBody>
          <a:bodyPr/>
          <a:lstStyle/>
          <a:p>
            <a:endParaRPr lang="ja-JP" altLang="en-US"/>
          </a:p>
        </p:txBody>
      </p:sp>
      <p:sp>
        <p:nvSpPr>
          <p:cNvPr id="43045" name="Line 88"/>
          <p:cNvSpPr>
            <a:spLocks noChangeShapeType="1"/>
          </p:cNvSpPr>
          <p:nvPr/>
        </p:nvSpPr>
        <p:spPr bwMode="auto">
          <a:xfrm rot="10800000" flipH="1">
            <a:off x="7412038" y="2840038"/>
            <a:ext cx="482600" cy="0"/>
          </a:xfrm>
          <a:prstGeom prst="line">
            <a:avLst/>
          </a:prstGeom>
          <a:noFill/>
          <a:ln w="50800">
            <a:solidFill>
              <a:srgbClr val="000000"/>
            </a:solidFill>
            <a:round/>
            <a:headEnd type="oval" w="med" len="med"/>
            <a:tailEnd type="triangle" w="med" len="med"/>
          </a:ln>
        </p:spPr>
        <p:txBody>
          <a:bodyPr/>
          <a:lstStyle/>
          <a:p>
            <a:endParaRPr lang="ja-JP" altLang="en-US"/>
          </a:p>
        </p:txBody>
      </p:sp>
      <p:sp>
        <p:nvSpPr>
          <p:cNvPr id="43046" name="Line 88"/>
          <p:cNvSpPr>
            <a:spLocks noChangeShapeType="1"/>
          </p:cNvSpPr>
          <p:nvPr/>
        </p:nvSpPr>
        <p:spPr bwMode="auto">
          <a:xfrm rot="10800000" flipH="1">
            <a:off x="4040188" y="1754188"/>
            <a:ext cx="701675" cy="409575"/>
          </a:xfrm>
          <a:prstGeom prst="line">
            <a:avLst/>
          </a:prstGeom>
          <a:noFill/>
          <a:ln w="50800">
            <a:solidFill>
              <a:srgbClr val="000000"/>
            </a:solidFill>
            <a:round/>
            <a:headEnd type="oval" w="med" len="med"/>
            <a:tailEnd type="triangle" w="med" len="med"/>
          </a:ln>
        </p:spPr>
        <p:txBody>
          <a:bodyPr/>
          <a:lstStyle/>
          <a:p>
            <a:endParaRPr lang="ja-JP" altLang="en-US"/>
          </a:p>
        </p:txBody>
      </p:sp>
      <p:sp>
        <p:nvSpPr>
          <p:cNvPr id="43047" name="Line 88"/>
          <p:cNvSpPr>
            <a:spLocks noChangeShapeType="1"/>
          </p:cNvSpPr>
          <p:nvPr/>
        </p:nvSpPr>
        <p:spPr bwMode="auto">
          <a:xfrm rot="10800000" flipH="1" flipV="1">
            <a:off x="4040188" y="2163763"/>
            <a:ext cx="730250" cy="666750"/>
          </a:xfrm>
          <a:prstGeom prst="line">
            <a:avLst/>
          </a:prstGeom>
          <a:noFill/>
          <a:ln w="50800">
            <a:solidFill>
              <a:srgbClr val="000000"/>
            </a:solidFill>
            <a:round/>
            <a:headEnd type="oval" w="med" len="med"/>
            <a:tailEnd type="triangle" w="med" len="med"/>
          </a:ln>
        </p:spPr>
        <p:txBody>
          <a:bodyPr/>
          <a:lstStyle/>
          <a:p>
            <a:endParaRPr lang="ja-JP" altLang="en-US"/>
          </a:p>
        </p:txBody>
      </p:sp>
      <p:sp>
        <p:nvSpPr>
          <p:cNvPr id="43048" name="Line 88"/>
          <p:cNvSpPr>
            <a:spLocks noChangeShapeType="1"/>
          </p:cNvSpPr>
          <p:nvPr/>
        </p:nvSpPr>
        <p:spPr bwMode="auto">
          <a:xfrm rot="10800000" flipH="1" flipV="1">
            <a:off x="4040188" y="2163763"/>
            <a:ext cx="758825" cy="2028825"/>
          </a:xfrm>
          <a:prstGeom prst="line">
            <a:avLst/>
          </a:prstGeom>
          <a:noFill/>
          <a:ln w="50800">
            <a:solidFill>
              <a:srgbClr val="000000"/>
            </a:solidFill>
            <a:round/>
            <a:headEnd type="oval" w="med" len="med"/>
            <a:tailEnd type="triangle" w="med" len="med"/>
          </a:ln>
        </p:spPr>
        <p:txBody>
          <a:bodyPr/>
          <a:lstStyle/>
          <a:p>
            <a:endParaRPr lang="ja-JP" altLang="en-US"/>
          </a:p>
        </p:txBody>
      </p:sp>
      <p:sp>
        <p:nvSpPr>
          <p:cNvPr id="43049" name="Freeform 88"/>
          <p:cNvSpPr>
            <a:spLocks/>
          </p:cNvSpPr>
          <p:nvPr/>
        </p:nvSpPr>
        <p:spPr bwMode="auto">
          <a:xfrm>
            <a:off x="4038600" y="885825"/>
            <a:ext cx="4162425" cy="1409700"/>
          </a:xfrm>
          <a:custGeom>
            <a:avLst/>
            <a:gdLst>
              <a:gd name="T0" fmla="*/ 0 w 2622"/>
              <a:gd name="T1" fmla="*/ 2147483647 h 864"/>
              <a:gd name="T2" fmla="*/ 2147483647 w 2622"/>
              <a:gd name="T3" fmla="*/ 0 h 864"/>
              <a:gd name="T4" fmla="*/ 2147483647 w 2622"/>
              <a:gd name="T5" fmla="*/ 0 h 864"/>
              <a:gd name="T6" fmla="*/ 2147483647 w 2622"/>
              <a:gd name="T7" fmla="*/ 2147483647 h 864"/>
              <a:gd name="T8" fmla="*/ 0 60000 65536"/>
              <a:gd name="T9" fmla="*/ 0 60000 65536"/>
              <a:gd name="T10" fmla="*/ 0 60000 65536"/>
              <a:gd name="T11" fmla="*/ 0 60000 65536"/>
              <a:gd name="T12" fmla="*/ 0 w 2622"/>
              <a:gd name="T13" fmla="*/ 0 h 864"/>
              <a:gd name="T14" fmla="*/ 2622 w 2622"/>
              <a:gd name="T15" fmla="*/ 864 h 864"/>
            </a:gdLst>
            <a:ahLst/>
            <a:cxnLst>
              <a:cxn ang="T8">
                <a:pos x="T0" y="T1"/>
              </a:cxn>
              <a:cxn ang="T9">
                <a:pos x="T2" y="T3"/>
              </a:cxn>
              <a:cxn ang="T10">
                <a:pos x="T4" y="T5"/>
              </a:cxn>
              <a:cxn ang="T11">
                <a:pos x="T6" y="T7"/>
              </a:cxn>
            </a:cxnLst>
            <a:rect l="T12" t="T13" r="T14" b="T15"/>
            <a:pathLst>
              <a:path w="2622" h="864">
                <a:moveTo>
                  <a:pt x="0" y="768"/>
                </a:moveTo>
                <a:lnTo>
                  <a:pt x="174" y="0"/>
                </a:lnTo>
                <a:lnTo>
                  <a:pt x="2454" y="0"/>
                </a:lnTo>
                <a:lnTo>
                  <a:pt x="2622" y="864"/>
                </a:lnTo>
              </a:path>
            </a:pathLst>
          </a:custGeom>
          <a:noFill/>
          <a:ln w="50800" cap="flat" cmpd="sng">
            <a:solidFill>
              <a:schemeClr val="tx1"/>
            </a:solidFill>
            <a:prstDash val="solid"/>
            <a:round/>
            <a:headEnd type="oval" w="med" len="med"/>
            <a:tailEnd type="triangle" w="med" len="med"/>
          </a:ln>
        </p:spPr>
        <p:txBody>
          <a:bodyPr lIns="36000" tIns="36000" rIns="36000" bIns="36000"/>
          <a:lstStyle/>
          <a:p>
            <a:endParaRPr lang="ja-JP" altLang="en-US"/>
          </a:p>
        </p:txBody>
      </p:sp>
      <p:sp>
        <p:nvSpPr>
          <p:cNvPr id="43050" name="AutoShape 40"/>
          <p:cNvSpPr>
            <a:spLocks noChangeArrowheads="1"/>
          </p:cNvSpPr>
          <p:nvPr/>
        </p:nvSpPr>
        <p:spPr bwMode="auto">
          <a:xfrm flipH="1">
            <a:off x="2559050" y="2936875"/>
            <a:ext cx="2022475" cy="693738"/>
          </a:xfrm>
          <a:prstGeom prst="wedgeRoundRectCallout">
            <a:avLst>
              <a:gd name="adj1" fmla="val -30931"/>
              <a:gd name="adj2" fmla="val -127597"/>
              <a:gd name="adj3" fmla="val 16667"/>
            </a:avLst>
          </a:prstGeom>
          <a:solidFill>
            <a:srgbClr val="FFFFFF"/>
          </a:solidFill>
          <a:ln w="9525">
            <a:solidFill>
              <a:srgbClr val="000000"/>
            </a:solidFill>
            <a:miter lim="800000"/>
            <a:headEnd/>
            <a:tailEnd/>
          </a:ln>
        </p:spPr>
        <p:txBody>
          <a:bodyPr lIns="36000" tIns="36000" rIns="36000" bIns="36000">
            <a:spAutoFit/>
          </a:bodyPr>
          <a:lstStyle/>
          <a:p>
            <a:pPr algn="l" eaLnBrk="1" hangingPunct="1">
              <a:lnSpc>
                <a:spcPct val="100000"/>
              </a:lnSpc>
            </a:pPr>
            <a:r>
              <a:rPr lang="ja-JP" altLang="en-US" sz="1200"/>
              <a:t> ・ オンラインバッチ連携</a:t>
            </a:r>
            <a:endParaRPr lang="en-US" altLang="ja-JP" sz="1200"/>
          </a:p>
          <a:p>
            <a:pPr algn="l" eaLnBrk="1" hangingPunct="1">
              <a:lnSpc>
                <a:spcPct val="100000"/>
              </a:lnSpc>
            </a:pPr>
            <a:r>
              <a:rPr lang="ja-JP" altLang="en-US" sz="1200"/>
              <a:t> ・ オンライン帳票出力</a:t>
            </a:r>
            <a:endParaRPr lang="en-US" altLang="ja-JP" sz="1200"/>
          </a:p>
          <a:p>
            <a:pPr algn="l" eaLnBrk="1" hangingPunct="1">
              <a:lnSpc>
                <a:spcPct val="100000"/>
              </a:lnSpc>
            </a:pPr>
            <a:r>
              <a:rPr lang="ja-JP" altLang="en-US" sz="1200"/>
              <a:t> ・ ワークフロー基盤呼出</a:t>
            </a:r>
            <a:endParaRPr lang="en-US" altLang="ja-JP" sz="1200"/>
          </a:p>
        </p:txBody>
      </p:sp>
      <p:pic>
        <p:nvPicPr>
          <p:cNvPr id="43051" name="Picture 92" descr="f-015"/>
          <p:cNvPicPr>
            <a:picLocks noChangeAspect="1" noChangeArrowheads="1"/>
          </p:cNvPicPr>
          <p:nvPr/>
        </p:nvPicPr>
        <p:blipFill>
          <a:blip r:embed="rId7" cstate="print"/>
          <a:srcRect/>
          <a:stretch>
            <a:fillRect/>
          </a:stretch>
        </p:blipFill>
        <p:spPr bwMode="auto">
          <a:xfrm>
            <a:off x="2225675" y="3652838"/>
            <a:ext cx="895350" cy="1047750"/>
          </a:xfrm>
          <a:prstGeom prst="rect">
            <a:avLst/>
          </a:prstGeom>
          <a:noFill/>
          <a:ln w="9525">
            <a:noFill/>
            <a:miter lim="800000"/>
            <a:headEnd/>
            <a:tailEnd/>
          </a:ln>
        </p:spPr>
      </p:pic>
      <p:sp>
        <p:nvSpPr>
          <p:cNvPr id="43052" name="Line 88"/>
          <p:cNvSpPr>
            <a:spLocks noChangeShapeType="1"/>
          </p:cNvSpPr>
          <p:nvPr/>
        </p:nvSpPr>
        <p:spPr bwMode="auto">
          <a:xfrm>
            <a:off x="1858963" y="3192463"/>
            <a:ext cx="387350" cy="685800"/>
          </a:xfrm>
          <a:prstGeom prst="line">
            <a:avLst/>
          </a:prstGeom>
          <a:noFill/>
          <a:ln w="50800">
            <a:solidFill>
              <a:srgbClr val="000000"/>
            </a:solidFill>
            <a:round/>
            <a:headEnd type="oval" w="med" len="med"/>
            <a:tailEnd type="triangle" w="med" len="med"/>
          </a:ln>
        </p:spPr>
        <p:txBody>
          <a:bodyPr/>
          <a:lstStyle/>
          <a:p>
            <a:endParaRPr lang="ja-JP" altLang="en-US"/>
          </a:p>
        </p:txBody>
      </p:sp>
      <p:sp>
        <p:nvSpPr>
          <p:cNvPr id="43053" name="Rectangle 3"/>
          <p:cNvSpPr>
            <a:spLocks noChangeArrowheads="1"/>
          </p:cNvSpPr>
          <p:nvPr/>
        </p:nvSpPr>
        <p:spPr bwMode="auto">
          <a:xfrm>
            <a:off x="0" y="28575"/>
            <a:ext cx="7677150" cy="579438"/>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solidFill>
                  <a:schemeClr val="tx2"/>
                </a:solidFill>
              </a:rPr>
              <a:t>2.4. </a:t>
            </a:r>
            <a:r>
              <a:rPr lang="ja-JP" altLang="en-US" sz="3200" b="1" dirty="0" smtClean="0">
                <a:solidFill>
                  <a:schemeClr val="tx2"/>
                </a:solidFill>
              </a:rPr>
              <a:t>某</a:t>
            </a:r>
            <a:r>
              <a:rPr lang="ja-JP" altLang="en-US" sz="3200" dirty="0" smtClean="0">
                <a:solidFill>
                  <a:schemeClr val="tx2"/>
                </a:solidFill>
              </a:rPr>
              <a:t>大規模システム</a:t>
            </a:r>
            <a:endParaRPr lang="ja-JP" altLang="en-US" sz="3200" dirty="0">
              <a:solidFill>
                <a:schemeClr val="tx2"/>
              </a:solidFill>
            </a:endParaRPr>
          </a:p>
        </p:txBody>
      </p:sp>
      <p:sp>
        <p:nvSpPr>
          <p:cNvPr id="48" name="Line 19"/>
          <p:cNvSpPr>
            <a:spLocks noChangeShapeType="1"/>
          </p:cNvSpPr>
          <p:nvPr/>
        </p:nvSpPr>
        <p:spPr bwMode="auto">
          <a:xfrm>
            <a:off x="2164563" y="6543040"/>
            <a:ext cx="4368800" cy="0"/>
          </a:xfrm>
          <a:prstGeom prst="line">
            <a:avLst/>
          </a:prstGeom>
          <a:noFill/>
          <a:ln w="63500">
            <a:solidFill>
              <a:srgbClr val="FF0000"/>
            </a:solidFill>
            <a:round/>
            <a:headEnd/>
            <a:tailEnd/>
          </a:ln>
        </p:spPr>
        <p:txBody>
          <a:bodyPr lIns="36000" tIns="36000" rIns="36000" bIns="36000"/>
          <a:lstStyle/>
          <a:p>
            <a:endParaRPr lang="ja-JP"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noChangeArrowheads="1"/>
          </p:cNvSpPr>
          <p:nvPr/>
        </p:nvSpPr>
        <p:spPr bwMode="auto">
          <a:xfrm>
            <a:off x="474663" y="1191013"/>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1. </a:t>
            </a:r>
            <a:r>
              <a:rPr lang="ja-JP" altLang="en-US" sz="2800" dirty="0" smtClean="0">
                <a:solidFill>
                  <a:srgbClr val="69306A"/>
                </a:solidFill>
              </a:rPr>
              <a:t>概要</a:t>
            </a:r>
            <a:endParaRPr lang="ja-JP" altLang="en-US" sz="2800" dirty="0">
              <a:solidFill>
                <a:srgbClr val="69306A"/>
              </a:solidFill>
            </a:endParaRPr>
          </a:p>
        </p:txBody>
      </p:sp>
      <p:sp>
        <p:nvSpPr>
          <p:cNvPr id="3" name="AutoShape 5"/>
          <p:cNvSpPr>
            <a:spLocks noChangeArrowheads="1"/>
          </p:cNvSpPr>
          <p:nvPr/>
        </p:nvSpPr>
        <p:spPr bwMode="auto">
          <a:xfrm>
            <a:off x="474663" y="2536894"/>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2. </a:t>
            </a:r>
            <a:r>
              <a:rPr lang="ja-JP" altLang="en-US" sz="2800" dirty="0" smtClean="0">
                <a:solidFill>
                  <a:srgbClr val="69306A"/>
                </a:solidFill>
              </a:rPr>
              <a:t>事例</a:t>
            </a:r>
            <a:endParaRPr lang="ja-JP" altLang="en-US" sz="2800" dirty="0">
              <a:solidFill>
                <a:srgbClr val="69306A"/>
              </a:solidFill>
            </a:endParaRPr>
          </a:p>
        </p:txBody>
      </p:sp>
      <p:sp>
        <p:nvSpPr>
          <p:cNvPr id="4" name="AutoShape 7"/>
          <p:cNvSpPr>
            <a:spLocks noChangeArrowheads="1"/>
          </p:cNvSpPr>
          <p:nvPr/>
        </p:nvSpPr>
        <p:spPr bwMode="auto">
          <a:xfrm>
            <a:off x="474663" y="3882775"/>
            <a:ext cx="8020050" cy="701675"/>
          </a:xfrm>
          <a:prstGeom prst="doubleWave">
            <a:avLst>
              <a:gd name="adj1" fmla="val 6500"/>
              <a:gd name="adj2" fmla="val 14"/>
            </a:avLst>
          </a:prstGeom>
          <a:solidFill>
            <a:srgbClr val="69306A"/>
          </a:soli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chemeClr val="bg1"/>
                </a:solidFill>
              </a:rPr>
              <a:t>3</a:t>
            </a:r>
            <a:r>
              <a:rPr lang="en-US" altLang="ja-JP" sz="2800" b="1" dirty="0" smtClean="0">
                <a:solidFill>
                  <a:schemeClr val="bg1"/>
                </a:solidFill>
              </a:rPr>
              <a:t>.</a:t>
            </a:r>
            <a:r>
              <a:rPr lang="ja-JP" altLang="en-US" sz="2800" b="1" dirty="0" smtClean="0">
                <a:solidFill>
                  <a:schemeClr val="bg1"/>
                </a:solidFill>
              </a:rPr>
              <a:t> アピールポイント </a:t>
            </a:r>
            <a:endParaRPr lang="ja-JP" altLang="en-US" sz="2800" dirty="0">
              <a:solidFill>
                <a:schemeClr val="bg1"/>
              </a:solidFill>
            </a:endParaRPr>
          </a:p>
        </p:txBody>
      </p:sp>
      <p:sp>
        <p:nvSpPr>
          <p:cNvPr id="6" name="AutoShape 9"/>
          <p:cNvSpPr>
            <a:spLocks noChangeArrowheads="1"/>
          </p:cNvSpPr>
          <p:nvPr/>
        </p:nvSpPr>
        <p:spPr bwMode="auto">
          <a:xfrm>
            <a:off x="474663" y="5228655"/>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4. </a:t>
            </a:r>
            <a:r>
              <a:rPr lang="ja-JP" altLang="en-US" sz="2800" dirty="0" smtClean="0">
                <a:solidFill>
                  <a:srgbClr val="69306A"/>
                </a:solidFill>
              </a:rPr>
              <a:t>開発計画</a:t>
            </a:r>
          </a:p>
        </p:txBody>
      </p:sp>
      <p:sp>
        <p:nvSpPr>
          <p:cNvPr id="8"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noChangeArrowheads="1"/>
          </p:cNvSpPr>
          <p:nvPr/>
        </p:nvSpPr>
        <p:spPr bwMode="auto">
          <a:xfrm>
            <a:off x="474663" y="1191013"/>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1. </a:t>
            </a:r>
            <a:r>
              <a:rPr lang="ja-JP" altLang="en-US" sz="2800" dirty="0" smtClean="0">
                <a:solidFill>
                  <a:srgbClr val="69306A"/>
                </a:solidFill>
              </a:rPr>
              <a:t>概要</a:t>
            </a:r>
            <a:endParaRPr lang="ja-JP" altLang="en-US" sz="2800" dirty="0">
              <a:solidFill>
                <a:srgbClr val="69306A"/>
              </a:solidFill>
            </a:endParaRPr>
          </a:p>
        </p:txBody>
      </p:sp>
      <p:sp>
        <p:nvSpPr>
          <p:cNvPr id="3" name="AutoShape 5"/>
          <p:cNvSpPr>
            <a:spLocks noChangeArrowheads="1"/>
          </p:cNvSpPr>
          <p:nvPr/>
        </p:nvSpPr>
        <p:spPr bwMode="auto">
          <a:xfrm>
            <a:off x="474663" y="2536894"/>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2. </a:t>
            </a:r>
            <a:r>
              <a:rPr lang="ja-JP" altLang="en-US" sz="2800" dirty="0" smtClean="0">
                <a:solidFill>
                  <a:srgbClr val="69306A"/>
                </a:solidFill>
              </a:rPr>
              <a:t>事例</a:t>
            </a:r>
            <a:endParaRPr lang="ja-JP" altLang="en-US" sz="2800" dirty="0">
              <a:solidFill>
                <a:srgbClr val="69306A"/>
              </a:solidFill>
            </a:endParaRPr>
          </a:p>
        </p:txBody>
      </p:sp>
      <p:sp>
        <p:nvSpPr>
          <p:cNvPr id="4" name="AutoShape 7"/>
          <p:cNvSpPr>
            <a:spLocks noChangeArrowheads="1"/>
          </p:cNvSpPr>
          <p:nvPr/>
        </p:nvSpPr>
        <p:spPr bwMode="auto">
          <a:xfrm>
            <a:off x="474663" y="3882775"/>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3</a:t>
            </a:r>
            <a:r>
              <a:rPr lang="en-US" altLang="ja-JP" sz="2800" b="1" dirty="0" smtClean="0">
                <a:solidFill>
                  <a:srgbClr val="69306A"/>
                </a:solidFill>
              </a:rPr>
              <a:t>.</a:t>
            </a:r>
            <a:r>
              <a:rPr lang="ja-JP" altLang="en-US" sz="2800" b="1" dirty="0" smtClean="0">
                <a:solidFill>
                  <a:srgbClr val="69306A"/>
                </a:solidFill>
              </a:rPr>
              <a:t> アピールポイント </a:t>
            </a:r>
            <a:endParaRPr lang="ja-JP" altLang="en-US" sz="2800" dirty="0">
              <a:solidFill>
                <a:srgbClr val="69306A"/>
              </a:solidFill>
            </a:endParaRPr>
          </a:p>
        </p:txBody>
      </p:sp>
      <p:sp>
        <p:nvSpPr>
          <p:cNvPr id="6" name="AutoShape 9"/>
          <p:cNvSpPr>
            <a:spLocks noChangeArrowheads="1"/>
          </p:cNvSpPr>
          <p:nvPr/>
        </p:nvSpPr>
        <p:spPr bwMode="auto">
          <a:xfrm>
            <a:off x="474663" y="5228655"/>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4. </a:t>
            </a:r>
            <a:r>
              <a:rPr lang="ja-JP" altLang="en-US" sz="2800" dirty="0" smtClean="0">
                <a:solidFill>
                  <a:srgbClr val="69306A"/>
                </a:solidFill>
              </a:rPr>
              <a:t>開発計画</a:t>
            </a:r>
          </a:p>
        </p:txBody>
      </p:sp>
      <p:sp>
        <p:nvSpPr>
          <p:cNvPr id="8"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円柱 53"/>
          <p:cNvSpPr/>
          <p:nvPr/>
        </p:nvSpPr>
        <p:spPr bwMode="auto">
          <a:xfrm>
            <a:off x="1394621" y="5568116"/>
            <a:ext cx="1481560" cy="1030147"/>
          </a:xfrm>
          <a:prstGeom prst="can">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indent="0" algn="ctr" defTabSz="914400" rtl="0" eaLnBrk="0" fontAlgn="base" latinLnBrk="0" hangingPunct="0">
              <a:lnSpc>
                <a:spcPct val="96000"/>
              </a:lnSpc>
              <a:spcBef>
                <a:spcPct val="0"/>
              </a:spcBef>
              <a:spcAft>
                <a:spcPct val="0"/>
              </a:spcAft>
              <a:buClrTx/>
              <a:buSzTx/>
              <a:buFontTx/>
              <a:buNone/>
              <a:tabLst/>
            </a:pPr>
            <a:r>
              <a:rPr kumimoji="0" lang="en-US" altLang="ja-JP" sz="2000" dirty="0" smtClean="0"/>
              <a:t>Access</a:t>
            </a:r>
          </a:p>
          <a:p>
            <a:pPr marL="0" marR="0" indent="0" algn="ctr" defTabSz="914400" rtl="0" eaLnBrk="0" fontAlgn="base" latinLnBrk="0" hangingPunct="0">
              <a:lnSpc>
                <a:spcPct val="96000"/>
              </a:lnSpc>
              <a:spcBef>
                <a:spcPct val="0"/>
              </a:spcBef>
              <a:spcAft>
                <a:spcPct val="0"/>
              </a:spcAft>
              <a:buClrTx/>
              <a:buSzTx/>
              <a:buFontTx/>
              <a:buNone/>
              <a:tabLst/>
            </a:pPr>
            <a:r>
              <a:rPr kumimoji="0" lang="en-US" altLang="ja-JP" sz="2000" dirty="0" err="1" smtClean="0"/>
              <a:t>TraceLog</a:t>
            </a:r>
            <a:endParaRPr kumimoji="0"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endParaRPr>
          </a:p>
        </p:txBody>
      </p:sp>
      <p:grpSp>
        <p:nvGrpSpPr>
          <p:cNvPr id="2" name="Group 91"/>
          <p:cNvGrpSpPr>
            <a:grpSpLocks/>
          </p:cNvGrpSpPr>
          <p:nvPr/>
        </p:nvGrpSpPr>
        <p:grpSpPr bwMode="auto">
          <a:xfrm>
            <a:off x="370523" y="2670982"/>
            <a:ext cx="8321675" cy="2709863"/>
            <a:chOff x="259" y="494"/>
            <a:chExt cx="5242" cy="1707"/>
          </a:xfrm>
        </p:grpSpPr>
        <p:sp>
          <p:nvSpPr>
            <p:cNvPr id="16390" name="Rectangle 60"/>
            <p:cNvSpPr>
              <a:spLocks noChangeArrowheads="1"/>
            </p:cNvSpPr>
            <p:nvPr/>
          </p:nvSpPr>
          <p:spPr bwMode="auto">
            <a:xfrm>
              <a:off x="2397" y="494"/>
              <a:ext cx="1430" cy="1707"/>
            </a:xfrm>
            <a:prstGeom prst="rect">
              <a:avLst/>
            </a:prstGeom>
            <a:solidFill>
              <a:srgbClr val="FFFFFF"/>
            </a:solidFill>
            <a:ln w="9525">
              <a:solidFill>
                <a:srgbClr val="000000"/>
              </a:solidFill>
              <a:miter lim="800000"/>
              <a:headEnd/>
              <a:tailEnd/>
            </a:ln>
          </p:spPr>
          <p:txBody>
            <a:bodyPr lIns="36000" tIns="36000" rIns="36000" bIns="36000"/>
            <a:lstStyle/>
            <a:p>
              <a:pPr algn="just">
                <a:lnSpc>
                  <a:spcPct val="100000"/>
                </a:lnSpc>
              </a:pPr>
              <a:r>
                <a:rPr kumimoji="0" lang="en-US" altLang="ja-JP" sz="2000" b="1"/>
                <a:t>B</a:t>
              </a:r>
              <a:r>
                <a:rPr kumimoji="0" lang="ja-JP" altLang="en-US" sz="2000" b="1"/>
                <a:t>（</a:t>
              </a:r>
              <a:r>
                <a:rPr kumimoji="0" lang="en-US" altLang="ja-JP" sz="2000" b="1"/>
                <a:t>F</a:t>
              </a:r>
              <a:r>
                <a:rPr kumimoji="0" lang="ja-JP" altLang="en-US" sz="2000" b="1"/>
                <a:t>）</a:t>
              </a:r>
              <a:r>
                <a:rPr kumimoji="0" lang="ja-JP" altLang="en-US" sz="2000"/>
                <a:t>層</a:t>
              </a:r>
            </a:p>
          </p:txBody>
        </p:sp>
        <p:sp>
          <p:nvSpPr>
            <p:cNvPr id="16391" name="Text Box 61"/>
            <p:cNvSpPr txBox="1">
              <a:spLocks noChangeArrowheads="1"/>
            </p:cNvSpPr>
            <p:nvPr/>
          </p:nvSpPr>
          <p:spPr bwMode="auto">
            <a:xfrm>
              <a:off x="2528" y="738"/>
              <a:ext cx="1150" cy="267"/>
            </a:xfrm>
            <a:prstGeom prst="rect">
              <a:avLst/>
            </a:prstGeom>
            <a:solidFill>
              <a:srgbClr val="E4CAC8"/>
            </a:solidFill>
            <a:ln w="38100">
              <a:solidFill>
                <a:srgbClr val="D69DAF"/>
              </a:solidFill>
              <a:miter lim="800000"/>
              <a:headEnd/>
              <a:tailEnd/>
            </a:ln>
          </p:spPr>
          <p:txBody>
            <a:bodyPr lIns="36000" tIns="72000" rIns="36000" bIns="360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16392" name="Text Box 62"/>
            <p:cNvSpPr txBox="1">
              <a:spLocks noChangeArrowheads="1"/>
            </p:cNvSpPr>
            <p:nvPr/>
          </p:nvSpPr>
          <p:spPr bwMode="auto">
            <a:xfrm>
              <a:off x="2532"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サブクラス</a:t>
              </a:r>
            </a:p>
          </p:txBody>
        </p:sp>
        <p:sp>
          <p:nvSpPr>
            <p:cNvPr id="16393" name="Line 63"/>
            <p:cNvSpPr>
              <a:spLocks noChangeShapeType="1"/>
            </p:cNvSpPr>
            <p:nvPr/>
          </p:nvSpPr>
          <p:spPr bwMode="auto">
            <a:xfrm flipV="1">
              <a:off x="3315" y="1044"/>
              <a:ext cx="0" cy="259"/>
            </a:xfrm>
            <a:prstGeom prst="line">
              <a:avLst/>
            </a:prstGeom>
            <a:noFill/>
            <a:ln w="9525">
              <a:solidFill>
                <a:srgbClr val="000000"/>
              </a:solidFill>
              <a:round/>
              <a:headEnd/>
              <a:tailEnd/>
            </a:ln>
          </p:spPr>
          <p:txBody>
            <a:bodyPr/>
            <a:lstStyle/>
            <a:p>
              <a:endParaRPr lang="ja-JP" altLang="en-US"/>
            </a:p>
          </p:txBody>
        </p:sp>
        <p:sp>
          <p:nvSpPr>
            <p:cNvPr id="16394" name="AutoShape 64"/>
            <p:cNvSpPr>
              <a:spLocks noChangeArrowheads="1"/>
            </p:cNvSpPr>
            <p:nvPr/>
          </p:nvSpPr>
          <p:spPr bwMode="auto">
            <a:xfrm>
              <a:off x="3273"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6395" name="Line 65"/>
            <p:cNvSpPr>
              <a:spLocks noChangeShapeType="1"/>
            </p:cNvSpPr>
            <p:nvPr/>
          </p:nvSpPr>
          <p:spPr bwMode="auto">
            <a:xfrm flipV="1">
              <a:off x="3315" y="1609"/>
              <a:ext cx="0" cy="259"/>
            </a:xfrm>
            <a:prstGeom prst="line">
              <a:avLst/>
            </a:prstGeom>
            <a:noFill/>
            <a:ln w="9525">
              <a:solidFill>
                <a:srgbClr val="000000"/>
              </a:solidFill>
              <a:round/>
              <a:headEnd/>
              <a:tailEnd/>
            </a:ln>
          </p:spPr>
          <p:txBody>
            <a:bodyPr/>
            <a:lstStyle/>
            <a:p>
              <a:endParaRPr lang="ja-JP" altLang="en-US"/>
            </a:p>
          </p:txBody>
        </p:sp>
        <p:sp>
          <p:nvSpPr>
            <p:cNvPr id="16396" name="AutoShape 66"/>
            <p:cNvSpPr>
              <a:spLocks noChangeArrowheads="1"/>
            </p:cNvSpPr>
            <p:nvPr/>
          </p:nvSpPr>
          <p:spPr bwMode="auto">
            <a:xfrm>
              <a:off x="3273" y="1571"/>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6397" name="AutoShape 67"/>
            <p:cNvSpPr>
              <a:spLocks noChangeArrowheads="1"/>
            </p:cNvSpPr>
            <p:nvPr/>
          </p:nvSpPr>
          <p:spPr bwMode="auto">
            <a:xfrm>
              <a:off x="2657"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6398" name="AutoShape 68"/>
            <p:cNvSpPr>
              <a:spLocks noChangeArrowheads="1"/>
            </p:cNvSpPr>
            <p:nvPr/>
          </p:nvSpPr>
          <p:spPr bwMode="auto">
            <a:xfrm>
              <a:off x="2910"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6399" name="Text Box 69"/>
            <p:cNvSpPr txBox="1">
              <a:spLocks noChangeArrowheads="1"/>
            </p:cNvSpPr>
            <p:nvPr/>
          </p:nvSpPr>
          <p:spPr bwMode="auto">
            <a:xfrm>
              <a:off x="2533" y="1306"/>
              <a:ext cx="1150" cy="268"/>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sp>
          <p:nvSpPr>
            <p:cNvPr id="16400" name="Rectangle 70"/>
            <p:cNvSpPr>
              <a:spLocks noChangeArrowheads="1"/>
            </p:cNvSpPr>
            <p:nvPr/>
          </p:nvSpPr>
          <p:spPr bwMode="auto">
            <a:xfrm>
              <a:off x="739" y="494"/>
              <a:ext cx="1430" cy="1707"/>
            </a:xfrm>
            <a:prstGeom prst="rect">
              <a:avLst/>
            </a:prstGeom>
            <a:solidFill>
              <a:srgbClr val="FFFFFF"/>
            </a:solidFill>
            <a:ln w="9525">
              <a:solidFill>
                <a:srgbClr val="000000"/>
              </a:solidFill>
              <a:miter lim="800000"/>
              <a:headEnd/>
              <a:tailEnd/>
            </a:ln>
          </p:spPr>
          <p:txBody>
            <a:bodyPr lIns="36000" tIns="36000" rIns="36000" bIns="36000"/>
            <a:lstStyle/>
            <a:p>
              <a:pPr algn="just">
                <a:lnSpc>
                  <a:spcPct val="100000"/>
                </a:lnSpc>
              </a:pPr>
              <a:r>
                <a:rPr kumimoji="0" lang="en-US" altLang="ja-JP" sz="2000" b="1"/>
                <a:t>P</a:t>
              </a:r>
              <a:r>
                <a:rPr kumimoji="0" lang="ja-JP" altLang="en-US" sz="2000"/>
                <a:t>層</a:t>
              </a:r>
            </a:p>
          </p:txBody>
        </p:sp>
        <p:sp>
          <p:nvSpPr>
            <p:cNvPr id="16401" name="Text Box 71"/>
            <p:cNvSpPr txBox="1">
              <a:spLocks noChangeArrowheads="1"/>
            </p:cNvSpPr>
            <p:nvPr/>
          </p:nvSpPr>
          <p:spPr bwMode="auto">
            <a:xfrm>
              <a:off x="877" y="738"/>
              <a:ext cx="1150" cy="267"/>
            </a:xfrm>
            <a:prstGeom prst="rect">
              <a:avLst/>
            </a:prstGeom>
            <a:solidFill>
              <a:srgbClr val="E4CAC8"/>
            </a:solidFill>
            <a:ln w="38100">
              <a:solidFill>
                <a:srgbClr val="D69DAF"/>
              </a:solidFill>
              <a:miter lim="800000"/>
              <a:headEnd/>
              <a:tailEnd/>
            </a:ln>
          </p:spPr>
          <p:txBody>
            <a:bodyPr lIns="36000" tIns="72000" rIns="36000" bIns="360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16402" name="Text Box 72"/>
            <p:cNvSpPr txBox="1">
              <a:spLocks noChangeArrowheads="1"/>
            </p:cNvSpPr>
            <p:nvPr/>
          </p:nvSpPr>
          <p:spPr bwMode="auto">
            <a:xfrm>
              <a:off x="881"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サブクラス</a:t>
              </a:r>
            </a:p>
          </p:txBody>
        </p:sp>
        <p:sp>
          <p:nvSpPr>
            <p:cNvPr id="16403" name="Line 73"/>
            <p:cNvSpPr>
              <a:spLocks noChangeShapeType="1"/>
            </p:cNvSpPr>
            <p:nvPr/>
          </p:nvSpPr>
          <p:spPr bwMode="auto">
            <a:xfrm flipV="1">
              <a:off x="1657" y="1044"/>
              <a:ext cx="0" cy="259"/>
            </a:xfrm>
            <a:prstGeom prst="line">
              <a:avLst/>
            </a:prstGeom>
            <a:noFill/>
            <a:ln w="9525">
              <a:solidFill>
                <a:srgbClr val="000000"/>
              </a:solidFill>
              <a:round/>
              <a:headEnd/>
              <a:tailEnd/>
            </a:ln>
          </p:spPr>
          <p:txBody>
            <a:bodyPr/>
            <a:lstStyle/>
            <a:p>
              <a:endParaRPr lang="ja-JP" altLang="en-US"/>
            </a:p>
          </p:txBody>
        </p:sp>
        <p:sp>
          <p:nvSpPr>
            <p:cNvPr id="16404" name="AutoShape 74"/>
            <p:cNvSpPr>
              <a:spLocks noChangeArrowheads="1"/>
            </p:cNvSpPr>
            <p:nvPr/>
          </p:nvSpPr>
          <p:spPr bwMode="auto">
            <a:xfrm>
              <a:off x="1615"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6405" name="Line 75"/>
            <p:cNvSpPr>
              <a:spLocks noChangeShapeType="1"/>
            </p:cNvSpPr>
            <p:nvPr/>
          </p:nvSpPr>
          <p:spPr bwMode="auto">
            <a:xfrm flipV="1">
              <a:off x="1657" y="1609"/>
              <a:ext cx="0" cy="259"/>
            </a:xfrm>
            <a:prstGeom prst="line">
              <a:avLst/>
            </a:prstGeom>
            <a:noFill/>
            <a:ln w="9525">
              <a:solidFill>
                <a:srgbClr val="000000"/>
              </a:solidFill>
              <a:round/>
              <a:headEnd/>
              <a:tailEnd/>
            </a:ln>
          </p:spPr>
          <p:txBody>
            <a:bodyPr/>
            <a:lstStyle/>
            <a:p>
              <a:endParaRPr lang="ja-JP" altLang="en-US"/>
            </a:p>
          </p:txBody>
        </p:sp>
        <p:sp>
          <p:nvSpPr>
            <p:cNvPr id="16406" name="AutoShape 76"/>
            <p:cNvSpPr>
              <a:spLocks noChangeArrowheads="1"/>
            </p:cNvSpPr>
            <p:nvPr/>
          </p:nvSpPr>
          <p:spPr bwMode="auto">
            <a:xfrm>
              <a:off x="1615" y="1565"/>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6407" name="AutoShape 77"/>
            <p:cNvSpPr>
              <a:spLocks noChangeArrowheads="1"/>
            </p:cNvSpPr>
            <p:nvPr/>
          </p:nvSpPr>
          <p:spPr bwMode="auto">
            <a:xfrm>
              <a:off x="999"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6408" name="AutoShape 78"/>
            <p:cNvSpPr>
              <a:spLocks noChangeArrowheads="1"/>
            </p:cNvSpPr>
            <p:nvPr/>
          </p:nvSpPr>
          <p:spPr bwMode="auto">
            <a:xfrm>
              <a:off x="1252"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6409" name="Text Box 79"/>
            <p:cNvSpPr txBox="1">
              <a:spLocks noChangeArrowheads="1"/>
            </p:cNvSpPr>
            <p:nvPr/>
          </p:nvSpPr>
          <p:spPr bwMode="auto">
            <a:xfrm>
              <a:off x="882" y="1306"/>
              <a:ext cx="1150" cy="268"/>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sp>
          <p:nvSpPr>
            <p:cNvPr id="16410" name="Rectangle 80"/>
            <p:cNvSpPr>
              <a:spLocks noChangeArrowheads="1"/>
            </p:cNvSpPr>
            <p:nvPr/>
          </p:nvSpPr>
          <p:spPr bwMode="auto">
            <a:xfrm>
              <a:off x="4071" y="494"/>
              <a:ext cx="1430" cy="1707"/>
            </a:xfrm>
            <a:prstGeom prst="rect">
              <a:avLst/>
            </a:prstGeom>
            <a:solidFill>
              <a:srgbClr val="FFFFFF"/>
            </a:solidFill>
            <a:ln w="9525">
              <a:solidFill>
                <a:srgbClr val="000000"/>
              </a:solidFill>
              <a:miter lim="800000"/>
              <a:headEnd/>
              <a:tailEnd/>
            </a:ln>
          </p:spPr>
          <p:txBody>
            <a:bodyPr lIns="36000" tIns="36000" rIns="36000" bIns="36000"/>
            <a:lstStyle/>
            <a:p>
              <a:pPr algn="just">
                <a:lnSpc>
                  <a:spcPct val="100000"/>
                </a:lnSpc>
              </a:pPr>
              <a:r>
                <a:rPr kumimoji="0" lang="en-US" altLang="ja-JP" sz="2000" b="1"/>
                <a:t>D</a:t>
              </a:r>
              <a:r>
                <a:rPr kumimoji="0" lang="ja-JP" altLang="en-US" sz="2000"/>
                <a:t>層</a:t>
              </a:r>
            </a:p>
          </p:txBody>
        </p:sp>
        <p:sp>
          <p:nvSpPr>
            <p:cNvPr id="16411" name="Text Box 81"/>
            <p:cNvSpPr txBox="1">
              <a:spLocks noChangeArrowheads="1"/>
            </p:cNvSpPr>
            <p:nvPr/>
          </p:nvSpPr>
          <p:spPr bwMode="auto">
            <a:xfrm>
              <a:off x="4202" y="738"/>
              <a:ext cx="1150" cy="267"/>
            </a:xfrm>
            <a:prstGeom prst="rect">
              <a:avLst/>
            </a:prstGeom>
            <a:solidFill>
              <a:srgbClr val="E4CAC8"/>
            </a:solidFill>
            <a:ln w="38100">
              <a:solidFill>
                <a:srgbClr val="D69DAF"/>
              </a:solidFill>
              <a:miter lim="800000"/>
              <a:headEnd/>
              <a:tailEnd/>
            </a:ln>
          </p:spPr>
          <p:txBody>
            <a:bodyPr lIns="36000" tIns="72000" rIns="36000" bIns="360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16412" name="Line 83"/>
            <p:cNvSpPr>
              <a:spLocks noChangeShapeType="1"/>
            </p:cNvSpPr>
            <p:nvPr/>
          </p:nvSpPr>
          <p:spPr bwMode="auto">
            <a:xfrm flipV="1">
              <a:off x="4792" y="1044"/>
              <a:ext cx="0" cy="830"/>
            </a:xfrm>
            <a:prstGeom prst="line">
              <a:avLst/>
            </a:prstGeom>
            <a:noFill/>
            <a:ln w="9525">
              <a:solidFill>
                <a:srgbClr val="000000"/>
              </a:solidFill>
              <a:round/>
              <a:headEnd/>
              <a:tailEnd/>
            </a:ln>
          </p:spPr>
          <p:txBody>
            <a:bodyPr/>
            <a:lstStyle/>
            <a:p>
              <a:endParaRPr lang="ja-JP" altLang="en-US"/>
            </a:p>
          </p:txBody>
        </p:sp>
        <p:sp>
          <p:nvSpPr>
            <p:cNvPr id="16413" name="AutoShape 84"/>
            <p:cNvSpPr>
              <a:spLocks noChangeArrowheads="1"/>
            </p:cNvSpPr>
            <p:nvPr/>
          </p:nvSpPr>
          <p:spPr bwMode="auto">
            <a:xfrm>
              <a:off x="4750"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6414" name="Text Box 85"/>
            <p:cNvSpPr txBox="1">
              <a:spLocks noChangeArrowheads="1"/>
            </p:cNvSpPr>
            <p:nvPr/>
          </p:nvSpPr>
          <p:spPr bwMode="auto">
            <a:xfrm>
              <a:off x="259" y="495"/>
              <a:ext cx="344" cy="1706"/>
            </a:xfrm>
            <a:prstGeom prst="rect">
              <a:avLst/>
            </a:prstGeom>
            <a:solidFill>
              <a:srgbClr val="FFFFFF"/>
            </a:solidFill>
            <a:ln w="9525">
              <a:solidFill>
                <a:srgbClr val="000000"/>
              </a:solidFill>
              <a:miter lim="800000"/>
              <a:headEnd/>
              <a:tailEnd/>
            </a:ln>
          </p:spPr>
          <p:txBody>
            <a:bodyPr vert="eaVert" lIns="36000" tIns="36000" rIns="36000" bIns="36000"/>
            <a:lstStyle/>
            <a:p>
              <a:r>
                <a:rPr kumimoji="0" lang="en-US" altLang="ja-JP" sz="2800" b="1"/>
                <a:t>ASP.NET</a:t>
              </a:r>
              <a:endParaRPr kumimoji="0" lang="ja-JP" altLang="en-US" sz="2800" b="1"/>
            </a:p>
          </p:txBody>
        </p:sp>
        <p:sp>
          <p:nvSpPr>
            <p:cNvPr id="16415" name="AutoShape 86"/>
            <p:cNvSpPr>
              <a:spLocks noChangeArrowheads="1"/>
            </p:cNvSpPr>
            <p:nvPr/>
          </p:nvSpPr>
          <p:spPr bwMode="auto">
            <a:xfrm>
              <a:off x="593" y="762"/>
              <a:ext cx="286" cy="214"/>
            </a:xfrm>
            <a:prstGeom prst="rightArrow">
              <a:avLst>
                <a:gd name="adj1" fmla="val 57500"/>
                <a:gd name="adj2" fmla="val 42259"/>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16416" name="Text Box 87"/>
            <p:cNvSpPr txBox="1">
              <a:spLocks noChangeArrowheads="1"/>
            </p:cNvSpPr>
            <p:nvPr/>
          </p:nvSpPr>
          <p:spPr bwMode="auto">
            <a:xfrm>
              <a:off x="4208" y="1306"/>
              <a:ext cx="1150" cy="268"/>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sp>
          <p:nvSpPr>
            <p:cNvPr id="16417" name="AutoShape 88"/>
            <p:cNvSpPr>
              <a:spLocks noChangeArrowheads="1"/>
            </p:cNvSpPr>
            <p:nvPr/>
          </p:nvSpPr>
          <p:spPr bwMode="auto">
            <a:xfrm>
              <a:off x="4277"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6418" name="AutoShape 89"/>
            <p:cNvSpPr>
              <a:spLocks noChangeArrowheads="1"/>
            </p:cNvSpPr>
            <p:nvPr/>
          </p:nvSpPr>
          <p:spPr bwMode="auto">
            <a:xfrm>
              <a:off x="4750" y="1577"/>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6419" name="AutoShape 90"/>
            <p:cNvSpPr>
              <a:spLocks noChangeArrowheads="1"/>
            </p:cNvSpPr>
            <p:nvPr/>
          </p:nvSpPr>
          <p:spPr bwMode="auto">
            <a:xfrm rot="-3444166">
              <a:off x="1747" y="1315"/>
              <a:ext cx="1086" cy="202"/>
            </a:xfrm>
            <a:prstGeom prst="rightArrow">
              <a:avLst>
                <a:gd name="adj1" fmla="val 44491"/>
                <a:gd name="adj2" fmla="val 103965"/>
              </a:avLst>
            </a:prstGeom>
            <a:solidFill>
              <a:srgbClr val="69306A"/>
            </a:solidFill>
            <a:ln w="9525">
              <a:solidFill>
                <a:srgbClr val="69306A"/>
              </a:solidFill>
              <a:miter lim="800000"/>
              <a:headEnd/>
              <a:tailEnd/>
            </a:ln>
          </p:spPr>
          <p:txBody>
            <a:bodyPr rot="10800000" wrap="none" lIns="36000" tIns="36000" rIns="36000" bIns="36000" anchor="ctr"/>
            <a:lstStyle/>
            <a:p>
              <a:pPr eaLnBrk="1" hangingPunct="1">
                <a:lnSpc>
                  <a:spcPct val="150000"/>
                </a:lnSpc>
              </a:pPr>
              <a:endParaRPr lang="ja-JP" altLang="en-US" sz="2000" b="1"/>
            </a:p>
          </p:txBody>
        </p:sp>
        <p:sp>
          <p:nvSpPr>
            <p:cNvPr id="16420" name="AutoShape 91"/>
            <p:cNvSpPr>
              <a:spLocks noChangeArrowheads="1"/>
            </p:cNvSpPr>
            <p:nvPr/>
          </p:nvSpPr>
          <p:spPr bwMode="auto">
            <a:xfrm>
              <a:off x="3712" y="1927"/>
              <a:ext cx="468" cy="165"/>
            </a:xfrm>
            <a:prstGeom prst="rightArrow">
              <a:avLst>
                <a:gd name="adj1" fmla="val 52630"/>
                <a:gd name="adj2" fmla="val 100376"/>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16421" name="AutoShape 92"/>
            <p:cNvSpPr>
              <a:spLocks noChangeArrowheads="1"/>
            </p:cNvSpPr>
            <p:nvPr/>
          </p:nvSpPr>
          <p:spPr bwMode="auto">
            <a:xfrm rot="10800000">
              <a:off x="4543"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rot="10800000" vert="eaVert" wrap="none" anchor="ctr"/>
            <a:lstStyle/>
            <a:p>
              <a:pPr eaLnBrk="1" hangingPunct="1">
                <a:lnSpc>
                  <a:spcPct val="150000"/>
                </a:lnSpc>
              </a:pPr>
              <a:endParaRPr lang="ja-JP" altLang="en-US" sz="2000" b="1"/>
            </a:p>
          </p:txBody>
        </p:sp>
        <p:sp>
          <p:nvSpPr>
            <p:cNvPr id="16422" name="Text Box 82"/>
            <p:cNvSpPr txBox="1">
              <a:spLocks noChangeArrowheads="1"/>
            </p:cNvSpPr>
            <p:nvPr/>
          </p:nvSpPr>
          <p:spPr bwMode="auto">
            <a:xfrm>
              <a:off x="4213"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ja-JP" altLang="en-US" sz="2000">
                  <a:latin typeface="ＭＳ Ｐゴシック" pitchFamily="50" charset="-128"/>
                </a:rPr>
                <a:t>サブクラス</a:t>
              </a:r>
              <a:endParaRPr kumimoji="0" lang="ja-JP" altLang="en-US" sz="2000">
                <a:latin typeface="Century" pitchFamily="18" charset="0"/>
              </a:endParaRPr>
            </a:p>
          </p:txBody>
        </p:sp>
      </p:grpSp>
      <p:sp>
        <p:nvSpPr>
          <p:cNvPr id="16389"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3.1. </a:t>
            </a:r>
            <a:r>
              <a:rPr lang="ja-JP" altLang="en-US" sz="3200" dirty="0" smtClean="0"/>
              <a:t>共通化を徹底的に</a:t>
            </a:r>
            <a:r>
              <a:rPr lang="ja-JP" altLang="ja-JP" sz="3200" dirty="0" smtClean="0"/>
              <a:t>支援する</a:t>
            </a:r>
            <a:endParaRPr lang="ja-JP" altLang="en-US" sz="3200" dirty="0">
              <a:solidFill>
                <a:schemeClr val="tx2"/>
              </a:solidFill>
            </a:endParaRPr>
          </a:p>
        </p:txBody>
      </p:sp>
      <p:cxnSp>
        <p:nvCxnSpPr>
          <p:cNvPr id="43" name="直線矢印コネクタ 42"/>
          <p:cNvCxnSpPr>
            <a:stCxn id="16409" idx="2"/>
            <a:endCxn id="54" idx="0"/>
          </p:cNvCxnSpPr>
          <p:nvPr/>
        </p:nvCxnSpPr>
        <p:spPr bwMode="auto">
          <a:xfrm flipH="1">
            <a:off x="2135401" y="4385482"/>
            <a:ext cx="136948" cy="1440171"/>
          </a:xfrm>
          <a:prstGeom prst="straightConnector1">
            <a:avLst/>
          </a:prstGeom>
          <a:solidFill>
            <a:srgbClr val="E4CAC8"/>
          </a:solidFill>
          <a:ln w="38100" cap="flat" cmpd="sng" algn="ctr">
            <a:solidFill>
              <a:schemeClr val="tx1">
                <a:lumMod val="75000"/>
                <a:lumOff val="25000"/>
              </a:schemeClr>
            </a:solidFill>
            <a:prstDash val="solid"/>
            <a:round/>
            <a:headEnd type="none" w="med" len="med"/>
            <a:tailEnd type="arrow"/>
          </a:ln>
          <a:effectLst/>
        </p:spPr>
      </p:cxnSp>
      <p:sp>
        <p:nvSpPr>
          <p:cNvPr id="61" name="円柱 60"/>
          <p:cNvSpPr/>
          <p:nvPr/>
        </p:nvSpPr>
        <p:spPr bwMode="auto">
          <a:xfrm>
            <a:off x="4485061" y="5568116"/>
            <a:ext cx="1481560" cy="1030147"/>
          </a:xfrm>
          <a:prstGeom prst="can">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indent="0" algn="ctr" defTabSz="914400" rtl="0" eaLnBrk="0" fontAlgn="base" latinLnBrk="0" hangingPunct="0">
              <a:lnSpc>
                <a:spcPct val="96000"/>
              </a:lnSpc>
              <a:spcBef>
                <a:spcPct val="0"/>
              </a:spcBef>
              <a:spcAft>
                <a:spcPct val="0"/>
              </a:spcAft>
              <a:buClrTx/>
              <a:buSzTx/>
              <a:buFontTx/>
              <a:buNone/>
              <a:tabLst/>
            </a:pPr>
            <a:r>
              <a:rPr kumimoji="0" lang="en-US" altLang="ja-JP" sz="2000" dirty="0" smtClean="0"/>
              <a:t>Operation</a:t>
            </a:r>
          </a:p>
          <a:p>
            <a:pPr marL="0" marR="0" indent="0" algn="ctr" defTabSz="914400" rtl="0" eaLnBrk="0" fontAlgn="base" latinLnBrk="0" hangingPunct="0">
              <a:lnSpc>
                <a:spcPct val="96000"/>
              </a:lnSpc>
              <a:spcBef>
                <a:spcPct val="0"/>
              </a:spcBef>
              <a:spcAft>
                <a:spcPct val="0"/>
              </a:spcAft>
              <a:buClrTx/>
              <a:buSzTx/>
              <a:buFontTx/>
              <a:buNone/>
              <a:tabLst/>
            </a:pPr>
            <a:r>
              <a:rPr kumimoji="0" lang="en-US" altLang="ja-JP" sz="2000" dirty="0" err="1" smtClean="0"/>
              <a:t>TraceLog</a:t>
            </a:r>
            <a:endParaRPr kumimoji="0"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endParaRPr>
          </a:p>
        </p:txBody>
      </p:sp>
      <p:cxnSp>
        <p:nvCxnSpPr>
          <p:cNvPr id="63" name="直線矢印コネクタ 62"/>
          <p:cNvCxnSpPr>
            <a:stCxn id="16399" idx="2"/>
            <a:endCxn id="61" idx="0"/>
          </p:cNvCxnSpPr>
          <p:nvPr/>
        </p:nvCxnSpPr>
        <p:spPr bwMode="auto">
          <a:xfrm>
            <a:off x="4893311" y="4385482"/>
            <a:ext cx="332530" cy="1440171"/>
          </a:xfrm>
          <a:prstGeom prst="straightConnector1">
            <a:avLst/>
          </a:prstGeom>
          <a:solidFill>
            <a:srgbClr val="E4CAC8"/>
          </a:solidFill>
          <a:ln w="38100" cap="flat" cmpd="sng" algn="ctr">
            <a:solidFill>
              <a:schemeClr val="tx1">
                <a:lumMod val="75000"/>
                <a:lumOff val="25000"/>
              </a:schemeClr>
            </a:solidFill>
            <a:prstDash val="solid"/>
            <a:round/>
            <a:headEnd type="none" w="med" len="med"/>
            <a:tailEnd type="arrow"/>
          </a:ln>
          <a:effectLst/>
        </p:spPr>
      </p:cxnSp>
      <p:sp>
        <p:nvSpPr>
          <p:cNvPr id="65" name="円柱 64"/>
          <p:cNvSpPr/>
          <p:nvPr/>
        </p:nvSpPr>
        <p:spPr bwMode="auto">
          <a:xfrm>
            <a:off x="7124090" y="5556542"/>
            <a:ext cx="1481560" cy="1030147"/>
          </a:xfrm>
          <a:prstGeom prst="can">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indent="0" algn="ctr" defTabSz="914400" rtl="0" eaLnBrk="0" fontAlgn="base" latinLnBrk="0" hangingPunct="0">
              <a:lnSpc>
                <a:spcPct val="96000"/>
              </a:lnSpc>
              <a:spcBef>
                <a:spcPct val="0"/>
              </a:spcBef>
              <a:spcAft>
                <a:spcPct val="0"/>
              </a:spcAft>
              <a:buClrTx/>
              <a:buSzTx/>
              <a:buFontTx/>
              <a:buNone/>
              <a:tabLst/>
            </a:pPr>
            <a:r>
              <a:rPr kumimoji="0" lang="en-US" altLang="ja-JP" sz="2000" dirty="0" smtClean="0"/>
              <a:t>SQL</a:t>
            </a:r>
          </a:p>
          <a:p>
            <a:pPr marL="0" marR="0" indent="0" algn="ctr" defTabSz="914400" rtl="0" eaLnBrk="0" fontAlgn="base" latinLnBrk="0" hangingPunct="0">
              <a:lnSpc>
                <a:spcPct val="96000"/>
              </a:lnSpc>
              <a:spcBef>
                <a:spcPct val="0"/>
              </a:spcBef>
              <a:spcAft>
                <a:spcPct val="0"/>
              </a:spcAft>
              <a:buClrTx/>
              <a:buSzTx/>
              <a:buFontTx/>
              <a:buNone/>
              <a:tabLst/>
            </a:pPr>
            <a:r>
              <a:rPr kumimoji="0" lang="en-US" altLang="ja-JP" sz="2000" dirty="0" err="1" smtClean="0"/>
              <a:t>TraceLog</a:t>
            </a:r>
            <a:endParaRPr kumimoji="0"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endParaRPr>
          </a:p>
        </p:txBody>
      </p:sp>
      <p:cxnSp>
        <p:nvCxnSpPr>
          <p:cNvPr id="66" name="直線矢印コネクタ 65"/>
          <p:cNvCxnSpPr>
            <a:stCxn id="16418" idx="0"/>
            <a:endCxn id="65" idx="0"/>
          </p:cNvCxnSpPr>
          <p:nvPr/>
        </p:nvCxnSpPr>
        <p:spPr bwMode="auto">
          <a:xfrm>
            <a:off x="7561899" y="4390245"/>
            <a:ext cx="302971" cy="1423834"/>
          </a:xfrm>
          <a:prstGeom prst="straightConnector1">
            <a:avLst/>
          </a:prstGeom>
          <a:solidFill>
            <a:srgbClr val="E4CAC8"/>
          </a:solidFill>
          <a:ln w="38100" cap="flat" cmpd="sng" algn="ctr">
            <a:solidFill>
              <a:schemeClr val="tx1">
                <a:lumMod val="75000"/>
                <a:lumOff val="25000"/>
              </a:schemeClr>
            </a:solidFill>
            <a:prstDash val="solid"/>
            <a:round/>
            <a:headEnd type="none" w="med" len="med"/>
            <a:tailEnd type="arrow"/>
          </a:ln>
          <a:effectLst/>
        </p:spPr>
      </p:cxnSp>
      <p:sp>
        <p:nvSpPr>
          <p:cNvPr id="91" name="AutoShape 8"/>
          <p:cNvSpPr>
            <a:spLocks noChangeArrowheads="1"/>
          </p:cNvSpPr>
          <p:nvPr/>
        </p:nvSpPr>
        <p:spPr bwMode="auto">
          <a:xfrm flipH="1">
            <a:off x="1429319" y="1335067"/>
            <a:ext cx="1707420" cy="928349"/>
          </a:xfrm>
          <a:prstGeom prst="wedgeRoundRectCallout">
            <a:avLst>
              <a:gd name="adj1" fmla="val -7022"/>
              <a:gd name="adj2" fmla="val 80065"/>
              <a:gd name="adj3" fmla="val 16667"/>
            </a:avLst>
          </a:prstGeom>
          <a:solidFill>
            <a:srgbClr val="FFFFFF"/>
          </a:solidFill>
          <a:ln w="9525">
            <a:solidFill>
              <a:srgbClr val="000000"/>
            </a:solidFill>
            <a:miter lim="800000"/>
            <a:headEnd/>
            <a:tailEnd/>
          </a:ln>
        </p:spPr>
        <p:txBody>
          <a:bodyPr lIns="72000" tIns="72000" rIns="72000" bIns="72000"/>
          <a:lstStyle/>
          <a:p>
            <a:pPr algn="l">
              <a:lnSpc>
                <a:spcPct val="85000"/>
              </a:lnSpc>
              <a:buFont typeface="Arial" pitchFamily="34" charset="0"/>
              <a:buChar char="•"/>
            </a:pPr>
            <a:r>
              <a:rPr kumimoji="0" lang="ja-JP" altLang="en-US" sz="1800" dirty="0" smtClean="0">
                <a:latin typeface="HGP創英角ｺﾞｼｯｸUB" pitchFamily="50" charset="-128"/>
              </a:rPr>
              <a:t> アクセス制御</a:t>
            </a:r>
            <a:endParaRPr kumimoji="0" lang="en-US" altLang="ja-JP" sz="1800" dirty="0" smtClean="0">
              <a:latin typeface="HGP創英角ｺﾞｼｯｸUB" pitchFamily="50" charset="-128"/>
            </a:endParaRPr>
          </a:p>
          <a:p>
            <a:pPr algn="l">
              <a:lnSpc>
                <a:spcPct val="85000"/>
              </a:lnSpc>
              <a:buFont typeface="Arial" pitchFamily="34" charset="0"/>
              <a:buChar char="•"/>
            </a:pPr>
            <a:r>
              <a:rPr kumimoji="0" lang="ja-JP" altLang="en-US" sz="1800" dirty="0" smtClean="0">
                <a:latin typeface="HGP創英角ｺﾞｼｯｸUB" pitchFamily="50" charset="-128"/>
              </a:rPr>
              <a:t> 表示・非表示</a:t>
            </a:r>
            <a:endParaRPr kumimoji="0" lang="en-US" altLang="ja-JP" sz="1800" dirty="0" smtClean="0">
              <a:latin typeface="HGP創英角ｺﾞｼｯｸUB" pitchFamily="50" charset="-128"/>
            </a:endParaRPr>
          </a:p>
          <a:p>
            <a:pPr algn="l">
              <a:lnSpc>
                <a:spcPct val="85000"/>
              </a:lnSpc>
              <a:buFont typeface="Arial" pitchFamily="34" charset="0"/>
              <a:buChar char="•"/>
            </a:pPr>
            <a:r>
              <a:rPr kumimoji="0" lang="ja-JP" altLang="en-US" sz="1800" dirty="0" smtClean="0">
                <a:latin typeface="HGP創英角ｺﾞｼｯｸUB" pitchFamily="50" charset="-128"/>
              </a:rPr>
              <a:t> 活性・不活性</a:t>
            </a:r>
            <a:endParaRPr kumimoji="0" lang="ja-JP" altLang="en-US" sz="1800" dirty="0">
              <a:latin typeface="HGP創英角ｺﾞｼｯｸUB" pitchFamily="50" charset="-128"/>
            </a:endParaRPr>
          </a:p>
        </p:txBody>
      </p:sp>
      <p:sp>
        <p:nvSpPr>
          <p:cNvPr id="94" name="AutoShape 8"/>
          <p:cNvSpPr>
            <a:spLocks noChangeArrowheads="1"/>
          </p:cNvSpPr>
          <p:nvPr/>
        </p:nvSpPr>
        <p:spPr bwMode="auto">
          <a:xfrm flipH="1">
            <a:off x="3177868" y="1134319"/>
            <a:ext cx="2343255" cy="1119132"/>
          </a:xfrm>
          <a:prstGeom prst="wedgeRoundRectCallout">
            <a:avLst>
              <a:gd name="adj1" fmla="val -7022"/>
              <a:gd name="adj2" fmla="val 80065"/>
              <a:gd name="adj3" fmla="val 16667"/>
            </a:avLst>
          </a:prstGeom>
          <a:solidFill>
            <a:srgbClr val="FFFFFF"/>
          </a:solidFill>
          <a:ln w="9525">
            <a:solidFill>
              <a:srgbClr val="000000"/>
            </a:solidFill>
            <a:miter lim="800000"/>
            <a:headEnd/>
            <a:tailEnd/>
          </a:ln>
        </p:spPr>
        <p:txBody>
          <a:bodyPr lIns="72000" tIns="72000" rIns="72000" bIns="72000"/>
          <a:lstStyle/>
          <a:p>
            <a:pPr algn="l">
              <a:lnSpc>
                <a:spcPct val="85000"/>
              </a:lnSpc>
              <a:buFont typeface="Arial" pitchFamily="34" charset="0"/>
              <a:buChar char="•"/>
            </a:pPr>
            <a:r>
              <a:rPr kumimoji="0" lang="ja-JP" altLang="en-US" sz="1800" dirty="0" smtClean="0">
                <a:latin typeface="HGP創英角ｺﾞｼｯｸUB" pitchFamily="50" charset="-128"/>
              </a:rPr>
              <a:t> 閉塞処理</a:t>
            </a:r>
            <a:endParaRPr kumimoji="0" lang="en-US" altLang="ja-JP" sz="1800" dirty="0" smtClean="0">
              <a:latin typeface="HGP創英角ｺﾞｼｯｸUB" pitchFamily="50" charset="-128"/>
            </a:endParaRPr>
          </a:p>
          <a:p>
            <a:pPr algn="l">
              <a:lnSpc>
                <a:spcPct val="85000"/>
              </a:lnSpc>
              <a:buFont typeface="Arial" pitchFamily="34" charset="0"/>
              <a:buChar char="•"/>
            </a:pPr>
            <a:r>
              <a:rPr kumimoji="0" lang="ja-JP" altLang="en-US" sz="1800" dirty="0" smtClean="0">
                <a:latin typeface="HGP創英角ｺﾞｼｯｸUB" pitchFamily="50" charset="-128"/>
              </a:rPr>
              <a:t> コネクション制御</a:t>
            </a:r>
            <a:endParaRPr kumimoji="0" lang="en-US" altLang="ja-JP" sz="1800" dirty="0" smtClean="0">
              <a:latin typeface="HGP創英角ｺﾞｼｯｸUB" pitchFamily="50" charset="-128"/>
            </a:endParaRPr>
          </a:p>
          <a:p>
            <a:pPr algn="l">
              <a:lnSpc>
                <a:spcPct val="85000"/>
              </a:lnSpc>
              <a:buFont typeface="Arial" pitchFamily="34" charset="0"/>
              <a:buChar char="•"/>
            </a:pPr>
            <a:r>
              <a:rPr kumimoji="0" lang="ja-JP" altLang="en-US" sz="1800" dirty="0" smtClean="0">
                <a:latin typeface="HGP創英角ｺﾞｼｯｸUB" pitchFamily="50" charset="-128"/>
              </a:rPr>
              <a:t> トランザクション制御</a:t>
            </a:r>
            <a:endParaRPr kumimoji="0" lang="en-US" altLang="ja-JP" sz="1800" dirty="0" smtClean="0">
              <a:latin typeface="HGP創英角ｺﾞｼｯｸUB" pitchFamily="50" charset="-128"/>
            </a:endParaRPr>
          </a:p>
          <a:p>
            <a:pPr algn="l">
              <a:lnSpc>
                <a:spcPct val="85000"/>
              </a:lnSpc>
              <a:buFont typeface="Arial" pitchFamily="34" charset="0"/>
              <a:buChar char="•"/>
            </a:pPr>
            <a:r>
              <a:rPr kumimoji="0" lang="ja-JP" altLang="en-US" sz="1800" dirty="0" smtClean="0">
                <a:latin typeface="HGP創英角ｺﾞｼｯｸUB" pitchFamily="50" charset="-128"/>
              </a:rPr>
              <a:t> 例外処理</a:t>
            </a:r>
            <a:endParaRPr kumimoji="0" lang="en-US" altLang="ja-JP" sz="1800" dirty="0" smtClean="0">
              <a:latin typeface="HGP創英角ｺﾞｼｯｸUB" pitchFamily="50" charset="-128"/>
            </a:endParaRPr>
          </a:p>
        </p:txBody>
      </p:sp>
      <p:sp>
        <p:nvSpPr>
          <p:cNvPr id="95" name="AutoShape 8"/>
          <p:cNvSpPr>
            <a:spLocks noChangeArrowheads="1"/>
          </p:cNvSpPr>
          <p:nvPr/>
        </p:nvSpPr>
        <p:spPr bwMode="auto">
          <a:xfrm flipH="1">
            <a:off x="7039161" y="2089848"/>
            <a:ext cx="1516282" cy="378025"/>
          </a:xfrm>
          <a:prstGeom prst="wedgeRoundRectCallout">
            <a:avLst>
              <a:gd name="adj1" fmla="val -7022"/>
              <a:gd name="adj2" fmla="val 80065"/>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ja-JP" altLang="en-US" sz="1800" dirty="0" smtClean="0">
                <a:latin typeface="HGP創英角ｺﾞｼｯｸUB" pitchFamily="50" charset="-128"/>
              </a:rPr>
              <a:t>アクセス制御</a:t>
            </a:r>
            <a:endParaRPr kumimoji="0" lang="en-US" altLang="ja-JP" sz="1800" dirty="0" smtClean="0">
              <a:latin typeface="HGP創英角ｺﾞｼｯｸUB" pitchFamily="50" charset="-128"/>
            </a:endParaRPr>
          </a:p>
        </p:txBody>
      </p:sp>
      <p:cxnSp>
        <p:nvCxnSpPr>
          <p:cNvPr id="49" name="直線矢印コネクタ 48"/>
          <p:cNvCxnSpPr>
            <a:stCxn id="16411" idx="0"/>
            <a:endCxn id="52" idx="3"/>
          </p:cNvCxnSpPr>
          <p:nvPr/>
        </p:nvCxnSpPr>
        <p:spPr bwMode="auto">
          <a:xfrm flipH="1" flipV="1">
            <a:off x="6284479" y="1959102"/>
            <a:ext cx="1258370" cy="1099230"/>
          </a:xfrm>
          <a:prstGeom prst="straightConnector1">
            <a:avLst/>
          </a:prstGeom>
          <a:solidFill>
            <a:srgbClr val="E4CAC8"/>
          </a:solidFill>
          <a:ln w="38100" cap="flat" cmpd="sng" algn="ctr">
            <a:solidFill>
              <a:schemeClr val="tx1">
                <a:lumMod val="75000"/>
                <a:lumOff val="25000"/>
              </a:schemeClr>
            </a:solidFill>
            <a:prstDash val="solid"/>
            <a:round/>
            <a:headEnd type="none" w="med" len="med"/>
            <a:tailEnd type="arrow"/>
          </a:ln>
          <a:effectLst/>
        </p:spPr>
      </p:cxnSp>
      <p:sp>
        <p:nvSpPr>
          <p:cNvPr id="52" name="円柱 51"/>
          <p:cNvSpPr/>
          <p:nvPr/>
        </p:nvSpPr>
        <p:spPr bwMode="auto">
          <a:xfrm>
            <a:off x="5598595" y="1321549"/>
            <a:ext cx="1371767" cy="637553"/>
          </a:xfrm>
          <a:prstGeom prst="can">
            <a:avLst>
              <a:gd name="adj" fmla="val 28826"/>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2000" b="0" i="0" u="none" strike="noStrike" cap="none" normalizeH="0" baseline="0" dirty="0" smtClean="0">
                <a:ln>
                  <a:noFill/>
                </a:ln>
                <a:solidFill>
                  <a:schemeClr val="tx1"/>
                </a:solidFill>
                <a:effectLst/>
                <a:latin typeface="Verdana" pitchFamily="34" charset="0"/>
                <a:ea typeface="HGP創英角ｺﾞｼｯｸUB" pitchFamily="50" charset="-128"/>
              </a:rPr>
              <a:t>Database</a:t>
            </a:r>
            <a:endParaRPr kumimoji="0"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endParaRPr>
          </a:p>
        </p:txBody>
      </p:sp>
      <p:sp>
        <p:nvSpPr>
          <p:cNvPr id="56" name="AutoShape 8"/>
          <p:cNvSpPr>
            <a:spLocks noChangeArrowheads="1"/>
          </p:cNvSpPr>
          <p:nvPr/>
        </p:nvSpPr>
        <p:spPr bwMode="auto">
          <a:xfrm flipH="1">
            <a:off x="7204143" y="1023486"/>
            <a:ext cx="1711106" cy="860079"/>
          </a:xfrm>
          <a:prstGeom prst="wedgeRoundRectCallout">
            <a:avLst>
              <a:gd name="adj1" fmla="val 59524"/>
              <a:gd name="adj2" fmla="val 21085"/>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en-US" altLang="ja-JP" sz="1800" dirty="0" smtClean="0">
                <a:latin typeface="HGP創英角ｺﾞｼｯｸUB" pitchFamily="50" charset="-128"/>
              </a:rPr>
              <a:t>SQL</a:t>
            </a:r>
          </a:p>
          <a:p>
            <a:pPr>
              <a:lnSpc>
                <a:spcPct val="85000"/>
              </a:lnSpc>
            </a:pPr>
            <a:r>
              <a:rPr kumimoji="0" lang="ja-JP" altLang="en-US" sz="1800" dirty="0" smtClean="0">
                <a:latin typeface="HGP創英角ｺﾞｼｯｸUB" pitchFamily="50" charset="-128"/>
              </a:rPr>
              <a:t>インジェクション</a:t>
            </a:r>
            <a:endParaRPr kumimoji="0" lang="en-US" altLang="ja-JP" sz="1800" dirty="0" smtClean="0">
              <a:latin typeface="HGP創英角ｺﾞｼｯｸUB" pitchFamily="50" charset="-128"/>
            </a:endParaRPr>
          </a:p>
          <a:p>
            <a:pPr>
              <a:lnSpc>
                <a:spcPct val="85000"/>
              </a:lnSpc>
            </a:pPr>
            <a:r>
              <a:rPr kumimoji="0" lang="ja-JP" altLang="en-US" sz="1800" dirty="0" smtClean="0">
                <a:latin typeface="HGP創英角ｺﾞｼｯｸUB" pitchFamily="50" charset="-128"/>
              </a:rPr>
              <a:t>防止</a:t>
            </a:r>
            <a:endParaRPr kumimoji="0" lang="en-US" altLang="ja-JP" sz="1800" dirty="0" smtClean="0">
              <a:latin typeface="HGP創英角ｺﾞｼｯｸUB" pitchFamily="50" charset="-128"/>
            </a:endParaRPr>
          </a:p>
        </p:txBody>
      </p:sp>
      <p:cxnSp>
        <p:nvCxnSpPr>
          <p:cNvPr id="64" name="直線矢印コネクタ 63"/>
          <p:cNvCxnSpPr>
            <a:stCxn id="16391" idx="0"/>
            <a:endCxn id="52" idx="3"/>
          </p:cNvCxnSpPr>
          <p:nvPr/>
        </p:nvCxnSpPr>
        <p:spPr bwMode="auto">
          <a:xfrm flipV="1">
            <a:off x="4885374" y="1959102"/>
            <a:ext cx="1399105" cy="1099230"/>
          </a:xfrm>
          <a:prstGeom prst="straightConnector1">
            <a:avLst/>
          </a:prstGeom>
          <a:solidFill>
            <a:srgbClr val="E4CAC8"/>
          </a:solidFill>
          <a:ln w="38100" cap="flat" cmpd="sng" algn="ctr">
            <a:solidFill>
              <a:schemeClr val="tx1">
                <a:lumMod val="75000"/>
                <a:lumOff val="25000"/>
              </a:schemeClr>
            </a:solidFill>
            <a:prstDash val="solid"/>
            <a:round/>
            <a:headEnd type="none" w="med" len="med"/>
            <a:tailEnd type="arrow"/>
          </a:ln>
          <a:effectLst/>
        </p:spPr>
      </p:cxnSp>
      <p:cxnSp>
        <p:nvCxnSpPr>
          <p:cNvPr id="69" name="直線矢印コネクタ 68"/>
          <p:cNvCxnSpPr>
            <a:stCxn id="16399" idx="0"/>
            <a:endCxn id="52" idx="3"/>
          </p:cNvCxnSpPr>
          <p:nvPr/>
        </p:nvCxnSpPr>
        <p:spPr bwMode="auto">
          <a:xfrm flipV="1">
            <a:off x="4893311" y="1959102"/>
            <a:ext cx="1391168" cy="2000930"/>
          </a:xfrm>
          <a:prstGeom prst="straightConnector1">
            <a:avLst/>
          </a:prstGeom>
          <a:solidFill>
            <a:srgbClr val="E4CAC8"/>
          </a:solidFill>
          <a:ln w="38100" cap="flat" cmpd="sng" algn="ctr">
            <a:solidFill>
              <a:schemeClr val="tx1">
                <a:lumMod val="75000"/>
                <a:lumOff val="25000"/>
              </a:schemeClr>
            </a:solidFill>
            <a:prstDash val="solid"/>
            <a:round/>
            <a:headEnd type="none" w="med" len="med"/>
            <a:tailEnd type="arrow"/>
          </a:ln>
          <a:effectLst/>
        </p:spPr>
      </p:cxnSp>
      <p:sp>
        <p:nvSpPr>
          <p:cNvPr id="58" name="円柱 57"/>
          <p:cNvSpPr/>
          <p:nvPr/>
        </p:nvSpPr>
        <p:spPr bwMode="auto">
          <a:xfrm>
            <a:off x="136260" y="898426"/>
            <a:ext cx="1186004" cy="628500"/>
          </a:xfrm>
          <a:prstGeom prst="can">
            <a:avLst>
              <a:gd name="adj" fmla="val 35083"/>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2000" b="0" i="0" u="none" strike="noStrike" cap="none" normalizeH="0" baseline="0" dirty="0" smtClean="0">
                <a:ln>
                  <a:noFill/>
                </a:ln>
                <a:solidFill>
                  <a:schemeClr val="tx1"/>
                </a:solidFill>
                <a:effectLst/>
                <a:latin typeface="Verdana" pitchFamily="34" charset="0"/>
                <a:ea typeface="HGP創英角ｺﾞｼｯｸUB" pitchFamily="50" charset="-128"/>
              </a:rPr>
              <a:t>LDAP</a:t>
            </a:r>
            <a:endParaRPr kumimoji="0"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endParaRPr>
          </a:p>
        </p:txBody>
      </p:sp>
      <p:cxnSp>
        <p:nvCxnSpPr>
          <p:cNvPr id="59" name="直線矢印コネクタ 58"/>
          <p:cNvCxnSpPr>
            <a:stCxn id="16409" idx="0"/>
            <a:endCxn id="58" idx="3"/>
          </p:cNvCxnSpPr>
          <p:nvPr/>
        </p:nvCxnSpPr>
        <p:spPr bwMode="auto">
          <a:xfrm flipH="1" flipV="1">
            <a:off x="729262" y="1526926"/>
            <a:ext cx="1543087" cy="2433106"/>
          </a:xfrm>
          <a:prstGeom prst="straightConnector1">
            <a:avLst/>
          </a:prstGeom>
          <a:solidFill>
            <a:srgbClr val="E4CAC8"/>
          </a:solidFill>
          <a:ln w="38100" cap="flat" cmpd="sng" algn="ctr">
            <a:solidFill>
              <a:schemeClr val="tx1">
                <a:lumMod val="75000"/>
                <a:lumOff val="25000"/>
              </a:schemeClr>
            </a:solidFill>
            <a:prstDash val="solid"/>
            <a:round/>
            <a:headEnd type="none" w="med" len="med"/>
            <a:tailEnd type="arrow"/>
          </a:ln>
          <a:effectLst/>
        </p:spPr>
      </p:cxnSp>
      <p:sp>
        <p:nvSpPr>
          <p:cNvPr id="90" name="AutoShape 8"/>
          <p:cNvSpPr>
            <a:spLocks noChangeArrowheads="1"/>
          </p:cNvSpPr>
          <p:nvPr/>
        </p:nvSpPr>
        <p:spPr bwMode="auto">
          <a:xfrm flipH="1">
            <a:off x="403850" y="2082121"/>
            <a:ext cx="807440" cy="377843"/>
          </a:xfrm>
          <a:prstGeom prst="wedgeRoundRectCallout">
            <a:avLst>
              <a:gd name="adj1" fmla="val -7022"/>
              <a:gd name="adj2" fmla="val 80065"/>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ja-JP" altLang="en-US" sz="1800" dirty="0" smtClean="0">
                <a:latin typeface="HGP創英角ｺﾞｼｯｸUB" pitchFamily="50" charset="-128"/>
              </a:rPr>
              <a:t>認証</a:t>
            </a:r>
            <a:endParaRPr kumimoji="0" lang="ja-JP" altLang="en-US" sz="1800" dirty="0">
              <a:latin typeface="HGP創英角ｺﾞｼｯｸUB" pitchFamily="50" charset="-12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7"/>
          <p:cNvSpPr>
            <a:spLocks noChangeArrowheads="1"/>
          </p:cNvSpPr>
          <p:nvPr/>
        </p:nvSpPr>
        <p:spPr bwMode="auto">
          <a:xfrm>
            <a:off x="3405188" y="2847038"/>
            <a:ext cx="5362575" cy="2397125"/>
          </a:xfrm>
          <a:prstGeom prst="rect">
            <a:avLst/>
          </a:prstGeom>
          <a:solidFill>
            <a:srgbClr val="E4CAC8"/>
          </a:solidFill>
          <a:ln w="38100">
            <a:solidFill>
              <a:srgbClr val="D69DAF"/>
            </a:solidFill>
            <a:miter lim="800000"/>
            <a:headEnd/>
            <a:tailEnd/>
          </a:ln>
        </p:spPr>
        <p:txBody>
          <a:bodyPr anchor="ctr"/>
          <a:lstStyle/>
          <a:p>
            <a:pPr eaLnBrk="1" hangingPunct="1">
              <a:lnSpc>
                <a:spcPct val="100000"/>
              </a:lnSpc>
            </a:pPr>
            <a:endParaRPr lang="ja-JP" altLang="ja-JP" sz="2400">
              <a:latin typeface="HGP創英角ｺﾞｼｯｸUB" pitchFamily="50" charset="-128"/>
            </a:endParaRPr>
          </a:p>
        </p:txBody>
      </p:sp>
      <p:pic>
        <p:nvPicPr>
          <p:cNvPr id="27651" name="Picture 19" descr="f-014"/>
          <p:cNvPicPr>
            <a:picLocks noChangeAspect="1" noChangeArrowheads="1"/>
          </p:cNvPicPr>
          <p:nvPr/>
        </p:nvPicPr>
        <p:blipFill>
          <a:blip r:embed="rId3" cstate="print"/>
          <a:srcRect/>
          <a:stretch>
            <a:fillRect/>
          </a:stretch>
        </p:blipFill>
        <p:spPr bwMode="auto">
          <a:xfrm>
            <a:off x="7737475" y="2178700"/>
            <a:ext cx="1277938" cy="1571625"/>
          </a:xfrm>
          <a:prstGeom prst="rect">
            <a:avLst/>
          </a:prstGeom>
          <a:noFill/>
          <a:ln w="9525">
            <a:noFill/>
            <a:miter lim="800000"/>
            <a:headEnd/>
            <a:tailEnd/>
          </a:ln>
        </p:spPr>
      </p:pic>
      <p:pic>
        <p:nvPicPr>
          <p:cNvPr id="27652" name="Picture 20" descr="f-015"/>
          <p:cNvPicPr>
            <a:picLocks noChangeAspect="1" noChangeArrowheads="1"/>
          </p:cNvPicPr>
          <p:nvPr/>
        </p:nvPicPr>
        <p:blipFill>
          <a:blip r:embed="rId4" cstate="print"/>
          <a:srcRect/>
          <a:stretch>
            <a:fillRect/>
          </a:stretch>
        </p:blipFill>
        <p:spPr bwMode="auto">
          <a:xfrm>
            <a:off x="3590925" y="1953275"/>
            <a:ext cx="1485900" cy="1739900"/>
          </a:xfrm>
          <a:prstGeom prst="rect">
            <a:avLst/>
          </a:prstGeom>
          <a:noFill/>
          <a:ln w="9525">
            <a:noFill/>
            <a:miter lim="800000"/>
            <a:headEnd/>
            <a:tailEnd/>
          </a:ln>
        </p:spPr>
      </p:pic>
      <p:pic>
        <p:nvPicPr>
          <p:cNvPr id="27653" name="Picture 83" descr="f-015"/>
          <p:cNvPicPr>
            <a:picLocks noChangeAspect="1" noChangeArrowheads="1"/>
          </p:cNvPicPr>
          <p:nvPr/>
        </p:nvPicPr>
        <p:blipFill>
          <a:blip r:embed="rId4" cstate="print"/>
          <a:srcRect/>
          <a:stretch>
            <a:fillRect/>
          </a:stretch>
        </p:blipFill>
        <p:spPr bwMode="auto">
          <a:xfrm>
            <a:off x="6224588" y="3399488"/>
            <a:ext cx="1485900" cy="1739900"/>
          </a:xfrm>
          <a:prstGeom prst="rect">
            <a:avLst/>
          </a:prstGeom>
          <a:noFill/>
          <a:ln w="9525">
            <a:noFill/>
            <a:miter lim="800000"/>
            <a:headEnd/>
            <a:tailEnd/>
          </a:ln>
        </p:spPr>
      </p:pic>
      <p:pic>
        <p:nvPicPr>
          <p:cNvPr id="27654" name="Picture 128" descr="e2-021"/>
          <p:cNvPicPr>
            <a:picLocks noChangeAspect="1" noChangeArrowheads="1"/>
          </p:cNvPicPr>
          <p:nvPr/>
        </p:nvPicPr>
        <p:blipFill>
          <a:blip r:embed="rId5" cstate="print"/>
          <a:srcRect/>
          <a:stretch>
            <a:fillRect/>
          </a:stretch>
        </p:blipFill>
        <p:spPr bwMode="auto">
          <a:xfrm>
            <a:off x="300038" y="1943750"/>
            <a:ext cx="1863725" cy="1481138"/>
          </a:xfrm>
          <a:prstGeom prst="rect">
            <a:avLst/>
          </a:prstGeom>
          <a:noFill/>
          <a:ln w="9525">
            <a:noFill/>
            <a:miter lim="800000"/>
            <a:headEnd/>
            <a:tailEnd/>
          </a:ln>
        </p:spPr>
      </p:pic>
      <p:pic>
        <p:nvPicPr>
          <p:cNvPr id="27655" name="Picture 129" descr="d3-001"/>
          <p:cNvPicPr>
            <a:picLocks noChangeAspect="1" noChangeArrowheads="1"/>
          </p:cNvPicPr>
          <p:nvPr/>
        </p:nvPicPr>
        <p:blipFill>
          <a:blip r:embed="rId6" cstate="print"/>
          <a:srcRect/>
          <a:stretch>
            <a:fillRect/>
          </a:stretch>
        </p:blipFill>
        <p:spPr bwMode="auto">
          <a:xfrm flipH="1">
            <a:off x="168275" y="3866213"/>
            <a:ext cx="2003425" cy="1489075"/>
          </a:xfrm>
          <a:prstGeom prst="rect">
            <a:avLst/>
          </a:prstGeom>
          <a:noFill/>
          <a:ln w="9525">
            <a:noFill/>
            <a:miter lim="800000"/>
            <a:headEnd/>
            <a:tailEnd/>
          </a:ln>
        </p:spPr>
      </p:pic>
      <p:sp>
        <p:nvSpPr>
          <p:cNvPr id="27656" name="Text Box 131"/>
          <p:cNvSpPr txBox="1">
            <a:spLocks noChangeArrowheads="1"/>
          </p:cNvSpPr>
          <p:nvPr/>
        </p:nvSpPr>
        <p:spPr bwMode="auto">
          <a:xfrm>
            <a:off x="339725" y="3377263"/>
            <a:ext cx="2711450" cy="469900"/>
          </a:xfrm>
          <a:prstGeom prst="rect">
            <a:avLst/>
          </a:prstGeom>
          <a:noFill/>
          <a:ln w="9525">
            <a:noFill/>
            <a:miter lim="800000"/>
            <a:headEnd/>
            <a:tailEnd/>
          </a:ln>
        </p:spPr>
        <p:txBody>
          <a:bodyPr/>
          <a:lstStyle/>
          <a:p>
            <a:pPr eaLnBrk="1" hangingPunct="1">
              <a:lnSpc>
                <a:spcPct val="100000"/>
              </a:lnSpc>
            </a:pPr>
            <a:r>
              <a:rPr lang="en-US" altLang="ja-JP" sz="2400" b="1"/>
              <a:t>Web</a:t>
            </a:r>
            <a:r>
              <a:rPr lang="ja-JP" altLang="en-US" sz="2400"/>
              <a:t>アプリ方式</a:t>
            </a:r>
          </a:p>
        </p:txBody>
      </p:sp>
      <p:sp>
        <p:nvSpPr>
          <p:cNvPr id="27657" name="Text Box 156"/>
          <p:cNvSpPr txBox="1">
            <a:spLocks noChangeArrowheads="1"/>
          </p:cNvSpPr>
          <p:nvPr/>
        </p:nvSpPr>
        <p:spPr bwMode="auto">
          <a:xfrm>
            <a:off x="2968625" y="2023125"/>
            <a:ext cx="2120900" cy="469900"/>
          </a:xfrm>
          <a:prstGeom prst="rect">
            <a:avLst/>
          </a:prstGeom>
          <a:noFill/>
          <a:ln w="9525">
            <a:noFill/>
            <a:miter lim="800000"/>
            <a:headEnd/>
            <a:tailEnd/>
          </a:ln>
        </p:spPr>
        <p:txBody>
          <a:bodyPr/>
          <a:lstStyle/>
          <a:p>
            <a:pPr eaLnBrk="1" hangingPunct="1">
              <a:lnSpc>
                <a:spcPct val="100000"/>
              </a:lnSpc>
            </a:pPr>
            <a:r>
              <a:rPr lang="en-US" altLang="ja-JP" sz="2400" b="1"/>
              <a:t>Web</a:t>
            </a:r>
            <a:r>
              <a:rPr lang="ja-JP" altLang="en-US" sz="2400"/>
              <a:t>アプリ</a:t>
            </a:r>
          </a:p>
        </p:txBody>
      </p:sp>
      <p:sp>
        <p:nvSpPr>
          <p:cNvPr id="27658" name="Text Box 157"/>
          <p:cNvSpPr txBox="1">
            <a:spLocks noChangeArrowheads="1"/>
          </p:cNvSpPr>
          <p:nvPr/>
        </p:nvSpPr>
        <p:spPr bwMode="auto">
          <a:xfrm>
            <a:off x="5605463" y="3461400"/>
            <a:ext cx="2120900" cy="469900"/>
          </a:xfrm>
          <a:prstGeom prst="rect">
            <a:avLst/>
          </a:prstGeom>
          <a:noFill/>
          <a:ln w="9525">
            <a:noFill/>
            <a:miter lim="800000"/>
            <a:headEnd/>
            <a:tailEnd/>
          </a:ln>
        </p:spPr>
        <p:txBody>
          <a:bodyPr/>
          <a:lstStyle/>
          <a:p>
            <a:pPr eaLnBrk="1" hangingPunct="1">
              <a:lnSpc>
                <a:spcPct val="100000"/>
              </a:lnSpc>
            </a:pPr>
            <a:r>
              <a:rPr lang="en-US" altLang="ja-JP" sz="2400" b="1"/>
              <a:t>Web</a:t>
            </a:r>
            <a:r>
              <a:rPr lang="ja-JP" altLang="en-US" sz="2400"/>
              <a:t>サービス</a:t>
            </a:r>
          </a:p>
        </p:txBody>
      </p:sp>
      <p:grpSp>
        <p:nvGrpSpPr>
          <p:cNvPr id="4" name="グループ化 22"/>
          <p:cNvGrpSpPr>
            <a:grpSpLocks/>
          </p:cNvGrpSpPr>
          <p:nvPr/>
        </p:nvGrpSpPr>
        <p:grpSpPr bwMode="auto">
          <a:xfrm>
            <a:off x="2203450" y="3178825"/>
            <a:ext cx="6219825" cy="1733550"/>
            <a:chOff x="2203450" y="2924175"/>
            <a:chExt cx="6219825" cy="1733550"/>
          </a:xfrm>
        </p:grpSpPr>
        <p:sp>
          <p:nvSpPr>
            <p:cNvPr id="260191" name="Line 95"/>
            <p:cNvSpPr>
              <a:spLocks noChangeShapeType="1"/>
            </p:cNvSpPr>
            <p:nvPr/>
          </p:nvSpPr>
          <p:spPr bwMode="auto">
            <a:xfrm flipV="1">
              <a:off x="4327525" y="2990850"/>
              <a:ext cx="3287713" cy="0"/>
            </a:xfrm>
            <a:prstGeom prst="line">
              <a:avLst/>
            </a:prstGeom>
            <a:noFill/>
            <a:ln w="63500">
              <a:solidFill>
                <a:schemeClr val="tx1"/>
              </a:solidFill>
              <a:round/>
              <a:headEnd type="oval" w="med" len="med"/>
              <a:tailEnd type="triangle" w="med" len="me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sp>
          <p:nvSpPr>
            <p:cNvPr id="260255" name="Freeform 159"/>
            <p:cNvSpPr>
              <a:spLocks/>
            </p:cNvSpPr>
            <p:nvPr/>
          </p:nvSpPr>
          <p:spPr bwMode="auto">
            <a:xfrm>
              <a:off x="6970713" y="3792538"/>
              <a:ext cx="1452562" cy="746125"/>
            </a:xfrm>
            <a:custGeom>
              <a:avLst/>
              <a:gdLst/>
              <a:ahLst/>
              <a:cxnLst>
                <a:cxn ang="0">
                  <a:pos x="0" y="426"/>
                </a:cxn>
                <a:cxn ang="0">
                  <a:pos x="355" y="434"/>
                </a:cxn>
                <a:cxn ang="0">
                  <a:pos x="403" y="0"/>
                </a:cxn>
              </a:cxnLst>
              <a:rect l="0" t="0" r="r" b="b"/>
              <a:pathLst>
                <a:path w="422" h="505">
                  <a:moveTo>
                    <a:pt x="0" y="426"/>
                  </a:moveTo>
                  <a:cubicBezTo>
                    <a:pt x="144" y="465"/>
                    <a:pt x="288" y="505"/>
                    <a:pt x="355" y="434"/>
                  </a:cubicBezTo>
                  <a:cubicBezTo>
                    <a:pt x="422" y="363"/>
                    <a:pt x="412" y="181"/>
                    <a:pt x="403" y="0"/>
                  </a:cubicBezTo>
                </a:path>
              </a:pathLst>
            </a:custGeom>
            <a:noFill/>
            <a:ln w="63500" cap="flat" cmpd="sng">
              <a:solidFill>
                <a:schemeClr val="tx1"/>
              </a:solidFill>
              <a:prstDash val="solid"/>
              <a:round/>
              <a:headEnd type="oval" w="med" len="med"/>
              <a:tailEnd type="triangle" w="med" len="me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sp>
          <p:nvSpPr>
            <p:cNvPr id="2" name="Line 95"/>
            <p:cNvSpPr>
              <a:spLocks noChangeShapeType="1"/>
            </p:cNvSpPr>
            <p:nvPr/>
          </p:nvSpPr>
          <p:spPr bwMode="auto">
            <a:xfrm flipV="1">
              <a:off x="2290763" y="2924175"/>
              <a:ext cx="1404937"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sp>
          <p:nvSpPr>
            <p:cNvPr id="3" name="Line 95"/>
            <p:cNvSpPr>
              <a:spLocks noChangeShapeType="1"/>
            </p:cNvSpPr>
            <p:nvPr/>
          </p:nvSpPr>
          <p:spPr bwMode="auto">
            <a:xfrm flipV="1">
              <a:off x="2203450" y="4657725"/>
              <a:ext cx="4060825"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sp>
          <p:nvSpPr>
            <p:cNvPr id="25689" name="Freeform 89"/>
            <p:cNvSpPr>
              <a:spLocks/>
            </p:cNvSpPr>
            <p:nvPr/>
          </p:nvSpPr>
          <p:spPr bwMode="auto">
            <a:xfrm>
              <a:off x="3935413" y="3273425"/>
              <a:ext cx="2314575" cy="906463"/>
            </a:xfrm>
            <a:custGeom>
              <a:avLst/>
              <a:gdLst/>
              <a:ahLst/>
              <a:cxnLst>
                <a:cxn ang="0">
                  <a:pos x="31" y="0"/>
                </a:cxn>
                <a:cxn ang="0">
                  <a:pos x="278" y="535"/>
                </a:cxn>
                <a:cxn ang="0">
                  <a:pos x="1697" y="631"/>
                </a:cxn>
              </a:cxnLst>
              <a:rect l="0" t="0" r="r" b="b"/>
              <a:pathLst>
                <a:path w="1697" h="640">
                  <a:moveTo>
                    <a:pt x="31" y="0"/>
                  </a:moveTo>
                  <a:cubicBezTo>
                    <a:pt x="15" y="215"/>
                    <a:pt x="0" y="430"/>
                    <a:pt x="278" y="535"/>
                  </a:cubicBezTo>
                  <a:cubicBezTo>
                    <a:pt x="556" y="640"/>
                    <a:pt x="1126" y="635"/>
                    <a:pt x="1697" y="631"/>
                  </a:cubicBezTo>
                </a:path>
              </a:pathLst>
            </a:custGeom>
            <a:noFill/>
            <a:ln w="127000" cap="flat" cmpd="sng">
              <a:solidFill>
                <a:srgbClr val="69306A"/>
              </a:solidFill>
              <a:prstDash val="solid"/>
              <a:round/>
              <a:headEnd/>
              <a:tailEnd type="triangle" w="med" len="med"/>
            </a:ln>
            <a:effectLst>
              <a:outerShdw dist="107763" dir="2700000" algn="ctr" rotWithShape="0">
                <a:srgbClr val="808080">
                  <a:alpha val="50000"/>
                </a:srgbClr>
              </a:outerShdw>
            </a:effectLst>
          </p:spPr>
          <p:txBody>
            <a:bodyPr lIns="36000" tIns="36000" rIns="36000" bIns="36000"/>
            <a:lstStyle/>
            <a:p>
              <a:pPr>
                <a:defRPr/>
              </a:pPr>
              <a:endParaRPr kumimoji="0" lang="ja-JP" altLang="en-US" sz="2000" b="1"/>
            </a:p>
          </p:txBody>
        </p:sp>
      </p:grpSp>
      <p:sp>
        <p:nvSpPr>
          <p:cNvPr id="27660" name="Text Box 131"/>
          <p:cNvSpPr txBox="1">
            <a:spLocks noChangeArrowheads="1"/>
          </p:cNvSpPr>
          <p:nvPr/>
        </p:nvSpPr>
        <p:spPr bwMode="auto">
          <a:xfrm>
            <a:off x="339725" y="5188600"/>
            <a:ext cx="2711450" cy="469900"/>
          </a:xfrm>
          <a:prstGeom prst="rect">
            <a:avLst/>
          </a:prstGeom>
          <a:noFill/>
          <a:ln w="9525">
            <a:noFill/>
            <a:miter lim="800000"/>
            <a:headEnd/>
            <a:tailEnd/>
          </a:ln>
        </p:spPr>
        <p:txBody>
          <a:bodyPr/>
          <a:lstStyle/>
          <a:p>
            <a:pPr eaLnBrk="1" hangingPunct="1">
              <a:lnSpc>
                <a:spcPct val="100000"/>
              </a:lnSpc>
            </a:pPr>
            <a:r>
              <a:rPr lang="en-US" altLang="ja-JP" sz="2400" b="1"/>
              <a:t>C/S</a:t>
            </a:r>
            <a:r>
              <a:rPr lang="ja-JP" altLang="en-US" sz="2400"/>
              <a:t>方式</a:t>
            </a:r>
          </a:p>
        </p:txBody>
      </p:sp>
      <p:sp>
        <p:nvSpPr>
          <p:cNvPr id="274437" name="Text Box 5"/>
          <p:cNvSpPr txBox="1">
            <a:spLocks noChangeArrowheads="1"/>
          </p:cNvSpPr>
          <p:nvPr/>
        </p:nvSpPr>
        <p:spPr bwMode="auto">
          <a:xfrm>
            <a:off x="0" y="5774063"/>
            <a:ext cx="9144000" cy="830262"/>
          </a:xfrm>
          <a:prstGeom prst="rect">
            <a:avLst/>
          </a:prstGeom>
          <a:solidFill>
            <a:srgbClr val="FFFF99"/>
          </a:solidFill>
          <a:ln w="9525">
            <a:noFill/>
            <a:miter lim="800000"/>
            <a:headEnd/>
            <a:tailEnd/>
          </a:ln>
        </p:spPr>
        <p:txBody>
          <a:bodyPr>
            <a:spAutoFit/>
          </a:bodyPr>
          <a:lstStyle/>
          <a:p>
            <a:pPr eaLnBrk="1" hangingPunct="1">
              <a:lnSpc>
                <a:spcPct val="100000"/>
              </a:lnSpc>
            </a:pPr>
            <a:r>
              <a:rPr lang="ja-JP" altLang="en-US" sz="2400" dirty="0"/>
              <a:t>通信制御機能により、面倒な通信処理を隠蔽、開発者は業務ロジック</a:t>
            </a:r>
          </a:p>
          <a:p>
            <a:pPr eaLnBrk="1" hangingPunct="1">
              <a:lnSpc>
                <a:spcPct val="100000"/>
              </a:lnSpc>
            </a:pPr>
            <a:r>
              <a:rPr lang="ja-JP" altLang="en-US" sz="2400" dirty="0"/>
              <a:t>の実装に専念可能となり、２層方式と同様、高い生産性を実現します。</a:t>
            </a:r>
            <a:endParaRPr lang="en-US" altLang="ja-JP" sz="2400" dirty="0"/>
          </a:p>
        </p:txBody>
      </p:sp>
      <p:sp>
        <p:nvSpPr>
          <p:cNvPr id="27662" name="Text Box 156"/>
          <p:cNvSpPr txBox="1">
            <a:spLocks noChangeArrowheads="1"/>
          </p:cNvSpPr>
          <p:nvPr/>
        </p:nvSpPr>
        <p:spPr bwMode="auto">
          <a:xfrm>
            <a:off x="7513638" y="2023125"/>
            <a:ext cx="1358900" cy="469900"/>
          </a:xfrm>
          <a:prstGeom prst="rect">
            <a:avLst/>
          </a:prstGeom>
          <a:noFill/>
          <a:ln w="9525">
            <a:noFill/>
            <a:miter lim="800000"/>
            <a:headEnd/>
            <a:tailEnd/>
          </a:ln>
        </p:spPr>
        <p:txBody>
          <a:bodyPr/>
          <a:lstStyle/>
          <a:p>
            <a:pPr eaLnBrk="1" hangingPunct="1">
              <a:lnSpc>
                <a:spcPct val="100000"/>
              </a:lnSpc>
            </a:pPr>
            <a:r>
              <a:rPr lang="en-US" altLang="ja-JP" sz="2400" b="1"/>
              <a:t>DBMS</a:t>
            </a:r>
            <a:endParaRPr lang="ja-JP" altLang="en-US" sz="2400" b="1"/>
          </a:p>
        </p:txBody>
      </p:sp>
      <p:sp>
        <p:nvSpPr>
          <p:cNvPr id="29715" name="Line 19"/>
          <p:cNvSpPr>
            <a:spLocks noChangeShapeType="1"/>
          </p:cNvSpPr>
          <p:nvPr/>
        </p:nvSpPr>
        <p:spPr bwMode="auto">
          <a:xfrm>
            <a:off x="3449638" y="6578925"/>
            <a:ext cx="5492750"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180242" name="AutoShape 18"/>
          <p:cNvSpPr>
            <a:spLocks noChangeArrowheads="1"/>
          </p:cNvSpPr>
          <p:nvPr/>
        </p:nvSpPr>
        <p:spPr bwMode="auto">
          <a:xfrm>
            <a:off x="254643" y="874085"/>
            <a:ext cx="8634714" cy="815822"/>
          </a:xfrm>
          <a:prstGeom prst="roundRect">
            <a:avLst>
              <a:gd name="adj" fmla="val 16667"/>
            </a:avLst>
          </a:prstGeom>
          <a:solidFill>
            <a:srgbClr val="E4CAC8"/>
          </a:solidFill>
          <a:ln w="38100">
            <a:solidFill>
              <a:srgbClr val="D69DAF"/>
            </a:solidFill>
            <a:round/>
            <a:headEnd/>
            <a:tailEnd/>
          </a:ln>
          <a:effectLst>
            <a:outerShdw dist="107763" dir="2700000" algn="ctr" rotWithShape="0">
              <a:schemeClr val="bg2"/>
            </a:outerShdw>
          </a:effectLst>
        </p:spPr>
        <p:txBody>
          <a:bodyPr anchor="ctr"/>
          <a:lstStyle/>
          <a:p>
            <a:pPr>
              <a:defRPr/>
            </a:pPr>
            <a:r>
              <a:rPr lang="en-US" altLang="ja-JP" sz="2400" dirty="0" smtClean="0"/>
              <a:t>Open</a:t>
            </a:r>
            <a:r>
              <a:rPr lang="ja-JP" altLang="en-US" sz="2400" dirty="0" smtClean="0">
                <a:ea typeface="HG行書体" pitchFamily="65" charset="-128"/>
              </a:rPr>
              <a:t>棟梁</a:t>
            </a:r>
            <a:r>
              <a:rPr lang="ja-JP" altLang="en-US" sz="2400" dirty="0" smtClean="0"/>
              <a:t>は</a:t>
            </a:r>
            <a:r>
              <a:rPr lang="ja-JP" altLang="en-US" sz="2400" dirty="0"/>
              <a:t>、通信制御機能を有しており</a:t>
            </a:r>
            <a:r>
              <a:rPr lang="ja-JP" altLang="en-US" sz="2400" dirty="0" smtClean="0"/>
              <a:t>、これ</a:t>
            </a:r>
            <a:r>
              <a:rPr lang="ja-JP" altLang="en-US" sz="2400" dirty="0"/>
              <a:t>により</a:t>
            </a:r>
            <a:r>
              <a:rPr lang="ja-JP" altLang="en-US" sz="2400" dirty="0" smtClean="0"/>
              <a:t>、より</a:t>
            </a:r>
            <a:r>
              <a:rPr lang="ja-JP" altLang="en-US" sz="2400" dirty="0"/>
              <a:t>複雑</a:t>
            </a:r>
            <a:r>
              <a:rPr lang="ja-JP" altLang="en-US" sz="2400" dirty="0" smtClean="0"/>
              <a:t>な</a:t>
            </a:r>
            <a:endParaRPr lang="en-US" altLang="ja-JP" sz="2400" dirty="0" smtClean="0"/>
          </a:p>
          <a:p>
            <a:pPr>
              <a:defRPr/>
            </a:pPr>
            <a:r>
              <a:rPr lang="ja-JP" altLang="en-US" sz="2400" dirty="0" smtClean="0"/>
              <a:t>３層方式など様々なアーキテクチャにも</a:t>
            </a:r>
            <a:r>
              <a:rPr lang="ja-JP" altLang="en-US" sz="2400" dirty="0"/>
              <a:t>容易に対応できます。</a:t>
            </a:r>
          </a:p>
        </p:txBody>
      </p:sp>
      <p:sp>
        <p:nvSpPr>
          <p:cNvPr id="27665" name="Text Box 131"/>
          <p:cNvSpPr txBox="1">
            <a:spLocks noChangeArrowheads="1"/>
          </p:cNvSpPr>
          <p:nvPr/>
        </p:nvSpPr>
        <p:spPr bwMode="auto">
          <a:xfrm>
            <a:off x="3387725" y="5264800"/>
            <a:ext cx="5397500" cy="469900"/>
          </a:xfrm>
          <a:prstGeom prst="rect">
            <a:avLst/>
          </a:prstGeom>
          <a:noFill/>
          <a:ln w="9525">
            <a:noFill/>
            <a:miter lim="800000"/>
            <a:headEnd/>
            <a:tailEnd/>
          </a:ln>
        </p:spPr>
        <p:txBody>
          <a:bodyPr/>
          <a:lstStyle/>
          <a:p>
            <a:pPr eaLnBrk="1" hangingPunct="1">
              <a:lnSpc>
                <a:spcPct val="100000"/>
              </a:lnSpc>
            </a:pPr>
            <a:r>
              <a:rPr lang="en-US" altLang="ja-JP" sz="2400"/>
              <a:t>より複雑な</a:t>
            </a:r>
            <a:r>
              <a:rPr lang="en-US" altLang="ja-JP" sz="2400" b="1"/>
              <a:t>３</a:t>
            </a:r>
            <a:r>
              <a:rPr lang="en-US" altLang="ja-JP" sz="2400"/>
              <a:t>層方式</a:t>
            </a:r>
            <a:endParaRPr lang="ja-JP" altLang="en-US" sz="2400"/>
          </a:p>
        </p:txBody>
      </p:sp>
      <p:sp>
        <p:nvSpPr>
          <p:cNvPr id="27666" name="Rectangle 3"/>
          <p:cNvSpPr>
            <a:spLocks noChangeArrowheads="1"/>
          </p:cNvSpPr>
          <p:nvPr/>
        </p:nvSpPr>
        <p:spPr bwMode="auto">
          <a:xfrm>
            <a:off x="0" y="23238"/>
            <a:ext cx="7677150" cy="584775"/>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3.2. </a:t>
            </a:r>
            <a:r>
              <a:rPr lang="ja-JP" altLang="en-US" sz="3200" dirty="0" smtClean="0"/>
              <a:t>様々なアーキテクチャに対応可能</a:t>
            </a:r>
            <a:endParaRPr lang="ja-JP" altLang="en-US" sz="3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37" descr="d3-001"/>
          <p:cNvPicPr>
            <a:picLocks noChangeAspect="1" noChangeArrowheads="1"/>
          </p:cNvPicPr>
          <p:nvPr/>
        </p:nvPicPr>
        <p:blipFill>
          <a:blip r:embed="rId3" cstate="print"/>
          <a:srcRect/>
          <a:stretch>
            <a:fillRect/>
          </a:stretch>
        </p:blipFill>
        <p:spPr bwMode="auto">
          <a:xfrm flipH="1">
            <a:off x="355600" y="1279525"/>
            <a:ext cx="2003425" cy="1489075"/>
          </a:xfrm>
          <a:prstGeom prst="rect">
            <a:avLst/>
          </a:prstGeom>
          <a:noFill/>
          <a:ln w="9525">
            <a:noFill/>
            <a:miter lim="800000"/>
            <a:headEnd/>
            <a:tailEnd/>
          </a:ln>
        </p:spPr>
      </p:pic>
      <p:sp>
        <p:nvSpPr>
          <p:cNvPr id="29699" name="Text Box 44"/>
          <p:cNvSpPr txBox="1">
            <a:spLocks noChangeArrowheads="1"/>
          </p:cNvSpPr>
          <p:nvPr/>
        </p:nvSpPr>
        <p:spPr bwMode="auto">
          <a:xfrm>
            <a:off x="266700" y="876300"/>
            <a:ext cx="2187575" cy="396875"/>
          </a:xfrm>
          <a:prstGeom prst="rect">
            <a:avLst/>
          </a:prstGeom>
          <a:noFill/>
          <a:ln w="9525">
            <a:noFill/>
            <a:miter lim="800000"/>
            <a:headEnd/>
            <a:tailEnd/>
          </a:ln>
        </p:spPr>
        <p:txBody>
          <a:bodyPr>
            <a:spAutoFit/>
          </a:bodyPr>
          <a:lstStyle/>
          <a:p>
            <a:pPr eaLnBrk="1" hangingPunct="1">
              <a:lnSpc>
                <a:spcPct val="100000"/>
              </a:lnSpc>
            </a:pPr>
            <a:r>
              <a:rPr lang="ja-JP" altLang="en-US" sz="2000"/>
              <a:t>クライアント アプリ</a:t>
            </a:r>
          </a:p>
        </p:txBody>
      </p:sp>
      <p:sp>
        <p:nvSpPr>
          <p:cNvPr id="29700" name="Text Box 62"/>
          <p:cNvSpPr txBox="1">
            <a:spLocks noChangeArrowheads="1"/>
          </p:cNvSpPr>
          <p:nvPr/>
        </p:nvSpPr>
        <p:spPr bwMode="auto">
          <a:xfrm>
            <a:off x="6194425" y="4279900"/>
            <a:ext cx="1689100" cy="469900"/>
          </a:xfrm>
          <a:prstGeom prst="rect">
            <a:avLst/>
          </a:prstGeom>
          <a:noFill/>
          <a:ln w="9525">
            <a:noFill/>
            <a:miter lim="800000"/>
            <a:headEnd/>
            <a:tailEnd/>
          </a:ln>
        </p:spPr>
        <p:txBody>
          <a:bodyPr/>
          <a:lstStyle/>
          <a:p>
            <a:pPr eaLnBrk="1" hangingPunct="1">
              <a:lnSpc>
                <a:spcPct val="100000"/>
              </a:lnSpc>
            </a:pPr>
            <a:endParaRPr lang="ja-JP" altLang="ja-JP" sz="2000" b="1"/>
          </a:p>
        </p:txBody>
      </p:sp>
      <p:pic>
        <p:nvPicPr>
          <p:cNvPr id="29701" name="Picture 30" descr="f-015"/>
          <p:cNvPicPr>
            <a:picLocks noChangeAspect="1" noChangeArrowheads="1"/>
          </p:cNvPicPr>
          <p:nvPr/>
        </p:nvPicPr>
        <p:blipFill>
          <a:blip r:embed="rId4" cstate="print"/>
          <a:srcRect/>
          <a:stretch>
            <a:fillRect/>
          </a:stretch>
        </p:blipFill>
        <p:spPr bwMode="auto">
          <a:xfrm>
            <a:off x="3209925" y="1030288"/>
            <a:ext cx="1485900" cy="1739900"/>
          </a:xfrm>
          <a:prstGeom prst="rect">
            <a:avLst/>
          </a:prstGeom>
          <a:noFill/>
          <a:ln w="9525">
            <a:noFill/>
            <a:miter lim="800000"/>
            <a:headEnd/>
            <a:tailEnd/>
          </a:ln>
        </p:spPr>
      </p:pic>
      <p:grpSp>
        <p:nvGrpSpPr>
          <p:cNvPr id="29702" name="Group 38"/>
          <p:cNvGrpSpPr>
            <a:grpSpLocks/>
          </p:cNvGrpSpPr>
          <p:nvPr/>
        </p:nvGrpSpPr>
        <p:grpSpPr bwMode="auto">
          <a:xfrm>
            <a:off x="2595563" y="2182813"/>
            <a:ext cx="638175" cy="544512"/>
            <a:chOff x="1632" y="1248"/>
            <a:chExt cx="2682" cy="2286"/>
          </a:xfrm>
        </p:grpSpPr>
        <p:sp>
          <p:nvSpPr>
            <p:cNvPr id="29765"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sp>
          <p:nvSpPr>
            <p:cNvPr id="29766" name="AutoShape 4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sp>
          <p:nvSpPr>
            <p:cNvPr id="29767" name="AutoShape 4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grpSp>
      <p:sp>
        <p:nvSpPr>
          <p:cNvPr id="29703" name="Text Box 42"/>
          <p:cNvSpPr txBox="1">
            <a:spLocks noChangeArrowheads="1"/>
          </p:cNvSpPr>
          <p:nvPr/>
        </p:nvSpPr>
        <p:spPr bwMode="auto">
          <a:xfrm>
            <a:off x="2825750" y="876300"/>
            <a:ext cx="1689100" cy="396875"/>
          </a:xfrm>
          <a:prstGeom prst="rect">
            <a:avLst/>
          </a:prstGeom>
          <a:noFill/>
          <a:ln w="9525">
            <a:noFill/>
            <a:miter lim="800000"/>
            <a:headEnd/>
            <a:tailEnd/>
          </a:ln>
        </p:spPr>
        <p:txBody>
          <a:bodyPr>
            <a:spAutoFit/>
          </a:bodyPr>
          <a:lstStyle/>
          <a:p>
            <a:pPr eaLnBrk="1" hangingPunct="1">
              <a:lnSpc>
                <a:spcPct val="100000"/>
              </a:lnSpc>
            </a:pPr>
            <a:r>
              <a:rPr lang="ja-JP" altLang="en-US" sz="2000"/>
              <a:t>サーバ アプリ</a:t>
            </a:r>
          </a:p>
        </p:txBody>
      </p:sp>
      <p:grpSp>
        <p:nvGrpSpPr>
          <p:cNvPr id="29704" name="Group 49"/>
          <p:cNvGrpSpPr>
            <a:grpSpLocks/>
          </p:cNvGrpSpPr>
          <p:nvPr/>
        </p:nvGrpSpPr>
        <p:grpSpPr bwMode="auto">
          <a:xfrm>
            <a:off x="3949700" y="2165350"/>
            <a:ext cx="638175" cy="544513"/>
            <a:chOff x="1632" y="1248"/>
            <a:chExt cx="2682" cy="2286"/>
          </a:xfrm>
        </p:grpSpPr>
        <p:sp>
          <p:nvSpPr>
            <p:cNvPr id="29762"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29763" name="AutoShape 51"/>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29764" name="AutoShape 52"/>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grpSp>
      <p:grpSp>
        <p:nvGrpSpPr>
          <p:cNvPr id="7" name="Group 84"/>
          <p:cNvGrpSpPr>
            <a:grpSpLocks/>
          </p:cNvGrpSpPr>
          <p:nvPr/>
        </p:nvGrpSpPr>
        <p:grpSpPr bwMode="auto">
          <a:xfrm>
            <a:off x="3640138" y="2662238"/>
            <a:ext cx="5070475" cy="2089150"/>
            <a:chOff x="1984" y="1521"/>
            <a:chExt cx="3194" cy="1316"/>
          </a:xfrm>
        </p:grpSpPr>
        <p:sp>
          <p:nvSpPr>
            <p:cNvPr id="282655" name="AutoShape 31"/>
            <p:cNvSpPr>
              <a:spLocks noChangeArrowheads="1"/>
            </p:cNvSpPr>
            <p:nvPr/>
          </p:nvSpPr>
          <p:spPr bwMode="auto">
            <a:xfrm rot="10800000" flipH="1">
              <a:off x="1984" y="1757"/>
              <a:ext cx="1712" cy="608"/>
            </a:xfrm>
            <a:custGeom>
              <a:avLst/>
              <a:gdLst>
                <a:gd name="G0" fmla="+- 17993 0 0"/>
                <a:gd name="G1" fmla="+- 4313 0 0"/>
                <a:gd name="G2" fmla="+- 12158 0 4313"/>
                <a:gd name="G3" fmla="+- G2 0 4313"/>
                <a:gd name="G4" fmla="*/ G3 32768 32059"/>
                <a:gd name="G5" fmla="*/ G4 1 2"/>
                <a:gd name="G6" fmla="+- 21600 0 17993"/>
                <a:gd name="G7" fmla="*/ G6 4313 6079"/>
                <a:gd name="G8" fmla="+- G7 17993 0"/>
                <a:gd name="T0" fmla="*/ 17993 w 21600"/>
                <a:gd name="T1" fmla="*/ 0 h 21600"/>
                <a:gd name="T2" fmla="*/ 17993 w 21600"/>
                <a:gd name="T3" fmla="*/ 12158 h 21600"/>
                <a:gd name="T4" fmla="*/ 1805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7993" y="0"/>
                  </a:lnTo>
                  <a:lnTo>
                    <a:pt x="17993" y="4313"/>
                  </a:lnTo>
                  <a:lnTo>
                    <a:pt x="12427" y="4313"/>
                  </a:lnTo>
                  <a:cubicBezTo>
                    <a:pt x="5564" y="4313"/>
                    <a:pt x="0" y="7825"/>
                    <a:pt x="0" y="12158"/>
                  </a:cubicBezTo>
                  <a:lnTo>
                    <a:pt x="0" y="21600"/>
                  </a:lnTo>
                  <a:lnTo>
                    <a:pt x="3610" y="21600"/>
                  </a:lnTo>
                  <a:lnTo>
                    <a:pt x="3610" y="12158"/>
                  </a:lnTo>
                  <a:cubicBezTo>
                    <a:pt x="3610" y="9776"/>
                    <a:pt x="7558" y="7845"/>
                    <a:pt x="12427" y="7845"/>
                  </a:cubicBezTo>
                  <a:lnTo>
                    <a:pt x="17993" y="7845"/>
                  </a:lnTo>
                  <a:lnTo>
                    <a:pt x="17993" y="12158"/>
                  </a:lnTo>
                  <a:close/>
                </a:path>
              </a:pathLst>
            </a:custGeom>
            <a:solidFill>
              <a:srgbClr val="69306A"/>
            </a:solidFill>
            <a:ln w="19050" algn="ctr">
              <a:noFill/>
              <a:miter lim="800000"/>
              <a:headEnd/>
              <a:tailEn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pic>
          <p:nvPicPr>
            <p:cNvPr id="29750" name="Picture 72" descr="f-015"/>
            <p:cNvPicPr>
              <a:picLocks noChangeAspect="1" noChangeArrowheads="1"/>
            </p:cNvPicPr>
            <p:nvPr/>
          </p:nvPicPr>
          <p:blipFill>
            <a:blip r:embed="rId4" cstate="print"/>
            <a:srcRect/>
            <a:stretch>
              <a:fillRect/>
            </a:stretch>
          </p:blipFill>
          <p:spPr bwMode="auto">
            <a:xfrm>
              <a:off x="3935" y="1521"/>
              <a:ext cx="936" cy="1096"/>
            </a:xfrm>
            <a:prstGeom prst="rect">
              <a:avLst/>
            </a:prstGeom>
            <a:noFill/>
            <a:ln w="9525">
              <a:noFill/>
              <a:miter lim="800000"/>
              <a:headEnd/>
              <a:tailEnd/>
            </a:ln>
          </p:spPr>
        </p:pic>
        <p:grpSp>
          <p:nvGrpSpPr>
            <p:cNvPr id="29751" name="Group 73"/>
            <p:cNvGrpSpPr>
              <a:grpSpLocks/>
            </p:cNvGrpSpPr>
            <p:nvPr/>
          </p:nvGrpSpPr>
          <p:grpSpPr bwMode="auto">
            <a:xfrm>
              <a:off x="3548" y="2289"/>
              <a:ext cx="402" cy="343"/>
              <a:chOff x="1632" y="1248"/>
              <a:chExt cx="2682" cy="2286"/>
            </a:xfrm>
          </p:grpSpPr>
          <p:sp>
            <p:nvSpPr>
              <p:cNvPr id="29759"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29760" name="AutoShape 75"/>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29761" name="AutoShape 76"/>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grpSp>
        <p:sp>
          <p:nvSpPr>
            <p:cNvPr id="29752" name="Text Box 77"/>
            <p:cNvSpPr txBox="1">
              <a:spLocks noChangeArrowheads="1"/>
            </p:cNvSpPr>
            <p:nvPr/>
          </p:nvSpPr>
          <p:spPr bwMode="auto">
            <a:xfrm>
              <a:off x="3693" y="1558"/>
              <a:ext cx="1064" cy="296"/>
            </a:xfrm>
            <a:prstGeom prst="rect">
              <a:avLst/>
            </a:prstGeom>
            <a:noFill/>
            <a:ln w="9525">
              <a:noFill/>
              <a:miter lim="800000"/>
              <a:headEnd/>
              <a:tailEnd/>
            </a:ln>
          </p:spPr>
          <p:txBody>
            <a:bodyPr/>
            <a:lstStyle/>
            <a:p>
              <a:pPr eaLnBrk="1" hangingPunct="1">
                <a:lnSpc>
                  <a:spcPct val="100000"/>
                </a:lnSpc>
              </a:pPr>
              <a:r>
                <a:rPr lang="en-US" altLang="ja-JP" sz="2000" b="1"/>
                <a:t>Web</a:t>
              </a:r>
              <a:r>
                <a:rPr lang="ja-JP" altLang="en-US" sz="2000"/>
                <a:t>サービス</a:t>
              </a:r>
            </a:p>
          </p:txBody>
        </p:sp>
        <p:grpSp>
          <p:nvGrpSpPr>
            <p:cNvPr id="29753" name="Group 78"/>
            <p:cNvGrpSpPr>
              <a:grpSpLocks/>
            </p:cNvGrpSpPr>
            <p:nvPr/>
          </p:nvGrpSpPr>
          <p:grpSpPr bwMode="auto">
            <a:xfrm>
              <a:off x="4401" y="2278"/>
              <a:ext cx="402" cy="343"/>
              <a:chOff x="1632" y="1248"/>
              <a:chExt cx="2682" cy="2286"/>
            </a:xfrm>
          </p:grpSpPr>
          <p:sp>
            <p:nvSpPr>
              <p:cNvPr id="29756"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29757" name="AutoShape 8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29758" name="AutoShape 8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grpSp>
        <p:sp>
          <p:nvSpPr>
            <p:cNvPr id="282706" name="AutoShape 82"/>
            <p:cNvSpPr>
              <a:spLocks noChangeArrowheads="1"/>
            </p:cNvSpPr>
            <p:nvPr/>
          </p:nvSpPr>
          <p:spPr bwMode="auto">
            <a:xfrm>
              <a:off x="4065" y="2084"/>
              <a:ext cx="271" cy="753"/>
            </a:xfrm>
            <a:prstGeom prst="rightArrow">
              <a:avLst>
                <a:gd name="adj1" fmla="val 41444"/>
                <a:gd name="adj2" fmla="val 69962"/>
              </a:avLst>
            </a:prstGeom>
            <a:solidFill>
              <a:srgbClr val="69306A"/>
            </a:solidFill>
            <a:ln w="19050" algn="ctr">
              <a:noFill/>
              <a:miter lim="800000"/>
              <a:headEnd/>
              <a:tailEn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sp>
          <p:nvSpPr>
            <p:cNvPr id="29755" name="AutoShape 83"/>
            <p:cNvSpPr>
              <a:spLocks noChangeArrowheads="1"/>
            </p:cNvSpPr>
            <p:nvPr/>
          </p:nvSpPr>
          <p:spPr bwMode="auto">
            <a:xfrm>
              <a:off x="4184" y="1998"/>
              <a:ext cx="994" cy="214"/>
            </a:xfrm>
            <a:prstGeom prst="wedgeRoundRectCallout">
              <a:avLst>
                <a:gd name="adj1" fmla="val -38630"/>
                <a:gd name="adj2" fmla="val 95796"/>
                <a:gd name="adj3" fmla="val 16667"/>
              </a:avLst>
            </a:prstGeom>
            <a:solidFill>
              <a:srgbClr val="FFFFFF"/>
            </a:solidFill>
            <a:ln w="9525">
              <a:solidFill>
                <a:srgbClr val="000000"/>
              </a:solidFill>
              <a:miter lim="800000"/>
              <a:headEnd/>
              <a:tailEnd/>
            </a:ln>
          </p:spPr>
          <p:txBody>
            <a:bodyPr lIns="0" tIns="0" rIns="0" bIns="0"/>
            <a:lstStyle/>
            <a:p>
              <a:pPr eaLnBrk="1" hangingPunct="1">
                <a:lnSpc>
                  <a:spcPct val="100000"/>
                </a:lnSpc>
              </a:pPr>
              <a:r>
                <a:rPr lang="ja-JP" altLang="en-US" sz="1800"/>
                <a:t>インプロセス</a:t>
              </a:r>
              <a:endParaRPr lang="ja-JP" altLang="en-US" sz="1800">
                <a:latin typeface="HGP創英角ｺﾞｼｯｸUB" pitchFamily="50" charset="-128"/>
              </a:endParaRPr>
            </a:p>
          </p:txBody>
        </p:sp>
      </p:grpSp>
      <p:grpSp>
        <p:nvGrpSpPr>
          <p:cNvPr id="10" name="Group 86"/>
          <p:cNvGrpSpPr>
            <a:grpSpLocks/>
          </p:cNvGrpSpPr>
          <p:nvPr/>
        </p:nvGrpSpPr>
        <p:grpSpPr bwMode="auto">
          <a:xfrm>
            <a:off x="3640138" y="4478338"/>
            <a:ext cx="5070475" cy="2089150"/>
            <a:chOff x="1984" y="1521"/>
            <a:chExt cx="3194" cy="1316"/>
          </a:xfrm>
        </p:grpSpPr>
        <p:sp>
          <p:nvSpPr>
            <p:cNvPr id="282711" name="AutoShape 87"/>
            <p:cNvSpPr>
              <a:spLocks noChangeArrowheads="1"/>
            </p:cNvSpPr>
            <p:nvPr/>
          </p:nvSpPr>
          <p:spPr bwMode="auto">
            <a:xfrm rot="10800000" flipH="1">
              <a:off x="1984" y="1757"/>
              <a:ext cx="1712" cy="608"/>
            </a:xfrm>
            <a:custGeom>
              <a:avLst/>
              <a:gdLst>
                <a:gd name="G0" fmla="+- 17993 0 0"/>
                <a:gd name="G1" fmla="+- 4313 0 0"/>
                <a:gd name="G2" fmla="+- 12158 0 4313"/>
                <a:gd name="G3" fmla="+- G2 0 4313"/>
                <a:gd name="G4" fmla="*/ G3 32768 32059"/>
                <a:gd name="G5" fmla="*/ G4 1 2"/>
                <a:gd name="G6" fmla="+- 21600 0 17993"/>
                <a:gd name="G7" fmla="*/ G6 4313 6079"/>
                <a:gd name="G8" fmla="+- G7 17993 0"/>
                <a:gd name="T0" fmla="*/ 17993 w 21600"/>
                <a:gd name="T1" fmla="*/ 0 h 21600"/>
                <a:gd name="T2" fmla="*/ 17993 w 21600"/>
                <a:gd name="T3" fmla="*/ 12158 h 21600"/>
                <a:gd name="T4" fmla="*/ 1805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7993" y="0"/>
                  </a:lnTo>
                  <a:lnTo>
                    <a:pt x="17993" y="4313"/>
                  </a:lnTo>
                  <a:lnTo>
                    <a:pt x="12427" y="4313"/>
                  </a:lnTo>
                  <a:cubicBezTo>
                    <a:pt x="5564" y="4313"/>
                    <a:pt x="0" y="7825"/>
                    <a:pt x="0" y="12158"/>
                  </a:cubicBezTo>
                  <a:lnTo>
                    <a:pt x="0" y="21600"/>
                  </a:lnTo>
                  <a:lnTo>
                    <a:pt x="3610" y="21600"/>
                  </a:lnTo>
                  <a:lnTo>
                    <a:pt x="3610" y="12158"/>
                  </a:lnTo>
                  <a:cubicBezTo>
                    <a:pt x="3610" y="9776"/>
                    <a:pt x="7558" y="7845"/>
                    <a:pt x="12427" y="7845"/>
                  </a:cubicBezTo>
                  <a:lnTo>
                    <a:pt x="17993" y="7845"/>
                  </a:lnTo>
                  <a:lnTo>
                    <a:pt x="17993" y="12158"/>
                  </a:lnTo>
                  <a:close/>
                </a:path>
              </a:pathLst>
            </a:custGeom>
            <a:solidFill>
              <a:srgbClr val="69306A"/>
            </a:solidFill>
            <a:ln w="19050" algn="ctr">
              <a:noFill/>
              <a:miter lim="800000"/>
              <a:headEnd/>
              <a:tailEn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pic>
          <p:nvPicPr>
            <p:cNvPr id="29737" name="Picture 88" descr="f-015"/>
            <p:cNvPicPr>
              <a:picLocks noChangeAspect="1" noChangeArrowheads="1"/>
            </p:cNvPicPr>
            <p:nvPr/>
          </p:nvPicPr>
          <p:blipFill>
            <a:blip r:embed="rId4" cstate="print"/>
            <a:srcRect/>
            <a:stretch>
              <a:fillRect/>
            </a:stretch>
          </p:blipFill>
          <p:spPr bwMode="auto">
            <a:xfrm>
              <a:off x="3935" y="1521"/>
              <a:ext cx="936" cy="1096"/>
            </a:xfrm>
            <a:prstGeom prst="rect">
              <a:avLst/>
            </a:prstGeom>
            <a:noFill/>
            <a:ln w="9525">
              <a:noFill/>
              <a:miter lim="800000"/>
              <a:headEnd/>
              <a:tailEnd/>
            </a:ln>
          </p:spPr>
        </p:pic>
        <p:grpSp>
          <p:nvGrpSpPr>
            <p:cNvPr id="29738" name="Group 89"/>
            <p:cNvGrpSpPr>
              <a:grpSpLocks/>
            </p:cNvGrpSpPr>
            <p:nvPr/>
          </p:nvGrpSpPr>
          <p:grpSpPr bwMode="auto">
            <a:xfrm>
              <a:off x="3548" y="2289"/>
              <a:ext cx="402" cy="343"/>
              <a:chOff x="1632" y="1248"/>
              <a:chExt cx="2682" cy="2286"/>
            </a:xfrm>
          </p:grpSpPr>
          <p:sp>
            <p:nvSpPr>
              <p:cNvPr id="29746"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29747" name="AutoShape 91"/>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29748" name="AutoShape 92"/>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grpSp>
        <p:sp>
          <p:nvSpPr>
            <p:cNvPr id="29739" name="Text Box 93"/>
            <p:cNvSpPr txBox="1">
              <a:spLocks noChangeArrowheads="1"/>
            </p:cNvSpPr>
            <p:nvPr/>
          </p:nvSpPr>
          <p:spPr bwMode="auto">
            <a:xfrm>
              <a:off x="3693" y="1558"/>
              <a:ext cx="1064" cy="296"/>
            </a:xfrm>
            <a:prstGeom prst="rect">
              <a:avLst/>
            </a:prstGeom>
            <a:noFill/>
            <a:ln w="9525">
              <a:noFill/>
              <a:miter lim="800000"/>
              <a:headEnd/>
              <a:tailEnd/>
            </a:ln>
          </p:spPr>
          <p:txBody>
            <a:bodyPr/>
            <a:lstStyle/>
            <a:p>
              <a:pPr eaLnBrk="1" hangingPunct="1">
                <a:lnSpc>
                  <a:spcPct val="100000"/>
                </a:lnSpc>
              </a:pPr>
              <a:r>
                <a:rPr lang="en-US" altLang="ja-JP" sz="2000" b="1"/>
                <a:t>Web</a:t>
              </a:r>
              <a:r>
                <a:rPr lang="ja-JP" altLang="en-US" sz="2000"/>
                <a:t>サービス</a:t>
              </a:r>
            </a:p>
          </p:txBody>
        </p:sp>
        <p:grpSp>
          <p:nvGrpSpPr>
            <p:cNvPr id="29740" name="Group 94"/>
            <p:cNvGrpSpPr>
              <a:grpSpLocks/>
            </p:cNvGrpSpPr>
            <p:nvPr/>
          </p:nvGrpSpPr>
          <p:grpSpPr bwMode="auto">
            <a:xfrm>
              <a:off x="4401" y="2278"/>
              <a:ext cx="402" cy="343"/>
              <a:chOff x="1632" y="1248"/>
              <a:chExt cx="2682" cy="2286"/>
            </a:xfrm>
          </p:grpSpPr>
          <p:sp>
            <p:nvSpPr>
              <p:cNvPr id="29743"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29744" name="AutoShape 96"/>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29745" name="AutoShape 97"/>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grpSp>
        <p:sp>
          <p:nvSpPr>
            <p:cNvPr id="282722" name="AutoShape 98"/>
            <p:cNvSpPr>
              <a:spLocks noChangeArrowheads="1"/>
            </p:cNvSpPr>
            <p:nvPr/>
          </p:nvSpPr>
          <p:spPr bwMode="auto">
            <a:xfrm>
              <a:off x="4065" y="2084"/>
              <a:ext cx="271" cy="753"/>
            </a:xfrm>
            <a:prstGeom prst="rightArrow">
              <a:avLst>
                <a:gd name="adj1" fmla="val 41444"/>
                <a:gd name="adj2" fmla="val 69962"/>
              </a:avLst>
            </a:prstGeom>
            <a:solidFill>
              <a:srgbClr val="69306A"/>
            </a:solidFill>
            <a:ln w="19050" algn="ctr">
              <a:noFill/>
              <a:miter lim="800000"/>
              <a:headEnd/>
              <a:tailEn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sp>
          <p:nvSpPr>
            <p:cNvPr id="29742" name="AutoShape 99"/>
            <p:cNvSpPr>
              <a:spLocks noChangeArrowheads="1"/>
            </p:cNvSpPr>
            <p:nvPr/>
          </p:nvSpPr>
          <p:spPr bwMode="auto">
            <a:xfrm>
              <a:off x="4184" y="1998"/>
              <a:ext cx="994" cy="214"/>
            </a:xfrm>
            <a:prstGeom prst="wedgeRoundRectCallout">
              <a:avLst>
                <a:gd name="adj1" fmla="val -38630"/>
                <a:gd name="adj2" fmla="val 95796"/>
                <a:gd name="adj3" fmla="val 16667"/>
              </a:avLst>
            </a:prstGeom>
            <a:solidFill>
              <a:srgbClr val="FFFFFF"/>
            </a:solidFill>
            <a:ln w="9525">
              <a:solidFill>
                <a:srgbClr val="000000"/>
              </a:solidFill>
              <a:miter lim="800000"/>
              <a:headEnd/>
              <a:tailEnd/>
            </a:ln>
          </p:spPr>
          <p:txBody>
            <a:bodyPr lIns="0" tIns="0" rIns="0" bIns="0"/>
            <a:lstStyle/>
            <a:p>
              <a:pPr eaLnBrk="1" hangingPunct="1">
                <a:lnSpc>
                  <a:spcPct val="100000"/>
                </a:lnSpc>
              </a:pPr>
              <a:r>
                <a:rPr lang="ja-JP" altLang="en-US" sz="1800"/>
                <a:t>インプロセス</a:t>
              </a:r>
              <a:endParaRPr lang="ja-JP" altLang="en-US" sz="1800">
                <a:latin typeface="HGP創英角ｺﾞｼｯｸUB" pitchFamily="50" charset="-128"/>
              </a:endParaRPr>
            </a:p>
          </p:txBody>
        </p:sp>
      </p:grpSp>
      <p:grpSp>
        <p:nvGrpSpPr>
          <p:cNvPr id="13" name="グループ化 71"/>
          <p:cNvGrpSpPr>
            <a:grpSpLocks/>
          </p:cNvGrpSpPr>
          <p:nvPr/>
        </p:nvGrpSpPr>
        <p:grpSpPr bwMode="auto">
          <a:xfrm>
            <a:off x="3511550" y="3440113"/>
            <a:ext cx="2489200" cy="2897187"/>
            <a:chOff x="3511550" y="3439725"/>
            <a:chExt cx="2489200" cy="2897575"/>
          </a:xfrm>
        </p:grpSpPr>
        <p:sp>
          <p:nvSpPr>
            <p:cNvPr id="29734" name="Rectangle 102" descr="wall113"/>
            <p:cNvSpPr>
              <a:spLocks noChangeArrowheads="1"/>
            </p:cNvSpPr>
            <p:nvPr/>
          </p:nvSpPr>
          <p:spPr bwMode="auto">
            <a:xfrm>
              <a:off x="4205288" y="3439725"/>
              <a:ext cx="1368000" cy="2340000"/>
            </a:xfrm>
            <a:prstGeom prst="rect">
              <a:avLst/>
            </a:prstGeom>
            <a:blipFill dpi="0" rotWithShape="0">
              <a:blip r:embed="rId5" cstate="print"/>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7B6664"/>
              </a:extrusionClr>
            </a:sp3d>
          </p:spPr>
          <p:txBody>
            <a:bodyPr anchor="ctr">
              <a:spAutoFit/>
              <a:flatTx/>
            </a:bodyPr>
            <a:lstStyle/>
            <a:p>
              <a:pPr eaLnBrk="1" hangingPunct="1">
                <a:lnSpc>
                  <a:spcPct val="150000"/>
                </a:lnSpc>
              </a:pPr>
              <a:endParaRPr lang="ja-JP" altLang="en-US" sz="2000" b="1"/>
            </a:p>
          </p:txBody>
        </p:sp>
        <p:sp>
          <p:nvSpPr>
            <p:cNvPr id="29735" name="Text Box 101"/>
            <p:cNvSpPr txBox="1">
              <a:spLocks noChangeArrowheads="1"/>
            </p:cNvSpPr>
            <p:nvPr/>
          </p:nvSpPr>
          <p:spPr bwMode="auto">
            <a:xfrm>
              <a:off x="3511550" y="5854700"/>
              <a:ext cx="2489200" cy="482600"/>
            </a:xfrm>
            <a:prstGeom prst="rect">
              <a:avLst/>
            </a:prstGeom>
            <a:noFill/>
            <a:ln w="9525">
              <a:noFill/>
              <a:miter lim="800000"/>
              <a:headEnd/>
              <a:tailEnd/>
            </a:ln>
          </p:spPr>
          <p:txBody>
            <a:bodyPr/>
            <a:lstStyle/>
            <a:p>
              <a:pPr eaLnBrk="1" hangingPunct="1">
                <a:lnSpc>
                  <a:spcPct val="100000"/>
                </a:lnSpc>
              </a:pPr>
              <a:r>
                <a:rPr lang="en-US" altLang="ja-JP" sz="2400" b="1" dirty="0"/>
                <a:t>F/W</a:t>
              </a:r>
              <a:r>
                <a:rPr lang="ja-JP" altLang="en-US" sz="2400" dirty="0"/>
                <a:t>超えも可能</a:t>
              </a:r>
            </a:p>
          </p:txBody>
        </p:sp>
      </p:grpSp>
      <p:sp>
        <p:nvSpPr>
          <p:cNvPr id="282744" name="AutoShape 120"/>
          <p:cNvSpPr>
            <a:spLocks noChangeArrowheads="1"/>
          </p:cNvSpPr>
          <p:nvPr/>
        </p:nvSpPr>
        <p:spPr bwMode="auto">
          <a:xfrm>
            <a:off x="4184650" y="2844800"/>
            <a:ext cx="2027238" cy="339725"/>
          </a:xfrm>
          <a:prstGeom prst="wedgeRoundRectCallout">
            <a:avLst>
              <a:gd name="adj1" fmla="val 4972"/>
              <a:gd name="adj2" fmla="val 151403"/>
              <a:gd name="adj3" fmla="val 16667"/>
            </a:avLst>
          </a:prstGeom>
          <a:solidFill>
            <a:srgbClr val="FFFFFF"/>
          </a:solidFill>
          <a:ln w="9525">
            <a:solidFill>
              <a:srgbClr val="000000"/>
            </a:solidFill>
            <a:miter lim="800000"/>
            <a:headEnd/>
            <a:tailEnd/>
          </a:ln>
        </p:spPr>
        <p:txBody>
          <a:bodyPr lIns="0" tIns="0" rIns="0" bIns="0"/>
          <a:lstStyle/>
          <a:p>
            <a:pPr eaLnBrk="1" hangingPunct="1">
              <a:lnSpc>
                <a:spcPct val="100000"/>
              </a:lnSpc>
            </a:pPr>
            <a:r>
              <a:rPr lang="en-US" altLang="ja-JP" sz="1800"/>
              <a:t>Web</a:t>
            </a:r>
            <a:r>
              <a:rPr lang="ja-JP" altLang="en-US" sz="1800"/>
              <a:t>サービス化</a:t>
            </a:r>
          </a:p>
        </p:txBody>
      </p:sp>
      <p:sp>
        <p:nvSpPr>
          <p:cNvPr id="282745" name="AutoShape 121"/>
          <p:cNvSpPr>
            <a:spLocks noChangeArrowheads="1"/>
          </p:cNvSpPr>
          <p:nvPr/>
        </p:nvSpPr>
        <p:spPr bwMode="auto">
          <a:xfrm>
            <a:off x="4184650" y="4662488"/>
            <a:ext cx="2027238" cy="339725"/>
          </a:xfrm>
          <a:prstGeom prst="wedgeRoundRectCallout">
            <a:avLst>
              <a:gd name="adj1" fmla="val 4972"/>
              <a:gd name="adj2" fmla="val 151403"/>
              <a:gd name="adj3" fmla="val 16667"/>
            </a:avLst>
          </a:prstGeom>
          <a:solidFill>
            <a:srgbClr val="FFFFFF"/>
          </a:solidFill>
          <a:ln w="9525">
            <a:solidFill>
              <a:srgbClr val="000000"/>
            </a:solidFill>
            <a:miter lim="800000"/>
            <a:headEnd/>
            <a:tailEnd/>
          </a:ln>
        </p:spPr>
        <p:txBody>
          <a:bodyPr lIns="0" tIns="0" rIns="0" bIns="0"/>
          <a:lstStyle/>
          <a:p>
            <a:pPr eaLnBrk="1" hangingPunct="1">
              <a:lnSpc>
                <a:spcPct val="100000"/>
              </a:lnSpc>
            </a:pPr>
            <a:r>
              <a:rPr lang="ja-JP" altLang="en-US" sz="1800"/>
              <a:t>配置先の変更</a:t>
            </a:r>
          </a:p>
        </p:txBody>
      </p:sp>
      <p:sp>
        <p:nvSpPr>
          <p:cNvPr id="29710" name="AutoShape 119"/>
          <p:cNvSpPr>
            <a:spLocks noChangeArrowheads="1"/>
          </p:cNvSpPr>
          <p:nvPr/>
        </p:nvSpPr>
        <p:spPr bwMode="auto">
          <a:xfrm>
            <a:off x="4906963" y="1030288"/>
            <a:ext cx="3903662" cy="1412875"/>
          </a:xfrm>
          <a:prstGeom prst="roundRect">
            <a:avLst>
              <a:gd name="adj" fmla="val 9157"/>
            </a:avLst>
          </a:prstGeom>
          <a:solidFill>
            <a:srgbClr val="E4CA9C"/>
          </a:solidFill>
          <a:ln w="38100">
            <a:solidFill>
              <a:srgbClr val="D69DAF"/>
            </a:solidFill>
            <a:round/>
            <a:headEnd/>
            <a:tailEnd/>
          </a:ln>
        </p:spPr>
        <p:txBody>
          <a:bodyPr anchor="ctr"/>
          <a:lstStyle/>
          <a:p>
            <a:pPr eaLnBrk="1" hangingPunct="1">
              <a:lnSpc>
                <a:spcPct val="150000"/>
              </a:lnSpc>
            </a:pPr>
            <a:endParaRPr lang="ja-JP" altLang="en-US" sz="2000" b="1"/>
          </a:p>
        </p:txBody>
      </p:sp>
      <p:sp>
        <p:nvSpPr>
          <p:cNvPr id="29711" name="Text Box 110"/>
          <p:cNvSpPr txBox="1">
            <a:spLocks noChangeArrowheads="1"/>
          </p:cNvSpPr>
          <p:nvPr/>
        </p:nvSpPr>
        <p:spPr bwMode="auto">
          <a:xfrm>
            <a:off x="4943475" y="1754188"/>
            <a:ext cx="2570163" cy="682625"/>
          </a:xfrm>
          <a:prstGeom prst="rect">
            <a:avLst/>
          </a:prstGeom>
          <a:noFill/>
          <a:ln w="9525">
            <a:noFill/>
            <a:miter lim="800000"/>
            <a:headEnd/>
            <a:tailEnd/>
          </a:ln>
        </p:spPr>
        <p:txBody>
          <a:bodyPr>
            <a:spAutoFit/>
          </a:bodyPr>
          <a:lstStyle/>
          <a:p>
            <a:pPr eaLnBrk="1" hangingPunct="1"/>
            <a:r>
              <a:rPr lang="ja-JP" altLang="en-US" sz="2000"/>
              <a:t>サービス ゲートウェイ</a:t>
            </a:r>
            <a:br>
              <a:rPr lang="ja-JP" altLang="en-US" sz="2000"/>
            </a:br>
            <a:r>
              <a:rPr lang="en-US" altLang="ja-JP" sz="2000"/>
              <a:t>/</a:t>
            </a:r>
            <a:r>
              <a:rPr lang="ja-JP" altLang="en-US" sz="2000"/>
              <a:t>インターフェイス部品</a:t>
            </a:r>
          </a:p>
        </p:txBody>
      </p:sp>
      <p:grpSp>
        <p:nvGrpSpPr>
          <p:cNvPr id="29712" name="Group 87"/>
          <p:cNvGrpSpPr>
            <a:grpSpLocks/>
          </p:cNvGrpSpPr>
          <p:nvPr/>
        </p:nvGrpSpPr>
        <p:grpSpPr bwMode="auto">
          <a:xfrm>
            <a:off x="5314950" y="1139825"/>
            <a:ext cx="1820863" cy="544513"/>
            <a:chOff x="3384" y="646"/>
            <a:chExt cx="1147" cy="343"/>
          </a:xfrm>
        </p:grpSpPr>
        <p:grpSp>
          <p:nvGrpSpPr>
            <p:cNvPr id="29726" name="Group 124"/>
            <p:cNvGrpSpPr>
              <a:grpSpLocks/>
            </p:cNvGrpSpPr>
            <p:nvPr/>
          </p:nvGrpSpPr>
          <p:grpSpPr bwMode="auto">
            <a:xfrm>
              <a:off x="3384" y="646"/>
              <a:ext cx="402" cy="343"/>
              <a:chOff x="1632" y="1248"/>
              <a:chExt cx="2682" cy="2286"/>
            </a:xfrm>
          </p:grpSpPr>
          <p:sp>
            <p:nvSpPr>
              <p:cNvPr id="29731"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sp>
            <p:nvSpPr>
              <p:cNvPr id="29732" name="AutoShape 126"/>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sp>
            <p:nvSpPr>
              <p:cNvPr id="29733" name="AutoShape 127"/>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grpSp>
        <p:grpSp>
          <p:nvGrpSpPr>
            <p:cNvPr id="29727" name="Group 128"/>
            <p:cNvGrpSpPr>
              <a:grpSpLocks/>
            </p:cNvGrpSpPr>
            <p:nvPr/>
          </p:nvGrpSpPr>
          <p:grpSpPr bwMode="auto">
            <a:xfrm>
              <a:off x="4129" y="646"/>
              <a:ext cx="402" cy="343"/>
              <a:chOff x="1632" y="1248"/>
              <a:chExt cx="2682" cy="2286"/>
            </a:xfrm>
          </p:grpSpPr>
          <p:sp>
            <p:nvSpPr>
              <p:cNvPr id="29728"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29729" name="AutoShape 13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29730" name="AutoShape 13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grpSp>
      </p:grpSp>
      <p:grpSp>
        <p:nvGrpSpPr>
          <p:cNvPr id="17" name="Group 88"/>
          <p:cNvGrpSpPr>
            <a:grpSpLocks/>
          </p:cNvGrpSpPr>
          <p:nvPr/>
        </p:nvGrpSpPr>
        <p:grpSpPr bwMode="auto">
          <a:xfrm>
            <a:off x="2862263" y="1730375"/>
            <a:ext cx="1577975" cy="717550"/>
            <a:chOff x="1803" y="1144"/>
            <a:chExt cx="994" cy="452"/>
          </a:xfrm>
        </p:grpSpPr>
        <p:sp>
          <p:nvSpPr>
            <p:cNvPr id="29724" name="AutoShape 68"/>
            <p:cNvSpPr>
              <a:spLocks noChangeArrowheads="1"/>
            </p:cNvSpPr>
            <p:nvPr/>
          </p:nvSpPr>
          <p:spPr bwMode="auto">
            <a:xfrm>
              <a:off x="1803" y="1144"/>
              <a:ext cx="994" cy="214"/>
            </a:xfrm>
            <a:prstGeom prst="wedgeRoundRectCallout">
              <a:avLst>
                <a:gd name="adj1" fmla="val 8449"/>
                <a:gd name="adj2" fmla="val 92991"/>
                <a:gd name="adj3" fmla="val 16667"/>
              </a:avLst>
            </a:prstGeom>
            <a:solidFill>
              <a:srgbClr val="FFFFFF"/>
            </a:solidFill>
            <a:ln w="9525">
              <a:solidFill>
                <a:srgbClr val="000000"/>
              </a:solidFill>
              <a:miter lim="800000"/>
              <a:headEnd/>
              <a:tailEnd/>
            </a:ln>
          </p:spPr>
          <p:txBody>
            <a:bodyPr lIns="0" tIns="0" rIns="0" bIns="0"/>
            <a:lstStyle/>
            <a:p>
              <a:pPr eaLnBrk="1" hangingPunct="1">
                <a:lnSpc>
                  <a:spcPct val="100000"/>
                </a:lnSpc>
              </a:pPr>
              <a:r>
                <a:rPr lang="ja-JP" altLang="en-US" sz="1800"/>
                <a:t>インプロセス</a:t>
              </a:r>
              <a:endParaRPr lang="ja-JP" altLang="en-US" sz="1800">
                <a:latin typeface="HGP創英角ｺﾞｼｯｸUB" pitchFamily="50" charset="-128"/>
              </a:endParaRPr>
            </a:p>
          </p:txBody>
        </p:sp>
        <p:sp>
          <p:nvSpPr>
            <p:cNvPr id="26697" name="Line 73"/>
            <p:cNvSpPr>
              <a:spLocks noChangeShapeType="1"/>
            </p:cNvSpPr>
            <p:nvPr/>
          </p:nvSpPr>
          <p:spPr bwMode="auto">
            <a:xfrm>
              <a:off x="2112" y="1596"/>
              <a:ext cx="330" cy="0"/>
            </a:xfrm>
            <a:prstGeom prst="line">
              <a:avLst/>
            </a:prstGeom>
            <a:noFill/>
            <a:ln w="127000">
              <a:solidFill>
                <a:srgbClr val="69306A"/>
              </a:solidFill>
              <a:round/>
              <a:headEnd/>
              <a:tailEnd type="triangle" w="med" len="med"/>
            </a:ln>
            <a:effectLst>
              <a:outerShdw dist="107763" dir="2700000" algn="ctr" rotWithShape="0">
                <a:srgbClr val="808080">
                  <a:alpha val="50000"/>
                </a:srgbClr>
              </a:outerShdw>
            </a:effectLst>
          </p:spPr>
          <p:txBody>
            <a:bodyPr lIns="36000" tIns="36000" rIns="36000" bIns="36000"/>
            <a:lstStyle/>
            <a:p>
              <a:pPr>
                <a:defRPr/>
              </a:pPr>
              <a:endParaRPr kumimoji="0" lang="ja-JP" altLang="en-US" sz="2000" b="1"/>
            </a:p>
          </p:txBody>
        </p:sp>
      </p:grpSp>
      <p:grpSp>
        <p:nvGrpSpPr>
          <p:cNvPr id="29714" name="Group 128"/>
          <p:cNvGrpSpPr>
            <a:grpSpLocks/>
          </p:cNvGrpSpPr>
          <p:nvPr/>
        </p:nvGrpSpPr>
        <p:grpSpPr bwMode="auto">
          <a:xfrm>
            <a:off x="7767638" y="1139825"/>
            <a:ext cx="638175" cy="544513"/>
            <a:chOff x="1632" y="1248"/>
            <a:chExt cx="2682" cy="2286"/>
          </a:xfrm>
        </p:grpSpPr>
        <p:sp>
          <p:nvSpPr>
            <p:cNvPr id="29721"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29722" name="AutoShape 13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29723" name="AutoShape 13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grpSp>
      <p:sp>
        <p:nvSpPr>
          <p:cNvPr id="29715" name="Text Box 105"/>
          <p:cNvSpPr txBox="1">
            <a:spLocks noChangeArrowheads="1"/>
          </p:cNvSpPr>
          <p:nvPr/>
        </p:nvSpPr>
        <p:spPr bwMode="auto">
          <a:xfrm>
            <a:off x="7540625" y="1900238"/>
            <a:ext cx="1095375" cy="384175"/>
          </a:xfrm>
          <a:prstGeom prst="rect">
            <a:avLst/>
          </a:prstGeom>
          <a:noFill/>
          <a:ln w="9525">
            <a:noFill/>
            <a:miter lim="800000"/>
            <a:headEnd/>
            <a:tailEnd/>
          </a:ln>
        </p:spPr>
        <p:txBody>
          <a:bodyPr>
            <a:spAutoFit/>
          </a:bodyPr>
          <a:lstStyle/>
          <a:p>
            <a:pPr eaLnBrk="1" hangingPunct="1"/>
            <a:r>
              <a:rPr lang="en-US" altLang="ja-JP" sz="2000" b="1"/>
              <a:t>B/D</a:t>
            </a:r>
            <a:r>
              <a:rPr lang="ja-JP" altLang="en-US" sz="2000"/>
              <a:t>層</a:t>
            </a:r>
          </a:p>
        </p:txBody>
      </p:sp>
      <p:sp>
        <p:nvSpPr>
          <p:cNvPr id="274437" name="Text Box 5"/>
          <p:cNvSpPr txBox="1">
            <a:spLocks noChangeArrowheads="1"/>
          </p:cNvSpPr>
          <p:nvPr/>
        </p:nvSpPr>
        <p:spPr bwMode="auto">
          <a:xfrm>
            <a:off x="215900" y="2819400"/>
            <a:ext cx="3263900" cy="3576638"/>
          </a:xfrm>
          <a:prstGeom prst="rect">
            <a:avLst/>
          </a:prstGeom>
          <a:solidFill>
            <a:srgbClr val="FFFF99"/>
          </a:solidFill>
          <a:ln w="9525">
            <a:noFill/>
            <a:miter lim="800000"/>
            <a:headEnd/>
            <a:tailEnd/>
          </a:ln>
        </p:spPr>
        <p:txBody>
          <a:bodyPr>
            <a:spAutoFit/>
          </a:bodyPr>
          <a:lstStyle/>
          <a:p>
            <a:pPr algn="l">
              <a:lnSpc>
                <a:spcPct val="100000"/>
              </a:lnSpc>
              <a:spcBef>
                <a:spcPct val="30000"/>
              </a:spcBef>
              <a:buFontTx/>
              <a:buChar char="•"/>
            </a:pPr>
            <a:r>
              <a:rPr lang="ja-JP" altLang="en-US" sz="2000"/>
              <a:t> </a:t>
            </a:r>
            <a:r>
              <a:rPr lang="ja-JP" altLang="en-US" sz="2400"/>
              <a:t>位置透過性</a:t>
            </a:r>
            <a:br>
              <a:rPr lang="ja-JP" altLang="en-US" sz="2400"/>
            </a:br>
            <a:r>
              <a:rPr lang="ja-JP" altLang="en-US" sz="2000"/>
              <a:t>　定義によるインプロセス</a:t>
            </a:r>
            <a:r>
              <a:rPr lang="en-US" altLang="ja-JP" sz="2000"/>
              <a:t>/NW</a:t>
            </a:r>
            <a:r>
              <a:rPr lang="ja-JP" altLang="en-US" sz="2000"/>
              <a:t>経由呼出の切替、呼出先</a:t>
            </a:r>
            <a:r>
              <a:rPr lang="en-US" altLang="ja-JP" sz="2000"/>
              <a:t>WAS</a:t>
            </a:r>
            <a:r>
              <a:rPr lang="ja-JP" altLang="en-US" sz="2000"/>
              <a:t>の変更を実現</a:t>
            </a:r>
          </a:p>
          <a:p>
            <a:pPr algn="l">
              <a:lnSpc>
                <a:spcPct val="100000"/>
              </a:lnSpc>
              <a:spcBef>
                <a:spcPct val="30000"/>
              </a:spcBef>
              <a:buFontTx/>
              <a:buChar char="•"/>
            </a:pPr>
            <a:r>
              <a:rPr lang="ja-JP" altLang="en-US" sz="2000" b="1"/>
              <a:t> </a:t>
            </a:r>
            <a:r>
              <a:rPr lang="ja-JP" altLang="en-US" sz="2400"/>
              <a:t>規模透過性</a:t>
            </a:r>
            <a:r>
              <a:rPr lang="ja-JP" altLang="en-US" sz="2400" b="1"/>
              <a:t/>
            </a:r>
            <a:br>
              <a:rPr lang="ja-JP" altLang="en-US" sz="2400" b="1"/>
            </a:br>
            <a:r>
              <a:rPr lang="ja-JP" altLang="en-US" sz="2000" b="1"/>
              <a:t>　</a:t>
            </a:r>
            <a:r>
              <a:rPr lang="ja-JP" altLang="en-US" sz="2000"/>
              <a:t>スケールアウト（垂直、水平分散）を実現</a:t>
            </a:r>
          </a:p>
          <a:p>
            <a:pPr algn="l">
              <a:lnSpc>
                <a:spcPct val="100000"/>
              </a:lnSpc>
              <a:spcBef>
                <a:spcPct val="30000"/>
              </a:spcBef>
              <a:buFontTx/>
              <a:buChar char="•"/>
            </a:pPr>
            <a:r>
              <a:rPr lang="ja-JP" altLang="en-US" sz="2000" b="1"/>
              <a:t> </a:t>
            </a:r>
            <a:r>
              <a:rPr lang="ja-JP" altLang="en-US" sz="2400"/>
              <a:t>異種透過性</a:t>
            </a:r>
            <a:r>
              <a:rPr lang="ja-JP" altLang="en-US" sz="2400" b="1"/>
              <a:t/>
            </a:r>
            <a:br>
              <a:rPr lang="ja-JP" altLang="en-US" sz="2400" b="1"/>
            </a:br>
            <a:r>
              <a:rPr lang="ja-JP" altLang="en-US" sz="2000" b="1"/>
              <a:t>　</a:t>
            </a:r>
            <a:r>
              <a:rPr lang="en-US" altLang="ja-JP" sz="2000"/>
              <a:t>.NET</a:t>
            </a:r>
            <a:r>
              <a:rPr lang="ja-JP" altLang="en-US" sz="2000"/>
              <a:t>以外の異種開発技術との連携も可能</a:t>
            </a:r>
            <a:endParaRPr lang="en-US" altLang="ja-JP" sz="2400"/>
          </a:p>
        </p:txBody>
      </p:sp>
      <p:sp>
        <p:nvSpPr>
          <p:cNvPr id="4" name="Line 19"/>
          <p:cNvSpPr>
            <a:spLocks noChangeShapeType="1"/>
          </p:cNvSpPr>
          <p:nvPr/>
        </p:nvSpPr>
        <p:spPr bwMode="auto">
          <a:xfrm>
            <a:off x="534988" y="3241675"/>
            <a:ext cx="1520825"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2" name="Line 19"/>
          <p:cNvSpPr>
            <a:spLocks noChangeShapeType="1"/>
          </p:cNvSpPr>
          <p:nvPr/>
        </p:nvSpPr>
        <p:spPr bwMode="auto">
          <a:xfrm>
            <a:off x="534988" y="4632325"/>
            <a:ext cx="1520825"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3" name="Line 19"/>
          <p:cNvSpPr>
            <a:spLocks noChangeShapeType="1"/>
          </p:cNvSpPr>
          <p:nvPr/>
        </p:nvSpPr>
        <p:spPr bwMode="auto">
          <a:xfrm>
            <a:off x="534988" y="5718175"/>
            <a:ext cx="1520825"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29720" name="Rectangle 3"/>
          <p:cNvSpPr>
            <a:spLocks noChangeArrowheads="1"/>
          </p:cNvSpPr>
          <p:nvPr/>
        </p:nvSpPr>
        <p:spPr bwMode="auto">
          <a:xfrm>
            <a:off x="0" y="28575"/>
            <a:ext cx="7677150" cy="579438"/>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3.3. </a:t>
            </a:r>
            <a:r>
              <a:rPr lang="ja-JP" altLang="en-US" sz="3200" dirty="0" smtClean="0"/>
              <a:t>スケーラビリティ</a:t>
            </a:r>
            <a:r>
              <a:rPr lang="ja-JP" altLang="en-US" sz="3200" dirty="0"/>
              <a:t>に</a:t>
            </a:r>
            <a:r>
              <a:rPr lang="ja-JP" altLang="en-US" sz="3200" dirty="0" smtClean="0"/>
              <a:t>優れる</a:t>
            </a:r>
            <a:endParaRPr lang="ja-JP" altLang="en-US" sz="3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350519" y="5582278"/>
            <a:ext cx="8272619" cy="919611"/>
          </a:xfrm>
          <a:prstGeom prst="rect">
            <a:avLst/>
          </a:prstGeom>
          <a:solidFill>
            <a:schemeClr val="bg1"/>
          </a:solidFill>
          <a:ln>
            <a:solidFill>
              <a:schemeClr val="tx1"/>
            </a:solidFill>
          </a:ln>
        </p:spPr>
        <p:txBody>
          <a:bodyPr wrap="square" rtlCol="0">
            <a:spAutoFit/>
          </a:bodyPr>
          <a:lstStyle/>
          <a:p>
            <a:pPr algn="l"/>
            <a:r>
              <a:rPr lang="ja-JP" altLang="en-US" sz="2800" dirty="0" smtClean="0"/>
              <a:t>　汎用サービス・インターフェイスを使用し、</a:t>
            </a:r>
            <a:endParaRPr lang="en-US" altLang="ja-JP" sz="2800" dirty="0" smtClean="0"/>
          </a:p>
          <a:p>
            <a:pPr algn="l"/>
            <a:r>
              <a:rPr lang="ja-JP" altLang="en-US" sz="2800" dirty="0" smtClean="0"/>
              <a:t>　　ビジネス・ロジックを</a:t>
            </a:r>
            <a:r>
              <a:rPr lang="en-US" altLang="ja-JP" sz="2800" dirty="0" smtClean="0"/>
              <a:t>Web</a:t>
            </a:r>
            <a:r>
              <a:rPr lang="ja-JP" altLang="en-US" sz="2800" dirty="0" smtClean="0"/>
              <a:t>サービスとして公開可能。</a:t>
            </a:r>
            <a:endParaRPr kumimoji="1" lang="ja-JP" altLang="en-US" sz="2800" dirty="0"/>
          </a:p>
        </p:txBody>
      </p:sp>
      <p:grpSp>
        <p:nvGrpSpPr>
          <p:cNvPr id="31" name="Group 38"/>
          <p:cNvGrpSpPr>
            <a:grpSpLocks/>
          </p:cNvGrpSpPr>
          <p:nvPr/>
        </p:nvGrpSpPr>
        <p:grpSpPr bwMode="auto">
          <a:xfrm>
            <a:off x="6546850" y="1021080"/>
            <a:ext cx="2273300" cy="4906407"/>
            <a:chOff x="2162" y="542"/>
            <a:chExt cx="1432" cy="3616"/>
          </a:xfrm>
        </p:grpSpPr>
        <p:sp>
          <p:nvSpPr>
            <p:cNvPr id="32" name="Rectangle 5"/>
            <p:cNvSpPr>
              <a:spLocks noChangeArrowheads="1"/>
            </p:cNvSpPr>
            <p:nvPr/>
          </p:nvSpPr>
          <p:spPr bwMode="auto">
            <a:xfrm>
              <a:off x="2164" y="542"/>
              <a:ext cx="1430" cy="1707"/>
            </a:xfrm>
            <a:prstGeom prst="rect">
              <a:avLst/>
            </a:prstGeom>
            <a:solidFill>
              <a:srgbClr val="FFFFFF"/>
            </a:solidFill>
            <a:ln w="9525">
              <a:solidFill>
                <a:srgbClr val="000000"/>
              </a:solidFill>
              <a:miter lim="800000"/>
              <a:headEnd/>
              <a:tailEnd/>
            </a:ln>
          </p:spPr>
          <p:txBody>
            <a:bodyPr lIns="3600" tIns="3600" rIns="3600" bIns="3600"/>
            <a:lstStyle/>
            <a:p>
              <a:pPr algn="just">
                <a:lnSpc>
                  <a:spcPct val="100000"/>
                </a:lnSpc>
              </a:pPr>
              <a:r>
                <a:rPr kumimoji="0" lang="en-US" altLang="ja-JP" sz="2000" b="1"/>
                <a:t> B</a:t>
              </a:r>
              <a:r>
                <a:rPr kumimoji="0" lang="ja-JP" altLang="en-US" sz="2000" b="1"/>
                <a:t>（</a:t>
              </a:r>
              <a:r>
                <a:rPr kumimoji="0" lang="en-US" altLang="ja-JP" sz="2000" b="1"/>
                <a:t>F</a:t>
              </a:r>
              <a:r>
                <a:rPr kumimoji="0" lang="ja-JP" altLang="en-US" sz="2000" b="1"/>
                <a:t>）</a:t>
              </a:r>
              <a:r>
                <a:rPr kumimoji="0" lang="ja-JP" altLang="en-US" sz="2000"/>
                <a:t>層</a:t>
              </a:r>
            </a:p>
          </p:txBody>
        </p:sp>
        <p:sp>
          <p:nvSpPr>
            <p:cNvPr id="33" name="Text Box 6"/>
            <p:cNvSpPr txBox="1">
              <a:spLocks noChangeArrowheads="1"/>
            </p:cNvSpPr>
            <p:nvPr/>
          </p:nvSpPr>
          <p:spPr bwMode="auto">
            <a:xfrm>
              <a:off x="2303" y="786"/>
              <a:ext cx="1150" cy="267"/>
            </a:xfrm>
            <a:prstGeom prst="rect">
              <a:avLst/>
            </a:prstGeom>
            <a:solidFill>
              <a:srgbClr val="E4CAC8"/>
            </a:solidFill>
            <a:ln w="38100">
              <a:solidFill>
                <a:srgbClr val="D69DAF"/>
              </a:solidFill>
              <a:miter lim="800000"/>
              <a:headEnd/>
              <a:tailEnd/>
            </a:ln>
          </p:spPr>
          <p:txBody>
            <a:bodyPr lIns="3600" tIns="3600" rIns="3600" bIns="36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34" name="Text Box 7"/>
            <p:cNvSpPr txBox="1">
              <a:spLocks noChangeArrowheads="1"/>
            </p:cNvSpPr>
            <p:nvPr/>
          </p:nvSpPr>
          <p:spPr bwMode="auto">
            <a:xfrm>
              <a:off x="2300" y="1923"/>
              <a:ext cx="1150" cy="268"/>
            </a:xfrm>
            <a:prstGeom prst="rect">
              <a:avLst/>
            </a:prstGeom>
            <a:solidFill>
              <a:srgbClr val="FFFFFF"/>
            </a:solidFill>
            <a:ln w="9525">
              <a:solidFill>
                <a:srgbClr val="000000"/>
              </a:solidFill>
              <a:miter lim="800000"/>
              <a:headEnd/>
              <a:tailEnd/>
            </a:ln>
          </p:spPr>
          <p:txBody>
            <a:bodyPr lIns="3600" tIns="3600" rIns="3600" bIns="3600"/>
            <a:lstStyle/>
            <a:p>
              <a:pPr>
                <a:lnSpc>
                  <a:spcPct val="100000"/>
                </a:lnSpc>
              </a:pPr>
              <a:r>
                <a:rPr kumimoji="0" lang="ja-JP" altLang="en-US" sz="2000">
                  <a:latin typeface="HGP創英角ｺﾞｼｯｸUB" pitchFamily="50" charset="-128"/>
                </a:rPr>
                <a:t>サブクラス</a:t>
              </a:r>
            </a:p>
          </p:txBody>
        </p:sp>
        <p:sp>
          <p:nvSpPr>
            <p:cNvPr id="35" name="Line 8"/>
            <p:cNvSpPr>
              <a:spLocks noChangeShapeType="1"/>
            </p:cNvSpPr>
            <p:nvPr/>
          </p:nvSpPr>
          <p:spPr bwMode="auto">
            <a:xfrm flipV="1">
              <a:off x="2872" y="1092"/>
              <a:ext cx="0" cy="259"/>
            </a:xfrm>
            <a:prstGeom prst="line">
              <a:avLst/>
            </a:prstGeom>
            <a:noFill/>
            <a:ln w="9525">
              <a:solidFill>
                <a:srgbClr val="000000"/>
              </a:solidFill>
              <a:round/>
              <a:headEnd/>
              <a:tailEnd/>
            </a:ln>
          </p:spPr>
          <p:txBody>
            <a:bodyPr/>
            <a:lstStyle/>
            <a:p>
              <a:endParaRPr lang="ja-JP" altLang="en-US"/>
            </a:p>
          </p:txBody>
        </p:sp>
        <p:sp>
          <p:nvSpPr>
            <p:cNvPr id="36" name="AutoShape 9"/>
            <p:cNvSpPr>
              <a:spLocks noChangeArrowheads="1"/>
            </p:cNvSpPr>
            <p:nvPr/>
          </p:nvSpPr>
          <p:spPr bwMode="auto">
            <a:xfrm>
              <a:off x="2836" y="1066"/>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37" name="Line 10"/>
            <p:cNvSpPr>
              <a:spLocks noChangeShapeType="1"/>
            </p:cNvSpPr>
            <p:nvPr/>
          </p:nvSpPr>
          <p:spPr bwMode="auto">
            <a:xfrm flipV="1">
              <a:off x="2872" y="1657"/>
              <a:ext cx="0" cy="259"/>
            </a:xfrm>
            <a:prstGeom prst="line">
              <a:avLst/>
            </a:prstGeom>
            <a:noFill/>
            <a:ln w="9525">
              <a:solidFill>
                <a:srgbClr val="000000"/>
              </a:solidFill>
              <a:round/>
              <a:headEnd/>
              <a:tailEnd/>
            </a:ln>
          </p:spPr>
          <p:txBody>
            <a:bodyPr/>
            <a:lstStyle/>
            <a:p>
              <a:endParaRPr lang="ja-JP" altLang="en-US"/>
            </a:p>
          </p:txBody>
        </p:sp>
        <p:sp>
          <p:nvSpPr>
            <p:cNvPr id="38" name="AutoShape 11"/>
            <p:cNvSpPr>
              <a:spLocks noChangeArrowheads="1"/>
            </p:cNvSpPr>
            <p:nvPr/>
          </p:nvSpPr>
          <p:spPr bwMode="auto">
            <a:xfrm>
              <a:off x="2836" y="1619"/>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39" name="Rectangle 19"/>
            <p:cNvSpPr>
              <a:spLocks noChangeArrowheads="1"/>
            </p:cNvSpPr>
            <p:nvPr/>
          </p:nvSpPr>
          <p:spPr bwMode="auto">
            <a:xfrm>
              <a:off x="2162" y="2451"/>
              <a:ext cx="1430" cy="1707"/>
            </a:xfrm>
            <a:prstGeom prst="rect">
              <a:avLst/>
            </a:prstGeom>
            <a:solidFill>
              <a:srgbClr val="FFFFFF"/>
            </a:solidFill>
            <a:ln w="9525">
              <a:solidFill>
                <a:srgbClr val="000000"/>
              </a:solidFill>
              <a:miter lim="800000"/>
              <a:headEnd/>
              <a:tailEnd/>
            </a:ln>
          </p:spPr>
          <p:txBody>
            <a:bodyPr lIns="3600" tIns="3600" rIns="3600" bIns="3600"/>
            <a:lstStyle/>
            <a:p>
              <a:pPr algn="just">
                <a:lnSpc>
                  <a:spcPct val="100000"/>
                </a:lnSpc>
              </a:pPr>
              <a:r>
                <a:rPr kumimoji="0" lang="en-US" altLang="ja-JP" sz="2000" b="1" dirty="0"/>
                <a:t> D</a:t>
              </a:r>
              <a:r>
                <a:rPr kumimoji="0" lang="ja-JP" altLang="en-US" sz="2000" dirty="0"/>
                <a:t>層</a:t>
              </a:r>
              <a:endParaRPr kumimoji="0" lang="ja-JP" altLang="en-US" sz="2000" dirty="0">
                <a:latin typeface="Century" pitchFamily="18" charset="0"/>
              </a:endParaRPr>
            </a:p>
          </p:txBody>
        </p:sp>
        <p:sp>
          <p:nvSpPr>
            <p:cNvPr id="40" name="Text Box 20"/>
            <p:cNvSpPr txBox="1">
              <a:spLocks noChangeArrowheads="1"/>
            </p:cNvSpPr>
            <p:nvPr/>
          </p:nvSpPr>
          <p:spPr bwMode="auto">
            <a:xfrm>
              <a:off x="2307" y="2695"/>
              <a:ext cx="1150" cy="267"/>
            </a:xfrm>
            <a:prstGeom prst="rect">
              <a:avLst/>
            </a:prstGeom>
            <a:solidFill>
              <a:srgbClr val="E4CAC8"/>
            </a:solidFill>
            <a:ln w="38100">
              <a:solidFill>
                <a:srgbClr val="D69DAF"/>
              </a:solidFill>
              <a:miter lim="800000"/>
              <a:headEnd/>
              <a:tailEnd/>
            </a:ln>
          </p:spPr>
          <p:txBody>
            <a:bodyPr lIns="3600" tIns="3600" rIns="3600" bIns="36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41" name="Text Box 21"/>
            <p:cNvSpPr txBox="1">
              <a:spLocks noChangeArrowheads="1"/>
            </p:cNvSpPr>
            <p:nvPr/>
          </p:nvSpPr>
          <p:spPr bwMode="auto">
            <a:xfrm>
              <a:off x="2304" y="3832"/>
              <a:ext cx="1150" cy="268"/>
            </a:xfrm>
            <a:prstGeom prst="rect">
              <a:avLst/>
            </a:prstGeom>
            <a:solidFill>
              <a:srgbClr val="FFFFFF"/>
            </a:solidFill>
            <a:ln w="9525">
              <a:solidFill>
                <a:srgbClr val="000000"/>
              </a:solidFill>
              <a:miter lim="800000"/>
              <a:headEnd/>
              <a:tailEnd/>
            </a:ln>
          </p:spPr>
          <p:txBody>
            <a:bodyPr lIns="3600" tIns="3600" rIns="3600" bIns="3600"/>
            <a:lstStyle/>
            <a:p>
              <a:pPr>
                <a:lnSpc>
                  <a:spcPct val="100000"/>
                </a:lnSpc>
              </a:pPr>
              <a:r>
                <a:rPr kumimoji="0" lang="ja-JP" altLang="en-US" sz="2000">
                  <a:latin typeface="ＭＳ Ｐゴシック" pitchFamily="50" charset="-128"/>
                </a:rPr>
                <a:t>サブクラス</a:t>
              </a:r>
              <a:endParaRPr kumimoji="0" lang="ja-JP" altLang="en-US" sz="2000">
                <a:latin typeface="Century" pitchFamily="18" charset="0"/>
              </a:endParaRPr>
            </a:p>
          </p:txBody>
        </p:sp>
        <p:sp>
          <p:nvSpPr>
            <p:cNvPr id="42" name="Line 22"/>
            <p:cNvSpPr>
              <a:spLocks noChangeShapeType="1"/>
            </p:cNvSpPr>
            <p:nvPr/>
          </p:nvSpPr>
          <p:spPr bwMode="auto">
            <a:xfrm flipV="1">
              <a:off x="2876" y="3001"/>
              <a:ext cx="0" cy="830"/>
            </a:xfrm>
            <a:prstGeom prst="line">
              <a:avLst/>
            </a:prstGeom>
            <a:noFill/>
            <a:ln w="9525">
              <a:solidFill>
                <a:srgbClr val="000000"/>
              </a:solidFill>
              <a:round/>
              <a:headEnd/>
              <a:tailEnd/>
            </a:ln>
          </p:spPr>
          <p:txBody>
            <a:bodyPr/>
            <a:lstStyle/>
            <a:p>
              <a:endParaRPr lang="ja-JP" altLang="en-US"/>
            </a:p>
          </p:txBody>
        </p:sp>
        <p:sp>
          <p:nvSpPr>
            <p:cNvPr id="43" name="AutoShape 23"/>
            <p:cNvSpPr>
              <a:spLocks noChangeArrowheads="1"/>
            </p:cNvSpPr>
            <p:nvPr/>
          </p:nvSpPr>
          <p:spPr bwMode="auto">
            <a:xfrm>
              <a:off x="2840" y="2975"/>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44" name="Text Box 26"/>
            <p:cNvSpPr txBox="1">
              <a:spLocks noChangeArrowheads="1"/>
            </p:cNvSpPr>
            <p:nvPr/>
          </p:nvSpPr>
          <p:spPr bwMode="auto">
            <a:xfrm>
              <a:off x="2299" y="3263"/>
              <a:ext cx="1150" cy="268"/>
            </a:xfrm>
            <a:prstGeom prst="rect">
              <a:avLst/>
            </a:prstGeom>
            <a:solidFill>
              <a:srgbClr val="FFFF99"/>
            </a:solidFill>
            <a:ln w="9525">
              <a:solidFill>
                <a:srgbClr val="D69DAF"/>
              </a:solidFill>
              <a:miter lim="800000"/>
              <a:headEnd/>
              <a:tailEnd/>
            </a:ln>
          </p:spPr>
          <p:txBody>
            <a:bodyPr lIns="3600" tIns="3600" rIns="3600" bIns="36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sp>
          <p:nvSpPr>
            <p:cNvPr id="45" name="AutoShape 28"/>
            <p:cNvSpPr>
              <a:spLocks noChangeArrowheads="1"/>
            </p:cNvSpPr>
            <p:nvPr/>
          </p:nvSpPr>
          <p:spPr bwMode="auto">
            <a:xfrm>
              <a:off x="2840" y="3534"/>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46" name="Text Box 36"/>
            <p:cNvSpPr txBox="1">
              <a:spLocks noChangeArrowheads="1"/>
            </p:cNvSpPr>
            <p:nvPr/>
          </p:nvSpPr>
          <p:spPr bwMode="auto">
            <a:xfrm>
              <a:off x="2301" y="1354"/>
              <a:ext cx="1150" cy="268"/>
            </a:xfrm>
            <a:prstGeom prst="rect">
              <a:avLst/>
            </a:prstGeom>
            <a:solidFill>
              <a:srgbClr val="FFFF99"/>
            </a:solidFill>
            <a:ln w="9525">
              <a:solidFill>
                <a:srgbClr val="D69DAF"/>
              </a:solidFill>
              <a:miter lim="800000"/>
              <a:headEnd/>
              <a:tailEnd/>
            </a:ln>
          </p:spPr>
          <p:txBody>
            <a:bodyPr lIns="3600" tIns="3600" rIns="3600" bIns="36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grpSp>
      <p:sp>
        <p:nvSpPr>
          <p:cNvPr id="29" name="Text Box 40"/>
          <p:cNvSpPr txBox="1">
            <a:spLocks noChangeArrowheads="1"/>
          </p:cNvSpPr>
          <p:nvPr/>
        </p:nvSpPr>
        <p:spPr bwMode="auto">
          <a:xfrm>
            <a:off x="2270762" y="1021080"/>
            <a:ext cx="3992878" cy="2407920"/>
          </a:xfrm>
          <a:prstGeom prst="rect">
            <a:avLst/>
          </a:prstGeom>
          <a:solidFill>
            <a:srgbClr val="FFFF99"/>
          </a:solidFill>
          <a:ln w="19050" algn="ctr">
            <a:solidFill>
              <a:schemeClr val="tx1"/>
            </a:solidFill>
            <a:miter lim="800000"/>
            <a:headEnd/>
            <a:tailEnd/>
          </a:ln>
        </p:spPr>
        <p:txBody>
          <a:bodyPr vert="horz" wrap="square">
            <a:noAutofit/>
          </a:bodyPr>
          <a:lstStyle/>
          <a:p>
            <a:pPr eaLnBrk="1" hangingPunct="1">
              <a:lnSpc>
                <a:spcPct val="100000"/>
              </a:lnSpc>
              <a:spcBef>
                <a:spcPct val="50000"/>
              </a:spcBef>
            </a:pPr>
            <a:r>
              <a:rPr lang="ja-JP" altLang="en-US" sz="3200" dirty="0" smtClean="0"/>
              <a:t>通信制御</a:t>
            </a:r>
            <a:endParaRPr lang="en-US" altLang="ja-JP" sz="3200" dirty="0" smtClean="0"/>
          </a:p>
        </p:txBody>
      </p:sp>
      <p:sp>
        <p:nvSpPr>
          <p:cNvPr id="23" name="AutoShape 86"/>
          <p:cNvSpPr>
            <a:spLocks noChangeArrowheads="1"/>
          </p:cNvSpPr>
          <p:nvPr/>
        </p:nvSpPr>
        <p:spPr bwMode="auto">
          <a:xfrm>
            <a:off x="1889760" y="1767664"/>
            <a:ext cx="4817962" cy="447273"/>
          </a:xfrm>
          <a:prstGeom prst="rightArrow">
            <a:avLst>
              <a:gd name="adj1" fmla="val 57500"/>
              <a:gd name="adj2" fmla="val 62962"/>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24" name="Text Box 40"/>
          <p:cNvSpPr txBox="1">
            <a:spLocks noChangeArrowheads="1"/>
          </p:cNvSpPr>
          <p:nvPr/>
        </p:nvSpPr>
        <p:spPr bwMode="auto">
          <a:xfrm>
            <a:off x="2520422" y="1612446"/>
            <a:ext cx="3478181" cy="784830"/>
          </a:xfrm>
          <a:prstGeom prst="rect">
            <a:avLst/>
          </a:prstGeom>
          <a:solidFill>
            <a:srgbClr val="FFFF99"/>
          </a:solidFill>
          <a:ln w="19050" algn="ctr">
            <a:solidFill>
              <a:schemeClr val="tx1"/>
            </a:solidFill>
            <a:miter lim="800000"/>
            <a:headEnd/>
            <a:tailEnd/>
          </a:ln>
        </p:spPr>
        <p:txBody>
          <a:bodyPr vert="horz" wrap="square">
            <a:spAutoFit/>
          </a:bodyPr>
          <a:lstStyle/>
          <a:p>
            <a:pPr eaLnBrk="1" hangingPunct="1">
              <a:lnSpc>
                <a:spcPct val="100000"/>
              </a:lnSpc>
              <a:spcBef>
                <a:spcPct val="50000"/>
              </a:spcBef>
            </a:pPr>
            <a:r>
              <a:rPr lang="en-US" altLang="ja-JP" sz="1800" dirty="0" smtClean="0"/>
              <a:t>.NET</a:t>
            </a:r>
            <a:r>
              <a:rPr lang="ja-JP" altLang="en-US" sz="1800" dirty="0" smtClean="0"/>
              <a:t> サービスインターフェイス</a:t>
            </a:r>
            <a:endParaRPr lang="en-US" altLang="ja-JP" sz="1800" dirty="0" smtClean="0"/>
          </a:p>
          <a:p>
            <a:pPr eaLnBrk="1" hangingPunct="1">
              <a:lnSpc>
                <a:spcPct val="100000"/>
              </a:lnSpc>
              <a:spcBef>
                <a:spcPct val="50000"/>
              </a:spcBef>
            </a:pPr>
            <a:r>
              <a:rPr lang="ja-JP" altLang="en-US" sz="1800" dirty="0" smtClean="0"/>
              <a:t>バイナリ・オブジェクト転送</a:t>
            </a:r>
            <a:endParaRPr lang="en-US" altLang="ja-JP" sz="1800" dirty="0" smtClean="0"/>
          </a:p>
        </p:txBody>
      </p:sp>
      <p:sp>
        <p:nvSpPr>
          <p:cNvPr id="30" name="AutoShape 86"/>
          <p:cNvSpPr>
            <a:spLocks noChangeArrowheads="1"/>
          </p:cNvSpPr>
          <p:nvPr/>
        </p:nvSpPr>
        <p:spPr bwMode="auto">
          <a:xfrm>
            <a:off x="1889760" y="2682064"/>
            <a:ext cx="4817962" cy="447273"/>
          </a:xfrm>
          <a:prstGeom prst="rightArrow">
            <a:avLst>
              <a:gd name="adj1" fmla="val 57500"/>
              <a:gd name="adj2" fmla="val 62962"/>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28" name="Text Box 40"/>
          <p:cNvSpPr txBox="1">
            <a:spLocks noChangeArrowheads="1"/>
          </p:cNvSpPr>
          <p:nvPr/>
        </p:nvSpPr>
        <p:spPr bwMode="auto">
          <a:xfrm>
            <a:off x="2520422" y="2496366"/>
            <a:ext cx="3478181" cy="784830"/>
          </a:xfrm>
          <a:prstGeom prst="rect">
            <a:avLst/>
          </a:prstGeom>
          <a:solidFill>
            <a:srgbClr val="FFFF99"/>
          </a:solidFill>
          <a:ln w="19050" algn="ctr">
            <a:solidFill>
              <a:schemeClr val="tx1"/>
            </a:solidFill>
            <a:miter lim="800000"/>
            <a:headEnd/>
            <a:tailEnd/>
          </a:ln>
        </p:spPr>
        <p:txBody>
          <a:bodyPr vert="horz" wrap="square">
            <a:spAutoFit/>
          </a:bodyPr>
          <a:lstStyle/>
          <a:p>
            <a:pPr eaLnBrk="1" hangingPunct="1">
              <a:lnSpc>
                <a:spcPct val="100000"/>
              </a:lnSpc>
              <a:spcBef>
                <a:spcPct val="50000"/>
              </a:spcBef>
            </a:pPr>
            <a:r>
              <a:rPr lang="ja-JP" altLang="en-US" sz="1800" dirty="0" smtClean="0"/>
              <a:t>汎用サービスインターフェイス</a:t>
            </a:r>
            <a:endParaRPr lang="en-US" altLang="ja-JP" sz="1800" dirty="0" smtClean="0"/>
          </a:p>
          <a:p>
            <a:pPr eaLnBrk="1" hangingPunct="1">
              <a:lnSpc>
                <a:spcPct val="100000"/>
              </a:lnSpc>
              <a:spcBef>
                <a:spcPct val="50000"/>
              </a:spcBef>
            </a:pPr>
            <a:r>
              <a:rPr lang="en-US" altLang="ja-JP" sz="1800" dirty="0" smtClean="0"/>
              <a:t>SOAP,</a:t>
            </a:r>
            <a:r>
              <a:rPr lang="ja-JP" altLang="en-US" sz="1800" dirty="0" smtClean="0"/>
              <a:t>　</a:t>
            </a:r>
            <a:r>
              <a:rPr lang="en-US" altLang="ja-JP" sz="1800" dirty="0" smtClean="0"/>
              <a:t>REST (JSON,</a:t>
            </a:r>
            <a:r>
              <a:rPr lang="ja-JP" altLang="en-US" sz="1800" dirty="0" smtClean="0"/>
              <a:t> </a:t>
            </a:r>
            <a:r>
              <a:rPr lang="en-US" altLang="ja-JP" sz="1800" dirty="0" smtClean="0"/>
              <a:t>XML)</a:t>
            </a:r>
            <a:endParaRPr lang="ja-JP" altLang="en-US" sz="1800" dirty="0"/>
          </a:p>
        </p:txBody>
      </p:sp>
      <p:sp>
        <p:nvSpPr>
          <p:cNvPr id="26" name="AutoShape 8"/>
          <p:cNvSpPr>
            <a:spLocks noChangeArrowheads="1"/>
          </p:cNvSpPr>
          <p:nvPr/>
        </p:nvSpPr>
        <p:spPr bwMode="auto">
          <a:xfrm flipH="1">
            <a:off x="833368" y="3713665"/>
            <a:ext cx="2488560" cy="782320"/>
          </a:xfrm>
          <a:prstGeom prst="wedgeRoundRectCallout">
            <a:avLst>
              <a:gd name="adj1" fmla="val -22139"/>
              <a:gd name="adj2" fmla="val -152338"/>
              <a:gd name="adj3" fmla="val 16667"/>
            </a:avLst>
          </a:prstGeom>
          <a:solidFill>
            <a:srgbClr val="FFFFFF"/>
          </a:solidFill>
          <a:ln w="9525">
            <a:solidFill>
              <a:srgbClr val="000000"/>
            </a:solidFill>
            <a:miter lim="800000"/>
            <a:headEnd/>
            <a:tailEnd/>
          </a:ln>
        </p:spPr>
        <p:txBody>
          <a:bodyPr lIns="72000" tIns="72000" rIns="72000" bIns="72000"/>
          <a:lstStyle/>
          <a:p>
            <a:pPr>
              <a:lnSpc>
                <a:spcPct val="100000"/>
              </a:lnSpc>
            </a:pPr>
            <a:r>
              <a:rPr kumimoji="0" lang="en-US" altLang="ja-JP" sz="1800" dirty="0" smtClean="0">
                <a:latin typeface="HGP創英角ｺﾞｼｯｸUB" pitchFamily="50" charset="-128"/>
              </a:rPr>
              <a:t>ASP.NET</a:t>
            </a:r>
            <a:r>
              <a:rPr kumimoji="0" lang="ja-JP" altLang="en-US" sz="1800" dirty="0" smtClean="0">
                <a:latin typeface="HGP創英角ｺﾞｼｯｸUB" pitchFamily="50" charset="-128"/>
              </a:rPr>
              <a:t> </a:t>
            </a:r>
            <a:r>
              <a:rPr kumimoji="0" lang="en-US" altLang="ja-JP" sz="1800" dirty="0" smtClean="0">
                <a:latin typeface="HGP創英角ｺﾞｼｯｸUB" pitchFamily="50" charset="-128"/>
              </a:rPr>
              <a:t>WS, WCF</a:t>
            </a:r>
          </a:p>
          <a:p>
            <a:pPr>
              <a:lnSpc>
                <a:spcPct val="100000"/>
              </a:lnSpc>
            </a:pPr>
            <a:r>
              <a:rPr kumimoji="0" lang="en-US" altLang="ja-JP" sz="1800" dirty="0" smtClean="0">
                <a:latin typeface="HGP創英角ｺﾞｼｯｸUB" pitchFamily="50" charset="-128"/>
              </a:rPr>
              <a:t>Web API</a:t>
            </a:r>
          </a:p>
        </p:txBody>
      </p:sp>
      <p:sp>
        <p:nvSpPr>
          <p:cNvPr id="47" name="AutoShape 8"/>
          <p:cNvSpPr>
            <a:spLocks noChangeArrowheads="1"/>
          </p:cNvSpPr>
          <p:nvPr/>
        </p:nvSpPr>
        <p:spPr bwMode="auto">
          <a:xfrm flipH="1">
            <a:off x="3691539" y="3713665"/>
            <a:ext cx="2790282" cy="777307"/>
          </a:xfrm>
          <a:prstGeom prst="wedgeRoundRectCallout">
            <a:avLst>
              <a:gd name="adj1" fmla="val -20988"/>
              <a:gd name="adj2" fmla="val -269273"/>
              <a:gd name="adj3" fmla="val 16667"/>
            </a:avLst>
          </a:prstGeom>
          <a:solidFill>
            <a:srgbClr val="FFFFFF"/>
          </a:solidFill>
          <a:ln w="9525">
            <a:solidFill>
              <a:srgbClr val="000000"/>
            </a:solidFill>
            <a:miter lim="800000"/>
            <a:headEnd/>
            <a:tailEnd/>
          </a:ln>
        </p:spPr>
        <p:txBody>
          <a:bodyPr lIns="72000" tIns="72000" rIns="72000" bIns="72000"/>
          <a:lstStyle/>
          <a:p>
            <a:pPr>
              <a:lnSpc>
                <a:spcPct val="100000"/>
              </a:lnSpc>
            </a:pPr>
            <a:r>
              <a:rPr kumimoji="0" lang="en-US" altLang="ja-JP" sz="1800" dirty="0" smtClean="0">
                <a:latin typeface="HGP創英角ｺﾞｼｯｸUB" pitchFamily="50" charset="-128"/>
              </a:rPr>
              <a:t>ASP.NET</a:t>
            </a:r>
            <a:r>
              <a:rPr kumimoji="0" lang="ja-JP" altLang="en-US" sz="1800" dirty="0" smtClean="0">
                <a:latin typeface="HGP創英角ｺﾞｼｯｸUB" pitchFamily="50" charset="-128"/>
              </a:rPr>
              <a:t> </a:t>
            </a:r>
            <a:r>
              <a:rPr kumimoji="0" lang="en-US" altLang="ja-JP" sz="1800" dirty="0" smtClean="0">
                <a:latin typeface="HGP創英角ｺﾞｼｯｸUB" pitchFamily="50" charset="-128"/>
              </a:rPr>
              <a:t>WS, WCF</a:t>
            </a:r>
          </a:p>
          <a:p>
            <a:pPr>
              <a:lnSpc>
                <a:spcPct val="100000"/>
              </a:lnSpc>
            </a:pPr>
            <a:r>
              <a:rPr lang="ja-JP" altLang="en-US" sz="1800" dirty="0" smtClean="0"/>
              <a:t>バイナリ・オブジェクト転送</a:t>
            </a:r>
            <a:endParaRPr lang="en-US" altLang="ja-JP" sz="1800" dirty="0" smtClean="0"/>
          </a:p>
        </p:txBody>
      </p:sp>
      <p:sp>
        <p:nvSpPr>
          <p:cNvPr id="48" name="テキスト ボックス 47"/>
          <p:cNvSpPr txBox="1"/>
          <p:nvPr/>
        </p:nvSpPr>
        <p:spPr>
          <a:xfrm>
            <a:off x="137160" y="1299838"/>
            <a:ext cx="1950720" cy="919611"/>
          </a:xfrm>
          <a:prstGeom prst="rect">
            <a:avLst/>
          </a:prstGeom>
          <a:solidFill>
            <a:schemeClr val="bg1"/>
          </a:solidFill>
          <a:ln>
            <a:solidFill>
              <a:schemeClr val="tx1"/>
            </a:solidFill>
          </a:ln>
        </p:spPr>
        <p:txBody>
          <a:bodyPr wrap="square" rtlCol="0">
            <a:spAutoFit/>
          </a:bodyPr>
          <a:lstStyle/>
          <a:p>
            <a:pPr algn="l"/>
            <a:r>
              <a:rPr kumimoji="1" lang="en-US" altLang="ja-JP" sz="2800" b="1" dirty="0" smtClean="0"/>
              <a:t>.NET</a:t>
            </a:r>
          </a:p>
          <a:p>
            <a:pPr algn="l"/>
            <a:r>
              <a:rPr kumimoji="1" lang="ja-JP" altLang="en-US" sz="2800" dirty="0" smtClean="0"/>
              <a:t>クライアント</a:t>
            </a:r>
            <a:endParaRPr kumimoji="1" lang="ja-JP" altLang="en-US" sz="2800" dirty="0"/>
          </a:p>
        </p:txBody>
      </p:sp>
      <p:sp>
        <p:nvSpPr>
          <p:cNvPr id="49" name="テキスト ボックス 48"/>
          <p:cNvSpPr txBox="1"/>
          <p:nvPr/>
        </p:nvSpPr>
        <p:spPr>
          <a:xfrm>
            <a:off x="137160" y="2671438"/>
            <a:ext cx="1950720" cy="919611"/>
          </a:xfrm>
          <a:prstGeom prst="rect">
            <a:avLst/>
          </a:prstGeom>
          <a:solidFill>
            <a:schemeClr val="bg1"/>
          </a:solidFill>
          <a:ln>
            <a:solidFill>
              <a:schemeClr val="tx1"/>
            </a:solidFill>
          </a:ln>
        </p:spPr>
        <p:txBody>
          <a:bodyPr wrap="square" rtlCol="0">
            <a:spAutoFit/>
          </a:bodyPr>
          <a:lstStyle/>
          <a:p>
            <a:pPr algn="l"/>
            <a:r>
              <a:rPr lang="ja-JP" altLang="en-US" sz="2800" dirty="0" smtClean="0"/>
              <a:t>その他</a:t>
            </a:r>
            <a:endParaRPr kumimoji="1" lang="en-US" altLang="ja-JP" sz="2800" dirty="0" smtClean="0"/>
          </a:p>
          <a:p>
            <a:pPr algn="l"/>
            <a:r>
              <a:rPr kumimoji="1" lang="ja-JP" altLang="en-US" sz="2800" dirty="0" smtClean="0"/>
              <a:t>クライアント</a:t>
            </a:r>
            <a:endParaRPr kumimoji="1" lang="ja-JP" altLang="en-US" sz="2800" dirty="0"/>
          </a:p>
        </p:txBody>
      </p:sp>
      <p:sp>
        <p:nvSpPr>
          <p:cNvPr id="50" name="Rectangle 3"/>
          <p:cNvSpPr>
            <a:spLocks noChangeArrowheads="1"/>
          </p:cNvSpPr>
          <p:nvPr/>
        </p:nvSpPr>
        <p:spPr bwMode="auto">
          <a:xfrm>
            <a:off x="-1" y="23238"/>
            <a:ext cx="9144001"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3.4. </a:t>
            </a:r>
            <a:r>
              <a:rPr lang="ja-JP" altLang="en-US" sz="2600" dirty="0" smtClean="0"/>
              <a:t>様々なクライアントに</a:t>
            </a:r>
            <a:r>
              <a:rPr lang="en-US" altLang="ja-JP" sz="2600" dirty="0" smtClean="0"/>
              <a:t>Web</a:t>
            </a:r>
            <a:r>
              <a:rPr lang="ja-JP" altLang="en-US" sz="2600" dirty="0" smtClean="0"/>
              <a:t>サービスを公開できる</a:t>
            </a:r>
            <a:endParaRPr lang="ja-JP" altLang="en-US" sz="2600" dirty="0"/>
          </a:p>
        </p:txBody>
      </p:sp>
      <p:sp>
        <p:nvSpPr>
          <p:cNvPr id="54" name="AutoShape 8"/>
          <p:cNvSpPr>
            <a:spLocks noChangeArrowheads="1"/>
          </p:cNvSpPr>
          <p:nvPr/>
        </p:nvSpPr>
        <p:spPr bwMode="auto">
          <a:xfrm flipH="1">
            <a:off x="809443" y="4757196"/>
            <a:ext cx="5510334" cy="519046"/>
          </a:xfrm>
          <a:prstGeom prst="wedgeRoundRectCallout">
            <a:avLst>
              <a:gd name="adj1" fmla="val -57300"/>
              <a:gd name="adj2" fmla="val 7695"/>
              <a:gd name="adj3" fmla="val 16667"/>
            </a:avLst>
          </a:prstGeom>
          <a:solidFill>
            <a:srgbClr val="FFFFFF"/>
          </a:solidFill>
          <a:ln w="9525">
            <a:solidFill>
              <a:srgbClr val="000000"/>
            </a:solidFill>
            <a:miter lim="800000"/>
            <a:headEnd/>
            <a:tailEnd/>
          </a:ln>
        </p:spPr>
        <p:txBody>
          <a:bodyPr lIns="72000" tIns="72000" rIns="72000" bIns="72000"/>
          <a:lstStyle/>
          <a:p>
            <a:pPr>
              <a:lnSpc>
                <a:spcPct val="100000"/>
              </a:lnSpc>
            </a:pPr>
            <a:r>
              <a:rPr lang="en-US" altLang="ja-JP" sz="1800" dirty="0" smtClean="0"/>
              <a:t>B</a:t>
            </a:r>
            <a:r>
              <a:rPr lang="ja-JP" altLang="en-US" sz="1800" dirty="0" smtClean="0"/>
              <a:t>（</a:t>
            </a:r>
            <a:r>
              <a:rPr lang="en-US" altLang="ja-JP" sz="1800" dirty="0" smtClean="0"/>
              <a:t>F</a:t>
            </a:r>
            <a:r>
              <a:rPr lang="ja-JP" altLang="en-US" sz="1800" dirty="0" smtClean="0"/>
              <a:t>）層、</a:t>
            </a:r>
            <a:r>
              <a:rPr lang="en-US" altLang="ja-JP" sz="1800" dirty="0" smtClean="0"/>
              <a:t>D</a:t>
            </a:r>
            <a:r>
              <a:rPr lang="ja-JP" altLang="en-US" sz="1800" dirty="0" smtClean="0"/>
              <a:t>層の実装はそのままで</a:t>
            </a:r>
            <a:r>
              <a:rPr lang="en-US" altLang="ja-JP" sz="1800" dirty="0" smtClean="0"/>
              <a:t>OK</a:t>
            </a:r>
            <a:r>
              <a:rPr lang="ja-JP" altLang="en-US" sz="1800" dirty="0" smtClean="0"/>
              <a:t>！！</a:t>
            </a:r>
            <a:endParaRPr lang="en-US" altLang="ja-JP" sz="1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a:grpSpLocks/>
          </p:cNvGrpSpPr>
          <p:nvPr/>
        </p:nvGrpSpPr>
        <p:grpSpPr bwMode="auto">
          <a:xfrm>
            <a:off x="5924550" y="5581968"/>
            <a:ext cx="1377950" cy="1001712"/>
            <a:chOff x="168" y="533"/>
            <a:chExt cx="868" cy="631"/>
          </a:xfrm>
        </p:grpSpPr>
        <p:sp>
          <p:nvSpPr>
            <p:cNvPr id="3" name="AutoShape 17"/>
            <p:cNvSpPr>
              <a:spLocks noChangeArrowheads="1"/>
            </p:cNvSpPr>
            <p:nvPr/>
          </p:nvSpPr>
          <p:spPr bwMode="auto">
            <a:xfrm>
              <a:off x="168" y="533"/>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4" name="AutoShape 18"/>
            <p:cNvSpPr>
              <a:spLocks noChangeArrowheads="1"/>
            </p:cNvSpPr>
            <p:nvPr/>
          </p:nvSpPr>
          <p:spPr bwMode="auto">
            <a:xfrm>
              <a:off x="239" y="610"/>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5" name="AutoShape 19"/>
            <p:cNvSpPr>
              <a:spLocks noChangeArrowheads="1"/>
            </p:cNvSpPr>
            <p:nvPr/>
          </p:nvSpPr>
          <p:spPr bwMode="auto">
            <a:xfrm>
              <a:off x="310" y="686"/>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r>
                <a:rPr lang="en-US" altLang="ja-JP" sz="2000" b="1"/>
                <a:t>Dao</a:t>
              </a:r>
            </a:p>
            <a:p>
              <a:pPr eaLnBrk="1" hangingPunct="1"/>
              <a:r>
                <a:rPr lang="ja-JP" altLang="en-US" sz="2000"/>
                <a:t>クラス</a:t>
              </a:r>
            </a:p>
          </p:txBody>
        </p:sp>
      </p:grpSp>
      <p:grpSp>
        <p:nvGrpSpPr>
          <p:cNvPr id="6" name="Group 22"/>
          <p:cNvGrpSpPr>
            <a:grpSpLocks/>
          </p:cNvGrpSpPr>
          <p:nvPr/>
        </p:nvGrpSpPr>
        <p:grpSpPr bwMode="auto">
          <a:xfrm>
            <a:off x="7485063" y="5581968"/>
            <a:ext cx="1377950" cy="1001712"/>
            <a:chOff x="1151" y="533"/>
            <a:chExt cx="868" cy="631"/>
          </a:xfrm>
        </p:grpSpPr>
        <p:sp>
          <p:nvSpPr>
            <p:cNvPr id="7" name="AutoShape 20"/>
            <p:cNvSpPr>
              <a:spLocks noChangeArrowheads="1"/>
            </p:cNvSpPr>
            <p:nvPr/>
          </p:nvSpPr>
          <p:spPr bwMode="auto">
            <a:xfrm>
              <a:off x="1151" y="533"/>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8" name="AutoShape 21"/>
            <p:cNvSpPr>
              <a:spLocks noChangeArrowheads="1"/>
            </p:cNvSpPr>
            <p:nvPr/>
          </p:nvSpPr>
          <p:spPr bwMode="auto">
            <a:xfrm>
              <a:off x="1222" y="610"/>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9" name="AutoShape 22"/>
            <p:cNvSpPr>
              <a:spLocks noChangeArrowheads="1"/>
            </p:cNvSpPr>
            <p:nvPr/>
          </p:nvSpPr>
          <p:spPr bwMode="auto">
            <a:xfrm>
              <a:off x="1293" y="686"/>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lnSpc>
                  <a:spcPct val="100000"/>
                </a:lnSpc>
              </a:pPr>
              <a:r>
                <a:rPr lang="en-US" altLang="ja-JP" sz="2000" b="1"/>
                <a:t>SQL</a:t>
              </a:r>
            </a:p>
            <a:p>
              <a:pPr eaLnBrk="1" hangingPunct="1">
                <a:lnSpc>
                  <a:spcPct val="100000"/>
                </a:lnSpc>
              </a:pPr>
              <a:r>
                <a:rPr lang="ja-JP" altLang="en-US" sz="2000"/>
                <a:t>ファイル</a:t>
              </a:r>
            </a:p>
          </p:txBody>
        </p:sp>
      </p:grpSp>
      <p:sp>
        <p:nvSpPr>
          <p:cNvPr id="10" name="AutoShape 25"/>
          <p:cNvSpPr>
            <a:spLocks noChangeArrowheads="1"/>
          </p:cNvSpPr>
          <p:nvPr/>
        </p:nvSpPr>
        <p:spPr bwMode="auto">
          <a:xfrm>
            <a:off x="214313" y="4619625"/>
            <a:ext cx="2841625" cy="609600"/>
          </a:xfrm>
          <a:prstGeom prst="can">
            <a:avLst>
              <a:gd name="adj" fmla="val 25199"/>
            </a:avLst>
          </a:prstGeom>
          <a:solidFill>
            <a:srgbClr val="E4CA9C"/>
          </a:solidFill>
          <a:ln w="38100">
            <a:solidFill>
              <a:srgbClr val="D69DAF"/>
            </a:solidFill>
            <a:round/>
            <a:headEnd/>
            <a:tailEnd/>
          </a:ln>
        </p:spPr>
        <p:txBody>
          <a:bodyPr wrap="none" lIns="36000" tIns="108000" rIns="36000" bIns="36000" anchor="ctr"/>
          <a:lstStyle/>
          <a:p>
            <a:r>
              <a:rPr kumimoji="0" lang="en-US" altLang="ja-JP" sz="2400" b="1"/>
              <a:t>DBMS</a:t>
            </a:r>
          </a:p>
        </p:txBody>
      </p:sp>
      <p:sp>
        <p:nvSpPr>
          <p:cNvPr id="11" name="Line 20"/>
          <p:cNvSpPr>
            <a:spLocks noChangeShapeType="1"/>
          </p:cNvSpPr>
          <p:nvPr/>
        </p:nvSpPr>
        <p:spPr bwMode="auto">
          <a:xfrm rot="5400000" flipH="1">
            <a:off x="4634232" y="4576763"/>
            <a:ext cx="876300" cy="0"/>
          </a:xfrm>
          <a:prstGeom prst="line">
            <a:avLst/>
          </a:prstGeom>
          <a:noFill/>
          <a:ln w="127000">
            <a:solidFill>
              <a:srgbClr val="69306A"/>
            </a:solidFill>
            <a:round/>
            <a:headEnd type="triangle" w="med" len="med"/>
            <a:tailEnd type="triangle" w="med" len="med"/>
          </a:ln>
          <a:scene3d>
            <a:camera prst="orthographicFront">
              <a:rot lat="0" lon="0" rev="0"/>
            </a:camera>
            <a:lightRig rig="threePt" dir="t"/>
          </a:scene3d>
        </p:spPr>
        <p:txBody>
          <a:bodyPr lIns="36000" tIns="36000" rIns="36000" bIns="36000"/>
          <a:lstStyle/>
          <a:p>
            <a:pPr>
              <a:defRPr/>
            </a:pPr>
            <a:endParaRPr lang="ja-JP" altLang="en-US"/>
          </a:p>
        </p:txBody>
      </p:sp>
      <p:sp>
        <p:nvSpPr>
          <p:cNvPr id="12" name="Line 20"/>
          <p:cNvSpPr>
            <a:spLocks noChangeShapeType="1"/>
          </p:cNvSpPr>
          <p:nvPr/>
        </p:nvSpPr>
        <p:spPr bwMode="auto">
          <a:xfrm rot="5400000" flipH="1">
            <a:off x="6200903" y="4576763"/>
            <a:ext cx="876300" cy="0"/>
          </a:xfrm>
          <a:prstGeom prst="line">
            <a:avLst/>
          </a:prstGeom>
          <a:noFill/>
          <a:ln w="127000">
            <a:solidFill>
              <a:srgbClr val="69306A"/>
            </a:solidFill>
            <a:round/>
            <a:headEnd type="triangle" w="med" len="med"/>
            <a:tailEnd type="triangle" w="med" len="med"/>
          </a:ln>
          <a:scene3d>
            <a:camera prst="orthographicFront">
              <a:rot lat="0" lon="0" rev="0"/>
            </a:camera>
            <a:lightRig rig="threePt" dir="t"/>
          </a:scene3d>
        </p:spPr>
        <p:txBody>
          <a:bodyPr lIns="36000" tIns="36000" rIns="36000" bIns="36000"/>
          <a:lstStyle/>
          <a:p>
            <a:pPr>
              <a:defRPr/>
            </a:pPr>
            <a:endParaRPr lang="ja-JP" altLang="en-US"/>
          </a:p>
        </p:txBody>
      </p:sp>
      <p:sp>
        <p:nvSpPr>
          <p:cNvPr id="13" name="Line 20"/>
          <p:cNvSpPr>
            <a:spLocks noChangeShapeType="1"/>
          </p:cNvSpPr>
          <p:nvPr/>
        </p:nvSpPr>
        <p:spPr bwMode="auto">
          <a:xfrm rot="5400000" flipH="1">
            <a:off x="7767575" y="4576763"/>
            <a:ext cx="876300" cy="0"/>
          </a:xfrm>
          <a:prstGeom prst="line">
            <a:avLst/>
          </a:prstGeom>
          <a:noFill/>
          <a:ln w="127000">
            <a:solidFill>
              <a:srgbClr val="69306A"/>
            </a:solidFill>
            <a:round/>
            <a:headEnd type="triangle" w="med" len="med"/>
            <a:tailEnd type="triangle" w="med" len="med"/>
          </a:ln>
          <a:scene3d>
            <a:camera prst="orthographicFront">
              <a:rot lat="0" lon="0" rev="0"/>
            </a:camera>
            <a:lightRig rig="threePt" dir="t"/>
          </a:scene3d>
        </p:spPr>
        <p:txBody>
          <a:bodyPr lIns="36000" tIns="36000" rIns="36000" bIns="36000"/>
          <a:lstStyle/>
          <a:p>
            <a:pPr>
              <a:defRPr/>
            </a:pPr>
            <a:endParaRPr lang="ja-JP" altLang="en-US"/>
          </a:p>
        </p:txBody>
      </p:sp>
      <p:grpSp>
        <p:nvGrpSpPr>
          <p:cNvPr id="14" name="Group 22"/>
          <p:cNvGrpSpPr>
            <a:grpSpLocks/>
          </p:cNvGrpSpPr>
          <p:nvPr/>
        </p:nvGrpSpPr>
        <p:grpSpPr bwMode="auto">
          <a:xfrm>
            <a:off x="622300" y="903288"/>
            <a:ext cx="1866900" cy="1039812"/>
            <a:chOff x="1151" y="533"/>
            <a:chExt cx="868" cy="631"/>
          </a:xfrm>
        </p:grpSpPr>
        <p:sp>
          <p:nvSpPr>
            <p:cNvPr id="15" name="AutoShape 20"/>
            <p:cNvSpPr>
              <a:spLocks noChangeArrowheads="1"/>
            </p:cNvSpPr>
            <p:nvPr/>
          </p:nvSpPr>
          <p:spPr bwMode="auto">
            <a:xfrm>
              <a:off x="1151" y="533"/>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16" name="AutoShape 21"/>
            <p:cNvSpPr>
              <a:spLocks noChangeArrowheads="1"/>
            </p:cNvSpPr>
            <p:nvPr/>
          </p:nvSpPr>
          <p:spPr bwMode="auto">
            <a:xfrm>
              <a:off x="1222" y="610"/>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17" name="AutoShape 22"/>
            <p:cNvSpPr>
              <a:spLocks noChangeArrowheads="1"/>
            </p:cNvSpPr>
            <p:nvPr/>
          </p:nvSpPr>
          <p:spPr bwMode="auto">
            <a:xfrm>
              <a:off x="1293" y="686"/>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lnSpc>
                  <a:spcPct val="100000"/>
                </a:lnSpc>
              </a:pPr>
              <a:r>
                <a:rPr lang="ja-JP" altLang="en-US" sz="2000" b="1"/>
                <a:t>参照系</a:t>
              </a:r>
              <a:r>
                <a:rPr lang="en-US" altLang="ja-JP" sz="2000" b="1"/>
                <a:t>SQL</a:t>
              </a:r>
            </a:p>
            <a:p>
              <a:pPr eaLnBrk="1" hangingPunct="1">
                <a:lnSpc>
                  <a:spcPct val="100000"/>
                </a:lnSpc>
              </a:pPr>
              <a:r>
                <a:rPr lang="ja-JP" altLang="en-US" sz="2000"/>
                <a:t>定義ファイル</a:t>
              </a:r>
            </a:p>
          </p:txBody>
        </p:sp>
      </p:grpSp>
      <p:pic>
        <p:nvPicPr>
          <p:cNvPr id="25" name="Picture 27"/>
          <p:cNvPicPr>
            <a:picLocks noChangeAspect="1" noChangeArrowheads="1"/>
          </p:cNvPicPr>
          <p:nvPr/>
        </p:nvPicPr>
        <p:blipFill>
          <a:blip r:embed="rId3" cstate="print"/>
          <a:srcRect/>
          <a:stretch>
            <a:fillRect/>
          </a:stretch>
        </p:blipFill>
        <p:spPr bwMode="auto">
          <a:xfrm>
            <a:off x="679450" y="2173288"/>
            <a:ext cx="1835150" cy="2495550"/>
          </a:xfrm>
          <a:prstGeom prst="rect">
            <a:avLst/>
          </a:prstGeom>
          <a:noFill/>
          <a:ln w="9525">
            <a:noFill/>
            <a:miter lim="800000"/>
            <a:headEnd/>
            <a:tailEnd/>
          </a:ln>
        </p:spPr>
      </p:pic>
      <p:pic>
        <p:nvPicPr>
          <p:cNvPr id="26" name="Picture 3" descr="c4-020"/>
          <p:cNvPicPr>
            <a:picLocks noChangeAspect="1" noChangeArrowheads="1"/>
          </p:cNvPicPr>
          <p:nvPr/>
        </p:nvPicPr>
        <p:blipFill>
          <a:blip r:embed="rId4" cstate="print"/>
          <a:srcRect/>
          <a:stretch>
            <a:fillRect/>
          </a:stretch>
        </p:blipFill>
        <p:spPr bwMode="auto">
          <a:xfrm>
            <a:off x="4705350" y="2618740"/>
            <a:ext cx="935038" cy="1095375"/>
          </a:xfrm>
          <a:prstGeom prst="rect">
            <a:avLst/>
          </a:prstGeom>
          <a:noFill/>
          <a:ln w="9525">
            <a:noFill/>
            <a:miter lim="800000"/>
            <a:headEnd/>
            <a:tailEnd/>
          </a:ln>
        </p:spPr>
      </p:pic>
      <p:pic>
        <p:nvPicPr>
          <p:cNvPr id="27" name="Picture 4" descr="c4-019"/>
          <p:cNvPicPr>
            <a:picLocks noChangeAspect="1" noChangeArrowheads="1"/>
          </p:cNvPicPr>
          <p:nvPr/>
        </p:nvPicPr>
        <p:blipFill>
          <a:blip r:embed="rId5" cstate="print"/>
          <a:srcRect/>
          <a:stretch>
            <a:fillRect/>
          </a:stretch>
        </p:blipFill>
        <p:spPr bwMode="auto">
          <a:xfrm>
            <a:off x="6148388" y="2618740"/>
            <a:ext cx="935037" cy="1095375"/>
          </a:xfrm>
          <a:prstGeom prst="rect">
            <a:avLst/>
          </a:prstGeom>
          <a:noFill/>
          <a:ln w="9525">
            <a:noFill/>
            <a:miter lim="800000"/>
            <a:headEnd/>
            <a:tailEnd/>
          </a:ln>
        </p:spPr>
      </p:pic>
      <p:pic>
        <p:nvPicPr>
          <p:cNvPr id="28" name="Picture 3" descr="c4-020"/>
          <p:cNvPicPr>
            <a:picLocks noChangeAspect="1" noChangeArrowheads="1"/>
          </p:cNvPicPr>
          <p:nvPr/>
        </p:nvPicPr>
        <p:blipFill>
          <a:blip r:embed="rId4" cstate="print"/>
          <a:srcRect/>
          <a:stretch>
            <a:fillRect/>
          </a:stretch>
        </p:blipFill>
        <p:spPr bwMode="auto">
          <a:xfrm>
            <a:off x="7651750" y="2618740"/>
            <a:ext cx="935038" cy="1095375"/>
          </a:xfrm>
          <a:prstGeom prst="rect">
            <a:avLst/>
          </a:prstGeom>
          <a:noFill/>
          <a:ln w="9525">
            <a:noFill/>
            <a:miter lim="800000"/>
            <a:headEnd/>
            <a:tailEnd/>
          </a:ln>
        </p:spPr>
      </p:pic>
      <p:sp>
        <p:nvSpPr>
          <p:cNvPr id="29" name="Text Box 131"/>
          <p:cNvSpPr txBox="1">
            <a:spLocks noChangeArrowheads="1"/>
          </p:cNvSpPr>
          <p:nvPr/>
        </p:nvSpPr>
        <p:spPr bwMode="auto">
          <a:xfrm>
            <a:off x="4699000" y="3722053"/>
            <a:ext cx="927100" cy="469900"/>
          </a:xfrm>
          <a:prstGeom prst="rect">
            <a:avLst/>
          </a:prstGeom>
          <a:noFill/>
          <a:ln w="9525">
            <a:noFill/>
            <a:miter lim="800000"/>
            <a:headEnd/>
            <a:tailEnd/>
          </a:ln>
        </p:spPr>
        <p:txBody>
          <a:bodyPr/>
          <a:lstStyle/>
          <a:p>
            <a:pPr eaLnBrk="1" hangingPunct="1">
              <a:lnSpc>
                <a:spcPct val="100000"/>
              </a:lnSpc>
            </a:pPr>
            <a:r>
              <a:rPr lang="ja-JP" altLang="en-US" sz="2400"/>
              <a:t>一覧</a:t>
            </a:r>
          </a:p>
        </p:txBody>
      </p:sp>
      <p:sp>
        <p:nvSpPr>
          <p:cNvPr id="30" name="Text Box 131"/>
          <p:cNvSpPr txBox="1">
            <a:spLocks noChangeArrowheads="1"/>
          </p:cNvSpPr>
          <p:nvPr/>
        </p:nvSpPr>
        <p:spPr bwMode="auto">
          <a:xfrm>
            <a:off x="5252070" y="3050368"/>
            <a:ext cx="2779410" cy="683432"/>
          </a:xfrm>
          <a:prstGeom prst="rect">
            <a:avLst/>
          </a:prstGeom>
          <a:solidFill>
            <a:srgbClr val="FFFF99"/>
          </a:solidFill>
          <a:ln w="9525">
            <a:noFill/>
            <a:miter lim="800000"/>
            <a:headEnd/>
            <a:tailEnd/>
          </a:ln>
        </p:spPr>
        <p:txBody>
          <a:bodyPr/>
          <a:lstStyle/>
          <a:p>
            <a:pPr eaLnBrk="1" hangingPunct="1">
              <a:lnSpc>
                <a:spcPct val="100000"/>
              </a:lnSpc>
            </a:pPr>
            <a:r>
              <a:rPr lang="ja-JP" altLang="en-US" sz="2000" dirty="0" smtClean="0"/>
              <a:t>データ編集画面</a:t>
            </a:r>
            <a:endParaRPr lang="en-US" altLang="ja-JP" sz="2000" dirty="0" smtClean="0"/>
          </a:p>
          <a:p>
            <a:pPr eaLnBrk="1" hangingPunct="1">
              <a:lnSpc>
                <a:spcPct val="100000"/>
              </a:lnSpc>
            </a:pPr>
            <a:r>
              <a:rPr lang="ja-JP" altLang="en-US" sz="2000" dirty="0" smtClean="0"/>
              <a:t>（カスタマイズ可能）</a:t>
            </a:r>
          </a:p>
        </p:txBody>
      </p:sp>
      <p:grpSp>
        <p:nvGrpSpPr>
          <p:cNvPr id="31" name="Group 38"/>
          <p:cNvGrpSpPr>
            <a:grpSpLocks/>
          </p:cNvGrpSpPr>
          <p:nvPr/>
        </p:nvGrpSpPr>
        <p:grpSpPr bwMode="auto">
          <a:xfrm>
            <a:off x="5338763" y="4164013"/>
            <a:ext cx="957262" cy="815975"/>
            <a:chOff x="1632" y="1248"/>
            <a:chExt cx="2682" cy="2286"/>
          </a:xfrm>
        </p:grpSpPr>
        <p:sp>
          <p:nvSpPr>
            <p:cNvPr id="32"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sp>
          <p:nvSpPr>
            <p:cNvPr id="33" name="AutoShape 4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sp>
          <p:nvSpPr>
            <p:cNvPr id="34" name="AutoShape 4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grpSp>
      <p:sp>
        <p:nvSpPr>
          <p:cNvPr id="35" name="Text Box 131"/>
          <p:cNvSpPr txBox="1">
            <a:spLocks noChangeArrowheads="1"/>
          </p:cNvSpPr>
          <p:nvPr/>
        </p:nvSpPr>
        <p:spPr bwMode="auto">
          <a:xfrm>
            <a:off x="6146800" y="3722053"/>
            <a:ext cx="927100" cy="469900"/>
          </a:xfrm>
          <a:prstGeom prst="rect">
            <a:avLst/>
          </a:prstGeom>
          <a:noFill/>
          <a:ln w="9525">
            <a:noFill/>
            <a:miter lim="800000"/>
            <a:headEnd/>
            <a:tailEnd/>
          </a:ln>
        </p:spPr>
        <p:txBody>
          <a:bodyPr/>
          <a:lstStyle/>
          <a:p>
            <a:pPr eaLnBrk="1" hangingPunct="1">
              <a:lnSpc>
                <a:spcPct val="100000"/>
              </a:lnSpc>
            </a:pPr>
            <a:r>
              <a:rPr lang="ja-JP" altLang="en-US" sz="2400"/>
              <a:t>詳細</a:t>
            </a:r>
          </a:p>
        </p:txBody>
      </p:sp>
      <p:sp>
        <p:nvSpPr>
          <p:cNvPr id="36" name="Text Box 131"/>
          <p:cNvSpPr txBox="1">
            <a:spLocks noChangeArrowheads="1"/>
          </p:cNvSpPr>
          <p:nvPr/>
        </p:nvSpPr>
        <p:spPr bwMode="auto">
          <a:xfrm>
            <a:off x="7391400" y="3722053"/>
            <a:ext cx="1435100" cy="469900"/>
          </a:xfrm>
          <a:prstGeom prst="rect">
            <a:avLst/>
          </a:prstGeom>
          <a:noFill/>
          <a:ln w="9525">
            <a:noFill/>
            <a:miter lim="800000"/>
            <a:headEnd/>
            <a:tailEnd/>
          </a:ln>
        </p:spPr>
        <p:txBody>
          <a:bodyPr/>
          <a:lstStyle/>
          <a:p>
            <a:pPr eaLnBrk="1" hangingPunct="1">
              <a:lnSpc>
                <a:spcPct val="100000"/>
              </a:lnSpc>
            </a:pPr>
            <a:r>
              <a:rPr lang="ja-JP" altLang="en-US" sz="2400"/>
              <a:t>一覧更新</a:t>
            </a:r>
          </a:p>
        </p:txBody>
      </p:sp>
      <p:sp>
        <p:nvSpPr>
          <p:cNvPr id="44" name="Text Box 131"/>
          <p:cNvSpPr txBox="1">
            <a:spLocks noChangeArrowheads="1"/>
          </p:cNvSpPr>
          <p:nvPr/>
        </p:nvSpPr>
        <p:spPr bwMode="auto">
          <a:xfrm>
            <a:off x="4381500" y="4964113"/>
            <a:ext cx="4457700" cy="469900"/>
          </a:xfrm>
          <a:prstGeom prst="rect">
            <a:avLst/>
          </a:prstGeom>
          <a:noFill/>
          <a:ln w="9525">
            <a:noFill/>
            <a:miter lim="800000"/>
            <a:headEnd/>
            <a:tailEnd/>
          </a:ln>
        </p:spPr>
        <p:txBody>
          <a:bodyPr/>
          <a:lstStyle/>
          <a:p>
            <a:pPr eaLnBrk="1" hangingPunct="1">
              <a:lnSpc>
                <a:spcPct val="100000"/>
              </a:lnSpc>
            </a:pPr>
            <a:r>
              <a:rPr lang="en-US" altLang="ja-JP" sz="2400" dirty="0" err="1"/>
              <a:t>TableAdapter</a:t>
            </a:r>
            <a:r>
              <a:rPr lang="ja-JP" altLang="en-US" sz="2400" dirty="0"/>
              <a:t>と、実行エンジン</a:t>
            </a:r>
          </a:p>
        </p:txBody>
      </p:sp>
      <p:grpSp>
        <p:nvGrpSpPr>
          <p:cNvPr id="45" name="Group 128"/>
          <p:cNvGrpSpPr>
            <a:grpSpLocks/>
          </p:cNvGrpSpPr>
          <p:nvPr/>
        </p:nvGrpSpPr>
        <p:grpSpPr bwMode="auto">
          <a:xfrm>
            <a:off x="6916738" y="4164013"/>
            <a:ext cx="957262" cy="815975"/>
            <a:chOff x="1632" y="1248"/>
            <a:chExt cx="2682" cy="2286"/>
          </a:xfrm>
        </p:grpSpPr>
        <p:sp>
          <p:nvSpPr>
            <p:cNvPr id="46"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47" name="AutoShape 13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48" name="AutoShape 13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grpSp>
      <p:sp>
        <p:nvSpPr>
          <p:cNvPr id="49" name="AutoShape 12"/>
          <p:cNvSpPr>
            <a:spLocks noChangeArrowheads="1"/>
          </p:cNvSpPr>
          <p:nvPr/>
        </p:nvSpPr>
        <p:spPr bwMode="auto">
          <a:xfrm>
            <a:off x="188913" y="5499100"/>
            <a:ext cx="5571807" cy="1155700"/>
          </a:xfrm>
          <a:prstGeom prst="roundRect">
            <a:avLst>
              <a:gd name="adj" fmla="val 6944"/>
            </a:avLst>
          </a:prstGeom>
          <a:solidFill>
            <a:srgbClr val="E4CAC8"/>
          </a:solidFill>
          <a:ln w="38100" algn="ctr">
            <a:solidFill>
              <a:srgbClr val="D69DAF"/>
            </a:solidFill>
            <a:round/>
            <a:headEnd/>
            <a:tailEnd/>
          </a:ln>
        </p:spPr>
        <p:txBody>
          <a:bodyPr lIns="36000" tIns="0" rIns="36000" bIns="0" anchor="ctr"/>
          <a:lstStyle/>
          <a:p>
            <a:pPr algn="l">
              <a:lnSpc>
                <a:spcPct val="100000"/>
              </a:lnSpc>
              <a:spcBef>
                <a:spcPct val="20000"/>
              </a:spcBef>
            </a:pPr>
            <a:r>
              <a:rPr kumimoji="0" lang="ja-JP" altLang="en-US" sz="2400" dirty="0"/>
              <a:t>スキーマ</a:t>
            </a:r>
            <a:r>
              <a:rPr kumimoji="0" lang="ja-JP" altLang="en-US" sz="2400" dirty="0" smtClean="0"/>
              <a:t>情報や</a:t>
            </a:r>
            <a:r>
              <a:rPr kumimoji="0" lang="ja-JP" altLang="en-US" sz="2400" dirty="0"/>
              <a:t>、参照</a:t>
            </a:r>
            <a:r>
              <a:rPr kumimoji="0" lang="ja-JP" altLang="en-US" sz="2400" dirty="0" smtClean="0"/>
              <a:t>系</a:t>
            </a:r>
            <a:r>
              <a:rPr kumimoji="0" lang="en-US" altLang="ja-JP" sz="2400" dirty="0" smtClean="0"/>
              <a:t>SQL</a:t>
            </a:r>
            <a:r>
              <a:rPr kumimoji="0" lang="ja-JP" altLang="en-US" sz="2400" dirty="0" smtClean="0"/>
              <a:t>から</a:t>
            </a:r>
            <a:r>
              <a:rPr kumimoji="0" lang="ja-JP" altLang="en-US" sz="2400" dirty="0"/>
              <a:t>、一覧、詳細、一覧更新</a:t>
            </a:r>
            <a:r>
              <a:rPr kumimoji="0" lang="ja-JP" altLang="en-US" sz="2400" dirty="0" smtClean="0"/>
              <a:t>の各種データ編集画面</a:t>
            </a:r>
            <a:r>
              <a:rPr kumimoji="0" lang="ja-JP" altLang="en-US" sz="2400" dirty="0"/>
              <a:t>を自動生成</a:t>
            </a:r>
            <a:r>
              <a:rPr kumimoji="0" lang="ja-JP" altLang="en-US" sz="2400" dirty="0" smtClean="0"/>
              <a:t>します（</a:t>
            </a:r>
            <a:r>
              <a:rPr kumimoji="0" lang="en-US" altLang="ja-JP" sz="2400" dirty="0" smtClean="0"/>
              <a:t>Excel</a:t>
            </a:r>
            <a:r>
              <a:rPr kumimoji="0" lang="ja-JP" altLang="en-US" sz="2400" dirty="0" smtClean="0"/>
              <a:t>設計書は不要）。</a:t>
            </a:r>
            <a:endParaRPr kumimoji="0" lang="ja-JP" altLang="en-US" sz="2400" dirty="0"/>
          </a:p>
        </p:txBody>
      </p:sp>
      <p:sp>
        <p:nvSpPr>
          <p:cNvPr id="50" name="Rectangle 3"/>
          <p:cNvSpPr>
            <a:spLocks noChangeArrowheads="1"/>
          </p:cNvSpPr>
          <p:nvPr/>
        </p:nvSpPr>
        <p:spPr bwMode="auto">
          <a:xfrm>
            <a:off x="0" y="23238"/>
            <a:ext cx="7677150" cy="584775"/>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3.5. </a:t>
            </a:r>
            <a:r>
              <a:rPr lang="en-US" altLang="ja-JP" sz="3200" dirty="0" smtClean="0"/>
              <a:t>D</a:t>
            </a:r>
            <a:r>
              <a:rPr lang="ja-JP" altLang="en-US" sz="3200" dirty="0" smtClean="0"/>
              <a:t>層、編集画面を自動生成できる</a:t>
            </a:r>
            <a:endParaRPr lang="ja-JP" altLang="en-US" sz="3200" dirty="0"/>
          </a:p>
        </p:txBody>
      </p:sp>
      <p:pic>
        <p:nvPicPr>
          <p:cNvPr id="51" name="Picture 3" descr="c4-020"/>
          <p:cNvPicPr>
            <a:picLocks noChangeAspect="1" noChangeArrowheads="1"/>
          </p:cNvPicPr>
          <p:nvPr/>
        </p:nvPicPr>
        <p:blipFill>
          <a:blip r:embed="rId4" cstate="print"/>
          <a:srcRect/>
          <a:stretch>
            <a:fillRect/>
          </a:stretch>
        </p:blipFill>
        <p:spPr bwMode="auto">
          <a:xfrm>
            <a:off x="4705350" y="924560"/>
            <a:ext cx="935038" cy="1095375"/>
          </a:xfrm>
          <a:prstGeom prst="rect">
            <a:avLst/>
          </a:prstGeom>
          <a:noFill/>
          <a:ln w="9525">
            <a:noFill/>
            <a:miter lim="800000"/>
            <a:headEnd/>
            <a:tailEnd/>
          </a:ln>
        </p:spPr>
      </p:pic>
      <p:pic>
        <p:nvPicPr>
          <p:cNvPr id="52" name="Picture 4" descr="c4-019"/>
          <p:cNvPicPr>
            <a:picLocks noChangeAspect="1" noChangeArrowheads="1"/>
          </p:cNvPicPr>
          <p:nvPr/>
        </p:nvPicPr>
        <p:blipFill>
          <a:blip r:embed="rId5" cstate="print"/>
          <a:srcRect/>
          <a:stretch>
            <a:fillRect/>
          </a:stretch>
        </p:blipFill>
        <p:spPr bwMode="auto">
          <a:xfrm>
            <a:off x="6148388" y="924560"/>
            <a:ext cx="935037" cy="1095375"/>
          </a:xfrm>
          <a:prstGeom prst="rect">
            <a:avLst/>
          </a:prstGeom>
          <a:noFill/>
          <a:ln w="9525">
            <a:noFill/>
            <a:miter lim="800000"/>
            <a:headEnd/>
            <a:tailEnd/>
          </a:ln>
        </p:spPr>
      </p:pic>
      <p:pic>
        <p:nvPicPr>
          <p:cNvPr id="53" name="Picture 3" descr="c4-020"/>
          <p:cNvPicPr>
            <a:picLocks noChangeAspect="1" noChangeArrowheads="1"/>
          </p:cNvPicPr>
          <p:nvPr/>
        </p:nvPicPr>
        <p:blipFill>
          <a:blip r:embed="rId4" cstate="print"/>
          <a:srcRect/>
          <a:stretch>
            <a:fillRect/>
          </a:stretch>
        </p:blipFill>
        <p:spPr bwMode="auto">
          <a:xfrm>
            <a:off x="7651750" y="924560"/>
            <a:ext cx="935038" cy="1095375"/>
          </a:xfrm>
          <a:prstGeom prst="rect">
            <a:avLst/>
          </a:prstGeom>
          <a:noFill/>
          <a:ln w="9525">
            <a:noFill/>
            <a:miter lim="800000"/>
            <a:headEnd/>
            <a:tailEnd/>
          </a:ln>
        </p:spPr>
      </p:pic>
      <p:sp>
        <p:nvSpPr>
          <p:cNvPr id="54" name="Text Box 131"/>
          <p:cNvSpPr txBox="1">
            <a:spLocks noChangeArrowheads="1"/>
          </p:cNvSpPr>
          <p:nvPr/>
        </p:nvSpPr>
        <p:spPr bwMode="auto">
          <a:xfrm>
            <a:off x="4699000" y="2027873"/>
            <a:ext cx="927100" cy="469900"/>
          </a:xfrm>
          <a:prstGeom prst="rect">
            <a:avLst/>
          </a:prstGeom>
          <a:noFill/>
          <a:ln w="9525">
            <a:noFill/>
            <a:miter lim="800000"/>
            <a:headEnd/>
            <a:tailEnd/>
          </a:ln>
        </p:spPr>
        <p:txBody>
          <a:bodyPr/>
          <a:lstStyle/>
          <a:p>
            <a:pPr eaLnBrk="1" hangingPunct="1">
              <a:lnSpc>
                <a:spcPct val="100000"/>
              </a:lnSpc>
            </a:pPr>
            <a:r>
              <a:rPr lang="ja-JP" altLang="en-US" sz="2400"/>
              <a:t>一覧</a:t>
            </a:r>
          </a:p>
        </p:txBody>
      </p:sp>
      <p:sp>
        <p:nvSpPr>
          <p:cNvPr id="55" name="Text Box 131"/>
          <p:cNvSpPr txBox="1">
            <a:spLocks noChangeArrowheads="1"/>
          </p:cNvSpPr>
          <p:nvPr/>
        </p:nvSpPr>
        <p:spPr bwMode="auto">
          <a:xfrm>
            <a:off x="5252070" y="1356360"/>
            <a:ext cx="2779410" cy="682252"/>
          </a:xfrm>
          <a:prstGeom prst="rect">
            <a:avLst/>
          </a:prstGeom>
          <a:solidFill>
            <a:srgbClr val="FFFF99"/>
          </a:solidFill>
          <a:ln w="9525">
            <a:noFill/>
            <a:miter lim="800000"/>
            <a:headEnd/>
            <a:tailEnd/>
          </a:ln>
        </p:spPr>
        <p:txBody>
          <a:bodyPr/>
          <a:lstStyle/>
          <a:p>
            <a:pPr eaLnBrk="1" hangingPunct="1">
              <a:lnSpc>
                <a:spcPct val="100000"/>
              </a:lnSpc>
            </a:pPr>
            <a:r>
              <a:rPr lang="ja-JP" altLang="en-US" sz="2000" dirty="0" smtClean="0"/>
              <a:t>テーブル編集画面</a:t>
            </a:r>
            <a:endParaRPr lang="en-US" altLang="ja-JP" sz="2000" dirty="0" smtClean="0"/>
          </a:p>
          <a:p>
            <a:pPr eaLnBrk="1" hangingPunct="1">
              <a:lnSpc>
                <a:spcPct val="100000"/>
              </a:lnSpc>
            </a:pPr>
            <a:r>
              <a:rPr lang="ja-JP" altLang="en-US" sz="2000" dirty="0" smtClean="0"/>
              <a:t>（カスタマイズ可能）</a:t>
            </a:r>
            <a:endParaRPr lang="ja-JP" altLang="en-US" sz="2000" dirty="0"/>
          </a:p>
        </p:txBody>
      </p:sp>
      <p:sp>
        <p:nvSpPr>
          <p:cNvPr id="56" name="Text Box 131"/>
          <p:cNvSpPr txBox="1">
            <a:spLocks noChangeArrowheads="1"/>
          </p:cNvSpPr>
          <p:nvPr/>
        </p:nvSpPr>
        <p:spPr bwMode="auto">
          <a:xfrm>
            <a:off x="6146800" y="2027873"/>
            <a:ext cx="927100" cy="469900"/>
          </a:xfrm>
          <a:prstGeom prst="rect">
            <a:avLst/>
          </a:prstGeom>
          <a:noFill/>
          <a:ln w="9525">
            <a:noFill/>
            <a:miter lim="800000"/>
            <a:headEnd/>
            <a:tailEnd/>
          </a:ln>
        </p:spPr>
        <p:txBody>
          <a:bodyPr/>
          <a:lstStyle/>
          <a:p>
            <a:pPr eaLnBrk="1" hangingPunct="1">
              <a:lnSpc>
                <a:spcPct val="100000"/>
              </a:lnSpc>
            </a:pPr>
            <a:r>
              <a:rPr lang="ja-JP" altLang="en-US" sz="2400"/>
              <a:t>詳細</a:t>
            </a:r>
          </a:p>
        </p:txBody>
      </p:sp>
      <p:sp>
        <p:nvSpPr>
          <p:cNvPr id="57" name="Text Box 131"/>
          <p:cNvSpPr txBox="1">
            <a:spLocks noChangeArrowheads="1"/>
          </p:cNvSpPr>
          <p:nvPr/>
        </p:nvSpPr>
        <p:spPr bwMode="auto">
          <a:xfrm>
            <a:off x="7391400" y="2027873"/>
            <a:ext cx="1435100" cy="469900"/>
          </a:xfrm>
          <a:prstGeom prst="rect">
            <a:avLst/>
          </a:prstGeom>
          <a:noFill/>
          <a:ln w="9525">
            <a:noFill/>
            <a:miter lim="800000"/>
            <a:headEnd/>
            <a:tailEnd/>
          </a:ln>
        </p:spPr>
        <p:txBody>
          <a:bodyPr/>
          <a:lstStyle/>
          <a:p>
            <a:pPr eaLnBrk="1" hangingPunct="1">
              <a:lnSpc>
                <a:spcPct val="100000"/>
              </a:lnSpc>
            </a:pPr>
            <a:r>
              <a:rPr lang="ja-JP" altLang="en-US" sz="2400"/>
              <a:t>一覧更新</a:t>
            </a:r>
          </a:p>
        </p:txBody>
      </p:sp>
      <p:sp>
        <p:nvSpPr>
          <p:cNvPr id="59" name="右矢印 12"/>
          <p:cNvSpPr>
            <a:spLocks noChangeArrowheads="1"/>
          </p:cNvSpPr>
          <p:nvPr/>
        </p:nvSpPr>
        <p:spPr bwMode="auto">
          <a:xfrm>
            <a:off x="3307080" y="956310"/>
            <a:ext cx="1003935" cy="4114800"/>
          </a:xfrm>
          <a:prstGeom prst="rightArrow">
            <a:avLst>
              <a:gd name="adj1" fmla="val 63463"/>
              <a:gd name="adj2" fmla="val 59617"/>
            </a:avLst>
          </a:prstGeom>
          <a:solidFill>
            <a:srgbClr val="E4CAC8"/>
          </a:solidFill>
          <a:ln w="38100" algn="ctr">
            <a:solidFill>
              <a:srgbClr val="D69DAF"/>
            </a:solidFill>
            <a:round/>
            <a:headEnd/>
            <a:tailEnd/>
          </a:ln>
        </p:spPr>
        <p:txBody>
          <a:bodyPr lIns="36000" tIns="36000" rIns="36000" bIns="36000"/>
          <a:lstStyle/>
          <a:p>
            <a:endParaRPr kumimoji="0" lang="ja-JP" altLang="en-US" sz="2000"/>
          </a:p>
        </p:txBody>
      </p:sp>
      <p:sp>
        <p:nvSpPr>
          <p:cNvPr id="60" name="Text Box 131"/>
          <p:cNvSpPr txBox="1">
            <a:spLocks noChangeArrowheads="1"/>
          </p:cNvSpPr>
          <p:nvPr/>
        </p:nvSpPr>
        <p:spPr bwMode="auto">
          <a:xfrm>
            <a:off x="3345180" y="2022792"/>
            <a:ext cx="739140" cy="2092008"/>
          </a:xfrm>
          <a:prstGeom prst="rect">
            <a:avLst/>
          </a:prstGeom>
          <a:noFill/>
          <a:ln w="9525">
            <a:noFill/>
            <a:miter lim="800000"/>
            <a:headEnd/>
            <a:tailEnd/>
          </a:ln>
        </p:spPr>
        <p:txBody>
          <a:bodyPr/>
          <a:lstStyle/>
          <a:p>
            <a:pPr eaLnBrk="1" hangingPunct="1">
              <a:lnSpc>
                <a:spcPct val="100000"/>
              </a:lnSpc>
            </a:pPr>
            <a:r>
              <a:rPr lang="ja-JP" altLang="en-US" sz="2400" dirty="0" smtClean="0"/>
              <a:t>全自</a:t>
            </a:r>
            <a:endParaRPr lang="en-US" altLang="ja-JP" sz="2400" dirty="0" smtClean="0"/>
          </a:p>
          <a:p>
            <a:pPr eaLnBrk="1" hangingPunct="1">
              <a:lnSpc>
                <a:spcPct val="100000"/>
              </a:lnSpc>
            </a:pPr>
            <a:r>
              <a:rPr lang="ja-JP" altLang="en-US" sz="2400" dirty="0" smtClean="0"/>
              <a:t>動</a:t>
            </a:r>
            <a:endParaRPr lang="en-US" altLang="ja-JP" sz="2400" dirty="0" smtClean="0"/>
          </a:p>
          <a:p>
            <a:pPr eaLnBrk="1" hangingPunct="1">
              <a:lnSpc>
                <a:spcPct val="100000"/>
              </a:lnSpc>
            </a:pPr>
            <a:r>
              <a:rPr lang="ja-JP" altLang="en-US" sz="2400" dirty="0" smtClean="0"/>
              <a:t>生</a:t>
            </a:r>
            <a:endParaRPr lang="en-US" altLang="ja-JP" sz="2400" dirty="0" smtClean="0"/>
          </a:p>
          <a:p>
            <a:pPr eaLnBrk="1" hangingPunct="1">
              <a:lnSpc>
                <a:spcPct val="100000"/>
              </a:lnSpc>
            </a:pPr>
            <a:r>
              <a:rPr lang="ja-JP" altLang="en-US" sz="2400" dirty="0" smtClean="0"/>
              <a:t>成</a:t>
            </a:r>
            <a:endParaRPr lang="ja-JP" alt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noChangeArrowheads="1"/>
          </p:cNvSpPr>
          <p:nvPr/>
        </p:nvSpPr>
        <p:spPr bwMode="auto">
          <a:xfrm>
            <a:off x="474663" y="1191013"/>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1. </a:t>
            </a:r>
            <a:r>
              <a:rPr lang="ja-JP" altLang="en-US" sz="2800" dirty="0" smtClean="0">
                <a:solidFill>
                  <a:srgbClr val="69306A"/>
                </a:solidFill>
              </a:rPr>
              <a:t>概要</a:t>
            </a:r>
            <a:endParaRPr lang="ja-JP" altLang="en-US" sz="2800" dirty="0">
              <a:solidFill>
                <a:srgbClr val="69306A"/>
              </a:solidFill>
            </a:endParaRPr>
          </a:p>
        </p:txBody>
      </p:sp>
      <p:sp>
        <p:nvSpPr>
          <p:cNvPr id="3" name="AutoShape 5"/>
          <p:cNvSpPr>
            <a:spLocks noChangeArrowheads="1"/>
          </p:cNvSpPr>
          <p:nvPr/>
        </p:nvSpPr>
        <p:spPr bwMode="auto">
          <a:xfrm>
            <a:off x="474663" y="2200761"/>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2. </a:t>
            </a:r>
            <a:r>
              <a:rPr lang="ja-JP" altLang="en-US" sz="2800" dirty="0" smtClean="0">
                <a:solidFill>
                  <a:srgbClr val="69306A"/>
                </a:solidFill>
              </a:rPr>
              <a:t>事例</a:t>
            </a:r>
            <a:endParaRPr lang="ja-JP" altLang="en-US" sz="2800" dirty="0">
              <a:solidFill>
                <a:srgbClr val="69306A"/>
              </a:solidFill>
            </a:endParaRPr>
          </a:p>
        </p:txBody>
      </p:sp>
      <p:sp>
        <p:nvSpPr>
          <p:cNvPr id="4" name="AutoShape 7"/>
          <p:cNvSpPr>
            <a:spLocks noChangeArrowheads="1"/>
          </p:cNvSpPr>
          <p:nvPr/>
        </p:nvSpPr>
        <p:spPr bwMode="auto">
          <a:xfrm>
            <a:off x="474663" y="3210509"/>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3</a:t>
            </a:r>
            <a:r>
              <a:rPr lang="en-US" altLang="ja-JP" sz="2800" b="1" dirty="0" smtClean="0">
                <a:solidFill>
                  <a:srgbClr val="69306A"/>
                </a:solidFill>
              </a:rPr>
              <a:t>.</a:t>
            </a:r>
            <a:r>
              <a:rPr lang="ja-JP" altLang="en-US" sz="2800" b="1" dirty="0" smtClean="0">
                <a:solidFill>
                  <a:srgbClr val="69306A"/>
                </a:solidFill>
              </a:rPr>
              <a:t> アピールポイント </a:t>
            </a:r>
            <a:endParaRPr lang="ja-JP" altLang="en-US" sz="2800" dirty="0">
              <a:solidFill>
                <a:srgbClr val="69306A"/>
              </a:solidFill>
            </a:endParaRPr>
          </a:p>
        </p:txBody>
      </p:sp>
      <p:sp>
        <p:nvSpPr>
          <p:cNvPr id="5" name="AutoShape 8"/>
          <p:cNvSpPr>
            <a:spLocks noChangeArrowheads="1"/>
          </p:cNvSpPr>
          <p:nvPr/>
        </p:nvSpPr>
        <p:spPr bwMode="auto">
          <a:xfrm>
            <a:off x="474663" y="4220257"/>
            <a:ext cx="8020050" cy="700326"/>
          </a:xfrm>
          <a:prstGeom prst="doubleWave">
            <a:avLst>
              <a:gd name="adj1" fmla="val 6500"/>
              <a:gd name="adj2" fmla="val 14"/>
            </a:avLst>
          </a:prstGeom>
          <a:solidFill>
            <a:srgbClr val="69306A"/>
          </a:soli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chemeClr val="bg1"/>
                </a:solidFill>
              </a:rPr>
              <a:t>4</a:t>
            </a:r>
            <a:r>
              <a:rPr lang="en-US" altLang="ja-JP" sz="2800" b="1" dirty="0" smtClean="0">
                <a:solidFill>
                  <a:schemeClr val="bg1"/>
                </a:solidFill>
              </a:rPr>
              <a:t>. </a:t>
            </a:r>
            <a:r>
              <a:rPr lang="ja-JP" altLang="en-US" sz="2800" dirty="0" smtClean="0">
                <a:solidFill>
                  <a:schemeClr val="bg1"/>
                </a:solidFill>
              </a:rPr>
              <a:t>開発計画</a:t>
            </a:r>
          </a:p>
        </p:txBody>
      </p:sp>
      <p:sp>
        <p:nvSpPr>
          <p:cNvPr id="6" name="AutoShape 9"/>
          <p:cNvSpPr>
            <a:spLocks noChangeArrowheads="1"/>
          </p:cNvSpPr>
          <p:nvPr/>
        </p:nvSpPr>
        <p:spPr bwMode="auto">
          <a:xfrm>
            <a:off x="474663" y="5228655"/>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5</a:t>
            </a:r>
            <a:r>
              <a:rPr lang="en-US" altLang="ja-JP" sz="2800" b="1" dirty="0" smtClean="0">
                <a:solidFill>
                  <a:srgbClr val="69306A"/>
                </a:solidFill>
              </a:rPr>
              <a:t>. </a:t>
            </a:r>
            <a:r>
              <a:rPr lang="ja-JP" altLang="en-US" sz="2800" dirty="0" smtClean="0">
                <a:solidFill>
                  <a:srgbClr val="69306A"/>
                </a:solidFill>
              </a:rPr>
              <a:t>機能詳細</a:t>
            </a:r>
            <a:endParaRPr lang="en-US" altLang="ja-JP" sz="2800" dirty="0">
              <a:solidFill>
                <a:srgbClr val="69306A"/>
              </a:solidFill>
            </a:endParaRPr>
          </a:p>
        </p:txBody>
      </p:sp>
      <p:sp>
        <p:nvSpPr>
          <p:cNvPr id="8"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1380" y="869551"/>
            <a:ext cx="8481620" cy="2117489"/>
          </a:xfrm>
          <a:prstGeom prst="rect">
            <a:avLst/>
          </a:prstGeom>
          <a:solidFill>
            <a:schemeClr val="bg1"/>
          </a:solidFill>
          <a:ln>
            <a:solidFill>
              <a:schemeClr val="tx1"/>
            </a:solidFill>
          </a:ln>
        </p:spPr>
        <p:txBody>
          <a:bodyPr wrap="square" rtlCol="0">
            <a:noAutofit/>
          </a:bodyPr>
          <a:lstStyle/>
          <a:p>
            <a:r>
              <a:rPr kumimoji="1" lang="en-US" altLang="ja-JP" sz="2000" dirty="0" err="1" smtClean="0"/>
              <a:t>GitHub</a:t>
            </a:r>
            <a:r>
              <a:rPr kumimoji="1" lang="en-US" altLang="ja-JP" sz="2000" dirty="0" smtClean="0"/>
              <a:t> </a:t>
            </a:r>
            <a:r>
              <a:rPr kumimoji="1" lang="ja-JP" altLang="en-US" sz="2000" dirty="0" smtClean="0"/>
              <a:t>（米国）</a:t>
            </a:r>
            <a:endParaRPr kumimoji="1" lang="en-US" altLang="ja-JP" sz="2000" dirty="0" smtClean="0"/>
          </a:p>
        </p:txBody>
      </p:sp>
      <p:sp>
        <p:nvSpPr>
          <p:cNvPr id="27" name="テキスト ボックス 26"/>
          <p:cNvSpPr txBox="1"/>
          <p:nvPr/>
        </p:nvSpPr>
        <p:spPr>
          <a:xfrm>
            <a:off x="461108" y="1331326"/>
            <a:ext cx="3760372" cy="1533794"/>
          </a:xfrm>
          <a:prstGeom prst="rect">
            <a:avLst/>
          </a:prstGeom>
          <a:solidFill>
            <a:schemeClr val="bg1"/>
          </a:solidFill>
          <a:ln>
            <a:solidFill>
              <a:schemeClr val="tx1"/>
            </a:solidFill>
          </a:ln>
        </p:spPr>
        <p:txBody>
          <a:bodyPr wrap="square" rtlCol="0">
            <a:noAutofit/>
          </a:bodyPr>
          <a:lstStyle/>
          <a:p>
            <a:r>
              <a:rPr lang="en-US" altLang="ja-JP" sz="2000" dirty="0" err="1" smtClean="0"/>
              <a:t>OpenTouryoProject</a:t>
            </a:r>
            <a:endParaRPr kumimoji="1" lang="en-US" altLang="ja-JP" sz="2000" dirty="0" smtClean="0"/>
          </a:p>
          <a:p>
            <a:r>
              <a:rPr kumimoji="1" lang="en-US" altLang="ja-JP" sz="2000" dirty="0" smtClean="0"/>
              <a:t>/</a:t>
            </a:r>
            <a:r>
              <a:rPr kumimoji="1" lang="en-US" altLang="ja-JP" sz="2000" dirty="0" err="1" smtClean="0"/>
              <a:t>OpenTouryo</a:t>
            </a:r>
            <a:endParaRPr kumimoji="1" lang="en-US" altLang="ja-JP" sz="2000" dirty="0" smtClean="0"/>
          </a:p>
        </p:txBody>
      </p:sp>
      <p:cxnSp>
        <p:nvCxnSpPr>
          <p:cNvPr id="3" name="直線コネクタ 2"/>
          <p:cNvCxnSpPr/>
          <p:nvPr/>
        </p:nvCxnSpPr>
        <p:spPr bwMode="auto">
          <a:xfrm>
            <a:off x="443622" y="3060043"/>
            <a:ext cx="8202439" cy="0"/>
          </a:xfrm>
          <a:prstGeom prst="line">
            <a:avLst/>
          </a:prstGeom>
          <a:solidFill>
            <a:srgbClr val="E4CAC8"/>
          </a:solidFill>
          <a:ln w="38100" cap="flat" cmpd="sng" algn="ctr">
            <a:solidFill>
              <a:schemeClr val="tx1"/>
            </a:solidFill>
            <a:prstDash val="solid"/>
            <a:round/>
            <a:headEnd type="none" w="med" len="med"/>
            <a:tailEnd type="none" w="med" len="med"/>
          </a:ln>
          <a:effectLst/>
        </p:spPr>
      </p:cxnSp>
      <p:cxnSp>
        <p:nvCxnSpPr>
          <p:cNvPr id="4" name="直線コネクタ 3"/>
          <p:cNvCxnSpPr/>
          <p:nvPr/>
        </p:nvCxnSpPr>
        <p:spPr bwMode="auto">
          <a:xfrm>
            <a:off x="4525347" y="3078178"/>
            <a:ext cx="1" cy="3070695"/>
          </a:xfrm>
          <a:prstGeom prst="line">
            <a:avLst/>
          </a:prstGeom>
          <a:solidFill>
            <a:srgbClr val="E4CAC8"/>
          </a:solidFill>
          <a:ln w="38100" cap="flat" cmpd="sng" algn="ctr">
            <a:solidFill>
              <a:schemeClr val="tx1"/>
            </a:solidFill>
            <a:prstDash val="solid"/>
            <a:round/>
            <a:headEnd type="none" w="med" len="med"/>
            <a:tailEnd type="none" w="med" len="med"/>
          </a:ln>
          <a:effectLst/>
        </p:spPr>
      </p:cxnSp>
      <p:sp>
        <p:nvSpPr>
          <p:cNvPr id="6" name="テキスト ボックス 5"/>
          <p:cNvSpPr txBox="1"/>
          <p:nvPr/>
        </p:nvSpPr>
        <p:spPr>
          <a:xfrm>
            <a:off x="4819748" y="1331326"/>
            <a:ext cx="3760372" cy="1533794"/>
          </a:xfrm>
          <a:prstGeom prst="rect">
            <a:avLst/>
          </a:prstGeom>
          <a:solidFill>
            <a:schemeClr val="bg1"/>
          </a:solidFill>
          <a:ln>
            <a:solidFill>
              <a:schemeClr val="tx1"/>
            </a:solidFill>
          </a:ln>
        </p:spPr>
        <p:txBody>
          <a:bodyPr wrap="square" rtlCol="0">
            <a:noAutofit/>
          </a:bodyPr>
          <a:lstStyle/>
          <a:p>
            <a:r>
              <a:rPr lang="en-US" altLang="ja-JP" sz="2000" dirty="0" smtClean="0"/>
              <a:t>XXXX</a:t>
            </a:r>
          </a:p>
          <a:p>
            <a:r>
              <a:rPr kumimoji="1" lang="en-US" altLang="ja-JP" sz="2000" dirty="0" smtClean="0"/>
              <a:t>/</a:t>
            </a:r>
            <a:r>
              <a:rPr kumimoji="1" lang="en-US" altLang="ja-JP" sz="2000" dirty="0" err="1" smtClean="0"/>
              <a:t>OpenTouryo</a:t>
            </a:r>
            <a:endParaRPr kumimoji="1" lang="en-US" altLang="ja-JP" sz="2000" dirty="0" smtClean="0"/>
          </a:p>
        </p:txBody>
      </p:sp>
      <p:sp>
        <p:nvSpPr>
          <p:cNvPr id="7" name="テキスト ボックス 6"/>
          <p:cNvSpPr txBox="1"/>
          <p:nvPr/>
        </p:nvSpPr>
        <p:spPr>
          <a:xfrm>
            <a:off x="624671" y="3548957"/>
            <a:ext cx="3476550" cy="2317689"/>
          </a:xfrm>
          <a:prstGeom prst="rect">
            <a:avLst/>
          </a:prstGeom>
          <a:solidFill>
            <a:schemeClr val="bg1"/>
          </a:solidFill>
          <a:ln>
            <a:solidFill>
              <a:schemeClr val="tx1"/>
            </a:solidFill>
          </a:ln>
        </p:spPr>
        <p:txBody>
          <a:bodyPr wrap="square" rtlCol="0">
            <a:noAutofit/>
          </a:bodyPr>
          <a:lstStyle/>
          <a:p>
            <a:r>
              <a:rPr lang="en-US" altLang="ja-JP" sz="2000" dirty="0" err="1" smtClean="0"/>
              <a:t>Git</a:t>
            </a:r>
            <a:endParaRPr lang="en-US" altLang="ja-JP" sz="2000" dirty="0" smtClean="0"/>
          </a:p>
        </p:txBody>
      </p:sp>
      <p:sp>
        <p:nvSpPr>
          <p:cNvPr id="8" name="テキスト ボックス 7"/>
          <p:cNvSpPr txBox="1"/>
          <p:nvPr/>
        </p:nvSpPr>
        <p:spPr>
          <a:xfrm>
            <a:off x="4988441" y="3548957"/>
            <a:ext cx="3476550" cy="2317689"/>
          </a:xfrm>
          <a:prstGeom prst="rect">
            <a:avLst/>
          </a:prstGeom>
          <a:solidFill>
            <a:schemeClr val="bg1"/>
          </a:solidFill>
          <a:ln>
            <a:solidFill>
              <a:schemeClr val="tx1"/>
            </a:solidFill>
          </a:ln>
        </p:spPr>
        <p:txBody>
          <a:bodyPr wrap="square" rtlCol="0">
            <a:noAutofit/>
          </a:bodyPr>
          <a:lstStyle/>
          <a:p>
            <a:r>
              <a:rPr lang="en-US" altLang="ja-JP" sz="2000" dirty="0" err="1" smtClean="0"/>
              <a:t>Git</a:t>
            </a:r>
            <a:r>
              <a:rPr lang="en-US" altLang="ja-JP" sz="2000" dirty="0" smtClean="0"/>
              <a:t> </a:t>
            </a:r>
          </a:p>
        </p:txBody>
      </p:sp>
      <p:sp>
        <p:nvSpPr>
          <p:cNvPr id="9" name="円柱 8"/>
          <p:cNvSpPr/>
          <p:nvPr/>
        </p:nvSpPr>
        <p:spPr bwMode="auto">
          <a:xfrm>
            <a:off x="398352" y="2377201"/>
            <a:ext cx="1154483" cy="565146"/>
          </a:xfrm>
          <a:prstGeom prst="can">
            <a:avLst>
              <a:gd name="adj" fmla="val 33632"/>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smtClean="0">
                <a:ln>
                  <a:noFill/>
                </a:ln>
                <a:solidFill>
                  <a:schemeClr val="tx1"/>
                </a:solidFill>
                <a:effectLst/>
                <a:latin typeface="Verdana" pitchFamily="34" charset="0"/>
                <a:ea typeface="HGP創英角ｺﾞｼｯｸUB" pitchFamily="50" charset="-128"/>
              </a:rPr>
              <a:t>Repository</a:t>
            </a:r>
            <a:endParaRPr kumimoji="0" lang="ja-JP" altLang="en-US" sz="1400" b="0" i="0" u="none" strike="noStrike" cap="none" normalizeH="0" baseline="0" dirty="0" smtClean="0">
              <a:ln>
                <a:noFill/>
              </a:ln>
              <a:solidFill>
                <a:schemeClr val="tx1"/>
              </a:solidFill>
              <a:effectLst/>
              <a:latin typeface="Verdana" pitchFamily="34" charset="0"/>
              <a:ea typeface="HGP創英角ｺﾞｼｯｸUB" pitchFamily="50" charset="-128"/>
            </a:endParaRPr>
          </a:p>
        </p:txBody>
      </p:sp>
      <p:sp>
        <p:nvSpPr>
          <p:cNvPr id="10" name="円柱 9"/>
          <p:cNvSpPr/>
          <p:nvPr/>
        </p:nvSpPr>
        <p:spPr bwMode="auto">
          <a:xfrm>
            <a:off x="7423845" y="2377201"/>
            <a:ext cx="1154483" cy="565146"/>
          </a:xfrm>
          <a:prstGeom prst="can">
            <a:avLst>
              <a:gd name="adj" fmla="val 33632"/>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smtClean="0">
                <a:ln>
                  <a:noFill/>
                </a:ln>
                <a:solidFill>
                  <a:schemeClr val="tx1"/>
                </a:solidFill>
                <a:effectLst/>
                <a:latin typeface="Verdana" pitchFamily="34" charset="0"/>
                <a:ea typeface="HGP創英角ｺﾞｼｯｸUB" pitchFamily="50" charset="-128"/>
              </a:rPr>
              <a:t>Repository</a:t>
            </a:r>
            <a:endParaRPr kumimoji="0" lang="ja-JP" altLang="en-US" sz="1400" b="0" i="0" u="none" strike="noStrike" cap="none" normalizeH="0" baseline="0" dirty="0" smtClean="0">
              <a:ln>
                <a:noFill/>
              </a:ln>
              <a:solidFill>
                <a:schemeClr val="tx1"/>
              </a:solidFill>
              <a:effectLst/>
              <a:latin typeface="Verdana" pitchFamily="34" charset="0"/>
              <a:ea typeface="HGP創英角ｺﾞｼｯｸUB" pitchFamily="50" charset="-128"/>
            </a:endParaRPr>
          </a:p>
        </p:txBody>
      </p:sp>
      <p:sp>
        <p:nvSpPr>
          <p:cNvPr id="11" name="円柱 10"/>
          <p:cNvSpPr/>
          <p:nvPr/>
        </p:nvSpPr>
        <p:spPr bwMode="auto">
          <a:xfrm>
            <a:off x="742384" y="5192857"/>
            <a:ext cx="1154483" cy="565146"/>
          </a:xfrm>
          <a:prstGeom prst="can">
            <a:avLst>
              <a:gd name="adj" fmla="val 33632"/>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smtClean="0">
                <a:ln>
                  <a:noFill/>
                </a:ln>
                <a:solidFill>
                  <a:schemeClr val="tx1"/>
                </a:solidFill>
                <a:effectLst/>
                <a:latin typeface="Verdana" pitchFamily="34" charset="0"/>
                <a:ea typeface="HGP創英角ｺﾞｼｯｸUB" pitchFamily="50" charset="-128"/>
              </a:rPr>
              <a:t>Repository</a:t>
            </a:r>
            <a:endParaRPr kumimoji="0" lang="ja-JP" altLang="en-US" sz="1400" b="0" i="0" u="none" strike="noStrike" cap="none" normalizeH="0" baseline="0" dirty="0" smtClean="0">
              <a:ln>
                <a:noFill/>
              </a:ln>
              <a:solidFill>
                <a:schemeClr val="tx1"/>
              </a:solidFill>
              <a:effectLst/>
              <a:latin typeface="Verdana" pitchFamily="34" charset="0"/>
              <a:ea typeface="HGP創英角ｺﾞｼｯｸUB" pitchFamily="50" charset="-128"/>
            </a:endParaRPr>
          </a:p>
        </p:txBody>
      </p:sp>
      <p:sp>
        <p:nvSpPr>
          <p:cNvPr id="12" name="円柱 11"/>
          <p:cNvSpPr/>
          <p:nvPr/>
        </p:nvSpPr>
        <p:spPr bwMode="auto">
          <a:xfrm>
            <a:off x="7134130" y="5192857"/>
            <a:ext cx="1154483" cy="565146"/>
          </a:xfrm>
          <a:prstGeom prst="can">
            <a:avLst>
              <a:gd name="adj" fmla="val 33632"/>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smtClean="0">
                <a:ln>
                  <a:noFill/>
                </a:ln>
                <a:solidFill>
                  <a:schemeClr val="tx1"/>
                </a:solidFill>
                <a:effectLst/>
                <a:latin typeface="Verdana" pitchFamily="34" charset="0"/>
                <a:ea typeface="HGP創英角ｺﾞｼｯｸUB" pitchFamily="50" charset="-128"/>
              </a:rPr>
              <a:t>Repository</a:t>
            </a:r>
            <a:endParaRPr kumimoji="0" lang="ja-JP" altLang="en-US" sz="1400" b="0" i="0" u="none" strike="noStrike" cap="none" normalizeH="0" baseline="0" dirty="0" smtClean="0">
              <a:ln>
                <a:noFill/>
              </a:ln>
              <a:solidFill>
                <a:schemeClr val="tx1"/>
              </a:solidFill>
              <a:effectLst/>
              <a:latin typeface="Verdana" pitchFamily="34" charset="0"/>
              <a:ea typeface="HGP創英角ｺﾞｼｯｸUB" pitchFamily="50" charset="-128"/>
            </a:endParaRPr>
          </a:p>
        </p:txBody>
      </p:sp>
      <p:cxnSp>
        <p:nvCxnSpPr>
          <p:cNvPr id="13" name="直線矢印コネクタ 12"/>
          <p:cNvCxnSpPr>
            <a:stCxn id="11" idx="1"/>
            <a:endCxn id="9" idx="3"/>
          </p:cNvCxnSpPr>
          <p:nvPr/>
        </p:nvCxnSpPr>
        <p:spPr bwMode="auto">
          <a:xfrm flipH="1" flipV="1">
            <a:off x="975594" y="2942347"/>
            <a:ext cx="344032" cy="2250510"/>
          </a:xfrm>
          <a:prstGeom prst="straightConnector1">
            <a:avLst/>
          </a:prstGeom>
          <a:solidFill>
            <a:srgbClr val="E4CAC8"/>
          </a:solidFill>
          <a:ln w="38100" cap="flat" cmpd="sng" algn="ctr">
            <a:solidFill>
              <a:schemeClr val="tx1"/>
            </a:solidFill>
            <a:prstDash val="solid"/>
            <a:round/>
            <a:headEnd type="none" w="med" len="med"/>
            <a:tailEnd type="arrow"/>
          </a:ln>
          <a:effectLst/>
        </p:spPr>
      </p:cxnSp>
      <p:cxnSp>
        <p:nvCxnSpPr>
          <p:cNvPr id="14" name="直線矢印コネクタ 13"/>
          <p:cNvCxnSpPr>
            <a:stCxn id="9" idx="4"/>
            <a:endCxn id="10" idx="2"/>
          </p:cNvCxnSpPr>
          <p:nvPr/>
        </p:nvCxnSpPr>
        <p:spPr bwMode="auto">
          <a:xfrm>
            <a:off x="1552835" y="2659774"/>
            <a:ext cx="5871010" cy="0"/>
          </a:xfrm>
          <a:prstGeom prst="straightConnector1">
            <a:avLst/>
          </a:prstGeom>
          <a:solidFill>
            <a:srgbClr val="E4CAC8"/>
          </a:solidFill>
          <a:ln w="38100" cap="flat" cmpd="sng" algn="ctr">
            <a:solidFill>
              <a:schemeClr val="tx1"/>
            </a:solidFill>
            <a:prstDash val="solid"/>
            <a:round/>
            <a:headEnd type="none" w="med" len="med"/>
            <a:tailEnd type="arrow"/>
          </a:ln>
          <a:effectLst/>
        </p:spPr>
      </p:cxnSp>
      <p:cxnSp>
        <p:nvCxnSpPr>
          <p:cNvPr id="15" name="直線矢印コネクタ 14"/>
          <p:cNvCxnSpPr>
            <a:stCxn id="12" idx="1"/>
            <a:endCxn id="10" idx="3"/>
          </p:cNvCxnSpPr>
          <p:nvPr/>
        </p:nvCxnSpPr>
        <p:spPr bwMode="auto">
          <a:xfrm flipV="1">
            <a:off x="7711372" y="2942347"/>
            <a:ext cx="289715" cy="2250510"/>
          </a:xfrm>
          <a:prstGeom prst="straightConnector1">
            <a:avLst/>
          </a:prstGeom>
          <a:solidFill>
            <a:srgbClr val="E4CAC8"/>
          </a:solidFill>
          <a:ln w="38100" cap="flat" cmpd="sng" algn="ctr">
            <a:solidFill>
              <a:schemeClr val="tx1"/>
            </a:solidFill>
            <a:prstDash val="solid"/>
            <a:round/>
            <a:headEnd type="none" w="med" len="med"/>
            <a:tailEnd type="arrow"/>
          </a:ln>
          <a:effectLst/>
        </p:spPr>
      </p:cxnSp>
      <p:sp>
        <p:nvSpPr>
          <p:cNvPr id="18" name="AutoShape 8"/>
          <p:cNvSpPr>
            <a:spLocks noChangeArrowheads="1"/>
          </p:cNvSpPr>
          <p:nvPr/>
        </p:nvSpPr>
        <p:spPr bwMode="auto">
          <a:xfrm flipH="1">
            <a:off x="3268529" y="2073216"/>
            <a:ext cx="2742972" cy="407406"/>
          </a:xfrm>
          <a:prstGeom prst="wedgeRoundRectCallout">
            <a:avLst>
              <a:gd name="adj1" fmla="val -7022"/>
              <a:gd name="adj2" fmla="val 80065"/>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en-US" altLang="ja-JP" sz="1800" dirty="0" smtClean="0">
                <a:latin typeface="HGP創英角ｺﾞｼｯｸUB" pitchFamily="50" charset="-128"/>
              </a:rPr>
              <a:t>Fork/Pull(Fetch/Marge)</a:t>
            </a:r>
            <a:endParaRPr kumimoji="0" lang="ja-JP" altLang="en-US" sz="1800" dirty="0">
              <a:latin typeface="HGP創英角ｺﾞｼｯｸUB" pitchFamily="50" charset="-128"/>
            </a:endParaRPr>
          </a:p>
        </p:txBody>
      </p:sp>
      <p:sp>
        <p:nvSpPr>
          <p:cNvPr id="19" name="フリーフォーム 18"/>
          <p:cNvSpPr/>
          <p:nvPr/>
        </p:nvSpPr>
        <p:spPr bwMode="auto">
          <a:xfrm>
            <a:off x="1584356" y="2725093"/>
            <a:ext cx="5848539" cy="280657"/>
          </a:xfrm>
          <a:custGeom>
            <a:avLst/>
            <a:gdLst>
              <a:gd name="connsiteX0" fmla="*/ 5821379 w 5821379"/>
              <a:gd name="connsiteY0" fmla="*/ 27161 h 448147"/>
              <a:gd name="connsiteX1" fmla="*/ 1846907 w 5821379"/>
              <a:gd name="connsiteY1" fmla="*/ 443620 h 448147"/>
              <a:gd name="connsiteX2" fmla="*/ 0 w 5821379"/>
              <a:gd name="connsiteY2" fmla="*/ 0 h 448147"/>
            </a:gdLst>
            <a:ahLst/>
            <a:cxnLst>
              <a:cxn ang="0">
                <a:pos x="connsiteX0" y="connsiteY0"/>
              </a:cxn>
              <a:cxn ang="0">
                <a:pos x="connsiteX1" y="connsiteY1"/>
              </a:cxn>
              <a:cxn ang="0">
                <a:pos x="connsiteX2" y="connsiteY2"/>
              </a:cxn>
            </a:cxnLst>
            <a:rect l="l" t="t" r="r" b="b"/>
            <a:pathLst>
              <a:path w="5821379" h="448147">
                <a:moveTo>
                  <a:pt x="5821379" y="27161"/>
                </a:moveTo>
                <a:cubicBezTo>
                  <a:pt x="4319258" y="237654"/>
                  <a:pt x="2817137" y="448147"/>
                  <a:pt x="1846907" y="443620"/>
                </a:cubicBezTo>
                <a:cubicBezTo>
                  <a:pt x="876677" y="439093"/>
                  <a:pt x="438338" y="219546"/>
                  <a:pt x="0" y="0"/>
                </a:cubicBezTo>
              </a:path>
            </a:pathLst>
          </a:custGeom>
          <a:noFill/>
          <a:ln w="38100" cap="flat" cmpd="sng" algn="ctr">
            <a:solidFill>
              <a:schemeClr val="tx1"/>
            </a:solidFill>
            <a:prstDash val="solid"/>
            <a:round/>
            <a:headEnd type="none" w="med" len="med"/>
            <a:tailEnd type="arrow" w="med" len="med"/>
          </a:ln>
          <a:effectLst/>
        </p:spPr>
        <p:txBody>
          <a:bodyPr vert="horz" wrap="square" lIns="36000" tIns="36000" rIns="36000" bIns="36000" numCol="1" rtlCol="0" anchor="t" anchorCtr="0" compatLnSpc="1">
            <a:prstTxWarp prst="textNoShape">
              <a:avLst/>
            </a:prstTxWarp>
          </a:bodyPr>
          <a:lstStyle/>
          <a:p>
            <a:pPr marL="0" marR="0" indent="0" algn="ctr" defTabSz="914400" rtl="0" eaLnBrk="0" fontAlgn="base" latinLnBrk="0" hangingPunct="0">
              <a:lnSpc>
                <a:spcPct val="96000"/>
              </a:lnSpc>
              <a:spcBef>
                <a:spcPct val="0"/>
              </a:spcBef>
              <a:spcAft>
                <a:spcPct val="0"/>
              </a:spcAft>
              <a:buClrTx/>
              <a:buSzTx/>
              <a:buFontTx/>
              <a:buNone/>
              <a:tabLst/>
            </a:pPr>
            <a:endParaRPr kumimoji="0" lang="ja-JP" altLang="en-US" sz="2000" b="0" i="0" u="none" strike="noStrike" cap="none" normalizeH="0" baseline="0" smtClean="0">
              <a:ln>
                <a:noFill/>
              </a:ln>
              <a:solidFill>
                <a:schemeClr val="tx1"/>
              </a:solidFill>
              <a:effectLst/>
              <a:latin typeface="Verdana" pitchFamily="34" charset="0"/>
              <a:ea typeface="HGP創英角ｺﾞｼｯｸUB" pitchFamily="50" charset="-128"/>
            </a:endParaRPr>
          </a:p>
        </p:txBody>
      </p:sp>
      <p:sp>
        <p:nvSpPr>
          <p:cNvPr id="20" name="AutoShape 8"/>
          <p:cNvSpPr>
            <a:spLocks noChangeArrowheads="1"/>
          </p:cNvSpPr>
          <p:nvPr/>
        </p:nvSpPr>
        <p:spPr bwMode="auto">
          <a:xfrm flipH="1">
            <a:off x="3268529" y="3223006"/>
            <a:ext cx="2742972" cy="407406"/>
          </a:xfrm>
          <a:prstGeom prst="wedgeRoundRectCallout">
            <a:avLst>
              <a:gd name="adj1" fmla="val -10323"/>
              <a:gd name="adj2" fmla="val -106602"/>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en-US" altLang="ja-JP" sz="1800" dirty="0" smtClean="0">
                <a:latin typeface="HGP創英角ｺﾞｼｯｸUB" pitchFamily="50" charset="-128"/>
              </a:rPr>
              <a:t>Pull Request</a:t>
            </a:r>
            <a:endParaRPr kumimoji="0" lang="ja-JP" altLang="en-US" sz="1800" dirty="0">
              <a:latin typeface="HGP創英角ｺﾞｼｯｸUB" pitchFamily="50" charset="-128"/>
            </a:endParaRPr>
          </a:p>
        </p:txBody>
      </p:sp>
      <p:pic>
        <p:nvPicPr>
          <p:cNvPr id="21" name="Picture 7" descr="d3-083"/>
          <p:cNvPicPr>
            <a:picLocks noChangeAspect="1" noChangeArrowheads="1"/>
          </p:cNvPicPr>
          <p:nvPr/>
        </p:nvPicPr>
        <p:blipFill>
          <a:blip r:embed="rId3" cstate="print"/>
          <a:srcRect/>
          <a:stretch>
            <a:fillRect/>
          </a:stretch>
        </p:blipFill>
        <p:spPr bwMode="auto">
          <a:xfrm>
            <a:off x="2345701" y="4178710"/>
            <a:ext cx="1884363" cy="1446213"/>
          </a:xfrm>
          <a:prstGeom prst="rect">
            <a:avLst/>
          </a:prstGeom>
          <a:noFill/>
          <a:ln w="9525">
            <a:noFill/>
            <a:miter lim="800000"/>
            <a:headEnd/>
            <a:tailEnd/>
          </a:ln>
        </p:spPr>
      </p:pic>
      <p:sp>
        <p:nvSpPr>
          <p:cNvPr id="28"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4.1. </a:t>
            </a:r>
            <a:r>
              <a:rPr lang="ja-JP" altLang="en-US" sz="3200" dirty="0" smtClean="0"/>
              <a:t>開発環境</a:t>
            </a:r>
            <a:r>
              <a:rPr lang="ja-JP" altLang="en-US" sz="2800" dirty="0" smtClean="0"/>
              <a:t>（皆さんの</a:t>
            </a:r>
            <a:r>
              <a:rPr lang="en-US" altLang="ja-JP" sz="2800" dirty="0" smtClean="0"/>
              <a:t>PR</a:t>
            </a:r>
            <a:r>
              <a:rPr lang="ja-JP" altLang="en-US" sz="2800" dirty="0" smtClean="0"/>
              <a:t>お待ちしております）</a:t>
            </a:r>
            <a:r>
              <a:rPr lang="en-US" altLang="ja-JP" sz="2800" b="1" dirty="0" smtClean="0"/>
              <a:t> </a:t>
            </a:r>
            <a:endParaRPr lang="ja-JP" altLang="en-US" sz="2800" dirty="0"/>
          </a:p>
        </p:txBody>
      </p:sp>
      <p:pic>
        <p:nvPicPr>
          <p:cNvPr id="30" name="Picture 7" descr="d3-083"/>
          <p:cNvPicPr>
            <a:picLocks noChangeAspect="1" noChangeArrowheads="1"/>
          </p:cNvPicPr>
          <p:nvPr/>
        </p:nvPicPr>
        <p:blipFill>
          <a:blip r:embed="rId3" cstate="print"/>
          <a:srcRect/>
          <a:stretch>
            <a:fillRect/>
          </a:stretch>
        </p:blipFill>
        <p:spPr bwMode="auto">
          <a:xfrm>
            <a:off x="5024276" y="4178710"/>
            <a:ext cx="1884363" cy="1446213"/>
          </a:xfrm>
          <a:prstGeom prst="rect">
            <a:avLst/>
          </a:prstGeom>
          <a:noFill/>
          <a:ln w="9525">
            <a:noFill/>
            <a:miter lim="800000"/>
            <a:headEnd/>
            <a:tailEnd/>
          </a:ln>
        </p:spPr>
      </p:pic>
      <p:sp>
        <p:nvSpPr>
          <p:cNvPr id="31" name="右矢印 12"/>
          <p:cNvSpPr>
            <a:spLocks noChangeArrowheads="1"/>
          </p:cNvSpPr>
          <p:nvPr/>
        </p:nvSpPr>
        <p:spPr bwMode="auto">
          <a:xfrm rot="16200000">
            <a:off x="288135" y="3320889"/>
            <a:ext cx="2075498" cy="1493521"/>
          </a:xfrm>
          <a:prstGeom prst="rightArrow">
            <a:avLst>
              <a:gd name="adj1" fmla="val 51747"/>
              <a:gd name="adj2" fmla="val 64865"/>
            </a:avLst>
          </a:prstGeom>
          <a:solidFill>
            <a:srgbClr val="E4CAC8"/>
          </a:solidFill>
          <a:ln w="38100" algn="ctr">
            <a:solidFill>
              <a:srgbClr val="D69DAF"/>
            </a:solidFill>
            <a:round/>
            <a:headEnd/>
            <a:tailEnd/>
          </a:ln>
        </p:spPr>
        <p:txBody>
          <a:bodyPr lIns="36000" tIns="36000" rIns="36000" bIns="36000"/>
          <a:lstStyle/>
          <a:p>
            <a:endParaRPr kumimoji="0" lang="ja-JP" altLang="en-US" sz="2000"/>
          </a:p>
        </p:txBody>
      </p:sp>
      <p:sp>
        <p:nvSpPr>
          <p:cNvPr id="16" name="AutoShape 8"/>
          <p:cNvSpPr>
            <a:spLocks noChangeArrowheads="1"/>
          </p:cNvSpPr>
          <p:nvPr/>
        </p:nvSpPr>
        <p:spPr bwMode="auto">
          <a:xfrm flipH="1">
            <a:off x="399144" y="4126315"/>
            <a:ext cx="1955320" cy="681203"/>
          </a:xfrm>
          <a:prstGeom prst="wedgeRoundRectCallout">
            <a:avLst>
              <a:gd name="adj1" fmla="val -7022"/>
              <a:gd name="adj2" fmla="val 80065"/>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en-US" altLang="ja-JP" sz="1800" dirty="0" smtClean="0">
                <a:latin typeface="HGP創英角ｺﾞｼｯｸUB" pitchFamily="50" charset="-128"/>
              </a:rPr>
              <a:t>Pull/Push</a:t>
            </a:r>
          </a:p>
          <a:p>
            <a:pPr>
              <a:lnSpc>
                <a:spcPct val="85000"/>
              </a:lnSpc>
            </a:pPr>
            <a:r>
              <a:rPr kumimoji="0" lang="en-US" altLang="ja-JP" sz="1800" dirty="0" smtClean="0">
                <a:latin typeface="HGP創英角ｺﾞｼｯｸUB" pitchFamily="50" charset="-128"/>
              </a:rPr>
              <a:t>Fetch/Marge</a:t>
            </a:r>
            <a:endParaRPr kumimoji="0" lang="ja-JP" altLang="en-US" sz="1800" dirty="0">
              <a:latin typeface="HGP創英角ｺﾞｼｯｸUB" pitchFamily="50" charset="-128"/>
            </a:endParaRPr>
          </a:p>
        </p:txBody>
      </p:sp>
      <p:sp>
        <p:nvSpPr>
          <p:cNvPr id="32" name="Text Box 131"/>
          <p:cNvSpPr txBox="1">
            <a:spLocks noChangeArrowheads="1"/>
          </p:cNvSpPr>
          <p:nvPr/>
        </p:nvSpPr>
        <p:spPr bwMode="auto">
          <a:xfrm>
            <a:off x="505910" y="3368040"/>
            <a:ext cx="1693280" cy="762000"/>
          </a:xfrm>
          <a:prstGeom prst="rect">
            <a:avLst/>
          </a:prstGeom>
          <a:noFill/>
          <a:ln w="9525">
            <a:noFill/>
            <a:miter lim="800000"/>
            <a:headEnd/>
            <a:tailEnd/>
          </a:ln>
        </p:spPr>
        <p:txBody>
          <a:bodyPr/>
          <a:lstStyle/>
          <a:p>
            <a:pPr eaLnBrk="1" hangingPunct="1">
              <a:lnSpc>
                <a:spcPct val="100000"/>
              </a:lnSpc>
            </a:pPr>
            <a:r>
              <a:rPr lang="ja-JP" altLang="en-US" sz="2000" dirty="0" smtClean="0"/>
              <a:t>新機能や</a:t>
            </a:r>
            <a:endParaRPr lang="en-US" altLang="ja-JP" sz="2000" dirty="0" smtClean="0"/>
          </a:p>
          <a:p>
            <a:pPr eaLnBrk="1" hangingPunct="1">
              <a:lnSpc>
                <a:spcPct val="100000"/>
              </a:lnSpc>
            </a:pPr>
            <a:r>
              <a:rPr lang="ja-JP" altLang="en-US" sz="2000" dirty="0" smtClean="0"/>
              <a:t>フィードバック</a:t>
            </a:r>
            <a:endParaRPr lang="ja-JP" altLang="en-US" sz="2000" dirty="0"/>
          </a:p>
        </p:txBody>
      </p:sp>
      <p:sp>
        <p:nvSpPr>
          <p:cNvPr id="33" name="テキスト ボックス 32"/>
          <p:cNvSpPr txBox="1"/>
          <p:nvPr/>
        </p:nvSpPr>
        <p:spPr>
          <a:xfrm>
            <a:off x="1869945" y="5961205"/>
            <a:ext cx="2447412" cy="404875"/>
          </a:xfrm>
          <a:prstGeom prst="rect">
            <a:avLst/>
          </a:prstGeom>
          <a:solidFill>
            <a:schemeClr val="bg1"/>
          </a:solidFill>
          <a:ln>
            <a:solidFill>
              <a:schemeClr val="tx1"/>
            </a:solidFill>
          </a:ln>
        </p:spPr>
        <p:txBody>
          <a:bodyPr wrap="square" rtlCol="0">
            <a:noAutofit/>
          </a:bodyPr>
          <a:lstStyle/>
          <a:p>
            <a:r>
              <a:rPr kumimoji="1" lang="ja-JP" altLang="en-US" sz="2000" dirty="0" smtClean="0"/>
              <a:t>日立ソリューションズ</a:t>
            </a:r>
            <a:endParaRPr kumimoji="1" lang="en-US" altLang="ja-JP" sz="2000" dirty="0" smtClean="0"/>
          </a:p>
        </p:txBody>
      </p:sp>
      <p:sp>
        <p:nvSpPr>
          <p:cNvPr id="34" name="テキスト ボックス 33"/>
          <p:cNvSpPr txBox="1"/>
          <p:nvPr/>
        </p:nvSpPr>
        <p:spPr>
          <a:xfrm>
            <a:off x="5215034" y="5961206"/>
            <a:ext cx="1498282" cy="404878"/>
          </a:xfrm>
          <a:prstGeom prst="rect">
            <a:avLst/>
          </a:prstGeom>
          <a:solidFill>
            <a:schemeClr val="bg1"/>
          </a:solidFill>
          <a:ln>
            <a:solidFill>
              <a:schemeClr val="tx1"/>
            </a:solidFill>
          </a:ln>
        </p:spPr>
        <p:txBody>
          <a:bodyPr wrap="square" rtlCol="0">
            <a:noAutofit/>
          </a:bodyPr>
          <a:lstStyle/>
          <a:p>
            <a:r>
              <a:rPr kumimoji="1" lang="ja-JP" altLang="en-US" sz="2000" dirty="0" smtClean="0"/>
              <a:t>ユー</a:t>
            </a:r>
            <a:r>
              <a:rPr lang="ja-JP" altLang="en-US" sz="2000" dirty="0" smtClean="0"/>
              <a:t>ザ</a:t>
            </a:r>
            <a:endParaRPr kumimoji="1" lang="en-US" altLang="ja-JP" sz="2000" dirty="0" smtClean="0"/>
          </a:p>
        </p:txBody>
      </p:sp>
      <p:sp>
        <p:nvSpPr>
          <p:cNvPr id="29" name="AutoShape 8"/>
          <p:cNvSpPr>
            <a:spLocks noChangeArrowheads="1"/>
          </p:cNvSpPr>
          <p:nvPr/>
        </p:nvSpPr>
        <p:spPr bwMode="auto">
          <a:xfrm flipH="1">
            <a:off x="6753645" y="4126315"/>
            <a:ext cx="1955320" cy="681203"/>
          </a:xfrm>
          <a:prstGeom prst="wedgeRoundRectCallout">
            <a:avLst>
              <a:gd name="adj1" fmla="val -7022"/>
              <a:gd name="adj2" fmla="val 80065"/>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en-US" altLang="ja-JP" sz="1800" dirty="0" smtClean="0">
                <a:latin typeface="HGP創英角ｺﾞｼｯｸUB" pitchFamily="50" charset="-128"/>
              </a:rPr>
              <a:t>Pull/Push</a:t>
            </a:r>
          </a:p>
          <a:p>
            <a:pPr>
              <a:lnSpc>
                <a:spcPct val="85000"/>
              </a:lnSpc>
            </a:pPr>
            <a:r>
              <a:rPr kumimoji="0" lang="en-US" altLang="ja-JP" sz="1800" dirty="0" smtClean="0">
                <a:latin typeface="HGP創英角ｺﾞｼｯｸUB" pitchFamily="50" charset="-128"/>
              </a:rPr>
              <a:t>Fetch/Marge</a:t>
            </a:r>
            <a:endParaRPr kumimoji="0" lang="ja-JP" altLang="en-US" sz="1800" dirty="0">
              <a:latin typeface="HGP創英角ｺﾞｼｯｸUB" pitchFamily="50"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59429" y="851728"/>
            <a:ext cx="8388036" cy="5646482"/>
          </a:xfrm>
          <a:prstGeom prst="rect">
            <a:avLst/>
          </a:prstGeom>
        </p:spPr>
        <p:txBody>
          <a:bodyPr wrap="square">
            <a:spAutoFit/>
          </a:bodyPr>
          <a:lstStyle/>
          <a:p>
            <a:pPr algn="l">
              <a:buFont typeface="Arial" pitchFamily="34" charset="0"/>
              <a:buChar char="•"/>
            </a:pPr>
            <a:r>
              <a:rPr lang="en-US" altLang="ja-JP" sz="1600" dirty="0" smtClean="0"/>
              <a:t> </a:t>
            </a:r>
            <a:r>
              <a:rPr lang="ja-JP" altLang="en-US" sz="1600" dirty="0" smtClean="0"/>
              <a:t>非同期実行基盤</a:t>
            </a:r>
            <a:endParaRPr lang="en-US" altLang="ja-JP" sz="1600" dirty="0" smtClean="0"/>
          </a:p>
          <a:p>
            <a:pPr lvl="1" algn="l"/>
            <a:r>
              <a:rPr lang="ja-JP" altLang="ja-JP" sz="1600" dirty="0" smtClean="0"/>
              <a:t>DBMS</a:t>
            </a:r>
            <a:r>
              <a:rPr lang="ja-JP" altLang="en-US" sz="1600" dirty="0" smtClean="0"/>
              <a:t>を</a:t>
            </a:r>
            <a:r>
              <a:rPr lang="ja-JP" altLang="ja-JP" sz="1600" dirty="0" smtClean="0"/>
              <a:t>キューとして使用</a:t>
            </a:r>
            <a:r>
              <a:rPr lang="ja-JP" altLang="en-US" sz="1600" dirty="0" smtClean="0"/>
              <a:t>し</a:t>
            </a:r>
            <a:r>
              <a:rPr lang="ja-JP" altLang="ja-JP" sz="1600" dirty="0" smtClean="0"/>
              <a:t>非同期処理を実現するWindowsサービス。</a:t>
            </a:r>
            <a:endParaRPr lang="en-US" altLang="ja-JP" sz="1600" dirty="0" smtClean="0"/>
          </a:p>
          <a:p>
            <a:pPr lvl="1" algn="l"/>
            <a:endParaRPr lang="en-US" altLang="ja-JP" sz="800" dirty="0" smtClean="0"/>
          </a:p>
          <a:p>
            <a:pPr algn="l">
              <a:buFont typeface="Arial" pitchFamily="34" charset="0"/>
              <a:buChar char="•"/>
            </a:pPr>
            <a:r>
              <a:rPr lang="en-US" altLang="ja-JP" sz="1600" dirty="0" smtClean="0"/>
              <a:t> </a:t>
            </a:r>
            <a:r>
              <a:rPr lang="ja-JP" altLang="en-US" sz="1600" dirty="0" smtClean="0"/>
              <a:t>テンプレート拡充</a:t>
            </a:r>
            <a:endParaRPr lang="en-US" altLang="ja-JP" sz="1600" dirty="0" smtClean="0"/>
          </a:p>
          <a:p>
            <a:pPr lvl="1" algn="l">
              <a:buFont typeface="Arial" pitchFamily="34" charset="0"/>
              <a:buChar char="•"/>
            </a:pPr>
            <a:r>
              <a:rPr lang="ja-JP" altLang="en-US" sz="1600" dirty="0" smtClean="0"/>
              <a:t> </a:t>
            </a:r>
            <a:r>
              <a:rPr lang="en-US" altLang="ja-JP" sz="1600" dirty="0" err="1" smtClean="0"/>
              <a:t>SignalR</a:t>
            </a:r>
            <a:r>
              <a:rPr lang="ja-JP" altLang="en-US" sz="1600" dirty="0" smtClean="0"/>
              <a:t>リアルタイム・ウェブ・テンプレート</a:t>
            </a:r>
            <a:endParaRPr lang="en-US" altLang="ja-JP" sz="1600" dirty="0" smtClean="0"/>
          </a:p>
          <a:p>
            <a:pPr lvl="2" algn="l">
              <a:buFont typeface="Arial" pitchFamily="34" charset="0"/>
              <a:buChar char="•"/>
            </a:pPr>
            <a:r>
              <a:rPr lang="ja-JP" altLang="en-US" sz="1600" dirty="0" smtClean="0"/>
              <a:t> </a:t>
            </a:r>
            <a:r>
              <a:rPr lang="en-US" altLang="ja-JP" sz="1600" dirty="0" err="1" smtClean="0"/>
              <a:t>Microsoft.AspNet.SignalR.WebSockets</a:t>
            </a:r>
            <a:endParaRPr lang="en-US" altLang="ja-JP" sz="1600" dirty="0" smtClean="0"/>
          </a:p>
          <a:p>
            <a:pPr lvl="2" algn="l">
              <a:buFont typeface="Arial" pitchFamily="34" charset="0"/>
              <a:buChar char="•"/>
            </a:pPr>
            <a:r>
              <a:rPr lang="en-US" altLang="ja-JP" sz="1600" dirty="0" smtClean="0"/>
              <a:t> </a:t>
            </a:r>
            <a:r>
              <a:rPr lang="en-US" altLang="ja-JP" sz="1600" dirty="0" err="1" smtClean="0"/>
              <a:t>SignalR</a:t>
            </a:r>
            <a:r>
              <a:rPr lang="en-US" altLang="ja-JP" sz="1600" dirty="0" smtClean="0"/>
              <a:t> </a:t>
            </a:r>
            <a:r>
              <a:rPr lang="en-US" altLang="ja-JP" sz="1600" dirty="0" err="1" smtClean="0"/>
              <a:t>Scaleout</a:t>
            </a:r>
            <a:r>
              <a:rPr lang="en-US" altLang="ja-JP" sz="1600" dirty="0" smtClean="0"/>
              <a:t> with </a:t>
            </a:r>
            <a:r>
              <a:rPr lang="en-US" altLang="ja-JP" sz="1600" dirty="0" err="1" smtClean="0"/>
              <a:t>Redis</a:t>
            </a:r>
            <a:r>
              <a:rPr lang="en-US" altLang="ja-JP" sz="1600" dirty="0" smtClean="0"/>
              <a:t>.</a:t>
            </a:r>
          </a:p>
          <a:p>
            <a:pPr lvl="1" algn="l">
              <a:buFont typeface="Arial" pitchFamily="34" charset="0"/>
              <a:buChar char="•"/>
            </a:pPr>
            <a:r>
              <a:rPr lang="ja-JP" altLang="en-US" sz="1600" dirty="0" smtClean="0"/>
              <a:t> サーバーの土管化 （</a:t>
            </a:r>
            <a:r>
              <a:rPr lang="en-US" altLang="ja-JP" sz="1600" dirty="0" smtClean="0"/>
              <a:t>JSON</a:t>
            </a:r>
            <a:r>
              <a:rPr lang="ja-JP" altLang="en-US" sz="1600" dirty="0" smtClean="0"/>
              <a:t>を吐く機械化）</a:t>
            </a:r>
            <a:endParaRPr lang="en-US" altLang="ja-JP" sz="1600" dirty="0" smtClean="0"/>
          </a:p>
          <a:p>
            <a:pPr lvl="2" algn="l"/>
            <a:r>
              <a:rPr lang="en-US" altLang="ja-JP" sz="1600" dirty="0" smtClean="0"/>
              <a:t>Entity Framework &amp; </a:t>
            </a:r>
            <a:r>
              <a:rPr lang="en-US" altLang="ja-JP" sz="1600" dirty="0" err="1" smtClean="0"/>
              <a:t>WebAPI</a:t>
            </a:r>
            <a:endParaRPr lang="en-US" altLang="ja-JP" sz="1600" dirty="0" smtClean="0"/>
          </a:p>
          <a:p>
            <a:pPr lvl="1" algn="l"/>
            <a:endParaRPr lang="en-US" altLang="ja-JP" sz="800" dirty="0" smtClean="0"/>
          </a:p>
          <a:p>
            <a:pPr algn="l">
              <a:buFont typeface="Arial" pitchFamily="34" charset="0"/>
              <a:buChar char="•"/>
            </a:pPr>
            <a:r>
              <a:rPr lang="ja-JP" altLang="en-US" sz="1600" dirty="0" smtClean="0"/>
              <a:t> </a:t>
            </a:r>
            <a:r>
              <a:rPr lang="en-US" altLang="ja-JP" sz="1600" dirty="0" smtClean="0"/>
              <a:t>Jenkins</a:t>
            </a:r>
            <a:r>
              <a:rPr lang="ja-JP" altLang="en-US" sz="1600" dirty="0" smtClean="0"/>
              <a:t>を使用した</a:t>
            </a:r>
            <a:r>
              <a:rPr lang="en-US" altLang="ja-JP" sz="1600" dirty="0" smtClean="0"/>
              <a:t>CI</a:t>
            </a:r>
            <a:r>
              <a:rPr lang="ja-JP" altLang="en-US" sz="1600" dirty="0" smtClean="0"/>
              <a:t>サイトの構築、各種</a:t>
            </a:r>
            <a:r>
              <a:rPr lang="en-US" altLang="ja-JP" sz="1600" dirty="0" smtClean="0"/>
              <a:t>Plug-in</a:t>
            </a:r>
            <a:r>
              <a:rPr lang="ja-JP" altLang="en-US" sz="1600" dirty="0" smtClean="0"/>
              <a:t>を活用する。</a:t>
            </a:r>
            <a:endParaRPr lang="en-US" altLang="ja-JP" sz="1600" dirty="0" smtClean="0"/>
          </a:p>
          <a:p>
            <a:pPr lvl="1" algn="l">
              <a:buFont typeface="Arial" pitchFamily="34" charset="0"/>
              <a:buChar char="•"/>
            </a:pPr>
            <a:r>
              <a:rPr lang="ja-JP" altLang="en-US" sz="1600" dirty="0" smtClean="0"/>
              <a:t> </a:t>
            </a:r>
            <a:r>
              <a:rPr lang="en-US" altLang="ja-JP" sz="1600" dirty="0" smtClean="0"/>
              <a:t>Inspection (</a:t>
            </a:r>
            <a:r>
              <a:rPr lang="en-US" altLang="ja-JP" sz="1600" dirty="0" err="1" smtClean="0"/>
              <a:t>FxCop</a:t>
            </a:r>
            <a:r>
              <a:rPr lang="en-US" altLang="ja-JP" sz="1600" dirty="0" smtClean="0"/>
              <a:t> / </a:t>
            </a:r>
            <a:r>
              <a:rPr lang="en-US" altLang="ja-JP" sz="1600" dirty="0" err="1" smtClean="0"/>
              <a:t>StyleCop</a:t>
            </a:r>
            <a:r>
              <a:rPr lang="en-US" altLang="ja-JP" sz="1600" dirty="0" smtClean="0"/>
              <a:t>) -&gt; Violations plug-in</a:t>
            </a:r>
          </a:p>
          <a:p>
            <a:pPr lvl="1" algn="l">
              <a:buFont typeface="Arial" pitchFamily="34" charset="0"/>
              <a:buChar char="•"/>
            </a:pPr>
            <a:r>
              <a:rPr lang="en-US" altLang="ja-JP" sz="1600" dirty="0" smtClean="0"/>
              <a:t> Coverage (</a:t>
            </a:r>
            <a:r>
              <a:rPr lang="en-US" altLang="ja-JP" sz="1600" dirty="0" err="1" smtClean="0"/>
              <a:t>Opencover</a:t>
            </a:r>
            <a:r>
              <a:rPr lang="en-US" altLang="ja-JP" sz="1600" dirty="0" smtClean="0"/>
              <a:t>) -&gt; HTML Publisher </a:t>
            </a:r>
            <a:r>
              <a:rPr lang="en-US" altLang="ja-JP" sz="1600" dirty="0" err="1" smtClean="0"/>
              <a:t>plugin</a:t>
            </a:r>
            <a:endParaRPr lang="en-US" altLang="ja-JP" sz="1600" dirty="0" smtClean="0"/>
          </a:p>
          <a:p>
            <a:pPr lvl="1" algn="l">
              <a:buFont typeface="Arial" pitchFamily="34" charset="0"/>
              <a:buChar char="•"/>
            </a:pPr>
            <a:r>
              <a:rPr lang="en-US" altLang="ja-JP" sz="1600" dirty="0" smtClean="0"/>
              <a:t> Document generation (</a:t>
            </a:r>
            <a:r>
              <a:rPr lang="en-US" altLang="ja-JP" sz="1600" dirty="0" err="1" smtClean="0"/>
              <a:t>Doxygen</a:t>
            </a:r>
            <a:r>
              <a:rPr lang="en-US" altLang="ja-JP" sz="1600" dirty="0" smtClean="0"/>
              <a:t>) -&gt; </a:t>
            </a:r>
            <a:r>
              <a:rPr lang="en-US" altLang="ja-JP" sz="1600" dirty="0" err="1" smtClean="0"/>
              <a:t>Doxygen</a:t>
            </a:r>
            <a:r>
              <a:rPr lang="en-US" altLang="ja-JP" sz="1600" dirty="0" smtClean="0"/>
              <a:t> </a:t>
            </a:r>
            <a:r>
              <a:rPr lang="en-US" altLang="ja-JP" sz="1600" dirty="0" err="1" smtClean="0"/>
              <a:t>plugin</a:t>
            </a:r>
            <a:endParaRPr lang="en-US" altLang="ja-JP" sz="1600" dirty="0" smtClean="0"/>
          </a:p>
          <a:p>
            <a:pPr lvl="1" algn="l">
              <a:buFont typeface="Arial" pitchFamily="34" charset="0"/>
              <a:buChar char="•"/>
            </a:pPr>
            <a:r>
              <a:rPr lang="en-US" altLang="ja-JP" sz="1600" dirty="0" smtClean="0"/>
              <a:t> </a:t>
            </a:r>
            <a:r>
              <a:rPr lang="en-US" altLang="ja-JP" sz="1600" dirty="0" err="1" smtClean="0"/>
              <a:t>GitHub</a:t>
            </a:r>
            <a:r>
              <a:rPr lang="en-US" altLang="ja-JP" sz="1600" dirty="0" smtClean="0"/>
              <a:t> access -&gt; </a:t>
            </a:r>
            <a:r>
              <a:rPr lang="en-US" altLang="ja-JP" sz="1600" dirty="0" err="1" smtClean="0"/>
              <a:t>GitHub</a:t>
            </a:r>
            <a:r>
              <a:rPr lang="en-US" altLang="ja-JP" sz="1600" dirty="0" smtClean="0"/>
              <a:t> plug-in</a:t>
            </a:r>
          </a:p>
          <a:p>
            <a:pPr lvl="1" algn="l"/>
            <a:endParaRPr lang="en-US" altLang="ja-JP" sz="800" dirty="0" smtClean="0"/>
          </a:p>
          <a:p>
            <a:pPr algn="l">
              <a:buFont typeface="Arial" pitchFamily="34" charset="0"/>
              <a:buChar char="•"/>
            </a:pPr>
            <a:r>
              <a:rPr lang="en-US" altLang="ja-JP" sz="1600" dirty="0" smtClean="0"/>
              <a:t> Azure</a:t>
            </a:r>
            <a:r>
              <a:rPr lang="ja-JP" altLang="en-US" sz="1600" dirty="0" smtClean="0"/>
              <a:t>関係</a:t>
            </a:r>
            <a:r>
              <a:rPr lang="en-US" altLang="ja-JP" sz="1600" dirty="0" smtClean="0"/>
              <a:t> </a:t>
            </a:r>
          </a:p>
          <a:p>
            <a:pPr lvl="1" algn="l">
              <a:buFont typeface="Arial" pitchFamily="34" charset="0"/>
              <a:buChar char="•"/>
            </a:pPr>
            <a:r>
              <a:rPr lang="en-US" altLang="ja-JP" sz="1600" dirty="0" smtClean="0"/>
              <a:t> ID</a:t>
            </a:r>
            <a:r>
              <a:rPr lang="ja-JP" altLang="en-US" sz="1600" dirty="0" smtClean="0"/>
              <a:t>フェデレーション対応</a:t>
            </a:r>
            <a:endParaRPr lang="en-US" altLang="ja-JP" sz="1600" dirty="0" smtClean="0"/>
          </a:p>
          <a:p>
            <a:pPr lvl="2" algn="l"/>
            <a:r>
              <a:rPr lang="en-US" altLang="ja-JP" sz="1600" dirty="0" smtClean="0"/>
              <a:t>WIF(Windows Identity Foundation)</a:t>
            </a:r>
            <a:r>
              <a:rPr lang="ja-JP" altLang="en-US" sz="1600" dirty="0" smtClean="0"/>
              <a:t>を使用し</a:t>
            </a:r>
            <a:r>
              <a:rPr lang="en-US" altLang="ja-JP" sz="1600" dirty="0" smtClean="0"/>
              <a:t/>
            </a:r>
            <a:br>
              <a:rPr lang="en-US" altLang="ja-JP" sz="1600" dirty="0" smtClean="0"/>
            </a:br>
            <a:r>
              <a:rPr lang="en-US" altLang="ja-JP" sz="1600" dirty="0" smtClean="0"/>
              <a:t>ID</a:t>
            </a:r>
            <a:r>
              <a:rPr lang="ja-JP" altLang="en-US" sz="1600" dirty="0" smtClean="0"/>
              <a:t>フェデレーション対応のアプリケーション開発を可能にする。</a:t>
            </a:r>
            <a:endParaRPr lang="en-US" altLang="ja-JP" sz="1600" dirty="0" smtClean="0"/>
          </a:p>
          <a:p>
            <a:pPr lvl="2" algn="l"/>
            <a:endParaRPr lang="en-US" altLang="ja-JP" sz="800" dirty="0" smtClean="0"/>
          </a:p>
          <a:p>
            <a:pPr lvl="1" algn="l">
              <a:buFont typeface="Arial" pitchFamily="34" charset="0"/>
              <a:buChar char="•"/>
            </a:pPr>
            <a:r>
              <a:rPr lang="en-US" altLang="ja-JP" sz="1600" dirty="0" smtClean="0"/>
              <a:t> </a:t>
            </a:r>
            <a:r>
              <a:rPr lang="en-US" altLang="ja-JP" sz="1600" dirty="0" err="1" smtClean="0"/>
              <a:t>vhd</a:t>
            </a:r>
            <a:r>
              <a:rPr lang="en-US" altLang="ja-JP" sz="1600" dirty="0" smtClean="0"/>
              <a:t> </a:t>
            </a:r>
            <a:r>
              <a:rPr lang="ja-JP" altLang="en-US" sz="1600" dirty="0" smtClean="0"/>
              <a:t>デリ </a:t>
            </a:r>
            <a:r>
              <a:rPr lang="en-US" altLang="ja-JP" sz="1600" dirty="0" smtClean="0"/>
              <a:t>on Azure</a:t>
            </a:r>
          </a:p>
          <a:p>
            <a:pPr lvl="2" algn="l">
              <a:buFont typeface="Arial" pitchFamily="34" charset="0"/>
              <a:buChar char="•"/>
            </a:pPr>
            <a:r>
              <a:rPr lang="ja-JP" altLang="en-US" sz="1600" dirty="0" smtClean="0"/>
              <a:t> </a:t>
            </a:r>
            <a:r>
              <a:rPr lang="en-US" altLang="ja-JP" sz="1600" dirty="0" smtClean="0"/>
              <a:t>Azure Pack</a:t>
            </a:r>
            <a:r>
              <a:rPr lang="ja-JP" altLang="en-US" sz="1600" dirty="0" smtClean="0"/>
              <a:t>で使用する従量課金システムの開発。</a:t>
            </a:r>
            <a:endParaRPr lang="en-US" altLang="ja-JP" sz="1600" dirty="0" smtClean="0"/>
          </a:p>
          <a:p>
            <a:pPr lvl="2" algn="l">
              <a:buFont typeface="Arial" pitchFamily="34" charset="0"/>
              <a:buChar char="•"/>
            </a:pPr>
            <a:r>
              <a:rPr lang="ja-JP" altLang="en-US" sz="1600" dirty="0" smtClean="0"/>
              <a:t> </a:t>
            </a:r>
            <a:r>
              <a:rPr lang="en-US" altLang="ja-JP" sz="1600" dirty="0" smtClean="0"/>
              <a:t>Azure Storage</a:t>
            </a:r>
            <a:r>
              <a:rPr lang="ja-JP" altLang="en-US" sz="1600" dirty="0" smtClean="0"/>
              <a:t>のコピーなど、</a:t>
            </a:r>
            <a:r>
              <a:rPr lang="en-US" altLang="ja-JP" sz="1600" dirty="0" smtClean="0"/>
              <a:t> Azure SDK</a:t>
            </a:r>
            <a:r>
              <a:rPr lang="ja-JP" altLang="en-US" sz="1600" dirty="0" smtClean="0"/>
              <a:t>を使用した</a:t>
            </a:r>
            <a:endParaRPr lang="en-US" altLang="ja-JP" sz="1600" dirty="0" smtClean="0"/>
          </a:p>
          <a:p>
            <a:pPr lvl="2" algn="l"/>
            <a:r>
              <a:rPr lang="en-US" altLang="ja-JP" sz="1600" dirty="0" smtClean="0"/>
              <a:t>  </a:t>
            </a:r>
            <a:r>
              <a:rPr lang="ja-JP" altLang="en-US" sz="1600" dirty="0" smtClean="0"/>
              <a:t>各種</a:t>
            </a:r>
            <a:r>
              <a:rPr lang="en-US" altLang="ja-JP" sz="1600" dirty="0" smtClean="0"/>
              <a:t>REST API</a:t>
            </a:r>
            <a:r>
              <a:rPr lang="ja-JP" altLang="en-US" sz="1600" dirty="0" smtClean="0"/>
              <a:t>処理を代行できる</a:t>
            </a:r>
            <a:r>
              <a:rPr lang="en-US" altLang="ja-JP" sz="1600" dirty="0" smtClean="0"/>
              <a:t>Azure Web Site</a:t>
            </a:r>
            <a:r>
              <a:rPr lang="ja-JP" altLang="en-US" sz="1600" dirty="0" smtClean="0"/>
              <a:t>の開発。</a:t>
            </a:r>
            <a:endParaRPr lang="en-US" altLang="ja-JP" sz="1600" dirty="0" smtClean="0"/>
          </a:p>
        </p:txBody>
      </p:sp>
      <p:sp>
        <p:nvSpPr>
          <p:cNvPr id="3" name="Rectangle 3"/>
          <p:cNvSpPr>
            <a:spLocks noChangeArrowheads="1"/>
          </p:cNvSpPr>
          <p:nvPr/>
        </p:nvSpPr>
        <p:spPr bwMode="auto">
          <a:xfrm>
            <a:off x="0" y="28575"/>
            <a:ext cx="7677150" cy="579438"/>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4.2.</a:t>
            </a:r>
            <a:r>
              <a:rPr lang="ja-JP" altLang="en-US" sz="3200" b="1" dirty="0" smtClean="0"/>
              <a:t> </a:t>
            </a:r>
            <a:r>
              <a:rPr lang="ja-JP" altLang="en-US" sz="3200" dirty="0" smtClean="0"/>
              <a:t>開発計画</a:t>
            </a:r>
            <a:r>
              <a:rPr lang="en-US" altLang="ja-JP" sz="3200" dirty="0" smtClean="0"/>
              <a:t>(2014</a:t>
            </a:r>
            <a:r>
              <a:rPr lang="ja-JP" altLang="en-US" sz="3200" dirty="0" smtClean="0"/>
              <a:t>年度下期</a:t>
            </a:r>
            <a:r>
              <a:rPr lang="en-US" altLang="ja-JP" sz="3200" dirty="0" smtClean="0"/>
              <a:t>)</a:t>
            </a:r>
            <a:r>
              <a:rPr lang="en-US" altLang="ja-JP" sz="3200" b="1" dirty="0" smtClean="0"/>
              <a:t> </a:t>
            </a:r>
            <a:endParaRPr lang="ja-JP" altLang="en-US" sz="32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1" name="Rectangle 3"/>
          <p:cNvSpPr>
            <a:spLocks noChangeArrowheads="1"/>
          </p:cNvSpPr>
          <p:nvPr/>
        </p:nvSpPr>
        <p:spPr bwMode="auto">
          <a:xfrm>
            <a:off x="0" y="23238"/>
            <a:ext cx="7677150" cy="584775"/>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4.3. </a:t>
            </a:r>
            <a:r>
              <a:rPr lang="en-US" altLang="ja-JP" sz="3200" dirty="0" smtClean="0"/>
              <a:t>Microsoft Azure</a:t>
            </a:r>
            <a:r>
              <a:rPr lang="ja-JP" altLang="en-US" sz="3200" dirty="0" smtClean="0"/>
              <a:t> テンプレート開発</a:t>
            </a:r>
            <a:endParaRPr lang="ja-JP" altLang="en-US" sz="3200" dirty="0"/>
          </a:p>
        </p:txBody>
      </p:sp>
      <p:grpSp>
        <p:nvGrpSpPr>
          <p:cNvPr id="34" name="Group 39"/>
          <p:cNvGrpSpPr>
            <a:grpSpLocks/>
          </p:cNvGrpSpPr>
          <p:nvPr/>
        </p:nvGrpSpPr>
        <p:grpSpPr bwMode="auto">
          <a:xfrm>
            <a:off x="351790" y="1030804"/>
            <a:ext cx="2270125" cy="2316163"/>
            <a:chOff x="500" y="542"/>
            <a:chExt cx="1430" cy="1707"/>
          </a:xfrm>
        </p:grpSpPr>
        <p:sp>
          <p:nvSpPr>
            <p:cNvPr id="35" name="Rectangle 12"/>
            <p:cNvSpPr>
              <a:spLocks noChangeArrowheads="1"/>
            </p:cNvSpPr>
            <p:nvPr/>
          </p:nvSpPr>
          <p:spPr bwMode="auto">
            <a:xfrm>
              <a:off x="500" y="542"/>
              <a:ext cx="1430" cy="1707"/>
            </a:xfrm>
            <a:prstGeom prst="rect">
              <a:avLst/>
            </a:prstGeom>
            <a:solidFill>
              <a:srgbClr val="FFFFFF"/>
            </a:solidFill>
            <a:ln w="9525">
              <a:solidFill>
                <a:srgbClr val="000000"/>
              </a:solidFill>
              <a:miter lim="800000"/>
              <a:headEnd/>
              <a:tailEnd/>
            </a:ln>
          </p:spPr>
          <p:txBody>
            <a:bodyPr lIns="3600" tIns="3600" rIns="3600" bIns="3600"/>
            <a:lstStyle/>
            <a:p>
              <a:pPr algn="just">
                <a:lnSpc>
                  <a:spcPct val="100000"/>
                </a:lnSpc>
              </a:pPr>
              <a:r>
                <a:rPr kumimoji="0" lang="en-US" altLang="ja-JP" sz="2000" b="1" dirty="0"/>
                <a:t> </a:t>
              </a:r>
              <a:r>
                <a:rPr kumimoji="0" lang="en-US" altLang="ja-JP" sz="2000" b="1" dirty="0" smtClean="0"/>
                <a:t>P</a:t>
              </a:r>
              <a:r>
                <a:rPr kumimoji="0" lang="ja-JP" altLang="en-US" sz="2000" dirty="0" smtClean="0"/>
                <a:t>層（</a:t>
              </a:r>
              <a:r>
                <a:rPr kumimoji="0" lang="en-US" altLang="ja-JP" sz="2000" dirty="0" err="1" smtClean="0"/>
                <a:t>WebAPI</a:t>
              </a:r>
              <a:r>
                <a:rPr kumimoji="0" lang="ja-JP" altLang="en-US" sz="2000" dirty="0" smtClean="0"/>
                <a:t>）</a:t>
              </a:r>
              <a:endParaRPr kumimoji="0" lang="ja-JP" altLang="en-US" sz="2000" dirty="0"/>
            </a:p>
          </p:txBody>
        </p:sp>
        <p:sp>
          <p:nvSpPr>
            <p:cNvPr id="36" name="Text Box 13"/>
            <p:cNvSpPr txBox="1">
              <a:spLocks noChangeArrowheads="1"/>
            </p:cNvSpPr>
            <p:nvPr/>
          </p:nvSpPr>
          <p:spPr bwMode="auto">
            <a:xfrm>
              <a:off x="645" y="786"/>
              <a:ext cx="1150" cy="267"/>
            </a:xfrm>
            <a:prstGeom prst="rect">
              <a:avLst/>
            </a:prstGeom>
            <a:solidFill>
              <a:srgbClr val="E4CAC8"/>
            </a:solidFill>
            <a:ln w="38100">
              <a:solidFill>
                <a:srgbClr val="D69DAF"/>
              </a:solidFill>
              <a:miter lim="800000"/>
              <a:headEnd/>
              <a:tailEnd/>
            </a:ln>
          </p:spPr>
          <p:txBody>
            <a:bodyPr lIns="3600" tIns="3600" rIns="3600" bIns="36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37" name="Text Box 14"/>
            <p:cNvSpPr txBox="1">
              <a:spLocks noChangeArrowheads="1"/>
            </p:cNvSpPr>
            <p:nvPr/>
          </p:nvSpPr>
          <p:spPr bwMode="auto">
            <a:xfrm>
              <a:off x="642" y="1923"/>
              <a:ext cx="1150" cy="268"/>
            </a:xfrm>
            <a:prstGeom prst="rect">
              <a:avLst/>
            </a:prstGeom>
            <a:solidFill>
              <a:srgbClr val="FFFFFF"/>
            </a:solidFill>
            <a:ln w="9525">
              <a:solidFill>
                <a:srgbClr val="000000"/>
              </a:solidFill>
              <a:miter lim="800000"/>
              <a:headEnd/>
              <a:tailEnd/>
            </a:ln>
          </p:spPr>
          <p:txBody>
            <a:bodyPr lIns="3600" tIns="3600" rIns="3600" bIns="3600"/>
            <a:lstStyle/>
            <a:p>
              <a:pPr>
                <a:lnSpc>
                  <a:spcPct val="100000"/>
                </a:lnSpc>
              </a:pPr>
              <a:r>
                <a:rPr kumimoji="0" lang="ja-JP" altLang="en-US" sz="2000">
                  <a:latin typeface="HGP創英角ｺﾞｼｯｸUB" pitchFamily="50" charset="-128"/>
                </a:rPr>
                <a:t>サブクラス</a:t>
              </a:r>
            </a:p>
          </p:txBody>
        </p:sp>
        <p:sp>
          <p:nvSpPr>
            <p:cNvPr id="38" name="Line 15"/>
            <p:cNvSpPr>
              <a:spLocks noChangeShapeType="1"/>
            </p:cNvSpPr>
            <p:nvPr/>
          </p:nvSpPr>
          <p:spPr bwMode="auto">
            <a:xfrm flipV="1">
              <a:off x="1214" y="1092"/>
              <a:ext cx="0" cy="259"/>
            </a:xfrm>
            <a:prstGeom prst="line">
              <a:avLst/>
            </a:prstGeom>
            <a:noFill/>
            <a:ln w="9525">
              <a:solidFill>
                <a:srgbClr val="000000"/>
              </a:solidFill>
              <a:round/>
              <a:headEnd/>
              <a:tailEnd/>
            </a:ln>
          </p:spPr>
          <p:txBody>
            <a:bodyPr/>
            <a:lstStyle/>
            <a:p>
              <a:endParaRPr lang="ja-JP" altLang="en-US"/>
            </a:p>
          </p:txBody>
        </p:sp>
        <p:sp>
          <p:nvSpPr>
            <p:cNvPr id="39" name="AutoShape 16"/>
            <p:cNvSpPr>
              <a:spLocks noChangeArrowheads="1"/>
            </p:cNvSpPr>
            <p:nvPr/>
          </p:nvSpPr>
          <p:spPr bwMode="auto">
            <a:xfrm>
              <a:off x="1178" y="1066"/>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40" name="Line 17"/>
            <p:cNvSpPr>
              <a:spLocks noChangeShapeType="1"/>
            </p:cNvSpPr>
            <p:nvPr/>
          </p:nvSpPr>
          <p:spPr bwMode="auto">
            <a:xfrm flipV="1">
              <a:off x="1214" y="1657"/>
              <a:ext cx="0" cy="259"/>
            </a:xfrm>
            <a:prstGeom prst="line">
              <a:avLst/>
            </a:prstGeom>
            <a:noFill/>
            <a:ln w="9525">
              <a:solidFill>
                <a:srgbClr val="000000"/>
              </a:solidFill>
              <a:round/>
              <a:headEnd/>
              <a:tailEnd/>
            </a:ln>
          </p:spPr>
          <p:txBody>
            <a:bodyPr/>
            <a:lstStyle/>
            <a:p>
              <a:endParaRPr lang="ja-JP" altLang="en-US"/>
            </a:p>
          </p:txBody>
        </p:sp>
        <p:sp>
          <p:nvSpPr>
            <p:cNvPr id="41" name="AutoShape 18"/>
            <p:cNvSpPr>
              <a:spLocks noChangeArrowheads="1"/>
            </p:cNvSpPr>
            <p:nvPr/>
          </p:nvSpPr>
          <p:spPr bwMode="auto">
            <a:xfrm>
              <a:off x="1178" y="1613"/>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42" name="Text Box 35"/>
            <p:cNvSpPr txBox="1">
              <a:spLocks noChangeArrowheads="1"/>
            </p:cNvSpPr>
            <p:nvPr/>
          </p:nvSpPr>
          <p:spPr bwMode="auto">
            <a:xfrm>
              <a:off x="643" y="1354"/>
              <a:ext cx="1150" cy="268"/>
            </a:xfrm>
            <a:prstGeom prst="rect">
              <a:avLst/>
            </a:prstGeom>
            <a:solidFill>
              <a:srgbClr val="FFFF99"/>
            </a:solidFill>
            <a:ln w="9525">
              <a:solidFill>
                <a:srgbClr val="D69DAF"/>
              </a:solidFill>
              <a:miter lim="800000"/>
              <a:headEnd/>
              <a:tailEnd/>
            </a:ln>
          </p:spPr>
          <p:txBody>
            <a:bodyPr lIns="3600" tIns="3600" rIns="3600" bIns="36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grpSp>
      <p:grpSp>
        <p:nvGrpSpPr>
          <p:cNvPr id="43" name="Group 38"/>
          <p:cNvGrpSpPr>
            <a:grpSpLocks/>
          </p:cNvGrpSpPr>
          <p:nvPr/>
        </p:nvGrpSpPr>
        <p:grpSpPr bwMode="auto">
          <a:xfrm>
            <a:off x="3806825" y="1030804"/>
            <a:ext cx="4918075" cy="2316163"/>
            <a:chOff x="2164" y="542"/>
            <a:chExt cx="3098" cy="1707"/>
          </a:xfrm>
        </p:grpSpPr>
        <p:sp>
          <p:nvSpPr>
            <p:cNvPr id="44" name="Rectangle 5"/>
            <p:cNvSpPr>
              <a:spLocks noChangeArrowheads="1"/>
            </p:cNvSpPr>
            <p:nvPr/>
          </p:nvSpPr>
          <p:spPr bwMode="auto">
            <a:xfrm>
              <a:off x="2164" y="542"/>
              <a:ext cx="1430" cy="1707"/>
            </a:xfrm>
            <a:prstGeom prst="rect">
              <a:avLst/>
            </a:prstGeom>
            <a:solidFill>
              <a:srgbClr val="FFFFFF"/>
            </a:solidFill>
            <a:ln w="9525">
              <a:solidFill>
                <a:srgbClr val="000000"/>
              </a:solidFill>
              <a:miter lim="800000"/>
              <a:headEnd/>
              <a:tailEnd/>
            </a:ln>
          </p:spPr>
          <p:txBody>
            <a:bodyPr lIns="3600" tIns="3600" rIns="3600" bIns="3600"/>
            <a:lstStyle/>
            <a:p>
              <a:pPr algn="just">
                <a:lnSpc>
                  <a:spcPct val="100000"/>
                </a:lnSpc>
              </a:pPr>
              <a:r>
                <a:rPr kumimoji="0" lang="en-US" altLang="ja-JP" sz="2000" b="1"/>
                <a:t> B</a:t>
              </a:r>
              <a:r>
                <a:rPr kumimoji="0" lang="ja-JP" altLang="en-US" sz="2000" b="1"/>
                <a:t>（</a:t>
              </a:r>
              <a:r>
                <a:rPr kumimoji="0" lang="en-US" altLang="ja-JP" sz="2000" b="1"/>
                <a:t>F</a:t>
              </a:r>
              <a:r>
                <a:rPr kumimoji="0" lang="ja-JP" altLang="en-US" sz="2000" b="1"/>
                <a:t>）</a:t>
              </a:r>
              <a:r>
                <a:rPr kumimoji="0" lang="ja-JP" altLang="en-US" sz="2000"/>
                <a:t>層</a:t>
              </a:r>
            </a:p>
          </p:txBody>
        </p:sp>
        <p:sp>
          <p:nvSpPr>
            <p:cNvPr id="45" name="Text Box 6"/>
            <p:cNvSpPr txBox="1">
              <a:spLocks noChangeArrowheads="1"/>
            </p:cNvSpPr>
            <p:nvPr/>
          </p:nvSpPr>
          <p:spPr bwMode="auto">
            <a:xfrm>
              <a:off x="2303" y="786"/>
              <a:ext cx="1150" cy="267"/>
            </a:xfrm>
            <a:prstGeom prst="rect">
              <a:avLst/>
            </a:prstGeom>
            <a:solidFill>
              <a:srgbClr val="E4CAC8"/>
            </a:solidFill>
            <a:ln w="38100">
              <a:solidFill>
                <a:srgbClr val="D69DAF"/>
              </a:solidFill>
              <a:miter lim="800000"/>
              <a:headEnd/>
              <a:tailEnd/>
            </a:ln>
          </p:spPr>
          <p:txBody>
            <a:bodyPr lIns="3600" tIns="3600" rIns="3600" bIns="36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46" name="Text Box 7"/>
            <p:cNvSpPr txBox="1">
              <a:spLocks noChangeArrowheads="1"/>
            </p:cNvSpPr>
            <p:nvPr/>
          </p:nvSpPr>
          <p:spPr bwMode="auto">
            <a:xfrm>
              <a:off x="2300" y="1923"/>
              <a:ext cx="1150" cy="268"/>
            </a:xfrm>
            <a:prstGeom prst="rect">
              <a:avLst/>
            </a:prstGeom>
            <a:solidFill>
              <a:srgbClr val="FFFFFF"/>
            </a:solidFill>
            <a:ln w="9525">
              <a:solidFill>
                <a:srgbClr val="000000"/>
              </a:solidFill>
              <a:miter lim="800000"/>
              <a:headEnd/>
              <a:tailEnd/>
            </a:ln>
          </p:spPr>
          <p:txBody>
            <a:bodyPr lIns="3600" tIns="3600" rIns="3600" bIns="3600"/>
            <a:lstStyle/>
            <a:p>
              <a:pPr>
                <a:lnSpc>
                  <a:spcPct val="100000"/>
                </a:lnSpc>
              </a:pPr>
              <a:r>
                <a:rPr kumimoji="0" lang="ja-JP" altLang="en-US" sz="2000">
                  <a:latin typeface="HGP創英角ｺﾞｼｯｸUB" pitchFamily="50" charset="-128"/>
                </a:rPr>
                <a:t>サブクラス</a:t>
              </a:r>
            </a:p>
          </p:txBody>
        </p:sp>
        <p:sp>
          <p:nvSpPr>
            <p:cNvPr id="47" name="Line 8"/>
            <p:cNvSpPr>
              <a:spLocks noChangeShapeType="1"/>
            </p:cNvSpPr>
            <p:nvPr/>
          </p:nvSpPr>
          <p:spPr bwMode="auto">
            <a:xfrm flipV="1">
              <a:off x="2872" y="1092"/>
              <a:ext cx="0" cy="259"/>
            </a:xfrm>
            <a:prstGeom prst="line">
              <a:avLst/>
            </a:prstGeom>
            <a:noFill/>
            <a:ln w="9525">
              <a:solidFill>
                <a:srgbClr val="000000"/>
              </a:solidFill>
              <a:round/>
              <a:headEnd/>
              <a:tailEnd/>
            </a:ln>
          </p:spPr>
          <p:txBody>
            <a:bodyPr/>
            <a:lstStyle/>
            <a:p>
              <a:endParaRPr lang="ja-JP" altLang="en-US"/>
            </a:p>
          </p:txBody>
        </p:sp>
        <p:sp>
          <p:nvSpPr>
            <p:cNvPr id="48" name="AutoShape 9"/>
            <p:cNvSpPr>
              <a:spLocks noChangeArrowheads="1"/>
            </p:cNvSpPr>
            <p:nvPr/>
          </p:nvSpPr>
          <p:spPr bwMode="auto">
            <a:xfrm>
              <a:off x="2836" y="1066"/>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49" name="Line 10"/>
            <p:cNvSpPr>
              <a:spLocks noChangeShapeType="1"/>
            </p:cNvSpPr>
            <p:nvPr/>
          </p:nvSpPr>
          <p:spPr bwMode="auto">
            <a:xfrm flipV="1">
              <a:off x="2872" y="1657"/>
              <a:ext cx="0" cy="259"/>
            </a:xfrm>
            <a:prstGeom prst="line">
              <a:avLst/>
            </a:prstGeom>
            <a:noFill/>
            <a:ln w="9525">
              <a:solidFill>
                <a:srgbClr val="000000"/>
              </a:solidFill>
              <a:round/>
              <a:headEnd/>
              <a:tailEnd/>
            </a:ln>
          </p:spPr>
          <p:txBody>
            <a:bodyPr/>
            <a:lstStyle/>
            <a:p>
              <a:endParaRPr lang="ja-JP" altLang="en-US"/>
            </a:p>
          </p:txBody>
        </p:sp>
        <p:sp>
          <p:nvSpPr>
            <p:cNvPr id="50" name="AutoShape 11"/>
            <p:cNvSpPr>
              <a:spLocks noChangeArrowheads="1"/>
            </p:cNvSpPr>
            <p:nvPr/>
          </p:nvSpPr>
          <p:spPr bwMode="auto">
            <a:xfrm>
              <a:off x="2836" y="1619"/>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51" name="Rectangle 19"/>
            <p:cNvSpPr>
              <a:spLocks noChangeArrowheads="1"/>
            </p:cNvSpPr>
            <p:nvPr/>
          </p:nvSpPr>
          <p:spPr bwMode="auto">
            <a:xfrm>
              <a:off x="3832" y="542"/>
              <a:ext cx="1430" cy="1707"/>
            </a:xfrm>
            <a:prstGeom prst="rect">
              <a:avLst/>
            </a:prstGeom>
            <a:solidFill>
              <a:srgbClr val="FFFFFF"/>
            </a:solidFill>
            <a:ln w="9525">
              <a:solidFill>
                <a:srgbClr val="000000"/>
              </a:solidFill>
              <a:miter lim="800000"/>
              <a:headEnd/>
              <a:tailEnd/>
            </a:ln>
          </p:spPr>
          <p:txBody>
            <a:bodyPr lIns="3600" tIns="3600" rIns="3600" bIns="3600"/>
            <a:lstStyle/>
            <a:p>
              <a:pPr algn="just">
                <a:lnSpc>
                  <a:spcPct val="100000"/>
                </a:lnSpc>
              </a:pPr>
              <a:r>
                <a:rPr kumimoji="0" lang="en-US" altLang="ja-JP" sz="2000" b="1"/>
                <a:t> D</a:t>
              </a:r>
              <a:r>
                <a:rPr kumimoji="0" lang="ja-JP" altLang="en-US" sz="2000"/>
                <a:t>層</a:t>
              </a:r>
              <a:endParaRPr kumimoji="0" lang="ja-JP" altLang="en-US" sz="2000">
                <a:latin typeface="Century" pitchFamily="18" charset="0"/>
              </a:endParaRPr>
            </a:p>
          </p:txBody>
        </p:sp>
        <p:sp>
          <p:nvSpPr>
            <p:cNvPr id="52" name="Text Box 20"/>
            <p:cNvSpPr txBox="1">
              <a:spLocks noChangeArrowheads="1"/>
            </p:cNvSpPr>
            <p:nvPr/>
          </p:nvSpPr>
          <p:spPr bwMode="auto">
            <a:xfrm>
              <a:off x="3977" y="786"/>
              <a:ext cx="1150" cy="267"/>
            </a:xfrm>
            <a:prstGeom prst="rect">
              <a:avLst/>
            </a:prstGeom>
            <a:solidFill>
              <a:srgbClr val="E4CAC8"/>
            </a:solidFill>
            <a:ln w="38100">
              <a:solidFill>
                <a:srgbClr val="D69DAF"/>
              </a:solidFill>
              <a:miter lim="800000"/>
              <a:headEnd/>
              <a:tailEnd/>
            </a:ln>
          </p:spPr>
          <p:txBody>
            <a:bodyPr lIns="3600" tIns="3600" rIns="3600" bIns="36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53" name="Text Box 21"/>
            <p:cNvSpPr txBox="1">
              <a:spLocks noChangeArrowheads="1"/>
            </p:cNvSpPr>
            <p:nvPr/>
          </p:nvSpPr>
          <p:spPr bwMode="auto">
            <a:xfrm>
              <a:off x="3974" y="1923"/>
              <a:ext cx="1150" cy="268"/>
            </a:xfrm>
            <a:prstGeom prst="rect">
              <a:avLst/>
            </a:prstGeom>
            <a:solidFill>
              <a:srgbClr val="FFFFFF"/>
            </a:solidFill>
            <a:ln w="9525">
              <a:solidFill>
                <a:srgbClr val="000000"/>
              </a:solidFill>
              <a:miter lim="800000"/>
              <a:headEnd/>
              <a:tailEnd/>
            </a:ln>
          </p:spPr>
          <p:txBody>
            <a:bodyPr lIns="3600" tIns="3600" rIns="3600" bIns="3600"/>
            <a:lstStyle/>
            <a:p>
              <a:pPr>
                <a:lnSpc>
                  <a:spcPct val="100000"/>
                </a:lnSpc>
              </a:pPr>
              <a:r>
                <a:rPr kumimoji="0" lang="ja-JP" altLang="en-US" sz="2000">
                  <a:latin typeface="ＭＳ Ｐゴシック" pitchFamily="50" charset="-128"/>
                </a:rPr>
                <a:t>サブクラス</a:t>
              </a:r>
              <a:endParaRPr kumimoji="0" lang="ja-JP" altLang="en-US" sz="2000">
                <a:latin typeface="Century" pitchFamily="18" charset="0"/>
              </a:endParaRPr>
            </a:p>
          </p:txBody>
        </p:sp>
        <p:sp>
          <p:nvSpPr>
            <p:cNvPr id="56" name="Line 22"/>
            <p:cNvSpPr>
              <a:spLocks noChangeShapeType="1"/>
            </p:cNvSpPr>
            <p:nvPr/>
          </p:nvSpPr>
          <p:spPr bwMode="auto">
            <a:xfrm flipV="1">
              <a:off x="4546" y="1092"/>
              <a:ext cx="0" cy="830"/>
            </a:xfrm>
            <a:prstGeom prst="line">
              <a:avLst/>
            </a:prstGeom>
            <a:noFill/>
            <a:ln w="9525">
              <a:solidFill>
                <a:srgbClr val="000000"/>
              </a:solidFill>
              <a:round/>
              <a:headEnd/>
              <a:tailEnd/>
            </a:ln>
          </p:spPr>
          <p:txBody>
            <a:bodyPr/>
            <a:lstStyle/>
            <a:p>
              <a:endParaRPr lang="ja-JP" altLang="en-US"/>
            </a:p>
          </p:txBody>
        </p:sp>
        <p:sp>
          <p:nvSpPr>
            <p:cNvPr id="58" name="AutoShape 23"/>
            <p:cNvSpPr>
              <a:spLocks noChangeArrowheads="1"/>
            </p:cNvSpPr>
            <p:nvPr/>
          </p:nvSpPr>
          <p:spPr bwMode="auto">
            <a:xfrm>
              <a:off x="4510" y="1066"/>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59" name="Text Box 26"/>
            <p:cNvSpPr txBox="1">
              <a:spLocks noChangeArrowheads="1"/>
            </p:cNvSpPr>
            <p:nvPr/>
          </p:nvSpPr>
          <p:spPr bwMode="auto">
            <a:xfrm>
              <a:off x="3969" y="1354"/>
              <a:ext cx="1150" cy="268"/>
            </a:xfrm>
            <a:prstGeom prst="rect">
              <a:avLst/>
            </a:prstGeom>
            <a:solidFill>
              <a:srgbClr val="FFFF99"/>
            </a:solidFill>
            <a:ln w="9525">
              <a:solidFill>
                <a:srgbClr val="D69DAF"/>
              </a:solidFill>
              <a:miter lim="800000"/>
              <a:headEnd/>
              <a:tailEnd/>
            </a:ln>
          </p:spPr>
          <p:txBody>
            <a:bodyPr lIns="3600" tIns="3600" rIns="3600" bIns="36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sp>
          <p:nvSpPr>
            <p:cNvPr id="60" name="AutoShape 28"/>
            <p:cNvSpPr>
              <a:spLocks noChangeArrowheads="1"/>
            </p:cNvSpPr>
            <p:nvPr/>
          </p:nvSpPr>
          <p:spPr bwMode="auto">
            <a:xfrm>
              <a:off x="4510" y="1625"/>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61" name="Text Box 36"/>
            <p:cNvSpPr txBox="1">
              <a:spLocks noChangeArrowheads="1"/>
            </p:cNvSpPr>
            <p:nvPr/>
          </p:nvSpPr>
          <p:spPr bwMode="auto">
            <a:xfrm>
              <a:off x="2301" y="1354"/>
              <a:ext cx="1150" cy="268"/>
            </a:xfrm>
            <a:prstGeom prst="rect">
              <a:avLst/>
            </a:prstGeom>
            <a:solidFill>
              <a:srgbClr val="FFFF99"/>
            </a:solidFill>
            <a:ln w="9525">
              <a:solidFill>
                <a:srgbClr val="D69DAF"/>
              </a:solidFill>
              <a:miter lim="800000"/>
              <a:headEnd/>
              <a:tailEnd/>
            </a:ln>
          </p:spPr>
          <p:txBody>
            <a:bodyPr lIns="3600" tIns="3600" rIns="3600" bIns="36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grpSp>
      <p:sp>
        <p:nvSpPr>
          <p:cNvPr id="62" name="左中かっこ 61"/>
          <p:cNvSpPr/>
          <p:nvPr/>
        </p:nvSpPr>
        <p:spPr bwMode="auto">
          <a:xfrm rot="16200000">
            <a:off x="1369476" y="2848678"/>
            <a:ext cx="272007" cy="2312886"/>
          </a:xfrm>
          <a:prstGeom prst="leftBrace">
            <a:avLst/>
          </a:prstGeom>
          <a:noFill/>
          <a:ln w="38100" cap="flat" cmpd="sng" algn="ctr">
            <a:solidFill>
              <a:schemeClr val="tx1">
                <a:lumMod val="75000"/>
                <a:lumOff val="25000"/>
              </a:schemeClr>
            </a:solidFill>
            <a:prstDash val="solid"/>
            <a:round/>
            <a:headEnd type="none" w="med" len="med"/>
            <a:tailEnd type="none"/>
          </a:ln>
          <a:effectLst/>
        </p:spPr>
        <p:txBody>
          <a:bodyPr rtlCol="0" anchor="ctr"/>
          <a:lstStyle/>
          <a:p>
            <a:pPr algn="ctr"/>
            <a:endParaRPr kumimoji="1" lang="ja-JP" altLang="en-US"/>
          </a:p>
        </p:txBody>
      </p:sp>
      <p:sp>
        <p:nvSpPr>
          <p:cNvPr id="63" name="左中かっこ 62"/>
          <p:cNvSpPr/>
          <p:nvPr/>
        </p:nvSpPr>
        <p:spPr bwMode="auto">
          <a:xfrm rot="16200000">
            <a:off x="5704825" y="991314"/>
            <a:ext cx="272007" cy="6027616"/>
          </a:xfrm>
          <a:prstGeom prst="leftBrace">
            <a:avLst/>
          </a:prstGeom>
          <a:noFill/>
          <a:ln w="38100" cap="flat" cmpd="sng" algn="ctr">
            <a:solidFill>
              <a:schemeClr val="tx1">
                <a:lumMod val="75000"/>
                <a:lumOff val="25000"/>
              </a:schemeClr>
            </a:solidFill>
            <a:prstDash val="solid"/>
            <a:round/>
            <a:headEnd type="none" w="med" len="med"/>
            <a:tailEnd type="none"/>
          </a:ln>
          <a:effectLst/>
        </p:spPr>
        <p:txBody>
          <a:bodyPr rtlCol="0" anchor="ctr"/>
          <a:lstStyle/>
          <a:p>
            <a:pPr algn="ctr"/>
            <a:endParaRPr kumimoji="1" lang="ja-JP" altLang="en-US"/>
          </a:p>
        </p:txBody>
      </p:sp>
      <p:sp>
        <p:nvSpPr>
          <p:cNvPr id="64" name="テキスト ボックス 63"/>
          <p:cNvSpPr txBox="1"/>
          <p:nvPr/>
        </p:nvSpPr>
        <p:spPr>
          <a:xfrm>
            <a:off x="224737" y="4169489"/>
            <a:ext cx="2558005" cy="387798"/>
          </a:xfrm>
          <a:prstGeom prst="rect">
            <a:avLst/>
          </a:prstGeom>
          <a:solidFill>
            <a:schemeClr val="bg1"/>
          </a:solidFill>
          <a:ln>
            <a:solidFill>
              <a:schemeClr val="tx1"/>
            </a:solidFill>
          </a:ln>
        </p:spPr>
        <p:txBody>
          <a:bodyPr wrap="square" rtlCol="0">
            <a:spAutoFit/>
          </a:bodyPr>
          <a:lstStyle/>
          <a:p>
            <a:r>
              <a:rPr kumimoji="1" lang="en-US" altLang="ja-JP" sz="2000" dirty="0" smtClean="0"/>
              <a:t>Web</a:t>
            </a:r>
            <a:r>
              <a:rPr kumimoji="1" lang="ja-JP" altLang="en-US" sz="2000" dirty="0" smtClean="0"/>
              <a:t>ロール</a:t>
            </a:r>
            <a:endParaRPr kumimoji="1" lang="ja-JP" altLang="en-US" sz="2000" dirty="0"/>
          </a:p>
        </p:txBody>
      </p:sp>
      <p:sp>
        <p:nvSpPr>
          <p:cNvPr id="66" name="テキスト ボックス 65"/>
          <p:cNvSpPr txBox="1"/>
          <p:nvPr/>
        </p:nvSpPr>
        <p:spPr>
          <a:xfrm>
            <a:off x="223520" y="4698420"/>
            <a:ext cx="8666479" cy="860557"/>
          </a:xfrm>
          <a:prstGeom prst="rect">
            <a:avLst/>
          </a:prstGeom>
          <a:solidFill>
            <a:schemeClr val="bg1"/>
          </a:solidFill>
          <a:ln>
            <a:solidFill>
              <a:schemeClr val="tx1"/>
            </a:solidFill>
          </a:ln>
        </p:spPr>
        <p:txBody>
          <a:bodyPr wrap="square" rtlCol="0">
            <a:spAutoFit/>
          </a:bodyPr>
          <a:lstStyle/>
          <a:p>
            <a:r>
              <a:rPr kumimoji="1" lang="ja-JP" altLang="en-US" sz="2800" dirty="0" smtClean="0"/>
              <a:t>ゲートキーパー・デザインパターン</a:t>
            </a:r>
            <a:endParaRPr kumimoji="1" lang="en-US" altLang="ja-JP" sz="2800" dirty="0" smtClean="0"/>
          </a:p>
          <a:p>
            <a:r>
              <a:rPr lang="ja-JP" altLang="en-US" sz="1200" dirty="0" smtClean="0"/>
              <a:t>アクセスを受け付けるプロセスと、ストレージにアクセスするプロセスを分離することで、</a:t>
            </a:r>
            <a:endParaRPr lang="en-US" altLang="ja-JP" sz="1200" dirty="0" smtClean="0"/>
          </a:p>
          <a:p>
            <a:r>
              <a:rPr lang="ja-JP" altLang="en-US" sz="1200" dirty="0" smtClean="0"/>
              <a:t>不正アクセスによる意図しないデータへのアクセスを防止するアプローチ</a:t>
            </a:r>
            <a:endParaRPr kumimoji="1" lang="ja-JP" altLang="en-US" sz="1200" dirty="0"/>
          </a:p>
        </p:txBody>
      </p:sp>
      <p:sp>
        <p:nvSpPr>
          <p:cNvPr id="67" name="AutoShape 86"/>
          <p:cNvSpPr>
            <a:spLocks noChangeArrowheads="1"/>
          </p:cNvSpPr>
          <p:nvPr/>
        </p:nvSpPr>
        <p:spPr bwMode="auto">
          <a:xfrm rot="18762409">
            <a:off x="2152821" y="2063926"/>
            <a:ext cx="2226733" cy="447273"/>
          </a:xfrm>
          <a:prstGeom prst="rightArrow">
            <a:avLst>
              <a:gd name="adj1" fmla="val 57500"/>
              <a:gd name="adj2" fmla="val 62962"/>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68" name="Text Box 40"/>
          <p:cNvSpPr txBox="1">
            <a:spLocks noChangeArrowheads="1"/>
          </p:cNvSpPr>
          <p:nvPr/>
        </p:nvSpPr>
        <p:spPr bwMode="auto">
          <a:xfrm>
            <a:off x="2817495" y="1033979"/>
            <a:ext cx="800100" cy="2308225"/>
          </a:xfrm>
          <a:prstGeom prst="rect">
            <a:avLst/>
          </a:prstGeom>
          <a:solidFill>
            <a:srgbClr val="FFFF99"/>
          </a:solidFill>
          <a:ln w="19050" algn="ctr">
            <a:solidFill>
              <a:schemeClr val="tx1"/>
            </a:solidFill>
            <a:miter lim="800000"/>
            <a:headEnd/>
            <a:tailEnd/>
          </a:ln>
        </p:spPr>
        <p:txBody>
          <a:bodyPr vert="eaVert">
            <a:spAutoFit/>
          </a:bodyPr>
          <a:lstStyle/>
          <a:p>
            <a:pPr eaLnBrk="1" hangingPunct="1">
              <a:lnSpc>
                <a:spcPct val="100000"/>
              </a:lnSpc>
              <a:spcBef>
                <a:spcPct val="50000"/>
              </a:spcBef>
            </a:pPr>
            <a:r>
              <a:rPr lang="ja-JP" altLang="en-US" dirty="0">
                <a:latin typeface="HGP創英角ｺﾞｼｯｸUB" pitchFamily="50" charset="-128"/>
              </a:rPr>
              <a:t>通信制御</a:t>
            </a:r>
            <a:endParaRPr lang="ja-JP" altLang="en-US" dirty="0"/>
          </a:p>
        </p:txBody>
      </p:sp>
      <p:sp>
        <p:nvSpPr>
          <p:cNvPr id="69" name="円柱 68"/>
          <p:cNvSpPr/>
          <p:nvPr/>
        </p:nvSpPr>
        <p:spPr bwMode="auto">
          <a:xfrm>
            <a:off x="5567880" y="3033455"/>
            <a:ext cx="1371767" cy="637553"/>
          </a:xfrm>
          <a:prstGeom prst="can">
            <a:avLst>
              <a:gd name="adj" fmla="val 28826"/>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2000" b="0" i="0" u="none" strike="noStrike" cap="none" normalizeH="0" baseline="0" dirty="0" smtClean="0">
                <a:ln>
                  <a:noFill/>
                </a:ln>
                <a:solidFill>
                  <a:schemeClr val="tx1"/>
                </a:solidFill>
                <a:effectLst/>
                <a:latin typeface="Verdana" pitchFamily="34" charset="0"/>
                <a:ea typeface="HGP創英角ｺﾞｼｯｸUB" pitchFamily="50" charset="-128"/>
              </a:rPr>
              <a:t>Database</a:t>
            </a:r>
            <a:endParaRPr kumimoji="0"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endParaRPr>
          </a:p>
        </p:txBody>
      </p:sp>
      <p:cxnSp>
        <p:nvCxnSpPr>
          <p:cNvPr id="79" name="直線矢印コネクタ 78"/>
          <p:cNvCxnSpPr>
            <a:stCxn id="58" idx="0"/>
            <a:endCxn id="69" idx="0"/>
          </p:cNvCxnSpPr>
          <p:nvPr/>
        </p:nvCxnSpPr>
        <p:spPr bwMode="auto">
          <a:xfrm flipH="1">
            <a:off x="6253764" y="1741800"/>
            <a:ext cx="1339249" cy="1475436"/>
          </a:xfrm>
          <a:prstGeom prst="straightConnector1">
            <a:avLst/>
          </a:prstGeom>
          <a:solidFill>
            <a:srgbClr val="E4CAC8"/>
          </a:solidFill>
          <a:ln w="38100" cap="flat" cmpd="sng" algn="ctr">
            <a:solidFill>
              <a:schemeClr val="tx1">
                <a:lumMod val="75000"/>
                <a:lumOff val="25000"/>
              </a:schemeClr>
            </a:solidFill>
            <a:prstDash val="solid"/>
            <a:round/>
            <a:headEnd type="none" w="med" len="med"/>
            <a:tailEnd type="arrow"/>
          </a:ln>
          <a:effectLst/>
        </p:spPr>
      </p:cxnSp>
      <p:sp>
        <p:nvSpPr>
          <p:cNvPr id="80" name="テキスト ボックス 79"/>
          <p:cNvSpPr txBox="1"/>
          <p:nvPr/>
        </p:nvSpPr>
        <p:spPr>
          <a:xfrm>
            <a:off x="2790204" y="4169489"/>
            <a:ext cx="6100300" cy="387798"/>
          </a:xfrm>
          <a:prstGeom prst="rect">
            <a:avLst/>
          </a:prstGeom>
          <a:solidFill>
            <a:schemeClr val="bg1"/>
          </a:solidFill>
          <a:ln>
            <a:solidFill>
              <a:schemeClr val="tx1"/>
            </a:solidFill>
          </a:ln>
        </p:spPr>
        <p:txBody>
          <a:bodyPr wrap="square" rtlCol="0">
            <a:spAutoFit/>
          </a:bodyPr>
          <a:lstStyle/>
          <a:p>
            <a:r>
              <a:rPr kumimoji="1" lang="en-US" altLang="ja-JP" sz="2000" dirty="0" smtClean="0"/>
              <a:t>Worker</a:t>
            </a:r>
            <a:r>
              <a:rPr kumimoji="1" lang="ja-JP" altLang="en-US" sz="2000" dirty="0" smtClean="0"/>
              <a:t>ロール</a:t>
            </a:r>
            <a:endParaRPr kumimoji="1" lang="ja-JP" altLang="en-US" sz="2000" dirty="0"/>
          </a:p>
        </p:txBody>
      </p:sp>
      <p:sp>
        <p:nvSpPr>
          <p:cNvPr id="86" name="テキスト ボックス 85"/>
          <p:cNvSpPr txBox="1"/>
          <p:nvPr/>
        </p:nvSpPr>
        <p:spPr>
          <a:xfrm>
            <a:off x="229884" y="5708729"/>
            <a:ext cx="8655036" cy="565091"/>
          </a:xfrm>
          <a:prstGeom prst="rect">
            <a:avLst/>
          </a:prstGeom>
          <a:solidFill>
            <a:schemeClr val="bg1"/>
          </a:solidFill>
          <a:ln>
            <a:solidFill>
              <a:schemeClr val="tx1"/>
            </a:solidFill>
          </a:ln>
        </p:spPr>
        <p:txBody>
          <a:bodyPr wrap="square" rtlCol="0">
            <a:spAutoFit/>
          </a:bodyPr>
          <a:lstStyle/>
          <a:p>
            <a:r>
              <a:rPr lang="en-US" altLang="ja-JP" sz="3200" b="1" dirty="0" smtClean="0">
                <a:solidFill>
                  <a:srgbClr val="FF0000"/>
                </a:solidFill>
              </a:rPr>
              <a:t>Programmatically scale out(</a:t>
            </a:r>
            <a:r>
              <a:rPr lang="ja-JP" altLang="en-US" sz="3200" b="1" dirty="0" smtClean="0">
                <a:solidFill>
                  <a:srgbClr val="FF0000"/>
                </a:solidFill>
              </a:rPr>
              <a:t>検討</a:t>
            </a:r>
            <a:r>
              <a:rPr lang="en-US" altLang="ja-JP" sz="3200" b="1" dirty="0" smtClean="0">
                <a:solidFill>
                  <a:srgbClr val="FF0000"/>
                </a:solidFill>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6071422" y="907386"/>
            <a:ext cx="2673142" cy="505972"/>
          </a:xfrm>
          <a:prstGeom prst="rect">
            <a:avLst/>
          </a:prstGeom>
          <a:solidFill>
            <a:schemeClr val="bg1"/>
          </a:solidFill>
          <a:ln>
            <a:solidFill>
              <a:schemeClr val="tx1"/>
            </a:solidFill>
          </a:ln>
        </p:spPr>
        <p:txBody>
          <a:bodyPr wrap="square" rtlCol="0">
            <a:spAutoFit/>
          </a:bodyPr>
          <a:lstStyle/>
          <a:p>
            <a:r>
              <a:rPr kumimoji="1" lang="ja-JP" altLang="en-US" sz="2800" dirty="0" smtClean="0"/>
              <a:t>アプリケーション</a:t>
            </a:r>
            <a:endParaRPr kumimoji="1" lang="en-US" altLang="ja-JP" sz="2800" dirty="0" smtClean="0"/>
          </a:p>
        </p:txBody>
      </p:sp>
      <p:sp>
        <p:nvSpPr>
          <p:cNvPr id="3" name="テキスト ボックス 2"/>
          <p:cNvSpPr txBox="1"/>
          <p:nvPr/>
        </p:nvSpPr>
        <p:spPr>
          <a:xfrm flipH="1">
            <a:off x="2450073" y="906816"/>
            <a:ext cx="545470" cy="2141184"/>
          </a:xfrm>
          <a:prstGeom prst="rect">
            <a:avLst/>
          </a:prstGeom>
          <a:solidFill>
            <a:schemeClr val="bg1"/>
          </a:solidFill>
          <a:ln>
            <a:solidFill>
              <a:schemeClr val="tx1"/>
            </a:solidFill>
          </a:ln>
        </p:spPr>
        <p:txBody>
          <a:bodyPr vert="wordArtVertRtl" wrap="square" lIns="0" tIns="0" rIns="0" bIns="0" rtlCol="0">
            <a:spAutoFit/>
          </a:bodyPr>
          <a:lstStyle/>
          <a:p>
            <a:pPr algn="l">
              <a:lnSpc>
                <a:spcPct val="150000"/>
              </a:lnSpc>
            </a:pPr>
            <a:r>
              <a:rPr kumimoji="1" lang="ja-JP" altLang="en-US" sz="2000" dirty="0" smtClean="0"/>
              <a:t>　クライアント</a:t>
            </a:r>
            <a:endParaRPr kumimoji="1" lang="ja-JP" altLang="en-US" sz="2000" dirty="0"/>
          </a:p>
        </p:txBody>
      </p:sp>
      <p:sp>
        <p:nvSpPr>
          <p:cNvPr id="4" name="AutoShape 86"/>
          <p:cNvSpPr>
            <a:spLocks noChangeArrowheads="1"/>
          </p:cNvSpPr>
          <p:nvPr/>
        </p:nvSpPr>
        <p:spPr bwMode="auto">
          <a:xfrm>
            <a:off x="2987041" y="944107"/>
            <a:ext cx="3078480" cy="447273"/>
          </a:xfrm>
          <a:prstGeom prst="rightArrow">
            <a:avLst>
              <a:gd name="adj1" fmla="val 57500"/>
              <a:gd name="adj2" fmla="val 62962"/>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5" name="Text Box 40"/>
          <p:cNvSpPr txBox="1">
            <a:spLocks noChangeArrowheads="1"/>
          </p:cNvSpPr>
          <p:nvPr/>
        </p:nvSpPr>
        <p:spPr bwMode="auto">
          <a:xfrm>
            <a:off x="3322320" y="921566"/>
            <a:ext cx="2209800" cy="2015936"/>
          </a:xfrm>
          <a:prstGeom prst="rect">
            <a:avLst/>
          </a:prstGeom>
          <a:solidFill>
            <a:srgbClr val="FFFF99"/>
          </a:solidFill>
          <a:ln w="19050" algn="ctr">
            <a:solidFill>
              <a:schemeClr val="tx1"/>
            </a:solidFill>
            <a:miter lim="800000"/>
            <a:headEnd/>
            <a:tailEnd/>
          </a:ln>
        </p:spPr>
        <p:txBody>
          <a:bodyPr vert="horz" wrap="square">
            <a:spAutoFit/>
          </a:bodyPr>
          <a:lstStyle/>
          <a:p>
            <a:pPr algn="l" eaLnBrk="1" hangingPunct="1">
              <a:lnSpc>
                <a:spcPct val="100000"/>
              </a:lnSpc>
              <a:spcBef>
                <a:spcPct val="50000"/>
              </a:spcBef>
            </a:pPr>
            <a:r>
              <a:rPr lang="ja-JP" altLang="en-US" dirty="0" smtClean="0">
                <a:latin typeface="HGP創英角ｺﾞｼｯｸUB" pitchFamily="50" charset="-128"/>
              </a:rPr>
              <a:t> 通信</a:t>
            </a:r>
            <a:r>
              <a:rPr lang="en-US" altLang="ja-JP" dirty="0" smtClean="0">
                <a:latin typeface="HGP創英角ｺﾞｼｯｸUB" pitchFamily="50" charset="-128"/>
              </a:rPr>
              <a:t/>
            </a:r>
            <a:br>
              <a:rPr lang="en-US" altLang="ja-JP" dirty="0" smtClean="0">
                <a:latin typeface="HGP創英角ｺﾞｼｯｸUB" pitchFamily="50" charset="-128"/>
              </a:rPr>
            </a:br>
            <a:r>
              <a:rPr lang="en-US" altLang="ja-JP" dirty="0" smtClean="0">
                <a:latin typeface="HGP創英角ｺﾞｼｯｸUB" pitchFamily="50" charset="-128"/>
              </a:rPr>
              <a:t> </a:t>
            </a:r>
            <a:r>
              <a:rPr lang="ja-JP" altLang="en-US" dirty="0" smtClean="0">
                <a:latin typeface="HGP創英角ｺﾞｼｯｸUB" pitchFamily="50" charset="-128"/>
              </a:rPr>
              <a:t>制御</a:t>
            </a:r>
            <a:endParaRPr lang="en-US" altLang="ja-JP" dirty="0" smtClean="0">
              <a:latin typeface="HGP創英角ｺﾞｼｯｸUB" pitchFamily="50" charset="-128"/>
            </a:endParaRPr>
          </a:p>
          <a:p>
            <a:pPr algn="l" eaLnBrk="1" hangingPunct="1">
              <a:lnSpc>
                <a:spcPct val="100000"/>
              </a:lnSpc>
              <a:spcBef>
                <a:spcPct val="50000"/>
              </a:spcBef>
            </a:pPr>
            <a:r>
              <a:rPr lang="ja-JP" altLang="en-US" sz="1800" dirty="0" smtClean="0"/>
              <a:t>    汎用サービス</a:t>
            </a:r>
            <a:r>
              <a:rPr lang="en-US" altLang="ja-JP" sz="1800" dirty="0" smtClean="0"/>
              <a:t/>
            </a:r>
            <a:br>
              <a:rPr lang="en-US" altLang="ja-JP" sz="1800" dirty="0" smtClean="0"/>
            </a:br>
            <a:r>
              <a:rPr lang="en-US" altLang="ja-JP" sz="1800" dirty="0" smtClean="0"/>
              <a:t>     </a:t>
            </a:r>
            <a:r>
              <a:rPr lang="ja-JP" altLang="en-US" sz="1800" dirty="0" smtClean="0"/>
              <a:t>インターフェイス</a:t>
            </a:r>
            <a:endParaRPr lang="en-US" altLang="ja-JP" sz="1800" dirty="0" smtClean="0"/>
          </a:p>
        </p:txBody>
      </p:sp>
      <p:sp>
        <p:nvSpPr>
          <p:cNvPr id="6" name="AutoShape 8"/>
          <p:cNvSpPr>
            <a:spLocks noChangeArrowheads="1"/>
          </p:cNvSpPr>
          <p:nvPr/>
        </p:nvSpPr>
        <p:spPr bwMode="auto">
          <a:xfrm flipH="1">
            <a:off x="289712" y="4327507"/>
            <a:ext cx="8669092" cy="2304787"/>
          </a:xfrm>
          <a:prstGeom prst="wedgeRoundRectCallout">
            <a:avLst>
              <a:gd name="adj1" fmla="val -3415"/>
              <a:gd name="adj2" fmla="val -88718"/>
              <a:gd name="adj3" fmla="val 16667"/>
            </a:avLst>
          </a:prstGeom>
          <a:solidFill>
            <a:srgbClr val="FFFFFF"/>
          </a:solidFill>
          <a:ln w="9525">
            <a:solidFill>
              <a:srgbClr val="000000"/>
            </a:solidFill>
            <a:miter lim="800000"/>
            <a:headEnd/>
            <a:tailEnd/>
          </a:ln>
        </p:spPr>
        <p:txBody>
          <a:bodyPr lIns="72000" tIns="72000" rIns="72000" bIns="72000"/>
          <a:lstStyle/>
          <a:p>
            <a:pPr algn="l">
              <a:lnSpc>
                <a:spcPct val="85000"/>
              </a:lnSpc>
              <a:buFont typeface="Arial" pitchFamily="34" charset="0"/>
              <a:buChar char="•"/>
            </a:pPr>
            <a:r>
              <a:rPr kumimoji="0" lang="ja-JP" altLang="en-US" sz="1800" dirty="0" smtClean="0">
                <a:latin typeface="HGP創英角ｺﾞｼｯｸUB" pitchFamily="50" charset="-128"/>
              </a:rPr>
              <a:t> デバイスとの接続</a:t>
            </a:r>
            <a:endParaRPr kumimoji="0" lang="en-US" altLang="ja-JP" sz="1800" dirty="0" smtClean="0">
              <a:latin typeface="HGP創英角ｺﾞｼｯｸUB" pitchFamily="50" charset="-128"/>
            </a:endParaRPr>
          </a:p>
          <a:p>
            <a:pPr lvl="1" algn="l">
              <a:lnSpc>
                <a:spcPct val="85000"/>
              </a:lnSpc>
              <a:buFont typeface="Arial" pitchFamily="34" charset="0"/>
              <a:buChar char="•"/>
            </a:pPr>
            <a:r>
              <a:rPr kumimoji="0" lang="en-US" altLang="ja-JP" sz="1800" dirty="0" smtClean="0">
                <a:latin typeface="HGP創英角ｺﾞｼｯｸUB" pitchFamily="50" charset="-128"/>
              </a:rPr>
              <a:t> </a:t>
            </a:r>
            <a:r>
              <a:rPr kumimoji="0" lang="ja-JP" altLang="en-US" sz="1800" dirty="0" smtClean="0">
                <a:latin typeface="HGP創英角ｺﾞｼｯｸUB" pitchFamily="50" charset="-128"/>
              </a:rPr>
              <a:t>スマホ</a:t>
            </a:r>
            <a:r>
              <a:rPr kumimoji="0" lang="en-US" altLang="ja-JP" sz="1800" dirty="0" smtClean="0">
                <a:latin typeface="HGP創英角ｺﾞｼｯｸUB" pitchFamily="50" charset="-128"/>
              </a:rPr>
              <a:t>	</a:t>
            </a:r>
            <a:r>
              <a:rPr kumimoji="0" lang="ja-JP" altLang="en-US" sz="1800" dirty="0" smtClean="0">
                <a:latin typeface="HGP創英角ｺﾞｼｯｸUB" pitchFamily="50" charset="-128"/>
              </a:rPr>
              <a:t>： </a:t>
            </a:r>
            <a:r>
              <a:rPr kumimoji="0" lang="en-US" altLang="ja-JP" sz="1800" dirty="0" err="1" smtClean="0">
                <a:latin typeface="HGP創英角ｺﾞｼｯｸUB" pitchFamily="50" charset="-128"/>
              </a:rPr>
              <a:t>iOS</a:t>
            </a:r>
            <a:r>
              <a:rPr kumimoji="0" lang="en-US" altLang="ja-JP" sz="1800" dirty="0" smtClean="0">
                <a:latin typeface="HGP創英角ｺﾞｼｯｸUB" pitchFamily="50" charset="-128"/>
              </a:rPr>
              <a:t>,</a:t>
            </a:r>
            <a:r>
              <a:rPr kumimoji="0" lang="ja-JP" altLang="en-US" sz="1800" dirty="0" smtClean="0">
                <a:latin typeface="HGP創英角ｺﾞｼｯｸUB" pitchFamily="50" charset="-128"/>
              </a:rPr>
              <a:t> </a:t>
            </a:r>
            <a:r>
              <a:rPr kumimoji="0" lang="en-US" altLang="ja-JP" sz="1800" dirty="0" smtClean="0">
                <a:latin typeface="HGP創英角ｺﾞｼｯｸUB" pitchFamily="50" charset="-128"/>
              </a:rPr>
              <a:t>Android</a:t>
            </a:r>
          </a:p>
          <a:p>
            <a:pPr lvl="1" algn="l">
              <a:lnSpc>
                <a:spcPct val="85000"/>
              </a:lnSpc>
              <a:buFont typeface="Arial" pitchFamily="34" charset="0"/>
              <a:buChar char="•"/>
            </a:pPr>
            <a:r>
              <a:rPr kumimoji="0" lang="ja-JP" altLang="en-US" sz="1800" dirty="0" smtClean="0">
                <a:latin typeface="HGP創英角ｺﾞｼｯｸUB" pitchFamily="50" charset="-128"/>
              </a:rPr>
              <a:t> タブレット</a:t>
            </a:r>
            <a:r>
              <a:rPr kumimoji="0" lang="en-US" altLang="ja-JP" sz="1800" dirty="0" smtClean="0">
                <a:latin typeface="HGP創英角ｺﾞｼｯｸUB" pitchFamily="50" charset="-128"/>
              </a:rPr>
              <a:t>	</a:t>
            </a:r>
            <a:r>
              <a:rPr kumimoji="0" lang="ja-JP" altLang="en-US" sz="1800" dirty="0" smtClean="0">
                <a:latin typeface="HGP創英角ｺﾞｼｯｸUB" pitchFamily="50" charset="-128"/>
              </a:rPr>
              <a:t>：</a:t>
            </a:r>
            <a:r>
              <a:rPr kumimoji="0" lang="en-US" altLang="ja-JP" sz="1800" dirty="0" smtClean="0">
                <a:latin typeface="HGP創英角ｺﾞｼｯｸUB" pitchFamily="50" charset="-128"/>
              </a:rPr>
              <a:t> </a:t>
            </a:r>
            <a:r>
              <a:rPr kumimoji="0" lang="en-US" altLang="ja-JP" sz="1800" dirty="0" err="1" smtClean="0">
                <a:latin typeface="HGP創英角ｺﾞｼｯｸUB" pitchFamily="50" charset="-128"/>
              </a:rPr>
              <a:t>iOS</a:t>
            </a:r>
            <a:r>
              <a:rPr kumimoji="0" lang="en-US" altLang="ja-JP" sz="1800" dirty="0" smtClean="0">
                <a:latin typeface="HGP創英角ｺﾞｼｯｸUB" pitchFamily="50" charset="-128"/>
              </a:rPr>
              <a:t>,</a:t>
            </a:r>
            <a:r>
              <a:rPr kumimoji="0" lang="ja-JP" altLang="en-US" sz="1800" dirty="0" smtClean="0">
                <a:latin typeface="HGP創英角ｺﾞｼｯｸUB" pitchFamily="50" charset="-128"/>
              </a:rPr>
              <a:t> </a:t>
            </a:r>
            <a:r>
              <a:rPr kumimoji="0" lang="en-US" altLang="ja-JP" sz="1800" dirty="0" smtClean="0">
                <a:latin typeface="HGP創英角ｺﾞｼｯｸUB" pitchFamily="50" charset="-128"/>
              </a:rPr>
              <a:t>Android,</a:t>
            </a:r>
            <a:r>
              <a:rPr kumimoji="0" lang="ja-JP" altLang="en-US" sz="1800" dirty="0" smtClean="0">
                <a:latin typeface="HGP創英角ｺﾞｼｯｸUB" pitchFamily="50" charset="-128"/>
              </a:rPr>
              <a:t> </a:t>
            </a:r>
            <a:r>
              <a:rPr kumimoji="0" lang="en-US" altLang="ja-JP" sz="1800" dirty="0" smtClean="0">
                <a:latin typeface="HGP創英角ｺﾞｼｯｸUB" pitchFamily="50" charset="-128"/>
              </a:rPr>
              <a:t>Windows8</a:t>
            </a:r>
          </a:p>
          <a:p>
            <a:pPr lvl="1" algn="l">
              <a:lnSpc>
                <a:spcPct val="85000"/>
              </a:lnSpc>
              <a:buFont typeface="Arial" pitchFamily="34" charset="0"/>
              <a:buChar char="•"/>
            </a:pPr>
            <a:r>
              <a:rPr kumimoji="0" lang="ja-JP" altLang="en-US" sz="1800" dirty="0" smtClean="0">
                <a:latin typeface="HGP創英角ｺﾞｼｯｸUB" pitchFamily="50" charset="-128"/>
              </a:rPr>
              <a:t> 組込</a:t>
            </a:r>
            <a:r>
              <a:rPr kumimoji="0" lang="en-US" altLang="ja-JP" sz="1800" dirty="0" smtClean="0">
                <a:latin typeface="HGP創英角ｺﾞｼｯｸUB" pitchFamily="50" charset="-128"/>
              </a:rPr>
              <a:t>	</a:t>
            </a:r>
            <a:r>
              <a:rPr kumimoji="0" lang="ja-JP" altLang="en-US" sz="1800" dirty="0" smtClean="0">
                <a:latin typeface="HGP創英角ｺﾞｼｯｸUB" pitchFamily="50" charset="-128"/>
              </a:rPr>
              <a:t>：</a:t>
            </a:r>
            <a:r>
              <a:rPr kumimoji="0" lang="en-US" altLang="ja-JP" sz="1800" dirty="0" smtClean="0">
                <a:latin typeface="HGP創英角ｺﾞｼｯｸUB" pitchFamily="50" charset="-128"/>
              </a:rPr>
              <a:t> </a:t>
            </a:r>
            <a:r>
              <a:rPr kumimoji="0" lang="ja-JP" altLang="en-US" sz="1800" dirty="0" smtClean="0">
                <a:latin typeface="HGP創英角ｺﾞｼｯｸUB" pitchFamily="50" charset="-128"/>
              </a:rPr>
              <a:t>組込機器</a:t>
            </a:r>
            <a:r>
              <a:rPr kumimoji="0" lang="en-US" altLang="ja-JP" sz="1800" dirty="0" smtClean="0">
                <a:latin typeface="HGP創英角ｺﾞｼｯｸUB" pitchFamily="50" charset="-128"/>
              </a:rPr>
              <a:t>,</a:t>
            </a:r>
            <a:r>
              <a:rPr kumimoji="0" lang="ja-JP" altLang="en-US" sz="1800" dirty="0" smtClean="0">
                <a:latin typeface="HGP創英角ｺﾞｼｯｸUB" pitchFamily="50" charset="-128"/>
              </a:rPr>
              <a:t> </a:t>
            </a:r>
            <a:r>
              <a:rPr kumimoji="0" lang="en-US" altLang="ja-JP" sz="1800" dirty="0" smtClean="0">
                <a:latin typeface="HGP創英角ｺﾞｼｯｸUB" pitchFamily="50" charset="-128"/>
              </a:rPr>
              <a:t>.NET Micro Framework</a:t>
            </a:r>
          </a:p>
          <a:p>
            <a:pPr lvl="1" algn="l">
              <a:lnSpc>
                <a:spcPct val="85000"/>
              </a:lnSpc>
            </a:pPr>
            <a:endParaRPr kumimoji="0" lang="en-US" altLang="ja-JP" sz="1200" dirty="0" smtClean="0">
              <a:latin typeface="HGP創英角ｺﾞｼｯｸUB" pitchFamily="50" charset="-128"/>
            </a:endParaRPr>
          </a:p>
          <a:p>
            <a:pPr algn="l">
              <a:lnSpc>
                <a:spcPct val="85000"/>
              </a:lnSpc>
              <a:buFont typeface="Arial" pitchFamily="34" charset="0"/>
              <a:buChar char="•"/>
            </a:pPr>
            <a:r>
              <a:rPr kumimoji="0" lang="en-US" altLang="ja-JP" sz="1800" dirty="0" smtClean="0">
                <a:latin typeface="HGP創英角ｺﾞｼｯｸUB" pitchFamily="50" charset="-128"/>
              </a:rPr>
              <a:t> </a:t>
            </a:r>
            <a:r>
              <a:rPr kumimoji="0" lang="ja-JP" altLang="en-US" sz="1800" dirty="0" smtClean="0">
                <a:latin typeface="HGP創英角ｺﾞｼｯｸUB" pitchFamily="50" charset="-128"/>
              </a:rPr>
              <a:t>各種クライアント側</a:t>
            </a:r>
            <a:r>
              <a:rPr kumimoji="0" lang="en-US" altLang="ja-JP" sz="1800" dirty="0" smtClean="0">
                <a:latin typeface="HGP創英角ｺﾞｼｯｸUB" pitchFamily="50" charset="-128"/>
              </a:rPr>
              <a:t>UI</a:t>
            </a:r>
            <a:r>
              <a:rPr kumimoji="0" lang="ja-JP" altLang="en-US" sz="1800" dirty="0" smtClean="0">
                <a:latin typeface="HGP創英角ｺﾞｼｯｸUB" pitchFamily="50" charset="-128"/>
              </a:rPr>
              <a:t>テクノロジとの接続</a:t>
            </a:r>
            <a:endParaRPr kumimoji="0" lang="en-US" altLang="ja-JP" sz="1800" dirty="0" smtClean="0">
              <a:latin typeface="HGP創英角ｺﾞｼｯｸUB" pitchFamily="50" charset="-128"/>
            </a:endParaRPr>
          </a:p>
          <a:p>
            <a:pPr lvl="1" algn="l">
              <a:lnSpc>
                <a:spcPct val="85000"/>
              </a:lnSpc>
              <a:buFont typeface="Arial" pitchFamily="34" charset="0"/>
              <a:buChar char="•"/>
            </a:pPr>
            <a:r>
              <a:rPr kumimoji="0" lang="en-US" altLang="ja-JP" sz="1800" dirty="0" smtClean="0">
                <a:latin typeface="HGP創英角ｺﾞｼｯｸUB" pitchFamily="50" charset="-128"/>
              </a:rPr>
              <a:t> </a:t>
            </a:r>
            <a:r>
              <a:rPr kumimoji="0" lang="en-US" altLang="ja-JP" sz="1800" dirty="0" err="1" smtClean="0">
                <a:latin typeface="HGP創英角ｺﾞｼｯｸUB" pitchFamily="50" charset="-128"/>
              </a:rPr>
              <a:t>Xamarin</a:t>
            </a:r>
            <a:r>
              <a:rPr kumimoji="0" lang="en-US" altLang="ja-JP" sz="1800" dirty="0" smtClean="0">
                <a:latin typeface="HGP創英角ｺﾞｼｯｸUB" pitchFamily="50" charset="-128"/>
              </a:rPr>
              <a:t> +</a:t>
            </a:r>
            <a:r>
              <a:rPr kumimoji="0" lang="ja-JP" altLang="en-US" sz="1800" dirty="0" smtClean="0">
                <a:latin typeface="HGP創英角ｺﾞｼｯｸUB" pitchFamily="50" charset="-128"/>
              </a:rPr>
              <a:t> </a:t>
            </a:r>
            <a:r>
              <a:rPr kumimoji="0" lang="en-US" altLang="ja-JP" sz="1800" dirty="0" smtClean="0">
                <a:latin typeface="HGP創英角ｺﾞｼｯｸUB" pitchFamily="50" charset="-128"/>
              </a:rPr>
              <a:t>Web API, Json.NET, </a:t>
            </a:r>
            <a:r>
              <a:rPr kumimoji="0" lang="en-US" altLang="ja-JP" sz="1800" dirty="0" err="1" smtClean="0">
                <a:latin typeface="HGP創英角ｺﾞｼｯｸUB" pitchFamily="50" charset="-128"/>
              </a:rPr>
              <a:t>DynamicJson</a:t>
            </a:r>
            <a:endParaRPr kumimoji="0" lang="en-US" altLang="ja-JP" sz="1800" dirty="0" smtClean="0">
              <a:latin typeface="HGP創英角ｺﾞｼｯｸUB" pitchFamily="50" charset="-128"/>
            </a:endParaRPr>
          </a:p>
          <a:p>
            <a:pPr lvl="1" algn="l">
              <a:lnSpc>
                <a:spcPct val="85000"/>
              </a:lnSpc>
              <a:buFont typeface="Arial" pitchFamily="34" charset="0"/>
              <a:buChar char="•"/>
            </a:pPr>
            <a:r>
              <a:rPr kumimoji="0" lang="en-US" altLang="ja-JP" sz="1800" dirty="0" smtClean="0">
                <a:latin typeface="HGP創英角ｺﾞｼｯｸUB" pitchFamily="50" charset="-128"/>
              </a:rPr>
              <a:t> Single Page Application( + Web API)</a:t>
            </a:r>
            <a:br>
              <a:rPr kumimoji="0" lang="en-US" altLang="ja-JP" sz="1800" dirty="0" smtClean="0">
                <a:latin typeface="HGP創英角ｺﾞｼｯｸUB" pitchFamily="50" charset="-128"/>
              </a:rPr>
            </a:br>
            <a:r>
              <a:rPr kumimoji="0" lang="en-US" altLang="ja-JP" sz="1800" dirty="0" smtClean="0">
                <a:latin typeface="HGP創英角ｺﾞｼｯｸUB" pitchFamily="50" charset="-128"/>
              </a:rPr>
              <a:t>    + JavaScript MV</a:t>
            </a:r>
            <a:r>
              <a:rPr kumimoji="0" lang="ja-JP" altLang="en-US" sz="1800" dirty="0" smtClean="0">
                <a:latin typeface="HGP創英角ｺﾞｼｯｸUB" pitchFamily="50" charset="-128"/>
              </a:rPr>
              <a:t>* </a:t>
            </a:r>
            <a:r>
              <a:rPr kumimoji="0" lang="en-US" altLang="ja-JP" sz="1800" dirty="0" smtClean="0">
                <a:latin typeface="HGP創英角ｺﾞｼｯｸUB" pitchFamily="50" charset="-128"/>
              </a:rPr>
              <a:t>Framework(</a:t>
            </a:r>
            <a:r>
              <a:rPr kumimoji="0" lang="en-US" altLang="ja-JP" sz="1800" dirty="0" err="1" smtClean="0">
                <a:latin typeface="HGP創英角ｺﾞｼｯｸUB" pitchFamily="50" charset="-128"/>
              </a:rPr>
              <a:t>AngularJS</a:t>
            </a:r>
            <a:r>
              <a:rPr kumimoji="0" lang="en-US" altLang="ja-JP" sz="1800" dirty="0" smtClean="0">
                <a:latin typeface="HGP創英角ｺﾞｼｯｸUB" pitchFamily="50" charset="-128"/>
              </a:rPr>
              <a:t>, Knockout)</a:t>
            </a:r>
            <a:r>
              <a:rPr kumimoji="0" lang="ja-JP" altLang="en-US" sz="1800" dirty="0" smtClean="0">
                <a:latin typeface="HGP創英角ｺﾞｼｯｸUB" pitchFamily="50" charset="-128"/>
              </a:rPr>
              <a:t>＋ </a:t>
            </a:r>
            <a:r>
              <a:rPr kumimoji="0" lang="en-US" altLang="ja-JP" sz="1800" dirty="0" err="1" smtClean="0">
                <a:latin typeface="HGP創英角ｺﾞｼｯｸUB" pitchFamily="50" charset="-128"/>
              </a:rPr>
              <a:t>jQuery</a:t>
            </a:r>
            <a:endParaRPr kumimoji="0" lang="en-US" altLang="ja-JP" sz="1800" dirty="0" smtClean="0">
              <a:latin typeface="HGP創英角ｺﾞｼｯｸUB" pitchFamily="50" charset="-128"/>
            </a:endParaRPr>
          </a:p>
          <a:p>
            <a:pPr lvl="1" algn="l">
              <a:lnSpc>
                <a:spcPct val="85000"/>
              </a:lnSpc>
              <a:buFont typeface="Arial" pitchFamily="34" charset="0"/>
              <a:buChar char="•"/>
            </a:pPr>
            <a:endParaRPr kumimoji="0" lang="ja-JP" altLang="en-US" sz="1800" dirty="0">
              <a:latin typeface="HGP創英角ｺﾞｼｯｸUB" pitchFamily="50" charset="-128"/>
            </a:endParaRPr>
          </a:p>
        </p:txBody>
      </p:sp>
      <p:pic>
        <p:nvPicPr>
          <p:cNvPr id="7" name="Picture 2" descr="F-12C"/>
          <p:cNvPicPr>
            <a:picLocks noChangeAspect="1" noChangeArrowheads="1"/>
          </p:cNvPicPr>
          <p:nvPr/>
        </p:nvPicPr>
        <p:blipFill>
          <a:blip r:embed="rId3" cstate="print"/>
          <a:srcRect/>
          <a:stretch>
            <a:fillRect/>
          </a:stretch>
        </p:blipFill>
        <p:spPr bwMode="auto">
          <a:xfrm>
            <a:off x="1134679" y="1721571"/>
            <a:ext cx="507488" cy="811990"/>
          </a:xfrm>
          <a:prstGeom prst="rect">
            <a:avLst/>
          </a:prstGeom>
          <a:noFill/>
          <a:ln w="9525">
            <a:noFill/>
            <a:miter lim="800000"/>
            <a:headEnd/>
            <a:tailEnd/>
          </a:ln>
        </p:spPr>
      </p:pic>
      <p:pic>
        <p:nvPicPr>
          <p:cNvPr id="8" name="Picture 4" descr="AQUOS PHONE f(SH-13C)"/>
          <p:cNvPicPr>
            <a:picLocks noChangeAspect="1" noChangeArrowheads="1"/>
          </p:cNvPicPr>
          <p:nvPr/>
        </p:nvPicPr>
        <p:blipFill>
          <a:blip r:embed="rId4" cstate="print"/>
          <a:srcRect/>
          <a:stretch>
            <a:fillRect/>
          </a:stretch>
        </p:blipFill>
        <p:spPr bwMode="auto">
          <a:xfrm>
            <a:off x="628448" y="1721571"/>
            <a:ext cx="507488" cy="811990"/>
          </a:xfrm>
          <a:prstGeom prst="rect">
            <a:avLst/>
          </a:prstGeom>
          <a:noFill/>
          <a:ln w="9525">
            <a:noFill/>
            <a:miter lim="800000"/>
            <a:headEnd/>
            <a:tailEnd/>
          </a:ln>
        </p:spPr>
      </p:pic>
      <p:pic>
        <p:nvPicPr>
          <p:cNvPr id="9" name="Picture 8" descr="Optimus bright(L-07C)"/>
          <p:cNvPicPr>
            <a:picLocks noChangeAspect="1" noChangeArrowheads="1"/>
          </p:cNvPicPr>
          <p:nvPr/>
        </p:nvPicPr>
        <p:blipFill>
          <a:blip r:embed="rId5" cstate="print"/>
          <a:srcRect/>
          <a:stretch>
            <a:fillRect/>
          </a:stretch>
        </p:blipFill>
        <p:spPr bwMode="auto">
          <a:xfrm>
            <a:off x="92074" y="1721571"/>
            <a:ext cx="515946" cy="804400"/>
          </a:xfrm>
          <a:prstGeom prst="rect">
            <a:avLst/>
          </a:prstGeom>
          <a:noFill/>
          <a:ln w="9525">
            <a:noFill/>
            <a:miter lim="800000"/>
            <a:headEnd/>
            <a:tailEnd/>
          </a:ln>
        </p:spPr>
      </p:pic>
      <p:pic>
        <p:nvPicPr>
          <p:cNvPr id="10" name="Picture 10" descr="GALAXY S II(SC-02C)"/>
          <p:cNvPicPr>
            <a:picLocks noChangeAspect="1" noChangeArrowheads="1"/>
          </p:cNvPicPr>
          <p:nvPr/>
        </p:nvPicPr>
        <p:blipFill>
          <a:blip r:embed="rId6" cstate="print"/>
          <a:srcRect/>
          <a:stretch>
            <a:fillRect/>
          </a:stretch>
        </p:blipFill>
        <p:spPr bwMode="auto">
          <a:xfrm>
            <a:off x="614725" y="885997"/>
            <a:ext cx="507488" cy="819578"/>
          </a:xfrm>
          <a:prstGeom prst="rect">
            <a:avLst/>
          </a:prstGeom>
          <a:noFill/>
          <a:ln w="9525">
            <a:noFill/>
            <a:miter lim="800000"/>
            <a:headEnd/>
            <a:tailEnd/>
          </a:ln>
        </p:spPr>
      </p:pic>
      <p:pic>
        <p:nvPicPr>
          <p:cNvPr id="11" name="Picture 14" descr="INFOBAR A01(iida)"/>
          <p:cNvPicPr>
            <a:picLocks noChangeAspect="1" noChangeArrowheads="1"/>
          </p:cNvPicPr>
          <p:nvPr/>
        </p:nvPicPr>
        <p:blipFill>
          <a:blip r:embed="rId7" cstate="print"/>
          <a:srcRect/>
          <a:stretch>
            <a:fillRect/>
          </a:stretch>
        </p:blipFill>
        <p:spPr bwMode="auto">
          <a:xfrm>
            <a:off x="122117" y="885997"/>
            <a:ext cx="507488" cy="774046"/>
          </a:xfrm>
          <a:prstGeom prst="rect">
            <a:avLst/>
          </a:prstGeom>
          <a:noFill/>
          <a:ln w="9525">
            <a:noFill/>
            <a:miter lim="800000"/>
            <a:headEnd/>
            <a:tailEnd/>
          </a:ln>
        </p:spPr>
      </p:pic>
      <p:pic>
        <p:nvPicPr>
          <p:cNvPr id="12" name="Picture 18" descr="HTC EVO WiMAX(ISW11HT)"/>
          <p:cNvPicPr>
            <a:picLocks noChangeAspect="1" noChangeArrowheads="1"/>
          </p:cNvPicPr>
          <p:nvPr/>
        </p:nvPicPr>
        <p:blipFill>
          <a:blip r:embed="rId8" cstate="print"/>
          <a:srcRect/>
          <a:stretch>
            <a:fillRect/>
          </a:stretch>
        </p:blipFill>
        <p:spPr bwMode="auto">
          <a:xfrm>
            <a:off x="1129663" y="885997"/>
            <a:ext cx="507490" cy="637450"/>
          </a:xfrm>
          <a:prstGeom prst="rect">
            <a:avLst/>
          </a:prstGeom>
          <a:noFill/>
          <a:ln w="9525">
            <a:noFill/>
            <a:miter lim="800000"/>
            <a:headEnd/>
            <a:tailEnd/>
          </a:ln>
        </p:spPr>
      </p:pic>
      <p:pic>
        <p:nvPicPr>
          <p:cNvPr id="13" name="Picture 12" descr="C:\Documents and Settings\yumiro\デスクトップ\4547728875443.jpg"/>
          <p:cNvPicPr>
            <a:picLocks noChangeAspect="1" noChangeArrowheads="1"/>
          </p:cNvPicPr>
          <p:nvPr/>
        </p:nvPicPr>
        <p:blipFill>
          <a:blip r:embed="rId9" cstate="print"/>
          <a:srcRect/>
          <a:stretch>
            <a:fillRect/>
          </a:stretch>
        </p:blipFill>
        <p:spPr bwMode="auto">
          <a:xfrm>
            <a:off x="371000" y="3178332"/>
            <a:ext cx="1127918" cy="1127782"/>
          </a:xfrm>
          <a:prstGeom prst="rect">
            <a:avLst/>
          </a:prstGeom>
          <a:noFill/>
          <a:ln w="9525">
            <a:noFill/>
            <a:miter lim="800000"/>
            <a:headEnd/>
            <a:tailEnd/>
          </a:ln>
        </p:spPr>
      </p:pic>
      <p:pic>
        <p:nvPicPr>
          <p:cNvPr id="14" name="Picture 9" descr="C:\Documents and Settings\yumiro\デスクトップ\tumblr_m3qlqjWRJv1qk2jroo1_500.jpg"/>
          <p:cNvPicPr>
            <a:picLocks noChangeAspect="1" noChangeArrowheads="1"/>
          </p:cNvPicPr>
          <p:nvPr/>
        </p:nvPicPr>
        <p:blipFill>
          <a:blip r:embed="rId10" cstate="print"/>
          <a:srcRect/>
          <a:stretch>
            <a:fillRect/>
          </a:stretch>
        </p:blipFill>
        <p:spPr bwMode="auto">
          <a:xfrm>
            <a:off x="1380428" y="3491799"/>
            <a:ext cx="743030" cy="527798"/>
          </a:xfrm>
          <a:prstGeom prst="rect">
            <a:avLst/>
          </a:prstGeom>
          <a:noFill/>
          <a:ln w="9525">
            <a:noFill/>
            <a:miter lim="800000"/>
            <a:headEnd/>
            <a:tailEnd/>
          </a:ln>
        </p:spPr>
      </p:pic>
      <p:pic>
        <p:nvPicPr>
          <p:cNvPr id="15" name="Picture 16" descr="C:\Documents and Settings\yumiro\デスクトップ\ipad2012-step0-ipad-gallery-01-zoom.png"/>
          <p:cNvPicPr>
            <a:picLocks noChangeAspect="1" noChangeArrowheads="1"/>
          </p:cNvPicPr>
          <p:nvPr/>
        </p:nvPicPr>
        <p:blipFill>
          <a:blip r:embed="rId11" cstate="print"/>
          <a:srcRect/>
          <a:stretch>
            <a:fillRect/>
          </a:stretch>
        </p:blipFill>
        <p:spPr bwMode="auto">
          <a:xfrm>
            <a:off x="71146" y="2672559"/>
            <a:ext cx="1716003" cy="930089"/>
          </a:xfrm>
          <a:prstGeom prst="rect">
            <a:avLst/>
          </a:prstGeom>
          <a:noFill/>
          <a:ln w="9525">
            <a:noFill/>
            <a:miter lim="800000"/>
            <a:headEnd/>
            <a:tailEnd/>
          </a:ln>
        </p:spPr>
      </p:pic>
      <p:sp>
        <p:nvSpPr>
          <p:cNvPr id="16" name="テキスト ボックス 15"/>
          <p:cNvSpPr txBox="1"/>
          <p:nvPr/>
        </p:nvSpPr>
        <p:spPr>
          <a:xfrm>
            <a:off x="2106406" y="3720012"/>
            <a:ext cx="1293479" cy="712887"/>
          </a:xfrm>
          <a:prstGeom prst="rect">
            <a:avLst/>
          </a:prstGeom>
          <a:solidFill>
            <a:schemeClr val="bg1"/>
          </a:solidFill>
          <a:ln>
            <a:solidFill>
              <a:schemeClr val="tx1"/>
            </a:solidFill>
          </a:ln>
        </p:spPr>
        <p:txBody>
          <a:bodyPr wrap="square" rtlCol="0">
            <a:spAutoFit/>
          </a:bodyPr>
          <a:lstStyle/>
          <a:p>
            <a:pPr algn="l"/>
            <a:r>
              <a:rPr kumimoji="0" lang="en-US" altLang="ja-JP" sz="1400" dirty="0" err="1" smtClean="0">
                <a:latin typeface="HGP創英角ｺﾞｼｯｸUB" pitchFamily="50" charset="-128"/>
              </a:rPr>
              <a:t>Xamarin</a:t>
            </a:r>
            <a:endParaRPr kumimoji="0" lang="en-US" altLang="ja-JP" sz="1400" dirty="0" smtClean="0">
              <a:latin typeface="HGP創英角ｺﾞｼｯｸUB" pitchFamily="50" charset="-128"/>
            </a:endParaRPr>
          </a:p>
          <a:p>
            <a:pPr algn="l">
              <a:buFont typeface="Arial" pitchFamily="34" charset="0"/>
              <a:buChar char="•"/>
            </a:pPr>
            <a:r>
              <a:rPr kumimoji="0" lang="en-US" altLang="ja-JP" sz="1400" dirty="0" smtClean="0">
                <a:latin typeface="HGP創英角ｺﾞｼｯｸUB" pitchFamily="50" charset="-128"/>
              </a:rPr>
              <a:t> Json.NET</a:t>
            </a:r>
          </a:p>
          <a:p>
            <a:pPr algn="l">
              <a:buFont typeface="Arial" pitchFamily="34" charset="0"/>
              <a:buChar char="•"/>
            </a:pPr>
            <a:r>
              <a:rPr kumimoji="0" lang="en-US" altLang="ja-JP" sz="1400" dirty="0" smtClean="0">
                <a:latin typeface="HGP創英角ｺﾞｼｯｸUB" pitchFamily="50" charset="-128"/>
              </a:rPr>
              <a:t> </a:t>
            </a:r>
            <a:r>
              <a:rPr kumimoji="0" lang="en-US" altLang="ja-JP" sz="1400" dirty="0" err="1" smtClean="0">
                <a:latin typeface="HGP創英角ｺﾞｼｯｸUB" pitchFamily="50" charset="-128"/>
              </a:rPr>
              <a:t>DynamicJson</a:t>
            </a:r>
            <a:endParaRPr kumimoji="1" lang="ja-JP" altLang="en-US" sz="1400" dirty="0"/>
          </a:p>
        </p:txBody>
      </p:sp>
      <p:sp>
        <p:nvSpPr>
          <p:cNvPr id="17" name="テキスト ボックス 16"/>
          <p:cNvSpPr txBox="1"/>
          <p:nvPr/>
        </p:nvSpPr>
        <p:spPr>
          <a:xfrm>
            <a:off x="4656566" y="1571172"/>
            <a:ext cx="1293479" cy="919739"/>
          </a:xfrm>
          <a:prstGeom prst="rect">
            <a:avLst/>
          </a:prstGeom>
          <a:solidFill>
            <a:schemeClr val="bg1"/>
          </a:solidFill>
          <a:ln>
            <a:solidFill>
              <a:schemeClr val="tx1"/>
            </a:solidFill>
          </a:ln>
        </p:spPr>
        <p:txBody>
          <a:bodyPr wrap="square" rtlCol="0">
            <a:spAutoFit/>
          </a:bodyPr>
          <a:lstStyle/>
          <a:p>
            <a:pPr algn="l"/>
            <a:r>
              <a:rPr kumimoji="0" lang="en-US" altLang="ja-JP" sz="1400" dirty="0" smtClean="0">
                <a:latin typeface="HGP創英角ｺﾞｼｯｸUB" pitchFamily="50" charset="-128"/>
              </a:rPr>
              <a:t>.NET</a:t>
            </a:r>
          </a:p>
          <a:p>
            <a:pPr algn="l">
              <a:buFont typeface="Arial" pitchFamily="34" charset="0"/>
              <a:buChar char="•"/>
            </a:pPr>
            <a:r>
              <a:rPr kumimoji="0" lang="ja-JP" altLang="en-US" sz="1400" dirty="0" smtClean="0">
                <a:latin typeface="HGP創英角ｺﾞｼｯｸUB" pitchFamily="50" charset="-128"/>
              </a:rPr>
              <a:t> </a:t>
            </a:r>
            <a:r>
              <a:rPr kumimoji="0" lang="en-US" altLang="ja-JP" sz="1400" dirty="0" smtClean="0">
                <a:latin typeface="HGP創英角ｺﾞｼｯｸUB" pitchFamily="50" charset="-128"/>
              </a:rPr>
              <a:t>Json.NET</a:t>
            </a:r>
          </a:p>
          <a:p>
            <a:pPr algn="l">
              <a:buFont typeface="Arial" pitchFamily="34" charset="0"/>
              <a:buChar char="•"/>
            </a:pPr>
            <a:r>
              <a:rPr kumimoji="0" lang="en-US" altLang="ja-JP" sz="1400" dirty="0" smtClean="0">
                <a:latin typeface="HGP創英角ｺﾞｼｯｸUB" pitchFamily="50" charset="-128"/>
              </a:rPr>
              <a:t> </a:t>
            </a:r>
            <a:r>
              <a:rPr kumimoji="0" lang="en-US" altLang="ja-JP" sz="1400" dirty="0" err="1" smtClean="0">
                <a:latin typeface="HGP創英角ｺﾞｼｯｸUB" pitchFamily="50" charset="-128"/>
              </a:rPr>
              <a:t>DynamicJson</a:t>
            </a:r>
            <a:endParaRPr kumimoji="0" lang="en-US" altLang="ja-JP" sz="1400" dirty="0" smtClean="0">
              <a:latin typeface="HGP創英角ｺﾞｼｯｸUB" pitchFamily="50" charset="-128"/>
            </a:endParaRPr>
          </a:p>
          <a:p>
            <a:pPr algn="l">
              <a:buFont typeface="Arial" pitchFamily="34" charset="0"/>
              <a:buChar char="•"/>
            </a:pPr>
            <a:r>
              <a:rPr kumimoji="0" lang="en-US" altLang="ja-JP" sz="1400" dirty="0" smtClean="0">
                <a:latin typeface="HGP創英角ｺﾞｼｯｸUB" pitchFamily="50" charset="-128"/>
              </a:rPr>
              <a:t> Web API</a:t>
            </a:r>
            <a:endParaRPr kumimoji="1" lang="ja-JP" altLang="en-US" sz="1400" dirty="0"/>
          </a:p>
        </p:txBody>
      </p:sp>
      <p:sp>
        <p:nvSpPr>
          <p:cNvPr id="18" name="テキスト ボックス 17"/>
          <p:cNvSpPr txBox="1"/>
          <p:nvPr/>
        </p:nvSpPr>
        <p:spPr>
          <a:xfrm>
            <a:off x="7043597" y="2725726"/>
            <a:ext cx="2027980" cy="983972"/>
          </a:xfrm>
          <a:prstGeom prst="rect">
            <a:avLst/>
          </a:prstGeom>
          <a:solidFill>
            <a:schemeClr val="bg1"/>
          </a:solidFill>
          <a:ln>
            <a:solidFill>
              <a:schemeClr val="tx1"/>
            </a:solidFill>
          </a:ln>
        </p:spPr>
        <p:txBody>
          <a:bodyPr wrap="square" rtlCol="0">
            <a:noAutofit/>
          </a:bodyPr>
          <a:lstStyle/>
          <a:p>
            <a:r>
              <a:rPr lang="en-US" altLang="ja-JP" sz="1600" dirty="0" smtClean="0"/>
              <a:t>Azure </a:t>
            </a:r>
            <a:r>
              <a:rPr lang="en-US" altLang="ja-JP" sz="1600" dirty="0" err="1" smtClean="0"/>
              <a:t>HDInsight</a:t>
            </a:r>
            <a:endParaRPr kumimoji="1" lang="ja-JP" altLang="en-US" sz="1600" dirty="0"/>
          </a:p>
        </p:txBody>
      </p:sp>
      <p:pic>
        <p:nvPicPr>
          <p:cNvPr id="19" name="Picture 8"/>
          <p:cNvPicPr>
            <a:picLocks noChangeAspect="1" noChangeArrowheads="1"/>
          </p:cNvPicPr>
          <p:nvPr/>
        </p:nvPicPr>
        <p:blipFill>
          <a:blip r:embed="rId12" cstate="print"/>
          <a:srcRect/>
          <a:stretch>
            <a:fillRect/>
          </a:stretch>
        </p:blipFill>
        <p:spPr bwMode="auto">
          <a:xfrm>
            <a:off x="3127811" y="3730704"/>
            <a:ext cx="580646" cy="534858"/>
          </a:xfrm>
          <a:prstGeom prst="rect">
            <a:avLst/>
          </a:prstGeom>
          <a:noFill/>
          <a:ln w="9525">
            <a:noFill/>
            <a:miter lim="800000"/>
            <a:headEnd/>
            <a:tailEnd/>
          </a:ln>
        </p:spPr>
      </p:pic>
      <p:pic>
        <p:nvPicPr>
          <p:cNvPr id="20" name="Picture 8"/>
          <p:cNvPicPr>
            <a:picLocks noChangeAspect="1" noChangeArrowheads="1"/>
          </p:cNvPicPr>
          <p:nvPr/>
        </p:nvPicPr>
        <p:blipFill>
          <a:blip r:embed="rId12" cstate="print"/>
          <a:srcRect/>
          <a:stretch>
            <a:fillRect/>
          </a:stretch>
        </p:blipFill>
        <p:spPr bwMode="auto">
          <a:xfrm>
            <a:off x="5491068" y="1444704"/>
            <a:ext cx="580646" cy="534858"/>
          </a:xfrm>
          <a:prstGeom prst="rect">
            <a:avLst/>
          </a:prstGeom>
          <a:noFill/>
          <a:ln w="9525">
            <a:noFill/>
            <a:miter lim="800000"/>
            <a:headEnd/>
            <a:tailEnd/>
          </a:ln>
        </p:spPr>
      </p:pic>
      <p:pic>
        <p:nvPicPr>
          <p:cNvPr id="21" name="Picture 2" descr="C:\Users\seigi\Desktop\8c7c4833.jpg"/>
          <p:cNvPicPr>
            <a:picLocks noChangeAspect="1" noChangeArrowheads="1"/>
          </p:cNvPicPr>
          <p:nvPr/>
        </p:nvPicPr>
        <p:blipFill>
          <a:blip r:embed="rId13" cstate="print"/>
          <a:srcRect/>
          <a:stretch>
            <a:fillRect/>
          </a:stretch>
        </p:blipFill>
        <p:spPr bwMode="auto">
          <a:xfrm>
            <a:off x="1605484" y="2537237"/>
            <a:ext cx="793686" cy="595265"/>
          </a:xfrm>
          <a:prstGeom prst="rect">
            <a:avLst/>
          </a:prstGeom>
          <a:noFill/>
        </p:spPr>
      </p:pic>
      <p:pic>
        <p:nvPicPr>
          <p:cNvPr id="22" name="Picture 3" descr="C:\Users\seigi\Desktop\ebf559ac.jpg"/>
          <p:cNvPicPr>
            <a:picLocks noChangeAspect="1" noChangeArrowheads="1"/>
          </p:cNvPicPr>
          <p:nvPr/>
        </p:nvPicPr>
        <p:blipFill>
          <a:blip r:embed="rId14" cstate="print"/>
          <a:srcRect/>
          <a:stretch>
            <a:fillRect/>
          </a:stretch>
        </p:blipFill>
        <p:spPr bwMode="auto">
          <a:xfrm>
            <a:off x="1605484" y="1876324"/>
            <a:ext cx="793686" cy="595265"/>
          </a:xfrm>
          <a:prstGeom prst="rect">
            <a:avLst/>
          </a:prstGeom>
          <a:noFill/>
        </p:spPr>
      </p:pic>
      <p:pic>
        <p:nvPicPr>
          <p:cNvPr id="23" name="Picture 4" descr="C:\Users\seigi\Desktop\01jpg.jpg"/>
          <p:cNvPicPr>
            <a:picLocks noChangeAspect="1" noChangeArrowheads="1"/>
          </p:cNvPicPr>
          <p:nvPr/>
        </p:nvPicPr>
        <p:blipFill>
          <a:blip r:embed="rId15" cstate="print"/>
          <a:srcRect/>
          <a:stretch>
            <a:fillRect/>
          </a:stretch>
        </p:blipFill>
        <p:spPr bwMode="auto">
          <a:xfrm>
            <a:off x="1764706" y="1344424"/>
            <a:ext cx="634464" cy="466253"/>
          </a:xfrm>
          <a:prstGeom prst="rect">
            <a:avLst/>
          </a:prstGeom>
          <a:noFill/>
        </p:spPr>
      </p:pic>
      <p:sp>
        <p:nvSpPr>
          <p:cNvPr id="24" name="円柱 23"/>
          <p:cNvSpPr/>
          <p:nvPr/>
        </p:nvSpPr>
        <p:spPr bwMode="auto">
          <a:xfrm>
            <a:off x="5644896" y="2774872"/>
            <a:ext cx="1326265" cy="891251"/>
          </a:xfrm>
          <a:prstGeom prst="can">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latin typeface="Verdana" pitchFamily="34" charset="0"/>
                <a:ea typeface="HGP創英角ｺﾞｼｯｸUB" pitchFamily="50" charset="-128"/>
              </a:rPr>
              <a:t>Database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dirty="0" smtClean="0"/>
              <a:t>/Storage</a:t>
            </a:r>
            <a:endParaRPr kumimoji="0" lang="ja-JP" altLang="en-US" sz="1800" b="0" i="0" u="none" strike="noStrike" cap="none" normalizeH="0" baseline="0" dirty="0" smtClean="0">
              <a:ln>
                <a:noFill/>
              </a:ln>
              <a:solidFill>
                <a:schemeClr val="tx1"/>
              </a:solidFill>
              <a:effectLst/>
              <a:latin typeface="Verdana" pitchFamily="34" charset="0"/>
              <a:ea typeface="HGP創英角ｺﾞｼｯｸUB" pitchFamily="50" charset="-128"/>
            </a:endParaRPr>
          </a:p>
        </p:txBody>
      </p:sp>
      <p:sp>
        <p:nvSpPr>
          <p:cNvPr id="25" name="AutoShape 77"/>
          <p:cNvSpPr>
            <a:spLocks noChangeArrowheads="1"/>
          </p:cNvSpPr>
          <p:nvPr/>
        </p:nvSpPr>
        <p:spPr bwMode="auto">
          <a:xfrm>
            <a:off x="6058916" y="1475607"/>
            <a:ext cx="430394" cy="1360190"/>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28" name="AutoShape 8"/>
          <p:cNvSpPr>
            <a:spLocks noChangeArrowheads="1"/>
          </p:cNvSpPr>
          <p:nvPr/>
        </p:nvSpPr>
        <p:spPr bwMode="auto">
          <a:xfrm flipH="1">
            <a:off x="7487476" y="1574482"/>
            <a:ext cx="1459754" cy="486233"/>
          </a:xfrm>
          <a:prstGeom prst="wedgeRoundRectCallout">
            <a:avLst>
              <a:gd name="adj1" fmla="val 60651"/>
              <a:gd name="adj2" fmla="val -33201"/>
              <a:gd name="adj3" fmla="val 16667"/>
            </a:avLst>
          </a:prstGeom>
          <a:solidFill>
            <a:srgbClr val="FFFFFF"/>
          </a:solidFill>
          <a:ln w="9525">
            <a:solidFill>
              <a:srgbClr val="000000"/>
            </a:solidFill>
            <a:miter lim="800000"/>
            <a:headEnd/>
            <a:tailEnd/>
          </a:ln>
        </p:spPr>
        <p:txBody>
          <a:bodyPr lIns="72000" tIns="72000" rIns="72000" bIns="72000"/>
          <a:lstStyle/>
          <a:p>
            <a:pPr algn="l">
              <a:lnSpc>
                <a:spcPct val="85000"/>
              </a:lnSpc>
            </a:pPr>
            <a:r>
              <a:rPr kumimoji="0" lang="en-US" altLang="ja-JP" sz="1200" dirty="0" smtClean="0">
                <a:ea typeface="Verdana" pitchFamily="34" charset="0"/>
                <a:cs typeface="Verdana" pitchFamily="34" charset="0"/>
              </a:rPr>
              <a:t>Azure </a:t>
            </a:r>
            <a:r>
              <a:rPr kumimoji="0" lang="en-US" altLang="ja-JP" sz="1200" dirty="0" err="1" smtClean="0">
                <a:ea typeface="Verdana" pitchFamily="34" charset="0"/>
                <a:cs typeface="Verdana" pitchFamily="34" charset="0"/>
              </a:rPr>
              <a:t>HDInsight</a:t>
            </a:r>
            <a:endParaRPr kumimoji="0" lang="en-US" altLang="ja-JP" sz="1200" dirty="0" smtClean="0">
              <a:ea typeface="Verdana" pitchFamily="34" charset="0"/>
              <a:cs typeface="Verdana" pitchFamily="34" charset="0"/>
            </a:endParaRPr>
          </a:p>
          <a:p>
            <a:pPr algn="l">
              <a:lnSpc>
                <a:spcPct val="85000"/>
              </a:lnSpc>
            </a:pPr>
            <a:r>
              <a:rPr kumimoji="0" lang="ja-JP" altLang="en-US" sz="1200" dirty="0" smtClean="0">
                <a:ea typeface="Verdana" pitchFamily="34" charset="0"/>
                <a:cs typeface="Verdana" pitchFamily="34" charset="0"/>
              </a:rPr>
              <a:t>  </a:t>
            </a:r>
            <a:r>
              <a:rPr kumimoji="0" lang="en-US" altLang="ja-JP" sz="1200" dirty="0" smtClean="0">
                <a:ea typeface="Verdana" pitchFamily="34" charset="0"/>
                <a:cs typeface="Verdana" pitchFamily="34" charset="0"/>
              </a:rPr>
              <a:t>Service API</a:t>
            </a:r>
          </a:p>
        </p:txBody>
      </p:sp>
      <p:sp>
        <p:nvSpPr>
          <p:cNvPr id="29" name="テキスト ボックス 28"/>
          <p:cNvSpPr txBox="1"/>
          <p:nvPr/>
        </p:nvSpPr>
        <p:spPr>
          <a:xfrm>
            <a:off x="7106969" y="3141815"/>
            <a:ext cx="1901235" cy="510909"/>
          </a:xfrm>
          <a:prstGeom prst="rect">
            <a:avLst/>
          </a:prstGeom>
          <a:solidFill>
            <a:schemeClr val="bg1"/>
          </a:solidFill>
          <a:ln>
            <a:solidFill>
              <a:schemeClr val="tx1"/>
            </a:solidFill>
          </a:ln>
        </p:spPr>
        <p:txBody>
          <a:bodyPr wrap="square" rtlCol="0">
            <a:spAutoFit/>
          </a:bodyPr>
          <a:lstStyle/>
          <a:p>
            <a:pPr algn="l">
              <a:lnSpc>
                <a:spcPct val="85000"/>
              </a:lnSpc>
            </a:pPr>
            <a:r>
              <a:rPr kumimoji="0" lang="en-US" altLang="ja-JP" sz="1600" dirty="0" smtClean="0">
                <a:ea typeface="Verdana" pitchFamily="34" charset="0"/>
                <a:cs typeface="Verdana" pitchFamily="34" charset="0"/>
              </a:rPr>
              <a:t>Microsoft .NET</a:t>
            </a:r>
          </a:p>
          <a:p>
            <a:pPr algn="l">
              <a:lnSpc>
                <a:spcPct val="85000"/>
              </a:lnSpc>
            </a:pPr>
            <a:r>
              <a:rPr kumimoji="0" lang="en-US" altLang="ja-JP" sz="1600" dirty="0" smtClean="0">
                <a:ea typeface="Verdana" pitchFamily="34" charset="0"/>
                <a:cs typeface="Verdana" pitchFamily="34" charset="0"/>
              </a:rPr>
              <a:t>SDK For </a:t>
            </a:r>
            <a:r>
              <a:rPr kumimoji="0" lang="en-US" altLang="ja-JP" sz="1600" dirty="0" err="1" smtClean="0">
                <a:ea typeface="Verdana" pitchFamily="34" charset="0"/>
                <a:cs typeface="Verdana" pitchFamily="34" charset="0"/>
              </a:rPr>
              <a:t>Hadoop</a:t>
            </a:r>
            <a:endParaRPr kumimoji="0" lang="en-US" altLang="ja-JP" sz="1600" dirty="0" smtClean="0">
              <a:ea typeface="Verdana" pitchFamily="34" charset="0"/>
              <a:cs typeface="Verdana" pitchFamily="34" charset="0"/>
            </a:endParaRPr>
          </a:p>
        </p:txBody>
      </p:sp>
      <p:sp>
        <p:nvSpPr>
          <p:cNvPr id="30"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4.4. </a:t>
            </a:r>
            <a:r>
              <a:rPr lang="ja-JP" altLang="en-US" sz="2800" dirty="0" smtClean="0"/>
              <a:t>様々なクライアントと接続　</a:t>
            </a:r>
            <a:r>
              <a:rPr lang="en-US" altLang="ja-JP" sz="2800" dirty="0" err="1" smtClean="0"/>
              <a:t>IoT</a:t>
            </a:r>
            <a:r>
              <a:rPr lang="en-US" altLang="ja-JP" sz="2800" dirty="0" smtClean="0"/>
              <a:t> &amp; </a:t>
            </a:r>
            <a:r>
              <a:rPr lang="en-US" altLang="ja-JP" sz="2800" dirty="0" err="1" smtClean="0"/>
              <a:t>BigData</a:t>
            </a:r>
            <a:endParaRPr lang="ja-JP" altLang="en-US" sz="2800" dirty="0"/>
          </a:p>
        </p:txBody>
      </p:sp>
      <p:sp>
        <p:nvSpPr>
          <p:cNvPr id="32" name="テキスト ボックス 31"/>
          <p:cNvSpPr txBox="1"/>
          <p:nvPr/>
        </p:nvSpPr>
        <p:spPr>
          <a:xfrm>
            <a:off x="2106406" y="2958012"/>
            <a:ext cx="1293479" cy="712887"/>
          </a:xfrm>
          <a:prstGeom prst="rect">
            <a:avLst/>
          </a:prstGeom>
          <a:solidFill>
            <a:schemeClr val="bg1"/>
          </a:solidFill>
          <a:ln>
            <a:solidFill>
              <a:schemeClr val="tx1"/>
            </a:solidFill>
          </a:ln>
        </p:spPr>
        <p:txBody>
          <a:bodyPr wrap="square" rtlCol="0">
            <a:spAutoFit/>
          </a:bodyPr>
          <a:lstStyle/>
          <a:p>
            <a:pPr algn="l"/>
            <a:r>
              <a:rPr kumimoji="0" lang="en-US" altLang="ja-JP" sz="1400" dirty="0" err="1" smtClean="0">
                <a:latin typeface="HGP創英角ｺﾞｼｯｸUB" pitchFamily="50" charset="-128"/>
              </a:rPr>
              <a:t>AngularJS</a:t>
            </a:r>
            <a:r>
              <a:rPr kumimoji="0" lang="en-US" altLang="ja-JP" sz="1400" dirty="0" smtClean="0">
                <a:latin typeface="HGP創英角ｺﾞｼｯｸUB" pitchFamily="50" charset="-128"/>
              </a:rPr>
              <a:t>, Knockout</a:t>
            </a:r>
          </a:p>
          <a:p>
            <a:pPr algn="l"/>
            <a:r>
              <a:rPr kumimoji="0" lang="ja-JP" altLang="en-US" sz="1400" dirty="0" smtClean="0">
                <a:latin typeface="HGP創英角ｺﾞｼｯｸUB" pitchFamily="50" charset="-128"/>
              </a:rPr>
              <a:t>＋ </a:t>
            </a:r>
            <a:r>
              <a:rPr kumimoji="0" lang="en-US" altLang="ja-JP" sz="1400" dirty="0" err="1" smtClean="0">
                <a:latin typeface="HGP創英角ｺﾞｼｯｸUB" pitchFamily="50" charset="-128"/>
              </a:rPr>
              <a:t>jQuery</a:t>
            </a:r>
            <a:endParaRPr kumimoji="1" lang="ja-JP" altLang="en-US" sz="1400" dirty="0"/>
          </a:p>
        </p:txBody>
      </p:sp>
      <p:pic>
        <p:nvPicPr>
          <p:cNvPr id="33" name="Picture 8"/>
          <p:cNvPicPr>
            <a:picLocks noChangeAspect="1" noChangeArrowheads="1"/>
          </p:cNvPicPr>
          <p:nvPr/>
        </p:nvPicPr>
        <p:blipFill>
          <a:blip r:embed="rId12" cstate="print"/>
          <a:srcRect/>
          <a:stretch>
            <a:fillRect/>
          </a:stretch>
        </p:blipFill>
        <p:spPr bwMode="auto">
          <a:xfrm>
            <a:off x="3127811" y="2968704"/>
            <a:ext cx="580646" cy="534858"/>
          </a:xfrm>
          <a:prstGeom prst="rect">
            <a:avLst/>
          </a:prstGeom>
          <a:noFill/>
          <a:ln w="9525">
            <a:noFill/>
            <a:miter lim="800000"/>
            <a:headEnd/>
            <a:tailEnd/>
          </a:ln>
        </p:spPr>
      </p:pic>
      <p:sp>
        <p:nvSpPr>
          <p:cNvPr id="35" name="AutoShape 77"/>
          <p:cNvSpPr>
            <a:spLocks noChangeArrowheads="1"/>
          </p:cNvSpPr>
          <p:nvPr/>
        </p:nvSpPr>
        <p:spPr bwMode="auto">
          <a:xfrm>
            <a:off x="6973316" y="1475607"/>
            <a:ext cx="430394" cy="1360190"/>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26" name="AutoShape 8"/>
          <p:cNvSpPr>
            <a:spLocks noChangeArrowheads="1"/>
          </p:cNvSpPr>
          <p:nvPr/>
        </p:nvSpPr>
        <p:spPr bwMode="auto">
          <a:xfrm flipH="1">
            <a:off x="6801973" y="2131993"/>
            <a:ext cx="1430934" cy="365381"/>
          </a:xfrm>
          <a:prstGeom prst="wedgeRoundRectCallout">
            <a:avLst>
              <a:gd name="adj1" fmla="val 71941"/>
              <a:gd name="adj2" fmla="val -33201"/>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en-US" altLang="ja-JP" sz="1600" dirty="0" smtClean="0">
                <a:ea typeface="Verdana" pitchFamily="34" charset="0"/>
                <a:cs typeface="Verdana" pitchFamily="34" charset="0"/>
              </a:rPr>
              <a:t>SQL/</a:t>
            </a:r>
            <a:r>
              <a:rPr kumimoji="0" lang="en-US" altLang="ja-JP" sz="1600" dirty="0" err="1" smtClean="0">
                <a:ea typeface="Verdana" pitchFamily="34" charset="0"/>
                <a:cs typeface="Verdana" pitchFamily="34" charset="0"/>
              </a:rPr>
              <a:t>NoSQL</a:t>
            </a:r>
            <a:endParaRPr kumimoji="0" lang="en-US" altLang="ja-JP" sz="1600" dirty="0" smtClean="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noChangeArrowheads="1"/>
          </p:cNvSpPr>
          <p:nvPr/>
        </p:nvSpPr>
        <p:spPr bwMode="auto">
          <a:xfrm>
            <a:off x="474663" y="1191013"/>
            <a:ext cx="8020050" cy="701675"/>
          </a:xfrm>
          <a:prstGeom prst="doubleWave">
            <a:avLst>
              <a:gd name="adj1" fmla="val 6500"/>
              <a:gd name="adj2" fmla="val 14"/>
            </a:avLst>
          </a:prstGeom>
          <a:solidFill>
            <a:srgbClr val="69306A"/>
          </a:soli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chemeClr val="bg1"/>
                </a:solidFill>
              </a:rPr>
              <a:t>1. </a:t>
            </a:r>
            <a:r>
              <a:rPr lang="ja-JP" altLang="en-US" sz="2800" dirty="0" smtClean="0">
                <a:solidFill>
                  <a:schemeClr val="bg1"/>
                </a:solidFill>
              </a:rPr>
              <a:t>概要</a:t>
            </a:r>
            <a:endParaRPr lang="ja-JP" altLang="en-US" sz="2800" dirty="0">
              <a:solidFill>
                <a:schemeClr val="bg1"/>
              </a:solidFill>
            </a:endParaRPr>
          </a:p>
        </p:txBody>
      </p:sp>
      <p:sp>
        <p:nvSpPr>
          <p:cNvPr id="3" name="AutoShape 5"/>
          <p:cNvSpPr>
            <a:spLocks noChangeArrowheads="1"/>
          </p:cNvSpPr>
          <p:nvPr/>
        </p:nvSpPr>
        <p:spPr bwMode="auto">
          <a:xfrm>
            <a:off x="474663" y="2536894"/>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2. </a:t>
            </a:r>
            <a:r>
              <a:rPr lang="ja-JP" altLang="en-US" sz="2800" dirty="0" smtClean="0">
                <a:solidFill>
                  <a:srgbClr val="69306A"/>
                </a:solidFill>
              </a:rPr>
              <a:t>事例</a:t>
            </a:r>
            <a:endParaRPr lang="ja-JP" altLang="en-US" sz="2800" dirty="0">
              <a:solidFill>
                <a:srgbClr val="69306A"/>
              </a:solidFill>
            </a:endParaRPr>
          </a:p>
        </p:txBody>
      </p:sp>
      <p:sp>
        <p:nvSpPr>
          <p:cNvPr id="4" name="AutoShape 7"/>
          <p:cNvSpPr>
            <a:spLocks noChangeArrowheads="1"/>
          </p:cNvSpPr>
          <p:nvPr/>
        </p:nvSpPr>
        <p:spPr bwMode="auto">
          <a:xfrm>
            <a:off x="474663" y="3882775"/>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3</a:t>
            </a:r>
            <a:r>
              <a:rPr lang="en-US" altLang="ja-JP" sz="2800" b="1" dirty="0" smtClean="0">
                <a:solidFill>
                  <a:srgbClr val="69306A"/>
                </a:solidFill>
              </a:rPr>
              <a:t>.</a:t>
            </a:r>
            <a:r>
              <a:rPr lang="ja-JP" altLang="en-US" sz="2800" b="1" dirty="0" smtClean="0">
                <a:solidFill>
                  <a:srgbClr val="69306A"/>
                </a:solidFill>
              </a:rPr>
              <a:t> アピールポイント </a:t>
            </a:r>
            <a:endParaRPr lang="ja-JP" altLang="en-US" sz="2800" dirty="0">
              <a:solidFill>
                <a:srgbClr val="69306A"/>
              </a:solidFill>
            </a:endParaRPr>
          </a:p>
        </p:txBody>
      </p:sp>
      <p:sp>
        <p:nvSpPr>
          <p:cNvPr id="6" name="AutoShape 9"/>
          <p:cNvSpPr>
            <a:spLocks noChangeArrowheads="1"/>
          </p:cNvSpPr>
          <p:nvPr/>
        </p:nvSpPr>
        <p:spPr bwMode="auto">
          <a:xfrm>
            <a:off x="474663" y="5228655"/>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4. </a:t>
            </a:r>
            <a:r>
              <a:rPr lang="ja-JP" altLang="en-US" sz="2800" dirty="0" smtClean="0">
                <a:solidFill>
                  <a:srgbClr val="69306A"/>
                </a:solidFill>
              </a:rPr>
              <a:t>開発計画</a:t>
            </a:r>
          </a:p>
        </p:txBody>
      </p:sp>
      <p:sp>
        <p:nvSpPr>
          <p:cNvPr id="8"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4.5. </a:t>
            </a:r>
            <a:r>
              <a:rPr lang="ja-JP" altLang="en-US" sz="2800" dirty="0" smtClean="0"/>
              <a:t>様々な他社製品・サービスとの連携を調査</a:t>
            </a:r>
            <a:endParaRPr lang="ja-JP" altLang="en-US" sz="2800" dirty="0"/>
          </a:p>
        </p:txBody>
      </p:sp>
      <p:sp>
        <p:nvSpPr>
          <p:cNvPr id="2" name="テキスト ボックス 1"/>
          <p:cNvSpPr txBox="1"/>
          <p:nvPr/>
        </p:nvSpPr>
        <p:spPr>
          <a:xfrm>
            <a:off x="1629699" y="999960"/>
            <a:ext cx="598305" cy="3109055"/>
          </a:xfrm>
          <a:prstGeom prst="rect">
            <a:avLst/>
          </a:prstGeom>
          <a:solidFill>
            <a:schemeClr val="bg1"/>
          </a:solidFill>
          <a:ln>
            <a:solidFill>
              <a:schemeClr val="tx1"/>
            </a:solidFill>
          </a:ln>
        </p:spPr>
        <p:txBody>
          <a:bodyPr vert="eaVert" wrap="square" rtlCol="0">
            <a:spAutoFit/>
          </a:bodyPr>
          <a:lstStyle/>
          <a:p>
            <a:r>
              <a:rPr kumimoji="1" lang="ja-JP" altLang="en-US" sz="2800" dirty="0" smtClean="0"/>
              <a:t>アプリケーション</a:t>
            </a:r>
            <a:endParaRPr kumimoji="1" lang="en-US" altLang="ja-JP" sz="2800" dirty="0" smtClean="0"/>
          </a:p>
        </p:txBody>
      </p:sp>
      <p:grpSp>
        <p:nvGrpSpPr>
          <p:cNvPr id="15" name="グループ化 14"/>
          <p:cNvGrpSpPr/>
          <p:nvPr/>
        </p:nvGrpSpPr>
        <p:grpSpPr>
          <a:xfrm>
            <a:off x="2581915" y="1062636"/>
            <a:ext cx="4843124" cy="505972"/>
            <a:chOff x="2581915" y="1062636"/>
            <a:chExt cx="4843124" cy="505972"/>
          </a:xfrm>
        </p:grpSpPr>
        <p:sp>
          <p:nvSpPr>
            <p:cNvPr id="4" name="AutoShape 86"/>
            <p:cNvSpPr>
              <a:spLocks noChangeArrowheads="1"/>
            </p:cNvSpPr>
            <p:nvPr/>
          </p:nvSpPr>
          <p:spPr bwMode="auto">
            <a:xfrm>
              <a:off x="2581915" y="1085332"/>
              <a:ext cx="2036372" cy="403692"/>
            </a:xfrm>
            <a:prstGeom prst="rightArrow">
              <a:avLst>
                <a:gd name="adj1" fmla="val 57500"/>
                <a:gd name="adj2" fmla="val 62962"/>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39" name="テキスト ボックス 38"/>
            <p:cNvSpPr txBox="1"/>
            <p:nvPr/>
          </p:nvSpPr>
          <p:spPr>
            <a:xfrm>
              <a:off x="4751897" y="1062636"/>
              <a:ext cx="2673142" cy="505972"/>
            </a:xfrm>
            <a:prstGeom prst="rect">
              <a:avLst/>
            </a:prstGeom>
            <a:solidFill>
              <a:schemeClr val="bg1"/>
            </a:solidFill>
            <a:ln>
              <a:solidFill>
                <a:schemeClr val="tx1"/>
              </a:solidFill>
            </a:ln>
          </p:spPr>
          <p:txBody>
            <a:bodyPr wrap="square" rtlCol="0">
              <a:spAutoFit/>
            </a:bodyPr>
            <a:lstStyle/>
            <a:p>
              <a:r>
                <a:rPr lang="en-US" altLang="ja-JP" sz="2800" dirty="0" smtClean="0"/>
                <a:t>Office 365</a:t>
              </a:r>
              <a:endParaRPr kumimoji="1" lang="en-US" altLang="ja-JP" sz="2800" dirty="0" smtClean="0"/>
            </a:p>
          </p:txBody>
        </p:sp>
      </p:grpSp>
      <p:grpSp>
        <p:nvGrpSpPr>
          <p:cNvPr id="16" name="グループ化 15"/>
          <p:cNvGrpSpPr/>
          <p:nvPr/>
        </p:nvGrpSpPr>
        <p:grpSpPr>
          <a:xfrm>
            <a:off x="2581915" y="2335694"/>
            <a:ext cx="4843124" cy="456672"/>
            <a:chOff x="2581915" y="1894907"/>
            <a:chExt cx="4843124" cy="456672"/>
          </a:xfrm>
        </p:grpSpPr>
        <p:sp>
          <p:nvSpPr>
            <p:cNvPr id="34" name="AutoShape 86"/>
            <p:cNvSpPr>
              <a:spLocks noChangeArrowheads="1"/>
            </p:cNvSpPr>
            <p:nvPr/>
          </p:nvSpPr>
          <p:spPr bwMode="auto">
            <a:xfrm>
              <a:off x="2581915" y="1917604"/>
              <a:ext cx="2036372" cy="403692"/>
            </a:xfrm>
            <a:prstGeom prst="rightArrow">
              <a:avLst>
                <a:gd name="adj1" fmla="val 57500"/>
                <a:gd name="adj2" fmla="val 62962"/>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40" name="テキスト ボックス 39"/>
            <p:cNvSpPr txBox="1"/>
            <p:nvPr/>
          </p:nvSpPr>
          <p:spPr>
            <a:xfrm>
              <a:off x="4751897" y="1894907"/>
              <a:ext cx="2673142" cy="456672"/>
            </a:xfrm>
            <a:prstGeom prst="rect">
              <a:avLst/>
            </a:prstGeom>
            <a:solidFill>
              <a:schemeClr val="bg1"/>
            </a:solidFill>
            <a:ln>
              <a:solidFill>
                <a:schemeClr val="tx1"/>
              </a:solidFill>
            </a:ln>
          </p:spPr>
          <p:txBody>
            <a:bodyPr wrap="square" rtlCol="0">
              <a:spAutoFit/>
            </a:bodyPr>
            <a:lstStyle/>
            <a:p>
              <a:r>
                <a:rPr lang="en-US" altLang="ja-JP" sz="2800" dirty="0" err="1" smtClean="0"/>
                <a:t>Salesforce</a:t>
              </a:r>
              <a:endParaRPr kumimoji="1" lang="en-US" altLang="ja-JP" sz="2800" dirty="0" smtClean="0"/>
            </a:p>
          </p:txBody>
        </p:sp>
      </p:grpSp>
      <p:grpSp>
        <p:nvGrpSpPr>
          <p:cNvPr id="17" name="グループ化 16"/>
          <p:cNvGrpSpPr/>
          <p:nvPr/>
        </p:nvGrpSpPr>
        <p:grpSpPr>
          <a:xfrm>
            <a:off x="2581915" y="2947573"/>
            <a:ext cx="4843124" cy="456672"/>
            <a:chOff x="2581915" y="2727179"/>
            <a:chExt cx="4843124" cy="456672"/>
          </a:xfrm>
        </p:grpSpPr>
        <p:sp>
          <p:nvSpPr>
            <p:cNvPr id="36" name="AutoShape 86"/>
            <p:cNvSpPr>
              <a:spLocks noChangeArrowheads="1"/>
            </p:cNvSpPr>
            <p:nvPr/>
          </p:nvSpPr>
          <p:spPr bwMode="auto">
            <a:xfrm>
              <a:off x="2581915" y="2749877"/>
              <a:ext cx="2036372" cy="403692"/>
            </a:xfrm>
            <a:prstGeom prst="rightArrow">
              <a:avLst>
                <a:gd name="adj1" fmla="val 57500"/>
                <a:gd name="adj2" fmla="val 62962"/>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41" name="テキスト ボックス 40"/>
            <p:cNvSpPr txBox="1"/>
            <p:nvPr/>
          </p:nvSpPr>
          <p:spPr>
            <a:xfrm>
              <a:off x="4751897" y="2727179"/>
              <a:ext cx="2673142" cy="456672"/>
            </a:xfrm>
            <a:prstGeom prst="rect">
              <a:avLst/>
            </a:prstGeom>
            <a:solidFill>
              <a:schemeClr val="bg1"/>
            </a:solidFill>
            <a:ln>
              <a:solidFill>
                <a:schemeClr val="tx1"/>
              </a:solidFill>
            </a:ln>
          </p:spPr>
          <p:txBody>
            <a:bodyPr wrap="square" rtlCol="0">
              <a:spAutoFit/>
            </a:bodyPr>
            <a:lstStyle/>
            <a:p>
              <a:r>
                <a:rPr kumimoji="1" lang="en-US" altLang="ja-JP" sz="2800" dirty="0" smtClean="0"/>
                <a:t>SAP</a:t>
              </a:r>
            </a:p>
          </p:txBody>
        </p:sp>
      </p:grpSp>
      <p:grpSp>
        <p:nvGrpSpPr>
          <p:cNvPr id="18" name="グループ化 17"/>
          <p:cNvGrpSpPr/>
          <p:nvPr/>
        </p:nvGrpSpPr>
        <p:grpSpPr>
          <a:xfrm>
            <a:off x="2581915" y="3559451"/>
            <a:ext cx="4843124" cy="456672"/>
            <a:chOff x="2581915" y="3559451"/>
            <a:chExt cx="4843124" cy="456672"/>
          </a:xfrm>
        </p:grpSpPr>
        <p:sp>
          <p:nvSpPr>
            <p:cNvPr id="37" name="AutoShape 86"/>
            <p:cNvSpPr>
              <a:spLocks noChangeArrowheads="1"/>
            </p:cNvSpPr>
            <p:nvPr/>
          </p:nvSpPr>
          <p:spPr bwMode="auto">
            <a:xfrm>
              <a:off x="2581915" y="3582148"/>
              <a:ext cx="2036372" cy="403692"/>
            </a:xfrm>
            <a:prstGeom prst="rightArrow">
              <a:avLst>
                <a:gd name="adj1" fmla="val 57500"/>
                <a:gd name="adj2" fmla="val 62962"/>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42" name="テキスト ボックス 41"/>
            <p:cNvSpPr txBox="1"/>
            <p:nvPr/>
          </p:nvSpPr>
          <p:spPr>
            <a:xfrm>
              <a:off x="4751897" y="3559451"/>
              <a:ext cx="2673142" cy="456672"/>
            </a:xfrm>
            <a:prstGeom prst="rect">
              <a:avLst/>
            </a:prstGeom>
            <a:solidFill>
              <a:schemeClr val="bg1"/>
            </a:solidFill>
            <a:ln>
              <a:solidFill>
                <a:schemeClr val="tx1"/>
              </a:solidFill>
            </a:ln>
          </p:spPr>
          <p:txBody>
            <a:bodyPr wrap="square" rtlCol="0">
              <a:spAutoFit/>
            </a:bodyPr>
            <a:lstStyle/>
            <a:p>
              <a:r>
                <a:rPr kumimoji="1" lang="en-US" altLang="ja-JP" sz="2800" dirty="0" smtClean="0"/>
                <a:t>.etc .etc</a:t>
              </a:r>
            </a:p>
          </p:txBody>
        </p:sp>
      </p:grpSp>
      <p:sp>
        <p:nvSpPr>
          <p:cNvPr id="43" name="AutoShape 8"/>
          <p:cNvSpPr>
            <a:spLocks noChangeArrowheads="1"/>
          </p:cNvSpPr>
          <p:nvPr/>
        </p:nvSpPr>
        <p:spPr bwMode="auto">
          <a:xfrm flipH="1">
            <a:off x="563196" y="4537277"/>
            <a:ext cx="8002070" cy="684963"/>
          </a:xfrm>
          <a:prstGeom prst="wedgeRoundRectCallout">
            <a:avLst>
              <a:gd name="adj1" fmla="val 7094"/>
              <a:gd name="adj2" fmla="val -104294"/>
              <a:gd name="adj3" fmla="val 16667"/>
            </a:avLst>
          </a:prstGeom>
          <a:solidFill>
            <a:srgbClr val="FFFFFF"/>
          </a:solidFill>
          <a:ln w="9525">
            <a:solidFill>
              <a:srgbClr val="000000"/>
            </a:solidFill>
            <a:miter lim="800000"/>
            <a:headEnd/>
            <a:tailEnd/>
          </a:ln>
        </p:spPr>
        <p:txBody>
          <a:bodyPr lIns="72000" tIns="72000" rIns="72000" bIns="72000"/>
          <a:lstStyle/>
          <a:p>
            <a:pPr marL="182563" algn="l">
              <a:lnSpc>
                <a:spcPct val="85000"/>
              </a:lnSpc>
              <a:buFont typeface="Arial" pitchFamily="34" charset="0"/>
              <a:buChar char="•"/>
            </a:pPr>
            <a:r>
              <a:rPr kumimoji="0" lang="ja-JP" altLang="en-US" sz="2000" dirty="0" smtClean="0">
                <a:latin typeface="+mj-lt"/>
                <a:ea typeface="Verdana" pitchFamily="34" charset="0"/>
                <a:cs typeface="Verdana" pitchFamily="34" charset="0"/>
              </a:rPr>
              <a:t> 各種コネクタ（</a:t>
            </a:r>
            <a:r>
              <a:rPr kumimoji="0" lang="en-US" altLang="ja-JP" sz="2000" dirty="0" smtClean="0">
                <a:ea typeface="Verdana" pitchFamily="34" charset="0"/>
                <a:cs typeface="Verdana" pitchFamily="34" charset="0"/>
              </a:rPr>
              <a:t>SOAP</a:t>
            </a:r>
            <a:r>
              <a:rPr kumimoji="0" lang="ja-JP" altLang="en-US" sz="2000" dirty="0" err="1" smtClean="0">
                <a:ea typeface="Verdana" pitchFamily="34" charset="0"/>
                <a:cs typeface="Verdana" pitchFamily="34" charset="0"/>
              </a:rPr>
              <a:t>、</a:t>
            </a:r>
            <a:r>
              <a:rPr kumimoji="0" lang="en-US" altLang="ja-JP" sz="2000" dirty="0" smtClean="0">
                <a:ea typeface="Verdana" pitchFamily="34" charset="0"/>
                <a:cs typeface="Verdana" pitchFamily="34" charset="0"/>
              </a:rPr>
              <a:t>REST</a:t>
            </a:r>
            <a:r>
              <a:rPr kumimoji="0" lang="ja-JP" altLang="en-US" sz="2000" dirty="0" err="1" smtClean="0">
                <a:ea typeface="Verdana" pitchFamily="34" charset="0"/>
                <a:cs typeface="Verdana" pitchFamily="34" charset="0"/>
              </a:rPr>
              <a:t>、</a:t>
            </a:r>
            <a:r>
              <a:rPr kumimoji="0" lang="en-US" altLang="ja-JP" sz="2000" dirty="0" err="1" smtClean="0">
                <a:ea typeface="Verdana" pitchFamily="34" charset="0"/>
                <a:cs typeface="Verdana" pitchFamily="34" charset="0"/>
              </a:rPr>
              <a:t>Odata</a:t>
            </a:r>
            <a:r>
              <a:rPr kumimoji="0" lang="ja-JP" altLang="en-US" sz="2000" dirty="0" err="1" smtClean="0">
                <a:ea typeface="Verdana" pitchFamily="34" charset="0"/>
                <a:cs typeface="Verdana" pitchFamily="34" charset="0"/>
              </a:rPr>
              <a:t>、</a:t>
            </a:r>
            <a:r>
              <a:rPr kumimoji="0" lang="en-US" altLang="ja-JP" sz="2000" dirty="0" smtClean="0">
                <a:ea typeface="Verdana" pitchFamily="34" charset="0"/>
                <a:cs typeface="Verdana" pitchFamily="34" charset="0"/>
              </a:rPr>
              <a:t>LINQ</a:t>
            </a:r>
            <a:r>
              <a:rPr kumimoji="0" lang="ja-JP" altLang="en-US" sz="2000" dirty="0" smtClean="0">
                <a:ea typeface="Verdana" pitchFamily="34" charset="0"/>
                <a:cs typeface="Verdana" pitchFamily="34" charset="0"/>
              </a:rPr>
              <a:t> </a:t>
            </a:r>
            <a:r>
              <a:rPr kumimoji="0" lang="en-US" altLang="ja-JP" sz="2000" dirty="0" smtClean="0">
                <a:ea typeface="Verdana" pitchFamily="34" charset="0"/>
                <a:cs typeface="Verdana" pitchFamily="34" charset="0"/>
              </a:rPr>
              <a:t>to X</a:t>
            </a:r>
            <a:r>
              <a:rPr kumimoji="0" lang="ja-JP" altLang="en-US" sz="2000" dirty="0" smtClean="0">
                <a:ea typeface="Verdana" pitchFamily="34" charset="0"/>
                <a:cs typeface="Verdana" pitchFamily="34" charset="0"/>
              </a:rPr>
              <a:t>）</a:t>
            </a:r>
            <a:endParaRPr kumimoji="0" lang="en-US" altLang="ja-JP" sz="2000" dirty="0" smtClean="0">
              <a:ea typeface="Verdana" pitchFamily="34" charset="0"/>
              <a:cs typeface="Verdana" pitchFamily="34" charset="0"/>
            </a:endParaRPr>
          </a:p>
          <a:p>
            <a:pPr marL="182563" algn="l">
              <a:lnSpc>
                <a:spcPct val="85000"/>
              </a:lnSpc>
              <a:buFont typeface="Arial" pitchFamily="34" charset="0"/>
              <a:buChar char="•"/>
            </a:pPr>
            <a:r>
              <a:rPr kumimoji="0" lang="ja-JP" altLang="en-US" sz="2000" dirty="0" smtClean="0">
                <a:ea typeface="Verdana" pitchFamily="34" charset="0"/>
                <a:cs typeface="Verdana" pitchFamily="34" charset="0"/>
              </a:rPr>
              <a:t> 認証連携（</a:t>
            </a:r>
            <a:r>
              <a:rPr kumimoji="0" lang="en-US" altLang="ja-JP" sz="2000" dirty="0" smtClean="0">
                <a:ea typeface="Verdana" pitchFamily="34" charset="0"/>
                <a:cs typeface="Verdana" pitchFamily="34" charset="0"/>
              </a:rPr>
              <a:t>ID</a:t>
            </a:r>
            <a:r>
              <a:rPr kumimoji="0" lang="ja-JP" altLang="en-US" sz="2000" dirty="0" smtClean="0">
                <a:ea typeface="Verdana" pitchFamily="34" charset="0"/>
                <a:cs typeface="Verdana" pitchFamily="34" charset="0"/>
              </a:rPr>
              <a:t>フェデレーション）</a:t>
            </a:r>
            <a:r>
              <a:rPr kumimoji="0" lang="en-US" altLang="ja-JP" sz="2000" dirty="0" smtClean="0">
                <a:ea typeface="Verdana" pitchFamily="34" charset="0"/>
                <a:cs typeface="Verdana" pitchFamily="34" charset="0"/>
              </a:rPr>
              <a:t> WS-Federation</a:t>
            </a:r>
            <a:r>
              <a:rPr kumimoji="0" lang="ja-JP" altLang="en-US" sz="2000" dirty="0" err="1" smtClean="0">
                <a:ea typeface="Verdana" pitchFamily="34" charset="0"/>
                <a:cs typeface="Verdana" pitchFamily="34" charset="0"/>
              </a:rPr>
              <a:t>、</a:t>
            </a:r>
            <a:r>
              <a:rPr kumimoji="0" lang="en-US" altLang="ja-JP" sz="2000" dirty="0" err="1" smtClean="0">
                <a:ea typeface="Verdana" pitchFamily="34" charset="0"/>
                <a:cs typeface="Verdana" pitchFamily="34" charset="0"/>
              </a:rPr>
              <a:t>OpenID</a:t>
            </a:r>
            <a:endParaRPr kumimoji="0" lang="en-US" altLang="ja-JP" sz="2000" dirty="0" smtClean="0">
              <a:ea typeface="Verdana" pitchFamily="34" charset="0"/>
              <a:cs typeface="Verdana" pitchFamily="34" charset="0"/>
            </a:endParaRPr>
          </a:p>
        </p:txBody>
      </p:sp>
      <p:sp>
        <p:nvSpPr>
          <p:cNvPr id="44" name="テキスト ボックス 43"/>
          <p:cNvSpPr txBox="1"/>
          <p:nvPr/>
        </p:nvSpPr>
        <p:spPr>
          <a:xfrm>
            <a:off x="468515" y="5488804"/>
            <a:ext cx="8177774" cy="919611"/>
          </a:xfrm>
          <a:prstGeom prst="rect">
            <a:avLst/>
          </a:prstGeom>
          <a:solidFill>
            <a:schemeClr val="bg1"/>
          </a:solidFill>
          <a:ln>
            <a:solidFill>
              <a:schemeClr val="tx1"/>
            </a:solidFill>
          </a:ln>
        </p:spPr>
        <p:txBody>
          <a:bodyPr wrap="square" rtlCol="0">
            <a:spAutoFit/>
          </a:bodyPr>
          <a:lstStyle/>
          <a:p>
            <a:r>
              <a:rPr lang="ja-JP" altLang="en-US" sz="2800" b="1" dirty="0" smtClean="0">
                <a:solidFill>
                  <a:srgbClr val="FF0000"/>
                </a:solidFill>
              </a:rPr>
              <a:t>ピュア・デベロップメントは減少傾向。</a:t>
            </a:r>
            <a:endParaRPr lang="en-US" altLang="ja-JP" sz="2800" b="1" dirty="0" smtClean="0">
              <a:solidFill>
                <a:srgbClr val="FF0000"/>
              </a:solidFill>
            </a:endParaRPr>
          </a:p>
          <a:p>
            <a:r>
              <a:rPr lang="ja-JP" altLang="en-US" sz="2800" b="1" dirty="0" smtClean="0">
                <a:solidFill>
                  <a:srgbClr val="FF0000"/>
                </a:solidFill>
              </a:rPr>
              <a:t>今後は他社製品・サービスとの連携が重要になる</a:t>
            </a:r>
            <a:endParaRPr lang="en-US" altLang="ja-JP" sz="2800" b="1" dirty="0" smtClean="0">
              <a:solidFill>
                <a:srgbClr val="FF0000"/>
              </a:solidFill>
            </a:endParaRPr>
          </a:p>
        </p:txBody>
      </p:sp>
      <p:grpSp>
        <p:nvGrpSpPr>
          <p:cNvPr id="19" name="グループ化 18"/>
          <p:cNvGrpSpPr/>
          <p:nvPr/>
        </p:nvGrpSpPr>
        <p:grpSpPr>
          <a:xfrm>
            <a:off x="2581915" y="1723815"/>
            <a:ext cx="4843124" cy="456672"/>
            <a:chOff x="2581915" y="1062636"/>
            <a:chExt cx="4843124" cy="456672"/>
          </a:xfrm>
        </p:grpSpPr>
        <p:sp>
          <p:nvSpPr>
            <p:cNvPr id="20" name="AutoShape 86"/>
            <p:cNvSpPr>
              <a:spLocks noChangeArrowheads="1"/>
            </p:cNvSpPr>
            <p:nvPr/>
          </p:nvSpPr>
          <p:spPr bwMode="auto">
            <a:xfrm>
              <a:off x="2581915" y="1085332"/>
              <a:ext cx="2036372" cy="403692"/>
            </a:xfrm>
            <a:prstGeom prst="rightArrow">
              <a:avLst>
                <a:gd name="adj1" fmla="val 57500"/>
                <a:gd name="adj2" fmla="val 62962"/>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21" name="テキスト ボックス 20"/>
            <p:cNvSpPr txBox="1"/>
            <p:nvPr/>
          </p:nvSpPr>
          <p:spPr>
            <a:xfrm>
              <a:off x="4751897" y="1062636"/>
              <a:ext cx="2673142" cy="456672"/>
            </a:xfrm>
            <a:prstGeom prst="rect">
              <a:avLst/>
            </a:prstGeom>
            <a:solidFill>
              <a:schemeClr val="bg1"/>
            </a:solidFill>
            <a:ln>
              <a:solidFill>
                <a:schemeClr val="tx1"/>
              </a:solidFill>
            </a:ln>
          </p:spPr>
          <p:txBody>
            <a:bodyPr wrap="square" rtlCol="0">
              <a:spAutoFit/>
            </a:bodyPr>
            <a:lstStyle/>
            <a:p>
              <a:r>
                <a:rPr lang="en-US" altLang="ja-JP" sz="2800" dirty="0" smtClean="0"/>
                <a:t>Dynamics</a:t>
              </a:r>
              <a:endParaRPr kumimoji="1" lang="en-US" altLang="ja-JP" sz="2800" dirty="0" smtClean="0"/>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6"/>
          <p:cNvSpPr txBox="1">
            <a:spLocks noGrp="1" noChangeArrowheads="1"/>
          </p:cNvSpPr>
          <p:nvPr/>
        </p:nvSpPr>
        <p:spPr bwMode="auto">
          <a:xfrm>
            <a:off x="8478838" y="6254750"/>
            <a:ext cx="504825" cy="396875"/>
          </a:xfrm>
          <a:prstGeom prst="rect">
            <a:avLst/>
          </a:prstGeom>
          <a:noFill/>
          <a:ln w="9525">
            <a:noFill/>
            <a:miter lim="800000"/>
            <a:headEnd/>
            <a:tailEnd/>
          </a:ln>
        </p:spPr>
        <p:txBody>
          <a:bodyPr wrap="none">
            <a:spAutoFit/>
          </a:bodyPr>
          <a:lstStyle/>
          <a:p>
            <a:pPr algn="r" eaLnBrk="1" hangingPunct="1">
              <a:lnSpc>
                <a:spcPct val="100000"/>
              </a:lnSpc>
            </a:pPr>
            <a:fld id="{4D98BB36-D00E-4AE3-9110-652E1FABF517}" type="slidenum">
              <a:rPr lang="en-US" altLang="ja-JP" sz="2000">
                <a:latin typeface="HGP創英角ｺﾞｼｯｸUB" pitchFamily="50" charset="-128"/>
              </a:rPr>
              <a:pPr algn="r" eaLnBrk="1" hangingPunct="1">
                <a:lnSpc>
                  <a:spcPct val="100000"/>
                </a:lnSpc>
              </a:pPr>
              <a:t>30</a:t>
            </a:fld>
            <a:endParaRPr lang="en-US" altLang="ja-JP" sz="2000">
              <a:latin typeface="HGP創英角ｺﾞｼｯｸUB" pitchFamily="50" charset="-128"/>
            </a:endParaRPr>
          </a:p>
        </p:txBody>
      </p:sp>
      <p:sp>
        <p:nvSpPr>
          <p:cNvPr id="49155" name="Rectangle 41"/>
          <p:cNvSpPr>
            <a:spLocks noChangeArrowheads="1"/>
          </p:cNvSpPr>
          <p:nvPr/>
        </p:nvSpPr>
        <p:spPr bwMode="auto">
          <a:xfrm>
            <a:off x="0" y="0"/>
            <a:ext cx="9144000" cy="6858000"/>
          </a:xfrm>
          <a:prstGeom prst="rect">
            <a:avLst/>
          </a:prstGeom>
          <a:solidFill>
            <a:schemeClr val="bg1"/>
          </a:solidFill>
          <a:ln w="9525">
            <a:noFill/>
            <a:miter lim="800000"/>
            <a:headEnd/>
            <a:tailEnd/>
          </a:ln>
        </p:spPr>
        <p:txBody>
          <a:bodyPr wrap="none" anchor="ctr"/>
          <a:lstStyle/>
          <a:p>
            <a:pPr algn="l" eaLnBrk="1" hangingPunct="1">
              <a:lnSpc>
                <a:spcPct val="100000"/>
              </a:lnSpc>
            </a:pPr>
            <a:endParaRPr lang="ja-JP" altLang="en-US" sz="2400" dirty="0">
              <a:latin typeface="HGP創英角ｺﾞｼｯｸUB" pitchFamily="50" charset="-128"/>
            </a:endParaRPr>
          </a:p>
        </p:txBody>
      </p:sp>
      <p:sp>
        <p:nvSpPr>
          <p:cNvPr id="5" name="テキスト ボックス 4"/>
          <p:cNvSpPr txBox="1"/>
          <p:nvPr/>
        </p:nvSpPr>
        <p:spPr>
          <a:xfrm>
            <a:off x="2849880" y="3078480"/>
            <a:ext cx="3444240" cy="701040"/>
          </a:xfrm>
          <a:prstGeom prst="rect">
            <a:avLst/>
          </a:prstGeom>
          <a:noFill/>
        </p:spPr>
        <p:txBody>
          <a:bodyPr wrap="square" rtlCol="0">
            <a:noAutofit/>
          </a:bodyPr>
          <a:lstStyle/>
          <a:p>
            <a:r>
              <a:rPr kumimoji="1" lang="en-US" altLang="ja-JP" dirty="0" smtClean="0"/>
              <a:t>END</a:t>
            </a:r>
            <a:endParaRPr kumimoji="1" lang="ja-JP" altLang="en-US" dirty="0"/>
          </a:p>
        </p:txBody>
      </p:sp>
      <p:sp>
        <p:nvSpPr>
          <p:cNvPr id="6" name="テキスト ボックス 5"/>
          <p:cNvSpPr txBox="1"/>
          <p:nvPr/>
        </p:nvSpPr>
        <p:spPr>
          <a:xfrm>
            <a:off x="381976" y="5694382"/>
            <a:ext cx="8542116" cy="961085"/>
          </a:xfrm>
          <a:prstGeom prst="rect">
            <a:avLst/>
          </a:prstGeom>
          <a:noFill/>
        </p:spPr>
        <p:txBody>
          <a:bodyPr wrap="square" rtlCol="0">
            <a:noAutofit/>
          </a:bodyPr>
          <a:lstStyle/>
          <a:p>
            <a:pPr algn="l"/>
            <a:r>
              <a:rPr lang="en-US" altLang="ja-JP" sz="1050" dirty="0" smtClean="0"/>
              <a:t>※ Windows</a:t>
            </a:r>
            <a:r>
              <a:rPr lang="ja-JP" altLang="en-US" sz="1050" dirty="0" err="1" smtClean="0"/>
              <a:t>、</a:t>
            </a:r>
            <a:r>
              <a:rPr lang="en-US" altLang="ja-JP" sz="1050" dirty="0" smtClean="0"/>
              <a:t>.NET Framework</a:t>
            </a:r>
            <a:r>
              <a:rPr lang="ja-JP" altLang="en-US" sz="1050" dirty="0" err="1" smtClean="0"/>
              <a:t>、</a:t>
            </a:r>
            <a:r>
              <a:rPr lang="en-US" altLang="ja-JP" sz="1050" dirty="0" smtClean="0"/>
              <a:t>Silverlight</a:t>
            </a:r>
            <a:r>
              <a:rPr lang="ja-JP" altLang="en-US" sz="1050" dirty="0" err="1" smtClean="0"/>
              <a:t>、</a:t>
            </a:r>
            <a:r>
              <a:rPr lang="en-US" altLang="ja-JP" sz="1050" dirty="0" smtClean="0"/>
              <a:t>Azure</a:t>
            </a:r>
            <a:r>
              <a:rPr lang="ja-JP" altLang="en-US" sz="1050" dirty="0" smtClean="0"/>
              <a:t>は、</a:t>
            </a:r>
            <a:r>
              <a:rPr lang="en-US" altLang="ja-JP" sz="1050" dirty="0" smtClean="0"/>
              <a:t>Microsoft Corporation</a:t>
            </a:r>
            <a:r>
              <a:rPr lang="ja-JP" altLang="en-US" sz="1050" dirty="0" smtClean="0"/>
              <a:t>の米国およびその他の国における商標もしくは登録商標です。</a:t>
            </a:r>
          </a:p>
          <a:p>
            <a:pPr algn="l"/>
            <a:r>
              <a:rPr lang="en-US" altLang="ja-JP" sz="1050" dirty="0" smtClean="0"/>
              <a:t>※ Java</a:t>
            </a:r>
            <a:r>
              <a:rPr lang="ja-JP" altLang="en-US" sz="1050" dirty="0" smtClean="0"/>
              <a:t>は、</a:t>
            </a:r>
            <a:r>
              <a:rPr lang="en-US" altLang="ja-JP" sz="1050" dirty="0" smtClean="0"/>
              <a:t>Oracle Corporation</a:t>
            </a:r>
            <a:r>
              <a:rPr lang="ja-JP" altLang="en-US" sz="1050" dirty="0" smtClean="0"/>
              <a:t>およびその子会社、関連会社の米国およびその他の国における登録商標です。</a:t>
            </a:r>
          </a:p>
          <a:p>
            <a:pPr algn="l"/>
            <a:r>
              <a:rPr lang="en-US" altLang="ja-JP" sz="1050" dirty="0" smtClean="0"/>
              <a:t>※ </a:t>
            </a:r>
            <a:r>
              <a:rPr lang="en-US" altLang="ja-JP" sz="1050" dirty="0" err="1" smtClean="0"/>
              <a:t>Hadoop</a:t>
            </a:r>
            <a:r>
              <a:rPr lang="ja-JP" altLang="en-US" sz="1050" dirty="0" smtClean="0"/>
              <a:t>は、</a:t>
            </a:r>
            <a:r>
              <a:rPr lang="en-US" altLang="ja-JP" sz="1050" dirty="0" smtClean="0"/>
              <a:t>Apache Software Foundation</a:t>
            </a:r>
            <a:r>
              <a:rPr lang="ja-JP" altLang="en-US" sz="1050" dirty="0" smtClean="0"/>
              <a:t>の米国およびその他の国における商標もしくは登録商標です。</a:t>
            </a:r>
          </a:p>
          <a:p>
            <a:pPr algn="l"/>
            <a:r>
              <a:rPr lang="en-US" altLang="ja-JP" sz="1050" dirty="0" smtClean="0"/>
              <a:t>※ </a:t>
            </a:r>
            <a:r>
              <a:rPr lang="en-US" altLang="ja-JP" sz="1050" dirty="0" err="1" smtClean="0"/>
              <a:t>GitHub</a:t>
            </a:r>
            <a:r>
              <a:rPr lang="ja-JP" altLang="en-US" sz="1050" dirty="0" smtClean="0"/>
              <a:t>は、</a:t>
            </a:r>
            <a:r>
              <a:rPr lang="en-US" altLang="ja-JP" sz="1050" dirty="0" err="1" smtClean="0"/>
              <a:t>GitHub</a:t>
            </a:r>
            <a:r>
              <a:rPr lang="en-US" altLang="ja-JP" sz="1050" dirty="0" smtClean="0"/>
              <a:t> Inc.</a:t>
            </a:r>
            <a:r>
              <a:rPr lang="ja-JP" altLang="en-US" sz="1050" dirty="0" smtClean="0"/>
              <a:t>の商標です。</a:t>
            </a:r>
          </a:p>
          <a:p>
            <a:pPr algn="l"/>
            <a:r>
              <a:rPr lang="en-US" altLang="ja-JP" sz="1050" dirty="0" smtClean="0"/>
              <a:t>※ </a:t>
            </a:r>
            <a:r>
              <a:rPr lang="ja-JP" altLang="en-US" sz="1050" dirty="0" smtClean="0"/>
              <a:t>その他記載の会社名、製品名は、それぞれの会社の商標もしくは登録商標です。</a:t>
            </a:r>
            <a:endParaRPr kumimoji="1" lang="ja-JP" altLang="en-US" sz="105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57" name="Rectangle 3"/>
          <p:cNvSpPr>
            <a:spLocks noChangeArrowheads="1"/>
          </p:cNvSpPr>
          <p:nvPr/>
        </p:nvSpPr>
        <p:spPr bwMode="auto">
          <a:xfrm>
            <a:off x="0" y="23238"/>
            <a:ext cx="7677150" cy="584775"/>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ea typeface="Verdana" pitchFamily="34" charset="0"/>
                <a:cs typeface="Verdana" pitchFamily="34" charset="0"/>
              </a:rPr>
              <a:t>1.1.</a:t>
            </a:r>
            <a:r>
              <a:rPr lang="ja-JP" altLang="en-US" sz="3200" b="1" dirty="0" smtClean="0">
                <a:cs typeface="Verdana" pitchFamily="34" charset="0"/>
              </a:rPr>
              <a:t> 概要</a:t>
            </a:r>
            <a:endParaRPr lang="en-US" altLang="ja-JP" sz="3200" dirty="0" smtClean="0">
              <a:cs typeface="Verdana" pitchFamily="34" charset="0"/>
            </a:endParaRPr>
          </a:p>
        </p:txBody>
      </p:sp>
      <p:sp>
        <p:nvSpPr>
          <p:cNvPr id="6" name="テキスト ボックス 5"/>
          <p:cNvSpPr txBox="1"/>
          <p:nvPr/>
        </p:nvSpPr>
        <p:spPr>
          <a:xfrm>
            <a:off x="259080" y="914400"/>
            <a:ext cx="8610600" cy="2966720"/>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wrap="square" lIns="216000" tIns="36000" rIns="216000" bIns="36000" anchor="ctr">
            <a:noAutofit/>
          </a:bodyPr>
          <a:lstStyle>
            <a:defPPr>
              <a:defRPr lang="ja-JP"/>
            </a:defPPr>
            <a:lvl1pPr eaLnBrk="1" hangingPunct="1">
              <a:lnSpc>
                <a:spcPct val="100000"/>
              </a:lnSpc>
              <a:spcBef>
                <a:spcPct val="10000"/>
              </a:spcBef>
              <a:defRPr sz="2400"/>
            </a:lvl1pPr>
          </a:lstStyle>
          <a:p>
            <a:pPr algn="l"/>
            <a:r>
              <a:rPr lang="ja-JP" altLang="en-US" dirty="0"/>
              <a:t>　</a:t>
            </a:r>
            <a:r>
              <a:rPr lang="en-US" altLang="ja-JP" dirty="0"/>
              <a:t>Open</a:t>
            </a:r>
            <a:r>
              <a:rPr lang="ja-JP" altLang="en-US" dirty="0"/>
              <a:t>棟梁は、</a:t>
            </a:r>
            <a:r>
              <a:rPr lang="en-US" altLang="ja-JP" dirty="0"/>
              <a:t>.NET Framework </a:t>
            </a:r>
            <a:r>
              <a:rPr lang="en-US" altLang="ja-JP" dirty="0" smtClean="0"/>
              <a:t>3.5 </a:t>
            </a:r>
            <a:r>
              <a:rPr lang="ja-JP" altLang="en-US" dirty="0"/>
              <a:t>以上を前提とした</a:t>
            </a:r>
            <a:r>
              <a:rPr lang="ja-JP" altLang="en-US" dirty="0" smtClean="0"/>
              <a:t>、</a:t>
            </a:r>
            <a:r>
              <a:rPr lang="en-US" altLang="ja-JP" dirty="0" smtClean="0"/>
              <a:t/>
            </a:r>
            <a:br>
              <a:rPr lang="en-US" altLang="ja-JP" dirty="0" smtClean="0"/>
            </a:br>
            <a:r>
              <a:rPr lang="ja-JP" altLang="en-US" dirty="0" smtClean="0"/>
              <a:t>フルスタック</a:t>
            </a:r>
            <a:r>
              <a:rPr lang="ja-JP" altLang="en-US" dirty="0"/>
              <a:t>のアプリケーション・フレームワークです。</a:t>
            </a:r>
            <a:endParaRPr lang="en-US" altLang="ja-JP" dirty="0"/>
          </a:p>
          <a:p>
            <a:pPr algn="l"/>
            <a:endParaRPr lang="en-US" altLang="ja-JP" dirty="0"/>
          </a:p>
          <a:p>
            <a:pPr algn="l"/>
            <a:r>
              <a:rPr lang="ja-JP" altLang="en-US" dirty="0"/>
              <a:t>　</a:t>
            </a:r>
            <a:r>
              <a:rPr lang="en-US" altLang="ja-JP" dirty="0"/>
              <a:t>Web(ASP.NET, ASP.NET MVC)</a:t>
            </a:r>
            <a:r>
              <a:rPr lang="ja-JP" altLang="en-US" dirty="0" err="1"/>
              <a:t>、</a:t>
            </a:r>
            <a:r>
              <a:rPr lang="en-US" altLang="ja-JP" dirty="0"/>
              <a:t>C/S(</a:t>
            </a:r>
            <a:r>
              <a:rPr lang="en-US" altLang="ja-JP" dirty="0" err="1"/>
              <a:t>WinForm</a:t>
            </a:r>
            <a:r>
              <a:rPr lang="en-US" altLang="ja-JP" dirty="0"/>
              <a:t>, WPF)</a:t>
            </a:r>
            <a:r>
              <a:rPr lang="ja-JP" altLang="en-US" dirty="0"/>
              <a:t>、バッチ、</a:t>
            </a:r>
            <a:r>
              <a:rPr lang="en-US" altLang="ja-JP" dirty="0"/>
              <a:t>RIA(Silverlight)</a:t>
            </a:r>
            <a:r>
              <a:rPr lang="ja-JP" altLang="en-US" dirty="0" err="1"/>
              <a:t>、</a:t>
            </a:r>
            <a:r>
              <a:rPr lang="en-US" altLang="ja-JP" dirty="0" err="1"/>
              <a:t>WebAPI</a:t>
            </a:r>
            <a:r>
              <a:rPr lang="ja-JP" altLang="en-US" dirty="0" err="1"/>
              <a:t>、</a:t>
            </a:r>
            <a:r>
              <a:rPr lang="ja-JP" altLang="en-US" dirty="0"/>
              <a:t>組込み等の各種方式に対応し、高品質なアプリケーション開発を可能にします。</a:t>
            </a:r>
            <a:endParaRPr lang="en-US" altLang="ja-JP" dirty="0"/>
          </a:p>
        </p:txBody>
      </p:sp>
      <p:sp>
        <p:nvSpPr>
          <p:cNvPr id="7" name="テキスト ボックス 6"/>
          <p:cNvSpPr txBox="1"/>
          <p:nvPr/>
        </p:nvSpPr>
        <p:spPr>
          <a:xfrm>
            <a:off x="360680" y="3800373"/>
            <a:ext cx="8610600" cy="2559483"/>
          </a:xfrm>
          <a:prstGeom prst="rect">
            <a:avLst/>
          </a:prstGeom>
          <a:noFill/>
        </p:spPr>
        <p:txBody>
          <a:bodyPr wrap="square" rtlCol="0">
            <a:spAutoFit/>
          </a:bodyPr>
          <a:lstStyle/>
          <a:p>
            <a:pPr algn="l"/>
            <a:r>
              <a:rPr lang="ja-JP" altLang="en-US" sz="2400" dirty="0" smtClean="0"/>
              <a:t>　</a:t>
            </a:r>
            <a:endParaRPr lang="en-US" altLang="ja-JP" sz="1200" dirty="0" smtClean="0"/>
          </a:p>
          <a:p>
            <a:pPr algn="l">
              <a:buFont typeface="Wingdings" pitchFamily="2" charset="2"/>
              <a:buChar char="n"/>
            </a:pPr>
            <a:r>
              <a:rPr lang="ja-JP" altLang="en-US" sz="2800" dirty="0" smtClean="0"/>
              <a:t> </a:t>
            </a:r>
            <a:r>
              <a:rPr lang="ja-JP" altLang="en-US" sz="2400" dirty="0" smtClean="0"/>
              <a:t>ドキュメント</a:t>
            </a:r>
          </a:p>
          <a:p>
            <a:pPr lvl="1" algn="l">
              <a:buFont typeface="Wingdings" pitchFamily="2" charset="2"/>
              <a:buChar char="u"/>
            </a:pPr>
            <a:r>
              <a:rPr lang="ja-JP" altLang="en-US" sz="2000" dirty="0" smtClean="0"/>
              <a:t> 利用ガイド、チュートリアル</a:t>
            </a:r>
            <a:endParaRPr lang="en-US" altLang="ja-JP" sz="2000" dirty="0" smtClean="0"/>
          </a:p>
          <a:p>
            <a:pPr lvl="1" algn="l">
              <a:buFont typeface="Wingdings" pitchFamily="2" charset="2"/>
              <a:buChar char="u"/>
            </a:pPr>
            <a:r>
              <a:rPr lang="ja-JP" altLang="en-US" sz="2000" dirty="0" smtClean="0"/>
              <a:t> オフショア開発のための英語版マニュアル</a:t>
            </a:r>
            <a:endParaRPr lang="en-US" altLang="ja-JP" sz="2000" dirty="0" smtClean="0"/>
          </a:p>
          <a:p>
            <a:pPr lvl="1" algn="l"/>
            <a:endParaRPr lang="en-US" altLang="ja-JP" sz="1100" dirty="0" smtClean="0"/>
          </a:p>
          <a:p>
            <a:pPr algn="l">
              <a:buFont typeface="Wingdings" pitchFamily="2" charset="2"/>
              <a:buChar char="n"/>
            </a:pPr>
            <a:r>
              <a:rPr lang="ja-JP" altLang="en-US" sz="2400" dirty="0" smtClean="0"/>
              <a:t> ライセンス</a:t>
            </a:r>
          </a:p>
          <a:p>
            <a:pPr lvl="1" algn="l">
              <a:buFont typeface="Wingdings" pitchFamily="2" charset="2"/>
              <a:buChar char="u"/>
            </a:pPr>
            <a:r>
              <a:rPr lang="ja-JP" altLang="en-US" sz="2000" dirty="0" smtClean="0"/>
              <a:t> </a:t>
            </a:r>
            <a:r>
              <a:rPr lang="en-US" altLang="ja-JP" sz="2000" dirty="0" smtClean="0"/>
              <a:t>source		: Apache License, Version 2.0</a:t>
            </a:r>
          </a:p>
          <a:p>
            <a:pPr lvl="1" algn="l">
              <a:buFont typeface="Wingdings" pitchFamily="2" charset="2"/>
              <a:buChar char="u"/>
            </a:pPr>
            <a:r>
              <a:rPr lang="en-US" altLang="ja-JP" sz="2000" dirty="0" smtClean="0"/>
              <a:t> document	: Creative Commons - CC BY 2.1 JP</a:t>
            </a:r>
            <a:endParaRPr kumimoji="1" lang="ja-JP" alt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805" name="Group 37"/>
          <p:cNvGraphicFramePr>
            <a:graphicFrameLocks noGrp="1"/>
          </p:cNvGraphicFramePr>
          <p:nvPr/>
        </p:nvGraphicFramePr>
        <p:xfrm>
          <a:off x="74613" y="779463"/>
          <a:ext cx="8993187" cy="5484495"/>
        </p:xfrm>
        <a:graphic>
          <a:graphicData uri="http://schemas.openxmlformats.org/drawingml/2006/table">
            <a:tbl>
              <a:tblPr/>
              <a:tblGrid>
                <a:gridCol w="554037"/>
                <a:gridCol w="1441450"/>
                <a:gridCol w="6997700"/>
              </a:tblGrid>
              <a:tr h="4857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ja-JP" sz="2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rgbClr val="E4CA9C"/>
                    </a:solidFill>
                  </a:tcPr>
                </a:tc>
                <a:tc h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製品名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4CA9C"/>
                    </a:solidFill>
                  </a:tcPr>
                </a:tc>
              </a:tr>
              <a:tr h="725608">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Verdana" pitchFamily="34" charset="0"/>
                          <a:ea typeface="HGP創英角ｺﾞｼｯｸUB" pitchFamily="50" charset="-128"/>
                        </a:rPr>
                        <a:t>開発環境</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4CA9C"/>
                    </a:solidFill>
                  </a:tcPr>
                </a:tc>
                <a:tc h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Microsoft Visual Studio 2010 </a:t>
                      </a: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以上</a:t>
                      </a:r>
                      <a:endPar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Microsoft Visual C# 2010 </a:t>
                      </a: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以上</a:t>
                      </a:r>
                      <a:endPar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Microsoft Visual Basic 2010 </a:t>
                      </a: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以上</a:t>
                      </a:r>
                      <a:endPar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2400" b="0" i="0" u="none" strike="noStrike" cap="none" normalizeH="0" baseline="0" dirty="0" smtClean="0">
                        <a:ln>
                          <a:noFill/>
                        </a:ln>
                        <a:solidFill>
                          <a:schemeClr val="tx1"/>
                        </a:solidFill>
                        <a:effectLst/>
                        <a:latin typeface="Verdana" pitchFamily="34" charset="0"/>
                        <a:ea typeface="HGP創英角ｺﾞｼｯｸUB" pitchFamily="50"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Verdana" pitchFamily="34" charset="0"/>
                          <a:ea typeface="HGP創英角ｺﾞｼｯｸUB" pitchFamily="50" charset="-128"/>
                        </a:rPr>
                        <a:t>実</a:t>
                      </a:r>
                    </a:p>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Verdana" pitchFamily="34" charset="0"/>
                          <a:ea typeface="HGP創英角ｺﾞｼｯｸUB" pitchFamily="50" charset="-128"/>
                        </a:rPr>
                        <a:t>行</a:t>
                      </a:r>
                    </a:p>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Verdana" pitchFamily="34" charset="0"/>
                          <a:ea typeface="HGP創英角ｺﾞｼｯｸUB" pitchFamily="50" charset="-128"/>
                        </a:rPr>
                        <a:t>環</a:t>
                      </a:r>
                    </a:p>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Verdana" pitchFamily="34" charset="0"/>
                          <a:ea typeface="HGP創英角ｺﾞｼｯｸUB" pitchFamily="50" charset="-128"/>
                        </a:rPr>
                        <a:t>境</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4CA9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tx1"/>
                          </a:solidFill>
                          <a:effectLst/>
                          <a:latin typeface="Verdana" pitchFamily="34" charset="0"/>
                          <a:ea typeface="HGP創英角ｺﾞｼｯｸUB" pitchFamily="50" charset="-128"/>
                        </a:rPr>
                        <a:t>Run</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tx1"/>
                          </a:solidFill>
                          <a:effectLst/>
                          <a:latin typeface="Verdana" pitchFamily="34" charset="0"/>
                          <a:ea typeface="HGP創英角ｺﾞｼｯｸUB" pitchFamily="50" charset="-128"/>
                        </a:rPr>
                        <a:t>Time</a:t>
                      </a:r>
                      <a:endParaRPr kumimoji="1" lang="en-US" altLang="ja-JP" sz="2000" b="0" i="0" u="none" strike="noStrike" cap="none" normalizeH="0" baseline="0" dirty="0" smtClean="0">
                        <a:ln>
                          <a:noFill/>
                        </a:ln>
                        <a:solidFill>
                          <a:schemeClr val="tx1"/>
                        </a:solidFill>
                        <a:effectLst/>
                        <a:latin typeface="Verdana" pitchFamily="34" charset="0"/>
                        <a:ea typeface="HGP創英角ｺﾞｼｯｸUB" pitchFamily="50"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4CA9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.NET Framework 3.5 </a:t>
                      </a: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以上</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ASP.NET2.0 </a:t>
                      </a: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以上</a:t>
                      </a:r>
                      <a:endPar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defRPr/>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ASP.NET MVC</a:t>
                      </a: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4 </a:t>
                      </a: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以上</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ASP.NET MVC</a:t>
                      </a: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SPA </a:t>
                      </a:r>
                    </a:p>
                    <a:p>
                      <a:pPr marL="0" marR="0" lvl="0" indent="0" algn="l" defTabSz="914400" rtl="0" eaLnBrk="1" fontAlgn="base" latinLnBrk="0" hangingPunct="1">
                        <a:lnSpc>
                          <a:spcPct val="100000"/>
                        </a:lnSpc>
                        <a:spcBef>
                          <a:spcPct val="0"/>
                        </a:spcBef>
                        <a:spcAft>
                          <a:spcPct val="0"/>
                        </a:spcAft>
                        <a:buClrTx/>
                        <a:buSzTx/>
                        <a:buFontTx/>
                        <a:buChar char="•"/>
                        <a:tabLst/>
                        <a:defRPr/>
                      </a:pP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Windows Azure SDK for .NET</a:t>
                      </a:r>
                    </a:p>
                    <a:p>
                      <a:pPr marL="0" marR="0" lvl="0" indent="0" algn="l" defTabSz="914400" rtl="0" eaLnBrk="1" fontAlgn="base" latinLnBrk="0" hangingPunct="1">
                        <a:lnSpc>
                          <a:spcPct val="100000"/>
                        </a:lnSpc>
                        <a:spcBef>
                          <a:spcPct val="0"/>
                        </a:spcBef>
                        <a:spcAft>
                          <a:spcPct val="0"/>
                        </a:spcAft>
                        <a:buClrTx/>
                        <a:buSzTx/>
                        <a:buFontTx/>
                        <a:buChar char="•"/>
                        <a:tabLst/>
                        <a:defRPr/>
                      </a:pP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Silverlight</a:t>
                      </a:r>
                      <a:r>
                        <a:rPr kumimoji="1" lang="ja-JP" altLang="en-US" sz="1600" b="0" i="0" u="none" strike="noStrike" cap="none" normalizeH="0" baseline="0" dirty="0" err="1" smtClean="0">
                          <a:ln>
                            <a:noFill/>
                          </a:ln>
                          <a:solidFill>
                            <a:schemeClr val="tx1"/>
                          </a:solidFill>
                          <a:effectLst/>
                          <a:latin typeface="Verdana" pitchFamily="34" charset="0"/>
                          <a:ea typeface="HGP創英角ｺﾞｼｯｸUB" pitchFamily="50" charset="-128"/>
                          <a:cs typeface="Times New Roman" pitchFamily="18" charset="0"/>
                        </a:rPr>
                        <a:t>、</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Windows </a:t>
                      </a: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ストアアプリ</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22375">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smtClean="0">
                          <a:ln>
                            <a:noFill/>
                          </a:ln>
                          <a:solidFill>
                            <a:schemeClr val="tx1"/>
                          </a:solidFill>
                          <a:effectLst/>
                          <a:latin typeface="Verdana" pitchFamily="34" charset="0"/>
                          <a:ea typeface="HGP創英角ｺﾞｼｯｸUB" pitchFamily="50" charset="-128"/>
                        </a:rPr>
                        <a:t>Data</a:t>
                      </a:r>
                      <a:endParaRPr kumimoji="1" lang="en-US" altLang="ja-JP" sz="2000" b="0" i="0" u="none" strike="noStrike" cap="none" normalizeH="0" baseline="0" smtClean="0">
                        <a:ln>
                          <a:noFill/>
                        </a:ln>
                        <a:solidFill>
                          <a:schemeClr val="tx1"/>
                        </a:solidFill>
                        <a:effectLst/>
                        <a:latin typeface="Verdana" pitchFamily="34" charset="0"/>
                        <a:ea typeface="HGP創英角ｺﾞｼｯｸUB" pitchFamily="50"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smtClean="0">
                          <a:ln>
                            <a:noFill/>
                          </a:ln>
                          <a:solidFill>
                            <a:schemeClr val="tx1"/>
                          </a:solidFill>
                          <a:effectLst/>
                          <a:latin typeface="Verdana" pitchFamily="34" charset="0"/>
                          <a:ea typeface="HGP創英角ｺﾞｼｯｸUB" pitchFamily="50" charset="-128"/>
                        </a:rPr>
                        <a:t>Provider</a:t>
                      </a:r>
                      <a:endParaRPr kumimoji="1" lang="en-US" altLang="ja-JP" sz="2000" b="0" i="0" u="none" strike="noStrike" cap="none" normalizeH="0" baseline="0" smtClean="0">
                        <a:ln>
                          <a:noFill/>
                        </a:ln>
                        <a:solidFill>
                          <a:schemeClr val="tx1"/>
                        </a:solidFill>
                        <a:effectLst/>
                        <a:latin typeface="Verdana" pitchFamily="34" charset="0"/>
                        <a:ea typeface="HGP創英角ｺﾞｼｯｸUB"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4CA9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.NET Framework Data Provider for SQL Server</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OLEDB.NET Data Provider</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ODBC.NET Data Provider</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Oracle Data Provider for .NET</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IBM DB2.NET Data Provider</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HiRDB.NET </a:t>
                      </a: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データ プロバイダ</a:t>
                      </a:r>
                      <a:endPar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600" b="0" i="0" u="none" strike="noStrike" cap="none" normalizeH="0" baseline="0" dirty="0" err="1" smtClean="0">
                          <a:ln>
                            <a:noFill/>
                          </a:ln>
                          <a:solidFill>
                            <a:schemeClr val="tx1"/>
                          </a:solidFill>
                          <a:effectLst/>
                          <a:latin typeface="Verdana" pitchFamily="34" charset="0"/>
                          <a:ea typeface="HGP創英角ｺﾞｼｯｸUB" pitchFamily="50" charset="-128"/>
                          <a:cs typeface="Times New Roman" pitchFamily="18" charset="0"/>
                        </a:rPr>
                        <a:t>MySQL</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Connector/NET</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600" b="0" i="0" u="none" strike="noStrike" cap="none" normalizeH="0" baseline="0" dirty="0" err="1" smtClean="0">
                          <a:ln>
                            <a:noFill/>
                          </a:ln>
                          <a:solidFill>
                            <a:schemeClr val="tx1"/>
                          </a:solidFill>
                          <a:effectLst/>
                          <a:latin typeface="Verdana" pitchFamily="34" charset="0"/>
                          <a:ea typeface="HGP創英角ｺﾞｼｯｸUB" pitchFamily="50" charset="-128"/>
                          <a:cs typeface="Times New Roman" pitchFamily="18" charset="0"/>
                        </a:rPr>
                        <a:t>PostgreSQL</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Npgsql.NET </a:t>
                      </a:r>
                      <a:r>
                        <a:rPr kumimoji="1" lang="ja-JP" altLang="en-US"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cs typeface="Times New Roman" pitchFamily="18" charset="0"/>
                        </a:rPr>
                        <a:t>データプロバイダ</a:t>
                      </a:r>
                      <a:endParaRPr kumimoji="1" lang="en-US" altLang="ja-JP"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50">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smtClean="0">
                          <a:ln>
                            <a:noFill/>
                          </a:ln>
                          <a:solidFill>
                            <a:schemeClr val="tx1"/>
                          </a:solidFill>
                          <a:effectLst/>
                          <a:latin typeface="Verdana" pitchFamily="34" charset="0"/>
                          <a:ea typeface="HGP創英角ｺﾞｼｯｸUB" pitchFamily="50" charset="-128"/>
                        </a:rPr>
                        <a:t>WWW</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smtClean="0">
                          <a:ln>
                            <a:noFill/>
                          </a:ln>
                          <a:solidFill>
                            <a:schemeClr val="tx1"/>
                          </a:solidFill>
                          <a:effectLst/>
                          <a:latin typeface="Verdana" pitchFamily="34" charset="0"/>
                          <a:ea typeface="HGP創英角ｺﾞｼｯｸUB" pitchFamily="50" charset="-128"/>
                        </a:rPr>
                        <a:t>Browser</a:t>
                      </a:r>
                      <a:endParaRPr kumimoji="1" lang="en-US" altLang="ja-JP" sz="2000" b="0" i="0" u="none" strike="noStrike" cap="none" normalizeH="0" baseline="0" smtClean="0">
                        <a:ln>
                          <a:noFill/>
                        </a:ln>
                        <a:solidFill>
                          <a:schemeClr val="tx1"/>
                        </a:solidFill>
                        <a:effectLst/>
                        <a:latin typeface="Verdana" pitchFamily="34" charset="0"/>
                        <a:ea typeface="HGP創英角ｺﾞｼｯｸUB"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4CA9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rPr>
                        <a:t> Internet Explorer Version 6.0 </a:t>
                      </a: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rPr>
                        <a:t>以上</a:t>
                      </a:r>
                      <a:endPar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rPr>
                        <a:t>　ダイアログ表示機能を使用しなければ他のブラウザでも利用可能（携帯電話向けの</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rPr>
                        <a:t>CHTML</a:t>
                      </a: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rPr>
                        <a:t>もサポート）。</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4057" name="Rectangle 3"/>
          <p:cNvSpPr>
            <a:spLocks noChangeArrowheads="1"/>
          </p:cNvSpPr>
          <p:nvPr/>
        </p:nvSpPr>
        <p:spPr bwMode="auto">
          <a:xfrm>
            <a:off x="0" y="23238"/>
            <a:ext cx="7677150" cy="584775"/>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ea typeface="Verdana" pitchFamily="34" charset="0"/>
                <a:cs typeface="Verdana" pitchFamily="34" charset="0"/>
              </a:rPr>
              <a:t>1.2.</a:t>
            </a:r>
            <a:r>
              <a:rPr lang="ja-JP" altLang="en-US" sz="3200" b="1" dirty="0" smtClean="0">
                <a:cs typeface="Verdana" pitchFamily="34" charset="0"/>
              </a:rPr>
              <a:t> </a:t>
            </a:r>
            <a:r>
              <a:rPr lang="ja-JP" altLang="en-US" sz="3200" dirty="0" smtClean="0">
                <a:cs typeface="Verdana" pitchFamily="34" charset="0"/>
              </a:rPr>
              <a:t>前提</a:t>
            </a:r>
            <a:r>
              <a:rPr lang="ja-JP" altLang="en-US" sz="3200" dirty="0">
                <a:cs typeface="Verdana" pitchFamily="34" charset="0"/>
              </a:rPr>
              <a:t>環境</a:t>
            </a:r>
          </a:p>
        </p:txBody>
      </p:sp>
      <p:sp>
        <p:nvSpPr>
          <p:cNvPr id="5" name="Text Box 68"/>
          <p:cNvSpPr txBox="1">
            <a:spLocks noChangeArrowheads="1"/>
          </p:cNvSpPr>
          <p:nvPr/>
        </p:nvSpPr>
        <p:spPr bwMode="auto">
          <a:xfrm>
            <a:off x="-3175" y="5934075"/>
            <a:ext cx="9150350" cy="954107"/>
          </a:xfrm>
          <a:prstGeom prst="rect">
            <a:avLst/>
          </a:prstGeom>
          <a:solidFill>
            <a:srgbClr val="FFFF99"/>
          </a:solidFill>
          <a:ln w="9525">
            <a:noFill/>
            <a:miter lim="800000"/>
            <a:headEnd/>
            <a:tailEnd/>
          </a:ln>
        </p:spPr>
        <p:txBody>
          <a:bodyPr>
            <a:spAutoFit/>
          </a:bodyPr>
          <a:lstStyle/>
          <a:p>
            <a:pPr eaLnBrk="1" hangingPunct="1">
              <a:lnSpc>
                <a:spcPct val="100000"/>
              </a:lnSpc>
              <a:spcBef>
                <a:spcPct val="50000"/>
              </a:spcBef>
            </a:pPr>
            <a:r>
              <a:rPr lang="en-US" altLang="ja-JP" sz="2400" dirty="0"/>
              <a:t>C/S</a:t>
            </a:r>
            <a:r>
              <a:rPr lang="ja-JP" altLang="en-US" sz="2400" dirty="0" err="1"/>
              <a:t>、</a:t>
            </a:r>
            <a:r>
              <a:rPr lang="en-US" altLang="ja-JP" sz="2400" dirty="0"/>
              <a:t>RIA</a:t>
            </a:r>
            <a:r>
              <a:rPr lang="ja-JP" altLang="en-US" sz="2400" dirty="0"/>
              <a:t>など、殆どの案件</a:t>
            </a:r>
            <a:r>
              <a:rPr lang="ja-JP" altLang="en-US" sz="2400" dirty="0" smtClean="0"/>
              <a:t>で</a:t>
            </a:r>
            <a:r>
              <a:rPr lang="en-US" altLang="ja-JP" sz="2400" dirty="0" smtClean="0"/>
              <a:t>Open</a:t>
            </a:r>
            <a:r>
              <a:rPr lang="ja-JP" altLang="en-US" sz="3200" dirty="0" smtClean="0">
                <a:ea typeface="HG行書体" pitchFamily="65" charset="-128"/>
              </a:rPr>
              <a:t>棟梁</a:t>
            </a:r>
            <a:r>
              <a:rPr lang="ja-JP" altLang="en-US" sz="2400" dirty="0" smtClean="0"/>
              <a:t>を</a:t>
            </a:r>
            <a:r>
              <a:rPr lang="ja-JP" altLang="en-US" sz="2400" dirty="0"/>
              <a:t>適用可能です。</a:t>
            </a:r>
            <a:br>
              <a:rPr lang="ja-JP" altLang="en-US" sz="2400" dirty="0"/>
            </a:br>
            <a:r>
              <a:rPr lang="ja-JP" altLang="en-US" sz="2400" dirty="0"/>
              <a:t>今後も</a:t>
            </a:r>
            <a:r>
              <a:rPr lang="en-US" altLang="ja-JP" sz="2400" dirty="0"/>
              <a:t>.NET</a:t>
            </a:r>
            <a:r>
              <a:rPr lang="ja-JP" altLang="en-US" sz="2400" dirty="0" err="1"/>
              <a:t>、</a:t>
            </a:r>
            <a:r>
              <a:rPr lang="en-US" altLang="ja-JP" sz="2400" dirty="0"/>
              <a:t>Visual Studio</a:t>
            </a:r>
            <a:r>
              <a:rPr lang="ja-JP" altLang="en-US" sz="2400" dirty="0"/>
              <a:t>バージョンアップに追随予定です。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0" y="28575"/>
            <a:ext cx="7677150" cy="579438"/>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ea typeface="Verdana" pitchFamily="34" charset="0"/>
                <a:cs typeface="Verdana" pitchFamily="34" charset="0"/>
              </a:rPr>
              <a:t>1.3. </a:t>
            </a:r>
            <a:r>
              <a:rPr lang="ja-JP" altLang="en-US" sz="3200" dirty="0" smtClean="0">
                <a:cs typeface="Verdana" pitchFamily="34" charset="0"/>
              </a:rPr>
              <a:t>標準化</a:t>
            </a:r>
            <a:r>
              <a:rPr lang="ja-JP" altLang="en-US" sz="3200" dirty="0">
                <a:cs typeface="Verdana" pitchFamily="34" charset="0"/>
              </a:rPr>
              <a:t>されていないアプリケーション</a:t>
            </a:r>
          </a:p>
        </p:txBody>
      </p:sp>
      <p:sp>
        <p:nvSpPr>
          <p:cNvPr id="10243" name="Text Box 6"/>
          <p:cNvSpPr txBox="1">
            <a:spLocks noChangeArrowheads="1"/>
          </p:cNvSpPr>
          <p:nvPr/>
        </p:nvSpPr>
        <p:spPr bwMode="auto">
          <a:xfrm>
            <a:off x="1104900" y="927099"/>
            <a:ext cx="7607300" cy="4003715"/>
          </a:xfrm>
          <a:prstGeom prst="rect">
            <a:avLst/>
          </a:prstGeom>
          <a:solidFill>
            <a:srgbClr val="FFFFFF"/>
          </a:solidFill>
          <a:ln w="9525">
            <a:solidFill>
              <a:srgbClr val="000000"/>
            </a:solidFill>
            <a:miter lim="800000"/>
            <a:headEnd/>
            <a:tailEnd/>
          </a:ln>
        </p:spPr>
        <p:txBody>
          <a:bodyPr vert="eaVert" lIns="36000" tIns="36000" rIns="36000" bIns="36000"/>
          <a:lstStyle/>
          <a:p>
            <a:endParaRPr kumimoji="0" lang="ja-JP" altLang="ja-JP" sz="1400" b="1">
              <a:latin typeface="Century" pitchFamily="18" charset="0"/>
              <a:ea typeface="ＭＳ Ｐゴシック" pitchFamily="50" charset="-128"/>
            </a:endParaRPr>
          </a:p>
        </p:txBody>
      </p:sp>
      <p:sp>
        <p:nvSpPr>
          <p:cNvPr id="10244" name="Text Box 7"/>
          <p:cNvSpPr txBox="1">
            <a:spLocks noChangeArrowheads="1"/>
          </p:cNvSpPr>
          <p:nvPr/>
        </p:nvSpPr>
        <p:spPr bwMode="auto">
          <a:xfrm>
            <a:off x="403225" y="927099"/>
            <a:ext cx="577850" cy="4003715"/>
          </a:xfrm>
          <a:prstGeom prst="rect">
            <a:avLst/>
          </a:prstGeom>
          <a:solidFill>
            <a:srgbClr val="FFFFFF"/>
          </a:solidFill>
          <a:ln w="9525">
            <a:solidFill>
              <a:srgbClr val="000000"/>
            </a:solidFill>
            <a:miter lim="800000"/>
            <a:headEnd/>
            <a:tailEnd/>
          </a:ln>
        </p:spPr>
        <p:txBody>
          <a:bodyPr vert="eaVert" lIns="36000" tIns="36000" rIns="36000" bIns="36000"/>
          <a:lstStyle/>
          <a:p>
            <a:r>
              <a:rPr kumimoji="0" lang="en-US" altLang="ja-JP" sz="3200" b="1"/>
              <a:t>UI </a:t>
            </a:r>
            <a:r>
              <a:rPr kumimoji="0" lang="ja-JP" altLang="en-US" sz="3200" b="1"/>
              <a:t>テクノロジ</a:t>
            </a:r>
          </a:p>
        </p:txBody>
      </p:sp>
      <p:sp>
        <p:nvSpPr>
          <p:cNvPr id="10245" name="AutoShape 8"/>
          <p:cNvSpPr>
            <a:spLocks noChangeArrowheads="1"/>
          </p:cNvSpPr>
          <p:nvPr/>
        </p:nvSpPr>
        <p:spPr bwMode="auto">
          <a:xfrm>
            <a:off x="6919913" y="1006475"/>
            <a:ext cx="1982787" cy="608013"/>
          </a:xfrm>
          <a:prstGeom prst="can">
            <a:avLst>
              <a:gd name="adj" fmla="val 25199"/>
            </a:avLst>
          </a:prstGeom>
          <a:solidFill>
            <a:srgbClr val="E4CA9C"/>
          </a:solidFill>
          <a:ln w="38100">
            <a:solidFill>
              <a:srgbClr val="D69DAF"/>
            </a:solidFill>
            <a:round/>
            <a:headEnd/>
            <a:tailEnd/>
          </a:ln>
        </p:spPr>
        <p:txBody>
          <a:bodyPr wrap="none" lIns="36000" tIns="36000" rIns="36000" bIns="36000" anchor="ctr"/>
          <a:lstStyle/>
          <a:p>
            <a:r>
              <a:rPr kumimoji="0" lang="ja-JP" altLang="en-US" sz="2400">
                <a:latin typeface="HGP創英角ｺﾞｼｯｸUB" pitchFamily="50" charset="-128"/>
              </a:rPr>
              <a:t>ログ ファイル</a:t>
            </a:r>
          </a:p>
        </p:txBody>
      </p:sp>
      <p:sp>
        <p:nvSpPr>
          <p:cNvPr id="10246" name="AutoShape 9"/>
          <p:cNvSpPr>
            <a:spLocks noChangeArrowheads="1"/>
          </p:cNvSpPr>
          <p:nvPr/>
        </p:nvSpPr>
        <p:spPr bwMode="auto">
          <a:xfrm>
            <a:off x="6719888" y="5702300"/>
            <a:ext cx="1689100" cy="609600"/>
          </a:xfrm>
          <a:prstGeom prst="can">
            <a:avLst>
              <a:gd name="adj" fmla="val 25199"/>
            </a:avLst>
          </a:prstGeom>
          <a:solidFill>
            <a:srgbClr val="E4CA9C"/>
          </a:solidFill>
          <a:ln w="38100">
            <a:solidFill>
              <a:srgbClr val="D69DAF"/>
            </a:solidFill>
            <a:round/>
            <a:headEnd/>
            <a:tailEnd/>
          </a:ln>
        </p:spPr>
        <p:txBody>
          <a:bodyPr wrap="none" lIns="36000" tIns="36000" rIns="36000" bIns="36000" anchor="ctr"/>
          <a:lstStyle/>
          <a:p>
            <a:r>
              <a:rPr kumimoji="0" lang="en-US" altLang="ja-JP" sz="2400" b="1"/>
              <a:t>DBMS</a:t>
            </a:r>
          </a:p>
        </p:txBody>
      </p:sp>
      <p:sp>
        <p:nvSpPr>
          <p:cNvPr id="10247" name="Line 10"/>
          <p:cNvSpPr>
            <a:spLocks noChangeShapeType="1"/>
          </p:cNvSpPr>
          <p:nvPr/>
        </p:nvSpPr>
        <p:spPr bwMode="auto">
          <a:xfrm flipV="1">
            <a:off x="5922963" y="1406525"/>
            <a:ext cx="1006475" cy="496888"/>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10248" name="Line 12"/>
          <p:cNvSpPr>
            <a:spLocks noChangeShapeType="1"/>
          </p:cNvSpPr>
          <p:nvPr/>
        </p:nvSpPr>
        <p:spPr bwMode="auto">
          <a:xfrm flipV="1">
            <a:off x="5280025" y="1349375"/>
            <a:ext cx="1508125" cy="457200"/>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10249" name="Line 13"/>
          <p:cNvSpPr>
            <a:spLocks noChangeShapeType="1"/>
          </p:cNvSpPr>
          <p:nvPr/>
        </p:nvSpPr>
        <p:spPr bwMode="auto">
          <a:xfrm flipV="1">
            <a:off x="4602163" y="1273175"/>
            <a:ext cx="2082800" cy="450850"/>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grpSp>
        <p:nvGrpSpPr>
          <p:cNvPr id="10250" name="Group 21"/>
          <p:cNvGrpSpPr>
            <a:grpSpLocks/>
          </p:cNvGrpSpPr>
          <p:nvPr/>
        </p:nvGrpSpPr>
        <p:grpSpPr bwMode="auto">
          <a:xfrm>
            <a:off x="6407150" y="4889500"/>
            <a:ext cx="1495425" cy="752475"/>
            <a:chOff x="3520" y="2240"/>
            <a:chExt cx="1172" cy="1145"/>
          </a:xfrm>
        </p:grpSpPr>
        <p:sp>
          <p:nvSpPr>
            <p:cNvPr id="10256" name="Line 14"/>
            <p:cNvSpPr>
              <a:spLocks noChangeShapeType="1"/>
            </p:cNvSpPr>
            <p:nvPr/>
          </p:nvSpPr>
          <p:spPr bwMode="auto">
            <a:xfrm>
              <a:off x="4102" y="2282"/>
              <a:ext cx="323" cy="1089"/>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10257" name="Line 15"/>
            <p:cNvSpPr>
              <a:spLocks noChangeShapeType="1"/>
            </p:cNvSpPr>
            <p:nvPr/>
          </p:nvSpPr>
          <p:spPr bwMode="auto">
            <a:xfrm flipH="1">
              <a:off x="4566" y="2240"/>
              <a:ext cx="126" cy="1131"/>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10258" name="Line 16"/>
            <p:cNvSpPr>
              <a:spLocks noChangeShapeType="1"/>
            </p:cNvSpPr>
            <p:nvPr/>
          </p:nvSpPr>
          <p:spPr bwMode="auto">
            <a:xfrm>
              <a:off x="3520" y="2254"/>
              <a:ext cx="751" cy="1131"/>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grpSp>
      <p:sp>
        <p:nvSpPr>
          <p:cNvPr id="30" name="Text Box 17" descr="セーム皮"/>
          <p:cNvSpPr txBox="1">
            <a:spLocks noChangeArrowheads="1"/>
          </p:cNvSpPr>
          <p:nvPr/>
        </p:nvSpPr>
        <p:spPr bwMode="auto">
          <a:xfrm>
            <a:off x="1368425" y="849313"/>
            <a:ext cx="3038475" cy="1200150"/>
          </a:xfrm>
          <a:prstGeom prst="rect">
            <a:avLst/>
          </a:prstGeom>
          <a:noFill/>
          <a:ln w="9525">
            <a:noFill/>
            <a:miter lim="800000"/>
            <a:headEnd/>
            <a:tailEnd/>
          </a:ln>
          <a:effectLst>
            <a:outerShdw dist="107763" dir="2700000" algn="ctr" rotWithShape="0">
              <a:schemeClr val="bg2">
                <a:alpha val="50000"/>
              </a:schemeClr>
            </a:outerShdw>
          </a:effectLst>
        </p:spPr>
        <p:txBody>
          <a:bodyPr>
            <a:spAutoFit/>
          </a:bodyPr>
          <a:lstStyle/>
          <a:p>
            <a:pPr eaLnBrk="1" hangingPunct="1">
              <a:lnSpc>
                <a:spcPct val="100000"/>
              </a:lnSpc>
              <a:spcBef>
                <a:spcPct val="50000"/>
              </a:spcBef>
              <a:defRPr/>
            </a:pPr>
            <a:r>
              <a:rPr lang="ja-JP" altLang="en-US" sz="7200" dirty="0">
                <a:latin typeface="HGP創英角ｺﾞｼｯｸUB" pitchFamily="50" charset="-128"/>
              </a:rPr>
              <a:t>？？？</a:t>
            </a:r>
          </a:p>
        </p:txBody>
      </p:sp>
      <p:sp>
        <p:nvSpPr>
          <p:cNvPr id="10252" name="Text Box 18" descr="セーム皮"/>
          <p:cNvSpPr txBox="1">
            <a:spLocks noChangeArrowheads="1"/>
          </p:cNvSpPr>
          <p:nvPr/>
        </p:nvSpPr>
        <p:spPr bwMode="auto">
          <a:xfrm>
            <a:off x="1219200" y="2233538"/>
            <a:ext cx="7378700" cy="2490169"/>
          </a:xfrm>
          <a:prstGeom prst="rect">
            <a:avLst/>
          </a:prstGeom>
          <a:noFill/>
          <a:ln w="9525">
            <a:noFill/>
            <a:miter lim="800000"/>
            <a:headEnd/>
            <a:tailEnd/>
          </a:ln>
        </p:spPr>
        <p:txBody>
          <a:bodyPr>
            <a:spAutoFit/>
          </a:bodyPr>
          <a:lstStyle/>
          <a:p>
            <a:pPr algn="l" eaLnBrk="1" hangingPunct="1">
              <a:lnSpc>
                <a:spcPct val="110000"/>
              </a:lnSpc>
              <a:spcBef>
                <a:spcPts val="0"/>
              </a:spcBef>
            </a:pPr>
            <a:r>
              <a:rPr lang="ja-JP" altLang="en-US" sz="2400" dirty="0" smtClean="0"/>
              <a:t>パートナー依存（丸投げ）</a:t>
            </a:r>
            <a:endParaRPr lang="en-US" altLang="ja-JP" sz="2400" dirty="0" smtClean="0"/>
          </a:p>
          <a:p>
            <a:pPr algn="l" eaLnBrk="1" hangingPunct="1">
              <a:lnSpc>
                <a:spcPct val="110000"/>
              </a:lnSpc>
              <a:spcBef>
                <a:spcPts val="0"/>
              </a:spcBef>
              <a:buFont typeface="Arial" pitchFamily="34" charset="0"/>
              <a:buChar char="•"/>
            </a:pPr>
            <a:r>
              <a:rPr lang="ja-JP" altLang="en-US" sz="2400" dirty="0" smtClean="0"/>
              <a:t>　どの</a:t>
            </a:r>
            <a:r>
              <a:rPr lang="ja-JP" altLang="en-US" sz="2400" dirty="0"/>
              <a:t>ような実装になっているか</a:t>
            </a:r>
            <a:r>
              <a:rPr lang="ja-JP" altLang="en-US" sz="2400" dirty="0" smtClean="0"/>
              <a:t>？</a:t>
            </a:r>
            <a:endParaRPr lang="en-US" altLang="ja-JP" sz="2400" dirty="0" smtClean="0"/>
          </a:p>
          <a:p>
            <a:pPr algn="l" eaLnBrk="1" hangingPunct="1">
              <a:lnSpc>
                <a:spcPct val="110000"/>
              </a:lnSpc>
              <a:spcBef>
                <a:spcPts val="0"/>
              </a:spcBef>
              <a:buFont typeface="Arial" pitchFamily="34" charset="0"/>
              <a:buChar char="•"/>
            </a:pPr>
            <a:r>
              <a:rPr lang="ja-JP" altLang="en-US" sz="2400" dirty="0" smtClean="0"/>
              <a:t>　開発者</a:t>
            </a:r>
            <a:r>
              <a:rPr lang="ja-JP" altLang="en-US" sz="2400" dirty="0"/>
              <a:t>毎に実装がばらばら？</a:t>
            </a:r>
            <a:r>
              <a:rPr lang="ja-JP" altLang="en-US" sz="2400" dirty="0" smtClean="0"/>
              <a:t>？</a:t>
            </a:r>
            <a:endParaRPr lang="en-US" altLang="ja-JP" sz="2400" dirty="0" smtClean="0"/>
          </a:p>
          <a:p>
            <a:pPr algn="l" eaLnBrk="1" hangingPunct="1">
              <a:lnSpc>
                <a:spcPct val="110000"/>
              </a:lnSpc>
              <a:spcBef>
                <a:spcPts val="0"/>
              </a:spcBef>
              <a:buFont typeface="Arial" pitchFamily="34" charset="0"/>
              <a:buChar char="•"/>
            </a:pPr>
            <a:r>
              <a:rPr lang="ja-JP" altLang="en-US" sz="2400" dirty="0" smtClean="0"/>
              <a:t>　問題多発</a:t>
            </a:r>
            <a:endParaRPr lang="en-US" altLang="ja-JP" sz="2400" dirty="0" smtClean="0"/>
          </a:p>
          <a:p>
            <a:pPr lvl="1" algn="l" eaLnBrk="1" hangingPunct="1">
              <a:lnSpc>
                <a:spcPct val="110000"/>
              </a:lnSpc>
              <a:spcBef>
                <a:spcPts val="0"/>
              </a:spcBef>
            </a:pPr>
            <a:r>
              <a:rPr lang="ja-JP" altLang="en-US" sz="2400" dirty="0" smtClean="0"/>
              <a:t>「品質</a:t>
            </a:r>
            <a:r>
              <a:rPr lang="ja-JP" altLang="en-US" sz="2400" dirty="0"/>
              <a:t>、性能が出ない」</a:t>
            </a:r>
            <a:r>
              <a:rPr lang="ja-JP" altLang="en-US" sz="2400" dirty="0" smtClean="0"/>
              <a:t>、</a:t>
            </a:r>
            <a:endParaRPr lang="en-US" altLang="ja-JP" sz="2400" dirty="0" smtClean="0"/>
          </a:p>
          <a:p>
            <a:pPr lvl="1" algn="l" eaLnBrk="1" hangingPunct="1">
              <a:lnSpc>
                <a:spcPct val="110000"/>
              </a:lnSpc>
              <a:spcBef>
                <a:spcPts val="0"/>
              </a:spcBef>
            </a:pPr>
            <a:r>
              <a:rPr lang="ja-JP" altLang="en-US" sz="2400" dirty="0" smtClean="0"/>
              <a:t>「</a:t>
            </a:r>
            <a:r>
              <a:rPr lang="ja-JP" altLang="en-US" sz="2400" dirty="0"/>
              <a:t>デグレード多発」、「問題の分析ができない</a:t>
            </a:r>
            <a:r>
              <a:rPr lang="ja-JP" altLang="en-US" sz="2400" dirty="0" smtClean="0"/>
              <a:t>」</a:t>
            </a:r>
            <a:endParaRPr lang="ja-JP" altLang="en-US" sz="2400" dirty="0"/>
          </a:p>
        </p:txBody>
      </p:sp>
      <p:sp>
        <p:nvSpPr>
          <p:cNvPr id="34" name="AutoShape 19"/>
          <p:cNvSpPr>
            <a:spLocks noChangeArrowheads="1"/>
          </p:cNvSpPr>
          <p:nvPr/>
        </p:nvSpPr>
        <p:spPr bwMode="auto">
          <a:xfrm>
            <a:off x="315913" y="5056188"/>
            <a:ext cx="5991225" cy="1344612"/>
          </a:xfrm>
          <a:prstGeom prst="roundRect">
            <a:avLst>
              <a:gd name="adj" fmla="val 16667"/>
            </a:avLst>
          </a:prstGeom>
          <a:solidFill>
            <a:srgbClr val="E4CAC8"/>
          </a:solidFill>
          <a:ln w="38100">
            <a:solidFill>
              <a:srgbClr val="D69DAF"/>
            </a:solidFill>
            <a:round/>
            <a:headEnd/>
            <a:tailEnd/>
          </a:ln>
          <a:effectLst>
            <a:outerShdw dist="107763" dir="2700000" algn="ctr" rotWithShape="0">
              <a:schemeClr val="bg2">
                <a:alpha val="50000"/>
              </a:schemeClr>
            </a:outerShdw>
          </a:effectLst>
        </p:spPr>
        <p:txBody>
          <a:bodyPr>
            <a:spAutoFit/>
          </a:bodyPr>
          <a:lstStyle/>
          <a:p>
            <a:pPr algn="l" eaLnBrk="1" hangingPunct="1">
              <a:lnSpc>
                <a:spcPct val="100000"/>
              </a:lnSpc>
              <a:spcBef>
                <a:spcPct val="50000"/>
              </a:spcBef>
              <a:defRPr/>
            </a:pPr>
            <a:r>
              <a:rPr lang="ja-JP" altLang="en-US" sz="2400" dirty="0">
                <a:latin typeface="HGP創英角ｺﾞｼｯｸUB" pitchFamily="50" charset="-128"/>
              </a:rPr>
              <a:t>　極端な例ですが、標準化をしない場合、</a:t>
            </a:r>
            <a:br>
              <a:rPr lang="ja-JP" altLang="en-US" sz="2400" dirty="0">
                <a:latin typeface="HGP創英角ｺﾞｼｯｸUB" pitchFamily="50" charset="-128"/>
              </a:rPr>
            </a:br>
            <a:r>
              <a:rPr lang="ja-JP" altLang="en-US" sz="2400" dirty="0">
                <a:latin typeface="HGP創英角ｺﾞｼｯｸUB" pitchFamily="50" charset="-128"/>
              </a:rPr>
              <a:t>上記のように、内部の実装の共通化の具合、実装のバラツキなどが把握できません。</a:t>
            </a:r>
          </a:p>
        </p:txBody>
      </p:sp>
      <p:sp>
        <p:nvSpPr>
          <p:cNvPr id="10254" name="AutoShape 71"/>
          <p:cNvSpPr>
            <a:spLocks noChangeArrowheads="1"/>
          </p:cNvSpPr>
          <p:nvPr/>
        </p:nvSpPr>
        <p:spPr bwMode="auto">
          <a:xfrm>
            <a:off x="698500" y="990600"/>
            <a:ext cx="709613" cy="241300"/>
          </a:xfrm>
          <a:prstGeom prst="rightArrow">
            <a:avLst>
              <a:gd name="adj1" fmla="val 52630"/>
              <a:gd name="adj2" fmla="val 100355"/>
            </a:avLst>
          </a:prstGeom>
          <a:solidFill>
            <a:srgbClr val="69306A"/>
          </a:solidFill>
          <a:ln w="9525">
            <a:solidFill>
              <a:srgbClr val="69306A"/>
            </a:solidFill>
            <a:miter lim="800000"/>
            <a:headEnd/>
            <a:tailEnd/>
          </a:ln>
        </p:spPr>
        <p:txBody>
          <a:bodyPr wrap="none" anchor="ctr"/>
          <a:lstStyle/>
          <a:p>
            <a:endParaRPr kumimoji="0" lang="ja-JP" altLang="en-US" sz="2000" b="1"/>
          </a:p>
        </p:txBody>
      </p:sp>
      <p:sp>
        <p:nvSpPr>
          <p:cNvPr id="10255" name="AutoShape 71"/>
          <p:cNvSpPr>
            <a:spLocks noChangeArrowheads="1"/>
          </p:cNvSpPr>
          <p:nvPr/>
        </p:nvSpPr>
        <p:spPr bwMode="auto">
          <a:xfrm flipH="1">
            <a:off x="698500" y="1282700"/>
            <a:ext cx="709613" cy="241300"/>
          </a:xfrm>
          <a:prstGeom prst="rightArrow">
            <a:avLst>
              <a:gd name="adj1" fmla="val 52630"/>
              <a:gd name="adj2" fmla="val 100355"/>
            </a:avLst>
          </a:prstGeom>
          <a:solidFill>
            <a:srgbClr val="69306A"/>
          </a:solidFill>
          <a:ln w="9525">
            <a:solidFill>
              <a:srgbClr val="69306A"/>
            </a:solidFill>
            <a:miter lim="800000"/>
            <a:headEnd/>
            <a:tailEnd/>
          </a:ln>
        </p:spPr>
        <p:txBody>
          <a:bodyPr wrap="none" anchor="ctr"/>
          <a:lstStyle/>
          <a:p>
            <a:endParaRPr kumimoji="0" lang="ja-JP" altLang="en-US" sz="2000" b="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19" name="Group 27"/>
          <p:cNvGraphicFramePr>
            <a:graphicFrameLocks noGrp="1"/>
          </p:cNvGraphicFramePr>
          <p:nvPr/>
        </p:nvGraphicFramePr>
        <p:xfrm>
          <a:off x="342900" y="796925"/>
          <a:ext cx="8467725" cy="4272480"/>
        </p:xfrm>
        <a:graphic>
          <a:graphicData uri="http://schemas.openxmlformats.org/drawingml/2006/table">
            <a:tbl>
              <a:tblPr/>
              <a:tblGrid>
                <a:gridCol w="6029325"/>
                <a:gridCol w="2438400"/>
              </a:tblGrid>
              <a:tr h="498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課 題</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CA9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smtClean="0">
                          <a:ln>
                            <a:noFill/>
                          </a:ln>
                          <a:solidFill>
                            <a:schemeClr val="tx1"/>
                          </a:solidFill>
                          <a:effectLst/>
                          <a:latin typeface="Verdana" pitchFamily="34" charset="0"/>
                          <a:ea typeface="HGP創英角ｺﾞｼｯｸUB" pitchFamily="50" charset="-128"/>
                        </a:rPr>
                        <a:t>影 響</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CA9C"/>
                    </a:solidFill>
                  </a:tcPr>
                </a:tc>
              </a:tr>
              <a:tr h="720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 共通処理方式（基準）が遵守されない</a:t>
                      </a:r>
                      <a:b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b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 プログラム構造がバラバラになる</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smtClean="0">
                          <a:ln>
                            <a:noFill/>
                          </a:ln>
                          <a:solidFill>
                            <a:schemeClr val="tx1"/>
                          </a:solidFill>
                          <a:effectLst/>
                          <a:latin typeface="Verdana" pitchFamily="34" charset="0"/>
                          <a:ea typeface="HGP創英角ｺﾞｼｯｸUB" pitchFamily="50" charset="-128"/>
                        </a:rPr>
                        <a:t>保守性 低下</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 同じ処理を重複して開発してしまう</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smtClean="0">
                          <a:ln>
                            <a:noFill/>
                          </a:ln>
                          <a:solidFill>
                            <a:schemeClr val="tx1"/>
                          </a:solidFill>
                          <a:effectLst/>
                          <a:latin typeface="Verdana" pitchFamily="34" charset="0"/>
                          <a:ea typeface="HGP創英角ｺﾞｼｯｸUB" pitchFamily="50" charset="-128"/>
                        </a:rPr>
                        <a:t>生産性 低下</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 各種チェック処理、排他処理などの</a:t>
                      </a:r>
                      <a:b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b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 処理の実装漏れや、実装ミスなど</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品質 低下</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47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 不慣れな、難易度の高い処理の実装</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信頼性 低下</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 </a:t>
                      </a:r>
                      <a:r>
                        <a:rPr kumimoji="1" lang="en-US" altLang="ja-JP" sz="2800" b="0" i="0" u="none" strike="noStrike" cap="none" normalizeH="0" baseline="0" dirty="0" smtClean="0">
                          <a:ln>
                            <a:noFill/>
                          </a:ln>
                          <a:solidFill>
                            <a:schemeClr val="tx1"/>
                          </a:solidFill>
                          <a:effectLst/>
                          <a:latin typeface="Verdana" pitchFamily="34" charset="0"/>
                          <a:ea typeface="HGP創英角ｺﾞｼｯｸUB" pitchFamily="50" charset="-128"/>
                        </a:rPr>
                        <a:t>SQL</a:t>
                      </a: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の組み立て実装ミス</a:t>
                      </a:r>
                      <a:b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b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 入力値サニタイジング等の処置漏れ</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セキュリティ</a:t>
                      </a:r>
                      <a:r>
                        <a:rPr kumimoji="1" lang="en-US" altLang="ja-JP" sz="2800" b="0" i="0" u="none" strike="noStrike" cap="none" normalizeH="0" baseline="0" dirty="0" smtClean="0">
                          <a:ln>
                            <a:noFill/>
                          </a:ln>
                          <a:solidFill>
                            <a:schemeClr val="tx1"/>
                          </a:solidFill>
                          <a:effectLst/>
                          <a:latin typeface="Verdana" pitchFamily="34" charset="0"/>
                          <a:ea typeface="HGP創英角ｺﾞｼｯｸUB" pitchFamily="50" charset="-128"/>
                        </a:rPr>
                        <a:t/>
                      </a:r>
                      <a:br>
                        <a:rPr kumimoji="1" lang="en-US" altLang="ja-JP" sz="2800" b="0" i="0" u="none" strike="noStrike" cap="none" normalizeH="0" baseline="0" dirty="0" smtClean="0">
                          <a:ln>
                            <a:noFill/>
                          </a:ln>
                          <a:solidFill>
                            <a:schemeClr val="tx1"/>
                          </a:solidFill>
                          <a:effectLst/>
                          <a:latin typeface="Verdana" pitchFamily="34" charset="0"/>
                          <a:ea typeface="HGP創英角ｺﾞｼｯｸUB" pitchFamily="50" charset="-128"/>
                        </a:rPr>
                      </a:b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脆弱性</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2861" name="Text Box 109"/>
          <p:cNvSpPr txBox="1">
            <a:spLocks noChangeArrowheads="1"/>
          </p:cNvSpPr>
          <p:nvPr/>
        </p:nvSpPr>
        <p:spPr bwMode="auto">
          <a:xfrm>
            <a:off x="231775" y="5111750"/>
            <a:ext cx="8667750" cy="1433513"/>
          </a:xfrm>
          <a:prstGeom prst="rect">
            <a:avLst/>
          </a:prstGeom>
          <a:solidFill>
            <a:srgbClr val="FFFF99"/>
          </a:solidFill>
          <a:ln w="9525">
            <a:noFill/>
            <a:miter lim="800000"/>
            <a:headEnd/>
            <a:tailEnd/>
          </a:ln>
        </p:spPr>
        <p:txBody>
          <a:bodyPr>
            <a:spAutoFit/>
          </a:bodyPr>
          <a:lstStyle/>
          <a:p>
            <a:pPr algn="l" eaLnBrk="1" hangingPunct="1">
              <a:lnSpc>
                <a:spcPct val="100000"/>
              </a:lnSpc>
            </a:pPr>
            <a:r>
              <a:rPr lang="ja-JP" altLang="en-US" sz="2800" dirty="0"/>
              <a:t>　アプリケーション開発には様々な課題がありますが、</a:t>
            </a:r>
            <a:br>
              <a:rPr lang="ja-JP" altLang="en-US" sz="2800" dirty="0"/>
            </a:br>
            <a:r>
              <a:rPr lang="ja-JP" altLang="en-US" sz="2800" dirty="0"/>
              <a:t>　</a:t>
            </a:r>
            <a:r>
              <a:rPr lang="en-US" altLang="ja-JP" sz="2800" dirty="0"/>
              <a:t>.NET</a:t>
            </a:r>
            <a:r>
              <a:rPr lang="ja-JP" altLang="en-US" sz="2800" dirty="0"/>
              <a:t>用アプリケーション フレームワーク</a:t>
            </a:r>
            <a:r>
              <a:rPr lang="ja-JP" altLang="en-US" sz="2800" dirty="0" smtClean="0"/>
              <a:t>、</a:t>
            </a:r>
            <a:r>
              <a:rPr lang="en-US" altLang="ja-JP" sz="2800" b="1" dirty="0" smtClean="0"/>
              <a:t>Open</a:t>
            </a:r>
            <a:r>
              <a:rPr lang="ja-JP" altLang="en-US" sz="3200" dirty="0" smtClean="0">
                <a:ea typeface="HG行書体" pitchFamily="65" charset="-128"/>
              </a:rPr>
              <a:t>棟梁</a:t>
            </a:r>
            <a:r>
              <a:rPr lang="ja-JP" altLang="en-US" sz="2800" dirty="0" smtClean="0"/>
              <a:t>を</a:t>
            </a:r>
            <a:r>
              <a:rPr lang="ja-JP" altLang="en-US" sz="2800" dirty="0"/>
              <a:t>導入することで、これらの課題を解決できます。</a:t>
            </a:r>
          </a:p>
        </p:txBody>
      </p:sp>
      <p:sp>
        <p:nvSpPr>
          <p:cNvPr id="24591" name="Line 15"/>
          <p:cNvSpPr>
            <a:spLocks noChangeShapeType="1"/>
          </p:cNvSpPr>
          <p:nvPr/>
        </p:nvSpPr>
        <p:spPr bwMode="auto">
          <a:xfrm>
            <a:off x="2733908" y="6543013"/>
            <a:ext cx="4286250"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11291" name="Rectangle 3"/>
          <p:cNvSpPr>
            <a:spLocks noChangeArrowheads="1"/>
          </p:cNvSpPr>
          <p:nvPr/>
        </p:nvSpPr>
        <p:spPr bwMode="auto">
          <a:xfrm>
            <a:off x="0" y="23238"/>
            <a:ext cx="7677150" cy="584775"/>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ea typeface="Verdana" pitchFamily="34" charset="0"/>
                <a:cs typeface="Verdana" pitchFamily="34" charset="0"/>
              </a:rPr>
              <a:t>1.4. </a:t>
            </a:r>
            <a:r>
              <a:rPr lang="ja-JP" altLang="en-US" sz="3200" dirty="0" smtClean="0">
                <a:cs typeface="Verdana" pitchFamily="34" charset="0"/>
              </a:rPr>
              <a:t>アプリケーション</a:t>
            </a:r>
            <a:r>
              <a:rPr lang="ja-JP" altLang="en-US" sz="3200" dirty="0">
                <a:cs typeface="Verdana" pitchFamily="34" charset="0"/>
              </a:rPr>
              <a:t>開発における</a:t>
            </a:r>
            <a:r>
              <a:rPr lang="ja-JP" altLang="en-US" sz="3200" dirty="0">
                <a:solidFill>
                  <a:schemeClr val="tx2"/>
                </a:solidFill>
                <a:cs typeface="Verdana" pitchFamily="34" charset="0"/>
              </a:rPr>
              <a:t>課題</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861" name="Text Box 109"/>
          <p:cNvSpPr txBox="1">
            <a:spLocks noChangeArrowheads="1"/>
          </p:cNvSpPr>
          <p:nvPr/>
        </p:nvSpPr>
        <p:spPr bwMode="auto">
          <a:xfrm>
            <a:off x="0" y="5138738"/>
            <a:ext cx="9137650" cy="1692275"/>
          </a:xfrm>
          <a:prstGeom prst="rect">
            <a:avLst/>
          </a:prstGeom>
          <a:solidFill>
            <a:srgbClr val="FFFF99"/>
          </a:solidFill>
          <a:ln w="9525">
            <a:noFill/>
            <a:miter lim="800000"/>
            <a:headEnd/>
            <a:tailEnd/>
          </a:ln>
        </p:spPr>
        <p:txBody>
          <a:bodyPr>
            <a:spAutoFit/>
          </a:bodyPr>
          <a:lstStyle/>
          <a:p>
            <a:pPr algn="l" eaLnBrk="1" hangingPunct="1">
              <a:lnSpc>
                <a:spcPct val="100000"/>
              </a:lnSpc>
            </a:pPr>
            <a:r>
              <a:rPr lang="ja-JP" altLang="en-US" sz="2400" dirty="0" smtClean="0"/>
              <a:t>　大規模プロジェクトを成功させるための要素として、アプリケーション フレームワーク（開発基盤）は、半ば必須です。フレームワーク開発には高いコストがかかりますが、ノウハウが凝縮された実績のある</a:t>
            </a:r>
            <a:r>
              <a:rPr lang="en-US" altLang="ja-JP" sz="2400" b="1" dirty="0" smtClean="0"/>
              <a:t>Open</a:t>
            </a:r>
            <a:r>
              <a:rPr lang="ja-JP" altLang="en-US" sz="2800" dirty="0" smtClean="0">
                <a:ea typeface="HG行書体" pitchFamily="65" charset="-128"/>
              </a:rPr>
              <a:t>棟梁</a:t>
            </a:r>
            <a:r>
              <a:rPr lang="ja-JP" altLang="en-US" sz="2400" dirty="0" smtClean="0"/>
              <a:t>をベースとし、高品質の開発基盤を安価に構築可能です。</a:t>
            </a:r>
            <a:endParaRPr lang="ja-JP" altLang="en-US" sz="2400" dirty="0"/>
          </a:p>
        </p:txBody>
      </p:sp>
      <p:sp>
        <p:nvSpPr>
          <p:cNvPr id="11310" name="Line 7"/>
          <p:cNvSpPr>
            <a:spLocks noChangeShapeType="1"/>
          </p:cNvSpPr>
          <p:nvPr/>
        </p:nvSpPr>
        <p:spPr bwMode="auto">
          <a:xfrm>
            <a:off x="1801780" y="6746875"/>
            <a:ext cx="5334000"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12292" name="Rectangle 3"/>
          <p:cNvSpPr>
            <a:spLocks noChangeArrowheads="1"/>
          </p:cNvSpPr>
          <p:nvPr/>
        </p:nvSpPr>
        <p:spPr bwMode="auto">
          <a:xfrm>
            <a:off x="0" y="-33338"/>
            <a:ext cx="7677150" cy="641351"/>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ea typeface="Verdana" pitchFamily="34" charset="0"/>
                <a:cs typeface="Verdana" pitchFamily="34" charset="0"/>
              </a:rPr>
              <a:t>1.5. </a:t>
            </a:r>
            <a:r>
              <a:rPr lang="en-US" altLang="ja-JP" sz="3200" b="1" dirty="0" smtClean="0">
                <a:cs typeface="Verdana" pitchFamily="34" charset="0"/>
              </a:rPr>
              <a:t>Open</a:t>
            </a:r>
            <a:r>
              <a:rPr lang="ja-JP" altLang="en-US" sz="3600" dirty="0" smtClean="0">
                <a:ea typeface="HG行書体" pitchFamily="65" charset="-128"/>
                <a:cs typeface="Verdana" pitchFamily="34" charset="0"/>
              </a:rPr>
              <a:t>棟梁</a:t>
            </a:r>
            <a:r>
              <a:rPr lang="ja-JP" altLang="en-US" sz="3200" dirty="0" smtClean="0">
                <a:cs typeface="Verdana" pitchFamily="34" charset="0"/>
              </a:rPr>
              <a:t> </a:t>
            </a:r>
            <a:r>
              <a:rPr lang="ja-JP" altLang="en-US" sz="3200" dirty="0" smtClean="0">
                <a:solidFill>
                  <a:schemeClr val="tx2"/>
                </a:solidFill>
                <a:cs typeface="Verdana" pitchFamily="34" charset="0"/>
              </a:rPr>
              <a:t>適用</a:t>
            </a:r>
            <a:r>
              <a:rPr lang="ja-JP" altLang="en-US" sz="3200" dirty="0">
                <a:solidFill>
                  <a:schemeClr val="tx2"/>
                </a:solidFill>
                <a:cs typeface="Verdana" pitchFamily="34" charset="0"/>
              </a:rPr>
              <a:t>の効果</a:t>
            </a:r>
          </a:p>
        </p:txBody>
      </p:sp>
      <p:graphicFrame>
        <p:nvGraphicFramePr>
          <p:cNvPr id="7" name="Group 56"/>
          <p:cNvGraphicFramePr>
            <a:graphicFrameLocks noGrp="1"/>
          </p:cNvGraphicFramePr>
          <p:nvPr/>
        </p:nvGraphicFramePr>
        <p:xfrm>
          <a:off x="207963" y="815975"/>
          <a:ext cx="8728075" cy="4281760"/>
        </p:xfrm>
        <a:graphic>
          <a:graphicData uri="http://schemas.openxmlformats.org/drawingml/2006/table">
            <a:tbl>
              <a:tblPr/>
              <a:tblGrid>
                <a:gridCol w="5145087"/>
                <a:gridCol w="1085850"/>
                <a:gridCol w="2497138"/>
              </a:tblGrid>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800" b="1" i="0" u="none" strike="noStrike" cap="none" normalizeH="0" baseline="0" dirty="0" smtClean="0">
                          <a:ln>
                            <a:noFill/>
                          </a:ln>
                          <a:solidFill>
                            <a:schemeClr val="tx1"/>
                          </a:solidFill>
                          <a:effectLst/>
                          <a:latin typeface="Verdana" pitchFamily="34" charset="0"/>
                          <a:ea typeface="HGP創英角ｺﾞｼｯｸUB" pitchFamily="50" charset="-128"/>
                        </a:rPr>
                        <a:t>提供機能の例</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CA9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en-US" sz="2800" b="1" i="0" u="none" strike="noStrike" cap="none" normalizeH="0" baseline="0" dirty="0" smtClean="0">
                        <a:ln>
                          <a:noFill/>
                        </a:ln>
                        <a:solidFill>
                          <a:schemeClr val="tx1"/>
                        </a:solidFill>
                        <a:effectLst/>
                        <a:latin typeface="Verdana" pitchFamily="34" charset="0"/>
                        <a:ea typeface="HGP創英角ｺﾞｼｯｸUB" pitchFamily="50" charset="-128"/>
                      </a:endParaRP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800" b="1" i="0" u="none" strike="noStrike" cap="none" normalizeH="0" baseline="0" dirty="0" smtClean="0">
                          <a:ln>
                            <a:noFill/>
                          </a:ln>
                          <a:solidFill>
                            <a:schemeClr val="tx1"/>
                          </a:solidFill>
                          <a:effectLst/>
                          <a:latin typeface="Verdana" pitchFamily="34" charset="0"/>
                          <a:ea typeface="HGP創英角ｺﾞｼｯｸUB" pitchFamily="50" charset="-128"/>
                        </a:rPr>
                        <a:t>効果</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CA9C"/>
                    </a:solidFill>
                  </a:tcPr>
                </a:tc>
              </a:tr>
              <a:tr h="374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j-lt"/>
                          <a:ea typeface="HGP創英角ｺﾞｼｯｸUB" pitchFamily="50" charset="-128"/>
                        </a:rPr>
                        <a:t> </a:t>
                      </a:r>
                      <a:r>
                        <a:rPr kumimoji="1" lang="ja-JP" altLang="en-US" sz="2800" b="0" i="0" u="none" strike="noStrike" cap="none" normalizeH="0" baseline="0" dirty="0" smtClean="0">
                          <a:ln>
                            <a:noFill/>
                          </a:ln>
                          <a:solidFill>
                            <a:schemeClr val="tx1"/>
                          </a:solidFill>
                          <a:effectLst/>
                          <a:latin typeface="+mj-lt"/>
                          <a:ea typeface="HGP創英角ｺﾞｼｯｸUB" pitchFamily="50" charset="-128"/>
                        </a:rPr>
                        <a:t>Ｐ</a:t>
                      </a:r>
                      <a:r>
                        <a:rPr kumimoji="1" lang="en-US" altLang="ja-JP" sz="2800" b="0" i="0" u="none" strike="noStrike" cap="none" normalizeH="0" baseline="0" dirty="0" smtClean="0">
                          <a:ln>
                            <a:noFill/>
                          </a:ln>
                          <a:solidFill>
                            <a:schemeClr val="tx1"/>
                          </a:solidFill>
                          <a:effectLst/>
                          <a:latin typeface="+mj-lt"/>
                          <a:ea typeface="HGP創英角ｺﾞｼｯｸUB" pitchFamily="50" charset="-128"/>
                        </a:rPr>
                        <a:t>/</a:t>
                      </a:r>
                      <a:r>
                        <a:rPr kumimoji="1" lang="ja-JP" altLang="en-US" sz="2800" b="0" i="0" u="none" strike="noStrike" cap="none" normalizeH="0" baseline="0" dirty="0" smtClean="0">
                          <a:ln>
                            <a:noFill/>
                          </a:ln>
                          <a:solidFill>
                            <a:schemeClr val="tx1"/>
                          </a:solidFill>
                          <a:effectLst/>
                          <a:latin typeface="+mj-lt"/>
                          <a:ea typeface="HGP創英角ｺﾞｼｯｸUB" pitchFamily="50" charset="-128"/>
                        </a:rPr>
                        <a:t>Ｂ</a:t>
                      </a:r>
                      <a:r>
                        <a:rPr kumimoji="1" lang="en-US" altLang="ja-JP" sz="2800" b="0" i="0" u="none" strike="noStrike" cap="none" normalizeH="0" baseline="0" dirty="0" smtClean="0">
                          <a:ln>
                            <a:noFill/>
                          </a:ln>
                          <a:solidFill>
                            <a:schemeClr val="tx1"/>
                          </a:solidFill>
                          <a:effectLst/>
                          <a:latin typeface="+mj-lt"/>
                          <a:ea typeface="HGP創英角ｺﾞｼｯｸUB" pitchFamily="50" charset="-128"/>
                        </a:rPr>
                        <a:t>/</a:t>
                      </a:r>
                      <a:r>
                        <a:rPr kumimoji="1" lang="ja-JP" altLang="en-US" sz="2800" b="0" i="0" u="none" strike="noStrike" cap="none" normalizeH="0" baseline="0" dirty="0" smtClean="0">
                          <a:ln>
                            <a:noFill/>
                          </a:ln>
                          <a:solidFill>
                            <a:schemeClr val="tx1"/>
                          </a:solidFill>
                          <a:effectLst/>
                          <a:latin typeface="+mj-lt"/>
                          <a:ea typeface="HGP創英角ｺﾞｼｯｸUB" pitchFamily="50" charset="-128"/>
                        </a:rPr>
                        <a:t>Ｄ層に渡る、全レイヤ</a:t>
                      </a:r>
                      <a:br>
                        <a:rPr kumimoji="1" lang="ja-JP" altLang="en-US" sz="2800" b="0" i="0" u="none" strike="noStrike" cap="none" normalizeH="0" baseline="0" dirty="0" smtClean="0">
                          <a:ln>
                            <a:noFill/>
                          </a:ln>
                          <a:solidFill>
                            <a:schemeClr val="tx1"/>
                          </a:solidFill>
                          <a:effectLst/>
                          <a:latin typeface="+mj-lt"/>
                          <a:ea typeface="HGP創英角ｺﾞｼｯｸUB" pitchFamily="50" charset="-128"/>
                        </a:rPr>
                      </a:br>
                      <a:r>
                        <a:rPr kumimoji="1" lang="ja-JP" altLang="en-US" sz="2800" b="0" i="0" u="none" strike="noStrike" cap="none" normalizeH="0" baseline="0" dirty="0" smtClean="0">
                          <a:ln>
                            <a:noFill/>
                          </a:ln>
                          <a:solidFill>
                            <a:schemeClr val="tx1"/>
                          </a:solidFill>
                          <a:effectLst/>
                          <a:latin typeface="+mj-lt"/>
                          <a:ea typeface="HGP創英角ｺﾞｼｯｸUB" pitchFamily="50" charset="-128"/>
                        </a:rPr>
                        <a:t> のアーキテクチャの標準化</a:t>
                      </a:r>
                      <a:endParaRPr kumimoji="1" lang="en-US" altLang="ja-JP" sz="2800" b="0" i="0" u="none" strike="noStrike" cap="none" normalizeH="0" baseline="0" dirty="0" smtClean="0">
                        <a:ln>
                          <a:noFill/>
                        </a:ln>
                        <a:solidFill>
                          <a:schemeClr val="tx1"/>
                        </a:solidFill>
                        <a:effectLst/>
                        <a:latin typeface="+mj-lt"/>
                        <a:ea typeface="HGP創英角ｺﾞｼｯｸUB" pitchFamily="50" charset="-128"/>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endParaRP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smtClean="0">
                          <a:ln>
                            <a:noFill/>
                          </a:ln>
                          <a:solidFill>
                            <a:schemeClr val="tx1"/>
                          </a:solidFill>
                          <a:effectLst/>
                          <a:latin typeface="Verdana" pitchFamily="34" charset="0"/>
                          <a:ea typeface="HGP創英角ｺﾞｼｯｸUB" pitchFamily="50" charset="-128"/>
                        </a:rPr>
                        <a:t>保守性の向上</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altLang="ja-JP" sz="2800" b="0" baseline="0" dirty="0" smtClean="0">
                          <a:latin typeface="HGP創英角ｺﾞｼｯｸUB" pitchFamily="50" charset="-128"/>
                          <a:ea typeface="HGP創英角ｺﾞｼｯｸUB" pitchFamily="50" charset="-128"/>
                          <a:cs typeface="Tahoma" pitchFamily="34" charset="0"/>
                        </a:rPr>
                        <a:t> </a:t>
                      </a:r>
                      <a:r>
                        <a:rPr lang="ja-JP" altLang="en-US" sz="2800" b="0" dirty="0" smtClean="0">
                          <a:latin typeface="HGP創英角ｺﾞｼｯｸUB" pitchFamily="50" charset="-128"/>
                          <a:ea typeface="HGP創英角ｺﾞｼｯｸUB" pitchFamily="50" charset="-128"/>
                          <a:cs typeface="Tahoma" pitchFamily="34" charset="0"/>
                        </a:rPr>
                        <a:t>ベースクラスのフロー</a:t>
                      </a:r>
                      <a:r>
                        <a:rPr lang="ja-JP" altLang="en-US" sz="2800" b="0" dirty="0" smtClean="0">
                          <a:solidFill>
                            <a:schemeClr val="tx1"/>
                          </a:solidFill>
                          <a:latin typeface="HGP創英角ｺﾞｼｯｸUB" pitchFamily="50" charset="-128"/>
                          <a:ea typeface="HGP創英角ｺﾞｼｯｸUB" pitchFamily="50" charset="-128"/>
                          <a:cs typeface="Tahoma" pitchFamily="34" charset="0"/>
                        </a:rPr>
                        <a:t>制御</a:t>
                      </a:r>
                      <a:r>
                        <a:rPr lang="ja-JP" altLang="en-US" sz="2800" b="0" dirty="0" smtClean="0">
                          <a:latin typeface="HGP創英角ｺﾞｼｯｸUB" pitchFamily="50" charset="-128"/>
                          <a:ea typeface="HGP創英角ｺﾞｼｯｸUB" pitchFamily="50" charset="-128"/>
                          <a:cs typeface="Tahoma" pitchFamily="34" charset="0"/>
                        </a:rPr>
                        <a:t>に</a:t>
                      </a:r>
                      <a:r>
                        <a:rPr lang="en-US" altLang="ja-JP" sz="2800" b="0" dirty="0" smtClean="0">
                          <a:latin typeface="HGP創英角ｺﾞｼｯｸUB" pitchFamily="50" charset="-128"/>
                          <a:ea typeface="HGP創英角ｺﾞｼｯｸUB" pitchFamily="50" charset="-128"/>
                          <a:cs typeface="Tahoma" pitchFamily="34" charset="0"/>
                        </a:rPr>
                        <a:t/>
                      </a:r>
                      <a:br>
                        <a:rPr lang="en-US" altLang="ja-JP" sz="2800" b="0" dirty="0" smtClean="0">
                          <a:latin typeface="HGP創英角ｺﾞｼｯｸUB" pitchFamily="50" charset="-128"/>
                          <a:ea typeface="HGP創英角ｺﾞｼｯｸUB" pitchFamily="50" charset="-128"/>
                          <a:cs typeface="Tahoma" pitchFamily="34" charset="0"/>
                        </a:rPr>
                      </a:br>
                      <a:r>
                        <a:rPr lang="en-US" altLang="ja-JP" sz="2800" b="0" dirty="0" smtClean="0">
                          <a:latin typeface="HGP創英角ｺﾞｼｯｸUB" pitchFamily="50" charset="-128"/>
                          <a:ea typeface="HGP創英角ｺﾞｼｯｸUB" pitchFamily="50" charset="-128"/>
                          <a:cs typeface="Tahoma" pitchFamily="34" charset="0"/>
                        </a:rPr>
                        <a:t> </a:t>
                      </a:r>
                      <a:r>
                        <a:rPr lang="ja-JP" altLang="en-US" sz="2800" b="0" dirty="0" smtClean="0">
                          <a:latin typeface="HGP創英角ｺﾞｼｯｸUB" pitchFamily="50" charset="-128"/>
                          <a:ea typeface="HGP創英角ｺﾞｼｯｸUB" pitchFamily="50" charset="-128"/>
                          <a:cs typeface="Tahoma" pitchFamily="34" charset="0"/>
                        </a:rPr>
                        <a:t>基づいた共通処理の実装</a:t>
                      </a:r>
                      <a:endParaRPr kumimoji="1" lang="ja-JP" altLang="en-US" sz="28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endParaRP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生産性の向上</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 実績のある部品の再利用</a:t>
                      </a:r>
                      <a:endParaRPr kumimoji="1" lang="ja-JP" altLang="en-US" sz="2800" b="0" i="0" u="none" strike="noStrike" cap="none" normalizeH="0" baseline="0" dirty="0" smtClean="0">
                        <a:ln>
                          <a:noFill/>
                        </a:ln>
                        <a:solidFill>
                          <a:schemeClr val="tx1"/>
                        </a:solidFill>
                        <a:effectLst/>
                        <a:latin typeface="+mj-lt"/>
                        <a:ea typeface="HGP創英角ｺﾞｼｯｸUB" pitchFamily="50" charset="-128"/>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Verdana" pitchFamily="34" charset="0"/>
                        <a:ea typeface="HGP創英角ｺﾞｼｯｸUB" pitchFamily="50" charset="-128"/>
                      </a:endParaRP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品質の向上</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 ・ </a:t>
                      </a:r>
                      <a:r>
                        <a:rPr kumimoji="1" lang="en-US" altLang="ja-JP" sz="2800" b="0" i="0" u="none" strike="noStrike" cap="none" normalizeH="0" baseline="0" dirty="0" smtClean="0">
                          <a:ln>
                            <a:noFill/>
                          </a:ln>
                          <a:solidFill>
                            <a:schemeClr val="tx1"/>
                          </a:solidFill>
                          <a:effectLst/>
                          <a:latin typeface="Verdana" pitchFamily="34" charset="0"/>
                          <a:ea typeface="HGP創英角ｺﾞｼｯｸUB" pitchFamily="50" charset="-128"/>
                        </a:rPr>
                        <a:t>SQL</a:t>
                      </a: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とプログラムの分離</a:t>
                      </a:r>
                      <a:b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b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 ・ パラメタライズド クエリ </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endParaRP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信頼性の向上</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Verdana" pitchFamily="34" charset="0"/>
                          <a:ea typeface="HGP創英角ｺﾞｼｯｸUB" pitchFamily="50" charset="-128"/>
                        </a:rPr>
                        <a:t> </a:t>
                      </a:r>
                      <a:r>
                        <a:rPr kumimoji="1" lang="ja-JP" altLang="en-US" sz="2800" b="0" i="0" u="none" strike="noStrike" kern="1200" cap="none" normalizeH="0" baseline="0" dirty="0" smtClean="0">
                          <a:ln>
                            <a:noFill/>
                          </a:ln>
                          <a:solidFill>
                            <a:schemeClr val="tx1"/>
                          </a:solidFill>
                          <a:effectLst/>
                          <a:latin typeface="+mn-lt"/>
                          <a:ea typeface="HGP創英角ｺﾞｼｯｸUB" pitchFamily="50" charset="-128"/>
                          <a:cs typeface="+mn-cs"/>
                        </a:rPr>
                        <a:t>自動生成（楽観排他を含む）</a:t>
                      </a:r>
                      <a:endPar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endParaRP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脆弱性の排除</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330" name="右矢印 12"/>
          <p:cNvSpPr>
            <a:spLocks noChangeArrowheads="1"/>
          </p:cNvSpPr>
          <p:nvPr/>
        </p:nvSpPr>
        <p:spPr bwMode="auto">
          <a:xfrm>
            <a:off x="5591175" y="895350"/>
            <a:ext cx="685800" cy="4114800"/>
          </a:xfrm>
          <a:prstGeom prst="rightArrow">
            <a:avLst>
              <a:gd name="adj1" fmla="val 78278"/>
              <a:gd name="adj2" fmla="val 48991"/>
            </a:avLst>
          </a:prstGeom>
          <a:solidFill>
            <a:srgbClr val="E4CAC8"/>
          </a:solidFill>
          <a:ln w="38100" algn="ctr">
            <a:solidFill>
              <a:srgbClr val="D69DAF"/>
            </a:solidFill>
            <a:round/>
            <a:headEnd/>
            <a:tailEnd/>
          </a:ln>
        </p:spPr>
        <p:txBody>
          <a:bodyPr lIns="36000" tIns="36000" rIns="36000" bIns="36000"/>
          <a:lstStyle/>
          <a:p>
            <a:endParaRPr kumimoji="0" lang="ja-JP" altLang="en-US" sz="20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861" name="Text Box 109"/>
          <p:cNvSpPr txBox="1">
            <a:spLocks noChangeArrowheads="1"/>
          </p:cNvSpPr>
          <p:nvPr/>
        </p:nvSpPr>
        <p:spPr bwMode="auto">
          <a:xfrm>
            <a:off x="134938" y="3705350"/>
            <a:ext cx="8867775" cy="3005814"/>
          </a:xfrm>
          <a:prstGeom prst="rect">
            <a:avLst/>
          </a:prstGeom>
          <a:solidFill>
            <a:srgbClr val="FFFF99"/>
          </a:solidFill>
          <a:ln w="9525">
            <a:noFill/>
            <a:miter lim="800000"/>
            <a:headEnd/>
            <a:tailEnd/>
          </a:ln>
        </p:spPr>
        <p:txBody>
          <a:bodyPr lIns="36000" tIns="36000" rIns="36000" bIns="36000">
            <a:spAutoFit/>
          </a:bodyPr>
          <a:lstStyle/>
          <a:p>
            <a:pPr eaLnBrk="1" hangingPunct="1">
              <a:lnSpc>
                <a:spcPct val="100000"/>
              </a:lnSpc>
              <a:spcBef>
                <a:spcPct val="10000"/>
              </a:spcBef>
            </a:pPr>
            <a:r>
              <a:rPr lang="en-US" altLang="ja-JP" sz="2800" b="1" dirty="0" smtClean="0"/>
              <a:t>Open</a:t>
            </a:r>
            <a:r>
              <a:rPr lang="ja-JP" altLang="en-US" sz="3200" dirty="0" smtClean="0">
                <a:ea typeface="HG行書体" pitchFamily="65" charset="-128"/>
              </a:rPr>
              <a:t>棟梁</a:t>
            </a:r>
            <a:r>
              <a:rPr lang="ja-JP" altLang="en-US" sz="2800" dirty="0" smtClean="0"/>
              <a:t>に</a:t>
            </a:r>
            <a:r>
              <a:rPr lang="ja-JP" altLang="en-US" sz="2800" dirty="0"/>
              <a:t>よるアプリケーション アーキテクチャの標準化</a:t>
            </a:r>
            <a:endParaRPr lang="en-US" altLang="ja-JP" sz="2800" dirty="0"/>
          </a:p>
          <a:p>
            <a:pPr algn="l" eaLnBrk="1" hangingPunct="1">
              <a:lnSpc>
                <a:spcPct val="100000"/>
              </a:lnSpc>
              <a:spcBef>
                <a:spcPct val="10000"/>
              </a:spcBef>
            </a:pPr>
            <a:r>
              <a:rPr lang="ja-JP" altLang="en-US" sz="2600" dirty="0"/>
              <a:t>　</a:t>
            </a:r>
            <a:r>
              <a:rPr lang="en-US" altLang="ja-JP" sz="2600" dirty="0"/>
              <a:t>1. P</a:t>
            </a:r>
            <a:r>
              <a:rPr lang="ja-JP" altLang="en-US" sz="2600" dirty="0"/>
              <a:t> </a:t>
            </a:r>
            <a:r>
              <a:rPr lang="en-US" altLang="ja-JP" sz="2600" dirty="0"/>
              <a:t>/ B / D</a:t>
            </a:r>
            <a:r>
              <a:rPr lang="ja-JP" altLang="en-US" sz="2600" dirty="0"/>
              <a:t>層に渡る、全レイヤの標準化が可能です。</a:t>
            </a:r>
            <a:br>
              <a:rPr lang="ja-JP" altLang="en-US" sz="2600" dirty="0"/>
            </a:br>
            <a:r>
              <a:rPr lang="ja-JP" altLang="en-US" sz="2600" dirty="0"/>
              <a:t>　</a:t>
            </a:r>
            <a:r>
              <a:rPr lang="en-US" altLang="ja-JP" sz="2600" dirty="0"/>
              <a:t>2. </a:t>
            </a:r>
            <a:r>
              <a:rPr lang="ja-JP" altLang="en-US" sz="2600" dirty="0"/>
              <a:t>基盤処理の実装がベースクラス</a:t>
            </a:r>
            <a:r>
              <a:rPr lang="en-US" altLang="ja-JP" sz="2600" dirty="0"/>
              <a:t>1</a:t>
            </a:r>
            <a:r>
              <a:rPr lang="ja-JP" altLang="en-US" sz="2600" dirty="0" err="1"/>
              <a:t>、</a:t>
            </a:r>
            <a:r>
              <a:rPr lang="en-US" altLang="ja-JP" sz="2600" dirty="0"/>
              <a:t>2</a:t>
            </a:r>
            <a:r>
              <a:rPr lang="ja-JP" altLang="en-US" sz="2600" dirty="0"/>
              <a:t>に分割されます。</a:t>
            </a:r>
            <a:br>
              <a:rPr lang="ja-JP" altLang="en-US" sz="2600" dirty="0"/>
            </a:br>
            <a:r>
              <a:rPr lang="ja-JP" altLang="en-US" sz="2600" dirty="0"/>
              <a:t>　　　・ ベースクラス</a:t>
            </a:r>
            <a:r>
              <a:rPr lang="en-US" altLang="ja-JP" sz="2600" dirty="0"/>
              <a:t>1 : </a:t>
            </a:r>
            <a:r>
              <a:rPr lang="ja-JP" altLang="en-US" sz="2600" dirty="0"/>
              <a:t>共通処理（実行エンジン）</a:t>
            </a:r>
            <a:br>
              <a:rPr lang="ja-JP" altLang="en-US" sz="2600" dirty="0"/>
            </a:br>
            <a:r>
              <a:rPr lang="ja-JP" altLang="en-US" sz="2600" dirty="0"/>
              <a:t>　　　・ ベースクラス</a:t>
            </a:r>
            <a:r>
              <a:rPr lang="en-US" altLang="ja-JP" sz="2600" dirty="0"/>
              <a:t>2 : </a:t>
            </a:r>
            <a:r>
              <a:rPr lang="ja-JP" altLang="en-US" sz="2600" dirty="0" smtClean="0"/>
              <a:t>プロジェクト毎</a:t>
            </a:r>
            <a:r>
              <a:rPr lang="ja-JP" altLang="en-US" sz="2600" dirty="0"/>
              <a:t>にカスタム</a:t>
            </a:r>
            <a:br>
              <a:rPr lang="ja-JP" altLang="en-US" sz="2600" dirty="0"/>
            </a:br>
            <a:r>
              <a:rPr lang="ja-JP" altLang="en-US" sz="2600" dirty="0"/>
              <a:t>　</a:t>
            </a:r>
            <a:r>
              <a:rPr lang="en-US" altLang="ja-JP" sz="2600" dirty="0"/>
              <a:t>3. </a:t>
            </a:r>
            <a:r>
              <a:rPr lang="ja-JP" altLang="en-US" sz="2600" dirty="0"/>
              <a:t>これにより、開発者は、サブクラスへの</a:t>
            </a:r>
            <a:r>
              <a:rPr lang="en-US" altLang="ja-JP" sz="2600" dirty="0"/>
              <a:t/>
            </a:r>
            <a:br>
              <a:rPr lang="en-US" altLang="ja-JP" sz="2600" dirty="0"/>
            </a:br>
            <a:r>
              <a:rPr lang="ja-JP" altLang="en-US" sz="2600" dirty="0"/>
              <a:t>　　　業務ロジック実装に専念することができます。</a:t>
            </a:r>
          </a:p>
        </p:txBody>
      </p:sp>
      <p:grpSp>
        <p:nvGrpSpPr>
          <p:cNvPr id="13315" name="Group 103"/>
          <p:cNvGrpSpPr>
            <a:grpSpLocks/>
          </p:cNvGrpSpPr>
          <p:nvPr/>
        </p:nvGrpSpPr>
        <p:grpSpPr bwMode="auto">
          <a:xfrm>
            <a:off x="411163" y="885888"/>
            <a:ext cx="8321675" cy="2709862"/>
            <a:chOff x="259" y="494"/>
            <a:chExt cx="5242" cy="1707"/>
          </a:xfrm>
        </p:grpSpPr>
        <p:sp>
          <p:nvSpPr>
            <p:cNvPr id="13324" name="Rectangle 60"/>
            <p:cNvSpPr>
              <a:spLocks noChangeArrowheads="1"/>
            </p:cNvSpPr>
            <p:nvPr/>
          </p:nvSpPr>
          <p:spPr bwMode="auto">
            <a:xfrm>
              <a:off x="2397" y="494"/>
              <a:ext cx="1430" cy="1707"/>
            </a:xfrm>
            <a:prstGeom prst="rect">
              <a:avLst/>
            </a:prstGeom>
            <a:solidFill>
              <a:srgbClr val="FFFFFF"/>
            </a:solidFill>
            <a:ln w="9525">
              <a:solidFill>
                <a:srgbClr val="000000"/>
              </a:solidFill>
              <a:miter lim="800000"/>
              <a:headEnd/>
              <a:tailEnd/>
            </a:ln>
          </p:spPr>
          <p:txBody>
            <a:bodyPr lIns="36000" tIns="36000" rIns="36000" bIns="36000"/>
            <a:lstStyle/>
            <a:p>
              <a:pPr algn="just">
                <a:lnSpc>
                  <a:spcPct val="100000"/>
                </a:lnSpc>
              </a:pPr>
              <a:r>
                <a:rPr kumimoji="0" lang="en-US" altLang="ja-JP" sz="2000" b="1"/>
                <a:t>B</a:t>
              </a:r>
              <a:r>
                <a:rPr kumimoji="0" lang="ja-JP" altLang="en-US" sz="2000" b="1"/>
                <a:t>（</a:t>
              </a:r>
              <a:r>
                <a:rPr kumimoji="0" lang="en-US" altLang="ja-JP" sz="2000" b="1"/>
                <a:t>F</a:t>
              </a:r>
              <a:r>
                <a:rPr kumimoji="0" lang="ja-JP" altLang="en-US" sz="2000" b="1"/>
                <a:t>）</a:t>
              </a:r>
              <a:r>
                <a:rPr kumimoji="0" lang="ja-JP" altLang="en-US" sz="2000"/>
                <a:t>層</a:t>
              </a:r>
            </a:p>
          </p:txBody>
        </p:sp>
        <p:sp>
          <p:nvSpPr>
            <p:cNvPr id="13325" name="Text Box 61"/>
            <p:cNvSpPr txBox="1">
              <a:spLocks noChangeArrowheads="1"/>
            </p:cNvSpPr>
            <p:nvPr/>
          </p:nvSpPr>
          <p:spPr bwMode="auto">
            <a:xfrm>
              <a:off x="2528" y="738"/>
              <a:ext cx="1150" cy="267"/>
            </a:xfrm>
            <a:prstGeom prst="rect">
              <a:avLst/>
            </a:prstGeom>
            <a:solidFill>
              <a:srgbClr val="E4CAC8"/>
            </a:solidFill>
            <a:ln w="38100">
              <a:solidFill>
                <a:srgbClr val="D69DAF"/>
              </a:solidFill>
              <a:miter lim="800000"/>
              <a:headEnd/>
              <a:tailEnd/>
            </a:ln>
          </p:spPr>
          <p:txBody>
            <a:bodyPr lIns="36000" tIns="72000" rIns="36000" bIns="360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13326" name="Text Box 62"/>
            <p:cNvSpPr txBox="1">
              <a:spLocks noChangeArrowheads="1"/>
            </p:cNvSpPr>
            <p:nvPr/>
          </p:nvSpPr>
          <p:spPr bwMode="auto">
            <a:xfrm>
              <a:off x="2532"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サブクラス</a:t>
              </a:r>
            </a:p>
          </p:txBody>
        </p:sp>
        <p:sp>
          <p:nvSpPr>
            <p:cNvPr id="13327" name="Line 63"/>
            <p:cNvSpPr>
              <a:spLocks noChangeShapeType="1"/>
            </p:cNvSpPr>
            <p:nvPr/>
          </p:nvSpPr>
          <p:spPr bwMode="auto">
            <a:xfrm flipV="1">
              <a:off x="3315" y="1044"/>
              <a:ext cx="0" cy="259"/>
            </a:xfrm>
            <a:prstGeom prst="line">
              <a:avLst/>
            </a:prstGeom>
            <a:noFill/>
            <a:ln w="9525">
              <a:solidFill>
                <a:srgbClr val="000000"/>
              </a:solidFill>
              <a:round/>
              <a:headEnd/>
              <a:tailEnd/>
            </a:ln>
          </p:spPr>
          <p:txBody>
            <a:bodyPr/>
            <a:lstStyle/>
            <a:p>
              <a:endParaRPr lang="ja-JP" altLang="en-US"/>
            </a:p>
          </p:txBody>
        </p:sp>
        <p:sp>
          <p:nvSpPr>
            <p:cNvPr id="13328" name="AutoShape 64"/>
            <p:cNvSpPr>
              <a:spLocks noChangeArrowheads="1"/>
            </p:cNvSpPr>
            <p:nvPr/>
          </p:nvSpPr>
          <p:spPr bwMode="auto">
            <a:xfrm>
              <a:off x="3273"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3329" name="Line 65"/>
            <p:cNvSpPr>
              <a:spLocks noChangeShapeType="1"/>
            </p:cNvSpPr>
            <p:nvPr/>
          </p:nvSpPr>
          <p:spPr bwMode="auto">
            <a:xfrm flipV="1">
              <a:off x="3315" y="1609"/>
              <a:ext cx="0" cy="259"/>
            </a:xfrm>
            <a:prstGeom prst="line">
              <a:avLst/>
            </a:prstGeom>
            <a:noFill/>
            <a:ln w="9525">
              <a:solidFill>
                <a:srgbClr val="000000"/>
              </a:solidFill>
              <a:round/>
              <a:headEnd/>
              <a:tailEnd/>
            </a:ln>
          </p:spPr>
          <p:txBody>
            <a:bodyPr/>
            <a:lstStyle/>
            <a:p>
              <a:endParaRPr lang="ja-JP" altLang="en-US"/>
            </a:p>
          </p:txBody>
        </p:sp>
        <p:sp>
          <p:nvSpPr>
            <p:cNvPr id="13330" name="AutoShape 66"/>
            <p:cNvSpPr>
              <a:spLocks noChangeArrowheads="1"/>
            </p:cNvSpPr>
            <p:nvPr/>
          </p:nvSpPr>
          <p:spPr bwMode="auto">
            <a:xfrm>
              <a:off x="3273" y="1571"/>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3331" name="AutoShape 67"/>
            <p:cNvSpPr>
              <a:spLocks noChangeArrowheads="1"/>
            </p:cNvSpPr>
            <p:nvPr/>
          </p:nvSpPr>
          <p:spPr bwMode="auto">
            <a:xfrm>
              <a:off x="2657"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3332" name="AutoShape 68"/>
            <p:cNvSpPr>
              <a:spLocks noChangeArrowheads="1"/>
            </p:cNvSpPr>
            <p:nvPr/>
          </p:nvSpPr>
          <p:spPr bwMode="auto">
            <a:xfrm>
              <a:off x="2910"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3333" name="Text Box 69"/>
            <p:cNvSpPr txBox="1">
              <a:spLocks noChangeArrowheads="1"/>
            </p:cNvSpPr>
            <p:nvPr/>
          </p:nvSpPr>
          <p:spPr bwMode="auto">
            <a:xfrm>
              <a:off x="2533" y="1306"/>
              <a:ext cx="1150" cy="268"/>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sp>
          <p:nvSpPr>
            <p:cNvPr id="13334" name="Rectangle 70"/>
            <p:cNvSpPr>
              <a:spLocks noChangeArrowheads="1"/>
            </p:cNvSpPr>
            <p:nvPr/>
          </p:nvSpPr>
          <p:spPr bwMode="auto">
            <a:xfrm>
              <a:off x="739" y="494"/>
              <a:ext cx="1430" cy="1707"/>
            </a:xfrm>
            <a:prstGeom prst="rect">
              <a:avLst/>
            </a:prstGeom>
            <a:solidFill>
              <a:srgbClr val="FFFFFF"/>
            </a:solidFill>
            <a:ln w="9525">
              <a:solidFill>
                <a:srgbClr val="000000"/>
              </a:solidFill>
              <a:miter lim="800000"/>
              <a:headEnd/>
              <a:tailEnd/>
            </a:ln>
          </p:spPr>
          <p:txBody>
            <a:bodyPr lIns="36000" tIns="36000" rIns="36000" bIns="36000"/>
            <a:lstStyle/>
            <a:p>
              <a:pPr algn="just">
                <a:lnSpc>
                  <a:spcPct val="100000"/>
                </a:lnSpc>
              </a:pPr>
              <a:r>
                <a:rPr kumimoji="0" lang="en-US" altLang="ja-JP" sz="2000" b="1"/>
                <a:t>P</a:t>
              </a:r>
              <a:r>
                <a:rPr kumimoji="0" lang="ja-JP" altLang="en-US" sz="2000"/>
                <a:t>層</a:t>
              </a:r>
            </a:p>
          </p:txBody>
        </p:sp>
        <p:sp>
          <p:nvSpPr>
            <p:cNvPr id="13335" name="Text Box 71"/>
            <p:cNvSpPr txBox="1">
              <a:spLocks noChangeArrowheads="1"/>
            </p:cNvSpPr>
            <p:nvPr/>
          </p:nvSpPr>
          <p:spPr bwMode="auto">
            <a:xfrm>
              <a:off x="877" y="738"/>
              <a:ext cx="1150" cy="267"/>
            </a:xfrm>
            <a:prstGeom prst="rect">
              <a:avLst/>
            </a:prstGeom>
            <a:solidFill>
              <a:srgbClr val="E4CAC8"/>
            </a:solidFill>
            <a:ln w="38100">
              <a:solidFill>
                <a:srgbClr val="D69DAF"/>
              </a:solidFill>
              <a:miter lim="800000"/>
              <a:headEnd/>
              <a:tailEnd/>
            </a:ln>
          </p:spPr>
          <p:txBody>
            <a:bodyPr lIns="36000" tIns="72000" rIns="36000" bIns="360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13336" name="Text Box 72"/>
            <p:cNvSpPr txBox="1">
              <a:spLocks noChangeArrowheads="1"/>
            </p:cNvSpPr>
            <p:nvPr/>
          </p:nvSpPr>
          <p:spPr bwMode="auto">
            <a:xfrm>
              <a:off x="881"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サブクラス</a:t>
              </a:r>
            </a:p>
          </p:txBody>
        </p:sp>
        <p:sp>
          <p:nvSpPr>
            <p:cNvPr id="13337" name="Line 73"/>
            <p:cNvSpPr>
              <a:spLocks noChangeShapeType="1"/>
            </p:cNvSpPr>
            <p:nvPr/>
          </p:nvSpPr>
          <p:spPr bwMode="auto">
            <a:xfrm flipV="1">
              <a:off x="1657" y="1044"/>
              <a:ext cx="0" cy="259"/>
            </a:xfrm>
            <a:prstGeom prst="line">
              <a:avLst/>
            </a:prstGeom>
            <a:noFill/>
            <a:ln w="9525">
              <a:solidFill>
                <a:srgbClr val="000000"/>
              </a:solidFill>
              <a:round/>
              <a:headEnd/>
              <a:tailEnd/>
            </a:ln>
          </p:spPr>
          <p:txBody>
            <a:bodyPr/>
            <a:lstStyle/>
            <a:p>
              <a:endParaRPr lang="ja-JP" altLang="en-US"/>
            </a:p>
          </p:txBody>
        </p:sp>
        <p:sp>
          <p:nvSpPr>
            <p:cNvPr id="13338" name="AutoShape 74"/>
            <p:cNvSpPr>
              <a:spLocks noChangeArrowheads="1"/>
            </p:cNvSpPr>
            <p:nvPr/>
          </p:nvSpPr>
          <p:spPr bwMode="auto">
            <a:xfrm>
              <a:off x="1615"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3339" name="Line 75"/>
            <p:cNvSpPr>
              <a:spLocks noChangeShapeType="1"/>
            </p:cNvSpPr>
            <p:nvPr/>
          </p:nvSpPr>
          <p:spPr bwMode="auto">
            <a:xfrm flipV="1">
              <a:off x="1657" y="1609"/>
              <a:ext cx="0" cy="259"/>
            </a:xfrm>
            <a:prstGeom prst="line">
              <a:avLst/>
            </a:prstGeom>
            <a:noFill/>
            <a:ln w="9525">
              <a:solidFill>
                <a:srgbClr val="000000"/>
              </a:solidFill>
              <a:round/>
              <a:headEnd/>
              <a:tailEnd/>
            </a:ln>
          </p:spPr>
          <p:txBody>
            <a:bodyPr/>
            <a:lstStyle/>
            <a:p>
              <a:endParaRPr lang="ja-JP" altLang="en-US"/>
            </a:p>
          </p:txBody>
        </p:sp>
        <p:sp>
          <p:nvSpPr>
            <p:cNvPr id="13340" name="AutoShape 76"/>
            <p:cNvSpPr>
              <a:spLocks noChangeArrowheads="1"/>
            </p:cNvSpPr>
            <p:nvPr/>
          </p:nvSpPr>
          <p:spPr bwMode="auto">
            <a:xfrm>
              <a:off x="1615" y="1565"/>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3341" name="AutoShape 77"/>
            <p:cNvSpPr>
              <a:spLocks noChangeArrowheads="1"/>
            </p:cNvSpPr>
            <p:nvPr/>
          </p:nvSpPr>
          <p:spPr bwMode="auto">
            <a:xfrm>
              <a:off x="999"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3342" name="AutoShape 78"/>
            <p:cNvSpPr>
              <a:spLocks noChangeArrowheads="1"/>
            </p:cNvSpPr>
            <p:nvPr/>
          </p:nvSpPr>
          <p:spPr bwMode="auto">
            <a:xfrm>
              <a:off x="1252"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3343" name="Text Box 79"/>
            <p:cNvSpPr txBox="1">
              <a:spLocks noChangeArrowheads="1"/>
            </p:cNvSpPr>
            <p:nvPr/>
          </p:nvSpPr>
          <p:spPr bwMode="auto">
            <a:xfrm>
              <a:off x="882" y="1306"/>
              <a:ext cx="1150" cy="268"/>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sp>
          <p:nvSpPr>
            <p:cNvPr id="13344" name="Rectangle 80"/>
            <p:cNvSpPr>
              <a:spLocks noChangeArrowheads="1"/>
            </p:cNvSpPr>
            <p:nvPr/>
          </p:nvSpPr>
          <p:spPr bwMode="auto">
            <a:xfrm>
              <a:off x="4071" y="494"/>
              <a:ext cx="1430" cy="1707"/>
            </a:xfrm>
            <a:prstGeom prst="rect">
              <a:avLst/>
            </a:prstGeom>
            <a:solidFill>
              <a:srgbClr val="FFFFFF"/>
            </a:solidFill>
            <a:ln w="9525">
              <a:solidFill>
                <a:srgbClr val="000000"/>
              </a:solidFill>
              <a:miter lim="800000"/>
              <a:headEnd/>
              <a:tailEnd/>
            </a:ln>
          </p:spPr>
          <p:txBody>
            <a:bodyPr lIns="36000" tIns="36000" rIns="36000" bIns="36000"/>
            <a:lstStyle/>
            <a:p>
              <a:pPr algn="just">
                <a:lnSpc>
                  <a:spcPct val="100000"/>
                </a:lnSpc>
              </a:pPr>
              <a:r>
                <a:rPr kumimoji="0" lang="en-US" altLang="ja-JP" sz="2000" b="1"/>
                <a:t>D</a:t>
              </a:r>
              <a:r>
                <a:rPr kumimoji="0" lang="ja-JP" altLang="en-US" sz="2000"/>
                <a:t>層</a:t>
              </a:r>
            </a:p>
          </p:txBody>
        </p:sp>
        <p:sp>
          <p:nvSpPr>
            <p:cNvPr id="13345" name="Text Box 81"/>
            <p:cNvSpPr txBox="1">
              <a:spLocks noChangeArrowheads="1"/>
            </p:cNvSpPr>
            <p:nvPr/>
          </p:nvSpPr>
          <p:spPr bwMode="auto">
            <a:xfrm>
              <a:off x="4202" y="738"/>
              <a:ext cx="1150" cy="267"/>
            </a:xfrm>
            <a:prstGeom prst="rect">
              <a:avLst/>
            </a:prstGeom>
            <a:solidFill>
              <a:srgbClr val="E4CAC8"/>
            </a:solidFill>
            <a:ln w="38100">
              <a:solidFill>
                <a:srgbClr val="D69DAF"/>
              </a:solidFill>
              <a:miter lim="800000"/>
              <a:headEnd/>
              <a:tailEnd/>
            </a:ln>
          </p:spPr>
          <p:txBody>
            <a:bodyPr lIns="36000" tIns="72000" rIns="36000" bIns="360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13346" name="Line 83"/>
            <p:cNvSpPr>
              <a:spLocks noChangeShapeType="1"/>
            </p:cNvSpPr>
            <p:nvPr/>
          </p:nvSpPr>
          <p:spPr bwMode="auto">
            <a:xfrm flipV="1">
              <a:off x="4792" y="1044"/>
              <a:ext cx="0" cy="830"/>
            </a:xfrm>
            <a:prstGeom prst="line">
              <a:avLst/>
            </a:prstGeom>
            <a:noFill/>
            <a:ln w="9525">
              <a:solidFill>
                <a:srgbClr val="000000"/>
              </a:solidFill>
              <a:round/>
              <a:headEnd/>
              <a:tailEnd/>
            </a:ln>
          </p:spPr>
          <p:txBody>
            <a:bodyPr/>
            <a:lstStyle/>
            <a:p>
              <a:endParaRPr lang="ja-JP" altLang="en-US"/>
            </a:p>
          </p:txBody>
        </p:sp>
        <p:sp>
          <p:nvSpPr>
            <p:cNvPr id="13347" name="AutoShape 84"/>
            <p:cNvSpPr>
              <a:spLocks noChangeArrowheads="1"/>
            </p:cNvSpPr>
            <p:nvPr/>
          </p:nvSpPr>
          <p:spPr bwMode="auto">
            <a:xfrm>
              <a:off x="4750"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3348" name="Text Box 85"/>
            <p:cNvSpPr txBox="1">
              <a:spLocks noChangeArrowheads="1"/>
            </p:cNvSpPr>
            <p:nvPr/>
          </p:nvSpPr>
          <p:spPr bwMode="auto">
            <a:xfrm>
              <a:off x="259" y="495"/>
              <a:ext cx="344" cy="1706"/>
            </a:xfrm>
            <a:prstGeom prst="rect">
              <a:avLst/>
            </a:prstGeom>
            <a:solidFill>
              <a:srgbClr val="FFFFFF"/>
            </a:solidFill>
            <a:ln w="9525">
              <a:solidFill>
                <a:srgbClr val="000000"/>
              </a:solidFill>
              <a:miter lim="800000"/>
              <a:headEnd/>
              <a:tailEnd/>
            </a:ln>
          </p:spPr>
          <p:txBody>
            <a:bodyPr vert="eaVert" lIns="36000" tIns="36000" rIns="36000" bIns="36000"/>
            <a:lstStyle/>
            <a:p>
              <a:r>
                <a:rPr kumimoji="0" lang="en-US" altLang="ja-JP" sz="2800" b="1"/>
                <a:t>ASP.NET</a:t>
              </a:r>
              <a:endParaRPr kumimoji="0" lang="ja-JP" altLang="en-US" sz="2800" b="1"/>
            </a:p>
          </p:txBody>
        </p:sp>
        <p:sp>
          <p:nvSpPr>
            <p:cNvPr id="13349" name="AutoShape 86"/>
            <p:cNvSpPr>
              <a:spLocks noChangeArrowheads="1"/>
            </p:cNvSpPr>
            <p:nvPr/>
          </p:nvSpPr>
          <p:spPr bwMode="auto">
            <a:xfrm>
              <a:off x="593" y="762"/>
              <a:ext cx="286" cy="214"/>
            </a:xfrm>
            <a:prstGeom prst="rightArrow">
              <a:avLst>
                <a:gd name="adj1" fmla="val 57500"/>
                <a:gd name="adj2" fmla="val 42259"/>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13350" name="AutoShape 88"/>
            <p:cNvSpPr>
              <a:spLocks noChangeArrowheads="1"/>
            </p:cNvSpPr>
            <p:nvPr/>
          </p:nvSpPr>
          <p:spPr bwMode="auto">
            <a:xfrm>
              <a:off x="4277"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3351" name="AutoShape 89"/>
            <p:cNvSpPr>
              <a:spLocks noChangeArrowheads="1"/>
            </p:cNvSpPr>
            <p:nvPr/>
          </p:nvSpPr>
          <p:spPr bwMode="auto">
            <a:xfrm>
              <a:off x="4750" y="1577"/>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3352" name="AutoShape 90"/>
            <p:cNvSpPr>
              <a:spLocks noChangeArrowheads="1"/>
            </p:cNvSpPr>
            <p:nvPr/>
          </p:nvSpPr>
          <p:spPr bwMode="auto">
            <a:xfrm rot="-3444166">
              <a:off x="1747" y="1315"/>
              <a:ext cx="1086" cy="202"/>
            </a:xfrm>
            <a:prstGeom prst="rightArrow">
              <a:avLst>
                <a:gd name="adj1" fmla="val 44491"/>
                <a:gd name="adj2" fmla="val 103965"/>
              </a:avLst>
            </a:prstGeom>
            <a:solidFill>
              <a:srgbClr val="69306A"/>
            </a:solidFill>
            <a:ln w="9525">
              <a:solidFill>
                <a:srgbClr val="69306A"/>
              </a:solidFill>
              <a:miter lim="800000"/>
              <a:headEnd/>
              <a:tailEnd/>
            </a:ln>
          </p:spPr>
          <p:txBody>
            <a:bodyPr rot="10800000" wrap="none" lIns="36000" tIns="36000" rIns="36000" bIns="36000" anchor="ctr"/>
            <a:lstStyle/>
            <a:p>
              <a:pPr eaLnBrk="1" hangingPunct="1">
                <a:lnSpc>
                  <a:spcPct val="150000"/>
                </a:lnSpc>
              </a:pPr>
              <a:endParaRPr lang="ja-JP" altLang="en-US" sz="2000" b="1"/>
            </a:p>
          </p:txBody>
        </p:sp>
        <p:sp>
          <p:nvSpPr>
            <p:cNvPr id="13353" name="AutoShape 91"/>
            <p:cNvSpPr>
              <a:spLocks noChangeArrowheads="1"/>
            </p:cNvSpPr>
            <p:nvPr/>
          </p:nvSpPr>
          <p:spPr bwMode="auto">
            <a:xfrm>
              <a:off x="3712" y="1927"/>
              <a:ext cx="468" cy="165"/>
            </a:xfrm>
            <a:prstGeom prst="rightArrow">
              <a:avLst>
                <a:gd name="adj1" fmla="val 52630"/>
                <a:gd name="adj2" fmla="val 100376"/>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13354" name="AutoShape 92"/>
            <p:cNvSpPr>
              <a:spLocks noChangeArrowheads="1"/>
            </p:cNvSpPr>
            <p:nvPr/>
          </p:nvSpPr>
          <p:spPr bwMode="auto">
            <a:xfrm rot="10800000">
              <a:off x="4543"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rot="10800000" vert="eaVert" wrap="none" anchor="ctr"/>
            <a:lstStyle/>
            <a:p>
              <a:pPr eaLnBrk="1" hangingPunct="1">
                <a:lnSpc>
                  <a:spcPct val="150000"/>
                </a:lnSpc>
              </a:pPr>
              <a:endParaRPr lang="ja-JP" altLang="en-US" sz="2000" b="1"/>
            </a:p>
          </p:txBody>
        </p:sp>
        <p:sp>
          <p:nvSpPr>
            <p:cNvPr id="13355" name="Text Box 82"/>
            <p:cNvSpPr txBox="1">
              <a:spLocks noChangeArrowheads="1"/>
            </p:cNvSpPr>
            <p:nvPr/>
          </p:nvSpPr>
          <p:spPr bwMode="auto">
            <a:xfrm>
              <a:off x="4213"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ja-JP" altLang="en-US" sz="2000">
                  <a:latin typeface="ＭＳ Ｐゴシック" pitchFamily="50" charset="-128"/>
                </a:rPr>
                <a:t>サブクラス</a:t>
              </a:r>
              <a:endParaRPr kumimoji="0" lang="ja-JP" altLang="en-US" sz="2000">
                <a:latin typeface="Century" pitchFamily="18" charset="0"/>
              </a:endParaRPr>
            </a:p>
          </p:txBody>
        </p:sp>
        <p:sp>
          <p:nvSpPr>
            <p:cNvPr id="13356" name="Text Box 87"/>
            <p:cNvSpPr txBox="1">
              <a:spLocks noChangeArrowheads="1"/>
            </p:cNvSpPr>
            <p:nvPr/>
          </p:nvSpPr>
          <p:spPr bwMode="auto">
            <a:xfrm>
              <a:off x="4208" y="1306"/>
              <a:ext cx="1150" cy="268"/>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grpSp>
      <p:sp>
        <p:nvSpPr>
          <p:cNvPr id="24591" name="Line 15"/>
          <p:cNvSpPr>
            <a:spLocks noChangeShapeType="1"/>
          </p:cNvSpPr>
          <p:nvPr/>
        </p:nvSpPr>
        <p:spPr bwMode="auto">
          <a:xfrm>
            <a:off x="839988" y="6242838"/>
            <a:ext cx="5257800"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45" name="Line 15"/>
          <p:cNvSpPr>
            <a:spLocks noChangeShapeType="1"/>
          </p:cNvSpPr>
          <p:nvPr/>
        </p:nvSpPr>
        <p:spPr bwMode="auto">
          <a:xfrm>
            <a:off x="836613" y="6678738"/>
            <a:ext cx="6019800"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13318" name="Rectangle 3"/>
          <p:cNvSpPr>
            <a:spLocks noChangeArrowheads="1"/>
          </p:cNvSpPr>
          <p:nvPr/>
        </p:nvSpPr>
        <p:spPr bwMode="auto">
          <a:xfrm>
            <a:off x="0" y="-33338"/>
            <a:ext cx="7934325" cy="641351"/>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ea typeface="Verdana" pitchFamily="34" charset="0"/>
                <a:cs typeface="Verdana" pitchFamily="34" charset="0"/>
              </a:rPr>
              <a:t>1.6. </a:t>
            </a:r>
            <a:r>
              <a:rPr lang="en-US" altLang="ja-JP" sz="3200" b="1" dirty="0" smtClean="0">
                <a:cs typeface="Verdana" pitchFamily="34" charset="0"/>
              </a:rPr>
              <a:t>Open</a:t>
            </a:r>
            <a:r>
              <a:rPr lang="ja-JP" altLang="en-US" sz="3600" dirty="0" smtClean="0">
                <a:ea typeface="HG行書体" pitchFamily="65" charset="-128"/>
                <a:cs typeface="Verdana" pitchFamily="34" charset="0"/>
              </a:rPr>
              <a:t>棟梁</a:t>
            </a:r>
            <a:r>
              <a:rPr lang="ja-JP" altLang="en-US" sz="3200" dirty="0" smtClean="0">
                <a:cs typeface="Verdana" pitchFamily="34" charset="0"/>
              </a:rPr>
              <a:t> </a:t>
            </a:r>
            <a:r>
              <a:rPr lang="ja-JP" altLang="en-US" sz="3200" dirty="0" smtClean="0">
                <a:solidFill>
                  <a:schemeClr val="tx2"/>
                </a:solidFill>
                <a:cs typeface="Verdana" pitchFamily="34" charset="0"/>
              </a:rPr>
              <a:t>に</a:t>
            </a:r>
            <a:r>
              <a:rPr lang="ja-JP" altLang="en-US" sz="3200" dirty="0">
                <a:solidFill>
                  <a:schemeClr val="tx2"/>
                </a:solidFill>
                <a:cs typeface="Verdana" pitchFamily="34" charset="0"/>
              </a:rPr>
              <a:t>よる標準化</a:t>
            </a:r>
          </a:p>
        </p:txBody>
      </p:sp>
      <p:grpSp>
        <p:nvGrpSpPr>
          <p:cNvPr id="3" name="Group 47"/>
          <p:cNvGrpSpPr>
            <a:grpSpLocks/>
          </p:cNvGrpSpPr>
          <p:nvPr/>
        </p:nvGrpSpPr>
        <p:grpSpPr bwMode="auto">
          <a:xfrm>
            <a:off x="1401763" y="1235138"/>
            <a:ext cx="7115175" cy="2262187"/>
            <a:chOff x="883" y="727"/>
            <a:chExt cx="4482" cy="1425"/>
          </a:xfrm>
        </p:grpSpPr>
        <p:sp>
          <p:nvSpPr>
            <p:cNvPr id="13320" name="Text Box 68"/>
            <p:cNvSpPr txBox="1">
              <a:spLocks noChangeArrowheads="1"/>
            </p:cNvSpPr>
            <p:nvPr/>
          </p:nvSpPr>
          <p:spPr bwMode="auto">
            <a:xfrm>
              <a:off x="883" y="1317"/>
              <a:ext cx="4480" cy="272"/>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ja-JP" altLang="en-US" sz="2000" dirty="0" smtClean="0"/>
                <a:t>プロジェクト毎</a:t>
              </a:r>
              <a:r>
                <a:rPr kumimoji="0" lang="ja-JP" altLang="en-US" sz="2000" dirty="0"/>
                <a:t>に処理をカスタマイズ可能</a:t>
              </a:r>
            </a:p>
          </p:txBody>
        </p:sp>
        <p:sp>
          <p:nvSpPr>
            <p:cNvPr id="13321" name="Text Box 58"/>
            <p:cNvSpPr txBox="1">
              <a:spLocks noChangeArrowheads="1"/>
            </p:cNvSpPr>
            <p:nvPr/>
          </p:nvSpPr>
          <p:spPr bwMode="auto">
            <a:xfrm>
              <a:off x="885" y="748"/>
              <a:ext cx="4480" cy="272"/>
            </a:xfrm>
            <a:prstGeom prst="rect">
              <a:avLst/>
            </a:prstGeom>
            <a:solidFill>
              <a:srgbClr val="E4CAC8"/>
            </a:solidFill>
            <a:ln w="38100">
              <a:solidFill>
                <a:srgbClr val="D69DAF"/>
              </a:solidFill>
              <a:miter lim="800000"/>
              <a:headEnd/>
              <a:tailEnd/>
            </a:ln>
          </p:spPr>
          <p:txBody>
            <a:bodyPr lIns="36000" tIns="72000" rIns="36000" bIns="36000"/>
            <a:lstStyle/>
            <a:p>
              <a:r>
                <a:rPr kumimoji="0" lang="ja-JP" altLang="en-US" sz="2000"/>
                <a:t>共通処理を標準提供</a:t>
              </a:r>
            </a:p>
          </p:txBody>
        </p:sp>
        <p:sp>
          <p:nvSpPr>
            <p:cNvPr id="13322" name="Text Box 68"/>
            <p:cNvSpPr txBox="1">
              <a:spLocks noChangeArrowheads="1"/>
            </p:cNvSpPr>
            <p:nvPr/>
          </p:nvSpPr>
          <p:spPr bwMode="auto">
            <a:xfrm>
              <a:off x="883" y="1880"/>
              <a:ext cx="4480" cy="272"/>
            </a:xfrm>
            <a:prstGeom prst="rect">
              <a:avLst/>
            </a:prstGeom>
            <a:solidFill>
              <a:schemeClr val="bg1"/>
            </a:solidFill>
            <a:ln w="9525">
              <a:solidFill>
                <a:schemeClr val="tx1"/>
              </a:solidFill>
              <a:miter lim="800000"/>
              <a:headEnd/>
              <a:tailEnd/>
            </a:ln>
          </p:spPr>
          <p:txBody>
            <a:bodyPr lIns="36000" tIns="72000" rIns="36000" bIns="36000"/>
            <a:lstStyle/>
            <a:p>
              <a:pPr>
                <a:lnSpc>
                  <a:spcPct val="100000"/>
                </a:lnSpc>
              </a:pPr>
              <a:r>
                <a:rPr kumimoji="0" lang="ja-JP" altLang="en-US" sz="2000"/>
                <a:t>開発者毎に業務ロジックを実装</a:t>
              </a:r>
            </a:p>
          </p:txBody>
        </p:sp>
        <p:sp>
          <p:nvSpPr>
            <p:cNvPr id="13323" name="Text Box 46"/>
            <p:cNvSpPr txBox="1">
              <a:spLocks noChangeArrowheads="1"/>
            </p:cNvSpPr>
            <p:nvPr/>
          </p:nvSpPr>
          <p:spPr bwMode="auto">
            <a:xfrm>
              <a:off x="1691" y="727"/>
              <a:ext cx="964" cy="304"/>
            </a:xfrm>
            <a:prstGeom prst="rect">
              <a:avLst/>
            </a:prstGeom>
            <a:noFill/>
            <a:ln w="38100" algn="ctr">
              <a:noFill/>
              <a:miter lim="800000"/>
              <a:headEnd/>
              <a:tailEnd/>
            </a:ln>
          </p:spPr>
          <p:txBody>
            <a:bodyPr lIns="36000" tIns="36000" rIns="36000" bIns="36000">
              <a:spAutoFit/>
            </a:bodyPr>
            <a:lstStyle/>
            <a:p>
              <a:pPr>
                <a:spcBef>
                  <a:spcPct val="50000"/>
                </a:spcBef>
              </a:pPr>
              <a:endParaRPr kumimoji="0" lang="ja-JP" altLang="en-US" sz="2800" b="1">
                <a:ea typeface="HG行書体" pitchFamily="65" charset="-128"/>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標準デザイン">
  <a:themeElements>
    <a:clrScheme name="1_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標準デザイン">
      <a:majorFont>
        <a:latin typeface="HGP創英角ｺﾞｼｯｸUB"/>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4CAC8"/>
        </a:solidFill>
        <a:ln w="38100" cap="flat" cmpd="sng" algn="ctr">
          <a:solidFill>
            <a:srgbClr val="D69DAF"/>
          </a:solidFill>
          <a:prstDash val="solid"/>
          <a:round/>
          <a:headEnd type="none" w="med" len="med"/>
          <a:tailEnd type="none" w="med" len="med"/>
        </a:ln>
        <a:effectLst/>
      </a:spPr>
      <a:bodyPr vert="horz" wrap="square" lIns="36000" tIns="36000" rIns="36000" bIns="36000" numCol="1" anchor="t" anchorCtr="0" compatLnSpc="1">
        <a:prstTxWarp prst="textNoShape">
          <a:avLst/>
        </a:prstTxWarp>
      </a:bodyPr>
      <a:lstStyle>
        <a:defPPr marL="0" marR="0" indent="0" algn="ctr" defTabSz="914400" rtl="0" eaLnBrk="0" fontAlgn="base" latinLnBrk="0" hangingPunct="0">
          <a:lnSpc>
            <a:spcPct val="96000"/>
          </a:lnSpc>
          <a:spcBef>
            <a:spcPct val="0"/>
          </a:spcBef>
          <a:spcAft>
            <a:spcPct val="0"/>
          </a:spcAft>
          <a:buClrTx/>
          <a:buSzTx/>
          <a:buFontTx/>
          <a:buNone/>
          <a:tabLst/>
          <a:defRPr kumimoji="0" lang="ja-JP" sz="2000" b="0" i="0" u="none" strike="noStrike" cap="none" normalizeH="0" baseline="0" smtClean="0">
            <a:ln>
              <a:noFill/>
            </a:ln>
            <a:solidFill>
              <a:schemeClr val="tx1"/>
            </a:solidFill>
            <a:effectLst/>
            <a:latin typeface="Verdana" pitchFamily="34" charset="0"/>
            <a:ea typeface="HGP創英角ｺﾞｼｯｸUB" pitchFamily="50" charset="-128"/>
          </a:defRPr>
        </a:defPPr>
      </a:lstStyle>
    </a:spDef>
    <a:lnDef>
      <a:spPr bwMode="auto">
        <a:xfrm>
          <a:off x="0" y="0"/>
          <a:ext cx="1" cy="1"/>
        </a:xfrm>
        <a:custGeom>
          <a:avLst/>
          <a:gdLst/>
          <a:ahLst/>
          <a:cxnLst/>
          <a:rect l="0" t="0" r="0" b="0"/>
          <a:pathLst/>
        </a:custGeom>
        <a:solidFill>
          <a:srgbClr val="E4CAC8"/>
        </a:solidFill>
        <a:ln w="38100" cap="flat" cmpd="sng" algn="ctr">
          <a:solidFill>
            <a:srgbClr val="D69DAF"/>
          </a:solidFill>
          <a:prstDash val="solid"/>
          <a:round/>
          <a:headEnd type="none" w="med" len="med"/>
          <a:tailEnd type="none" w="med" len="med"/>
        </a:ln>
        <a:effectLst/>
      </a:spPr>
      <a:bodyPr vert="horz" wrap="square" lIns="36000" tIns="36000" rIns="36000" bIns="36000" numCol="1" anchor="t" anchorCtr="0" compatLnSpc="1">
        <a:prstTxWarp prst="textNoShape">
          <a:avLst/>
        </a:prstTxWarp>
      </a:bodyPr>
      <a:lstStyle>
        <a:defPPr marL="0" marR="0" indent="0" algn="ctr" defTabSz="914400" rtl="0" eaLnBrk="0" fontAlgn="base" latinLnBrk="0" hangingPunct="0">
          <a:lnSpc>
            <a:spcPct val="96000"/>
          </a:lnSpc>
          <a:spcBef>
            <a:spcPct val="0"/>
          </a:spcBef>
          <a:spcAft>
            <a:spcPct val="0"/>
          </a:spcAft>
          <a:buClrTx/>
          <a:buSzTx/>
          <a:buFontTx/>
          <a:buNone/>
          <a:tabLst/>
          <a:defRPr kumimoji="0" lang="ja-JP" sz="2000" b="0" i="0" u="none" strike="noStrike" cap="none" normalizeH="0" baseline="0" smtClean="0">
            <a:ln>
              <a:noFill/>
            </a:ln>
            <a:solidFill>
              <a:schemeClr val="tx1"/>
            </a:solidFill>
            <a:effectLst/>
            <a:latin typeface="Verdana" pitchFamily="34" charset="0"/>
            <a:ea typeface="HGP創英角ｺﾞｼｯｸUB" pitchFamily="50" charset="-128"/>
          </a:defRPr>
        </a:defPPr>
      </a:lstStyle>
    </a:lnDef>
  </a:objectDefaults>
  <a:extraClrSchemeLst>
    <a:extraClrScheme>
      <a:clrScheme name="1_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1806</Words>
  <Application>Microsoft Office PowerPoint</Application>
  <PresentationFormat>画面に合わせる (4:3)</PresentationFormat>
  <Paragraphs>544</Paragraphs>
  <Slides>31</Slides>
  <Notes>31</Notes>
  <HiddenSlides>0</HiddenSlides>
  <MMClips>0</MMClips>
  <ScaleCrop>false</ScaleCrop>
  <HeadingPairs>
    <vt:vector size="4" baseType="variant">
      <vt:variant>
        <vt:lpstr>テーマ</vt:lpstr>
      </vt:variant>
      <vt:variant>
        <vt:i4>1</vt:i4>
      </vt:variant>
      <vt:variant>
        <vt:lpstr>スライド タイトル</vt:lpstr>
      </vt:variant>
      <vt:variant>
        <vt:i4>31</vt:i4>
      </vt:variant>
    </vt:vector>
  </HeadingPairs>
  <TitlesOfParts>
    <vt:vector size="32" baseType="lpstr">
      <vt:lpstr>1_標準デザイン</vt:lpstr>
      <vt:lpstr>スライド 0</vt:lpstr>
      <vt:lpstr>スライド 1</vt:lpstr>
      <vt:lpstr>スライド 2</vt:lpstr>
      <vt:lpstr>スライド 3</vt:lpstr>
      <vt:lpstr>スライド 4</vt:lpstr>
      <vt:lpstr>スライド 5</vt:lpstr>
      <vt:lpstr>スライド 6</vt:lpstr>
      <vt:lpstr>スライド 7</vt:lpstr>
      <vt:lpstr>スライド 8</vt:lpstr>
      <vt:lpstr>スライド 9</vt:lpstr>
      <vt:lpstr>スライド 10</vt:lpstr>
      <vt:lpstr>スライド 11</vt:lpstr>
      <vt:lpstr>スライド 12</vt:lpstr>
      <vt:lpstr>スライド 13</vt:lpstr>
      <vt:lpstr>スライド 14</vt:lpstr>
      <vt:lpstr>スライド 15</vt:lpstr>
      <vt:lpstr>スライド 16</vt:lpstr>
      <vt:lpstr>スライド 17</vt:lpstr>
      <vt:lpstr>スライド 18</vt:lpstr>
      <vt:lpstr>スライド 19</vt:lpstr>
      <vt:lpstr>スライド 20</vt:lpstr>
      <vt:lpstr>スライド 21</vt:lpstr>
      <vt:lpstr>スライド 22</vt:lpstr>
      <vt:lpstr>スライド 23</vt:lpstr>
      <vt:lpstr>スライド 24</vt:lpstr>
      <vt:lpstr>スライド 25</vt:lpstr>
      <vt:lpstr>スライド 26</vt:lpstr>
      <vt:lpstr>スライド 27</vt:lpstr>
      <vt:lpstr>スライド 28</vt:lpstr>
      <vt:lpstr>スライド 29</vt:lpstr>
      <vt:lpstr>スライド 30</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2014-09-26T06:35:09Z</dcterms:created>
  <dcterms:modified xsi:type="dcterms:W3CDTF">2014-10-04T06:16:51Z</dcterms:modified>
</cp:coreProperties>
</file>