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97" r:id="rId1"/>
  </p:sldMasterIdLst>
  <p:notesMasterIdLst>
    <p:notesMasterId r:id="rId29"/>
  </p:notesMasterIdLst>
  <p:handoutMasterIdLst>
    <p:handoutMasterId r:id="rId30"/>
  </p:handoutMasterIdLst>
  <p:sldIdLst>
    <p:sldId id="286" r:id="rId2"/>
    <p:sldId id="320" r:id="rId3"/>
    <p:sldId id="412" r:id="rId4"/>
    <p:sldId id="415" r:id="rId5"/>
    <p:sldId id="324" r:id="rId6"/>
    <p:sldId id="396" r:id="rId7"/>
    <p:sldId id="416" r:id="rId8"/>
    <p:sldId id="346" r:id="rId9"/>
    <p:sldId id="406" r:id="rId10"/>
    <p:sldId id="414" r:id="rId11"/>
    <p:sldId id="339" r:id="rId12"/>
    <p:sldId id="409" r:id="rId13"/>
    <p:sldId id="393" r:id="rId14"/>
    <p:sldId id="398" r:id="rId15"/>
    <p:sldId id="417" r:id="rId16"/>
    <p:sldId id="358" r:id="rId17"/>
    <p:sldId id="368" r:id="rId18"/>
    <p:sldId id="369" r:id="rId19"/>
    <p:sldId id="418" r:id="rId20"/>
    <p:sldId id="337" r:id="rId21"/>
    <p:sldId id="420" r:id="rId22"/>
    <p:sldId id="326" r:id="rId23"/>
    <p:sldId id="327" r:id="rId24"/>
    <p:sldId id="419" r:id="rId25"/>
    <p:sldId id="401" r:id="rId26"/>
    <p:sldId id="395" r:id="rId27"/>
    <p:sldId id="399" r:id="rId28"/>
  </p:sldIdLst>
  <p:sldSz cx="9144000" cy="6858000" type="screen4x3"/>
  <p:notesSz cx="6735763" cy="9866313"/>
  <p:defaultTextStyle>
    <a:defPPr>
      <a:defRPr lang="ja-JP"/>
    </a:defPPr>
    <a:lvl1pPr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1pPr>
    <a:lvl2pPr marL="4572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2pPr>
    <a:lvl3pPr marL="9144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3pPr>
    <a:lvl4pPr marL="13716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4pPr>
    <a:lvl5pPr marL="18288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5pPr>
    <a:lvl6pPr marL="22860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6pPr>
    <a:lvl7pPr marL="27432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7pPr>
    <a:lvl8pPr marL="32004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8pPr>
    <a:lvl9pPr marL="36576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9306A"/>
    <a:srgbClr val="0000FF"/>
    <a:srgbClr val="E4CA9C"/>
    <a:srgbClr val="FFFF99"/>
    <a:srgbClr val="FFCCCC"/>
    <a:srgbClr val="CC6600"/>
    <a:srgbClr val="000066"/>
    <a:srgbClr val="A50021"/>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7" autoAdjust="0"/>
    <p:restoredTop sz="87661" autoAdjust="0"/>
  </p:normalViewPr>
  <p:slideViewPr>
    <p:cSldViewPr snapToGrid="0">
      <p:cViewPr>
        <p:scale>
          <a:sx n="75" d="100"/>
          <a:sy n="75" d="100"/>
        </p:scale>
        <p:origin x="-1574" y="-226"/>
      </p:cViewPr>
      <p:guideLst>
        <p:guide orient="horz" pos="2160"/>
        <p:guide orient="horz" pos="515"/>
        <p:guide orient="horz" pos="3945"/>
        <p:guide orient="horz" pos="268"/>
        <p:guide orient="horz"/>
        <p:guide pos="2877"/>
        <p:guide pos="221"/>
        <p:guide pos="5551"/>
        <p:guide pos="444"/>
        <p:guide pos="53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984"/>
    </p:cViewPr>
  </p:sorterViewPr>
  <p:notesViewPr>
    <p:cSldViewPr snapToGrid="0">
      <p:cViewPr varScale="1">
        <p:scale>
          <a:sx n="52" d="100"/>
          <a:sy n="52" d="100"/>
        </p:scale>
        <p:origin x="-2314" y="-82"/>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3817938"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9144240-9F96-4A50-8F6C-37A38B2DC535}"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3827463"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50180" name="Rectangle 4"/>
          <p:cNvSpPr>
            <a:spLocks noGrp="1" noRot="1" noChangeAspect="1" noChangeArrowheads="1" noTextEdit="1"/>
          </p:cNvSpPr>
          <p:nvPr>
            <p:ph type="sldImg" idx="2"/>
          </p:nvPr>
        </p:nvSpPr>
        <p:spPr bwMode="auto">
          <a:xfrm>
            <a:off x="930275" y="736600"/>
            <a:ext cx="4878388" cy="3660775"/>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19163" y="4708525"/>
            <a:ext cx="4897437" cy="44100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9942" name="Rectangle 6"/>
          <p:cNvSpPr>
            <a:spLocks noGrp="1" noChangeArrowheads="1"/>
          </p:cNvSpPr>
          <p:nvPr>
            <p:ph type="ftr" sz="quarter" idx="4"/>
          </p:nvPr>
        </p:nvSpPr>
        <p:spPr bwMode="auto">
          <a:xfrm>
            <a:off x="0"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3827463"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12425AA-E08F-4A66-AEBD-0D1D6D729B51}"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defTabSz="904875"/>
            <a:fld id="{0BB20350-5602-4687-9CAF-F22EEA4BB2E6}" type="slidenum">
              <a:rPr lang="en-US" altLang="ja-JP" smtClean="0"/>
              <a:pPr defTabSz="904875"/>
              <a:t>0</a:t>
            </a:fld>
            <a:endParaRPr lang="en-US" altLang="ja-JP"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9</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04875"/>
            <a:fld id="{0BF3B41D-F597-4833-8D29-E83268A3DE7E}" type="slidenum">
              <a:rPr lang="en-US" altLang="ja-JP" smtClean="0"/>
              <a:pPr defTabSz="904875"/>
              <a:t>10</a:t>
            </a:fld>
            <a:endParaRPr lang="en-US" altLang="ja-JP"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27460" y="9343135"/>
            <a:ext cx="2908304" cy="523178"/>
          </a:xfrm>
          <a:prstGeom prst="rect">
            <a:avLst/>
          </a:prstGeom>
          <a:noFill/>
          <a:ln w="9525">
            <a:noFill/>
            <a:miter lim="800000"/>
            <a:headEnd/>
            <a:tailEnd/>
          </a:ln>
        </p:spPr>
        <p:txBody>
          <a:bodyPr lIns="90639" tIns="45319" rIns="90639" bIns="45319" anchor="b"/>
          <a:lstStyle/>
          <a:p>
            <a:pPr algn="r"/>
            <a:fld id="{BD710161-B05C-4F99-8BC6-AC1783DBEF35}" type="slidenum">
              <a:rPr lang="en-US" altLang="ja-JP" sz="1200">
                <a:latin typeface="Times New Roman" pitchFamily="18" charset="0"/>
                <a:ea typeface="ＭＳ Ｐゴシック" pitchFamily="50" charset="-128"/>
              </a:rPr>
              <a:pPr algn="r"/>
              <a:t>11</a:t>
            </a:fld>
            <a:endParaRPr lang="en-US" altLang="ja-JP" sz="1200" dirty="0">
              <a:latin typeface="Times New Roman" pitchFamily="18" charset="0"/>
              <a:ea typeface="ＭＳ Ｐゴシック" pitchFamily="50"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22369126-6408-4E01-A4B9-DCF3A61285A1}" type="slidenum">
              <a:rPr lang="en-US" altLang="ja-JP" sz="1200">
                <a:latin typeface="Times New Roman" pitchFamily="18" charset="0"/>
                <a:ea typeface="ＭＳ Ｐゴシック" pitchFamily="50" charset="-128"/>
              </a:rPr>
              <a:pPr algn="r" defTabSz="904875" eaLnBrk="1" hangingPunct="1">
                <a:lnSpc>
                  <a:spcPct val="100000"/>
                </a:lnSpc>
              </a:pPr>
              <a:t>12</a:t>
            </a:fld>
            <a:endParaRPr lang="en-US" altLang="ja-JP" sz="1200">
              <a:latin typeface="Times New Roman" pitchFamily="18" charset="0"/>
              <a:ea typeface="ＭＳ Ｐゴシック" pitchFamily="50"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91EFAE1E-F8D2-4B80-81E7-F307A34851A8}" type="slidenum">
              <a:rPr lang="en-US" altLang="ja-JP" sz="1200">
                <a:latin typeface="Times New Roman" pitchFamily="18" charset="0"/>
                <a:ea typeface="ＭＳ Ｐゴシック" pitchFamily="50" charset="-128"/>
              </a:rPr>
              <a:pPr algn="r" defTabSz="904875" eaLnBrk="1" hangingPunct="1">
                <a:lnSpc>
                  <a:spcPct val="100000"/>
                </a:lnSpc>
              </a:pPr>
              <a:t>13</a:t>
            </a:fld>
            <a:endParaRPr lang="en-US" altLang="ja-JP" sz="1200">
              <a:latin typeface="Times New Roman" pitchFamily="18" charset="0"/>
              <a:ea typeface="ＭＳ Ｐゴシック" pitchFamily="50"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14</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04875"/>
            <a:fld id="{FEC66605-D0AE-4FC6-B75C-A2B025C9677A}" type="slidenum">
              <a:rPr lang="en-US" altLang="ja-JP" smtClean="0"/>
              <a:pPr defTabSz="904875"/>
              <a:t>15</a:t>
            </a:fld>
            <a:endParaRPr lang="en-US" altLang="ja-JP"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04875"/>
            <a:fld id="{CD48DC07-CB17-48AC-9409-9ABEC2B43260}" type="slidenum">
              <a:rPr lang="en-US" altLang="ja-JP" smtClean="0"/>
              <a:pPr defTabSz="904875"/>
              <a:t>16</a:t>
            </a:fld>
            <a:endParaRPr lang="en-US" altLang="ja-JP"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04875"/>
            <a:fld id="{CF628527-ABAA-4BF8-A20A-2BFDF02FDCCD}" type="slidenum">
              <a:rPr lang="en-US" altLang="ja-JP" smtClean="0"/>
              <a:pPr defTabSz="904875"/>
              <a:t>17</a:t>
            </a:fld>
            <a:endParaRPr lang="en-US" altLang="ja-JP"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18</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04875"/>
            <a:fld id="{187267A8-7184-48ED-8CFA-7087789AF089}" type="slidenum">
              <a:rPr lang="en-US" altLang="ja-JP" smtClean="0"/>
              <a:pPr defTabSz="904875"/>
              <a:t>1</a:t>
            </a:fld>
            <a:endParaRPr lang="en-US" altLang="ja-JP"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04875"/>
            <a:fld id="{84F62FF3-F39B-4187-B97C-0F5EF09E0DA7}" type="slidenum">
              <a:rPr lang="en-US" altLang="ja-JP" smtClean="0"/>
              <a:pPr defTabSz="904875"/>
              <a:t>19</a:t>
            </a:fld>
            <a:endParaRPr lang="en-US" altLang="ja-JP"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20</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04875"/>
            <a:fld id="{5F26BB75-91C1-4E69-BE9C-B5418467F36D}" type="slidenum">
              <a:rPr lang="en-US" altLang="ja-JP" smtClean="0"/>
              <a:pPr defTabSz="904875"/>
              <a:t>21</a:t>
            </a:fld>
            <a:endParaRPr lang="en-US" altLang="ja-JP"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04875"/>
            <a:fld id="{4389D3D4-E538-48B5-8F4A-DDEBBA79F0EF}" type="slidenum">
              <a:rPr lang="en-US" altLang="ja-JP" smtClean="0"/>
              <a:pPr defTabSz="904875"/>
              <a:t>22</a:t>
            </a:fld>
            <a:endParaRPr lang="en-US" altLang="ja-JP"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23</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DA02983-D9D9-4B57-915F-2D27C95A59DD}" type="slidenum">
              <a:rPr lang="en-US" altLang="ja-JP" sz="1200">
                <a:latin typeface="Times New Roman" pitchFamily="18" charset="0"/>
                <a:ea typeface="ＭＳ Ｐゴシック" pitchFamily="50" charset="-128"/>
              </a:rPr>
              <a:pPr algn="r" defTabSz="904875" eaLnBrk="1" hangingPunct="1">
                <a:lnSpc>
                  <a:spcPct val="100000"/>
                </a:lnSpc>
              </a:pPr>
              <a:t>24</a:t>
            </a:fld>
            <a:endParaRPr lang="en-US" altLang="ja-JP" sz="1200">
              <a:latin typeface="Times New Roman" pitchFamily="18" charset="0"/>
              <a:ea typeface="ＭＳ Ｐゴシック" pitchFamily="50"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087D9B0-ECEB-437C-9ECC-01AD9FBF29A9}" type="slidenum">
              <a:rPr lang="en-US" altLang="ja-JP" sz="1200">
                <a:latin typeface="Times New Roman" pitchFamily="18" charset="0"/>
                <a:ea typeface="ＭＳ Ｐゴシック" pitchFamily="50" charset="-128"/>
              </a:rPr>
              <a:pPr algn="r" defTabSz="904875" eaLnBrk="1" hangingPunct="1">
                <a:lnSpc>
                  <a:spcPct val="100000"/>
                </a:lnSpc>
              </a:pPr>
              <a:t>25</a:t>
            </a:fld>
            <a:endParaRPr lang="en-US" altLang="ja-JP" sz="1200">
              <a:latin typeface="Times New Roman" pitchFamily="18" charset="0"/>
              <a:ea typeface="ＭＳ Ｐゴシック" pitchFamily="50"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0BDA39F6-E380-442B-9A1A-DBBE9A09FE04}" type="slidenum">
              <a:rPr lang="en-US" altLang="ja-JP" sz="1200">
                <a:latin typeface="Times New Roman" pitchFamily="18" charset="0"/>
                <a:ea typeface="ＭＳ Ｐゴシック" pitchFamily="50" charset="-128"/>
              </a:rPr>
              <a:pPr algn="r" defTabSz="904875" eaLnBrk="1" hangingPunct="1">
                <a:lnSpc>
                  <a:spcPct val="100000"/>
                </a:lnSpc>
              </a:pPr>
              <a:t>26</a:t>
            </a:fld>
            <a:endParaRPr lang="en-US" altLang="ja-JP" sz="1200">
              <a:latin typeface="Times New Roman" pitchFamily="18" charset="0"/>
              <a:ea typeface="ＭＳ Ｐゴシック" pitchFamily="50"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3</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4</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58B114AC-A6E1-4292-B16C-82B0E86E8BB0}" type="slidenum">
              <a:rPr lang="en-US" altLang="ja-JP" sz="1200">
                <a:latin typeface="Times New Roman" pitchFamily="18" charset="0"/>
                <a:ea typeface="ＭＳ Ｐゴシック" pitchFamily="50" charset="-128"/>
              </a:rPr>
              <a:pPr algn="r" defTabSz="904875" eaLnBrk="1" hangingPunct="1">
                <a:lnSpc>
                  <a:spcPct val="100000"/>
                </a:lnSpc>
              </a:pPr>
              <a:t>5</a:t>
            </a:fld>
            <a:endParaRPr lang="en-US" altLang="ja-JP" sz="1200">
              <a:latin typeface="Times New Roman" pitchFamily="18" charset="0"/>
              <a:ea typeface="ＭＳ Ｐゴシック" pitchFamily="50"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6</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04875"/>
            <a:fld id="{2D52741D-26A3-4FAC-8F43-49DCC4E6CD23}" type="slidenum">
              <a:rPr lang="en-US" altLang="ja-JP" smtClean="0"/>
              <a:pPr defTabSz="904875"/>
              <a:t>7</a:t>
            </a:fld>
            <a:endParaRPr lang="en-US"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8</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3" name="Rectangle 17"/>
          <p:cNvSpPr>
            <a:spLocks noChangeArrowheads="1"/>
          </p:cNvSpPr>
          <p:nvPr userDrawn="1"/>
        </p:nvSpPr>
        <p:spPr bwMode="auto">
          <a:xfrm flipH="1">
            <a:off x="0" y="0"/>
            <a:ext cx="9144000" cy="757238"/>
          </a:xfrm>
          <a:prstGeom prst="rect">
            <a:avLst/>
          </a:prstGeom>
          <a:solidFill>
            <a:srgbClr val="D9D9D9"/>
          </a:solidFill>
          <a:ln w="9525">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4" name="Rectangle 18"/>
          <p:cNvSpPr>
            <a:spLocks noChangeArrowheads="1"/>
          </p:cNvSpPr>
          <p:nvPr userDrawn="1"/>
        </p:nvSpPr>
        <p:spPr bwMode="auto">
          <a:xfrm>
            <a:off x="0" y="636588"/>
            <a:ext cx="9144000" cy="120650"/>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7" name="スライド番号プレースホルダ 2"/>
          <p:cNvSpPr>
            <a:spLocks/>
          </p:cNvSpPr>
          <p:nvPr userDrawn="1"/>
        </p:nvSpPr>
        <p:spPr bwMode="auto">
          <a:xfrm>
            <a:off x="8620125" y="6545263"/>
            <a:ext cx="473075" cy="304800"/>
          </a:xfrm>
          <a:prstGeom prst="rect">
            <a:avLst/>
          </a:prstGeom>
          <a:noFill/>
          <a:ln w="9525">
            <a:noFill/>
            <a:miter lim="800000"/>
            <a:headEnd/>
            <a:tailEnd/>
          </a:ln>
        </p:spPr>
        <p:txBody>
          <a:bodyPr wrap="none">
            <a:spAutoFit/>
          </a:bodyPr>
          <a:lstStyle>
            <a:lvl1pPr algn="r">
              <a:defRPr sz="1400">
                <a:solidFill>
                  <a:schemeClr val="tx1"/>
                </a:solidFill>
                <a:latin typeface="+mn-lt"/>
                <a:ea typeface="+mn-ea"/>
              </a:defRPr>
            </a:lvl1pPr>
          </a:lstStyle>
          <a:p>
            <a:pPr eaLnBrk="1" hangingPunct="1">
              <a:lnSpc>
                <a:spcPct val="100000"/>
              </a:lnSpc>
              <a:defRPr/>
            </a:pPr>
            <a:fld id="{4B4F3FC1-502D-4C20-B198-145137BD999D}" type="slidenum">
              <a:rPr lang="en-US" altLang="ja-JP"/>
              <a:pPr eaLnBrk="1" hangingPunct="1">
                <a:lnSpc>
                  <a:spcPct val="100000"/>
                </a:lnSpc>
                <a:defRPr/>
              </a:pPr>
              <a:t>&lt;#&gt;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6" r:id="rId1"/>
    <p:sldLayoutId id="2147484233"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5pPr>
      <a:lvl6pPr marL="4572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9144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13716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18288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27.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タイトル 60"/>
          <p:cNvSpPr>
            <a:spLocks/>
          </p:cNvSpPr>
          <p:nvPr/>
        </p:nvSpPr>
        <p:spPr bwMode="auto">
          <a:xfrm>
            <a:off x="525463" y="2344599"/>
            <a:ext cx="7902575" cy="1754326"/>
          </a:xfrm>
          <a:prstGeom prst="rect">
            <a:avLst/>
          </a:prstGeom>
          <a:noFill/>
          <a:ln w="9525">
            <a:noFill/>
            <a:miter lim="800000"/>
            <a:headEnd/>
            <a:tailEnd/>
          </a:ln>
        </p:spPr>
        <p:txBody>
          <a:bodyPr anchor="b">
            <a:spAutoFit/>
          </a:bodyPr>
          <a:lstStyle/>
          <a:p>
            <a:pPr algn="l" eaLnBrk="1" hangingPunct="1">
              <a:lnSpc>
                <a:spcPct val="100000"/>
              </a:lnSpc>
            </a:pPr>
            <a:r>
              <a:rPr lang="en-US" altLang="ja-JP" sz="3600" b="1" dirty="0" smtClean="0"/>
              <a:t>Introduction to </a:t>
            </a:r>
            <a:r>
              <a:rPr lang="en-US" altLang="ja-JP" sz="3600" b="1" dirty="0" err="1" smtClean="0"/>
              <a:t>OpenTouryo</a:t>
            </a:r>
            <a:r>
              <a:rPr lang="en-US" altLang="ja-JP" sz="3600" b="1" dirty="0" smtClean="0"/>
              <a:t>, an Application Framework for .NET</a:t>
            </a:r>
            <a:endParaRPr lang="ja-JP" altLang="en-US" sz="3600" dirty="0"/>
          </a:p>
        </p:txBody>
      </p:sp>
      <p:sp>
        <p:nvSpPr>
          <p:cNvPr id="3" name="テキスト ボックス 2"/>
          <p:cNvSpPr txBox="1"/>
          <p:nvPr/>
        </p:nvSpPr>
        <p:spPr>
          <a:xfrm>
            <a:off x="3465095" y="4947061"/>
            <a:ext cx="2023310" cy="387798"/>
          </a:xfrm>
          <a:prstGeom prst="rect">
            <a:avLst/>
          </a:prstGeom>
          <a:noFill/>
        </p:spPr>
        <p:txBody>
          <a:bodyPr wrap="none" rtlCol="0">
            <a:spAutoFit/>
          </a:bodyPr>
          <a:lstStyle/>
          <a:p>
            <a:r>
              <a:rPr lang="en-US" altLang="ja-JP" sz="2000" dirty="0" smtClean="0"/>
              <a:t>April 23, 2014</a:t>
            </a:r>
            <a:endParaRPr kumimoji="1" lang="ja-JP"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2.3 Components, tools</a:t>
            </a:r>
            <a:endParaRPr lang="ja-JP" altLang="en-US" sz="3200" b="1" dirty="0"/>
          </a:p>
        </p:txBody>
      </p:sp>
      <p:graphicFrame>
        <p:nvGraphicFramePr>
          <p:cNvPr id="8" name="Group 27"/>
          <p:cNvGraphicFramePr>
            <a:graphicFrameLocks noGrp="1"/>
          </p:cNvGraphicFramePr>
          <p:nvPr/>
        </p:nvGraphicFramePr>
        <p:xfrm>
          <a:off x="160020" y="914400"/>
          <a:ext cx="8740140" cy="5407753"/>
        </p:xfrm>
        <a:graphic>
          <a:graphicData uri="http://schemas.openxmlformats.org/drawingml/2006/table">
            <a:tbl>
              <a:tblPr/>
              <a:tblGrid>
                <a:gridCol w="1074420"/>
                <a:gridCol w="7665720"/>
              </a:tblGrid>
              <a:tr h="4859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class</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a:t>
                      </a:r>
                      <a:r>
                        <a:rPr lang="en-US" altLang="ja-JP" sz="2800" dirty="0" smtClean="0">
                          <a:latin typeface="Verdana" pitchFamily="34" charset="0"/>
                          <a:ea typeface="Verdana" pitchFamily="34" charset="0"/>
                          <a:cs typeface="Verdana" pitchFamily="34" charset="0"/>
                        </a:rPr>
                        <a:t>Function</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1852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Common libraries</a:t>
                      </a: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String editing, input check function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Log output, share information and message management </a:t>
                      </a: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Internationalization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Local ⇔ UTC time conversion,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err="1" smtClean="0">
                          <a:latin typeface="Verdana" pitchFamily="34" charset="0"/>
                          <a:ea typeface="Verdana" pitchFamily="34" charset="0"/>
                          <a:cs typeface="Verdana" pitchFamily="34" charset="0"/>
                        </a:rPr>
                        <a:t>CultureInfo</a:t>
                      </a:r>
                      <a:r>
                        <a:rPr lang="en-US" altLang="ja-JP" sz="1800" dirty="0" smtClean="0">
                          <a:latin typeface="Verdana" pitchFamily="34" charset="0"/>
                          <a:ea typeface="Verdana" pitchFamily="34" charset="0"/>
                          <a:cs typeface="Verdana" pitchFamily="34" charset="0"/>
                        </a:rPr>
                        <a:t> support of various messages resources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Asynchronous event control, shared memory management</a:t>
                      </a:r>
                      <a:endParaRPr lang="ja-JP" altLang="en-US" sz="18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86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Custom Controls</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Corresponding to </a:t>
                      </a:r>
                      <a:r>
                        <a:rPr lang="en-US" altLang="ja-JP" sz="1800" dirty="0" err="1" smtClean="0">
                          <a:latin typeface="Verdana" pitchFamily="34" charset="0"/>
                          <a:ea typeface="Verdana" pitchFamily="34" charset="0"/>
                          <a:cs typeface="Verdana" pitchFamily="34" charset="0"/>
                        </a:rPr>
                        <a:t>WindowsForms</a:t>
                      </a:r>
                      <a:r>
                        <a:rPr lang="en-US" altLang="ja-JP" sz="1800" dirty="0" smtClean="0">
                          <a:latin typeface="Verdana" pitchFamily="34" charset="0"/>
                          <a:ea typeface="Verdana" pitchFamily="34" charset="0"/>
                          <a:cs typeface="Verdana" pitchFamily="34" charset="0"/>
                        </a:rPr>
                        <a:t> and </a:t>
                      </a:r>
                      <a:r>
                        <a:rPr lang="en-US" altLang="ja-JP" sz="1800" dirty="0" err="1" smtClean="0">
                          <a:latin typeface="Verdana" pitchFamily="34" charset="0"/>
                          <a:ea typeface="Verdana" pitchFamily="34" charset="0"/>
                          <a:cs typeface="Verdana" pitchFamily="34" charset="0"/>
                        </a:rPr>
                        <a:t>WebForm</a:t>
                      </a:r>
                      <a:endParaRPr lang="en-US" altLang="ja-JP" sz="1800" dirty="0" smtClean="0">
                        <a:latin typeface="Verdana" pitchFamily="34" charset="0"/>
                        <a:ea typeface="Verdana" pitchFamily="34" charset="0"/>
                        <a:cs typeface="Verdana" pitchFamily="34" charset="0"/>
                      </a:endParaRP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String editing, input check function, Grid display in</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83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Automatic generation tool</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D-layer automatic generation tool table CRUD </a:t>
                      </a: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Automatic generation tool of the table maintenance screen</a:t>
                      </a:r>
                      <a:endParaRPr lang="ja-JP" altLang="en-US" sz="18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18993"/>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2.4 </a:t>
            </a:r>
            <a:r>
              <a:rPr lang="en-US" altLang="ja-JP" sz="2000" b="1" dirty="0" smtClean="0"/>
              <a:t>Promotion of standardization by the </a:t>
            </a:r>
            <a:r>
              <a:rPr lang="en-US" altLang="ja-JP" sz="2000" b="1" dirty="0" err="1" smtClean="0">
                <a:ea typeface="ＭＳ Ｐゴシック" pitchFamily="50" charset="-128"/>
              </a:rPr>
              <a:t>OpenTouryo</a:t>
            </a:r>
            <a:endParaRPr lang="ja-JP" altLang="en-US" sz="2000" b="1" dirty="0" smtClean="0">
              <a:solidFill>
                <a:schemeClr val="tx2"/>
              </a:solidFill>
              <a:latin typeface="HGP創英角ｺﾞｼｯｸUB" pitchFamily="50" charset="-128"/>
            </a:endParaRPr>
          </a:p>
        </p:txBody>
      </p:sp>
      <p:sp>
        <p:nvSpPr>
          <p:cNvPr id="46" name="Text Box 109"/>
          <p:cNvSpPr txBox="1">
            <a:spLocks noChangeArrowheads="1"/>
          </p:cNvSpPr>
          <p:nvPr/>
        </p:nvSpPr>
        <p:spPr bwMode="auto">
          <a:xfrm>
            <a:off x="134938" y="4028948"/>
            <a:ext cx="8867775" cy="2288694"/>
          </a:xfrm>
          <a:prstGeom prst="rect">
            <a:avLst/>
          </a:prstGeom>
          <a:solidFill>
            <a:srgbClr val="FFFF99"/>
          </a:solidFill>
          <a:ln w="9525">
            <a:noFill/>
            <a:miter lim="800000"/>
            <a:headEnd/>
            <a:tailEnd/>
          </a:ln>
        </p:spPr>
        <p:txBody>
          <a:bodyPr lIns="36000" tIns="36000" rIns="36000" bIns="36000">
            <a:spAutoFit/>
          </a:bodyPr>
          <a:lstStyle/>
          <a:p>
            <a:pPr eaLnBrk="1" hangingPunct="1">
              <a:lnSpc>
                <a:spcPct val="100000"/>
              </a:lnSpc>
              <a:spcBef>
                <a:spcPct val="10000"/>
              </a:spcBef>
            </a:pPr>
            <a:r>
              <a:rPr lang="en-US" altLang="ja-JP" sz="2000" dirty="0"/>
              <a:t>Standardization of application architecture </a:t>
            </a:r>
            <a:r>
              <a:rPr lang="en-US" altLang="ja-JP" sz="2000" dirty="0" smtClean="0"/>
              <a:t>using “</a:t>
            </a:r>
            <a:r>
              <a:rPr lang="en-US" altLang="ja-JP" sz="2000" dirty="0" err="1" smtClean="0"/>
              <a:t>Touryo</a:t>
            </a:r>
            <a:r>
              <a:rPr lang="en-US" altLang="ja-JP" sz="2000" dirty="0" smtClean="0"/>
              <a:t>”</a:t>
            </a:r>
            <a:endParaRPr lang="en-US" altLang="ja-JP" sz="2000" dirty="0"/>
          </a:p>
          <a:p>
            <a:pPr algn="l" eaLnBrk="1" hangingPunct="1">
              <a:lnSpc>
                <a:spcPct val="100000"/>
              </a:lnSpc>
              <a:spcBef>
                <a:spcPct val="10000"/>
              </a:spcBef>
            </a:pPr>
            <a:r>
              <a:rPr lang="ja-JP" altLang="en-US" sz="2000" dirty="0"/>
              <a:t>　</a:t>
            </a:r>
            <a:r>
              <a:rPr lang="en-US" altLang="ja-JP" sz="2000" dirty="0"/>
              <a:t>1. Standardization of all </a:t>
            </a:r>
            <a:r>
              <a:rPr lang="en-US" altLang="ja-JP" sz="2000" dirty="0" smtClean="0"/>
              <a:t>layers across the </a:t>
            </a:r>
            <a:r>
              <a:rPr lang="en-US" altLang="ja-JP" sz="2000" dirty="0"/>
              <a:t>P/B/D layers, is possible.</a:t>
            </a:r>
            <a:r>
              <a:rPr lang="ja-JP" altLang="en-US" sz="2000" dirty="0"/>
              <a:t/>
            </a:r>
            <a:br>
              <a:rPr lang="ja-JP" altLang="en-US" sz="2000" dirty="0"/>
            </a:br>
            <a:r>
              <a:rPr lang="ja-JP" altLang="en-US" sz="2000" dirty="0"/>
              <a:t>　</a:t>
            </a:r>
            <a:r>
              <a:rPr lang="en-US" altLang="ja-JP" sz="2000" dirty="0"/>
              <a:t>2. Base process implementation is divided </a:t>
            </a:r>
            <a:r>
              <a:rPr lang="en-US" altLang="ja-JP" sz="2000" dirty="0" smtClean="0"/>
              <a:t>into base </a:t>
            </a:r>
            <a:r>
              <a:rPr lang="en-US" altLang="ja-JP" sz="2000" dirty="0"/>
              <a:t>class 1 and 2.</a:t>
            </a:r>
            <a:r>
              <a:rPr lang="ja-JP" altLang="en-US" sz="2000" dirty="0"/>
              <a:t/>
            </a:r>
            <a:br>
              <a:rPr lang="ja-JP" altLang="en-US" sz="2000" dirty="0"/>
            </a:br>
            <a:r>
              <a:rPr lang="ja-JP" altLang="en-US" sz="2000" dirty="0"/>
              <a:t>　　　・ </a:t>
            </a:r>
            <a:r>
              <a:rPr lang="en-US" altLang="ja-JP" sz="2000" dirty="0"/>
              <a:t>Base class 1: Common process </a:t>
            </a:r>
            <a:r>
              <a:rPr lang="en-US" altLang="ja-JP" sz="2000" dirty="0" smtClean="0"/>
              <a:t>(Execution engine</a:t>
            </a:r>
            <a:r>
              <a:rPr lang="en-US" altLang="ja-JP" sz="2000" dirty="0"/>
              <a:t>)</a:t>
            </a:r>
            <a:r>
              <a:rPr lang="ja-JP" altLang="en-US" sz="2000" dirty="0"/>
              <a:t/>
            </a:r>
            <a:br>
              <a:rPr lang="ja-JP" altLang="en-US" sz="2000" dirty="0"/>
            </a:br>
            <a:r>
              <a:rPr lang="ja-JP" altLang="en-US" sz="2000" dirty="0"/>
              <a:t>　　　・ </a:t>
            </a:r>
            <a:r>
              <a:rPr lang="en-US" altLang="ja-JP" sz="2000" dirty="0"/>
              <a:t>Base class 2: </a:t>
            </a:r>
            <a:r>
              <a:rPr lang="en-US" altLang="ja-JP" sz="2000" dirty="0" smtClean="0"/>
              <a:t>Customized Project-wise(Customer-wise)</a:t>
            </a:r>
            <a:r>
              <a:rPr lang="ja-JP" altLang="en-US" sz="2000" dirty="0"/>
              <a:t/>
            </a:r>
            <a:br>
              <a:rPr lang="ja-JP" altLang="en-US" sz="2000" dirty="0"/>
            </a:br>
            <a:r>
              <a:rPr lang="ja-JP" altLang="en-US" sz="2000" dirty="0"/>
              <a:t>　</a:t>
            </a:r>
            <a:r>
              <a:rPr lang="en-US" altLang="ja-JP" sz="2000" dirty="0"/>
              <a:t>3. Hence, developers can </a:t>
            </a:r>
            <a:r>
              <a:rPr lang="en-US" altLang="ja-JP" sz="2000" dirty="0" smtClean="0"/>
              <a:t>concentrate on implementing business logic into the sub class.</a:t>
            </a:r>
            <a:endParaRPr lang="ja-JP" altLang="en-US" sz="2000" dirty="0"/>
          </a:p>
        </p:txBody>
      </p:sp>
      <p:grpSp>
        <p:nvGrpSpPr>
          <p:cNvPr id="47" name="Group 103"/>
          <p:cNvGrpSpPr>
            <a:grpSpLocks/>
          </p:cNvGrpSpPr>
          <p:nvPr/>
        </p:nvGrpSpPr>
        <p:grpSpPr bwMode="auto">
          <a:xfrm>
            <a:off x="411163" y="1006031"/>
            <a:ext cx="8321675" cy="2709862"/>
            <a:chOff x="259" y="494"/>
            <a:chExt cx="5242" cy="1707"/>
          </a:xfrm>
        </p:grpSpPr>
        <p:sp>
          <p:nvSpPr>
            <p:cNvPr id="48"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smtClean="0"/>
                <a:t>B(F) layer</a:t>
              </a:r>
              <a:endParaRPr kumimoji="0" lang="ja-JP" altLang="en-US" sz="2000" dirty="0"/>
            </a:p>
          </p:txBody>
        </p:sp>
        <p:sp>
          <p:nvSpPr>
            <p:cNvPr id="49"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50"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51"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52"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3"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54"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5"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56"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57"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58"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smtClean="0"/>
                <a:t>P layer</a:t>
              </a:r>
              <a:endParaRPr kumimoji="0" lang="ja-JP" altLang="en-US" sz="2000" dirty="0"/>
            </a:p>
          </p:txBody>
        </p:sp>
        <p:sp>
          <p:nvSpPr>
            <p:cNvPr id="59"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60"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61"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62"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3"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64"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5"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66"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67"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68"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smtClean="0"/>
                <a:t>D layer</a:t>
              </a:r>
              <a:endParaRPr kumimoji="0" lang="ja-JP" altLang="en-US" sz="2000" dirty="0"/>
            </a:p>
          </p:txBody>
        </p:sp>
        <p:sp>
          <p:nvSpPr>
            <p:cNvPr id="69"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70"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71"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2"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dirty="0"/>
                <a:t>ASP.NET</a:t>
              </a:r>
              <a:endParaRPr kumimoji="0" lang="ja-JP" altLang="en-US" sz="2800" b="1" dirty="0"/>
            </a:p>
          </p:txBody>
        </p:sp>
        <p:sp>
          <p:nvSpPr>
            <p:cNvPr id="73"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74"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75"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6"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77"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78"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79"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80"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83" name="Group 47"/>
          <p:cNvGrpSpPr>
            <a:grpSpLocks/>
          </p:cNvGrpSpPr>
          <p:nvPr/>
        </p:nvGrpSpPr>
        <p:grpSpPr bwMode="auto">
          <a:xfrm>
            <a:off x="1401763" y="1355281"/>
            <a:ext cx="7115175" cy="2262187"/>
            <a:chOff x="883" y="727"/>
            <a:chExt cx="4482" cy="1425"/>
          </a:xfrm>
        </p:grpSpPr>
        <p:sp>
          <p:nvSpPr>
            <p:cNvPr id="84" name="Text Box 68"/>
            <p:cNvSpPr txBox="1">
              <a:spLocks noChangeArrowheads="1"/>
            </p:cNvSpPr>
            <p:nvPr/>
          </p:nvSpPr>
          <p:spPr bwMode="auto">
            <a:xfrm>
              <a:off x="883" y="1317"/>
              <a:ext cx="4480" cy="272"/>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smtClean="0"/>
                <a:t>Project-wise customizable process</a:t>
              </a:r>
              <a:endParaRPr kumimoji="0" lang="ja-JP" altLang="en-US" sz="2000" dirty="0"/>
            </a:p>
          </p:txBody>
        </p:sp>
        <p:sp>
          <p:nvSpPr>
            <p:cNvPr id="85" name="Text Box 58"/>
            <p:cNvSpPr txBox="1">
              <a:spLocks noChangeArrowheads="1"/>
            </p:cNvSpPr>
            <p:nvPr/>
          </p:nvSpPr>
          <p:spPr bwMode="auto">
            <a:xfrm>
              <a:off x="885" y="748"/>
              <a:ext cx="4480" cy="272"/>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smtClean="0"/>
                <a:t>Standard provision of common process</a:t>
              </a:r>
              <a:endParaRPr kumimoji="0" lang="ja-JP" altLang="en-US" sz="2000" dirty="0"/>
            </a:p>
          </p:txBody>
        </p:sp>
        <p:sp>
          <p:nvSpPr>
            <p:cNvPr id="86" name="Text Box 68"/>
            <p:cNvSpPr txBox="1">
              <a:spLocks noChangeArrowheads="1"/>
            </p:cNvSpPr>
            <p:nvPr/>
          </p:nvSpPr>
          <p:spPr bwMode="auto">
            <a:xfrm>
              <a:off x="883" y="1880"/>
              <a:ext cx="4480" cy="272"/>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en-US" altLang="ja-JP" sz="2000" dirty="0" smtClean="0"/>
                <a:t>Developer-wise implementation of business logic</a:t>
              </a:r>
              <a:endParaRPr kumimoji="0" lang="ja-JP" altLang="en-US" sz="2000" dirty="0"/>
            </a:p>
          </p:txBody>
        </p:sp>
        <p:sp>
          <p:nvSpPr>
            <p:cNvPr id="87" name="Text Box 46"/>
            <p:cNvSpPr txBox="1">
              <a:spLocks noChangeArrowheads="1"/>
            </p:cNvSpPr>
            <p:nvPr/>
          </p:nvSpPr>
          <p:spPr bwMode="auto">
            <a:xfrm>
              <a:off x="1691" y="727"/>
              <a:ext cx="964" cy="304"/>
            </a:xfrm>
            <a:prstGeom prst="rect">
              <a:avLst/>
            </a:prstGeom>
            <a:noFill/>
            <a:ln w="38100" algn="ctr">
              <a:noFill/>
              <a:miter lim="800000"/>
              <a:headEnd/>
              <a:tailEnd/>
            </a:ln>
          </p:spPr>
          <p:txBody>
            <a:bodyPr lIns="36000" tIns="36000" rIns="36000" bIns="36000">
              <a:spAutoFit/>
            </a:bodyPr>
            <a:lstStyle/>
            <a:p>
              <a:pPr>
                <a:spcBef>
                  <a:spcPct val="50000"/>
                </a:spcBef>
              </a:pPr>
              <a:endParaRPr kumimoji="0" lang="ja-JP" altLang="en-US" sz="2800" b="1">
                <a:ea typeface="HG行書体" pitchFamily="65"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0" y="27681"/>
            <a:ext cx="9144000" cy="583200"/>
          </a:xfrm>
          <a:prstGeom prst="rect">
            <a:avLst/>
          </a:prstGeom>
          <a:noFill/>
          <a:ln w="9525">
            <a:noFill/>
            <a:miter lim="800000"/>
            <a:headEnd/>
            <a:tailEnd/>
          </a:ln>
        </p:spPr>
        <p:txBody>
          <a:bodyPr wrap="square" anchor="b">
            <a:spAutoFit/>
          </a:bodyPr>
          <a:lstStyle/>
          <a:p>
            <a:pPr algn="l"/>
            <a:r>
              <a:rPr lang="en-US" altLang="ja-JP" sz="3200" b="1" dirty="0" smtClean="0"/>
              <a:t>2.5 Project Template </a:t>
            </a:r>
            <a:endParaRPr lang="ja-JP" altLang="en-US" sz="3200" dirty="0"/>
          </a:p>
        </p:txBody>
      </p:sp>
      <p:sp>
        <p:nvSpPr>
          <p:cNvPr id="19459" name="テキスト ボックス 7"/>
          <p:cNvSpPr txBox="1">
            <a:spLocks noChangeArrowheads="1"/>
          </p:cNvSpPr>
          <p:nvPr/>
        </p:nvSpPr>
        <p:spPr bwMode="auto">
          <a:xfrm>
            <a:off x="97154" y="741191"/>
            <a:ext cx="8924925" cy="1746760"/>
          </a:xfrm>
          <a:prstGeom prst="rect">
            <a:avLst/>
          </a:prstGeom>
          <a:noFill/>
          <a:ln w="9525">
            <a:noFill/>
            <a:miter lim="800000"/>
            <a:headEnd/>
            <a:tailEnd/>
          </a:ln>
        </p:spPr>
        <p:txBody>
          <a:bodyPr wrap="square">
            <a:spAutoFit/>
          </a:bodyPr>
          <a:lstStyle/>
          <a:p>
            <a:pPr algn="l"/>
            <a:r>
              <a:rPr lang="ja-JP" altLang="en-US" sz="1600" dirty="0" smtClean="0"/>
              <a:t>　</a:t>
            </a:r>
            <a:r>
              <a:rPr lang="en-US" altLang="ja-JP" sz="1600" dirty="0" smtClean="0"/>
              <a:t>Online processing and Batch processing that is customized to fit the architecture of the system of the project is Called “project template”.</a:t>
            </a:r>
          </a:p>
          <a:p>
            <a:pPr algn="l"/>
            <a:r>
              <a:rPr lang="ja-JP" altLang="en-US" sz="1600" dirty="0" smtClean="0"/>
              <a:t>　</a:t>
            </a:r>
            <a:r>
              <a:rPr lang="en-US" altLang="ja-JP" sz="1600" dirty="0" smtClean="0"/>
              <a:t>Beforehand Prepares project template and deploy to the project, This allow a rapid start-up of development of projects.</a:t>
            </a:r>
          </a:p>
          <a:p>
            <a:pPr algn="l"/>
            <a:r>
              <a:rPr lang="en-US" altLang="ja-JP" sz="1600" b="1" dirty="0" smtClean="0"/>
              <a:t> </a:t>
            </a:r>
            <a:r>
              <a:rPr lang="ja-JP" altLang="en-US" sz="1600" b="1" dirty="0" smtClean="0"/>
              <a:t>　</a:t>
            </a:r>
            <a:r>
              <a:rPr lang="en-US" altLang="ja-JP" sz="1600" b="1" dirty="0" smtClean="0">
                <a:solidFill>
                  <a:srgbClr val="0000FF"/>
                </a:solidFill>
              </a:rPr>
              <a:t>template-base is published to facilitate the preparation of the project template. See the "Tutorial_Template_development.doc" for ways to use Template-base.</a:t>
            </a:r>
            <a:endParaRPr lang="en-US" altLang="ja-JP" sz="1600" b="1" dirty="0" smtClean="0">
              <a:solidFill>
                <a:srgbClr val="0000FF"/>
              </a:solidFill>
              <a:latin typeface="Verdana" pitchFamily="34" charset="0"/>
            </a:endParaRPr>
          </a:p>
        </p:txBody>
      </p:sp>
      <p:sp>
        <p:nvSpPr>
          <p:cNvPr id="19460" name="テキスト ボックス 12"/>
          <p:cNvSpPr txBox="1">
            <a:spLocks noChangeArrowheads="1"/>
          </p:cNvSpPr>
          <p:nvPr/>
        </p:nvSpPr>
        <p:spPr bwMode="auto">
          <a:xfrm>
            <a:off x="151766" y="2514600"/>
            <a:ext cx="6553834" cy="3977640"/>
          </a:xfrm>
          <a:prstGeom prst="rect">
            <a:avLst/>
          </a:prstGeom>
          <a:solidFill>
            <a:srgbClr val="FF8181"/>
          </a:solidFill>
          <a:ln w="38100">
            <a:solidFill>
              <a:srgbClr val="CC6600"/>
            </a:solidFill>
            <a:miter lim="800000"/>
            <a:headEnd/>
            <a:tailEnd/>
          </a:ln>
        </p:spPr>
        <p:txBody>
          <a:bodyPr lIns="72000" tIns="72000" rIns="72000" bIns="72000"/>
          <a:lstStyle/>
          <a:p>
            <a:r>
              <a:rPr lang="en-US" altLang="ja-JP" sz="2400" dirty="0" smtClean="0"/>
              <a:t>“Project template” reflecting</a:t>
            </a:r>
          </a:p>
          <a:p>
            <a:r>
              <a:rPr lang="en-US" altLang="ja-JP" sz="2400" dirty="0" smtClean="0"/>
              <a:t>project-wise architecture</a:t>
            </a:r>
            <a:endParaRPr lang="ja-JP" altLang="en-US" sz="2400" dirty="0"/>
          </a:p>
        </p:txBody>
      </p:sp>
      <p:sp>
        <p:nvSpPr>
          <p:cNvPr id="19461" name="テキスト ボックス 11"/>
          <p:cNvSpPr txBox="1">
            <a:spLocks noChangeArrowheads="1"/>
          </p:cNvSpPr>
          <p:nvPr/>
        </p:nvSpPr>
        <p:spPr bwMode="auto">
          <a:xfrm>
            <a:off x="277495" y="3378200"/>
            <a:ext cx="6296025" cy="3114040"/>
          </a:xfrm>
          <a:prstGeom prst="rect">
            <a:avLst/>
          </a:prstGeom>
          <a:solidFill>
            <a:srgbClr val="E4CAC8"/>
          </a:solidFill>
          <a:ln w="38100">
            <a:solidFill>
              <a:srgbClr val="CC6600"/>
            </a:solidFill>
            <a:miter lim="800000"/>
            <a:headEnd/>
            <a:tailEnd/>
          </a:ln>
        </p:spPr>
        <p:txBody>
          <a:bodyPr lIns="72000" tIns="72000" rIns="72000" bIns="72000"/>
          <a:lstStyle/>
          <a:p>
            <a:r>
              <a:rPr lang="en-US" altLang="ja-JP" sz="2400" dirty="0" smtClean="0"/>
              <a:t>Customization of customizable layer</a:t>
            </a:r>
            <a:endParaRPr lang="ja-JP" altLang="en-US" sz="2400" dirty="0"/>
          </a:p>
        </p:txBody>
      </p:sp>
      <p:sp>
        <p:nvSpPr>
          <p:cNvPr id="19462" name="テキスト ボックス 10"/>
          <p:cNvSpPr txBox="1">
            <a:spLocks noChangeArrowheads="1"/>
          </p:cNvSpPr>
          <p:nvPr/>
        </p:nvSpPr>
        <p:spPr bwMode="auto">
          <a:xfrm>
            <a:off x="401320" y="3937000"/>
            <a:ext cx="6045200" cy="2555240"/>
          </a:xfrm>
          <a:prstGeom prst="rect">
            <a:avLst/>
          </a:prstGeom>
          <a:solidFill>
            <a:srgbClr val="FFC000"/>
          </a:solidFill>
          <a:ln w="38100">
            <a:solidFill>
              <a:srgbClr val="CC6600"/>
            </a:solidFill>
            <a:miter lim="800000"/>
            <a:headEnd/>
            <a:tailEnd/>
          </a:ln>
        </p:spPr>
        <p:txBody>
          <a:bodyPr lIns="72000" tIns="72000" rIns="72000" bIns="72000"/>
          <a:lstStyle/>
          <a:p>
            <a:r>
              <a:rPr lang="en-US" altLang="ja-JP" sz="1800" dirty="0" smtClean="0"/>
              <a:t>Customizable standardization framework</a:t>
            </a:r>
          </a:p>
          <a:p>
            <a:r>
              <a:rPr lang="en-US" altLang="ja-JP" sz="1400" dirty="0" smtClean="0"/>
              <a:t>(structure of P/F/D layers and specification of verification points)</a:t>
            </a:r>
            <a:endParaRPr lang="ja-JP" altLang="en-US" sz="1400" dirty="0" smtClean="0"/>
          </a:p>
        </p:txBody>
      </p:sp>
      <p:sp>
        <p:nvSpPr>
          <p:cNvPr id="62" name="メモ 61"/>
          <p:cNvSpPr/>
          <p:nvPr/>
        </p:nvSpPr>
        <p:spPr bwMode="auto">
          <a:xfrm>
            <a:off x="7011607" y="26290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63" name="メモ 62"/>
          <p:cNvSpPr/>
          <p:nvPr/>
        </p:nvSpPr>
        <p:spPr bwMode="auto">
          <a:xfrm>
            <a:off x="7164007" y="27814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64" name="メモ 63"/>
          <p:cNvSpPr/>
          <p:nvPr/>
        </p:nvSpPr>
        <p:spPr bwMode="auto">
          <a:xfrm>
            <a:off x="7316407" y="29338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14" name="テキスト ボックス 7"/>
          <p:cNvSpPr txBox="1">
            <a:spLocks noChangeArrowheads="1"/>
          </p:cNvSpPr>
          <p:nvPr/>
        </p:nvSpPr>
        <p:spPr bwMode="auto">
          <a:xfrm>
            <a:off x="510540" y="4597400"/>
            <a:ext cx="5814060" cy="1894840"/>
          </a:xfrm>
          <a:prstGeom prst="rect">
            <a:avLst/>
          </a:prstGeom>
          <a:solidFill>
            <a:srgbClr val="FFFF00"/>
          </a:solidFill>
          <a:ln w="38100">
            <a:solidFill>
              <a:srgbClr val="CC6600"/>
            </a:solidFill>
            <a:miter lim="800000"/>
            <a:headEnd/>
            <a:tailEnd/>
          </a:ln>
        </p:spPr>
        <p:txBody>
          <a:bodyPr lIns="72000" tIns="72000" rIns="72000" bIns="72000"/>
          <a:lstStyle/>
          <a:p>
            <a:r>
              <a:rPr lang="en-US" altLang="ja-JP" sz="2400" dirty="0" smtClean="0"/>
              <a:t>Common parts </a:t>
            </a:r>
            <a:br>
              <a:rPr lang="en-US" altLang="ja-JP" sz="2400" dirty="0" smtClean="0"/>
            </a:br>
            <a:r>
              <a:rPr lang="en-US" altLang="ja-JP" sz="1400" dirty="0" smtClean="0"/>
              <a:t>(Communication control, dynamic parameterized query)</a:t>
            </a:r>
            <a:endParaRPr lang="ja-JP" altLang="en-US" sz="1400" dirty="0">
              <a:latin typeface="Verdana" pitchFamily="34" charset="0"/>
            </a:endParaRPr>
          </a:p>
        </p:txBody>
      </p:sp>
      <p:sp>
        <p:nvSpPr>
          <p:cNvPr id="65" name="メモ 64"/>
          <p:cNvSpPr/>
          <p:nvPr/>
        </p:nvSpPr>
        <p:spPr bwMode="auto">
          <a:xfrm>
            <a:off x="7468807" y="3086227"/>
            <a:ext cx="1163129" cy="1248029"/>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19469" name="Text Box 36"/>
          <p:cNvSpPr txBox="1">
            <a:spLocks noChangeArrowheads="1"/>
          </p:cNvSpPr>
          <p:nvPr/>
        </p:nvSpPr>
        <p:spPr bwMode="auto">
          <a:xfrm>
            <a:off x="6803136" y="4772978"/>
            <a:ext cx="2322575" cy="1550031"/>
          </a:xfrm>
          <a:prstGeom prst="rect">
            <a:avLst/>
          </a:prstGeom>
          <a:noFill/>
          <a:ln w="38100" algn="ctr">
            <a:noFill/>
            <a:miter lim="800000"/>
            <a:headEnd/>
            <a:tailEnd/>
          </a:ln>
          <a:effectLst>
            <a:prstShdw prst="shdw17" dist="17961" dir="2700000">
              <a:srgbClr val="897978"/>
            </a:prstShdw>
          </a:effectLst>
        </p:spPr>
        <p:txBody>
          <a:bodyPr wrap="square" lIns="36000" tIns="36000" rIns="36000" bIns="36000">
            <a:spAutoFit/>
          </a:bodyPr>
          <a:lstStyle/>
          <a:p>
            <a:pPr algn="l"/>
            <a:r>
              <a:rPr kumimoji="0" lang="en-US" altLang="ja-JP" sz="2000" b="1" dirty="0" smtClean="0"/>
              <a:t>All types of documents</a:t>
            </a:r>
          </a:p>
          <a:p>
            <a:pPr algn="l"/>
            <a:r>
              <a:rPr kumimoji="0" lang="ja-JP" altLang="en-US" sz="2000" b="1" dirty="0" smtClean="0"/>
              <a:t> ・ </a:t>
            </a:r>
            <a:r>
              <a:rPr kumimoji="0" lang="en-US" altLang="ja-JP" sz="2000" b="1" dirty="0" smtClean="0"/>
              <a:t>User guide</a:t>
            </a:r>
          </a:p>
          <a:p>
            <a:pPr algn="l"/>
            <a:r>
              <a:rPr kumimoji="0" lang="en-US" altLang="ja-JP" sz="2000" b="1" dirty="0" smtClean="0"/>
              <a:t> </a:t>
            </a:r>
            <a:r>
              <a:rPr kumimoji="0" lang="ja-JP" altLang="en-US" sz="2000" b="1" dirty="0" smtClean="0"/>
              <a:t>・ </a:t>
            </a:r>
            <a:r>
              <a:rPr kumimoji="0" lang="en-US" altLang="ja-JP" sz="2000" b="1" dirty="0" smtClean="0"/>
              <a:t>Tutorials</a:t>
            </a:r>
          </a:p>
          <a:p>
            <a:pPr algn="l"/>
            <a:r>
              <a:rPr kumimoji="0" lang="ja-JP" altLang="en-US" sz="2000" b="1" dirty="0" smtClean="0"/>
              <a:t> ・ </a:t>
            </a:r>
            <a:r>
              <a:rPr kumimoji="0" lang="en-US" altLang="ja-JP" sz="2000" b="1" dirty="0" smtClean="0"/>
              <a:t>Samples etc.</a:t>
            </a:r>
            <a:endParaRPr kumimoji="0" lang="en-US" altLang="ja-JP" sz="2000" b="1" dirty="0"/>
          </a:p>
        </p:txBody>
      </p:sp>
      <p:sp>
        <p:nvSpPr>
          <p:cNvPr id="19463" name="テキスト ボックス 7"/>
          <p:cNvSpPr txBox="1">
            <a:spLocks noChangeArrowheads="1"/>
          </p:cNvSpPr>
          <p:nvPr/>
        </p:nvSpPr>
        <p:spPr bwMode="auto">
          <a:xfrm>
            <a:off x="617220" y="5295900"/>
            <a:ext cx="5600700" cy="1181100"/>
          </a:xfrm>
          <a:prstGeom prst="rect">
            <a:avLst/>
          </a:prstGeom>
          <a:solidFill>
            <a:srgbClr val="FFFF99"/>
          </a:solidFill>
          <a:ln w="38100">
            <a:solidFill>
              <a:srgbClr val="CC6600"/>
            </a:solidFill>
            <a:miter lim="800000"/>
            <a:headEnd/>
            <a:tailEnd/>
          </a:ln>
        </p:spPr>
        <p:txBody>
          <a:bodyPr lIns="72000" tIns="72000" rIns="72000" bIns="72000"/>
          <a:lstStyle/>
          <a:p>
            <a:r>
              <a:rPr lang="en-US" altLang="ja-JP" sz="2400" dirty="0" smtClean="0"/>
              <a:t>Runtime framework</a:t>
            </a:r>
          </a:p>
          <a:p>
            <a:r>
              <a:rPr lang="en-US" altLang="ja-JP" sz="1400" dirty="0" smtClean="0"/>
              <a:t>(e.g. ASP.NET, WPF, WCF, ADO.NET, Shared components)</a:t>
            </a:r>
            <a:endParaRPr lang="ja-JP" altLang="en-US" sz="1400" dirty="0"/>
          </a:p>
        </p:txBody>
      </p:sp>
      <p:sp>
        <p:nvSpPr>
          <p:cNvPr id="61" name="テキスト ボックス 60"/>
          <p:cNvSpPr txBox="1"/>
          <p:nvPr/>
        </p:nvSpPr>
        <p:spPr>
          <a:xfrm>
            <a:off x="711200" y="5981700"/>
            <a:ext cx="5400040" cy="506413"/>
          </a:xfrm>
          <a:prstGeom prst="rect">
            <a:avLst/>
          </a:prstGeom>
          <a:solidFill>
            <a:schemeClr val="bg1">
              <a:lumMod val="85000"/>
            </a:schemeClr>
          </a:solidFill>
          <a:ln w="38100">
            <a:solidFill>
              <a:srgbClr val="CC6600"/>
            </a:solidFill>
          </a:ln>
        </p:spPr>
        <p:txBody>
          <a:bodyPr lIns="72000" tIns="72000" rIns="72000" bIns="72000"/>
          <a:lstStyle/>
          <a:p>
            <a:pPr>
              <a:defRPr/>
            </a:pPr>
            <a:r>
              <a:rPr lang="en-US" altLang="ja-JP" sz="2400" dirty="0" smtClean="0"/>
              <a:t>Runtime</a:t>
            </a:r>
            <a:r>
              <a:rPr lang="ja-JP" altLang="en-US" sz="2400" dirty="0" smtClean="0"/>
              <a:t> </a:t>
            </a:r>
            <a:r>
              <a:rPr lang="en-US" altLang="ja-JP" sz="2400" dirty="0" smtClean="0"/>
              <a:t>(</a:t>
            </a:r>
            <a:r>
              <a:rPr lang="ja-JP" altLang="en-US" sz="2400" dirty="0" smtClean="0"/>
              <a:t> </a:t>
            </a:r>
            <a:r>
              <a:rPr lang="en-US" altLang="ja-JP" sz="2400" dirty="0" smtClean="0"/>
              <a:t>.NET</a:t>
            </a:r>
            <a:r>
              <a:rPr lang="ja-JP" altLang="en-US" sz="2400" dirty="0" smtClean="0"/>
              <a:t> </a:t>
            </a:r>
            <a:r>
              <a:rPr lang="en-US" altLang="ja-JP" sz="2400" dirty="0" smtClean="0"/>
              <a:t>CLR )</a:t>
            </a:r>
            <a:endParaRPr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2.6 </a:t>
            </a:r>
            <a:r>
              <a:rPr lang="en-US" altLang="ja-JP" sz="2800" b="1" dirty="0" smtClean="0"/>
              <a:t>Silverlight Store Application Support</a:t>
            </a:r>
            <a:endParaRPr lang="ja-JP" altLang="en-US" sz="2800" dirty="0"/>
          </a:p>
        </p:txBody>
      </p:sp>
      <p:sp>
        <p:nvSpPr>
          <p:cNvPr id="45" name="角丸四角形 89"/>
          <p:cNvSpPr>
            <a:spLocks noChangeArrowheads="1"/>
          </p:cNvSpPr>
          <p:nvPr/>
        </p:nvSpPr>
        <p:spPr bwMode="auto">
          <a:xfrm>
            <a:off x="5675313" y="4143375"/>
            <a:ext cx="2865437" cy="1931988"/>
          </a:xfrm>
          <a:prstGeom prst="roundRect">
            <a:avLst>
              <a:gd name="adj" fmla="val 7375"/>
            </a:avLst>
          </a:prstGeom>
          <a:solidFill>
            <a:srgbClr val="FFCCCC"/>
          </a:solidFill>
          <a:ln w="38100" algn="ctr">
            <a:solidFill>
              <a:srgbClr val="D69DAF"/>
            </a:solidFill>
            <a:round/>
            <a:headEnd/>
            <a:tailEnd/>
          </a:ln>
        </p:spPr>
        <p:txBody>
          <a:bodyPr/>
          <a:lstStyle/>
          <a:p>
            <a:r>
              <a:rPr lang="en-US" altLang="ja-JP" sz="2000" dirty="0" smtClean="0"/>
              <a:t>Non- .NET (Java etc.)(*)</a:t>
            </a:r>
            <a:endParaRPr lang="ja-JP" altLang="en-US" sz="2000" dirty="0"/>
          </a:p>
          <a:p>
            <a:pPr algn="l" eaLnBrk="1" hangingPunct="1">
              <a:lnSpc>
                <a:spcPct val="90000"/>
              </a:lnSpc>
            </a:pPr>
            <a:endParaRPr lang="ja-JP" altLang="en-US" sz="2000" dirty="0">
              <a:solidFill>
                <a:schemeClr val="tx2"/>
              </a:solidFill>
            </a:endParaRPr>
          </a:p>
        </p:txBody>
      </p:sp>
      <p:sp>
        <p:nvSpPr>
          <p:cNvPr id="46" name="角丸四角形 94"/>
          <p:cNvSpPr>
            <a:spLocks noChangeArrowheads="1"/>
          </p:cNvSpPr>
          <p:nvPr/>
        </p:nvSpPr>
        <p:spPr bwMode="auto">
          <a:xfrm>
            <a:off x="5675313" y="1931988"/>
            <a:ext cx="2865437" cy="1919287"/>
          </a:xfrm>
          <a:prstGeom prst="roundRect">
            <a:avLst>
              <a:gd name="adj" fmla="val 7375"/>
            </a:avLst>
          </a:prstGeom>
          <a:solidFill>
            <a:srgbClr val="FFCCCC"/>
          </a:solidFill>
          <a:ln w="38100" algn="ctr">
            <a:solidFill>
              <a:srgbClr val="D69DAF"/>
            </a:solidFill>
            <a:round/>
            <a:headEnd/>
            <a:tailEnd/>
          </a:ln>
        </p:spPr>
        <p:txBody>
          <a:bodyPr/>
          <a:lstStyle/>
          <a:p>
            <a:pPr algn="l" eaLnBrk="1" hangingPunct="1">
              <a:lnSpc>
                <a:spcPct val="90000"/>
              </a:lnSpc>
            </a:pPr>
            <a:r>
              <a:rPr lang="en-US" altLang="ja-JP" sz="2000" dirty="0"/>
              <a:t>.NET</a:t>
            </a:r>
            <a:r>
              <a:rPr lang="ja-JP" altLang="en-US" sz="2000" dirty="0"/>
              <a:t> </a:t>
            </a:r>
            <a:r>
              <a:rPr lang="ja-JP" altLang="en-US" sz="2000" dirty="0" smtClean="0"/>
              <a:t> </a:t>
            </a:r>
            <a:r>
              <a:rPr lang="en-US" altLang="ja-JP" sz="2000" dirty="0" smtClean="0"/>
              <a:t>program</a:t>
            </a:r>
            <a:endParaRPr lang="ja-JP" altLang="en-US" sz="2000" dirty="0"/>
          </a:p>
        </p:txBody>
      </p:sp>
      <p:sp>
        <p:nvSpPr>
          <p:cNvPr id="47" name="角丸四角形 88"/>
          <p:cNvSpPr>
            <a:spLocks noChangeArrowheads="1"/>
          </p:cNvSpPr>
          <p:nvPr/>
        </p:nvSpPr>
        <p:spPr bwMode="auto">
          <a:xfrm>
            <a:off x="249238" y="4148138"/>
            <a:ext cx="3676650" cy="225266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dirty="0"/>
              <a:t>Windows</a:t>
            </a:r>
            <a:r>
              <a:rPr lang="ja-JP" altLang="en-US" sz="2000" dirty="0"/>
              <a:t> </a:t>
            </a:r>
            <a:r>
              <a:rPr lang="en-US" altLang="ja-JP" sz="2000" dirty="0"/>
              <a:t>Forms </a:t>
            </a:r>
            <a:r>
              <a:rPr lang="en-US" altLang="ja-JP" sz="2000" dirty="0" smtClean="0"/>
              <a:t>/ </a:t>
            </a:r>
            <a:r>
              <a:rPr lang="en-US" altLang="ja-JP" sz="2000" dirty="0"/>
              <a:t>WPF</a:t>
            </a:r>
            <a:endParaRPr lang="ja-JP" altLang="en-US" sz="2000" dirty="0"/>
          </a:p>
        </p:txBody>
      </p:sp>
      <p:sp>
        <p:nvSpPr>
          <p:cNvPr id="48" name="角丸四角形 90"/>
          <p:cNvSpPr>
            <a:spLocks noChangeArrowheads="1"/>
          </p:cNvSpPr>
          <p:nvPr/>
        </p:nvSpPr>
        <p:spPr bwMode="auto">
          <a:xfrm>
            <a:off x="249238" y="1900238"/>
            <a:ext cx="3667125" cy="214471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1400" dirty="0"/>
              <a:t>Silverlight</a:t>
            </a:r>
          </a:p>
          <a:p>
            <a:pPr algn="l" eaLnBrk="1" hangingPunct="1">
              <a:lnSpc>
                <a:spcPct val="90000"/>
              </a:lnSpc>
            </a:pPr>
            <a:r>
              <a:rPr lang="en-US" altLang="ja-JP" sz="1400" dirty="0" smtClean="0"/>
              <a:t>Store Application</a:t>
            </a:r>
            <a:endParaRPr lang="ja-JP" altLang="en-US" sz="1400" dirty="0"/>
          </a:p>
        </p:txBody>
      </p:sp>
      <p:pic>
        <p:nvPicPr>
          <p:cNvPr id="49"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509588" y="4551363"/>
            <a:ext cx="984250" cy="984250"/>
          </a:xfrm>
          <a:prstGeom prst="rect">
            <a:avLst/>
          </a:prstGeom>
          <a:noFill/>
          <a:ln w="9525">
            <a:noFill/>
            <a:miter lim="800000"/>
            <a:headEnd/>
            <a:tailEnd/>
          </a:ln>
        </p:spPr>
      </p:pic>
      <p:sp>
        <p:nvSpPr>
          <p:cNvPr id="50" name="円柱 49"/>
          <p:cNvSpPr/>
          <p:nvPr/>
        </p:nvSpPr>
        <p:spPr bwMode="auto">
          <a:xfrm>
            <a:off x="1577975" y="49212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cxnSp>
        <p:nvCxnSpPr>
          <p:cNvPr id="51" name="直線コネクタ 9"/>
          <p:cNvCxnSpPr>
            <a:cxnSpLocks noChangeShapeType="1"/>
          </p:cNvCxnSpPr>
          <p:nvPr/>
        </p:nvCxnSpPr>
        <p:spPr bwMode="auto">
          <a:xfrm>
            <a:off x="4792663" y="1906588"/>
            <a:ext cx="0" cy="4537075"/>
          </a:xfrm>
          <a:prstGeom prst="line">
            <a:avLst/>
          </a:prstGeom>
          <a:noFill/>
          <a:ln w="28575" algn="ctr">
            <a:solidFill>
              <a:srgbClr val="7F7F7F"/>
            </a:solidFill>
            <a:prstDash val="dash"/>
            <a:round/>
            <a:headEnd/>
            <a:tailEnd/>
          </a:ln>
        </p:spPr>
      </p:cxnSp>
      <p:sp>
        <p:nvSpPr>
          <p:cNvPr id="52" name="テキスト ボックス 15"/>
          <p:cNvSpPr txBox="1">
            <a:spLocks noChangeArrowheads="1"/>
          </p:cNvSpPr>
          <p:nvPr/>
        </p:nvSpPr>
        <p:spPr bwMode="auto">
          <a:xfrm>
            <a:off x="1281113" y="5408613"/>
            <a:ext cx="1085850" cy="296862"/>
          </a:xfrm>
          <a:prstGeom prst="rect">
            <a:avLst/>
          </a:prstGeom>
          <a:noFill/>
          <a:ln w="9525">
            <a:noFill/>
            <a:miter lim="800000"/>
            <a:headEnd/>
            <a:tailEnd/>
          </a:ln>
        </p:spPr>
        <p:txBody>
          <a:bodyPr wrap="none">
            <a:spAutoFit/>
          </a:bodyPr>
          <a:lstStyle/>
          <a:p>
            <a:r>
              <a:rPr lang="en-US" altLang="ja-JP" sz="1400" dirty="0"/>
              <a:t>DataTable</a:t>
            </a:r>
            <a:endParaRPr lang="ja-JP" altLang="en-US" sz="1400" dirty="0"/>
          </a:p>
        </p:txBody>
      </p:sp>
      <p:sp>
        <p:nvSpPr>
          <p:cNvPr id="53" name="テキスト ボックス 19"/>
          <p:cNvSpPr txBox="1">
            <a:spLocks noChangeArrowheads="1"/>
          </p:cNvSpPr>
          <p:nvPr/>
        </p:nvSpPr>
        <p:spPr bwMode="auto">
          <a:xfrm>
            <a:off x="5237163" y="6142038"/>
            <a:ext cx="3740150" cy="402546"/>
          </a:xfrm>
          <a:prstGeom prst="rect">
            <a:avLst/>
          </a:prstGeom>
          <a:noFill/>
          <a:ln w="9525">
            <a:noFill/>
            <a:miter lim="800000"/>
            <a:headEnd/>
            <a:tailEnd/>
          </a:ln>
        </p:spPr>
        <p:txBody>
          <a:bodyPr>
            <a:spAutoFit/>
          </a:bodyPr>
          <a:lstStyle/>
          <a:p>
            <a:pPr algn="l"/>
            <a:r>
              <a:rPr kumimoji="0" lang="en-US" altLang="ja-JP" sz="1050" dirty="0" smtClean="0"/>
              <a:t>(*) It is necessary to create similar DTO components in case of the </a:t>
            </a:r>
            <a:r>
              <a:rPr kumimoji="0" lang="en-US" altLang="ja-JP" sz="1050" dirty="0"/>
              <a:t>non- .</a:t>
            </a:r>
            <a:r>
              <a:rPr kumimoji="0" lang="en-US" altLang="ja-JP" sz="1050" dirty="0" smtClean="0"/>
              <a:t>NET program.</a:t>
            </a:r>
            <a:endParaRPr lang="ja-JP" altLang="en-US" sz="1050" dirty="0"/>
          </a:p>
        </p:txBody>
      </p:sp>
      <p:pic>
        <p:nvPicPr>
          <p:cNvPr id="54"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1946275" y="2138363"/>
            <a:ext cx="984250" cy="985837"/>
          </a:xfrm>
          <a:prstGeom prst="rect">
            <a:avLst/>
          </a:prstGeom>
          <a:noFill/>
          <a:ln w="9525">
            <a:noFill/>
            <a:miter lim="800000"/>
            <a:headEnd/>
            <a:tailEnd/>
          </a:ln>
        </p:spPr>
      </p:pic>
      <p:sp>
        <p:nvSpPr>
          <p:cNvPr id="55" name="テキスト ボックス 45"/>
          <p:cNvSpPr txBox="1">
            <a:spLocks noChangeArrowheads="1"/>
          </p:cNvSpPr>
          <p:nvPr/>
        </p:nvSpPr>
        <p:spPr bwMode="auto">
          <a:xfrm>
            <a:off x="3971925" y="2043113"/>
            <a:ext cx="1635125" cy="327025"/>
          </a:xfrm>
          <a:prstGeom prst="rect">
            <a:avLst/>
          </a:prstGeom>
          <a:solidFill>
            <a:schemeClr val="bg1"/>
          </a:solidFill>
          <a:ln w="9525">
            <a:noFill/>
            <a:miter lim="800000"/>
            <a:headEnd/>
            <a:tailEnd/>
          </a:ln>
        </p:spPr>
        <p:txBody>
          <a:bodyPr wrap="none">
            <a:spAutoFit/>
          </a:bodyPr>
          <a:lstStyle/>
          <a:p>
            <a:r>
              <a:rPr lang="en-US" altLang="ja-JP" sz="1600" dirty="0"/>
              <a:t>REST or SOAP</a:t>
            </a:r>
          </a:p>
        </p:txBody>
      </p:sp>
      <p:sp>
        <p:nvSpPr>
          <p:cNvPr id="60" name="AutoShape 9"/>
          <p:cNvSpPr>
            <a:spLocks noChangeArrowheads="1"/>
          </p:cNvSpPr>
          <p:nvPr/>
        </p:nvSpPr>
        <p:spPr bwMode="auto">
          <a:xfrm>
            <a:off x="7556500" y="2533650"/>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dirty="0"/>
              <a:t>DBMS</a:t>
            </a:r>
          </a:p>
        </p:txBody>
      </p:sp>
      <p:sp>
        <p:nvSpPr>
          <p:cNvPr id="61" name="AutoShape 9"/>
          <p:cNvSpPr>
            <a:spLocks noChangeArrowheads="1"/>
          </p:cNvSpPr>
          <p:nvPr/>
        </p:nvSpPr>
        <p:spPr bwMode="auto">
          <a:xfrm>
            <a:off x="7556500" y="4760913"/>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dirty="0"/>
              <a:t>DBMS</a:t>
            </a:r>
          </a:p>
        </p:txBody>
      </p:sp>
      <p:grpSp>
        <p:nvGrpSpPr>
          <p:cNvPr id="62" name="グループ化 43"/>
          <p:cNvGrpSpPr>
            <a:grpSpLocks/>
          </p:cNvGrpSpPr>
          <p:nvPr/>
        </p:nvGrpSpPr>
        <p:grpSpPr bwMode="auto">
          <a:xfrm>
            <a:off x="357188" y="2425700"/>
            <a:ext cx="8077200" cy="3887788"/>
            <a:chOff x="357188" y="1358900"/>
            <a:chExt cx="8077200" cy="3887788"/>
          </a:xfrm>
        </p:grpSpPr>
        <p:sp>
          <p:nvSpPr>
            <p:cNvPr id="63" name="円柱 62"/>
            <p:cNvSpPr/>
            <p:nvPr/>
          </p:nvSpPr>
          <p:spPr bwMode="auto">
            <a:xfrm>
              <a:off x="3219450" y="38544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64" name="下カーブ矢印 16"/>
            <p:cNvSpPr>
              <a:spLocks noChangeArrowheads="1"/>
            </p:cNvSpPr>
            <p:nvPr/>
          </p:nvSpPr>
          <p:spPr bwMode="auto">
            <a:xfrm flipH="1">
              <a:off x="2106613" y="3779838"/>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65" name="テキスト ボックス 17"/>
            <p:cNvSpPr txBox="1">
              <a:spLocks noChangeArrowheads="1"/>
            </p:cNvSpPr>
            <p:nvPr/>
          </p:nvSpPr>
          <p:spPr bwMode="auto">
            <a:xfrm>
              <a:off x="3187700" y="4341813"/>
              <a:ext cx="569913" cy="296862"/>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66" name="角丸四角形 22"/>
            <p:cNvSpPr>
              <a:spLocks noChangeArrowheads="1"/>
            </p:cNvSpPr>
            <p:nvPr/>
          </p:nvSpPr>
          <p:spPr bwMode="auto">
            <a:xfrm>
              <a:off x="357188" y="4676775"/>
              <a:ext cx="3451225" cy="569913"/>
            </a:xfrm>
            <a:prstGeom prst="roundRect">
              <a:avLst>
                <a:gd name="adj" fmla="val 12653"/>
              </a:avLst>
            </a:prstGeom>
            <a:solidFill>
              <a:srgbClr val="FFFFFF"/>
            </a:solidFill>
            <a:ln w="12700" algn="ctr">
              <a:noFill/>
              <a:round/>
              <a:headEnd/>
              <a:tailEnd/>
            </a:ln>
          </p:spPr>
          <p:txBody>
            <a:bodyPr anchor="ctr"/>
            <a:lstStyle/>
            <a:p>
              <a:pPr algn="l" eaLnBrk="1" hangingPunct="1">
                <a:lnSpc>
                  <a:spcPct val="90000"/>
                </a:lnSpc>
              </a:pPr>
              <a:r>
                <a:rPr kumimoji="0" lang="ja-JP" altLang="en-US" sz="1050" dirty="0"/>
                <a:t>・ </a:t>
              </a:r>
              <a:r>
                <a:rPr kumimoji="0" lang="en-US" altLang="ja-JP" sz="1050" dirty="0" smtClean="0"/>
                <a:t>Implementation of interchange of DTO and DataTable</a:t>
              </a:r>
              <a:endParaRPr kumimoji="0" lang="ja-JP" altLang="en-US" sz="1050" dirty="0"/>
            </a:p>
            <a:p>
              <a:pPr algn="l" eaLnBrk="1" hangingPunct="1">
                <a:lnSpc>
                  <a:spcPct val="90000"/>
                </a:lnSpc>
              </a:pPr>
              <a:r>
                <a:rPr kumimoji="0" lang="ja-JP" altLang="en-US" sz="1050" dirty="0"/>
                <a:t>・ </a:t>
              </a:r>
              <a:r>
                <a:rPr kumimoji="0" lang="en-US" altLang="ja-JP" sz="1050" dirty="0" smtClean="0"/>
                <a:t>Conversion of the </a:t>
              </a:r>
              <a:r>
                <a:rPr lang="en-US" altLang="ja-JP" sz="1050" dirty="0">
                  <a:solidFill>
                    <a:schemeClr val="tx2"/>
                  </a:solidFill>
                </a:rPr>
                <a:t>list editing content on the </a:t>
              </a:r>
              <a:r>
                <a:rPr lang="en-US" altLang="ja-JP" sz="1050" dirty="0" smtClean="0">
                  <a:solidFill>
                    <a:schemeClr val="tx2"/>
                  </a:solidFill>
                </a:rPr>
                <a:t>screen to </a:t>
              </a:r>
              <a:r>
                <a:rPr kumimoji="0" lang="en-US" altLang="ja-JP" sz="1050" dirty="0" smtClean="0"/>
                <a:t>DTO</a:t>
              </a:r>
              <a:endParaRPr kumimoji="0" lang="en-US" altLang="ja-JP" sz="1050" dirty="0"/>
            </a:p>
          </p:txBody>
        </p:sp>
        <p:sp>
          <p:nvSpPr>
            <p:cNvPr id="67" name="円柱 66"/>
            <p:cNvSpPr/>
            <p:nvPr/>
          </p:nvSpPr>
          <p:spPr bwMode="auto">
            <a:xfrm>
              <a:off x="3024188" y="1403350"/>
              <a:ext cx="503237" cy="482600"/>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68" name="テキスト ボックス 26"/>
            <p:cNvSpPr txBox="1">
              <a:spLocks noChangeArrowheads="1"/>
            </p:cNvSpPr>
            <p:nvPr/>
          </p:nvSpPr>
          <p:spPr bwMode="auto">
            <a:xfrm>
              <a:off x="2994025" y="1892300"/>
              <a:ext cx="569913" cy="296863"/>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69" name="角丸四角形 27"/>
            <p:cNvSpPr>
              <a:spLocks noChangeArrowheads="1"/>
            </p:cNvSpPr>
            <p:nvPr/>
          </p:nvSpPr>
          <p:spPr bwMode="auto">
            <a:xfrm>
              <a:off x="357188" y="2339975"/>
              <a:ext cx="3452812" cy="550863"/>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dirty="0">
                  <a:solidFill>
                    <a:schemeClr val="tx2"/>
                  </a:solidFill>
                </a:rPr>
                <a:t>・ </a:t>
              </a:r>
              <a:r>
                <a:rPr lang="en-US" altLang="ja-JP" sz="1400" dirty="0" smtClean="0">
                  <a:solidFill>
                    <a:schemeClr val="tx2"/>
                  </a:solidFill>
                </a:rPr>
                <a:t>Bind DTO on screen</a:t>
              </a:r>
            </a:p>
            <a:p>
              <a:pPr algn="l" eaLnBrk="1" hangingPunct="1">
                <a:lnSpc>
                  <a:spcPct val="90000"/>
                </a:lnSpc>
              </a:pPr>
              <a:r>
                <a:rPr lang="ja-JP" altLang="en-US" sz="1400" dirty="0" smtClean="0">
                  <a:solidFill>
                    <a:schemeClr val="tx2"/>
                  </a:solidFill>
                </a:rPr>
                <a:t>・ </a:t>
              </a:r>
              <a:r>
                <a:rPr lang="en-US" altLang="ja-JP" sz="1400" dirty="0" smtClean="0">
                  <a:solidFill>
                    <a:schemeClr val="tx2"/>
                  </a:solidFill>
                </a:rPr>
                <a:t>DTO retains list editing content on the screen</a:t>
              </a:r>
              <a:endParaRPr lang="en-US" altLang="ja-JP" sz="1400" dirty="0">
                <a:solidFill>
                  <a:schemeClr val="tx2"/>
                </a:solidFill>
              </a:endParaRPr>
            </a:p>
          </p:txBody>
        </p:sp>
        <p:sp>
          <p:nvSpPr>
            <p:cNvPr id="70" name="下カーブ矢印 30"/>
            <p:cNvSpPr>
              <a:spLocks noChangeArrowheads="1"/>
            </p:cNvSpPr>
            <p:nvPr/>
          </p:nvSpPr>
          <p:spPr bwMode="auto">
            <a:xfrm rot="10800000" flipH="1">
              <a:off x="2320925" y="411162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71" name="円柱 70"/>
            <p:cNvSpPr/>
            <p:nvPr/>
          </p:nvSpPr>
          <p:spPr bwMode="auto">
            <a:xfrm>
              <a:off x="5892800" y="135890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72" name="テキスト ボックス 92"/>
            <p:cNvSpPr txBox="1">
              <a:spLocks noChangeArrowheads="1"/>
            </p:cNvSpPr>
            <p:nvPr/>
          </p:nvSpPr>
          <p:spPr bwMode="auto">
            <a:xfrm>
              <a:off x="5861050" y="1849438"/>
              <a:ext cx="569913" cy="296862"/>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73" name="角丸四角形 93"/>
            <p:cNvSpPr>
              <a:spLocks noChangeArrowheads="1"/>
            </p:cNvSpPr>
            <p:nvPr/>
          </p:nvSpPr>
          <p:spPr bwMode="auto">
            <a:xfrm>
              <a:off x="5765800" y="2146300"/>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200" dirty="0">
                  <a:solidFill>
                    <a:schemeClr val="tx2"/>
                  </a:solidFill>
                </a:rPr>
                <a:t>・ </a:t>
              </a:r>
              <a:r>
                <a:rPr lang="en-US" altLang="ja-JP" sz="1200" dirty="0" smtClean="0">
                  <a:solidFill>
                    <a:schemeClr val="tx2"/>
                  </a:solidFill>
                </a:rPr>
                <a:t>List acquisition</a:t>
              </a:r>
              <a:endParaRPr lang="ja-JP" altLang="en-US" sz="1200" dirty="0">
                <a:solidFill>
                  <a:schemeClr val="tx2"/>
                </a:solidFill>
              </a:endParaRPr>
            </a:p>
            <a:p>
              <a:pPr algn="l" eaLnBrk="1" hangingPunct="1">
                <a:lnSpc>
                  <a:spcPct val="90000"/>
                </a:lnSpc>
              </a:pPr>
              <a:r>
                <a:rPr lang="ja-JP" altLang="en-US" sz="1200" dirty="0">
                  <a:solidFill>
                    <a:schemeClr val="tx2"/>
                  </a:solidFill>
                </a:rPr>
                <a:t>・ </a:t>
              </a:r>
              <a:r>
                <a:rPr lang="en-US" altLang="ja-JP" sz="1200" dirty="0" smtClean="0">
                  <a:solidFill>
                    <a:schemeClr val="tx2"/>
                  </a:solidFill>
                </a:rPr>
                <a:t>Editing content acquisition and batch update</a:t>
              </a:r>
              <a:endParaRPr lang="ja-JP" altLang="en-US" sz="1200" dirty="0">
                <a:solidFill>
                  <a:schemeClr val="tx2"/>
                </a:solidFill>
              </a:endParaRPr>
            </a:p>
          </p:txBody>
        </p:sp>
        <p:sp>
          <p:nvSpPr>
            <p:cNvPr id="74" name="右矢印 41"/>
            <p:cNvSpPr>
              <a:spLocks noChangeArrowheads="1"/>
            </p:cNvSpPr>
            <p:nvPr/>
          </p:nvSpPr>
          <p:spPr bwMode="auto">
            <a:xfrm rot="1256913" flipH="1">
              <a:off x="3897313" y="2881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75" name="Document"/>
            <p:cNvSpPr>
              <a:spLocks noEditPoints="1" noChangeArrowheads="1"/>
            </p:cNvSpPr>
            <p:nvPr/>
          </p:nvSpPr>
          <p:spPr bwMode="auto">
            <a:xfrm>
              <a:off x="4408488" y="2716213"/>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dirty="0"/>
                <a:t>TEXT</a:t>
              </a:r>
              <a:endParaRPr kumimoji="0" lang="ja-JP" altLang="en-US" sz="1400" b="1"/>
            </a:p>
          </p:txBody>
        </p:sp>
        <p:sp>
          <p:nvSpPr>
            <p:cNvPr id="76" name="右矢印 41"/>
            <p:cNvSpPr>
              <a:spLocks noChangeArrowheads="1"/>
            </p:cNvSpPr>
            <p:nvPr/>
          </p:nvSpPr>
          <p:spPr bwMode="auto">
            <a:xfrm flipH="1">
              <a:off x="3897313" y="1690688"/>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77" name="Document"/>
            <p:cNvSpPr>
              <a:spLocks noEditPoints="1" noChangeArrowheads="1"/>
            </p:cNvSpPr>
            <p:nvPr/>
          </p:nvSpPr>
          <p:spPr bwMode="auto">
            <a:xfrm>
              <a:off x="4408488" y="1527175"/>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dirty="0"/>
                <a:t>TEXT</a:t>
              </a:r>
              <a:endParaRPr kumimoji="0" lang="ja-JP" altLang="en-US" sz="1400" b="1"/>
            </a:p>
          </p:txBody>
        </p:sp>
        <p:sp>
          <p:nvSpPr>
            <p:cNvPr id="78" name="右矢印 41"/>
            <p:cNvSpPr>
              <a:spLocks noChangeArrowheads="1"/>
            </p:cNvSpPr>
            <p:nvPr/>
          </p:nvSpPr>
          <p:spPr bwMode="auto">
            <a:xfrm flipH="1">
              <a:off x="3897313" y="3897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79" name="Document"/>
            <p:cNvSpPr>
              <a:spLocks noEditPoints="1" noChangeArrowheads="1"/>
            </p:cNvSpPr>
            <p:nvPr/>
          </p:nvSpPr>
          <p:spPr bwMode="auto">
            <a:xfrm>
              <a:off x="4408488" y="3733800"/>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dirty="0"/>
                <a:t>TEXT</a:t>
              </a:r>
              <a:endParaRPr kumimoji="0" lang="ja-JP" altLang="en-US" sz="1400" b="1"/>
            </a:p>
          </p:txBody>
        </p:sp>
        <p:sp>
          <p:nvSpPr>
            <p:cNvPr id="80" name="下カーブ矢印 16"/>
            <p:cNvSpPr>
              <a:spLocks noChangeArrowheads="1"/>
            </p:cNvSpPr>
            <p:nvPr/>
          </p:nvSpPr>
          <p:spPr bwMode="auto">
            <a:xfrm flipH="1">
              <a:off x="6430963" y="140811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81" name="下カーブ矢印 30"/>
            <p:cNvSpPr>
              <a:spLocks noChangeArrowheads="1"/>
            </p:cNvSpPr>
            <p:nvPr/>
          </p:nvSpPr>
          <p:spPr bwMode="auto">
            <a:xfrm rot="10800000" flipH="1">
              <a:off x="6645275" y="1739900"/>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82" name="円柱 91"/>
            <p:cNvSpPr/>
            <p:nvPr/>
          </p:nvSpPr>
          <p:spPr bwMode="auto">
            <a:xfrm>
              <a:off x="5892800" y="3586163"/>
              <a:ext cx="504825" cy="481012"/>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83" name="テキスト ボックス 92"/>
            <p:cNvSpPr txBox="1">
              <a:spLocks noChangeArrowheads="1"/>
            </p:cNvSpPr>
            <p:nvPr/>
          </p:nvSpPr>
          <p:spPr bwMode="auto">
            <a:xfrm>
              <a:off x="5861050" y="4076700"/>
              <a:ext cx="569913" cy="296863"/>
            </a:xfrm>
            <a:prstGeom prst="rect">
              <a:avLst/>
            </a:prstGeom>
            <a:noFill/>
            <a:ln w="9525">
              <a:noFill/>
              <a:miter lim="800000"/>
              <a:headEnd/>
              <a:tailEnd/>
            </a:ln>
          </p:spPr>
          <p:txBody>
            <a:bodyPr wrap="none">
              <a:spAutoFit/>
            </a:bodyPr>
            <a:lstStyle/>
            <a:p>
              <a:r>
                <a:rPr lang="en-US" altLang="ja-JP" sz="1400" dirty="0"/>
                <a:t>DTO</a:t>
              </a:r>
              <a:endParaRPr lang="ja-JP" altLang="en-US" sz="1400"/>
            </a:p>
          </p:txBody>
        </p:sp>
        <p:sp>
          <p:nvSpPr>
            <p:cNvPr id="84" name="角丸四角形 93"/>
            <p:cNvSpPr>
              <a:spLocks noChangeArrowheads="1"/>
            </p:cNvSpPr>
            <p:nvPr/>
          </p:nvSpPr>
          <p:spPr bwMode="auto">
            <a:xfrm>
              <a:off x="5765800" y="4373563"/>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000" dirty="0" smtClean="0">
                  <a:solidFill>
                    <a:schemeClr val="tx2"/>
                  </a:solidFill>
                </a:rPr>
                <a:t> </a:t>
              </a:r>
              <a:endParaRPr lang="en-US" altLang="ja-JP" sz="1000" dirty="0" smtClean="0">
                <a:solidFill>
                  <a:schemeClr val="tx2"/>
                </a:solidFill>
              </a:endParaRPr>
            </a:p>
            <a:p>
              <a:pPr algn="l" eaLnBrk="1" hangingPunct="1">
                <a:lnSpc>
                  <a:spcPct val="90000"/>
                </a:lnSpc>
              </a:pPr>
              <a:r>
                <a:rPr lang="ja-JP" altLang="en-US" sz="1200" dirty="0">
                  <a:solidFill>
                    <a:schemeClr val="tx2"/>
                  </a:solidFill>
                </a:rPr>
                <a:t>・ </a:t>
              </a:r>
              <a:r>
                <a:rPr lang="en-US" altLang="ja-JP" sz="1200" dirty="0" smtClean="0">
                  <a:solidFill>
                    <a:schemeClr val="tx2"/>
                  </a:solidFill>
                </a:rPr>
                <a:t>List </a:t>
              </a:r>
              <a:r>
                <a:rPr lang="en-US" altLang="ja-JP" sz="1200" dirty="0">
                  <a:solidFill>
                    <a:schemeClr val="tx2"/>
                  </a:solidFill>
                </a:rPr>
                <a:t>acquisition</a:t>
              </a:r>
              <a:endParaRPr lang="ja-JP" altLang="en-US" sz="1200" dirty="0">
                <a:solidFill>
                  <a:schemeClr val="tx2"/>
                </a:solidFill>
              </a:endParaRPr>
            </a:p>
            <a:p>
              <a:pPr algn="l" eaLnBrk="1" hangingPunct="1">
                <a:lnSpc>
                  <a:spcPct val="90000"/>
                </a:lnSpc>
              </a:pPr>
              <a:r>
                <a:rPr lang="ja-JP" altLang="en-US" sz="1200" dirty="0">
                  <a:solidFill>
                    <a:schemeClr val="tx2"/>
                  </a:solidFill>
                </a:rPr>
                <a:t>・ </a:t>
              </a:r>
              <a:r>
                <a:rPr lang="en-US" altLang="ja-JP" sz="1200" dirty="0">
                  <a:solidFill>
                    <a:schemeClr val="tx2"/>
                  </a:solidFill>
                </a:rPr>
                <a:t>Editing content acquisition and batch update</a:t>
              </a:r>
              <a:endParaRPr lang="ja-JP" altLang="en-US" sz="1200" dirty="0">
                <a:solidFill>
                  <a:schemeClr val="tx2"/>
                </a:solidFill>
              </a:endParaRPr>
            </a:p>
            <a:p>
              <a:pPr algn="l" eaLnBrk="1" hangingPunct="1">
                <a:lnSpc>
                  <a:spcPct val="90000"/>
                </a:lnSpc>
              </a:pPr>
              <a:endParaRPr lang="ja-JP" altLang="en-US" sz="1400" dirty="0">
                <a:solidFill>
                  <a:schemeClr val="tx2"/>
                </a:solidFill>
              </a:endParaRPr>
            </a:p>
          </p:txBody>
        </p:sp>
        <p:sp>
          <p:nvSpPr>
            <p:cNvPr id="85" name="下カーブ矢印 16"/>
            <p:cNvSpPr>
              <a:spLocks noChangeArrowheads="1"/>
            </p:cNvSpPr>
            <p:nvPr/>
          </p:nvSpPr>
          <p:spPr bwMode="auto">
            <a:xfrm flipH="1">
              <a:off x="6430963" y="363537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86" name="下カーブ矢印 30"/>
            <p:cNvSpPr>
              <a:spLocks noChangeArrowheads="1"/>
            </p:cNvSpPr>
            <p:nvPr/>
          </p:nvSpPr>
          <p:spPr bwMode="auto">
            <a:xfrm rot="10800000" flipH="1">
              <a:off x="6645275" y="396716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grpSp>
      <p:sp>
        <p:nvSpPr>
          <p:cNvPr id="89" name="Text Box 5"/>
          <p:cNvSpPr txBox="1">
            <a:spLocks noChangeArrowheads="1"/>
          </p:cNvSpPr>
          <p:nvPr/>
        </p:nvSpPr>
        <p:spPr bwMode="auto">
          <a:xfrm>
            <a:off x="88900" y="844550"/>
            <a:ext cx="8966200" cy="830997"/>
          </a:xfrm>
          <a:prstGeom prst="rect">
            <a:avLst/>
          </a:prstGeom>
          <a:solidFill>
            <a:srgbClr val="FFFF99"/>
          </a:solidFill>
          <a:ln w="9525">
            <a:noFill/>
            <a:miter lim="800000"/>
            <a:headEnd/>
            <a:tailEnd/>
          </a:ln>
        </p:spPr>
        <p:txBody>
          <a:bodyPr wrap="square">
            <a:spAutoFit/>
          </a:bodyPr>
          <a:lstStyle/>
          <a:p>
            <a:pPr eaLnBrk="1" hangingPunct="1">
              <a:lnSpc>
                <a:spcPct val="100000"/>
              </a:lnSpc>
            </a:pPr>
            <a:r>
              <a:rPr lang="en-US" altLang="ja-JP" sz="1600" dirty="0" smtClean="0"/>
              <a:t>Even if Silverlight</a:t>
            </a:r>
            <a:r>
              <a:rPr lang="ja-JP" altLang="en-US" sz="1600" dirty="0" smtClean="0"/>
              <a:t> </a:t>
            </a:r>
            <a:r>
              <a:rPr lang="en-US" altLang="ja-JP" sz="1600" dirty="0" smtClean="0"/>
              <a:t>store application is selected as UI, it is possible to </a:t>
            </a:r>
            <a:r>
              <a:rPr lang="en-US" altLang="ja-JP" sz="1600" dirty="0"/>
              <a:t>develop </a:t>
            </a:r>
            <a:r>
              <a:rPr lang="en-US" altLang="ja-JP" sz="1600" dirty="0" smtClean="0"/>
              <a:t>business application using the proven process methods, provided by “</a:t>
            </a:r>
            <a:r>
              <a:rPr lang="en-US" altLang="ja-JP" sz="1600" dirty="0" err="1" smtClean="0"/>
              <a:t>Touryo</a:t>
            </a:r>
            <a:r>
              <a:rPr lang="en-US" altLang="ja-JP" sz="1600" dirty="0" smtClean="0"/>
              <a:t>”.</a:t>
            </a:r>
            <a:r>
              <a:rPr lang="ja-JP" altLang="en-US" sz="1600" dirty="0" smtClean="0"/>
              <a:t> </a:t>
            </a:r>
            <a:r>
              <a:rPr lang="en-US" altLang="ja-JP" sz="1600" dirty="0" smtClean="0"/>
              <a:t>Also, it is also possible to implement interoperation between .NET </a:t>
            </a:r>
            <a:r>
              <a:rPr lang="ja-JP" altLang="en-US" sz="1600" dirty="0"/>
              <a:t>⇔ </a:t>
            </a:r>
            <a:r>
              <a:rPr lang="en-US" altLang="ja-JP" sz="1600" dirty="0" smtClean="0"/>
              <a:t>non- .NET systems.</a:t>
            </a:r>
            <a:endParaRPr lang="ja-JP"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1"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2.7 Windows Azure</a:t>
            </a:r>
            <a:r>
              <a:rPr lang="ja-JP" altLang="en-US" sz="3200" b="1" dirty="0" smtClean="0"/>
              <a:t> </a:t>
            </a:r>
            <a:r>
              <a:rPr lang="en-US" altLang="ja-JP" sz="3200" b="1" dirty="0" smtClean="0"/>
              <a:t>(</a:t>
            </a:r>
            <a:r>
              <a:rPr lang="en-US" altLang="ja-JP" sz="3200" b="1" dirty="0" err="1" smtClean="0"/>
              <a:t>Paas</a:t>
            </a:r>
            <a:r>
              <a:rPr lang="en-US" altLang="ja-JP" sz="3200" b="1" dirty="0" smtClean="0"/>
              <a:t>) Support</a:t>
            </a:r>
            <a:endParaRPr lang="ja-JP" altLang="en-US" sz="3200" b="1" dirty="0"/>
          </a:p>
        </p:txBody>
      </p:sp>
      <p:sp>
        <p:nvSpPr>
          <p:cNvPr id="50" name="Rectangle 17"/>
          <p:cNvSpPr>
            <a:spLocks noChangeArrowheads="1"/>
          </p:cNvSpPr>
          <p:nvPr/>
        </p:nvSpPr>
        <p:spPr bwMode="auto">
          <a:xfrm>
            <a:off x="280988" y="800100"/>
            <a:ext cx="5362575" cy="24511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51" name="Picture 5" descr="f-014"/>
          <p:cNvPicPr>
            <a:picLocks noChangeAspect="1" noChangeArrowheads="1"/>
          </p:cNvPicPr>
          <p:nvPr/>
        </p:nvPicPr>
        <p:blipFill>
          <a:blip r:embed="rId3" cstate="print"/>
          <a:srcRect/>
          <a:stretch>
            <a:fillRect/>
          </a:stretch>
        </p:blipFill>
        <p:spPr bwMode="auto">
          <a:xfrm>
            <a:off x="738188" y="1447800"/>
            <a:ext cx="1276350" cy="1571625"/>
          </a:xfrm>
          <a:prstGeom prst="rect">
            <a:avLst/>
          </a:prstGeom>
          <a:noFill/>
          <a:ln w="9525">
            <a:noFill/>
            <a:miter lim="800000"/>
            <a:headEnd/>
            <a:tailEnd/>
          </a:ln>
        </p:spPr>
      </p:pic>
      <p:pic>
        <p:nvPicPr>
          <p:cNvPr id="52" name="Picture 6" descr="f-015"/>
          <p:cNvPicPr>
            <a:picLocks noChangeAspect="1" noChangeArrowheads="1"/>
          </p:cNvPicPr>
          <p:nvPr/>
        </p:nvPicPr>
        <p:blipFill>
          <a:blip r:embed="rId4" cstate="print"/>
          <a:srcRect/>
          <a:stretch>
            <a:fillRect/>
          </a:stretch>
        </p:blipFill>
        <p:spPr bwMode="auto">
          <a:xfrm>
            <a:off x="4037013" y="1279525"/>
            <a:ext cx="1485900" cy="1739900"/>
          </a:xfrm>
          <a:prstGeom prst="rect">
            <a:avLst/>
          </a:prstGeom>
          <a:noFill/>
          <a:ln w="9525">
            <a:noFill/>
            <a:miter lim="800000"/>
            <a:headEnd/>
            <a:tailEnd/>
          </a:ln>
        </p:spPr>
      </p:pic>
      <p:pic>
        <p:nvPicPr>
          <p:cNvPr id="53" name="Picture 92" descr="f-015"/>
          <p:cNvPicPr>
            <a:picLocks noChangeAspect="1" noChangeArrowheads="1"/>
          </p:cNvPicPr>
          <p:nvPr/>
        </p:nvPicPr>
        <p:blipFill>
          <a:blip r:embed="rId4" cstate="print"/>
          <a:srcRect/>
          <a:stretch>
            <a:fillRect/>
          </a:stretch>
        </p:blipFill>
        <p:spPr bwMode="auto">
          <a:xfrm>
            <a:off x="2625725" y="1279525"/>
            <a:ext cx="1485900" cy="1739900"/>
          </a:xfrm>
          <a:prstGeom prst="rect">
            <a:avLst/>
          </a:prstGeom>
          <a:noFill/>
          <a:ln w="9525">
            <a:noFill/>
            <a:miter lim="800000"/>
            <a:headEnd/>
            <a:tailEnd/>
          </a:ln>
        </p:spPr>
      </p:pic>
      <p:grpSp>
        <p:nvGrpSpPr>
          <p:cNvPr id="56" name="Group 57"/>
          <p:cNvGrpSpPr>
            <a:grpSpLocks/>
          </p:cNvGrpSpPr>
          <p:nvPr/>
        </p:nvGrpSpPr>
        <p:grpSpPr bwMode="auto">
          <a:xfrm>
            <a:off x="6075363" y="1292875"/>
            <a:ext cx="2368550" cy="1635125"/>
            <a:chOff x="4067" y="1898"/>
            <a:chExt cx="1492" cy="1030"/>
          </a:xfrm>
        </p:grpSpPr>
        <p:pic>
          <p:nvPicPr>
            <p:cNvPr id="58"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59"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60" name="Text Box 77"/>
          <p:cNvSpPr txBox="1">
            <a:spLocks noChangeArrowheads="1"/>
          </p:cNvSpPr>
          <p:nvPr/>
        </p:nvSpPr>
        <p:spPr bwMode="auto">
          <a:xfrm>
            <a:off x="444500" y="931863"/>
            <a:ext cx="50165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smtClean="0"/>
              <a:t>Windows Platform (On-premises)</a:t>
            </a:r>
            <a:endParaRPr lang="en-US" altLang="ja-JP" sz="2000" dirty="0"/>
          </a:p>
        </p:txBody>
      </p:sp>
      <p:sp>
        <p:nvSpPr>
          <p:cNvPr id="61" name="Text Box 77"/>
          <p:cNvSpPr txBox="1">
            <a:spLocks noChangeArrowheads="1"/>
          </p:cNvSpPr>
          <p:nvPr/>
        </p:nvSpPr>
        <p:spPr bwMode="auto">
          <a:xfrm>
            <a:off x="145143" y="2862263"/>
            <a:ext cx="2413907" cy="400110"/>
          </a:xfrm>
          <a:prstGeom prst="rect">
            <a:avLst/>
          </a:prstGeom>
          <a:noFill/>
          <a:ln w="9525">
            <a:noFill/>
            <a:miter lim="800000"/>
            <a:headEnd/>
            <a:tailEnd/>
          </a:ln>
        </p:spPr>
        <p:txBody>
          <a:bodyPr wrap="square">
            <a:spAutoFit/>
          </a:bodyPr>
          <a:lstStyle/>
          <a:p>
            <a:pPr eaLnBrk="1" hangingPunct="1">
              <a:lnSpc>
                <a:spcPct val="100000"/>
              </a:lnSpc>
            </a:pPr>
            <a:r>
              <a:rPr lang="en-US" altLang="ja-JP" sz="2000" b="1" dirty="0"/>
              <a:t>Arbitrary </a:t>
            </a:r>
            <a:r>
              <a:rPr lang="ja-JP" altLang="en-US" sz="2000" b="1" dirty="0"/>
              <a:t>Ｄ</a:t>
            </a:r>
            <a:r>
              <a:rPr lang="ja-JP" altLang="en-US" sz="2000" b="1" dirty="0" smtClean="0"/>
              <a:t>ＢＭＳ</a:t>
            </a:r>
            <a:endParaRPr lang="en-US" altLang="ja-JP" sz="2000" b="1" dirty="0"/>
          </a:p>
        </p:txBody>
      </p:sp>
      <p:sp>
        <p:nvSpPr>
          <p:cNvPr id="62" name="Text Box 77"/>
          <p:cNvSpPr txBox="1">
            <a:spLocks noChangeArrowheads="1"/>
          </p:cNvSpPr>
          <p:nvPr/>
        </p:nvSpPr>
        <p:spPr bwMode="auto">
          <a:xfrm>
            <a:off x="2463800" y="2862263"/>
            <a:ext cx="2527300" cy="400050"/>
          </a:xfrm>
          <a:prstGeom prst="rect">
            <a:avLst/>
          </a:prstGeom>
          <a:noFill/>
          <a:ln w="9525">
            <a:noFill/>
            <a:miter lim="800000"/>
            <a:headEnd/>
            <a:tailEnd/>
          </a:ln>
        </p:spPr>
        <p:txBody>
          <a:bodyPr>
            <a:spAutoFit/>
          </a:bodyPr>
          <a:lstStyle/>
          <a:p>
            <a:pPr eaLnBrk="1" hangingPunct="1">
              <a:lnSpc>
                <a:spcPct val="100000"/>
              </a:lnSpc>
            </a:pPr>
            <a:r>
              <a:rPr lang="en-US" altLang="ja-JP" sz="2000" b="1" dirty="0"/>
              <a:t>Windows</a:t>
            </a:r>
            <a:r>
              <a:rPr lang="ja-JP" altLang="en-US" sz="2000" b="1"/>
              <a:t> Ｓｅｒｖｅｒ</a:t>
            </a:r>
            <a:endParaRPr lang="en-US" altLang="ja-JP" sz="2000" b="1" dirty="0"/>
          </a:p>
        </p:txBody>
      </p:sp>
      <p:sp>
        <p:nvSpPr>
          <p:cNvPr id="63" name="Line 95"/>
          <p:cNvSpPr>
            <a:spLocks noChangeShapeType="1"/>
          </p:cNvSpPr>
          <p:nvPr/>
        </p:nvSpPr>
        <p:spPr bwMode="auto">
          <a:xfrm flipH="1" flipV="1">
            <a:off x="4627563" y="2162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64" name="Line 95"/>
          <p:cNvSpPr>
            <a:spLocks noChangeShapeType="1"/>
          </p:cNvSpPr>
          <p:nvPr/>
        </p:nvSpPr>
        <p:spPr bwMode="auto">
          <a:xfrm flipH="1" flipV="1">
            <a:off x="3200400" y="2365375"/>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65" name="Line 95"/>
          <p:cNvSpPr>
            <a:spLocks noChangeShapeType="1"/>
          </p:cNvSpPr>
          <p:nvPr/>
        </p:nvSpPr>
        <p:spPr bwMode="auto">
          <a:xfrm flipH="1" flipV="1">
            <a:off x="1312863" y="25685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cxnSp>
        <p:nvCxnSpPr>
          <p:cNvPr id="66" name="直線コネクタ 65"/>
          <p:cNvCxnSpPr/>
          <p:nvPr/>
        </p:nvCxnSpPr>
        <p:spPr bwMode="auto">
          <a:xfrm>
            <a:off x="266700" y="3416300"/>
            <a:ext cx="8648700" cy="0"/>
          </a:xfrm>
          <a:prstGeom prst="line">
            <a:avLst/>
          </a:prstGeom>
          <a:solidFill>
            <a:srgbClr val="E4CAC8"/>
          </a:solidFill>
          <a:ln w="38100" cap="flat" cmpd="sng" algn="ctr">
            <a:solidFill>
              <a:schemeClr val="tx1">
                <a:lumMod val="75000"/>
                <a:lumOff val="25000"/>
              </a:schemeClr>
            </a:solidFill>
            <a:prstDash val="solid"/>
            <a:round/>
            <a:headEnd type="none" w="med" len="med"/>
            <a:tailEnd type="none"/>
          </a:ln>
          <a:effectLst/>
        </p:spPr>
      </p:cxnSp>
      <p:sp>
        <p:nvSpPr>
          <p:cNvPr id="54" name="AutoShape 41"/>
          <p:cNvSpPr>
            <a:spLocks noChangeArrowheads="1"/>
          </p:cNvSpPr>
          <p:nvPr/>
        </p:nvSpPr>
        <p:spPr bwMode="auto">
          <a:xfrm>
            <a:off x="5820446" y="3020995"/>
            <a:ext cx="3115210" cy="78338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pPr>
            <a:r>
              <a:rPr lang="en-US" altLang="ja-JP" sz="1800" dirty="0" smtClean="0"/>
              <a:t>Available only for the configuration file changes</a:t>
            </a:r>
            <a:endParaRPr kumimoji="0" lang="en-US" altLang="ja-JP" sz="1800" dirty="0"/>
          </a:p>
        </p:txBody>
      </p:sp>
      <p:grpSp>
        <p:nvGrpSpPr>
          <p:cNvPr id="68" name="Group 57"/>
          <p:cNvGrpSpPr>
            <a:grpSpLocks/>
          </p:cNvGrpSpPr>
          <p:nvPr/>
        </p:nvGrpSpPr>
        <p:grpSpPr bwMode="auto">
          <a:xfrm>
            <a:off x="6075363" y="4024491"/>
            <a:ext cx="2368550" cy="1635125"/>
            <a:chOff x="4067" y="1898"/>
            <a:chExt cx="1492" cy="1030"/>
          </a:xfrm>
        </p:grpSpPr>
        <p:pic>
          <p:nvPicPr>
            <p:cNvPr id="69"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70"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71" name="Rectangle 17"/>
          <p:cNvSpPr>
            <a:spLocks noChangeArrowheads="1"/>
          </p:cNvSpPr>
          <p:nvPr/>
        </p:nvSpPr>
        <p:spPr bwMode="auto">
          <a:xfrm>
            <a:off x="280988" y="3588475"/>
            <a:ext cx="5362575" cy="29083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72" name="Picture 5" descr="f-014"/>
          <p:cNvPicPr>
            <a:picLocks noChangeAspect="1" noChangeArrowheads="1"/>
          </p:cNvPicPr>
          <p:nvPr/>
        </p:nvPicPr>
        <p:blipFill>
          <a:blip r:embed="rId3" cstate="print"/>
          <a:srcRect/>
          <a:stretch>
            <a:fillRect/>
          </a:stretch>
        </p:blipFill>
        <p:spPr bwMode="auto">
          <a:xfrm>
            <a:off x="737394" y="4236175"/>
            <a:ext cx="1277937" cy="1571625"/>
          </a:xfrm>
          <a:prstGeom prst="rect">
            <a:avLst/>
          </a:prstGeom>
          <a:noFill/>
          <a:ln w="9525">
            <a:noFill/>
            <a:miter lim="800000"/>
            <a:headEnd/>
            <a:tailEnd/>
          </a:ln>
        </p:spPr>
      </p:pic>
      <p:pic>
        <p:nvPicPr>
          <p:cNvPr id="73" name="Picture 6" descr="f-015"/>
          <p:cNvPicPr>
            <a:picLocks noChangeAspect="1" noChangeArrowheads="1"/>
          </p:cNvPicPr>
          <p:nvPr/>
        </p:nvPicPr>
        <p:blipFill>
          <a:blip r:embed="rId4" cstate="print"/>
          <a:srcRect/>
          <a:stretch>
            <a:fillRect/>
          </a:stretch>
        </p:blipFill>
        <p:spPr bwMode="auto">
          <a:xfrm>
            <a:off x="4037013" y="4067900"/>
            <a:ext cx="1485900" cy="1739900"/>
          </a:xfrm>
          <a:prstGeom prst="rect">
            <a:avLst/>
          </a:prstGeom>
          <a:noFill/>
          <a:ln w="9525">
            <a:noFill/>
            <a:miter lim="800000"/>
            <a:headEnd/>
            <a:tailEnd/>
          </a:ln>
        </p:spPr>
      </p:pic>
      <p:pic>
        <p:nvPicPr>
          <p:cNvPr id="74" name="Picture 92" descr="f-015"/>
          <p:cNvPicPr>
            <a:picLocks noChangeAspect="1" noChangeArrowheads="1"/>
          </p:cNvPicPr>
          <p:nvPr/>
        </p:nvPicPr>
        <p:blipFill>
          <a:blip r:embed="rId4" cstate="print"/>
          <a:srcRect/>
          <a:stretch>
            <a:fillRect/>
          </a:stretch>
        </p:blipFill>
        <p:spPr bwMode="auto">
          <a:xfrm>
            <a:off x="2626122" y="4067900"/>
            <a:ext cx="1485900" cy="1739900"/>
          </a:xfrm>
          <a:prstGeom prst="rect">
            <a:avLst/>
          </a:prstGeom>
          <a:noFill/>
          <a:ln w="9525">
            <a:noFill/>
            <a:miter lim="800000"/>
            <a:headEnd/>
            <a:tailEnd/>
          </a:ln>
        </p:spPr>
      </p:pic>
      <p:sp>
        <p:nvSpPr>
          <p:cNvPr id="75" name="Text Box 77"/>
          <p:cNvSpPr txBox="1">
            <a:spLocks noChangeArrowheads="1"/>
          </p:cNvSpPr>
          <p:nvPr/>
        </p:nvSpPr>
        <p:spPr bwMode="auto">
          <a:xfrm>
            <a:off x="444500" y="3720238"/>
            <a:ext cx="42291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a:t>Windows </a:t>
            </a:r>
            <a:r>
              <a:rPr lang="en-US" altLang="ja-JP" sz="2000" b="1" dirty="0" smtClean="0"/>
              <a:t>Azure Platform</a:t>
            </a:r>
            <a:endParaRPr lang="en-US" altLang="ja-JP" sz="2000" dirty="0"/>
          </a:p>
        </p:txBody>
      </p:sp>
      <p:sp>
        <p:nvSpPr>
          <p:cNvPr id="76" name="Rectangle 35"/>
          <p:cNvSpPr>
            <a:spLocks noChangeArrowheads="1"/>
          </p:cNvSpPr>
          <p:nvPr/>
        </p:nvSpPr>
        <p:spPr bwMode="auto">
          <a:xfrm>
            <a:off x="481012" y="6082438"/>
            <a:ext cx="5005387" cy="352425"/>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2000" dirty="0" smtClean="0">
                <a:latin typeface="Arial" charset="0"/>
              </a:rPr>
              <a:t>Storage Service</a:t>
            </a:r>
            <a:endParaRPr lang="ja-JP" altLang="en-US" sz="2000" dirty="0">
              <a:latin typeface="Arial" charset="0"/>
            </a:endParaRPr>
          </a:p>
        </p:txBody>
      </p:sp>
      <p:sp>
        <p:nvSpPr>
          <p:cNvPr id="77" name="Text Box 77"/>
          <p:cNvSpPr txBox="1">
            <a:spLocks noChangeArrowheads="1"/>
          </p:cNvSpPr>
          <p:nvPr/>
        </p:nvSpPr>
        <p:spPr bwMode="auto">
          <a:xfrm>
            <a:off x="495300" y="5637938"/>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a:t>SQL Azure</a:t>
            </a:r>
          </a:p>
        </p:txBody>
      </p:sp>
      <p:sp>
        <p:nvSpPr>
          <p:cNvPr id="78" name="Text Box 77"/>
          <p:cNvSpPr txBox="1">
            <a:spLocks noChangeArrowheads="1"/>
          </p:cNvSpPr>
          <p:nvPr/>
        </p:nvSpPr>
        <p:spPr bwMode="auto">
          <a:xfrm>
            <a:off x="2895600" y="5637938"/>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a:t>Web</a:t>
            </a:r>
            <a:r>
              <a:rPr lang="ja-JP" altLang="en-US" sz="2000" b="1"/>
              <a:t> </a:t>
            </a:r>
            <a:r>
              <a:rPr lang="en-US" altLang="ja-JP" sz="2000" b="1" dirty="0"/>
              <a:t>Role</a:t>
            </a:r>
          </a:p>
        </p:txBody>
      </p:sp>
      <p:sp>
        <p:nvSpPr>
          <p:cNvPr id="79" name="Line 95"/>
          <p:cNvSpPr>
            <a:spLocks noChangeShapeType="1"/>
          </p:cNvSpPr>
          <p:nvPr/>
        </p:nvSpPr>
        <p:spPr bwMode="auto">
          <a:xfrm flipH="1" flipV="1">
            <a:off x="4627563" y="4950550"/>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80" name="Line 95"/>
          <p:cNvSpPr>
            <a:spLocks noChangeShapeType="1"/>
          </p:cNvSpPr>
          <p:nvPr/>
        </p:nvSpPr>
        <p:spPr bwMode="auto">
          <a:xfrm flipH="1" flipV="1">
            <a:off x="3200400" y="5153750"/>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81" name="Line 95"/>
          <p:cNvSpPr>
            <a:spLocks noChangeShapeType="1"/>
          </p:cNvSpPr>
          <p:nvPr/>
        </p:nvSpPr>
        <p:spPr bwMode="auto">
          <a:xfrm flipH="1" flipV="1">
            <a:off x="1312863" y="5356950"/>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67" name="AutoShape 149"/>
          <p:cNvSpPr>
            <a:spLocks noChangeArrowheads="1"/>
          </p:cNvSpPr>
          <p:nvPr/>
        </p:nvSpPr>
        <p:spPr bwMode="auto">
          <a:xfrm rot="16200000" flipH="1">
            <a:off x="4349819" y="2444020"/>
            <a:ext cx="572949" cy="2132012"/>
          </a:xfrm>
          <a:prstGeom prst="rightArrow">
            <a:avLst>
              <a:gd name="adj1" fmla="val 48972"/>
              <a:gd name="adj2" fmla="val 65273"/>
            </a:avLst>
          </a:prstGeom>
          <a:solidFill>
            <a:srgbClr val="69306A"/>
          </a:solidFill>
          <a:ln w="38100" algn="ctr">
            <a:noFill/>
            <a:miter lim="800000"/>
            <a:headEnd/>
            <a:tailEnd/>
          </a:ln>
        </p:spPr>
        <p:txBody>
          <a:bodyPr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3</a:t>
            </a:r>
            <a:r>
              <a:rPr lang="en-US" altLang="ja-JP" sz="2800" b="1" dirty="0" smtClean="0">
                <a:solidFill>
                  <a:schemeClr val="bg1"/>
                </a:solidFill>
              </a:rPr>
              <a:t>.</a:t>
            </a:r>
            <a:r>
              <a:rPr lang="ja-JP" altLang="en-US" sz="2800" b="1" dirty="0" smtClean="0">
                <a:solidFill>
                  <a:schemeClr val="bg1"/>
                </a:solidFill>
              </a:rPr>
              <a:t> </a:t>
            </a:r>
            <a:r>
              <a:rPr lang="en-US" altLang="ja-JP" sz="2400" b="1" dirty="0" smtClean="0">
                <a:solidFill>
                  <a:schemeClr val="bg1"/>
                </a:solidFill>
              </a:rPr>
              <a:t>Communication Control Function</a:t>
            </a:r>
            <a:endParaRPr lang="ja-JP" altLang="en-US" sz="2400" b="1" dirty="0">
              <a:solidFill>
                <a:schemeClr val="bg1"/>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3.1 </a:t>
            </a:r>
            <a:r>
              <a:rPr lang="en-US" altLang="ja-JP" sz="2400" b="1" dirty="0" smtClean="0"/>
              <a:t>Communication Control Function – Summary</a:t>
            </a:r>
            <a:endParaRPr lang="ja-JP" altLang="en-US" sz="2400" b="1" dirty="0"/>
          </a:p>
        </p:txBody>
      </p:sp>
      <p:sp>
        <p:nvSpPr>
          <p:cNvPr id="24" name="Rectangle 17"/>
          <p:cNvSpPr>
            <a:spLocks noChangeArrowheads="1"/>
          </p:cNvSpPr>
          <p:nvPr/>
        </p:nvSpPr>
        <p:spPr bwMode="auto">
          <a:xfrm>
            <a:off x="3405188" y="2592388"/>
            <a:ext cx="5362575" cy="2397125"/>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25" name="Picture 19" descr="f-014"/>
          <p:cNvPicPr>
            <a:picLocks noChangeAspect="1" noChangeArrowheads="1"/>
          </p:cNvPicPr>
          <p:nvPr/>
        </p:nvPicPr>
        <p:blipFill>
          <a:blip r:embed="rId3" cstate="print"/>
          <a:srcRect/>
          <a:stretch>
            <a:fillRect/>
          </a:stretch>
        </p:blipFill>
        <p:spPr bwMode="auto">
          <a:xfrm>
            <a:off x="7737475" y="1924050"/>
            <a:ext cx="1277938" cy="1571625"/>
          </a:xfrm>
          <a:prstGeom prst="rect">
            <a:avLst/>
          </a:prstGeom>
          <a:noFill/>
          <a:ln w="9525">
            <a:noFill/>
            <a:miter lim="800000"/>
            <a:headEnd/>
            <a:tailEnd/>
          </a:ln>
        </p:spPr>
      </p:pic>
      <p:pic>
        <p:nvPicPr>
          <p:cNvPr id="26" name="Picture 20" descr="f-015"/>
          <p:cNvPicPr>
            <a:picLocks noChangeAspect="1" noChangeArrowheads="1"/>
          </p:cNvPicPr>
          <p:nvPr/>
        </p:nvPicPr>
        <p:blipFill>
          <a:blip r:embed="rId4" cstate="print"/>
          <a:srcRect/>
          <a:stretch>
            <a:fillRect/>
          </a:stretch>
        </p:blipFill>
        <p:spPr bwMode="auto">
          <a:xfrm>
            <a:off x="3590925" y="1698625"/>
            <a:ext cx="1485900" cy="1739900"/>
          </a:xfrm>
          <a:prstGeom prst="rect">
            <a:avLst/>
          </a:prstGeom>
          <a:noFill/>
          <a:ln w="9525">
            <a:noFill/>
            <a:miter lim="800000"/>
            <a:headEnd/>
            <a:tailEnd/>
          </a:ln>
        </p:spPr>
      </p:pic>
      <p:pic>
        <p:nvPicPr>
          <p:cNvPr id="27" name="Picture 83" descr="f-015"/>
          <p:cNvPicPr>
            <a:picLocks noChangeAspect="1" noChangeArrowheads="1"/>
          </p:cNvPicPr>
          <p:nvPr/>
        </p:nvPicPr>
        <p:blipFill>
          <a:blip r:embed="rId4" cstate="print"/>
          <a:srcRect/>
          <a:stretch>
            <a:fillRect/>
          </a:stretch>
        </p:blipFill>
        <p:spPr bwMode="auto">
          <a:xfrm>
            <a:off x="6224588" y="3144838"/>
            <a:ext cx="1485900" cy="1739900"/>
          </a:xfrm>
          <a:prstGeom prst="rect">
            <a:avLst/>
          </a:prstGeom>
          <a:noFill/>
          <a:ln w="9525">
            <a:noFill/>
            <a:miter lim="800000"/>
            <a:headEnd/>
            <a:tailEnd/>
          </a:ln>
        </p:spPr>
      </p:pic>
      <p:pic>
        <p:nvPicPr>
          <p:cNvPr id="28" name="Picture 128" descr="e2-021"/>
          <p:cNvPicPr>
            <a:picLocks noChangeAspect="1" noChangeArrowheads="1"/>
          </p:cNvPicPr>
          <p:nvPr/>
        </p:nvPicPr>
        <p:blipFill>
          <a:blip r:embed="rId5" cstate="print"/>
          <a:srcRect/>
          <a:stretch>
            <a:fillRect/>
          </a:stretch>
        </p:blipFill>
        <p:spPr bwMode="auto">
          <a:xfrm>
            <a:off x="300038" y="1689100"/>
            <a:ext cx="1863725" cy="1481138"/>
          </a:xfrm>
          <a:prstGeom prst="rect">
            <a:avLst/>
          </a:prstGeom>
          <a:noFill/>
          <a:ln w="9525">
            <a:noFill/>
            <a:miter lim="800000"/>
            <a:headEnd/>
            <a:tailEnd/>
          </a:ln>
        </p:spPr>
      </p:pic>
      <p:pic>
        <p:nvPicPr>
          <p:cNvPr id="29" name="Picture 129" descr="d3-001"/>
          <p:cNvPicPr>
            <a:picLocks noChangeAspect="1" noChangeArrowheads="1"/>
          </p:cNvPicPr>
          <p:nvPr/>
        </p:nvPicPr>
        <p:blipFill>
          <a:blip r:embed="rId6" cstate="print"/>
          <a:srcRect/>
          <a:stretch>
            <a:fillRect/>
          </a:stretch>
        </p:blipFill>
        <p:spPr bwMode="auto">
          <a:xfrm flipH="1">
            <a:off x="168275" y="3611563"/>
            <a:ext cx="2003425" cy="1489075"/>
          </a:xfrm>
          <a:prstGeom prst="rect">
            <a:avLst/>
          </a:prstGeom>
          <a:noFill/>
          <a:ln w="9525">
            <a:noFill/>
            <a:miter lim="800000"/>
            <a:headEnd/>
            <a:tailEnd/>
          </a:ln>
        </p:spPr>
      </p:pic>
      <p:sp>
        <p:nvSpPr>
          <p:cNvPr id="30" name="Text Box 131"/>
          <p:cNvSpPr txBox="1">
            <a:spLocks noChangeArrowheads="1"/>
          </p:cNvSpPr>
          <p:nvPr/>
        </p:nvSpPr>
        <p:spPr bwMode="auto">
          <a:xfrm>
            <a:off x="339725" y="3122613"/>
            <a:ext cx="2711450" cy="469900"/>
          </a:xfrm>
          <a:prstGeom prst="rect">
            <a:avLst/>
          </a:prstGeom>
          <a:noFill/>
          <a:ln w="9525">
            <a:noFill/>
            <a:miter lim="800000"/>
            <a:headEnd/>
            <a:tailEnd/>
          </a:ln>
        </p:spPr>
        <p:txBody>
          <a:bodyPr/>
          <a:lstStyle/>
          <a:p>
            <a:pPr eaLnBrk="1" hangingPunct="1">
              <a:lnSpc>
                <a:spcPct val="100000"/>
              </a:lnSpc>
            </a:pPr>
            <a:r>
              <a:rPr lang="en-US" altLang="ja-JP" sz="1800" b="1" dirty="0" smtClean="0"/>
              <a:t>Web application system</a:t>
            </a:r>
            <a:endParaRPr lang="ja-JP" altLang="en-US" sz="1800" dirty="0"/>
          </a:p>
        </p:txBody>
      </p:sp>
      <p:sp>
        <p:nvSpPr>
          <p:cNvPr id="31" name="Text Box 156"/>
          <p:cNvSpPr txBox="1">
            <a:spLocks noChangeArrowheads="1"/>
          </p:cNvSpPr>
          <p:nvPr/>
        </p:nvSpPr>
        <p:spPr bwMode="auto">
          <a:xfrm>
            <a:off x="2968625" y="1768475"/>
            <a:ext cx="2120900" cy="469900"/>
          </a:xfrm>
          <a:prstGeom prst="rect">
            <a:avLst/>
          </a:prstGeom>
          <a:noFill/>
          <a:ln w="9525">
            <a:noFill/>
            <a:miter lim="800000"/>
            <a:headEnd/>
            <a:tailEnd/>
          </a:ln>
        </p:spPr>
        <p:txBody>
          <a:bodyPr/>
          <a:lstStyle/>
          <a:p>
            <a:pPr eaLnBrk="1" hangingPunct="1">
              <a:lnSpc>
                <a:spcPct val="100000"/>
              </a:lnSpc>
            </a:pPr>
            <a:r>
              <a:rPr lang="en-US" altLang="ja-JP" sz="1800" b="1" dirty="0" smtClean="0"/>
              <a:t>Web application</a:t>
            </a:r>
            <a:endParaRPr lang="ja-JP" altLang="en-US" sz="1800" dirty="0"/>
          </a:p>
        </p:txBody>
      </p:sp>
      <p:sp>
        <p:nvSpPr>
          <p:cNvPr id="32" name="Text Box 157"/>
          <p:cNvSpPr txBox="1">
            <a:spLocks noChangeArrowheads="1"/>
          </p:cNvSpPr>
          <p:nvPr/>
        </p:nvSpPr>
        <p:spPr bwMode="auto">
          <a:xfrm>
            <a:off x="5605463" y="3206750"/>
            <a:ext cx="2120900" cy="469900"/>
          </a:xfrm>
          <a:prstGeom prst="rect">
            <a:avLst/>
          </a:prstGeom>
          <a:noFill/>
          <a:ln w="9525">
            <a:noFill/>
            <a:miter lim="800000"/>
            <a:headEnd/>
            <a:tailEnd/>
          </a:ln>
        </p:spPr>
        <p:txBody>
          <a:bodyPr/>
          <a:lstStyle/>
          <a:p>
            <a:pPr eaLnBrk="1" hangingPunct="1">
              <a:lnSpc>
                <a:spcPct val="100000"/>
              </a:lnSpc>
            </a:pPr>
            <a:r>
              <a:rPr lang="en-US" altLang="ja-JP" sz="1800" b="1" dirty="0" smtClean="0"/>
              <a:t>Web service</a:t>
            </a:r>
            <a:endParaRPr lang="ja-JP" altLang="en-US" sz="1800" dirty="0"/>
          </a:p>
        </p:txBody>
      </p:sp>
      <p:grpSp>
        <p:nvGrpSpPr>
          <p:cNvPr id="33" name="グループ化 22"/>
          <p:cNvGrpSpPr>
            <a:grpSpLocks/>
          </p:cNvGrpSpPr>
          <p:nvPr/>
        </p:nvGrpSpPr>
        <p:grpSpPr bwMode="auto">
          <a:xfrm>
            <a:off x="2203450" y="2924175"/>
            <a:ext cx="6219825" cy="1733550"/>
            <a:chOff x="2203450" y="2924175"/>
            <a:chExt cx="6219825" cy="1733550"/>
          </a:xfrm>
        </p:grpSpPr>
        <p:sp>
          <p:nvSpPr>
            <p:cNvPr id="34" name="Line 95"/>
            <p:cNvSpPr>
              <a:spLocks noChangeShapeType="1"/>
            </p:cNvSpPr>
            <p:nvPr/>
          </p:nvSpPr>
          <p:spPr bwMode="auto">
            <a:xfrm flipV="1">
              <a:off x="4327525" y="2990850"/>
              <a:ext cx="3287713" cy="0"/>
            </a:xfrm>
            <a:prstGeom prst="line">
              <a:avLst/>
            </a:prstGeom>
            <a:noFill/>
            <a:ln w="63500">
              <a:solidFill>
                <a:schemeClr val="tx1"/>
              </a:solidFill>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35" name="Freeform 159"/>
            <p:cNvSpPr>
              <a:spLocks/>
            </p:cNvSpPr>
            <p:nvPr/>
          </p:nvSpPr>
          <p:spPr bwMode="auto">
            <a:xfrm>
              <a:off x="6970713" y="3792538"/>
              <a:ext cx="1452562" cy="746125"/>
            </a:xfrm>
            <a:custGeom>
              <a:avLst/>
              <a:gdLst/>
              <a:ahLst/>
              <a:cxnLst>
                <a:cxn ang="0">
                  <a:pos x="0" y="426"/>
                </a:cxn>
                <a:cxn ang="0">
                  <a:pos x="355" y="434"/>
                </a:cxn>
                <a:cxn ang="0">
                  <a:pos x="403" y="0"/>
                </a:cxn>
              </a:cxnLst>
              <a:rect l="0" t="0" r="r" b="b"/>
              <a:pathLst>
                <a:path w="422" h="505">
                  <a:moveTo>
                    <a:pt x="0" y="426"/>
                  </a:moveTo>
                  <a:cubicBezTo>
                    <a:pt x="144" y="465"/>
                    <a:pt x="288" y="505"/>
                    <a:pt x="355" y="434"/>
                  </a:cubicBezTo>
                  <a:cubicBezTo>
                    <a:pt x="422" y="363"/>
                    <a:pt x="412" y="181"/>
                    <a:pt x="403" y="0"/>
                  </a:cubicBez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36" name="Line 95"/>
            <p:cNvSpPr>
              <a:spLocks noChangeShapeType="1"/>
            </p:cNvSpPr>
            <p:nvPr/>
          </p:nvSpPr>
          <p:spPr bwMode="auto">
            <a:xfrm flipV="1">
              <a:off x="2290763" y="2924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7" name="Line 95"/>
            <p:cNvSpPr>
              <a:spLocks noChangeShapeType="1"/>
            </p:cNvSpPr>
            <p:nvPr/>
          </p:nvSpPr>
          <p:spPr bwMode="auto">
            <a:xfrm flipV="1">
              <a:off x="2203450" y="4657725"/>
              <a:ext cx="4060825"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8" name="Freeform 89"/>
            <p:cNvSpPr>
              <a:spLocks/>
            </p:cNvSpPr>
            <p:nvPr/>
          </p:nvSpPr>
          <p:spPr bwMode="auto">
            <a:xfrm>
              <a:off x="3935413" y="3273425"/>
              <a:ext cx="2314575" cy="906463"/>
            </a:xfrm>
            <a:custGeom>
              <a:avLst/>
              <a:gdLst/>
              <a:ahLst/>
              <a:cxnLst>
                <a:cxn ang="0">
                  <a:pos x="31" y="0"/>
                </a:cxn>
                <a:cxn ang="0">
                  <a:pos x="278" y="535"/>
                </a:cxn>
                <a:cxn ang="0">
                  <a:pos x="1697" y="631"/>
                </a:cxn>
              </a:cxnLst>
              <a:rect l="0" t="0" r="r" b="b"/>
              <a:pathLst>
                <a:path w="1697" h="640">
                  <a:moveTo>
                    <a:pt x="31" y="0"/>
                  </a:moveTo>
                  <a:cubicBezTo>
                    <a:pt x="15" y="215"/>
                    <a:pt x="0" y="430"/>
                    <a:pt x="278" y="535"/>
                  </a:cubicBezTo>
                  <a:cubicBezTo>
                    <a:pt x="556" y="640"/>
                    <a:pt x="1126" y="635"/>
                    <a:pt x="1697" y="631"/>
                  </a:cubicBezTo>
                </a:path>
              </a:pathLst>
            </a:custGeom>
            <a:noFill/>
            <a:ln w="127000" cap="flat" cmpd="sng">
              <a:solidFill>
                <a:srgbClr val="69306A"/>
              </a:solidFill>
              <a:prstDash val="solid"/>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sp>
        <p:nvSpPr>
          <p:cNvPr id="39" name="Text Box 131"/>
          <p:cNvSpPr txBox="1">
            <a:spLocks noChangeArrowheads="1"/>
          </p:cNvSpPr>
          <p:nvPr/>
        </p:nvSpPr>
        <p:spPr bwMode="auto">
          <a:xfrm>
            <a:off x="339725" y="4933950"/>
            <a:ext cx="2711450" cy="469900"/>
          </a:xfrm>
          <a:prstGeom prst="rect">
            <a:avLst/>
          </a:prstGeom>
          <a:noFill/>
          <a:ln w="9525">
            <a:noFill/>
            <a:miter lim="800000"/>
            <a:headEnd/>
            <a:tailEnd/>
          </a:ln>
        </p:spPr>
        <p:txBody>
          <a:bodyPr/>
          <a:lstStyle/>
          <a:p>
            <a:pPr eaLnBrk="1" hangingPunct="1">
              <a:lnSpc>
                <a:spcPct val="100000"/>
              </a:lnSpc>
            </a:pPr>
            <a:r>
              <a:rPr lang="en-US" altLang="ja-JP" sz="1800" b="1" dirty="0" smtClean="0"/>
              <a:t>C/S system</a:t>
            </a:r>
            <a:endParaRPr lang="ja-JP" altLang="en-US" sz="1800" dirty="0"/>
          </a:p>
        </p:txBody>
      </p:sp>
      <p:sp>
        <p:nvSpPr>
          <p:cNvPr id="41" name="Text Box 156"/>
          <p:cNvSpPr txBox="1">
            <a:spLocks noChangeArrowheads="1"/>
          </p:cNvSpPr>
          <p:nvPr/>
        </p:nvSpPr>
        <p:spPr bwMode="auto">
          <a:xfrm>
            <a:off x="7513638" y="1768475"/>
            <a:ext cx="1358900" cy="469900"/>
          </a:xfrm>
          <a:prstGeom prst="rect">
            <a:avLst/>
          </a:prstGeom>
          <a:noFill/>
          <a:ln w="9525">
            <a:noFill/>
            <a:miter lim="800000"/>
            <a:headEnd/>
            <a:tailEnd/>
          </a:ln>
        </p:spPr>
        <p:txBody>
          <a:bodyPr/>
          <a:lstStyle/>
          <a:p>
            <a:pPr eaLnBrk="1" hangingPunct="1">
              <a:lnSpc>
                <a:spcPct val="100000"/>
              </a:lnSpc>
            </a:pPr>
            <a:r>
              <a:rPr lang="en-US" altLang="ja-JP" sz="1800" b="1" dirty="0"/>
              <a:t>DBMS</a:t>
            </a:r>
            <a:endParaRPr lang="ja-JP" altLang="en-US" sz="1800" b="1" dirty="0"/>
          </a:p>
        </p:txBody>
      </p:sp>
      <p:sp>
        <p:nvSpPr>
          <p:cNvPr id="44" name="Text Box 131"/>
          <p:cNvSpPr txBox="1">
            <a:spLocks noChangeArrowheads="1"/>
          </p:cNvSpPr>
          <p:nvPr/>
        </p:nvSpPr>
        <p:spPr bwMode="auto">
          <a:xfrm>
            <a:off x="3387725" y="5010150"/>
            <a:ext cx="5397500" cy="469900"/>
          </a:xfrm>
          <a:prstGeom prst="rect">
            <a:avLst/>
          </a:prstGeom>
          <a:noFill/>
          <a:ln w="9525">
            <a:noFill/>
            <a:miter lim="800000"/>
            <a:headEnd/>
            <a:tailEnd/>
          </a:ln>
        </p:spPr>
        <p:txBody>
          <a:bodyPr/>
          <a:lstStyle/>
          <a:p>
            <a:pPr eaLnBrk="1" hangingPunct="1">
              <a:lnSpc>
                <a:spcPct val="100000"/>
              </a:lnSpc>
            </a:pPr>
            <a:r>
              <a:rPr lang="en-US" altLang="ja-JP" sz="2400" dirty="0"/>
              <a:t>Complex </a:t>
            </a:r>
            <a:r>
              <a:rPr lang="en-US" altLang="ja-JP" sz="2400" dirty="0" smtClean="0"/>
              <a:t>３ layer system</a:t>
            </a:r>
            <a:endParaRPr lang="ja-JP" altLang="en-US" sz="2400" dirty="0"/>
          </a:p>
        </p:txBody>
      </p:sp>
      <p:sp>
        <p:nvSpPr>
          <p:cNvPr id="46" name="AutoShape 18"/>
          <p:cNvSpPr>
            <a:spLocks noChangeArrowheads="1"/>
          </p:cNvSpPr>
          <p:nvPr/>
        </p:nvSpPr>
        <p:spPr bwMode="auto">
          <a:xfrm>
            <a:off x="396240" y="799375"/>
            <a:ext cx="8351520" cy="83947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eaLnBrk="1" hangingPunct="1">
              <a:lnSpc>
                <a:spcPct val="100000"/>
              </a:lnSpc>
            </a:pPr>
            <a:r>
              <a:rPr lang="en-US" altLang="ja-JP" sz="2400" dirty="0" smtClean="0"/>
              <a:t>Communication control function facilitates the development of complex three-tier system.</a:t>
            </a:r>
            <a:endParaRPr lang="ja-JP" altLang="en-US" sz="2400" dirty="0"/>
          </a:p>
        </p:txBody>
      </p:sp>
      <p:sp>
        <p:nvSpPr>
          <p:cNvPr id="48" name="Text Box 5"/>
          <p:cNvSpPr txBox="1">
            <a:spLocks noChangeArrowheads="1"/>
          </p:cNvSpPr>
          <p:nvPr/>
        </p:nvSpPr>
        <p:spPr bwMode="auto">
          <a:xfrm>
            <a:off x="396240" y="5471740"/>
            <a:ext cx="8351520" cy="1128495"/>
          </a:xfrm>
          <a:prstGeom prst="roundRect">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defPPr>
              <a:defRPr lang="ja-JP"/>
            </a:defPPr>
            <a:lvl1pPr>
              <a:defRPr sz="2400"/>
            </a:lvl1pPr>
          </a:lstStyle>
          <a:p>
            <a:r>
              <a:rPr lang="en-US" altLang="ja-JP" sz="2000" dirty="0" smtClean="0"/>
              <a:t>By communication control function to hide the cumbersome communication process, Developers can focus on the implementation of the business logic.</a:t>
            </a:r>
            <a:endParaRPr lang="en-US" altLang="ja-JP"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3.2 </a:t>
            </a:r>
            <a:r>
              <a:rPr lang="en-US" altLang="ja-JP" sz="1800" b="1" dirty="0" smtClean="0"/>
              <a:t>Communication Control Function – Add-in enabled Structure</a:t>
            </a:r>
            <a:endParaRPr lang="ja-JP" altLang="en-US" sz="1800" dirty="0"/>
          </a:p>
        </p:txBody>
      </p:sp>
      <p:grpSp>
        <p:nvGrpSpPr>
          <p:cNvPr id="37" name="Group 39"/>
          <p:cNvGrpSpPr>
            <a:grpSpLocks/>
          </p:cNvGrpSpPr>
          <p:nvPr/>
        </p:nvGrpSpPr>
        <p:grpSpPr bwMode="auto">
          <a:xfrm>
            <a:off x="412750" y="2628831"/>
            <a:ext cx="2270125" cy="2316163"/>
            <a:chOff x="500" y="542"/>
            <a:chExt cx="1430" cy="1707"/>
          </a:xfrm>
        </p:grpSpPr>
        <p:sp>
          <p:nvSpPr>
            <p:cNvPr id="38" name="Rectangle 12"/>
            <p:cNvSpPr>
              <a:spLocks noChangeArrowheads="1"/>
            </p:cNvSpPr>
            <p:nvPr/>
          </p:nvSpPr>
          <p:spPr bwMode="auto">
            <a:xfrm>
              <a:off x="500"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dirty="0">
                  <a:ea typeface="Verdana" pitchFamily="34" charset="0"/>
                  <a:cs typeface="Verdana" pitchFamily="34" charset="0"/>
                </a:rPr>
                <a:t> </a:t>
              </a:r>
              <a:r>
                <a:rPr kumimoji="0" lang="en-US" altLang="ja-JP" sz="2000" dirty="0" smtClean="0">
                  <a:ea typeface="Verdana" pitchFamily="34" charset="0"/>
                  <a:cs typeface="Verdana" pitchFamily="34" charset="0"/>
                </a:rPr>
                <a:t>P layer</a:t>
              </a:r>
              <a:endParaRPr kumimoji="0" lang="ja-JP" altLang="en-US" sz="2000" dirty="0">
                <a:cs typeface="Verdana" pitchFamily="34" charset="0"/>
              </a:endParaRPr>
            </a:p>
          </p:txBody>
        </p:sp>
        <p:sp>
          <p:nvSpPr>
            <p:cNvPr id="39" name="Text Box 13"/>
            <p:cNvSpPr txBox="1">
              <a:spLocks noChangeArrowheads="1"/>
            </p:cNvSpPr>
            <p:nvPr/>
          </p:nvSpPr>
          <p:spPr bwMode="auto">
            <a:xfrm>
              <a:off x="645"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en-US" altLang="ja-JP" sz="2000" dirty="0" smtClean="0">
                  <a:ea typeface="Verdana" pitchFamily="34" charset="0"/>
                  <a:cs typeface="Verdana" pitchFamily="34" charset="0"/>
                </a:rPr>
                <a:t>Base class 1</a:t>
              </a:r>
              <a:endParaRPr kumimoji="0" lang="ja-JP" altLang="en-US" sz="2000" dirty="0">
                <a:cs typeface="Verdana" pitchFamily="34" charset="0"/>
              </a:endParaRPr>
            </a:p>
          </p:txBody>
        </p:sp>
        <p:sp>
          <p:nvSpPr>
            <p:cNvPr id="40" name="Text Box 14"/>
            <p:cNvSpPr txBox="1">
              <a:spLocks noChangeArrowheads="1"/>
            </p:cNvSpPr>
            <p:nvPr/>
          </p:nvSpPr>
          <p:spPr bwMode="auto">
            <a:xfrm>
              <a:off x="642"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en-US" altLang="ja-JP" sz="2000" dirty="0" smtClean="0">
                  <a:ea typeface="Verdana" pitchFamily="34" charset="0"/>
                  <a:cs typeface="Verdana" pitchFamily="34" charset="0"/>
                </a:rPr>
                <a:t>Sub class</a:t>
              </a:r>
              <a:endParaRPr kumimoji="0" lang="ja-JP" altLang="en-US" sz="2000" dirty="0">
                <a:cs typeface="Verdana" pitchFamily="34" charset="0"/>
              </a:endParaRPr>
            </a:p>
          </p:txBody>
        </p:sp>
        <p:sp>
          <p:nvSpPr>
            <p:cNvPr id="41" name="Line 15"/>
            <p:cNvSpPr>
              <a:spLocks noChangeShapeType="1"/>
            </p:cNvSpPr>
            <p:nvPr/>
          </p:nvSpPr>
          <p:spPr bwMode="auto">
            <a:xfrm flipV="1">
              <a:off x="1214" y="1092"/>
              <a:ext cx="0" cy="259"/>
            </a:xfrm>
            <a:prstGeom prst="line">
              <a:avLst/>
            </a:prstGeom>
            <a:noFill/>
            <a:ln w="9525">
              <a:solidFill>
                <a:srgbClr val="000000"/>
              </a:solidFill>
              <a:round/>
              <a:headEnd/>
              <a:tailEnd/>
            </a:ln>
          </p:spPr>
          <p:txBody>
            <a:bodyPr/>
            <a:lstStyle/>
            <a:p>
              <a:endParaRPr lang="ja-JP" altLang="en-US"/>
            </a:p>
          </p:txBody>
        </p:sp>
        <p:sp>
          <p:nvSpPr>
            <p:cNvPr id="42" name="AutoShape 16"/>
            <p:cNvSpPr>
              <a:spLocks noChangeArrowheads="1"/>
            </p:cNvSpPr>
            <p:nvPr/>
          </p:nvSpPr>
          <p:spPr bwMode="auto">
            <a:xfrm>
              <a:off x="1178"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3" name="Line 17"/>
            <p:cNvSpPr>
              <a:spLocks noChangeShapeType="1"/>
            </p:cNvSpPr>
            <p:nvPr/>
          </p:nvSpPr>
          <p:spPr bwMode="auto">
            <a:xfrm flipV="1">
              <a:off x="1214" y="1657"/>
              <a:ext cx="0" cy="259"/>
            </a:xfrm>
            <a:prstGeom prst="line">
              <a:avLst/>
            </a:prstGeom>
            <a:noFill/>
            <a:ln w="9525">
              <a:solidFill>
                <a:srgbClr val="000000"/>
              </a:solidFill>
              <a:round/>
              <a:headEnd/>
              <a:tailEnd/>
            </a:ln>
          </p:spPr>
          <p:txBody>
            <a:bodyPr/>
            <a:lstStyle/>
            <a:p>
              <a:endParaRPr lang="ja-JP" altLang="en-US"/>
            </a:p>
          </p:txBody>
        </p:sp>
        <p:sp>
          <p:nvSpPr>
            <p:cNvPr id="44" name="AutoShape 18"/>
            <p:cNvSpPr>
              <a:spLocks noChangeArrowheads="1"/>
            </p:cNvSpPr>
            <p:nvPr/>
          </p:nvSpPr>
          <p:spPr bwMode="auto">
            <a:xfrm>
              <a:off x="1178" y="1613"/>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5" name="Text Box 35"/>
            <p:cNvSpPr txBox="1">
              <a:spLocks noChangeArrowheads="1"/>
            </p:cNvSpPr>
            <p:nvPr/>
          </p:nvSpPr>
          <p:spPr bwMode="auto">
            <a:xfrm>
              <a:off x="643"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en-US" altLang="ja-JP" sz="2000" dirty="0" smtClean="0">
                  <a:ea typeface="Verdana" pitchFamily="34" charset="0"/>
                  <a:cs typeface="Verdana" pitchFamily="34" charset="0"/>
                </a:rPr>
                <a:t>Base class 2</a:t>
              </a:r>
              <a:endParaRPr kumimoji="0" lang="ja-JP" altLang="en-US" sz="2000" dirty="0">
                <a:cs typeface="Verdana" pitchFamily="34" charset="0"/>
              </a:endParaRPr>
            </a:p>
          </p:txBody>
        </p:sp>
      </p:grpSp>
      <p:grpSp>
        <p:nvGrpSpPr>
          <p:cNvPr id="46" name="Group 38"/>
          <p:cNvGrpSpPr>
            <a:grpSpLocks/>
          </p:cNvGrpSpPr>
          <p:nvPr/>
        </p:nvGrpSpPr>
        <p:grpSpPr bwMode="auto">
          <a:xfrm>
            <a:off x="3806825" y="2628831"/>
            <a:ext cx="4918075" cy="2316163"/>
            <a:chOff x="2164" y="542"/>
            <a:chExt cx="3098" cy="1707"/>
          </a:xfrm>
        </p:grpSpPr>
        <p:sp>
          <p:nvSpPr>
            <p:cNvPr id="47"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dirty="0">
                  <a:ea typeface="Verdana" pitchFamily="34" charset="0"/>
                  <a:cs typeface="Verdana" pitchFamily="34" charset="0"/>
                </a:rPr>
                <a:t> </a:t>
              </a:r>
              <a:r>
                <a:rPr kumimoji="0" lang="en-US" altLang="ja-JP" sz="2000" dirty="0" smtClean="0">
                  <a:ea typeface="Verdana" pitchFamily="34" charset="0"/>
                  <a:cs typeface="Verdana" pitchFamily="34" charset="0"/>
                </a:rPr>
                <a:t>B(F) layer</a:t>
              </a:r>
              <a:endParaRPr kumimoji="0" lang="ja-JP" altLang="en-US" sz="2000" dirty="0">
                <a:cs typeface="Verdana" pitchFamily="34" charset="0"/>
              </a:endParaRPr>
            </a:p>
          </p:txBody>
        </p:sp>
        <p:sp>
          <p:nvSpPr>
            <p:cNvPr id="48"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en-US" altLang="ja-JP" sz="2000" dirty="0">
                  <a:ea typeface="Verdana" pitchFamily="34" charset="0"/>
                  <a:cs typeface="Verdana" pitchFamily="34" charset="0"/>
                </a:rPr>
                <a:t>Base class 1</a:t>
              </a:r>
              <a:endParaRPr kumimoji="0" lang="ja-JP" altLang="en-US" sz="2000" dirty="0">
                <a:cs typeface="Verdana" pitchFamily="34" charset="0"/>
              </a:endParaRPr>
            </a:p>
          </p:txBody>
        </p:sp>
        <p:sp>
          <p:nvSpPr>
            <p:cNvPr id="49"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sp>
          <p:nvSpPr>
            <p:cNvPr id="50"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51"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2"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53"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4" name="Rectangle 19"/>
            <p:cNvSpPr>
              <a:spLocks noChangeArrowheads="1"/>
            </p:cNvSpPr>
            <p:nvPr/>
          </p:nvSpPr>
          <p:spPr bwMode="auto">
            <a:xfrm>
              <a:off x="3832"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dirty="0">
                  <a:ea typeface="Verdana" pitchFamily="34" charset="0"/>
                  <a:cs typeface="Verdana" pitchFamily="34" charset="0"/>
                </a:rPr>
                <a:t> </a:t>
              </a:r>
              <a:r>
                <a:rPr kumimoji="0" lang="en-US" altLang="ja-JP" sz="2000" dirty="0" smtClean="0">
                  <a:ea typeface="Verdana" pitchFamily="34" charset="0"/>
                  <a:cs typeface="Verdana" pitchFamily="34" charset="0"/>
                </a:rPr>
                <a:t>D layer</a:t>
              </a:r>
              <a:endParaRPr kumimoji="0" lang="ja-JP" altLang="en-US" sz="2000" dirty="0">
                <a:cs typeface="Verdana" pitchFamily="34" charset="0"/>
              </a:endParaRPr>
            </a:p>
          </p:txBody>
        </p:sp>
        <p:sp>
          <p:nvSpPr>
            <p:cNvPr id="55" name="Text Box 20"/>
            <p:cNvSpPr txBox="1">
              <a:spLocks noChangeArrowheads="1"/>
            </p:cNvSpPr>
            <p:nvPr/>
          </p:nvSpPr>
          <p:spPr bwMode="auto">
            <a:xfrm>
              <a:off x="3977"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en-US" altLang="ja-JP" sz="2000" dirty="0">
                  <a:ea typeface="Verdana" pitchFamily="34" charset="0"/>
                  <a:cs typeface="Verdana" pitchFamily="34" charset="0"/>
                </a:rPr>
                <a:t>Base class 1</a:t>
              </a:r>
              <a:endParaRPr kumimoji="0" lang="ja-JP" altLang="en-US" sz="2000" dirty="0">
                <a:cs typeface="Verdana" pitchFamily="34" charset="0"/>
              </a:endParaRPr>
            </a:p>
          </p:txBody>
        </p:sp>
        <p:sp>
          <p:nvSpPr>
            <p:cNvPr id="56" name="Text Box 21"/>
            <p:cNvSpPr txBox="1">
              <a:spLocks noChangeArrowheads="1"/>
            </p:cNvSpPr>
            <p:nvPr/>
          </p:nvSpPr>
          <p:spPr bwMode="auto">
            <a:xfrm>
              <a:off x="3974"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sp>
          <p:nvSpPr>
            <p:cNvPr id="57" name="Line 22"/>
            <p:cNvSpPr>
              <a:spLocks noChangeShapeType="1"/>
            </p:cNvSpPr>
            <p:nvPr/>
          </p:nvSpPr>
          <p:spPr bwMode="auto">
            <a:xfrm flipV="1">
              <a:off x="4546" y="1092"/>
              <a:ext cx="0" cy="830"/>
            </a:xfrm>
            <a:prstGeom prst="line">
              <a:avLst/>
            </a:prstGeom>
            <a:noFill/>
            <a:ln w="9525">
              <a:solidFill>
                <a:srgbClr val="000000"/>
              </a:solidFill>
              <a:round/>
              <a:headEnd/>
              <a:tailEnd/>
            </a:ln>
          </p:spPr>
          <p:txBody>
            <a:bodyPr/>
            <a:lstStyle/>
            <a:p>
              <a:endParaRPr lang="ja-JP" altLang="en-US"/>
            </a:p>
          </p:txBody>
        </p:sp>
        <p:sp>
          <p:nvSpPr>
            <p:cNvPr id="58" name="AutoShape 23"/>
            <p:cNvSpPr>
              <a:spLocks noChangeArrowheads="1"/>
            </p:cNvSpPr>
            <p:nvPr/>
          </p:nvSpPr>
          <p:spPr bwMode="auto">
            <a:xfrm>
              <a:off x="4510"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9" name="Text Box 26"/>
            <p:cNvSpPr txBox="1">
              <a:spLocks noChangeArrowheads="1"/>
            </p:cNvSpPr>
            <p:nvPr/>
          </p:nvSpPr>
          <p:spPr bwMode="auto">
            <a:xfrm>
              <a:off x="3969"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Base class 2</a:t>
              </a:r>
              <a:endParaRPr kumimoji="0" lang="ja-JP" altLang="en-US" sz="2000" dirty="0">
                <a:cs typeface="Verdana" pitchFamily="34" charset="0"/>
              </a:endParaRPr>
            </a:p>
          </p:txBody>
        </p:sp>
        <p:sp>
          <p:nvSpPr>
            <p:cNvPr id="60" name="AutoShape 28"/>
            <p:cNvSpPr>
              <a:spLocks noChangeArrowheads="1"/>
            </p:cNvSpPr>
            <p:nvPr/>
          </p:nvSpPr>
          <p:spPr bwMode="auto">
            <a:xfrm>
              <a:off x="4510" y="162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1"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en-US" altLang="ja-JP" sz="2000" dirty="0">
                  <a:ea typeface="Verdana" pitchFamily="34" charset="0"/>
                  <a:cs typeface="Verdana" pitchFamily="34" charset="0"/>
                </a:rPr>
                <a:t>Base class 2</a:t>
              </a:r>
              <a:endParaRPr kumimoji="0" lang="ja-JP" altLang="en-US" sz="2000" dirty="0">
                <a:cs typeface="Verdana" pitchFamily="34" charset="0"/>
              </a:endParaRPr>
            </a:p>
          </p:txBody>
        </p:sp>
      </p:grpSp>
      <p:sp>
        <p:nvSpPr>
          <p:cNvPr id="63" name="AutoShape 43"/>
          <p:cNvSpPr>
            <a:spLocks noChangeArrowheads="1"/>
          </p:cNvSpPr>
          <p:nvPr/>
        </p:nvSpPr>
        <p:spPr bwMode="auto">
          <a:xfrm rot="-1747567">
            <a:off x="1981200" y="3376544"/>
            <a:ext cx="2528888" cy="1006475"/>
          </a:xfrm>
          <a:prstGeom prst="rightArrow">
            <a:avLst>
              <a:gd name="adj1" fmla="val 50000"/>
              <a:gd name="adj2" fmla="val 62815"/>
            </a:avLst>
          </a:prstGeom>
          <a:solidFill>
            <a:srgbClr val="69306A"/>
          </a:solidFill>
          <a:ln w="9525" algn="ctr">
            <a:noFill/>
            <a:miter lim="800000"/>
            <a:headEnd/>
            <a:tailEnd/>
          </a:ln>
        </p:spPr>
        <p:txBody>
          <a:bodyPr anchor="ctr">
            <a:spAutoFit/>
          </a:bodyPr>
          <a:lstStyle/>
          <a:p>
            <a:pPr eaLnBrk="1" hangingPunct="1">
              <a:lnSpc>
                <a:spcPct val="150000"/>
              </a:lnSpc>
            </a:pPr>
            <a:endParaRPr lang="ja-JP" altLang="en-US" sz="2000" b="1"/>
          </a:p>
        </p:txBody>
      </p:sp>
      <p:grpSp>
        <p:nvGrpSpPr>
          <p:cNvPr id="64" name="Group 50"/>
          <p:cNvGrpSpPr>
            <a:grpSpLocks/>
          </p:cNvGrpSpPr>
          <p:nvPr/>
        </p:nvGrpSpPr>
        <p:grpSpPr bwMode="auto">
          <a:xfrm>
            <a:off x="879475" y="2632006"/>
            <a:ext cx="4713288" cy="3260725"/>
            <a:chOff x="554" y="548"/>
            <a:chExt cx="2969" cy="2054"/>
          </a:xfrm>
        </p:grpSpPr>
        <p:sp>
          <p:nvSpPr>
            <p:cNvPr id="65" name="Text Box 40"/>
            <p:cNvSpPr txBox="1">
              <a:spLocks noChangeArrowheads="1"/>
            </p:cNvSpPr>
            <p:nvPr/>
          </p:nvSpPr>
          <p:spPr bwMode="auto">
            <a:xfrm>
              <a:off x="1792" y="548"/>
              <a:ext cx="504" cy="1454"/>
            </a:xfrm>
            <a:prstGeom prst="rect">
              <a:avLst/>
            </a:prstGeom>
            <a:solidFill>
              <a:srgbClr val="FFFF99"/>
            </a:solidFill>
            <a:ln w="19050" algn="ctr">
              <a:solidFill>
                <a:schemeClr val="tx1"/>
              </a:solidFill>
              <a:miter lim="800000"/>
              <a:headEnd/>
              <a:tailEnd/>
            </a:ln>
          </p:spPr>
          <p:txBody>
            <a:bodyPr vert="vert270">
              <a:spAutoFit/>
            </a:bodyPr>
            <a:lstStyle/>
            <a:p>
              <a:pPr eaLnBrk="1" hangingPunct="1">
                <a:lnSpc>
                  <a:spcPct val="100000"/>
                </a:lnSpc>
                <a:spcBef>
                  <a:spcPct val="50000"/>
                </a:spcBef>
              </a:pPr>
              <a:r>
                <a:rPr lang="en-US" altLang="ja-JP" sz="2000" dirty="0" smtClean="0">
                  <a:ea typeface="Verdana" pitchFamily="34" charset="0"/>
                  <a:cs typeface="Verdana" pitchFamily="34" charset="0"/>
                </a:rPr>
                <a:t>Communication Control</a:t>
              </a:r>
              <a:endParaRPr lang="ja-JP" altLang="en-US" sz="2000" dirty="0">
                <a:cs typeface="Verdana" pitchFamily="34" charset="0"/>
              </a:endParaRPr>
            </a:p>
          </p:txBody>
        </p:sp>
        <p:sp>
          <p:nvSpPr>
            <p:cNvPr id="66" name="AutoShape 46"/>
            <p:cNvSpPr>
              <a:spLocks noChangeArrowheads="1"/>
            </p:cNvSpPr>
            <p:nvPr/>
          </p:nvSpPr>
          <p:spPr bwMode="auto">
            <a:xfrm>
              <a:off x="554"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en-US" altLang="ja-JP" sz="1600" dirty="0" smtClean="0"/>
                <a:t>Call protocol</a:t>
              </a:r>
              <a:endParaRPr lang="ja-JP" altLang="en-US" sz="1600" dirty="0"/>
            </a:p>
            <a:p>
              <a:pPr eaLnBrk="1" hangingPunct="1">
                <a:lnSpc>
                  <a:spcPct val="100000"/>
                </a:lnSpc>
              </a:pPr>
              <a:r>
                <a:rPr lang="en-US" altLang="ja-JP" sz="1600" dirty="0"/>
                <a:t>Name resolution </a:t>
              </a:r>
              <a:r>
                <a:rPr lang="en-US" altLang="ja-JP" sz="1600" dirty="0" smtClean="0"/>
                <a:t>definition</a:t>
              </a:r>
              <a:endParaRPr lang="ja-JP" altLang="en-US" sz="1600" dirty="0"/>
            </a:p>
          </p:txBody>
        </p:sp>
        <p:sp>
          <p:nvSpPr>
            <p:cNvPr id="67" name="AutoShape 47"/>
            <p:cNvSpPr>
              <a:spLocks noChangeArrowheads="1"/>
            </p:cNvSpPr>
            <p:nvPr/>
          </p:nvSpPr>
          <p:spPr bwMode="auto">
            <a:xfrm>
              <a:off x="2149"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en-US" altLang="ja-JP" sz="1600" dirty="0" smtClean="0"/>
                <a:t>In-process call</a:t>
              </a:r>
              <a:endParaRPr lang="ja-JP" altLang="en-US" sz="1600" dirty="0"/>
            </a:p>
            <a:p>
              <a:pPr eaLnBrk="1" hangingPunct="1">
                <a:lnSpc>
                  <a:spcPct val="100000"/>
                </a:lnSpc>
              </a:pPr>
              <a:r>
                <a:rPr lang="en-US" altLang="ja-JP" sz="1600" dirty="0" smtClean="0"/>
                <a:t>Name resolution definition</a:t>
              </a:r>
              <a:endParaRPr lang="ja-JP" altLang="en-US" sz="1600" dirty="0"/>
            </a:p>
          </p:txBody>
        </p:sp>
        <p:sp>
          <p:nvSpPr>
            <p:cNvPr id="68" name="Line 48"/>
            <p:cNvSpPr>
              <a:spLocks noChangeShapeType="1"/>
            </p:cNvSpPr>
            <p:nvPr/>
          </p:nvSpPr>
          <p:spPr bwMode="auto">
            <a:xfrm>
              <a:off x="1877"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sp>
          <p:nvSpPr>
            <p:cNvPr id="69" name="Line 49"/>
            <p:cNvSpPr>
              <a:spLocks noChangeShapeType="1"/>
            </p:cNvSpPr>
            <p:nvPr/>
          </p:nvSpPr>
          <p:spPr bwMode="auto">
            <a:xfrm>
              <a:off x="2195"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grpSp>
      <p:sp>
        <p:nvSpPr>
          <p:cNvPr id="70" name="AutoShape 80"/>
          <p:cNvSpPr>
            <a:spLocks noChangeArrowheads="1"/>
          </p:cNvSpPr>
          <p:nvPr/>
        </p:nvSpPr>
        <p:spPr bwMode="auto">
          <a:xfrm>
            <a:off x="5991225" y="5075169"/>
            <a:ext cx="2439988" cy="803275"/>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1800" dirty="0" smtClean="0"/>
              <a:t>Supports in-process call as well.</a:t>
            </a:r>
            <a:endParaRPr kumimoji="0" lang="ja-JP" altLang="en-US" sz="1800" dirty="0"/>
          </a:p>
        </p:txBody>
      </p:sp>
      <p:sp>
        <p:nvSpPr>
          <p:cNvPr id="71" name="AutoShape 41"/>
          <p:cNvSpPr>
            <a:spLocks noChangeArrowheads="1"/>
          </p:cNvSpPr>
          <p:nvPr/>
        </p:nvSpPr>
        <p:spPr bwMode="auto">
          <a:xfrm>
            <a:off x="239712" y="937541"/>
            <a:ext cx="8664575" cy="114589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52000" rIns="252000" anchor="ctr">
            <a:noAutofit/>
          </a:bodyPr>
          <a:lstStyle/>
          <a:p>
            <a:pPr algn="l" eaLnBrk="1" hangingPunct="1">
              <a:lnSpc>
                <a:spcPct val="100000"/>
              </a:lnSpc>
            </a:pPr>
            <a:r>
              <a:rPr lang="en-US" altLang="ja-JP" sz="1800" dirty="0" smtClean="0"/>
              <a:t>Communication control function can be added as an add-in to existing development. The distributed object type function is implemented using the Web service protocol.</a:t>
            </a:r>
            <a:endParaRPr lang="ja-JP" alt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3.3 </a:t>
            </a:r>
            <a:r>
              <a:rPr lang="en-US" altLang="ja-JP" sz="1800" b="1" dirty="0" smtClean="0"/>
              <a:t>Communication Control Function – Excellent Scalability</a:t>
            </a:r>
            <a:endParaRPr lang="ja-JP" altLang="en-US" sz="1800" dirty="0"/>
          </a:p>
        </p:txBody>
      </p:sp>
      <p:pic>
        <p:nvPicPr>
          <p:cNvPr id="72" name="Picture 37" descr="d3-001"/>
          <p:cNvPicPr>
            <a:picLocks noChangeAspect="1" noChangeArrowheads="1"/>
          </p:cNvPicPr>
          <p:nvPr/>
        </p:nvPicPr>
        <p:blipFill>
          <a:blip r:embed="rId3" cstate="print"/>
          <a:srcRect/>
          <a:stretch>
            <a:fillRect/>
          </a:stretch>
        </p:blipFill>
        <p:spPr bwMode="auto">
          <a:xfrm flipH="1">
            <a:off x="355600" y="1279525"/>
            <a:ext cx="2003425" cy="1489075"/>
          </a:xfrm>
          <a:prstGeom prst="rect">
            <a:avLst/>
          </a:prstGeom>
          <a:noFill/>
          <a:ln w="9525">
            <a:noFill/>
            <a:miter lim="800000"/>
            <a:headEnd/>
            <a:tailEnd/>
          </a:ln>
        </p:spPr>
      </p:pic>
      <p:sp>
        <p:nvSpPr>
          <p:cNvPr id="73" name="Text Box 44"/>
          <p:cNvSpPr txBox="1">
            <a:spLocks noChangeArrowheads="1"/>
          </p:cNvSpPr>
          <p:nvPr/>
        </p:nvSpPr>
        <p:spPr bwMode="auto">
          <a:xfrm>
            <a:off x="266700" y="876300"/>
            <a:ext cx="2187575" cy="369332"/>
          </a:xfrm>
          <a:prstGeom prst="rect">
            <a:avLst/>
          </a:prstGeom>
          <a:noFill/>
          <a:ln w="9525">
            <a:noFill/>
            <a:miter lim="800000"/>
            <a:headEnd/>
            <a:tailEnd/>
          </a:ln>
        </p:spPr>
        <p:txBody>
          <a:bodyPr>
            <a:spAutoFit/>
          </a:bodyPr>
          <a:lstStyle/>
          <a:p>
            <a:pPr eaLnBrk="1" hangingPunct="1">
              <a:lnSpc>
                <a:spcPct val="100000"/>
              </a:lnSpc>
            </a:pPr>
            <a:r>
              <a:rPr lang="en-US" altLang="ja-JP" sz="1800" dirty="0" smtClean="0"/>
              <a:t>Client application</a:t>
            </a:r>
            <a:endParaRPr lang="ja-JP" altLang="en-US" sz="1800" dirty="0"/>
          </a:p>
        </p:txBody>
      </p:sp>
      <p:sp>
        <p:nvSpPr>
          <p:cNvPr id="74" name="Text Box 62"/>
          <p:cNvSpPr txBox="1">
            <a:spLocks noChangeArrowheads="1"/>
          </p:cNvSpPr>
          <p:nvPr/>
        </p:nvSpPr>
        <p:spPr bwMode="auto">
          <a:xfrm>
            <a:off x="6194425" y="4279900"/>
            <a:ext cx="1689100" cy="469900"/>
          </a:xfrm>
          <a:prstGeom prst="rect">
            <a:avLst/>
          </a:prstGeom>
          <a:noFill/>
          <a:ln w="9525">
            <a:noFill/>
            <a:miter lim="800000"/>
            <a:headEnd/>
            <a:tailEnd/>
          </a:ln>
        </p:spPr>
        <p:txBody>
          <a:bodyPr/>
          <a:lstStyle/>
          <a:p>
            <a:pPr eaLnBrk="1" hangingPunct="1">
              <a:lnSpc>
                <a:spcPct val="100000"/>
              </a:lnSpc>
            </a:pPr>
            <a:endParaRPr lang="ja-JP" altLang="ja-JP" sz="2000" b="1"/>
          </a:p>
        </p:txBody>
      </p:sp>
      <p:pic>
        <p:nvPicPr>
          <p:cNvPr id="75" name="Picture 30" descr="f-015"/>
          <p:cNvPicPr>
            <a:picLocks noChangeAspect="1" noChangeArrowheads="1"/>
          </p:cNvPicPr>
          <p:nvPr/>
        </p:nvPicPr>
        <p:blipFill>
          <a:blip r:embed="rId4" cstate="print"/>
          <a:srcRect/>
          <a:stretch>
            <a:fillRect/>
          </a:stretch>
        </p:blipFill>
        <p:spPr bwMode="auto">
          <a:xfrm>
            <a:off x="3209925" y="1030288"/>
            <a:ext cx="1485900" cy="1739900"/>
          </a:xfrm>
          <a:prstGeom prst="rect">
            <a:avLst/>
          </a:prstGeom>
          <a:noFill/>
          <a:ln w="9525">
            <a:noFill/>
            <a:miter lim="800000"/>
            <a:headEnd/>
            <a:tailEnd/>
          </a:ln>
        </p:spPr>
      </p:pic>
      <p:grpSp>
        <p:nvGrpSpPr>
          <p:cNvPr id="76" name="Group 38"/>
          <p:cNvGrpSpPr>
            <a:grpSpLocks/>
          </p:cNvGrpSpPr>
          <p:nvPr/>
        </p:nvGrpSpPr>
        <p:grpSpPr bwMode="auto">
          <a:xfrm>
            <a:off x="2595563" y="2182813"/>
            <a:ext cx="638175" cy="544512"/>
            <a:chOff x="1632" y="1248"/>
            <a:chExt cx="2682" cy="2286"/>
          </a:xfrm>
        </p:grpSpPr>
        <p:sp>
          <p:nvSpPr>
            <p:cNvPr id="7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78"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79"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80" name="Text Box 42"/>
          <p:cNvSpPr txBox="1">
            <a:spLocks noChangeArrowheads="1"/>
          </p:cNvSpPr>
          <p:nvPr/>
        </p:nvSpPr>
        <p:spPr bwMode="auto">
          <a:xfrm>
            <a:off x="2825750" y="876300"/>
            <a:ext cx="1689100" cy="646331"/>
          </a:xfrm>
          <a:prstGeom prst="rect">
            <a:avLst/>
          </a:prstGeom>
          <a:noFill/>
          <a:ln w="9525">
            <a:noFill/>
            <a:miter lim="800000"/>
            <a:headEnd/>
            <a:tailEnd/>
          </a:ln>
        </p:spPr>
        <p:txBody>
          <a:bodyPr>
            <a:spAutoFit/>
          </a:bodyPr>
          <a:lstStyle/>
          <a:p>
            <a:pPr eaLnBrk="1" hangingPunct="1">
              <a:lnSpc>
                <a:spcPct val="100000"/>
              </a:lnSpc>
            </a:pPr>
            <a:r>
              <a:rPr lang="en-US" altLang="ja-JP" sz="1800" dirty="0" smtClean="0"/>
              <a:t>Server application</a:t>
            </a:r>
            <a:endParaRPr lang="ja-JP" altLang="en-US" sz="1800" dirty="0"/>
          </a:p>
        </p:txBody>
      </p:sp>
      <p:grpSp>
        <p:nvGrpSpPr>
          <p:cNvPr id="81" name="Group 49"/>
          <p:cNvGrpSpPr>
            <a:grpSpLocks/>
          </p:cNvGrpSpPr>
          <p:nvPr/>
        </p:nvGrpSpPr>
        <p:grpSpPr bwMode="auto">
          <a:xfrm>
            <a:off x="3949700" y="2165350"/>
            <a:ext cx="638175" cy="544513"/>
            <a:chOff x="1632" y="1248"/>
            <a:chExt cx="2682" cy="2286"/>
          </a:xfrm>
        </p:grpSpPr>
        <p:sp>
          <p:nvSpPr>
            <p:cNvPr id="8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83" name="AutoShape 5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84" name="AutoShape 5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grpSp>
        <p:nvGrpSpPr>
          <p:cNvPr id="85" name="Group 84"/>
          <p:cNvGrpSpPr>
            <a:grpSpLocks/>
          </p:cNvGrpSpPr>
          <p:nvPr/>
        </p:nvGrpSpPr>
        <p:grpSpPr bwMode="auto">
          <a:xfrm>
            <a:off x="3640138" y="2662238"/>
            <a:ext cx="5070475" cy="2089150"/>
            <a:chOff x="1984" y="1521"/>
            <a:chExt cx="3194" cy="1316"/>
          </a:xfrm>
        </p:grpSpPr>
        <p:sp>
          <p:nvSpPr>
            <p:cNvPr id="86" name="AutoShape 31"/>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87" name="Picture 72"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88" name="Group 73"/>
            <p:cNvGrpSpPr>
              <a:grpSpLocks/>
            </p:cNvGrpSpPr>
            <p:nvPr/>
          </p:nvGrpSpPr>
          <p:grpSpPr bwMode="auto">
            <a:xfrm>
              <a:off x="3548" y="2289"/>
              <a:ext cx="402" cy="343"/>
              <a:chOff x="1632" y="1248"/>
              <a:chExt cx="2682" cy="2286"/>
            </a:xfrm>
          </p:grpSpPr>
          <p:sp>
            <p:nvSpPr>
              <p:cNvPr id="9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97" name="AutoShape 75"/>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98" name="AutoShape 76"/>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89" name="Text Box 77"/>
            <p:cNvSpPr txBox="1">
              <a:spLocks noChangeArrowheads="1"/>
            </p:cNvSpPr>
            <p:nvPr/>
          </p:nvSpPr>
          <p:spPr bwMode="auto">
            <a:xfrm>
              <a:off x="3693" y="1558"/>
              <a:ext cx="1178" cy="296"/>
            </a:xfrm>
            <a:prstGeom prst="rect">
              <a:avLst/>
            </a:prstGeom>
            <a:noFill/>
            <a:ln w="9525">
              <a:noFill/>
              <a:miter lim="800000"/>
              <a:headEnd/>
              <a:tailEnd/>
            </a:ln>
          </p:spPr>
          <p:txBody>
            <a:bodyPr/>
            <a:lstStyle/>
            <a:p>
              <a:pPr eaLnBrk="1" hangingPunct="1">
                <a:lnSpc>
                  <a:spcPct val="100000"/>
                </a:lnSpc>
              </a:pPr>
              <a:r>
                <a:rPr lang="en-US" altLang="ja-JP" sz="1800" b="1" dirty="0" smtClean="0"/>
                <a:t>Web service</a:t>
              </a:r>
              <a:endParaRPr lang="ja-JP" altLang="en-US" sz="1800" dirty="0"/>
            </a:p>
          </p:txBody>
        </p:sp>
        <p:grpSp>
          <p:nvGrpSpPr>
            <p:cNvPr id="90" name="Group 78"/>
            <p:cNvGrpSpPr>
              <a:grpSpLocks/>
            </p:cNvGrpSpPr>
            <p:nvPr/>
          </p:nvGrpSpPr>
          <p:grpSpPr bwMode="auto">
            <a:xfrm>
              <a:off x="4401" y="2278"/>
              <a:ext cx="402" cy="343"/>
              <a:chOff x="1632" y="1248"/>
              <a:chExt cx="2682" cy="2286"/>
            </a:xfrm>
          </p:grpSpPr>
          <p:sp>
            <p:nvSpPr>
              <p:cNvPr id="9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94" name="AutoShape 8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95" name="AutoShape 8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91" name="AutoShape 82"/>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92" name="AutoShape 83"/>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a:t>In-process</a:t>
              </a:r>
              <a:endParaRPr lang="ja-JP" altLang="en-US" sz="1800" dirty="0">
                <a:latin typeface="HGP創英角ｺﾞｼｯｸUB" pitchFamily="50" charset="-128"/>
              </a:endParaRPr>
            </a:p>
          </p:txBody>
        </p:sp>
      </p:grpSp>
      <p:grpSp>
        <p:nvGrpSpPr>
          <p:cNvPr id="99" name="Group 86"/>
          <p:cNvGrpSpPr>
            <a:grpSpLocks/>
          </p:cNvGrpSpPr>
          <p:nvPr/>
        </p:nvGrpSpPr>
        <p:grpSpPr bwMode="auto">
          <a:xfrm>
            <a:off x="3640138" y="4478338"/>
            <a:ext cx="5070475" cy="2089150"/>
            <a:chOff x="1984" y="1521"/>
            <a:chExt cx="3194" cy="1316"/>
          </a:xfrm>
        </p:grpSpPr>
        <p:sp>
          <p:nvSpPr>
            <p:cNvPr id="100" name="AutoShape 87"/>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101" name="Picture 88"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102" name="Group 89"/>
            <p:cNvGrpSpPr>
              <a:grpSpLocks/>
            </p:cNvGrpSpPr>
            <p:nvPr/>
          </p:nvGrpSpPr>
          <p:grpSpPr bwMode="auto">
            <a:xfrm>
              <a:off x="3548" y="2289"/>
              <a:ext cx="402" cy="343"/>
              <a:chOff x="1632" y="1248"/>
              <a:chExt cx="2682" cy="2286"/>
            </a:xfrm>
          </p:grpSpPr>
          <p:sp>
            <p:nvSpPr>
              <p:cNvPr id="110"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11" name="AutoShape 9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12" name="AutoShape 9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103" name="Text Box 93"/>
            <p:cNvSpPr txBox="1">
              <a:spLocks noChangeArrowheads="1"/>
            </p:cNvSpPr>
            <p:nvPr/>
          </p:nvSpPr>
          <p:spPr bwMode="auto">
            <a:xfrm>
              <a:off x="3693" y="1558"/>
              <a:ext cx="1203" cy="296"/>
            </a:xfrm>
            <a:prstGeom prst="rect">
              <a:avLst/>
            </a:prstGeom>
            <a:noFill/>
            <a:ln w="9525">
              <a:noFill/>
              <a:miter lim="800000"/>
              <a:headEnd/>
              <a:tailEnd/>
            </a:ln>
          </p:spPr>
          <p:txBody>
            <a:bodyPr/>
            <a:lstStyle/>
            <a:p>
              <a:pPr eaLnBrk="1" hangingPunct="1">
                <a:lnSpc>
                  <a:spcPct val="100000"/>
                </a:lnSpc>
              </a:pPr>
              <a:r>
                <a:rPr lang="en-US" altLang="ja-JP" sz="1800" b="1" dirty="0" smtClean="0"/>
                <a:t>Web service</a:t>
              </a:r>
              <a:endParaRPr lang="ja-JP" altLang="en-US" sz="1800" dirty="0"/>
            </a:p>
          </p:txBody>
        </p:sp>
        <p:grpSp>
          <p:nvGrpSpPr>
            <p:cNvPr id="104" name="Group 94"/>
            <p:cNvGrpSpPr>
              <a:grpSpLocks/>
            </p:cNvGrpSpPr>
            <p:nvPr/>
          </p:nvGrpSpPr>
          <p:grpSpPr bwMode="auto">
            <a:xfrm>
              <a:off x="4401" y="2278"/>
              <a:ext cx="402" cy="343"/>
              <a:chOff x="1632" y="1248"/>
              <a:chExt cx="2682" cy="2286"/>
            </a:xfrm>
          </p:grpSpPr>
          <p:sp>
            <p:nvSpPr>
              <p:cNvPr id="10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08" name="AutoShape 9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09" name="AutoShape 9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105" name="AutoShape 98"/>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106" name="AutoShape 99"/>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a:t>In-process</a:t>
              </a:r>
              <a:endParaRPr lang="ja-JP" altLang="en-US" sz="1800" dirty="0">
                <a:latin typeface="HGP創英角ｺﾞｼｯｸUB" pitchFamily="50" charset="-128"/>
              </a:endParaRPr>
            </a:p>
          </p:txBody>
        </p:sp>
      </p:grpSp>
      <p:grpSp>
        <p:nvGrpSpPr>
          <p:cNvPr id="113" name="グループ化 71"/>
          <p:cNvGrpSpPr>
            <a:grpSpLocks/>
          </p:cNvGrpSpPr>
          <p:nvPr/>
        </p:nvGrpSpPr>
        <p:grpSpPr bwMode="auto">
          <a:xfrm>
            <a:off x="3511550" y="3440113"/>
            <a:ext cx="2489200" cy="2897187"/>
            <a:chOff x="3511550" y="3439725"/>
            <a:chExt cx="2489200" cy="2897575"/>
          </a:xfrm>
        </p:grpSpPr>
        <p:sp>
          <p:nvSpPr>
            <p:cNvPr id="114" name="Rectangle 102" descr="wall113"/>
            <p:cNvSpPr>
              <a:spLocks noChangeArrowheads="1"/>
            </p:cNvSpPr>
            <p:nvPr/>
          </p:nvSpPr>
          <p:spPr bwMode="auto">
            <a:xfrm>
              <a:off x="4205288" y="3439725"/>
              <a:ext cx="1368000" cy="2340000"/>
            </a:xfrm>
            <a:prstGeom prst="rect">
              <a:avLst/>
            </a:prstGeom>
            <a:blipFill dpi="0" rotWithShape="0">
              <a:blip r:embed="rId5"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7B6664"/>
              </a:extrusionClr>
            </a:sp3d>
          </p:spPr>
          <p:txBody>
            <a:bodyPr anchor="ctr">
              <a:spAutoFit/>
              <a:flatTx/>
            </a:bodyPr>
            <a:lstStyle/>
            <a:p>
              <a:pPr eaLnBrk="1" hangingPunct="1">
                <a:lnSpc>
                  <a:spcPct val="150000"/>
                </a:lnSpc>
              </a:pPr>
              <a:endParaRPr lang="ja-JP" altLang="en-US" sz="2000" b="1"/>
            </a:p>
          </p:txBody>
        </p:sp>
        <p:sp>
          <p:nvSpPr>
            <p:cNvPr id="115" name="Text Box 101"/>
            <p:cNvSpPr txBox="1">
              <a:spLocks noChangeArrowheads="1"/>
            </p:cNvSpPr>
            <p:nvPr/>
          </p:nvSpPr>
          <p:spPr bwMode="auto">
            <a:xfrm>
              <a:off x="3511550" y="5854700"/>
              <a:ext cx="2489200" cy="482600"/>
            </a:xfrm>
            <a:prstGeom prst="rect">
              <a:avLst/>
            </a:prstGeom>
            <a:noFill/>
            <a:ln w="9525">
              <a:noFill/>
              <a:miter lim="800000"/>
              <a:headEnd/>
              <a:tailEnd/>
            </a:ln>
          </p:spPr>
          <p:txBody>
            <a:bodyPr/>
            <a:lstStyle/>
            <a:p>
              <a:pPr eaLnBrk="1" hangingPunct="1">
                <a:lnSpc>
                  <a:spcPct val="100000"/>
                </a:lnSpc>
              </a:pPr>
              <a:r>
                <a:rPr lang="en-US" altLang="ja-JP" sz="1800" b="1" dirty="0" smtClean="0"/>
                <a:t>Also possible to exceed F/W</a:t>
              </a:r>
              <a:endParaRPr lang="ja-JP" altLang="en-US" sz="1800" dirty="0"/>
            </a:p>
          </p:txBody>
        </p:sp>
      </p:grpSp>
      <p:sp>
        <p:nvSpPr>
          <p:cNvPr id="116" name="AutoShape 120"/>
          <p:cNvSpPr>
            <a:spLocks noChangeArrowheads="1"/>
          </p:cNvSpPr>
          <p:nvPr/>
        </p:nvSpPr>
        <p:spPr bwMode="auto">
          <a:xfrm>
            <a:off x="4184650" y="2844800"/>
            <a:ext cx="2027238" cy="595313"/>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smtClean="0"/>
              <a:t>Implementation as Web service</a:t>
            </a:r>
            <a:endParaRPr lang="ja-JP" altLang="en-US" sz="1800" dirty="0"/>
          </a:p>
        </p:txBody>
      </p:sp>
      <p:sp>
        <p:nvSpPr>
          <p:cNvPr id="117" name="AutoShape 121"/>
          <p:cNvSpPr>
            <a:spLocks noChangeArrowheads="1"/>
          </p:cNvSpPr>
          <p:nvPr/>
        </p:nvSpPr>
        <p:spPr bwMode="auto">
          <a:xfrm>
            <a:off x="4184650" y="4537076"/>
            <a:ext cx="2027238" cy="465137"/>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200" dirty="0" smtClean="0"/>
              <a:t>Change of deployment destination</a:t>
            </a:r>
            <a:endParaRPr lang="ja-JP" altLang="en-US" sz="1200" dirty="0"/>
          </a:p>
        </p:txBody>
      </p:sp>
      <p:sp>
        <p:nvSpPr>
          <p:cNvPr id="118" name="AutoShape 119"/>
          <p:cNvSpPr>
            <a:spLocks noChangeArrowheads="1"/>
          </p:cNvSpPr>
          <p:nvPr/>
        </p:nvSpPr>
        <p:spPr bwMode="auto">
          <a:xfrm>
            <a:off x="4906963" y="1030288"/>
            <a:ext cx="3903662" cy="1412875"/>
          </a:xfrm>
          <a:prstGeom prst="roundRect">
            <a:avLst>
              <a:gd name="adj" fmla="val 9157"/>
            </a:avLst>
          </a:prstGeom>
          <a:solidFill>
            <a:srgbClr val="E4CA9C"/>
          </a:solidFill>
          <a:ln w="38100">
            <a:solidFill>
              <a:srgbClr val="D69DAF"/>
            </a:solidFill>
            <a:round/>
            <a:headEnd/>
            <a:tailEnd/>
          </a:ln>
        </p:spPr>
        <p:txBody>
          <a:bodyPr anchor="ctr"/>
          <a:lstStyle/>
          <a:p>
            <a:pPr eaLnBrk="1" hangingPunct="1">
              <a:lnSpc>
                <a:spcPct val="150000"/>
              </a:lnSpc>
            </a:pPr>
            <a:endParaRPr lang="ja-JP" altLang="en-US" sz="2000" b="1"/>
          </a:p>
        </p:txBody>
      </p:sp>
      <p:sp>
        <p:nvSpPr>
          <p:cNvPr id="119" name="Text Box 110"/>
          <p:cNvSpPr txBox="1">
            <a:spLocks noChangeArrowheads="1"/>
          </p:cNvSpPr>
          <p:nvPr/>
        </p:nvSpPr>
        <p:spPr bwMode="auto">
          <a:xfrm>
            <a:off x="4943475" y="1754188"/>
            <a:ext cx="2570163" cy="801373"/>
          </a:xfrm>
          <a:prstGeom prst="rect">
            <a:avLst/>
          </a:prstGeom>
          <a:noFill/>
          <a:ln w="9525">
            <a:noFill/>
            <a:miter lim="800000"/>
            <a:headEnd/>
            <a:tailEnd/>
          </a:ln>
        </p:spPr>
        <p:txBody>
          <a:bodyPr>
            <a:spAutoFit/>
          </a:bodyPr>
          <a:lstStyle/>
          <a:p>
            <a:pPr eaLnBrk="1" hangingPunct="1"/>
            <a:r>
              <a:rPr lang="en-US" altLang="ja-JP" sz="1600" dirty="0" smtClean="0"/>
              <a:t>Service gateway/interface components</a:t>
            </a:r>
            <a:endParaRPr lang="ja-JP" altLang="en-US" sz="1600" dirty="0"/>
          </a:p>
        </p:txBody>
      </p:sp>
      <p:grpSp>
        <p:nvGrpSpPr>
          <p:cNvPr id="120" name="Group 87"/>
          <p:cNvGrpSpPr>
            <a:grpSpLocks/>
          </p:cNvGrpSpPr>
          <p:nvPr/>
        </p:nvGrpSpPr>
        <p:grpSpPr bwMode="auto">
          <a:xfrm>
            <a:off x="5314950" y="1139825"/>
            <a:ext cx="1820863" cy="544513"/>
            <a:chOff x="3384" y="646"/>
            <a:chExt cx="1147" cy="343"/>
          </a:xfrm>
        </p:grpSpPr>
        <p:grpSp>
          <p:nvGrpSpPr>
            <p:cNvPr id="121" name="Group 124"/>
            <p:cNvGrpSpPr>
              <a:grpSpLocks/>
            </p:cNvGrpSpPr>
            <p:nvPr/>
          </p:nvGrpSpPr>
          <p:grpSpPr bwMode="auto">
            <a:xfrm>
              <a:off x="3384" y="646"/>
              <a:ext cx="402" cy="343"/>
              <a:chOff x="1632" y="1248"/>
              <a:chExt cx="2682" cy="2286"/>
            </a:xfrm>
          </p:grpSpPr>
          <p:sp>
            <p:nvSpPr>
              <p:cNvPr id="12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127" name="AutoShape 12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128" name="AutoShape 12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grpSp>
          <p:nvGrpSpPr>
            <p:cNvPr id="122" name="Group 128"/>
            <p:cNvGrpSpPr>
              <a:grpSpLocks/>
            </p:cNvGrpSpPr>
            <p:nvPr/>
          </p:nvGrpSpPr>
          <p:grpSpPr bwMode="auto">
            <a:xfrm>
              <a:off x="4129" y="646"/>
              <a:ext cx="402" cy="343"/>
              <a:chOff x="1632" y="1248"/>
              <a:chExt cx="2682" cy="2286"/>
            </a:xfrm>
          </p:grpSpPr>
          <p:sp>
            <p:nvSpPr>
              <p:cNvPr id="12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24"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125"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grpSp>
      <p:grpSp>
        <p:nvGrpSpPr>
          <p:cNvPr id="129" name="Group 88"/>
          <p:cNvGrpSpPr>
            <a:grpSpLocks/>
          </p:cNvGrpSpPr>
          <p:nvPr/>
        </p:nvGrpSpPr>
        <p:grpSpPr bwMode="auto">
          <a:xfrm>
            <a:off x="2862263" y="1730375"/>
            <a:ext cx="1577975" cy="717550"/>
            <a:chOff x="1803" y="1144"/>
            <a:chExt cx="994" cy="452"/>
          </a:xfrm>
        </p:grpSpPr>
        <p:sp>
          <p:nvSpPr>
            <p:cNvPr id="130" name="AutoShape 68"/>
            <p:cNvSpPr>
              <a:spLocks noChangeArrowheads="1"/>
            </p:cNvSpPr>
            <p:nvPr/>
          </p:nvSpPr>
          <p:spPr bwMode="auto">
            <a:xfrm>
              <a:off x="1803" y="1144"/>
              <a:ext cx="994" cy="214"/>
            </a:xfrm>
            <a:prstGeom prst="wedgeRoundRectCallout">
              <a:avLst>
                <a:gd name="adj1" fmla="val 8449"/>
                <a:gd name="adj2" fmla="val 92991"/>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dirty="0" smtClean="0"/>
                <a:t>In-process</a:t>
              </a:r>
              <a:endParaRPr lang="ja-JP" altLang="en-US" sz="1800" dirty="0">
                <a:latin typeface="HGP創英角ｺﾞｼｯｸUB" pitchFamily="50" charset="-128"/>
              </a:endParaRPr>
            </a:p>
          </p:txBody>
        </p:sp>
        <p:sp>
          <p:nvSpPr>
            <p:cNvPr id="131" name="Line 73"/>
            <p:cNvSpPr>
              <a:spLocks noChangeShapeType="1"/>
            </p:cNvSpPr>
            <p:nvPr/>
          </p:nvSpPr>
          <p:spPr bwMode="auto">
            <a:xfrm>
              <a:off x="2112" y="1596"/>
              <a:ext cx="330" cy="0"/>
            </a:xfrm>
            <a:prstGeom prst="line">
              <a:avLst/>
            </a:prstGeom>
            <a:noFill/>
            <a:ln w="127000">
              <a:solidFill>
                <a:srgbClr val="69306A"/>
              </a:solidFill>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grpSp>
        <p:nvGrpSpPr>
          <p:cNvPr id="132" name="Group 128"/>
          <p:cNvGrpSpPr>
            <a:grpSpLocks/>
          </p:cNvGrpSpPr>
          <p:nvPr/>
        </p:nvGrpSpPr>
        <p:grpSpPr bwMode="auto">
          <a:xfrm>
            <a:off x="7767638" y="1139825"/>
            <a:ext cx="638175" cy="544513"/>
            <a:chOff x="1632" y="1248"/>
            <a:chExt cx="2682" cy="2286"/>
          </a:xfrm>
        </p:grpSpPr>
        <p:sp>
          <p:nvSpPr>
            <p:cNvPr id="13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34"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135"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136" name="Text Box 105"/>
          <p:cNvSpPr txBox="1">
            <a:spLocks noChangeArrowheads="1"/>
          </p:cNvSpPr>
          <p:nvPr/>
        </p:nvSpPr>
        <p:spPr bwMode="auto">
          <a:xfrm>
            <a:off x="7540625" y="1900238"/>
            <a:ext cx="1095375" cy="683264"/>
          </a:xfrm>
          <a:prstGeom prst="rect">
            <a:avLst/>
          </a:prstGeom>
          <a:noFill/>
          <a:ln w="9525">
            <a:noFill/>
            <a:miter lim="800000"/>
            <a:headEnd/>
            <a:tailEnd/>
          </a:ln>
        </p:spPr>
        <p:txBody>
          <a:bodyPr>
            <a:spAutoFit/>
          </a:bodyPr>
          <a:lstStyle/>
          <a:p>
            <a:pPr eaLnBrk="1" hangingPunct="1"/>
            <a:r>
              <a:rPr lang="en-US" altLang="ja-JP" sz="2000" b="1" dirty="0" smtClean="0"/>
              <a:t>B/D layer</a:t>
            </a:r>
            <a:endParaRPr lang="ja-JP" altLang="en-US" sz="2000" dirty="0"/>
          </a:p>
        </p:txBody>
      </p:sp>
      <p:sp>
        <p:nvSpPr>
          <p:cNvPr id="137" name="Text Box 5"/>
          <p:cNvSpPr txBox="1">
            <a:spLocks noChangeArrowheads="1"/>
          </p:cNvSpPr>
          <p:nvPr/>
        </p:nvSpPr>
        <p:spPr bwMode="auto">
          <a:xfrm>
            <a:off x="215900" y="2720976"/>
            <a:ext cx="3263900" cy="3748719"/>
          </a:xfrm>
          <a:prstGeom prst="rect">
            <a:avLst/>
          </a:prstGeom>
          <a:solidFill>
            <a:srgbClr val="FFFF99"/>
          </a:solidFill>
          <a:ln w="9525">
            <a:noFill/>
            <a:miter lim="800000"/>
            <a:headEnd/>
            <a:tailEnd/>
          </a:ln>
        </p:spPr>
        <p:txBody>
          <a:bodyPr>
            <a:spAutoFit/>
          </a:bodyPr>
          <a:lstStyle/>
          <a:p>
            <a:pPr algn="l">
              <a:lnSpc>
                <a:spcPct val="100000"/>
              </a:lnSpc>
              <a:spcBef>
                <a:spcPct val="30000"/>
              </a:spcBef>
              <a:buFontTx/>
              <a:buChar char="•"/>
            </a:pPr>
            <a:r>
              <a:rPr lang="ja-JP" altLang="en-US" sz="2000" dirty="0"/>
              <a:t> </a:t>
            </a:r>
            <a:r>
              <a:rPr lang="en-US" altLang="ja-JP" sz="1600" b="1" dirty="0"/>
              <a:t>Location Transparency</a:t>
            </a:r>
            <a:r>
              <a:rPr lang="ja-JP" altLang="en-US" sz="1600" dirty="0"/>
              <a:t/>
            </a:r>
            <a:br>
              <a:rPr lang="ja-JP" altLang="en-US" sz="1600" dirty="0"/>
            </a:br>
            <a:r>
              <a:rPr lang="ja-JP" altLang="en-US" sz="1600" dirty="0"/>
              <a:t>　</a:t>
            </a:r>
            <a:r>
              <a:rPr lang="en-US" altLang="ja-JP" sz="1600" dirty="0" smtClean="0"/>
              <a:t>Implementation of call switching through in-process/NW, change of call destination WAS by definition</a:t>
            </a:r>
          </a:p>
          <a:p>
            <a:pPr algn="l">
              <a:lnSpc>
                <a:spcPct val="100000"/>
              </a:lnSpc>
              <a:spcBef>
                <a:spcPct val="30000"/>
              </a:spcBef>
              <a:buFontTx/>
              <a:buChar char="•"/>
            </a:pPr>
            <a:r>
              <a:rPr lang="ja-JP" altLang="en-US" sz="1600" b="1" dirty="0" smtClean="0"/>
              <a:t> </a:t>
            </a:r>
            <a:r>
              <a:rPr lang="en-US" altLang="ja-JP" sz="1600" b="1" dirty="0" smtClean="0"/>
              <a:t>Scale Transparency</a:t>
            </a:r>
            <a:r>
              <a:rPr lang="ja-JP" altLang="en-US" sz="1600" b="1" dirty="0"/>
              <a:t/>
            </a:r>
            <a:br>
              <a:rPr lang="ja-JP" altLang="en-US" sz="1600" b="1" dirty="0"/>
            </a:br>
            <a:r>
              <a:rPr lang="ja-JP" altLang="en-US" sz="1600" b="1" dirty="0"/>
              <a:t>　</a:t>
            </a:r>
            <a:r>
              <a:rPr lang="en-US" altLang="ja-JP" sz="1600" dirty="0" smtClean="0"/>
              <a:t>Implementation of </a:t>
            </a:r>
            <a:r>
              <a:rPr lang="en-US" altLang="ja-JP" sz="1600" dirty="0"/>
              <a:t>scale-out </a:t>
            </a:r>
            <a:r>
              <a:rPr lang="en-US" altLang="ja-JP" sz="1600" dirty="0" smtClean="0"/>
              <a:t>(vertical, horizontal dispersion)</a:t>
            </a:r>
            <a:endParaRPr lang="ja-JP" altLang="en-US" sz="1600" dirty="0"/>
          </a:p>
          <a:p>
            <a:pPr algn="l">
              <a:lnSpc>
                <a:spcPct val="100000"/>
              </a:lnSpc>
              <a:spcBef>
                <a:spcPct val="30000"/>
              </a:spcBef>
              <a:buFontTx/>
              <a:buChar char="•"/>
            </a:pPr>
            <a:r>
              <a:rPr lang="ja-JP" altLang="en-US" sz="1600" b="1" dirty="0"/>
              <a:t> </a:t>
            </a:r>
            <a:r>
              <a:rPr lang="en-US" altLang="ja-JP" sz="1600" b="1" dirty="0"/>
              <a:t>Other Transparency</a:t>
            </a:r>
            <a:r>
              <a:rPr lang="ja-JP" altLang="en-US" sz="1600" b="1" dirty="0"/>
              <a:t/>
            </a:r>
            <a:br>
              <a:rPr lang="ja-JP" altLang="en-US" sz="1600" b="1" dirty="0"/>
            </a:br>
            <a:r>
              <a:rPr lang="ja-JP" altLang="en-US" sz="1600" b="1" dirty="0"/>
              <a:t>　</a:t>
            </a:r>
            <a:r>
              <a:rPr lang="en-US" altLang="ja-JP" sz="1600" dirty="0"/>
              <a:t>Also possible to connect with </a:t>
            </a:r>
            <a:r>
              <a:rPr lang="en-US" altLang="ja-JP" sz="1600" dirty="0" smtClean="0"/>
              <a:t>different kinds of development technology other </a:t>
            </a:r>
            <a:r>
              <a:rPr lang="en-US" altLang="ja-JP" sz="1600" dirty="0"/>
              <a:t>than .</a:t>
            </a:r>
            <a:r>
              <a:rPr lang="en-US" altLang="ja-JP" sz="1600" dirty="0" smtClean="0"/>
              <a:t>NET</a:t>
            </a:r>
            <a:endParaRPr lang="en-US" altLang="ja-JP"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4</a:t>
            </a:r>
            <a:r>
              <a:rPr lang="en-US" altLang="ja-JP" sz="2800" b="1" dirty="0" smtClean="0">
                <a:solidFill>
                  <a:schemeClr val="bg1"/>
                </a:solidFill>
              </a:rPr>
              <a:t>. </a:t>
            </a:r>
            <a:r>
              <a:rPr lang="en-US" altLang="ja-JP" sz="2400" b="1" dirty="0" smtClean="0">
                <a:solidFill>
                  <a:schemeClr val="bg1"/>
                </a:solidFill>
              </a:rPr>
              <a:t>D layer Auto-creation Tool Function</a:t>
            </a:r>
            <a:endParaRPr lang="ja-JP" altLang="en-US" sz="2400" dirty="0">
              <a:solidFill>
                <a:schemeClr val="bg1"/>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 descr="12"/>
          <p:cNvPicPr>
            <a:picLocks noChangeAspect="1" noChangeArrowheads="1"/>
          </p:cNvPicPr>
          <p:nvPr/>
        </p:nvPicPr>
        <p:blipFill>
          <a:blip r:embed="rId3" cstate="print"/>
          <a:srcRect/>
          <a:stretch>
            <a:fillRect/>
          </a:stretch>
        </p:blipFill>
        <p:spPr bwMode="auto">
          <a:xfrm>
            <a:off x="4789488" y="1201738"/>
            <a:ext cx="4354512" cy="4384675"/>
          </a:xfrm>
          <a:prstGeom prst="rect">
            <a:avLst/>
          </a:prstGeom>
          <a:noFill/>
          <a:ln w="9525">
            <a:noFill/>
            <a:miter lim="800000"/>
            <a:headEnd/>
            <a:tailEnd/>
          </a:ln>
        </p:spPr>
      </p:pic>
      <p:sp>
        <p:nvSpPr>
          <p:cNvPr id="48131" name="Text Box 6"/>
          <p:cNvSpPr txBox="1">
            <a:spLocks noChangeArrowheads="1"/>
          </p:cNvSpPr>
          <p:nvPr/>
        </p:nvSpPr>
        <p:spPr bwMode="auto">
          <a:xfrm>
            <a:off x="160338" y="889000"/>
            <a:ext cx="8709342" cy="5355312"/>
          </a:xfrm>
          <a:prstGeom prst="rect">
            <a:avLst/>
          </a:prstGeom>
          <a:noFill/>
          <a:ln w="9525">
            <a:noFill/>
            <a:miter lim="800000"/>
            <a:headEnd/>
            <a:tailEnd/>
          </a:ln>
        </p:spPr>
        <p:txBody>
          <a:bodyPr wrap="square">
            <a:spAutoFit/>
          </a:bodyPr>
          <a:lstStyle/>
          <a:p>
            <a:pPr marL="457200" indent="-457200" algn="l" eaLnBrk="1" hangingPunct="1">
              <a:lnSpc>
                <a:spcPct val="100000"/>
              </a:lnSpc>
              <a:buFont typeface="Wingdings" pitchFamily="2" charset="2"/>
              <a:buChar char="l"/>
            </a:pPr>
            <a:r>
              <a:rPr lang="en-US" altLang="ja-JP" sz="1800" dirty="0" err="1" smtClean="0"/>
              <a:t>OpenTouryo</a:t>
            </a:r>
            <a:r>
              <a:rPr lang="en-US" altLang="ja-JP" sz="1800" dirty="0" smtClean="0"/>
              <a:t> has been developed by Hitachi Solutions (Formerly Hitachi Systems &amp; Services) in 2007. </a:t>
            </a:r>
          </a:p>
          <a:p>
            <a:pPr marL="457200" indent="-457200" algn="l" eaLnBrk="1" hangingPunct="1">
              <a:lnSpc>
                <a:spcPct val="100000"/>
              </a:lnSpc>
              <a:buFont typeface="Wingdings" pitchFamily="2" charset="2"/>
              <a:buChar char="l"/>
            </a:pPr>
            <a:endParaRPr lang="en-US" altLang="ja-JP" sz="1800" dirty="0" smtClean="0"/>
          </a:p>
          <a:p>
            <a:pPr marL="457200" indent="-457200" algn="l" eaLnBrk="1" hangingPunct="1">
              <a:lnSpc>
                <a:spcPct val="100000"/>
              </a:lnSpc>
              <a:buFont typeface="Wingdings" pitchFamily="2" charset="2"/>
              <a:buChar char="l"/>
            </a:pPr>
            <a:r>
              <a:rPr lang="en-US" altLang="ja-JP" sz="1800" dirty="0" smtClean="0"/>
              <a:t>In the 7 years up to now, it has been adopted by many projects of this Company. (product development and contract development, and up to large-scale mission-critical systems from small departmental system) </a:t>
            </a:r>
          </a:p>
          <a:p>
            <a:pPr marL="457200" indent="-457200" algn="l" eaLnBrk="1" hangingPunct="1">
              <a:lnSpc>
                <a:spcPct val="100000"/>
              </a:lnSpc>
              <a:buFont typeface="Wingdings" pitchFamily="2" charset="2"/>
              <a:buChar char="l"/>
            </a:pPr>
            <a:endParaRPr lang="en-US" altLang="ja-JP" sz="1800" dirty="0" smtClean="0"/>
          </a:p>
          <a:p>
            <a:pPr marL="457200" indent="-457200" algn="l" eaLnBrk="1" hangingPunct="1">
              <a:lnSpc>
                <a:spcPct val="100000"/>
              </a:lnSpc>
              <a:buFont typeface="Wingdings" pitchFamily="2" charset="2"/>
              <a:buChar char="l"/>
            </a:pPr>
            <a:r>
              <a:rPr lang="en-US" altLang="ja-JP" sz="1800" dirty="0" smtClean="0"/>
              <a:t>The system that need high quality and high reliability is need development infrastructure which is backed by a proven effective. The know-how that we have accumulated many years from NET application development has been aggregated to </a:t>
            </a:r>
            <a:r>
              <a:rPr lang="en-US" altLang="ja-JP" sz="1800" dirty="0" err="1" smtClean="0"/>
              <a:t>OpenTouryo</a:t>
            </a:r>
            <a:r>
              <a:rPr lang="en-US" altLang="ja-JP" sz="1800" dirty="0" smtClean="0"/>
              <a:t>.</a:t>
            </a:r>
          </a:p>
          <a:p>
            <a:pPr marL="457200" indent="-457200" algn="l" eaLnBrk="1" hangingPunct="1">
              <a:lnSpc>
                <a:spcPct val="100000"/>
              </a:lnSpc>
              <a:buFont typeface="Wingdings" pitchFamily="2" charset="2"/>
              <a:buChar char="l"/>
            </a:pPr>
            <a:endParaRPr lang="en-US" altLang="ja-JP" sz="1800" dirty="0" smtClean="0"/>
          </a:p>
          <a:p>
            <a:pPr marL="174625" algn="l" eaLnBrk="1" hangingPunct="1">
              <a:lnSpc>
                <a:spcPct val="100000"/>
              </a:lnSpc>
            </a:pPr>
            <a:r>
              <a:rPr lang="en-US" altLang="ja-JP" sz="1800" dirty="0" smtClean="0"/>
              <a:t>Changes in IT technology is intense, and Choice of technology has increased in recent years. On the other hand, the importance of the use of IT is increasing more for the growth of the company. This time, Hitachi Solutions decided to publish as open source under the name </a:t>
            </a:r>
            <a:r>
              <a:rPr lang="en-US" altLang="ja-JP" sz="1800" dirty="0" err="1" smtClean="0"/>
              <a:t>OpenTouryo</a:t>
            </a:r>
            <a:r>
              <a:rPr lang="en-US" altLang="ja-JP" sz="1800" dirty="0" smtClean="0"/>
              <a:t>, It had been internal use as .NET application development framework.</a:t>
            </a:r>
          </a:p>
        </p:txBody>
      </p:sp>
      <p:sp>
        <p:nvSpPr>
          <p:cNvPr id="37895"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defRPr/>
            </a:pPr>
            <a:r>
              <a:rPr lang="en-US" altLang="ja-JP" sz="3200" b="1" dirty="0" smtClean="0">
                <a:solidFill>
                  <a:schemeClr val="tx2"/>
                </a:solidFill>
                <a:ea typeface="ＭＳ Ｐゴシック" pitchFamily="50" charset="-128"/>
              </a:rPr>
              <a:t>Opening</a:t>
            </a:r>
            <a:endParaRPr lang="ja-JP" altLang="en-US" sz="3200" b="1" dirty="0">
              <a:effectLst>
                <a:outerShdw blurRad="38100" dist="38100" dir="2700000" algn="tl">
                  <a:srgbClr val="C0C0C0"/>
                </a:outerShdw>
              </a:effectLst>
              <a:ea typeface="ＭＳ Ｐゴシック"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 </a:t>
            </a:r>
            <a:r>
              <a:rPr lang="en-US" altLang="ja-JP" sz="2400" b="1" dirty="0" smtClean="0"/>
              <a:t>D layer Auto Creation Tool – Auto Creation</a:t>
            </a:r>
            <a:endParaRPr lang="ja-JP" altLang="en-US" sz="2400" dirty="0" smtClean="0"/>
          </a:p>
        </p:txBody>
      </p:sp>
      <p:sp>
        <p:nvSpPr>
          <p:cNvPr id="53" name="Freeform 85"/>
          <p:cNvSpPr>
            <a:spLocks/>
          </p:cNvSpPr>
          <p:nvPr/>
        </p:nvSpPr>
        <p:spPr bwMode="auto">
          <a:xfrm>
            <a:off x="3181350" y="2696300"/>
            <a:ext cx="5700713" cy="3487738"/>
          </a:xfrm>
          <a:custGeom>
            <a:avLst/>
            <a:gdLst/>
            <a:ahLst/>
            <a:cxnLst>
              <a:cxn ang="0">
                <a:pos x="0" y="0"/>
              </a:cxn>
              <a:cxn ang="0">
                <a:pos x="0" y="834"/>
              </a:cxn>
              <a:cxn ang="0">
                <a:pos x="1507" y="834"/>
              </a:cxn>
              <a:cxn ang="0">
                <a:pos x="1507" y="2035"/>
              </a:cxn>
              <a:cxn ang="0">
                <a:pos x="3591" y="2035"/>
              </a:cxn>
              <a:cxn ang="0">
                <a:pos x="3591" y="0"/>
              </a:cxn>
              <a:cxn ang="0">
                <a:pos x="0" y="0"/>
              </a:cxn>
            </a:cxnLst>
            <a:rect l="0" t="0" r="r" b="b"/>
            <a:pathLst>
              <a:path w="3591" h="2035">
                <a:moveTo>
                  <a:pt x="0" y="0"/>
                </a:moveTo>
                <a:lnTo>
                  <a:pt x="0" y="834"/>
                </a:lnTo>
                <a:lnTo>
                  <a:pt x="1507" y="834"/>
                </a:lnTo>
                <a:lnTo>
                  <a:pt x="1507" y="2035"/>
                </a:lnTo>
                <a:lnTo>
                  <a:pt x="3591" y="2035"/>
                </a:lnTo>
                <a:lnTo>
                  <a:pt x="3591" y="0"/>
                </a:lnTo>
                <a:lnTo>
                  <a:pt x="0" y="0"/>
                </a:lnTo>
                <a:close/>
              </a:path>
            </a:pathLst>
          </a:custGeom>
          <a:solidFill>
            <a:srgbClr val="E4CAC8"/>
          </a:solidFill>
          <a:ln w="19050" cap="flat" cmpd="sng">
            <a:noFill/>
            <a:prstDash val="solid"/>
            <a:round/>
            <a:headEnd/>
            <a:tailEnd/>
          </a:ln>
          <a:effectLst>
            <a:outerShdw dist="107763" dir="2700000" algn="ctr" rotWithShape="0">
              <a:schemeClr val="bg2">
                <a:alpha val="50000"/>
              </a:schemeClr>
            </a:outerShdw>
          </a:effectLst>
        </p:spPr>
        <p:txBody>
          <a:bodyPr anchor="ctr">
            <a:noAutofit/>
          </a:bodyPr>
          <a:lstStyle/>
          <a:p>
            <a:pPr eaLnBrk="1" hangingPunct="1">
              <a:lnSpc>
                <a:spcPct val="150000"/>
              </a:lnSpc>
              <a:defRPr/>
            </a:pPr>
            <a:endParaRPr lang="ja-JP" altLang="en-US" sz="2000" b="1"/>
          </a:p>
        </p:txBody>
      </p:sp>
      <p:sp>
        <p:nvSpPr>
          <p:cNvPr id="54" name="AutoShape 44"/>
          <p:cNvSpPr>
            <a:spLocks noChangeArrowheads="1"/>
          </p:cNvSpPr>
          <p:nvPr/>
        </p:nvSpPr>
        <p:spPr bwMode="auto">
          <a:xfrm rot="5400000">
            <a:off x="6907213" y="4367938"/>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55" name="AutoShape 48"/>
          <p:cNvSpPr>
            <a:spLocks noChangeArrowheads="1"/>
          </p:cNvSpPr>
          <p:nvPr/>
        </p:nvSpPr>
        <p:spPr bwMode="auto">
          <a:xfrm rot="7450111">
            <a:off x="6292850" y="4367938"/>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56" name="AutoShape 49"/>
          <p:cNvSpPr>
            <a:spLocks noChangeArrowheads="1"/>
          </p:cNvSpPr>
          <p:nvPr/>
        </p:nvSpPr>
        <p:spPr bwMode="auto">
          <a:xfrm rot="14149889" flipH="1">
            <a:off x="7519988" y="4367938"/>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vert="eaVert"/>
          <a:lstStyle/>
          <a:p>
            <a:pPr eaLnBrk="1" hangingPunct="1">
              <a:lnSpc>
                <a:spcPct val="150000"/>
              </a:lnSpc>
            </a:pPr>
            <a:endParaRPr lang="ja-JP" altLang="en-US" sz="2000" b="1"/>
          </a:p>
        </p:txBody>
      </p:sp>
      <p:sp>
        <p:nvSpPr>
          <p:cNvPr id="57" name="AutoShape 32"/>
          <p:cNvSpPr>
            <a:spLocks noChangeArrowheads="1"/>
          </p:cNvSpPr>
          <p:nvPr/>
        </p:nvSpPr>
        <p:spPr bwMode="auto">
          <a:xfrm>
            <a:off x="5791200" y="5018813"/>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58" name="AutoShape 33"/>
          <p:cNvSpPr>
            <a:spLocks noChangeArrowheads="1"/>
          </p:cNvSpPr>
          <p:nvPr/>
        </p:nvSpPr>
        <p:spPr bwMode="auto">
          <a:xfrm>
            <a:off x="5903913" y="514105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59" name="AutoShape 34"/>
          <p:cNvSpPr>
            <a:spLocks noChangeArrowheads="1"/>
          </p:cNvSpPr>
          <p:nvPr/>
        </p:nvSpPr>
        <p:spPr bwMode="auto">
          <a:xfrm>
            <a:off x="6016625" y="526170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r>
              <a:rPr lang="en-US" altLang="ja-JP" sz="2000" b="1" dirty="0"/>
              <a:t>Dao</a:t>
            </a:r>
          </a:p>
          <a:p>
            <a:pPr eaLnBrk="1" hangingPunct="1"/>
            <a:r>
              <a:rPr lang="en-US" altLang="ja-JP" sz="2000" dirty="0" smtClean="0">
                <a:latin typeface="HGP創英角ｺﾞｼｯｸUB" pitchFamily="50" charset="-128"/>
              </a:rPr>
              <a:t>class</a:t>
            </a:r>
            <a:endParaRPr lang="ja-JP" altLang="en-US" sz="2000" dirty="0">
              <a:latin typeface="HGP創英角ｺﾞｼｯｸUB" pitchFamily="50" charset="-128"/>
            </a:endParaRPr>
          </a:p>
        </p:txBody>
      </p:sp>
      <p:sp>
        <p:nvSpPr>
          <p:cNvPr id="60" name="AutoShape 54"/>
          <p:cNvSpPr>
            <a:spLocks noChangeArrowheads="1"/>
          </p:cNvSpPr>
          <p:nvPr/>
        </p:nvSpPr>
        <p:spPr bwMode="auto">
          <a:xfrm>
            <a:off x="7351713" y="5018813"/>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61" name="AutoShape 55"/>
          <p:cNvSpPr>
            <a:spLocks noChangeArrowheads="1"/>
          </p:cNvSpPr>
          <p:nvPr/>
        </p:nvSpPr>
        <p:spPr bwMode="auto">
          <a:xfrm>
            <a:off x="7464425" y="514105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62" name="AutoShape 56"/>
          <p:cNvSpPr>
            <a:spLocks noChangeArrowheads="1"/>
          </p:cNvSpPr>
          <p:nvPr/>
        </p:nvSpPr>
        <p:spPr bwMode="auto">
          <a:xfrm>
            <a:off x="7577138" y="5261700"/>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lnSpc>
                <a:spcPct val="100000"/>
              </a:lnSpc>
            </a:pPr>
            <a:r>
              <a:rPr lang="en-US" altLang="ja-JP" sz="2000" b="1" dirty="0"/>
              <a:t>SQL</a:t>
            </a:r>
          </a:p>
          <a:p>
            <a:pPr eaLnBrk="1" hangingPunct="1">
              <a:lnSpc>
                <a:spcPct val="100000"/>
              </a:lnSpc>
            </a:pPr>
            <a:r>
              <a:rPr lang="en-US" altLang="ja-JP" sz="2000" dirty="0" smtClean="0">
                <a:latin typeface="HGP創英角ｺﾞｼｯｸUB" pitchFamily="50" charset="-128"/>
              </a:rPr>
              <a:t>file</a:t>
            </a:r>
            <a:endParaRPr lang="ja-JP" altLang="en-US" sz="2000" dirty="0">
              <a:latin typeface="HGP創英角ｺﾞｼｯｸUB" pitchFamily="50" charset="-128"/>
            </a:endParaRPr>
          </a:p>
        </p:txBody>
      </p:sp>
      <p:sp>
        <p:nvSpPr>
          <p:cNvPr id="64" name="Freeform 83"/>
          <p:cNvSpPr>
            <a:spLocks/>
          </p:cNvSpPr>
          <p:nvPr/>
        </p:nvSpPr>
        <p:spPr bwMode="auto">
          <a:xfrm flipV="1">
            <a:off x="337213" y="2915238"/>
            <a:ext cx="5086350" cy="3268800"/>
          </a:xfrm>
          <a:custGeom>
            <a:avLst/>
            <a:gdLst/>
            <a:ahLst/>
            <a:cxnLst>
              <a:cxn ang="0">
                <a:pos x="0" y="0"/>
              </a:cxn>
              <a:cxn ang="0">
                <a:pos x="0" y="858"/>
              </a:cxn>
              <a:cxn ang="0">
                <a:pos x="1856" y="858"/>
              </a:cxn>
              <a:cxn ang="0">
                <a:pos x="1856" y="1851"/>
              </a:cxn>
              <a:cxn ang="0">
                <a:pos x="3204" y="1851"/>
              </a:cxn>
              <a:cxn ang="0">
                <a:pos x="3204" y="0"/>
              </a:cxn>
              <a:cxn ang="0">
                <a:pos x="0" y="0"/>
              </a:cxn>
            </a:cxnLst>
            <a:rect l="0" t="0" r="r" b="b"/>
            <a:pathLst>
              <a:path w="3204" h="1851">
                <a:moveTo>
                  <a:pt x="0" y="0"/>
                </a:moveTo>
                <a:lnTo>
                  <a:pt x="0" y="858"/>
                </a:lnTo>
                <a:lnTo>
                  <a:pt x="1856" y="858"/>
                </a:lnTo>
                <a:lnTo>
                  <a:pt x="1856" y="1851"/>
                </a:lnTo>
                <a:lnTo>
                  <a:pt x="3204" y="1851"/>
                </a:lnTo>
                <a:lnTo>
                  <a:pt x="3204" y="0"/>
                </a:lnTo>
                <a:lnTo>
                  <a:pt x="0" y="0"/>
                </a:lnTo>
                <a:close/>
              </a:path>
            </a:pathLst>
          </a:custGeom>
          <a:solidFill>
            <a:srgbClr val="CCCCA3"/>
          </a:solidFill>
          <a:ln w="19050" cap="flat" cmpd="sng">
            <a:noFill/>
            <a:prstDash val="solid"/>
            <a:round/>
            <a:headEnd/>
            <a:tailEnd/>
          </a:ln>
          <a:effectLst>
            <a:outerShdw dist="107763" dir="2700000" algn="ctr" rotWithShape="0">
              <a:schemeClr val="bg2">
                <a:alpha val="50000"/>
              </a:schemeClr>
            </a:outerShdw>
          </a:effectLst>
        </p:spPr>
        <p:txBody>
          <a:bodyPr anchor="ctr">
            <a:noAutofit/>
          </a:bodyPr>
          <a:lstStyle/>
          <a:p>
            <a:pPr eaLnBrk="1" hangingPunct="1">
              <a:lnSpc>
                <a:spcPct val="150000"/>
              </a:lnSpc>
              <a:defRPr/>
            </a:pPr>
            <a:endParaRPr lang="ja-JP" altLang="en-US" sz="2000" b="1"/>
          </a:p>
        </p:txBody>
      </p:sp>
      <p:sp>
        <p:nvSpPr>
          <p:cNvPr id="65" name="AutoShape 5"/>
          <p:cNvSpPr>
            <a:spLocks noChangeArrowheads="1"/>
          </p:cNvSpPr>
          <p:nvPr/>
        </p:nvSpPr>
        <p:spPr bwMode="auto">
          <a:xfrm>
            <a:off x="2641601" y="4933676"/>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6" name="AutoShape 26"/>
          <p:cNvSpPr>
            <a:spLocks noChangeArrowheads="1"/>
          </p:cNvSpPr>
          <p:nvPr/>
        </p:nvSpPr>
        <p:spPr bwMode="auto">
          <a:xfrm>
            <a:off x="3579813" y="3150388"/>
            <a:ext cx="1584325" cy="758825"/>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1600" b="1" dirty="0" smtClean="0"/>
              <a:t>D layer definition file</a:t>
            </a:r>
            <a:endParaRPr lang="ja-JP" altLang="en-US" sz="1600" b="1" dirty="0">
              <a:latin typeface="HGP創英角ｺﾞｼｯｸUB" pitchFamily="50" charset="-128"/>
            </a:endParaRPr>
          </a:p>
        </p:txBody>
      </p:sp>
      <p:sp>
        <p:nvSpPr>
          <p:cNvPr id="67" name="AutoShape 30"/>
          <p:cNvSpPr>
            <a:spLocks noChangeArrowheads="1"/>
          </p:cNvSpPr>
          <p:nvPr/>
        </p:nvSpPr>
        <p:spPr bwMode="auto">
          <a:xfrm rot="16200000" flipV="1">
            <a:off x="4061233" y="4044736"/>
            <a:ext cx="621482"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68" name="AutoShape 79"/>
          <p:cNvSpPr>
            <a:spLocks noChangeArrowheads="1"/>
          </p:cNvSpPr>
          <p:nvPr/>
        </p:nvSpPr>
        <p:spPr bwMode="auto">
          <a:xfrm>
            <a:off x="2338084" y="5742713"/>
            <a:ext cx="2939970" cy="58864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1800" dirty="0" smtClean="0"/>
              <a:t>Extraction function of DB schema information</a:t>
            </a:r>
            <a:endParaRPr kumimoji="0" lang="ja-JP" altLang="en-US" sz="1800" dirty="0"/>
          </a:p>
        </p:txBody>
      </p:sp>
      <p:sp>
        <p:nvSpPr>
          <p:cNvPr id="69" name="Rectangle 15"/>
          <p:cNvSpPr>
            <a:spLocks noChangeArrowheads="1"/>
          </p:cNvSpPr>
          <p:nvPr/>
        </p:nvSpPr>
        <p:spPr bwMode="auto">
          <a:xfrm>
            <a:off x="3561717" y="4786727"/>
            <a:ext cx="1584325" cy="758825"/>
          </a:xfrm>
          <a:prstGeom prst="rect">
            <a:avLst/>
          </a:prstGeom>
          <a:solidFill>
            <a:srgbClr val="E4CAC8"/>
          </a:solidFill>
          <a:ln w="38100">
            <a:solidFill>
              <a:srgbClr val="D69DAF"/>
            </a:solidFill>
            <a:miter lim="800000"/>
            <a:headEnd/>
            <a:tailEnd/>
          </a:ln>
        </p:spPr>
        <p:txBody>
          <a:bodyPr/>
          <a:lstStyle/>
          <a:p>
            <a:pPr eaLnBrk="1" hangingPunct="1"/>
            <a:r>
              <a:rPr lang="en-US" altLang="ja-JP" sz="1600" b="1" dirty="0" smtClean="0">
                <a:latin typeface="ＭＳ Ｐゴシック" pitchFamily="50" charset="-128"/>
              </a:rPr>
              <a:t>Meta data extraction tool</a:t>
            </a:r>
            <a:endParaRPr lang="ja-JP" altLang="en-US" sz="1600" b="1" dirty="0">
              <a:latin typeface="HGP創英角ｺﾞｼｯｸUB" pitchFamily="50" charset="-128"/>
            </a:endParaRPr>
          </a:p>
        </p:txBody>
      </p:sp>
      <p:sp>
        <p:nvSpPr>
          <p:cNvPr id="70" name="Rectangle 43"/>
          <p:cNvSpPr>
            <a:spLocks noChangeArrowheads="1"/>
          </p:cNvSpPr>
          <p:nvPr/>
        </p:nvSpPr>
        <p:spPr bwMode="auto">
          <a:xfrm>
            <a:off x="6469063" y="3309263"/>
            <a:ext cx="1584325" cy="758825"/>
          </a:xfrm>
          <a:prstGeom prst="rect">
            <a:avLst/>
          </a:prstGeom>
          <a:solidFill>
            <a:srgbClr val="FFFF99"/>
          </a:solidFill>
          <a:ln w="38100">
            <a:solidFill>
              <a:schemeClr val="tx1"/>
            </a:solidFill>
            <a:miter lim="800000"/>
            <a:headEnd/>
            <a:tailEnd/>
          </a:ln>
        </p:spPr>
        <p:txBody>
          <a:bodyPr/>
          <a:lstStyle/>
          <a:p>
            <a:pPr eaLnBrk="1" hangingPunct="1"/>
            <a:r>
              <a:rPr lang="en-US" altLang="ja-JP" sz="1600" b="1" dirty="0" smtClean="0"/>
              <a:t>D layer</a:t>
            </a:r>
            <a:endParaRPr lang="ja-JP" altLang="en-US" sz="1600" b="1" dirty="0" smtClean="0"/>
          </a:p>
          <a:p>
            <a:pPr eaLnBrk="1" hangingPunct="1"/>
            <a:r>
              <a:rPr lang="en-US" altLang="ja-JP" sz="1600" b="1" dirty="0" smtClean="0"/>
              <a:t>Creation tool</a:t>
            </a:r>
            <a:endParaRPr lang="ja-JP" altLang="en-US" sz="1600" b="1" dirty="0"/>
          </a:p>
        </p:txBody>
      </p:sp>
      <p:grpSp>
        <p:nvGrpSpPr>
          <p:cNvPr id="71" name="Group 63"/>
          <p:cNvGrpSpPr>
            <a:grpSpLocks/>
          </p:cNvGrpSpPr>
          <p:nvPr/>
        </p:nvGrpSpPr>
        <p:grpSpPr bwMode="auto">
          <a:xfrm>
            <a:off x="619125" y="4862238"/>
            <a:ext cx="1689100" cy="1089025"/>
            <a:chOff x="418" y="747"/>
            <a:chExt cx="1064" cy="686"/>
          </a:xfrm>
        </p:grpSpPr>
        <p:sp>
          <p:nvSpPr>
            <p:cNvPr id="72" name="AutoShape 13"/>
            <p:cNvSpPr>
              <a:spLocks noChangeArrowheads="1"/>
            </p:cNvSpPr>
            <p:nvPr/>
          </p:nvSpPr>
          <p:spPr bwMode="auto">
            <a:xfrm>
              <a:off x="418" y="747"/>
              <a:ext cx="1064" cy="384"/>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en-US" altLang="ja-JP" sz="2400" b="1" dirty="0" smtClean="0"/>
                <a:t>DBMS</a:t>
              </a:r>
              <a:endParaRPr kumimoji="0" lang="en-US" altLang="ja-JP" sz="2400" dirty="0"/>
            </a:p>
          </p:txBody>
        </p:sp>
        <p:sp>
          <p:nvSpPr>
            <p:cNvPr id="73" name="Text Box 45"/>
            <p:cNvSpPr txBox="1">
              <a:spLocks noChangeArrowheads="1"/>
            </p:cNvSpPr>
            <p:nvPr/>
          </p:nvSpPr>
          <p:spPr bwMode="auto">
            <a:xfrm>
              <a:off x="470" y="1145"/>
              <a:ext cx="960" cy="288"/>
            </a:xfrm>
            <a:prstGeom prst="rect">
              <a:avLst/>
            </a:prstGeom>
            <a:noFill/>
            <a:ln w="9525">
              <a:noFill/>
              <a:miter lim="800000"/>
              <a:headEnd/>
              <a:tailEnd/>
            </a:ln>
          </p:spPr>
          <p:txBody>
            <a:bodyPr>
              <a:spAutoFit/>
            </a:bodyPr>
            <a:lstStyle/>
            <a:p>
              <a:pPr eaLnBrk="1" hangingPunct="1">
                <a:lnSpc>
                  <a:spcPct val="100000"/>
                </a:lnSpc>
                <a:spcBef>
                  <a:spcPct val="50000"/>
                </a:spcBef>
              </a:pPr>
              <a:r>
                <a:rPr lang="en-US" altLang="ja-JP" sz="2400" dirty="0" smtClean="0">
                  <a:latin typeface="HGP創英角ｺﾞｼｯｸUB" pitchFamily="50" charset="-128"/>
                </a:rPr>
                <a:t>Schema</a:t>
              </a:r>
              <a:endParaRPr lang="ja-JP" altLang="en-US" sz="2400" dirty="0">
                <a:latin typeface="HGP創英角ｺﾞｼｯｸUB" pitchFamily="50" charset="-128"/>
              </a:endParaRPr>
            </a:p>
          </p:txBody>
        </p:sp>
      </p:grpSp>
      <p:sp>
        <p:nvSpPr>
          <p:cNvPr id="74" name="AutoShape 12"/>
          <p:cNvSpPr>
            <a:spLocks noChangeArrowheads="1"/>
          </p:cNvSpPr>
          <p:nvPr/>
        </p:nvSpPr>
        <p:spPr bwMode="auto">
          <a:xfrm>
            <a:off x="184109" y="823187"/>
            <a:ext cx="8697953" cy="157765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algn="l" eaLnBrk="1" hangingPunct="1">
              <a:lnSpc>
                <a:spcPct val="100000"/>
              </a:lnSpc>
            </a:pPr>
            <a:r>
              <a:rPr lang="en-US" altLang="ja-JP" sz="1800" dirty="0" smtClean="0"/>
              <a:t>Automatically generates 100% Dao / SQL of CRUD processing for the table view with the schema information. Processing has been generated, it leverages the dynamic parameterized query below. In addition, time stamp optimism exclusive process of Web applications prone to leakage implementation will also be generated.</a:t>
            </a:r>
            <a:endParaRPr lang="ja-JP" altLang="en-US" sz="1800" dirty="0"/>
          </a:p>
        </p:txBody>
      </p:sp>
      <p:sp>
        <p:nvSpPr>
          <p:cNvPr id="75" name="AutoShape 76"/>
          <p:cNvSpPr>
            <a:spLocks noChangeArrowheads="1"/>
          </p:cNvSpPr>
          <p:nvPr/>
        </p:nvSpPr>
        <p:spPr bwMode="auto">
          <a:xfrm>
            <a:off x="5297488" y="3399563"/>
            <a:ext cx="1069975" cy="485775"/>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3" name="AutoShape 80"/>
          <p:cNvSpPr>
            <a:spLocks noChangeArrowheads="1"/>
          </p:cNvSpPr>
          <p:nvPr/>
        </p:nvSpPr>
        <p:spPr bwMode="auto">
          <a:xfrm>
            <a:off x="6040438" y="2534858"/>
            <a:ext cx="2439988" cy="68353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en-US" sz="1800" dirty="0" smtClean="0"/>
              <a:t>D layer auto creation function</a:t>
            </a:r>
            <a:endParaRPr kumimoji="0" lang="ja-JP" alt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5</a:t>
            </a:r>
            <a:r>
              <a:rPr lang="en-US" altLang="ja-JP" sz="2800" b="1" dirty="0" smtClean="0">
                <a:solidFill>
                  <a:schemeClr val="bg1"/>
                </a:solidFill>
              </a:rPr>
              <a:t>. </a:t>
            </a:r>
            <a:r>
              <a:rPr lang="en-US" altLang="ja-JP" sz="2400" b="1" dirty="0" smtClean="0">
                <a:solidFill>
                  <a:schemeClr val="bg1"/>
                </a:solidFill>
              </a:rPr>
              <a:t>Dynamic Parameterized Query Function</a:t>
            </a:r>
            <a:endParaRPr lang="en-US" altLang="ja-JP" sz="2400" dirty="0">
              <a:solidFill>
                <a:schemeClr val="bg1"/>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2"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5.1 </a:t>
            </a:r>
            <a:r>
              <a:rPr lang="en-US" altLang="ja-JP" sz="2400" b="1" dirty="0" smtClean="0"/>
              <a:t>Dynamic Parameterized Query</a:t>
            </a:r>
            <a:r>
              <a:rPr lang="ja-JP" altLang="en-US" sz="2400" b="1" dirty="0" smtClean="0"/>
              <a:t> </a:t>
            </a:r>
            <a:r>
              <a:rPr lang="en-US" altLang="ja-JP" sz="2400" b="1" dirty="0" smtClean="0"/>
              <a:t>– Existing SQL</a:t>
            </a:r>
            <a:endParaRPr lang="ja-JP" altLang="en-US" sz="2400" b="1" dirty="0"/>
          </a:p>
        </p:txBody>
      </p:sp>
      <p:sp>
        <p:nvSpPr>
          <p:cNvPr id="13" name="AutoShape 3"/>
          <p:cNvSpPr>
            <a:spLocks noChangeArrowheads="1"/>
          </p:cNvSpPr>
          <p:nvPr/>
        </p:nvSpPr>
        <p:spPr bwMode="auto">
          <a:xfrm>
            <a:off x="6037263" y="2505075"/>
            <a:ext cx="2654300" cy="685800"/>
          </a:xfrm>
          <a:prstGeom prst="flowChartPredefinedProcess">
            <a:avLst/>
          </a:prstGeom>
          <a:solidFill>
            <a:srgbClr val="CCCCCC"/>
          </a:solidFill>
          <a:ln w="9525">
            <a:solidFill>
              <a:schemeClr val="tx1"/>
            </a:solidFill>
            <a:miter lim="800000"/>
            <a:headEnd/>
            <a:tailEnd/>
          </a:ln>
        </p:spPr>
        <p:txBody>
          <a:bodyPr wrap="none" anchor="ctr"/>
          <a:lstStyle/>
          <a:p>
            <a:pPr eaLnBrk="1" hangingPunct="1">
              <a:lnSpc>
                <a:spcPct val="100000"/>
              </a:lnSpc>
            </a:pPr>
            <a:r>
              <a:rPr kumimoji="0" lang="en-US" altLang="ja-JP" sz="2400" b="1" dirty="0" smtClean="0">
                <a:ea typeface="Verdana" pitchFamily="34" charset="0"/>
                <a:cs typeface="Verdana" pitchFamily="34" charset="0"/>
              </a:rPr>
              <a:t>Program</a:t>
            </a:r>
            <a:endParaRPr kumimoji="0" lang="ja-JP" altLang="en-US" sz="2400" b="1" dirty="0">
              <a:cs typeface="Verdana" pitchFamily="34" charset="0"/>
            </a:endParaRPr>
          </a:p>
        </p:txBody>
      </p:sp>
      <p:sp>
        <p:nvSpPr>
          <p:cNvPr id="14" name="AutoShape 4"/>
          <p:cNvSpPr>
            <a:spLocks noChangeArrowheads="1"/>
          </p:cNvSpPr>
          <p:nvPr/>
        </p:nvSpPr>
        <p:spPr bwMode="auto">
          <a:xfrm>
            <a:off x="2447925" y="842963"/>
            <a:ext cx="6165850" cy="819150"/>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eaLnBrk="1" hangingPunct="1">
              <a:lnSpc>
                <a:spcPct val="100000"/>
              </a:lnSpc>
              <a:defRPr/>
            </a:pPr>
            <a:r>
              <a:rPr lang="en-US" altLang="ja-JP" sz="1400" dirty="0"/>
              <a:t>Previously, character string, </a:t>
            </a:r>
            <a:r>
              <a:rPr lang="en-US" altLang="ja-JP" sz="1400" dirty="0" smtClean="0"/>
              <a:t>character </a:t>
            </a:r>
            <a:r>
              <a:rPr lang="en-US" altLang="ja-JP" sz="1400" dirty="0"/>
              <a:t>string concatenation, and the accompanying IF statement were scattered in the program that processes dynamic SQL.</a:t>
            </a:r>
            <a:endParaRPr lang="ja-JP" altLang="en-US" sz="1400" dirty="0"/>
          </a:p>
        </p:txBody>
      </p:sp>
      <p:sp>
        <p:nvSpPr>
          <p:cNvPr id="15" name="AutoShape 6"/>
          <p:cNvSpPr>
            <a:spLocks/>
          </p:cNvSpPr>
          <p:nvPr/>
        </p:nvSpPr>
        <p:spPr bwMode="auto">
          <a:xfrm>
            <a:off x="446088" y="1866900"/>
            <a:ext cx="4629150" cy="1719263"/>
          </a:xfrm>
          <a:prstGeom prst="accentBorderCallout2">
            <a:avLst>
              <a:gd name="adj1" fmla="val 6648"/>
              <a:gd name="adj2" fmla="val 101579"/>
              <a:gd name="adj3" fmla="val 6648"/>
              <a:gd name="adj4" fmla="val 128366"/>
              <a:gd name="adj5" fmla="val 40704"/>
              <a:gd name="adj6" fmla="val 131713"/>
            </a:avLst>
          </a:prstGeom>
          <a:solidFill>
            <a:srgbClr val="FFFFFF"/>
          </a:solidFill>
          <a:ln w="9525">
            <a:solidFill>
              <a:srgbClr val="000000"/>
            </a:solidFill>
            <a:miter lim="800000"/>
            <a:headEnd/>
            <a:tailEnd/>
          </a:ln>
        </p:spPr>
        <p:txBody>
          <a:bodyPr/>
          <a:lstStyle/>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solidFill>
                  <a:srgbClr val="008000"/>
                </a:solidFill>
                <a:latin typeface="ＭＳ ゴシック" pitchFamily="49" charset="-128"/>
                <a:ea typeface="ＭＳ ゴシック" pitchFamily="49" charset="-128"/>
              </a:rPr>
              <a:t>'* SQL</a:t>
            </a:r>
            <a:r>
              <a:rPr kumimoji="0" lang="ja-JP" altLang="en-US" sz="800" noProof="1">
                <a:solidFill>
                  <a:srgbClr val="008000"/>
                </a:solidFill>
                <a:latin typeface="ＭＳ ゴシック" pitchFamily="49" charset="-128"/>
                <a:ea typeface="ＭＳ ゴシック" pitchFamily="49" charset="-128"/>
              </a:rPr>
              <a:t>文作成</a:t>
            </a:r>
          </a:p>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latin typeface="ＭＳ ゴシック" pitchFamily="49" charset="-128"/>
                <a:ea typeface="ＭＳ ゴシック" pitchFamily="49" charset="-128"/>
              </a:rPr>
              <a:t>str_Sql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"SELECT </a:t>
            </a:r>
            <a:r>
              <a:rPr kumimoji="0" lang="en-US" altLang="ja-JP" sz="800" noProof="1" smtClean="0">
                <a:solidFill>
                  <a:srgbClr val="A31515"/>
                </a:solidFill>
                <a:latin typeface="ＭＳ ゴシック" pitchFamily="49" charset="-128"/>
                <a:ea typeface="ＭＳ ゴシック" pitchFamily="49" charset="-128"/>
              </a:rPr>
              <a:t>COUNT(DISTINCT xxxxx) </a:t>
            </a:r>
            <a:r>
              <a:rPr kumimoji="0" lang="en-US" altLang="ja-JP" sz="800" noProof="1">
                <a:solidFill>
                  <a:srgbClr val="A31515"/>
                </a:solidFill>
                <a:latin typeface="ＭＳ ゴシック" pitchFamily="49" charset="-128"/>
                <a:ea typeface="ＭＳ ゴシック" pitchFamily="49" charset="-128"/>
              </a:rPr>
              <a:t>AS xxxxx FROM xxxxx"</a:t>
            </a:r>
          </a:p>
          <a:p>
            <a:pPr algn="l">
              <a:lnSpc>
                <a:spcPct val="80000"/>
              </a:lnSpc>
            </a:pPr>
            <a:endParaRPr kumimoji="0" lang="en-US" altLang="ja-JP" sz="800" noProof="1">
              <a:solidFill>
                <a:srgbClr val="A31515"/>
              </a:solidFill>
              <a:latin typeface="ＭＳ ゴシック" pitchFamily="49" charset="-128"/>
              <a:ea typeface="ＭＳ ゴシック" pitchFamily="49" charset="-128"/>
            </a:endParaRPr>
          </a:p>
          <a:p>
            <a:pPr algn="l">
              <a:lnSpc>
                <a:spcPct val="80000"/>
              </a:lnSpc>
            </a:pPr>
            <a:r>
              <a:rPr kumimoji="0" lang="en-US" altLang="ja-JP" sz="800" noProof="1">
                <a:solidFill>
                  <a:srgbClr val="0000FF"/>
                </a:solidFill>
                <a:latin typeface="ＭＳ ゴシック" pitchFamily="49" charset="-128"/>
                <a:ea typeface="ＭＳ ゴシック" pitchFamily="49" charset="-128"/>
              </a:rPr>
              <a:t>If </a:t>
            </a:r>
            <a:r>
              <a:rPr kumimoji="0" lang="en-US" altLang="ja-JP" sz="800" noProof="1">
                <a:latin typeface="ＭＳ ゴシック" pitchFamily="49" charset="-128"/>
                <a:ea typeface="ＭＳ ゴシック" pitchFamily="49" charset="-128"/>
              </a:rPr>
              <a:t>intXXXXX = 0</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2</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3</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a:t>
            </a:r>
            <a:r>
              <a:rPr kumimoji="0" lang="en-US" altLang="ja-JP" sz="800" noProof="1" smtClean="0">
                <a:solidFill>
                  <a:srgbClr val="A31515"/>
                </a:solidFill>
                <a:latin typeface="ＭＳ ゴシック" pitchFamily="49" charset="-128"/>
                <a:ea typeface="ＭＳ ゴシック" pitchFamily="49" charset="-128"/>
              </a:rPr>
              <a:t>(SELECT </a:t>
            </a:r>
            <a:r>
              <a:rPr kumimoji="0" lang="en-US" altLang="ja-JP" sz="800" noProof="1">
                <a:solidFill>
                  <a:srgbClr val="A31515"/>
                </a:solidFill>
                <a:latin typeface="ＭＳ ゴシック" pitchFamily="49" charset="-128"/>
                <a:ea typeface="ＭＳ ゴシック" pitchFamily="49" charset="-128"/>
              </a:rPr>
              <a:t>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A31515"/>
                </a:solidFill>
                <a:latin typeface="ＭＳ ゴシック" pitchFamily="49" charset="-128"/>
                <a:ea typeface="ＭＳ ゴシック" pitchFamily="49" charset="-128"/>
              </a:rPr>
              <a:t>")"</a:t>
            </a:r>
            <a:endParaRPr kumimoji="0" lang="en-US" altLang="ja-JP" sz="800" noProof="1">
              <a:solidFill>
                <a:srgbClr val="A31515"/>
              </a:solidFill>
              <a:latin typeface="ＭＳ ゴシック" pitchFamily="49" charset="-128"/>
              <a:ea typeface="ＭＳ ゴシック" pitchFamily="49" charset="-128"/>
            </a:endParaRPr>
          </a:p>
          <a:p>
            <a:pPr algn="l">
              <a:lnSpc>
                <a:spcPct val="80000"/>
              </a:lnSpc>
            </a:pPr>
            <a:r>
              <a:rPr kumimoji="0" lang="en-US" altLang="ja-JP" sz="800" noProof="1">
                <a:solidFill>
                  <a:srgbClr val="0000FF"/>
                </a:solidFill>
                <a:latin typeface="ＭＳ ゴシック" pitchFamily="49" charset="-128"/>
                <a:ea typeface="ＭＳ ゴシック" pitchFamily="49" charset="-128"/>
              </a:rPr>
              <a:t>Else</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a:t>
            </a:r>
            <a:r>
              <a:rPr kumimoji="0" lang="en-US" altLang="ja-JP" sz="800" noProof="1" smtClean="0">
                <a:solidFill>
                  <a:srgbClr val="A31515"/>
                </a:solidFill>
                <a:latin typeface="ＭＳ ゴシック" pitchFamily="49" charset="-128"/>
                <a:ea typeface="ＭＳ ゴシック" pitchFamily="49" charset="-128"/>
              </a:rPr>
              <a:t>(SELECT </a:t>
            </a:r>
            <a:r>
              <a:rPr kumimoji="0" lang="en-US" altLang="ja-JP" sz="800" noProof="1">
                <a:solidFill>
                  <a:srgbClr val="A31515"/>
                </a:solidFill>
                <a:latin typeface="ＭＳ ゴシック" pitchFamily="49" charset="-128"/>
                <a:ea typeface="ＭＳ ゴシック" pitchFamily="49" charset="-128"/>
              </a:rPr>
              <a:t>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A31515"/>
                </a:solidFill>
                <a:latin typeface="ＭＳ ゴシック" pitchFamily="49" charset="-128"/>
                <a:ea typeface="ＭＳ ゴシック" pitchFamily="49" charset="-128"/>
              </a:rPr>
              <a:t>")"</a:t>
            </a:r>
            <a:endParaRPr kumimoji="0" lang="en-US" altLang="ja-JP" sz="800" noProof="1">
              <a:solidFill>
                <a:srgbClr val="A31515"/>
              </a:solidFill>
              <a:latin typeface="ＭＳ ゴシック" pitchFamily="49" charset="-128"/>
              <a:ea typeface="ＭＳ ゴシック" pitchFamily="49" charset="-128"/>
            </a:endParaRPr>
          </a:p>
          <a:p>
            <a:pPr algn="just">
              <a:lnSpc>
                <a:spcPct val="80000"/>
              </a:lnSpc>
            </a:pPr>
            <a:r>
              <a:rPr kumimoji="0" lang="en-US" altLang="ja-JP" sz="800" noProof="1">
                <a:solidFill>
                  <a:srgbClr val="0000FF"/>
                </a:solidFill>
                <a:latin typeface="ＭＳ ゴシック" pitchFamily="49" charset="-128"/>
                <a:ea typeface="ＭＳ ゴシック" pitchFamily="49" charset="-128"/>
              </a:rPr>
              <a:t>End If</a:t>
            </a:r>
            <a:endParaRPr kumimoji="0" lang="en-US" altLang="ja-JP" sz="800" dirty="0">
              <a:solidFill>
                <a:srgbClr val="0000FF"/>
              </a:solidFill>
              <a:latin typeface="ＭＳ ゴシック" pitchFamily="49" charset="-128"/>
              <a:ea typeface="ＭＳ ゴシック" pitchFamily="49" charset="-128"/>
            </a:endParaRPr>
          </a:p>
        </p:txBody>
      </p:sp>
      <p:sp>
        <p:nvSpPr>
          <p:cNvPr id="16" name="AutoShape 7"/>
          <p:cNvSpPr>
            <a:spLocks noChangeArrowheads="1"/>
          </p:cNvSpPr>
          <p:nvPr/>
        </p:nvSpPr>
        <p:spPr bwMode="auto">
          <a:xfrm>
            <a:off x="7038975" y="3368675"/>
            <a:ext cx="647700" cy="647700"/>
          </a:xfrm>
          <a:prstGeom prst="downArrow">
            <a:avLst>
              <a:gd name="adj1" fmla="val 50000"/>
              <a:gd name="adj2" fmla="val 25000"/>
            </a:avLst>
          </a:prstGeom>
          <a:solidFill>
            <a:srgbClr val="69306A"/>
          </a:solidFill>
          <a:ln w="9525">
            <a:solidFill>
              <a:srgbClr val="69306A"/>
            </a:solidFill>
            <a:miter lim="800000"/>
            <a:headEnd/>
            <a:tailEnd/>
          </a:ln>
        </p:spPr>
        <p:txBody>
          <a:bodyPr wrap="none" lIns="72000" tIns="72000" rIns="72000" bIns="72000" anchor="ctr"/>
          <a:lstStyle/>
          <a:p>
            <a:pPr eaLnBrk="1" hangingPunct="1">
              <a:lnSpc>
                <a:spcPct val="150000"/>
              </a:lnSpc>
            </a:pPr>
            <a:endParaRPr lang="ja-JP" altLang="en-US" sz="2000" b="1"/>
          </a:p>
        </p:txBody>
      </p:sp>
      <p:sp>
        <p:nvSpPr>
          <p:cNvPr id="17" name="AutoShape 8"/>
          <p:cNvSpPr>
            <a:spLocks noChangeArrowheads="1"/>
          </p:cNvSpPr>
          <p:nvPr/>
        </p:nvSpPr>
        <p:spPr bwMode="auto">
          <a:xfrm>
            <a:off x="503238" y="1111169"/>
            <a:ext cx="1512887" cy="546381"/>
          </a:xfrm>
          <a:prstGeom prst="wedgeRoundRectCallout">
            <a:avLst>
              <a:gd name="adj1" fmla="val 8343"/>
              <a:gd name="adj2" fmla="val 104949"/>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400" dirty="0" smtClean="0">
                <a:ea typeface="Verdana" pitchFamily="34" charset="0"/>
                <a:cs typeface="Verdana" pitchFamily="34" charset="0"/>
              </a:rPr>
              <a:t>Character string</a:t>
            </a:r>
            <a:endParaRPr kumimoji="0" lang="ja-JP" altLang="en-US" sz="1400" dirty="0">
              <a:cs typeface="Verdana" pitchFamily="34" charset="0"/>
            </a:endParaRPr>
          </a:p>
        </p:txBody>
      </p:sp>
      <p:sp>
        <p:nvSpPr>
          <p:cNvPr id="18" name="AutoShape 9"/>
          <p:cNvSpPr>
            <a:spLocks noChangeArrowheads="1"/>
          </p:cNvSpPr>
          <p:nvPr/>
        </p:nvSpPr>
        <p:spPr bwMode="auto">
          <a:xfrm>
            <a:off x="493713" y="3746500"/>
            <a:ext cx="1943100"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400" dirty="0" smtClean="0">
                <a:ea typeface="Verdana" pitchFamily="34" charset="0"/>
                <a:cs typeface="Verdana" pitchFamily="34" charset="0"/>
              </a:rPr>
              <a:t>Character string concatenation</a:t>
            </a:r>
            <a:endParaRPr kumimoji="0" lang="ja-JP" altLang="en-US" sz="1400" dirty="0">
              <a:cs typeface="Verdana" pitchFamily="34" charset="0"/>
            </a:endParaRPr>
          </a:p>
        </p:txBody>
      </p:sp>
      <p:sp>
        <p:nvSpPr>
          <p:cNvPr id="20" name="AutoShape 12"/>
          <p:cNvSpPr>
            <a:spLocks noChangeArrowheads="1"/>
          </p:cNvSpPr>
          <p:nvPr/>
        </p:nvSpPr>
        <p:spPr bwMode="auto">
          <a:xfrm>
            <a:off x="6740525" y="4192588"/>
            <a:ext cx="1219200" cy="1214437"/>
          </a:xfrm>
          <a:prstGeom prst="can">
            <a:avLst>
              <a:gd name="adj" fmla="val 25000"/>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dirty="0"/>
              <a:t>DBMS</a:t>
            </a:r>
          </a:p>
        </p:txBody>
      </p:sp>
      <p:sp>
        <p:nvSpPr>
          <p:cNvPr id="22" name="AutoShape 9"/>
          <p:cNvSpPr>
            <a:spLocks noChangeArrowheads="1"/>
          </p:cNvSpPr>
          <p:nvPr/>
        </p:nvSpPr>
        <p:spPr bwMode="auto">
          <a:xfrm>
            <a:off x="2911475" y="3746499"/>
            <a:ext cx="993775" cy="578757"/>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2400" b="1" dirty="0" smtClean="0">
                <a:ea typeface="Verdana" pitchFamily="34" charset="0"/>
                <a:cs typeface="Verdana" pitchFamily="34" charset="0"/>
              </a:rPr>
              <a:t>IF</a:t>
            </a:r>
            <a:r>
              <a:rPr kumimoji="0" lang="ja-JP" altLang="en-US" sz="2400" dirty="0" smtClean="0">
                <a:cs typeface="Verdana" pitchFamily="34" charset="0"/>
              </a:rPr>
              <a:t> </a:t>
            </a:r>
            <a:r>
              <a:rPr kumimoji="0" lang="en-US" altLang="ja-JP" sz="1200" dirty="0" smtClean="0">
                <a:ea typeface="Verdana" pitchFamily="34" charset="0"/>
                <a:cs typeface="Verdana" pitchFamily="34" charset="0"/>
              </a:rPr>
              <a:t>statement</a:t>
            </a:r>
            <a:endParaRPr kumimoji="0" lang="ja-JP" altLang="en-US" sz="1200" dirty="0">
              <a:cs typeface="Verdana" pitchFamily="34" charset="0"/>
            </a:endParaRPr>
          </a:p>
        </p:txBody>
      </p:sp>
      <p:sp>
        <p:nvSpPr>
          <p:cNvPr id="23" name="AutoShape 11"/>
          <p:cNvSpPr>
            <a:spLocks noChangeArrowheads="1"/>
          </p:cNvSpPr>
          <p:nvPr/>
        </p:nvSpPr>
        <p:spPr bwMode="auto">
          <a:xfrm>
            <a:off x="378224" y="4558700"/>
            <a:ext cx="6184619" cy="1815882"/>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spAutoFit/>
          </a:bodyPr>
          <a:lstStyle/>
          <a:p>
            <a:pPr algn="l">
              <a:lnSpc>
                <a:spcPct val="100000"/>
              </a:lnSpc>
            </a:pPr>
            <a:r>
              <a:rPr kumimoji="0" lang="en-US" altLang="ja-JP" sz="1600" dirty="0" smtClean="0">
                <a:ea typeface="Verdana" pitchFamily="34" charset="0"/>
                <a:cs typeface="Verdana" pitchFamily="34" charset="0"/>
              </a:rPr>
              <a:t>Dynamic SQL is, </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Addition/deletion of WHERE, JOIN statement </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Addition/deletion of AND, OR operator</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Setup the parameter of IN statement so that it matches the no. of conditions</a:t>
            </a:r>
            <a:endParaRPr kumimoji="0" lang="ja-JP" altLang="en-US" sz="1600" dirty="0" smtClean="0">
              <a:cs typeface="Verdana" pitchFamily="34" charset="0"/>
            </a:endParaRP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Potential comprehension of vulnerability issue etc., </a:t>
            </a:r>
          </a:p>
          <a:p>
            <a:pPr algn="l">
              <a:lnSpc>
                <a:spcPct val="100000"/>
              </a:lnSpc>
            </a:pPr>
            <a:r>
              <a:rPr kumimoji="0" lang="ja-JP" altLang="en-US" sz="1600" dirty="0" smtClean="0">
                <a:cs typeface="Verdana" pitchFamily="34" charset="0"/>
              </a:rPr>
              <a:t>　</a:t>
            </a:r>
            <a:r>
              <a:rPr kumimoji="0" lang="en-US" altLang="ja-JP" sz="1600" dirty="0" smtClean="0">
                <a:ea typeface="Verdana" pitchFamily="34" charset="0"/>
                <a:cs typeface="Verdana" pitchFamily="34" charset="0"/>
              </a:rPr>
              <a:t>as control is problematic and implementation is difficult.</a:t>
            </a:r>
            <a:endParaRPr kumimoji="0" lang="ja-JP" altLang="en-US" sz="1600" dirty="0">
              <a:cs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3"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5.2 </a:t>
            </a:r>
            <a:r>
              <a:rPr lang="en-US" altLang="ja-JP" sz="2400" b="1" dirty="0" smtClean="0"/>
              <a:t>Dynamic Parameterized Query</a:t>
            </a:r>
            <a:r>
              <a:rPr lang="ja-JP" altLang="en-US" sz="2400" b="1" dirty="0" smtClean="0"/>
              <a:t> </a:t>
            </a:r>
            <a:r>
              <a:rPr lang="en-US" altLang="ja-JP" sz="2400" b="1" dirty="0" smtClean="0"/>
              <a:t>– Summary</a:t>
            </a:r>
            <a:endParaRPr lang="ja-JP" altLang="en-US" sz="2400" b="1" dirty="0"/>
          </a:p>
        </p:txBody>
      </p:sp>
      <p:sp>
        <p:nvSpPr>
          <p:cNvPr id="26" name="AutoShape 9"/>
          <p:cNvSpPr>
            <a:spLocks noChangeArrowheads="1"/>
          </p:cNvSpPr>
          <p:nvPr/>
        </p:nvSpPr>
        <p:spPr bwMode="auto">
          <a:xfrm>
            <a:off x="77343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dirty="0"/>
              <a:t>DBMS</a:t>
            </a:r>
            <a:endParaRPr lang="ja-JP" altLang="en-US" sz="2000" b="1"/>
          </a:p>
        </p:txBody>
      </p:sp>
      <p:sp>
        <p:nvSpPr>
          <p:cNvPr id="27" name="AutoShape 3"/>
          <p:cNvSpPr>
            <a:spLocks noChangeArrowheads="1"/>
          </p:cNvSpPr>
          <p:nvPr/>
        </p:nvSpPr>
        <p:spPr bwMode="auto">
          <a:xfrm>
            <a:off x="5078413" y="3344863"/>
            <a:ext cx="2667000" cy="74295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en-US" altLang="ja-JP" sz="1600" dirty="0" smtClean="0">
                <a:ea typeface="Verdana" pitchFamily="34" charset="0"/>
                <a:cs typeface="Verdana" pitchFamily="34" charset="0"/>
              </a:rPr>
              <a:t>Data access</a:t>
            </a:r>
          </a:p>
          <a:p>
            <a:pPr eaLnBrk="1" hangingPunct="1">
              <a:lnSpc>
                <a:spcPct val="100000"/>
              </a:lnSpc>
            </a:pPr>
            <a:r>
              <a:rPr kumimoji="0" lang="en-US" altLang="ja-JP" sz="1600" dirty="0" smtClean="0">
                <a:ea typeface="Verdana" pitchFamily="34" charset="0"/>
                <a:cs typeface="Verdana" pitchFamily="34" charset="0"/>
              </a:rPr>
              <a:t>components</a:t>
            </a:r>
            <a:endParaRPr kumimoji="0" lang="ja-JP" altLang="en-US" sz="1600" dirty="0">
              <a:cs typeface="Verdana" pitchFamily="34" charset="0"/>
            </a:endParaRPr>
          </a:p>
        </p:txBody>
      </p:sp>
      <p:sp>
        <p:nvSpPr>
          <p:cNvPr id="28" name="AutoShape 4"/>
          <p:cNvSpPr>
            <a:spLocks noChangeArrowheads="1"/>
          </p:cNvSpPr>
          <p:nvPr/>
        </p:nvSpPr>
        <p:spPr bwMode="auto">
          <a:xfrm>
            <a:off x="4751388" y="1911350"/>
            <a:ext cx="2879725" cy="68580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en-US" altLang="ja-JP" sz="2400" b="1" dirty="0" smtClean="0">
                <a:ea typeface="Verdana" pitchFamily="34" charset="0"/>
                <a:cs typeface="Verdana" pitchFamily="34" charset="0"/>
              </a:rPr>
              <a:t>Program</a:t>
            </a:r>
            <a:endParaRPr kumimoji="0" lang="ja-JP" altLang="en-US" sz="2400" b="1" dirty="0">
              <a:cs typeface="Verdana" pitchFamily="34" charset="0"/>
            </a:endParaRPr>
          </a:p>
        </p:txBody>
      </p:sp>
      <p:sp>
        <p:nvSpPr>
          <p:cNvPr id="29" name="AutoShape 9"/>
          <p:cNvSpPr>
            <a:spLocks noChangeArrowheads="1"/>
          </p:cNvSpPr>
          <p:nvPr/>
        </p:nvSpPr>
        <p:spPr bwMode="auto">
          <a:xfrm>
            <a:off x="38481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dirty="0"/>
              <a:t>XML</a:t>
            </a:r>
            <a:br>
              <a:rPr lang="en-US" altLang="ja-JP" sz="2000" b="1" dirty="0"/>
            </a:br>
            <a:r>
              <a:rPr lang="en-US" altLang="ja-JP" sz="2000" dirty="0" smtClean="0">
                <a:latin typeface="Times New Roman" pitchFamily="18" charset="0"/>
              </a:rPr>
              <a:t>file</a:t>
            </a:r>
            <a:endParaRPr lang="ja-JP" altLang="en-US" sz="2000" dirty="0">
              <a:latin typeface="Times New Roman" pitchFamily="18" charset="0"/>
            </a:endParaRPr>
          </a:p>
        </p:txBody>
      </p:sp>
      <p:sp>
        <p:nvSpPr>
          <p:cNvPr id="30" name="Freeform 13"/>
          <p:cNvSpPr>
            <a:spLocks/>
          </p:cNvSpPr>
          <p:nvPr/>
        </p:nvSpPr>
        <p:spPr bwMode="auto">
          <a:xfrm>
            <a:off x="4621213" y="2822575"/>
            <a:ext cx="3124200" cy="1265238"/>
          </a:xfrm>
          <a:custGeom>
            <a:avLst/>
            <a:gdLst>
              <a:gd name="T0" fmla="*/ 2147483647 w 1968"/>
              <a:gd name="T1" fmla="*/ 2147483647 h 960"/>
              <a:gd name="T2" fmla="*/ 2147483647 w 1968"/>
              <a:gd name="T3" fmla="*/ 2147483647 h 960"/>
              <a:gd name="T4" fmla="*/ 2147483647 w 1968"/>
              <a:gd name="T5" fmla="*/ 2147483647 h 960"/>
              <a:gd name="T6" fmla="*/ 0 w 1968"/>
              <a:gd name="T7" fmla="*/ 2147483647 h 960"/>
              <a:gd name="T8" fmla="*/ 0 w 1968"/>
              <a:gd name="T9" fmla="*/ 0 h 960"/>
              <a:gd name="T10" fmla="*/ 2147483647 w 1968"/>
              <a:gd name="T11" fmla="*/ 0 h 960"/>
              <a:gd name="T12" fmla="*/ 2147483647 w 1968"/>
              <a:gd name="T13" fmla="*/ 2147483647 h 960"/>
              <a:gd name="T14" fmla="*/ 0 60000 65536"/>
              <a:gd name="T15" fmla="*/ 0 60000 65536"/>
              <a:gd name="T16" fmla="*/ 0 60000 65536"/>
              <a:gd name="T17" fmla="*/ 0 60000 65536"/>
              <a:gd name="T18" fmla="*/ 0 60000 65536"/>
              <a:gd name="T19" fmla="*/ 0 60000 65536"/>
              <a:gd name="T20" fmla="*/ 0 60000 65536"/>
              <a:gd name="T21" fmla="*/ 0 w 1968"/>
              <a:gd name="T22" fmla="*/ 0 h 960"/>
              <a:gd name="T23" fmla="*/ 1968 w 196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8" h="960">
                <a:moveTo>
                  <a:pt x="1968" y="336"/>
                </a:moveTo>
                <a:lnTo>
                  <a:pt x="240" y="336"/>
                </a:lnTo>
                <a:lnTo>
                  <a:pt x="240" y="960"/>
                </a:lnTo>
                <a:lnTo>
                  <a:pt x="0" y="960"/>
                </a:lnTo>
                <a:lnTo>
                  <a:pt x="0" y="0"/>
                </a:lnTo>
                <a:lnTo>
                  <a:pt x="1968" y="0"/>
                </a:lnTo>
                <a:lnTo>
                  <a:pt x="1968" y="336"/>
                </a:lnTo>
                <a:close/>
              </a:path>
            </a:pathLst>
          </a:custGeom>
          <a:solidFill>
            <a:srgbClr val="CCCCA3"/>
          </a:solidFill>
          <a:ln w="9525">
            <a:solidFill>
              <a:schemeClr val="tx1"/>
            </a:solidFill>
            <a:round/>
            <a:headEnd/>
            <a:tailEnd/>
          </a:ln>
        </p:spPr>
        <p:txBody>
          <a:bodyPr/>
          <a:lstStyle/>
          <a:p>
            <a:endParaRPr lang="ja-JP" altLang="en-US"/>
          </a:p>
        </p:txBody>
      </p:sp>
      <p:sp>
        <p:nvSpPr>
          <p:cNvPr id="31" name="Text Box 14"/>
          <p:cNvSpPr txBox="1">
            <a:spLocks noChangeArrowheads="1"/>
          </p:cNvSpPr>
          <p:nvPr/>
        </p:nvSpPr>
        <p:spPr bwMode="auto">
          <a:xfrm>
            <a:off x="4849813" y="2841625"/>
            <a:ext cx="2667000" cy="396875"/>
          </a:xfrm>
          <a:prstGeom prst="rect">
            <a:avLst/>
          </a:prstGeom>
          <a:noFill/>
          <a:ln w="9525">
            <a:noFill/>
            <a:miter lim="800000"/>
            <a:headEnd/>
            <a:tailEnd/>
          </a:ln>
        </p:spPr>
        <p:txBody>
          <a:bodyPr>
            <a:spAutoFit/>
          </a:bodyPr>
          <a:lstStyle/>
          <a:p>
            <a:pPr eaLnBrk="1" hangingPunct="1">
              <a:lnSpc>
                <a:spcPct val="100000"/>
              </a:lnSpc>
              <a:spcBef>
                <a:spcPct val="50000"/>
              </a:spcBef>
            </a:pPr>
            <a:r>
              <a:rPr lang="en-US" altLang="ja-JP" sz="2000" b="1" dirty="0" smtClean="0">
                <a:ea typeface="Verdana" pitchFamily="34" charset="0"/>
                <a:cs typeface="Verdana" pitchFamily="34" charset="0"/>
              </a:rPr>
              <a:t>Framework</a:t>
            </a:r>
            <a:endParaRPr lang="ja-JP" altLang="en-US" sz="2000" b="1" dirty="0">
              <a:cs typeface="Verdana" pitchFamily="34" charset="0"/>
            </a:endParaRPr>
          </a:p>
        </p:txBody>
      </p:sp>
      <p:sp>
        <p:nvSpPr>
          <p:cNvPr id="32" name="AutoShape 16"/>
          <p:cNvSpPr>
            <a:spLocks noChangeArrowheads="1"/>
          </p:cNvSpPr>
          <p:nvPr/>
        </p:nvSpPr>
        <p:spPr bwMode="auto">
          <a:xfrm>
            <a:off x="4826643" y="4378325"/>
            <a:ext cx="3074345" cy="731838"/>
          </a:xfrm>
          <a:prstGeom prst="wedgeRoundRectCallout">
            <a:avLst>
              <a:gd name="adj1" fmla="val -4366"/>
              <a:gd name="adj2" fmla="val -81889"/>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en-US" altLang="ja-JP" sz="1600" dirty="0" smtClean="0">
                <a:ea typeface="Verdana" pitchFamily="34" charset="0"/>
                <a:cs typeface="Verdana" pitchFamily="34" charset="0"/>
              </a:rPr>
              <a:t>Internally process dynamic parameterized query</a:t>
            </a:r>
            <a:endParaRPr lang="ja-JP" altLang="en-US" sz="1600" dirty="0">
              <a:cs typeface="Verdana" pitchFamily="34" charset="0"/>
            </a:endParaRPr>
          </a:p>
        </p:txBody>
      </p:sp>
      <p:sp>
        <p:nvSpPr>
          <p:cNvPr id="34" name="AutoShape 19"/>
          <p:cNvSpPr>
            <a:spLocks noChangeArrowheads="1"/>
          </p:cNvSpPr>
          <p:nvPr/>
        </p:nvSpPr>
        <p:spPr bwMode="auto">
          <a:xfrm>
            <a:off x="763928" y="1886673"/>
            <a:ext cx="3434747" cy="833580"/>
          </a:xfrm>
          <a:prstGeom prst="wedgeRoundRectCallout">
            <a:avLst>
              <a:gd name="adj1" fmla="val 79019"/>
              <a:gd name="adj2" fmla="val 8931"/>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en-US" altLang="ja-JP" sz="2000" dirty="0" smtClean="0"/>
              <a:t>the </a:t>
            </a:r>
            <a:r>
              <a:rPr lang="en-US" altLang="ja-JP" sz="2000" dirty="0"/>
              <a:t>parameter is set from the API only.</a:t>
            </a:r>
            <a:endParaRPr lang="ja-JP" altLang="en-US" sz="2000" dirty="0"/>
          </a:p>
        </p:txBody>
      </p:sp>
      <p:sp>
        <p:nvSpPr>
          <p:cNvPr id="35" name="AutoShape 20"/>
          <p:cNvSpPr>
            <a:spLocks/>
          </p:cNvSpPr>
          <p:nvPr/>
        </p:nvSpPr>
        <p:spPr bwMode="auto">
          <a:xfrm>
            <a:off x="206375" y="2968625"/>
            <a:ext cx="3443288" cy="2081213"/>
          </a:xfrm>
          <a:prstGeom prst="accentBorderCallout2">
            <a:avLst>
              <a:gd name="adj1" fmla="val 6106"/>
              <a:gd name="adj2" fmla="val 102213"/>
              <a:gd name="adj3" fmla="val 6106"/>
              <a:gd name="adj4" fmla="val 109361"/>
              <a:gd name="adj5" fmla="val 58657"/>
              <a:gd name="adj6" fmla="val 117065"/>
            </a:avLst>
          </a:prstGeom>
          <a:solidFill>
            <a:srgbClr val="FFFFFF"/>
          </a:solidFill>
          <a:ln w="9525">
            <a:solidFill>
              <a:srgbClr val="000000"/>
            </a:solidFill>
            <a:miter lim="800000"/>
            <a:headEnd/>
            <a:tailEnd/>
          </a:ln>
        </p:spPr>
        <p:txBody>
          <a:bodyPr/>
          <a:lstStyle/>
          <a:p>
            <a:pPr algn="l"/>
            <a:r>
              <a:rPr kumimoji="0" lang="en-US" altLang="ja-JP" sz="800" noProof="1" smtClean="0">
                <a:solidFill>
                  <a:srgbClr val="0000FF"/>
                </a:solidFill>
                <a:latin typeface="ＭＳ ゴシック" pitchFamily="49" charset="-128"/>
                <a:ea typeface="ＭＳ ゴシック" pitchFamily="49" charset="-128"/>
              </a:rPr>
              <a:t>&lt;</a:t>
            </a:r>
            <a:r>
              <a:rPr kumimoji="0" lang="ja-JP" altLang="ja-JP" sz="800" noProof="1" smtClean="0">
                <a:solidFill>
                  <a:srgbClr val="0000FF"/>
                </a:solidFill>
                <a:latin typeface="ＭＳ ゴシック" pitchFamily="49" charset="-128"/>
                <a:ea typeface="ＭＳ ゴシック" pitchFamily="49" charset="-128"/>
              </a:rPr>
              <a:t>?</a:t>
            </a:r>
            <a:r>
              <a:rPr kumimoji="0" lang="en-US" altLang="ja-JP" sz="800" noProof="1">
                <a:solidFill>
                  <a:srgbClr val="A31515"/>
                </a:solidFill>
                <a:latin typeface="ＭＳ ゴシック" pitchFamily="49" charset="-128"/>
                <a:ea typeface="ＭＳ ゴシック" pitchFamily="49" charset="-128"/>
              </a:rPr>
              <a:t>xml</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version</a:t>
            </a:r>
            <a:r>
              <a:rPr kumimoji="0" lang="en-US" altLang="ja-JP" sz="800" noProof="1">
                <a:solidFill>
                  <a:srgbClr val="0000FF"/>
                </a:solidFill>
                <a:latin typeface="ＭＳ ゴシック" pitchFamily="49" charset="-128"/>
                <a:ea typeface="ＭＳ ゴシック" pitchFamily="49" charset="-128"/>
              </a:rPr>
              <a:t>="1.0" </a:t>
            </a:r>
            <a:r>
              <a:rPr kumimoji="0" lang="en-US" altLang="ja-JP" sz="800" noProof="1">
                <a:solidFill>
                  <a:srgbClr val="FF0000"/>
                </a:solidFill>
                <a:latin typeface="ＭＳ ゴシック" pitchFamily="49" charset="-128"/>
                <a:ea typeface="ＭＳ ゴシック" pitchFamily="49" charset="-128"/>
              </a:rPr>
              <a:t>encoding</a:t>
            </a:r>
            <a:r>
              <a:rPr kumimoji="0" lang="en-US" altLang="ja-JP" sz="800" noProof="1">
                <a:solidFill>
                  <a:srgbClr val="0000FF"/>
                </a:solidFill>
                <a:latin typeface="ＭＳ ゴシック" pitchFamily="49" charset="-128"/>
                <a:ea typeface="ＭＳ ゴシック" pitchFamily="49" charset="-128"/>
              </a:rPr>
              <a:t>="shift_jis" </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ROOT</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en-US" sz="800" noProof="1">
                <a:solidFill>
                  <a:srgbClr val="0000FF"/>
                </a:solidFill>
                <a:latin typeface="ＭＳ ゴシック" pitchFamily="49" charset="-128"/>
                <a:ea typeface="ＭＳ ゴシック" pitchFamily="49" charset="-128"/>
              </a:rPr>
              <a:t>  </a:t>
            </a:r>
            <a:r>
              <a:rPr kumimoji="0" lang="en-US" altLang="ja-JP" sz="800" noProof="1">
                <a:solidFill>
                  <a:srgbClr val="0000FF"/>
                </a:solidFill>
                <a:latin typeface="ＭＳ ゴシック" pitchFamily="49" charset="-128"/>
                <a:ea typeface="ＭＳ ゴシック" pitchFamily="49" charset="-128"/>
              </a:rPr>
              <a:t>SELECT</a:t>
            </a:r>
            <a:endParaRPr kumimoji="0" lang="en-US" altLang="ja-JP" sz="800" dirty="0">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 B, C, D</a:t>
            </a:r>
          </a:p>
          <a:p>
            <a:pPr algn="l"/>
            <a:r>
              <a:rPr kumimoji="0" lang="en-US" altLang="ja-JP" sz="800" noProof="1">
                <a:latin typeface="ＭＳ ゴシック" pitchFamily="49" charset="-128"/>
                <a:ea typeface="ＭＳ ゴシック" pitchFamily="49" charset="-128"/>
              </a:rPr>
              <a:t>  FROM T</a:t>
            </a: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WHERE</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latin typeface="ＭＳ ゴシック" pitchFamily="49" charset="-128"/>
                <a:ea typeface="ＭＳ ゴシック" pitchFamily="49" charset="-128"/>
              </a:rPr>
              <a:t>    WHERE</a:t>
            </a: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noProof="1">
                <a:latin typeface="ＭＳ ゴシック" pitchFamily="49" charset="-128"/>
                <a:ea typeface="ＭＳ ゴシック" pitchFamily="49" charset="-128"/>
              </a:rPr>
              <a:t>A = @</a:t>
            </a:r>
            <a:r>
              <a:rPr kumimoji="0" lang="en-US" altLang="ja-JP" sz="800" noProof="1" smtClean="0">
                <a:latin typeface="ＭＳ ゴシック" pitchFamily="49" charset="-128"/>
                <a:ea typeface="ＭＳ ゴシック" pitchFamily="49" charset="-128"/>
              </a:rPr>
              <a:t>A</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noProof="1">
                <a:latin typeface="ＭＳ ゴシック" pitchFamily="49" charset="-128"/>
                <a:ea typeface="ＭＳ ゴシック" pitchFamily="49" charset="-128"/>
              </a:rPr>
              <a:t>A LIKE @</a:t>
            </a:r>
            <a:r>
              <a:rPr kumimoji="0" lang="en-US" altLang="ja-JP" sz="800" noProof="1" smtClean="0">
                <a:latin typeface="ＭＳ ゴシック" pitchFamily="49" charset="-128"/>
                <a:ea typeface="ＭＳ ゴシック" pitchFamily="49" charset="-128"/>
              </a:rPr>
              <a:t>A_LIKE</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 @</a:t>
            </a:r>
            <a:r>
              <a:rPr kumimoji="0" lang="en-US" altLang="ja-JP" sz="800" dirty="0" smtClean="0">
                <a:latin typeface="ＭＳ ゴシック" pitchFamily="49" charset="-128"/>
                <a:ea typeface="ＭＳ ゴシック" pitchFamily="49" charset="-128"/>
              </a:rPr>
              <a:t>B</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LIKE </a:t>
            </a:r>
            <a:r>
              <a:rPr kumimoji="0" lang="en-US" altLang="ja-JP" sz="800" dirty="0">
                <a:latin typeface="ＭＳ ゴシック" pitchFamily="49" charset="-128"/>
                <a:ea typeface="ＭＳ ゴシック" pitchFamily="49" charset="-128"/>
              </a:rPr>
              <a:t>@</a:t>
            </a:r>
            <a:r>
              <a:rPr kumimoji="0" lang="en-US" altLang="ja-JP" sz="800" dirty="0" smtClean="0">
                <a:latin typeface="ＭＳ ゴシック" pitchFamily="49" charset="-128"/>
                <a:ea typeface="ＭＳ ゴシック" pitchFamily="49" charset="-128"/>
              </a:rPr>
              <a:t>B</a:t>
            </a:r>
            <a:r>
              <a:rPr kumimoji="0" lang="en-US" altLang="ja-JP" sz="800" noProof="1" smtClean="0">
                <a:latin typeface="ＭＳ ゴシック" pitchFamily="49" charset="-128"/>
                <a:ea typeface="ＭＳ ゴシック" pitchFamily="49" charset="-128"/>
              </a:rPr>
              <a:t>_LIKE</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 @</a:t>
            </a:r>
            <a:r>
              <a:rPr kumimoji="0" lang="en-US" altLang="ja-JP" sz="800" dirty="0" smtClean="0">
                <a:latin typeface="ＭＳ ゴシック" pitchFamily="49" charset="-128"/>
                <a:ea typeface="ＭＳ ゴシック" pitchFamily="49" charset="-128"/>
              </a:rPr>
              <a:t>C</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LIKE </a:t>
            </a:r>
            <a:r>
              <a:rPr kumimoji="0" lang="en-US" altLang="ja-JP" sz="800" dirty="0">
                <a:latin typeface="ＭＳ ゴシック" pitchFamily="49" charset="-128"/>
                <a:ea typeface="ＭＳ ゴシック" pitchFamily="49" charset="-128"/>
              </a:rPr>
              <a:t>@</a:t>
            </a:r>
            <a:r>
              <a:rPr kumimoji="0" lang="en-US" altLang="ja-JP" sz="800" dirty="0" smtClean="0">
                <a:latin typeface="ＭＳ ゴシック" pitchFamily="49" charset="-128"/>
                <a:ea typeface="ＭＳ ゴシック" pitchFamily="49" charset="-128"/>
              </a:rPr>
              <a:t>C</a:t>
            </a:r>
            <a:r>
              <a:rPr kumimoji="0" lang="en-US" altLang="ja-JP" sz="800" noProof="1" smtClean="0">
                <a:latin typeface="ＭＳ ゴシック" pitchFamily="49" charset="-128"/>
                <a:ea typeface="ＭＳ ゴシック" pitchFamily="49" charset="-128"/>
              </a:rPr>
              <a:t>_LIKE</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AND </a:t>
            </a:r>
            <a:r>
              <a:rPr kumimoji="0" lang="en-US" altLang="ja-JP" sz="800" dirty="0">
                <a:latin typeface="ＭＳ ゴシック" pitchFamily="49" charset="-128"/>
                <a:ea typeface="ＭＳ ゴシック" pitchFamily="49" charset="-128"/>
              </a:rPr>
              <a:t>D</a:t>
            </a:r>
            <a:r>
              <a:rPr kumimoji="0" lang="en-US" altLang="ja-JP" sz="800" noProof="1">
                <a:latin typeface="ＭＳ ゴシック" pitchFamily="49" charset="-128"/>
                <a:ea typeface="ＭＳ ゴシック" pitchFamily="49" charset="-128"/>
              </a:rPr>
              <a:t> = @</a:t>
            </a:r>
            <a:r>
              <a:rPr kumimoji="0" lang="en-US" altLang="ja-JP" sz="800" dirty="0" smtClean="0">
                <a:latin typeface="ＭＳ ゴシック" pitchFamily="49" charset="-128"/>
                <a:ea typeface="ＭＳ ゴシック" pitchFamily="49" charset="-128"/>
              </a:rPr>
              <a:t>D</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WHERE</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l"/>
            <a:r>
              <a:rPr kumimoji="0" lang="en-US" altLang="ja-JP" sz="800" noProof="1">
                <a:latin typeface="ＭＳ ゴシック" pitchFamily="49" charset="-128"/>
                <a:ea typeface="ＭＳ ゴシック" pitchFamily="49" charset="-128"/>
              </a:rPr>
              <a:t>  ORDER BY</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name</a:t>
            </a:r>
            <a:r>
              <a:rPr kumimoji="0" lang="en-US" altLang="ja-JP" sz="800" noProof="1">
                <a:solidFill>
                  <a:srgbClr val="0000FF"/>
                </a:solidFill>
                <a:latin typeface="ＭＳ ゴシック" pitchFamily="49" charset="-128"/>
                <a:ea typeface="ＭＳ ゴシック" pitchFamily="49" charset="-128"/>
              </a:rPr>
              <a:t>="SEQUENCE</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A</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ELSE</a:t>
            </a:r>
            <a:r>
              <a:rPr kumimoji="0" lang="en-US" altLang="ja-JP" sz="800" noProof="1" smtClean="0">
                <a:solidFill>
                  <a:srgbClr val="0000FF"/>
                </a:solidFill>
                <a:latin typeface="ＭＳ ゴシック" pitchFamily="49" charset="-128"/>
                <a:ea typeface="ＭＳ ゴシック" pitchFamily="49" charset="-128"/>
              </a:rPr>
              <a:t>&gt;</a:t>
            </a:r>
            <a:r>
              <a:rPr kumimoji="0" lang="en-US" altLang="ja-JP" sz="800" noProof="1" smtClean="0">
                <a:latin typeface="ＭＳ ゴシック" pitchFamily="49" charset="-128"/>
                <a:ea typeface="ＭＳ ゴシック" pitchFamily="49" charset="-128"/>
              </a:rPr>
              <a:t>B</a:t>
            </a: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ELSE</a:t>
            </a:r>
            <a:r>
              <a:rPr kumimoji="0" lang="en-US" altLang="ja-JP" sz="800" noProof="1" smtClean="0">
                <a:solidFill>
                  <a:srgbClr val="0000FF"/>
                </a:solidFill>
                <a:latin typeface="ＭＳ ゴシック" pitchFamily="49" charset="-128"/>
                <a:ea typeface="ＭＳ ゴシック" pitchFamily="49" charset="-128"/>
              </a:rPr>
              <a:t>&gt;&lt;/</a:t>
            </a:r>
            <a:r>
              <a:rPr kumimoji="0" lang="en-US" altLang="ja-JP" sz="800" noProof="1" smtClean="0">
                <a:solidFill>
                  <a:srgbClr val="A31515"/>
                </a:solidFill>
                <a:latin typeface="ＭＳ ゴシック" pitchFamily="49" charset="-128"/>
                <a:ea typeface="ＭＳ ゴシック" pitchFamily="49" charset="-128"/>
              </a:rPr>
              <a:t>IF</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noProof="1">
              <a:solidFill>
                <a:srgbClr val="0000FF"/>
              </a:solidFill>
              <a:latin typeface="ＭＳ ゴシック" pitchFamily="49" charset="-128"/>
              <a:ea typeface="ＭＳ ゴシック" pitchFamily="49" charset="-128"/>
            </a:endParaRPr>
          </a:p>
          <a:p>
            <a:pPr algn="just">
              <a:lnSpc>
                <a:spcPct val="85000"/>
              </a:lnSpc>
            </a:pPr>
            <a:r>
              <a:rPr kumimoji="0" lang="en-US" altLang="ja-JP" sz="800" noProof="1" smtClean="0">
                <a:solidFill>
                  <a:srgbClr val="0000FF"/>
                </a:solidFill>
                <a:latin typeface="ＭＳ ゴシック" pitchFamily="49" charset="-128"/>
                <a:ea typeface="ＭＳ ゴシック" pitchFamily="49" charset="-128"/>
              </a:rPr>
              <a:t>&lt;/</a:t>
            </a:r>
            <a:r>
              <a:rPr kumimoji="0" lang="en-US" altLang="ja-JP" sz="800" noProof="1" smtClean="0">
                <a:solidFill>
                  <a:srgbClr val="A31515"/>
                </a:solidFill>
                <a:latin typeface="ＭＳ ゴシック" pitchFamily="49" charset="-128"/>
                <a:ea typeface="ＭＳ ゴシック" pitchFamily="49" charset="-128"/>
              </a:rPr>
              <a:t>ROOT</a:t>
            </a:r>
            <a:r>
              <a:rPr kumimoji="0" lang="en-US" altLang="ja-JP" sz="800" noProof="1" smtClean="0">
                <a:solidFill>
                  <a:srgbClr val="0000FF"/>
                </a:solidFill>
                <a:latin typeface="ＭＳ ゴシック" pitchFamily="49" charset="-128"/>
                <a:ea typeface="ＭＳ ゴシック" pitchFamily="49" charset="-128"/>
              </a:rPr>
              <a:t>&gt;</a:t>
            </a:r>
            <a:endParaRPr kumimoji="0" lang="en-US" altLang="ja-JP" sz="800" dirty="0">
              <a:solidFill>
                <a:srgbClr val="0000FF"/>
              </a:solidFill>
              <a:latin typeface="ＭＳ ゴシック" pitchFamily="49" charset="-128"/>
              <a:ea typeface="ＭＳ ゴシック" pitchFamily="49" charset="-128"/>
            </a:endParaRPr>
          </a:p>
        </p:txBody>
      </p:sp>
      <p:grpSp>
        <p:nvGrpSpPr>
          <p:cNvPr id="38" name="グループ化 37"/>
          <p:cNvGrpSpPr/>
          <p:nvPr/>
        </p:nvGrpSpPr>
        <p:grpSpPr>
          <a:xfrm>
            <a:off x="4381500" y="2501900"/>
            <a:ext cx="4114800" cy="1907913"/>
            <a:chOff x="4381500" y="2501900"/>
            <a:chExt cx="4114800" cy="1907913"/>
          </a:xfrm>
        </p:grpSpPr>
        <p:sp>
          <p:nvSpPr>
            <p:cNvPr id="39" name="AutoShape 15"/>
            <p:cNvSpPr>
              <a:spLocks noChangeArrowheads="1"/>
            </p:cNvSpPr>
            <p:nvPr/>
          </p:nvSpPr>
          <p:spPr bwMode="auto">
            <a:xfrm rot="-2291665">
              <a:off x="43815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40" name="AutoShape 17"/>
            <p:cNvSpPr>
              <a:spLocks noChangeArrowheads="1"/>
            </p:cNvSpPr>
            <p:nvPr/>
          </p:nvSpPr>
          <p:spPr bwMode="auto">
            <a:xfrm rot="13091665" flipH="1">
              <a:off x="75819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rot="10800000" wrap="none" anchor="ctr"/>
            <a:lstStyle/>
            <a:p>
              <a:pPr eaLnBrk="1" hangingPunct="1">
                <a:lnSpc>
                  <a:spcPct val="150000"/>
                </a:lnSpc>
              </a:pPr>
              <a:endParaRPr lang="ja-JP" altLang="en-US" sz="2000" b="1"/>
            </a:p>
          </p:txBody>
        </p:sp>
        <p:sp>
          <p:nvSpPr>
            <p:cNvPr id="41" name="AutoShape 26"/>
            <p:cNvSpPr>
              <a:spLocks noEditPoints="1" noChangeArrowheads="1"/>
            </p:cNvSpPr>
            <p:nvPr/>
          </p:nvSpPr>
          <p:spPr bwMode="auto">
            <a:xfrm>
              <a:off x="7092750" y="3690675"/>
              <a:ext cx="719138" cy="71913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p:spPr>
          <p:txBody>
            <a:bodyPr/>
            <a:lstStyle/>
            <a:p>
              <a:endParaRPr lang="ja-JP" altLang="en-US"/>
            </a:p>
          </p:txBody>
        </p:sp>
        <p:grpSp>
          <p:nvGrpSpPr>
            <p:cNvPr id="42" name="Group 32"/>
            <p:cNvGrpSpPr>
              <a:grpSpLocks/>
            </p:cNvGrpSpPr>
            <p:nvPr/>
          </p:nvGrpSpPr>
          <p:grpSpPr bwMode="auto">
            <a:xfrm>
              <a:off x="5670550" y="2501900"/>
              <a:ext cx="1044575" cy="392113"/>
              <a:chOff x="4992" y="1385"/>
              <a:chExt cx="383" cy="247"/>
            </a:xfrm>
          </p:grpSpPr>
          <p:sp>
            <p:nvSpPr>
              <p:cNvPr id="43" name="Line 28"/>
              <p:cNvSpPr>
                <a:spLocks noChangeShapeType="1"/>
              </p:cNvSpPr>
              <p:nvPr/>
            </p:nvSpPr>
            <p:spPr bwMode="auto">
              <a:xfrm>
                <a:off x="4992"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44" name="Line 29"/>
              <p:cNvSpPr>
                <a:spLocks noChangeShapeType="1"/>
              </p:cNvSpPr>
              <p:nvPr/>
            </p:nvSpPr>
            <p:spPr bwMode="auto">
              <a:xfrm>
                <a:off x="5119"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45" name="Line 30"/>
              <p:cNvSpPr>
                <a:spLocks noChangeShapeType="1"/>
              </p:cNvSpPr>
              <p:nvPr/>
            </p:nvSpPr>
            <p:spPr bwMode="auto">
              <a:xfrm>
                <a:off x="5247"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46" name="Line 31"/>
              <p:cNvSpPr>
                <a:spLocks noChangeShapeType="1"/>
              </p:cNvSpPr>
              <p:nvPr/>
            </p:nvSpPr>
            <p:spPr bwMode="auto">
              <a:xfrm>
                <a:off x="5375"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grpSp>
      </p:grpSp>
      <p:sp>
        <p:nvSpPr>
          <p:cNvPr id="49" name="AutoShape 18"/>
          <p:cNvSpPr>
            <a:spLocks noChangeArrowheads="1"/>
          </p:cNvSpPr>
          <p:nvPr/>
        </p:nvSpPr>
        <p:spPr bwMode="auto">
          <a:xfrm>
            <a:off x="386080" y="828675"/>
            <a:ext cx="8321039" cy="94138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eaLnBrk="1" hangingPunct="1">
              <a:lnSpc>
                <a:spcPct val="100000"/>
              </a:lnSpc>
              <a:defRPr/>
            </a:pPr>
            <a:r>
              <a:rPr lang="en-US" altLang="ja-JP" sz="1800" dirty="0" smtClean="0">
                <a:ea typeface="Verdana" pitchFamily="34" charset="0"/>
                <a:cs typeface="Verdana" pitchFamily="34" charset="0"/>
              </a:rPr>
              <a:t>Program implementation  becomes easy due to Dynamic Parameterized Query Function, as there are no character string, character string concatenation, and the accompanying IF statements.</a:t>
            </a:r>
            <a:endParaRPr lang="ja-JP" altLang="en-US" sz="1800" dirty="0">
              <a:cs typeface="Verdana" pitchFamily="34" charset="0"/>
            </a:endParaRPr>
          </a:p>
        </p:txBody>
      </p:sp>
      <p:sp>
        <p:nvSpPr>
          <p:cNvPr id="51" name="Text Box 5"/>
          <p:cNvSpPr txBox="1">
            <a:spLocks noChangeArrowheads="1"/>
          </p:cNvSpPr>
          <p:nvPr/>
        </p:nvSpPr>
        <p:spPr bwMode="auto">
          <a:xfrm>
            <a:off x="170528" y="5163938"/>
            <a:ext cx="8753552" cy="1543587"/>
          </a:xfrm>
          <a:prstGeom prst="roundRect">
            <a:avLst>
              <a:gd name="adj" fmla="val 9665"/>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defPPr>
              <a:defRPr lang="ja-JP"/>
            </a:defPPr>
            <a:lvl1pPr eaLnBrk="1" hangingPunct="1">
              <a:lnSpc>
                <a:spcPct val="100000"/>
              </a:lnSpc>
              <a:defRPr sz="2000">
                <a:latin typeface="Times New Roman" pitchFamily="18" charset="0"/>
              </a:defRPr>
            </a:lvl1pPr>
          </a:lstStyle>
          <a:p>
            <a:r>
              <a:rPr kumimoji="0" lang="en-US" altLang="ja-JP" dirty="0" smtClean="0">
                <a:latin typeface="Verdana" pitchFamily="34" charset="0"/>
                <a:ea typeface="Verdana" pitchFamily="34" charset="0"/>
                <a:cs typeface="Verdana" pitchFamily="34" charset="0"/>
              </a:rPr>
              <a:t>Dynamic parameterized query can be executed by parameter setting only, and developers are relieved from the control of complex character string concatenation processes.</a:t>
            </a:r>
            <a:r>
              <a:rPr kumimoji="0" lang="ja-JP" altLang="en-US" dirty="0" smtClean="0">
                <a:latin typeface="Verdana" pitchFamily="34" charset="0"/>
                <a:cs typeface="Verdana" pitchFamily="34" charset="0"/>
              </a:rPr>
              <a:t/>
            </a:r>
            <a:br>
              <a:rPr kumimoji="0" lang="ja-JP" altLang="en-US" dirty="0" smtClean="0">
                <a:latin typeface="Verdana" pitchFamily="34" charset="0"/>
                <a:cs typeface="Verdana" pitchFamily="34" charset="0"/>
              </a:rPr>
            </a:br>
            <a:r>
              <a:rPr kumimoji="0" lang="en-US" altLang="ja-JP" dirty="0" smtClean="0">
                <a:latin typeface="Verdana" pitchFamily="34" charset="0"/>
                <a:ea typeface="Verdana" pitchFamily="34" charset="0"/>
                <a:cs typeface="Verdana" pitchFamily="34" charset="0"/>
              </a:rPr>
              <a:t>Also, static parameterized query, which does not require description in XML, is also supported.</a:t>
            </a:r>
            <a:endParaRPr kumimoji="0" lang="en-US" altLang="ja-JP"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6</a:t>
            </a:r>
            <a:r>
              <a:rPr lang="en-US" altLang="ja-JP" sz="2800" b="1" dirty="0" smtClean="0">
                <a:solidFill>
                  <a:schemeClr val="bg1"/>
                </a:solidFill>
              </a:rPr>
              <a:t>. Rich client functionality</a:t>
            </a:r>
            <a:endParaRPr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6.1 Custom Control and Validation</a:t>
            </a:r>
            <a:endParaRPr lang="ja-JP" altLang="en-US" sz="3200" dirty="0"/>
          </a:p>
        </p:txBody>
      </p:sp>
      <p:sp>
        <p:nvSpPr>
          <p:cNvPr id="14" name="AutoShape 41"/>
          <p:cNvSpPr>
            <a:spLocks noChangeArrowheads="1"/>
          </p:cNvSpPr>
          <p:nvPr/>
        </p:nvSpPr>
        <p:spPr bwMode="auto">
          <a:xfrm>
            <a:off x="147637" y="798654"/>
            <a:ext cx="8905875" cy="1170813"/>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algn="l" eaLnBrk="1" hangingPunct="1">
              <a:lnSpc>
                <a:spcPct val="100000"/>
              </a:lnSpc>
              <a:spcBef>
                <a:spcPts val="600"/>
              </a:spcBef>
            </a:pPr>
            <a:r>
              <a:rPr kumimoji="0" lang="ja-JP" altLang="en-US" sz="1800" dirty="0" smtClean="0"/>
              <a:t>　</a:t>
            </a:r>
            <a:r>
              <a:rPr kumimoji="0" lang="en-US" altLang="ja-JP" sz="1800" dirty="0" smtClean="0"/>
              <a:t>Easy implementation of item level check using custom control(</a:t>
            </a:r>
            <a:r>
              <a:rPr kumimoji="0" lang="en-US" altLang="ja-JP" sz="1800" dirty="0" err="1" smtClean="0"/>
              <a:t>WebForm</a:t>
            </a:r>
            <a:r>
              <a:rPr kumimoji="0" lang="en-US" altLang="ja-JP" sz="1800" dirty="0" smtClean="0"/>
              <a:t> / Windows Forms),</a:t>
            </a:r>
            <a:r>
              <a:rPr kumimoji="0" lang="ja-JP" altLang="en-US" sz="1800" dirty="0" smtClean="0"/>
              <a:t> </a:t>
            </a:r>
            <a:r>
              <a:rPr kumimoji="0" lang="en-US" altLang="ja-JP" sz="1800" dirty="0" smtClean="0"/>
              <a:t>and validation framework (WPF). Also, check conditions can be selected from VS designer and XAML based on attributes.</a:t>
            </a:r>
            <a:endParaRPr kumimoji="0" lang="en-US" altLang="ja-JP" sz="1800" dirty="0"/>
          </a:p>
        </p:txBody>
      </p:sp>
      <p:pic>
        <p:nvPicPr>
          <p:cNvPr id="15" name="Picture 3"/>
          <p:cNvPicPr>
            <a:picLocks noChangeAspect="1" noChangeArrowheads="1"/>
          </p:cNvPicPr>
          <p:nvPr/>
        </p:nvPicPr>
        <p:blipFill>
          <a:blip r:embed="rId3" cstate="print"/>
          <a:srcRect/>
          <a:stretch>
            <a:fillRect/>
          </a:stretch>
        </p:blipFill>
        <p:spPr bwMode="auto">
          <a:xfrm>
            <a:off x="471488" y="2063038"/>
            <a:ext cx="3763962" cy="2717800"/>
          </a:xfrm>
          <a:prstGeom prst="rect">
            <a:avLst/>
          </a:prstGeom>
          <a:noFill/>
          <a:ln w="38100" algn="ctr">
            <a:noFill/>
            <a:miter lim="800000"/>
            <a:headEnd/>
            <a:tailEnd/>
          </a:ln>
        </p:spPr>
      </p:pic>
      <p:pic>
        <p:nvPicPr>
          <p:cNvPr id="16" name="Picture 4"/>
          <p:cNvPicPr>
            <a:picLocks noChangeAspect="1" noChangeArrowheads="1"/>
          </p:cNvPicPr>
          <p:nvPr/>
        </p:nvPicPr>
        <p:blipFill>
          <a:blip r:embed="rId4" cstate="print"/>
          <a:srcRect/>
          <a:stretch>
            <a:fillRect/>
          </a:stretch>
        </p:blipFill>
        <p:spPr bwMode="auto">
          <a:xfrm>
            <a:off x="1212850" y="4858625"/>
            <a:ext cx="2281238" cy="1765300"/>
          </a:xfrm>
          <a:prstGeom prst="rect">
            <a:avLst/>
          </a:prstGeom>
          <a:noFill/>
          <a:ln w="38100" algn="ctr">
            <a:noFill/>
            <a:miter lim="800000"/>
            <a:headEnd/>
            <a:tailEnd/>
          </a:ln>
        </p:spPr>
      </p:pic>
      <p:pic>
        <p:nvPicPr>
          <p:cNvPr id="22" name="Picture 7"/>
          <p:cNvPicPr>
            <a:picLocks noChangeAspect="1" noChangeArrowheads="1"/>
          </p:cNvPicPr>
          <p:nvPr/>
        </p:nvPicPr>
        <p:blipFill>
          <a:blip r:embed="rId5" cstate="print"/>
          <a:srcRect/>
          <a:stretch>
            <a:fillRect/>
          </a:stretch>
        </p:blipFill>
        <p:spPr bwMode="auto">
          <a:xfrm>
            <a:off x="4881563" y="2063038"/>
            <a:ext cx="3482975" cy="2949575"/>
          </a:xfrm>
          <a:prstGeom prst="rect">
            <a:avLst/>
          </a:prstGeom>
          <a:noFill/>
          <a:ln w="38100" algn="ctr">
            <a:noFill/>
            <a:miter lim="800000"/>
            <a:headEnd/>
            <a:tailEnd/>
          </a:ln>
        </p:spPr>
      </p:pic>
      <p:pic>
        <p:nvPicPr>
          <p:cNvPr id="28" name="Picture 8"/>
          <p:cNvPicPr>
            <a:picLocks noChangeAspect="1" noChangeArrowheads="1"/>
          </p:cNvPicPr>
          <p:nvPr/>
        </p:nvPicPr>
        <p:blipFill>
          <a:blip r:embed="rId6" cstate="print"/>
          <a:srcRect/>
          <a:stretch>
            <a:fillRect/>
          </a:stretch>
        </p:blipFill>
        <p:spPr bwMode="auto">
          <a:xfrm>
            <a:off x="4600575" y="5158663"/>
            <a:ext cx="4046538" cy="1414462"/>
          </a:xfrm>
          <a:prstGeom prst="rect">
            <a:avLst/>
          </a:prstGeom>
          <a:noFill/>
          <a:ln w="38100" algn="ctr">
            <a:solidFill>
              <a:schemeClr val="tx1"/>
            </a:solidFill>
            <a:miter lim="800000"/>
            <a:headEnd/>
            <a:tailEnd/>
          </a:ln>
        </p:spPr>
      </p:pic>
      <p:sp>
        <p:nvSpPr>
          <p:cNvPr id="29" name="AutoShape 80"/>
          <p:cNvSpPr>
            <a:spLocks noChangeArrowheads="1"/>
          </p:cNvSpPr>
          <p:nvPr/>
        </p:nvSpPr>
        <p:spPr bwMode="auto">
          <a:xfrm>
            <a:off x="3002280" y="3817861"/>
            <a:ext cx="2042160" cy="699769"/>
          </a:xfrm>
          <a:prstGeom prst="wedgeRoundRectCallout">
            <a:avLst>
              <a:gd name="adj1" fmla="val -69946"/>
              <a:gd name="adj2" fmla="val -32646"/>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1600" b="1" dirty="0" err="1" smtClean="0"/>
              <a:t>WebForm</a:t>
            </a:r>
            <a:r>
              <a:rPr kumimoji="0" lang="en-US" altLang="ja-JP" sz="1600" b="1" dirty="0" smtClean="0"/>
              <a:t>/</a:t>
            </a:r>
          </a:p>
          <a:p>
            <a:pPr eaLnBrk="1" hangingPunct="1">
              <a:lnSpc>
                <a:spcPct val="100000"/>
              </a:lnSpc>
              <a:defRPr/>
            </a:pPr>
            <a:r>
              <a:rPr kumimoji="0" lang="en-US" altLang="ja-JP" sz="1600" b="1" dirty="0" err="1" smtClean="0"/>
              <a:t>WindowsForms</a:t>
            </a:r>
            <a:endParaRPr kumimoji="0" lang="en-US" altLang="ja-JP" sz="1600" b="1" dirty="0" smtClean="0"/>
          </a:p>
        </p:txBody>
      </p:sp>
      <p:sp>
        <p:nvSpPr>
          <p:cNvPr id="30" name="AutoShape 80"/>
          <p:cNvSpPr>
            <a:spLocks noChangeArrowheads="1"/>
          </p:cNvSpPr>
          <p:nvPr/>
        </p:nvSpPr>
        <p:spPr bwMode="auto">
          <a:xfrm>
            <a:off x="7572375" y="3639425"/>
            <a:ext cx="1009650" cy="508000"/>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1600" b="1" dirty="0"/>
              <a:t>WPF</a:t>
            </a:r>
            <a:endParaRPr kumimoji="0" lang="ja-JP" altLang="en-US" sz="1600" b="1" dirty="0"/>
          </a:p>
        </p:txBody>
      </p:sp>
      <p:sp>
        <p:nvSpPr>
          <p:cNvPr id="31" name="角丸四角形 30"/>
          <p:cNvSpPr>
            <a:spLocks noChangeArrowheads="1"/>
          </p:cNvSpPr>
          <p:nvPr/>
        </p:nvSpPr>
        <p:spPr bwMode="auto">
          <a:xfrm>
            <a:off x="1152525" y="4991975"/>
            <a:ext cx="2162175" cy="1543050"/>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
        <p:nvSpPr>
          <p:cNvPr id="32" name="角丸四角形 31"/>
          <p:cNvSpPr>
            <a:spLocks noChangeArrowheads="1"/>
          </p:cNvSpPr>
          <p:nvPr/>
        </p:nvSpPr>
        <p:spPr bwMode="auto">
          <a:xfrm>
            <a:off x="4991100" y="5792075"/>
            <a:ext cx="3000375" cy="581025"/>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6.2 </a:t>
            </a:r>
            <a:r>
              <a:rPr lang="en-US" altLang="ja-JP" sz="2400" b="1" dirty="0" smtClean="0"/>
              <a:t>Rich Client supported P layer Framework</a:t>
            </a:r>
            <a:endParaRPr lang="ja-JP" altLang="en-US" sz="2400" b="1" dirty="0"/>
          </a:p>
        </p:txBody>
      </p:sp>
      <p:sp>
        <p:nvSpPr>
          <p:cNvPr id="46" name="Text Box 33"/>
          <p:cNvSpPr txBox="1">
            <a:spLocks noChangeArrowheads="1"/>
          </p:cNvSpPr>
          <p:nvPr/>
        </p:nvSpPr>
        <p:spPr bwMode="auto">
          <a:xfrm>
            <a:off x="193675" y="927100"/>
            <a:ext cx="2573338" cy="3814763"/>
          </a:xfrm>
          <a:prstGeom prst="rect">
            <a:avLst/>
          </a:prstGeom>
          <a:solidFill>
            <a:srgbClr val="FFFF99"/>
          </a:solidFill>
          <a:ln w="19050" algn="ctr">
            <a:solidFill>
              <a:schemeClr val="tx1"/>
            </a:solidFill>
            <a:miter lim="800000"/>
            <a:headEnd/>
            <a:tailEnd/>
          </a:ln>
        </p:spPr>
        <p:txBody>
          <a:bodyPr lIns="36000" tIns="36000" rIns="36000" bIns="36000"/>
          <a:lstStyle/>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r>
              <a:rPr kumimoji="0" lang="en-US" altLang="ja-JP" sz="2000" dirty="0" smtClean="0">
                <a:solidFill>
                  <a:srgbClr val="0000FF"/>
                </a:solidFill>
              </a:rPr>
              <a:t>P layer framework for Rich Client</a:t>
            </a:r>
            <a:endParaRPr kumimoji="0" lang="ja-JP" altLang="en-US" sz="2000" dirty="0">
              <a:solidFill>
                <a:srgbClr val="0000FF"/>
              </a:solidFill>
            </a:endParaRPr>
          </a:p>
          <a:p>
            <a:pPr>
              <a:spcBef>
                <a:spcPct val="50000"/>
              </a:spcBef>
            </a:pPr>
            <a:r>
              <a:rPr lang="en-US" altLang="ja-JP" sz="1400" dirty="0" smtClean="0">
                <a:solidFill>
                  <a:srgbClr val="0000FF"/>
                </a:solidFill>
              </a:rPr>
              <a:t>Windows </a:t>
            </a:r>
            <a:r>
              <a:rPr lang="en-US" altLang="ja-JP" sz="1400" dirty="0">
                <a:solidFill>
                  <a:srgbClr val="0000FF"/>
                </a:solidFill>
              </a:rPr>
              <a:t>Forms</a:t>
            </a:r>
            <a:endParaRPr lang="ja-JP" altLang="en-US" sz="1400" dirty="0">
              <a:solidFill>
                <a:srgbClr val="0000FF"/>
              </a:solidFill>
            </a:endParaRPr>
          </a:p>
        </p:txBody>
      </p:sp>
      <p:cxnSp>
        <p:nvCxnSpPr>
          <p:cNvPr id="47" name="直線コネクタ 9"/>
          <p:cNvCxnSpPr>
            <a:cxnSpLocks noChangeShapeType="1"/>
          </p:cNvCxnSpPr>
          <p:nvPr/>
        </p:nvCxnSpPr>
        <p:spPr bwMode="auto">
          <a:xfrm>
            <a:off x="6299200" y="849313"/>
            <a:ext cx="0" cy="5561012"/>
          </a:xfrm>
          <a:prstGeom prst="line">
            <a:avLst/>
          </a:prstGeom>
          <a:noFill/>
          <a:ln w="28575" algn="ctr">
            <a:solidFill>
              <a:srgbClr val="7F7F7F"/>
            </a:solidFill>
            <a:prstDash val="dash"/>
            <a:round/>
            <a:headEnd/>
            <a:tailEnd/>
          </a:ln>
        </p:spPr>
      </p:cxnSp>
      <p:sp>
        <p:nvSpPr>
          <p:cNvPr id="48" name="AutoShape 64"/>
          <p:cNvSpPr>
            <a:spLocks noChangeArrowheads="1"/>
          </p:cNvSpPr>
          <p:nvPr/>
        </p:nvSpPr>
        <p:spPr bwMode="auto">
          <a:xfrm>
            <a:off x="244475" y="5956300"/>
            <a:ext cx="1879600" cy="565150"/>
          </a:xfrm>
          <a:prstGeom prst="can">
            <a:avLst>
              <a:gd name="adj" fmla="val 25000"/>
            </a:avLst>
          </a:prstGeom>
          <a:solidFill>
            <a:srgbClr val="E4CA9C"/>
          </a:solidFill>
          <a:ln w="38100">
            <a:solidFill>
              <a:srgbClr val="D69DAF"/>
            </a:solidFill>
            <a:round/>
            <a:headEnd/>
            <a:tailEnd/>
          </a:ln>
        </p:spPr>
        <p:txBody>
          <a:bodyPr wrap="none" lIns="36000" tIns="36000" rIns="36000" bIns="36000" anchor="ctr"/>
          <a:lstStyle/>
          <a:p>
            <a:r>
              <a:rPr kumimoji="0" lang="en-US" altLang="ja-JP" sz="2000" dirty="0" smtClean="0">
                <a:latin typeface="HGP創英角ｺﾞｼｯｸUB" pitchFamily="50" charset="-128"/>
              </a:rPr>
              <a:t>Log file</a:t>
            </a:r>
            <a:endParaRPr kumimoji="0" lang="ja-JP" altLang="en-US" sz="2000" dirty="0">
              <a:latin typeface="HGP創英角ｺﾞｼｯｸUB" pitchFamily="50" charset="-128"/>
            </a:endParaRPr>
          </a:p>
        </p:txBody>
      </p:sp>
      <p:sp>
        <p:nvSpPr>
          <p:cNvPr id="49" name="Text Box 63"/>
          <p:cNvSpPr txBox="1">
            <a:spLocks noChangeArrowheads="1"/>
          </p:cNvSpPr>
          <p:nvPr/>
        </p:nvSpPr>
        <p:spPr bwMode="auto">
          <a:xfrm>
            <a:off x="546100" y="5149850"/>
            <a:ext cx="1289050" cy="412750"/>
          </a:xfrm>
          <a:prstGeom prst="rect">
            <a:avLst/>
          </a:prstGeom>
          <a:solidFill>
            <a:srgbClr val="C0C0C0"/>
          </a:solidFill>
          <a:ln w="38100">
            <a:solidFill>
              <a:srgbClr val="000000"/>
            </a:solidFill>
            <a:prstDash val="sysDot"/>
            <a:miter lim="800000"/>
            <a:headEnd/>
            <a:tailEnd/>
          </a:ln>
        </p:spPr>
        <p:txBody>
          <a:bodyPr lIns="36000" tIns="36000" rIns="36000" bIns="36000"/>
          <a:lstStyle/>
          <a:p>
            <a:r>
              <a:rPr kumimoji="0" lang="en-US" altLang="ja-JP" sz="1200" b="1" dirty="0" smtClean="0">
                <a:latin typeface="Century" pitchFamily="18" charset="0"/>
              </a:rPr>
              <a:t>Log component</a:t>
            </a:r>
            <a:endParaRPr kumimoji="0" lang="ja-JP" altLang="en-US" sz="1200" b="1" dirty="0">
              <a:latin typeface="Century" pitchFamily="18" charset="0"/>
            </a:endParaRPr>
          </a:p>
        </p:txBody>
      </p:sp>
      <p:pic>
        <p:nvPicPr>
          <p:cNvPr id="50"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831850" y="1039813"/>
            <a:ext cx="1290638" cy="1292225"/>
          </a:xfrm>
          <a:prstGeom prst="rect">
            <a:avLst/>
          </a:prstGeom>
          <a:noFill/>
          <a:ln w="9525">
            <a:noFill/>
            <a:miter lim="800000"/>
            <a:headEnd/>
            <a:tailEnd/>
          </a:ln>
        </p:spPr>
      </p:pic>
      <p:sp>
        <p:nvSpPr>
          <p:cNvPr id="51" name="Text Box 40"/>
          <p:cNvSpPr txBox="1">
            <a:spLocks noChangeArrowheads="1"/>
          </p:cNvSpPr>
          <p:nvPr/>
        </p:nvSpPr>
        <p:spPr bwMode="auto">
          <a:xfrm>
            <a:off x="3122613" y="930275"/>
            <a:ext cx="2443162" cy="873125"/>
          </a:xfrm>
          <a:prstGeom prst="rect">
            <a:avLst/>
          </a:prstGeom>
          <a:solidFill>
            <a:srgbClr val="E4CA9C"/>
          </a:solidFill>
          <a:ln w="38100" algn="ctr">
            <a:solidFill>
              <a:srgbClr val="D69DAF"/>
            </a:solidFill>
            <a:miter lim="800000"/>
            <a:headEnd/>
            <a:tailEnd/>
          </a:ln>
        </p:spPr>
        <p:txBody>
          <a:bodyPr/>
          <a:lstStyle/>
          <a:p>
            <a:pPr eaLnBrk="1" hangingPunct="1">
              <a:lnSpc>
                <a:spcPts val="2000"/>
              </a:lnSpc>
              <a:spcBef>
                <a:spcPct val="50000"/>
              </a:spcBef>
            </a:pPr>
            <a:r>
              <a:rPr lang="en-US" altLang="ja-JP" sz="1800" dirty="0" smtClean="0"/>
              <a:t>Synchronous call</a:t>
            </a:r>
            <a:endParaRPr lang="ja-JP" altLang="en-US" sz="1800" dirty="0"/>
          </a:p>
        </p:txBody>
      </p:sp>
      <p:sp>
        <p:nvSpPr>
          <p:cNvPr id="52" name="Text Box 40"/>
          <p:cNvSpPr txBox="1">
            <a:spLocks noChangeArrowheads="1"/>
          </p:cNvSpPr>
          <p:nvPr/>
        </p:nvSpPr>
        <p:spPr bwMode="auto">
          <a:xfrm>
            <a:off x="3117850" y="2622550"/>
            <a:ext cx="1781175" cy="1427163"/>
          </a:xfrm>
          <a:prstGeom prst="rect">
            <a:avLst/>
          </a:prstGeom>
          <a:solidFill>
            <a:srgbClr val="FFFFFF"/>
          </a:solidFill>
          <a:ln w="19050" algn="ctr">
            <a:solidFill>
              <a:schemeClr val="tx1"/>
            </a:solidFill>
            <a:miter lim="800000"/>
            <a:headEnd/>
            <a:tailEnd/>
          </a:ln>
        </p:spPr>
        <p:txBody>
          <a:bodyPr lIns="0" rIns="0"/>
          <a:lstStyle/>
          <a:p>
            <a:pPr eaLnBrk="1" hangingPunct="1">
              <a:lnSpc>
                <a:spcPts val="2000"/>
              </a:lnSpc>
              <a:spcBef>
                <a:spcPct val="50000"/>
              </a:spcBef>
            </a:pPr>
            <a:r>
              <a:rPr lang="en-US" altLang="ja-JP" sz="1600" dirty="0" smtClean="0"/>
              <a:t>Asynchronous call delegate</a:t>
            </a:r>
            <a:endParaRPr lang="ja-JP" altLang="en-US" sz="1600" dirty="0"/>
          </a:p>
        </p:txBody>
      </p:sp>
      <p:sp>
        <p:nvSpPr>
          <p:cNvPr id="53" name="テキスト ボックス 26"/>
          <p:cNvSpPr>
            <a:spLocks noChangeArrowheads="1"/>
          </p:cNvSpPr>
          <p:nvPr/>
        </p:nvSpPr>
        <p:spPr bwMode="auto">
          <a:xfrm>
            <a:off x="268288" y="3436938"/>
            <a:ext cx="2217737" cy="1082921"/>
          </a:xfrm>
          <a:prstGeom prst="roundRect">
            <a:avLst>
              <a:gd name="adj" fmla="val 16667"/>
            </a:avLst>
          </a:prstGeom>
          <a:solidFill>
            <a:srgbClr val="FFFFFF"/>
          </a:solidFill>
          <a:ln w="9525">
            <a:noFill/>
            <a:round/>
            <a:headEnd/>
            <a:tailEnd/>
          </a:ln>
        </p:spPr>
        <p:txBody>
          <a:bodyPr>
            <a:spAutoFit/>
          </a:bodyPr>
          <a:lstStyle/>
          <a:p>
            <a:pPr algn="l"/>
            <a:r>
              <a:rPr lang="en-US" altLang="ja-JP" sz="1200" dirty="0" smtClean="0"/>
              <a:t>Supports</a:t>
            </a:r>
            <a:endParaRPr lang="en-US" altLang="ja-JP" sz="1200" dirty="0"/>
          </a:p>
          <a:p>
            <a:pPr algn="l">
              <a:buFontTx/>
              <a:buChar char="•"/>
            </a:pPr>
            <a:r>
              <a:rPr lang="ja-JP" altLang="en-US" sz="1200" dirty="0"/>
              <a:t> </a:t>
            </a:r>
            <a:r>
              <a:rPr lang="en-US" altLang="ja-JP" sz="1200" dirty="0" smtClean="0"/>
              <a:t>Result display</a:t>
            </a:r>
            <a:endParaRPr lang="ja-JP" altLang="en-US" sz="1200" dirty="0"/>
          </a:p>
          <a:p>
            <a:pPr algn="l">
              <a:buFontTx/>
              <a:buChar char="•"/>
            </a:pPr>
            <a:r>
              <a:rPr lang="ja-JP" altLang="en-US" sz="1200" dirty="0"/>
              <a:t> </a:t>
            </a:r>
            <a:r>
              <a:rPr lang="en-US" altLang="ja-JP" sz="1200" dirty="0" smtClean="0"/>
              <a:t>Progress display</a:t>
            </a:r>
            <a:endParaRPr lang="ja-JP" altLang="en-US" sz="1200" dirty="0"/>
          </a:p>
          <a:p>
            <a:pPr algn="l">
              <a:buFontTx/>
              <a:buChar char="•"/>
            </a:pPr>
            <a:r>
              <a:rPr lang="ja-JP" altLang="en-US" sz="1200" dirty="0"/>
              <a:t> </a:t>
            </a:r>
            <a:r>
              <a:rPr lang="en-US" altLang="ja-JP" sz="1200" dirty="0" smtClean="0"/>
              <a:t>Message box display</a:t>
            </a:r>
            <a:endParaRPr lang="ja-JP" altLang="en-US" sz="1200" dirty="0"/>
          </a:p>
          <a:p>
            <a:pPr algn="l"/>
            <a:r>
              <a:rPr lang="en-US" altLang="ja-JP" sz="1200" dirty="0"/>
              <a:t>f</a:t>
            </a:r>
            <a:r>
              <a:rPr lang="en-US" altLang="ja-JP" sz="1200" dirty="0" smtClean="0"/>
              <a:t>rom the back ground.</a:t>
            </a:r>
            <a:endParaRPr lang="ja-JP" altLang="en-US" sz="1200" dirty="0"/>
          </a:p>
        </p:txBody>
      </p:sp>
      <p:sp>
        <p:nvSpPr>
          <p:cNvPr id="54" name="テキスト ボックス 26"/>
          <p:cNvSpPr txBox="1">
            <a:spLocks noChangeArrowheads="1"/>
          </p:cNvSpPr>
          <p:nvPr/>
        </p:nvSpPr>
        <p:spPr bwMode="auto">
          <a:xfrm>
            <a:off x="2254250" y="5934075"/>
            <a:ext cx="1217613" cy="712887"/>
          </a:xfrm>
          <a:prstGeom prst="rect">
            <a:avLst/>
          </a:prstGeom>
          <a:noFill/>
          <a:ln w="9525">
            <a:noFill/>
            <a:miter lim="800000"/>
            <a:headEnd/>
            <a:tailEnd/>
          </a:ln>
        </p:spPr>
        <p:txBody>
          <a:bodyPr>
            <a:spAutoFit/>
          </a:bodyPr>
          <a:lstStyle/>
          <a:p>
            <a:pPr algn="l"/>
            <a:r>
              <a:rPr lang="en-US" altLang="ja-JP" sz="1400" dirty="0" smtClean="0"/>
              <a:t>Write trace log as needed</a:t>
            </a:r>
            <a:endParaRPr lang="ja-JP" altLang="en-US" sz="1400" dirty="0"/>
          </a:p>
        </p:txBody>
      </p:sp>
      <p:pic>
        <p:nvPicPr>
          <p:cNvPr id="55" name="Picture 72" descr="f-015"/>
          <p:cNvPicPr>
            <a:picLocks noChangeAspect="1" noChangeArrowheads="1"/>
          </p:cNvPicPr>
          <p:nvPr/>
        </p:nvPicPr>
        <p:blipFill>
          <a:blip r:embed="rId4" cstate="print"/>
          <a:srcRect/>
          <a:stretch>
            <a:fillRect/>
          </a:stretch>
        </p:blipFill>
        <p:spPr bwMode="auto">
          <a:xfrm>
            <a:off x="6824663" y="1071563"/>
            <a:ext cx="1485900" cy="1739900"/>
          </a:xfrm>
          <a:prstGeom prst="rect">
            <a:avLst/>
          </a:prstGeom>
          <a:noFill/>
          <a:ln w="9525">
            <a:noFill/>
            <a:miter lim="800000"/>
            <a:headEnd/>
            <a:tailEnd/>
          </a:ln>
        </p:spPr>
      </p:pic>
      <p:grpSp>
        <p:nvGrpSpPr>
          <p:cNvPr id="56" name="Group 67"/>
          <p:cNvGrpSpPr>
            <a:grpSpLocks/>
          </p:cNvGrpSpPr>
          <p:nvPr/>
        </p:nvGrpSpPr>
        <p:grpSpPr bwMode="auto">
          <a:xfrm>
            <a:off x="7645400" y="1871663"/>
            <a:ext cx="1055688" cy="900112"/>
            <a:chOff x="3857" y="2445"/>
            <a:chExt cx="402" cy="343"/>
          </a:xfrm>
        </p:grpSpPr>
        <p:sp>
          <p:nvSpPr>
            <p:cNvPr id="57" name="Gear"/>
            <p:cNvSpPr>
              <a:spLocks noEditPoints="1" noChangeArrowheads="1"/>
            </p:cNvSpPr>
            <p:nvPr/>
          </p:nvSpPr>
          <p:spPr bwMode="auto">
            <a:xfrm>
              <a:off x="4080" y="2445"/>
              <a:ext cx="179" cy="1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4 w 21600"/>
                <a:gd name="T13" fmla="*/ 3990 h 21600"/>
                <a:gd name="T14" fmla="*/ 17859 w 21600"/>
                <a:gd name="T15" fmla="*/ 17610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58" name="AutoShape 75"/>
            <p:cNvSpPr>
              <a:spLocks noEditPoints="1" noChangeArrowheads="1"/>
            </p:cNvSpPr>
            <p:nvPr/>
          </p:nvSpPr>
          <p:spPr bwMode="auto">
            <a:xfrm>
              <a:off x="3857" y="2510"/>
              <a:ext cx="214" cy="1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0 w 21600"/>
                <a:gd name="T13" fmla="*/ 4021 h 21600"/>
                <a:gd name="T14" fmla="*/ 17865 w 21600"/>
                <a:gd name="T15" fmla="*/ 1757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59" name="AutoShape 76"/>
            <p:cNvSpPr>
              <a:spLocks noEditPoints="1" noChangeArrowheads="1"/>
            </p:cNvSpPr>
            <p:nvPr/>
          </p:nvSpPr>
          <p:spPr bwMode="auto">
            <a:xfrm>
              <a:off x="3996" y="2579"/>
              <a:ext cx="238" cy="2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56 w 21600"/>
                <a:gd name="T13" fmla="*/ 3927 h 21600"/>
                <a:gd name="T14" fmla="*/ 17879 w 21600"/>
                <a:gd name="T15" fmla="*/ 1767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60" name="Text Box 77"/>
          <p:cNvSpPr txBox="1">
            <a:spLocks noChangeArrowheads="1"/>
          </p:cNvSpPr>
          <p:nvPr/>
        </p:nvSpPr>
        <p:spPr bwMode="auto">
          <a:xfrm>
            <a:off x="6734174" y="930275"/>
            <a:ext cx="1966913" cy="469900"/>
          </a:xfrm>
          <a:prstGeom prst="rect">
            <a:avLst/>
          </a:prstGeom>
          <a:noFill/>
          <a:ln w="9525">
            <a:noFill/>
            <a:miter lim="800000"/>
            <a:headEnd/>
            <a:tailEnd/>
          </a:ln>
        </p:spPr>
        <p:txBody>
          <a:bodyPr/>
          <a:lstStyle/>
          <a:p>
            <a:pPr eaLnBrk="1" hangingPunct="1">
              <a:lnSpc>
                <a:spcPct val="100000"/>
              </a:lnSpc>
            </a:pPr>
            <a:r>
              <a:rPr lang="en-US" altLang="ja-JP" sz="2000" b="1" dirty="0" smtClean="0"/>
              <a:t>Web service</a:t>
            </a:r>
            <a:endParaRPr lang="ja-JP" altLang="en-US" sz="2000" dirty="0"/>
          </a:p>
        </p:txBody>
      </p:sp>
      <p:sp>
        <p:nvSpPr>
          <p:cNvPr id="61" name="AutoShape 9"/>
          <p:cNvSpPr>
            <a:spLocks noChangeArrowheads="1"/>
          </p:cNvSpPr>
          <p:nvPr/>
        </p:nvSpPr>
        <p:spPr bwMode="auto">
          <a:xfrm>
            <a:off x="7088188" y="3095625"/>
            <a:ext cx="1052512"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dirty="0"/>
              <a:t>DBMS</a:t>
            </a:r>
          </a:p>
        </p:txBody>
      </p:sp>
      <p:sp>
        <p:nvSpPr>
          <p:cNvPr id="62" name="Text Box 40"/>
          <p:cNvSpPr txBox="1">
            <a:spLocks noChangeArrowheads="1"/>
          </p:cNvSpPr>
          <p:nvPr/>
        </p:nvSpPr>
        <p:spPr bwMode="auto">
          <a:xfrm>
            <a:off x="3125788" y="1906588"/>
            <a:ext cx="1766887" cy="636587"/>
          </a:xfrm>
          <a:prstGeom prst="rect">
            <a:avLst/>
          </a:prstGeom>
          <a:solidFill>
            <a:srgbClr val="FFCCCC"/>
          </a:solidFill>
          <a:ln w="38100" algn="ctr">
            <a:solidFill>
              <a:srgbClr val="D69DAF"/>
            </a:solidFill>
            <a:miter lim="800000"/>
            <a:headEnd/>
            <a:tailEnd/>
          </a:ln>
        </p:spPr>
        <p:txBody>
          <a:bodyPr/>
          <a:lstStyle/>
          <a:p>
            <a:pPr eaLnBrk="1" hangingPunct="1">
              <a:lnSpc>
                <a:spcPts val="2000"/>
              </a:lnSpc>
              <a:spcBef>
                <a:spcPct val="50000"/>
              </a:spcBef>
            </a:pPr>
            <a:r>
              <a:rPr lang="en-US" altLang="ja-JP" sz="1200" dirty="0" smtClean="0"/>
              <a:t>Asynchronous call</a:t>
            </a:r>
            <a:endParaRPr lang="ja-JP" altLang="en-US" sz="1200" dirty="0"/>
          </a:p>
        </p:txBody>
      </p:sp>
      <p:sp>
        <p:nvSpPr>
          <p:cNvPr id="63" name="Line 16"/>
          <p:cNvSpPr>
            <a:spLocks noChangeShapeType="1"/>
          </p:cNvSpPr>
          <p:nvPr/>
        </p:nvSpPr>
        <p:spPr bwMode="auto">
          <a:xfrm flipH="1">
            <a:off x="804863"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4" name="Line 16"/>
          <p:cNvSpPr>
            <a:spLocks noChangeShapeType="1"/>
          </p:cNvSpPr>
          <p:nvPr/>
        </p:nvSpPr>
        <p:spPr bwMode="auto">
          <a:xfrm flipH="1">
            <a:off x="1184275" y="5613400"/>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5" name="Line 16"/>
          <p:cNvSpPr>
            <a:spLocks noChangeShapeType="1"/>
          </p:cNvSpPr>
          <p:nvPr/>
        </p:nvSpPr>
        <p:spPr bwMode="auto">
          <a:xfrm flipH="1">
            <a:off x="1563688"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6" name="Line 16"/>
          <p:cNvSpPr>
            <a:spLocks noChangeShapeType="1"/>
          </p:cNvSpPr>
          <p:nvPr/>
        </p:nvSpPr>
        <p:spPr bwMode="auto">
          <a:xfrm flipH="1">
            <a:off x="1193800" y="4740275"/>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67" name="Text Box 40"/>
          <p:cNvSpPr txBox="1">
            <a:spLocks noChangeArrowheads="1"/>
          </p:cNvSpPr>
          <p:nvPr/>
        </p:nvSpPr>
        <p:spPr bwMode="auto">
          <a:xfrm>
            <a:off x="3116263" y="4121150"/>
            <a:ext cx="1779587" cy="623888"/>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en-US" altLang="ja-JP" sz="1600" dirty="0" smtClean="0"/>
              <a:t>Result display call back</a:t>
            </a:r>
            <a:endParaRPr lang="ja-JP" altLang="en-US" sz="1600" dirty="0"/>
          </a:p>
        </p:txBody>
      </p:sp>
      <p:sp>
        <p:nvSpPr>
          <p:cNvPr id="68" name="Text Box 40"/>
          <p:cNvSpPr txBox="1">
            <a:spLocks noChangeArrowheads="1"/>
          </p:cNvSpPr>
          <p:nvPr/>
        </p:nvSpPr>
        <p:spPr bwMode="auto">
          <a:xfrm>
            <a:off x="2559050" y="3167063"/>
            <a:ext cx="1603375" cy="623887"/>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en-US" altLang="ja-JP" sz="1400" dirty="0" smtClean="0"/>
              <a:t>Progress display call back</a:t>
            </a:r>
            <a:endParaRPr lang="ja-JP" altLang="en-US" sz="1400" dirty="0"/>
          </a:p>
        </p:txBody>
      </p:sp>
      <p:sp>
        <p:nvSpPr>
          <p:cNvPr id="69" name="AutoShape 128"/>
          <p:cNvSpPr>
            <a:spLocks noChangeArrowheads="1"/>
          </p:cNvSpPr>
          <p:nvPr/>
        </p:nvSpPr>
        <p:spPr bwMode="auto">
          <a:xfrm flipH="1">
            <a:off x="4049713" y="3303588"/>
            <a:ext cx="538162" cy="349250"/>
          </a:xfrm>
          <a:prstGeom prst="rightArrow">
            <a:avLst>
              <a:gd name="adj1" fmla="val 55463"/>
              <a:gd name="adj2" fmla="val 53846"/>
            </a:avLst>
          </a:prstGeom>
          <a:solidFill>
            <a:srgbClr val="69306A"/>
          </a:solidFill>
          <a:ln w="38100" algn="ctr">
            <a:noFill/>
            <a:miter lim="800000"/>
            <a:headEnd/>
            <a:tailEnd/>
          </a:ln>
        </p:spPr>
        <p:txBody>
          <a:bodyPr anchor="ctr">
            <a:spAutoFit/>
          </a:bodyPr>
          <a:lstStyle/>
          <a:p>
            <a:endParaRPr lang="ja-JP" altLang="en-US"/>
          </a:p>
        </p:txBody>
      </p:sp>
      <p:sp>
        <p:nvSpPr>
          <p:cNvPr id="70" name="AutoShape 125"/>
          <p:cNvSpPr>
            <a:spLocks noChangeArrowheads="1"/>
          </p:cNvSpPr>
          <p:nvPr/>
        </p:nvSpPr>
        <p:spPr bwMode="auto">
          <a:xfrm>
            <a:off x="4651375" y="3149600"/>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71" name="AutoShape 129"/>
          <p:cNvSpPr>
            <a:spLocks noChangeArrowheads="1"/>
          </p:cNvSpPr>
          <p:nvPr/>
        </p:nvSpPr>
        <p:spPr bwMode="auto">
          <a:xfrm flipH="1">
            <a:off x="4622800" y="3449638"/>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72" name="テキスト ボックス 3"/>
          <p:cNvSpPr txBox="1">
            <a:spLocks noChangeArrowheads="1"/>
          </p:cNvSpPr>
          <p:nvPr/>
        </p:nvSpPr>
        <p:spPr bwMode="auto">
          <a:xfrm>
            <a:off x="5765758" y="920750"/>
            <a:ext cx="400110" cy="3819525"/>
          </a:xfrm>
          <a:prstGeom prst="rect">
            <a:avLst/>
          </a:prstGeom>
          <a:solidFill>
            <a:srgbClr val="FFFF99"/>
          </a:solidFill>
          <a:ln w="19050">
            <a:solidFill>
              <a:schemeClr val="tx1"/>
            </a:solidFill>
            <a:miter lim="800000"/>
            <a:headEnd/>
            <a:tailEnd/>
          </a:ln>
        </p:spPr>
        <p:txBody>
          <a:bodyPr vert="vert270">
            <a:spAutoFit/>
          </a:bodyPr>
          <a:lstStyle/>
          <a:p>
            <a:pPr algn="l">
              <a:lnSpc>
                <a:spcPct val="100000"/>
              </a:lnSpc>
            </a:pPr>
            <a:r>
              <a:rPr lang="en-US" altLang="ja-JP" sz="1400" dirty="0" smtClean="0"/>
              <a:t>Communication control function</a:t>
            </a:r>
            <a:endParaRPr lang="ja-JP" altLang="en-US" sz="1400" dirty="0"/>
          </a:p>
        </p:txBody>
      </p:sp>
      <p:sp>
        <p:nvSpPr>
          <p:cNvPr id="73" name="テキスト ボックス 3"/>
          <p:cNvSpPr txBox="1">
            <a:spLocks noChangeArrowheads="1"/>
          </p:cNvSpPr>
          <p:nvPr/>
        </p:nvSpPr>
        <p:spPr bwMode="auto">
          <a:xfrm>
            <a:off x="5173604" y="1895475"/>
            <a:ext cx="400110" cy="2846388"/>
          </a:xfrm>
          <a:prstGeom prst="rect">
            <a:avLst/>
          </a:prstGeom>
          <a:solidFill>
            <a:srgbClr val="FFFF99"/>
          </a:solidFill>
          <a:ln w="19050">
            <a:solidFill>
              <a:schemeClr val="tx1"/>
            </a:solidFill>
            <a:miter lim="800000"/>
            <a:headEnd/>
            <a:tailEnd/>
          </a:ln>
        </p:spPr>
        <p:txBody>
          <a:bodyPr vert="vert270">
            <a:spAutoFit/>
          </a:bodyPr>
          <a:lstStyle/>
          <a:p>
            <a:pPr>
              <a:lnSpc>
                <a:spcPct val="100000"/>
              </a:lnSpc>
            </a:pPr>
            <a:r>
              <a:rPr lang="en-US" altLang="ja-JP" sz="1400" dirty="0" smtClean="0">
                <a:solidFill>
                  <a:srgbClr val="0000FF"/>
                </a:solidFill>
              </a:rPr>
              <a:t>Desynchronization framework</a:t>
            </a:r>
            <a:endParaRPr lang="ja-JP" altLang="en-US" sz="1400" dirty="0">
              <a:solidFill>
                <a:srgbClr val="0000FF"/>
              </a:solidFill>
            </a:endParaRPr>
          </a:p>
        </p:txBody>
      </p:sp>
      <p:sp>
        <p:nvSpPr>
          <p:cNvPr id="74" name="AutoShape 121"/>
          <p:cNvSpPr>
            <a:spLocks noChangeArrowheads="1"/>
          </p:cNvSpPr>
          <p:nvPr/>
        </p:nvSpPr>
        <p:spPr bwMode="auto">
          <a:xfrm flipH="1">
            <a:off x="4627563" y="2840038"/>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
        <p:nvSpPr>
          <p:cNvPr id="75" name="AutoShape 97"/>
          <p:cNvSpPr>
            <a:spLocks noChangeArrowheads="1"/>
          </p:cNvSpPr>
          <p:nvPr/>
        </p:nvSpPr>
        <p:spPr bwMode="auto">
          <a:xfrm>
            <a:off x="2449513" y="1225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76" name="AutoShape 98"/>
          <p:cNvSpPr>
            <a:spLocks noChangeArrowheads="1"/>
          </p:cNvSpPr>
          <p:nvPr/>
        </p:nvSpPr>
        <p:spPr bwMode="auto">
          <a:xfrm>
            <a:off x="2562225" y="2201863"/>
            <a:ext cx="2592388" cy="349250"/>
          </a:xfrm>
          <a:prstGeom prst="rightArrow">
            <a:avLst>
              <a:gd name="adj1" fmla="val 55454"/>
              <a:gd name="adj2" fmla="val 58179"/>
            </a:avLst>
          </a:prstGeom>
          <a:solidFill>
            <a:srgbClr val="69306A"/>
          </a:solidFill>
          <a:ln w="38100" algn="ctr">
            <a:noFill/>
            <a:miter lim="800000"/>
            <a:headEnd/>
            <a:tailEnd/>
          </a:ln>
        </p:spPr>
        <p:txBody>
          <a:bodyPr anchor="ctr">
            <a:spAutoFit/>
          </a:bodyPr>
          <a:lstStyle/>
          <a:p>
            <a:endParaRPr lang="ja-JP" altLang="en-US"/>
          </a:p>
        </p:txBody>
      </p:sp>
      <p:sp>
        <p:nvSpPr>
          <p:cNvPr id="77" name="AutoShape 134"/>
          <p:cNvSpPr>
            <a:spLocks noChangeArrowheads="1"/>
          </p:cNvSpPr>
          <p:nvPr/>
        </p:nvSpPr>
        <p:spPr bwMode="auto">
          <a:xfrm flipH="1">
            <a:off x="2328863" y="3303588"/>
            <a:ext cx="317500" cy="349250"/>
          </a:xfrm>
          <a:prstGeom prst="rightArrow">
            <a:avLst>
              <a:gd name="adj1" fmla="val 56370"/>
              <a:gd name="adj2" fmla="val 53144"/>
            </a:avLst>
          </a:prstGeom>
          <a:solidFill>
            <a:srgbClr val="69306A"/>
          </a:solidFill>
          <a:ln w="38100" algn="ctr">
            <a:noFill/>
            <a:miter lim="800000"/>
            <a:headEnd/>
            <a:tailEnd/>
          </a:ln>
        </p:spPr>
        <p:txBody>
          <a:bodyPr anchor="ctr">
            <a:spAutoFit/>
          </a:bodyPr>
          <a:lstStyle/>
          <a:p>
            <a:endParaRPr lang="ja-JP" altLang="en-US"/>
          </a:p>
        </p:txBody>
      </p:sp>
      <p:sp>
        <p:nvSpPr>
          <p:cNvPr id="78" name="Text Box 77"/>
          <p:cNvSpPr txBox="1">
            <a:spLocks noChangeArrowheads="1"/>
          </p:cNvSpPr>
          <p:nvPr/>
        </p:nvSpPr>
        <p:spPr bwMode="auto">
          <a:xfrm>
            <a:off x="6299200" y="3751263"/>
            <a:ext cx="2768600" cy="923330"/>
          </a:xfrm>
          <a:prstGeom prst="rect">
            <a:avLst/>
          </a:prstGeom>
          <a:noFill/>
          <a:ln w="9525">
            <a:noFill/>
            <a:miter lim="800000"/>
            <a:headEnd/>
            <a:tailEnd/>
          </a:ln>
        </p:spPr>
        <p:txBody>
          <a:bodyPr>
            <a:spAutoFit/>
          </a:bodyPr>
          <a:lstStyle/>
          <a:p>
            <a:pPr eaLnBrk="1" hangingPunct="1">
              <a:lnSpc>
                <a:spcPct val="100000"/>
              </a:lnSpc>
            </a:pPr>
            <a:r>
              <a:rPr lang="en-US" altLang="ja-JP" sz="1800" dirty="0" smtClean="0"/>
              <a:t>Asynchronous call to all types of AP server is also possible.</a:t>
            </a:r>
            <a:endParaRPr lang="en-US" altLang="ja-JP" sz="1800" dirty="0"/>
          </a:p>
        </p:txBody>
      </p:sp>
      <p:sp>
        <p:nvSpPr>
          <p:cNvPr id="79" name="Line 16"/>
          <p:cNvSpPr>
            <a:spLocks noChangeShapeType="1"/>
          </p:cNvSpPr>
          <p:nvPr/>
        </p:nvSpPr>
        <p:spPr bwMode="auto">
          <a:xfrm flipV="1">
            <a:off x="7759700" y="2632075"/>
            <a:ext cx="252413"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80" name="Line 16"/>
          <p:cNvSpPr>
            <a:spLocks noChangeShapeType="1"/>
          </p:cNvSpPr>
          <p:nvPr/>
        </p:nvSpPr>
        <p:spPr bwMode="auto">
          <a:xfrm rot="10800000" flipV="1">
            <a:off x="7427913" y="2713038"/>
            <a:ext cx="252412"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81" name="Freeform 108"/>
          <p:cNvSpPr>
            <a:spLocks/>
          </p:cNvSpPr>
          <p:nvPr/>
        </p:nvSpPr>
        <p:spPr bwMode="auto">
          <a:xfrm>
            <a:off x="1798638" y="4740275"/>
            <a:ext cx="3271837" cy="608013"/>
          </a:xfrm>
          <a:custGeom>
            <a:avLst/>
            <a:gdLst>
              <a:gd name="T0" fmla="*/ 2147483647 w 839"/>
              <a:gd name="T1" fmla="*/ 0 h 571"/>
              <a:gd name="T2" fmla="*/ 2147483647 w 839"/>
              <a:gd name="T3" fmla="*/ 2147483647 h 571"/>
              <a:gd name="T4" fmla="*/ 0 w 839"/>
              <a:gd name="T5" fmla="*/ 2147483647 h 571"/>
              <a:gd name="T6" fmla="*/ 0 60000 65536"/>
              <a:gd name="T7" fmla="*/ 0 60000 65536"/>
              <a:gd name="T8" fmla="*/ 0 60000 65536"/>
              <a:gd name="T9" fmla="*/ 0 w 839"/>
              <a:gd name="T10" fmla="*/ 0 h 571"/>
              <a:gd name="T11" fmla="*/ 839 w 839"/>
              <a:gd name="T12" fmla="*/ 571 h 571"/>
            </a:gdLst>
            <a:ahLst/>
            <a:cxnLst>
              <a:cxn ang="T6">
                <a:pos x="T0" y="T1"/>
              </a:cxn>
              <a:cxn ang="T7">
                <a:pos x="T2" y="T3"/>
              </a:cxn>
              <a:cxn ang="T8">
                <a:pos x="T4" y="T5"/>
              </a:cxn>
            </a:cxnLst>
            <a:rect l="T9" t="T10" r="T11" b="T12"/>
            <a:pathLst>
              <a:path w="839" h="571">
                <a:moveTo>
                  <a:pt x="839" y="0"/>
                </a:moveTo>
                <a:cubicBezTo>
                  <a:pt x="809" y="190"/>
                  <a:pt x="779" y="381"/>
                  <a:pt x="639" y="476"/>
                </a:cubicBezTo>
                <a:cubicBezTo>
                  <a:pt x="499" y="571"/>
                  <a:pt x="249" y="570"/>
                  <a:pt x="0" y="570"/>
                </a:cubicBezTo>
              </a:path>
            </a:pathLst>
          </a:custGeom>
          <a:noFill/>
          <a:ln w="63500" cap="flat" cmpd="sng">
            <a:solidFill>
              <a:schemeClr val="tx1"/>
            </a:solidFill>
            <a:prstDash val="sysDot"/>
            <a:round/>
            <a:headEnd type="oval" w="med" len="med"/>
            <a:tailEnd type="triangle" w="med" len="med"/>
          </a:ln>
        </p:spPr>
        <p:txBody>
          <a:bodyPr>
            <a:spAutoFit/>
          </a:bodyPr>
          <a:lstStyle/>
          <a:p>
            <a:endParaRPr lang="ja-JP" altLang="en-US"/>
          </a:p>
        </p:txBody>
      </p:sp>
      <p:sp>
        <p:nvSpPr>
          <p:cNvPr id="82" name="Text Box 5"/>
          <p:cNvSpPr txBox="1">
            <a:spLocks noChangeArrowheads="1"/>
          </p:cNvSpPr>
          <p:nvPr/>
        </p:nvSpPr>
        <p:spPr bwMode="auto">
          <a:xfrm>
            <a:off x="3589338" y="4941888"/>
            <a:ext cx="5376862" cy="1785104"/>
          </a:xfrm>
          <a:prstGeom prst="rect">
            <a:avLst/>
          </a:prstGeom>
          <a:solidFill>
            <a:srgbClr val="FFFF99"/>
          </a:solidFill>
          <a:ln w="9525">
            <a:noFill/>
            <a:miter lim="800000"/>
            <a:headEnd/>
            <a:tailEnd/>
          </a:ln>
        </p:spPr>
        <p:txBody>
          <a:bodyPr>
            <a:spAutoFit/>
          </a:bodyPr>
          <a:lstStyle/>
          <a:p>
            <a:pPr algn="l" eaLnBrk="1" hangingPunct="1">
              <a:lnSpc>
                <a:spcPct val="100000"/>
              </a:lnSpc>
            </a:pPr>
            <a:r>
              <a:rPr lang="en-US" altLang="ja-JP" sz="2200" dirty="0" smtClean="0"/>
              <a:t>1.Migrated P </a:t>
            </a:r>
            <a:r>
              <a:rPr lang="en-US" altLang="ja-JP" sz="2200" dirty="0"/>
              <a:t>layer framework for </a:t>
            </a:r>
            <a:r>
              <a:rPr lang="en-US" altLang="ja-JP" sz="2200" dirty="0" smtClean="0"/>
              <a:t>ASP.NET to rich client.</a:t>
            </a:r>
            <a:endParaRPr lang="ja-JP" altLang="en-US" sz="2200" dirty="0"/>
          </a:p>
          <a:p>
            <a:pPr algn="l" eaLnBrk="1" hangingPunct="1">
              <a:lnSpc>
                <a:spcPct val="100000"/>
              </a:lnSpc>
            </a:pPr>
            <a:r>
              <a:rPr lang="en-US" altLang="ja-JP" sz="2200" dirty="0" smtClean="0"/>
              <a:t>2.Implement asynchronous request, asynchronous polling using asynchronous framework.</a:t>
            </a:r>
            <a:endParaRPr lang="ja-JP" altLang="en-US" sz="2200" dirty="0"/>
          </a:p>
        </p:txBody>
      </p:sp>
      <p:sp>
        <p:nvSpPr>
          <p:cNvPr id="85" name="AutoShape 148"/>
          <p:cNvSpPr>
            <a:spLocks noChangeArrowheads="1"/>
          </p:cNvSpPr>
          <p:nvPr/>
        </p:nvSpPr>
        <p:spPr bwMode="auto">
          <a:xfrm flipH="1">
            <a:off x="2351088" y="4259263"/>
            <a:ext cx="881062" cy="349250"/>
          </a:xfrm>
          <a:prstGeom prst="rightArrow">
            <a:avLst>
              <a:gd name="adj1" fmla="val 56370"/>
              <a:gd name="adj2" fmla="val 64551"/>
            </a:avLst>
          </a:prstGeom>
          <a:solidFill>
            <a:srgbClr val="69306A"/>
          </a:solidFill>
          <a:ln w="38100" algn="ctr">
            <a:noFill/>
            <a:miter lim="800000"/>
            <a:headEnd/>
            <a:tailEnd/>
          </a:ln>
        </p:spPr>
        <p:txBody>
          <a:bodyPr anchor="ctr">
            <a:spAutoFit/>
          </a:bodyPr>
          <a:lstStyle/>
          <a:p>
            <a:endParaRPr lang="ja-JP" altLang="en-US"/>
          </a:p>
        </p:txBody>
      </p:sp>
      <p:sp>
        <p:nvSpPr>
          <p:cNvPr id="86" name="AutoShape 149"/>
          <p:cNvSpPr>
            <a:spLocks noChangeArrowheads="1"/>
          </p:cNvSpPr>
          <p:nvPr/>
        </p:nvSpPr>
        <p:spPr bwMode="auto">
          <a:xfrm flipH="1">
            <a:off x="4660900" y="4259263"/>
            <a:ext cx="469900" cy="349250"/>
          </a:xfrm>
          <a:prstGeom prst="rightArrow">
            <a:avLst>
              <a:gd name="adj1" fmla="val 55463"/>
              <a:gd name="adj2" fmla="val 53370"/>
            </a:avLst>
          </a:prstGeom>
          <a:solidFill>
            <a:srgbClr val="69306A"/>
          </a:solidFill>
          <a:ln w="38100" algn="ctr">
            <a:noFill/>
            <a:miter lim="800000"/>
            <a:headEnd/>
            <a:tailEnd/>
          </a:ln>
        </p:spPr>
        <p:txBody>
          <a:bodyPr anchor="ctr"/>
          <a:lstStyle/>
          <a:p>
            <a:endParaRPr lang="ja-JP" altLang="en-US"/>
          </a:p>
        </p:txBody>
      </p:sp>
      <p:sp>
        <p:nvSpPr>
          <p:cNvPr id="87" name="AutoShape 97"/>
          <p:cNvSpPr>
            <a:spLocks noChangeArrowheads="1"/>
          </p:cNvSpPr>
          <p:nvPr/>
        </p:nvSpPr>
        <p:spPr bwMode="auto">
          <a:xfrm flipH="1">
            <a:off x="2449513" y="1479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88" name="AutoShape 121"/>
          <p:cNvSpPr>
            <a:spLocks noChangeArrowheads="1"/>
          </p:cNvSpPr>
          <p:nvPr/>
        </p:nvSpPr>
        <p:spPr bwMode="auto">
          <a:xfrm>
            <a:off x="4627563" y="3763963"/>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righ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right)">
                                      <p:cBhvr>
                                        <p:cTn id="19" dur="500"/>
                                        <p:tgtEl>
                                          <p:spTgt spid="71"/>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right)">
                                      <p:cBhvr>
                                        <p:cTn id="23" dur="500"/>
                                        <p:tgtEl>
                                          <p:spTgt spid="69"/>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right)">
                                      <p:cBhvr>
                                        <p:cTn id="27" dur="500"/>
                                        <p:tgtEl>
                                          <p:spTgt spid="7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wipe(left)">
                                      <p:cBhvr>
                                        <p:cTn id="31" dur="500"/>
                                        <p:tgtEl>
                                          <p:spTgt spid="88"/>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right)">
                                      <p:cBhvr>
                                        <p:cTn id="35" dur="500"/>
                                        <p:tgtEl>
                                          <p:spTgt spid="8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wipe(right)">
                                      <p:cBhvr>
                                        <p:cTn id="3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4" grpId="0" animBg="1"/>
      <p:bldP spid="76" grpId="0" animBg="1"/>
      <p:bldP spid="77" grpId="0" animBg="1"/>
      <p:bldP spid="85" grpId="0" animBg="1"/>
      <p:bldP spid="86" grpId="0" animBg="1"/>
      <p:bldP spid="8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6.3 Rich Client Web</a:t>
            </a:r>
            <a:r>
              <a:rPr lang="ja-JP" altLang="en-US" sz="3200" b="1" dirty="0" smtClean="0"/>
              <a:t> </a:t>
            </a:r>
            <a:r>
              <a:rPr lang="en-US" altLang="ja-JP" sz="3200" b="1" dirty="0" smtClean="0"/>
              <a:t>Deploy Tool</a:t>
            </a:r>
            <a:endParaRPr lang="ja-JP" altLang="en-US" sz="3200" dirty="0"/>
          </a:p>
        </p:txBody>
      </p:sp>
      <p:pic>
        <p:nvPicPr>
          <p:cNvPr id="26" name="Picture 6" descr="f-015"/>
          <p:cNvPicPr>
            <a:picLocks noChangeAspect="1" noChangeArrowheads="1"/>
          </p:cNvPicPr>
          <p:nvPr/>
        </p:nvPicPr>
        <p:blipFill>
          <a:blip r:embed="rId4" cstate="print"/>
          <a:srcRect/>
          <a:stretch>
            <a:fillRect/>
          </a:stretch>
        </p:blipFill>
        <p:spPr bwMode="auto">
          <a:xfrm>
            <a:off x="7137400" y="885825"/>
            <a:ext cx="1857375" cy="2178050"/>
          </a:xfrm>
          <a:prstGeom prst="rect">
            <a:avLst/>
          </a:prstGeom>
          <a:noFill/>
          <a:ln w="9525">
            <a:noFill/>
            <a:miter lim="800000"/>
            <a:headEnd/>
            <a:tailEnd/>
          </a:ln>
        </p:spPr>
      </p:pic>
      <p:pic>
        <p:nvPicPr>
          <p:cNvPr id="27" name="Picture 7" descr="d3-083"/>
          <p:cNvPicPr>
            <a:picLocks noChangeAspect="1" noChangeArrowheads="1"/>
          </p:cNvPicPr>
          <p:nvPr/>
        </p:nvPicPr>
        <p:blipFill>
          <a:blip r:embed="rId5" cstate="print"/>
          <a:srcRect/>
          <a:stretch>
            <a:fillRect/>
          </a:stretch>
        </p:blipFill>
        <p:spPr bwMode="auto">
          <a:xfrm>
            <a:off x="231775" y="955675"/>
            <a:ext cx="1884363" cy="1446213"/>
          </a:xfrm>
          <a:prstGeom prst="rect">
            <a:avLst/>
          </a:prstGeom>
          <a:noFill/>
          <a:ln w="9525">
            <a:noFill/>
            <a:miter lim="800000"/>
            <a:headEnd/>
            <a:tailEnd/>
          </a:ln>
        </p:spPr>
      </p:pic>
      <p:pic>
        <p:nvPicPr>
          <p:cNvPr id="28" name="Picture 25" descr="MC900431588[1]"/>
          <p:cNvPicPr>
            <a:picLocks noChangeAspect="1" noChangeArrowheads="1"/>
          </p:cNvPicPr>
          <p:nvPr/>
        </p:nvPicPr>
        <p:blipFill>
          <a:blip r:embed="rId6" cstate="print"/>
          <a:srcRect/>
          <a:stretch>
            <a:fillRect/>
          </a:stretch>
        </p:blipFill>
        <p:spPr bwMode="auto">
          <a:xfrm>
            <a:off x="6924675" y="2233613"/>
            <a:ext cx="922338" cy="922337"/>
          </a:xfrm>
          <a:prstGeom prst="rect">
            <a:avLst/>
          </a:prstGeom>
          <a:noFill/>
          <a:ln w="9525">
            <a:noFill/>
            <a:miter lim="800000"/>
            <a:headEnd/>
            <a:tailEnd/>
          </a:ln>
        </p:spPr>
      </p:pic>
      <p:sp>
        <p:nvSpPr>
          <p:cNvPr id="29" name="角丸四角形吹き出し 11"/>
          <p:cNvSpPr>
            <a:spLocks noChangeArrowheads="1"/>
          </p:cNvSpPr>
          <p:nvPr/>
        </p:nvSpPr>
        <p:spPr bwMode="auto">
          <a:xfrm>
            <a:off x="4521200" y="3557588"/>
            <a:ext cx="4359275" cy="1306512"/>
          </a:xfrm>
          <a:prstGeom prst="wedgeRoundRectCallout">
            <a:avLst>
              <a:gd name="adj1" fmla="val 21204"/>
              <a:gd name="adj2" fmla="val -71454"/>
              <a:gd name="adj3" fmla="val 16667"/>
            </a:avLst>
          </a:prstGeom>
          <a:solidFill>
            <a:schemeClr val="bg1"/>
          </a:solidFill>
          <a:ln w="6350" algn="ctr">
            <a:solidFill>
              <a:schemeClr val="tx1"/>
            </a:solidFill>
            <a:round/>
            <a:headEnd/>
            <a:tailEnd/>
          </a:ln>
        </p:spPr>
        <p:txBody>
          <a:bodyPr lIns="90000" tIns="46800" rIns="90000" bIns="46800"/>
          <a:lstStyle/>
          <a:p>
            <a:r>
              <a:rPr lang="en-US" altLang="ja-JP" sz="2000" dirty="0" smtClean="0"/>
              <a:t>Deployment manifesto file and ZIP file</a:t>
            </a:r>
            <a:r>
              <a:rPr lang="ja-JP" altLang="en-US" sz="2000" dirty="0" smtClean="0"/>
              <a:t> </a:t>
            </a:r>
            <a:r>
              <a:rPr lang="en-US" altLang="ja-JP" sz="2000" dirty="0" smtClean="0"/>
              <a:t>X </a:t>
            </a:r>
            <a:r>
              <a:rPr lang="en-US" altLang="ja-JP" sz="2000" dirty="0"/>
              <a:t>n</a:t>
            </a:r>
            <a:r>
              <a:rPr lang="ja-JP" altLang="en-US" sz="2000" dirty="0"/>
              <a:t>　</a:t>
            </a:r>
            <a:r>
              <a:rPr lang="en-US" altLang="ja-JP" sz="2000" dirty="0" smtClean="0"/>
              <a:t>(ZIP </a:t>
            </a:r>
            <a:r>
              <a:rPr lang="en-US" altLang="ja-JP" sz="2000" dirty="0"/>
              <a:t>file group with compressed program set)</a:t>
            </a:r>
            <a:endParaRPr lang="ja-JP" altLang="en-US" sz="2000" dirty="0"/>
          </a:p>
        </p:txBody>
      </p:sp>
      <p:grpSp>
        <p:nvGrpSpPr>
          <p:cNvPr id="30" name="グループ化 26"/>
          <p:cNvGrpSpPr>
            <a:grpSpLocks/>
          </p:cNvGrpSpPr>
          <p:nvPr/>
        </p:nvGrpSpPr>
        <p:grpSpPr bwMode="auto">
          <a:xfrm>
            <a:off x="133350" y="1212850"/>
            <a:ext cx="3305175" cy="1992688"/>
            <a:chOff x="133350" y="1212850"/>
            <a:chExt cx="3305175" cy="1992516"/>
          </a:xfrm>
        </p:grpSpPr>
        <p:sp>
          <p:nvSpPr>
            <p:cNvPr id="31" name="テキスト ボックス 29"/>
            <p:cNvSpPr txBox="1">
              <a:spLocks noChangeArrowheads="1"/>
            </p:cNvSpPr>
            <p:nvPr/>
          </p:nvSpPr>
          <p:spPr bwMode="auto">
            <a:xfrm>
              <a:off x="133350" y="2581275"/>
              <a:ext cx="2635250" cy="624091"/>
            </a:xfrm>
            <a:prstGeom prst="rect">
              <a:avLst/>
            </a:prstGeom>
            <a:noFill/>
            <a:ln w="9525">
              <a:noFill/>
              <a:miter lim="800000"/>
              <a:headEnd/>
              <a:tailEnd/>
            </a:ln>
          </p:spPr>
          <p:txBody>
            <a:bodyPr>
              <a:spAutoFit/>
            </a:bodyPr>
            <a:lstStyle/>
            <a:p>
              <a:r>
                <a:rPr lang="en-US" altLang="ja-JP" sz="1800" dirty="0" smtClean="0"/>
                <a:t>1.</a:t>
              </a:r>
              <a:r>
                <a:rPr lang="ja-JP" altLang="en-US" sz="1800" dirty="0" smtClean="0"/>
                <a:t> </a:t>
              </a:r>
              <a:r>
                <a:rPr lang="en-US" altLang="ja-JP" sz="1800" dirty="0" smtClean="0"/>
                <a:t>Application start command via tool</a:t>
              </a:r>
              <a:endParaRPr lang="ja-JP" altLang="en-US" sz="1800" dirty="0"/>
            </a:p>
          </p:txBody>
        </p:sp>
        <p:graphicFrame>
          <p:nvGraphicFramePr>
            <p:cNvPr id="32" name="Object 30"/>
            <p:cNvGraphicFramePr>
              <a:graphicFrameLocks noChangeAspect="1"/>
            </p:cNvGraphicFramePr>
            <p:nvPr/>
          </p:nvGraphicFramePr>
          <p:xfrm>
            <a:off x="2262187" y="1212850"/>
            <a:ext cx="1176338" cy="1144588"/>
          </p:xfrm>
          <a:graphic>
            <a:graphicData uri="http://schemas.openxmlformats.org/presentationml/2006/ole">
              <p:oleObj spid="_x0000_s1027" name="Visio" r:id="rId7" imgW="954619" imgH="928616" progId="">
                <p:embed/>
              </p:oleObj>
            </a:graphicData>
          </a:graphic>
        </p:graphicFrame>
      </p:grpSp>
      <p:pic>
        <p:nvPicPr>
          <p:cNvPr id="33" name="Picture 25" descr="MC900431588[1]"/>
          <p:cNvPicPr>
            <a:picLocks noChangeAspect="1" noChangeArrowheads="1"/>
          </p:cNvPicPr>
          <p:nvPr/>
        </p:nvPicPr>
        <p:blipFill>
          <a:blip r:embed="rId6" cstate="print"/>
          <a:srcRect/>
          <a:stretch>
            <a:fillRect/>
          </a:stretch>
        </p:blipFill>
        <p:spPr bwMode="auto">
          <a:xfrm>
            <a:off x="7288213" y="2349500"/>
            <a:ext cx="922337" cy="922338"/>
          </a:xfrm>
          <a:prstGeom prst="rect">
            <a:avLst/>
          </a:prstGeom>
          <a:noFill/>
          <a:ln w="9525">
            <a:noFill/>
            <a:miter lim="800000"/>
            <a:headEnd/>
            <a:tailEnd/>
          </a:ln>
        </p:spPr>
      </p:pic>
      <p:pic>
        <p:nvPicPr>
          <p:cNvPr id="34" name="Picture 25" descr="MC900431588[1]"/>
          <p:cNvPicPr>
            <a:picLocks noChangeAspect="1" noChangeArrowheads="1"/>
          </p:cNvPicPr>
          <p:nvPr/>
        </p:nvPicPr>
        <p:blipFill>
          <a:blip r:embed="rId6" cstate="print"/>
          <a:srcRect/>
          <a:stretch>
            <a:fillRect/>
          </a:stretch>
        </p:blipFill>
        <p:spPr bwMode="auto">
          <a:xfrm>
            <a:off x="7653338" y="2466975"/>
            <a:ext cx="922337" cy="922338"/>
          </a:xfrm>
          <a:prstGeom prst="rect">
            <a:avLst/>
          </a:prstGeom>
          <a:noFill/>
          <a:ln w="9525">
            <a:noFill/>
            <a:miter lim="800000"/>
            <a:headEnd/>
            <a:tailEnd/>
          </a:ln>
        </p:spPr>
      </p:pic>
      <p:pic>
        <p:nvPicPr>
          <p:cNvPr id="35" name="Picture 25" descr="MC900431588[1]"/>
          <p:cNvPicPr>
            <a:picLocks noChangeAspect="1" noChangeArrowheads="1"/>
          </p:cNvPicPr>
          <p:nvPr/>
        </p:nvPicPr>
        <p:blipFill>
          <a:blip r:embed="rId6" cstate="print"/>
          <a:srcRect/>
          <a:stretch>
            <a:fillRect/>
          </a:stretch>
        </p:blipFill>
        <p:spPr bwMode="auto">
          <a:xfrm>
            <a:off x="8016875" y="2582863"/>
            <a:ext cx="922338" cy="922337"/>
          </a:xfrm>
          <a:prstGeom prst="rect">
            <a:avLst/>
          </a:prstGeom>
          <a:noFill/>
          <a:ln w="9525">
            <a:noFill/>
            <a:miter lim="800000"/>
            <a:headEnd/>
            <a:tailEnd/>
          </a:ln>
        </p:spPr>
      </p:pic>
      <p:grpSp>
        <p:nvGrpSpPr>
          <p:cNvPr id="38" name="グループ化 40"/>
          <p:cNvGrpSpPr>
            <a:grpSpLocks/>
          </p:cNvGrpSpPr>
          <p:nvPr/>
        </p:nvGrpSpPr>
        <p:grpSpPr bwMode="auto">
          <a:xfrm>
            <a:off x="3594100" y="873125"/>
            <a:ext cx="3286125" cy="1095375"/>
            <a:chOff x="3594099" y="873125"/>
            <a:chExt cx="3286125" cy="1095375"/>
          </a:xfrm>
        </p:grpSpPr>
        <p:sp>
          <p:nvSpPr>
            <p:cNvPr id="39" name="テキスト ボックス 12"/>
            <p:cNvSpPr txBox="1">
              <a:spLocks noChangeArrowheads="1"/>
            </p:cNvSpPr>
            <p:nvPr/>
          </p:nvSpPr>
          <p:spPr bwMode="auto">
            <a:xfrm>
              <a:off x="3702050" y="873125"/>
              <a:ext cx="3076575" cy="624145"/>
            </a:xfrm>
            <a:prstGeom prst="rect">
              <a:avLst/>
            </a:prstGeom>
            <a:noFill/>
            <a:ln w="9525">
              <a:noFill/>
              <a:miter lim="800000"/>
              <a:headEnd/>
              <a:tailEnd/>
            </a:ln>
          </p:spPr>
          <p:txBody>
            <a:bodyPr>
              <a:spAutoFit/>
            </a:bodyPr>
            <a:lstStyle/>
            <a:p>
              <a:r>
                <a:rPr lang="en-US" altLang="ja-JP" sz="1800" dirty="0" smtClean="0"/>
                <a:t>2.</a:t>
              </a:r>
              <a:r>
                <a:rPr lang="ja-JP" altLang="en-US" sz="1800" dirty="0" smtClean="0"/>
                <a:t> </a:t>
              </a:r>
              <a:r>
                <a:rPr lang="en-US" altLang="ja-JP" sz="1800" dirty="0" smtClean="0"/>
                <a:t>HEAD method</a:t>
              </a:r>
              <a:endParaRPr lang="en-US" altLang="ja-JP" sz="1800" dirty="0"/>
            </a:p>
            <a:p>
              <a:r>
                <a:rPr lang="en-US" altLang="ja-JP" sz="1800" dirty="0" smtClean="0"/>
                <a:t>(Update confirmation)</a:t>
              </a:r>
              <a:endParaRPr lang="ja-JP" altLang="en-US" sz="1800" dirty="0"/>
            </a:p>
          </p:txBody>
        </p:sp>
        <p:sp>
          <p:nvSpPr>
            <p:cNvPr id="40" name="AutoShape 97"/>
            <p:cNvSpPr>
              <a:spLocks noChangeArrowheads="1"/>
            </p:cNvSpPr>
            <p:nvPr/>
          </p:nvSpPr>
          <p:spPr bwMode="auto">
            <a:xfrm>
              <a:off x="3594099" y="16313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41" name="グループ化 41"/>
          <p:cNvGrpSpPr>
            <a:grpSpLocks/>
          </p:cNvGrpSpPr>
          <p:nvPr/>
        </p:nvGrpSpPr>
        <p:grpSpPr bwMode="auto">
          <a:xfrm>
            <a:off x="2921000" y="2190749"/>
            <a:ext cx="3959225" cy="900887"/>
            <a:chOff x="2921000" y="2190119"/>
            <a:chExt cx="3959224" cy="901258"/>
          </a:xfrm>
        </p:grpSpPr>
        <p:sp>
          <p:nvSpPr>
            <p:cNvPr id="42" name="テキスト ボックス 14"/>
            <p:cNvSpPr txBox="1">
              <a:spLocks noChangeArrowheads="1"/>
            </p:cNvSpPr>
            <p:nvPr/>
          </p:nvSpPr>
          <p:spPr bwMode="auto">
            <a:xfrm>
              <a:off x="2921000" y="2466975"/>
              <a:ext cx="3924300" cy="624402"/>
            </a:xfrm>
            <a:prstGeom prst="rect">
              <a:avLst/>
            </a:prstGeom>
            <a:noFill/>
            <a:ln w="9525">
              <a:noFill/>
              <a:miter lim="800000"/>
              <a:headEnd/>
              <a:tailEnd/>
            </a:ln>
          </p:spPr>
          <p:txBody>
            <a:bodyPr>
              <a:spAutoFit/>
            </a:bodyPr>
            <a:lstStyle/>
            <a:p>
              <a:r>
                <a:rPr lang="en-US" altLang="ja-JP" sz="1800" dirty="0" smtClean="0"/>
                <a:t>3.</a:t>
              </a:r>
              <a:r>
                <a:rPr lang="ja-JP" altLang="en-US" sz="1800" dirty="0" smtClean="0"/>
                <a:t> </a:t>
              </a:r>
              <a:r>
                <a:rPr lang="en-US" altLang="ja-JP" sz="1800" dirty="0" smtClean="0"/>
                <a:t>GET</a:t>
              </a:r>
              <a:r>
                <a:rPr lang="ja-JP" altLang="en-US" sz="1800" dirty="0" smtClean="0"/>
                <a:t> </a:t>
              </a:r>
              <a:r>
                <a:rPr lang="en-US" altLang="ja-JP" sz="1800" dirty="0" smtClean="0"/>
                <a:t>method (ZIP</a:t>
              </a:r>
              <a:r>
                <a:rPr lang="ja-JP" altLang="en-US" sz="1800" dirty="0" smtClean="0"/>
                <a:t> </a:t>
              </a:r>
              <a:r>
                <a:rPr lang="en-US" altLang="ja-JP" sz="1800" dirty="0" smtClean="0"/>
                <a:t>acquisition)</a:t>
              </a:r>
              <a:endParaRPr lang="ja-JP" altLang="en-US" sz="1800" dirty="0"/>
            </a:p>
            <a:p>
              <a:r>
                <a:rPr lang="en-US" altLang="ja-JP" sz="1800" dirty="0"/>
                <a:t>(Supports differential download)</a:t>
              </a:r>
              <a:endParaRPr lang="ja-JP" altLang="en-US" sz="1800" dirty="0"/>
            </a:p>
          </p:txBody>
        </p:sp>
        <p:sp>
          <p:nvSpPr>
            <p:cNvPr id="43" name="AutoShape 97"/>
            <p:cNvSpPr>
              <a:spLocks noChangeArrowheads="1"/>
            </p:cNvSpPr>
            <p:nvPr/>
          </p:nvSpPr>
          <p:spPr bwMode="auto">
            <a:xfrm>
              <a:off x="3594099" y="21901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44" name="グループ化 47"/>
          <p:cNvGrpSpPr>
            <a:grpSpLocks/>
          </p:cNvGrpSpPr>
          <p:nvPr/>
        </p:nvGrpSpPr>
        <p:grpSpPr bwMode="auto">
          <a:xfrm>
            <a:off x="76200" y="2501900"/>
            <a:ext cx="3873500" cy="4076700"/>
            <a:chOff x="76200" y="2501586"/>
            <a:chExt cx="3873500" cy="4077014"/>
          </a:xfrm>
        </p:grpSpPr>
        <p:sp>
          <p:nvSpPr>
            <p:cNvPr id="45" name="AutoShape 97"/>
            <p:cNvSpPr>
              <a:spLocks noChangeArrowheads="1"/>
            </p:cNvSpPr>
            <p:nvPr/>
          </p:nvSpPr>
          <p:spPr bwMode="auto">
            <a:xfrm rot="-9527083">
              <a:off x="2177515" y="2501586"/>
              <a:ext cx="354514" cy="2914357"/>
            </a:xfrm>
            <a:prstGeom prst="upArrow">
              <a:avLst>
                <a:gd name="adj1" fmla="val 50000"/>
                <a:gd name="adj2" fmla="val 50009"/>
              </a:avLst>
            </a:prstGeom>
            <a:solidFill>
              <a:srgbClr val="69306A"/>
            </a:solidFill>
            <a:ln w="38100" algn="ctr">
              <a:noFill/>
              <a:miter lim="800000"/>
              <a:headEnd/>
              <a:tailEnd/>
            </a:ln>
          </p:spPr>
          <p:txBody>
            <a:bodyPr anchor="ctr"/>
            <a:lstStyle/>
            <a:p>
              <a:endParaRPr lang="ja-JP" altLang="en-US" sz="800"/>
            </a:p>
          </p:txBody>
        </p:sp>
        <p:sp>
          <p:nvSpPr>
            <p:cNvPr id="46" name="テキスト ボックス 34"/>
            <p:cNvSpPr txBox="1">
              <a:spLocks noChangeArrowheads="1"/>
            </p:cNvSpPr>
            <p:nvPr/>
          </p:nvSpPr>
          <p:spPr bwMode="auto">
            <a:xfrm>
              <a:off x="76200" y="3582988"/>
              <a:ext cx="3873500" cy="890121"/>
            </a:xfrm>
            <a:prstGeom prst="rect">
              <a:avLst/>
            </a:prstGeom>
            <a:solidFill>
              <a:schemeClr val="bg1"/>
            </a:solidFill>
            <a:ln w="9525">
              <a:noFill/>
              <a:miter lim="800000"/>
              <a:headEnd/>
              <a:tailEnd/>
            </a:ln>
          </p:spPr>
          <p:txBody>
            <a:bodyPr>
              <a:spAutoFit/>
            </a:bodyPr>
            <a:lstStyle/>
            <a:p>
              <a:r>
                <a:rPr lang="en-US" altLang="ja-JP" sz="1800" dirty="0" smtClean="0"/>
                <a:t>4. decompression/deployment/activation of downloaded ZIP file</a:t>
              </a:r>
              <a:endParaRPr lang="en-US" altLang="ja-JP" sz="1800" dirty="0"/>
            </a:p>
          </p:txBody>
        </p:sp>
        <p:pic>
          <p:nvPicPr>
            <p:cNvPr id="47" name="Picture 8"/>
            <p:cNvPicPr>
              <a:picLocks noChangeAspect="1" noChangeArrowheads="1"/>
            </p:cNvPicPr>
            <p:nvPr/>
          </p:nvPicPr>
          <p:blipFill>
            <a:blip r:embed="rId8" cstate="print"/>
            <a:srcRect/>
            <a:stretch>
              <a:fillRect/>
            </a:stretch>
          </p:blipFill>
          <p:spPr bwMode="auto">
            <a:xfrm>
              <a:off x="698500" y="5526088"/>
              <a:ext cx="1142530" cy="1052512"/>
            </a:xfrm>
            <a:prstGeom prst="rect">
              <a:avLst/>
            </a:prstGeom>
            <a:noFill/>
            <a:ln w="9525">
              <a:noFill/>
              <a:miter lim="800000"/>
              <a:headEnd/>
              <a:tailEnd/>
            </a:ln>
          </p:spPr>
        </p:pic>
        <p:pic>
          <p:nvPicPr>
            <p:cNvPr id="48" name="Picture 8"/>
            <p:cNvPicPr>
              <a:picLocks noChangeAspect="1" noChangeArrowheads="1"/>
            </p:cNvPicPr>
            <p:nvPr/>
          </p:nvPicPr>
          <p:blipFill>
            <a:blip r:embed="rId8" cstate="print"/>
            <a:srcRect/>
            <a:stretch>
              <a:fillRect/>
            </a:stretch>
          </p:blipFill>
          <p:spPr bwMode="auto">
            <a:xfrm>
              <a:off x="425450" y="5005388"/>
              <a:ext cx="1142530" cy="1052512"/>
            </a:xfrm>
            <a:prstGeom prst="rect">
              <a:avLst/>
            </a:prstGeom>
            <a:noFill/>
            <a:ln w="9525">
              <a:noFill/>
              <a:miter lim="800000"/>
              <a:headEnd/>
              <a:tailEnd/>
            </a:ln>
          </p:spPr>
        </p:pic>
        <p:pic>
          <p:nvPicPr>
            <p:cNvPr id="49" name="Picture 8"/>
            <p:cNvPicPr>
              <a:picLocks noChangeAspect="1" noChangeArrowheads="1"/>
            </p:cNvPicPr>
            <p:nvPr/>
          </p:nvPicPr>
          <p:blipFill>
            <a:blip r:embed="rId8" cstate="print"/>
            <a:srcRect/>
            <a:stretch>
              <a:fillRect/>
            </a:stretch>
          </p:blipFill>
          <p:spPr bwMode="auto">
            <a:xfrm>
              <a:off x="152400" y="4484688"/>
              <a:ext cx="1142530" cy="1052512"/>
            </a:xfrm>
            <a:prstGeom prst="rect">
              <a:avLst/>
            </a:prstGeom>
            <a:noFill/>
            <a:ln w="9525">
              <a:noFill/>
              <a:miter lim="800000"/>
              <a:headEnd/>
              <a:tailEnd/>
            </a:ln>
          </p:spPr>
        </p:pic>
      </p:grpSp>
      <p:sp>
        <p:nvSpPr>
          <p:cNvPr id="37" name="AutoShape 41"/>
          <p:cNvSpPr>
            <a:spLocks noChangeArrowheads="1"/>
          </p:cNvSpPr>
          <p:nvPr/>
        </p:nvSpPr>
        <p:spPr bwMode="auto">
          <a:xfrm>
            <a:off x="2603501" y="5029200"/>
            <a:ext cx="6311900" cy="13462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nchor="ctr">
            <a:noAutofit/>
          </a:bodyPr>
          <a:lstStyle/>
          <a:p>
            <a:pPr algn="l" eaLnBrk="1" hangingPunct="1">
              <a:lnSpc>
                <a:spcPct val="100000"/>
              </a:lnSpc>
            </a:pPr>
            <a:r>
              <a:rPr kumimoji="0" lang="en-US" altLang="ja-JP" sz="2000" dirty="0" smtClean="0"/>
              <a:t>Functions such as of ZIP file/deployment manifesto creation, MD5 hash check, silent mode execution is implemented in deploy tool.</a:t>
            </a:r>
            <a:endParaRPr kumimoji="0" lang="en-US" altLang="ja-JP"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1. </a:t>
            </a:r>
            <a:r>
              <a:rPr lang="en-US" altLang="ja-JP" sz="2800" b="1" dirty="0" smtClean="0">
                <a:solidFill>
                  <a:schemeClr val="bg1"/>
                </a:solidFill>
              </a:rPr>
              <a:t>Summary</a:t>
            </a:r>
            <a:endParaRPr lang="ja-JP" altLang="en-US" sz="2800" b="1" dirty="0">
              <a:solidFill>
                <a:schemeClr val="bg1"/>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en-US" altLang="ja-JP" sz="2800" b="1" dirty="0" smtClean="0">
                <a:solidFill>
                  <a:srgbClr val="69306A"/>
                </a:solidFill>
              </a:rPr>
              <a:t>Characteristics</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solidFill>
                  <a:schemeClr val="tx2"/>
                </a:solidFill>
                <a:ea typeface="Verdana" pitchFamily="34" charset="0"/>
                <a:cs typeface="Verdana" pitchFamily="34" charset="0"/>
              </a:rPr>
              <a:t>1.1	</a:t>
            </a:r>
            <a:r>
              <a:rPr lang="en-US" altLang="ja-JP" sz="3200" b="1" dirty="0" smtClean="0"/>
              <a:t>Summary</a:t>
            </a:r>
            <a:endParaRPr lang="ja-JP" altLang="en-US" sz="3200" b="1" dirty="0">
              <a:solidFill>
                <a:schemeClr val="tx2"/>
              </a:solidFill>
              <a:ea typeface="HG創英角ｺﾞｼｯｸUB" pitchFamily="49" charset="-128"/>
              <a:cs typeface="Verdana" pitchFamily="34" charset="0"/>
            </a:endParaRPr>
          </a:p>
        </p:txBody>
      </p:sp>
      <p:sp>
        <p:nvSpPr>
          <p:cNvPr id="11" name="テキスト ボックス 10"/>
          <p:cNvSpPr txBox="1"/>
          <p:nvPr/>
        </p:nvSpPr>
        <p:spPr>
          <a:xfrm>
            <a:off x="259080" y="3970116"/>
            <a:ext cx="8610600" cy="2515240"/>
          </a:xfrm>
          <a:prstGeom prst="rect">
            <a:avLst/>
          </a:prstGeom>
          <a:noFill/>
        </p:spPr>
        <p:txBody>
          <a:bodyPr wrap="square" rtlCol="0">
            <a:spAutoFit/>
          </a:bodyPr>
          <a:lstStyle/>
          <a:p>
            <a:pPr algn="l">
              <a:buFont typeface="Wingdings" pitchFamily="2" charset="2"/>
              <a:buChar char="n"/>
            </a:pPr>
            <a:r>
              <a:rPr lang="ja-JP" altLang="en-US" sz="2800" dirty="0" smtClean="0"/>
              <a:t> </a:t>
            </a:r>
            <a:r>
              <a:rPr lang="en-US" altLang="ja-JP" sz="2800" dirty="0" smtClean="0"/>
              <a:t>document</a:t>
            </a:r>
            <a:endParaRPr lang="ja-JP" altLang="en-US" sz="2800" dirty="0" smtClean="0"/>
          </a:p>
          <a:p>
            <a:pPr lvl="1" algn="l">
              <a:buFont typeface="Wingdings" pitchFamily="2" charset="2"/>
              <a:buChar char="u"/>
            </a:pPr>
            <a:r>
              <a:rPr lang="ja-JP" altLang="en-US" sz="2400" dirty="0" smtClean="0"/>
              <a:t> </a:t>
            </a:r>
            <a:r>
              <a:rPr lang="en-US" altLang="ja-JP" sz="2400" dirty="0" smtClean="0"/>
              <a:t>Use guide, tutorial </a:t>
            </a:r>
          </a:p>
          <a:p>
            <a:pPr lvl="1" algn="l">
              <a:buFont typeface="Wingdings" pitchFamily="2" charset="2"/>
              <a:buChar char="u"/>
            </a:pPr>
            <a:r>
              <a:rPr lang="ja-JP" altLang="en-US" sz="2400" dirty="0" smtClean="0"/>
              <a:t> </a:t>
            </a:r>
            <a:r>
              <a:rPr lang="en-US" altLang="ja-JP" sz="2400" dirty="0" smtClean="0"/>
              <a:t>English manual for offshore development</a:t>
            </a:r>
          </a:p>
          <a:p>
            <a:pPr lvl="1" algn="l"/>
            <a:endParaRPr lang="en-US" altLang="ja-JP" sz="1200" dirty="0" smtClean="0"/>
          </a:p>
          <a:p>
            <a:pPr algn="l">
              <a:buFont typeface="Wingdings" pitchFamily="2" charset="2"/>
              <a:buChar char="n"/>
            </a:pPr>
            <a:r>
              <a:rPr lang="ja-JP" altLang="en-US" sz="2800" dirty="0" smtClean="0"/>
              <a:t> </a:t>
            </a:r>
            <a:r>
              <a:rPr lang="en-US" altLang="ja-JP" sz="2800" dirty="0" smtClean="0"/>
              <a:t>license</a:t>
            </a:r>
            <a:endParaRPr lang="ja-JP" altLang="en-US" sz="2800" dirty="0" smtClean="0"/>
          </a:p>
          <a:p>
            <a:pPr lvl="1" algn="l">
              <a:buFont typeface="Wingdings" pitchFamily="2" charset="2"/>
              <a:buChar char="u"/>
            </a:pPr>
            <a:r>
              <a:rPr lang="ja-JP" altLang="en-US" sz="2400" dirty="0" smtClean="0"/>
              <a:t> </a:t>
            </a:r>
            <a:r>
              <a:rPr lang="en-US" altLang="ja-JP" sz="2400" dirty="0" smtClean="0"/>
              <a:t>source	: Apache License, Version 2.0</a:t>
            </a:r>
          </a:p>
          <a:p>
            <a:pPr lvl="1" algn="l">
              <a:buFont typeface="Wingdings" pitchFamily="2" charset="2"/>
              <a:buChar char="u"/>
            </a:pPr>
            <a:r>
              <a:rPr lang="en-US" altLang="ja-JP" sz="2400" dirty="0" smtClean="0"/>
              <a:t> document	: Creative Commons - CC BY 2.1 JP</a:t>
            </a:r>
            <a:endParaRPr kumimoji="1" lang="ja-JP" altLang="en-US" sz="2400" dirty="0"/>
          </a:p>
        </p:txBody>
      </p:sp>
      <p:sp>
        <p:nvSpPr>
          <p:cNvPr id="4" name="テキスト ボックス 3"/>
          <p:cNvSpPr txBox="1"/>
          <p:nvPr/>
        </p:nvSpPr>
        <p:spPr>
          <a:xfrm>
            <a:off x="259080" y="879675"/>
            <a:ext cx="8610600" cy="296672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16000" tIns="36000" rIns="216000" bIns="36000" anchor="ctr">
            <a:noAutofit/>
          </a:bodyPr>
          <a:lstStyle>
            <a:defPPr>
              <a:defRPr lang="ja-JP"/>
            </a:defPPr>
            <a:lvl1pPr eaLnBrk="1" hangingPunct="1">
              <a:lnSpc>
                <a:spcPct val="100000"/>
              </a:lnSpc>
              <a:spcBef>
                <a:spcPct val="10000"/>
              </a:spcBef>
              <a:defRPr sz="2400"/>
            </a:lvl1pPr>
          </a:lstStyle>
          <a:p>
            <a:pPr algn="l"/>
            <a:r>
              <a:rPr lang="en-US" altLang="ja-JP" dirty="0" err="1" smtClean="0"/>
              <a:t>OpenTouryo</a:t>
            </a:r>
            <a:r>
              <a:rPr lang="en-US" altLang="ja-JP" dirty="0" smtClean="0"/>
              <a:t> is an application framework of the full stack on the premise</a:t>
            </a:r>
            <a:r>
              <a:rPr lang="ja-JP" altLang="en-US" dirty="0" smtClean="0"/>
              <a:t> </a:t>
            </a:r>
            <a:r>
              <a:rPr lang="en-US" altLang="ja-JP" dirty="0" smtClean="0"/>
              <a:t>.NET Framework </a:t>
            </a:r>
            <a:r>
              <a:rPr lang="en-US" altLang="ja-JP" dirty="0" smtClean="0"/>
              <a:t>3.5 </a:t>
            </a:r>
            <a:r>
              <a:rPr lang="en-US" altLang="ja-JP" dirty="0" smtClean="0"/>
              <a:t>or more. </a:t>
            </a:r>
          </a:p>
          <a:p>
            <a:pPr algn="l"/>
            <a:endParaRPr lang="en-US" altLang="ja-JP" sz="1800" dirty="0" smtClean="0"/>
          </a:p>
          <a:p>
            <a:pPr algn="l"/>
            <a:r>
              <a:rPr lang="en-US" altLang="ja-JP" dirty="0" smtClean="0"/>
              <a:t> Corresponding to various system, Allow the application development of high quality.</a:t>
            </a:r>
          </a:p>
          <a:p>
            <a:pPr algn="l"/>
            <a:r>
              <a:rPr lang="en-US" altLang="ja-JP" dirty="0" smtClean="0"/>
              <a:t>Web, C/S, batch, RIA, </a:t>
            </a:r>
            <a:r>
              <a:rPr lang="en-US" altLang="ja-JP" dirty="0" err="1" smtClean="0"/>
              <a:t>WebAPI</a:t>
            </a:r>
            <a:r>
              <a:rPr lang="en-US" altLang="ja-JP" dirty="0" smtClean="0"/>
              <a:t>, Embedded.etc</a:t>
            </a:r>
            <a:endParaRPr lang="en-US" altLang="ja-JP"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7"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solidFill>
                  <a:schemeClr val="tx2"/>
                </a:solidFill>
                <a:ea typeface="Verdana" pitchFamily="34" charset="0"/>
                <a:cs typeface="Verdana" pitchFamily="34" charset="0"/>
              </a:rPr>
              <a:t>1.2 </a:t>
            </a:r>
            <a:r>
              <a:rPr lang="en-US" altLang="ja-JP" sz="3200" b="1" dirty="0" smtClean="0"/>
              <a:t>system requirements</a:t>
            </a:r>
            <a:endParaRPr lang="ja-JP" altLang="en-US" sz="3200" b="1" dirty="0"/>
          </a:p>
        </p:txBody>
      </p:sp>
      <p:graphicFrame>
        <p:nvGraphicFramePr>
          <p:cNvPr id="5" name="Group 37"/>
          <p:cNvGraphicFramePr>
            <a:graphicFrameLocks noGrp="1"/>
          </p:cNvGraphicFramePr>
          <p:nvPr>
            <p:extLst>
              <p:ext uri="{D42A27DB-BD31-4B8C-83A1-F6EECF244321}">
                <p14:modId xmlns:p14="http://schemas.microsoft.com/office/powerpoint/2010/main" xmlns="" val="3730322574"/>
              </p:ext>
            </p:extLst>
          </p:nvPr>
        </p:nvGraphicFramePr>
        <p:xfrm>
          <a:off x="74613" y="825183"/>
          <a:ext cx="8993187" cy="5728335"/>
        </p:xfrm>
        <a:graphic>
          <a:graphicData uri="http://schemas.openxmlformats.org/drawingml/2006/table">
            <a:tbl>
              <a:tblPr/>
              <a:tblGrid>
                <a:gridCol w="554037"/>
                <a:gridCol w="1441450"/>
                <a:gridCol w="6997700"/>
              </a:tblGrid>
              <a:tr h="4857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Product name</a:t>
                      </a:r>
                      <a:endPar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r>
              <a:tr h="72560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Development environment</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Microsoft Visual Studio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C#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Basic 2010 – 2013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Execution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environment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Run</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Time</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3.5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4.5.1</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ASP.NET2.0, 4.0(+ </a:t>
                      </a:r>
                      <a:r>
                        <a:rPr kumimoji="1" lang="en-US"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AJAX Extensions</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ASP.NET MVC</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 Azure SDK for .NET</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Silverlight, Windows store application</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237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Data</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Provider</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Data Provider for SQL Server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OLEDB.NET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ODBC.NET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Oracle Data Provider for .NET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IBM DB2.NET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HiRDB.NET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MySQL Connector/NET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PostgreSQL Npgsql.NET data provider</a:t>
                      </a:r>
                      <a:endPar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WWW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Verdana" pitchFamily="34" charset="0"/>
                          <a:ea typeface="HGP創英角ｺﾞｼｯｸUB" pitchFamily="50" charset="-128"/>
                        </a:rPr>
                        <a:t>Browser</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 Internet Explorer Version 6.0,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 11.0</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It is possible to use in other browsers as well if the dialog display function is not used (Support for mobile phone oriented CHTML).</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en-US" altLang="ja-JP" sz="2800" b="1" dirty="0" smtClean="0">
                <a:solidFill>
                  <a:srgbClr val="69306A"/>
                </a:solidFill>
              </a:rPr>
              <a:t>Summary</a:t>
            </a:r>
            <a:endParaRPr lang="ja-JP" altLang="en-US" sz="2800" b="1"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2. </a:t>
            </a:r>
            <a:r>
              <a:rPr lang="en-US" altLang="ja-JP" sz="2800" b="1" dirty="0" smtClean="0">
                <a:solidFill>
                  <a:schemeClr val="bg1"/>
                </a:solidFill>
              </a:rPr>
              <a:t>Characteristics</a:t>
            </a:r>
            <a:endParaRPr lang="ja-JP" altLang="en-US" sz="2800" dirty="0">
              <a:solidFill>
                <a:schemeClr val="bg1"/>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en-US" altLang="ja-JP" sz="2400" b="1" dirty="0" smtClean="0">
                <a:solidFill>
                  <a:srgbClr val="69306A"/>
                </a:solidFill>
              </a:rPr>
              <a:t>Communication Control Function</a:t>
            </a:r>
            <a:endParaRPr lang="ja-JP" altLang="en-US" sz="2400" b="1"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en-US" altLang="ja-JP" sz="2400" b="1" dirty="0" smtClean="0">
                <a:solidFill>
                  <a:srgbClr val="69306A"/>
                </a:solidFill>
              </a:rPr>
              <a:t>D layer Auto-creation Tool Function</a:t>
            </a:r>
            <a:endParaRPr lang="ja-JP" altLang="en-US" sz="2400" dirty="0">
              <a:solidFill>
                <a:srgbClr val="69306A"/>
              </a:solidFill>
            </a:endParaRPr>
          </a:p>
        </p:txBody>
      </p:sp>
      <p:sp>
        <p:nvSpPr>
          <p:cNvPr id="8" name="AutoShape 9"/>
          <p:cNvSpPr>
            <a:spLocks noChangeArrowheads="1"/>
          </p:cNvSpPr>
          <p:nvPr/>
        </p:nvSpPr>
        <p:spPr bwMode="auto">
          <a:xfrm>
            <a:off x="474663" y="4303330"/>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en-US" altLang="ja-JP" sz="2400" b="1" dirty="0" smtClean="0">
                <a:solidFill>
                  <a:srgbClr val="69306A"/>
                </a:solidFill>
              </a:rPr>
              <a:t>Dynamic Parameterized Query Function</a:t>
            </a:r>
            <a:endParaRPr lang="en-US" altLang="ja-JP" sz="24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Rich client functionality</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0" name="Rectangle 30"/>
          <p:cNvSpPr>
            <a:spLocks noChangeArrowheads="1"/>
          </p:cNvSpPr>
          <p:nvPr/>
        </p:nvSpPr>
        <p:spPr bwMode="auto">
          <a:xfrm>
            <a:off x="198120" y="5142230"/>
            <a:ext cx="8747760" cy="1365250"/>
          </a:xfrm>
          <a:prstGeom prst="rect">
            <a:avLst/>
          </a:prstGeom>
          <a:solidFill>
            <a:srgbClr val="FFFF99"/>
          </a:solidFill>
          <a:ln w="9525">
            <a:solidFill>
              <a:srgbClr val="D69DAF"/>
            </a:solidFill>
            <a:miter lim="800000"/>
            <a:headEnd/>
            <a:tailEnd/>
          </a:ln>
        </p:spPr>
        <p:txBody>
          <a:bodyPr wrap="none"/>
          <a:lstStyle/>
          <a:p>
            <a:pPr eaLnBrk="1" hangingPunct="1">
              <a:lnSpc>
                <a:spcPct val="100000"/>
              </a:lnSpc>
            </a:pPr>
            <a:r>
              <a:rPr lang="en-US" altLang="ja-JP" sz="1400" dirty="0" smtClean="0"/>
              <a:t>Provide common functionality to be used in base class2 (customization) and base class1 (fixed)</a:t>
            </a:r>
            <a:endParaRPr lang="ja-JP" altLang="en-US" sz="1400" dirty="0"/>
          </a:p>
        </p:txBody>
      </p:sp>
      <p:sp>
        <p:nvSpPr>
          <p:cNvPr id="16389" name="Rectangle 3"/>
          <p:cNvSpPr>
            <a:spLocks noChangeArrowheads="1"/>
          </p:cNvSpPr>
          <p:nvPr/>
        </p:nvSpPr>
        <p:spPr bwMode="auto">
          <a:xfrm>
            <a:off x="0" y="83813"/>
            <a:ext cx="9144000" cy="523220"/>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2800" b="1" dirty="0" smtClean="0"/>
              <a:t>2.1 </a:t>
            </a:r>
            <a:r>
              <a:rPr lang="en-US" altLang="ja-JP" sz="1600" dirty="0" smtClean="0"/>
              <a:t>Three-tier architecture that satisfy both of customization and versatility </a:t>
            </a:r>
            <a:endParaRPr lang="ja-JP" altLang="en-US" sz="1600" dirty="0">
              <a:solidFill>
                <a:schemeClr val="tx2"/>
              </a:solidFill>
            </a:endParaRPr>
          </a:p>
        </p:txBody>
      </p:sp>
      <p:sp>
        <p:nvSpPr>
          <p:cNvPr id="57" name="Rectangle 31"/>
          <p:cNvSpPr>
            <a:spLocks noChangeArrowheads="1"/>
          </p:cNvSpPr>
          <p:nvPr/>
        </p:nvSpPr>
        <p:spPr bwMode="auto">
          <a:xfrm>
            <a:off x="364863" y="5586348"/>
            <a:ext cx="1076325"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Authentication</a:t>
            </a:r>
            <a:endParaRPr lang="ja-JP" altLang="en-US" sz="1200" dirty="0">
              <a:latin typeface="Arial" charset="0"/>
            </a:endParaRPr>
          </a:p>
        </p:txBody>
      </p:sp>
      <p:sp>
        <p:nvSpPr>
          <p:cNvPr id="58" name="Rectangle 32"/>
          <p:cNvSpPr>
            <a:spLocks noChangeArrowheads="1"/>
          </p:cNvSpPr>
          <p:nvPr/>
        </p:nvSpPr>
        <p:spPr bwMode="auto">
          <a:xfrm>
            <a:off x="1527902" y="5586348"/>
            <a:ext cx="1718323"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Session management</a:t>
            </a:r>
            <a:endParaRPr lang="ja-JP" altLang="en-US" sz="1200" dirty="0">
              <a:latin typeface="Arial" charset="0"/>
            </a:endParaRPr>
          </a:p>
        </p:txBody>
      </p:sp>
      <p:sp>
        <p:nvSpPr>
          <p:cNvPr id="59" name="Rectangle 33"/>
          <p:cNvSpPr>
            <a:spLocks noChangeArrowheads="1"/>
          </p:cNvSpPr>
          <p:nvPr/>
        </p:nvSpPr>
        <p:spPr bwMode="auto">
          <a:xfrm>
            <a:off x="5032360" y="5586348"/>
            <a:ext cx="2126240"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Transaction  management</a:t>
            </a:r>
            <a:endParaRPr lang="ja-JP" altLang="en-US" sz="1200" dirty="0">
              <a:latin typeface="Arial" charset="0"/>
            </a:endParaRPr>
          </a:p>
        </p:txBody>
      </p:sp>
      <p:sp>
        <p:nvSpPr>
          <p:cNvPr id="60" name="Rectangle 35"/>
          <p:cNvSpPr>
            <a:spLocks noChangeArrowheads="1"/>
          </p:cNvSpPr>
          <p:nvPr/>
        </p:nvSpPr>
        <p:spPr bwMode="auto">
          <a:xfrm>
            <a:off x="7245313" y="5586348"/>
            <a:ext cx="151298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Exception process</a:t>
            </a:r>
            <a:endParaRPr lang="ja-JP" altLang="en-US" sz="1200" dirty="0">
              <a:latin typeface="Arial" charset="0"/>
            </a:endParaRPr>
          </a:p>
        </p:txBody>
      </p:sp>
      <p:sp>
        <p:nvSpPr>
          <p:cNvPr id="61" name="Rectangle 36"/>
          <p:cNvSpPr>
            <a:spLocks noChangeArrowheads="1"/>
          </p:cNvSpPr>
          <p:nvPr/>
        </p:nvSpPr>
        <p:spPr bwMode="auto">
          <a:xfrm>
            <a:off x="364863" y="6034120"/>
            <a:ext cx="1076325"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Permission</a:t>
            </a:r>
            <a:endParaRPr lang="ja-JP" altLang="en-US" sz="1200" dirty="0">
              <a:latin typeface="Arial" charset="0"/>
            </a:endParaRPr>
          </a:p>
        </p:txBody>
      </p:sp>
      <p:sp>
        <p:nvSpPr>
          <p:cNvPr id="62" name="Rectangle 37"/>
          <p:cNvSpPr>
            <a:spLocks noChangeArrowheads="1"/>
          </p:cNvSpPr>
          <p:nvPr/>
        </p:nvSpPr>
        <p:spPr bwMode="auto">
          <a:xfrm>
            <a:off x="7245313" y="6034120"/>
            <a:ext cx="151298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Security</a:t>
            </a:r>
            <a:endParaRPr lang="ja-JP" altLang="en-US" sz="1200" dirty="0">
              <a:latin typeface="Arial" charset="0"/>
            </a:endParaRPr>
          </a:p>
        </p:txBody>
      </p:sp>
      <p:sp>
        <p:nvSpPr>
          <p:cNvPr id="63" name="Rectangle 38"/>
          <p:cNvSpPr>
            <a:spLocks noChangeArrowheads="1"/>
          </p:cNvSpPr>
          <p:nvPr/>
        </p:nvSpPr>
        <p:spPr bwMode="auto">
          <a:xfrm>
            <a:off x="1529785" y="6034120"/>
            <a:ext cx="1718864"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Message acquisition</a:t>
            </a:r>
            <a:endParaRPr lang="ja-JP" altLang="en-US" sz="1200" dirty="0">
              <a:latin typeface="Arial" charset="0"/>
            </a:endParaRPr>
          </a:p>
        </p:txBody>
      </p:sp>
      <p:sp>
        <p:nvSpPr>
          <p:cNvPr id="64" name="Rectangle 34"/>
          <p:cNvSpPr>
            <a:spLocks noChangeArrowheads="1"/>
          </p:cNvSpPr>
          <p:nvPr/>
        </p:nvSpPr>
        <p:spPr bwMode="auto">
          <a:xfrm>
            <a:off x="5038550" y="6034120"/>
            <a:ext cx="2118166"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t>Sub-screen display</a:t>
            </a:r>
            <a:endParaRPr lang="ja-JP" altLang="en-US" sz="1200" dirty="0">
              <a:latin typeface="Arial" charset="0"/>
            </a:endParaRPr>
          </a:p>
        </p:txBody>
      </p:sp>
      <p:sp>
        <p:nvSpPr>
          <p:cNvPr id="65" name="Rectangle 34"/>
          <p:cNvSpPr>
            <a:spLocks noChangeArrowheads="1"/>
          </p:cNvSpPr>
          <p:nvPr/>
        </p:nvSpPr>
        <p:spPr bwMode="auto">
          <a:xfrm>
            <a:off x="3332939" y="5586348"/>
            <a:ext cx="161270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Data</a:t>
            </a:r>
            <a:r>
              <a:rPr lang="ja-JP" altLang="en-US" sz="1200" dirty="0" smtClean="0">
                <a:latin typeface="Arial" charset="0"/>
              </a:rPr>
              <a:t> </a:t>
            </a:r>
            <a:r>
              <a:rPr lang="en-US" altLang="ja-JP" sz="1200" dirty="0" smtClean="0">
                <a:latin typeface="Arial" charset="0"/>
              </a:rPr>
              <a:t>access</a:t>
            </a:r>
            <a:endParaRPr lang="ja-JP" altLang="en-US" sz="1200" dirty="0">
              <a:latin typeface="Arial" charset="0"/>
            </a:endParaRPr>
          </a:p>
        </p:txBody>
      </p:sp>
      <p:sp>
        <p:nvSpPr>
          <p:cNvPr id="66" name="Rectangle 34"/>
          <p:cNvSpPr>
            <a:spLocks noChangeArrowheads="1"/>
          </p:cNvSpPr>
          <p:nvPr/>
        </p:nvSpPr>
        <p:spPr bwMode="auto">
          <a:xfrm>
            <a:off x="3337246" y="6034120"/>
            <a:ext cx="161270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en-US" altLang="ja-JP" sz="1200" dirty="0" smtClean="0">
                <a:latin typeface="Arial" charset="0"/>
              </a:rPr>
              <a:t>Input check</a:t>
            </a:r>
            <a:endParaRPr lang="ja-JP" altLang="en-US" sz="1200" dirty="0">
              <a:latin typeface="Arial" charset="0"/>
            </a:endParaRPr>
          </a:p>
        </p:txBody>
      </p:sp>
      <p:grpSp>
        <p:nvGrpSpPr>
          <p:cNvPr id="49" name="Group 91"/>
          <p:cNvGrpSpPr>
            <a:grpSpLocks/>
          </p:cNvGrpSpPr>
          <p:nvPr/>
        </p:nvGrpSpPr>
        <p:grpSpPr bwMode="auto">
          <a:xfrm>
            <a:off x="380683" y="2150745"/>
            <a:ext cx="8321675" cy="2709863"/>
            <a:chOff x="259" y="494"/>
            <a:chExt cx="5242" cy="1707"/>
          </a:xfrm>
        </p:grpSpPr>
        <p:sp>
          <p:nvSpPr>
            <p:cNvPr id="50"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dirty="0" smtClean="0">
                  <a:ea typeface="Verdana" pitchFamily="34" charset="0"/>
                  <a:cs typeface="Verdana" pitchFamily="34" charset="0"/>
                </a:rPr>
                <a:t>B(F) layer</a:t>
              </a:r>
              <a:endParaRPr kumimoji="0" lang="ja-JP" altLang="en-US" sz="2000" dirty="0">
                <a:cs typeface="Verdana" pitchFamily="34" charset="0"/>
              </a:endParaRPr>
            </a:p>
          </p:txBody>
        </p:sp>
        <p:sp>
          <p:nvSpPr>
            <p:cNvPr id="51"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a:ea typeface="Verdana" pitchFamily="34" charset="0"/>
                  <a:cs typeface="Verdana" pitchFamily="34" charset="0"/>
                </a:rPr>
                <a:t>Base </a:t>
              </a:r>
              <a:r>
                <a:rPr kumimoji="0" lang="en-US" altLang="ja-JP" sz="2000" dirty="0" smtClean="0">
                  <a:ea typeface="Verdana" pitchFamily="34" charset="0"/>
                  <a:cs typeface="Verdana" pitchFamily="34" charset="0"/>
                </a:rPr>
                <a:t>class 1</a:t>
              </a:r>
              <a:endParaRPr kumimoji="0" lang="ja-JP" altLang="en-US" sz="2000" dirty="0">
                <a:cs typeface="Verdana" pitchFamily="34" charset="0"/>
              </a:endParaRPr>
            </a:p>
          </p:txBody>
        </p:sp>
        <p:sp>
          <p:nvSpPr>
            <p:cNvPr id="52"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sp>
          <p:nvSpPr>
            <p:cNvPr id="53"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54"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5"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67"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8"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69"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70"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Base class </a:t>
              </a:r>
              <a:r>
                <a:rPr kumimoji="0" lang="en-US" altLang="ja-JP" sz="2000" dirty="0" smtClean="0">
                  <a:ea typeface="Verdana" pitchFamily="34" charset="0"/>
                  <a:cs typeface="Verdana" pitchFamily="34" charset="0"/>
                </a:rPr>
                <a:t> 2</a:t>
              </a:r>
              <a:endParaRPr kumimoji="0" lang="ja-JP" altLang="en-US" sz="2000" dirty="0">
                <a:cs typeface="Verdana" pitchFamily="34" charset="0"/>
              </a:endParaRPr>
            </a:p>
          </p:txBody>
        </p:sp>
        <p:sp>
          <p:nvSpPr>
            <p:cNvPr id="71"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dirty="0" smtClean="0">
                  <a:ea typeface="Verdana" pitchFamily="34" charset="0"/>
                  <a:cs typeface="Verdana" pitchFamily="34" charset="0"/>
                </a:rPr>
                <a:t>P layer</a:t>
              </a:r>
              <a:endParaRPr kumimoji="0" lang="ja-JP" altLang="en-US" sz="2000" dirty="0">
                <a:cs typeface="Verdana" pitchFamily="34" charset="0"/>
              </a:endParaRPr>
            </a:p>
          </p:txBody>
        </p:sp>
        <p:sp>
          <p:nvSpPr>
            <p:cNvPr id="72"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smtClean="0">
                  <a:ea typeface="Verdana" pitchFamily="34" charset="0"/>
                  <a:cs typeface="Verdana" pitchFamily="34" charset="0"/>
                </a:rPr>
                <a:t>Base class 1</a:t>
              </a:r>
              <a:endParaRPr kumimoji="0" lang="ja-JP" altLang="en-US" sz="2000" dirty="0">
                <a:cs typeface="Verdana" pitchFamily="34" charset="0"/>
              </a:endParaRPr>
            </a:p>
          </p:txBody>
        </p:sp>
        <p:sp>
          <p:nvSpPr>
            <p:cNvPr id="73"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en-US" altLang="ja-JP" sz="2000" dirty="0" smtClean="0">
                  <a:ea typeface="Verdana" pitchFamily="34" charset="0"/>
                  <a:cs typeface="Verdana" pitchFamily="34" charset="0"/>
                </a:rPr>
                <a:t>Sub class</a:t>
              </a:r>
              <a:endParaRPr kumimoji="0" lang="ja-JP" altLang="en-US" sz="2000" dirty="0">
                <a:cs typeface="Verdana" pitchFamily="34" charset="0"/>
              </a:endParaRPr>
            </a:p>
          </p:txBody>
        </p:sp>
        <p:sp>
          <p:nvSpPr>
            <p:cNvPr id="74"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75"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6"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77"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78"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79"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80"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Base class </a:t>
              </a:r>
              <a:r>
                <a:rPr kumimoji="0" lang="en-US" altLang="ja-JP" sz="2000" dirty="0" smtClean="0">
                  <a:ea typeface="Verdana" pitchFamily="34" charset="0"/>
                  <a:cs typeface="Verdana" pitchFamily="34" charset="0"/>
                </a:rPr>
                <a:t>2</a:t>
              </a:r>
              <a:endParaRPr kumimoji="0" lang="ja-JP" altLang="en-US" sz="2000" dirty="0">
                <a:cs typeface="Verdana" pitchFamily="34" charset="0"/>
              </a:endParaRPr>
            </a:p>
          </p:txBody>
        </p:sp>
        <p:sp>
          <p:nvSpPr>
            <p:cNvPr id="81"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dirty="0" smtClean="0">
                  <a:ea typeface="Verdana" pitchFamily="34" charset="0"/>
                  <a:cs typeface="Verdana" pitchFamily="34" charset="0"/>
                </a:rPr>
                <a:t>D layer</a:t>
              </a:r>
              <a:endParaRPr kumimoji="0" lang="ja-JP" altLang="en-US" sz="2000" dirty="0">
                <a:cs typeface="Verdana" pitchFamily="34" charset="0"/>
              </a:endParaRPr>
            </a:p>
          </p:txBody>
        </p:sp>
        <p:sp>
          <p:nvSpPr>
            <p:cNvPr id="82"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en-US" altLang="ja-JP" sz="2000" dirty="0">
                  <a:ea typeface="Verdana" pitchFamily="34" charset="0"/>
                  <a:cs typeface="Verdana" pitchFamily="34" charset="0"/>
                </a:rPr>
                <a:t>Base </a:t>
              </a:r>
              <a:r>
                <a:rPr kumimoji="0" lang="en-US" altLang="ja-JP" sz="2000" dirty="0" smtClean="0">
                  <a:ea typeface="Verdana" pitchFamily="34" charset="0"/>
                  <a:cs typeface="Verdana" pitchFamily="34" charset="0"/>
                </a:rPr>
                <a:t>class 1</a:t>
              </a:r>
              <a:endParaRPr kumimoji="0" lang="ja-JP" altLang="en-US" sz="2000" dirty="0">
                <a:cs typeface="Verdana" pitchFamily="34" charset="0"/>
              </a:endParaRPr>
            </a:p>
          </p:txBody>
        </p:sp>
        <p:sp>
          <p:nvSpPr>
            <p:cNvPr id="83"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84"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85"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dirty="0"/>
                <a:t>ASP.NET</a:t>
              </a:r>
              <a:endParaRPr kumimoji="0" lang="ja-JP" altLang="en-US" sz="2800" b="1"/>
            </a:p>
          </p:txBody>
        </p:sp>
        <p:sp>
          <p:nvSpPr>
            <p:cNvPr id="86"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87"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Base class </a:t>
              </a:r>
              <a:r>
                <a:rPr kumimoji="0" lang="en-US" altLang="ja-JP" sz="2000" dirty="0" smtClean="0">
                  <a:ea typeface="Verdana" pitchFamily="34" charset="0"/>
                  <a:cs typeface="Verdana" pitchFamily="34" charset="0"/>
                </a:rPr>
                <a:t> 2</a:t>
              </a:r>
              <a:endParaRPr kumimoji="0" lang="ja-JP" altLang="en-US" sz="2000" dirty="0">
                <a:cs typeface="Verdana" pitchFamily="34" charset="0"/>
              </a:endParaRPr>
            </a:p>
          </p:txBody>
        </p:sp>
        <p:sp>
          <p:nvSpPr>
            <p:cNvPr id="88"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89"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90"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91"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92"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93"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en-US" altLang="ja-JP" sz="2000" dirty="0">
                  <a:ea typeface="Verdana" pitchFamily="34" charset="0"/>
                  <a:cs typeface="Verdana" pitchFamily="34" charset="0"/>
                </a:rPr>
                <a:t>Sub class</a:t>
              </a:r>
              <a:endParaRPr kumimoji="0" lang="ja-JP" altLang="en-US" sz="2000" dirty="0">
                <a:cs typeface="Verdana" pitchFamily="34" charset="0"/>
              </a:endParaRPr>
            </a:p>
          </p:txBody>
        </p:sp>
      </p:grpSp>
      <p:sp>
        <p:nvSpPr>
          <p:cNvPr id="94" name="AutoShape 18"/>
          <p:cNvSpPr>
            <a:spLocks noChangeArrowheads="1"/>
          </p:cNvSpPr>
          <p:nvPr/>
        </p:nvSpPr>
        <p:spPr bwMode="auto">
          <a:xfrm>
            <a:off x="411163" y="880630"/>
            <a:ext cx="8321675" cy="1049769"/>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anchor="ctr">
            <a:noAutofit/>
          </a:bodyPr>
          <a:lstStyle/>
          <a:p>
            <a:pPr marL="176213" algn="l" eaLnBrk="1" hangingPunct="1">
              <a:lnSpc>
                <a:spcPct val="100000"/>
              </a:lnSpc>
              <a:spcBef>
                <a:spcPct val="10000"/>
              </a:spcBef>
            </a:pPr>
            <a:r>
              <a:rPr lang="en-US" altLang="ja-JP" sz="1800" dirty="0" smtClean="0"/>
              <a:t>It provides an architecture that rules the process flow of each layer,</a:t>
            </a:r>
          </a:p>
          <a:p>
            <a:pPr marL="176213" algn="l" eaLnBrk="1" hangingPunct="1">
              <a:lnSpc>
                <a:spcPct val="100000"/>
              </a:lnSpc>
              <a:spcBef>
                <a:spcPct val="10000"/>
              </a:spcBef>
            </a:pPr>
            <a:r>
              <a:rPr lang="en-US" altLang="ja-JP" sz="1800" dirty="0" smtClean="0"/>
              <a:t>By the base class of two-stage, juggle customization and versatility.</a:t>
            </a:r>
            <a:endParaRPr lang="ja-JP" alt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2.2 The function of each layer</a:t>
            </a:r>
            <a:endParaRPr lang="ja-JP" altLang="en-US" sz="3200" b="1" dirty="0"/>
          </a:p>
        </p:txBody>
      </p:sp>
      <p:graphicFrame>
        <p:nvGraphicFramePr>
          <p:cNvPr id="8" name="Group 27"/>
          <p:cNvGraphicFramePr>
            <a:graphicFrameLocks noGrp="1"/>
          </p:cNvGraphicFramePr>
          <p:nvPr/>
        </p:nvGraphicFramePr>
        <p:xfrm>
          <a:off x="175260" y="899160"/>
          <a:ext cx="8740140" cy="5652480"/>
        </p:xfrm>
        <a:graphic>
          <a:graphicData uri="http://schemas.openxmlformats.org/drawingml/2006/table">
            <a:tbl>
              <a:tblPr/>
              <a:tblGrid>
                <a:gridCol w="815340"/>
                <a:gridCol w="7924800"/>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1600" dirty="0" smtClean="0">
                          <a:latin typeface="Verdana" pitchFamily="34" charset="0"/>
                          <a:ea typeface="Verdana" pitchFamily="34" charset="0"/>
                          <a:cs typeface="Verdana" pitchFamily="34" charset="0"/>
                        </a:rPr>
                        <a:t>Layer </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a:t>
                      </a:r>
                      <a:r>
                        <a:rPr lang="en-US" altLang="ja-JP" sz="2800" dirty="0" smtClean="0">
                          <a:latin typeface="Verdana" pitchFamily="34" charset="0"/>
                          <a:ea typeface="Verdana" pitchFamily="34" charset="0"/>
                          <a:cs typeface="Verdana" pitchFamily="34" charset="0"/>
                        </a:rPr>
                        <a:t>Function</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800" dirty="0" smtClean="0">
                          <a:latin typeface="Verdana" pitchFamily="34" charset="0"/>
                          <a:ea typeface="Verdana" pitchFamily="34" charset="0"/>
                          <a:cs typeface="Verdana" pitchFamily="34" charset="0"/>
                        </a:rPr>
                        <a:t>P</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r>
                        <a:rPr lang="ja-JP" altLang="en-US" sz="1800" dirty="0" smtClean="0">
                          <a:latin typeface="Verdana" pitchFamily="34" charset="0"/>
                          <a:ea typeface="HGP創英角ｺﾞｼｯｸUB" pitchFamily="50" charset="-128"/>
                          <a:cs typeface="Verdana" pitchFamily="34" charset="0"/>
                        </a:rPr>
                        <a:t>　</a:t>
                      </a:r>
                      <a:r>
                        <a:rPr lang="en-US" altLang="ja-JP" sz="1800" dirty="0" smtClean="0">
                          <a:latin typeface="Verdana" pitchFamily="34" charset="0"/>
                          <a:ea typeface="Verdana" pitchFamily="34" charset="0"/>
                          <a:cs typeface="Verdana" pitchFamily="34" charset="0"/>
                        </a:rPr>
                        <a:t>This structure </a:t>
                      </a:r>
                      <a:r>
                        <a:rPr lang="en-US" altLang="ja-JP" sz="1800" dirty="0" err="1" smtClean="0">
                          <a:latin typeface="Verdana" pitchFamily="34" charset="0"/>
                          <a:ea typeface="Verdana" pitchFamily="34" charset="0"/>
                          <a:cs typeface="Verdana" pitchFamily="34" charset="0"/>
                        </a:rPr>
                        <a:t>dosen't</a:t>
                      </a:r>
                      <a:r>
                        <a:rPr lang="en-US" altLang="ja-JP" sz="1800" dirty="0" smtClean="0">
                          <a:latin typeface="Verdana" pitchFamily="34" charset="0"/>
                          <a:ea typeface="Verdana" pitchFamily="34" charset="0"/>
                          <a:cs typeface="Verdana" pitchFamily="34" charset="0"/>
                        </a:rPr>
                        <a:t> spoil the operability of the designer in Visual Studio.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Screen transition control, session management </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Deterrence of illegal operation, input check. Etc</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0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800" dirty="0" smtClean="0">
                          <a:latin typeface="Verdana" pitchFamily="34" charset="0"/>
                          <a:ea typeface="Verdana" pitchFamily="34" charset="0"/>
                          <a:cs typeface="Verdana" pitchFamily="34" charset="0"/>
                        </a:rPr>
                        <a:t>B</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1800" dirty="0" smtClean="0">
                          <a:latin typeface="Verdana" pitchFamily="34" charset="0"/>
                          <a:ea typeface="Verdana" pitchFamily="34" charset="0"/>
                          <a:cs typeface="Verdana" pitchFamily="34" charset="0"/>
                        </a:rPr>
                        <a:t> Flow Control </a:t>
                      </a:r>
                    </a:p>
                    <a:p>
                      <a:pPr lvl="1" algn="l">
                        <a:buFont typeface="Wingdings" pitchFamily="2" charset="2"/>
                        <a:buNone/>
                      </a:pPr>
                      <a:r>
                        <a:rPr lang="en-US" altLang="ja-JP" sz="1800" dirty="0" smtClean="0">
                          <a:latin typeface="Verdana" pitchFamily="34" charset="0"/>
                          <a:ea typeface="Verdana" pitchFamily="34" charset="0"/>
                          <a:cs typeface="Verdana" pitchFamily="34" charset="0"/>
                        </a:rPr>
                        <a:t>To control the flow of basic processing(customizable) of the following </a:t>
                      </a:r>
                    </a:p>
                    <a:p>
                      <a:pPr lvl="1" algn="l">
                        <a:buFont typeface="Wingdings" pitchFamily="2" charset="2"/>
                        <a:buChar char="n"/>
                      </a:pPr>
                      <a:r>
                        <a:rPr lang="en-US" altLang="ja-JP" sz="1800" dirty="0" smtClean="0">
                          <a:latin typeface="Verdana" pitchFamily="34" charset="0"/>
                          <a:ea typeface="Verdana" pitchFamily="34" charset="0"/>
                          <a:cs typeface="Verdana" pitchFamily="34" charset="0"/>
                        </a:rPr>
                        <a:t> Start and end processing, exception handling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DB connection management, transaction management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log output, performance measurement .etc</a:t>
                      </a:r>
                    </a:p>
                    <a:p>
                      <a:pPr lvl="0" algn="l">
                        <a:buFont typeface="Wingdings" pitchFamily="2" charset="2"/>
                        <a:buChar char="u"/>
                      </a:pPr>
                      <a:r>
                        <a:rPr lang="en-US" altLang="ja-JP" sz="1800" dirty="0" smtClean="0">
                          <a:latin typeface="Verdana" pitchFamily="34" charset="0"/>
                          <a:ea typeface="Verdana" pitchFamily="34" charset="0"/>
                          <a:cs typeface="Verdana" pitchFamily="34" charset="0"/>
                        </a:rPr>
                        <a:t>Communication control function </a:t>
                      </a:r>
                    </a:p>
                    <a:p>
                      <a:pPr lvl="1" algn="l">
                        <a:buFont typeface="Wingdings" pitchFamily="2" charset="2"/>
                        <a:buNone/>
                      </a:pPr>
                      <a:r>
                        <a:rPr lang="en-US" altLang="ja-JP" sz="1800" dirty="0" smtClean="0">
                          <a:latin typeface="Verdana" pitchFamily="34" charset="0"/>
                          <a:ea typeface="Verdana" pitchFamily="34" charset="0"/>
                          <a:cs typeface="Verdana" pitchFamily="34" charset="0"/>
                        </a:rPr>
                        <a:t>Provides remote processing mechanism between servers using various protocols.</a:t>
                      </a: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Compatible with a variety of system configurations, including cloud and </a:t>
                      </a:r>
                      <a:r>
                        <a:rPr lang="en-US" altLang="ja-JP" sz="1800" dirty="0" err="1" smtClean="0">
                          <a:latin typeface="Verdana" pitchFamily="34" charset="0"/>
                          <a:ea typeface="Verdana" pitchFamily="34" charset="0"/>
                          <a:cs typeface="Verdana" pitchFamily="34" charset="0"/>
                        </a:rPr>
                        <a:t>Onpure</a:t>
                      </a:r>
                      <a:r>
                        <a:rPr lang="en-US" altLang="ja-JP" sz="1800" dirty="0" smtClean="0">
                          <a:latin typeface="Verdana" pitchFamily="34" charset="0"/>
                          <a:ea typeface="Verdana" pitchFamily="34" charset="0"/>
                          <a:cs typeface="Verdana" pitchFamily="34" charset="0"/>
                        </a:rPr>
                        <a:t> by this.</a:t>
                      </a:r>
                      <a:endPar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800" dirty="0" smtClean="0">
                          <a:latin typeface="Verdana" pitchFamily="34" charset="0"/>
                          <a:ea typeface="Verdana" pitchFamily="34" charset="0"/>
                          <a:cs typeface="Verdana" pitchFamily="34" charset="0"/>
                        </a:rPr>
                        <a:t>D</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1800" dirty="0" smtClean="0">
                          <a:latin typeface="Verdana" pitchFamily="34" charset="0"/>
                          <a:ea typeface="HGP創英角ｺﾞｼｯｸUB" pitchFamily="50" charset="-128"/>
                          <a:cs typeface="Verdana" pitchFamily="34" charset="0"/>
                        </a:rPr>
                        <a:t> </a:t>
                      </a:r>
                      <a:r>
                        <a:rPr lang="en-US" altLang="ja-JP" sz="1800" dirty="0" smtClean="0">
                          <a:latin typeface="Verdana" pitchFamily="34" charset="0"/>
                          <a:ea typeface="Verdana" pitchFamily="34" charset="0"/>
                          <a:cs typeface="Verdana" pitchFamily="34" charset="0"/>
                        </a:rPr>
                        <a:t>Data access libraries like </a:t>
                      </a:r>
                      <a:r>
                        <a:rPr lang="en-US" altLang="ja-JP" sz="1800" dirty="0" err="1" smtClean="0">
                          <a:latin typeface="Verdana" pitchFamily="34" charset="0"/>
                          <a:ea typeface="Verdana" pitchFamily="34" charset="0"/>
                          <a:cs typeface="Verdana" pitchFamily="34" charset="0"/>
                        </a:rPr>
                        <a:t>MyBatis</a:t>
                      </a:r>
                      <a:r>
                        <a:rPr lang="en-US" altLang="ja-JP" sz="1800" dirty="0" smtClean="0">
                          <a:latin typeface="Verdana" pitchFamily="34" charset="0"/>
                          <a:ea typeface="Verdana" pitchFamily="34" charset="0"/>
                          <a:cs typeface="Verdana" pitchFamily="34" charset="0"/>
                        </a:rPr>
                        <a:t>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Dynamic parameterized query </a:t>
                      </a:r>
                    </a:p>
                    <a:p>
                      <a:pPr lvl="1" algn="l">
                        <a:buFont typeface="Wingdings" pitchFamily="2" charset="2"/>
                        <a:buChar char="n"/>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Dynamic parameterized query definition and verification tool </a:t>
                      </a:r>
                    </a:p>
                    <a:p>
                      <a:pPr lvl="0" algn="l">
                        <a:buFont typeface="Wingdings" pitchFamily="2" charset="2"/>
                        <a:buChar char="u"/>
                      </a:pPr>
                      <a:r>
                        <a:rPr lang="en-US" altLang="ja-JP" sz="1800" baseline="0" dirty="0" smtClean="0">
                          <a:latin typeface="Verdana" pitchFamily="34" charset="0"/>
                          <a:ea typeface="Verdana" pitchFamily="34" charset="0"/>
                          <a:cs typeface="Verdana" pitchFamily="34" charset="0"/>
                        </a:rPr>
                        <a:t> </a:t>
                      </a:r>
                      <a:r>
                        <a:rPr lang="en-US" altLang="ja-JP" sz="1800" dirty="0" smtClean="0">
                          <a:latin typeface="Verdana" pitchFamily="34" charset="0"/>
                          <a:ea typeface="Verdana" pitchFamily="34" charset="0"/>
                          <a:cs typeface="Verdana" pitchFamily="34" charset="0"/>
                        </a:rPr>
                        <a:t>Batch processing for SQL generation parts .etc</a:t>
                      </a:r>
                      <a:endParaRPr kumimoji="1" lang="ja-JP" altLang="en-US" sz="18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標準デザイン">
      <a:majorFont>
        <a:latin typeface="HGP創英角ｺﾞｼｯｸUB"/>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spDef>
    <a:ln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ln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7471</TotalTime>
  <Words>2242</Words>
  <Application>Microsoft Office PowerPoint</Application>
  <PresentationFormat>画面に合わせる (4:3)</PresentationFormat>
  <Paragraphs>422</Paragraphs>
  <Slides>27</Slides>
  <Notes>27</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27</vt:i4>
      </vt:variant>
    </vt:vector>
  </HeadingPairs>
  <TitlesOfParts>
    <vt:vector size="29" baseType="lpstr">
      <vt:lpstr>1_標準デザイン</vt:lpstr>
      <vt:lpstr>Visio</vt:lpstr>
      <vt:lpstr>スライド 0</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vector>
  </TitlesOfParts>
  <Manager>HitachiSystems Brand Management Office</Manager>
  <Company>Hitachi Systems &amp; Services,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HitachiSystems</dc:title>
  <dc:creator>HitachiSystems</dc:creator>
  <cp:lastModifiedBy>Administrator</cp:lastModifiedBy>
  <cp:revision>873</cp:revision>
  <dcterms:created xsi:type="dcterms:W3CDTF">2004-05-26T10:25:15Z</dcterms:created>
  <dcterms:modified xsi:type="dcterms:W3CDTF">2014-05-26T04:31:15Z</dcterms:modified>
</cp:coreProperties>
</file>