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84" r:id="rId4"/>
    <p:sldId id="272" r:id="rId5"/>
    <p:sldId id="285" r:id="rId6"/>
    <p:sldId id="287" r:id="rId7"/>
    <p:sldId id="276" r:id="rId8"/>
    <p:sldId id="286" r:id="rId9"/>
    <p:sldId id="288" r:id="rId10"/>
    <p:sldId id="278" r:id="rId11"/>
    <p:sldId id="289" r:id="rId12"/>
    <p:sldId id="265" r:id="rId13"/>
    <p:sldId id="268" r:id="rId14"/>
    <p:sldId id="264" r:id="rId15"/>
    <p:sldId id="270" r:id="rId16"/>
    <p:sldId id="291" r:id="rId17"/>
    <p:sldId id="269" r:id="rId18"/>
    <p:sldId id="279" r:id="rId19"/>
    <p:sldId id="273" r:id="rId20"/>
    <p:sldId id="280" r:id="rId21"/>
    <p:sldId id="290" r:id="rId22"/>
    <p:sldId id="275" r:id="rId23"/>
    <p:sldId id="277" r:id="rId24"/>
    <p:sldId id="282" r:id="rId25"/>
    <p:sldId id="283" r:id="rId26"/>
    <p:sldId id="261" r:id="rId27"/>
    <p:sldId id="262" r:id="rId28"/>
    <p:sldId id="281" r:id="rId29"/>
    <p:sldId id="271" r:id="rId30"/>
    <p:sldId id="267" r:id="rId31"/>
    <p:sldId id="258" r:id="rId32"/>
    <p:sldId id="257" r:id="rId33"/>
    <p:sldId id="259" r:id="rId3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A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13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7BB71AC-B12A-4BA6-B6A1-4F9A22540E0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43308EC-B9AC-423D-9A37-7138074D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308EC-B9AC-423D-9A37-7138074D08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0AC9-2C98-40E1-9DE6-C517FD85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C43C-F3A6-4B5A-A9E5-A7643CFE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28F6-8897-4E32-9A4A-B7110B86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924C-57D6-488D-A3B9-6529DA78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062F-3E73-4D33-A98F-95B6B59B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3C45-B6D1-4792-AEBB-13A214AE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330C-E9FB-4374-B5AD-B9EC59B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C349-2C10-412C-8361-6F93336F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0551-8018-4D0F-BB70-DBA0D12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7397-35FF-4DDA-A933-83338E54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E6F4-6B34-452B-A609-DF2CD2976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DF7F-1852-493C-9BEB-08D1FCBD9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79BE-6EFB-49FF-92F0-F0496D3A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7971-29FE-4D1D-BB7F-9C062939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6C04-3263-4D46-8B41-9143C33E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EDC3-0B15-4AAF-ABA4-879A9C19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2ACA-7AD8-462A-ACFB-6F9FBFEF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2338-5AED-4F89-83F7-99A621BD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7856-FA71-45C1-A9C8-BF1CE9E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0B9B-FB15-43BB-92D3-D8BEFEAB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63EA-6243-4C5C-B67E-00A27CD7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DD96-975F-4701-99A2-47AF818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9B79-56CD-4AC6-A3E6-426EB7B7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B6AA-228B-432C-87C8-D7F3C94A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1CED-BF7C-4F47-B04F-0A1DCAE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E159-D614-4ED6-9C67-42EFC45B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5E5B-DC13-4CD1-97E7-10BA7EA4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8E45-87CF-4D07-86E5-CDA3EB6A0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1FAD-74FD-4650-B71A-958ED5A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B3C1-5397-4785-9657-57316CDC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33B4-8F72-4DDB-BD30-DDDB491F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058B-D104-4AE4-B604-F914C465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2110-3D3B-4A79-87E8-0DE47208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590A-46D4-4C12-8529-9C1BD056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D04BE-1AB2-4CEE-BDF5-2D75BDCB0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47BD9-1189-4C1F-A98F-30C42EBE2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99932-2D17-4268-BDC7-1C131EA1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2DC4-87D1-42C7-9E7F-790D2CBC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021F0-E508-49A8-850F-B4C90462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B209-A326-4212-9B50-068A5A23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764-FEA2-40F9-A7AE-CF27B595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70F3-34EA-4658-9744-C0E05F5C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26F84-DB5E-4DE6-9F75-4AD29EE3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00FFD-CD9D-4455-97A9-98B951DC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8104A-E924-4C80-BF13-C3E28445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2E02-8CD6-43E5-AAC7-7870290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8811-D292-4EDE-A7B2-423FD191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4BFF-131D-4026-AC54-B9981E0D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D35E0-0B80-44B4-9564-C9A7759AF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51E0-2E82-452C-B068-A030CA1F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157BD-6611-46AF-BC7D-CFE0FA95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083C-3EFB-4A97-A364-8722C1D8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0624-8BB1-466D-B7D2-5C40AAC5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DD5B-B453-45AE-AE0A-49D5E441E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6E7B-D704-4B9A-9EE6-46011239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8AD1-21D6-4AEA-A049-6234C0FE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71DFD-721A-4E5A-A99A-26946C68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ABE7-5D5A-4AC5-AAB6-4F645EC6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5833D-E7D6-4C22-B854-BD47DCF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5AF2-CF52-4593-9399-51185503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98E9-3293-4547-B996-73D91F916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705D-99EF-4E93-9ABB-AB8AE1BDE18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6157-B823-4B39-9C96-145C0DAC4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B7C4-3A87-4F95-934C-A9757393A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FD99-00F6-4AC2-9BBB-1A92F463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creek.com/java-api-examples/?code=chilloutman/photo-flow/photo-flow-master/app/src/main/java/ch/zhaw/photoflow/controller/PhotoFlowController.java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7858-AF81-4373-8320-81E27FAE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DEX Architecture</a:t>
            </a:r>
            <a:br>
              <a:rPr lang="en-US" dirty="0"/>
            </a:br>
            <a:r>
              <a:rPr lang="en-US" sz="4000" dirty="0"/>
              <a:t>(OTM-DE on JavaFX)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735D1-40D0-4FB9-8CCF-950C21BFE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Hollander</a:t>
            </a:r>
          </a:p>
        </p:txBody>
      </p:sp>
    </p:spTree>
    <p:extLst>
      <p:ext uri="{BB962C8B-B14F-4D97-AF65-F5344CB8AC3E}">
        <p14:creationId xmlns:p14="http://schemas.microsoft.com/office/powerpoint/2010/main" val="32552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8960-0C0B-46AD-B6EE-0875E09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new Dialog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EC6-4FF5-4AF5-AC92-E855E8FBC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Clone an example controller from </a:t>
            </a:r>
            <a:br>
              <a:rPr lang="en-US" sz="2400" dirty="0"/>
            </a:br>
            <a:r>
              <a:rPr lang="en-US" sz="1800" b="1" dirty="0">
                <a:latin typeface="Arial Nova Cond Light" panose="020B0604020202020204" pitchFamily="34" charset="0"/>
              </a:rPr>
              <a:t>package </a:t>
            </a:r>
            <a:r>
              <a:rPr lang="en-US" sz="1800" b="1" dirty="0" err="1">
                <a:latin typeface="Arial Nova Cond Light" panose="020B0604020202020204" pitchFamily="34" charset="0"/>
              </a:rPr>
              <a:t>org.opentravel.dex.controllers.popup</a:t>
            </a:r>
            <a:r>
              <a:rPr lang="en-US" sz="2400" b="1" dirty="0"/>
              <a:t>;</a:t>
            </a:r>
          </a:p>
          <a:p>
            <a:r>
              <a:rPr lang="en-US" sz="2400" dirty="0"/>
              <a:t>Clone same example </a:t>
            </a:r>
            <a:r>
              <a:rPr lang="en-US" sz="2400" dirty="0" err="1"/>
              <a:t>fxml</a:t>
            </a:r>
            <a:r>
              <a:rPr lang="en-US" sz="2400" dirty="0"/>
              <a:t> file</a:t>
            </a:r>
          </a:p>
          <a:p>
            <a:pPr lvl="1"/>
            <a:r>
              <a:rPr lang="en-US" sz="2000" dirty="0"/>
              <a:t>Modify in Scene Builder</a:t>
            </a:r>
          </a:p>
          <a:p>
            <a:pPr lvl="1"/>
            <a:r>
              <a:rPr lang="en-US" sz="2000" dirty="0"/>
              <a:t>Change controller java class</a:t>
            </a:r>
          </a:p>
          <a:p>
            <a:r>
              <a:rPr lang="en-US" sz="2400" dirty="0"/>
              <a:t>Update controller </a:t>
            </a:r>
            <a:r>
              <a:rPr lang="en-US" sz="2400" dirty="0" err="1"/>
              <a:t>fxml</a:t>
            </a:r>
            <a:r>
              <a:rPr lang="en-US" sz="2400" dirty="0"/>
              <a:t> fields</a:t>
            </a:r>
          </a:p>
          <a:p>
            <a:r>
              <a:rPr lang="en-US" sz="2400" dirty="0"/>
              <a:t>Comment out/delete old business logic – just leave setup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init</a:t>
            </a:r>
            <a:r>
              <a:rPr lang="en-US" sz="2400" dirty="0"/>
              <a:t>() and </a:t>
            </a:r>
            <a:r>
              <a:rPr lang="en-US" sz="2400" dirty="0" err="1"/>
              <a:t>showAndWait</a:t>
            </a:r>
            <a:r>
              <a:rPr lang="en-US" sz="2400" dirty="0"/>
              <a:t>() calls: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UnlockLibraryDialogContoller</a:t>
            </a:r>
            <a:r>
              <a:rPr lang="en-US" sz="1300" b="1" dirty="0">
                <a:latin typeface="Arial Nova Cond Light" panose="020B0604020202020204" pitchFamily="34" charset="0"/>
              </a:rPr>
              <a:t> </a:t>
            </a:r>
            <a:r>
              <a:rPr lang="en-US" sz="1300" b="1" dirty="0" err="1">
                <a:latin typeface="Arial Nova Cond Light" panose="020B0604020202020204" pitchFamily="34" charset="0"/>
              </a:rPr>
              <a:t>uldc</a:t>
            </a:r>
            <a:r>
              <a:rPr lang="en-US" sz="1300" b="1" dirty="0">
                <a:latin typeface="Arial Nova Cond Light" panose="020B0604020202020204" pitchFamily="34" charset="0"/>
              </a:rPr>
              <a:t> = </a:t>
            </a:r>
            <a:r>
              <a:rPr lang="en-US" sz="1300" b="1" dirty="0" err="1">
                <a:latin typeface="Arial Nova Cond Light" panose="020B0604020202020204" pitchFamily="34" charset="0"/>
              </a:rPr>
              <a:t>UnlockLibraryDialogContoller.init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300" b="1" dirty="0" err="1">
                <a:latin typeface="Arial Nova Cond Light" panose="020B0604020202020204" pitchFamily="34" charset="0"/>
              </a:rPr>
              <a:t>uldc.showAndWait</a:t>
            </a:r>
            <a:r>
              <a:rPr lang="en-US" sz="1300" b="1" dirty="0">
                <a:latin typeface="Arial Nova Cond Light" panose="020B0604020202020204" pitchFamily="34" charset="0"/>
              </a:rPr>
              <a:t>( "" );</a:t>
            </a:r>
          </a:p>
          <a:p>
            <a:pPr marL="457200" lvl="1" indent="0">
              <a:buNone/>
            </a:pPr>
            <a:r>
              <a:rPr lang="en-US" sz="1300" b="1" dirty="0">
                <a:latin typeface="Arial Nova Cond Light" panose="020B0604020202020204" pitchFamily="34" charset="0"/>
              </a:rPr>
              <a:t>String remarks = </a:t>
            </a:r>
            <a:r>
              <a:rPr lang="en-US" sz="1300" b="1" dirty="0" err="1">
                <a:latin typeface="Arial Nova Cond Light" panose="020B0604020202020204" pitchFamily="34" charset="0"/>
              </a:rPr>
              <a:t>uldc.getCommitRemarks</a:t>
            </a:r>
            <a:r>
              <a:rPr lang="en-US" sz="1300" b="1" dirty="0">
                <a:latin typeface="Arial Nova Cond Light" panose="020B0604020202020204" pitchFamily="34" charset="0"/>
              </a:rPr>
              <a:t>();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4DEB-041C-4958-8D74-13EA488B2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dialog JUNIT</a:t>
            </a:r>
          </a:p>
          <a:p>
            <a:r>
              <a:rPr lang="en-US" dirty="0"/>
              <a:t>Develop business logic and </a:t>
            </a:r>
            <a:r>
              <a:rPr lang="en-US" err="1"/>
              <a:t>junit</a:t>
            </a:r>
            <a:r>
              <a:rPr lang="en-US"/>
              <a:t>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B2B2-14AF-4DB7-AEBA-BC30F5F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7C372-BF5E-4AB4-BEDE-335093F9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</a:t>
            </a:r>
          </a:p>
          <a:p>
            <a:pPr lvl="1"/>
            <a:r>
              <a:rPr lang="en-US" dirty="0"/>
              <a:t>Abstraction for activities that change the model.</a:t>
            </a:r>
          </a:p>
          <a:p>
            <a:pPr lvl="1"/>
            <a:r>
              <a:rPr lang="en-US" dirty="0"/>
              <a:t>Abstraction for activities that influence what should be displayed.</a:t>
            </a:r>
          </a:p>
          <a:p>
            <a:pPr lvl="1"/>
            <a:r>
              <a:rPr lang="en-US" dirty="0"/>
              <a:t>Isolation between controllers and other modules.</a:t>
            </a:r>
          </a:p>
          <a:p>
            <a:r>
              <a:rPr lang="en-US" dirty="0" err="1"/>
              <a:t>DexEvents</a:t>
            </a:r>
            <a:endParaRPr lang="en-US" dirty="0"/>
          </a:p>
          <a:p>
            <a:pPr lvl="1"/>
            <a:r>
              <a:rPr lang="en-US" dirty="0"/>
              <a:t>Layered on top of FX event architecture</a:t>
            </a:r>
          </a:p>
          <a:p>
            <a:pPr lvl="1"/>
            <a:r>
              <a:rPr lang="en-US" dirty="0"/>
              <a:t>FX events of type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DexEvent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 are intercepted by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DexEventDispatcher</a:t>
            </a:r>
            <a:endParaRPr lang="en-US" sz="1800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Model manager is notified of Change events</a:t>
            </a:r>
          </a:p>
          <a:p>
            <a:pPr lvl="2"/>
            <a:r>
              <a:rPr lang="en-US" dirty="0"/>
              <a:t>Navigation events are added to the event queue</a:t>
            </a:r>
          </a:p>
          <a:p>
            <a:pPr lvl="1"/>
            <a:r>
              <a:rPr lang="en-US" dirty="0"/>
              <a:t>Registered </a:t>
            </a:r>
            <a:r>
              <a:rPr lang="en-US" dirty="0" err="1"/>
              <a:t>EventHandlers</a:t>
            </a:r>
            <a:r>
              <a:rPr lang="en-US" dirty="0"/>
              <a:t> receive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5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628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How to abstract which producers there are,  and which events consumers want?</a:t>
            </a:r>
          </a:p>
          <a:p>
            <a:r>
              <a:rPr lang="en-US" sz="2000" dirty="0"/>
              <a:t>Each </a:t>
            </a:r>
            <a:r>
              <a:rPr lang="en-US" sz="2000" b="1" dirty="0" err="1"/>
              <a:t>OtmEventUser</a:t>
            </a:r>
            <a:r>
              <a:rPr lang="en-US" sz="2000" b="1" dirty="0"/>
              <a:t> </a:t>
            </a:r>
            <a:r>
              <a:rPr lang="en-US" sz="2000" dirty="0"/>
              <a:t>has getters for published and subscribed events</a:t>
            </a:r>
            <a:endParaRPr lang="en-US" sz="2000" b="1" dirty="0"/>
          </a:p>
          <a:p>
            <a:r>
              <a:rPr lang="en-US" sz="2000" dirty="0"/>
              <a:t>register() controllers with the </a:t>
            </a:r>
            <a:r>
              <a:rPr lang="en-US" sz="2000" b="1" dirty="0"/>
              <a:t>OTM Event Subscription Manager</a:t>
            </a:r>
          </a:p>
          <a:p>
            <a:r>
              <a:rPr lang="en-US" sz="2000" dirty="0"/>
              <a:t>When configured() the subscription manager uses </a:t>
            </a:r>
            <a:r>
              <a:rPr lang="en-US" sz="2000" dirty="0" err="1"/>
              <a:t>setHandler</a:t>
            </a:r>
            <a:r>
              <a:rPr lang="en-US" sz="2000" dirty="0"/>
              <a:t>() on each producer to set the consumer’s handlers for each event type</a:t>
            </a:r>
          </a:p>
          <a:p>
            <a:pPr marL="0" indent="0">
              <a:buNone/>
            </a:pPr>
            <a:r>
              <a:rPr lang="en-US" sz="2600" dirty="0"/>
              <a:t>Result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Most event registration code abstracted into base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Configuration at startup –OR- when forced by a controller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Runtime events dispatched using FX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Event chains can span windows and applications that share access to the subscription manager</a:t>
            </a:r>
          </a:p>
          <a:p>
            <a:pPr lvl="1"/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994482" y="769377"/>
            <a:ext cx="2194969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402080" y="2205526"/>
            <a:ext cx="2298032" cy="127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 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402080" y="3611389"/>
            <a:ext cx="2334127" cy="127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Consumer Controller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OtmEventUser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>
            <a:off x="10082902" y="2205526"/>
            <a:ext cx="468194" cy="12489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9402080" y="3105613"/>
            <a:ext cx="1361644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9402080" y="4534175"/>
            <a:ext cx="173436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9402080" y="1369964"/>
            <a:ext cx="1561071" cy="45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8CAF0-E7EC-43F0-A850-13147C540787}"/>
              </a:ext>
            </a:extLst>
          </p:cNvPr>
          <p:cNvSpPr/>
          <p:nvPr/>
        </p:nvSpPr>
        <p:spPr>
          <a:xfrm>
            <a:off x="6994482" y="2199638"/>
            <a:ext cx="1698826" cy="113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OTM Event Subscription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95FC8-3D39-4463-9576-26BD95C3B7F3}"/>
              </a:ext>
            </a:extLst>
          </p:cNvPr>
          <p:cNvSpPr/>
          <p:nvPr/>
        </p:nvSpPr>
        <p:spPr>
          <a:xfrm>
            <a:off x="6994482" y="3335150"/>
            <a:ext cx="1698826" cy="104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Published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Subscribed map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Register()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Configure()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4713A1-6C92-4A18-90B8-1D02930BFCC9}"/>
              </a:ext>
            </a:extLst>
          </p:cNvPr>
          <p:cNvSpPr/>
          <p:nvPr/>
        </p:nvSpPr>
        <p:spPr>
          <a:xfrm>
            <a:off x="9402080" y="724835"/>
            <a:ext cx="1561071" cy="58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9F6B01-D9F8-4C33-9E76-A4DB51B079AD}"/>
              </a:ext>
            </a:extLst>
          </p:cNvPr>
          <p:cNvSpPr/>
          <p:nvPr/>
        </p:nvSpPr>
        <p:spPr>
          <a:xfrm>
            <a:off x="6994483" y="1583236"/>
            <a:ext cx="2194969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getEventSubscriptionManager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82722B-21C7-403F-805C-00803359FB7E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 flipH="1">
            <a:off x="7843895" y="1932147"/>
            <a:ext cx="248073" cy="2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88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Included Controllers</a:t>
            </a:r>
          </a:p>
          <a:p>
            <a:pPr lvl="1"/>
            <a:r>
              <a:rPr lang="en-US" dirty="0"/>
              <a:t>Use super-type constructor that supports getting Generated and Subscribed Event Types</a:t>
            </a:r>
          </a:p>
          <a:p>
            <a:pPr lvl="1"/>
            <a:r>
              <a:rPr lang="en-US" dirty="0"/>
              <a:t>Set event handlers for published types</a:t>
            </a:r>
          </a:p>
          <a:p>
            <a:pPr lvl="2"/>
            <a:r>
              <a:rPr lang="en-US" dirty="0"/>
              <a:t>Each Publisher must set FX Node used to fire event</a:t>
            </a:r>
          </a:p>
          <a:p>
            <a:pPr lvl="1"/>
            <a:r>
              <a:rPr lang="en-US" dirty="0"/>
              <a:t>Event handler passes events to methods within controller</a:t>
            </a:r>
          </a:p>
          <a:p>
            <a:pPr lvl="1"/>
            <a:endParaRPr lang="en-US" dirty="0"/>
          </a:p>
          <a:p>
            <a:r>
              <a:rPr lang="en-US" dirty="0"/>
              <a:t>Main Controllers</a:t>
            </a:r>
          </a:p>
          <a:p>
            <a:pPr lvl="1"/>
            <a:r>
              <a:rPr lang="en-US" dirty="0"/>
              <a:t>Adding included controllers collects published  and subscribed event types</a:t>
            </a:r>
          </a:p>
          <a:p>
            <a:pPr lvl="1"/>
            <a:r>
              <a:rPr lang="en-US" dirty="0"/>
              <a:t>After all controllers are collected, configures publishers with subscribers’ handlers</a:t>
            </a:r>
          </a:p>
          <a:p>
            <a:pPr lvl="1"/>
            <a:endParaRPr lang="en-US" dirty="0"/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Minimal code in controllers</a:t>
            </a:r>
          </a:p>
          <a:p>
            <a:pPr lvl="1"/>
            <a:r>
              <a:rPr lang="en-US" dirty="0"/>
              <a:t>Assure run only after all controllers are initialized and included into controller lists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Dex</a:t>
            </a:r>
            <a:r>
              <a:rPr lang="en-US" dirty="0"/>
              <a:t> code in runtime path, only in setup and configuration</a:t>
            </a:r>
          </a:p>
          <a:p>
            <a:pPr lvl="1"/>
            <a:r>
              <a:rPr lang="en-US" dirty="0"/>
              <a:t>Loops – event triggering 2</a:t>
            </a:r>
            <a:r>
              <a:rPr lang="en-US" baseline="30000" dirty="0"/>
              <a:t>nd</a:t>
            </a:r>
            <a:r>
              <a:rPr lang="en-US" dirty="0"/>
              <a:t> event triggers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861528" y="2350522"/>
            <a:ext cx="1561071" cy="73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Main 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11187162" y="3283066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11099180" y="3336491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10631748" y="3902886"/>
            <a:ext cx="1110829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9270104" y="2301726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Event Producer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9270104" y="4700957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Event Consumer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11187162" y="4253444"/>
            <a:ext cx="0" cy="4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9950926" y="2301726"/>
            <a:ext cx="468194" cy="109624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10537546" y="4697090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197F58-7DF5-454B-A0C2-E6BEA25A823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87163" y="4212519"/>
            <a:ext cx="581280" cy="4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3A1DE1-8660-4597-A412-6C377C8C62D5}"/>
              </a:ext>
            </a:extLst>
          </p:cNvPr>
          <p:cNvCxnSpPr>
            <a:cxnSpLocks/>
          </p:cNvCxnSpPr>
          <p:nvPr/>
        </p:nvCxnSpPr>
        <p:spPr>
          <a:xfrm>
            <a:off x="11147423" y="4196946"/>
            <a:ext cx="660759" cy="3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F425E-16C0-4761-8EF1-C18C4E64FDFC}"/>
              </a:ext>
            </a:extLst>
          </p:cNvPr>
          <p:cNvSpPr/>
          <p:nvPr/>
        </p:nvSpPr>
        <p:spPr>
          <a:xfrm>
            <a:off x="6876847" y="3199375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Tab 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19749-F495-42D7-85E0-73F449CD83FD}"/>
              </a:ext>
            </a:extLst>
          </p:cNvPr>
          <p:cNvSpPr/>
          <p:nvPr/>
        </p:nvSpPr>
        <p:spPr>
          <a:xfrm>
            <a:off x="9036422" y="610318"/>
            <a:ext cx="2706155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Included 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88EE6-ED96-4CCB-B3EC-7D2A1836FF67}"/>
              </a:ext>
            </a:extLst>
          </p:cNvPr>
          <p:cNvSpPr/>
          <p:nvPr/>
        </p:nvSpPr>
        <p:spPr>
          <a:xfrm>
            <a:off x="9108208" y="978485"/>
            <a:ext cx="2385347" cy="1029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Constructor(</a:t>
            </a:r>
            <a:r>
              <a:rPr lang="en-US" sz="1400" dirty="0" err="1">
                <a:solidFill>
                  <a:schemeClr val="tx1"/>
                </a:solidFill>
              </a:rPr>
              <a:t>EventTypes</a:t>
            </a:r>
            <a:r>
              <a:rPr lang="en-US" sz="1400" dirty="0">
                <a:solidFill>
                  <a:schemeClr val="tx1"/>
                </a:solidFill>
              </a:rPr>
              <a:t>[])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getPublishedEventTypes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getSubscribedEventTypes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setEventHandler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eventHandler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9A37-D5FE-4FA5-86C4-1E4FCA4764D9}"/>
              </a:ext>
            </a:extLst>
          </p:cNvPr>
          <p:cNvSpPr/>
          <p:nvPr/>
        </p:nvSpPr>
        <p:spPr>
          <a:xfrm>
            <a:off x="6172202" y="610318"/>
            <a:ext cx="2445510" cy="1243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Abstract Main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FC9CB8-1CE5-4A44-9238-6516CEFB6934}"/>
              </a:ext>
            </a:extLst>
          </p:cNvPr>
          <p:cNvSpPr/>
          <p:nvPr/>
        </p:nvSpPr>
        <p:spPr>
          <a:xfrm>
            <a:off x="6196851" y="978485"/>
            <a:ext cx="2263955" cy="10038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addIncludedController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-- </a:t>
            </a:r>
            <a:r>
              <a:rPr lang="en-US" sz="1200" dirty="0">
                <a:solidFill>
                  <a:schemeClr val="tx1"/>
                </a:solidFill>
              </a:rPr>
              <a:t>add to event publishers map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add to event subscribers map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configureEventHandlers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-- set handlers into publishers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43A167D-083E-4811-9FCC-3BFD109F436C}"/>
              </a:ext>
            </a:extLst>
          </p:cNvPr>
          <p:cNvSpPr/>
          <p:nvPr/>
        </p:nvSpPr>
        <p:spPr>
          <a:xfrm rot="10800000">
            <a:off x="7485063" y="1982355"/>
            <a:ext cx="320512" cy="319371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66E93-F7F9-4CDF-876F-C92EB7622C57}"/>
              </a:ext>
            </a:extLst>
          </p:cNvPr>
          <p:cNvSpPr/>
          <p:nvPr/>
        </p:nvSpPr>
        <p:spPr>
          <a:xfrm>
            <a:off x="9270104" y="3061227"/>
            <a:ext cx="2083696" cy="3096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EventPublisherNode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A4834B-E449-4424-961B-A49E1B509D73}"/>
              </a:ext>
            </a:extLst>
          </p:cNvPr>
          <p:cNvCxnSpPr/>
          <p:nvPr/>
        </p:nvCxnSpPr>
        <p:spPr>
          <a:xfrm flipH="1">
            <a:off x="8410278" y="1319753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3227B-3089-4EDB-9761-AA1E95842CE5}"/>
              </a:ext>
            </a:extLst>
          </p:cNvPr>
          <p:cNvCxnSpPr/>
          <p:nvPr/>
        </p:nvCxnSpPr>
        <p:spPr>
          <a:xfrm flipH="1">
            <a:off x="8410278" y="1500434"/>
            <a:ext cx="74663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6762AD-BFF6-4621-BA97-27A397F998BF}"/>
              </a:ext>
            </a:extLst>
          </p:cNvPr>
          <p:cNvCxnSpPr>
            <a:cxnSpLocks/>
          </p:cNvCxnSpPr>
          <p:nvPr/>
        </p:nvCxnSpPr>
        <p:spPr>
          <a:xfrm flipH="1">
            <a:off x="8389855" y="1698401"/>
            <a:ext cx="767056" cy="15506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7F8FEC-57E1-43B6-BA4B-ACE68FB04B69}"/>
              </a:ext>
            </a:extLst>
          </p:cNvPr>
          <p:cNvCxnSpPr>
            <a:cxnSpLocks/>
          </p:cNvCxnSpPr>
          <p:nvPr/>
        </p:nvCxnSpPr>
        <p:spPr>
          <a:xfrm>
            <a:off x="9198213" y="1763565"/>
            <a:ext cx="204293" cy="135870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54270-C04D-4ECC-A352-2282374A1F1D}"/>
              </a:ext>
            </a:extLst>
          </p:cNvPr>
          <p:cNvSpPr/>
          <p:nvPr/>
        </p:nvSpPr>
        <p:spPr>
          <a:xfrm>
            <a:off x="6876847" y="4058697"/>
            <a:ext cx="1561071" cy="73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Window Controller</a:t>
            </a:r>
          </a:p>
        </p:txBody>
      </p:sp>
    </p:spTree>
    <p:extLst>
      <p:ext uri="{BB962C8B-B14F-4D97-AF65-F5344CB8AC3E}">
        <p14:creationId xmlns:p14="http://schemas.microsoft.com/office/powerpoint/2010/main" val="146225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955D2-21C7-4476-ACF4-1470C87D2915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361315" y="2313900"/>
            <a:ext cx="2684884" cy="25509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FE8025-FE63-4051-850D-0601683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37C-F63F-401A-AE40-676EBC4D4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Approach</a:t>
            </a:r>
            <a:r>
              <a:rPr lang="en-US" dirty="0"/>
              <a:t>: leverage and extend JavaFX event architecture.</a:t>
            </a:r>
          </a:p>
          <a:p>
            <a:r>
              <a:rPr lang="en-US" dirty="0"/>
              <a:t>Events provide the ability to loosely couple the interaction between two or more controllers </a:t>
            </a:r>
          </a:p>
          <a:p>
            <a:r>
              <a:rPr lang="en-US" dirty="0"/>
              <a:t>Dispatcher passes events to Event Handler in consumers</a:t>
            </a:r>
          </a:p>
          <a:p>
            <a:r>
              <a:rPr lang="en-US" dirty="0"/>
              <a:t>Each JavaFX node is associated with a dispatcher</a:t>
            </a:r>
          </a:p>
          <a:p>
            <a:pPr lvl="1"/>
            <a:r>
              <a:rPr lang="en-US" dirty="0"/>
              <a:t>Menu bar controller intercepts dispatch chain for debugging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9D94D-0F92-49D8-A73A-3F0E55DBDA70}"/>
              </a:ext>
            </a:extLst>
          </p:cNvPr>
          <p:cNvSpPr/>
          <p:nvPr/>
        </p:nvSpPr>
        <p:spPr>
          <a:xfrm>
            <a:off x="6340642" y="1191126"/>
            <a:ext cx="4872790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ACDA4-C67F-4FDB-A8E7-9818A00AB8D6}"/>
              </a:ext>
            </a:extLst>
          </p:cNvPr>
          <p:cNvCxnSpPr/>
          <p:nvPr/>
        </p:nvCxnSpPr>
        <p:spPr>
          <a:xfrm>
            <a:off x="8638674" y="2239963"/>
            <a:ext cx="0" cy="63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6146E-A20D-43E7-872A-E71B412E9E35}"/>
              </a:ext>
            </a:extLst>
          </p:cNvPr>
          <p:cNvSpPr txBox="1"/>
          <p:nvPr/>
        </p:nvSpPr>
        <p:spPr>
          <a:xfrm>
            <a:off x="8017338" y="2389166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node.</a:t>
            </a:r>
            <a:r>
              <a:rPr lang="en-US" dirty="0" err="1"/>
              <a:t>fireEvent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1F588-A876-4127-A212-5F713B8087ED}"/>
              </a:ext>
            </a:extLst>
          </p:cNvPr>
          <p:cNvSpPr/>
          <p:nvPr/>
        </p:nvSpPr>
        <p:spPr>
          <a:xfrm>
            <a:off x="8169441" y="2877637"/>
            <a:ext cx="1110829" cy="637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8701A-6877-41D3-A043-3E7FC933415C}"/>
              </a:ext>
            </a:extLst>
          </p:cNvPr>
          <p:cNvSpPr/>
          <p:nvPr/>
        </p:nvSpPr>
        <p:spPr>
          <a:xfrm>
            <a:off x="6340643" y="4867973"/>
            <a:ext cx="2298032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FBD4A-94BD-499D-9685-C5BC1A770BE9}"/>
              </a:ext>
            </a:extLst>
          </p:cNvPr>
          <p:cNvSpPr/>
          <p:nvPr/>
        </p:nvSpPr>
        <p:spPr>
          <a:xfrm>
            <a:off x="8879305" y="4867973"/>
            <a:ext cx="233412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0A4E2-AAFA-41E5-9EC3-DC0872541EC4}"/>
              </a:ext>
            </a:extLst>
          </p:cNvPr>
          <p:cNvSpPr/>
          <p:nvPr/>
        </p:nvSpPr>
        <p:spPr>
          <a:xfrm>
            <a:off x="8169441" y="3501182"/>
            <a:ext cx="2294024" cy="3489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995DC-F681-4192-8072-7B71E0CC249F}"/>
              </a:ext>
            </a:extLst>
          </p:cNvPr>
          <p:cNvCxnSpPr>
            <a:cxnSpLocks/>
          </p:cNvCxnSpPr>
          <p:nvPr/>
        </p:nvCxnSpPr>
        <p:spPr>
          <a:xfrm>
            <a:off x="8297783" y="3850094"/>
            <a:ext cx="0" cy="10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2AF19-0E7D-476C-A67D-5114D8993E4B}"/>
              </a:ext>
            </a:extLst>
          </p:cNvPr>
          <p:cNvCxnSpPr>
            <a:cxnSpLocks/>
          </p:cNvCxnSpPr>
          <p:nvPr/>
        </p:nvCxnSpPr>
        <p:spPr>
          <a:xfrm>
            <a:off x="9079832" y="3850094"/>
            <a:ext cx="0" cy="10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5E420-C8E0-40FA-8BEA-72586CF184DD}"/>
              </a:ext>
            </a:extLst>
          </p:cNvPr>
          <p:cNvCxnSpPr>
            <a:cxnSpLocks/>
            <a:stCxn id="10" idx="0"/>
            <a:endCxn id="24" idx="2"/>
          </p:cNvCxnSpPr>
          <p:nvPr/>
        </p:nvCxnSpPr>
        <p:spPr>
          <a:xfrm flipH="1" flipV="1">
            <a:off x="7361315" y="2313900"/>
            <a:ext cx="128344" cy="255407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976CD3-96AE-49B9-BBAD-AEAF99EB4F2E}"/>
              </a:ext>
            </a:extLst>
          </p:cNvPr>
          <p:cNvSpPr/>
          <p:nvPr/>
        </p:nvSpPr>
        <p:spPr>
          <a:xfrm>
            <a:off x="8510332" y="1964667"/>
            <a:ext cx="2338160" cy="3489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fx:node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1EF97C-62A5-459B-85C3-B638F018468C}"/>
              </a:ext>
            </a:extLst>
          </p:cNvPr>
          <p:cNvCxnSpPr>
            <a:cxnSpLocks/>
          </p:cNvCxnSpPr>
          <p:nvPr/>
        </p:nvCxnSpPr>
        <p:spPr>
          <a:xfrm>
            <a:off x="9849989" y="2305963"/>
            <a:ext cx="1" cy="120934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2358-E693-4830-8D31-0EE3EBA19D3F}"/>
              </a:ext>
            </a:extLst>
          </p:cNvPr>
          <p:cNvSpPr/>
          <p:nvPr/>
        </p:nvSpPr>
        <p:spPr>
          <a:xfrm>
            <a:off x="6368701" y="1964989"/>
            <a:ext cx="1985227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node.setHandler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1F515-5FB3-4904-9991-9DA957597D32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8353928" y="2139123"/>
            <a:ext cx="156404" cy="32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2CEDFF0-0364-42A1-B5F9-15692DAE2907}"/>
              </a:ext>
            </a:extLst>
          </p:cNvPr>
          <p:cNvSpPr/>
          <p:nvPr/>
        </p:nvSpPr>
        <p:spPr>
          <a:xfrm>
            <a:off x="756311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E4DD0-9F08-49A6-B64D-7BCEC485781A}"/>
              </a:ext>
            </a:extLst>
          </p:cNvPr>
          <p:cNvSpPr/>
          <p:nvPr/>
        </p:nvSpPr>
        <p:spPr>
          <a:xfrm>
            <a:off x="8899781" y="4867973"/>
            <a:ext cx="1066685" cy="348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handler()</a:t>
            </a:r>
          </a:p>
        </p:txBody>
      </p:sp>
    </p:spTree>
    <p:extLst>
      <p:ext uri="{BB962C8B-B14F-4D97-AF65-F5344CB8AC3E}">
        <p14:creationId xmlns:p14="http://schemas.microsoft.com/office/powerpoint/2010/main" val="168082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4229-ED5F-4366-AD2C-3D4791189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Publisher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Published events array</a:t>
            </a:r>
          </a:p>
          <a:p>
            <a:pPr marL="45720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3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DexMemberSelectionEvent.</a:t>
            </a:r>
            <a:r>
              <a:rPr lang="en-US" sz="13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MEMBER_SELECTED</a:t>
            </a:r>
            <a:r>
              <a:rPr lang="en-US" sz="13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published events array to constructor 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event Publisher Node in configure()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memberTreeController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Fire event</a:t>
            </a:r>
          </a:p>
          <a:p>
            <a:pPr lvl="1"/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eventPublisherNode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.fireEvent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Can be fired from handlers that have access to this controller via the super-type.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5A7C9-5B8D-4A0B-9F89-AE147C62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9" y="128668"/>
            <a:ext cx="5337724" cy="1592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7A79B-64FE-4A2D-B470-05FE174C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Architecture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C28C-95D9-4B9B-A9E0-BE794613F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Consumer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subscribed events array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EventType</a:t>
            </a:r>
            <a:r>
              <a:rPr lang="en-US" sz="15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5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DexFilterChangeEvent.</a:t>
            </a:r>
            <a:r>
              <a:rPr lang="en-US" sz="15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FILTER_CHANGED</a:t>
            </a:r>
            <a:r>
              <a:rPr lang="en-US" sz="15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subscribed events to constructor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subscribedEvents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publishedEvents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event handlers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(Event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457200" lvl="1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DexMemberSelectionEvent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Create </a:t>
            </a:r>
            <a:r>
              <a:rPr lang="en-US" sz="2800" dirty="0" err="1"/>
              <a:t>ignoreEvent</a:t>
            </a:r>
            <a:r>
              <a:rPr lang="en-US" sz="2800" dirty="0"/>
              <a:t> Boolean if needed to protect from loops</a:t>
            </a:r>
          </a:p>
        </p:txBody>
      </p:sp>
    </p:spTree>
    <p:extLst>
      <p:ext uri="{BB962C8B-B14F-4D97-AF65-F5344CB8AC3E}">
        <p14:creationId xmlns:p14="http://schemas.microsoft.com/office/powerpoint/2010/main" val="307766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EE52CA-BB2D-4CBB-9FFB-509320E3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8493-E6B0-4A51-961A-0963A925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DEX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OtmObject</a:t>
            </a:r>
            <a:r>
              <a:rPr lang="en-US" dirty="0"/>
              <a:t> model:</a:t>
            </a:r>
          </a:p>
          <a:p>
            <a:pPr lvl="1"/>
            <a:r>
              <a:rPr lang="en-US" dirty="0"/>
              <a:t>Provides façade to the compiler’s TL model</a:t>
            </a:r>
          </a:p>
          <a:p>
            <a:pPr lvl="1"/>
            <a:r>
              <a:rPr lang="en-US" dirty="0"/>
              <a:t>Provides façade to JavaFX widgets</a:t>
            </a:r>
          </a:p>
          <a:p>
            <a:pPr lvl="1"/>
            <a:r>
              <a:rPr lang="en-US" dirty="0"/>
              <a:t>Encapsulate all model changes</a:t>
            </a:r>
          </a:p>
          <a:p>
            <a:pPr lvl="1"/>
            <a:r>
              <a:rPr lang="en-US" dirty="0"/>
              <a:t>Creates and maintains aggregates needed for displays</a:t>
            </a:r>
          </a:p>
          <a:p>
            <a:pPr lvl="1"/>
            <a:r>
              <a:rPr lang="en-US" dirty="0"/>
              <a:t>Makes extensive use of stereotypes and stereotyped behavior</a:t>
            </a:r>
          </a:p>
          <a:p>
            <a:r>
              <a:rPr lang="en-US" dirty="0"/>
              <a:t>Linked to Each TL model object </a:t>
            </a:r>
          </a:p>
          <a:p>
            <a:pPr lvl="1"/>
            <a:r>
              <a:rPr lang="en-US" dirty="0"/>
              <a:t>via a listener on the TL object</a:t>
            </a:r>
          </a:p>
          <a:p>
            <a:pPr lvl="1"/>
            <a:r>
              <a:rPr lang="en-US" dirty="0"/>
              <a:t>A map in the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OtmModelMembersManager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5C2CA-DB7C-491A-9B15-727ED473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49" y="84931"/>
            <a:ext cx="2276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B822-6D24-4443-A2AD-FAA82D7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JavaFX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5029-7EBF-490E-885C-80F1127EA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Gill Sans Nova" panose="020B0604020202020204" pitchFamily="34" charset="0"/>
              </a:rPr>
              <a:t>OtmObjects</a:t>
            </a:r>
            <a:r>
              <a:rPr lang="en-US" sz="2400" dirty="0"/>
              <a:t> are facades on the existing </a:t>
            </a:r>
            <a:r>
              <a:rPr lang="en-US" sz="2400" dirty="0" err="1">
                <a:latin typeface="Gill Sans Nova" panose="020B0604020202020204" pitchFamily="34" charset="0"/>
              </a:rPr>
              <a:t>TLModel</a:t>
            </a:r>
            <a:endParaRPr lang="en-US" sz="1400" dirty="0">
              <a:latin typeface="Gill Sans Nova" panose="020B0604020202020204" pitchFamily="34" charset="0"/>
            </a:endParaRPr>
          </a:p>
          <a:p>
            <a:r>
              <a:rPr lang="en-US" sz="2600" dirty="0" err="1">
                <a:latin typeface="Gill Sans Nova" panose="020B0604020202020204" pitchFamily="34" charset="0"/>
              </a:rPr>
              <a:t>OtmObjects</a:t>
            </a:r>
            <a:r>
              <a:rPr lang="en-US" dirty="0"/>
              <a:t> contain FX properties because</a:t>
            </a:r>
          </a:p>
          <a:p>
            <a:pPr lvl="1"/>
            <a:r>
              <a:rPr lang="en-US" dirty="0"/>
              <a:t>This is an FX application </a:t>
            </a:r>
          </a:p>
          <a:p>
            <a:pPr lvl="1"/>
            <a:r>
              <a:rPr lang="en-US" dirty="0"/>
              <a:t>Tables and FX containers need an observable property</a:t>
            </a:r>
          </a:p>
          <a:p>
            <a:pPr lvl="2"/>
            <a:r>
              <a:rPr lang="en-US" dirty="0"/>
              <a:t>If not added to the </a:t>
            </a:r>
            <a:r>
              <a:rPr lang="en-US" dirty="0" err="1"/>
              <a:t>OtmObject</a:t>
            </a:r>
            <a:r>
              <a:rPr lang="en-US" dirty="0"/>
              <a:t> then each user of that data would have to create a separate property</a:t>
            </a:r>
          </a:p>
          <a:p>
            <a:pPr lvl="1"/>
            <a:r>
              <a:rPr lang="en-US" dirty="0"/>
              <a:t>The contained </a:t>
            </a:r>
            <a:r>
              <a:rPr lang="en-US" sz="2000" dirty="0">
                <a:latin typeface="Gill Sans Nova" panose="020B0604020202020204" pitchFamily="34" charset="0"/>
              </a:rPr>
              <a:t>observables</a:t>
            </a:r>
            <a:r>
              <a:rPr lang="en-US" dirty="0"/>
              <a:t> will ensure integrity across FX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51B1-78C8-405D-8ACD-D21689A50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objects to “refresh” the FX properties when the object changes</a:t>
            </a:r>
          </a:p>
          <a:p>
            <a:r>
              <a:rPr lang="en-US" dirty="0"/>
              <a:t>Benefits overrides concern that doing so invades model with view semantics (MVC)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-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Children</a:t>
            </a:r>
          </a:p>
          <a:p>
            <a:pPr lvl="1"/>
            <a:r>
              <a:rPr lang="en-US" sz="16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600" dirty="0">
                <a:latin typeface="Gill Sans Nova" panose="020B0604020202020204" pitchFamily="34" charset="0"/>
              </a:rPr>
              <a:t>() </a:t>
            </a:r>
            <a:r>
              <a:rPr lang="en-US" sz="2000" dirty="0"/>
              <a:t>– adds children from the TL object</a:t>
            </a:r>
          </a:p>
          <a:p>
            <a:pPr lvl="2"/>
            <a:r>
              <a:rPr lang="en-US" sz="1600" dirty="0"/>
              <a:t>Lazy evaluation – run when children is null</a:t>
            </a:r>
          </a:p>
          <a:p>
            <a:r>
              <a:rPr lang="en-US" sz="2400" dirty="0"/>
              <a:t>Inherited children</a:t>
            </a:r>
          </a:p>
          <a:p>
            <a:pPr lvl="1"/>
            <a:r>
              <a:rPr lang="en-US" sz="2000" dirty="0"/>
              <a:t>Children of an inherited facet are copies</a:t>
            </a:r>
          </a:p>
          <a:p>
            <a:r>
              <a:rPr lang="en-US" sz="2400" dirty="0"/>
              <a:t>Contextual facets are NOT children</a:t>
            </a:r>
          </a:p>
          <a:p>
            <a:pPr lvl="1"/>
            <a:r>
              <a:rPr lang="en-US" sz="1600" dirty="0"/>
              <a:t>Their related contributed facet (</a:t>
            </a:r>
            <a:r>
              <a:rPr lang="en-US" sz="1600" dirty="0" err="1">
                <a:latin typeface="Gill Sans Nova" panose="020B0604020202020204" pitchFamily="34" charset="0"/>
              </a:rPr>
              <a:t>whereContributed</a:t>
            </a:r>
            <a:r>
              <a:rPr lang="en-US" sz="1600" dirty="0">
                <a:latin typeface="Gill Sans Nova" panose="020B0604020202020204" pitchFamily="34" charset="0"/>
              </a:rPr>
              <a:t>) </a:t>
            </a:r>
            <a:r>
              <a:rPr lang="en-US" sz="1600" dirty="0"/>
              <a:t>are children</a:t>
            </a:r>
          </a:p>
          <a:p>
            <a:r>
              <a:rPr lang="en-US" sz="2400" dirty="0"/>
              <a:t>Children Hierarchy</a:t>
            </a:r>
          </a:p>
          <a:p>
            <a:pPr lvl="1"/>
            <a:r>
              <a:rPr lang="en-US" sz="2000" dirty="0"/>
              <a:t>List of children organized by inheritance</a:t>
            </a:r>
          </a:p>
          <a:p>
            <a:pPr lvl="1"/>
            <a:r>
              <a:rPr lang="en-US" sz="2000" dirty="0"/>
              <a:t>Used in member properties view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Contents of </a:t>
            </a:r>
            <a:r>
              <a:rPr lang="en-US" sz="2100" dirty="0" err="1">
                <a:latin typeface="Gill Sans Nova" panose="020B0604020202020204" pitchFamily="34" charset="0"/>
              </a:rPr>
              <a:t>childrenHierarchy</a:t>
            </a:r>
            <a:endParaRPr lang="en-US" sz="1600" dirty="0">
              <a:latin typeface="Gill Sans Nova" panose="020B0604020202020204" pitchFamily="34" charset="0"/>
            </a:endParaRPr>
          </a:p>
          <a:p>
            <a:pPr lvl="1"/>
            <a:r>
              <a:rPr lang="en-US" sz="2000" dirty="0"/>
              <a:t>BO – just ID facet and aliases</a:t>
            </a:r>
          </a:p>
          <a:p>
            <a:pPr lvl="1"/>
            <a:r>
              <a:rPr lang="en-US" sz="2000" dirty="0"/>
              <a:t>Choice – just Shared and aliases</a:t>
            </a:r>
          </a:p>
          <a:p>
            <a:pPr lvl="1"/>
            <a:r>
              <a:rPr lang="en-US" sz="2000" dirty="0"/>
              <a:t>Core – Summary and aliases</a:t>
            </a:r>
            <a:endParaRPr lang="en-US" sz="2000" dirty="0">
              <a:highlight>
                <a:srgbClr val="FF0000"/>
              </a:highlight>
            </a:endParaRPr>
          </a:p>
          <a:p>
            <a:pPr lvl="1"/>
            <a:r>
              <a:rPr lang="en-US" sz="2000" dirty="0"/>
              <a:t>ID Facet – inherited, children, summary facet</a:t>
            </a:r>
          </a:p>
          <a:p>
            <a:pPr lvl="1"/>
            <a:r>
              <a:rPr lang="en-US" sz="2000" dirty="0"/>
              <a:t>Shared Facet – </a:t>
            </a:r>
          </a:p>
          <a:p>
            <a:pPr lvl="2"/>
            <a:r>
              <a:rPr lang="en-US" sz="1600" dirty="0"/>
              <a:t>Children and inherited, children</a:t>
            </a:r>
          </a:p>
          <a:p>
            <a:pPr lvl="2"/>
            <a:r>
              <a:rPr lang="en-US" sz="1600" dirty="0"/>
              <a:t> parent’s choice, contributed, and inherited facets</a:t>
            </a:r>
          </a:p>
          <a:p>
            <a:pPr lvl="1"/>
            <a:r>
              <a:rPr lang="en-US" sz="2000" dirty="0"/>
              <a:t>Summary Facet – </a:t>
            </a:r>
          </a:p>
          <a:p>
            <a:pPr lvl="2"/>
            <a:r>
              <a:rPr lang="en-US" sz="1600" dirty="0"/>
              <a:t>Children and inherited children</a:t>
            </a:r>
          </a:p>
          <a:p>
            <a:pPr lvl="2"/>
            <a:r>
              <a:rPr lang="en-US" sz="1600" dirty="0"/>
              <a:t>parent’s detail, contributed and inherited facets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22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Inherited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59022"/>
          </a:xfrm>
        </p:spPr>
        <p:txBody>
          <a:bodyPr>
            <a:normAutofit/>
          </a:bodyPr>
          <a:lstStyle/>
          <a:p>
            <a:r>
              <a:rPr lang="en-US" sz="2000" dirty="0"/>
              <a:t>Children are </a:t>
            </a:r>
            <a:r>
              <a:rPr lang="en-US" sz="1800" dirty="0" err="1">
                <a:latin typeface="Gill Sans Nova" panose="020B0604020202020204" pitchFamily="34" charset="0"/>
              </a:rPr>
              <a:t>OtmProperties</a:t>
            </a:r>
            <a:endParaRPr lang="en-US" sz="1800" dirty="0">
              <a:latin typeface="Gill Sans Nova" panose="020B0604020202020204" pitchFamily="34" charset="0"/>
            </a:endParaRPr>
          </a:p>
          <a:p>
            <a:pPr lvl="1"/>
            <a:r>
              <a:rPr lang="en-US" sz="1800" dirty="0"/>
              <a:t>add children to the parent object</a:t>
            </a:r>
          </a:p>
          <a:p>
            <a:pPr lvl="2"/>
            <a:r>
              <a:rPr lang="en-US" sz="1800" dirty="0" err="1">
                <a:latin typeface="Gill Sans Nova" panose="020B0604020202020204" pitchFamily="34" charset="0"/>
              </a:rPr>
              <a:t>childrenOwner.modelChildren</a:t>
            </a:r>
            <a:r>
              <a:rPr lang="en-US" sz="1800" dirty="0">
                <a:latin typeface="Gill Sans Nova" panose="020B0604020202020204" pitchFamily="34" charset="0"/>
              </a:rPr>
              <a:t>() </a:t>
            </a:r>
          </a:p>
          <a:p>
            <a:r>
              <a:rPr lang="en-US" sz="2000" dirty="0"/>
              <a:t>Properties need to know if they are inherited without knowing the context. </a:t>
            </a:r>
          </a:p>
          <a:p>
            <a:pPr lvl="1"/>
            <a:r>
              <a:rPr lang="en-US" sz="1800" dirty="0" err="1"/>
              <a:t>isEditable</a:t>
            </a:r>
            <a:r>
              <a:rPr lang="en-US" sz="1800" dirty="0"/>
              <a:t>() needs to know if inherited</a:t>
            </a:r>
          </a:p>
          <a:p>
            <a:pPr lvl="1"/>
            <a:r>
              <a:rPr lang="en-US" sz="1800" dirty="0" err="1"/>
              <a:t>isInherited</a:t>
            </a:r>
            <a:r>
              <a:rPr lang="en-US" sz="1800" dirty="0"/>
              <a:t>() </a:t>
            </a:r>
            <a:r>
              <a:rPr lang="en-US" sz="1800" b="1" dirty="0"/>
              <a:t>not</a:t>
            </a:r>
            <a:r>
              <a:rPr lang="en-US" sz="1800" dirty="0"/>
              <a:t> </a:t>
            </a:r>
            <a:r>
              <a:rPr lang="en-US" sz="1800" dirty="0" err="1"/>
              <a:t>isInheritedBy</a:t>
            </a:r>
            <a:r>
              <a:rPr lang="en-US" sz="1800" dirty="0"/>
              <a:t>(owner)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62730"/>
          </a:xfrm>
        </p:spPr>
        <p:txBody>
          <a:bodyPr>
            <a:normAutofit/>
          </a:bodyPr>
          <a:lstStyle/>
          <a:p>
            <a:r>
              <a:rPr lang="en-US" sz="2000" dirty="0"/>
              <a:t>Inherited children</a:t>
            </a:r>
          </a:p>
          <a:p>
            <a:pPr lvl="1"/>
            <a:r>
              <a:rPr lang="en-US" sz="1800" dirty="0"/>
              <a:t>New </a:t>
            </a:r>
            <a:r>
              <a:rPr lang="en-US" sz="1600" dirty="0" err="1">
                <a:latin typeface="Gill Sans Nova" panose="020B0604020202020204" pitchFamily="34" charset="0"/>
              </a:rPr>
              <a:t>OtmProperty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Shared TL Object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latin typeface="Gill Sans Nova" panose="020B0604020202020204" pitchFamily="34" charset="0"/>
              </a:rPr>
              <a:t>isInherited</a:t>
            </a:r>
            <a:r>
              <a:rPr lang="en-US" sz="2000" dirty="0">
                <a:latin typeface="Gill Sans Nova" panose="020B0604020202020204" pitchFamily="34" charset="0"/>
              </a:rPr>
              <a:t>()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Gill Sans Nova" panose="020B0604020202020204" pitchFamily="34" charset="0"/>
              </a:rPr>
              <a:t>return </a:t>
            </a:r>
            <a:r>
              <a:rPr lang="en-US" sz="1600" dirty="0" err="1">
                <a:latin typeface="Gill Sans Nova" panose="020B0604020202020204" pitchFamily="34" charset="0"/>
              </a:rPr>
              <a:t>getTL</a:t>
            </a:r>
            <a:r>
              <a:rPr lang="en-US" sz="1600" dirty="0">
                <a:latin typeface="Gill Sans Nova" panose="020B0604020202020204" pitchFamily="34" charset="0"/>
              </a:rPr>
              <a:t>().</a:t>
            </a:r>
            <a:r>
              <a:rPr lang="en-US" sz="1600" dirty="0" err="1">
                <a:latin typeface="Gill Sans Nova" panose="020B0604020202020204" pitchFamily="34" charset="0"/>
              </a:rPr>
              <a:t>getOwner</a:t>
            </a:r>
            <a:r>
              <a:rPr lang="en-US" sz="1600" dirty="0">
                <a:latin typeface="Gill Sans Nova" panose="020B0604020202020204" pitchFamily="34" charset="0"/>
              </a:rPr>
              <a:t>() != </a:t>
            </a:r>
            <a:r>
              <a:rPr lang="en-US" sz="1600" dirty="0" err="1">
                <a:latin typeface="Gill Sans Nova" panose="020B0604020202020204" pitchFamily="34" charset="0"/>
              </a:rPr>
              <a:t>parent.getTL</a:t>
            </a:r>
            <a:r>
              <a:rPr lang="en-US" sz="1600" dirty="0">
                <a:latin typeface="Gill Sans Nova" panose="020B0604020202020204" pitchFamily="34" charset="0"/>
              </a:rPr>
              <a:t>();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7D798-5132-42B9-982A-3C3419326F59}"/>
              </a:ext>
            </a:extLst>
          </p:cNvPr>
          <p:cNvSpPr/>
          <p:nvPr/>
        </p:nvSpPr>
        <p:spPr>
          <a:xfrm>
            <a:off x="6609357" y="4269221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C8821-CBF2-4C3F-94D2-8113F0314A43}"/>
              </a:ext>
            </a:extLst>
          </p:cNvPr>
          <p:cNvSpPr/>
          <p:nvPr/>
        </p:nvSpPr>
        <p:spPr>
          <a:xfrm>
            <a:off x="8576165" y="4594821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F1BD7-4573-42E7-81A3-9DD4A0997AD7}"/>
              </a:ext>
            </a:extLst>
          </p:cNvPr>
          <p:cNvSpPr/>
          <p:nvPr/>
        </p:nvSpPr>
        <p:spPr>
          <a:xfrm>
            <a:off x="1953744" y="4269221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Object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01347A-A463-48D9-B0F7-97ED4EEB3D7E}"/>
              </a:ext>
            </a:extLst>
          </p:cNvPr>
          <p:cNvSpPr/>
          <p:nvPr/>
        </p:nvSpPr>
        <p:spPr>
          <a:xfrm rot="5400000">
            <a:off x="5344044" y="3374754"/>
            <a:ext cx="320512" cy="2210092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3C228-C59E-4007-AB53-4614E664A1B9}"/>
              </a:ext>
            </a:extLst>
          </p:cNvPr>
          <p:cNvSpPr/>
          <p:nvPr/>
        </p:nvSpPr>
        <p:spPr>
          <a:xfrm>
            <a:off x="3659121" y="4594820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6EAFF6-1B76-4D23-B9F1-3F42377DA756}"/>
              </a:ext>
            </a:extLst>
          </p:cNvPr>
          <p:cNvSpPr/>
          <p:nvPr/>
        </p:nvSpPr>
        <p:spPr>
          <a:xfrm>
            <a:off x="6902320" y="5040619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Extended Facet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159CE-B982-45B9-A66D-EFF7EBE6E12A}"/>
              </a:ext>
            </a:extLst>
          </p:cNvPr>
          <p:cNvSpPr/>
          <p:nvPr/>
        </p:nvSpPr>
        <p:spPr>
          <a:xfrm>
            <a:off x="8869128" y="536621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10E61-11C3-4B44-A595-5B79D3B16E86}"/>
              </a:ext>
            </a:extLst>
          </p:cNvPr>
          <p:cNvSpPr/>
          <p:nvPr/>
        </p:nvSpPr>
        <p:spPr>
          <a:xfrm>
            <a:off x="2246707" y="5040619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Facet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1FD08-2D91-4071-8F69-9DA4AC5ACDAD}"/>
              </a:ext>
            </a:extLst>
          </p:cNvPr>
          <p:cNvSpPr/>
          <p:nvPr/>
        </p:nvSpPr>
        <p:spPr>
          <a:xfrm>
            <a:off x="3952084" y="5366218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F54DB-6B99-4354-98E7-8F5254465BC7}"/>
              </a:ext>
            </a:extLst>
          </p:cNvPr>
          <p:cNvSpPr/>
          <p:nvPr/>
        </p:nvSpPr>
        <p:spPr>
          <a:xfrm>
            <a:off x="7091979" y="5812825"/>
            <a:ext cx="2706155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Inherited Property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2C086C-9D75-45D1-A039-179166E09A35}"/>
              </a:ext>
            </a:extLst>
          </p:cNvPr>
          <p:cNvSpPr/>
          <p:nvPr/>
        </p:nvSpPr>
        <p:spPr>
          <a:xfrm>
            <a:off x="2436366" y="5812825"/>
            <a:ext cx="2445510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/>
              <a:t>Base Property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690CF-091E-4C5D-BD11-24A5BDFD1DCB}"/>
              </a:ext>
            </a:extLst>
          </p:cNvPr>
          <p:cNvSpPr/>
          <p:nvPr/>
        </p:nvSpPr>
        <p:spPr>
          <a:xfrm>
            <a:off x="4141743" y="6138424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3CD05-E583-4A8E-B867-40F68C2B86BB}"/>
              </a:ext>
            </a:extLst>
          </p:cNvPr>
          <p:cNvSpPr txBox="1"/>
          <p:nvPr/>
        </p:nvSpPr>
        <p:spPr>
          <a:xfrm>
            <a:off x="7034732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C90E2-D1A3-4AF5-B302-92348BDE67D4}"/>
              </a:ext>
            </a:extLst>
          </p:cNvPr>
          <p:cNvCxnSpPr>
            <a:cxnSpLocks/>
          </p:cNvCxnSpPr>
          <p:nvPr/>
        </p:nvCxnSpPr>
        <p:spPr>
          <a:xfrm>
            <a:off x="7176778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52941-49F4-459F-91A7-F470DD57A9B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81090" y="6300416"/>
            <a:ext cx="229568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CAB94-384F-410D-B7C8-38021E6705CF}"/>
              </a:ext>
            </a:extLst>
          </p:cNvPr>
          <p:cNvSpPr txBox="1"/>
          <p:nvPr/>
        </p:nvSpPr>
        <p:spPr>
          <a:xfrm>
            <a:off x="2387493" y="584654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 Object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12B057-4E29-49DA-910E-4D002C967B7F}"/>
              </a:ext>
            </a:extLst>
          </p:cNvPr>
          <p:cNvCxnSpPr>
            <a:cxnSpLocks/>
          </p:cNvCxnSpPr>
          <p:nvPr/>
        </p:nvCxnSpPr>
        <p:spPr>
          <a:xfrm>
            <a:off x="2514770" y="5696298"/>
            <a:ext cx="1" cy="2834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615D1-55EF-488D-BDBD-07AD6BD7ED3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659121" y="6300416"/>
            <a:ext cx="482622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9F073-2DE7-4F83-BA25-E06D73570B1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691431" y="5528210"/>
            <a:ext cx="99805" cy="63709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FE9F4B-BAE5-4883-9D77-5500DED24A7C}"/>
              </a:ext>
            </a:extLst>
          </p:cNvPr>
          <p:cNvSpPr txBox="1"/>
          <p:nvPr/>
        </p:nvSpPr>
        <p:spPr>
          <a:xfrm>
            <a:off x="4757472" y="5913679"/>
            <a:ext cx="135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586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D4AB-DB7E-49F5-A638-7854309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0248-AD69-49F6-B3CA-ED2E2BACE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Externalize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88E0D-16E8-434B-BA82-A29428B71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500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A6BF-807E-40DE-BE6D-A1C3419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Otm Object Model – Contextual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8D2F-185A-4A64-A44F-0620E15B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7820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Gill Sans Nova" panose="020B0604020202020204" pitchFamily="34" charset="0"/>
              </a:rPr>
              <a:t>Contextual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library members (extends </a:t>
            </a:r>
            <a:r>
              <a:rPr lang="en-US" sz="1500" dirty="0">
                <a:latin typeface="Gill Sans Nova" panose="020B0604020202020204" pitchFamily="34" charset="0"/>
              </a:rPr>
              <a:t>Library Member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Are never inherited.</a:t>
            </a:r>
          </a:p>
          <a:p>
            <a:pPr lvl="1"/>
            <a:r>
              <a:rPr lang="en-US" sz="2000" dirty="0"/>
              <a:t>Are never children of objects or facets.</a:t>
            </a:r>
          </a:p>
          <a:p>
            <a:pPr lvl="1"/>
            <a:r>
              <a:rPr lang="en-US" sz="2000" dirty="0"/>
              <a:t>Have children and inherited children. </a:t>
            </a:r>
          </a:p>
          <a:p>
            <a:pPr lvl="2"/>
            <a:r>
              <a:rPr lang="en-US" sz="1600" dirty="0"/>
              <a:t>Are Property Owners.</a:t>
            </a:r>
          </a:p>
          <a:p>
            <a:r>
              <a:rPr lang="en-US" sz="2200" dirty="0">
                <a:latin typeface="Gill Sans Nova" panose="020B0604020202020204" pitchFamily="34" charset="0"/>
              </a:rPr>
              <a:t>Contributed</a:t>
            </a:r>
            <a:r>
              <a:rPr lang="en-US" sz="2400" dirty="0"/>
              <a:t> facets:</a:t>
            </a:r>
          </a:p>
          <a:p>
            <a:pPr lvl="1"/>
            <a:r>
              <a:rPr lang="en-US" sz="2000" dirty="0"/>
              <a:t>Are facets (extends </a:t>
            </a:r>
            <a:r>
              <a:rPr lang="en-US" sz="1500" dirty="0">
                <a:latin typeface="Gill Sans Nova" panose="020B0604020202020204" pitchFamily="34" charset="0"/>
              </a:rPr>
              <a:t>Facet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Maintains relationship between contextual facet and object where injected.</a:t>
            </a:r>
          </a:p>
          <a:p>
            <a:pPr lvl="1"/>
            <a:r>
              <a:rPr lang="en-US" sz="2000" dirty="0"/>
              <a:t>Expose a façade for the contextual facet’s children.</a:t>
            </a:r>
          </a:p>
          <a:p>
            <a:pPr lvl="1"/>
            <a:r>
              <a:rPr lang="en-US" sz="2000" dirty="0"/>
              <a:t>Are the </a:t>
            </a:r>
            <a:r>
              <a:rPr lang="en-US" sz="2000" b="1" u="sng" dirty="0"/>
              <a:t>only</a:t>
            </a:r>
            <a:r>
              <a:rPr lang="en-US" sz="2000" dirty="0"/>
              <a:t> inherited facet</a:t>
            </a:r>
          </a:p>
          <a:p>
            <a:pPr lvl="2"/>
            <a:r>
              <a:rPr lang="en-US" sz="1400" dirty="0"/>
              <a:t>Overrides </a:t>
            </a:r>
            <a:r>
              <a:rPr lang="en-US" sz="1400" dirty="0" err="1"/>
              <a:t>AbstractFacet.isInherited</a:t>
            </a:r>
            <a:r>
              <a:rPr lang="en-US" sz="1400" dirty="0"/>
              <a:t>()</a:t>
            </a:r>
          </a:p>
          <a:p>
            <a:pPr lvl="2"/>
            <a:r>
              <a:rPr lang="en-US" sz="1400" dirty="0">
                <a:latin typeface="Gill Sans Nova" panose="020B0604020202020204" pitchFamily="34" charset="0"/>
              </a:rPr>
              <a:t>Return </a:t>
            </a:r>
            <a:r>
              <a:rPr lang="en-US" sz="1400" dirty="0" err="1">
                <a:latin typeface="Gill Sans Nova" panose="020B0604020202020204" pitchFamily="34" charset="0"/>
              </a:rPr>
              <a:t>getContributor</a:t>
            </a:r>
            <a:r>
              <a:rPr lang="en-US" sz="1400" dirty="0">
                <a:latin typeface="Gill Sans Nova" panose="020B0604020202020204" pitchFamily="34" charset="0"/>
              </a:rPr>
              <a:t>().</a:t>
            </a:r>
            <a:r>
              <a:rPr lang="en-US" sz="1400" dirty="0" err="1">
                <a:latin typeface="Gill Sans Nova" panose="020B0604020202020204" pitchFamily="34" charset="0"/>
              </a:rPr>
              <a:t>getWhereContributed</a:t>
            </a:r>
            <a:r>
              <a:rPr lang="en-US" sz="1400" dirty="0">
                <a:latin typeface="Gill Sans Nova" panose="020B0604020202020204" pitchFamily="34" charset="0"/>
              </a:rPr>
              <a:t>() != this;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5216-412F-4467-86F2-9EBFE764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029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When Inherited</a:t>
            </a:r>
          </a:p>
          <a:p>
            <a:pPr lvl="1"/>
            <a:r>
              <a:rPr lang="en-US" sz="2000" dirty="0"/>
              <a:t>New contributed facet</a:t>
            </a:r>
          </a:p>
          <a:p>
            <a:pPr lvl="1"/>
            <a:r>
              <a:rPr lang="en-US" sz="2000" dirty="0"/>
              <a:t>Contextual facet has no knowledge of the inheritance</a:t>
            </a:r>
            <a:endParaRPr lang="en-US" sz="1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2B51A5-9036-4F9C-9FEC-69A8D3FE36D3}"/>
              </a:ext>
            </a:extLst>
          </p:cNvPr>
          <p:cNvGrpSpPr/>
          <p:nvPr/>
        </p:nvGrpSpPr>
        <p:grpSpPr>
          <a:xfrm>
            <a:off x="6469602" y="5302551"/>
            <a:ext cx="3132447" cy="838705"/>
            <a:chOff x="6481014" y="5495063"/>
            <a:chExt cx="3132447" cy="8387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7B6EDE-0EF5-44C6-8075-A4A951CDF460}"/>
                </a:ext>
              </a:extLst>
            </p:cNvPr>
            <p:cNvSpPr/>
            <p:nvPr/>
          </p:nvSpPr>
          <p:spPr>
            <a:xfrm>
              <a:off x="6481800" y="5495063"/>
              <a:ext cx="3131661" cy="8309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Contextual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A54FA5-F11A-4F7E-BE1E-1DE7089BE6BB}"/>
                </a:ext>
              </a:extLst>
            </p:cNvPr>
            <p:cNvSpPr txBox="1"/>
            <p:nvPr/>
          </p:nvSpPr>
          <p:spPr>
            <a:xfrm>
              <a:off x="6481014" y="5502771"/>
              <a:ext cx="2087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Where Contributed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Inherited Children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95EF88-4C96-4AC2-846D-54B6FEB146BA}"/>
              </a:ext>
            </a:extLst>
          </p:cNvPr>
          <p:cNvGrpSpPr/>
          <p:nvPr/>
        </p:nvGrpSpPr>
        <p:grpSpPr>
          <a:xfrm>
            <a:off x="6469602" y="4255226"/>
            <a:ext cx="3132446" cy="649582"/>
            <a:chOff x="6458189" y="4282150"/>
            <a:chExt cx="2707936" cy="6495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AE0E85-D0CB-49D0-813B-DA8445EE5FD6}"/>
                </a:ext>
              </a:extLst>
            </p:cNvPr>
            <p:cNvSpPr/>
            <p:nvPr/>
          </p:nvSpPr>
          <p:spPr>
            <a:xfrm>
              <a:off x="6459970" y="4282150"/>
              <a:ext cx="2706155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Contributed </a:t>
              </a:r>
              <a:br>
                <a:rPr lang="en-US" sz="1600" dirty="0"/>
              </a:br>
              <a:r>
                <a:rPr lang="en-US" sz="1600" dirty="0"/>
                <a:t>Facet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238E0E-B49A-4961-8783-2129C15A4F75}"/>
                </a:ext>
              </a:extLst>
            </p:cNvPr>
            <p:cNvSpPr txBox="1"/>
            <p:nvPr/>
          </p:nvSpPr>
          <p:spPr>
            <a:xfrm>
              <a:off x="6458189" y="4314554"/>
              <a:ext cx="1447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Parent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Contributor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476C1-D6EE-45B6-B2E3-F317EFCDCC1D}"/>
              </a:ext>
            </a:extLst>
          </p:cNvPr>
          <p:cNvGrpSpPr/>
          <p:nvPr/>
        </p:nvGrpSpPr>
        <p:grpSpPr>
          <a:xfrm>
            <a:off x="6469602" y="3270536"/>
            <a:ext cx="3132446" cy="720723"/>
            <a:chOff x="6616386" y="3270536"/>
            <a:chExt cx="2446296" cy="7207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0F1BD7-4573-42E7-81A3-9DD4A0997AD7}"/>
                </a:ext>
              </a:extLst>
            </p:cNvPr>
            <p:cNvSpPr/>
            <p:nvPr/>
          </p:nvSpPr>
          <p:spPr>
            <a:xfrm>
              <a:off x="6617172" y="3270536"/>
              <a:ext cx="2445510" cy="6495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/>
                <a:t>Base Object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53C228-C59E-4007-AB53-4614E664A1B9}"/>
                </a:ext>
              </a:extLst>
            </p:cNvPr>
            <p:cNvSpPr/>
            <p:nvPr/>
          </p:nvSpPr>
          <p:spPr>
            <a:xfrm>
              <a:off x="8322549" y="3596135"/>
              <a:ext cx="739347" cy="3239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TL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A7E2C-970A-4395-9CC3-F8746278A538}"/>
                </a:ext>
              </a:extLst>
            </p:cNvPr>
            <p:cNvSpPr txBox="1"/>
            <p:nvPr/>
          </p:nvSpPr>
          <p:spPr>
            <a:xfrm>
              <a:off x="6616386" y="3406484"/>
              <a:ext cx="11694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Children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C276-0241-4177-916F-C26F736E5FD4}"/>
              </a:ext>
            </a:extLst>
          </p:cNvPr>
          <p:cNvSpPr/>
          <p:nvPr/>
        </p:nvSpPr>
        <p:spPr>
          <a:xfrm>
            <a:off x="10195537" y="5559367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1A3FE-6E5D-4B5E-BE9A-DD49EEE5C6E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9258187" y="4580017"/>
            <a:ext cx="937349" cy="72248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FC310-3C5E-4606-ACB8-E262C8F2A2F7}"/>
              </a:ext>
            </a:extLst>
          </p:cNvPr>
          <p:cNvCxnSpPr>
            <a:cxnSpLocks/>
          </p:cNvCxnSpPr>
          <p:nvPr/>
        </p:nvCxnSpPr>
        <p:spPr>
          <a:xfrm flipH="1" flipV="1">
            <a:off x="9602049" y="5633826"/>
            <a:ext cx="593488" cy="330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9CDC02-ED91-4E25-8291-806AB7AC5595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9127681" y="3920118"/>
            <a:ext cx="1437530" cy="163924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480B97A-A62E-48E0-80F4-314A41104F4C}"/>
              </a:ext>
            </a:extLst>
          </p:cNvPr>
          <p:cNvSpPr txBox="1"/>
          <p:nvPr/>
        </p:nvSpPr>
        <p:spPr>
          <a:xfrm>
            <a:off x="10434110" y="5308138"/>
            <a:ext cx="1356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Owning Entity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FA2D69-B344-4883-9B42-303A98C17155}"/>
              </a:ext>
            </a:extLst>
          </p:cNvPr>
          <p:cNvSpPr/>
          <p:nvPr/>
        </p:nvSpPr>
        <p:spPr>
          <a:xfrm>
            <a:off x="10201835" y="3270484"/>
            <a:ext cx="174855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Extended Object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C76A7B-7886-42DD-B521-FB444124EF25}"/>
              </a:ext>
            </a:extLst>
          </p:cNvPr>
          <p:cNvSpPr/>
          <p:nvPr/>
        </p:nvSpPr>
        <p:spPr>
          <a:xfrm>
            <a:off x="11211039" y="3596109"/>
            <a:ext cx="739347" cy="323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29B73842-271F-4970-AE76-96F604B87697}"/>
              </a:ext>
            </a:extLst>
          </p:cNvPr>
          <p:cNvSpPr/>
          <p:nvPr/>
        </p:nvSpPr>
        <p:spPr>
          <a:xfrm rot="5400000">
            <a:off x="9738033" y="3218952"/>
            <a:ext cx="320512" cy="594495"/>
          </a:xfrm>
          <a:prstGeom prst="downArrow">
            <a:avLst>
              <a:gd name="adj1" fmla="val 32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EBF84D-8A1F-4812-80AE-3F7AD5A01088}"/>
              </a:ext>
            </a:extLst>
          </p:cNvPr>
          <p:cNvSpPr/>
          <p:nvPr/>
        </p:nvSpPr>
        <p:spPr>
          <a:xfrm>
            <a:off x="10195536" y="4255226"/>
            <a:ext cx="1769011" cy="649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Contributed </a:t>
            </a:r>
            <a:br>
              <a:rPr lang="en-US" sz="1600" dirty="0"/>
            </a:br>
            <a:r>
              <a:rPr lang="en-US" sz="1600" dirty="0"/>
              <a:t>Facet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6EDA12-C334-40AB-8046-06F5C5FAB7FA}"/>
              </a:ext>
            </a:extLst>
          </p:cNvPr>
          <p:cNvSpPr/>
          <p:nvPr/>
        </p:nvSpPr>
        <p:spPr>
          <a:xfrm>
            <a:off x="8229600" y="6366979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54A26B-E63B-4C9D-BEDF-2D37AC8EC3D4}"/>
              </a:ext>
            </a:extLst>
          </p:cNvPr>
          <p:cNvSpPr/>
          <p:nvPr/>
        </p:nvSpPr>
        <p:spPr>
          <a:xfrm>
            <a:off x="8355114" y="6302002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814818-A70C-43A1-8086-F9B1DE1A5F7E}"/>
              </a:ext>
            </a:extLst>
          </p:cNvPr>
          <p:cNvSpPr/>
          <p:nvPr/>
        </p:nvSpPr>
        <p:spPr>
          <a:xfrm>
            <a:off x="8480628" y="6256141"/>
            <a:ext cx="903073" cy="323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9A0FC4-4E2D-412C-AB0F-0052101D379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513125" y="6141256"/>
            <a:ext cx="635637" cy="22572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055743-F826-498B-89F5-B861F9B06633}"/>
              </a:ext>
            </a:extLst>
          </p:cNvPr>
          <p:cNvCxnSpPr>
            <a:cxnSpLocks/>
          </p:cNvCxnSpPr>
          <p:nvPr/>
        </p:nvCxnSpPr>
        <p:spPr>
          <a:xfrm flipV="1">
            <a:off x="6990815" y="4850960"/>
            <a:ext cx="0" cy="55716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923DFE-3338-4294-9928-E02490C9F961}"/>
              </a:ext>
            </a:extLst>
          </p:cNvPr>
          <p:cNvCxnSpPr>
            <a:cxnSpLocks/>
          </p:cNvCxnSpPr>
          <p:nvPr/>
        </p:nvCxnSpPr>
        <p:spPr>
          <a:xfrm>
            <a:off x="7046959" y="4823268"/>
            <a:ext cx="0" cy="4447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F690C88-AD36-4764-8F97-606F6155D4D5}"/>
              </a:ext>
            </a:extLst>
          </p:cNvPr>
          <p:cNvGrpSpPr/>
          <p:nvPr/>
        </p:nvGrpSpPr>
        <p:grpSpPr>
          <a:xfrm>
            <a:off x="7022174" y="3915794"/>
            <a:ext cx="76200" cy="386360"/>
            <a:chOff x="6096000" y="3879825"/>
            <a:chExt cx="76200" cy="38636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A2D2C0E-0D3A-4097-B1D2-B749F961E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BFE5EA-594A-4351-8CAB-EAF80C006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ED7735-3FCE-40DA-9BCE-95EC4CD13B77}"/>
              </a:ext>
            </a:extLst>
          </p:cNvPr>
          <p:cNvGrpSpPr/>
          <p:nvPr/>
        </p:nvGrpSpPr>
        <p:grpSpPr>
          <a:xfrm>
            <a:off x="10489010" y="3915794"/>
            <a:ext cx="76200" cy="386360"/>
            <a:chOff x="6096000" y="3879825"/>
            <a:chExt cx="76200" cy="38636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91256E7-DCE7-4FA8-BE5C-0D05B60BFF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9825"/>
              <a:ext cx="0" cy="295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B38BCE8-5120-422A-8B77-B919C27FA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3962581"/>
              <a:ext cx="0" cy="303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8223587-6327-41C9-9FF7-30D7FF8051A6}"/>
              </a:ext>
            </a:extLst>
          </p:cNvPr>
          <p:cNvCxnSpPr>
            <a:cxnSpLocks/>
          </p:cNvCxnSpPr>
          <p:nvPr/>
        </p:nvCxnSpPr>
        <p:spPr>
          <a:xfrm flipH="1" flipV="1">
            <a:off x="9343906" y="4883122"/>
            <a:ext cx="829175" cy="67293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7F2255-AA9E-42FB-B821-581CB6250316}"/>
              </a:ext>
            </a:extLst>
          </p:cNvPr>
          <p:cNvCxnSpPr>
            <a:cxnSpLocks/>
          </p:cNvCxnSpPr>
          <p:nvPr/>
        </p:nvCxnSpPr>
        <p:spPr>
          <a:xfrm flipV="1">
            <a:off x="10224710" y="4904809"/>
            <a:ext cx="412659" cy="6512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0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D26-8880-44CD-8DEB-2E311510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C3DA-E864-43BB-8A89-01B963925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7545-087A-48BD-B105-BF34FE4F2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1E14B9-E2C7-43EA-AD3D-7521BDA4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50" y="1829958"/>
            <a:ext cx="2904942" cy="2090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Repository Views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61D0-7C0B-4830-8930-64069582D56A}"/>
              </a:ext>
            </a:extLst>
          </p:cNvPr>
          <p:cNvSpPr/>
          <p:nvPr/>
        </p:nvSpPr>
        <p:spPr>
          <a:xfrm>
            <a:off x="817780" y="5105237"/>
            <a:ext cx="272833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super.getRepositoryManager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817780" y="4454378"/>
            <a:ext cx="272833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ObjectEditorController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19" idx="3"/>
            <a:endCxn id="57" idx="1"/>
          </p:cNvCxnSpPr>
          <p:nvPr/>
        </p:nvCxnSpPr>
        <p:spPr>
          <a:xfrm flipV="1">
            <a:off x="3546113" y="1253514"/>
            <a:ext cx="2228825" cy="4181661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428793" y="2917984"/>
            <a:ext cx="167023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9" idx="3"/>
            <a:endCxn id="20" idx="0"/>
          </p:cNvCxnSpPr>
          <p:nvPr/>
        </p:nvCxnSpPr>
        <p:spPr>
          <a:xfrm>
            <a:off x="2101686" y="3706002"/>
            <a:ext cx="80261" cy="7483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753652" y="3577825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F64393-6647-4BB8-BA37-3708E980D0E0}"/>
              </a:ext>
            </a:extLst>
          </p:cNvPr>
          <p:cNvSpPr/>
          <p:nvPr/>
        </p:nvSpPr>
        <p:spPr>
          <a:xfrm>
            <a:off x="5774938" y="917566"/>
            <a:ext cx="2938179" cy="67189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Selection Controller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A6A714-18C1-4AE4-95A1-2826BD0C8697}"/>
              </a:ext>
            </a:extLst>
          </p:cNvPr>
          <p:cNvGrpSpPr/>
          <p:nvPr/>
        </p:nvGrpSpPr>
        <p:grpSpPr>
          <a:xfrm>
            <a:off x="5827300" y="2304224"/>
            <a:ext cx="2904943" cy="1319752"/>
            <a:chOff x="5110310" y="1537439"/>
            <a:chExt cx="2904943" cy="131975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344B19-5459-4F1A-9D4C-D71D0116433B}"/>
                </a:ext>
              </a:extLst>
            </p:cNvPr>
            <p:cNvSpPr/>
            <p:nvPr/>
          </p:nvSpPr>
          <p:spPr>
            <a:xfrm>
              <a:off x="5110310" y="1537439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Repository Namespaces Tree 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4A382-143A-4537-846B-9B902D63BD06}"/>
                </a:ext>
              </a:extLst>
            </p:cNvPr>
            <p:cNvSpPr/>
            <p:nvPr/>
          </p:nvSpPr>
          <p:spPr>
            <a:xfrm>
              <a:off x="5110311" y="2197315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Post(Repository)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03D4B7A-CDBE-4574-B336-E867F7DDA101}"/>
              </a:ext>
            </a:extLst>
          </p:cNvPr>
          <p:cNvSpPr/>
          <p:nvPr/>
        </p:nvSpPr>
        <p:spPr>
          <a:xfrm>
            <a:off x="5774938" y="1577442"/>
            <a:ext cx="2938179" cy="6117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Configure(</a:t>
            </a:r>
            <a:r>
              <a:rPr lang="en-US" sz="1400" dirty="0" err="1">
                <a:solidFill>
                  <a:schemeClr val="tx1"/>
                </a:solidFill>
              </a:rPr>
              <a:t>DexMainController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</a:rPr>
              <a:t>Post(</a:t>
            </a:r>
            <a:r>
              <a:rPr lang="en-US" sz="1400" u="sng" dirty="0" err="1">
                <a:solidFill>
                  <a:schemeClr val="tx1"/>
                </a:solidFill>
              </a:rPr>
              <a:t>RepositoryManager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EDE117-BFC3-4DA5-B3D2-87825A7C594F}"/>
              </a:ext>
            </a:extLst>
          </p:cNvPr>
          <p:cNvSpPr/>
          <p:nvPr/>
        </p:nvSpPr>
        <p:spPr>
          <a:xfrm>
            <a:off x="9090684" y="4086282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Item Commit Histories 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1CD504-8C40-4E76-8C32-24E04D25FB22}"/>
              </a:ext>
            </a:extLst>
          </p:cNvPr>
          <p:cNvSpPr/>
          <p:nvPr/>
        </p:nvSpPr>
        <p:spPr>
          <a:xfrm>
            <a:off x="9090685" y="4746158"/>
            <a:ext cx="2904942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Post(</a:t>
            </a:r>
            <a:r>
              <a:rPr lang="en-US" sz="1400" dirty="0" err="1">
                <a:solidFill>
                  <a:schemeClr val="tx1"/>
                </a:solidFill>
              </a:rPr>
              <a:t>RepoItemDAO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041EA8-9203-42C2-AEF8-2C33BB7D74D6}"/>
              </a:ext>
            </a:extLst>
          </p:cNvPr>
          <p:cNvSpPr/>
          <p:nvPr/>
        </p:nvSpPr>
        <p:spPr>
          <a:xfrm>
            <a:off x="9066066" y="910371"/>
            <a:ext cx="2904943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Repository Login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Dialog Controller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A98282-69DD-4D02-AB8F-E7EA29657AD8}"/>
              </a:ext>
            </a:extLst>
          </p:cNvPr>
          <p:cNvGrpSpPr/>
          <p:nvPr/>
        </p:nvGrpSpPr>
        <p:grpSpPr>
          <a:xfrm>
            <a:off x="5838876" y="3800259"/>
            <a:ext cx="2904943" cy="1319752"/>
            <a:chOff x="4281707" y="1256312"/>
            <a:chExt cx="2904943" cy="131975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650B8D-5F9E-428F-BCBD-ED4D048246D2}"/>
                </a:ext>
              </a:extLst>
            </p:cNvPr>
            <p:cNvSpPr/>
            <p:nvPr/>
          </p:nvSpPr>
          <p:spPr>
            <a:xfrm>
              <a:off x="4281707" y="1256312"/>
              <a:ext cx="2904943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Namespace Libraries Tree Table 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98AE1A-86EB-4465-B196-48117F1A7E0C}"/>
                </a:ext>
              </a:extLst>
            </p:cNvPr>
            <p:cNvSpPr/>
            <p:nvPr/>
          </p:nvSpPr>
          <p:spPr>
            <a:xfrm>
              <a:off x="4281708" y="1916188"/>
              <a:ext cx="2904942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Configure(</a:t>
              </a:r>
              <a:r>
                <a:rPr lang="en-US" sz="1400" dirty="0" err="1">
                  <a:solidFill>
                    <a:schemeClr val="tx1"/>
                  </a:solidFill>
                </a:rPr>
                <a:t>DexMainController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Post(</a:t>
              </a:r>
              <a:r>
                <a:rPr lang="en-US" sz="1400" dirty="0" err="1">
                  <a:solidFill>
                    <a:schemeClr val="tx1"/>
                  </a:solidFill>
                </a:rPr>
                <a:t>NamespacesDAO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8881EF-353C-45EF-B896-4CB09966D4B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13117" y="1883306"/>
            <a:ext cx="985206" cy="14609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F75FBE-0E33-4299-8BB6-5D41ECEF580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732243" y="2634162"/>
            <a:ext cx="35844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113C43-C08F-4A5C-A310-00695C9AE58B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10518538" y="3688094"/>
            <a:ext cx="24618" cy="39818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D206FB-BF3C-45CE-8399-C4FBFA3DDFF1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8743819" y="2941488"/>
            <a:ext cx="1271973" cy="118870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0353BA1-27E9-461D-88AC-8375D0BD4710}"/>
              </a:ext>
            </a:extLst>
          </p:cNvPr>
          <p:cNvSpPr/>
          <p:nvPr/>
        </p:nvSpPr>
        <p:spPr>
          <a:xfrm>
            <a:off x="2232998" y="1840897"/>
            <a:ext cx="2728333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Abstract Main Window Controller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373319-E1AD-49DF-875A-CB4D313C4362}"/>
              </a:ext>
            </a:extLst>
          </p:cNvPr>
          <p:cNvSpPr/>
          <p:nvPr/>
        </p:nvSpPr>
        <p:spPr>
          <a:xfrm>
            <a:off x="2685572" y="3600261"/>
            <a:ext cx="2275759" cy="308431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getRepositoryManager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033A99-25E7-45FC-835A-1A69A7199501}"/>
              </a:ext>
            </a:extLst>
          </p:cNvPr>
          <p:cNvSpPr/>
          <p:nvPr/>
        </p:nvSpPr>
        <p:spPr>
          <a:xfrm>
            <a:off x="2232998" y="2942900"/>
            <a:ext cx="2728333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Main Controller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9BE1D-CC70-4E33-BDD3-71ABC6B9B979}"/>
              </a:ext>
            </a:extLst>
          </p:cNvPr>
          <p:cNvSpPr/>
          <p:nvPr/>
        </p:nvSpPr>
        <p:spPr>
          <a:xfrm>
            <a:off x="2685572" y="2511526"/>
            <a:ext cx="2275759" cy="308431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getRepositoryManager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AA883C-D4AA-4F36-8164-17F7C644EFF7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518538" y="1570247"/>
            <a:ext cx="896574" cy="45915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7E0D185-C01A-4AC8-8B83-B22779FCE82C}"/>
              </a:ext>
            </a:extLst>
          </p:cNvPr>
          <p:cNvCxnSpPr>
            <a:cxnSpLocks/>
          </p:cNvCxnSpPr>
          <p:nvPr/>
        </p:nvCxnSpPr>
        <p:spPr>
          <a:xfrm flipV="1">
            <a:off x="2446912" y="3616047"/>
            <a:ext cx="0" cy="8194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220247C-A0C8-4017-86CB-670B551FEA19}"/>
              </a:ext>
            </a:extLst>
          </p:cNvPr>
          <p:cNvCxnSpPr>
            <a:cxnSpLocks/>
          </p:cNvCxnSpPr>
          <p:nvPr/>
        </p:nvCxnSpPr>
        <p:spPr>
          <a:xfrm flipV="1">
            <a:off x="2419155" y="2500773"/>
            <a:ext cx="0" cy="4421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B481B4-D11C-46AF-8158-65BF10CD334C}"/>
              </a:ext>
            </a:extLst>
          </p:cNvPr>
          <p:cNvSpPr/>
          <p:nvPr/>
        </p:nvSpPr>
        <p:spPr>
          <a:xfrm>
            <a:off x="5509972" y="770021"/>
            <a:ext cx="6616739" cy="572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41D0B8-1A29-4C7B-9E48-B123ECED93BE}"/>
              </a:ext>
            </a:extLst>
          </p:cNvPr>
          <p:cNvSpPr/>
          <p:nvPr/>
        </p:nvSpPr>
        <p:spPr>
          <a:xfrm>
            <a:off x="7831522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00E496-B6A3-4D6A-A2DB-1E38F6992791}"/>
              </a:ext>
            </a:extLst>
          </p:cNvPr>
          <p:cNvSpPr/>
          <p:nvPr/>
        </p:nvSpPr>
        <p:spPr>
          <a:xfrm>
            <a:off x="5682916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NamespacesDAO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ED6B36-7891-43F0-B5E8-6FD74B6FCC47}"/>
              </a:ext>
            </a:extLst>
          </p:cNvPr>
          <p:cNvSpPr/>
          <p:nvPr/>
        </p:nvSpPr>
        <p:spPr>
          <a:xfrm>
            <a:off x="9977957" y="5502486"/>
            <a:ext cx="2039886" cy="39876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RepoItemCommitDAO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6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09C-FE4D-4F10-B459-578672EA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DexFileHandler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DC6A-6640-4137-8E01-3E896AAD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1308" y="1825625"/>
            <a:ext cx="3312491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fileChooser</a:t>
            </a:r>
            <a:r>
              <a:rPr lang="en-US" sz="1600" dirty="0"/>
              <a:t>() – user selects single </a:t>
            </a:r>
            <a:r>
              <a:rPr lang="en-US" sz="1600" u="sng" dirty="0"/>
              <a:t>File</a:t>
            </a:r>
          </a:p>
          <a:p>
            <a:r>
              <a:rPr lang="en-US" sz="1600" dirty="0" err="1"/>
              <a:t>getProjectList</a:t>
            </a:r>
            <a:r>
              <a:rPr lang="en-US" sz="1600" dirty="0"/>
              <a:t>() – list of </a:t>
            </a:r>
            <a:r>
              <a:rPr lang="en-US" sz="1600" u="sng" dirty="0"/>
              <a:t>File</a:t>
            </a:r>
            <a:r>
              <a:rPr lang="en-US" sz="1600" dirty="0"/>
              <a:t> from passed directory</a:t>
            </a:r>
          </a:p>
          <a:p>
            <a:r>
              <a:rPr lang="en-US" sz="1600" dirty="0" err="1"/>
              <a:t>openProject</a:t>
            </a:r>
            <a:r>
              <a:rPr lang="en-US" sz="1600" dirty="0"/>
              <a:t>() – use </a:t>
            </a:r>
            <a:r>
              <a:rPr lang="en-US" sz="1600" i="1" dirty="0" err="1"/>
              <a:t>ProjectManager</a:t>
            </a:r>
            <a:r>
              <a:rPr lang="en-US" sz="1600" i="1" dirty="0"/>
              <a:t> </a:t>
            </a:r>
            <a:r>
              <a:rPr lang="en-US" sz="1600" dirty="0"/>
              <a:t>to open project </a:t>
            </a:r>
            <a:r>
              <a:rPr lang="en-US" sz="1600" u="sng" dirty="0"/>
              <a:t>File</a:t>
            </a:r>
            <a:r>
              <a:rPr lang="en-US" sz="1600" dirty="0"/>
              <a:t> with findings and monitor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6A69A-8D0F-42C8-88CB-11B1681F1859}"/>
              </a:ext>
            </a:extLst>
          </p:cNvPr>
          <p:cNvSpPr/>
          <p:nvPr/>
        </p:nvSpPr>
        <p:spPr>
          <a:xfrm>
            <a:off x="625409" y="2211696"/>
            <a:ext cx="289984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MenuBarWithProject</a:t>
            </a:r>
            <a:r>
              <a:rPr lang="en-US" sz="1600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B72C9-F339-41F6-99FC-0A1F0550392D}"/>
              </a:ext>
            </a:extLst>
          </p:cNvPr>
          <p:cNvSpPr/>
          <p:nvPr/>
        </p:nvSpPr>
        <p:spPr>
          <a:xfrm>
            <a:off x="625409" y="2871572"/>
            <a:ext cx="2899844" cy="111596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projectComboSelectionListener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handleOpenMenu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FD08B-696B-46D1-AD80-8A5F2041FF10}"/>
              </a:ext>
            </a:extLst>
          </p:cNvPr>
          <p:cNvSpPr/>
          <p:nvPr/>
        </p:nvSpPr>
        <p:spPr>
          <a:xfrm>
            <a:off x="461915" y="2036130"/>
            <a:ext cx="3207717" cy="2391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73714F-DB40-4191-B655-1EAB1E73488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525253" y="3429555"/>
            <a:ext cx="2294018" cy="3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15DA-CF16-4486-AECD-C03C39841B3E}"/>
              </a:ext>
            </a:extLst>
          </p:cNvPr>
          <p:cNvSpPr/>
          <p:nvPr/>
        </p:nvSpPr>
        <p:spPr>
          <a:xfrm>
            <a:off x="3742849" y="311082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fileChooser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3DA16-41DD-4865-BCCD-DDE5A58F1FD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07349" y="3964393"/>
            <a:ext cx="740849" cy="107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1B7C6E-261B-4C61-8B34-529C6F41C0F4}"/>
              </a:ext>
            </a:extLst>
          </p:cNvPr>
          <p:cNvGrpSpPr/>
          <p:nvPr/>
        </p:nvGrpSpPr>
        <p:grpSpPr>
          <a:xfrm>
            <a:off x="3297555" y="4564222"/>
            <a:ext cx="1649320" cy="1183693"/>
            <a:chOff x="10085604" y="303923"/>
            <a:chExt cx="1649320" cy="11836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1020EE-6F20-4AAA-86A9-92244696CE16}"/>
                </a:ext>
              </a:extLst>
            </p:cNvPr>
            <p:cNvSpPr/>
            <p:nvPr/>
          </p:nvSpPr>
          <p:spPr>
            <a:xfrm>
              <a:off x="10236247" y="449244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 Open Project File Task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436AD2-68EF-4CB1-886F-CF898A58886A}"/>
                </a:ext>
              </a:extLst>
            </p:cNvPr>
            <p:cNvSpPr/>
            <p:nvPr/>
          </p:nvSpPr>
          <p:spPr>
            <a:xfrm>
              <a:off x="10085604" y="303923"/>
              <a:ext cx="1649320" cy="1183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Dex.tasks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DEE3536-E626-4095-8CDA-6DCDD8FAE845}"/>
              </a:ext>
            </a:extLst>
          </p:cNvPr>
          <p:cNvSpPr/>
          <p:nvPr/>
        </p:nvSpPr>
        <p:spPr>
          <a:xfrm>
            <a:off x="5819271" y="2255486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Dex</a:t>
            </a:r>
            <a:r>
              <a:rPr lang="en-US" dirty="0">
                <a:solidFill>
                  <a:schemeClr val="tx1"/>
                </a:solidFill>
              </a:rPr>
              <a:t> File Handler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E4A1E-0479-4467-B09F-9708067FD878}"/>
              </a:ext>
            </a:extLst>
          </p:cNvPr>
          <p:cNvSpPr/>
          <p:nvPr/>
        </p:nvSpPr>
        <p:spPr>
          <a:xfrm>
            <a:off x="5819271" y="2915362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fileChooser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getProjectList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openProject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openFile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9434A-B46A-49F4-B09C-E1AE0D4D463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796232" y="3467920"/>
            <a:ext cx="1023039" cy="157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57852-99B5-4439-BA8B-B1134CC0656D}"/>
              </a:ext>
            </a:extLst>
          </p:cNvPr>
          <p:cNvSpPr/>
          <p:nvPr/>
        </p:nvSpPr>
        <p:spPr>
          <a:xfrm>
            <a:off x="5149509" y="4243053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openProject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BC03DE-70B1-4C57-95D5-E67F58CF2AC7}"/>
              </a:ext>
            </a:extLst>
          </p:cNvPr>
          <p:cNvSpPr/>
          <p:nvPr/>
        </p:nvSpPr>
        <p:spPr>
          <a:xfrm>
            <a:off x="6748462" y="5033163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5B6FE-4502-4231-9BBC-F42E56C64D06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796232" y="5039481"/>
            <a:ext cx="1952230" cy="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C2FD82-DCC0-413B-B1FD-704A131BB8CB}"/>
              </a:ext>
            </a:extLst>
          </p:cNvPr>
          <p:cNvSpPr/>
          <p:nvPr/>
        </p:nvSpPr>
        <p:spPr>
          <a:xfrm>
            <a:off x="5062435" y="4858278"/>
            <a:ext cx="2780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Add(</a:t>
            </a:r>
            <a:r>
              <a:rPr lang="en-US" dirty="0" err="1"/>
              <a:t>ProjectMgr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67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E81-A1C2-446E-A83E-9DA3F79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(under controllers)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2AF2-DE6D-4956-B933-A6200FDE1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Sprites – moveable graphic entities </a:t>
            </a:r>
          </a:p>
          <a:p>
            <a:pPr lvl="1"/>
            <a:r>
              <a:rPr lang="en-US" dirty="0"/>
              <a:t>their own canvas</a:t>
            </a:r>
          </a:p>
          <a:p>
            <a:pPr lvl="1"/>
            <a:r>
              <a:rPr lang="en-US" dirty="0"/>
              <a:t>graphics context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Collapsable (FR)</a:t>
            </a:r>
          </a:p>
          <a:p>
            <a:pPr lvl="1"/>
            <a:r>
              <a:rPr lang="en-US" dirty="0"/>
              <a:t>Clickable (CR)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CA2E0-CF1F-4C27-9C0D-D817B006C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3A0F-53D9-48A5-9A4A-2B4F11F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B944-4665-4F3F-837C-31415EB5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5793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25960-AD7B-4D28-979C-068CC7252A52}"/>
              </a:ext>
            </a:extLst>
          </p:cNvPr>
          <p:cNvSpPr/>
          <p:nvPr/>
        </p:nvSpPr>
        <p:spPr>
          <a:xfrm>
            <a:off x="5577464" y="1712676"/>
            <a:ext cx="2728333" cy="1679775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Domain 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DomainProvidersCR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DomainUsersCR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subDomainRectangle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libraryFacetRectangle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Connect(domain sprite)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37896-F6E2-4003-B621-A293BC31A54B}"/>
              </a:ext>
            </a:extLst>
          </p:cNvPr>
          <p:cNvSpPr/>
          <p:nvPr/>
        </p:nvSpPr>
        <p:spPr>
          <a:xfrm>
            <a:off x="8650949" y="1408903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GraphicsCanvasController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50DC6-8718-4BF9-BFAA-C11307BCE0DA}"/>
              </a:ext>
            </a:extLst>
          </p:cNvPr>
          <p:cNvSpPr/>
          <p:nvPr/>
        </p:nvSpPr>
        <p:spPr>
          <a:xfrm>
            <a:off x="8650949" y="1978876"/>
            <a:ext cx="2732334" cy="31780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Sprite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91696-87FD-4331-B261-60552D50D724}"/>
              </a:ext>
            </a:extLst>
          </p:cNvPr>
          <p:cNvSpPr/>
          <p:nvPr/>
        </p:nvSpPr>
        <p:spPr>
          <a:xfrm>
            <a:off x="8650949" y="2505215"/>
            <a:ext cx="2732334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Column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Active Sprites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30EC7-A27F-49DD-BF4E-D29C16A0E0A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0017116" y="1726709"/>
            <a:ext cx="0" cy="2521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F3455-7424-4C3A-B47B-5AA16B6D85A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017116" y="2296682"/>
            <a:ext cx="0" cy="2085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EF9502-0B4E-4B30-800D-773A35C4C9D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8305797" y="2552564"/>
            <a:ext cx="345152" cy="2805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65B803D-606F-42AF-BEB3-AF761AFC3614}"/>
              </a:ext>
            </a:extLst>
          </p:cNvPr>
          <p:cNvSpPr/>
          <p:nvPr/>
        </p:nvSpPr>
        <p:spPr>
          <a:xfrm rot="15544388">
            <a:off x="7359735" y="2365170"/>
            <a:ext cx="1021828" cy="546639"/>
          </a:xfrm>
          <a:custGeom>
            <a:avLst/>
            <a:gdLst>
              <a:gd name="connsiteX0" fmla="*/ 0 w 1026103"/>
              <a:gd name="connsiteY0" fmla="*/ 0 h 1092761"/>
              <a:gd name="connsiteX1" fmla="*/ 225468 w 1026103"/>
              <a:gd name="connsiteY1" fmla="*/ 1089764 h 1092761"/>
              <a:gd name="connsiteX2" fmla="*/ 951978 w 1026103"/>
              <a:gd name="connsiteY2" fmla="*/ 325676 h 1092761"/>
              <a:gd name="connsiteX3" fmla="*/ 964504 w 1026103"/>
              <a:gd name="connsiteY3" fmla="*/ 375781 h 1092761"/>
              <a:gd name="connsiteX0" fmla="*/ 0 w 1026103"/>
              <a:gd name="connsiteY0" fmla="*/ 0 h 1241791"/>
              <a:gd name="connsiteX1" fmla="*/ 273144 w 1026103"/>
              <a:gd name="connsiteY1" fmla="*/ 1239299 h 1241791"/>
              <a:gd name="connsiteX2" fmla="*/ 951978 w 1026103"/>
              <a:gd name="connsiteY2" fmla="*/ 325676 h 1241791"/>
              <a:gd name="connsiteX3" fmla="*/ 964504 w 1026103"/>
              <a:gd name="connsiteY3" fmla="*/ 375781 h 1241791"/>
              <a:gd name="connsiteX0" fmla="*/ 0 w 951978"/>
              <a:gd name="connsiteY0" fmla="*/ 0 h 1241791"/>
              <a:gd name="connsiteX1" fmla="*/ 273144 w 951978"/>
              <a:gd name="connsiteY1" fmla="*/ 1239299 h 1241791"/>
              <a:gd name="connsiteX2" fmla="*/ 951978 w 951978"/>
              <a:gd name="connsiteY2" fmla="*/ 325676 h 1241791"/>
              <a:gd name="connsiteX0" fmla="*/ 0 w 1190219"/>
              <a:gd name="connsiteY0" fmla="*/ 49321 h 1288688"/>
              <a:gd name="connsiteX1" fmla="*/ 273144 w 1190219"/>
              <a:gd name="connsiteY1" fmla="*/ 1288620 h 1288688"/>
              <a:gd name="connsiteX2" fmla="*/ 1190219 w 1190219"/>
              <a:gd name="connsiteY2" fmla="*/ 0 h 128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219" h="1288688">
                <a:moveTo>
                  <a:pt x="0" y="49321"/>
                </a:moveTo>
                <a:cubicBezTo>
                  <a:pt x="33402" y="567063"/>
                  <a:pt x="74774" y="1296840"/>
                  <a:pt x="273144" y="1288620"/>
                </a:cubicBezTo>
                <a:cubicBezTo>
                  <a:pt x="471514" y="1280400"/>
                  <a:pt x="1067046" y="118997"/>
                  <a:pt x="1190219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C10E5-E61A-4DE9-9FE2-467DC8B6F0DF}"/>
              </a:ext>
            </a:extLst>
          </p:cNvPr>
          <p:cNvSpPr/>
          <p:nvPr/>
        </p:nvSpPr>
        <p:spPr>
          <a:xfrm>
            <a:off x="9065402" y="3954428"/>
            <a:ext cx="2728333" cy="65588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Providers sprite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063827-7A16-47D4-AE11-0F1E74138103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H="1">
            <a:off x="8691399" y="2216258"/>
            <a:ext cx="766444" cy="2709896"/>
          </a:xfrm>
          <a:prstGeom prst="curvedConnector3">
            <a:avLst>
              <a:gd name="adj1" fmla="val 4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BD0DF-75C2-4CE5-BCF2-40E81731CC29}"/>
              </a:ext>
            </a:extLst>
          </p:cNvPr>
          <p:cNvSpPr/>
          <p:nvPr/>
        </p:nvSpPr>
        <p:spPr>
          <a:xfrm>
            <a:off x="9065402" y="5452895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LibraryAndProvidersFR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B7A7CD-9D2A-4163-A37E-DCFDA88DB00B}"/>
              </a:ext>
            </a:extLst>
          </p:cNvPr>
          <p:cNvSpPr/>
          <p:nvPr/>
        </p:nvSpPr>
        <p:spPr>
          <a:xfrm>
            <a:off x="9065402" y="5848574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ProviderCR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7B0773-7CF1-44B9-B716-5D70FD1F7DF3}"/>
              </a:ext>
            </a:extLst>
          </p:cNvPr>
          <p:cNvSpPr/>
          <p:nvPr/>
        </p:nvSpPr>
        <p:spPr>
          <a:xfrm>
            <a:off x="5536674" y="3576719"/>
            <a:ext cx="2728333" cy="1514864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otmDomain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D27AA-E484-4850-8BBC-516F530EC1D6}"/>
              </a:ext>
            </a:extLst>
          </p:cNvPr>
          <p:cNvSpPr/>
          <p:nvPr/>
        </p:nvSpPr>
        <p:spPr>
          <a:xfrm>
            <a:off x="5536674" y="3910601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getProviderDomains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782C2042-F360-4155-9366-F994E3B4AB32}"/>
              </a:ext>
            </a:extLst>
          </p:cNvPr>
          <p:cNvCxnSpPr>
            <a:cxnSpLocks/>
            <a:stCxn id="37" idx="1"/>
            <a:endCxn id="63" idx="3"/>
          </p:cNvCxnSpPr>
          <p:nvPr/>
        </p:nvCxnSpPr>
        <p:spPr>
          <a:xfrm rot="10800000">
            <a:off x="8265008" y="4067326"/>
            <a:ext cx="800395" cy="215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50438-28D8-441F-A8BD-D86650ECB7DC}"/>
              </a:ext>
            </a:extLst>
          </p:cNvPr>
          <p:cNvSpPr/>
          <p:nvPr/>
        </p:nvSpPr>
        <p:spPr>
          <a:xfrm>
            <a:off x="9047657" y="4409628"/>
            <a:ext cx="2728333" cy="31855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DomainProviderFR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B2E5CB-D159-42D9-8DB9-300A3821D143}"/>
              </a:ext>
            </a:extLst>
          </p:cNvPr>
          <p:cNvCxnSpPr>
            <a:cxnSpLocks/>
            <a:stCxn id="70" idx="2"/>
            <a:endCxn id="47" idx="0"/>
          </p:cNvCxnSpPr>
          <p:nvPr/>
        </p:nvCxnSpPr>
        <p:spPr>
          <a:xfrm>
            <a:off x="10411824" y="4728185"/>
            <a:ext cx="17745" cy="72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7C1AED5-12B4-4FDB-91FE-6CD254EF709D}"/>
              </a:ext>
            </a:extLst>
          </p:cNvPr>
          <p:cNvSpPr/>
          <p:nvPr/>
        </p:nvSpPr>
        <p:spPr>
          <a:xfrm>
            <a:off x="5536674" y="4262299"/>
            <a:ext cx="2728333" cy="3134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getProvidersMap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BF1C88B3-2534-48DB-8AFD-2C5301F45CEA}"/>
              </a:ext>
            </a:extLst>
          </p:cNvPr>
          <p:cNvCxnSpPr>
            <a:cxnSpLocks/>
            <a:stCxn id="70" idx="1"/>
            <a:endCxn id="79" idx="3"/>
          </p:cNvCxnSpPr>
          <p:nvPr/>
        </p:nvCxnSpPr>
        <p:spPr>
          <a:xfrm rot="10800000">
            <a:off x="8265007" y="4419023"/>
            <a:ext cx="782650" cy="149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FD6CEC-EDD1-4365-A5BD-96DEB2334CB3}"/>
              </a:ext>
            </a:extLst>
          </p:cNvPr>
          <p:cNvCxnSpPr>
            <a:cxnSpLocks/>
            <a:stCxn id="70" idx="3"/>
            <a:endCxn id="47" idx="3"/>
          </p:cNvCxnSpPr>
          <p:nvPr/>
        </p:nvCxnSpPr>
        <p:spPr>
          <a:xfrm>
            <a:off x="11775990" y="4568907"/>
            <a:ext cx="17745" cy="1043267"/>
          </a:xfrm>
          <a:prstGeom prst="curvedConnector3">
            <a:avLst>
              <a:gd name="adj1" fmla="val 1388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477DA4-4547-43D6-A9F0-DDA9687D16DA}"/>
              </a:ext>
            </a:extLst>
          </p:cNvPr>
          <p:cNvSpPr txBox="1"/>
          <p:nvPr/>
        </p:nvSpPr>
        <p:spPr>
          <a:xfrm>
            <a:off x="10411823" y="4952669"/>
            <a:ext cx="1731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Library + member list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C24247-4E0D-44AC-9E48-BAB45229E03B}"/>
              </a:ext>
            </a:extLst>
          </p:cNvPr>
          <p:cNvCxnSpPr>
            <a:cxnSpLocks/>
            <a:stCxn id="64" idx="0"/>
            <a:endCxn id="6" idx="2"/>
          </p:cNvCxnSpPr>
          <p:nvPr/>
        </p:nvCxnSpPr>
        <p:spPr>
          <a:xfrm flipV="1">
            <a:off x="6900841" y="3392451"/>
            <a:ext cx="40790" cy="1842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E2A489-1239-4D1F-B80F-A378C8E597E5}"/>
              </a:ext>
            </a:extLst>
          </p:cNvPr>
          <p:cNvSpPr/>
          <p:nvPr/>
        </p:nvSpPr>
        <p:spPr>
          <a:xfrm>
            <a:off x="5536673" y="5293617"/>
            <a:ext cx="2728333" cy="318557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OTM Model 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6012C3-34CA-4498-A9C1-1CBBDC34B676}"/>
              </a:ext>
            </a:extLst>
          </p:cNvPr>
          <p:cNvCxnSpPr>
            <a:cxnSpLocks/>
            <a:stCxn id="97" idx="0"/>
            <a:endCxn id="64" idx="2"/>
          </p:cNvCxnSpPr>
          <p:nvPr/>
        </p:nvCxnSpPr>
        <p:spPr>
          <a:xfrm flipV="1">
            <a:off x="6900840" y="5091583"/>
            <a:ext cx="1" cy="2020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6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3F70-0057-40AC-A04D-2AAF5A0A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Launcher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5B2-3832-46F2-B693-FA8699EF5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DONE - hook up to the launcher</a:t>
            </a:r>
          </a:p>
          <a:p>
            <a:r>
              <a:rPr lang="en-US" dirty="0"/>
              <a:t>// 1. Create *</a:t>
            </a:r>
            <a:r>
              <a:rPr lang="en-US" dirty="0" err="1"/>
              <a:t>ApplicationProvider</a:t>
            </a:r>
            <a:r>
              <a:rPr lang="en-US" dirty="0"/>
              <a:t> class</a:t>
            </a:r>
          </a:p>
          <a:p>
            <a:r>
              <a:rPr lang="en-US" dirty="0"/>
              <a:t>// 1a. Create Images class for icon</a:t>
            </a:r>
          </a:p>
          <a:p>
            <a:r>
              <a:rPr lang="en-US" dirty="0"/>
              <a:t>// 2. Create resources/META-INF file</a:t>
            </a:r>
          </a:p>
          <a:p>
            <a:r>
              <a:rPr lang="en-US" dirty="0"/>
              <a:t>// 3. Add dependency to launcher pom.xml</a:t>
            </a:r>
          </a:p>
          <a:p>
            <a:r>
              <a:rPr lang="en-US" dirty="0"/>
              <a:t>// 3a. </a:t>
            </a:r>
            <a:r>
              <a:rPr lang="en-US" dirty="0" err="1"/>
              <a:t>artifactId</a:t>
            </a:r>
            <a:r>
              <a:rPr lang="en-US" dirty="0"/>
              <a:t> and version from its POM</a:t>
            </a:r>
          </a:p>
          <a:p>
            <a:r>
              <a:rPr lang="en-US" u="sng" dirty="0"/>
              <a:t>// *** </a:t>
            </a:r>
            <a:r>
              <a:rPr lang="en-US" b="1" u="sng" dirty="0"/>
              <a:t>FIXME - this is wrong for </a:t>
            </a:r>
            <a:r>
              <a:rPr lang="en-US" b="1" u="sng" dirty="0" err="1"/>
              <a:t>repoViewer</a:t>
            </a:r>
            <a:r>
              <a:rPr lang="en-US" b="1" u="sng" dirty="0"/>
              <a:t>, project setup is wrong.</a:t>
            </a:r>
          </a:p>
          <a:p>
            <a:r>
              <a:rPr lang="en-US" dirty="0"/>
              <a:t>// 4. Add application display name to /ota2-</a:t>
            </a:r>
            <a:r>
              <a:rPr lang="en-US" u="sng" dirty="0"/>
              <a:t>app-launcher/</a:t>
            </a:r>
            <a:r>
              <a:rPr lang="en-US" u="sng" dirty="0" err="1"/>
              <a:t>src</a:t>
            </a:r>
            <a:r>
              <a:rPr lang="en-US" u="sng" dirty="0"/>
              <a:t>/main/resources/ota2-app-launcher.properties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// DONE - Implement (extend) </a:t>
            </a:r>
            <a:r>
              <a:rPr lang="en-US" dirty="0" err="1"/>
              <a:t>AbstractMainWindowController</a:t>
            </a:r>
            <a:endParaRPr lang="en-US" dirty="0"/>
          </a:p>
          <a:p>
            <a:r>
              <a:rPr lang="en-US" dirty="0"/>
              <a:t>// Requires </a:t>
            </a:r>
            <a:r>
              <a:rPr lang="en-US" dirty="0" err="1"/>
              <a:t>setStatusMessage</a:t>
            </a:r>
            <a:r>
              <a:rPr lang="en-US" dirty="0"/>
              <a:t>(), </a:t>
            </a:r>
            <a:r>
              <a:rPr lang="en-US" u="sng" dirty="0"/>
              <a:t>xxx()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5A6B7-3163-418D-B3B6-D78AA0BE8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/>
              <a:t>// </a:t>
            </a:r>
            <a:r>
              <a:rPr lang="en-US" b="1" u="sng" dirty="0"/>
              <a:t>TODO - preferences (improve as </a:t>
            </a:r>
            <a:r>
              <a:rPr lang="en-US" b="1" u="sng" dirty="0" err="1"/>
              <a:t>i</a:t>
            </a:r>
            <a:r>
              <a:rPr lang="en-US" b="1" u="sng" dirty="0"/>
              <a:t> use it)</a:t>
            </a:r>
          </a:p>
          <a:p>
            <a:r>
              <a:rPr lang="en-US" dirty="0"/>
              <a:t>// Uses java beans to read/write to file</a:t>
            </a:r>
          </a:p>
          <a:p>
            <a:r>
              <a:rPr lang="en-US" dirty="0"/>
              <a:t>// 1. Abstract User Settings class (application common)</a:t>
            </a:r>
          </a:p>
          <a:p>
            <a:r>
              <a:rPr lang="en-US" dirty="0"/>
              <a:t>// 1a. Add fields, getters, setters for </a:t>
            </a:r>
            <a:r>
              <a:rPr lang="en-US" u="sng" dirty="0"/>
              <a:t>app specific preferences</a:t>
            </a:r>
          </a:p>
          <a:p>
            <a:r>
              <a:rPr lang="en-US" dirty="0"/>
              <a:t>// 2. Add load to main controller initialize</a:t>
            </a:r>
          </a:p>
          <a:p>
            <a:endParaRPr lang="en-US" dirty="0"/>
          </a:p>
          <a:p>
            <a:r>
              <a:rPr lang="en-US" dirty="0"/>
              <a:t>// DONE - </a:t>
            </a:r>
            <a:r>
              <a:rPr lang="en-US" dirty="0" err="1"/>
              <a:t>AbstractOtmApplication</a:t>
            </a:r>
            <a:r>
              <a:rPr lang="en-US" dirty="0"/>
              <a:t> -</a:t>
            </a:r>
          </a:p>
          <a:p>
            <a:r>
              <a:rPr lang="en-US" dirty="0"/>
              <a:t>// DONE - </a:t>
            </a:r>
            <a:r>
              <a:rPr lang="en-US" dirty="0" err="1"/>
              <a:t>AbstractMainWindowController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1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70C2-C569-4633-93F3-8DE71275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E34E-8F91-4F8C-8E73-B655C03E92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62CF-AA0A-4FD6-9712-24EDE67F1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very interesting example of listeners: </a:t>
            </a:r>
          </a:p>
          <a:p>
            <a:pPr lvl="1"/>
            <a:r>
              <a:rPr lang="en-US" dirty="0">
                <a:hlinkClick r:id="rId2"/>
              </a:rPr>
              <a:t>https://www.programcreek.com/java-api-examples/?code=chilloutman/photo-flow/photo-flow-master/app/src/main/java/ch/zhaw/photoflow/controller/PhotoFlowController.java#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2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9089-1EE9-405F-A829-F3DD3E33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2F92-5F71-4324-A913-FC55D6E24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DexEditField</a:t>
            </a:r>
            <a:r>
              <a:rPr lang="en-US" dirty="0"/>
              <a:t> </a:t>
            </a:r>
            <a:r>
              <a:rPr lang="en-US"/>
              <a:t>- utilities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FCEB3-2FFA-45F5-9360-B57E89420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EDC8-C1D0-4903-9438-18A7C468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BE0E-4307-40D9-9391-E55D68AA19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Actions are listeners used on FX Observables.</a:t>
            </a:r>
          </a:p>
          <a:p>
            <a:r>
              <a:rPr lang="en-US" dirty="0"/>
              <a:t>The OTM Model Manager and sub-types of OTM Model element facades associate Actions.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77ADE-D5FD-45B1-BF09-BDC65EE51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How to prevent cascade when model triggers change?</a:t>
            </a:r>
          </a:p>
          <a:p>
            <a:pPr lvl="1"/>
            <a:r>
              <a:rPr lang="en-US" dirty="0"/>
              <a:t>Should actions throw events?</a:t>
            </a:r>
          </a:p>
          <a:p>
            <a:pPr lvl="2"/>
            <a:r>
              <a:rPr lang="en-US" dirty="0"/>
              <a:t>If so, how to register them?</a:t>
            </a:r>
          </a:p>
          <a:p>
            <a:pPr lvl="1"/>
            <a:r>
              <a:rPr lang="en-US" dirty="0"/>
              <a:t>Should actions notify users?</a:t>
            </a:r>
          </a:p>
        </p:txBody>
      </p:sp>
    </p:spTree>
    <p:extLst>
      <p:ext uri="{BB962C8B-B14F-4D97-AF65-F5344CB8AC3E}">
        <p14:creationId xmlns:p14="http://schemas.microsoft.com/office/powerpoint/2010/main" val="256394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1514-EAF7-44CC-972D-8E504FE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7EDC-CC2D-4E9D-B0C3-D9EA2A01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is intended to give a high-level overview of how DEX works.</a:t>
            </a:r>
          </a:p>
          <a:p>
            <a:r>
              <a:rPr lang="en-US" dirty="0"/>
              <a:t>The code and its related JUNIT tests </a:t>
            </a:r>
            <a:r>
              <a:rPr lang="en-US" i="1" dirty="0"/>
              <a:t>attempt </a:t>
            </a:r>
            <a:r>
              <a:rPr lang="en-US" dirty="0"/>
              <a:t>to document how they work.</a:t>
            </a:r>
          </a:p>
        </p:txBody>
      </p:sp>
    </p:spTree>
    <p:extLst>
      <p:ext uri="{BB962C8B-B14F-4D97-AF65-F5344CB8AC3E}">
        <p14:creationId xmlns:p14="http://schemas.microsoft.com/office/powerpoint/2010/main" val="193748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A9FB-29C1-4702-A762-8349CBD9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24A6-8824-4268-A47D-291E50980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&lt;Subject&gt;&lt;items&gt;&lt;</a:t>
            </a:r>
            <a:r>
              <a:rPr lang="en-US" dirty="0" err="1"/>
              <a:t>viewType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Subject – the input to the controller providing the domain of the items.</a:t>
            </a:r>
          </a:p>
          <a:p>
            <a:pPr lvl="2"/>
            <a:r>
              <a:rPr lang="en-US" dirty="0"/>
              <a:t>If Model or Repository manager it is left off.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Controller </a:t>
            </a:r>
            <a:r>
              <a:rPr lang="en-US" dirty="0" err="1"/>
              <a:t>fx:id</a:t>
            </a:r>
            <a:endParaRPr lang="en-US" dirty="0"/>
          </a:p>
          <a:p>
            <a:r>
              <a:rPr lang="en-US" dirty="0"/>
              <a:t>Containers in 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CBB5-0F87-4DCA-95FA-89FFF5647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Subject/predicate is the model manager</a:t>
            </a:r>
          </a:p>
          <a:p>
            <a:pPr lvl="1"/>
            <a:r>
              <a:rPr lang="en-US" sz="1400" dirty="0" err="1"/>
              <a:t>LibrariesTreeTableController</a:t>
            </a:r>
            <a:endParaRPr lang="en-US" sz="1400" dirty="0"/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VBox</a:t>
            </a:r>
            <a:r>
              <a:rPr lang="en-US" sz="1400" dirty="0"/>
              <a:t> </a:t>
            </a:r>
            <a:r>
              <a:rPr lang="en-US" sz="1400" dirty="0" err="1"/>
              <a:t>fx:id</a:t>
            </a:r>
            <a:r>
              <a:rPr lang="en-US" sz="1400" dirty="0"/>
              <a:t>="libraries"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TreeTableView</a:t>
            </a:r>
            <a:r>
              <a:rPr lang="en-US" sz="1400" dirty="0"/>
              <a:t> </a:t>
            </a:r>
            <a:r>
              <a:rPr lang="en-US" sz="1400" dirty="0" err="1"/>
              <a:t>fx:id</a:t>
            </a:r>
            <a:r>
              <a:rPr lang="en-US" sz="1400" dirty="0"/>
              <a:t>="</a:t>
            </a:r>
            <a:r>
              <a:rPr lang="en-US" sz="1400" dirty="0" err="1"/>
              <a:t>librariesTreeTable</a:t>
            </a:r>
            <a:r>
              <a:rPr lang="en-US" sz="1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71132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0D59-59F3-4A28-8562-9D0D7B07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Layout and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ED7-18F7-4C17-B44D-DBDF5BF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Navigator – how to simplify?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435B-D29E-406E-A75F-78F254F8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814" y="365125"/>
            <a:ext cx="160020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923D7-BAD6-4392-8918-3122FC62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39" y="3587750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0923D7-BAD6-4392-8918-3122FC62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690688"/>
            <a:ext cx="3000375" cy="2724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10D59-59F3-4A28-8562-9D0D7B07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- how 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ED7-18F7-4C17-B44D-DBDF5BFAC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Chains</a:t>
            </a:r>
          </a:p>
          <a:p>
            <a:r>
              <a:rPr lang="en-US" dirty="0"/>
              <a:t>Named Objects</a:t>
            </a:r>
          </a:p>
          <a:p>
            <a:r>
              <a:rPr lang="en-US" dirty="0"/>
              <a:t>Where used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Properties *</a:t>
            </a:r>
          </a:p>
          <a:p>
            <a:r>
              <a:rPr lang="en-US" dirty="0"/>
              <a:t>Status/Decoration</a:t>
            </a:r>
          </a:p>
          <a:p>
            <a:r>
              <a:rPr lang="en-US" dirty="0"/>
              <a:t>Do we need folders for complex, simple service, resource?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E75EA0-88F0-4FA1-A59B-29DC069CE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projects be in a tab?</a:t>
            </a:r>
          </a:p>
          <a:p>
            <a:pPr lvl="1"/>
            <a:r>
              <a:rPr lang="en-US" dirty="0"/>
              <a:t>Only current project in tree</a:t>
            </a:r>
          </a:p>
          <a:p>
            <a:pPr lvl="1"/>
            <a:r>
              <a:rPr lang="en-US" dirty="0"/>
              <a:t>Objects from other projects available in selection wizards</a:t>
            </a:r>
          </a:p>
          <a:p>
            <a:r>
              <a:rPr lang="en-US" dirty="0"/>
              <a:t>Do we need library in tree view?</a:t>
            </a:r>
          </a:p>
          <a:p>
            <a:pPr lvl="1"/>
            <a:r>
              <a:rPr lang="en-US" dirty="0"/>
              <a:t>Just all active objects</a:t>
            </a:r>
          </a:p>
          <a:p>
            <a:pPr lvl="1"/>
            <a:r>
              <a:rPr lang="en-US" dirty="0"/>
              <a:t>New object selects which library</a:t>
            </a:r>
          </a:p>
          <a:p>
            <a:pPr lvl="1"/>
            <a:r>
              <a:rPr lang="en-US" dirty="0"/>
              <a:t>Menu/radio buttons for simple/complex/resource/svc</a:t>
            </a:r>
          </a:p>
          <a:p>
            <a:pPr lvl="1"/>
            <a:r>
              <a:rPr lang="en-US" dirty="0"/>
              <a:t>Filters</a:t>
            </a:r>
          </a:p>
          <a:p>
            <a:pPr lvl="2"/>
            <a:r>
              <a:rPr lang="en-US" dirty="0"/>
              <a:t>Library</a:t>
            </a:r>
          </a:p>
          <a:p>
            <a:pPr lvl="2"/>
            <a:r>
              <a:rPr lang="en-US" dirty="0"/>
              <a:t>Name 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435B-D29E-406E-A75F-78F254F8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654" y="42863"/>
            <a:ext cx="1162246" cy="2186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C7D06-25CA-42C2-AAC9-FA667DADC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857" y="993252"/>
            <a:ext cx="20097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36E7-CC72-4896-A2D8-9B630E5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F08C-64E4-4240-8FB1-3CC52DEC0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pPr lvl="1"/>
            <a:r>
              <a:rPr lang="en-US" dirty="0"/>
              <a:t>Just edit objects in a project</a:t>
            </a:r>
          </a:p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Just edit resources in a project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Create projects </a:t>
            </a:r>
          </a:p>
          <a:p>
            <a:pPr lvl="1"/>
            <a:r>
              <a:rPr lang="en-US"/>
              <a:t>Has repository pane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ECE2-0A13-42A8-852D-A1EAD9E22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6682-FFBF-498C-B743-74DB18F2D604}"/>
              </a:ext>
            </a:extLst>
          </p:cNvPr>
          <p:cNvSpPr/>
          <p:nvPr/>
        </p:nvSpPr>
        <p:spPr>
          <a:xfrm>
            <a:off x="1933285" y="3250069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Included Controller &lt;T&gt;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30AE3-49FC-41C6-AAA4-0F8A244464AD}"/>
              </a:ext>
            </a:extLst>
          </p:cNvPr>
          <p:cNvSpPr/>
          <p:nvPr/>
        </p:nvSpPr>
        <p:spPr>
          <a:xfrm>
            <a:off x="9249854" y="71369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Task Base 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02840-3F78-4CCA-A625-49B0B95FF3F9}"/>
              </a:ext>
            </a:extLst>
          </p:cNvPr>
          <p:cNvSpPr/>
          <p:nvPr/>
        </p:nvSpPr>
        <p:spPr>
          <a:xfrm>
            <a:off x="6246046" y="2294359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DexEvent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17B9B-20DF-4E8F-8E24-579FC8D547A3}"/>
              </a:ext>
            </a:extLst>
          </p:cNvPr>
          <p:cNvSpPr/>
          <p:nvPr/>
        </p:nvSpPr>
        <p:spPr>
          <a:xfrm>
            <a:off x="10055060" y="354039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Action (I) 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25D30-AFBB-4CE1-B087-4AF30A3A722B}"/>
              </a:ext>
            </a:extLst>
          </p:cNvPr>
          <p:cNvSpPr/>
          <p:nvPr/>
        </p:nvSpPr>
        <p:spPr>
          <a:xfrm>
            <a:off x="6246046" y="1658050"/>
            <a:ext cx="1348034" cy="429851"/>
          </a:xfrm>
          <a:prstGeom prst="rect">
            <a:avLst/>
          </a:prstGeom>
          <a:solidFill>
            <a:schemeClr val="bg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FX Event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9A6A6-C403-40F1-AEBF-67C0572CBB96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6920063" y="2087901"/>
            <a:ext cx="0" cy="20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61D69-E2EA-4EF0-8597-48BD627CADA1}"/>
              </a:ext>
            </a:extLst>
          </p:cNvPr>
          <p:cNvSpPr/>
          <p:nvPr/>
        </p:nvSpPr>
        <p:spPr>
          <a:xfrm>
            <a:off x="4671771" y="229435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DexEvent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7E06E-6804-4E4F-A118-FE1B6D1A9B16}"/>
              </a:ext>
            </a:extLst>
          </p:cNvPr>
          <p:cNvSpPr/>
          <p:nvPr/>
        </p:nvSpPr>
        <p:spPr>
          <a:xfrm>
            <a:off x="4671771" y="1658050"/>
            <a:ext cx="1348034" cy="429851"/>
          </a:xfrm>
          <a:prstGeom prst="rect">
            <a:avLst/>
          </a:prstGeom>
          <a:solidFill>
            <a:schemeClr val="bg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FX Event</a:t>
            </a: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Dispatcher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7D7FD2-001E-41A4-896B-495248F5A6FF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45788" y="2087901"/>
            <a:ext cx="0" cy="20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E61D0-7C0B-4830-8930-64069582D56A}"/>
              </a:ext>
            </a:extLst>
          </p:cNvPr>
          <p:cNvSpPr/>
          <p:nvPr/>
        </p:nvSpPr>
        <p:spPr>
          <a:xfrm>
            <a:off x="1933285" y="3909945"/>
            <a:ext cx="2187017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Configure()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Clear(), Post(), Refresh()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Publish Event()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8C6FD-A549-408A-AE80-78D3B7502D93}"/>
              </a:ext>
            </a:extLst>
          </p:cNvPr>
          <p:cNvSpPr/>
          <p:nvPr/>
        </p:nvSpPr>
        <p:spPr>
          <a:xfrm>
            <a:off x="2266802" y="2424139"/>
            <a:ext cx="1532342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Dex</a:t>
            </a:r>
            <a:r>
              <a:rPr lang="en-US" i="1" dirty="0">
                <a:solidFill>
                  <a:schemeClr val="tx1"/>
                </a:solidFill>
              </a:rPr>
              <a:t> 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2A3431-3CD4-443D-872D-0010B2DF8358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3026794" y="3084015"/>
            <a:ext cx="6179" cy="16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0AC73-C8C7-475A-B662-FF59AB41CBC5}"/>
              </a:ext>
            </a:extLst>
          </p:cNvPr>
          <p:cNvSpPr/>
          <p:nvPr/>
        </p:nvSpPr>
        <p:spPr>
          <a:xfrm>
            <a:off x="1239630" y="5043348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B5C13-5049-4970-9934-4F9D3AD1AFDB}"/>
              </a:ext>
            </a:extLst>
          </p:cNvPr>
          <p:cNvSpPr/>
          <p:nvPr/>
        </p:nvSpPr>
        <p:spPr>
          <a:xfrm>
            <a:off x="1239630" y="5703224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E0C21-020A-4421-A05A-E2F9CBD7FA57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913647" y="4569821"/>
            <a:ext cx="1113147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E714E2-1FAB-469A-8733-37DD9A8F4C1A}"/>
              </a:ext>
            </a:extLst>
          </p:cNvPr>
          <p:cNvSpPr/>
          <p:nvPr/>
        </p:nvSpPr>
        <p:spPr>
          <a:xfrm>
            <a:off x="2828830" y="5043348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*view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45DD89-04AC-43A8-9BD2-9727D43B24E1}"/>
              </a:ext>
            </a:extLst>
          </p:cNvPr>
          <p:cNvSpPr/>
          <p:nvPr/>
        </p:nvSpPr>
        <p:spPr>
          <a:xfrm>
            <a:off x="2828830" y="5703224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@FXML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events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2ACE5A-72EF-4AB0-A366-58CF04F20DA4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3026794" y="4569821"/>
            <a:ext cx="476053" cy="4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D155F3-2E41-4F06-9309-C8B47A50EB01}"/>
              </a:ext>
            </a:extLst>
          </p:cNvPr>
          <p:cNvSpPr txBox="1"/>
          <p:nvPr/>
        </p:nvSpPr>
        <p:spPr>
          <a:xfrm>
            <a:off x="2635583" y="55185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A2EF1-D8D3-4A4D-8986-D11EC6F62C15}"/>
              </a:ext>
            </a:extLst>
          </p:cNvPr>
          <p:cNvSpPr/>
          <p:nvPr/>
        </p:nvSpPr>
        <p:spPr>
          <a:xfrm>
            <a:off x="10055060" y="4427719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57452C-77B3-43A6-9ACC-1875FF71CD86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10729077" y="4200272"/>
            <a:ext cx="0" cy="22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ECF74-2A08-45C4-B8AB-EAE45335BF8F}"/>
              </a:ext>
            </a:extLst>
          </p:cNvPr>
          <p:cNvSpPr/>
          <p:nvPr/>
        </p:nvSpPr>
        <p:spPr>
          <a:xfrm>
            <a:off x="10055060" y="5098828"/>
            <a:ext cx="1348034" cy="132902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getSubject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isAllowed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isValid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0D8255-0F08-40DE-8A04-5099CD8D0EC7}"/>
              </a:ext>
            </a:extLst>
          </p:cNvPr>
          <p:cNvSpPr/>
          <p:nvPr/>
        </p:nvSpPr>
        <p:spPr>
          <a:xfrm>
            <a:off x="8465071" y="1588936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Task Result Handler (I)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6A719F-49C1-4FED-94BE-530652EFDC26}"/>
              </a:ext>
            </a:extLst>
          </p:cNvPr>
          <p:cNvSpPr/>
          <p:nvPr/>
        </p:nvSpPr>
        <p:spPr>
          <a:xfrm>
            <a:off x="8465071" y="2248812"/>
            <a:ext cx="1348034" cy="454894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Handle Task Complete()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8AE96-AAE0-4C15-91FF-92A9745205CA}"/>
              </a:ext>
            </a:extLst>
          </p:cNvPr>
          <p:cNvCxnSpPr>
            <a:cxnSpLocks/>
            <a:stCxn id="48" idx="0"/>
            <a:endCxn id="7" idx="2"/>
          </p:cNvCxnSpPr>
          <p:nvPr/>
        </p:nvCxnSpPr>
        <p:spPr>
          <a:xfrm flipV="1">
            <a:off x="9139088" y="1373572"/>
            <a:ext cx="784783" cy="215364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E3B666-20AB-44AF-B93C-B03FC6BB4160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4120302" y="1872976"/>
            <a:ext cx="551469" cy="23669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59AE74D-E6A2-4533-A49C-2E84EB24CB70}"/>
              </a:ext>
            </a:extLst>
          </p:cNvPr>
          <p:cNvSpPr/>
          <p:nvPr/>
        </p:nvSpPr>
        <p:spPr>
          <a:xfrm>
            <a:off x="9981609" y="1598882"/>
            <a:ext cx="134803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*Task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84404B-2278-487A-BAE6-98146D692682}"/>
              </a:ext>
            </a:extLst>
          </p:cNvPr>
          <p:cNvSpPr/>
          <p:nvPr/>
        </p:nvSpPr>
        <p:spPr>
          <a:xfrm>
            <a:off x="9981609" y="2248811"/>
            <a:ext cx="1348034" cy="77183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doIT</a:t>
            </a:r>
            <a:r>
              <a:rPr lang="en-US" sz="1400" dirty="0">
                <a:solidFill>
                  <a:schemeClr val="tx1"/>
                </a:solidFill>
              </a:rPr>
              <a:t>() (</a:t>
            </a:r>
            <a:r>
              <a:rPr lang="en-US" sz="1200" dirty="0">
                <a:solidFill>
                  <a:schemeClr val="tx1"/>
                </a:solidFill>
              </a:rPr>
              <a:t>background thread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771EE1-13C5-46D6-8681-9DDE73280BEE}"/>
              </a:ext>
            </a:extLst>
          </p:cNvPr>
          <p:cNvCxnSpPr>
            <a:cxnSpLocks/>
            <a:stCxn id="60" idx="0"/>
            <a:endCxn id="7" idx="2"/>
          </p:cNvCxnSpPr>
          <p:nvPr/>
        </p:nvCxnSpPr>
        <p:spPr>
          <a:xfrm flipH="1" flipV="1">
            <a:off x="9923871" y="1373572"/>
            <a:ext cx="731755" cy="22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3CDF21F-43B2-4C87-A6B0-A1E0A53D0201}"/>
              </a:ext>
            </a:extLst>
          </p:cNvPr>
          <p:cNvSpPr/>
          <p:nvPr/>
        </p:nvSpPr>
        <p:spPr>
          <a:xfrm>
            <a:off x="8213298" y="3522955"/>
            <a:ext cx="1564460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44EF08-D985-4C2E-A0EB-8915FE9C820E}"/>
              </a:ext>
            </a:extLst>
          </p:cNvPr>
          <p:cNvSpPr/>
          <p:nvPr/>
        </p:nvSpPr>
        <p:spPr>
          <a:xfrm>
            <a:off x="8220758" y="4188037"/>
            <a:ext cx="1556989" cy="92943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isEnabled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Do()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Undo()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 manage queue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6E66C7-AC55-43C1-ABC7-5816E0606965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7260985" y="3852893"/>
            <a:ext cx="952313" cy="10474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68C5500-B0D9-4E70-9135-6DC258A3BC95}"/>
              </a:ext>
            </a:extLst>
          </p:cNvPr>
          <p:cNvSpPr/>
          <p:nvPr/>
        </p:nvSpPr>
        <p:spPr>
          <a:xfrm>
            <a:off x="5073968" y="4570402"/>
            <a:ext cx="2187017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63A47F-0149-4149-940D-DF2FCF87006B}"/>
              </a:ext>
            </a:extLst>
          </p:cNvPr>
          <p:cNvSpPr/>
          <p:nvPr/>
        </p:nvSpPr>
        <p:spPr>
          <a:xfrm>
            <a:off x="5427670" y="3767843"/>
            <a:ext cx="147961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OtmObject</a:t>
            </a:r>
            <a:r>
              <a:rPr lang="en-US" i="1" dirty="0">
                <a:solidFill>
                  <a:schemeClr val="tx1"/>
                </a:solidFill>
              </a:rPr>
              <a:t> (I)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347D4D-7139-46D6-8F55-853E38094AFC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6167477" y="4427719"/>
            <a:ext cx="0" cy="1426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4E9C3EA-D5C1-4B90-925B-FBD2F3D722E2}"/>
              </a:ext>
            </a:extLst>
          </p:cNvPr>
          <p:cNvSpPr/>
          <p:nvPr/>
        </p:nvSpPr>
        <p:spPr>
          <a:xfrm>
            <a:off x="8111765" y="612742"/>
            <a:ext cx="3462753" cy="2778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Dex.tasks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7DACE7-FEFB-4690-963B-F4E09958AE41}"/>
              </a:ext>
            </a:extLst>
          </p:cNvPr>
          <p:cNvSpPr/>
          <p:nvPr/>
        </p:nvSpPr>
        <p:spPr>
          <a:xfrm>
            <a:off x="8111765" y="3469062"/>
            <a:ext cx="3462753" cy="330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Dex.actions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F26795-5E35-4134-9CC3-B5ED87D17F41}"/>
              </a:ext>
            </a:extLst>
          </p:cNvPr>
          <p:cNvSpPr/>
          <p:nvPr/>
        </p:nvSpPr>
        <p:spPr>
          <a:xfrm>
            <a:off x="461915" y="2364977"/>
            <a:ext cx="3787614" cy="440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Dex.controllers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DE09FF-D56B-4663-8265-76B5B13E8DBB}"/>
              </a:ext>
            </a:extLst>
          </p:cNvPr>
          <p:cNvSpPr/>
          <p:nvPr/>
        </p:nvSpPr>
        <p:spPr>
          <a:xfrm>
            <a:off x="4436100" y="1487616"/>
            <a:ext cx="3462753" cy="1855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Dex.events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C2DA44-1267-4F9E-9697-87B394C603E2}"/>
              </a:ext>
            </a:extLst>
          </p:cNvPr>
          <p:cNvSpPr/>
          <p:nvPr/>
        </p:nvSpPr>
        <p:spPr>
          <a:xfrm>
            <a:off x="4436100" y="3494991"/>
            <a:ext cx="3462753" cy="327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5EA589-05EA-4EFA-A17B-1798D454F3B8}"/>
              </a:ext>
            </a:extLst>
          </p:cNvPr>
          <p:cNvSpPr/>
          <p:nvPr/>
        </p:nvSpPr>
        <p:spPr>
          <a:xfrm>
            <a:off x="5073968" y="5230278"/>
            <a:ext cx="2187017" cy="11051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Libraries (TL-OTM)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Members (TL-OTM)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B07D435-44FB-4248-A4AF-C7E6B5751B1B}"/>
              </a:ext>
            </a:extLst>
          </p:cNvPr>
          <p:cNvSpPr/>
          <p:nvPr/>
        </p:nvSpPr>
        <p:spPr>
          <a:xfrm>
            <a:off x="598875" y="3369163"/>
            <a:ext cx="1283644" cy="65987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DexDAO</a:t>
            </a:r>
            <a:r>
              <a:rPr lang="en-US" sz="1600" i="1" dirty="0">
                <a:solidFill>
                  <a:schemeClr val="tx1"/>
                </a:solidFill>
              </a:rPr>
              <a:t> &lt;T&gt;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E48CDF-DB62-415E-B627-A7AD98B7F850}"/>
              </a:ext>
            </a:extLst>
          </p:cNvPr>
          <p:cNvSpPr/>
          <p:nvPr/>
        </p:nvSpPr>
        <p:spPr>
          <a:xfrm>
            <a:off x="598875" y="4029039"/>
            <a:ext cx="1283644" cy="527905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getValue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getIcon</a:t>
            </a:r>
            <a:r>
              <a:rPr lang="en-US" sz="14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698CD0-BE26-431E-A0F8-0618228F522D}"/>
              </a:ext>
            </a:extLst>
          </p:cNvPr>
          <p:cNvSpPr/>
          <p:nvPr/>
        </p:nvSpPr>
        <p:spPr>
          <a:xfrm>
            <a:off x="673893" y="138140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App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9C95F9-C787-40B4-A380-55693F477720}"/>
              </a:ext>
            </a:extLst>
          </p:cNvPr>
          <p:cNvSpPr/>
          <p:nvPr/>
        </p:nvSpPr>
        <p:spPr>
          <a:xfrm>
            <a:off x="2403051" y="1381409"/>
            <a:ext cx="1348034" cy="659876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 Editor Controller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92C743-E61C-49E6-9B62-A310DB3E603D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021927" y="1711347"/>
            <a:ext cx="38112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16998B-1C30-4426-862A-BE02099A0FB6}"/>
              </a:ext>
            </a:extLst>
          </p:cNvPr>
          <p:cNvSpPr/>
          <p:nvPr/>
        </p:nvSpPr>
        <p:spPr>
          <a:xfrm>
            <a:off x="673893" y="2041250"/>
            <a:ext cx="1348034" cy="256353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6D39C2-8BF1-4567-966F-263ADC72075A}"/>
              </a:ext>
            </a:extLst>
          </p:cNvPr>
          <p:cNvSpPr txBox="1"/>
          <p:nvPr/>
        </p:nvSpPr>
        <p:spPr>
          <a:xfrm>
            <a:off x="655559" y="4654369"/>
            <a:ext cx="168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FXML.initialize</a:t>
            </a:r>
            <a:r>
              <a:rPr lang="en-US" sz="1600" dirty="0"/>
              <a:t>()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81F57B1-83A2-4133-8D6E-5F5713C505E2}"/>
              </a:ext>
            </a:extLst>
          </p:cNvPr>
          <p:cNvCxnSpPr>
            <a:cxnSpLocks/>
            <a:stCxn id="110" idx="1"/>
            <a:endCxn id="26" idx="1"/>
          </p:cNvCxnSpPr>
          <p:nvPr/>
        </p:nvCxnSpPr>
        <p:spPr>
          <a:xfrm>
            <a:off x="655559" y="4823646"/>
            <a:ext cx="584071" cy="54964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55B6DC5-564E-4812-9E49-39E8DF5AB396}"/>
              </a:ext>
            </a:extLst>
          </p:cNvPr>
          <p:cNvCxnSpPr>
            <a:cxnSpLocks/>
            <a:stCxn id="110" idx="3"/>
            <a:endCxn id="36" idx="1"/>
          </p:cNvCxnSpPr>
          <p:nvPr/>
        </p:nvCxnSpPr>
        <p:spPr>
          <a:xfrm>
            <a:off x="2345060" y="4823646"/>
            <a:ext cx="483770" cy="54964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70DB5AE-16D8-4AF2-8FAF-E3BD4BCA05DE}"/>
              </a:ext>
            </a:extLst>
          </p:cNvPr>
          <p:cNvCxnSpPr>
            <a:cxnSpLocks/>
            <a:stCxn id="66" idx="3"/>
            <a:endCxn id="42" idx="1"/>
          </p:cNvCxnSpPr>
          <p:nvPr/>
        </p:nvCxnSpPr>
        <p:spPr>
          <a:xfrm>
            <a:off x="9777747" y="4652754"/>
            <a:ext cx="277313" cy="10490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7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 Application Architecture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C132968-285E-41A9-9604-5ACAED01B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user initiated, model changing behavior</a:t>
            </a:r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Interaction with FX widgets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All inter-module communication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Facades for the OTM “TL” model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Background processes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2F0910-E03F-4994-B6EB-41FD56F89586}"/>
              </a:ext>
            </a:extLst>
          </p:cNvPr>
          <p:cNvGrpSpPr/>
          <p:nvPr/>
        </p:nvGrpSpPr>
        <p:grpSpPr>
          <a:xfrm>
            <a:off x="8831147" y="4478110"/>
            <a:ext cx="2987693" cy="1988258"/>
            <a:chOff x="8415401" y="612743"/>
            <a:chExt cx="2987693" cy="19882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E30AE3-49FC-41C6-AAA4-0F8A244464AD}"/>
                </a:ext>
              </a:extLst>
            </p:cNvPr>
            <p:cNvSpPr/>
            <p:nvPr/>
          </p:nvSpPr>
          <p:spPr>
            <a:xfrm>
              <a:off x="9249854" y="71369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Task Base &lt;T&gt;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0D8255-0F08-40DE-8A04-5099CD8D0EC7}"/>
                </a:ext>
              </a:extLst>
            </p:cNvPr>
            <p:cNvSpPr/>
            <p:nvPr/>
          </p:nvSpPr>
          <p:spPr>
            <a:xfrm>
              <a:off x="8465071" y="158893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Task Result Handler (I)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18AE96-AAE0-4C15-91FF-92A9745205CA}"/>
                </a:ext>
              </a:extLst>
            </p:cNvPr>
            <p:cNvCxnSpPr>
              <a:cxnSpLocks/>
              <a:stCxn id="48" idx="0"/>
              <a:endCxn id="7" idx="2"/>
            </p:cNvCxnSpPr>
            <p:nvPr/>
          </p:nvCxnSpPr>
          <p:spPr>
            <a:xfrm flipV="1">
              <a:off x="9139088" y="1373572"/>
              <a:ext cx="784783" cy="21536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59AE74D-E6A2-4533-A49C-2E84EB24CB70}"/>
                </a:ext>
              </a:extLst>
            </p:cNvPr>
            <p:cNvSpPr/>
            <p:nvPr/>
          </p:nvSpPr>
          <p:spPr>
            <a:xfrm>
              <a:off x="9981609" y="159888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*Task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771EE1-13C5-46D6-8681-9DDE73280BEE}"/>
                </a:ext>
              </a:extLst>
            </p:cNvPr>
            <p:cNvCxnSpPr>
              <a:cxnSpLocks/>
              <a:stCxn id="60" idx="0"/>
              <a:endCxn id="7" idx="2"/>
            </p:cNvCxnSpPr>
            <p:nvPr/>
          </p:nvCxnSpPr>
          <p:spPr>
            <a:xfrm flipH="1" flipV="1">
              <a:off x="9923871" y="1373572"/>
              <a:ext cx="731755" cy="22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4E9C3EA-D5C1-4B90-925B-FBD2F3D722E2}"/>
                </a:ext>
              </a:extLst>
            </p:cNvPr>
            <p:cNvSpPr/>
            <p:nvPr/>
          </p:nvSpPr>
          <p:spPr>
            <a:xfrm>
              <a:off x="8415401" y="612743"/>
              <a:ext cx="2987693" cy="1988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Dex.tasks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17E62B-4EC0-41E5-84D3-59439796E655}"/>
              </a:ext>
            </a:extLst>
          </p:cNvPr>
          <p:cNvGrpSpPr/>
          <p:nvPr/>
        </p:nvGrpSpPr>
        <p:grpSpPr>
          <a:xfrm>
            <a:off x="8565064" y="194489"/>
            <a:ext cx="3462753" cy="1887050"/>
            <a:chOff x="8111765" y="3469063"/>
            <a:chExt cx="3462753" cy="18870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10055060" y="3540396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10055060" y="442771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*</a:t>
              </a:r>
              <a:r>
                <a:rPr lang="en-US" sz="120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10729077" y="4200272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8213298" y="3522955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8111765" y="3469063"/>
              <a:ext cx="3462753" cy="1887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Dex.actions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A63826-894A-4F91-A7CC-69759A727C01}"/>
              </a:ext>
            </a:extLst>
          </p:cNvPr>
          <p:cNvGrpSpPr/>
          <p:nvPr/>
        </p:nvGrpSpPr>
        <p:grpSpPr>
          <a:xfrm>
            <a:off x="8868700" y="2175318"/>
            <a:ext cx="3159117" cy="1855050"/>
            <a:chOff x="4574199" y="1487616"/>
            <a:chExt cx="3159117" cy="1855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402840-3F78-4CCA-A625-49B0B95FF3F9}"/>
                </a:ext>
              </a:extLst>
            </p:cNvPr>
            <p:cNvSpPr/>
            <p:nvPr/>
          </p:nvSpPr>
          <p:spPr>
            <a:xfrm>
              <a:off x="6246046" y="229435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DexEvent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25D30-AFBB-4CE1-B087-4AF30A3A722B}"/>
                </a:ext>
              </a:extLst>
            </p:cNvPr>
            <p:cNvSpPr/>
            <p:nvPr/>
          </p:nvSpPr>
          <p:spPr>
            <a:xfrm>
              <a:off x="6246046" y="1658050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FX Event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79A6A6-C403-40F1-AEBF-67C0572CBB96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920063" y="2087901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661D69-E2EA-4EF0-8597-48BD627CADA1}"/>
                </a:ext>
              </a:extLst>
            </p:cNvPr>
            <p:cNvSpPr/>
            <p:nvPr/>
          </p:nvSpPr>
          <p:spPr>
            <a:xfrm>
              <a:off x="4671771" y="229435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DexEvent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Dispatcher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37E06E-6804-4E4F-A118-FE1B6D1A9B16}"/>
                </a:ext>
              </a:extLst>
            </p:cNvPr>
            <p:cNvSpPr/>
            <p:nvPr/>
          </p:nvSpPr>
          <p:spPr>
            <a:xfrm>
              <a:off x="4671771" y="1658050"/>
              <a:ext cx="1348034" cy="429851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FX Event</a:t>
              </a:r>
              <a:br>
                <a:rPr lang="en-US" sz="1050" i="1" dirty="0">
                  <a:solidFill>
                    <a:schemeClr val="tx1"/>
                  </a:solidFill>
                </a:rPr>
              </a:br>
              <a:r>
                <a:rPr lang="en-US" sz="1050" i="1" dirty="0">
                  <a:solidFill>
                    <a:schemeClr val="tx1"/>
                  </a:solidFill>
                </a:rPr>
                <a:t>Dispatcher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7D7FD2-001E-41A4-896B-495248F5A6F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5345788" y="2087901"/>
              <a:ext cx="0" cy="206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DE09FF-D56B-4663-8265-76B5B13E8DBB}"/>
                </a:ext>
              </a:extLst>
            </p:cNvPr>
            <p:cNvSpPr/>
            <p:nvPr/>
          </p:nvSpPr>
          <p:spPr>
            <a:xfrm>
              <a:off x="4574199" y="1487616"/>
              <a:ext cx="3159117" cy="1855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Dex.events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B18B49-7A3D-4A9F-BD44-D5CEB63F8A9B}"/>
              </a:ext>
            </a:extLst>
          </p:cNvPr>
          <p:cNvGrpSpPr/>
          <p:nvPr/>
        </p:nvGrpSpPr>
        <p:grpSpPr>
          <a:xfrm>
            <a:off x="5837021" y="1294310"/>
            <a:ext cx="2556619" cy="2792457"/>
            <a:chOff x="-442089" y="1487618"/>
            <a:chExt cx="3787614" cy="41370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316682-FFBF-498C-B743-74DB18F2D604}"/>
                </a:ext>
              </a:extLst>
            </p:cNvPr>
            <p:cNvSpPr/>
            <p:nvPr/>
          </p:nvSpPr>
          <p:spPr>
            <a:xfrm>
              <a:off x="1029281" y="3438659"/>
              <a:ext cx="2187017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Included Controller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8C6FD-A549-408A-AE80-78D3B7502D93}"/>
                </a:ext>
              </a:extLst>
            </p:cNvPr>
            <p:cNvSpPr/>
            <p:nvPr/>
          </p:nvSpPr>
          <p:spPr>
            <a:xfrm>
              <a:off x="1362798" y="2612729"/>
              <a:ext cx="1532342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Dex</a:t>
              </a:r>
              <a:r>
                <a:rPr lang="en-US" sz="1200" i="1" dirty="0">
                  <a:solidFill>
                    <a:schemeClr val="tx1"/>
                  </a:solidFill>
                </a:rPr>
                <a:t> 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2A3431-3CD4-443D-872D-0010B2DF8358}"/>
                </a:ext>
              </a:extLst>
            </p:cNvPr>
            <p:cNvCxnSpPr>
              <a:cxnSpLocks/>
              <a:stCxn id="5" idx="0"/>
              <a:endCxn id="20" idx="2"/>
            </p:cNvCxnSpPr>
            <p:nvPr/>
          </p:nvCxnSpPr>
          <p:spPr>
            <a:xfrm flipV="1">
              <a:off x="2122790" y="3116839"/>
              <a:ext cx="6179" cy="32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E0AC73-C8C7-475A-B662-FF59AB41CBC5}"/>
                </a:ext>
              </a:extLst>
            </p:cNvPr>
            <p:cNvSpPr/>
            <p:nvPr/>
          </p:nvSpPr>
          <p:spPr>
            <a:xfrm>
              <a:off x="335626" y="4443980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*view Controller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CE0C21-020A-4421-A05A-E2F9CBD7FA57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1009643" y="3970453"/>
              <a:ext cx="1113147" cy="47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1924826" y="4443980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*view Controller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32ACE5A-72EF-4AB0-A366-58CF04F20DA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2122790" y="3970453"/>
              <a:ext cx="476053" cy="47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D155F3-2E41-4F06-9309-C8B47A50EB01}"/>
                </a:ext>
              </a:extLst>
            </p:cNvPr>
            <p:cNvSpPr txBox="1"/>
            <p:nvPr/>
          </p:nvSpPr>
          <p:spPr>
            <a:xfrm>
              <a:off x="1731579" y="4919190"/>
              <a:ext cx="45717" cy="41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-442089" y="1487618"/>
              <a:ext cx="3787614" cy="413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Dex.controllers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07D435-44FB-4248-A4AF-C7E6B5751B1B}"/>
                </a:ext>
              </a:extLst>
            </p:cNvPr>
            <p:cNvSpPr/>
            <p:nvPr/>
          </p:nvSpPr>
          <p:spPr>
            <a:xfrm>
              <a:off x="-305129" y="3429937"/>
              <a:ext cx="1283644" cy="50411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DexDAO</a:t>
              </a:r>
              <a:r>
                <a:rPr lang="en-US" sz="1100" i="1" dirty="0">
                  <a:solidFill>
                    <a:schemeClr val="tx1"/>
                  </a:solidFill>
                </a:rPr>
                <a:t> &lt;T&gt;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2698CD0-BE26-431E-A0F8-0618228F522D}"/>
                </a:ext>
              </a:extLst>
            </p:cNvPr>
            <p:cNvSpPr/>
            <p:nvPr/>
          </p:nvSpPr>
          <p:spPr>
            <a:xfrm>
              <a:off x="-230111" y="156999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Object Editor App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9C95F9-C787-40B4-A380-55693F477720}"/>
                </a:ext>
              </a:extLst>
            </p:cNvPr>
            <p:cNvSpPr/>
            <p:nvPr/>
          </p:nvSpPr>
          <p:spPr>
            <a:xfrm>
              <a:off x="1499047" y="1569999"/>
              <a:ext cx="1348034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Object Editor Controller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992C743-E61C-49E6-9B62-A310DB3E603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1117923" y="1899937"/>
              <a:ext cx="38112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16998B-1C30-4426-862A-BE02099A0FB6}"/>
                </a:ext>
              </a:extLst>
            </p:cNvPr>
            <p:cNvSpPr/>
            <p:nvPr/>
          </p:nvSpPr>
          <p:spPr>
            <a:xfrm>
              <a:off x="-230111" y="2229840"/>
              <a:ext cx="1348034" cy="25635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Main()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41A0A1-5B4A-47CD-AEBB-4DE39AF62D9F}"/>
              </a:ext>
            </a:extLst>
          </p:cNvPr>
          <p:cNvGrpSpPr/>
          <p:nvPr/>
        </p:nvGrpSpPr>
        <p:grpSpPr>
          <a:xfrm>
            <a:off x="5600945" y="4137264"/>
            <a:ext cx="3047467" cy="2555497"/>
            <a:chOff x="4671770" y="3937377"/>
            <a:chExt cx="3047467" cy="25554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5073968" y="4570402"/>
              <a:ext cx="2187017" cy="37373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63A47F-0149-4149-940D-DF2FCF87006B}"/>
                </a:ext>
              </a:extLst>
            </p:cNvPr>
            <p:cNvSpPr/>
            <p:nvPr/>
          </p:nvSpPr>
          <p:spPr>
            <a:xfrm>
              <a:off x="5417037" y="4033664"/>
              <a:ext cx="1479614" cy="373738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err="1">
                  <a:solidFill>
                    <a:schemeClr val="tx1"/>
                  </a:solidFill>
                </a:rPr>
                <a:t>OtmObject</a:t>
              </a:r>
              <a:r>
                <a:rPr lang="en-US" i="1" dirty="0">
                  <a:solidFill>
                    <a:schemeClr val="tx1"/>
                  </a:solidFill>
                </a:rPr>
                <a:t> (I)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8347D4D-7139-46D6-8F55-853E38094AFC}"/>
                </a:ext>
              </a:extLst>
            </p:cNvPr>
            <p:cNvCxnSpPr>
              <a:cxnSpLocks/>
              <a:stCxn id="54" idx="2"/>
              <a:endCxn id="6" idx="0"/>
            </p:cNvCxnSpPr>
            <p:nvPr/>
          </p:nvCxnSpPr>
          <p:spPr>
            <a:xfrm>
              <a:off x="6156844" y="4407402"/>
              <a:ext cx="10633" cy="16300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4671770" y="3937377"/>
              <a:ext cx="3047467" cy="2555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106572-2B24-4B50-B462-03393C888FA5}"/>
                </a:ext>
              </a:extLst>
            </p:cNvPr>
            <p:cNvSpPr/>
            <p:nvPr/>
          </p:nvSpPr>
          <p:spPr>
            <a:xfrm>
              <a:off x="6177524" y="5032773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Chain Manager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5921F0A-5521-48E1-AD44-3183EA897459}"/>
                </a:ext>
              </a:extLst>
            </p:cNvPr>
            <p:cNvSpPr/>
            <p:nvPr/>
          </p:nvSpPr>
          <p:spPr>
            <a:xfrm>
              <a:off x="4710853" y="5032773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Namespace Manager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EC2118-2CA8-4EF9-8E4E-4C28E92C0C9F}"/>
                </a:ext>
              </a:extLst>
            </p:cNvPr>
            <p:cNvSpPr/>
            <p:nvPr/>
          </p:nvSpPr>
          <p:spPr>
            <a:xfrm>
              <a:off x="5416651" y="5588527"/>
              <a:ext cx="1402445" cy="49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Maps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53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6F848A-1CEA-440F-B9DE-1E0C7C6E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247C7-D221-4835-8942-2CA27454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change the model.</a:t>
            </a:r>
          </a:p>
          <a:p>
            <a:r>
              <a:rPr lang="en-US" dirty="0"/>
              <a:t>They are:</a:t>
            </a:r>
          </a:p>
          <a:p>
            <a:pPr lvl="1"/>
            <a:r>
              <a:rPr lang="en-US" dirty="0"/>
              <a:t>Enabled, do-able, undo-able, veto-able</a:t>
            </a:r>
          </a:p>
          <a:p>
            <a:pPr lvl="1"/>
            <a:r>
              <a:rPr lang="en-US" dirty="0"/>
              <a:t>They have a subject</a:t>
            </a:r>
          </a:p>
          <a:p>
            <a:pPr lvl="1"/>
            <a:r>
              <a:rPr lang="en-US" dirty="0"/>
              <a:t>Are maintained in a queue to be used to </a:t>
            </a:r>
            <a:r>
              <a:rPr lang="en-US" i="1" dirty="0" err="1"/>
              <a:t>undoIt</a:t>
            </a:r>
            <a:r>
              <a:rPr lang="en-US" i="1" dirty="0"/>
              <a:t>()</a:t>
            </a:r>
          </a:p>
          <a:p>
            <a:pPr lvl="2"/>
            <a:r>
              <a:rPr lang="en-US" dirty="0"/>
              <a:t>Maintains whatever information is needed for undo.</a:t>
            </a:r>
          </a:p>
          <a:p>
            <a:r>
              <a:rPr lang="en-US" dirty="0"/>
              <a:t>Action Managers</a:t>
            </a:r>
          </a:p>
          <a:p>
            <a:pPr lvl="1"/>
            <a:r>
              <a:rPr lang="en-US" dirty="0"/>
              <a:t>Control instantiation of actions</a:t>
            </a:r>
          </a:p>
          <a:p>
            <a:pPr lvl="1"/>
            <a:r>
              <a:rPr lang="en-US" dirty="0"/>
              <a:t>Control what is enabled</a:t>
            </a:r>
          </a:p>
          <a:p>
            <a:pPr lvl="1"/>
            <a:r>
              <a:rPr lang="en-US" dirty="0"/>
              <a:t>Orchestrate instantiation, run, events and queue</a:t>
            </a:r>
          </a:p>
        </p:txBody>
      </p:sp>
    </p:spTree>
    <p:extLst>
      <p:ext uri="{BB962C8B-B14F-4D97-AF65-F5344CB8AC3E}">
        <p14:creationId xmlns:p14="http://schemas.microsoft.com/office/powerpoint/2010/main" val="34228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357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Actions orchestrate changing the model </a:t>
            </a:r>
          </a:p>
          <a:p>
            <a:pPr lvl="1"/>
            <a:r>
              <a:rPr lang="en-US" dirty="0"/>
              <a:t>Enabled(), Do(), Undo()</a:t>
            </a:r>
          </a:p>
          <a:p>
            <a:pPr lvl="1"/>
            <a:r>
              <a:rPr lang="en-US" dirty="0"/>
              <a:t>Initiated by user</a:t>
            </a:r>
          </a:p>
          <a:p>
            <a:pPr lvl="1"/>
            <a:r>
              <a:rPr lang="en-US" dirty="0"/>
              <a:t>Throw events when complete</a:t>
            </a:r>
          </a:p>
          <a:p>
            <a:r>
              <a:rPr lang="en-US" dirty="0"/>
              <a:t>3 types of action managers</a:t>
            </a:r>
          </a:p>
          <a:p>
            <a:pPr lvl="1"/>
            <a:r>
              <a:rPr lang="en-US" dirty="0"/>
              <a:t>Read-only, Minor Version, Full</a:t>
            </a:r>
          </a:p>
          <a:p>
            <a:pPr lvl="1"/>
            <a:r>
              <a:rPr lang="en-US" dirty="0"/>
              <a:t>Model objects get their controlling manager from model manager</a:t>
            </a:r>
          </a:p>
          <a:p>
            <a:r>
              <a:rPr lang="en-US" dirty="0" err="1"/>
              <a:t>DexAction</a:t>
            </a:r>
            <a:r>
              <a:rPr lang="en-US" dirty="0"/>
              <a:t> implementors</a:t>
            </a:r>
          </a:p>
          <a:p>
            <a:pPr lvl="1"/>
            <a:r>
              <a:rPr lang="en-US" dirty="0"/>
              <a:t>Perform business logic</a:t>
            </a:r>
          </a:p>
          <a:p>
            <a:r>
              <a:rPr lang="en-US" dirty="0" err="1"/>
              <a:t>DexActions</a:t>
            </a:r>
            <a:r>
              <a:rPr lang="en-US" dirty="0"/>
              <a:t> enumerates actions</a:t>
            </a:r>
          </a:p>
          <a:p>
            <a:pPr lvl="1"/>
            <a:r>
              <a:rPr lang="en-US" dirty="0"/>
              <a:t>Provides class information for instantiating specific actions </a:t>
            </a:r>
          </a:p>
          <a:p>
            <a:r>
              <a:rPr lang="en-US" dirty="0"/>
              <a:t>Architypes: Run, String, Boolean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3BEA2-570D-4D01-B4C4-3B7B8D8AC4E9}"/>
              </a:ext>
            </a:extLst>
          </p:cNvPr>
          <p:cNvGrpSpPr/>
          <p:nvPr/>
        </p:nvGrpSpPr>
        <p:grpSpPr>
          <a:xfrm>
            <a:off x="5693236" y="149170"/>
            <a:ext cx="1952327" cy="2062742"/>
            <a:chOff x="6638962" y="3594347"/>
            <a:chExt cx="1952327" cy="20627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6802458" y="3677461"/>
              <a:ext cx="1625335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View Controller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6802457" y="4337336"/>
              <a:ext cx="1625336" cy="879571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Row Factories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@FXML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Menus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Buttons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6638962" y="3594347"/>
              <a:ext cx="1952327" cy="2062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Dex.controllers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>
            <a:off x="7482067" y="1331945"/>
            <a:ext cx="1047249" cy="109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86BD6ED-7FB3-4869-8A35-62B47FCAADBE}"/>
              </a:ext>
            </a:extLst>
          </p:cNvPr>
          <p:cNvGrpSpPr/>
          <p:nvPr/>
        </p:nvGrpSpPr>
        <p:grpSpPr>
          <a:xfrm>
            <a:off x="5746977" y="2279367"/>
            <a:ext cx="2711947" cy="3143177"/>
            <a:chOff x="8872334" y="2603241"/>
            <a:chExt cx="2711947" cy="39140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8935290" y="3935722"/>
              <a:ext cx="2527529" cy="4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8872334" y="2603241"/>
              <a:ext cx="2711947" cy="2948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AE7CAF8-90A6-4619-A8B2-FF58A2A9A287}"/>
                </a:ext>
              </a:extLst>
            </p:cNvPr>
            <p:cNvSpPr/>
            <p:nvPr/>
          </p:nvSpPr>
          <p:spPr>
            <a:xfrm>
              <a:off x="8935290" y="3134454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Library Members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41A5EBA-FE19-42CB-8CF2-511A24D530CC}"/>
                </a:ext>
              </a:extLst>
            </p:cNvPr>
            <p:cNvCxnSpPr>
              <a:cxnSpLocks/>
              <a:stCxn id="63" idx="2"/>
              <a:endCxn id="6" idx="0"/>
            </p:cNvCxnSpPr>
            <p:nvPr/>
          </p:nvCxnSpPr>
          <p:spPr>
            <a:xfrm>
              <a:off x="10028799" y="3472878"/>
              <a:ext cx="170256" cy="4628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62985E2-44B4-4905-9EA4-E2D5BF43655D}"/>
                </a:ext>
              </a:extLst>
            </p:cNvPr>
            <p:cNvSpPr txBox="1"/>
            <p:nvPr/>
          </p:nvSpPr>
          <p:spPr>
            <a:xfrm>
              <a:off x="9434424" y="3459125"/>
              <a:ext cx="1369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Get </a:t>
              </a:r>
              <a:r>
                <a:rPr lang="en-US" sz="1400" dirty="0" err="1"/>
                <a:t>ActionMgr</a:t>
              </a:r>
              <a:r>
                <a:rPr lang="en-US" sz="1400" dirty="0"/>
                <a:t>()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B2288B-A480-4338-A16C-2562B59CC118}"/>
                </a:ext>
              </a:extLst>
            </p:cNvPr>
            <p:cNvSpPr/>
            <p:nvPr/>
          </p:nvSpPr>
          <p:spPr>
            <a:xfrm>
              <a:off x="8935290" y="2692890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OtmObject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4AEA751-6FC4-4F52-9824-0D4F44A27BD2}"/>
                </a:ext>
              </a:extLst>
            </p:cNvPr>
            <p:cNvCxnSpPr>
              <a:cxnSpLocks/>
              <a:stCxn id="78" idx="2"/>
              <a:endCxn id="63" idx="0"/>
            </p:cNvCxnSpPr>
            <p:nvPr/>
          </p:nvCxnSpPr>
          <p:spPr>
            <a:xfrm>
              <a:off x="10028799" y="3031314"/>
              <a:ext cx="0" cy="1031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36D977-CE5E-4DA1-B97E-7B9308D60E47}"/>
                </a:ext>
              </a:extLst>
            </p:cNvPr>
            <p:cNvSpPr/>
            <p:nvPr/>
          </p:nvSpPr>
          <p:spPr>
            <a:xfrm>
              <a:off x="8935290" y="4427719"/>
              <a:ext cx="2527529" cy="78686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Read Only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Minor 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Full</a:t>
              </a:r>
            </a:p>
          </p:txBody>
        </p:sp>
        <p:sp>
          <p:nvSpPr>
            <p:cNvPr id="53" name="Callout: Bent Line with Border and Accent Bar 52">
              <a:extLst>
                <a:ext uri="{FF2B5EF4-FFF2-40B4-BE49-F238E27FC236}">
                  <a16:creationId xmlns:a16="http://schemas.microsoft.com/office/drawing/2014/main" id="{9BEFE9C9-4985-4B75-A2FB-A46C8A0F4BA9}"/>
                </a:ext>
              </a:extLst>
            </p:cNvPr>
            <p:cNvSpPr/>
            <p:nvPr/>
          </p:nvSpPr>
          <p:spPr>
            <a:xfrm flipH="1">
              <a:off x="9391557" y="5657089"/>
              <a:ext cx="1962243" cy="860215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4666"/>
                <a:gd name="adj6" fmla="val 25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Action Manger selected based on  Library and Object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BD1B0-C7D3-4BC2-BCB1-8F3B7DED7E5E}"/>
              </a:ext>
            </a:extLst>
          </p:cNvPr>
          <p:cNvGrpSpPr/>
          <p:nvPr/>
        </p:nvGrpSpPr>
        <p:grpSpPr>
          <a:xfrm>
            <a:off x="8427793" y="159244"/>
            <a:ext cx="3462753" cy="3304095"/>
            <a:chOff x="4966796" y="124905"/>
            <a:chExt cx="3462753" cy="33040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6910091" y="19623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6910091" y="108356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*</a:t>
              </a:r>
              <a:r>
                <a:rPr lang="en-US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7584108" y="856115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6910091" y="1754671"/>
              <a:ext cx="1348034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doIt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getSubject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isAllowed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isValid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5068329" y="178798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5068319" y="843880"/>
              <a:ext cx="1564460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isEnabled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4966796" y="124905"/>
              <a:ext cx="3462753" cy="3304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Dex.actions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2" idx="1"/>
            </p:cNvCxnSpPr>
            <p:nvPr/>
          </p:nvCxnSpPr>
          <p:spPr>
            <a:xfrm>
              <a:off x="6632779" y="1308597"/>
              <a:ext cx="277312" cy="10490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llout: Bent Line with Border and Accent Bar 88">
              <a:extLst>
                <a:ext uri="{FF2B5EF4-FFF2-40B4-BE49-F238E27FC236}">
                  <a16:creationId xmlns:a16="http://schemas.microsoft.com/office/drawing/2014/main" id="{F54F0271-638C-4D98-AB45-B8C55029EDCA}"/>
                </a:ext>
              </a:extLst>
            </p:cNvPr>
            <p:cNvSpPr/>
            <p:nvPr/>
          </p:nvSpPr>
          <p:spPr>
            <a:xfrm flipH="1">
              <a:off x="5029059" y="2035310"/>
              <a:ext cx="1564462" cy="66698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184"/>
                <a:gd name="adj6" fmla="val -13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Specific action enabled and run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A4CF3-5520-481E-B437-7E0A0638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00" y="3835025"/>
            <a:ext cx="49149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B5F-FAF0-41AF-9525-786D2EBE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Manager</a:t>
            </a:r>
            <a:br>
              <a:rPr lang="en-US" dirty="0"/>
            </a:br>
            <a:r>
              <a:rPr lang="en-US" dirty="0"/>
              <a:t>Usage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436C91-311F-4B48-9A58-39208416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3574" cy="4351338"/>
          </a:xfrm>
        </p:spPr>
        <p:txBody>
          <a:bodyPr>
            <a:normAutofit/>
          </a:bodyPr>
          <a:lstStyle/>
          <a:p>
            <a:r>
              <a:rPr lang="en-US" dirty="0"/>
              <a:t>Enabled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3BEA2-570D-4D01-B4C4-3B7B8D8AC4E9}"/>
              </a:ext>
            </a:extLst>
          </p:cNvPr>
          <p:cNvGrpSpPr/>
          <p:nvPr/>
        </p:nvGrpSpPr>
        <p:grpSpPr>
          <a:xfrm>
            <a:off x="7804195" y="274034"/>
            <a:ext cx="1347688" cy="1423907"/>
            <a:chOff x="6638962" y="3594347"/>
            <a:chExt cx="1952327" cy="20627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E714E2-1FAB-469A-8733-37DD9A8F4C1A}"/>
                </a:ext>
              </a:extLst>
            </p:cNvPr>
            <p:cNvSpPr/>
            <p:nvPr/>
          </p:nvSpPr>
          <p:spPr>
            <a:xfrm>
              <a:off x="6802458" y="3677461"/>
              <a:ext cx="1625335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View Controller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45DD89-04AC-43A8-9BD2-9727D43B24E1}"/>
                </a:ext>
              </a:extLst>
            </p:cNvPr>
            <p:cNvSpPr/>
            <p:nvPr/>
          </p:nvSpPr>
          <p:spPr>
            <a:xfrm>
              <a:off x="6802457" y="4337336"/>
              <a:ext cx="1625336" cy="879571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Row Factories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@FXML</a:t>
              </a:r>
            </a:p>
            <a:p>
              <a:pPr lvl="1"/>
              <a:r>
                <a:rPr lang="en-US" sz="800" dirty="0">
                  <a:solidFill>
                    <a:schemeClr val="tx1"/>
                  </a:solidFill>
                </a:rPr>
                <a:t>Menus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lvl="1"/>
              <a:r>
                <a:rPr lang="en-US" sz="900" dirty="0">
                  <a:solidFill>
                    <a:schemeClr val="tx1"/>
                  </a:solidFill>
                </a:rPr>
                <a:t>Buttons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26795-5E35-4134-9CC3-B5ED87D17F41}"/>
                </a:ext>
              </a:extLst>
            </p:cNvPr>
            <p:cNvSpPr/>
            <p:nvPr/>
          </p:nvSpPr>
          <p:spPr>
            <a:xfrm>
              <a:off x="6638962" y="3594347"/>
              <a:ext cx="1952327" cy="2062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Dex.controllers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0BA0A2-F95C-4001-BD00-FB40972E17F3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 flipV="1">
            <a:off x="9039022" y="976344"/>
            <a:ext cx="531273" cy="1141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E9ECD03-56C8-4B08-9CB1-43A8C8A44B89}"/>
              </a:ext>
            </a:extLst>
          </p:cNvPr>
          <p:cNvSpPr/>
          <p:nvPr/>
        </p:nvSpPr>
        <p:spPr>
          <a:xfrm>
            <a:off x="1202102" y="3278043"/>
            <a:ext cx="743985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5A52C"/>
                </a:solidFill>
                <a:latin typeface="Consolas" panose="020B0609020204030204" pitchFamily="49" charset="0"/>
              </a:rPr>
              <a:t>// Controller Row Factory: Runs if menu item on a row is selected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changeAssignedType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OtmTypeUser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OtmTypeUser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getTreeItem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().run(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TYPECHANGE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6BD6ED-7FB3-4869-8A35-62B47FCAADBE}"/>
              </a:ext>
            </a:extLst>
          </p:cNvPr>
          <p:cNvGrpSpPr/>
          <p:nvPr/>
        </p:nvGrpSpPr>
        <p:grpSpPr>
          <a:xfrm>
            <a:off x="9570295" y="2972618"/>
            <a:ext cx="1872052" cy="2169729"/>
            <a:chOff x="8872334" y="2603241"/>
            <a:chExt cx="2711947" cy="39140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C5500-B0D9-4E70-9135-6DC258A3BC95}"/>
                </a:ext>
              </a:extLst>
            </p:cNvPr>
            <p:cNvSpPr/>
            <p:nvPr/>
          </p:nvSpPr>
          <p:spPr>
            <a:xfrm>
              <a:off x="8935290" y="3935722"/>
              <a:ext cx="2527529" cy="4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Model Manager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C2DA44-1267-4F9E-9697-87B394C603E2}"/>
                </a:ext>
              </a:extLst>
            </p:cNvPr>
            <p:cNvSpPr/>
            <p:nvPr/>
          </p:nvSpPr>
          <p:spPr>
            <a:xfrm>
              <a:off x="8872334" y="2603241"/>
              <a:ext cx="2711947" cy="29484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AE7CAF8-90A6-4619-A8B2-FF58A2A9A287}"/>
                </a:ext>
              </a:extLst>
            </p:cNvPr>
            <p:cNvSpPr/>
            <p:nvPr/>
          </p:nvSpPr>
          <p:spPr>
            <a:xfrm>
              <a:off x="8935290" y="3134454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Library Members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41A5EBA-FE19-42CB-8CF2-511A24D530CC}"/>
                </a:ext>
              </a:extLst>
            </p:cNvPr>
            <p:cNvCxnSpPr>
              <a:cxnSpLocks/>
              <a:stCxn id="63" idx="2"/>
              <a:endCxn id="6" idx="0"/>
            </p:cNvCxnSpPr>
            <p:nvPr/>
          </p:nvCxnSpPr>
          <p:spPr>
            <a:xfrm>
              <a:off x="10028799" y="3472878"/>
              <a:ext cx="170256" cy="4628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62985E2-44B4-4905-9EA4-E2D5BF43655D}"/>
                </a:ext>
              </a:extLst>
            </p:cNvPr>
            <p:cNvSpPr txBox="1"/>
            <p:nvPr/>
          </p:nvSpPr>
          <p:spPr>
            <a:xfrm>
              <a:off x="9434424" y="3459124"/>
              <a:ext cx="1370557" cy="41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Get </a:t>
              </a:r>
              <a:r>
                <a:rPr lang="en-US" sz="900" dirty="0" err="1"/>
                <a:t>ActionMgr</a:t>
              </a:r>
              <a:r>
                <a:rPr lang="en-US" sz="900" dirty="0"/>
                <a:t>()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B2288B-A480-4338-A16C-2562B59CC118}"/>
                </a:ext>
              </a:extLst>
            </p:cNvPr>
            <p:cNvSpPr/>
            <p:nvPr/>
          </p:nvSpPr>
          <p:spPr>
            <a:xfrm>
              <a:off x="8935290" y="2692890"/>
              <a:ext cx="2187017" cy="33842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OtmObject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4AEA751-6FC4-4F52-9824-0D4F44A27BD2}"/>
                </a:ext>
              </a:extLst>
            </p:cNvPr>
            <p:cNvCxnSpPr>
              <a:cxnSpLocks/>
              <a:stCxn id="78" idx="2"/>
              <a:endCxn id="63" idx="0"/>
            </p:cNvCxnSpPr>
            <p:nvPr/>
          </p:nvCxnSpPr>
          <p:spPr>
            <a:xfrm>
              <a:off x="10028799" y="3031314"/>
              <a:ext cx="0" cy="1031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336D977-CE5E-4DA1-B97E-7B9308D60E47}"/>
                </a:ext>
              </a:extLst>
            </p:cNvPr>
            <p:cNvSpPr/>
            <p:nvPr/>
          </p:nvSpPr>
          <p:spPr>
            <a:xfrm>
              <a:off x="8935290" y="4427719"/>
              <a:ext cx="2527529" cy="78686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Read Only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Minor 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Full</a:t>
              </a:r>
            </a:p>
          </p:txBody>
        </p:sp>
        <p:sp>
          <p:nvSpPr>
            <p:cNvPr id="53" name="Callout: Bent Line with Border and Accent Bar 52">
              <a:extLst>
                <a:ext uri="{FF2B5EF4-FFF2-40B4-BE49-F238E27FC236}">
                  <a16:creationId xmlns:a16="http://schemas.microsoft.com/office/drawing/2014/main" id="{9BEFE9C9-4985-4B75-A2FB-A46C8A0F4BA9}"/>
                </a:ext>
              </a:extLst>
            </p:cNvPr>
            <p:cNvSpPr/>
            <p:nvPr/>
          </p:nvSpPr>
          <p:spPr>
            <a:xfrm flipH="1">
              <a:off x="9391557" y="5657089"/>
              <a:ext cx="1962243" cy="860215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4666"/>
                <a:gd name="adj6" fmla="val 25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Action Manger selected based on  Library and Object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BD1B0-C7D3-4BC2-BCB1-8F3B7DED7E5E}"/>
              </a:ext>
            </a:extLst>
          </p:cNvPr>
          <p:cNvGrpSpPr/>
          <p:nvPr/>
        </p:nvGrpSpPr>
        <p:grpSpPr>
          <a:xfrm>
            <a:off x="9500214" y="159244"/>
            <a:ext cx="2390332" cy="2280811"/>
            <a:chOff x="4966796" y="124905"/>
            <a:chExt cx="3462753" cy="33040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17B9B-20DF-4E8F-8E24-579FC8D547A3}"/>
                </a:ext>
              </a:extLst>
            </p:cNvPr>
            <p:cNvSpPr/>
            <p:nvPr/>
          </p:nvSpPr>
          <p:spPr>
            <a:xfrm>
              <a:off x="6910091" y="196239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Action (I) &lt;T&gt;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A2EF1-D8D3-4A4D-8986-D11EC6F62C15}"/>
                </a:ext>
              </a:extLst>
            </p:cNvPr>
            <p:cNvSpPr/>
            <p:nvPr/>
          </p:nvSpPr>
          <p:spPr>
            <a:xfrm>
              <a:off x="6910091" y="1083562"/>
              <a:ext cx="1348034" cy="659876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solidFill>
                    <a:schemeClr val="tx1"/>
                  </a:solidFill>
                </a:rPr>
                <a:t>*</a:t>
              </a:r>
              <a:r>
                <a:rPr lang="en-US" sz="1050" dirty="0">
                  <a:solidFill>
                    <a:schemeClr val="tx1"/>
                  </a:solidFill>
                </a:rPr>
                <a:t>Action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57452C-77B3-43A6-9ACC-1875FF71CD86}"/>
                </a:ext>
              </a:extLst>
            </p:cNvPr>
            <p:cNvCxnSpPr>
              <a:cxnSpLocks/>
              <a:stCxn id="42" idx="0"/>
              <a:endCxn id="9" idx="2"/>
            </p:cNvCxnSpPr>
            <p:nvPr/>
          </p:nvCxnSpPr>
          <p:spPr>
            <a:xfrm flipV="1">
              <a:off x="7584108" y="856115"/>
              <a:ext cx="0" cy="22744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CECF74-2A08-45C4-B8AB-EAE45335BF8F}"/>
                </a:ext>
              </a:extLst>
            </p:cNvPr>
            <p:cNvSpPr/>
            <p:nvPr/>
          </p:nvSpPr>
          <p:spPr>
            <a:xfrm>
              <a:off x="6910091" y="1754671"/>
              <a:ext cx="1348034" cy="1329024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doIt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getSubject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isAllowed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isEnabled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 err="1">
                  <a:solidFill>
                    <a:schemeClr val="tx1"/>
                  </a:solidFill>
                </a:rPr>
                <a:t>isValid</a:t>
              </a:r>
              <a:r>
                <a:rPr lang="en-US" sz="7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/>
                  </a:solidFill>
                </a:rPr>
                <a:t>undo()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CDF21F-43B2-4C87-A6B0-A1E0A53D0201}"/>
                </a:ext>
              </a:extLst>
            </p:cNvPr>
            <p:cNvSpPr/>
            <p:nvPr/>
          </p:nvSpPr>
          <p:spPr>
            <a:xfrm>
              <a:off x="5068329" y="178798"/>
              <a:ext cx="1564460" cy="65987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Action Manager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44EF08-D985-4C2E-A0EB-8915FE9C820E}"/>
                </a:ext>
              </a:extLst>
            </p:cNvPr>
            <p:cNvSpPr/>
            <p:nvPr/>
          </p:nvSpPr>
          <p:spPr>
            <a:xfrm>
              <a:off x="5068319" y="843880"/>
              <a:ext cx="1564460" cy="929433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isEnabled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Do()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chemeClr val="tx1"/>
                  </a:solidFill>
                </a:rPr>
                <a:t>Undo()</a:t>
              </a:r>
            </a:p>
            <a:p>
              <a:r>
                <a:rPr lang="en-US" sz="900" dirty="0">
                  <a:solidFill>
                    <a:schemeClr val="tx1"/>
                  </a:solidFill>
                </a:rPr>
                <a:t>-- manage queue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F7DACE7-FEFB-4690-963B-F4E09958AE41}"/>
                </a:ext>
              </a:extLst>
            </p:cNvPr>
            <p:cNvSpPr/>
            <p:nvPr/>
          </p:nvSpPr>
          <p:spPr>
            <a:xfrm>
              <a:off x="4966796" y="124905"/>
              <a:ext cx="3462753" cy="3304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Dex.actions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70DB5AE-16D8-4AF2-8FAF-E3BD4BCA05DE}"/>
                </a:ext>
              </a:extLst>
            </p:cNvPr>
            <p:cNvCxnSpPr>
              <a:cxnSpLocks/>
              <a:stCxn id="66" idx="3"/>
              <a:endCxn id="42" idx="1"/>
            </p:cNvCxnSpPr>
            <p:nvPr/>
          </p:nvCxnSpPr>
          <p:spPr>
            <a:xfrm>
              <a:off x="6632779" y="1308597"/>
              <a:ext cx="277312" cy="10490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llout: Bent Line with Border and Accent Bar 88">
              <a:extLst>
                <a:ext uri="{FF2B5EF4-FFF2-40B4-BE49-F238E27FC236}">
                  <a16:creationId xmlns:a16="http://schemas.microsoft.com/office/drawing/2014/main" id="{F54F0271-638C-4D98-AB45-B8C55029EDCA}"/>
                </a:ext>
              </a:extLst>
            </p:cNvPr>
            <p:cNvSpPr/>
            <p:nvPr/>
          </p:nvSpPr>
          <p:spPr>
            <a:xfrm flipH="1">
              <a:off x="5029059" y="2035310"/>
              <a:ext cx="1564462" cy="66698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0184"/>
                <a:gd name="adj6" fmla="val -13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Specific action enabled and run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2B1C399-F55A-4547-9C35-271CB414CF41}"/>
              </a:ext>
            </a:extLst>
          </p:cNvPr>
          <p:cNvSpPr txBox="1"/>
          <p:nvPr/>
        </p:nvSpPr>
        <p:spPr>
          <a:xfrm>
            <a:off x="1202102" y="2248566"/>
            <a:ext cx="8035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DexActions.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DELETEPROPERTY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property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5215BA-0BB5-4423-973E-C6C0D4F78D01}"/>
              </a:ext>
            </a:extLst>
          </p:cNvPr>
          <p:cNvSpPr txBox="1"/>
          <p:nvPr/>
        </p:nvSpPr>
        <p:spPr>
          <a:xfrm>
            <a:off x="1202102" y="479996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modelMgr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.getActionManager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).undo();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61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B2B2-14AF-4DB7-AEBA-BC30F5F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7C372-BF5E-4AB4-BEDE-335093F9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Controllers interact directly with JavaFX widgets.</a:t>
            </a:r>
          </a:p>
          <a:p>
            <a:pPr lvl="1"/>
            <a:r>
              <a:rPr lang="en-US" dirty="0"/>
              <a:t>Table and </a:t>
            </a:r>
            <a:r>
              <a:rPr lang="en-US" dirty="0" err="1"/>
              <a:t>TreeTable</a:t>
            </a:r>
            <a:r>
              <a:rPr lang="en-US" dirty="0"/>
              <a:t> controllers have: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RowFactories</a:t>
            </a:r>
            <a:r>
              <a:rPr lang="en-US" dirty="0"/>
              <a:t> – describe view and formatting of each row including menus and actions</a:t>
            </a:r>
          </a:p>
          <a:p>
            <a:pPr lvl="2"/>
            <a:r>
              <a:rPr lang="en-US" dirty="0"/>
              <a:t>DAO (Data Access Objects) – maps Model Objects to row field values</a:t>
            </a:r>
          </a:p>
          <a:p>
            <a:r>
              <a:rPr lang="en-US" dirty="0"/>
              <a:t>Controllers are reusable. </a:t>
            </a:r>
          </a:p>
          <a:p>
            <a:pPr lvl="1"/>
            <a:r>
              <a:rPr lang="en-US" dirty="0"/>
              <a:t>Designed to have the exact same code used </a:t>
            </a:r>
            <a:r>
              <a:rPr lang="en-US" dirty="0" err="1"/>
              <a:t>whereever</a:t>
            </a:r>
            <a:r>
              <a:rPr lang="en-US" dirty="0"/>
              <a:t> needed.</a:t>
            </a:r>
          </a:p>
          <a:p>
            <a:pPr lvl="2"/>
            <a:r>
              <a:rPr lang="en-US" dirty="0"/>
              <a:t>Ex. </a:t>
            </a:r>
            <a:r>
              <a:rPr lang="en-US" dirty="0" err="1"/>
              <a:t>MemberTreeTableController</a:t>
            </a:r>
            <a:r>
              <a:rPr lang="en-US" dirty="0"/>
              <a:t> used in primary view and in type selection</a:t>
            </a:r>
          </a:p>
          <a:p>
            <a:r>
              <a:rPr lang="en-US" dirty="0"/>
              <a:t>Sub-types</a:t>
            </a:r>
          </a:p>
          <a:p>
            <a:pPr lvl="1"/>
            <a:r>
              <a:rPr lang="en-US" dirty="0"/>
              <a:t>Filter, Included, Main, Pop-up</a:t>
            </a:r>
          </a:p>
          <a:p>
            <a:r>
              <a:rPr lang="en-US" dirty="0"/>
              <a:t>Events - Implementors of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OtmEventUser</a:t>
            </a:r>
            <a:endParaRPr lang="en-US" dirty="0"/>
          </a:p>
          <a:p>
            <a:pPr lvl="1"/>
            <a:r>
              <a:rPr lang="en-US" dirty="0"/>
              <a:t>Changes to the model are </a:t>
            </a:r>
            <a:r>
              <a:rPr lang="en-US" i="1" dirty="0"/>
              <a:t>subscribed </a:t>
            </a:r>
            <a:r>
              <a:rPr lang="en-US" dirty="0"/>
              <a:t>to by the controller</a:t>
            </a:r>
          </a:p>
          <a:p>
            <a:pPr lvl="1"/>
            <a:r>
              <a:rPr lang="en-US" dirty="0"/>
              <a:t>Events can be </a:t>
            </a:r>
            <a:r>
              <a:rPr lang="en-US" i="1" dirty="0"/>
              <a:t>published</a:t>
            </a:r>
            <a:r>
              <a:rPr lang="en-US" dirty="0"/>
              <a:t> for other controllers to respond to</a:t>
            </a:r>
          </a:p>
          <a:p>
            <a:pPr lvl="1"/>
            <a:r>
              <a:rPr lang="en-US" dirty="0"/>
              <a:t>Event publish and subscriptions registered in </a:t>
            </a: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DexMainControllerBase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53122</TotalTime>
  <Words>2569</Words>
  <Application>Microsoft Office PowerPoint</Application>
  <PresentationFormat>Widescreen</PresentationFormat>
  <Paragraphs>601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Nova Cond Light</vt:lpstr>
      <vt:lpstr>Calibri</vt:lpstr>
      <vt:lpstr>Calibri Light</vt:lpstr>
      <vt:lpstr>Consolas</vt:lpstr>
      <vt:lpstr>Gill Sans Nova</vt:lpstr>
      <vt:lpstr>Wingdings</vt:lpstr>
      <vt:lpstr>Office Theme</vt:lpstr>
      <vt:lpstr>DEX Architecture (OTM-DE on JavaFX) </vt:lpstr>
      <vt:lpstr>TODO list</vt:lpstr>
      <vt:lpstr>Overview</vt:lpstr>
      <vt:lpstr>DEX Application Architecture</vt:lpstr>
      <vt:lpstr>DEX Application Architecture</vt:lpstr>
      <vt:lpstr>Actions</vt:lpstr>
      <vt:lpstr>Action Manager Design</vt:lpstr>
      <vt:lpstr>Action Manager Usage</vt:lpstr>
      <vt:lpstr>Controllers</vt:lpstr>
      <vt:lpstr>Building a new Dialog Menu</vt:lpstr>
      <vt:lpstr>Events</vt:lpstr>
      <vt:lpstr>Architecture Events</vt:lpstr>
      <vt:lpstr>Event Architecture Set-up</vt:lpstr>
      <vt:lpstr>Event Architecture Runtime</vt:lpstr>
      <vt:lpstr>Event Architecture Implementation</vt:lpstr>
      <vt:lpstr>Model - Overview</vt:lpstr>
      <vt:lpstr>OTM Object Model – JavaFX Properties</vt:lpstr>
      <vt:lpstr>Otm Object Model - Children</vt:lpstr>
      <vt:lpstr>Otm Object Model – Inherited Properties</vt:lpstr>
      <vt:lpstr>Otm Object Model – Contextual Facets</vt:lpstr>
      <vt:lpstr>PowerPoint Presentation</vt:lpstr>
      <vt:lpstr>Repository Views</vt:lpstr>
      <vt:lpstr>DexFileHandler</vt:lpstr>
      <vt:lpstr>Graphics (under controllers)</vt:lpstr>
      <vt:lpstr>Domain Sprite</vt:lpstr>
      <vt:lpstr>Adding to Launcher application</vt:lpstr>
      <vt:lpstr>Architecture</vt:lpstr>
      <vt:lpstr>Resources</vt:lpstr>
      <vt:lpstr>Actions Architecture</vt:lpstr>
      <vt:lpstr>Naming Conventions</vt:lpstr>
      <vt:lpstr>Overall Layout and Scenes</vt:lpstr>
      <vt:lpstr>Navigator - how to simplify</vt:lpstr>
      <vt:lpstr>Editors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Hollander</dc:creator>
  <cp:lastModifiedBy>Dave Hollander</cp:lastModifiedBy>
  <cp:revision>16</cp:revision>
  <cp:lastPrinted>2019-06-18T15:34:05Z</cp:lastPrinted>
  <dcterms:created xsi:type="dcterms:W3CDTF">2019-01-16T17:07:42Z</dcterms:created>
  <dcterms:modified xsi:type="dcterms:W3CDTF">2021-06-10T14:30:27Z</dcterms:modified>
</cp:coreProperties>
</file>