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5"/>
    <p:sldMasterId id="2147483796" r:id="rId6"/>
    <p:sldMasterId id="2147483808" r:id="rId7"/>
    <p:sldMasterId id="2147483789" r:id="rId8"/>
  </p:sldMasterIdLst>
  <p:notesMasterIdLst>
    <p:notesMasterId r:id="rId26"/>
  </p:notesMasterIdLst>
  <p:handoutMasterIdLst>
    <p:handoutMasterId r:id="rId27"/>
  </p:handoutMasterIdLst>
  <p:sldIdLst>
    <p:sldId id="347" r:id="rId9"/>
    <p:sldId id="348" r:id="rId10"/>
    <p:sldId id="361" r:id="rId11"/>
    <p:sldId id="365" r:id="rId12"/>
    <p:sldId id="349" r:id="rId13"/>
    <p:sldId id="364" r:id="rId14"/>
    <p:sldId id="350" r:id="rId15"/>
    <p:sldId id="351" r:id="rId16"/>
    <p:sldId id="352" r:id="rId17"/>
    <p:sldId id="366" r:id="rId18"/>
    <p:sldId id="354" r:id="rId19"/>
    <p:sldId id="362" r:id="rId20"/>
    <p:sldId id="355" r:id="rId21"/>
    <p:sldId id="356" r:id="rId22"/>
    <p:sldId id="357" r:id="rId23"/>
    <p:sldId id="358" r:id="rId24"/>
    <p:sldId id="359" r:id="rId25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52" d="100"/>
          <a:sy n="52" d="100"/>
        </p:scale>
        <p:origin x="322" y="53"/>
      </p:cViewPr>
      <p:guideLst>
        <p:guide orient="horz" pos="4176"/>
        <p:guide pos="864"/>
      </p:guideLst>
    </p:cSldViewPr>
  </p:slideViewPr>
  <p:outlineViewPr>
    <p:cViewPr>
      <p:scale>
        <a:sx n="33" d="100"/>
        <a:sy n="33" d="100"/>
      </p:scale>
      <p:origin x="0" y="-573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038F-9004-474A-9501-D7090A7BCF9C}" type="datetimeFigureOut">
              <a:rPr lang="en-US" smtClean="0"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1086-820F-487B-B4D5-9F639E679D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43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5418FC27-775B-4555-AC31-99C4D05BED9B}" type="datetimeFigureOut">
              <a:rPr lang="en-US" smtClean="0"/>
              <a:t>1/28/2015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93372650-0F8F-4A21-9426-8C0078159C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640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8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r>
              <a:rPr lang="en-US" baseline="0" dirty="0" smtClean="0"/>
              <a:t> creators, web designers, web developers, buyers, QA…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Distinguish between (IT) accessibility</a:t>
            </a:r>
            <a:r>
              <a:rPr lang="en-US" baseline="0" dirty="0" smtClean="0"/>
              <a:t> and accommodation. </a:t>
            </a:r>
          </a:p>
          <a:p>
            <a:r>
              <a:rPr lang="en-US" baseline="0" dirty="0" smtClean="0"/>
              <a:t>Accessibility is built in, for everyone to use; technology centered, not person centered; proactive.</a:t>
            </a:r>
          </a:p>
          <a:p>
            <a:r>
              <a:rPr lang="en-US" baseline="0" dirty="0" smtClean="0"/>
              <a:t>Some call it an “electronic curb cut”</a:t>
            </a:r>
          </a:p>
          <a:p>
            <a:r>
              <a:rPr lang="en-US" dirty="0" smtClean="0"/>
              <a:t>“curb cut” links to video:</a:t>
            </a:r>
          </a:p>
          <a:p>
            <a:r>
              <a:rPr lang="en-US" dirty="0" smtClean="0"/>
              <a:t>http://www.state.mn.us/mn/forms/oetweb/accessibility/curb-cut-video/Accessibility_Video_Large.html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2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gave us permission to</a:t>
            </a:r>
            <a:r>
              <a:rPr lang="en-US" baseline="0" dirty="0" smtClean="0"/>
              <a:t> </a:t>
            </a:r>
            <a:r>
              <a:rPr lang="en-US" baseline="0" smtClean="0"/>
              <a:t>use this video.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9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phrase</a:t>
            </a:r>
            <a:r>
              <a:rPr lang="en-US" baseline="0" dirty="0" smtClean="0"/>
              <a:t> I am trying to eradicate from state lexicon. </a:t>
            </a:r>
            <a:r>
              <a:rPr lang="en-US" dirty="0" smtClean="0"/>
              <a:t>Possibly</a:t>
            </a:r>
            <a:r>
              <a:rPr lang="en-US" baseline="0" dirty="0" smtClean="0"/>
              <a:t> the anticipated DOJ ruling will provide some guidance, but even then it won’t be completely prescriptive. Every situation or technology will have its unique aspects.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Accessibility as a pathway</a:t>
            </a:r>
            <a:r>
              <a:rPr lang="en-US" baseline="0" dirty="0" smtClean="0"/>
              <a:t> to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Checklists are reminders of key</a:t>
            </a:r>
            <a:r>
              <a:rPr lang="en-US" baseline="0" dirty="0" smtClean="0"/>
              <a:t> guidance elements. Not an assurance of accessibility.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r>
              <a:rPr lang="en-US" baseline="0" dirty="0" smtClean="0"/>
              <a:t> – not Compliance – needs to be the focus. Solve usability, and you solve compliance.</a:t>
            </a:r>
          </a:p>
          <a:p>
            <a:r>
              <a:rPr lang="en-US" dirty="0" smtClean="0"/>
              <a:t>TAM fund appropriation</a:t>
            </a:r>
            <a:r>
              <a:rPr lang="en-US" baseline="0" dirty="0" smtClean="0"/>
              <a:t> and advisory committee specified “accessibility and usability”</a:t>
            </a:r>
          </a:p>
          <a:p>
            <a:r>
              <a:rPr lang="en-US" dirty="0" smtClean="0"/>
              <a:t>Usability</a:t>
            </a:r>
            <a:r>
              <a:rPr lang="en-US" baseline="0" dirty="0" smtClean="0"/>
              <a:t> as goal; accessibility as a 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efficiently</a:t>
            </a:r>
            <a:r>
              <a:rPr lang="en-US" baseline="0" dirty="0" smtClean="0"/>
              <a:t> perform your job functions without a mouse?</a:t>
            </a:r>
          </a:p>
          <a:p>
            <a:r>
              <a:rPr lang="en-US" baseline="0" dirty="0" smtClean="0"/>
              <a:t>Primary key actions:</a:t>
            </a:r>
          </a:p>
          <a:p>
            <a:r>
              <a:rPr lang="en-US" baseline="0" dirty="0" smtClean="0"/>
              <a:t>Tab and shift-Tab</a:t>
            </a:r>
          </a:p>
          <a:p>
            <a:r>
              <a:rPr lang="en-US" baseline="0" dirty="0" smtClean="0"/>
              <a:t>Spacebar to select</a:t>
            </a:r>
          </a:p>
          <a:p>
            <a:r>
              <a:rPr lang="en-US" baseline="0" dirty="0" smtClean="0"/>
              <a:t>Arrow to move down/up or across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38200" y="3733800"/>
            <a:ext cx="7467600" cy="2209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dirty="0" smtClean="0"/>
              <a:t>Name, title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371600" y="1905000"/>
            <a:ext cx="6400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add title here</a:t>
            </a:r>
            <a:endParaRPr lang="en-US" dirty="0"/>
          </a:p>
        </p:txBody>
      </p:sp>
      <p:pic>
        <p:nvPicPr>
          <p:cNvPr id="6" name="Picture 5" descr="tag-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858"/>
            <a:ext cx="9144000" cy="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4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04800" y="1141412"/>
            <a:ext cx="8686800" cy="5411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add large graphics, charts or pictures that need the whole page</a:t>
            </a:r>
          </a:p>
        </p:txBody>
      </p:sp>
    </p:spTree>
    <p:extLst>
      <p:ext uri="{BB962C8B-B14F-4D97-AF65-F5344CB8AC3E}">
        <p14:creationId xmlns:p14="http://schemas.microsoft.com/office/powerpoint/2010/main" val="54379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600"/>
            <a:ext cx="5486400" cy="381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fld id="{9560B6AF-E963-9346-A383-4FC7D7175C09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62A45E4B-60B5-5546-B6EE-435B9BF5D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4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5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507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3687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fld id="{9560B6AF-E963-9346-A383-4FC7D7175C09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62A45E4B-60B5-5546-B6EE-435B9BF5D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2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99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37338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37338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fld id="{9560B6AF-E963-9346-A383-4FC7D7175C09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62A45E4B-60B5-5546-B6EE-435B9BF5D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1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3197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157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fld id="{9560B6AF-E963-9346-A383-4FC7D7175C09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62A45E4B-60B5-5546-B6EE-435B9BF5D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0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04800" y="1141412"/>
            <a:ext cx="8686800" cy="5411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add large graphics, charts or pictures that need the whole page</a:t>
            </a:r>
          </a:p>
        </p:txBody>
      </p:sp>
    </p:spTree>
    <p:extLst>
      <p:ext uri="{BB962C8B-B14F-4D97-AF65-F5344CB8AC3E}">
        <p14:creationId xmlns:p14="http://schemas.microsoft.com/office/powerpoint/2010/main" val="3950071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600"/>
            <a:ext cx="5486400" cy="381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fld id="{9560B6AF-E963-9346-A383-4FC7D7175C09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62A45E4B-60B5-5546-B6EE-435B9BF5D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8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7924800" cy="4525963"/>
          </a:xfrm>
          <a:prstGeom prst="rect">
            <a:avLst/>
          </a:prstGeo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400" baseline="0">
                <a:latin typeface="Arial" pitchFamily="34" charset="0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400" baseline="0">
                <a:latin typeface="Arial" pitchFamily="34" charset="0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000" baseline="0">
                <a:latin typeface="Arial" pitchFamily="34" charset="0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800" baseline="0">
                <a:latin typeface="Arial" pitchFamily="34" charset="0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92480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2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Section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 userDrawn="1"/>
        </p:nvSpPr>
        <p:spPr>
          <a:xfrm>
            <a:off x="838200" y="3733800"/>
            <a:ext cx="7467600" cy="1371600"/>
          </a:xfrm>
          <a:prstGeom prst="rect">
            <a:avLst/>
          </a:prstGeom>
        </p:spPr>
        <p:txBody>
          <a:bodyPr vert="horz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Name, title</a:t>
            </a:r>
          </a:p>
          <a:p>
            <a:pPr marL="0" lvl="0" indent="0" algn="ctr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Organization</a:t>
            </a:r>
          </a:p>
          <a:p>
            <a:pPr marL="0" lvl="0" indent="0" algn="ctr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8" name="Title 4"/>
          <p:cNvSpPr>
            <a:spLocks noGrp="1"/>
          </p:cNvSpPr>
          <p:nvPr userDrawn="1"/>
        </p:nvSpPr>
        <p:spPr>
          <a:xfrm>
            <a:off x="1371600" y="1828800"/>
            <a:ext cx="6400800" cy="1143000"/>
          </a:xfrm>
          <a:prstGeom prst="rect">
            <a:avLst/>
          </a:prstGeom>
        </p:spPr>
        <p:txBody>
          <a:bodyPr vert="horz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FF"/>
                </a:solidFill>
              </a:rPr>
              <a:t>Click to add title here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6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38200" y="3733800"/>
            <a:ext cx="7467600" cy="2209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dirty="0" smtClean="0"/>
              <a:t>Name, title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Contact Information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 hasCustomPrompt="1"/>
          </p:nvPr>
        </p:nvSpPr>
        <p:spPr>
          <a:xfrm>
            <a:off x="1371600" y="1905000"/>
            <a:ext cx="6400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" name="Picture 4" descr="tag-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858"/>
            <a:ext cx="9144000" cy="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3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7924800" cy="4525963"/>
          </a:xfrm>
          <a:prstGeom prst="rect">
            <a:avLst/>
          </a:prstGeo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400" baseline="0">
                <a:latin typeface="Arial" pitchFamily="34" charset="0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400" baseline="0">
                <a:latin typeface="Arial" pitchFamily="34" charset="0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000" baseline="0">
                <a:latin typeface="Arial" pitchFamily="34" charset="0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800" baseline="0">
                <a:latin typeface="Arial" pitchFamily="34" charset="0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92480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8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 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362200" y="3962400"/>
            <a:ext cx="38100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latin typeface="Franklin Gothic Book" pitchFamily="34" charset="0"/>
              </a:defRPr>
            </a:lvl1pPr>
          </a:lstStyle>
          <a:p>
            <a:pPr lvl="0"/>
            <a:r>
              <a:rPr lang="en-US" dirty="0" smtClean="0"/>
              <a:t>Click to add new presenter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62200" y="2667000"/>
            <a:ext cx="3810000" cy="1295400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latin typeface="Franklin Gothic Book" pitchFamily="34" charset="0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3959225"/>
            <a:ext cx="3505200" cy="730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 dirty="0" smtClean="0"/>
              <a:t>Click to add your name and contact 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0" y="2438400"/>
            <a:ext cx="3505200" cy="1524000"/>
          </a:xfrm>
          <a:prstGeom prst="rect">
            <a:avLst/>
          </a:prstGeom>
        </p:spPr>
        <p:txBody>
          <a:bodyPr anchor="b"/>
          <a:lstStyle>
            <a:lvl1pPr algn="r">
              <a:defRPr sz="3200">
                <a:latin typeface="Franklin Gothic Book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2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tag-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9144000" cy="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507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3687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fld id="{9560B6AF-E963-9346-A383-4FC7D7175C09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62A45E4B-60B5-5546-B6EE-435B9BF5D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99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37338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37338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fld id="{9560B6AF-E963-9346-A383-4FC7D7175C09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62A45E4B-60B5-5546-B6EE-435B9BF5D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3197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157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fld id="{9560B6AF-E963-9346-A383-4FC7D7175C09}" type="datetime1">
              <a:rPr lang="en-US" smtClean="0"/>
              <a:t>1/28/2015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62A45E4B-60B5-5546-B6EE-435B9BF5D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1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-banner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69"/>
            <a:ext cx="9144000" cy="6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806" r:id="rId2"/>
    <p:sldLayoutId id="2147483815" r:id="rId3"/>
    <p:sldLayoutId id="2147483816" r:id="rId4"/>
    <p:sldLayoutId id="2147483817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-banner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9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800" r:id="rId3"/>
    <p:sldLayoutId id="2147483804" r:id="rId4"/>
    <p:sldLayoutId id="2147483807" r:id="rId5"/>
    <p:sldLayoutId id="2147483805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-banner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9169"/>
          </a:xfrm>
          <a:prstGeom prst="rect">
            <a:avLst/>
          </a:prstGeom>
        </p:spPr>
      </p:pic>
      <p:pic>
        <p:nvPicPr>
          <p:cNvPr id="3" name="Picture 2" descr="tag-ctr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9144000" cy="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6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Office of Accessibility logo, A Program of MN.IT Services. Accessibility Matters  www.mn.gov/mnit/oprograms/accessibility with decorative rect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Franklin Gothic Book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design/spec/usability/accessibility.html" TargetMode="External"/><Relationship Id="rId2" Type="http://schemas.openxmlformats.org/officeDocument/2006/relationships/hyperlink" Target="http://mn.gov/mnit/programs/accessibility/websites_applications.j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innovation.mn.gov/?q=mobileguid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1600200"/>
            <a:ext cx="7543800" cy="1447800"/>
          </a:xfrm>
        </p:spPr>
        <p:txBody>
          <a:bodyPr/>
          <a:lstStyle/>
          <a:p>
            <a:r>
              <a:rPr lang="en-US" sz="7200" dirty="0" smtClean="0"/>
              <a:t>Accessibility</a:t>
            </a:r>
            <a:endParaRPr lang="en-US" sz="7200" dirty="0">
              <a:latin typeface="+mn-lt"/>
            </a:endParaRPr>
          </a:p>
        </p:txBody>
      </p:sp>
      <p:sp>
        <p:nvSpPr>
          <p:cNvPr id="5" name="Subtitle"/>
          <p:cNvSpPr>
            <a:spLocks noGrp="1"/>
          </p:cNvSpPr>
          <p:nvPr>
            <p:ph type="body" sz="quarter" idx="12"/>
          </p:nvPr>
        </p:nvSpPr>
        <p:spPr>
          <a:xfrm>
            <a:off x="1295400" y="3581400"/>
            <a:ext cx="5791200" cy="1219200"/>
          </a:xfrm>
        </p:spPr>
        <p:txBody>
          <a:bodyPr/>
          <a:lstStyle/>
          <a:p>
            <a:r>
              <a:rPr lang="en-US" sz="1800" dirty="0" smtClean="0">
                <a:latin typeface="+mn-lt"/>
              </a:rPr>
              <a:t>Jay Wyant, CIAO</a:t>
            </a:r>
          </a:p>
          <a:p>
            <a:r>
              <a:rPr lang="en-US" sz="1800" dirty="0" smtClean="0"/>
              <a:t>January</a:t>
            </a:r>
            <a:r>
              <a:rPr lang="en-US" sz="1800" baseline="0" dirty="0" smtClean="0"/>
              <a:t> 31</a:t>
            </a:r>
            <a:r>
              <a:rPr lang="en-US" sz="1800" dirty="0" smtClean="0"/>
              <a:t>, 2015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UI Usability</a:t>
            </a:r>
            <a:r>
              <a:rPr lang="en-US" baseline="0" dirty="0" smtClean="0"/>
              <a:t> Test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429000"/>
            <a:ext cx="5867400" cy="2819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Drinking straw</a:t>
            </a:r>
            <a:r>
              <a:rPr lang="en-US" baseline="0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Usability</a:t>
            </a:r>
            <a:r>
              <a:rPr lang="en-US" baseline="0" dirty="0" smtClean="0"/>
              <a:t> 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687763"/>
          </a:xfrm>
          <a:prstGeom prst="rect">
            <a:avLst/>
          </a:prstGeom>
        </p:spPr>
        <p:txBody>
          <a:bodyPr/>
          <a:lstStyle/>
          <a:p>
            <a:r>
              <a:rPr lang="en-US" sz="2400" kern="1200" baseline="0" dirty="0" smtClean="0">
                <a:effectLst/>
                <a:latin typeface="+mn-lt"/>
              </a:rPr>
              <a:t>Content structure</a:t>
            </a:r>
          </a:p>
          <a:p>
            <a:r>
              <a:rPr lang="en-US" sz="2400" kern="1200" baseline="0" dirty="0" smtClean="0">
                <a:effectLst/>
                <a:latin typeface="+mn-lt"/>
              </a:rPr>
              <a:t>Navigation</a:t>
            </a:r>
            <a:endParaRPr lang="en-US" sz="2400" dirty="0" smtClean="0">
              <a:effectLst/>
              <a:latin typeface="+mn-lt"/>
            </a:endParaRPr>
          </a:p>
          <a:p>
            <a:r>
              <a:rPr lang="en-US" sz="2400" kern="1200" baseline="0" dirty="0" smtClean="0">
                <a:effectLst/>
                <a:latin typeface="+mn-lt"/>
              </a:rPr>
              <a:t>Images and non-text elements</a:t>
            </a:r>
          </a:p>
          <a:p>
            <a:r>
              <a:rPr lang="en-US" sz="2400" kern="1200" baseline="0" dirty="0" smtClean="0">
                <a:effectLst/>
                <a:latin typeface="+mn-lt"/>
              </a:rPr>
              <a:t>Color </a:t>
            </a:r>
          </a:p>
          <a:p>
            <a:r>
              <a:rPr lang="en-US" sz="2400" kern="1200" baseline="0" dirty="0" smtClean="0">
                <a:effectLst/>
                <a:latin typeface="+mn-lt"/>
              </a:rPr>
              <a:t>Forms</a:t>
            </a:r>
          </a:p>
          <a:p>
            <a:r>
              <a:rPr lang="en-US" sz="2400" kern="1200" baseline="0" dirty="0" smtClean="0">
                <a:effectLst/>
                <a:latin typeface="+mn-lt"/>
              </a:rPr>
              <a:t>Media</a:t>
            </a:r>
          </a:p>
          <a:p>
            <a:r>
              <a:rPr lang="en-US" sz="2400" kern="1200" baseline="0" dirty="0" smtClean="0">
                <a:effectLst/>
                <a:latin typeface="+mn-lt"/>
              </a:rPr>
              <a:t>Maps!</a:t>
            </a:r>
          </a:p>
        </p:txBody>
      </p:sp>
    </p:spTree>
    <p:extLst>
      <p:ext uri="{BB962C8B-B14F-4D97-AF65-F5344CB8AC3E}">
        <p14:creationId xmlns:p14="http://schemas.microsoft.com/office/powerpoint/2010/main" val="13700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is best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657600"/>
            <a:ext cx="2655455" cy="17526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628650" y="2057400"/>
            <a:ext cx="6686550" cy="4119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Even complex tech</a:t>
            </a:r>
            <a:r>
              <a:rPr lang="en-US" baseline="0" dirty="0" smtClean="0"/>
              <a:t> is “simple” with planning</a:t>
            </a:r>
          </a:p>
          <a:p>
            <a:r>
              <a:rPr lang="en-US" baseline="0" dirty="0" smtClean="0"/>
              <a:t>Can you anticipate the future?</a:t>
            </a:r>
          </a:p>
          <a:p>
            <a:r>
              <a:rPr lang="en-US" baseline="0" dirty="0" smtClean="0"/>
              <a:t>Add/migrate to multiple platforms</a:t>
            </a:r>
          </a:p>
          <a:p>
            <a:r>
              <a:rPr lang="en-US" baseline="0" dirty="0" smtClean="0"/>
              <a:t>Responsive design v.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687763"/>
          </a:xfrm>
        </p:spPr>
        <p:txBody>
          <a:bodyPr/>
          <a:lstStyle/>
          <a:p>
            <a:r>
              <a:rPr lang="en-US" dirty="0" smtClean="0"/>
              <a:t>MN.IT accessible</a:t>
            </a:r>
            <a:r>
              <a:rPr lang="en-US" baseline="0" dirty="0" smtClean="0"/>
              <a:t> </a:t>
            </a:r>
            <a:r>
              <a:rPr lang="en-US" baseline="0" dirty="0" smtClean="0">
                <a:hlinkClick r:id="rId2"/>
              </a:rPr>
              <a:t>websites &amp; applications</a:t>
            </a:r>
            <a:r>
              <a:rPr lang="en-US" baseline="0" dirty="0" smtClean="0"/>
              <a:t> site</a:t>
            </a:r>
          </a:p>
          <a:p>
            <a:pPr lvl="1"/>
            <a:r>
              <a:rPr lang="en-US" baseline="0" dirty="0" smtClean="0"/>
              <a:t>Requirements/Design tab</a:t>
            </a:r>
          </a:p>
          <a:p>
            <a:pPr lvl="2"/>
            <a:r>
              <a:rPr lang="en-US" baseline="0" dirty="0" smtClean="0"/>
              <a:t>W3C checklist</a:t>
            </a:r>
          </a:p>
          <a:p>
            <a:pPr lvl="2"/>
            <a:r>
              <a:rPr lang="en-US" baseline="0" dirty="0" smtClean="0"/>
              <a:t>UM’s training tool</a:t>
            </a:r>
          </a:p>
          <a:p>
            <a:pPr lvl="1"/>
            <a:r>
              <a:rPr lang="en-US" baseline="0" dirty="0" smtClean="0"/>
              <a:t>Development/Testing tab</a:t>
            </a:r>
          </a:p>
          <a:p>
            <a:pPr lvl="2"/>
            <a:r>
              <a:rPr lang="en-US" baseline="0" dirty="0" smtClean="0"/>
              <a:t>Testing tools</a:t>
            </a:r>
          </a:p>
          <a:p>
            <a:pPr lvl="1"/>
            <a:r>
              <a:rPr lang="en-US" baseline="0" dirty="0" smtClean="0"/>
              <a:t>Mobile tab</a:t>
            </a:r>
          </a:p>
          <a:p>
            <a:pPr lvl="2"/>
            <a:r>
              <a:rPr lang="en-US" baseline="0" dirty="0" smtClean="0"/>
              <a:t>Google’s </a:t>
            </a:r>
            <a:r>
              <a:rPr lang="en-US" baseline="0" dirty="0" smtClean="0">
                <a:hlinkClick r:id="rId3"/>
              </a:rPr>
              <a:t>design principles</a:t>
            </a:r>
            <a:endParaRPr lang="en-US" baseline="0" dirty="0" smtClean="0"/>
          </a:p>
          <a:p>
            <a:pPr lvl="2"/>
            <a:r>
              <a:rPr lang="en-US" baseline="0" dirty="0" smtClean="0"/>
              <a:t>MN.IT Services Innovation </a:t>
            </a:r>
            <a:r>
              <a:rPr lang="en-US" baseline="0" dirty="0" smtClean="0"/>
              <a:t>Program </a:t>
            </a:r>
            <a:r>
              <a:rPr lang="en-US" baseline="0" dirty="0" smtClean="0">
                <a:hlinkClick r:id="rId4"/>
              </a:rPr>
              <a:t>reference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“Alternative format”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3687763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Equal</a:t>
            </a:r>
            <a:r>
              <a:rPr lang="en-US" sz="2800" baseline="0" dirty="0" smtClean="0">
                <a:latin typeface="+mn-lt"/>
              </a:rPr>
              <a:t> opportunity issue</a:t>
            </a:r>
          </a:p>
          <a:p>
            <a:r>
              <a:rPr lang="en-US" sz="2800" baseline="0" dirty="0" smtClean="0">
                <a:latin typeface="+mn-lt"/>
              </a:rPr>
              <a:t>Accessibility vs. accommodation</a:t>
            </a:r>
          </a:p>
          <a:p>
            <a:pPr lvl="1"/>
            <a:r>
              <a:rPr lang="en-US" sz="2800" baseline="0" dirty="0" smtClean="0">
                <a:latin typeface="+mn-lt"/>
              </a:rPr>
              <a:t>DOJ rulings and legislation</a:t>
            </a:r>
          </a:p>
          <a:p>
            <a:pPr lvl="1"/>
            <a:r>
              <a:rPr lang="en-US" sz="2800" baseline="0" dirty="0" smtClean="0">
                <a:latin typeface="+mn-lt"/>
              </a:rPr>
              <a:t>Which drive Standards</a:t>
            </a:r>
          </a:p>
        </p:txBody>
      </p:sp>
    </p:spTree>
    <p:extLst>
      <p:ext uri="{BB962C8B-B14F-4D97-AF65-F5344CB8AC3E}">
        <p14:creationId xmlns:p14="http://schemas.microsoft.com/office/powerpoint/2010/main" val="25642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Accessibility: who</a:t>
            </a:r>
            <a:r>
              <a:rPr lang="en-US" baseline="0" dirty="0" smtClean="0"/>
              <a:t> is responsible?</a:t>
            </a:r>
            <a:endParaRPr lang="en-US" dirty="0"/>
          </a:p>
        </p:txBody>
      </p:sp>
      <p:pic>
        <p:nvPicPr>
          <p:cNvPr id="6" name="Content Placeholder 5" descr="Two men pointing fingers at each other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85" y="1844199"/>
            <a:ext cx="6291715" cy="4404201"/>
          </a:xfrm>
        </p:spPr>
      </p:pic>
    </p:spTree>
    <p:extLst>
      <p:ext uri="{BB962C8B-B14F-4D97-AF65-F5344CB8AC3E}">
        <p14:creationId xmlns:p14="http://schemas.microsoft.com/office/powerpoint/2010/main" val="11777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371600" y="1905000"/>
            <a:ext cx="5562600" cy="2362200"/>
          </a:xfrm>
        </p:spPr>
        <p:txBody>
          <a:bodyPr/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343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5" name="Text"/>
          <p:cNvSpPr>
            <a:spLocks noGrp="1"/>
          </p:cNvSpPr>
          <p:nvPr>
            <p:ph type="body" sz="quarter" idx="11"/>
          </p:nvPr>
        </p:nvSpPr>
        <p:spPr>
          <a:xfrm>
            <a:off x="1219200" y="3959225"/>
            <a:ext cx="4953000" cy="730250"/>
          </a:xfrm>
        </p:spPr>
        <p:txBody>
          <a:bodyPr/>
          <a:lstStyle/>
          <a:p>
            <a:r>
              <a:rPr lang="en-US" sz="2000" dirty="0" smtClean="0"/>
              <a:t>Jay</a:t>
            </a:r>
            <a:r>
              <a:rPr lang="en-US" sz="2000" baseline="0" dirty="0" smtClean="0"/>
              <a:t> Wyant</a:t>
            </a:r>
          </a:p>
          <a:p>
            <a:r>
              <a:rPr lang="en-US" sz="2000" baseline="0" dirty="0" smtClean="0"/>
              <a:t>jay.wyant@state.mn.us</a:t>
            </a:r>
          </a:p>
          <a:p>
            <a:r>
              <a:rPr lang="en-US" sz="2000" dirty="0" smtClean="0"/>
              <a:t>https://mn.gov/mnit/programs/accessibility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01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457200" y="801952"/>
            <a:ext cx="8229600" cy="1143000"/>
          </a:xfrm>
        </p:spPr>
        <p:txBody>
          <a:bodyPr/>
          <a:lstStyle/>
          <a:p>
            <a:r>
              <a:rPr lang="en-US" dirty="0" smtClean="0"/>
              <a:t>Accessibility Quick Quiz</a:t>
            </a:r>
            <a:endParaRPr lang="en-US" dirty="0"/>
          </a:p>
        </p:txBody>
      </p:sp>
      <p:sp>
        <p:nvSpPr>
          <p:cNvPr id="2" name="Text"/>
          <p:cNvSpPr>
            <a:spLocks noGrp="1"/>
          </p:cNvSpPr>
          <p:nvPr>
            <p:ph idx="1"/>
          </p:nvPr>
        </p:nvSpPr>
        <p:spPr>
          <a:xfrm>
            <a:off x="470370" y="1455377"/>
            <a:ext cx="8229600" cy="3687763"/>
          </a:xfrm>
        </p:spPr>
        <p:txBody>
          <a:bodyPr/>
          <a:lstStyle/>
          <a:p>
            <a:pPr lvl="0"/>
            <a:r>
              <a:rPr lang="en-US" sz="2800" dirty="0" smtClean="0">
                <a:latin typeface="+mn-lt"/>
              </a:rPr>
              <a:t>What</a:t>
            </a:r>
            <a:r>
              <a:rPr lang="en-US" sz="2800" baseline="0" dirty="0" smtClean="0">
                <a:latin typeface="+mn-lt"/>
              </a:rPr>
              <a:t> is </a:t>
            </a:r>
            <a:r>
              <a:rPr lang="en-US" sz="2800" dirty="0" smtClean="0">
                <a:latin typeface="+mn-lt"/>
              </a:rPr>
              <a:t>Accessibility?</a:t>
            </a:r>
          </a:p>
          <a:p>
            <a:pPr lvl="0"/>
            <a:r>
              <a:rPr lang="en-US" sz="2800" dirty="0" smtClean="0">
                <a:latin typeface="+mn-lt"/>
              </a:rPr>
              <a:t>What is Accommodation?</a:t>
            </a:r>
          </a:p>
          <a:p>
            <a:pPr lvl="0"/>
            <a:r>
              <a:rPr lang="en-US" sz="2800" dirty="0" smtClean="0">
                <a:latin typeface="+mn-lt"/>
              </a:rPr>
              <a:t>What is Assistive</a:t>
            </a:r>
            <a:r>
              <a:rPr lang="en-US" sz="2800" baseline="0" dirty="0" smtClean="0">
                <a:latin typeface="+mn-lt"/>
              </a:rPr>
              <a:t> Technology (AT)?</a:t>
            </a:r>
            <a:endParaRPr lang="en-US" sz="2800" dirty="0" smtClean="0">
              <a:latin typeface="+mn-lt"/>
            </a:endParaRPr>
          </a:p>
        </p:txBody>
      </p:sp>
      <p:pic>
        <p:nvPicPr>
          <p:cNvPr id="10" name="Picture 9" descr="Finger scanning a refreshable braille read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067">
            <a:off x="557242" y="3221460"/>
            <a:ext cx="2632486" cy="1754991"/>
          </a:xfrm>
          <a:prstGeom prst="rect">
            <a:avLst/>
          </a:prstGeom>
          <a:ln w="152400" cap="rnd">
            <a:solidFill>
              <a:schemeClr val="bg1"/>
            </a:solidFill>
            <a:bevel/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5" name="Picture 4" descr="Eyeglass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472266"/>
            <a:ext cx="2806700" cy="1871134"/>
          </a:xfrm>
          <a:prstGeom prst="rect">
            <a:avLst/>
          </a:prstGeom>
        </p:spPr>
      </p:pic>
      <p:pic>
        <p:nvPicPr>
          <p:cNvPr id="11" name="Picture 10" descr="Sidewalk curb cut in front of hous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86200"/>
            <a:ext cx="2148721" cy="2286000"/>
          </a:xfrm>
          <a:prstGeom prst="rect">
            <a:avLst/>
          </a:prstGeom>
          <a:ln w="152400" cap="sq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0324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Who</a:t>
            </a:r>
            <a:r>
              <a:rPr lang="en-US" sz="4000" baseline="0" dirty="0" smtClean="0"/>
              <a:t> needs accessibility?</a:t>
            </a:r>
            <a:endParaRPr lang="en-US" sz="4000" dirty="0"/>
          </a:p>
        </p:txBody>
      </p:sp>
      <p:pic>
        <p:nvPicPr>
          <p:cNvPr id="6" name="Picture 5" descr="Large, happy and diverse group of people wearing business casual cloth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20355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1"/>
          </a:xfrm>
        </p:spPr>
        <p:txBody>
          <a:bodyPr/>
          <a:lstStyle/>
          <a:p>
            <a:r>
              <a:rPr lang="en-US" sz="3200" dirty="0" smtClean="0"/>
              <a:t>Video Demo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1"/>
          </a:xfrm>
        </p:spPr>
        <p:txBody>
          <a:bodyPr/>
          <a:lstStyle/>
          <a:p>
            <a:r>
              <a:rPr lang="en-US" sz="1600" dirty="0"/>
              <a:t>Justin is a 16-year old </a:t>
            </a:r>
            <a:r>
              <a:rPr lang="en-US" sz="1600" b="1" dirty="0" smtClean="0"/>
              <a:t>straight-A honor</a:t>
            </a:r>
            <a:r>
              <a:rPr lang="en-US" sz="1600" b="1" baseline="0" dirty="0" smtClean="0"/>
              <a:t> roll </a:t>
            </a:r>
            <a:r>
              <a:rPr lang="en-US" sz="1600" dirty="0" smtClean="0"/>
              <a:t>high school </a:t>
            </a:r>
            <a:r>
              <a:rPr lang="en-US" sz="1600" dirty="0"/>
              <a:t>junior </a:t>
            </a:r>
            <a:r>
              <a:rPr lang="en-US" sz="1600" dirty="0" smtClean="0"/>
              <a:t>who plans to go to college</a:t>
            </a:r>
            <a:r>
              <a:rPr lang="en-US" sz="1600" baseline="0" dirty="0" smtClean="0"/>
              <a:t> and wants to be a writer.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He</a:t>
            </a:r>
            <a:r>
              <a:rPr lang="en-US" sz="1600" baseline="0" dirty="0" smtClean="0"/>
              <a:t> has </a:t>
            </a:r>
            <a:r>
              <a:rPr lang="en-US" sz="1600" b="1" dirty="0" smtClean="0"/>
              <a:t>cerebral </a:t>
            </a:r>
            <a:r>
              <a:rPr lang="en-US" sz="1600" b="1" dirty="0"/>
              <a:t>palsy, auditory neuropathy </a:t>
            </a:r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b="1" dirty="0" smtClean="0"/>
              <a:t>visual </a:t>
            </a:r>
            <a:r>
              <a:rPr lang="en-US" sz="1600" b="1" dirty="0"/>
              <a:t>tracking difficulties</a:t>
            </a:r>
            <a:r>
              <a:rPr lang="en-US" sz="1600" dirty="0"/>
              <a:t>. 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r>
              <a:rPr lang="en-US" sz="1600" dirty="0" smtClean="0"/>
              <a:t>He </a:t>
            </a:r>
            <a:r>
              <a:rPr lang="en-US" sz="1600" dirty="0"/>
              <a:t>uses an </a:t>
            </a:r>
            <a:r>
              <a:rPr lang="en-US" sz="1600" b="1" dirty="0"/>
              <a:t>adapted keyboard </a:t>
            </a:r>
            <a:r>
              <a:rPr lang="en-US" sz="1600" dirty="0"/>
              <a:t>and</a:t>
            </a:r>
            <a:r>
              <a:rPr lang="en-US" sz="1600" b="1" dirty="0"/>
              <a:t> joystick mouse </a:t>
            </a:r>
            <a:r>
              <a:rPr lang="en-US" sz="1600" dirty="0"/>
              <a:t>to access the computer to do everything from read books, do homework, explore the world on the internet, play games, and write.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He </a:t>
            </a:r>
            <a:r>
              <a:rPr lang="en-US" sz="1600" dirty="0"/>
              <a:t>also uses an </a:t>
            </a:r>
            <a:r>
              <a:rPr lang="en-US" sz="1600" b="1" dirty="0"/>
              <a:t>augmentative communication device </a:t>
            </a:r>
            <a:r>
              <a:rPr lang="en-US" sz="1600" dirty="0"/>
              <a:t>for helping him communicate with others. 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Fewer </a:t>
            </a:r>
            <a:r>
              <a:rPr lang="en-US" sz="1600" b="1" dirty="0"/>
              <a:t>mouse movements and simplicity in design </a:t>
            </a:r>
            <a:r>
              <a:rPr lang="en-US" sz="1600" dirty="0"/>
              <a:t>makes accessing a computer and information much more efficient for him.</a:t>
            </a:r>
          </a:p>
        </p:txBody>
      </p:sp>
    </p:spTree>
    <p:extLst>
      <p:ext uri="{BB962C8B-B14F-4D97-AF65-F5344CB8AC3E}">
        <p14:creationId xmlns:p14="http://schemas.microsoft.com/office/powerpoint/2010/main" val="1378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“How</a:t>
            </a:r>
            <a:r>
              <a:rPr lang="en-US" sz="7200" baseline="0" dirty="0" smtClean="0"/>
              <a:t> do I make this ADA-compliant?”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064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“How</a:t>
            </a:r>
            <a:r>
              <a:rPr lang="en-US" sz="7200" baseline="0" dirty="0" smtClean="0"/>
              <a:t> do I make this work for everyone?”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682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2753" y="769937"/>
            <a:ext cx="8229600" cy="1143000"/>
          </a:xfrm>
        </p:spPr>
        <p:txBody>
          <a:bodyPr/>
          <a:lstStyle/>
          <a:p>
            <a:r>
              <a:rPr lang="en-US" sz="4400" dirty="0" smtClean="0"/>
              <a:t>Guidance</a:t>
            </a:r>
            <a:r>
              <a:rPr lang="en-US" sz="4400" baseline="0" dirty="0" smtClean="0"/>
              <a:t> v. Checklist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Red pencil tip checking off a series of boxe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4133850" cy="4376738"/>
          </a:xfrm>
          <a:prstGeom prst="rect">
            <a:avLst/>
          </a:prstGeom>
        </p:spPr>
      </p:pic>
      <p:pic>
        <p:nvPicPr>
          <p:cNvPr id="5" name="Picture 4" descr="Woman looking through binoculars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" y="1828800"/>
            <a:ext cx="467998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Ask: Is It Usable?</a:t>
            </a:r>
            <a:endParaRPr lang="en-US" sz="4000" dirty="0"/>
          </a:p>
        </p:txBody>
      </p:sp>
      <p:pic>
        <p:nvPicPr>
          <p:cNvPr id="5" name="Content Placeholder 4" descr="Large door handle with vertical label &quot;Push&quot; under handle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54721"/>
            <a:ext cx="3429000" cy="4593679"/>
          </a:xfrm>
        </p:spPr>
      </p:pic>
    </p:spTree>
    <p:extLst>
      <p:ext uri="{BB962C8B-B14F-4D97-AF65-F5344CB8AC3E}">
        <p14:creationId xmlns:p14="http://schemas.microsoft.com/office/powerpoint/2010/main" val="32477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Basic UI Usability Test #1</a:t>
            </a:r>
            <a:endParaRPr lang="en-US" sz="4000" dirty="0"/>
          </a:p>
        </p:txBody>
      </p:sp>
      <p:pic>
        <p:nvPicPr>
          <p:cNvPr id="5" name="Content Placeholder 4" descr="&quot;No Mouse&quot;: Mouse inside red circle with slash acros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19" y="2072481"/>
            <a:ext cx="3977481" cy="3977481"/>
          </a:xfrm>
        </p:spPr>
      </p:pic>
    </p:spTree>
    <p:extLst>
      <p:ext uri="{BB962C8B-B14F-4D97-AF65-F5344CB8AC3E}">
        <p14:creationId xmlns:p14="http://schemas.microsoft.com/office/powerpoint/2010/main" val="12413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Add title here&amp;quot;&quot;/&gt;&lt;property id=&quot;20307&quot; value=&quot;319&quot;/&gt;&lt;/object&gt;&lt;object type=&quot;3&quot; unique_id=&quot;10004&quot;&gt;&lt;property id=&quot;20148&quot; value=&quot;5&quot;/&gt;&lt;property id=&quot;20300&quot; value=&quot;Slide 2 - &amp;quot;AGENDA&amp;quot;&quot;/&gt;&lt;property id=&quot;20307&quot; value=&quot;308&quot;/&gt;&lt;/object&gt;&lt;object type=&quot;3&quot; unique_id=&quot;10005&quot;&gt;&lt;property id=&quot;20148&quot; value=&quot;5&quot;/&gt;&lt;property id=&quot;20300&quot; value=&quot;Slide 3 - &amp;quot;What is Accessibility?&amp;quot;&quot;/&gt;&lt;property id=&quot;20307&quot; value=&quot;329&quot;/&gt;&lt;/object&gt;&lt;object type=&quot;3&quot; unique_id=&quot;10006&quot;&gt;&lt;property id=&quot;20148&quot; value=&quot;5&quot;/&gt;&lt;property id=&quot;20300&quot; value=&quot;Slide 4 - &amp;quot;What does that mean to me?&amp;quot;&quot;/&gt;&lt;property id=&quot;20307&quot; value=&quot;331&quot;/&gt;&lt;/object&gt;&lt;object type=&quot;3&quot; unique_id=&quot;10007&quot;&gt;&lt;property id=&quot;20148&quot; value=&quot;5&quot;/&gt;&lt;property id=&quot;20300&quot; value=&quot;Slide 5 - &amp;quot;What do I need to do? &amp;quot;&quot;/&gt;&lt;property id=&quot;20307&quot; value=&quot;330&quot;/&gt;&lt;/object&gt;&lt;object type=&quot;3&quot; unique_id=&quot;10008&quot;&gt;&lt;property id=&quot;20148&quot; value=&quot;5&quot;/&gt;&lt;property id=&quot;20300&quot; value=&quot;Slide 6 - &amp;quot;How to use styles&amp;quot;&quot;/&gt;&lt;property id=&quot;20307&quot; value=&quot;322&quot;/&gt;&lt;/object&gt;&lt;object type=&quot;3&quot; unique_id=&quot;10009&quot;&gt;&lt;property id=&quot;20148&quot; value=&quot;5&quot;/&gt;&lt;property id=&quot;20300&quot; value=&quot;Slide 7 - &amp;quot;How to use the Accessibility Checker&amp;quot;&quot;/&gt;&lt;property id=&quot;20307&quot; value=&quot;324&quot;/&gt;&lt;/object&gt;&lt;object type=&quot;3&quot; unique_id=&quot;10010&quot;&gt;&lt;property id=&quot;20148&quot; value=&quot;5&quot;/&gt;&lt;property id=&quot;20300&quot; value=&quot;Slide 8 - &amp;quot;How to use alt-text on images&amp;quot;&quot;/&gt;&lt;property id=&quot;20307&quot; value=&quot;326&quot;/&gt;&lt;/object&gt;&lt;object type=&quot;3&quot; unique_id=&quot;10011&quot;&gt;&lt;property id=&quot;20148&quot; value=&quot;5&quot;/&gt;&lt;property id=&quot;20300&quot; value=&quot;Slide 9 - &amp;quot;How to use hyperlinks&amp;quot;&quot;/&gt;&lt;property id=&quot;20307&quot; value=&quot;327&quot;/&gt;&lt;/object&gt;&lt;object type=&quot;3&quot; unique_id=&quot;10012&quot;&gt;&lt;property id=&quot;20148&quot; value=&quot;5&quot;/&gt;&lt;property id=&quot;20300&quot; value=&quot;Slide 10 - &amp;quot;How to use tables&amp;quot;&quot;/&gt;&lt;property id=&quot;20307&quot; value=&quot;328&quot;/&gt;&lt;/object&gt;&lt;object type=&quot;3&quot; unique_id=&quot;10013&quot;&gt;&lt;property id=&quot;20148&quot; value=&quot;5&quot;/&gt;&lt;property id=&quot;20300&quot; value=&quot;Slide 11 - &amp;quot;How to use color&amp;quot;&quot;/&gt;&lt;property id=&quot;20307&quot; value=&quot;325&quot;/&gt;&lt;/object&gt;&lt;object type=&quot;3&quot; unique_id=&quot;10014&quot;&gt;&lt;property id=&quot;20148&quot; value=&quot;5&quot;/&gt;&lt;property id=&quot;20300&quot; value=&quot;Slide 12&quot;/&gt;&lt;property id=&quot;20307&quot; value=&quot;321&quot;/&gt;&lt;/object&gt;&lt;object type=&quot;3&quot; unique_id=&quot;10015&quot;&gt;&lt;property id=&quot;20148&quot; value=&quot;5&quot;/&gt;&lt;property id=&quot;20300&quot; value=&quot;Slide 13 - &amp;quot;Thank you!&amp;quot;&quot;/&gt;&lt;property id=&quot;20307&quot; value=&quot;318&quot;/&gt;&lt;/object&gt;&lt;/object&gt;&lt;object type=&quot;8&quot; unique_id=&quot;10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itle-Thanks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Office-Template (2).potx [Read-Only]" id="{E5705D9B-DF4D-49A2-8D81-9424A3E312C5}" vid="{A652A699-63E4-412F-ACE1-ACA8E875500A}"/>
    </a:ext>
  </a:extLst>
</a:theme>
</file>

<file path=ppt/theme/theme2.xml><?xml version="1.0" encoding="utf-8"?>
<a:theme xmlns:a="http://schemas.openxmlformats.org/drawingml/2006/main" name="Content and Sec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ility Office-Template (2).potx [Read-Only]" id="{E5705D9B-DF4D-49A2-8D81-9424A3E312C5}" vid="{AAA6F423-CB6C-42CB-98E8-1744B3116417}"/>
    </a:ext>
  </a:extLst>
</a:theme>
</file>

<file path=ppt/theme/theme3.xml><?xml version="1.0" encoding="utf-8"?>
<a:theme xmlns:a="http://schemas.openxmlformats.org/drawingml/2006/main" name="1_Content and Sec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ility Office-Template (2).potx [Read-Only]" id="{E5705D9B-DF4D-49A2-8D81-9424A3E312C5}" vid="{176C4799-A62A-4BE8-9E05-E40DA2543137}"/>
    </a:ext>
  </a:extLst>
</a:theme>
</file>

<file path=ppt/theme/theme4.xml><?xml version="1.0" encoding="utf-8"?>
<a:theme xmlns:a="http://schemas.openxmlformats.org/drawingml/2006/main" name="Alternate Title Slide">
  <a:themeElements>
    <a:clrScheme name="Custom 9">
      <a:dk1>
        <a:sysClr val="windowText" lastClr="000000"/>
      </a:dk1>
      <a:lt1>
        <a:sysClr val="window" lastClr="FFFFFF"/>
      </a:lt1>
      <a:dk2>
        <a:srgbClr val="555557"/>
      </a:dk2>
      <a:lt2>
        <a:srgbClr val="C5D1D7"/>
      </a:lt2>
      <a:accent1>
        <a:srgbClr val="647A83"/>
      </a:accent1>
      <a:accent2>
        <a:srgbClr val="C56E4A"/>
      </a:accent2>
      <a:accent3>
        <a:srgbClr val="647A83"/>
      </a:accent3>
      <a:accent4>
        <a:srgbClr val="8B6F47"/>
      </a:accent4>
      <a:accent5>
        <a:srgbClr val="7B8B71"/>
      </a:accent5>
      <a:accent6>
        <a:srgbClr val="D9BB72"/>
      </a:accent6>
      <a:hlink>
        <a:srgbClr val="946F8D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Office-Template (2).potx [Read-Only]" id="{E5705D9B-DF4D-49A2-8D81-9424A3E312C5}" vid="{4315F959-BEF8-4C4D-A6F1-C2F14CC3ADB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105d687d-3f6c-480e-9a97-833473b1b291">42CKHXERD6UN-77-59</_dlc_DocId>
    <_dlc_DocIdUrl xmlns="105d687d-3f6c-480e-9a97-833473b1b291">
      <Url>https://inside.mn.gov/sites/mnitcommons/hp/_layouts/DocIdRedir.aspx?ID=42CKHXERD6UN-77-59</Url>
      <Description>42CKHXERD6UN-77-59</Description>
    </_dlc_DocIdUrl>
    <Type_x0020_of_x0020_template xmlns="b1d2231f-3e40-44e9-8c5d-11e264750a4f">Presentation (.ppt)</Type_x0020_of_x0020_template>
    <_dlc_DocIdPersistId xmlns="105d687d-3f6c-480e-9a97-833473b1b291">false</_dlc_DocIdPersistId>
    <Communications_x0020_Use_x0020_Only xmlns="d4e53dd5-f3a5-4c48-abab-48e1bd762a02">false</Communications_x0020_Use_x0020_Only>
    <Thumbnail xmlns="d4e53dd5-f3a5-4c48-abab-48e1bd762a02">
      <Url xsi:nil="true"/>
      <Description xsi:nil="true"/>
    </Thumbnai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E8126E7B5FC43B002BA1924A549E4" ma:contentTypeVersion="3" ma:contentTypeDescription="Create a new document." ma:contentTypeScope="" ma:versionID="68c986360c834ff9171d189cd4838c4e">
  <xsd:schema xmlns:xsd="http://www.w3.org/2001/XMLSchema" xmlns:xs="http://www.w3.org/2001/XMLSchema" xmlns:p="http://schemas.microsoft.com/office/2006/metadata/properties" xmlns:ns2="b1d2231f-3e40-44e9-8c5d-11e264750a4f" xmlns:ns3="105d687d-3f6c-480e-9a97-833473b1b291" xmlns:ns4="d4e53dd5-f3a5-4c48-abab-48e1bd762a02" targetNamespace="http://schemas.microsoft.com/office/2006/metadata/properties" ma:root="true" ma:fieldsID="bddc6a2fd41ffbed760b648f6b814f03" ns2:_="" ns3:_="" ns4:_="">
    <xsd:import namespace="b1d2231f-3e40-44e9-8c5d-11e264750a4f"/>
    <xsd:import namespace="105d687d-3f6c-480e-9a97-833473b1b291"/>
    <xsd:import namespace="d4e53dd5-f3a5-4c48-abab-48e1bd762a02"/>
    <xsd:element name="properties">
      <xsd:complexType>
        <xsd:sequence>
          <xsd:element name="documentManagement">
            <xsd:complexType>
              <xsd:all>
                <xsd:element ref="ns2:Type_x0020_of_x0020_template"/>
                <xsd:element ref="ns3:_dlc_DocId" minOccurs="0"/>
                <xsd:element ref="ns3:_dlc_DocIdUrl" minOccurs="0"/>
                <xsd:element ref="ns3:_dlc_DocIdPersistId" minOccurs="0"/>
                <xsd:element ref="ns4:Communications_x0020_Use_x0020_Only" minOccurs="0"/>
                <xsd:element ref="ns4:Thumbnai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2231f-3e40-44e9-8c5d-11e264750a4f" elementFormDefault="qualified">
    <xsd:import namespace="http://schemas.microsoft.com/office/2006/documentManagement/types"/>
    <xsd:import namespace="http://schemas.microsoft.com/office/infopath/2007/PartnerControls"/>
    <xsd:element name="Type_x0020_of_x0020_template" ma:index="2" ma:displayName="Type of template" ma:default="Agenda" ma:format="Dropdown" ma:internalName="Type_x0020_of_x0020_template">
      <xsd:simpleType>
        <xsd:restriction base="dms:Choice">
          <xsd:enumeration value="Agenda"/>
          <xsd:enumeration value="Certificate (.ppt)"/>
          <xsd:enumeration value="Email Signature"/>
          <xsd:enumeration value="Fax"/>
          <xsd:enumeration value="Flyer"/>
          <xsd:enumeration value="Letterhead"/>
          <xsd:enumeration value="Memo"/>
          <xsd:enumeration value="Minutes"/>
          <xsd:enumeration value="Org Chart (Visio)"/>
          <xsd:enumeration value="Presentation (.ppt)"/>
          <xsd:enumeration value="Report"/>
          <xsd:enumeration value="For Communications Onl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d687d-3f6c-480e-9a97-833473b1b291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53dd5-f3a5-4c48-abab-48e1bd762a02" elementFormDefault="qualified">
    <xsd:import namespace="http://schemas.microsoft.com/office/2006/documentManagement/types"/>
    <xsd:import namespace="http://schemas.microsoft.com/office/infopath/2007/PartnerControls"/>
    <xsd:element name="Communications_x0020_Use_x0020_Only" ma:index="12" nillable="true" ma:displayName="Communications Use Only" ma:default="0" ma:internalName="Communications_x0020_Use_x0020_Only">
      <xsd:simpleType>
        <xsd:restriction base="dms:Boolean"/>
      </xsd:simpleType>
    </xsd:element>
    <xsd:element name="Thumbnail" ma:index="13" nillable="true" ma:displayName="Thumbnail" ma:description="This column shows what the document looks like" ma:format="Hyperlink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FCDD9-531B-435E-B395-CA5A6122FD9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57F288E-D32C-4D1C-A1C2-1E7E16BA6894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105d687d-3f6c-480e-9a97-833473b1b2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b1d2231f-3e40-44e9-8c5d-11e264750a4f"/>
    <ds:schemaRef ds:uri="d4e53dd5-f3a5-4c48-abab-48e1bd762a02"/>
  </ds:schemaRefs>
</ds:datastoreItem>
</file>

<file path=customXml/itemProps3.xml><?xml version="1.0" encoding="utf-8"?>
<ds:datastoreItem xmlns:ds="http://schemas.openxmlformats.org/officeDocument/2006/customXml" ds:itemID="{966220A5-E2C8-4407-84F1-DB0CE534623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1108DB9-236B-480C-A122-773D20FA32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2231f-3e40-44e9-8c5d-11e264750a4f"/>
    <ds:schemaRef ds:uri="105d687d-3f6c-480e-9a97-833473b1b291"/>
    <ds:schemaRef ds:uri="d4e53dd5-f3a5-4c48-abab-48e1bd762a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Accessibility Office-Template</Template>
  <TotalTime>148</TotalTime>
  <Words>495</Words>
  <Application>Microsoft Office PowerPoint</Application>
  <PresentationFormat>On-screen Show (4:3)</PresentationFormat>
  <Paragraphs>89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Franklin Gothic Book</vt:lpstr>
      <vt:lpstr>Wingdings</vt:lpstr>
      <vt:lpstr>Title-Thanks Slide</vt:lpstr>
      <vt:lpstr>Content and Section Slides</vt:lpstr>
      <vt:lpstr>1_Content and Section Slides</vt:lpstr>
      <vt:lpstr>Alternate Title Slide</vt:lpstr>
      <vt:lpstr>Accessibility</vt:lpstr>
      <vt:lpstr>Accessibility Quick Quiz</vt:lpstr>
      <vt:lpstr>Who needs accessibility?</vt:lpstr>
      <vt:lpstr>Video Demo</vt:lpstr>
      <vt:lpstr>“How do I make this ADA-compliant?”</vt:lpstr>
      <vt:lpstr>“How do I make this work for everyone?”</vt:lpstr>
      <vt:lpstr>Guidance v. Checklist</vt:lpstr>
      <vt:lpstr>Ask: Is It Usable?</vt:lpstr>
      <vt:lpstr>Basic UI Usability Test #1</vt:lpstr>
      <vt:lpstr>Basic UI Usability Test #2</vt:lpstr>
      <vt:lpstr>Additional Usability Tips</vt:lpstr>
      <vt:lpstr>Simple is best</vt:lpstr>
      <vt:lpstr>Resources</vt:lpstr>
      <vt:lpstr>“Alternative format”</vt:lpstr>
      <vt:lpstr>Accessibility: who is responsible?</vt:lpstr>
      <vt:lpstr>Questions?</vt:lpstr>
      <vt:lpstr>Thank You!</vt:lpstr>
    </vt:vector>
  </TitlesOfParts>
  <Manager/>
  <Company>MN.IT, State of Minnesota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AccessibilityJam-MN_Office_of_Accessibility</dc:title>
  <dc:subject>Accessiblity for civic hackers</dc:subject>
  <dc:creator>MN Office of Accessibility</dc:creator>
  <cp:keywords>accessibility</cp:keywords>
  <cp:lastModifiedBy>Jay Wyant</cp:lastModifiedBy>
  <cp:revision>16</cp:revision>
  <cp:lastPrinted>2012-04-11T20:20:02Z</cp:lastPrinted>
  <dcterms:created xsi:type="dcterms:W3CDTF">2015-01-27T19:01:10Z</dcterms:created>
  <dcterms:modified xsi:type="dcterms:W3CDTF">2015-01-28T16:29:51Z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0x0101000D3E8126E7B5FC43B002BA1924A549E4</vt:lpwstr>
  </property>
  <property fmtid="{D5CDD505-2E9C-101B-9397-08002B2CF9AE}" pid="3" name="_dlc_DocIdItemGuid">
    <vt:lpwstr>a736611d-c624-4fba-a2b8-1bf08082f427</vt:lpwstr>
  </property>
  <property fmtid="{D5CDD505-2E9C-101B-9397-08002B2CF9AE}" pid="4" name="Order">
    <vt:r8>5900</vt:r8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