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6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/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370467" y="0"/>
            <a:ext cx="3263472" cy="6858000"/>
            <a:chOff x="8928528" y="0"/>
            <a:chExt cx="3263472" cy="6858000"/>
          </a:xfrm>
        </p:grpSpPr>
        <p:sp>
          <p:nvSpPr>
            <p:cNvPr id="23" name="Oval 22"/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>
            <a:grpSpLocks noGrp="1" noUngrp="1" noRot="1" noChangeAspect="1" noMove="1" noResize="1"/>
          </p:cNvGrpSpPr>
          <p:nvPr/>
        </p:nvGrpSpPr>
        <p:grpSpPr>
          <a:xfrm>
            <a:off x="3363151" y="0"/>
            <a:ext cx="1901686" cy="6858000"/>
            <a:chOff x="10290315" y="0"/>
            <a:chExt cx="1901686" cy="6858000"/>
          </a:xfrm>
        </p:grpSpPr>
        <p:sp>
          <p:nvSpPr>
            <p:cNvPr id="78" name="Oval 77"/>
            <p:cNvSpPr/>
            <p:nvPr/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19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20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1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22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23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24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514350" y="768334"/>
            <a:ext cx="3928725" cy="2866405"/>
          </a:xfrm>
        </p:spPr>
        <p:txBody>
          <a:bodyPr>
            <a:normAutofit/>
          </a:bodyPr>
          <a:lstStyle/>
          <a:p>
            <a:r>
              <a:rPr lang="zh-CN" altLang="en-US" b="0" i="0" u="none" strike="noStrike" dirty="0">
                <a:effectLst/>
                <a:latin typeface="JetBrains Mono" panose="020B0509020102050004" pitchFamily="49" charset="0"/>
              </a:rPr>
              <a:t>如何快速入门</a:t>
            </a:r>
            <a:r>
              <a:rPr lang="zh-CN" altLang="en-US" dirty="0">
                <a:latin typeface="JetBrains Mono" panose="020B0509020102050004" pitchFamily="49" charset="0"/>
              </a:rPr>
              <a:t>科研</a:t>
            </a:r>
            <a:endParaRPr kumimoji="1"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65151" y="4055165"/>
            <a:ext cx="4160866" cy="17032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kumimoji="1" lang="en-US" altLang="zh-CN" sz="1600"/>
              <a:t>Panel</a:t>
            </a:r>
            <a:r>
              <a:rPr kumimoji="1" lang="zh-CN" altLang="en-US" sz="1600"/>
              <a:t>时间：</a:t>
            </a:r>
            <a:r>
              <a:rPr kumimoji="1" lang="en-US" altLang="zh-CN" sz="1600"/>
              <a:t>2023</a:t>
            </a:r>
            <a:r>
              <a:rPr kumimoji="1" lang="zh-CN" altLang="en-US" sz="1600"/>
              <a:t>年</a:t>
            </a:r>
            <a:r>
              <a:rPr kumimoji="1" lang="en-US" altLang="zh-CN" sz="1600"/>
              <a:t>5</a:t>
            </a:r>
            <a:r>
              <a:rPr kumimoji="1" lang="zh-CN" altLang="en-US" sz="1600"/>
              <a:t>月</a:t>
            </a:r>
            <a:r>
              <a:rPr kumimoji="1" lang="en-US" altLang="zh-CN" sz="1600"/>
              <a:t>17</a:t>
            </a:r>
            <a:r>
              <a:rPr kumimoji="1" lang="zh-CN" altLang="en-US" sz="1600"/>
              <a:t>日</a:t>
            </a:r>
            <a:r>
              <a:rPr kumimoji="1" lang="en-US" altLang="zh-CN" sz="1600"/>
              <a:t>16:00-18:00 </a:t>
            </a:r>
          </a:p>
          <a:p>
            <a:pPr>
              <a:lnSpc>
                <a:spcPct val="210000"/>
              </a:lnSpc>
            </a:pPr>
            <a:r>
              <a:rPr kumimoji="1" lang="en-US" altLang="zh-CN" sz="1600"/>
              <a:t>Panel</a:t>
            </a:r>
            <a:r>
              <a:rPr kumimoji="1" lang="zh-CN" altLang="en-US" sz="1600"/>
              <a:t>地址：重邮会训中心小会议室 </a:t>
            </a:r>
            <a:endParaRPr kumimoji="1" lang="en-US" altLang="zh-CN" sz="1600"/>
          </a:p>
          <a:p>
            <a:pPr>
              <a:lnSpc>
                <a:spcPct val="210000"/>
              </a:lnSpc>
            </a:pPr>
            <a:r>
              <a:rPr kumimoji="1" lang="en-US" altLang="zh-CN" sz="1600"/>
              <a:t>Panel</a:t>
            </a:r>
            <a:r>
              <a:rPr kumimoji="1" lang="zh-CN" altLang="en-US" sz="1600"/>
              <a:t>嘉宾：冷佳旭老师、胡波老师</a:t>
            </a:r>
          </a:p>
        </p:txBody>
      </p:sp>
      <p:cxnSp>
        <p:nvCxnSpPr>
          <p:cNvPr id="86" name="Straight Connector 8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 descr="城市灯光的运动模糊视图"/>
          <p:cNvPicPr>
            <a:picLocks noChangeAspect="1"/>
          </p:cNvPicPr>
          <p:nvPr/>
        </p:nvPicPr>
        <p:blipFill rotWithShape="1">
          <a:blip r:embed="rId2"/>
          <a:srcRect l="17298" r="17299" b="1"/>
          <a:stretch>
            <a:fillRect/>
          </a:stretch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7. </a:t>
            </a:r>
            <a:r>
              <a:rPr kumimoji="1" lang="zh-CN" altLang="en-US" sz="3400" b="0" dirty="0">
                <a:latin typeface="JetBrains Mono" panose="020B0509020102050004" pitchFamily="49" charset="0"/>
              </a:rPr>
              <a:t>如何提升自己的写作水平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？什么是初稿？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输入与输出，模仿优秀是最快的学习方式；见贤思齐</a:t>
            </a:r>
            <a:endParaRPr kumimoji="1" lang="en-US" altLang="zh-CN" dirty="0"/>
          </a:p>
          <a:p>
            <a:r>
              <a:rPr kumimoji="1" lang="zh-CN" altLang="en-US" dirty="0"/>
              <a:t>“初稿”</a:t>
            </a:r>
            <a:r>
              <a:rPr kumimoji="1" lang="en-US" altLang="zh-CN" dirty="0"/>
              <a:t>vs</a:t>
            </a:r>
            <a:r>
              <a:rPr kumimoji="1" lang="zh-CN" altLang="en-US" dirty="0"/>
              <a:t>“草稿”，能做的事情就一定要做好</a:t>
            </a:r>
            <a:endParaRPr kumimoji="1" lang="en-US" altLang="zh-CN" dirty="0"/>
          </a:p>
          <a:p>
            <a:r>
              <a:rPr kumimoji="1" lang="zh-CN" altLang="en-US" dirty="0"/>
              <a:t>做一个东西第一次就做好，后续只用增量叠加，而非重做，有积累才能快步前行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8. </a:t>
            </a:r>
            <a:r>
              <a:rPr kumimoji="1" lang="zh-CN" altLang="en-US" sz="3400" b="0" dirty="0">
                <a:latin typeface="JetBrains Mono" panose="020B0509020102050004" pitchFamily="49" charset="0"/>
              </a:rPr>
              <a:t>如何看待除科研论文外的其它任务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+mn-ea"/>
              </a:rPr>
              <a:t>什么是科研？</a:t>
            </a:r>
          </a:p>
          <a:p>
            <a:r>
              <a:rPr kumimoji="1" lang="zh-CN" altLang="en-US" dirty="0">
                <a:latin typeface="+mn-ea"/>
              </a:rPr>
              <a:t>人是相互的，帮助老师，老师也会帮助自己</a:t>
            </a:r>
          </a:p>
          <a:p>
            <a:r>
              <a:rPr kumimoji="1" lang="zh-CN" altLang="en-US" dirty="0">
                <a:latin typeface="+mn-ea"/>
              </a:rPr>
              <a:t>评价一个人</a:t>
            </a:r>
            <a:r>
              <a:rPr kumimoji="1" lang="en-US" altLang="zh-CN" dirty="0">
                <a:latin typeface="+mn-ea"/>
              </a:rPr>
              <a:t>——“</a:t>
            </a:r>
            <a:r>
              <a:rPr kumimoji="1" lang="zh-CN" altLang="en-US" dirty="0">
                <a:latin typeface="+mn-ea"/>
              </a:rPr>
              <a:t>靠谱</a:t>
            </a:r>
            <a:r>
              <a:rPr kumimoji="1" lang="en-US" altLang="zh-CN" dirty="0">
                <a:latin typeface="+mn-ea"/>
              </a:rPr>
              <a:t>”</a:t>
            </a:r>
          </a:p>
          <a:p>
            <a:r>
              <a:rPr kumimoji="1" lang="zh-CN" altLang="en-US" dirty="0">
                <a:latin typeface="+mn-ea"/>
              </a:rPr>
              <a:t>感恩之心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9. </a:t>
            </a:r>
            <a:r>
              <a:rPr kumimoji="1" lang="zh-CN" altLang="en-US" sz="3400" b="0" dirty="0">
                <a:latin typeface="JetBrains Mono" panose="020B0509020102050004" pitchFamily="49" charset="0"/>
              </a:rPr>
              <a:t>为什么以及如何与同门保持良好关系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眼光长远，我们的目标是什么</a:t>
            </a:r>
            <a:endParaRPr kumimoji="1" lang="en-US" altLang="zh-CN" dirty="0"/>
          </a:p>
          <a:p>
            <a:r>
              <a:rPr kumimoji="1" lang="zh-CN" altLang="en-US" dirty="0"/>
              <a:t>思考什么是真正对自己有益的事情</a:t>
            </a:r>
            <a:endParaRPr kumimoji="1" lang="en-US" altLang="zh-CN" dirty="0"/>
          </a:p>
          <a:p>
            <a:r>
              <a:rPr kumimoji="1" lang="zh-CN" altLang="en-US" dirty="0"/>
              <a:t>注重能力的提升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68588" y="768334"/>
            <a:ext cx="6614126" cy="1166078"/>
          </a:xfrm>
        </p:spPr>
        <p:txBody>
          <a:bodyPr>
            <a:normAutofit/>
          </a:bodyPr>
          <a:lstStyle/>
          <a:p>
            <a:r>
              <a:rPr lang="zh-CN" altLang="en-US" b="0" i="0" u="none" strike="noStrike" dirty="0">
                <a:effectLst/>
                <a:latin typeface="JetBrains Mono" panose="020B0509020102050004" pitchFamily="49" charset="0"/>
              </a:rPr>
              <a:t>如何快速入门</a:t>
            </a:r>
            <a:r>
              <a:rPr lang="zh-CN" altLang="en-US" dirty="0">
                <a:latin typeface="JetBrains Mono" panose="020B0509020102050004" pitchFamily="49" charset="0"/>
              </a:rPr>
              <a:t>科研</a:t>
            </a:r>
            <a:endParaRPr kumimoji="1"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429224" y="1934412"/>
            <a:ext cx="5066001" cy="543862"/>
          </a:xfrm>
        </p:spPr>
        <p:txBody>
          <a:bodyPr>
            <a:normAutofit/>
          </a:bodyPr>
          <a:lstStyle/>
          <a:p>
            <a:r>
              <a:rPr kumimoji="1" lang="en-US" altLang="zh-CN" sz="1900" dirty="0"/>
              <a:t>Panel</a:t>
            </a:r>
            <a:r>
              <a:rPr kumimoji="1" lang="zh-CN" altLang="en-US" sz="1900" dirty="0"/>
              <a:t>嘉宾：冷佳旭老师、胡波老师</a:t>
            </a: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>
            <a:grpSpLocks noGrp="1" noUngrp="1" noRot="1" noChangeAspect="1" noMove="1" noResize="1"/>
          </p:cNvGrpSpPr>
          <p:nvPr/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17" name="Freeform 84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5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86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7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8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9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1" descr="城市灯光的运动模糊视图"/>
          <p:cNvPicPr>
            <a:picLocks noChangeAspect="1"/>
          </p:cNvPicPr>
          <p:nvPr/>
        </p:nvPicPr>
        <p:blipFill rotWithShape="1">
          <a:blip r:embed="rId2"/>
          <a:srcRect l="17624" r="17626" b="1"/>
          <a:stretch>
            <a:fillRect/>
          </a:stretch>
        </p:blipFill>
        <p:spPr>
          <a:xfrm>
            <a:off x="6230213" y="768334"/>
            <a:ext cx="5318776" cy="5318776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  <p:sp>
        <p:nvSpPr>
          <p:cNvPr id="2" name="副标题 2"/>
          <p:cNvSpPr txBox="1"/>
          <p:nvPr/>
        </p:nvSpPr>
        <p:spPr>
          <a:xfrm>
            <a:off x="429223" y="2762062"/>
            <a:ext cx="5066001" cy="3181531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 spc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900" dirty="0">
                <a:latin typeface="+mn-ea"/>
              </a:rPr>
              <a:t>要点总结：</a:t>
            </a:r>
            <a:endParaRPr kumimoji="1" lang="en-US" altLang="zh-CN" sz="1900" dirty="0">
              <a:latin typeface="+mn-ea"/>
            </a:endParaRPr>
          </a:p>
          <a:p>
            <a:r>
              <a:rPr kumimoji="1" lang="en-US" altLang="zh-CN" sz="1900" dirty="0">
                <a:latin typeface="+mn-ea"/>
              </a:rPr>
              <a:t>1. </a:t>
            </a:r>
            <a:r>
              <a:rPr kumimoji="1" lang="zh-CN" altLang="en-US" sz="1900" dirty="0">
                <a:latin typeface="+mn-ea"/>
              </a:rPr>
              <a:t>见贤思齐</a:t>
            </a:r>
            <a:endParaRPr kumimoji="1" lang="en-US" altLang="zh-CN" sz="1900" dirty="0">
              <a:latin typeface="+mn-ea"/>
            </a:endParaRPr>
          </a:p>
          <a:p>
            <a:r>
              <a:rPr kumimoji="1" lang="en-US" altLang="zh-CN" sz="1900" dirty="0">
                <a:latin typeface="+mn-ea"/>
              </a:rPr>
              <a:t>2. “</a:t>
            </a:r>
            <a:r>
              <a:rPr kumimoji="1" lang="zh-CN" altLang="en-US" sz="1900" dirty="0">
                <a:latin typeface="+mn-ea"/>
              </a:rPr>
              <a:t>做人</a:t>
            </a:r>
            <a:r>
              <a:rPr kumimoji="1" lang="en-US" altLang="zh-CN" sz="1900" dirty="0">
                <a:latin typeface="+mn-ea"/>
              </a:rPr>
              <a:t>”</a:t>
            </a:r>
            <a:r>
              <a:rPr kumimoji="1" lang="zh-CN" altLang="en-US" sz="1900" dirty="0">
                <a:latin typeface="+mn-ea"/>
              </a:rPr>
              <a:t>与</a:t>
            </a:r>
            <a:r>
              <a:rPr kumimoji="1" lang="en-US" altLang="zh-CN" sz="1900" dirty="0">
                <a:latin typeface="+mn-ea"/>
              </a:rPr>
              <a:t>“</a:t>
            </a:r>
            <a:r>
              <a:rPr kumimoji="1" lang="zh-CN" altLang="en-US" sz="1900" dirty="0">
                <a:latin typeface="+mn-ea"/>
              </a:rPr>
              <a:t>做科研</a:t>
            </a:r>
            <a:r>
              <a:rPr kumimoji="1" lang="en-US" altLang="zh-CN" sz="1900" dirty="0">
                <a:latin typeface="+mn-ea"/>
              </a:rPr>
              <a:t>”</a:t>
            </a:r>
          </a:p>
          <a:p>
            <a:r>
              <a:rPr kumimoji="1" lang="en-US" altLang="zh-CN" sz="1900" dirty="0">
                <a:latin typeface="+mn-ea"/>
              </a:rPr>
              <a:t>3. </a:t>
            </a:r>
            <a:r>
              <a:rPr kumimoji="1" lang="zh-CN" altLang="en-US" sz="1900" dirty="0">
                <a:latin typeface="+mn-ea"/>
              </a:rPr>
              <a:t>好好沟通，不要糊弄</a:t>
            </a:r>
            <a:endParaRPr kumimoji="1" lang="en-US" altLang="zh-CN" sz="1900" dirty="0">
              <a:latin typeface="+mn-ea"/>
            </a:endParaRPr>
          </a:p>
          <a:p>
            <a:r>
              <a:rPr kumimoji="1" lang="en-US" altLang="zh-CN" sz="1900" dirty="0">
                <a:latin typeface="+mn-ea"/>
              </a:rPr>
              <a:t>4. </a:t>
            </a:r>
          </a:p>
          <a:p>
            <a:r>
              <a:rPr kumimoji="1" lang="en-US" altLang="zh-CN" sz="1900" dirty="0">
                <a:latin typeface="+mn-ea"/>
              </a:rPr>
              <a:t>5.</a:t>
            </a:r>
          </a:p>
          <a:p>
            <a:endParaRPr kumimoji="1" lang="zh-CN" altLang="en-US" sz="19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278" y="339969"/>
            <a:ext cx="7713783" cy="290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前言｜</a:t>
            </a:r>
            <a:r>
              <a:rPr lang="en-US" altLang="zh-CN" sz="4000" b="1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Panel</a:t>
            </a:r>
            <a:r>
              <a:rPr lang="en-US" altLang="zh-CN" sz="400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zh-CN" altLang="en-US" sz="400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何许物也</a:t>
            </a:r>
            <a:r>
              <a:rPr lang="zh-CN" altLang="en-US" sz="4000" b="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 </a:t>
            </a:r>
            <a:endParaRPr lang="en-US" altLang="zh-CN" sz="4000" b="0" i="0" u="none" strike="noStrike" dirty="0">
              <a:solidFill>
                <a:srgbClr val="304455"/>
              </a:solidFill>
              <a:effectLst/>
              <a:latin typeface="JetBrains Mono" panose="020B05090201020500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b="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也可称为专题讨论小组，一般包含一组论题、两个观点（或多个观点）和三大主体（主辩人，听众和主持人），主持人引导思想交锋或文化碰撞，参与者都可争取发言，共同完成一个专题的讨论。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1. 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科研为什么要</a:t>
            </a:r>
            <a:r>
              <a:rPr lang="zh-CN" altLang="en-US" sz="3400" b="0" i="0" u="none" strike="noStrike" dirty="0">
                <a:solidFill>
                  <a:srgbClr val="C00000"/>
                </a:solidFill>
                <a:effectLst/>
                <a:latin typeface="JetBrains Mono" panose="020B0509020102050004" pitchFamily="49" charset="0"/>
              </a:rPr>
              <a:t>“快”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？如何快速做科研？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160270"/>
            <a:ext cx="9967595" cy="3601085"/>
          </a:xfrm>
        </p:spPr>
        <p:txBody>
          <a:bodyPr>
            <a:normAutofit fontScale="90000" lnSpcReduction="10000"/>
          </a:bodyPr>
          <a:lstStyle/>
          <a:p>
            <a:pPr algn="l"/>
            <a:r>
              <a:rPr lang="zh-CN" altLang="en-US" b="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科研是很苦的工作，时刻需要和他人竞争，同样的一个想法，别人发表之后再做出来也没有意义</a:t>
            </a:r>
          </a:p>
          <a:p>
            <a:pPr algn="l"/>
            <a:r>
              <a:rPr lang="zh-CN" altLang="en-US" b="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进度上要着急，阶段上要自若</a:t>
            </a:r>
            <a:r>
              <a:rPr lang="zh-CN" altLang="en-US" dirty="0">
                <a:solidFill>
                  <a:srgbClr val="304455"/>
                </a:solidFill>
                <a:latin typeface="JetBrains Mono" panose="020B0509020102050004" pitchFamily="49" charset="0"/>
              </a:rPr>
              <a:t>；</a:t>
            </a:r>
            <a:r>
              <a:rPr lang="zh-CN" altLang="en-US" b="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提前规划，把手上的每一件事情做好</a:t>
            </a:r>
          </a:p>
          <a:p>
            <a:pPr algn="l"/>
            <a:r>
              <a:rPr lang="zh-CN" altLang="en-US" b="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错过时间，每一步快人生才比别人快，和快的人对比；珍惜这个平台，在高校长团队，只要努力，就会看到；学生阶段，专注于能力的提升，眼光要长远；</a:t>
            </a:r>
          </a:p>
          <a:p>
            <a:pPr algn="l"/>
            <a:r>
              <a:rPr lang="zh-CN" altLang="en-US" b="0" i="0" u="none" strike="noStrike" dirty="0">
                <a:solidFill>
                  <a:srgbClr val="304455"/>
                </a:solidFill>
                <a:effectLst/>
                <a:latin typeface="JetBrains Mono" panose="020B0509020102050004" pitchFamily="49" charset="0"/>
              </a:rPr>
              <a:t>在合适的时候做合适的事，该入门的时候一定要入门，一步慢，步步慢；及时与老师沟通交流，推进进度</a:t>
            </a:r>
          </a:p>
          <a:p>
            <a:endParaRPr kumimoji="1" lang="zh-CN" alt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 fontScale="90000" lnSpcReduction="20000"/>
          </a:bodyPr>
          <a:lstStyle/>
          <a:p>
            <a:pPr algn="just"/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）基础知识的掌握（学会了什么技能，收获了什么知识，做出了什么东西） </a:t>
            </a:r>
            <a:endParaRPr lang="en-US" altLang="zh-CN" b="0" i="0" dirty="0">
              <a:solidFill>
                <a:srgbClr val="2C3E50"/>
              </a:solidFill>
              <a:effectLst/>
              <a:latin typeface="-apple-system"/>
            </a:endParaRPr>
          </a:p>
          <a:p>
            <a:pPr algn="just"/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）研究方向的了解（自己要做的领域是什么，实际意义是什么，面临挑战是什么） </a:t>
            </a:r>
            <a:endParaRPr lang="en-US" altLang="zh-CN" b="0" i="0" dirty="0">
              <a:solidFill>
                <a:srgbClr val="2C3E50"/>
              </a:solidFill>
              <a:effectLst/>
              <a:latin typeface="-apple-system"/>
            </a:endParaRPr>
          </a:p>
          <a:p>
            <a:pPr algn="just"/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）精读的五篇论文（论文解决的问题是什么，主要思想是什么，自己看完收获了什么）</a:t>
            </a:r>
          </a:p>
          <a:p>
            <a:pPr algn="just"/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学习师兄师姐如何入门，可以与老师交流这个领域，可以输出一定的知识；了解优秀的团队，偏好的思想、技术</a:t>
            </a:r>
          </a:p>
          <a:p>
            <a:pPr algn="just"/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和厉害人讨论，让他们把把关</a:t>
            </a:r>
            <a:endParaRPr lang="en-US" altLang="zh-CN" b="0" i="0" dirty="0">
              <a:solidFill>
                <a:srgbClr val="2C3E50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/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/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/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/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/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/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2. 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研一学生如何入门？入门的标准是什么？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3. </a:t>
            </a:r>
            <a:r>
              <a:rPr kumimoji="1" lang="zh-CN" altLang="en-US" sz="3400" b="0" dirty="0">
                <a:latin typeface="JetBrains Mono" panose="020B0509020102050004" pitchFamily="49" charset="0"/>
              </a:rPr>
              <a:t>如何检索、整理、阅读、总结、回顾论文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研究方向的概念、有什么应用、存在的挑战及问题、有哪些解决方案、针对该方向常用的数据集、现有方法的性能以及未来发展方向</a:t>
            </a:r>
            <a:endParaRPr lang="en-US" altLang="zh-CN" b="0" i="0" dirty="0">
              <a:solidFill>
                <a:srgbClr val="2C3E5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是按照什么顺序看的，可以参考博客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中间哪篇感觉看的最好，哪篇感觉看得最模糊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遇到的最大问题是什么，怎么解决的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感觉哪篇的优化思路最靠谱，为什么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好文章的共性是什么，他们有些什么优点，看完收获是什么（问题、思路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动机、收获）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3.5. </a:t>
            </a:r>
            <a:r>
              <a:rPr kumimoji="1" lang="zh-CN" altLang="en-US" sz="3400" b="0" dirty="0">
                <a:latin typeface="JetBrains Mono" panose="020B0509020102050004" pitchFamily="49" charset="0"/>
              </a:rPr>
              <a:t>如何分享</a:t>
            </a:r>
            <a:r>
              <a:rPr kumimoji="1" lang="en-US" altLang="zh-CN" sz="3400" b="0" dirty="0">
                <a:latin typeface="JetBrains Mono" panose="020B0509020102050004" pitchFamily="49" charset="0"/>
              </a:rPr>
              <a:t>/</a:t>
            </a:r>
            <a:r>
              <a:rPr kumimoji="1" lang="zh-CN" altLang="en-US" sz="3400" b="0" dirty="0">
                <a:latin typeface="JetBrains Mono" panose="020B0509020102050004" pitchFamily="49" charset="0"/>
              </a:rPr>
              <a:t>汇报论文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1828800"/>
            <a:ext cx="9198761" cy="3932428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发表在哪，作者是谁，是哪个机构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团队做的，有无连续的工作（告诉大家这个质量很高，认真听）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论文是什么领域，在哪个数据库，有什么应用（与大家有什么联系，阐述研究意义）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当前领域存在的挑战是什么，论文解决的是什么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问题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（核心！问题讲清楚大家才能听懂）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简要介绍基本概念及相关工作（汇报需要所有人可以听懂）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论文的动机是什么，主要贡献是什么，基于什么做出了改进，有无监督，使用什么监督或约束（优化思路）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评价标准是什么，取得了什么效果，和当前</a:t>
            </a:r>
            <a:r>
              <a:rPr lang="en-US" altLang="zh-CN" b="0" i="0" dirty="0">
                <a:solidFill>
                  <a:srgbClr val="2C3E50"/>
                </a:solidFill>
                <a:effectLst/>
                <a:latin typeface="-apple-system"/>
              </a:rPr>
              <a:t>SOTA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方法对比怎么样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实验结果如何验证其改进效果，是否解决其针对的问题</a:t>
            </a:r>
          </a:p>
          <a:p>
            <a:pPr algn="l">
              <a:lnSpc>
                <a:spcPct val="17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2C3E50"/>
                </a:solidFill>
                <a:effectLst/>
                <a:latin typeface="-apple-system"/>
              </a:rPr>
              <a:t>自己的收获，论文值得学习的地方，其解决的问题在自己的领域是否存在，提出方法的思路是否可以模仿迁移，实现方式是否可以参考套用，论文的表现形式是否可以学习借鉴</a:t>
            </a:r>
          </a:p>
        </p:txBody>
      </p:sp>
    </p:spTree>
    <p:extLst>
      <p:ext uri="{BB962C8B-B14F-4D97-AF65-F5344CB8AC3E}">
        <p14:creationId xmlns:p14="http://schemas.microsoft.com/office/powerpoint/2010/main" val="25117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4. </a:t>
            </a:r>
            <a:r>
              <a:rPr kumimoji="1" lang="zh-CN" altLang="en-US" sz="3400" b="0" dirty="0">
                <a:latin typeface="JetBrains Mono" panose="020B0509020102050004" pitchFamily="49" charset="0"/>
              </a:rPr>
              <a:t>如何高效理解论文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？如何学习他人分享论文？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C3E50"/>
                </a:solidFill>
                <a:effectLst/>
                <a:latin typeface="+mn-ea"/>
              </a:rPr>
              <a:t>重点是找对应关系，找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+mn-ea"/>
              </a:rPr>
              <a:t>问题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+mn-ea"/>
              </a:rPr>
              <a:t>与方法之间的对应</a:t>
            </a:r>
            <a:endParaRPr lang="en-US" altLang="zh-CN" b="0" i="0" dirty="0">
              <a:solidFill>
                <a:srgbClr val="2C3E50"/>
              </a:solidFill>
              <a:effectLst/>
              <a:latin typeface="+mn-ea"/>
            </a:endParaRPr>
          </a:p>
          <a:p>
            <a:r>
              <a:rPr kumimoji="1" lang="zh-CN" altLang="en-US" dirty="0">
                <a:solidFill>
                  <a:srgbClr val="2C3E50"/>
                </a:solidFill>
                <a:latin typeface="+mn-ea"/>
              </a:rPr>
              <a:t>他人解决的问题在自己领域中是否存在</a:t>
            </a:r>
            <a:endParaRPr kumimoji="1" lang="en-US" altLang="zh-CN" dirty="0">
              <a:solidFill>
                <a:srgbClr val="2C3E5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2C3E50"/>
                </a:solidFill>
                <a:latin typeface="+mn-ea"/>
              </a:rPr>
              <a:t>他人使用方法是否可以解决自己领域中的问题</a:t>
            </a:r>
          </a:p>
          <a:p>
            <a:r>
              <a:rPr kumimoji="1" lang="zh-CN" altLang="en-US" dirty="0">
                <a:solidFill>
                  <a:srgbClr val="2C3E50"/>
                </a:solidFill>
                <a:latin typeface="+mn-ea"/>
              </a:rPr>
              <a:t>广积累，多交叉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5. </a:t>
            </a:r>
            <a:r>
              <a:rPr kumimoji="1" lang="zh-CN" altLang="en-US" sz="3400" b="0" dirty="0">
                <a:latin typeface="JetBrains Mono" panose="020B0509020102050004" pitchFamily="49" charset="0"/>
              </a:rPr>
              <a:t>什么是创新性高的工作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？创新从何而来？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对比优秀的工作</a:t>
            </a:r>
            <a:endParaRPr kumimoji="1" lang="en-US" altLang="zh-CN" dirty="0"/>
          </a:p>
          <a:p>
            <a:r>
              <a:rPr kumimoji="1" lang="zh-CN" altLang="en-US" dirty="0"/>
              <a:t>从量变到质变，有计划地读</a:t>
            </a:r>
            <a:r>
              <a:rPr kumimoji="1" lang="en-US" altLang="zh-CN" dirty="0"/>
              <a:t>10</a:t>
            </a:r>
            <a:r>
              <a:rPr kumimoji="1" lang="zh-CN" altLang="en-US" dirty="0"/>
              <a:t>～</a:t>
            </a:r>
            <a:r>
              <a:rPr kumimoji="1" lang="en-US" altLang="zh-CN" dirty="0"/>
              <a:t>20</a:t>
            </a:r>
            <a:r>
              <a:rPr kumimoji="1" lang="zh-CN" altLang="en-US" dirty="0"/>
              <a:t>篇论文绝对会有</a:t>
            </a:r>
            <a:r>
              <a:rPr kumimoji="1" lang="en-US" altLang="zh-CN" dirty="0"/>
              <a:t>idea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400" dirty="0"/>
              <a:t>6. </a:t>
            </a:r>
            <a:r>
              <a:rPr kumimoji="1" lang="zh-CN" altLang="en-US" sz="3400" b="0" dirty="0">
                <a:latin typeface="JetBrains Mono" panose="020B0509020102050004" pitchFamily="49" charset="0"/>
              </a:rPr>
              <a:t>代码能力如何提升</a:t>
            </a:r>
            <a: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  <a:t>？是否需要代码“复现”？</a:t>
            </a:r>
            <a:br>
              <a:rPr lang="zh-CN" altLang="en-US" sz="3400" b="0" i="0" u="none" strike="noStrike" dirty="0">
                <a:effectLst/>
                <a:latin typeface="JetBrains Mono" panose="020B0509020102050004" pitchFamily="49" charset="0"/>
              </a:rPr>
            </a:br>
            <a:endParaRPr kumimoji="1" lang="zh-CN" alt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160016"/>
            <a:ext cx="10161465" cy="360121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语法只要会基本的（列表、打印，循环这种），开始</a:t>
            </a:r>
            <a:r>
              <a:rPr kumimoji="1" lang="zh-CN" altLang="en-US" b="1" dirty="0">
                <a:solidFill>
                  <a:srgbClr val="C00000"/>
                </a:solidFill>
              </a:rPr>
              <a:t>动手</a:t>
            </a:r>
            <a:r>
              <a:rPr kumimoji="1" lang="zh-CN" altLang="en-US" dirty="0"/>
              <a:t>写，多查文档，自然就会熟悉</a:t>
            </a:r>
            <a:endParaRPr kumimoji="1" lang="en-US" altLang="zh-CN" dirty="0"/>
          </a:p>
          <a:p>
            <a:r>
              <a:rPr kumimoji="1" lang="zh-CN" altLang="en-US" dirty="0"/>
              <a:t>抄代码也是一个不错的选项，模仿优秀是最快的学习方式</a:t>
            </a:r>
          </a:p>
          <a:p>
            <a:r>
              <a:rPr kumimoji="1" lang="zh-CN" altLang="en-US" dirty="0"/>
              <a:t>不是从零开始搭代码，而是学习熟悉流程、了解每个模块的功能、输入输出</a:t>
            </a:r>
          </a:p>
          <a:p>
            <a:r>
              <a:rPr kumimoji="1" lang="zh-CN" altLang="en-US" dirty="0"/>
              <a:t>每天碰代码，论文与代码之间的时间合理规划；看并学习好的代码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60175eb-9ed2-4a50-bbdc-d9394438f787"/>
  <p:tag name="COMMONDATA" val="eyJoZGlkIjoiNTZkMTg0ZTA3YmE3NWNiN2VlMjMyMWFlMmRjYTlhMjMifQ=="/>
</p:tagLst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1080</Words>
  <Application>Microsoft Macintosh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Microsoft YaHei</vt:lpstr>
      <vt:lpstr>Arial</vt:lpstr>
      <vt:lpstr>JetBrains Mono</vt:lpstr>
      <vt:lpstr>PunchcardVTI</vt:lpstr>
      <vt:lpstr>如何快速入门科研</vt:lpstr>
      <vt:lpstr>PowerPoint 演示文稿</vt:lpstr>
      <vt:lpstr>1. 科研为什么要“快”？如何快速做科研？ </vt:lpstr>
      <vt:lpstr>2. 研一学生如何入门？入门的标准是什么？ </vt:lpstr>
      <vt:lpstr>3. 如何检索、整理、阅读、总结、回顾论文？ </vt:lpstr>
      <vt:lpstr>3.5. 如何分享/汇报论文？ </vt:lpstr>
      <vt:lpstr>4. 如何高效理解论文？如何学习他人分享论文？ </vt:lpstr>
      <vt:lpstr>5. 什么是创新性高的工作？创新从何而来？ </vt:lpstr>
      <vt:lpstr>6. 代码能力如何提升？是否需要代码“复现”？ </vt:lpstr>
      <vt:lpstr>7. 如何提升自己的写作水平？什么是初稿？ </vt:lpstr>
      <vt:lpstr>8. 如何看待除科研论文外的其它任务？ </vt:lpstr>
      <vt:lpstr>9. 为什么以及如何与同门保持良好关系？ </vt:lpstr>
      <vt:lpstr>如何快速入门科研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如何快速科研入门</dc:title>
  <dc:creator>Tiu Mo</dc:creator>
  <cp:lastModifiedBy>Tiu Mo</cp:lastModifiedBy>
  <cp:revision>14</cp:revision>
  <dcterms:created xsi:type="dcterms:W3CDTF">2023-05-16T14:52:00Z</dcterms:created>
  <dcterms:modified xsi:type="dcterms:W3CDTF">2023-05-17T10:09:18Z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42A4EDDCB6AB47029A6F9B73B4B0BBFC_12</vt:lpwstr>
  </property>
  <property fmtid="{D5CDD505-2E9C-101B-9397-08002B2CF9AE}" pid="3" name="KSOProductBuildVer">
    <vt:lpwstr>2052-11.1.0.14309</vt:lpwstr>
  </property>
</Properties>
</file>