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15" r:id="rId2"/>
  </p:sldMasterIdLst>
  <p:notesMasterIdLst>
    <p:notesMasterId r:id="rId11"/>
  </p:notesMasterIdLst>
  <p:handoutMasterIdLst>
    <p:handoutMasterId r:id="rId12"/>
  </p:handoutMasterIdLst>
  <p:sldIdLst>
    <p:sldId id="256" r:id="rId3"/>
    <p:sldId id="264" r:id="rId4"/>
    <p:sldId id="318" r:id="rId5"/>
    <p:sldId id="283" r:id="rId6"/>
    <p:sldId id="311" r:id="rId7"/>
    <p:sldId id="319" r:id="rId8"/>
    <p:sldId id="312" r:id="rId9"/>
    <p:sldId id="317" r:id="rId10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1008" userDrawn="1">
          <p15:clr>
            <a:srgbClr val="A4A3A4"/>
          </p15:clr>
        </p15:guide>
        <p15:guide id="3" orient="horz" pos="3792" userDrawn="1">
          <p15:clr>
            <a:srgbClr val="A4A3A4"/>
          </p15:clr>
        </p15:guide>
        <p15:guide id="4" orient="horz" pos="346" userDrawn="1">
          <p15:clr>
            <a:srgbClr val="A4A3A4"/>
          </p15:clr>
        </p15:guide>
        <p15:guide id="5" orient="horz" pos="1920" userDrawn="1">
          <p15:clr>
            <a:srgbClr val="A4A3A4"/>
          </p15:clr>
        </p15:guide>
        <p15:guide id="6" orient="horz" pos="3984" userDrawn="1">
          <p15:clr>
            <a:srgbClr val="A4A3A4"/>
          </p15:clr>
        </p15:guide>
        <p15:guide id="7" orient="horz" pos="1152" userDrawn="1">
          <p15:clr>
            <a:srgbClr val="A4A3A4"/>
          </p15:clr>
        </p15:guide>
        <p15:guide id="8" pos="2880" userDrawn="1">
          <p15:clr>
            <a:srgbClr val="A4A3A4"/>
          </p15:clr>
        </p15:guide>
        <p15:guide id="9" pos="503" userDrawn="1">
          <p15:clr>
            <a:srgbClr val="A4A3A4"/>
          </p15:clr>
        </p15:guide>
        <p15:guide id="10" pos="5257" userDrawn="1">
          <p15:clr>
            <a:srgbClr val="A4A3A4"/>
          </p15:clr>
        </p15:guide>
        <p15:guide id="11" pos="4608" userDrawn="1">
          <p15:clr>
            <a:srgbClr val="A4A3A4"/>
          </p15:clr>
        </p15:guide>
        <p15:guide id="12" pos="2448" userDrawn="1">
          <p15:clr>
            <a:srgbClr val="A4A3A4"/>
          </p15:clr>
        </p15:guide>
        <p15:guide id="13" pos="5545" userDrawn="1">
          <p15:clr>
            <a:srgbClr val="A4A3A4"/>
          </p15:clr>
        </p15:guide>
        <p15:guide id="14" pos="2772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76ABDA"/>
    <a:srgbClr val="58595B"/>
    <a:srgbClr val="2A78A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Style léger 2 - Accentuation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2" autoAdjust="0"/>
    <p:restoredTop sz="94660"/>
  </p:normalViewPr>
  <p:slideViewPr>
    <p:cSldViewPr showGuides="1">
      <p:cViewPr>
        <p:scale>
          <a:sx n="80" d="100"/>
          <a:sy n="80" d="100"/>
        </p:scale>
        <p:origin x="-1614" y="-450"/>
      </p:cViewPr>
      <p:guideLst>
        <p:guide orient="horz" pos="2160"/>
        <p:guide orient="horz" pos="1008"/>
        <p:guide orient="horz" pos="3792"/>
        <p:guide orient="horz" pos="346"/>
        <p:guide orient="horz" pos="1920"/>
        <p:guide orient="horz" pos="3984"/>
        <p:guide orient="horz" pos="1152"/>
        <p:guide pos="2880"/>
        <p:guide pos="503"/>
        <p:guide pos="5257"/>
        <p:guide pos="4608"/>
        <p:guide pos="2448"/>
        <p:guide pos="5545"/>
        <p:guide pos="277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2250" y="96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pPr/>
              <a:t>3/20/2017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pPr/>
              <a:t>3/20/2017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42900" y="3068960"/>
            <a:ext cx="7973516" cy="931540"/>
          </a:xfrm>
        </p:spPr>
        <p:txBody>
          <a:bodyPr anchor="b">
            <a:normAutofit/>
          </a:bodyPr>
          <a:lstStyle>
            <a:lvl1pPr algn="r"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4000500"/>
            <a:ext cx="7973516" cy="436563"/>
          </a:xfrm>
        </p:spPr>
        <p:txBody>
          <a:bodyPr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2400">
                <a:solidFill>
                  <a:srgbClr val="76ABDA"/>
                </a:solidFill>
              </a:defRPr>
            </a:lvl1pPr>
          </a:lstStyle>
          <a:p>
            <a:pPr lvl="0"/>
            <a:r>
              <a:rPr lang="en-US" dirty="0" smtClean="0"/>
              <a:t>Auteur, </a:t>
            </a:r>
            <a:r>
              <a:rPr lang="en-US" dirty="0" err="1" smtClean="0"/>
              <a:t>fonction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02149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339280" y="725407"/>
            <a:ext cx="6553200" cy="543353"/>
          </a:xfrm>
        </p:spPr>
        <p:txBody>
          <a:bodyPr rIns="0" anchor="ctr">
            <a:normAutofit/>
          </a:bodyPr>
          <a:lstStyle>
            <a:lvl1pPr algn="ctr">
              <a:defRPr sz="2800" cap="none" baseline="0">
                <a:solidFill>
                  <a:srgbClr val="58595B"/>
                </a:solidFill>
              </a:defRPr>
            </a:lvl1pPr>
          </a:lstStyle>
          <a:p>
            <a:r>
              <a:rPr lang="fr-FR" dirty="0" smtClean="0"/>
              <a:t>Modifiez le titre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0"/>
          </p:nvPr>
        </p:nvSpPr>
        <p:spPr>
          <a:xfrm>
            <a:off x="2339280" y="1962150"/>
            <a:ext cx="6553200" cy="3933825"/>
          </a:xfrm>
        </p:spPr>
        <p:txBody>
          <a:bodyPr/>
          <a:lstStyle>
            <a:lvl1pPr marL="457200" indent="-457200">
              <a:spcBef>
                <a:spcPts val="500"/>
              </a:spcBef>
              <a:buFont typeface="+mj-lt"/>
              <a:buAutoNum type="arabicPeriod"/>
              <a:defRPr sz="2200" cap="none" baseline="0">
                <a:solidFill>
                  <a:srgbClr val="58595B"/>
                </a:solidFill>
              </a:defRPr>
            </a:lvl1pPr>
            <a:lvl2pPr marL="719138" indent="-266700">
              <a:buFont typeface="Arial" panose="020B0604020202020204" pitchFamily="34" charset="0"/>
              <a:buChar char="•"/>
              <a:tabLst>
                <a:tab pos="719138" algn="l"/>
              </a:tabLst>
              <a:defRPr cap="none">
                <a:solidFill>
                  <a:srgbClr val="2A78AA"/>
                </a:solidFill>
              </a:defRPr>
            </a:lvl2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  <p:extLst>
      <p:ext uri="{BB962C8B-B14F-4D97-AF65-F5344CB8AC3E}">
        <p14:creationId xmlns="" xmlns:p14="http://schemas.microsoft.com/office/powerpoint/2010/main" val="112609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mmaire épu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Espace réservé du contenu 11"/>
          <p:cNvSpPr>
            <a:spLocks noGrp="1"/>
          </p:cNvSpPr>
          <p:nvPr>
            <p:ph sz="quarter" idx="11"/>
          </p:nvPr>
        </p:nvSpPr>
        <p:spPr>
          <a:xfrm>
            <a:off x="935596" y="1484784"/>
            <a:ext cx="7272808" cy="4423226"/>
          </a:xfrm>
        </p:spPr>
        <p:txBody>
          <a:bodyPr/>
          <a:lstStyle>
            <a:lvl1pPr marL="457200" indent="-457200">
              <a:spcBef>
                <a:spcPts val="500"/>
              </a:spcBef>
              <a:buFont typeface="+mj-lt"/>
              <a:buAutoNum type="arabicPeriod"/>
              <a:defRPr sz="2200" cap="none" baseline="0">
                <a:solidFill>
                  <a:srgbClr val="58595B"/>
                </a:solidFill>
              </a:defRPr>
            </a:lvl1pPr>
            <a:lvl2pPr marL="630000" indent="-171450">
              <a:buFont typeface="Arial" panose="020B0604020202020204" pitchFamily="34" charset="0"/>
              <a:buChar char="•"/>
              <a:defRPr cap="none">
                <a:solidFill>
                  <a:srgbClr val="2A78AA"/>
                </a:solidFill>
              </a:defRPr>
            </a:lvl2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35596" y="692696"/>
            <a:ext cx="7272808" cy="543353"/>
          </a:xfrm>
        </p:spPr>
        <p:txBody>
          <a:bodyPr rIns="0" anchor="ctr">
            <a:normAutofit/>
          </a:bodyPr>
          <a:lstStyle>
            <a:lvl1pPr algn="ctr">
              <a:defRPr sz="2800" cap="none" baseline="0">
                <a:solidFill>
                  <a:srgbClr val="58595B"/>
                </a:solidFill>
              </a:defRPr>
            </a:lvl1pPr>
          </a:lstStyle>
          <a:p>
            <a:r>
              <a:rPr lang="fr-FR" dirty="0" smtClean="0"/>
              <a:t>Modifiez le titre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1982435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191265" y="1700808"/>
            <a:ext cx="6413183" cy="1300733"/>
          </a:xfrm>
        </p:spPr>
        <p:txBody>
          <a:bodyPr anchor="b">
            <a:normAutofit/>
          </a:bodyPr>
          <a:lstStyle>
            <a:lvl1pPr marL="0" indent="0">
              <a:buFont typeface="+mj-lt"/>
              <a:buNone/>
              <a:defRPr sz="2800" cap="none" baseline="0">
                <a:solidFill>
                  <a:srgbClr val="58595B"/>
                </a:solidFill>
              </a:defRPr>
            </a:lvl1pPr>
          </a:lstStyle>
          <a:p>
            <a:r>
              <a:rPr lang="fr-FR" dirty="0" smtClean="0"/>
              <a:t>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915816" y="3219161"/>
            <a:ext cx="5976664" cy="2688849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600">
                <a:solidFill>
                  <a:srgbClr val="2A78AA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2408971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8604448" y="0"/>
            <a:ext cx="539551" cy="365125"/>
          </a:xfrm>
        </p:spPr>
        <p:txBody>
          <a:bodyPr/>
          <a:lstStyle>
            <a:lvl1pPr>
              <a:defRPr b="0"/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1043608" y="0"/>
            <a:ext cx="7560840" cy="720080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>
          <a:xfrm>
            <a:off x="539750" y="980728"/>
            <a:ext cx="8352730" cy="5688360"/>
          </a:xfrm>
        </p:spPr>
        <p:txBody>
          <a:bodyPr/>
          <a:lstStyle>
            <a:lvl1pPr>
              <a:defRPr baseline="0"/>
            </a:lvl1pPr>
            <a:lvl2pPr marL="532800" indent="-266400">
              <a:defRPr/>
            </a:lvl2pPr>
            <a:lvl3pPr>
              <a:defRPr baseline="0">
                <a:solidFill>
                  <a:srgbClr val="58595B"/>
                </a:solidFill>
              </a:defRPr>
            </a:lvl3pPr>
            <a:lvl4pPr>
              <a:defRPr baseline="0">
                <a:solidFill>
                  <a:srgbClr val="58595B"/>
                </a:solidFill>
              </a:defRPr>
            </a:lvl4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</p:spTree>
    <p:extLst>
      <p:ext uri="{BB962C8B-B14F-4D97-AF65-F5344CB8AC3E}">
        <p14:creationId xmlns="" xmlns:p14="http://schemas.microsoft.com/office/powerpoint/2010/main" val="65012759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Espace réservé du texte 6"/>
          <p:cNvSpPr>
            <a:spLocks noGrp="1"/>
          </p:cNvSpPr>
          <p:nvPr>
            <p:ph type="body" sz="quarter" idx="10" hasCustomPrompt="1"/>
          </p:nvPr>
        </p:nvSpPr>
        <p:spPr>
          <a:xfrm>
            <a:off x="3938587" y="2654300"/>
            <a:ext cx="4834051" cy="3078163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400" baseline="0">
                <a:solidFill>
                  <a:srgbClr val="58595B"/>
                </a:solidFill>
              </a:defRPr>
            </a:lvl1pPr>
          </a:lstStyle>
          <a:p>
            <a:pPr lvl="0"/>
            <a:r>
              <a:rPr lang="fr-FR" dirty="0" smtClean="0"/>
              <a:t>Message de fin</a:t>
            </a:r>
            <a:endParaRPr lang="fr-FR" dirty="0"/>
          </a:p>
        </p:txBody>
      </p:sp>
      <p:sp>
        <p:nvSpPr>
          <p:cNvPr id="8" name="ZoneTexte 7"/>
          <p:cNvSpPr txBox="1"/>
          <p:nvPr userDrawn="1"/>
        </p:nvSpPr>
        <p:spPr>
          <a:xfrm>
            <a:off x="3324225" y="6093296"/>
            <a:ext cx="5208214" cy="35394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700" noProof="0" dirty="0" err="1" smtClean="0">
                <a:solidFill>
                  <a:srgbClr val="2A78AA"/>
                </a:solidFill>
                <a:latin typeface="Arial" pitchFamily="34" charset="0"/>
                <a:cs typeface="Arial" pitchFamily="34" charset="0"/>
              </a:rPr>
              <a:t>Meteo</a:t>
            </a:r>
            <a:r>
              <a:rPr lang="en-US" sz="1700" noProof="0" dirty="0" smtClean="0">
                <a:solidFill>
                  <a:srgbClr val="2A78AA"/>
                </a:solidFill>
                <a:latin typeface="Arial" pitchFamily="34" charset="0"/>
                <a:cs typeface="Arial" pitchFamily="34" charset="0"/>
              </a:rPr>
              <a:t> France International,</a:t>
            </a:r>
            <a:r>
              <a:rPr lang="en-US" sz="1700" baseline="0" noProof="0" dirty="0" smtClean="0">
                <a:solidFill>
                  <a:srgbClr val="2A78AA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700" i="1" baseline="0" noProof="0" dirty="0" smtClean="0">
                <a:solidFill>
                  <a:srgbClr val="58595B"/>
                </a:solidFill>
                <a:latin typeface="Arial" pitchFamily="34" charset="0"/>
                <a:cs typeface="Arial" pitchFamily="34" charset="0"/>
              </a:rPr>
              <a:t>With you for Weather</a:t>
            </a:r>
            <a:endParaRPr lang="en-US" sz="1700" i="1" baseline="0" noProof="0" dirty="0">
              <a:solidFill>
                <a:srgbClr val="58595B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ZoneTexte 8"/>
          <p:cNvSpPr txBox="1"/>
          <p:nvPr userDrawn="1"/>
        </p:nvSpPr>
        <p:spPr>
          <a:xfrm>
            <a:off x="3324225" y="6474822"/>
            <a:ext cx="5208215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fr-FR" sz="1600" dirty="0" smtClean="0">
                <a:solidFill>
                  <a:srgbClr val="2A78AA"/>
                </a:solidFill>
                <a:latin typeface="Arial" pitchFamily="34" charset="0"/>
                <a:cs typeface="Arial" pitchFamily="34" charset="0"/>
              </a:rPr>
              <a:t>info@mfi.fr – www.mfi.fr</a:t>
            </a:r>
            <a:endParaRPr lang="fr-FR" sz="1600" dirty="0">
              <a:solidFill>
                <a:srgbClr val="2A78AA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4643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43608" y="0"/>
            <a:ext cx="7560840" cy="702000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9552" y="989885"/>
            <a:ext cx="8352928" cy="567947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dirty="0" smtClean="0"/>
              <a:t>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04448" y="0"/>
            <a:ext cx="5395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76972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9" r:id="rId3"/>
    <p:sldLayoutId id="2147483718" r:id="rId4"/>
    <p:sldLayoutId id="2147483721" r:id="rId5"/>
    <p:sldLayoutId id="2147483724" r:id="rId6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kern="1200" cap="none" baseline="0">
          <a:solidFill>
            <a:srgbClr val="58595B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685800" rtl="0" eaLnBrk="1" latinLnBrk="0" hangingPunct="1">
        <a:lnSpc>
          <a:spcPct val="100000"/>
        </a:lnSpc>
        <a:spcBef>
          <a:spcPts val="500"/>
        </a:spcBef>
        <a:buFontTx/>
        <a:buBlip>
          <a:blip r:embed="rId9"/>
        </a:buBlip>
        <a:tabLst/>
        <a:defRPr sz="2000" kern="1200" baseline="0">
          <a:solidFill>
            <a:srgbClr val="58595B"/>
          </a:solidFill>
          <a:latin typeface="+mn-lt"/>
          <a:ea typeface="+mn-ea"/>
          <a:cs typeface="+mn-cs"/>
        </a:defRPr>
      </a:lvl1pPr>
      <a:lvl2pPr marL="532800" indent="-266700" algn="l" defTabSz="685800" rtl="0" eaLnBrk="1" latinLnBrk="0" hangingPunct="1">
        <a:lnSpc>
          <a:spcPct val="100000"/>
        </a:lnSpc>
        <a:spcBef>
          <a:spcPts val="500"/>
        </a:spcBef>
        <a:buFontTx/>
        <a:buBlip>
          <a:blip r:embed="rId10"/>
        </a:buBlip>
        <a:tabLst/>
        <a:defRPr sz="1800" kern="1200">
          <a:solidFill>
            <a:srgbClr val="2A78AA"/>
          </a:solidFill>
          <a:latin typeface="+mn-lt"/>
          <a:ea typeface="+mn-ea"/>
          <a:cs typeface="+mn-cs"/>
        </a:defRPr>
      </a:lvl2pPr>
      <a:lvl3pPr marL="799200" indent="-266700" algn="l" defTabSz="685800" rtl="0" eaLnBrk="1" latinLnBrk="0" hangingPunct="1">
        <a:lnSpc>
          <a:spcPct val="100000"/>
        </a:lnSpc>
        <a:spcBef>
          <a:spcPts val="500"/>
        </a:spcBef>
        <a:buFontTx/>
        <a:buBlip>
          <a:blip r:embed="rId11"/>
        </a:buBlip>
        <a:tabLst/>
        <a:defRPr sz="1600" kern="1200" baseline="0">
          <a:solidFill>
            <a:srgbClr val="58595B"/>
          </a:solidFill>
          <a:latin typeface="+mn-lt"/>
          <a:ea typeface="+mn-ea"/>
          <a:cs typeface="+mn-cs"/>
        </a:defRPr>
      </a:lvl3pPr>
      <a:lvl4pPr marL="1065600" indent="-180000" algn="l" defTabSz="6858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400" i="1" kern="1200" baseline="0">
          <a:solidFill>
            <a:srgbClr val="58595B"/>
          </a:solidFill>
          <a:latin typeface="+mn-lt"/>
          <a:ea typeface="+mn-ea"/>
          <a:cs typeface="+mn-cs"/>
        </a:defRPr>
      </a:lvl4pPr>
      <a:lvl5pPr marL="1438275" indent="-180000" algn="l" defTabSz="6858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>
          <a:tab pos="1438275" algn="l"/>
        </a:tabLst>
        <a:defRPr sz="1600" kern="1200" baseline="0">
          <a:solidFill>
            <a:srgbClr val="58595B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OPENWIS</a:t>
            </a:r>
            <a:br>
              <a:rPr lang="en-US" dirty="0" smtClean="0"/>
            </a:br>
            <a:r>
              <a:rPr lang="en-US" dirty="0" smtClean="0"/>
              <a:t>Customer Feature Requests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Rémy GIBAULT March 2017</a:t>
            </a:r>
            <a:endParaRPr lang="en-US" dirty="0"/>
          </a:p>
        </p:txBody>
      </p:sp>
      <p:pic>
        <p:nvPicPr>
          <p:cNvPr id="6146" name="Picture 2" descr="OpenWIS®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0750" y="116632"/>
            <a:ext cx="3143250" cy="952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Agenda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0"/>
          </p:nvPr>
        </p:nvSpPr>
        <p:spPr>
          <a:xfrm>
            <a:off x="2339280" y="1484784"/>
            <a:ext cx="6553672" cy="4824536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/>
              <a:t>MFI </a:t>
            </a:r>
            <a:r>
              <a:rPr lang="fr-FR" dirty="0" err="1" smtClean="0"/>
              <a:t>customers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Openwis</a:t>
            </a:r>
            <a:endParaRPr lang="fr-FR" dirty="0" smtClean="0"/>
          </a:p>
          <a:p>
            <a:r>
              <a:rPr lang="fr-FR" dirty="0" err="1" smtClean="0"/>
              <a:t>Feature</a:t>
            </a:r>
            <a:r>
              <a:rPr lang="fr-FR" dirty="0" smtClean="0"/>
              <a:t> </a:t>
            </a:r>
            <a:r>
              <a:rPr lang="fr-FR" dirty="0" err="1" smtClean="0"/>
              <a:t>Requests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pPr lvl="1"/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7583219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MFI </a:t>
            </a:r>
            <a:r>
              <a:rPr lang="fr-FR" dirty="0" err="1" smtClean="0"/>
              <a:t>customers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Openwis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 smtClean="0"/>
              <a:t>GISC: Casablanca, Moscow (Modules)</a:t>
            </a:r>
          </a:p>
          <a:p>
            <a:r>
              <a:rPr lang="fr-FR" dirty="0" smtClean="0"/>
              <a:t>DCPC: Singapore, Nairobi, Jakarta</a:t>
            </a:r>
            <a:endParaRPr lang="fr-FR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060848"/>
            <a:ext cx="8677458" cy="443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Feature</a:t>
            </a:r>
            <a:r>
              <a:rPr lang="fr-FR" dirty="0" smtClean="0"/>
              <a:t> </a:t>
            </a:r>
            <a:r>
              <a:rPr lang="fr-FR" dirty="0" err="1" smtClean="0"/>
              <a:t>Requests</a:t>
            </a:r>
            <a:endParaRPr lang="fr-FR" dirty="0" smtClean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575007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Singapore meteorological services (MSS)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341313" y="742463"/>
            <a:ext cx="8458200" cy="54958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sz="2000" dirty="0" err="1" smtClean="0"/>
              <a:t>Account</a:t>
            </a:r>
            <a:r>
              <a:rPr lang="fr-FR" sz="2000" dirty="0" smtClean="0"/>
              <a:t> </a:t>
            </a:r>
            <a:r>
              <a:rPr lang="fr-FR" sz="2000" dirty="0" err="1" smtClean="0"/>
              <a:t>Request</a:t>
            </a:r>
            <a:r>
              <a:rPr lang="fr-FR" sz="2000" dirty="0" smtClean="0"/>
              <a:t> and </a:t>
            </a:r>
            <a:r>
              <a:rPr lang="fr-FR" sz="2000" dirty="0" err="1" smtClean="0"/>
              <a:t>Account</a:t>
            </a:r>
            <a:r>
              <a:rPr lang="fr-FR" sz="2000" dirty="0" smtClean="0"/>
              <a:t> </a:t>
            </a:r>
            <a:r>
              <a:rPr lang="fr-FR" sz="2000" dirty="0" err="1" smtClean="0"/>
              <a:t>Recovery</a:t>
            </a:r>
            <a:r>
              <a:rPr lang="fr-FR" sz="2000" dirty="0" smtClean="0"/>
              <a:t> </a:t>
            </a:r>
            <a:r>
              <a:rPr lang="fr-FR" sz="2000" dirty="0" err="1" smtClean="0"/>
              <a:t>forms</a:t>
            </a:r>
            <a:endParaRPr lang="fr-FR" sz="2000" dirty="0" smtClean="0"/>
          </a:p>
          <a:p>
            <a:pPr lvl="1"/>
            <a:r>
              <a:rPr lang="en-US" dirty="0" smtClean="0"/>
              <a:t>MSS has expressed to MFI the necessity to incorporate the Account Request and Account Recovery forms (similar to what Australian BOM has implemented) in Singapore WIS site.</a:t>
            </a:r>
            <a:endParaRPr lang="fr-FR" dirty="0" smtClean="0"/>
          </a:p>
          <a:p>
            <a:r>
              <a:rPr lang="fr-FR" dirty="0" smtClean="0"/>
              <a:t>Security </a:t>
            </a:r>
            <a:r>
              <a:rPr lang="fr-FR" dirty="0" err="1" smtClean="0"/>
              <a:t>features</a:t>
            </a:r>
            <a:r>
              <a:rPr lang="fr-FR" dirty="0" smtClean="0"/>
              <a:t>:</a:t>
            </a:r>
            <a:endParaRPr lang="fr-FR" sz="2000" dirty="0" smtClean="0"/>
          </a:p>
          <a:p>
            <a:pPr lvl="1"/>
            <a:r>
              <a:rPr lang="en-US" dirty="0" smtClean="0"/>
              <a:t>The password used as the means of authentication must:</a:t>
            </a:r>
            <a:endParaRPr lang="fr-FR" dirty="0" smtClean="0"/>
          </a:p>
          <a:p>
            <a:pPr lvl="2"/>
            <a:r>
              <a:rPr lang="en-US" dirty="0" smtClean="0"/>
              <a:t>be made up of a minimum of eight alphanumeric characters, containing at least one letter and one numeral;</a:t>
            </a:r>
            <a:endParaRPr lang="fr-FR" dirty="0" smtClean="0"/>
          </a:p>
          <a:p>
            <a:pPr lvl="2"/>
            <a:r>
              <a:rPr lang="en-US" dirty="0" smtClean="0"/>
              <a:t>be changed at least every 90 days ( except for accounts used in e-Services by members of the public);</a:t>
            </a:r>
            <a:endParaRPr lang="fr-FR" dirty="0" smtClean="0"/>
          </a:p>
          <a:p>
            <a:pPr lvl="2"/>
            <a:r>
              <a:rPr lang="en-US" dirty="0" smtClean="0"/>
              <a:t>not allow the password to be reused for at least three generations of password;</a:t>
            </a:r>
            <a:endParaRPr lang="fr-FR" dirty="0" smtClean="0"/>
          </a:p>
          <a:p>
            <a:pPr lvl="2"/>
            <a:r>
              <a:rPr lang="en-US" dirty="0" smtClean="0"/>
              <a:t>not be displayed in clear;</a:t>
            </a:r>
            <a:endParaRPr lang="fr-FR" dirty="0" smtClean="0"/>
          </a:p>
          <a:p>
            <a:pPr lvl="2"/>
            <a:r>
              <a:rPr lang="en-US" dirty="0" smtClean="0"/>
              <a:t>be encrypted during transmission and in storage;</a:t>
            </a:r>
            <a:endParaRPr lang="fr-FR" dirty="0" smtClean="0"/>
          </a:p>
          <a:p>
            <a:pPr lvl="2"/>
            <a:r>
              <a:rPr lang="en-US" dirty="0" smtClean="0"/>
              <a:t>be locked out at a maximum of six failed attempts;</a:t>
            </a:r>
            <a:endParaRPr lang="fr-FR" dirty="0" smtClean="0"/>
          </a:p>
          <a:p>
            <a:pPr lvl="2"/>
            <a:r>
              <a:rPr lang="en-US" dirty="0" smtClean="0"/>
              <a:t>be protected against dictionary or brute-force attack;</a:t>
            </a:r>
            <a:endParaRPr lang="fr-FR" dirty="0" smtClean="0"/>
          </a:p>
          <a:p>
            <a:pPr lvl="2"/>
            <a:r>
              <a:rPr lang="en-US" dirty="0" smtClean="0"/>
              <a:t>be changed upon the first login; and </a:t>
            </a:r>
            <a:r>
              <a:rPr lang="fr-FR" dirty="0" smtClean="0"/>
              <a:t>not </a:t>
            </a:r>
            <a:r>
              <a:rPr lang="fr-FR" dirty="0" err="1" smtClean="0"/>
              <a:t>be</a:t>
            </a:r>
            <a:r>
              <a:rPr lang="fr-FR" dirty="0" smtClean="0"/>
              <a:t> the </a:t>
            </a:r>
            <a:r>
              <a:rPr lang="fr-FR" dirty="0" err="1" smtClean="0"/>
              <a:t>same</a:t>
            </a:r>
            <a:r>
              <a:rPr lang="fr-FR" dirty="0" smtClean="0"/>
              <a:t> as the </a:t>
            </a:r>
            <a:r>
              <a:rPr lang="fr-FR" dirty="0" err="1" smtClean="0"/>
              <a:t>account</a:t>
            </a:r>
            <a:r>
              <a:rPr lang="fr-FR" dirty="0" smtClean="0"/>
              <a:t> ID or user ID.</a:t>
            </a:r>
            <a:endParaRPr lang="fr-FR" sz="36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8277224" y="6594475"/>
            <a:ext cx="866775" cy="263525"/>
          </a:xfrm>
          <a:prstGeom prst="rect">
            <a:avLst/>
          </a:prstGeom>
        </p:spPr>
        <p:txBody>
          <a:bodyPr/>
          <a:lstStyle/>
          <a:p>
            <a:pPr algn="ctr"/>
            <a:fld id="{7944F9FB-4CD3-47AE-A594-CB38035E7FEA}" type="slidenum">
              <a:rPr lang="fr-FR" smtClean="0"/>
              <a:pPr algn="ctr"/>
              <a:t>5</a:t>
            </a:fld>
            <a:endParaRPr lang="fr-FR" dirty="0"/>
          </a:p>
        </p:txBody>
      </p:sp>
    </p:spTree>
  </p:cSld>
  <p:clrMapOvr>
    <a:masterClrMapping/>
  </p:clrMapOvr>
  <p:transition spd="med" advTm="10000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Singapore meteorological services (MSS)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341313" y="742463"/>
            <a:ext cx="8458200" cy="54958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 smtClean="0"/>
              <a:t>Security </a:t>
            </a:r>
            <a:r>
              <a:rPr lang="fr-FR" dirty="0" err="1" smtClean="0"/>
              <a:t>features</a:t>
            </a:r>
            <a:r>
              <a:rPr lang="fr-FR" dirty="0" smtClean="0"/>
              <a:t> :</a:t>
            </a:r>
            <a:endParaRPr lang="fr-FR" sz="2000" dirty="0" smtClean="0"/>
          </a:p>
          <a:p>
            <a:pPr lvl="1"/>
            <a:r>
              <a:rPr lang="fr-FR" dirty="0" smtClean="0"/>
              <a:t>HTTPS </a:t>
            </a:r>
            <a:r>
              <a:rPr lang="fr-FR" dirty="0" err="1" smtClean="0"/>
              <a:t>implementation</a:t>
            </a:r>
            <a:endParaRPr lang="fr-FR" dirty="0" smtClean="0"/>
          </a:p>
          <a:p>
            <a:pPr lvl="1"/>
            <a:r>
              <a:rPr lang="fr-FR" dirty="0" err="1" smtClean="0"/>
              <a:t>Entering</a:t>
            </a:r>
            <a:r>
              <a:rPr lang="fr-FR" dirty="0" smtClean="0"/>
              <a:t> original </a:t>
            </a:r>
            <a:r>
              <a:rPr lang="fr-FR" dirty="0" err="1" smtClean="0"/>
              <a:t>password</a:t>
            </a:r>
            <a:r>
              <a:rPr lang="fr-FR" dirty="0" smtClean="0"/>
              <a:t> </a:t>
            </a:r>
            <a:r>
              <a:rPr lang="fr-FR" dirty="0" err="1" smtClean="0"/>
              <a:t>before</a:t>
            </a:r>
            <a:r>
              <a:rPr lang="fr-FR" dirty="0" smtClean="0"/>
              <a:t> </a:t>
            </a:r>
            <a:r>
              <a:rPr lang="fr-FR" dirty="0" err="1" smtClean="0"/>
              <a:t>changing</a:t>
            </a:r>
            <a:r>
              <a:rPr lang="fr-FR" dirty="0" smtClean="0"/>
              <a:t> </a:t>
            </a:r>
            <a:r>
              <a:rPr lang="fr-FR" dirty="0" err="1" smtClean="0"/>
              <a:t>password</a:t>
            </a:r>
            <a:endParaRPr lang="fr-FR" dirty="0" smtClean="0"/>
          </a:p>
          <a:p>
            <a:pPr lvl="1"/>
            <a:r>
              <a:rPr lang="fr-FR" dirty="0" smtClean="0"/>
              <a:t>Session timeout </a:t>
            </a:r>
            <a:r>
              <a:rPr lang="fr-FR" dirty="0" err="1" smtClean="0"/>
              <a:t>implementation</a:t>
            </a:r>
            <a:endParaRPr lang="fr-FR" dirty="0" smtClean="0"/>
          </a:p>
          <a:p>
            <a:pPr lvl="1"/>
            <a:r>
              <a:rPr lang="fr-FR" dirty="0" smtClean="0"/>
              <a:t>Concurrent logon (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same</a:t>
            </a:r>
            <a:r>
              <a:rPr lang="fr-FR" dirty="0" smtClean="0"/>
              <a:t> user </a:t>
            </a:r>
            <a:r>
              <a:rPr lang="fr-FR" dirty="0" err="1" smtClean="0"/>
              <a:t>account</a:t>
            </a:r>
            <a:r>
              <a:rPr lang="fr-FR" dirty="0" smtClean="0"/>
              <a:t>) </a:t>
            </a:r>
            <a:r>
              <a:rPr lang="fr-FR" dirty="0" err="1" smtClean="0"/>
              <a:t>should</a:t>
            </a:r>
            <a:r>
              <a:rPr lang="fr-FR" dirty="0" smtClean="0"/>
              <a:t> not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allowed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8277224" y="6594475"/>
            <a:ext cx="866775" cy="263525"/>
          </a:xfrm>
          <a:prstGeom prst="rect">
            <a:avLst/>
          </a:prstGeom>
        </p:spPr>
        <p:txBody>
          <a:bodyPr/>
          <a:lstStyle/>
          <a:p>
            <a:pPr algn="ctr"/>
            <a:fld id="{7944F9FB-4CD3-47AE-A594-CB38035E7FEA}" type="slidenum">
              <a:rPr lang="fr-FR" smtClean="0"/>
              <a:pPr algn="ctr"/>
              <a:t>6</a:t>
            </a:fld>
            <a:endParaRPr lang="fr-FR" dirty="0"/>
          </a:p>
        </p:txBody>
      </p:sp>
    </p:spTree>
  </p:cSld>
  <p:clrMapOvr>
    <a:masterClrMapping/>
  </p:clrMapOvr>
  <p:transition spd="med" advTm="10000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BMKG (</a:t>
            </a:r>
            <a:r>
              <a:rPr lang="fr-FR" dirty="0" err="1" smtClean="0"/>
              <a:t>Indonesia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 smtClean="0"/>
              <a:t>Administration Portal</a:t>
            </a:r>
            <a:endParaRPr lang="fr-FR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/>
        </p:nvGraphicFramePr>
        <p:xfrm>
          <a:off x="683568" y="1397000"/>
          <a:ext cx="8136904" cy="5375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4992555"/>
                <a:gridCol w="2712301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No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Current</a:t>
                      </a:r>
                      <a:r>
                        <a:rPr lang="fr-FR" baseline="0" dirty="0" smtClean="0"/>
                        <a:t>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Enhancement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request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3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Selection period for </a:t>
                      </a:r>
                      <a:r>
                        <a:rPr lang="en-GB" sz="135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global report</a:t>
                      </a:r>
                      <a:r>
                        <a:rPr lang="en-GB" sz="13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only up to 10 days.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3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Need to be extended up to a month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3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Limited period for viewing user subscription (only 5 days)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3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Need to be extended up to a month, including the user's activities history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3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Some monitoring records are still unclear </a:t>
                      </a:r>
                      <a:r>
                        <a:rPr lang="en-GB" sz="135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i.e</a:t>
                      </a:r>
                      <a:r>
                        <a:rPr lang="en-GB" sz="13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the correlation between disseminated </a:t>
                      </a:r>
                      <a:r>
                        <a:rPr lang="en-GB" sz="135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vs</a:t>
                      </a:r>
                      <a:r>
                        <a:rPr lang="en-GB" sz="13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extracted data (sometimes disseminated data is higher than extracted, but sometimes the extracted data is higher.)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3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Need to add more details to know data disseminated per day per user per title /product with wide range data period. good to know which product is the most subscribed.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3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Some monitoring records are still unclear </a:t>
                      </a:r>
                      <a:r>
                        <a:rPr lang="en-GB" sz="135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i.e</a:t>
                      </a:r>
                      <a:r>
                        <a:rPr lang="en-GB" sz="13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the correlation between disseminated </a:t>
                      </a:r>
                      <a:r>
                        <a:rPr lang="en-GB" sz="135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vs</a:t>
                      </a:r>
                      <a:r>
                        <a:rPr lang="en-GB" sz="13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extracted data (sometimes disseminated data is higher than extracted, but sometimes the extracted data is higher.)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To </a:t>
                      </a:r>
                      <a:r>
                        <a:rPr lang="fr-FR" dirty="0" err="1" smtClean="0"/>
                        <a:t>be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clarified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3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 user registration still allowing zero column left, so we only get name, email and username)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3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 need to fill all required column including </a:t>
                      </a:r>
                      <a:r>
                        <a:rPr lang="en-GB" sz="135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his/her occupation, organisation ...</a:t>
                      </a:r>
                      <a:endParaRPr lang="fr-FR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Availability statistic is on daily statistic.</a:t>
                      </a:r>
                      <a:endParaRPr lang="fr-FR" sz="135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Need to add monthly statistic</a:t>
                      </a:r>
                      <a:endParaRPr lang="fr-FR" sz="135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Some export features doesn't provide "save as" file dialog, but only shows XML tree</a:t>
                      </a:r>
                      <a:endParaRPr lang="fr-FR" sz="135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Need to make enable for exporting to </a:t>
                      </a:r>
                      <a:r>
                        <a:rPr lang="en-GB" sz="135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csv</a:t>
                      </a:r>
                      <a:r>
                        <a:rPr lang="en-GB" sz="13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or notepad too</a:t>
                      </a:r>
                      <a:endParaRPr lang="fr-FR" sz="135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Other</a:t>
            </a:r>
            <a:r>
              <a:rPr lang="fr-FR" dirty="0" smtClean="0"/>
              <a:t> countries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341313" y="742463"/>
            <a:ext cx="8458200" cy="54958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sz="2000" dirty="0" smtClean="0"/>
              <a:t>Kenya:</a:t>
            </a:r>
          </a:p>
          <a:p>
            <a:pPr lvl="1"/>
            <a:r>
              <a:rPr lang="fr-FR" sz="1800" dirty="0" err="1" smtClean="0"/>
              <a:t>Map</a:t>
            </a:r>
            <a:r>
              <a:rPr lang="fr-FR" sz="1800" dirty="0" smtClean="0"/>
              <a:t> </a:t>
            </a:r>
            <a:r>
              <a:rPr lang="fr-FR" sz="1800" dirty="0" err="1" smtClean="0"/>
              <a:t>already</a:t>
            </a:r>
            <a:r>
              <a:rPr lang="fr-FR" sz="1800" dirty="0" smtClean="0"/>
              <a:t> </a:t>
            </a:r>
            <a:r>
              <a:rPr lang="fr-FR" sz="1800" dirty="0" err="1" smtClean="0"/>
              <a:t>focused</a:t>
            </a:r>
            <a:r>
              <a:rPr lang="fr-FR" sz="1800" dirty="0" smtClean="0"/>
              <a:t> on the country </a:t>
            </a:r>
            <a:r>
              <a:rPr lang="fr-FR" sz="1800" dirty="0" err="1" smtClean="0"/>
              <a:t>when</a:t>
            </a:r>
            <a:r>
              <a:rPr lang="fr-FR" sz="1800" dirty="0" smtClean="0"/>
              <a:t> </a:t>
            </a:r>
            <a:r>
              <a:rPr lang="fr-FR" sz="1800" dirty="0" err="1" smtClean="0"/>
              <a:t>displaying</a:t>
            </a:r>
            <a:r>
              <a:rPr lang="fr-FR" sz="1800" dirty="0" smtClean="0"/>
              <a:t> the </a:t>
            </a:r>
          </a:p>
          <a:p>
            <a:pPr lvl="1">
              <a:buNone/>
            </a:pPr>
            <a:r>
              <a:rPr lang="fr-FR" dirty="0" smtClean="0"/>
              <a:t>‘</a:t>
            </a:r>
            <a:r>
              <a:rPr lang="fr-FR" dirty="0" err="1" smtClean="0"/>
              <a:t>search</a:t>
            </a:r>
            <a:r>
              <a:rPr lang="fr-FR" dirty="0" smtClean="0"/>
              <a:t>’ page</a:t>
            </a:r>
            <a:endParaRPr lang="fr-FR" sz="1800" dirty="0" smtClean="0"/>
          </a:p>
          <a:p>
            <a:endParaRPr lang="fr-FR" sz="2000" dirty="0" smtClean="0"/>
          </a:p>
          <a:p>
            <a:r>
              <a:rPr lang="fr-FR" dirty="0" err="1" smtClean="0"/>
              <a:t>Morroco</a:t>
            </a:r>
            <a:r>
              <a:rPr lang="fr-FR" dirty="0" smtClean="0"/>
              <a:t>: </a:t>
            </a:r>
          </a:p>
          <a:p>
            <a:pPr lvl="1"/>
            <a:r>
              <a:rPr lang="fr-FR" dirty="0" smtClean="0"/>
              <a:t>New </a:t>
            </a:r>
            <a:r>
              <a:rPr lang="fr-FR" dirty="0" err="1" smtClean="0"/>
              <a:t>map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‘official’ </a:t>
            </a:r>
            <a:r>
              <a:rPr lang="fr-FR" dirty="0" err="1" smtClean="0"/>
              <a:t>borders</a:t>
            </a:r>
            <a:endParaRPr lang="fr-FR" dirty="0" smtClean="0"/>
          </a:p>
          <a:p>
            <a:pPr lvl="1"/>
            <a:r>
              <a:rPr lang="fr-FR" sz="1800" dirty="0" err="1" smtClean="0"/>
              <a:t>WisMonitoring</a:t>
            </a:r>
            <a:r>
              <a:rPr lang="fr-FR" sz="1800" dirty="0" smtClean="0"/>
              <a:t> </a:t>
            </a:r>
          </a:p>
          <a:p>
            <a:endParaRPr lang="fr-FR" sz="2000" dirty="0" smtClean="0"/>
          </a:p>
          <a:p>
            <a:r>
              <a:rPr lang="fr-FR" dirty="0" smtClean="0"/>
              <a:t>All countries:</a:t>
            </a:r>
          </a:p>
          <a:p>
            <a:pPr lvl="1"/>
            <a:r>
              <a:rPr lang="fr-FR" dirty="0" smtClean="0"/>
              <a:t>Quick </a:t>
            </a:r>
            <a:r>
              <a:rPr lang="fr-FR" dirty="0" err="1" smtClean="0"/>
              <a:t>access</a:t>
            </a:r>
            <a:r>
              <a:rPr lang="fr-FR" dirty="0" smtClean="0"/>
              <a:t> to data </a:t>
            </a:r>
          </a:p>
          <a:p>
            <a:pPr lvl="2"/>
            <a:r>
              <a:rPr lang="fr-FR" dirty="0" smtClean="0"/>
              <a:t>By </a:t>
            </a:r>
            <a:r>
              <a:rPr lang="fr-FR" dirty="0" err="1" smtClean="0"/>
              <a:t>bypassing</a:t>
            </a:r>
            <a:r>
              <a:rPr lang="fr-FR" dirty="0" smtClean="0"/>
              <a:t>:</a:t>
            </a:r>
          </a:p>
          <a:p>
            <a:pPr lvl="3"/>
            <a:r>
              <a:rPr lang="fr-FR" dirty="0" smtClean="0"/>
              <a:t> </a:t>
            </a:r>
            <a:r>
              <a:rPr lang="fr-FR" dirty="0" err="1" smtClean="0"/>
              <a:t>Primary</a:t>
            </a:r>
            <a:r>
              <a:rPr lang="fr-FR" dirty="0" smtClean="0"/>
              <a:t> &amp; </a:t>
            </a:r>
            <a:r>
              <a:rPr lang="fr-FR" dirty="0" err="1" smtClean="0"/>
              <a:t>Secondary</a:t>
            </a:r>
            <a:r>
              <a:rPr lang="fr-FR" dirty="0" smtClean="0"/>
              <a:t> </a:t>
            </a:r>
            <a:r>
              <a:rPr lang="fr-FR" dirty="0" err="1" smtClean="0"/>
              <a:t>dissemination</a:t>
            </a:r>
            <a:r>
              <a:rPr lang="fr-FR" dirty="0" smtClean="0"/>
              <a:t> </a:t>
            </a:r>
            <a:r>
              <a:rPr lang="fr-FR" dirty="0" err="1" smtClean="0"/>
              <a:t>screens</a:t>
            </a:r>
            <a:r>
              <a:rPr lang="fr-FR" dirty="0" smtClean="0"/>
              <a:t> (</a:t>
            </a:r>
            <a:r>
              <a:rPr lang="fr-FR" dirty="0" err="1" smtClean="0"/>
              <a:t>using</a:t>
            </a:r>
            <a:r>
              <a:rPr lang="fr-FR" dirty="0" smtClean="0"/>
              <a:t> favorites)</a:t>
            </a:r>
          </a:p>
          <a:p>
            <a:pPr lvl="3"/>
            <a:r>
              <a:rPr lang="fr-FR" dirty="0" err="1" smtClean="0"/>
              <a:t>Summary</a:t>
            </a:r>
            <a:r>
              <a:rPr lang="fr-FR" dirty="0" smtClean="0"/>
              <a:t> </a:t>
            </a:r>
            <a:r>
              <a:rPr lang="fr-FR" dirty="0" err="1" smtClean="0"/>
              <a:t>screen</a:t>
            </a:r>
            <a:endParaRPr lang="fr-FR" dirty="0" smtClean="0"/>
          </a:p>
          <a:p>
            <a:pPr lvl="2"/>
            <a:r>
              <a:rPr lang="fr-FR" dirty="0" smtClean="0"/>
              <a:t>By </a:t>
            </a:r>
            <a:r>
              <a:rPr lang="fr-FR" dirty="0" err="1" smtClean="0"/>
              <a:t>providing</a:t>
            </a:r>
            <a:r>
              <a:rPr lang="fr-FR" dirty="0" smtClean="0"/>
              <a:t> </a:t>
            </a:r>
            <a:r>
              <a:rPr lang="fr-FR" dirty="0" err="1" smtClean="0"/>
              <a:t>latest</a:t>
            </a:r>
            <a:r>
              <a:rPr lang="fr-FR" dirty="0" smtClean="0"/>
              <a:t> data in one click</a:t>
            </a:r>
          </a:p>
          <a:p>
            <a:pPr lvl="2"/>
            <a:r>
              <a:rPr lang="fr-FR" dirty="0" smtClean="0"/>
              <a:t>By </a:t>
            </a:r>
            <a:r>
              <a:rPr lang="fr-FR" dirty="0" err="1" smtClean="0"/>
              <a:t>providing</a:t>
            </a:r>
            <a:r>
              <a:rPr lang="fr-FR" dirty="0" smtClean="0"/>
              <a:t> on the </a:t>
            </a:r>
            <a:r>
              <a:rPr lang="fr-FR" dirty="0" err="1" smtClean="0"/>
              <a:t>shelf</a:t>
            </a:r>
            <a:r>
              <a:rPr lang="fr-FR" dirty="0" smtClean="0"/>
              <a:t> packages (</a:t>
            </a:r>
            <a:r>
              <a:rPr lang="fr-FR" dirty="0" err="1" smtClean="0"/>
              <a:t>synop</a:t>
            </a:r>
            <a:r>
              <a:rPr lang="fr-FR" dirty="0" smtClean="0"/>
              <a:t> of the country for </a:t>
            </a:r>
            <a:r>
              <a:rPr lang="fr-FR" dirty="0" err="1" smtClean="0"/>
              <a:t>current</a:t>
            </a:r>
            <a:r>
              <a:rPr lang="fr-FR" dirty="0" smtClean="0"/>
              <a:t> </a:t>
            </a:r>
            <a:r>
              <a:rPr lang="fr-FR" dirty="0" err="1" smtClean="0"/>
              <a:t>year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Access </a:t>
            </a:r>
            <a:r>
              <a:rPr lang="fr-FR" dirty="0" err="1" smtClean="0"/>
              <a:t>rights</a:t>
            </a:r>
            <a:r>
              <a:rPr lang="fr-FR" dirty="0" smtClean="0"/>
              <a:t> per </a:t>
            </a:r>
            <a:r>
              <a:rPr lang="fr-FR" dirty="0" err="1" smtClean="0"/>
              <a:t>category</a:t>
            </a:r>
            <a:r>
              <a:rPr lang="fr-FR" dirty="0" smtClean="0"/>
              <a:t> (</a:t>
            </a:r>
            <a:r>
              <a:rPr lang="fr-FR" dirty="0" err="1" smtClean="0"/>
              <a:t>metadata</a:t>
            </a:r>
            <a:r>
              <a:rPr lang="fr-FR" dirty="0" smtClean="0"/>
              <a:t> </a:t>
            </a:r>
            <a:r>
              <a:rPr lang="fr-FR" dirty="0" err="1" smtClean="0"/>
              <a:t>visibility</a:t>
            </a:r>
            <a:r>
              <a:rPr lang="fr-FR" dirty="0" smtClean="0"/>
              <a:t>, </a:t>
            </a:r>
            <a:r>
              <a:rPr lang="fr-FR" dirty="0" err="1" smtClean="0"/>
              <a:t>harvesting</a:t>
            </a:r>
            <a:r>
              <a:rPr lang="fr-FR" dirty="0" smtClean="0"/>
              <a:t> restrictions</a:t>
            </a:r>
            <a:r>
              <a:rPr lang="fr-FR" dirty="0" smtClean="0"/>
              <a:t>)</a:t>
            </a:r>
            <a:endParaRPr lang="fr-FR" dirty="0" smtClean="0"/>
          </a:p>
          <a:p>
            <a:pPr lvl="2"/>
            <a:endParaRPr lang="fr-FR" sz="16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8277224" y="6594475"/>
            <a:ext cx="866775" cy="263525"/>
          </a:xfrm>
          <a:prstGeom prst="rect">
            <a:avLst/>
          </a:prstGeom>
        </p:spPr>
        <p:txBody>
          <a:bodyPr/>
          <a:lstStyle/>
          <a:p>
            <a:pPr algn="ctr"/>
            <a:fld id="{7944F9FB-4CD3-47AE-A594-CB38035E7FEA}" type="slidenum">
              <a:rPr lang="fr-FR" smtClean="0"/>
              <a:pPr algn="ctr"/>
              <a:t>8</a:t>
            </a:fld>
            <a:endParaRPr lang="fr-F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8224" y="836712"/>
            <a:ext cx="2400300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 advTm="10000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60322 Modèle Powerpoint Technique charte 2016 -V1.1">
  <a:themeElements>
    <a:clrScheme name="MFI">
      <a:dk1>
        <a:srgbClr val="333333"/>
      </a:dk1>
      <a:lt1>
        <a:sysClr val="window" lastClr="FFFFFF"/>
      </a:lt1>
      <a:dk2>
        <a:srgbClr val="58595B"/>
      </a:dk2>
      <a:lt2>
        <a:srgbClr val="ECE8E1"/>
      </a:lt2>
      <a:accent1>
        <a:srgbClr val="76ABDA"/>
      </a:accent1>
      <a:accent2>
        <a:srgbClr val="E29100"/>
      </a:accent2>
      <a:accent3>
        <a:srgbClr val="6A5E4F"/>
      </a:accent3>
      <a:accent4>
        <a:srgbClr val="CA5411"/>
      </a:accent4>
      <a:accent5>
        <a:srgbClr val="2A78AA"/>
      </a:accent5>
      <a:accent6>
        <a:srgbClr val="8EA50D"/>
      </a:accent6>
      <a:hlink>
        <a:srgbClr val="00547D"/>
      </a:hlink>
      <a:folHlink>
        <a:srgbClr val="B82824"/>
      </a:folHlink>
    </a:clrScheme>
    <a:fontScheme name="MF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ésentation1" id="{7A6F5DD6-5D59-43A9-9257-B9F4985D038C}" vid="{7623A49B-71CE-4592-A35F-3E6176807879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D182A0E-7F17-4A86-A7C5-8846F54E43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20160322 Modèle Powerpoint Technique charte 2016 -V1.1</Template>
  <TotalTime>0</TotalTime>
  <Words>548</Words>
  <Application>Microsoft Office PowerPoint</Application>
  <PresentationFormat>Affichage à l'écran (4:3)</PresentationFormat>
  <Paragraphs>83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20160322 Modèle Powerpoint Technique charte 2016 -V1.1</vt:lpstr>
      <vt:lpstr>OPENWIS Customer Feature Requests</vt:lpstr>
      <vt:lpstr>Agenda</vt:lpstr>
      <vt:lpstr>MFI customers using Openwis</vt:lpstr>
      <vt:lpstr>Feature Requests</vt:lpstr>
      <vt:lpstr>Singapore meteorological services (MSS)</vt:lpstr>
      <vt:lpstr>Singapore meteorological services (MSS)</vt:lpstr>
      <vt:lpstr>BMKG (Indonesia)</vt:lpstr>
      <vt:lpstr>Other countries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2016-06-23T08:20:50Z</dcterms:created>
  <dcterms:modified xsi:type="dcterms:W3CDTF">2017-03-20T10:33:41Z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TC028952669991</vt:lpwstr>
  </property>
</Properties>
</file>