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  <p:sldMasterId id="2147483678" r:id="rId2"/>
  </p:sldMasterIdLst>
  <p:notesMasterIdLst>
    <p:notesMasterId r:id="rId19"/>
  </p:notesMasterIdLst>
  <p:handoutMasterIdLst>
    <p:handoutMasterId r:id="rId20"/>
  </p:handoutMasterIdLst>
  <p:sldIdLst>
    <p:sldId id="805" r:id="rId3"/>
    <p:sldId id="1027" r:id="rId4"/>
    <p:sldId id="1028" r:id="rId5"/>
    <p:sldId id="1029" r:id="rId6"/>
    <p:sldId id="985" r:id="rId7"/>
    <p:sldId id="1026" r:id="rId8"/>
    <p:sldId id="1030" r:id="rId9"/>
    <p:sldId id="1031" r:id="rId10"/>
    <p:sldId id="1032" r:id="rId11"/>
    <p:sldId id="1033" r:id="rId12"/>
    <p:sldId id="1034" r:id="rId13"/>
    <p:sldId id="1035" r:id="rId14"/>
    <p:sldId id="1036" r:id="rId15"/>
    <p:sldId id="1037" r:id="rId16"/>
    <p:sldId id="1038" r:id="rId17"/>
    <p:sldId id="1021" r:id="rId18"/>
  </p:sldIdLst>
  <p:sldSz cx="9144000" cy="6858000" type="screen4x3"/>
  <p:notesSz cx="9926638" cy="67976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Times New Roman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Times New Roman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Times New Roman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Times New Roman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Times New Roman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Times New Roman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Times New Roman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Times New Roman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Times New Roma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F6"/>
    <a:srgbClr val="008000"/>
    <a:srgbClr val="FF00FF"/>
    <a:srgbClr val="FF0000"/>
    <a:srgbClr val="009900"/>
    <a:srgbClr val="333333"/>
    <a:srgbClr val="FFA015"/>
    <a:srgbClr val="FFAE37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2" autoAdjust="0"/>
    <p:restoredTop sz="97181" autoAdjust="0"/>
  </p:normalViewPr>
  <p:slideViewPr>
    <p:cSldViewPr snapToGrid="0">
      <p:cViewPr varScale="1">
        <p:scale>
          <a:sx n="86" d="100"/>
          <a:sy n="86" d="100"/>
        </p:scale>
        <p:origin x="-1696" y="-104"/>
      </p:cViewPr>
      <p:guideLst>
        <p:guide orient="horz" pos="75"/>
        <p:guide pos="56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2172" y="-102"/>
      </p:cViewPr>
      <p:guideLst>
        <p:guide orient="horz" pos="2137"/>
        <p:guide pos="312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0" tIns="45709" rIns="91420" bIns="4570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0" tIns="45709" rIns="91420" bIns="4570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0" tIns="45709" rIns="91420" bIns="4570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13" y="645795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0" tIns="45709" rIns="91420" bIns="4570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fld id="{B813ABAA-D773-8B4D-9925-6A1AFCDC82C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252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0" tIns="45709" rIns="91420" bIns="4570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0" tIns="45709" rIns="91420" bIns="4570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30563"/>
            <a:ext cx="7278688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0" tIns="45709" rIns="91420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0" tIns="45709" rIns="91420" bIns="4570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45795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0" tIns="45709" rIns="91420" bIns="4570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fld id="{1898C331-EAA0-1442-83B2-D97A3A595A8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50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8C331-EAA0-1442-83B2-D97A3A595A8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48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8C331-EAA0-1442-83B2-D97A3A595A8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48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8C331-EAA0-1442-83B2-D97A3A595A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48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8C331-EAA0-1442-83B2-D97A3A595A8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48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8C331-EAA0-1442-83B2-D97A3A595A8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48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8C331-EAA0-1442-83B2-D97A3A595A8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4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8C331-EAA0-1442-83B2-D97A3A595A8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4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8C331-EAA0-1442-83B2-D97A3A595A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48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8C331-EAA0-1442-83B2-D97A3A595A8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48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8C331-EAA0-1442-83B2-D97A3A595A8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48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8C331-EAA0-1442-83B2-D97A3A595A8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48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8C331-EAA0-1442-83B2-D97A3A595A8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48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8C331-EAA0-1442-83B2-D97A3A595A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48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8C331-EAA0-1442-83B2-D97A3A595A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4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465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tle Placeholder 1"/>
          <p:cNvSpPr>
            <a:spLocks noGrp="1"/>
          </p:cNvSpPr>
          <p:nvPr>
            <p:ph type="ctrTitle"/>
          </p:nvPr>
        </p:nvSpPr>
        <p:spPr>
          <a:xfrm>
            <a:off x="614363" y="1539875"/>
            <a:ext cx="7916862" cy="719138"/>
          </a:xfrm>
        </p:spPr>
        <p:txBody>
          <a:bodyPr/>
          <a:lstStyle>
            <a:lvl1pPr algn="l">
              <a:defRPr>
                <a:latin typeface="Arial" charset="0"/>
                <a:ea typeface="ＭＳ Ｐゴシック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8435" name="Text Placeholder 2"/>
          <p:cNvSpPr>
            <a:spLocks noGrp="1"/>
          </p:cNvSpPr>
          <p:nvPr>
            <p:ph type="subTitle" idx="1"/>
          </p:nvPr>
        </p:nvSpPr>
        <p:spPr>
          <a:xfrm>
            <a:off x="614363" y="2312988"/>
            <a:ext cx="7916862" cy="719137"/>
          </a:xfrm>
        </p:spPr>
        <p:txBody>
          <a:bodyPr/>
          <a:lstStyle>
            <a:lvl1pPr marL="0" indent="0">
              <a:buFontTx/>
              <a:buNone/>
              <a:defRPr sz="1800">
                <a:latin typeface="Arial" charset="0"/>
                <a:ea typeface="ＭＳ Ｐゴシック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5458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4398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75668"/>
            <a:ext cx="2057400" cy="41504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75668"/>
            <a:ext cx="6019800" cy="4150495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51217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40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48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9803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600200"/>
            <a:ext cx="4241800" cy="5038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3388" cy="5038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8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6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227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651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/>
            </a:lvl1pPr>
            <a:lvl2pPr>
              <a:buFont typeface="Arial"/>
              <a:buChar char="•"/>
              <a:defRPr/>
            </a:lvl2pPr>
            <a:lvl3pPr>
              <a:buFont typeface="Lucida Grande"/>
              <a:buChar char="−"/>
              <a:defRPr/>
            </a:lvl3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45219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2455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45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274638"/>
            <a:ext cx="2159000" cy="6364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274638"/>
            <a:ext cx="6326188" cy="6364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5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487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68"/>
            <a:ext cx="4038600" cy="415049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68"/>
            <a:ext cx="4038600" cy="415049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742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75668"/>
            <a:ext cx="4040188" cy="32143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E5F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15429"/>
            <a:ext cx="4040188" cy="35107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75668"/>
            <a:ext cx="4041775" cy="32143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E5F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15429"/>
            <a:ext cx="4041775" cy="35107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7046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2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92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96880"/>
            <a:ext cx="5111750" cy="42292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buNone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96880"/>
            <a:ext cx="3008313" cy="4229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5825" y="274638"/>
            <a:ext cx="65309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5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67829"/>
            <a:ext cx="5486400" cy="339950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97709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5825" y="274638"/>
            <a:ext cx="65309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4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920875" y="274638"/>
            <a:ext cx="699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4000" y="1968500"/>
            <a:ext cx="8637588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029" name="Picture 7" descr="logo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E5F7E"/>
          </a:solidFill>
          <a:latin typeface="Arial"/>
          <a:ea typeface="ＭＳ Ｐゴシック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t" hangingPunct="1">
        <a:spcBef>
          <a:spcPct val="30000"/>
        </a:spcBef>
        <a:spcAft>
          <a:spcPct val="30000"/>
        </a:spcAft>
        <a:buChar char="•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1pPr>
      <a:lvl2pPr marL="742950" indent="-285750" algn="l" rtl="0" eaLnBrk="1" fontAlgn="t" hangingPunct="1">
        <a:spcBef>
          <a:spcPct val="15000"/>
        </a:spcBef>
        <a:spcAft>
          <a:spcPct val="15000"/>
        </a:spcAft>
        <a:buFont typeface="Arial" charset="0"/>
        <a:buChar char="–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1" fontAlgn="t" hangingPunct="1">
        <a:spcBef>
          <a:spcPct val="15000"/>
        </a:spcBef>
        <a:spcAft>
          <a:spcPct val="15000"/>
        </a:spcAft>
        <a:buChar char="•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1" fontAlgn="t" hangingPunct="1">
        <a:spcBef>
          <a:spcPct val="15000"/>
        </a:spcBef>
        <a:spcAft>
          <a:spcPct val="15000"/>
        </a:spcAft>
        <a:buChar char="–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charset="-128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274638"/>
            <a:ext cx="8637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600200"/>
            <a:ext cx="8637588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+mj-lt"/>
          <a:ea typeface="+mj-ea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rgbClr val="666666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Symbol" charset="0"/>
        <a:buChar char="·"/>
        <a:defRPr sz="2400">
          <a:solidFill>
            <a:srgbClr val="666666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opensource.org/licens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xforddictionaries.com/definition/english/govern%23govern__2" TargetMode="External"/><Relationship Id="rId4" Type="http://schemas.openxmlformats.org/officeDocument/2006/relationships/hyperlink" Target="http://www.oxforddictionaries.com/definition/english/select%23select__2" TargetMode="External"/><Relationship Id="rId5" Type="http://schemas.openxmlformats.org/officeDocument/2006/relationships/hyperlink" Target="http://www.oxforddictionaries.com/definition/english/accord%23accord__8" TargetMode="External"/><Relationship Id="rId6" Type="http://schemas.openxmlformats.org/officeDocument/2006/relationships/hyperlink" Target="http://www.oxforddictionaries.com/definition/english/merit%23merit__12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/>
            </a:gs>
            <a:gs pos="100000">
              <a:srgbClr val="FFFFF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0772" y="1527229"/>
            <a:ext cx="7772400" cy="3162356"/>
          </a:xfrm>
        </p:spPr>
        <p:txBody>
          <a:bodyPr/>
          <a:lstStyle/>
          <a:p>
            <a:pPr algn="ctr" defTabSz="457200"/>
            <a:r>
              <a:rPr lang="en-AU" sz="28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>Open Source Geospatial Foundation</a:t>
            </a:r>
            <a:br>
              <a:rPr lang="en-AU" sz="28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</a:br>
            <a:r>
              <a:rPr lang="en-AU" sz="28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>(</a:t>
            </a:r>
            <a:r>
              <a:rPr lang="en-AU" sz="2800" kern="1200" dirty="0" err="1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>OSGeo</a:t>
            </a:r>
            <a:r>
              <a:rPr lang="en-AU" sz="28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>)</a:t>
            </a:r>
            <a:r>
              <a:rPr lang="en-AU" sz="28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/>
            </a:r>
            <a:br>
              <a:rPr lang="en-AU" sz="28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</a:br>
            <a:r>
              <a:rPr lang="en-AU" sz="28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/>
            </a:r>
            <a:br>
              <a:rPr lang="en-AU" sz="28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</a:br>
            <a:r>
              <a:rPr lang="en-AU" sz="28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>How things work</a:t>
            </a:r>
            <a:r>
              <a:rPr lang="en-AU" sz="28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/>
            </a:r>
            <a:br>
              <a:rPr lang="en-AU" sz="28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</a:br>
            <a:endParaRPr lang="en-GB" sz="2800" kern="1200" dirty="0">
              <a:solidFill>
                <a:srgbClr val="0E5F7E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0" y="5124579"/>
            <a:ext cx="9143999" cy="140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altLang="en-US" sz="2000" dirty="0" smtClean="0"/>
              <a:t>Bruce Bannerman</a:t>
            </a:r>
            <a:br>
              <a:rPr lang="en-US" altLang="en-US" sz="2000" dirty="0" smtClean="0"/>
            </a:br>
            <a:r>
              <a:rPr lang="en-US" altLang="en-US" sz="1200" dirty="0" smtClean="0"/>
              <a:t>  </a:t>
            </a:r>
            <a:br>
              <a:rPr lang="en-US" altLang="en-US" sz="1200" dirty="0" smtClean="0"/>
            </a:br>
            <a:r>
              <a:rPr lang="en-US" altLang="en-US" sz="1200" dirty="0" smtClean="0"/>
              <a:t> </a:t>
            </a:r>
            <a:r>
              <a:rPr lang="en-US" altLang="en-US" sz="1200" dirty="0" smtClean="0">
                <a:solidFill>
                  <a:schemeClr val="accent4"/>
                </a:solidFill>
              </a:rPr>
              <a:t> a/Data Director – Australian Bureau of Meteorology</a:t>
            </a: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>  </a:t>
            </a:r>
            <a:r>
              <a:rPr lang="en-US" alt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Charter </a:t>
            </a:r>
            <a:r>
              <a:rPr lang="en-US" alt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Member </a:t>
            </a:r>
            <a:r>
              <a:rPr lang="en-US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OSGeo</a:t>
            </a:r>
            <a:r>
              <a:rPr lang="en-US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alt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Member </a:t>
            </a:r>
            <a:r>
              <a:rPr lang="en-US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OSGeo Incubation Committee</a:t>
            </a:r>
            <a:br>
              <a:rPr lang="en-US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lang="en-US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818805" y="335020"/>
            <a:ext cx="7170138" cy="1059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8" charset="0"/>
              </a:defRPr>
            </a:lvl9pPr>
          </a:lstStyle>
          <a:p>
            <a:pPr defTabSz="457200"/>
            <a:r>
              <a:rPr lang="en-AU" sz="36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>OpenWIS Association</a:t>
            </a:r>
            <a:br>
              <a:rPr lang="en-AU" sz="36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</a:br>
            <a:r>
              <a:rPr lang="en-AU" sz="20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>March 2016</a:t>
            </a:r>
            <a:endParaRPr lang="en-GB" sz="2000" kern="1200" dirty="0">
              <a:solidFill>
                <a:srgbClr val="0E5F7E"/>
              </a:solidFill>
              <a:latin typeface="Arial" charset="0"/>
              <a:cs typeface="ＭＳ Ｐゴシック" charset="0"/>
            </a:endParaRPr>
          </a:p>
        </p:txBody>
      </p:sp>
      <p:pic>
        <p:nvPicPr>
          <p:cNvPr id="2" name="Picture 1" descr="osgeo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33" y="3943564"/>
            <a:ext cx="3152274" cy="1407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004" y="334817"/>
            <a:ext cx="6806381" cy="1043901"/>
          </a:xfrm>
        </p:spPr>
        <p:txBody>
          <a:bodyPr>
            <a:normAutofit fontScale="90000"/>
          </a:bodyPr>
          <a:lstStyle/>
          <a:p>
            <a:r>
              <a:rPr lang="en-US" sz="40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>OSGeo Incubation</a:t>
            </a:r>
            <a:br>
              <a:rPr lang="en-US" sz="40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</a:br>
            <a:r>
              <a:rPr lang="en-US" sz="31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>Graduation Checklist</a:t>
            </a:r>
            <a:endParaRPr lang="en-US" sz="3100" kern="1200" dirty="0">
              <a:solidFill>
                <a:srgbClr val="0E5F7E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375" y="1792427"/>
            <a:ext cx="8297806" cy="4853280"/>
          </a:xfrm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Open: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 project has demonstrated that it has an open, active and healthy user and developer </a:t>
            </a:r>
            <a:r>
              <a:rPr lang="en-US" sz="2000" dirty="0" smtClean="0"/>
              <a:t>community </a:t>
            </a:r>
          </a:p>
          <a:p>
            <a:pPr lvl="1">
              <a:lnSpc>
                <a:spcPct val="150000"/>
              </a:lnSpc>
            </a:pP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Projects </a:t>
            </a:r>
            <a:r>
              <a:rPr lang="en-US" sz="2000" dirty="0"/>
              <a:t>are expected to function in an open and public manner and </a:t>
            </a:r>
            <a:r>
              <a:rPr lang="en-US" sz="2000" dirty="0" smtClean="0"/>
              <a:t>including:</a:t>
            </a:r>
            <a:endParaRPr lang="en-US" sz="2000" dirty="0"/>
          </a:p>
          <a:p>
            <a:pPr lvl="2"/>
            <a:r>
              <a:rPr lang="en-US" sz="2000" dirty="0"/>
              <a:t>Open source license(s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/>
              <a:t>Open communication </a:t>
            </a:r>
            <a:r>
              <a:rPr lang="en-US" sz="2000" dirty="0" smtClean="0"/>
              <a:t>channels</a:t>
            </a:r>
          </a:p>
          <a:p>
            <a:pPr lvl="2"/>
            <a:r>
              <a:rPr lang="en-US" sz="2000" dirty="0"/>
              <a:t>Open decision making </a:t>
            </a:r>
            <a:r>
              <a:rPr lang="en-US" sz="2000" dirty="0" smtClean="0"/>
              <a:t>process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239000" y="6521450"/>
            <a:ext cx="1905000" cy="336550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9pPr>
          </a:lstStyle>
          <a:p>
            <a:pPr algn="r"/>
            <a:fld id="{26974514-FE26-714A-B20D-2CD8F1888517}" type="slidenum">
              <a:rPr lang="en-US" sz="1600" smtClean="0"/>
              <a:pPr algn="r"/>
              <a:t>10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44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004" y="334817"/>
            <a:ext cx="6806381" cy="1043901"/>
          </a:xfrm>
        </p:spPr>
        <p:txBody>
          <a:bodyPr>
            <a:normAutofit fontScale="90000"/>
          </a:bodyPr>
          <a:lstStyle/>
          <a:p>
            <a:r>
              <a:rPr lang="en-US" sz="40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>OSGeo Incubation</a:t>
            </a:r>
            <a:br>
              <a:rPr lang="en-US" sz="40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</a:br>
            <a:r>
              <a:rPr lang="en-US" sz="31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>Graduation Checklist</a:t>
            </a:r>
            <a:endParaRPr lang="en-US" sz="3100" kern="1200" dirty="0">
              <a:solidFill>
                <a:srgbClr val="0E5F7E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375" y="1792427"/>
            <a:ext cx="8297806" cy="4853280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Active and healthy </a:t>
            </a:r>
            <a:r>
              <a:rPr lang="en-US" sz="2000" dirty="0" smtClean="0">
                <a:solidFill>
                  <a:srgbClr val="FF0000"/>
                </a:solidFill>
              </a:rPr>
              <a:t>community: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 project should have a community of developers and users who actively collaborate and support each other in a healthy </a:t>
            </a:r>
            <a:r>
              <a:rPr lang="en-US" sz="2000" dirty="0" smtClean="0"/>
              <a:t>way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Long term viability of the project is demonstrated by showing participation and direction from multiple developers, who come from multiple organisations:</a:t>
            </a:r>
          </a:p>
          <a:p>
            <a:pPr lvl="2"/>
            <a:r>
              <a:rPr lang="en-US" sz="2000" dirty="0" smtClean="0"/>
              <a:t>Resilient enough to sustain loss of key developers or sustaining organisation</a:t>
            </a:r>
          </a:p>
          <a:p>
            <a:pPr lvl="2"/>
            <a:r>
              <a:rPr lang="en-US" sz="2000" dirty="0" smtClean="0"/>
              <a:t>Decisions made openly, not behind closed doors</a:t>
            </a:r>
          </a:p>
          <a:p>
            <a:pPr lvl="2"/>
            <a:r>
              <a:rPr lang="en-US" sz="2000" dirty="0" smtClean="0"/>
              <a:t>All participants empowered to take ownership of project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239000" y="6521450"/>
            <a:ext cx="1905000" cy="336550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9pPr>
          </a:lstStyle>
          <a:p>
            <a:pPr algn="r"/>
            <a:fld id="{26974514-FE26-714A-B20D-2CD8F1888517}" type="slidenum">
              <a:rPr lang="en-US" sz="1600" smtClean="0"/>
              <a:pPr algn="r"/>
              <a:t>11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924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004" y="334817"/>
            <a:ext cx="6806381" cy="1043901"/>
          </a:xfrm>
        </p:spPr>
        <p:txBody>
          <a:bodyPr>
            <a:normAutofit fontScale="90000"/>
          </a:bodyPr>
          <a:lstStyle/>
          <a:p>
            <a:r>
              <a:rPr lang="en-US" sz="40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>OSGeo Incubation</a:t>
            </a:r>
            <a:br>
              <a:rPr lang="en-US" sz="40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</a:br>
            <a:r>
              <a:rPr lang="en-US" sz="31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>Graduation Checklist</a:t>
            </a:r>
            <a:endParaRPr lang="en-US" sz="3100" kern="1200" dirty="0">
              <a:solidFill>
                <a:srgbClr val="0E5F7E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559" y="1792427"/>
            <a:ext cx="8560622" cy="4853280"/>
          </a:xfrm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Copyright and License: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All source code available under an open source license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All documentation available under open document license, e.g. CC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Provenance review to adequately examine source code</a:t>
            </a:r>
            <a:endParaRPr lang="en-US" sz="2000" dirty="0"/>
          </a:p>
          <a:p>
            <a:pPr lvl="1"/>
            <a:r>
              <a:rPr lang="en-US" sz="2000" dirty="0" smtClean="0"/>
              <a:t>Project maintains: </a:t>
            </a:r>
          </a:p>
          <a:p>
            <a:pPr lvl="2"/>
            <a:r>
              <a:rPr lang="en-US" sz="2000" dirty="0" smtClean="0"/>
              <a:t>list of </a:t>
            </a:r>
            <a:r>
              <a:rPr lang="en-US" sz="2000" b="1" u="sng" dirty="0" smtClean="0"/>
              <a:t>all</a:t>
            </a:r>
            <a:r>
              <a:rPr lang="en-US" sz="2000" dirty="0" smtClean="0"/>
              <a:t> copyright and IP holders</a:t>
            </a:r>
          </a:p>
          <a:p>
            <a:pPr lvl="2"/>
            <a:r>
              <a:rPr lang="en-US" sz="2000" dirty="0"/>
              <a:t>s</a:t>
            </a:r>
            <a:r>
              <a:rPr lang="en-US" sz="2000" dirty="0" smtClean="0"/>
              <a:t>igned contributor agreements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239000" y="6521450"/>
            <a:ext cx="1905000" cy="336550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9pPr>
          </a:lstStyle>
          <a:p>
            <a:pPr algn="r"/>
            <a:fld id="{26974514-FE26-714A-B20D-2CD8F1888517}" type="slidenum">
              <a:rPr lang="en-US" sz="1600" smtClean="0"/>
              <a:pPr algn="r"/>
              <a:t>12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09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004" y="334817"/>
            <a:ext cx="6806381" cy="1043901"/>
          </a:xfrm>
        </p:spPr>
        <p:txBody>
          <a:bodyPr>
            <a:normAutofit fontScale="90000"/>
          </a:bodyPr>
          <a:lstStyle/>
          <a:p>
            <a:r>
              <a:rPr lang="en-US" sz="40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>OSGeo Incubation</a:t>
            </a:r>
            <a:br>
              <a:rPr lang="en-US" sz="40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</a:br>
            <a:r>
              <a:rPr lang="en-US" sz="31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>Graduation Checklist</a:t>
            </a:r>
            <a:endParaRPr lang="en-US" sz="3100" kern="1200" dirty="0">
              <a:solidFill>
                <a:srgbClr val="0E5F7E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559" y="1792427"/>
            <a:ext cx="8560622" cy="4853280"/>
          </a:xfrm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Processes: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All source code and configuration managed under source code repository, e.g. </a:t>
            </a:r>
            <a:r>
              <a:rPr lang="en-US" sz="2000" dirty="0" err="1" smtClean="0"/>
              <a:t>git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Uses Issue Tracker and issues are up to date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Management processes are adequately documented</a:t>
            </a:r>
            <a:endParaRPr lang="en-US" sz="2000" dirty="0"/>
          </a:p>
          <a:p>
            <a:pPr lvl="2"/>
            <a:r>
              <a:rPr lang="en-US" sz="2000" dirty="0" smtClean="0"/>
              <a:t>Developers Guide, Code Style Guide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lvl="2"/>
            <a:r>
              <a:rPr lang="en-US" sz="2000" dirty="0" smtClean="0"/>
              <a:t>Open Project governance processes</a:t>
            </a:r>
          </a:p>
          <a:p>
            <a:pPr lvl="2"/>
            <a:r>
              <a:rPr lang="en-US" sz="2000" dirty="0" smtClean="0"/>
              <a:t>Public communications processes for decision making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239000" y="6521450"/>
            <a:ext cx="1905000" cy="336550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9pPr>
          </a:lstStyle>
          <a:p>
            <a:pPr algn="r"/>
            <a:fld id="{26974514-FE26-714A-B20D-2CD8F1888517}" type="slidenum">
              <a:rPr lang="en-US" sz="1600" smtClean="0"/>
              <a:pPr algn="r"/>
              <a:t>13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776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004" y="334817"/>
            <a:ext cx="6806381" cy="1043901"/>
          </a:xfrm>
        </p:spPr>
        <p:txBody>
          <a:bodyPr>
            <a:normAutofit fontScale="90000"/>
          </a:bodyPr>
          <a:lstStyle/>
          <a:p>
            <a:r>
              <a:rPr lang="en-US" sz="40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>OSGeo Incubation</a:t>
            </a:r>
            <a:br>
              <a:rPr lang="en-US" sz="40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</a:br>
            <a:r>
              <a:rPr lang="en-US" sz="31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>Graduation Checklist</a:t>
            </a:r>
            <a:endParaRPr lang="en-US" sz="3100" kern="1200" dirty="0">
              <a:solidFill>
                <a:srgbClr val="0E5F7E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559" y="1792427"/>
            <a:ext cx="8560622" cy="4853280"/>
          </a:xfrm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Documentation: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User Documentation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Developer Documentation</a:t>
            </a:r>
          </a:p>
          <a:p>
            <a:pPr lvl="1">
              <a:lnSpc>
                <a:spcPct val="150000"/>
              </a:lnSpc>
            </a:pPr>
            <a:endParaRPr lang="en-US" sz="2000" dirty="0" smtClean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239000" y="6521450"/>
            <a:ext cx="1905000" cy="336550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9pPr>
          </a:lstStyle>
          <a:p>
            <a:pPr algn="r"/>
            <a:fld id="{26974514-FE26-714A-B20D-2CD8F1888517}" type="slidenum">
              <a:rPr lang="en-US" sz="1600" smtClean="0"/>
              <a:pPr algn="r"/>
              <a:t>14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298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004" y="334817"/>
            <a:ext cx="6806381" cy="1043901"/>
          </a:xfrm>
        </p:spPr>
        <p:txBody>
          <a:bodyPr>
            <a:normAutofit fontScale="90000"/>
          </a:bodyPr>
          <a:lstStyle/>
          <a:p>
            <a:r>
              <a:rPr lang="en-US" sz="40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>OSGeo Incubation</a:t>
            </a:r>
            <a:br>
              <a:rPr lang="en-US" sz="40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</a:br>
            <a:r>
              <a:rPr lang="en-US" sz="31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>Graduation Checklist</a:t>
            </a:r>
            <a:endParaRPr lang="en-US" sz="3100" kern="1200" dirty="0">
              <a:solidFill>
                <a:srgbClr val="0E5F7E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559" y="1792427"/>
            <a:ext cx="8560622" cy="4853280"/>
          </a:xfrm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Release Process: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Follows defined Release Process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Including execution of Testing Process prior to Stable Release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Follows documented Testing Process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Automated and manual testing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Documented conformance to set quality goals</a:t>
            </a:r>
          </a:p>
          <a:p>
            <a:pPr lvl="3">
              <a:lnSpc>
                <a:spcPct val="150000"/>
              </a:lnSpc>
            </a:pPr>
            <a:r>
              <a:rPr lang="en-US" sz="2000" dirty="0" smtClean="0"/>
              <a:t>percentage code coverage of Unit Tests</a:t>
            </a:r>
          </a:p>
          <a:p>
            <a:pPr lvl="2"/>
            <a:r>
              <a:rPr lang="en-US" sz="2000" dirty="0" smtClean="0"/>
              <a:t>Release and Testing process have sufficient detail for senior developer to follow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Software ideally packaged for deployment (RPM, .deb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pPr lvl="1">
              <a:lnSpc>
                <a:spcPct val="150000"/>
              </a:lnSpc>
            </a:pPr>
            <a:endParaRPr lang="en-US" sz="2000" dirty="0" smtClean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239000" y="6521450"/>
            <a:ext cx="1905000" cy="336550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9pPr>
          </a:lstStyle>
          <a:p>
            <a:pPr algn="r"/>
            <a:fld id="{26974514-FE26-714A-B20D-2CD8F1888517}" type="slidenum">
              <a:rPr lang="en-US" sz="1600" smtClean="0"/>
              <a:pPr algn="r"/>
              <a:t>15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143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249" y="193714"/>
            <a:ext cx="7134425" cy="1043901"/>
          </a:xfrm>
        </p:spPr>
        <p:txBody>
          <a:bodyPr/>
          <a:lstStyle/>
          <a:p>
            <a:endParaRPr lang="en-US" sz="3600" kern="1200" dirty="0">
              <a:solidFill>
                <a:srgbClr val="0E5F7E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81995"/>
            <a:ext cx="7772400" cy="4514005"/>
          </a:xfrm>
        </p:spPr>
        <p:txBody>
          <a:bodyPr/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521450"/>
            <a:ext cx="1905000" cy="336550"/>
          </a:xfrm>
          <a:prstGeom prst="rect">
            <a:avLst/>
          </a:prstGeom>
        </p:spPr>
        <p:txBody>
          <a:bodyPr/>
          <a:lstStyle/>
          <a:p>
            <a:pPr algn="r"/>
            <a:fld id="{26974514-FE26-714A-B20D-2CD8F1888517}" type="slidenum">
              <a:rPr lang="en-US" sz="1600"/>
              <a:pPr algn="r"/>
              <a:t>16</a:t>
            </a:fld>
            <a:endParaRPr lang="en-US" sz="1600" dirty="0"/>
          </a:p>
        </p:txBody>
      </p:sp>
      <p:pic>
        <p:nvPicPr>
          <p:cNvPr id="5" name="Picture 4" descr="osgeo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202" y="2525814"/>
            <a:ext cx="3152274" cy="14076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5770" y="4932591"/>
            <a:ext cx="2652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n-lt"/>
              </a:rPr>
              <a:t>www.osgeo.org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462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004" y="334817"/>
            <a:ext cx="6806381" cy="1043901"/>
          </a:xfrm>
        </p:spPr>
        <p:txBody>
          <a:bodyPr>
            <a:normAutofit fontScale="90000"/>
          </a:bodyPr>
          <a:lstStyle/>
          <a:p>
            <a:r>
              <a:rPr lang="en-US" sz="40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>OSGeo</a:t>
            </a:r>
            <a:br>
              <a:rPr lang="en-US" sz="40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</a:br>
            <a:r>
              <a:rPr lang="en-US" sz="27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>Not For Profit organisation</a:t>
            </a:r>
            <a:endParaRPr lang="en-US" sz="2700" kern="1200" dirty="0">
              <a:solidFill>
                <a:srgbClr val="0E5F7E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309" y="1718586"/>
            <a:ext cx="8297806" cy="504436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solidFill>
                  <a:srgbClr val="3399FF"/>
                </a:solidFill>
              </a:rPr>
              <a:t>Vision:</a:t>
            </a:r>
          </a:p>
          <a:p>
            <a:pPr marL="857250" lvl="1" indent="-457200"/>
            <a:r>
              <a:rPr lang="en-US" dirty="0" smtClean="0">
                <a:solidFill>
                  <a:srgbClr val="3399FF"/>
                </a:solidFill>
              </a:rPr>
              <a:t>Empower everyone with open source geospatial</a:t>
            </a:r>
            <a:endParaRPr lang="en-US" dirty="0" smtClean="0">
              <a:solidFill>
                <a:srgbClr val="3399FF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Mission</a:t>
            </a:r>
            <a:endParaRPr lang="en-US" dirty="0" smtClean="0"/>
          </a:p>
          <a:p>
            <a:pPr marL="857250" lvl="1" indent="-457200">
              <a:lnSpc>
                <a:spcPct val="150000"/>
              </a:lnSpc>
            </a:pPr>
            <a:r>
              <a:rPr lang="en-US" sz="2000" dirty="0"/>
              <a:t>Foster global adoption of open geospatial technology by being an inclusive software foundation devoted to an open philosophy and participatory community driven </a:t>
            </a:r>
            <a:r>
              <a:rPr lang="en-US" sz="2000" dirty="0" smtClean="0"/>
              <a:t>development</a:t>
            </a:r>
            <a:endParaRPr lang="en-US" sz="2000" dirty="0"/>
          </a:p>
          <a:p>
            <a:pPr marL="857250" lvl="1" indent="-457200">
              <a:lnSpc>
                <a:spcPct val="150000"/>
              </a:lnSpc>
            </a:pPr>
            <a:r>
              <a:rPr lang="en-US" sz="2000" dirty="0"/>
              <a:t>The foundation's projects are all freely available and useable under an </a:t>
            </a:r>
            <a:r>
              <a:rPr lang="en-US" sz="2000" dirty="0">
                <a:hlinkClick r:id="rId3"/>
              </a:rPr>
              <a:t>Open Source Initiative</a:t>
            </a:r>
            <a:r>
              <a:rPr lang="en-US" sz="2000" dirty="0"/>
              <a:t> certified open source license</a:t>
            </a:r>
            <a:endParaRPr lang="en-US" sz="2000" dirty="0" smtClean="0"/>
          </a:p>
          <a:p>
            <a:pPr marL="857250" lvl="1" indent="-457200"/>
            <a:endParaRPr lang="en-US" sz="20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239000" y="6521450"/>
            <a:ext cx="1905000" cy="336550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9pPr>
          </a:lstStyle>
          <a:p>
            <a:pPr algn="r"/>
            <a:fld id="{26974514-FE26-714A-B20D-2CD8F1888517}" type="slidenum">
              <a:rPr lang="en-US" sz="1600" smtClean="0"/>
              <a:pPr algn="r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64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004" y="334817"/>
            <a:ext cx="6806381" cy="1043901"/>
          </a:xfrm>
        </p:spPr>
        <p:txBody>
          <a:bodyPr>
            <a:normAutofit/>
          </a:bodyPr>
          <a:lstStyle/>
          <a:p>
            <a:r>
              <a:rPr lang="en-US" sz="40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>OSGeo Projects</a:t>
            </a:r>
            <a:endParaRPr lang="en-US" sz="2700" kern="1200" dirty="0">
              <a:solidFill>
                <a:srgbClr val="0E5F7E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239000" y="6521450"/>
            <a:ext cx="1905000" cy="336550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9pPr>
          </a:lstStyle>
          <a:p>
            <a:pPr algn="r"/>
            <a:fld id="{26974514-FE26-714A-B20D-2CD8F1888517}" type="slidenum">
              <a:rPr lang="en-US" sz="1600" smtClean="0"/>
              <a:pPr algn="r"/>
              <a:t>3</a:t>
            </a:fld>
            <a:endParaRPr lang="en-US" sz="1600" dirty="0"/>
          </a:p>
        </p:txBody>
      </p:sp>
      <p:pic>
        <p:nvPicPr>
          <p:cNvPr id="7" name="Content Placeholder 6" descr="osgeo-projects.tif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04" r="-50504"/>
          <a:stretch>
            <a:fillRect/>
          </a:stretch>
        </p:blipFill>
        <p:spPr>
          <a:xfrm>
            <a:off x="247159" y="1240532"/>
            <a:ext cx="4669580" cy="5481759"/>
          </a:xfrm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3319" y="2156162"/>
            <a:ext cx="2748240" cy="389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5159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004" y="334817"/>
            <a:ext cx="6806381" cy="1043901"/>
          </a:xfrm>
        </p:spPr>
        <p:txBody>
          <a:bodyPr>
            <a:normAutofit/>
          </a:bodyPr>
          <a:lstStyle/>
          <a:p>
            <a:r>
              <a:rPr lang="en-US" sz="40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>OSGeo Committees</a:t>
            </a:r>
            <a:endParaRPr lang="en-US" sz="2700" kern="1200" dirty="0">
              <a:solidFill>
                <a:srgbClr val="0E5F7E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239000" y="6521450"/>
            <a:ext cx="1905000" cy="336550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9pPr>
          </a:lstStyle>
          <a:p>
            <a:pPr algn="r"/>
            <a:fld id="{26974514-FE26-714A-B20D-2CD8F1888517}" type="slidenum">
              <a:rPr lang="en-US" sz="1600" smtClean="0"/>
              <a:pPr algn="r"/>
              <a:t>4</a:t>
            </a:fld>
            <a:endParaRPr lang="en-US" sz="1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60" y="2041725"/>
            <a:ext cx="4621836" cy="4450283"/>
          </a:xfrm>
        </p:spPr>
      </p:pic>
    </p:spTree>
    <p:extLst>
      <p:ext uri="{BB962C8B-B14F-4D97-AF65-F5344CB8AC3E}">
        <p14:creationId xmlns:p14="http://schemas.microsoft.com/office/powerpoint/2010/main" val="373183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004" y="334817"/>
            <a:ext cx="6806381" cy="1043901"/>
          </a:xfrm>
        </p:spPr>
        <p:txBody>
          <a:bodyPr>
            <a:normAutofit/>
          </a:bodyPr>
          <a:lstStyle/>
          <a:p>
            <a:r>
              <a:rPr lang="en-US" sz="40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>How are things done?</a:t>
            </a:r>
            <a:endParaRPr lang="en-US" sz="2700" kern="1200" dirty="0">
              <a:solidFill>
                <a:srgbClr val="0E5F7E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309" y="1718586"/>
            <a:ext cx="8297806" cy="4882816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3399FF"/>
                </a:solidFill>
              </a:rPr>
              <a:t>By the principle of </a:t>
            </a:r>
            <a:r>
              <a:rPr lang="en-US" sz="2800" dirty="0" smtClean="0">
                <a:solidFill>
                  <a:srgbClr val="FF0000"/>
                </a:solidFill>
              </a:rPr>
              <a:t>Meritocracy</a:t>
            </a:r>
            <a:r>
              <a:rPr lang="en-US" sz="2800" dirty="0" smtClean="0">
                <a:solidFill>
                  <a:srgbClr val="3399FF"/>
                </a:solidFill>
              </a:rPr>
              <a:t>:</a:t>
            </a:r>
          </a:p>
          <a:p>
            <a:pPr marL="857250" lvl="1" indent="-457200"/>
            <a:endParaRPr lang="en-US" dirty="0" smtClean="0"/>
          </a:p>
          <a:p>
            <a:pPr marL="857250" lvl="1" indent="-457200"/>
            <a:r>
              <a:rPr lang="en-US" dirty="0" smtClean="0"/>
              <a:t>A </a:t>
            </a:r>
            <a:r>
              <a:rPr lang="en-US" dirty="0">
                <a:solidFill>
                  <a:schemeClr val="accent4"/>
                </a:solidFill>
              </a:rPr>
              <a:t>society </a:t>
            </a:r>
            <a:r>
              <a:rPr lang="en-US" dirty="0">
                <a:solidFill>
                  <a:schemeClr val="accent4"/>
                </a:solidFill>
                <a:hlinkClick r:id="rId3" tooltip="Meaning of governed"/>
              </a:rPr>
              <a:t>governed</a:t>
            </a:r>
            <a:r>
              <a:rPr lang="en-US" dirty="0">
                <a:solidFill>
                  <a:schemeClr val="accent4"/>
                </a:solidFill>
              </a:rPr>
              <a:t> by people </a:t>
            </a:r>
            <a:r>
              <a:rPr lang="en-US" dirty="0">
                <a:solidFill>
                  <a:schemeClr val="accent4"/>
                </a:solidFill>
                <a:hlinkClick r:id="rId4" tooltip="Meaning of selected"/>
              </a:rPr>
              <a:t>selected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  <a:hlinkClick r:id="rId5" tooltip="Meaning of according"/>
              </a:rPr>
              <a:t>according</a:t>
            </a:r>
            <a:r>
              <a:rPr lang="en-US" dirty="0">
                <a:solidFill>
                  <a:schemeClr val="accent4"/>
                </a:solidFill>
              </a:rPr>
              <a:t> to </a:t>
            </a:r>
            <a:r>
              <a:rPr lang="en-US" dirty="0" smtClean="0">
                <a:solidFill>
                  <a:schemeClr val="accent4"/>
                </a:solidFill>
                <a:hlinkClick r:id="rId6" tooltip="Meaning of merit"/>
              </a:rPr>
              <a:t>merit</a:t>
            </a:r>
            <a:endParaRPr lang="en-US" dirty="0" smtClean="0">
              <a:solidFill>
                <a:schemeClr val="accent4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4"/>
                </a:solidFill>
              </a:rPr>
              <a:t>						Oxford Dictionary</a:t>
            </a:r>
          </a:p>
          <a:p>
            <a:pPr marL="857250" lvl="1" indent="-457200"/>
            <a:endParaRPr lang="en-US" dirty="0">
              <a:solidFill>
                <a:schemeClr val="accent4"/>
              </a:solidFill>
            </a:endParaRPr>
          </a:p>
          <a:p>
            <a:pPr marL="857250" lvl="1" indent="-457200"/>
            <a:r>
              <a:rPr lang="en-US" dirty="0" smtClean="0">
                <a:solidFill>
                  <a:schemeClr val="accent4"/>
                </a:solidFill>
              </a:rPr>
              <a:t>the more you do, the more that you’re able to do</a:t>
            </a:r>
          </a:p>
          <a:p>
            <a:pPr marL="857250" lvl="1" indent="-457200"/>
            <a:endParaRPr lang="en-US" dirty="0" smtClean="0">
              <a:solidFill>
                <a:schemeClr val="accent4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Most communication via email lists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Annual ‘gathering of the tribes’ FOSS4G conference</a:t>
            </a:r>
            <a:endParaRPr lang="en-US" dirty="0">
              <a:solidFill>
                <a:schemeClr val="accent4"/>
              </a:solidFill>
            </a:endParaRPr>
          </a:p>
          <a:p>
            <a:pPr marL="0" indent="0"/>
            <a:endParaRPr lang="en-US" dirty="0" smtClean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239000" y="6521450"/>
            <a:ext cx="1905000" cy="336550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9pPr>
          </a:lstStyle>
          <a:p>
            <a:pPr algn="r"/>
            <a:fld id="{26974514-FE26-714A-B20D-2CD8F1888517}" type="slidenum">
              <a:rPr lang="en-US" sz="1600" smtClean="0"/>
              <a:pPr algn="r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138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004" y="334817"/>
            <a:ext cx="6806381" cy="1043901"/>
          </a:xfrm>
        </p:spPr>
        <p:txBody>
          <a:bodyPr>
            <a:normAutofit/>
          </a:bodyPr>
          <a:lstStyle/>
          <a:p>
            <a:r>
              <a:rPr lang="en-US" sz="40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>Categories of Membership</a:t>
            </a:r>
            <a:endParaRPr lang="en-US" sz="2700" kern="1200" dirty="0">
              <a:solidFill>
                <a:srgbClr val="0E5F7E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309" y="1718586"/>
            <a:ext cx="8297806" cy="504436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solidFill>
                  <a:srgbClr val="565656"/>
                </a:solidFill>
              </a:rPr>
              <a:t>Participant</a:t>
            </a:r>
            <a:endParaRPr lang="en-US" dirty="0" smtClean="0">
              <a:solidFill>
                <a:srgbClr val="565656"/>
              </a:solidFill>
            </a:endParaRPr>
          </a:p>
          <a:p>
            <a:pPr marL="857250" lvl="1" indent="-457200"/>
            <a:r>
              <a:rPr lang="en-US" sz="2000" dirty="0" smtClean="0"/>
              <a:t>No voting rights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rgbClr val="565656"/>
                </a:solidFill>
              </a:rPr>
              <a:t>Member</a:t>
            </a:r>
          </a:p>
          <a:p>
            <a:pPr marL="857250" lvl="1" indent="-457200"/>
            <a:r>
              <a:rPr lang="en-US" sz="2000" dirty="0" smtClean="0"/>
              <a:t>Self-declared on OSGeo wiki</a:t>
            </a:r>
          </a:p>
          <a:p>
            <a:pPr marL="857250" lvl="1" indent="-457200"/>
            <a:r>
              <a:rPr lang="en-US" sz="2000" dirty="0" smtClean="0"/>
              <a:t>May vote on OSGeo Committee issues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rgbClr val="565656"/>
                </a:solidFill>
              </a:rPr>
              <a:t>Charter Member</a:t>
            </a:r>
          </a:p>
          <a:p>
            <a:pPr marL="857250" lvl="1" indent="-457200"/>
            <a:r>
              <a:rPr lang="en-US" sz="2000" dirty="0" smtClean="0"/>
              <a:t>Must be nominated and voted in by other Charter Members</a:t>
            </a:r>
          </a:p>
          <a:p>
            <a:pPr marL="1257300" lvl="2" indent="-457200"/>
            <a:r>
              <a:rPr lang="en-US" sz="2000" dirty="0" smtClean="0"/>
              <a:t>By merit</a:t>
            </a:r>
          </a:p>
          <a:p>
            <a:pPr marL="857250" lvl="1" indent="-457200"/>
            <a:r>
              <a:rPr lang="en-US" sz="2000" dirty="0" smtClean="0"/>
              <a:t>Can vote in elections for:</a:t>
            </a:r>
          </a:p>
          <a:p>
            <a:pPr marL="1257300" lvl="2" indent="-457200"/>
            <a:r>
              <a:rPr lang="en-US" sz="2000" dirty="0" smtClean="0"/>
              <a:t>Charter Members</a:t>
            </a:r>
          </a:p>
          <a:p>
            <a:pPr marL="1257300" lvl="2" indent="-457200"/>
            <a:r>
              <a:rPr lang="en-US" sz="2000" dirty="0" smtClean="0"/>
              <a:t>Board Members</a:t>
            </a:r>
            <a:endParaRPr lang="en-US" sz="20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239000" y="6521450"/>
            <a:ext cx="1905000" cy="336550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9pPr>
          </a:lstStyle>
          <a:p>
            <a:pPr algn="r"/>
            <a:fld id="{26974514-FE26-714A-B20D-2CD8F1888517}" type="slidenum">
              <a:rPr lang="en-US" sz="1600" smtClean="0"/>
              <a:pPr algn="r"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472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004" y="334817"/>
            <a:ext cx="6806381" cy="1043901"/>
          </a:xfrm>
        </p:spPr>
        <p:txBody>
          <a:bodyPr>
            <a:normAutofit fontScale="90000"/>
          </a:bodyPr>
          <a:lstStyle/>
          <a:p>
            <a:r>
              <a:rPr lang="en-US" sz="40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>OSGeo Incubation</a:t>
            </a:r>
            <a:br>
              <a:rPr lang="en-US" sz="40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</a:br>
            <a:r>
              <a:rPr lang="en-US" sz="31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>Purpose</a:t>
            </a:r>
            <a:endParaRPr lang="en-US" sz="3100" kern="1200" dirty="0">
              <a:solidFill>
                <a:srgbClr val="0E5F7E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309" y="1718586"/>
            <a:ext cx="8297806" cy="5044361"/>
          </a:xfrm>
        </p:spPr>
        <p:txBody>
          <a:bodyPr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to </a:t>
            </a:r>
            <a:r>
              <a:rPr lang="en-US" dirty="0"/>
              <a:t>ensure that projects that are officially part of OSGeo: </a:t>
            </a:r>
            <a:endParaRPr lang="en-US" dirty="0" smtClean="0"/>
          </a:p>
          <a:p>
            <a:pPr lvl="1"/>
            <a:r>
              <a:rPr lang="en-US" dirty="0" smtClean="0"/>
              <a:t>have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successfully operating open and collaborative</a:t>
            </a:r>
            <a:r>
              <a:rPr lang="en-US" dirty="0"/>
              <a:t> development community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have clear IP oversight of the code base of the project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adopt the OSGeo principles and operating </a:t>
            </a:r>
            <a:r>
              <a:rPr lang="en-US" dirty="0" smtClean="0"/>
              <a:t>principles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are mentored through the incubation process </a:t>
            </a:r>
          </a:p>
          <a:p>
            <a:pPr marL="857250" lvl="1" indent="-457200"/>
            <a:endParaRPr lang="en-US" dirty="0" smtClean="0">
              <a:solidFill>
                <a:srgbClr val="565656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239000" y="6521450"/>
            <a:ext cx="1905000" cy="336550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9pPr>
          </a:lstStyle>
          <a:p>
            <a:pPr algn="r"/>
            <a:fld id="{26974514-FE26-714A-B20D-2CD8F1888517}" type="slidenum">
              <a:rPr lang="en-US" sz="1600" smtClean="0"/>
              <a:pPr algn="r"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209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004" y="334817"/>
            <a:ext cx="6806381" cy="1043901"/>
          </a:xfrm>
        </p:spPr>
        <p:txBody>
          <a:bodyPr>
            <a:normAutofit fontScale="90000"/>
          </a:bodyPr>
          <a:lstStyle/>
          <a:p>
            <a:r>
              <a:rPr lang="en-US" sz="40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>OSGeo Incubation</a:t>
            </a:r>
            <a:br>
              <a:rPr lang="en-US" sz="40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</a:br>
            <a:r>
              <a:rPr lang="en-US" sz="31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>Principles – ‘the OSGeo way’</a:t>
            </a:r>
            <a:endParaRPr lang="en-US" sz="3100" kern="1200" dirty="0">
              <a:solidFill>
                <a:srgbClr val="0E5F7E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309" y="1718586"/>
            <a:ext cx="8297806" cy="5044361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/>
              <a:t>Projects should manage themselves, striving for consensus and encouraging participation from all contributors - from beginning users to advanced </a:t>
            </a:r>
            <a:r>
              <a:rPr lang="en-US" sz="2000" dirty="0" smtClean="0"/>
              <a:t>developers</a:t>
            </a:r>
            <a:endParaRPr lang="en-US" sz="2000" dirty="0"/>
          </a:p>
          <a:p>
            <a:pPr>
              <a:buFont typeface="Arial"/>
              <a:buChar char="•"/>
            </a:pP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Contributors are the scarce resource and successful projects court and encourage </a:t>
            </a:r>
            <a:r>
              <a:rPr lang="en-US" sz="2000" dirty="0" smtClean="0"/>
              <a:t>them</a:t>
            </a:r>
            <a:endParaRPr lang="en-US" sz="2000" dirty="0"/>
          </a:p>
          <a:p>
            <a:pPr>
              <a:buFont typeface="Arial"/>
              <a:buChar char="•"/>
            </a:pP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Projects are encouraged to adopt open standards and collaborate with other OSGeo </a:t>
            </a:r>
            <a:r>
              <a:rPr lang="en-US" sz="2000" dirty="0" smtClean="0"/>
              <a:t>projects</a:t>
            </a:r>
            <a:endParaRPr lang="en-US" sz="2000" dirty="0"/>
          </a:p>
          <a:p>
            <a:pPr>
              <a:buFont typeface="Arial"/>
              <a:buChar char="•"/>
            </a:pP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Projects are responsible for reviewing and controlling their code bases to insure the integrity of the open source baselines. 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239000" y="6521450"/>
            <a:ext cx="1905000" cy="336550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9pPr>
          </a:lstStyle>
          <a:p>
            <a:pPr algn="r"/>
            <a:fld id="{26974514-FE26-714A-B20D-2CD8F1888517}" type="slidenum">
              <a:rPr lang="en-US" sz="1600" smtClean="0"/>
              <a:pPr algn="r"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89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004" y="334817"/>
            <a:ext cx="6806381" cy="1043901"/>
          </a:xfrm>
        </p:spPr>
        <p:txBody>
          <a:bodyPr>
            <a:normAutofit fontScale="90000"/>
          </a:bodyPr>
          <a:lstStyle/>
          <a:p>
            <a:r>
              <a:rPr lang="en-US" sz="40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>OSGeo Incubation</a:t>
            </a:r>
            <a:br>
              <a:rPr lang="en-US" sz="40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</a:br>
            <a:r>
              <a:rPr lang="en-US" sz="3100" kern="1200" dirty="0" smtClean="0">
                <a:solidFill>
                  <a:srgbClr val="0E5F7E"/>
                </a:solidFill>
                <a:latin typeface="Arial" charset="0"/>
                <a:cs typeface="ＭＳ Ｐゴシック" charset="0"/>
              </a:rPr>
              <a:t>Operating Principles</a:t>
            </a:r>
            <a:endParaRPr lang="en-US" sz="3100" kern="1200" dirty="0">
              <a:solidFill>
                <a:srgbClr val="0E5F7E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375" y="1792427"/>
            <a:ext cx="8297806" cy="4853280"/>
          </a:xfrm>
        </p:spPr>
        <p:txBody>
          <a:bodyPr/>
          <a:lstStyle/>
          <a:p>
            <a:r>
              <a:rPr lang="en-US" sz="2000" dirty="0" smtClean="0"/>
              <a:t>Projects should:</a:t>
            </a:r>
          </a:p>
          <a:p>
            <a:pPr lvl="1"/>
            <a:r>
              <a:rPr lang="en-US" sz="2000" dirty="0" smtClean="0"/>
              <a:t>document </a:t>
            </a:r>
            <a:r>
              <a:rPr lang="en-US" sz="2000" dirty="0"/>
              <a:t>how they manage </a:t>
            </a:r>
            <a:r>
              <a:rPr lang="en-US" sz="2000" dirty="0" smtClean="0"/>
              <a:t>themselves</a:t>
            </a:r>
            <a:endParaRPr lang="en-US" sz="2000" dirty="0"/>
          </a:p>
          <a:p>
            <a:pPr lvl="1"/>
            <a:r>
              <a:rPr lang="en-US" sz="2000" dirty="0" smtClean="0"/>
              <a:t>maintain </a:t>
            </a:r>
            <a:r>
              <a:rPr lang="en-US" sz="2000" dirty="0"/>
              <a:t>developer and user </a:t>
            </a:r>
            <a:r>
              <a:rPr lang="en-US" sz="2000" dirty="0" smtClean="0"/>
              <a:t>documentation</a:t>
            </a:r>
            <a:endParaRPr lang="en-US" sz="2000" dirty="0"/>
          </a:p>
          <a:p>
            <a:pPr lvl="1"/>
            <a:r>
              <a:rPr lang="en-US" sz="2000" dirty="0" smtClean="0"/>
              <a:t>maintain </a:t>
            </a:r>
            <a:r>
              <a:rPr lang="en-US" sz="2000" dirty="0"/>
              <a:t>a source code management </a:t>
            </a:r>
            <a:r>
              <a:rPr lang="en-US" sz="2000" dirty="0" smtClean="0"/>
              <a:t>system </a:t>
            </a:r>
            <a:endParaRPr lang="en-US" sz="2000" dirty="0"/>
          </a:p>
          <a:p>
            <a:pPr lvl="1"/>
            <a:r>
              <a:rPr lang="en-US" sz="2000" dirty="0" smtClean="0"/>
              <a:t>maintain </a:t>
            </a:r>
            <a:r>
              <a:rPr lang="en-US" sz="2000" dirty="0"/>
              <a:t>an issue tracking </a:t>
            </a:r>
            <a:r>
              <a:rPr lang="en-US" sz="2000" dirty="0" smtClean="0"/>
              <a:t>system</a:t>
            </a:r>
            <a:endParaRPr lang="en-US" sz="2000" dirty="0"/>
          </a:p>
          <a:p>
            <a:pPr lvl="1"/>
            <a:r>
              <a:rPr lang="en-US" sz="2000" dirty="0" smtClean="0"/>
              <a:t>maintain </a:t>
            </a:r>
            <a:r>
              <a:rPr lang="en-US" sz="2000" dirty="0"/>
              <a:t>project mailing </a:t>
            </a:r>
            <a:r>
              <a:rPr lang="en-US" sz="2000" dirty="0" smtClean="0"/>
              <a:t>lists</a:t>
            </a:r>
            <a:endParaRPr lang="en-US" sz="2000" dirty="0"/>
          </a:p>
          <a:p>
            <a:pPr lvl="1"/>
            <a:r>
              <a:rPr lang="en-US" sz="2000" dirty="0"/>
              <a:t>actively promote their participation in </a:t>
            </a:r>
            <a:r>
              <a:rPr lang="en-US" sz="2000" dirty="0" smtClean="0"/>
              <a:t>OSGeo</a:t>
            </a:r>
            <a:endParaRPr lang="en-US" sz="2000" dirty="0"/>
          </a:p>
          <a:p>
            <a:pPr lvl="1"/>
            <a:r>
              <a:rPr lang="en-US" sz="2000" dirty="0" smtClean="0"/>
              <a:t>have </a:t>
            </a:r>
            <a:r>
              <a:rPr lang="en-US" sz="2000" dirty="0"/>
              <a:t>automated build and smoke test </a:t>
            </a:r>
            <a:r>
              <a:rPr lang="en-US" sz="2000" dirty="0" smtClean="0"/>
              <a:t>systems</a:t>
            </a:r>
            <a:endParaRPr lang="en-US" sz="2000" dirty="0"/>
          </a:p>
          <a:p>
            <a:r>
              <a:rPr lang="en-US" sz="2000" dirty="0" smtClean="0"/>
              <a:t>Projects </a:t>
            </a:r>
            <a:r>
              <a:rPr lang="en-US" sz="2000" dirty="0"/>
              <a:t>are encouraged </a:t>
            </a:r>
            <a:r>
              <a:rPr lang="en-US" sz="2000" dirty="0" smtClean="0"/>
              <a:t>to: </a:t>
            </a:r>
          </a:p>
          <a:p>
            <a:pPr lvl="1"/>
            <a:r>
              <a:rPr lang="en-US" sz="2000" dirty="0" smtClean="0"/>
              <a:t>adopt </a:t>
            </a:r>
            <a:r>
              <a:rPr lang="en-US" sz="2000" dirty="0"/>
              <a:t>OSGeo look and feel, branding, logos on their project </a:t>
            </a:r>
            <a:r>
              <a:rPr lang="en-US" sz="2000" dirty="0" smtClean="0"/>
              <a:t>sites </a:t>
            </a:r>
            <a:endParaRPr lang="en-US" sz="2000" dirty="0"/>
          </a:p>
          <a:p>
            <a:pPr lvl="1"/>
            <a:r>
              <a:rPr lang="en-US" sz="2000" dirty="0" smtClean="0"/>
              <a:t>participate </a:t>
            </a:r>
            <a:r>
              <a:rPr lang="en-US" sz="2000" dirty="0"/>
              <a:t>in OSGeo </a:t>
            </a:r>
            <a:r>
              <a:rPr lang="en-US" sz="2000" dirty="0" smtClean="0"/>
              <a:t>standardisation </a:t>
            </a:r>
            <a:r>
              <a:rPr lang="en-US" sz="2000" dirty="0"/>
              <a:t>efforts to present a common interface for OSGeo visitors and </a:t>
            </a:r>
            <a:r>
              <a:rPr lang="en-US" sz="2000" dirty="0" smtClean="0"/>
              <a:t>members</a:t>
            </a:r>
            <a:endParaRPr lang="en-US" sz="20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239000" y="6521450"/>
            <a:ext cx="1905000" cy="336550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Times New Roman" charset="0"/>
              </a:defRPr>
            </a:lvl9pPr>
          </a:lstStyle>
          <a:p>
            <a:pPr algn="r"/>
            <a:fld id="{26974514-FE26-714A-B20D-2CD8F1888517}" type="slidenum">
              <a:rPr lang="en-US" sz="1600" smtClean="0"/>
              <a:pPr algn="r"/>
              <a:t>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14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oM-generic-2012">
  <a:themeElements>
    <a:clrScheme name="Bureau Standard 2">
      <a:dk1>
        <a:srgbClr val="666666"/>
      </a:dk1>
      <a:lt1>
        <a:srgbClr val="FFFFFF"/>
      </a:lt1>
      <a:dk2>
        <a:srgbClr val="34657F"/>
      </a:dk2>
      <a:lt2>
        <a:srgbClr val="EEECE1"/>
      </a:lt2>
      <a:accent1>
        <a:srgbClr val="00AFD7"/>
      </a:accent1>
      <a:accent2>
        <a:srgbClr val="34657F"/>
      </a:accent2>
      <a:accent3>
        <a:srgbClr val="FFFFFF"/>
      </a:accent3>
      <a:accent4>
        <a:srgbClr val="565656"/>
      </a:accent4>
      <a:accent5>
        <a:srgbClr val="AAD4E8"/>
      </a:accent5>
      <a:accent6>
        <a:srgbClr val="2E5B72"/>
      </a:accent6>
      <a:hlink>
        <a:srgbClr val="00AFD7"/>
      </a:hlink>
      <a:folHlink>
        <a:srgbClr val="671E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ureau Standard 1">
        <a:dk1>
          <a:srgbClr val="666666"/>
        </a:dk1>
        <a:lt1>
          <a:srgbClr val="FFFFFF"/>
        </a:lt1>
        <a:dk2>
          <a:srgbClr val="1F497D"/>
        </a:dk2>
        <a:lt2>
          <a:srgbClr val="EEECE1"/>
        </a:lt2>
        <a:accent1>
          <a:srgbClr val="10ADDA"/>
        </a:accent1>
        <a:accent2>
          <a:srgbClr val="2A597A"/>
        </a:accent2>
        <a:accent3>
          <a:srgbClr val="FFFFFF"/>
        </a:accent3>
        <a:accent4>
          <a:srgbClr val="565656"/>
        </a:accent4>
        <a:accent5>
          <a:srgbClr val="AAD3EA"/>
        </a:accent5>
        <a:accent6>
          <a:srgbClr val="25506E"/>
        </a:accent6>
        <a:hlink>
          <a:srgbClr val="FF0000"/>
        </a:hlink>
        <a:folHlink>
          <a:srgbClr val="FFE1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Standard 2">
        <a:dk1>
          <a:srgbClr val="666666"/>
        </a:dk1>
        <a:lt1>
          <a:srgbClr val="FFFFFF"/>
        </a:lt1>
        <a:dk2>
          <a:srgbClr val="34657F"/>
        </a:dk2>
        <a:lt2>
          <a:srgbClr val="EEECE1"/>
        </a:lt2>
        <a:accent1>
          <a:srgbClr val="00AFD7"/>
        </a:accent1>
        <a:accent2>
          <a:srgbClr val="34657F"/>
        </a:accent2>
        <a:accent3>
          <a:srgbClr val="FFFFFF"/>
        </a:accent3>
        <a:accent4>
          <a:srgbClr val="565656"/>
        </a:accent4>
        <a:accent5>
          <a:srgbClr val="AAD4E8"/>
        </a:accent5>
        <a:accent6>
          <a:srgbClr val="2E5B72"/>
        </a:accent6>
        <a:hlink>
          <a:srgbClr val="00AFD7"/>
        </a:hlink>
        <a:folHlink>
          <a:srgbClr val="671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ureau Blank">
  <a:themeElements>
    <a:clrScheme name="Bureau Blank 13">
      <a:dk1>
        <a:srgbClr val="666666"/>
      </a:dk1>
      <a:lt1>
        <a:srgbClr val="FFFFFF"/>
      </a:lt1>
      <a:dk2>
        <a:srgbClr val="34657F"/>
      </a:dk2>
      <a:lt2>
        <a:srgbClr val="EEECE1"/>
      </a:lt2>
      <a:accent1>
        <a:srgbClr val="00AFD7"/>
      </a:accent1>
      <a:accent2>
        <a:srgbClr val="34657F"/>
      </a:accent2>
      <a:accent3>
        <a:srgbClr val="FFFFFF"/>
      </a:accent3>
      <a:accent4>
        <a:srgbClr val="565656"/>
      </a:accent4>
      <a:accent5>
        <a:srgbClr val="AAD4E8"/>
      </a:accent5>
      <a:accent6>
        <a:srgbClr val="2E5B72"/>
      </a:accent6>
      <a:hlink>
        <a:srgbClr val="00AFD7"/>
      </a:hlink>
      <a:folHlink>
        <a:srgbClr val="671E75"/>
      </a:folHlink>
    </a:clrScheme>
    <a:fontScheme name="Bureau Blan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ureau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3">
        <a:dk1>
          <a:srgbClr val="666666"/>
        </a:dk1>
        <a:lt1>
          <a:srgbClr val="FFFFFF"/>
        </a:lt1>
        <a:dk2>
          <a:srgbClr val="34657F"/>
        </a:dk2>
        <a:lt2>
          <a:srgbClr val="EEECE1"/>
        </a:lt2>
        <a:accent1>
          <a:srgbClr val="00AFD7"/>
        </a:accent1>
        <a:accent2>
          <a:srgbClr val="34657F"/>
        </a:accent2>
        <a:accent3>
          <a:srgbClr val="FFFFFF"/>
        </a:accent3>
        <a:accent4>
          <a:srgbClr val="565656"/>
        </a:accent4>
        <a:accent5>
          <a:srgbClr val="AAD4E8"/>
        </a:accent5>
        <a:accent6>
          <a:srgbClr val="2E5B72"/>
        </a:accent6>
        <a:hlink>
          <a:srgbClr val="00AFD7"/>
        </a:hlink>
        <a:folHlink>
          <a:srgbClr val="671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BoM-generic-2012.thmx</Template>
  <TotalTime>54014</TotalTime>
  <Words>638</Words>
  <Application>Microsoft Macintosh PowerPoint</Application>
  <PresentationFormat>On-screen Show (4:3)</PresentationFormat>
  <Paragraphs>139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BoM-generic-2012</vt:lpstr>
      <vt:lpstr>Bureau Blank</vt:lpstr>
      <vt:lpstr>Open Source Geospatial Foundation (OSGeo)  How things work </vt:lpstr>
      <vt:lpstr>OSGeo Not For Profit organisation</vt:lpstr>
      <vt:lpstr>OSGeo Projects</vt:lpstr>
      <vt:lpstr>OSGeo Committees</vt:lpstr>
      <vt:lpstr>How are things done?</vt:lpstr>
      <vt:lpstr>Categories of Membership</vt:lpstr>
      <vt:lpstr>OSGeo Incubation Purpose</vt:lpstr>
      <vt:lpstr>OSGeo Incubation Principles – ‘the OSGeo way’</vt:lpstr>
      <vt:lpstr>OSGeo Incubation Operating Principles</vt:lpstr>
      <vt:lpstr>OSGeo Incubation Graduation Checklist</vt:lpstr>
      <vt:lpstr>OSGeo Incubation Graduation Checklist</vt:lpstr>
      <vt:lpstr>OSGeo Incubation Graduation Checklist</vt:lpstr>
      <vt:lpstr>OSGeo Incubation Graduation Checklist</vt:lpstr>
      <vt:lpstr>OSGeo Incubation Graduation Checklist</vt:lpstr>
      <vt:lpstr>OSGeo Incubation Graduation Checklist</vt:lpstr>
      <vt:lpstr>PowerPoint Presentation</vt:lpstr>
    </vt:vector>
  </TitlesOfParts>
  <Manager/>
  <Company>wmo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Bureau Information Architecture - Context</dc:title>
  <dc:subject/>
  <dc:creator>Bruce</dc:creator>
  <cp:keywords/>
  <dc:description/>
  <cp:lastModifiedBy>Bruce Bannerman</cp:lastModifiedBy>
  <cp:revision>1337</cp:revision>
  <cp:lastPrinted>2016-02-19T00:20:43Z</cp:lastPrinted>
  <dcterms:created xsi:type="dcterms:W3CDTF">2006-02-23T16:02:25Z</dcterms:created>
  <dcterms:modified xsi:type="dcterms:W3CDTF">2016-03-02T08:47:07Z</dcterms:modified>
  <cp:category/>
</cp:coreProperties>
</file>