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9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5D48A-2066-412D-BE38-7C992E68A7D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3D12-A9B9-49CB-9E55-A0256CFD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wis.github.io/openwis-documentation/conduc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OpenWIS</a:t>
            </a:r>
            <a:r>
              <a:rPr lang="fr-CH" dirty="0" smtClean="0"/>
              <a:t> Association </a:t>
            </a:r>
            <a:r>
              <a:rPr lang="fr-CH" dirty="0" err="1" smtClean="0"/>
              <a:t>governance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91793" y="146045"/>
            <a:ext cx="4776438" cy="1152128"/>
            <a:chOff x="2291793" y="908720"/>
            <a:chExt cx="4776438" cy="1152128"/>
          </a:xfrm>
        </p:grpSpPr>
        <p:sp>
          <p:nvSpPr>
            <p:cNvPr id="4" name="Rectangle 3"/>
            <p:cNvSpPr/>
            <p:nvPr/>
          </p:nvSpPr>
          <p:spPr>
            <a:xfrm>
              <a:off x="2291793" y="908720"/>
              <a:ext cx="4776438" cy="115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38100" sx="101000" sy="101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02953" y="920181"/>
              <a:ext cx="754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b="1" dirty="0" err="1" smtClean="0"/>
                <a:t>Board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91793" y="1289513"/>
              <a:ext cx="47764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b="1" dirty="0" err="1" smtClean="0"/>
                <a:t>Representatives</a:t>
              </a:r>
              <a:r>
                <a:rPr lang="fr-CH" sz="1400" dirty="0" smtClean="0"/>
                <a:t> (one per </a:t>
              </a:r>
              <a:r>
                <a:rPr lang="fr-CH" sz="1400" dirty="0" err="1" smtClean="0"/>
                <a:t>Member</a:t>
              </a:r>
              <a:r>
                <a:rPr lang="fr-CH" sz="1400" dirty="0" smtClean="0"/>
                <a:t> organisation)</a:t>
              </a:r>
            </a:p>
            <a:p>
              <a:r>
                <a:rPr lang="fr-CH" sz="1400" b="1" dirty="0" smtClean="0"/>
                <a:t>Chair</a:t>
              </a:r>
              <a:r>
                <a:rPr lang="fr-CH" sz="1400" dirty="0" smtClean="0"/>
                <a:t>, </a:t>
              </a:r>
              <a:r>
                <a:rPr lang="fr-CH" sz="1400" b="1" dirty="0" smtClean="0"/>
                <a:t>Vice-chair</a:t>
              </a:r>
              <a:r>
                <a:rPr lang="fr-CH" sz="1400" dirty="0" smtClean="0"/>
                <a:t> and </a:t>
              </a:r>
              <a:r>
                <a:rPr lang="fr-CH" sz="1400" b="1" dirty="0" err="1" smtClean="0"/>
                <a:t>Treasurer</a:t>
              </a:r>
              <a:r>
                <a:rPr lang="fr-CH" sz="1400" dirty="0" smtClean="0"/>
                <a:t> (</a:t>
              </a:r>
              <a:r>
                <a:rPr lang="fr-CH" sz="1400" dirty="0" err="1" smtClean="0"/>
                <a:t>elected</a:t>
              </a:r>
              <a:r>
                <a:rPr lang="fr-CH" sz="1400" dirty="0" smtClean="0"/>
                <a:t> </a:t>
              </a:r>
              <a:r>
                <a:rPr lang="fr-CH" sz="1400" dirty="0" err="1" smtClean="0"/>
                <a:t>from</a:t>
              </a:r>
              <a:r>
                <a:rPr lang="fr-CH" sz="1400" dirty="0" smtClean="0"/>
                <a:t> </a:t>
              </a:r>
              <a:r>
                <a:rPr lang="fr-CH" sz="1400" dirty="0" err="1" smtClean="0"/>
                <a:t>Representatives</a:t>
              </a:r>
              <a:r>
                <a:rPr lang="fr-CH" sz="1400" dirty="0"/>
                <a:t>)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91793" y="1442189"/>
            <a:ext cx="4827155" cy="1152128"/>
            <a:chOff x="2291793" y="908720"/>
            <a:chExt cx="4827155" cy="1152128"/>
          </a:xfrm>
        </p:grpSpPr>
        <p:sp>
          <p:nvSpPr>
            <p:cNvPr id="9" name="Rectangle 8"/>
            <p:cNvSpPr/>
            <p:nvPr/>
          </p:nvSpPr>
          <p:spPr>
            <a:xfrm>
              <a:off x="2291793" y="908720"/>
              <a:ext cx="4776438" cy="115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38100" sx="101000" sy="101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814" y="920181"/>
              <a:ext cx="2515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b="1" dirty="0" err="1" smtClean="0"/>
                <a:t>Steering</a:t>
              </a:r>
              <a:r>
                <a:rPr lang="fr-CH" b="1" dirty="0" smtClean="0"/>
                <a:t> </a:t>
              </a:r>
              <a:r>
                <a:rPr lang="fr-CH" b="1" dirty="0" err="1" smtClean="0"/>
                <a:t>Committee</a:t>
              </a:r>
              <a:r>
                <a:rPr lang="fr-CH" b="1" dirty="0" smtClean="0"/>
                <a:t> (SC)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1793" y="1289513"/>
              <a:ext cx="4827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b="1" dirty="0" err="1" smtClean="0"/>
                <a:t>Delegates</a:t>
              </a:r>
              <a:r>
                <a:rPr lang="fr-CH" sz="1400" dirty="0" smtClean="0"/>
                <a:t> (one per </a:t>
              </a:r>
              <a:r>
                <a:rPr lang="fr-CH" sz="1400" dirty="0" err="1" smtClean="0"/>
                <a:t>Member</a:t>
              </a:r>
              <a:r>
                <a:rPr lang="fr-CH" sz="1400" dirty="0"/>
                <a:t> </a:t>
              </a:r>
              <a:r>
                <a:rPr lang="fr-CH" sz="1400" dirty="0" smtClean="0"/>
                <a:t>and Strategic Partner organisation)</a:t>
              </a:r>
            </a:p>
            <a:p>
              <a:r>
                <a:rPr lang="fr-CH" sz="1400" b="1" dirty="0" smtClean="0"/>
                <a:t>Chair</a:t>
              </a:r>
              <a:r>
                <a:rPr lang="fr-CH" sz="1400" dirty="0"/>
                <a:t> </a:t>
              </a:r>
              <a:r>
                <a:rPr lang="fr-CH" sz="1400" dirty="0" smtClean="0"/>
                <a:t>and </a:t>
              </a:r>
              <a:r>
                <a:rPr lang="fr-CH" sz="1400" b="1" dirty="0" smtClean="0"/>
                <a:t>Vice-chair</a:t>
              </a:r>
              <a:r>
                <a:rPr lang="fr-CH" sz="1400" dirty="0" smtClean="0"/>
                <a:t> (</a:t>
              </a:r>
              <a:r>
                <a:rPr lang="fr-CH" sz="1400" dirty="0" err="1" smtClean="0"/>
                <a:t>elected</a:t>
              </a:r>
              <a:r>
                <a:rPr lang="fr-CH" sz="1400" dirty="0" smtClean="0"/>
                <a:t> </a:t>
              </a:r>
              <a:r>
                <a:rPr lang="fr-CH" sz="1400" dirty="0" err="1" smtClean="0"/>
                <a:t>from</a:t>
              </a:r>
              <a:r>
                <a:rPr lang="fr-CH" sz="1400" dirty="0" smtClean="0"/>
                <a:t> </a:t>
              </a:r>
              <a:r>
                <a:rPr lang="fr-CH" sz="1400" dirty="0" err="1" smtClean="0"/>
                <a:t>Delegates</a:t>
              </a:r>
              <a:r>
                <a:rPr lang="fr-CH" sz="1400" dirty="0" smtClean="0"/>
                <a:t>)</a:t>
              </a:r>
              <a:endParaRPr lang="en-US" sz="14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788024" y="2756808"/>
            <a:ext cx="4137898" cy="12887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681" y="2768270"/>
            <a:ext cx="260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Technical</a:t>
            </a:r>
            <a:r>
              <a:rPr lang="fr-CH" b="1" dirty="0" smtClean="0"/>
              <a:t> </a:t>
            </a:r>
            <a:r>
              <a:rPr lang="fr-CH" b="1" dirty="0" err="1" smtClean="0"/>
              <a:t>Committee</a:t>
            </a:r>
            <a:r>
              <a:rPr lang="fr-CH" b="1" dirty="0" smtClean="0"/>
              <a:t> (TC)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3137602"/>
            <a:ext cx="4137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smtClean="0"/>
              <a:t>TC </a:t>
            </a:r>
            <a:r>
              <a:rPr lang="fr-CH" sz="1400" b="1" dirty="0" err="1" smtClean="0"/>
              <a:t>members</a:t>
            </a:r>
            <a:r>
              <a:rPr lang="fr-CH" sz="1400" dirty="0" smtClean="0"/>
              <a:t> («</a:t>
            </a:r>
            <a:r>
              <a:rPr lang="fr-CH" sz="1400" i="1" dirty="0" err="1" smtClean="0"/>
              <a:t>any</a:t>
            </a:r>
            <a:r>
              <a:rPr lang="fr-CH" sz="1400" i="1" dirty="0" smtClean="0"/>
              <a:t> </a:t>
            </a:r>
            <a:r>
              <a:rPr lang="fr-CH" sz="1400" i="1" dirty="0" err="1" smtClean="0"/>
              <a:t>person</a:t>
            </a:r>
            <a:r>
              <a:rPr lang="fr-CH" sz="1400" i="1" dirty="0" smtClean="0"/>
              <a:t> </a:t>
            </a:r>
            <a:r>
              <a:rPr lang="fr-CH" sz="1400" i="1" dirty="0" err="1" smtClean="0"/>
              <a:t>qualified</a:t>
            </a:r>
            <a:r>
              <a:rPr lang="fr-CH" sz="1400" i="1" dirty="0" smtClean="0"/>
              <a:t> by training, </a:t>
            </a:r>
            <a:r>
              <a:rPr lang="fr-CH" sz="1400" i="1" dirty="0" err="1" smtClean="0"/>
              <a:t>skills</a:t>
            </a:r>
            <a:r>
              <a:rPr lang="fr-CH" sz="1400" i="1" dirty="0" smtClean="0"/>
              <a:t> and/or </a:t>
            </a:r>
            <a:r>
              <a:rPr lang="fr-CH" sz="1400" i="1" dirty="0" err="1" smtClean="0"/>
              <a:t>experience</a:t>
            </a:r>
            <a:r>
              <a:rPr lang="fr-CH" sz="1400" i="1" dirty="0" smtClean="0"/>
              <a:t>, as </a:t>
            </a:r>
            <a:r>
              <a:rPr lang="fr-CH" sz="1400" i="1" dirty="0" err="1" smtClean="0"/>
              <a:t>judged</a:t>
            </a:r>
            <a:r>
              <a:rPr lang="fr-CH" sz="1400" i="1" dirty="0" smtClean="0"/>
              <a:t> by the SC or TC Chair</a:t>
            </a:r>
            <a:r>
              <a:rPr lang="fr-CH" sz="1400" dirty="0" smtClean="0"/>
              <a:t>»)</a:t>
            </a:r>
          </a:p>
          <a:p>
            <a:r>
              <a:rPr lang="fr-CH" sz="1400" b="1" dirty="0" smtClean="0"/>
              <a:t>Chair</a:t>
            </a:r>
            <a:r>
              <a:rPr lang="fr-CH" sz="1400" dirty="0" smtClean="0"/>
              <a:t> and </a:t>
            </a:r>
            <a:r>
              <a:rPr lang="fr-CH" sz="1400" b="1" dirty="0" smtClean="0"/>
              <a:t>Vice-chair</a:t>
            </a:r>
            <a:r>
              <a:rPr lang="fr-CH" sz="1400" dirty="0" smtClean="0"/>
              <a:t> (</a:t>
            </a:r>
            <a:r>
              <a:rPr lang="fr-CH" sz="1400" dirty="0" err="1" smtClean="0"/>
              <a:t>elected</a:t>
            </a:r>
            <a:r>
              <a:rPr lang="fr-CH" sz="1400" dirty="0" smtClean="0"/>
              <a:t> by vote of SC)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95536" y="2738333"/>
            <a:ext cx="4137898" cy="24552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6972" y="2795980"/>
            <a:ext cx="407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b="1" dirty="0" smtClean="0"/>
              <a:t>Project Management </a:t>
            </a:r>
            <a:r>
              <a:rPr lang="fr-CH" b="1" dirty="0" err="1" smtClean="0"/>
              <a:t>Committee</a:t>
            </a:r>
            <a:r>
              <a:rPr lang="fr-CH" b="1" dirty="0" smtClean="0"/>
              <a:t> (PMC)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3165312"/>
            <a:ext cx="4137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smtClean="0"/>
              <a:t>Project Lead(s) </a:t>
            </a:r>
            <a:r>
              <a:rPr lang="fr-CH" sz="1400" dirty="0" smtClean="0"/>
              <a:t>(</a:t>
            </a:r>
            <a:r>
              <a:rPr lang="fr-CH" sz="1400" dirty="0" err="1" smtClean="0"/>
              <a:t>initially</a:t>
            </a:r>
            <a:r>
              <a:rPr lang="fr-CH" sz="1400" dirty="0" smtClean="0"/>
              <a:t> </a:t>
            </a:r>
            <a:r>
              <a:rPr lang="fr-CH" sz="1400" dirty="0" err="1" smtClean="0"/>
              <a:t>appointed</a:t>
            </a:r>
            <a:r>
              <a:rPr lang="fr-CH" sz="1400" dirty="0" smtClean="0"/>
              <a:t> by SC, </a:t>
            </a:r>
            <a:r>
              <a:rPr lang="fr-CH" sz="1400" dirty="0" err="1" smtClean="0"/>
              <a:t>otherwise</a:t>
            </a:r>
            <a:r>
              <a:rPr lang="fr-CH" sz="1400" dirty="0" smtClean="0"/>
              <a:t> </a:t>
            </a:r>
            <a:r>
              <a:rPr lang="fr-CH" sz="1400" dirty="0" err="1" smtClean="0"/>
              <a:t>elected</a:t>
            </a:r>
            <a:r>
              <a:rPr lang="fr-CH" sz="1400" dirty="0" smtClean="0"/>
              <a:t> by vote of PMC)</a:t>
            </a:r>
          </a:p>
          <a:p>
            <a:r>
              <a:rPr lang="fr-CH" sz="1400" b="1" dirty="0" smtClean="0"/>
              <a:t>TC mentor </a:t>
            </a:r>
            <a:r>
              <a:rPr lang="fr-CH" sz="1400" dirty="0" smtClean="0"/>
              <a:t>(</a:t>
            </a:r>
            <a:r>
              <a:rPr lang="fr-CH" sz="1400" dirty="0" err="1" smtClean="0"/>
              <a:t>appointed</a:t>
            </a:r>
            <a:r>
              <a:rPr lang="fr-CH" sz="1400" dirty="0" smtClean="0"/>
              <a:t> by TC)</a:t>
            </a:r>
            <a:endParaRPr lang="fr-CH" sz="1400" b="1" dirty="0" smtClean="0"/>
          </a:p>
          <a:p>
            <a:r>
              <a:rPr lang="fr-CH" sz="1400" b="1" dirty="0" smtClean="0"/>
              <a:t>PMC </a:t>
            </a:r>
            <a:r>
              <a:rPr lang="fr-CH" sz="1400" b="1" dirty="0" err="1" smtClean="0"/>
              <a:t>members</a:t>
            </a:r>
            <a:r>
              <a:rPr lang="fr-CH" sz="1400" dirty="0" smtClean="0"/>
              <a:t> («</a:t>
            </a:r>
            <a:r>
              <a:rPr lang="fr-CH" sz="1400" i="1" dirty="0" err="1" smtClean="0"/>
              <a:t>any</a:t>
            </a:r>
            <a:r>
              <a:rPr lang="fr-CH" sz="1400" i="1" dirty="0" smtClean="0"/>
              <a:t> </a:t>
            </a:r>
            <a:r>
              <a:rPr lang="fr-CH" sz="1400" i="1" dirty="0" err="1" smtClean="0"/>
              <a:t>person</a:t>
            </a:r>
            <a:r>
              <a:rPr lang="fr-CH" sz="1400" i="1" dirty="0" smtClean="0"/>
              <a:t> </a:t>
            </a:r>
            <a:r>
              <a:rPr lang="fr-CH" sz="1400" i="1" dirty="0" err="1" smtClean="0"/>
              <a:t>qualified</a:t>
            </a:r>
            <a:r>
              <a:rPr lang="fr-CH" sz="1400" i="1" dirty="0" smtClean="0"/>
              <a:t> by training, </a:t>
            </a:r>
            <a:r>
              <a:rPr lang="fr-CH" sz="1400" i="1" dirty="0" err="1" smtClean="0"/>
              <a:t>skills</a:t>
            </a:r>
            <a:r>
              <a:rPr lang="fr-CH" sz="1400" i="1" dirty="0" smtClean="0"/>
              <a:t> and/or </a:t>
            </a:r>
            <a:r>
              <a:rPr lang="fr-CH" sz="1400" i="1" dirty="0" err="1" smtClean="0"/>
              <a:t>experience</a:t>
            </a:r>
            <a:r>
              <a:rPr lang="fr-CH" sz="1400" i="1" dirty="0" smtClean="0"/>
              <a:t>, as </a:t>
            </a:r>
            <a:r>
              <a:rPr lang="fr-CH" sz="1400" i="1" dirty="0" err="1" smtClean="0"/>
              <a:t>judged</a:t>
            </a:r>
            <a:r>
              <a:rPr lang="fr-CH" sz="1400" i="1" dirty="0" smtClean="0"/>
              <a:t> by the SC or Project Lead</a:t>
            </a:r>
            <a:r>
              <a:rPr lang="fr-CH" sz="1400" dirty="0" smtClean="0"/>
              <a:t>» - </a:t>
            </a:r>
            <a:r>
              <a:rPr lang="en-US" sz="1400" dirty="0"/>
              <a:t>one per sponsoring Member of Partner </a:t>
            </a:r>
            <a:r>
              <a:rPr lang="en-US" sz="1400" dirty="0" err="1"/>
              <a:t>organisation</a:t>
            </a:r>
            <a:r>
              <a:rPr lang="en-US" sz="1400" dirty="0"/>
              <a:t>, membership may change over time through election from the active Contributors by vote of the PMC</a:t>
            </a:r>
            <a:r>
              <a:rPr lang="fr-CH" sz="1400" dirty="0" smtClean="0"/>
              <a:t>)</a:t>
            </a:r>
            <a:endParaRPr lang="fr-CH" sz="1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95536" y="5412040"/>
            <a:ext cx="4137898" cy="13349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38100" sx="101000" sy="101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14537" y="5423502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b="1" dirty="0" smtClean="0"/>
              <a:t>Project teams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5792834"/>
            <a:ext cx="413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err="1" smtClean="0"/>
              <a:t>Contributors</a:t>
            </a:r>
            <a:r>
              <a:rPr lang="fr-CH" sz="1400" b="1" dirty="0" smtClean="0"/>
              <a:t> </a:t>
            </a:r>
            <a:r>
              <a:rPr lang="fr-CH" sz="1400" dirty="0" smtClean="0"/>
              <a:t>(</a:t>
            </a:r>
            <a:r>
              <a:rPr lang="fr-CH" sz="1400" dirty="0" err="1" smtClean="0"/>
              <a:t>anyone</a:t>
            </a:r>
            <a:r>
              <a:rPr lang="fr-CH" sz="1400" dirty="0" smtClean="0"/>
              <a:t> </a:t>
            </a:r>
            <a:r>
              <a:rPr lang="fr-CH" sz="1400" dirty="0" err="1" smtClean="0"/>
              <a:t>considered</a:t>
            </a:r>
            <a:r>
              <a:rPr lang="fr-CH" sz="1400" dirty="0" smtClean="0"/>
              <a:t> to </a:t>
            </a:r>
            <a:r>
              <a:rPr lang="fr-CH" sz="1400" dirty="0" err="1" smtClean="0"/>
              <a:t>be</a:t>
            </a:r>
            <a:r>
              <a:rPr lang="fr-CH" sz="1400" dirty="0" smtClean="0"/>
              <a:t> an «</a:t>
            </a:r>
            <a:r>
              <a:rPr lang="fr-CH" sz="1400" dirty="0" err="1" smtClean="0"/>
              <a:t>upstanding</a:t>
            </a:r>
            <a:r>
              <a:rPr lang="fr-CH" sz="1400" dirty="0" smtClean="0"/>
              <a:t> </a:t>
            </a:r>
            <a:r>
              <a:rPr lang="fr-CH" sz="1400" dirty="0" err="1" smtClean="0"/>
              <a:t>member</a:t>
            </a:r>
            <a:r>
              <a:rPr lang="fr-CH" sz="1400" dirty="0" smtClean="0"/>
              <a:t> of the </a:t>
            </a:r>
            <a:r>
              <a:rPr lang="fr-CH" sz="1400" dirty="0" err="1" smtClean="0"/>
              <a:t>OpenWIS</a:t>
            </a:r>
            <a:r>
              <a:rPr lang="fr-CH" sz="1400" dirty="0" smtClean="0"/>
              <a:t> </a:t>
            </a:r>
            <a:r>
              <a:rPr lang="fr-CH" sz="1400" dirty="0" err="1" smtClean="0"/>
              <a:t>community</a:t>
            </a:r>
            <a:r>
              <a:rPr lang="fr-CH" sz="1400" dirty="0" smtClean="0"/>
              <a:t>», </a:t>
            </a:r>
            <a:r>
              <a:rPr lang="fr-CH" sz="1400" dirty="0" err="1" smtClean="0"/>
              <a:t>e.g</a:t>
            </a:r>
            <a:r>
              <a:rPr lang="fr-CH" sz="1400" dirty="0" smtClean="0"/>
              <a:t>. </a:t>
            </a:r>
            <a:r>
              <a:rPr lang="fr-CH" sz="1400" dirty="0" err="1" smtClean="0"/>
              <a:t>they</a:t>
            </a:r>
            <a:r>
              <a:rPr lang="fr-CH" sz="1400" dirty="0" smtClean="0"/>
              <a:t> </a:t>
            </a:r>
            <a:r>
              <a:rPr lang="fr-CH" sz="1400" dirty="0" err="1" smtClean="0"/>
              <a:t>agree</a:t>
            </a:r>
            <a:r>
              <a:rPr lang="fr-CH" sz="1400" dirty="0" smtClean="0"/>
              <a:t> to </a:t>
            </a:r>
            <a:r>
              <a:rPr lang="fr-CH" sz="1400" dirty="0" err="1" smtClean="0"/>
              <a:t>abide</a:t>
            </a:r>
            <a:r>
              <a:rPr lang="fr-CH" sz="1400" dirty="0" smtClean="0"/>
              <a:t> by the </a:t>
            </a:r>
            <a:r>
              <a:rPr lang="fr-CH" sz="1400" dirty="0" smtClean="0">
                <a:hlinkClick r:id="rId2"/>
              </a:rPr>
              <a:t>Code of </a:t>
            </a:r>
            <a:r>
              <a:rPr lang="fr-CH" sz="1400" dirty="0" err="1" smtClean="0">
                <a:hlinkClick r:id="rId2"/>
              </a:rPr>
              <a:t>Conduct</a:t>
            </a:r>
            <a:r>
              <a:rPr lang="fr-CH" sz="1400" dirty="0" smtClean="0"/>
              <a:t> and have </a:t>
            </a:r>
            <a:r>
              <a:rPr lang="fr-CH" sz="1400" dirty="0" err="1" smtClean="0"/>
              <a:t>submitted</a:t>
            </a:r>
            <a:r>
              <a:rPr lang="fr-CH" sz="1400" dirty="0" smtClean="0"/>
              <a:t> a </a:t>
            </a:r>
            <a:r>
              <a:rPr lang="fr-CH" sz="1400" dirty="0" err="1" smtClean="0"/>
              <a:t>Contributor</a:t>
            </a:r>
            <a:r>
              <a:rPr lang="fr-CH" sz="1400" dirty="0" smtClean="0"/>
              <a:t> License Agreement)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7890" y="5599326"/>
            <a:ext cx="4220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i="1" dirty="0" err="1" smtClean="0"/>
              <a:t>there</a:t>
            </a:r>
            <a:r>
              <a:rPr lang="fr-CH" sz="1400" i="1" dirty="0" smtClean="0"/>
              <a:t> are no restrictions on </a:t>
            </a:r>
            <a:r>
              <a:rPr lang="fr-CH" sz="1400" i="1" dirty="0" err="1" smtClean="0"/>
              <a:t>organisational</a:t>
            </a:r>
            <a:r>
              <a:rPr lang="fr-CH" sz="1400" i="1" dirty="0" smtClean="0"/>
              <a:t> affiliation for </a:t>
            </a:r>
            <a:r>
              <a:rPr lang="fr-CH" sz="1400" i="1" dirty="0" err="1" smtClean="0"/>
              <a:t>Contributors</a:t>
            </a:r>
            <a:r>
              <a:rPr lang="fr-CH" sz="1400" i="1" dirty="0" smtClean="0"/>
              <a:t> – </a:t>
            </a:r>
            <a:r>
              <a:rPr lang="fr-CH" sz="1400" i="1" dirty="0" err="1" smtClean="0"/>
              <a:t>while</a:t>
            </a:r>
            <a:r>
              <a:rPr lang="fr-CH" sz="1400" i="1" dirty="0" smtClean="0"/>
              <a:t> </a:t>
            </a:r>
            <a:r>
              <a:rPr lang="fr-CH" sz="1400" i="1" dirty="0" err="1" smtClean="0"/>
              <a:t>they</a:t>
            </a:r>
            <a:r>
              <a:rPr lang="fr-CH" sz="1400" i="1" dirty="0" smtClean="0"/>
              <a:t> are </a:t>
            </a:r>
            <a:r>
              <a:rPr lang="fr-CH" sz="1400" i="1" dirty="0" err="1" smtClean="0"/>
              <a:t>often</a:t>
            </a:r>
            <a:r>
              <a:rPr lang="fr-CH" sz="1400" i="1" dirty="0" smtClean="0"/>
              <a:t> </a:t>
            </a:r>
            <a:r>
              <a:rPr lang="fr-CH" sz="1400" i="1" dirty="0" err="1" smtClean="0"/>
              <a:t>from</a:t>
            </a:r>
            <a:r>
              <a:rPr lang="fr-CH" sz="1400" i="1" dirty="0" smtClean="0"/>
              <a:t> </a:t>
            </a:r>
            <a:r>
              <a:rPr lang="fr-CH" sz="1400" i="1" dirty="0" err="1" smtClean="0"/>
              <a:t>Member</a:t>
            </a:r>
            <a:r>
              <a:rPr lang="fr-CH" sz="1400" i="1" dirty="0" smtClean="0"/>
              <a:t> or Partner organisations, </a:t>
            </a:r>
            <a:r>
              <a:rPr lang="fr-CH" sz="1400" i="1" dirty="0" err="1" smtClean="0"/>
              <a:t>they</a:t>
            </a:r>
            <a:r>
              <a:rPr lang="fr-CH" sz="1400" i="1" dirty="0" smtClean="0"/>
              <a:t> do not have to </a:t>
            </a:r>
            <a:r>
              <a:rPr lang="fr-CH" sz="1400" i="1" dirty="0" err="1" smtClean="0"/>
              <a:t>be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601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fr-CH" sz="3200" dirty="0" smtClean="0"/>
              <a:t>Project initiation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94241"/>
              </p:ext>
            </p:extLst>
          </p:nvPr>
        </p:nvGraphicFramePr>
        <p:xfrm>
          <a:off x="179512" y="908720"/>
          <a:ext cx="8784976" cy="576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smtClean="0"/>
                        <a:t>Project Sponsor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Steering</a:t>
                      </a:r>
                      <a:r>
                        <a:rPr lang="fr-CH" sz="1400" b="1" dirty="0" smtClean="0"/>
                        <a:t> </a:t>
                      </a:r>
                      <a:r>
                        <a:rPr lang="fr-CH" sz="1400" b="1" dirty="0" err="1" smtClean="0"/>
                        <a:t>Committee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Technica</a:t>
                      </a:r>
                      <a:r>
                        <a:rPr lang="fr-CH" sz="1400" b="1" baseline="0" dirty="0" err="1" smtClean="0"/>
                        <a:t>l</a:t>
                      </a:r>
                      <a:r>
                        <a:rPr lang="fr-CH" sz="1400" b="1" baseline="0" dirty="0" smtClean="0"/>
                        <a:t> </a:t>
                      </a:r>
                      <a:r>
                        <a:rPr lang="fr-CH" sz="1400" b="1" baseline="0" dirty="0" err="1" smtClean="0"/>
                        <a:t>Committee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smtClean="0"/>
                        <a:t>Project </a:t>
                      </a:r>
                      <a:r>
                        <a:rPr lang="fr-CH" sz="1400" b="1" dirty="0" err="1" smtClean="0"/>
                        <a:t>Managemt</a:t>
                      </a:r>
                      <a:r>
                        <a:rPr lang="fr-CH" sz="1400" b="1" dirty="0" smtClean="0"/>
                        <a:t> </a:t>
                      </a:r>
                      <a:r>
                        <a:rPr lang="fr-CH" sz="1400" b="1" dirty="0" err="1" smtClean="0"/>
                        <a:t>Committee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Contributor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84168" y="1069285"/>
            <a:ext cx="2838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i="1" dirty="0" smtClean="0"/>
              <a:t>Project Sponsors must </a:t>
            </a:r>
            <a:r>
              <a:rPr lang="fr-CH" sz="1200" i="1" dirty="0" err="1" smtClean="0"/>
              <a:t>be</a:t>
            </a:r>
            <a:r>
              <a:rPr lang="fr-CH" sz="1200" i="1" dirty="0" smtClean="0"/>
              <a:t> a </a:t>
            </a:r>
            <a:r>
              <a:rPr lang="fr-CH" sz="1200" i="1" dirty="0" err="1" smtClean="0"/>
              <a:t>Member</a:t>
            </a:r>
            <a:r>
              <a:rPr lang="fr-CH" sz="1200" i="1" dirty="0" smtClean="0"/>
              <a:t>, Strategic Partner or </a:t>
            </a:r>
            <a:r>
              <a:rPr lang="fr-CH" sz="1200" i="1" dirty="0" err="1" smtClean="0"/>
              <a:t>Associate</a:t>
            </a:r>
            <a:r>
              <a:rPr lang="fr-CH" sz="1200" i="1" dirty="0" smtClean="0"/>
              <a:t> Partner, Project Sponsors influence the direction of the Association by </a:t>
            </a:r>
            <a:r>
              <a:rPr lang="fr-CH" sz="1200" i="1" dirty="0" err="1" smtClean="0"/>
              <a:t>proposing</a:t>
            </a:r>
            <a:r>
              <a:rPr lang="fr-CH" sz="1200" i="1" dirty="0" smtClean="0"/>
              <a:t> new </a:t>
            </a:r>
            <a:r>
              <a:rPr lang="fr-CH" sz="1200" i="1" dirty="0" err="1" smtClean="0"/>
              <a:t>projects</a:t>
            </a:r>
            <a:endParaRPr lang="en-US" sz="1200" i="1" dirty="0"/>
          </a:p>
        </p:txBody>
      </p:sp>
      <p:sp>
        <p:nvSpPr>
          <p:cNvPr id="9" name="Flowchart: Connector 8"/>
          <p:cNvSpPr/>
          <p:nvPr/>
        </p:nvSpPr>
        <p:spPr>
          <a:xfrm>
            <a:off x="1354817" y="1340766"/>
            <a:ext cx="144018" cy="14401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1835696" y="1196753"/>
            <a:ext cx="720080" cy="432047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Create</a:t>
            </a:r>
            <a:r>
              <a:rPr lang="fr-CH" sz="1200" dirty="0" smtClean="0">
                <a:solidFill>
                  <a:schemeClr val="tx1"/>
                </a:solidFill>
              </a:rPr>
              <a:t> Charter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499228" y="1196751"/>
            <a:ext cx="720080" cy="432047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UpdateCharter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2551108" y="1764190"/>
            <a:ext cx="788598" cy="728706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Project Charter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1" idx="2"/>
            <a:endCxn id="13" idx="1"/>
          </p:cNvCxnSpPr>
          <p:nvPr/>
        </p:nvCxnSpPr>
        <p:spPr>
          <a:xfrm rot="16200000" flipH="1">
            <a:off x="2123551" y="1700985"/>
            <a:ext cx="499743" cy="3553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6"/>
            <a:endCxn id="11" idx="1"/>
          </p:cNvCxnSpPr>
          <p:nvPr/>
        </p:nvCxnSpPr>
        <p:spPr>
          <a:xfrm>
            <a:off x="1498835" y="1412775"/>
            <a:ext cx="33686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2"/>
            <a:endCxn id="13" idx="3"/>
          </p:cNvCxnSpPr>
          <p:nvPr/>
        </p:nvCxnSpPr>
        <p:spPr>
          <a:xfrm rot="5400000">
            <a:off x="3349615" y="1618889"/>
            <a:ext cx="499745" cy="5195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4590200" y="1106453"/>
            <a:ext cx="914400" cy="612648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9348" y="12742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continue?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27" idx="1"/>
            <a:endCxn id="12" idx="3"/>
          </p:cNvCxnSpPr>
          <p:nvPr/>
        </p:nvCxnSpPr>
        <p:spPr>
          <a:xfrm rot="10800000">
            <a:off x="4219308" y="1412775"/>
            <a:ext cx="36004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9308" y="112474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yes</a:t>
            </a:r>
            <a:endParaRPr lang="en-US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857292" y="1304765"/>
            <a:ext cx="226876" cy="216024"/>
            <a:chOff x="4201108" y="3933056"/>
            <a:chExt cx="226876" cy="216024"/>
          </a:xfrm>
        </p:grpSpPr>
        <p:sp>
          <p:nvSpPr>
            <p:cNvPr id="33" name="Flowchart: Connector 32"/>
            <p:cNvSpPr/>
            <p:nvPr/>
          </p:nvSpPr>
          <p:spPr>
            <a:xfrm>
              <a:off x="4201108" y="3933056"/>
              <a:ext cx="226876" cy="2160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4242537" y="3969059"/>
              <a:ext cx="144018" cy="1440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6" name="Elbow Connector 35"/>
          <p:cNvCxnSpPr>
            <a:stCxn id="27" idx="3"/>
          </p:cNvCxnSpPr>
          <p:nvPr/>
        </p:nvCxnSpPr>
        <p:spPr>
          <a:xfrm flipV="1">
            <a:off x="5515452" y="1412774"/>
            <a:ext cx="338336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1740" y="112474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no</a:t>
            </a:r>
            <a:endParaRPr lang="en-US" sz="1200" dirty="0"/>
          </a:p>
        </p:txBody>
      </p:sp>
      <p:sp>
        <p:nvSpPr>
          <p:cNvPr id="41" name="Flowchart: Decision 40"/>
          <p:cNvSpPr/>
          <p:nvPr/>
        </p:nvSpPr>
        <p:spPr>
          <a:xfrm>
            <a:off x="4589616" y="2421389"/>
            <a:ext cx="914400" cy="612648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89396" y="258921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approve</a:t>
            </a:r>
            <a:r>
              <a:rPr lang="fr-CH" sz="1200" dirty="0" smtClean="0"/>
              <a:t>?</a:t>
            </a:r>
            <a:endParaRPr lang="en-US" sz="1200" dirty="0"/>
          </a:p>
        </p:txBody>
      </p:sp>
      <p:sp>
        <p:nvSpPr>
          <p:cNvPr id="43" name="Flowchart: Alternate Process 42"/>
          <p:cNvSpPr/>
          <p:nvPr/>
        </p:nvSpPr>
        <p:spPr>
          <a:xfrm>
            <a:off x="3499229" y="2511188"/>
            <a:ext cx="720080" cy="432047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ReviewCharter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13" idx="2"/>
            <a:endCxn id="43" idx="1"/>
          </p:cNvCxnSpPr>
          <p:nvPr/>
        </p:nvCxnSpPr>
        <p:spPr>
          <a:xfrm rot="16200000" flipH="1">
            <a:off x="3105160" y="2333143"/>
            <a:ext cx="234316" cy="5538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3"/>
            <a:endCxn id="42" idx="1"/>
          </p:cNvCxnSpPr>
          <p:nvPr/>
        </p:nvCxnSpPr>
        <p:spPr>
          <a:xfrm>
            <a:off x="4219309" y="2727212"/>
            <a:ext cx="370087" cy="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0"/>
            <a:endCxn id="26" idx="2"/>
          </p:cNvCxnSpPr>
          <p:nvPr/>
        </p:nvCxnSpPr>
        <p:spPr>
          <a:xfrm flipV="1">
            <a:off x="5046816" y="1719101"/>
            <a:ext cx="584" cy="70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5853788" y="2328982"/>
            <a:ext cx="1213056" cy="796457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Establish</a:t>
            </a:r>
            <a:r>
              <a:rPr lang="fr-CH" sz="1200" dirty="0" smtClean="0">
                <a:solidFill>
                  <a:schemeClr val="tx1"/>
                </a:solidFill>
              </a:rPr>
              <a:t> PMC and appoint Project Lead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Elbow Connector 47"/>
          <p:cNvCxnSpPr>
            <a:stCxn id="41" idx="3"/>
            <a:endCxn id="54" idx="1"/>
          </p:cNvCxnSpPr>
          <p:nvPr/>
        </p:nvCxnSpPr>
        <p:spPr>
          <a:xfrm flipV="1">
            <a:off x="5504016" y="2727211"/>
            <a:ext cx="349772" cy="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7961" y="243570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yes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51356" y="215870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no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145867" y="2219854"/>
            <a:ext cx="1777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i="1" dirty="0" smtClean="0"/>
              <a:t>PMC </a:t>
            </a:r>
            <a:r>
              <a:rPr lang="fr-CH" sz="1200" i="1" dirty="0" err="1" smtClean="0"/>
              <a:t>will</a:t>
            </a:r>
            <a:r>
              <a:rPr lang="fr-CH" sz="1200" i="1" dirty="0" smtClean="0"/>
              <a:t> </a:t>
            </a:r>
            <a:r>
              <a:rPr lang="fr-CH" sz="1200" i="1" dirty="0" smtClean="0"/>
              <a:t>comprise </a:t>
            </a:r>
            <a:r>
              <a:rPr lang="fr-CH" sz="1200" i="1" dirty="0" smtClean="0"/>
              <a:t>one </a:t>
            </a:r>
            <a:r>
              <a:rPr lang="fr-CH" sz="1200" i="1" dirty="0" err="1" smtClean="0"/>
              <a:t>delegate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from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each</a:t>
            </a:r>
            <a:r>
              <a:rPr lang="fr-CH" sz="1200" i="1" smtClean="0"/>
              <a:t> </a:t>
            </a:r>
            <a:r>
              <a:rPr lang="fr-CH" sz="1200" i="1" smtClean="0"/>
              <a:t>sponsoring </a:t>
            </a:r>
            <a:r>
              <a:rPr lang="fr-CH" sz="1200" i="1" dirty="0" err="1" smtClean="0"/>
              <a:t>Member</a:t>
            </a:r>
            <a:r>
              <a:rPr lang="fr-CH" sz="1200" i="1" dirty="0" smtClean="0"/>
              <a:t> or </a:t>
            </a:r>
            <a:r>
              <a:rPr lang="fr-CH" sz="1200" i="1" dirty="0" smtClean="0"/>
              <a:t>Partner and </a:t>
            </a:r>
            <a:r>
              <a:rPr lang="fr-CH" sz="1200" i="1" dirty="0" err="1" smtClean="0"/>
              <a:t>may</a:t>
            </a:r>
            <a:r>
              <a:rPr lang="fr-CH" sz="1200" i="1" dirty="0" smtClean="0"/>
              <a:t> change over time</a:t>
            </a:r>
            <a:endParaRPr lang="en-US" sz="1200" i="1" dirty="0"/>
          </a:p>
        </p:txBody>
      </p:sp>
      <p:sp>
        <p:nvSpPr>
          <p:cNvPr id="61" name="Flowchart: Alternate Process 60"/>
          <p:cNvSpPr/>
          <p:nvPr/>
        </p:nvSpPr>
        <p:spPr>
          <a:xfrm>
            <a:off x="3319210" y="3473291"/>
            <a:ext cx="1080118" cy="709174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Appoint mentor to PMC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>
            <a:stCxn id="54" idx="2"/>
            <a:endCxn id="61" idx="0"/>
          </p:cNvCxnSpPr>
          <p:nvPr/>
        </p:nvCxnSpPr>
        <p:spPr>
          <a:xfrm rot="5400000">
            <a:off x="4985867" y="1998842"/>
            <a:ext cx="347852" cy="26010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/>
          <p:cNvSpPr/>
          <p:nvPr/>
        </p:nvSpPr>
        <p:spPr>
          <a:xfrm>
            <a:off x="4918972" y="3429649"/>
            <a:ext cx="1213056" cy="796457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Allocate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technical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resources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project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Elbow Connector 47"/>
          <p:cNvCxnSpPr>
            <a:stCxn id="61" idx="3"/>
            <a:endCxn id="65" idx="1"/>
          </p:cNvCxnSpPr>
          <p:nvPr/>
        </p:nvCxnSpPr>
        <p:spPr>
          <a:xfrm>
            <a:off x="4399328" y="3827878"/>
            <a:ext cx="519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/>
          <p:cNvSpPr/>
          <p:nvPr/>
        </p:nvSpPr>
        <p:spPr>
          <a:xfrm>
            <a:off x="6423497" y="4607824"/>
            <a:ext cx="1185213" cy="709174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Establish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project</a:t>
            </a:r>
            <a:r>
              <a:rPr lang="fr-CH" sz="1200" dirty="0" smtClean="0">
                <a:solidFill>
                  <a:schemeClr val="tx1"/>
                </a:solidFill>
              </a:rPr>
              <a:t> teams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Elbow Connector 69"/>
          <p:cNvCxnSpPr>
            <a:stCxn id="65" idx="3"/>
            <a:endCxn id="69" idx="0"/>
          </p:cNvCxnSpPr>
          <p:nvPr/>
        </p:nvCxnSpPr>
        <p:spPr>
          <a:xfrm>
            <a:off x="6132028" y="3827878"/>
            <a:ext cx="884076" cy="7799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/>
          <p:cNvSpPr/>
          <p:nvPr/>
        </p:nvSpPr>
        <p:spPr>
          <a:xfrm>
            <a:off x="6321779" y="5798802"/>
            <a:ext cx="1388650" cy="709174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Sign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Contributor</a:t>
            </a:r>
            <a:r>
              <a:rPr lang="fr-CH" sz="1200" dirty="0" smtClean="0">
                <a:solidFill>
                  <a:schemeClr val="tx1"/>
                </a:solidFill>
              </a:rPr>
              <a:t> License Agreement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Elbow Connector 47"/>
          <p:cNvCxnSpPr>
            <a:stCxn id="69" idx="2"/>
            <a:endCxn id="73" idx="0"/>
          </p:cNvCxnSpPr>
          <p:nvPr/>
        </p:nvCxnSpPr>
        <p:spPr>
          <a:xfrm>
            <a:off x="7016104" y="5316998"/>
            <a:ext cx="0" cy="4818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8052269" y="4854402"/>
            <a:ext cx="226876" cy="216024"/>
            <a:chOff x="4201108" y="3933056"/>
            <a:chExt cx="226876" cy="216024"/>
          </a:xfrm>
        </p:grpSpPr>
        <p:sp>
          <p:nvSpPr>
            <p:cNvPr id="78" name="Flowchart: Connector 77"/>
            <p:cNvSpPr/>
            <p:nvPr/>
          </p:nvSpPr>
          <p:spPr>
            <a:xfrm>
              <a:off x="4201108" y="3933056"/>
              <a:ext cx="226876" cy="2160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78"/>
            <p:cNvSpPr/>
            <p:nvPr/>
          </p:nvSpPr>
          <p:spPr>
            <a:xfrm>
              <a:off x="4242537" y="3969059"/>
              <a:ext cx="144018" cy="1440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0" name="Elbow Connector 79"/>
          <p:cNvCxnSpPr>
            <a:stCxn id="69" idx="3"/>
          </p:cNvCxnSpPr>
          <p:nvPr/>
        </p:nvCxnSpPr>
        <p:spPr>
          <a:xfrm>
            <a:off x="7608710" y="4962411"/>
            <a:ext cx="44005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176239" y="3333356"/>
            <a:ext cx="1777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i="1" dirty="0" err="1" smtClean="0"/>
              <a:t>Technical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resources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include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things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like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repositories</a:t>
            </a:r>
            <a:r>
              <a:rPr lang="fr-CH" sz="1200" i="1" dirty="0" smtClean="0"/>
              <a:t>, </a:t>
            </a:r>
            <a:r>
              <a:rPr lang="fr-CH" sz="1200" i="1" dirty="0" err="1" smtClean="0"/>
              <a:t>work-spaces</a:t>
            </a:r>
            <a:r>
              <a:rPr lang="fr-CH" sz="1200" i="1" dirty="0" smtClean="0"/>
              <a:t>, </a:t>
            </a:r>
            <a:r>
              <a:rPr lang="fr-CH" sz="1200" i="1" dirty="0" err="1" smtClean="0"/>
              <a:t>testing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environments</a:t>
            </a:r>
            <a:endParaRPr lang="en-US" sz="12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230638" y="2626444"/>
            <a:ext cx="1849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i="1" dirty="0" smtClean="0"/>
              <a:t>SC </a:t>
            </a:r>
            <a:r>
              <a:rPr lang="fr-CH" sz="1200" i="1" dirty="0" err="1" smtClean="0"/>
              <a:t>will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review</a:t>
            </a:r>
            <a:r>
              <a:rPr lang="fr-CH" sz="1200" i="1" dirty="0" smtClean="0"/>
              <a:t> Charter to </a:t>
            </a:r>
            <a:r>
              <a:rPr lang="fr-CH" sz="1200" i="1" dirty="0" err="1" smtClean="0"/>
              <a:t>determine</a:t>
            </a:r>
            <a:r>
              <a:rPr lang="fr-CH" sz="1200" i="1" dirty="0" smtClean="0"/>
              <a:t> if </a:t>
            </a:r>
            <a:r>
              <a:rPr lang="fr-CH" sz="1200" i="1" dirty="0" err="1" smtClean="0"/>
              <a:t>there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is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sufficient</a:t>
            </a:r>
            <a:r>
              <a:rPr lang="fr-CH" sz="1200" i="1" dirty="0" smtClean="0"/>
              <a:t> support </a:t>
            </a:r>
            <a:r>
              <a:rPr lang="fr-CH" sz="1200" i="1" dirty="0" err="1" smtClean="0"/>
              <a:t>from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Members</a:t>
            </a:r>
            <a:r>
              <a:rPr lang="fr-CH" sz="1200" i="1" dirty="0" smtClean="0"/>
              <a:t> and </a:t>
            </a:r>
            <a:r>
              <a:rPr lang="fr-CH" sz="1200" i="1" dirty="0" err="1" smtClean="0"/>
              <a:t>Partners</a:t>
            </a:r>
            <a:r>
              <a:rPr lang="fr-CH" sz="1200" i="1" dirty="0" smtClean="0"/>
              <a:t> to </a:t>
            </a:r>
            <a:r>
              <a:rPr lang="fr-CH" sz="1200" i="1" dirty="0" err="1" smtClean="0"/>
              <a:t>operate</a:t>
            </a:r>
            <a:r>
              <a:rPr lang="fr-CH" sz="1200" i="1" dirty="0" smtClean="0"/>
              <a:t> a </a:t>
            </a:r>
            <a:r>
              <a:rPr lang="fr-CH" sz="1200" i="1" dirty="0" err="1" smtClean="0"/>
              <a:t>project</a:t>
            </a:r>
            <a:r>
              <a:rPr lang="fr-CH" sz="1200" i="1" dirty="0" smtClean="0"/>
              <a:t> team and </a:t>
            </a:r>
            <a:r>
              <a:rPr lang="fr-CH" sz="1200" i="1" dirty="0" err="1" smtClean="0"/>
              <a:t>whether</a:t>
            </a:r>
            <a:r>
              <a:rPr lang="fr-CH" sz="1200" i="1" dirty="0" smtClean="0"/>
              <a:t> the </a:t>
            </a:r>
            <a:r>
              <a:rPr lang="fr-CH" sz="1200" i="1" dirty="0" err="1" smtClean="0"/>
              <a:t>project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is</a:t>
            </a:r>
            <a:r>
              <a:rPr lang="fr-CH" sz="1200" i="1" dirty="0" smtClean="0"/>
              <a:t> compatible </a:t>
            </a:r>
            <a:r>
              <a:rPr lang="fr-CH" sz="1200" i="1" dirty="0" err="1" smtClean="0"/>
              <a:t>with</a:t>
            </a:r>
            <a:r>
              <a:rPr lang="fr-CH" sz="1200" i="1" dirty="0" smtClean="0"/>
              <a:t> the </a:t>
            </a:r>
            <a:r>
              <a:rPr lang="fr-CH" sz="1200" i="1" dirty="0" err="1" smtClean="0"/>
              <a:t>purpose</a:t>
            </a:r>
            <a:r>
              <a:rPr lang="fr-CH" sz="1200" i="1" dirty="0" smtClean="0"/>
              <a:t> of the </a:t>
            </a:r>
            <a:r>
              <a:rPr lang="fr-CH" sz="1200" i="1" dirty="0" err="1" smtClean="0"/>
              <a:t>OpenWIS</a:t>
            </a:r>
            <a:r>
              <a:rPr lang="fr-CH" sz="1200" i="1" dirty="0" smtClean="0"/>
              <a:t> Association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848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fr-CH" sz="3200" dirty="0" smtClean="0"/>
              <a:t>Project </a:t>
            </a:r>
            <a:r>
              <a:rPr lang="fr-CH" sz="3200" dirty="0" err="1" smtClean="0"/>
              <a:t>operation</a:t>
            </a:r>
            <a:r>
              <a:rPr lang="fr-CH" sz="3200" dirty="0" smtClean="0"/>
              <a:t> (software release cycle)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61136"/>
              </p:ext>
            </p:extLst>
          </p:nvPr>
        </p:nvGraphicFramePr>
        <p:xfrm>
          <a:off x="179512" y="908720"/>
          <a:ext cx="8784976" cy="576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Board</a:t>
                      </a:r>
                      <a:endParaRPr lang="fr-CH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Steering</a:t>
                      </a:r>
                      <a:r>
                        <a:rPr lang="fr-CH" sz="1400" b="1" dirty="0" smtClean="0"/>
                        <a:t> </a:t>
                      </a:r>
                      <a:r>
                        <a:rPr lang="fr-CH" sz="1400" b="1" dirty="0" err="1" smtClean="0"/>
                        <a:t>Committee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Technica</a:t>
                      </a:r>
                      <a:r>
                        <a:rPr lang="fr-CH" sz="1400" b="1" baseline="0" dirty="0" err="1" smtClean="0"/>
                        <a:t>l</a:t>
                      </a:r>
                      <a:r>
                        <a:rPr lang="fr-CH" sz="1400" b="1" baseline="0" dirty="0" smtClean="0"/>
                        <a:t> </a:t>
                      </a:r>
                      <a:r>
                        <a:rPr lang="fr-CH" sz="1400" b="1" baseline="0" dirty="0" err="1" smtClean="0"/>
                        <a:t>Committee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smtClean="0"/>
                        <a:t>Project </a:t>
                      </a:r>
                      <a:r>
                        <a:rPr lang="fr-CH" sz="1400" b="1" dirty="0" err="1" smtClean="0"/>
                        <a:t>Managemt</a:t>
                      </a:r>
                      <a:r>
                        <a:rPr lang="fr-CH" sz="1400" b="1" dirty="0" smtClean="0"/>
                        <a:t> </a:t>
                      </a:r>
                      <a:r>
                        <a:rPr lang="fr-CH" sz="1400" b="1" dirty="0" err="1" smtClean="0"/>
                        <a:t>Committee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Contributor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lowchart: Connector 8"/>
          <p:cNvSpPr/>
          <p:nvPr/>
        </p:nvSpPr>
        <p:spPr>
          <a:xfrm>
            <a:off x="1181192" y="4854402"/>
            <a:ext cx="144018" cy="14401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2584661" y="3074562"/>
            <a:ext cx="788598" cy="728706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Project plan &amp; </a:t>
            </a:r>
            <a:r>
              <a:rPr lang="fr-CH" sz="1100" dirty="0" err="1" smtClean="0">
                <a:solidFill>
                  <a:schemeClr val="tx1"/>
                </a:solidFill>
              </a:rPr>
              <a:t>other</a:t>
            </a:r>
            <a:r>
              <a:rPr lang="fr-CH" sz="1100" dirty="0" smtClean="0">
                <a:solidFill>
                  <a:schemeClr val="tx1"/>
                </a:solidFill>
              </a:rPr>
              <a:t> doc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9" idx="6"/>
            <a:endCxn id="46" idx="1"/>
          </p:cNvCxnSpPr>
          <p:nvPr/>
        </p:nvCxnSpPr>
        <p:spPr>
          <a:xfrm>
            <a:off x="1325210" y="4926411"/>
            <a:ext cx="173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75555" y="27713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yes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492027" y="189945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no</a:t>
            </a:r>
            <a:endParaRPr lang="en-US" sz="1200" dirty="0"/>
          </a:p>
        </p:txBody>
      </p:sp>
      <p:sp>
        <p:nvSpPr>
          <p:cNvPr id="43" name="Flowchart: Alternate Process 42"/>
          <p:cNvSpPr/>
          <p:nvPr/>
        </p:nvSpPr>
        <p:spPr>
          <a:xfrm>
            <a:off x="6868383" y="4719093"/>
            <a:ext cx="720080" cy="432047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Prepare</a:t>
            </a:r>
            <a:r>
              <a:rPr lang="fr-CH" sz="1100" dirty="0" smtClean="0">
                <a:solidFill>
                  <a:schemeClr val="tx1"/>
                </a:solidFill>
              </a:rPr>
              <a:t> release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Flowchart: Alternate Process 53"/>
          <p:cNvSpPr/>
          <p:nvPr/>
        </p:nvSpPr>
        <p:spPr>
          <a:xfrm>
            <a:off x="6551342" y="2116545"/>
            <a:ext cx="1354162" cy="642455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Verify</a:t>
            </a:r>
            <a:r>
              <a:rPr lang="fr-CH" sz="1100" dirty="0" smtClean="0">
                <a:solidFill>
                  <a:schemeClr val="tx1"/>
                </a:solidFill>
              </a:rPr>
              <a:t> release vs. </a:t>
            </a:r>
            <a:r>
              <a:rPr lang="fr-CH" sz="1100" dirty="0" err="1" smtClean="0">
                <a:solidFill>
                  <a:schemeClr val="tx1"/>
                </a:solidFill>
              </a:rPr>
              <a:t>project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quality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criteria</a:t>
            </a:r>
            <a:r>
              <a:rPr lang="fr-CH" sz="1100" dirty="0" smtClean="0">
                <a:solidFill>
                  <a:schemeClr val="tx1"/>
                </a:solidFill>
              </a:rPr>
              <a:t> etc.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Elbow Connector 47"/>
          <p:cNvCxnSpPr>
            <a:stCxn id="63" idx="3"/>
            <a:endCxn id="69" idx="1"/>
          </p:cNvCxnSpPr>
          <p:nvPr/>
        </p:nvCxnSpPr>
        <p:spPr>
          <a:xfrm>
            <a:off x="5136093" y="4926415"/>
            <a:ext cx="267603" cy="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4326" y="218802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yes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175762" y="217954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/>
              <a:t>no</a:t>
            </a:r>
            <a:endParaRPr lang="en-US" sz="1100" dirty="0"/>
          </a:p>
        </p:txBody>
      </p:sp>
      <p:cxnSp>
        <p:nvCxnSpPr>
          <p:cNvPr id="62" name="Elbow Connector 61"/>
          <p:cNvCxnSpPr>
            <a:stCxn id="46" idx="3"/>
            <a:endCxn id="13" idx="2"/>
          </p:cNvCxnSpPr>
          <p:nvPr/>
        </p:nvCxnSpPr>
        <p:spPr>
          <a:xfrm flipV="1">
            <a:off x="2821795" y="3803268"/>
            <a:ext cx="157165" cy="11231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/>
          <p:cNvSpPr/>
          <p:nvPr/>
        </p:nvSpPr>
        <p:spPr>
          <a:xfrm>
            <a:off x="5203603" y="3336714"/>
            <a:ext cx="1568050" cy="889391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Elbow Connector 47"/>
          <p:cNvCxnSpPr>
            <a:stCxn id="13" idx="0"/>
            <a:endCxn id="50" idx="2"/>
          </p:cNvCxnSpPr>
          <p:nvPr/>
        </p:nvCxnSpPr>
        <p:spPr>
          <a:xfrm flipV="1">
            <a:off x="2978960" y="2771350"/>
            <a:ext cx="0" cy="303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/>
          <p:cNvSpPr/>
          <p:nvPr/>
        </p:nvSpPr>
        <p:spPr>
          <a:xfrm>
            <a:off x="5403696" y="4580528"/>
            <a:ext cx="1185213" cy="709174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0" name="Elbow Connector 69"/>
          <p:cNvCxnSpPr>
            <a:stCxn id="52" idx="1"/>
            <a:endCxn id="46" idx="0"/>
          </p:cNvCxnSpPr>
          <p:nvPr/>
        </p:nvCxnSpPr>
        <p:spPr>
          <a:xfrm rot="10800000" flipV="1">
            <a:off x="2160046" y="2457330"/>
            <a:ext cx="361495" cy="21144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/>
          <p:cNvSpPr/>
          <p:nvPr/>
        </p:nvSpPr>
        <p:spPr>
          <a:xfrm>
            <a:off x="5301978" y="5650400"/>
            <a:ext cx="1388650" cy="709174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Contribute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project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activity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Elbow Connector 47"/>
          <p:cNvCxnSpPr>
            <a:stCxn id="69" idx="2"/>
            <a:endCxn id="73" idx="0"/>
          </p:cNvCxnSpPr>
          <p:nvPr/>
        </p:nvCxnSpPr>
        <p:spPr>
          <a:xfrm>
            <a:off x="5996303" y="5289702"/>
            <a:ext cx="0" cy="360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9" idx="3"/>
            <a:endCxn id="43" idx="1"/>
          </p:cNvCxnSpPr>
          <p:nvPr/>
        </p:nvCxnSpPr>
        <p:spPr>
          <a:xfrm>
            <a:off x="6588909" y="4935115"/>
            <a:ext cx="279474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/>
          <p:cNvSpPr/>
          <p:nvPr/>
        </p:nvSpPr>
        <p:spPr>
          <a:xfrm>
            <a:off x="1498294" y="4571824"/>
            <a:ext cx="1323501" cy="709174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Define</a:t>
            </a:r>
            <a:r>
              <a:rPr lang="fr-CH" sz="1100" dirty="0" smtClean="0">
                <a:solidFill>
                  <a:schemeClr val="tx1"/>
                </a:solidFill>
              </a:rPr>
              <a:t>/update </a:t>
            </a:r>
            <a:r>
              <a:rPr lang="fr-CH" sz="1100" dirty="0" err="1" smtClean="0">
                <a:solidFill>
                  <a:schemeClr val="tx1"/>
                </a:solidFill>
              </a:rPr>
              <a:t>quality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criteria</a:t>
            </a:r>
            <a:r>
              <a:rPr lang="fr-CH" sz="1100" dirty="0" smtClean="0">
                <a:solidFill>
                  <a:schemeClr val="tx1"/>
                </a:solidFill>
              </a:rPr>
              <a:t> &amp; release </a:t>
            </a:r>
            <a:r>
              <a:rPr lang="fr-CH" sz="1100" dirty="0" err="1" smtClean="0">
                <a:solidFill>
                  <a:schemeClr val="tx1"/>
                </a:solidFill>
              </a:rPr>
              <a:t>strategy</a:t>
            </a:r>
            <a:r>
              <a:rPr lang="fr-CH" sz="1100" dirty="0" smtClean="0">
                <a:solidFill>
                  <a:schemeClr val="tx1"/>
                </a:solidFill>
              </a:rPr>
              <a:t>,</a:t>
            </a:r>
            <a:endParaRPr lang="fr-CH" sz="1100" dirty="0">
              <a:solidFill>
                <a:schemeClr val="tx1"/>
              </a:solidFill>
            </a:endParaRPr>
          </a:p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Set </a:t>
            </a:r>
            <a:r>
              <a:rPr lang="fr-CH" sz="1100" dirty="0" err="1" smtClean="0">
                <a:solidFill>
                  <a:schemeClr val="tx1"/>
                </a:solidFill>
              </a:rPr>
              <a:t>milestones</a:t>
            </a:r>
            <a:endParaRPr lang="fr-CH" sz="1100" dirty="0" smtClean="0">
              <a:solidFill>
                <a:schemeClr val="tx1"/>
              </a:solidFill>
            </a:endParaRPr>
          </a:p>
        </p:txBody>
      </p:sp>
      <p:sp>
        <p:nvSpPr>
          <p:cNvPr id="50" name="Flowchart: Decision 49"/>
          <p:cNvSpPr/>
          <p:nvPr/>
        </p:nvSpPr>
        <p:spPr>
          <a:xfrm>
            <a:off x="2521760" y="2158702"/>
            <a:ext cx="914400" cy="612648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21540" y="232652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err="1" smtClean="0"/>
              <a:t>approve</a:t>
            </a:r>
            <a:r>
              <a:rPr lang="fr-CH" sz="1100" dirty="0" smtClean="0"/>
              <a:t>?</a:t>
            </a:r>
            <a:endParaRPr lang="en-US" sz="1100" dirty="0"/>
          </a:p>
        </p:txBody>
      </p:sp>
      <p:sp>
        <p:nvSpPr>
          <p:cNvPr id="63" name="Flowchart: Alternate Process 62"/>
          <p:cNvSpPr/>
          <p:nvPr/>
        </p:nvSpPr>
        <p:spPr>
          <a:xfrm>
            <a:off x="3749470" y="4571828"/>
            <a:ext cx="1386623" cy="709174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Collect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requiremts</a:t>
            </a:r>
            <a:r>
              <a:rPr lang="fr-CH" sz="1100" dirty="0" smtClean="0">
                <a:solidFill>
                  <a:schemeClr val="tx1"/>
                </a:solidFill>
              </a:rPr>
              <a:t>,</a:t>
            </a:r>
            <a:endParaRPr lang="fr-CH" sz="1100" dirty="0">
              <a:solidFill>
                <a:schemeClr val="tx1"/>
              </a:solidFill>
            </a:endParaRPr>
          </a:p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Define</a:t>
            </a:r>
            <a:r>
              <a:rPr lang="fr-CH" sz="1100" dirty="0" smtClean="0">
                <a:solidFill>
                  <a:schemeClr val="tx1"/>
                </a:solidFill>
              </a:rPr>
              <a:t> and </a:t>
            </a:r>
            <a:r>
              <a:rPr lang="fr-CH" sz="1100" dirty="0" err="1" smtClean="0">
                <a:solidFill>
                  <a:schemeClr val="tx1"/>
                </a:solidFill>
              </a:rPr>
              <a:t>approve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work</a:t>
            </a:r>
            <a:r>
              <a:rPr lang="fr-CH" sz="1100" dirty="0" smtClean="0">
                <a:solidFill>
                  <a:schemeClr val="tx1"/>
                </a:solidFill>
              </a:rPr>
              <a:t> packages</a:t>
            </a:r>
          </a:p>
        </p:txBody>
      </p:sp>
      <p:cxnSp>
        <p:nvCxnSpPr>
          <p:cNvPr id="67" name="Elbow Connector 66"/>
          <p:cNvCxnSpPr>
            <a:stCxn id="52" idx="3"/>
            <a:endCxn id="63" idx="1"/>
          </p:cNvCxnSpPr>
          <p:nvPr/>
        </p:nvCxnSpPr>
        <p:spPr>
          <a:xfrm>
            <a:off x="3457644" y="2457331"/>
            <a:ext cx="291826" cy="2469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01978" y="4635035"/>
            <a:ext cx="144434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Manage </a:t>
            </a:r>
            <a:r>
              <a:rPr lang="fr-CH" sz="1100" dirty="0" err="1" smtClean="0">
                <a:solidFill>
                  <a:schemeClr val="tx1"/>
                </a:solidFill>
              </a:rPr>
              <a:t>delivery</a:t>
            </a:r>
            <a:r>
              <a:rPr lang="fr-CH" sz="1100" dirty="0" smtClean="0">
                <a:solidFill>
                  <a:schemeClr val="tx1"/>
                </a:solidFill>
              </a:rPr>
              <a:t> of </a:t>
            </a:r>
            <a:r>
              <a:rPr lang="fr-CH" sz="1100" dirty="0" err="1" smtClean="0">
                <a:solidFill>
                  <a:schemeClr val="tx1"/>
                </a:solidFill>
              </a:rPr>
              <a:t>work</a:t>
            </a:r>
            <a:r>
              <a:rPr lang="fr-CH" sz="1100" dirty="0" smtClean="0">
                <a:solidFill>
                  <a:schemeClr val="tx1"/>
                </a:solidFill>
              </a:rPr>
              <a:t> packages, Engage </a:t>
            </a:r>
            <a:r>
              <a:rPr lang="fr-CH" sz="1100" dirty="0" err="1" smtClean="0">
                <a:solidFill>
                  <a:schemeClr val="tx1"/>
                </a:solidFill>
              </a:rPr>
              <a:t>contributors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75" name="Elbow Connector 47"/>
          <p:cNvCxnSpPr>
            <a:stCxn id="65" idx="2"/>
            <a:endCxn id="69" idx="0"/>
          </p:cNvCxnSpPr>
          <p:nvPr/>
        </p:nvCxnSpPr>
        <p:spPr>
          <a:xfrm>
            <a:off x="5987628" y="4226105"/>
            <a:ext cx="8675" cy="354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58008" y="3317634"/>
            <a:ext cx="167152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Validate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technical</a:t>
            </a:r>
            <a:r>
              <a:rPr lang="fr-CH" sz="1100" dirty="0" smtClean="0">
                <a:solidFill>
                  <a:schemeClr val="tx1"/>
                </a:solidFill>
              </a:rPr>
              <a:t> design and </a:t>
            </a:r>
            <a:r>
              <a:rPr lang="fr-CH" sz="1100" dirty="0" err="1" smtClean="0">
                <a:solidFill>
                  <a:schemeClr val="tx1"/>
                </a:solidFill>
              </a:rPr>
              <a:t>implementation</a:t>
            </a:r>
            <a:r>
              <a:rPr lang="fr-CH" sz="1100" dirty="0" smtClean="0">
                <a:solidFill>
                  <a:schemeClr val="tx1"/>
                </a:solidFill>
              </a:rPr>
              <a:t>; </a:t>
            </a:r>
            <a:r>
              <a:rPr lang="fr-CH" sz="1100" dirty="0" err="1" smtClean="0">
                <a:solidFill>
                  <a:schemeClr val="tx1"/>
                </a:solidFill>
              </a:rPr>
              <a:t>ensure</a:t>
            </a:r>
            <a:r>
              <a:rPr lang="fr-CH" sz="1100" dirty="0" smtClean="0">
                <a:solidFill>
                  <a:schemeClr val="tx1"/>
                </a:solidFill>
              </a:rPr>
              <a:t> compliance </a:t>
            </a:r>
            <a:r>
              <a:rPr lang="fr-CH" sz="1100" dirty="0" err="1" smtClean="0">
                <a:solidFill>
                  <a:schemeClr val="tx1"/>
                </a:solidFill>
              </a:rPr>
              <a:t>with</a:t>
            </a:r>
            <a:r>
              <a:rPr lang="fr-CH" sz="1100" dirty="0" smtClean="0">
                <a:solidFill>
                  <a:schemeClr val="tx1"/>
                </a:solidFill>
              </a:rPr>
              <a:t> Dev </a:t>
            </a:r>
            <a:r>
              <a:rPr lang="fr-CH" sz="1100" dirty="0" err="1" smtClean="0">
                <a:solidFill>
                  <a:schemeClr val="tx1"/>
                </a:solidFill>
              </a:rPr>
              <a:t>Process</a:t>
            </a:r>
            <a:r>
              <a:rPr lang="fr-CH" sz="1100" dirty="0" smtClean="0">
                <a:solidFill>
                  <a:schemeClr val="tx1"/>
                </a:solidFill>
              </a:rPr>
              <a:t> and Code of </a:t>
            </a:r>
            <a:r>
              <a:rPr lang="fr-CH" sz="1100" dirty="0" err="1" smtClean="0">
                <a:solidFill>
                  <a:schemeClr val="tx1"/>
                </a:solidFill>
              </a:rPr>
              <a:t>Conduct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6834590" y="3099686"/>
            <a:ext cx="788598" cy="728706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Software package &amp; </a:t>
            </a:r>
            <a:r>
              <a:rPr lang="fr-CH" sz="1050" dirty="0" err="1" smtClean="0">
                <a:solidFill>
                  <a:schemeClr val="tx1"/>
                </a:solidFill>
              </a:rPr>
              <a:t>supporting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material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85" name="Elbow Connector 84"/>
          <p:cNvCxnSpPr>
            <a:stCxn id="43" idx="0"/>
            <a:endCxn id="84" idx="2"/>
          </p:cNvCxnSpPr>
          <p:nvPr/>
        </p:nvCxnSpPr>
        <p:spPr>
          <a:xfrm flipV="1">
            <a:off x="7228423" y="3828392"/>
            <a:ext cx="466" cy="890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4"/>
          <p:cNvCxnSpPr>
            <a:stCxn id="84" idx="0"/>
            <a:endCxn id="54" idx="2"/>
          </p:cNvCxnSpPr>
          <p:nvPr/>
        </p:nvCxnSpPr>
        <p:spPr>
          <a:xfrm flipH="1" flipV="1">
            <a:off x="7228423" y="2759000"/>
            <a:ext cx="466" cy="340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8045123" y="2138215"/>
            <a:ext cx="914400" cy="612648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34271" y="230603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err="1" smtClean="0"/>
              <a:t>approve</a:t>
            </a:r>
            <a:r>
              <a:rPr lang="fr-CH" sz="1100" dirty="0" smtClean="0"/>
              <a:t>?</a:t>
            </a:r>
            <a:endParaRPr lang="en-US" sz="1100" dirty="0"/>
          </a:p>
        </p:txBody>
      </p:sp>
      <p:cxnSp>
        <p:nvCxnSpPr>
          <p:cNvPr id="93" name="Elbow Connector 92"/>
          <p:cNvCxnSpPr>
            <a:stCxn id="54" idx="3"/>
            <a:endCxn id="90" idx="1"/>
          </p:cNvCxnSpPr>
          <p:nvPr/>
        </p:nvCxnSpPr>
        <p:spPr>
          <a:xfrm flipV="1">
            <a:off x="7905504" y="2436844"/>
            <a:ext cx="128767" cy="9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9" idx="0"/>
          </p:cNvCxnSpPr>
          <p:nvPr/>
        </p:nvCxnSpPr>
        <p:spPr>
          <a:xfrm rot="16200000" flipV="1">
            <a:off x="6545103" y="180995"/>
            <a:ext cx="238760" cy="367568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Alternate Process 100"/>
          <p:cNvSpPr/>
          <p:nvPr/>
        </p:nvSpPr>
        <p:spPr>
          <a:xfrm>
            <a:off x="8142283" y="4709853"/>
            <a:ext cx="720080" cy="432047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090363" y="4719093"/>
            <a:ext cx="81724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Release software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3" name="Elbow Connector 84"/>
          <p:cNvCxnSpPr>
            <a:stCxn id="89" idx="2"/>
            <a:endCxn id="102" idx="0"/>
          </p:cNvCxnSpPr>
          <p:nvPr/>
        </p:nvCxnSpPr>
        <p:spPr>
          <a:xfrm flipH="1">
            <a:off x="8498983" y="2750863"/>
            <a:ext cx="3340" cy="1968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8388885" y="5470051"/>
            <a:ext cx="226876" cy="216024"/>
            <a:chOff x="4201108" y="3933056"/>
            <a:chExt cx="226876" cy="216024"/>
          </a:xfrm>
        </p:grpSpPr>
        <p:sp>
          <p:nvSpPr>
            <p:cNvPr id="113" name="Flowchart: Connector 112"/>
            <p:cNvSpPr/>
            <p:nvPr/>
          </p:nvSpPr>
          <p:spPr>
            <a:xfrm>
              <a:off x="4201108" y="3933056"/>
              <a:ext cx="226876" cy="2160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/>
            <p:cNvSpPr/>
            <p:nvPr/>
          </p:nvSpPr>
          <p:spPr>
            <a:xfrm>
              <a:off x="4242537" y="3969059"/>
              <a:ext cx="144018" cy="1440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5" name="Elbow Connector 84"/>
          <p:cNvCxnSpPr>
            <a:stCxn id="102" idx="2"/>
            <a:endCxn id="113" idx="0"/>
          </p:cNvCxnSpPr>
          <p:nvPr/>
        </p:nvCxnSpPr>
        <p:spPr>
          <a:xfrm>
            <a:off x="8498983" y="5149980"/>
            <a:ext cx="3340" cy="320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210032" y="5700327"/>
            <a:ext cx="177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i="1" dirty="0" err="1" smtClean="0"/>
              <a:t>Iterate</a:t>
            </a:r>
            <a:r>
              <a:rPr lang="fr-CH" sz="1200" i="1" dirty="0" smtClean="0"/>
              <a:t> software releases </a:t>
            </a:r>
            <a:r>
              <a:rPr lang="fr-CH" sz="1200" i="1" dirty="0" err="1" smtClean="0"/>
              <a:t>until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either</a:t>
            </a:r>
            <a:r>
              <a:rPr lang="fr-CH" sz="1200" i="1" dirty="0" smtClean="0"/>
              <a:t> PMC or SC </a:t>
            </a:r>
            <a:r>
              <a:rPr lang="fr-CH" sz="1200" i="1" dirty="0" err="1" smtClean="0"/>
              <a:t>decide</a:t>
            </a:r>
            <a:r>
              <a:rPr lang="fr-CH" sz="1200" i="1" dirty="0" smtClean="0"/>
              <a:t> to end the </a:t>
            </a:r>
            <a:r>
              <a:rPr lang="fr-CH" sz="1200" i="1" dirty="0" err="1" smtClean="0"/>
              <a:t>project</a:t>
            </a:r>
            <a:endParaRPr lang="en-US" sz="1200" i="1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826643" y="1899453"/>
            <a:ext cx="0" cy="219798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826643" y="4097438"/>
            <a:ext cx="577053" cy="53759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CH" sz="3200" dirty="0" smtClean="0"/>
              <a:t>Allocation of </a:t>
            </a:r>
            <a:r>
              <a:rPr lang="fr-CH" sz="3200" dirty="0" err="1" smtClean="0"/>
              <a:t>OpenWIS</a:t>
            </a:r>
            <a:r>
              <a:rPr lang="fr-CH" sz="3200" dirty="0" smtClean="0"/>
              <a:t> Association </a:t>
            </a:r>
            <a:r>
              <a:rPr lang="fr-CH" sz="3200" dirty="0" err="1" smtClean="0"/>
              <a:t>funds</a:t>
            </a:r>
            <a:r>
              <a:rPr lang="fr-CH" sz="3200" dirty="0" smtClean="0"/>
              <a:t> to </a:t>
            </a:r>
            <a:r>
              <a:rPr lang="fr-CH" sz="3200" dirty="0" err="1" smtClean="0"/>
              <a:t>projects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91689"/>
              </p:ext>
            </p:extLst>
          </p:nvPr>
        </p:nvGraphicFramePr>
        <p:xfrm>
          <a:off x="179512" y="908720"/>
          <a:ext cx="8784976" cy="576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Board</a:t>
                      </a:r>
                      <a:endParaRPr lang="fr-CH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Steering</a:t>
                      </a:r>
                      <a:r>
                        <a:rPr lang="fr-CH" sz="1400" b="1" dirty="0" smtClean="0"/>
                        <a:t> </a:t>
                      </a:r>
                      <a:r>
                        <a:rPr lang="fr-CH" sz="1400" b="1" dirty="0" err="1" smtClean="0"/>
                        <a:t>Committee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Technica</a:t>
                      </a:r>
                      <a:r>
                        <a:rPr lang="fr-CH" sz="1400" b="1" baseline="0" dirty="0" err="1" smtClean="0"/>
                        <a:t>l</a:t>
                      </a:r>
                      <a:r>
                        <a:rPr lang="fr-CH" sz="1400" b="1" baseline="0" dirty="0" smtClean="0"/>
                        <a:t> </a:t>
                      </a:r>
                      <a:r>
                        <a:rPr lang="fr-CH" sz="1400" b="1" baseline="0" dirty="0" err="1" smtClean="0"/>
                        <a:t>Committee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smtClean="0"/>
                        <a:t>Project </a:t>
                      </a:r>
                      <a:r>
                        <a:rPr lang="fr-CH" sz="1400" b="1" dirty="0" err="1" smtClean="0"/>
                        <a:t>Managemt</a:t>
                      </a:r>
                      <a:r>
                        <a:rPr lang="fr-CH" sz="1400" b="1" dirty="0" smtClean="0"/>
                        <a:t> </a:t>
                      </a:r>
                      <a:r>
                        <a:rPr lang="fr-CH" sz="1400" b="1" dirty="0" err="1" smtClean="0"/>
                        <a:t>Committee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 err="1" smtClean="0"/>
                        <a:t>Contributor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lowchart: Connector 8"/>
          <p:cNvSpPr/>
          <p:nvPr/>
        </p:nvSpPr>
        <p:spPr>
          <a:xfrm>
            <a:off x="1239067" y="4981727"/>
            <a:ext cx="144018" cy="14401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229908" y="3186011"/>
            <a:ext cx="788598" cy="728706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Request</a:t>
            </a:r>
            <a:r>
              <a:rPr lang="fr-CH" sz="1100" dirty="0" smtClean="0">
                <a:solidFill>
                  <a:schemeClr val="tx1"/>
                </a:solidFill>
              </a:rPr>
              <a:t> for </a:t>
            </a:r>
            <a:r>
              <a:rPr lang="fr-CH" sz="1100" dirty="0" err="1" smtClean="0">
                <a:solidFill>
                  <a:schemeClr val="tx1"/>
                </a:solidFill>
              </a:rPr>
              <a:t>financial</a:t>
            </a:r>
            <a:r>
              <a:rPr lang="fr-CH" sz="1100" dirty="0" smtClean="0">
                <a:solidFill>
                  <a:schemeClr val="tx1"/>
                </a:solidFill>
              </a:rPr>
              <a:t> support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9" idx="6"/>
            <a:endCxn id="46" idx="1"/>
          </p:cNvCxnSpPr>
          <p:nvPr/>
        </p:nvCxnSpPr>
        <p:spPr>
          <a:xfrm>
            <a:off x="1383085" y="5053736"/>
            <a:ext cx="173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8153" y="25464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yes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651705" y="22536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no</a:t>
            </a:r>
            <a:endParaRPr lang="en-US" sz="1200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7535121" y="2502213"/>
            <a:ext cx="1354162" cy="642455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Allocate</a:t>
            </a:r>
            <a:r>
              <a:rPr lang="fr-CH" sz="1100" dirty="0" smtClean="0">
                <a:solidFill>
                  <a:schemeClr val="tx1"/>
                </a:solidFill>
              </a:rPr>
              <a:t> budget to </a:t>
            </a:r>
            <a:r>
              <a:rPr lang="fr-CH" sz="1100" dirty="0" err="1" smtClean="0">
                <a:solidFill>
                  <a:schemeClr val="tx1"/>
                </a:solidFill>
              </a:rPr>
              <a:t>project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activities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Elbow Connector 47"/>
          <p:cNvCxnSpPr>
            <a:stCxn id="50" idx="3"/>
            <a:endCxn id="69" idx="1"/>
          </p:cNvCxnSpPr>
          <p:nvPr/>
        </p:nvCxnSpPr>
        <p:spPr>
          <a:xfrm flipV="1">
            <a:off x="3728123" y="5050865"/>
            <a:ext cx="291903" cy="2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9599" y="476270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yes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032803" y="530653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/>
              <a:t>no</a:t>
            </a:r>
            <a:endParaRPr lang="en-US" sz="1100" dirty="0"/>
          </a:p>
        </p:txBody>
      </p:sp>
      <p:cxnSp>
        <p:nvCxnSpPr>
          <p:cNvPr id="66" name="Elbow Connector 47"/>
          <p:cNvCxnSpPr>
            <a:stCxn id="46" idx="3"/>
            <a:endCxn id="50" idx="1"/>
          </p:cNvCxnSpPr>
          <p:nvPr/>
        </p:nvCxnSpPr>
        <p:spPr>
          <a:xfrm flipV="1">
            <a:off x="2879670" y="5053201"/>
            <a:ext cx="203605" cy="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/>
          <p:cNvSpPr/>
          <p:nvPr/>
        </p:nvSpPr>
        <p:spPr>
          <a:xfrm>
            <a:off x="4020026" y="4696278"/>
            <a:ext cx="1185213" cy="709174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45" idx="0"/>
            <a:endCxn id="13" idx="2"/>
          </p:cNvCxnSpPr>
          <p:nvPr/>
        </p:nvCxnSpPr>
        <p:spPr>
          <a:xfrm flipH="1" flipV="1">
            <a:off x="4624207" y="3914717"/>
            <a:ext cx="1" cy="78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/>
          <p:cNvSpPr/>
          <p:nvPr/>
        </p:nvSpPr>
        <p:spPr>
          <a:xfrm>
            <a:off x="1556169" y="4699149"/>
            <a:ext cx="1323501" cy="709174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Determine</a:t>
            </a:r>
            <a:r>
              <a:rPr lang="fr-CH" sz="1100" dirty="0" smtClean="0">
                <a:solidFill>
                  <a:schemeClr val="tx1"/>
                </a:solidFill>
              </a:rPr>
              <a:t> if </a:t>
            </a:r>
            <a:r>
              <a:rPr lang="fr-CH" sz="1100" dirty="0" err="1" smtClean="0">
                <a:solidFill>
                  <a:schemeClr val="tx1"/>
                </a:solidFill>
              </a:rPr>
              <a:t>financial</a:t>
            </a:r>
            <a:r>
              <a:rPr lang="fr-CH" sz="1100" dirty="0" smtClean="0">
                <a:solidFill>
                  <a:schemeClr val="tx1"/>
                </a:solidFill>
              </a:rPr>
              <a:t> support </a:t>
            </a:r>
            <a:r>
              <a:rPr lang="fr-CH" sz="1100" dirty="0" err="1" smtClean="0">
                <a:solidFill>
                  <a:schemeClr val="tx1"/>
                </a:solidFill>
              </a:rPr>
              <a:t>required</a:t>
            </a:r>
            <a:r>
              <a:rPr lang="fr-CH" sz="1100" dirty="0" smtClean="0">
                <a:solidFill>
                  <a:schemeClr val="tx1"/>
                </a:solidFill>
              </a:rPr>
              <a:t> for </a:t>
            </a:r>
            <a:r>
              <a:rPr lang="fr-CH" sz="1100" dirty="0" err="1" smtClean="0">
                <a:solidFill>
                  <a:schemeClr val="tx1"/>
                </a:solidFill>
              </a:rPr>
              <a:t>project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activity</a:t>
            </a:r>
            <a:endParaRPr lang="fr-CH" sz="1100" dirty="0" smtClean="0">
              <a:solidFill>
                <a:schemeClr val="tx1"/>
              </a:solidFill>
            </a:endParaRPr>
          </a:p>
        </p:txBody>
      </p:sp>
      <p:sp>
        <p:nvSpPr>
          <p:cNvPr id="50" name="Flowchart: Decision 49"/>
          <p:cNvSpPr/>
          <p:nvPr/>
        </p:nvSpPr>
        <p:spPr>
          <a:xfrm>
            <a:off x="3083275" y="4837177"/>
            <a:ext cx="644848" cy="432048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1601" y="4699152"/>
            <a:ext cx="118521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Prepare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request</a:t>
            </a:r>
            <a:r>
              <a:rPr lang="fr-CH" sz="1100" dirty="0" smtClean="0">
                <a:solidFill>
                  <a:schemeClr val="tx1"/>
                </a:solidFill>
              </a:rPr>
              <a:t> for </a:t>
            </a:r>
            <a:r>
              <a:rPr lang="fr-CH" sz="1100" dirty="0" err="1" smtClean="0">
                <a:solidFill>
                  <a:schemeClr val="tx1"/>
                </a:solidFill>
              </a:rPr>
              <a:t>financial</a:t>
            </a:r>
            <a:r>
              <a:rPr lang="fr-CH" sz="1100" dirty="0" smtClean="0">
                <a:solidFill>
                  <a:schemeClr val="tx1"/>
                </a:solidFill>
              </a:rPr>
              <a:t> support (</a:t>
            </a:r>
            <a:r>
              <a:rPr lang="fr-CH" sz="1100" dirty="0" err="1" smtClean="0">
                <a:solidFill>
                  <a:schemeClr val="tx1"/>
                </a:solidFill>
              </a:rPr>
              <a:t>e.g</a:t>
            </a:r>
            <a:r>
              <a:rPr lang="fr-CH" sz="1100" dirty="0" smtClean="0">
                <a:solidFill>
                  <a:schemeClr val="tx1"/>
                </a:solidFill>
              </a:rPr>
              <a:t>. business case)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104134" y="4945724"/>
            <a:ext cx="226876" cy="216024"/>
            <a:chOff x="4201108" y="3933056"/>
            <a:chExt cx="226876" cy="216024"/>
          </a:xfrm>
        </p:grpSpPr>
        <p:sp>
          <p:nvSpPr>
            <p:cNvPr id="113" name="Flowchart: Connector 112"/>
            <p:cNvSpPr/>
            <p:nvPr/>
          </p:nvSpPr>
          <p:spPr>
            <a:xfrm>
              <a:off x="4201108" y="3933056"/>
              <a:ext cx="226876" cy="2160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/>
            <p:cNvSpPr/>
            <p:nvPr/>
          </p:nvSpPr>
          <p:spPr>
            <a:xfrm>
              <a:off x="4242537" y="3969059"/>
              <a:ext cx="144018" cy="14401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5" name="Elbow Connector 84"/>
          <p:cNvCxnSpPr>
            <a:stCxn id="54" idx="2"/>
            <a:endCxn id="113" idx="0"/>
          </p:cNvCxnSpPr>
          <p:nvPr/>
        </p:nvCxnSpPr>
        <p:spPr>
          <a:xfrm>
            <a:off x="8212202" y="3144668"/>
            <a:ext cx="5370" cy="1801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41642" y="3158149"/>
            <a:ext cx="177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i="1" dirty="0" err="1" smtClean="0"/>
              <a:t>Board</a:t>
            </a:r>
            <a:r>
              <a:rPr lang="fr-CH" sz="1200" i="1" dirty="0" smtClean="0"/>
              <a:t> </a:t>
            </a:r>
            <a:r>
              <a:rPr lang="fr-CH" sz="1200" i="1" dirty="0" err="1" smtClean="0"/>
              <a:t>approves</a:t>
            </a:r>
            <a:r>
              <a:rPr lang="fr-CH" sz="1200" i="1" dirty="0" smtClean="0"/>
              <a:t> budget at </a:t>
            </a:r>
            <a:r>
              <a:rPr lang="fr-CH" sz="1200" i="1" dirty="0" err="1" smtClean="0"/>
              <a:t>Annual</a:t>
            </a:r>
            <a:r>
              <a:rPr lang="fr-CH" sz="1200" i="1" dirty="0" smtClean="0"/>
              <a:t> Meeting</a:t>
            </a:r>
            <a:endParaRPr lang="en-US" sz="1200" i="1" dirty="0"/>
          </a:p>
        </p:txBody>
      </p:sp>
      <p:sp>
        <p:nvSpPr>
          <p:cNvPr id="61" name="Flowchart: Alternate Process 60"/>
          <p:cNvSpPr/>
          <p:nvPr/>
        </p:nvSpPr>
        <p:spPr>
          <a:xfrm>
            <a:off x="4264167" y="2587340"/>
            <a:ext cx="720080" cy="432047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Review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Elbow Connector 79"/>
          <p:cNvCxnSpPr>
            <a:stCxn id="13" idx="0"/>
            <a:endCxn id="61" idx="2"/>
          </p:cNvCxnSpPr>
          <p:nvPr/>
        </p:nvCxnSpPr>
        <p:spPr>
          <a:xfrm flipV="1">
            <a:off x="4624207" y="3019387"/>
            <a:ext cx="0" cy="16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5229230" y="2497039"/>
            <a:ext cx="914400" cy="612648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18378" y="2664863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err="1" smtClean="0"/>
              <a:t>approve</a:t>
            </a:r>
            <a:r>
              <a:rPr lang="fr-CH" sz="1100" dirty="0" smtClean="0"/>
              <a:t>?</a:t>
            </a:r>
            <a:endParaRPr lang="en-US" sz="1100" dirty="0"/>
          </a:p>
        </p:txBody>
      </p:sp>
      <p:cxnSp>
        <p:nvCxnSpPr>
          <p:cNvPr id="72" name="Elbow Connector 79"/>
          <p:cNvCxnSpPr>
            <a:stCxn id="61" idx="3"/>
            <a:endCxn id="71" idx="1"/>
          </p:cNvCxnSpPr>
          <p:nvPr/>
        </p:nvCxnSpPr>
        <p:spPr>
          <a:xfrm flipV="1">
            <a:off x="4984247" y="2795668"/>
            <a:ext cx="234131" cy="7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0"/>
            <a:endCxn id="46" idx="0"/>
          </p:cNvCxnSpPr>
          <p:nvPr/>
        </p:nvCxnSpPr>
        <p:spPr>
          <a:xfrm rot="16200000" flipH="1" flipV="1">
            <a:off x="2851120" y="1863839"/>
            <a:ext cx="2202110" cy="3468510"/>
          </a:xfrm>
          <a:prstGeom prst="bentConnector3">
            <a:avLst>
              <a:gd name="adj1" fmla="val -10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6365480" y="2500919"/>
            <a:ext cx="914400" cy="612648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54628" y="2668743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/>
              <a:t>in budget?</a:t>
            </a:r>
            <a:endParaRPr lang="en-US" sz="1100" dirty="0"/>
          </a:p>
        </p:txBody>
      </p:sp>
      <p:cxnSp>
        <p:nvCxnSpPr>
          <p:cNvPr id="79" name="Elbow Connector 79"/>
          <p:cNvCxnSpPr>
            <a:stCxn id="71" idx="3"/>
            <a:endCxn id="78" idx="1"/>
          </p:cNvCxnSpPr>
          <p:nvPr/>
        </p:nvCxnSpPr>
        <p:spPr>
          <a:xfrm>
            <a:off x="6154482" y="2795668"/>
            <a:ext cx="200146" cy="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/>
          <p:cNvSpPr/>
          <p:nvPr/>
        </p:nvSpPr>
        <p:spPr>
          <a:xfrm>
            <a:off x="6584801" y="1866802"/>
            <a:ext cx="475758" cy="439626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10239" y="1955810"/>
            <a:ext cx="1424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/>
              <a:t>SC </a:t>
            </a:r>
            <a:r>
              <a:rPr lang="fr-CH" sz="1100" dirty="0" err="1" smtClean="0"/>
              <a:t>recommendation</a:t>
            </a:r>
            <a:endParaRPr lang="en-US" sz="1100" dirty="0"/>
          </a:p>
        </p:txBody>
      </p:sp>
      <p:cxnSp>
        <p:nvCxnSpPr>
          <p:cNvPr id="87" name="Elbow Connector 79"/>
          <p:cNvCxnSpPr>
            <a:stCxn id="77" idx="0"/>
            <a:endCxn id="82" idx="2"/>
          </p:cNvCxnSpPr>
          <p:nvPr/>
        </p:nvCxnSpPr>
        <p:spPr>
          <a:xfrm flipV="1">
            <a:off x="6822680" y="2306428"/>
            <a:ext cx="0" cy="194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73778" y="2288375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8162549" y="9476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no</a:t>
            </a:r>
            <a:endParaRPr lang="en-US" sz="1200" dirty="0"/>
          </a:p>
        </p:txBody>
      </p:sp>
      <p:sp>
        <p:nvSpPr>
          <p:cNvPr id="92" name="Flowchart: Alternate Process 91"/>
          <p:cNvSpPr/>
          <p:nvPr/>
        </p:nvSpPr>
        <p:spPr>
          <a:xfrm>
            <a:off x="6470201" y="1200307"/>
            <a:ext cx="720080" cy="432047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Review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Elbow Connector 79"/>
          <p:cNvCxnSpPr>
            <a:endCxn id="92" idx="2"/>
          </p:cNvCxnSpPr>
          <p:nvPr/>
        </p:nvCxnSpPr>
        <p:spPr>
          <a:xfrm flipV="1">
            <a:off x="6830241" y="1632354"/>
            <a:ext cx="0" cy="236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/>
          <p:cNvSpPr/>
          <p:nvPr/>
        </p:nvSpPr>
        <p:spPr>
          <a:xfrm>
            <a:off x="7762242" y="1115548"/>
            <a:ext cx="914400" cy="612648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51390" y="128337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err="1" smtClean="0"/>
              <a:t>approve</a:t>
            </a:r>
            <a:r>
              <a:rPr lang="fr-CH" sz="1100" dirty="0" smtClean="0"/>
              <a:t>?</a:t>
            </a:r>
            <a:endParaRPr lang="en-US" sz="1100" dirty="0"/>
          </a:p>
        </p:txBody>
      </p:sp>
      <p:cxnSp>
        <p:nvCxnSpPr>
          <p:cNvPr id="98" name="Elbow Connector 79"/>
          <p:cNvCxnSpPr>
            <a:stCxn id="92" idx="3"/>
            <a:endCxn id="97" idx="1"/>
          </p:cNvCxnSpPr>
          <p:nvPr/>
        </p:nvCxnSpPr>
        <p:spPr>
          <a:xfrm flipV="1">
            <a:off x="7190281" y="1414177"/>
            <a:ext cx="561109" cy="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95" idx="0"/>
            <a:endCxn id="46" idx="0"/>
          </p:cNvCxnSpPr>
          <p:nvPr/>
        </p:nvCxnSpPr>
        <p:spPr>
          <a:xfrm rot="16200000" flipH="1" flipV="1">
            <a:off x="3426880" y="-93413"/>
            <a:ext cx="3583601" cy="6001522"/>
          </a:xfrm>
          <a:prstGeom prst="bentConnector3">
            <a:avLst>
              <a:gd name="adj1" fmla="val -34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173655" y="25603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yes</a:t>
            </a:r>
            <a:endParaRPr lang="en-US" sz="1200" dirty="0"/>
          </a:p>
        </p:txBody>
      </p:sp>
      <p:cxnSp>
        <p:nvCxnSpPr>
          <p:cNvPr id="104" name="Elbow Connector 79"/>
          <p:cNvCxnSpPr/>
          <p:nvPr/>
        </p:nvCxnSpPr>
        <p:spPr>
          <a:xfrm>
            <a:off x="7267907" y="2809568"/>
            <a:ext cx="267214" cy="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79"/>
          <p:cNvCxnSpPr>
            <a:stCxn id="95" idx="2"/>
            <a:endCxn id="54" idx="0"/>
          </p:cNvCxnSpPr>
          <p:nvPr/>
        </p:nvCxnSpPr>
        <p:spPr>
          <a:xfrm flipH="1">
            <a:off x="8212202" y="1728196"/>
            <a:ext cx="7240" cy="77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163983" y="171161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yes</a:t>
            </a:r>
            <a:endParaRPr lang="en-US" sz="1200" dirty="0"/>
          </a:p>
        </p:txBody>
      </p:sp>
      <p:cxnSp>
        <p:nvCxnSpPr>
          <p:cNvPr id="107" name="Elbow Connector 106"/>
          <p:cNvCxnSpPr>
            <a:stCxn id="50" idx="2"/>
            <a:endCxn id="113" idx="4"/>
          </p:cNvCxnSpPr>
          <p:nvPr/>
        </p:nvCxnSpPr>
        <p:spPr>
          <a:xfrm rot="5400000" flipH="1" flipV="1">
            <a:off x="5757896" y="2809550"/>
            <a:ext cx="107477" cy="4811873"/>
          </a:xfrm>
          <a:prstGeom prst="bentConnector3">
            <a:avLst>
              <a:gd name="adj1" fmla="val -3634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526</Words>
  <Application>Microsoft Office PowerPoint</Application>
  <PresentationFormat>On-screen Show (4:3)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OpenWIS Association governance</vt:lpstr>
      <vt:lpstr>PowerPoint Presentation</vt:lpstr>
      <vt:lpstr>Project initiation</vt:lpstr>
      <vt:lpstr>Project operation (software release cycle)</vt:lpstr>
      <vt:lpstr>Allocation of OpenWIS Association funds to projects</vt:lpstr>
    </vt:vector>
  </TitlesOfParts>
  <Company>World Meteorological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OpenWIS Association governance</dc:title>
  <dc:creator>Jeremy Tandy</dc:creator>
  <cp:lastModifiedBy>Tandy, Jeremy</cp:lastModifiedBy>
  <cp:revision>18</cp:revision>
  <cp:lastPrinted>2018-08-06T11:32:11Z</cp:lastPrinted>
  <dcterms:created xsi:type="dcterms:W3CDTF">2017-10-17T10:49:18Z</dcterms:created>
  <dcterms:modified xsi:type="dcterms:W3CDTF">2018-08-06T11:33:06Z</dcterms:modified>
</cp:coreProperties>
</file>