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1"/>
    <p:sldMasterId id="2147483687" r:id="rId2"/>
  </p:sldMasterIdLst>
  <p:notesMasterIdLst>
    <p:notesMasterId r:id="rId31"/>
  </p:notesMasterIdLst>
  <p:sldIdLst>
    <p:sldId id="274" r:id="rId3"/>
    <p:sldId id="281" r:id="rId4"/>
    <p:sldId id="276" r:id="rId5"/>
    <p:sldId id="283" r:id="rId6"/>
    <p:sldId id="285" r:id="rId7"/>
    <p:sldId id="288" r:id="rId8"/>
    <p:sldId id="289" r:id="rId9"/>
    <p:sldId id="284" r:id="rId10"/>
    <p:sldId id="280" r:id="rId11"/>
    <p:sldId id="282" r:id="rId12"/>
    <p:sldId id="292" r:id="rId13"/>
    <p:sldId id="293" r:id="rId14"/>
    <p:sldId id="294" r:id="rId15"/>
    <p:sldId id="295" r:id="rId16"/>
    <p:sldId id="279" r:id="rId17"/>
    <p:sldId id="300" r:id="rId18"/>
    <p:sldId id="301" r:id="rId19"/>
    <p:sldId id="305" r:id="rId20"/>
    <p:sldId id="302" r:id="rId21"/>
    <p:sldId id="303" r:id="rId22"/>
    <p:sldId id="304" r:id="rId23"/>
    <p:sldId id="296" r:id="rId24"/>
    <p:sldId id="297" r:id="rId25"/>
    <p:sldId id="298" r:id="rId26"/>
    <p:sldId id="290" r:id="rId27"/>
    <p:sldId id="291" r:id="rId28"/>
    <p:sldId id="306" r:id="rId29"/>
    <p:sldId id="307"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3" autoAdjust="0"/>
    <p:restoredTop sz="52948" autoAdjust="0"/>
  </p:normalViewPr>
  <p:slideViewPr>
    <p:cSldViewPr snapToGrid="0">
      <p:cViewPr varScale="1">
        <p:scale>
          <a:sx n="61" d="100"/>
          <a:sy n="61" d="100"/>
        </p:scale>
        <p:origin x="201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B4C97-B0AB-415A-87C7-A72C5EB9248F}" type="datetimeFigureOut">
              <a:rPr lang="en-GB" smtClean="0"/>
              <a:t>12/04/2018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2B7FA-AB46-4993-BA79-F306F77A2046}" type="slidenum">
              <a:rPr lang="en-GB" smtClean="0"/>
              <a:t>‹#›</a:t>
            </a:fld>
            <a:endParaRPr lang="en-GB"/>
          </a:p>
        </p:txBody>
      </p:sp>
    </p:spTree>
    <p:extLst>
      <p:ext uri="{BB962C8B-B14F-4D97-AF65-F5344CB8AC3E}">
        <p14:creationId xmlns:p14="http://schemas.microsoft.com/office/powerpoint/2010/main" val="1449328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Data exchanged using the GTS in support of WWW are largely invisible or inaccessible to all but institutional NMHS users. Discovery of data through WIS is far from easy; the WIS Catalogue is disproportionately populated by tens of thousands of records describing GTS bulletins, and GISCs lack effective filtering in their search offering. Even if data matching a user’s needs can be found, the majority of users are frustrated by a lack of direct, Web-based access to those data. Where Members provide Web-services to access data, these are rarely registered within WIS.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UN global agendas on sustainable development, climate change and disaster risk reduction are all dependent upon actionable, accessible and authoritative weather, water and climate information.</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draft WMO Strategic Plan (2020-2023) outlines the long term goals and strategic objectives for WMO. Many of these relate to the accessibility and use of data and information.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Furthermore, the draft Plan states that: “</a:t>
            </a:r>
            <a:r>
              <a:rPr lang="en-GB" sz="1200" i="1" kern="1200" dirty="0" smtClean="0">
                <a:solidFill>
                  <a:schemeClr val="tx1"/>
                </a:solidFill>
                <a:effectLst/>
                <a:latin typeface="+mn-lt"/>
                <a:ea typeface="+mn-ea"/>
                <a:cs typeface="+mn-cs"/>
              </a:rPr>
              <a:t>Technological advances and the increasing demand for more and more diverse services from increasingly sophisticated and capable users changes rapidly the service delivery and business models in many parts of the world. Trends like ‘big data’ and ‘crowd sourcing’, the appearance of commercial observing networks, data and service providers, and the affordability of digital technology are game changers that require rapid adaptation and changing behaviours from NMHSs and the private sector</a:t>
            </a:r>
            <a:r>
              <a:rPr lang="en-GB"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a:t>
            </a:r>
            <a:r>
              <a:rPr lang="en-GB" sz="1200" kern="1200" dirty="0" smtClean="0">
                <a:solidFill>
                  <a:schemeClr val="tx1"/>
                </a:solidFill>
                <a:effectLst/>
                <a:latin typeface="+mn-lt"/>
                <a:ea typeface="+mn-ea"/>
                <a:cs typeface="+mn-cs"/>
              </a:rPr>
              <a:t>CBS-led review on emerging data issues (CBSLR-EDI) commissioned by Cg-17 identifies that c</a:t>
            </a:r>
            <a:r>
              <a:rPr lang="en-GB" sz="1200" b="0" i="0" kern="1200" dirty="0" smtClean="0">
                <a:solidFill>
                  <a:schemeClr val="tx1"/>
                </a:solidFill>
                <a:effectLst/>
                <a:latin typeface="+mn-lt"/>
                <a:ea typeface="+mn-ea"/>
                <a:cs typeface="+mn-cs"/>
              </a:rPr>
              <a:t>loud computing, Web services, data analytics, machine learning and other technologies present new operating concepts that will improve operational efficiency, information sharing and service delivery, and enable users to more effectively exploit data</a:t>
            </a:r>
            <a:r>
              <a:rPr lang="en-GB" sz="1200" b="0" i="0" kern="1200" dirty="0" smtClean="0">
                <a:solidFill>
                  <a:schemeClr val="tx1"/>
                </a:solidFill>
                <a:effectLst/>
                <a:latin typeface="+mn-lt"/>
                <a:ea typeface="+mn-ea"/>
                <a:cs typeface="+mn-cs"/>
              </a:rPr>
              <a:t>.</a:t>
            </a:r>
          </a:p>
          <a:p>
            <a:endParaRPr lang="en-GB" sz="1200" b="0" i="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In summary, WIS needs to change because:</a:t>
            </a:r>
          </a:p>
          <a:p>
            <a:pPr marL="228600" indent="-228600">
              <a:buFont typeface="+mj-lt"/>
              <a:buAutoNum type="arabicPeriod"/>
            </a:pPr>
            <a:r>
              <a:rPr lang="en-GB" sz="1200" kern="1200" dirty="0" smtClean="0">
                <a:solidFill>
                  <a:schemeClr val="tx1"/>
                </a:solidFill>
                <a:effectLst/>
                <a:latin typeface="+mn-lt"/>
                <a:ea typeface="+mn-ea"/>
                <a:cs typeface="+mn-cs"/>
              </a:rPr>
              <a:t>Weather, water and climate data and information must be made more easily discoverable and accessible to meet many of WMOs strategic objectives and enable WMO to effectively contribute to the UN global agendas; and</a:t>
            </a:r>
          </a:p>
          <a:p>
            <a:pPr marL="228600" indent="-228600">
              <a:buFont typeface="+mj-lt"/>
              <a:buAutoNum type="arabicPeriod"/>
            </a:pPr>
            <a:r>
              <a:rPr lang="en-GB" sz="1200" kern="1200" dirty="0" smtClean="0">
                <a:solidFill>
                  <a:schemeClr val="tx1"/>
                </a:solidFill>
                <a:effectLst/>
                <a:latin typeface="+mn-lt"/>
                <a:ea typeface="+mn-ea"/>
                <a:cs typeface="+mn-cs"/>
              </a:rPr>
              <a:t>Technology advances are leading to massive increases in data volumes and complexity for which many Members are ill-prepared, changing the way in which users seek to consume and use data, and provide opportunities to improve operational efficiency.</a:t>
            </a:r>
          </a:p>
          <a:p>
            <a:endParaRPr lang="en-GB" dirty="0"/>
          </a:p>
        </p:txBody>
      </p:sp>
      <p:sp>
        <p:nvSpPr>
          <p:cNvPr id="4" name="Slide Number Placeholder 3"/>
          <p:cNvSpPr>
            <a:spLocks noGrp="1"/>
          </p:cNvSpPr>
          <p:nvPr>
            <p:ph type="sldNum" sz="quarter" idx="10"/>
          </p:nvPr>
        </p:nvSpPr>
        <p:spPr/>
        <p:txBody>
          <a:bodyPr/>
          <a:lstStyle/>
          <a:p>
            <a:fld id="{EC7275F2-C801-4E8C-BCD4-C8662853CF8E}" type="slidenum">
              <a:rPr lang="en-GB" smtClean="0"/>
              <a:t>11</a:t>
            </a:fld>
            <a:endParaRPr lang="en-GB"/>
          </a:p>
        </p:txBody>
      </p:sp>
    </p:spTree>
    <p:extLst>
      <p:ext uri="{BB962C8B-B14F-4D97-AF65-F5344CB8AC3E}">
        <p14:creationId xmlns:p14="http://schemas.microsoft.com/office/powerpoint/2010/main" val="3360312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WIS Functional</a:t>
            </a:r>
            <a:r>
              <a:rPr lang="en-GB" baseline="0" dirty="0" smtClean="0"/>
              <a:t> Architecture will be updated</a:t>
            </a:r>
            <a:endParaRPr lang="en-GB" dirty="0"/>
          </a:p>
        </p:txBody>
      </p:sp>
      <p:sp>
        <p:nvSpPr>
          <p:cNvPr id="4" name="Slide Number Placeholder 3"/>
          <p:cNvSpPr>
            <a:spLocks noGrp="1"/>
          </p:cNvSpPr>
          <p:nvPr>
            <p:ph type="sldNum" sz="quarter" idx="10"/>
          </p:nvPr>
        </p:nvSpPr>
        <p:spPr/>
        <p:txBody>
          <a:bodyPr/>
          <a:lstStyle/>
          <a:p>
            <a:fld id="{EC7275F2-C801-4E8C-BCD4-C8662853CF8E}" type="slidenum">
              <a:rPr lang="en-GB" smtClean="0"/>
              <a:t>13</a:t>
            </a:fld>
            <a:endParaRPr lang="en-GB"/>
          </a:p>
        </p:txBody>
      </p:sp>
    </p:spTree>
    <p:extLst>
      <p:ext uri="{BB962C8B-B14F-4D97-AF65-F5344CB8AC3E}">
        <p14:creationId xmlns:p14="http://schemas.microsoft.com/office/powerpoint/2010/main" val="2617603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WMO sets the overall framework, technical regulations and guidance within which Members define and deliver their national mandates for weather, water and climate services. Yet the responsibility for delivery of those services, and designing and delivering the requisite underpinning operations and infrastructure, happens at the national level. The CBS-led review of emerging data issues characterises this as “think global, act local”.</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For comprehensive coverage of operational meteorological service needs, it is probably fair to say that all participants in the global weather enterprise ultimately rely to some degree on the infrastructure and data provided by WMO through its Members – coordinated at a global, regional and national level.</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WIS remains a ‘system of systems’ where Member’s contributions, in the form of National Centres (NC) and Data Collection and Production Centres (DCPC), provide the services, data and information required to meet the needs of the WMO community.</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services provided by Members, and the data and information accessed through them, constitute the WIS 2.0 ecosystem – a set of interconnected elements subject to a common operating environment and governance.</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Describing the Web of data, the World Wide Web Consortium (W3C) states: </a:t>
            </a:r>
          </a:p>
          <a:p>
            <a:endParaRPr lang="en-GB" sz="1200" i="1" kern="1200" dirty="0" smtClean="0">
              <a:solidFill>
                <a:schemeClr val="tx1"/>
              </a:solidFill>
              <a:effectLst/>
              <a:latin typeface="+mn-lt"/>
              <a:ea typeface="+mn-ea"/>
              <a:cs typeface="+mn-cs"/>
            </a:endParaRPr>
          </a:p>
          <a:p>
            <a:r>
              <a:rPr lang="en-GB" sz="1200" i="1" kern="1200" dirty="0" smtClean="0">
                <a:solidFill>
                  <a:schemeClr val="tx1"/>
                </a:solidFill>
                <a:effectLst/>
                <a:latin typeface="+mn-lt"/>
                <a:ea typeface="+mn-ea"/>
                <a:cs typeface="+mn-cs"/>
              </a:rPr>
              <a:t>“Data is often published without prior coordination with other publishers — let alone with precise modelling or common vocabularies. Standard data exchange formats, models, tools and guidance are needed to facilitate Web-scale data integration and processing.”</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WIS 2.0 will promote the use of open standards for data exchange – particularly from the Internet Engineering Task Force (IETF), the International Organization for Standardization (ISO), the World Wide Web Consortium (W3C) and the Open Geospatial Consortium (OGC).</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WIS 2.0 will seek to balance the need for standardisation (to enable Member’s contributions to function with uniformity) with the need for flexibility (to accommodate diversity in how Members choose to meet their local requirements).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This approach of “diversity management”, where a wide range of commonly used standards are supported rather than prescribing a small set, is hoped to encourage wider uptake of WIS than has been previously experienced.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Members should be able to register the services they have created for their domestic needs, or re-use the technology patterns they are familiar with, and thereby leverage their existing investments (and sustainability of funding) instead of being forced to build new systems specifically for integration with WIS.</a:t>
            </a:r>
          </a:p>
          <a:p>
            <a:endParaRPr lang="en-GB" dirty="0"/>
          </a:p>
        </p:txBody>
      </p:sp>
      <p:sp>
        <p:nvSpPr>
          <p:cNvPr id="4" name="Slide Number Placeholder 3"/>
          <p:cNvSpPr>
            <a:spLocks noGrp="1"/>
          </p:cNvSpPr>
          <p:nvPr>
            <p:ph type="sldNum" sz="quarter" idx="10"/>
          </p:nvPr>
        </p:nvSpPr>
        <p:spPr/>
        <p:txBody>
          <a:bodyPr/>
          <a:lstStyle/>
          <a:p>
            <a:fld id="{D262B7FA-AB46-4993-BA79-F306F77A2046}" type="slidenum">
              <a:rPr lang="en-GB" smtClean="0"/>
              <a:t>19</a:t>
            </a:fld>
            <a:endParaRPr lang="en-GB"/>
          </a:p>
        </p:txBody>
      </p:sp>
    </p:spTree>
    <p:extLst>
      <p:ext uri="{BB962C8B-B14F-4D97-AF65-F5344CB8AC3E}">
        <p14:creationId xmlns:p14="http://schemas.microsoft.com/office/powerpoint/2010/main" val="388183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discussion on emerging data issues at Cg-17 identified that most Members were ill-prepared for the explosion in data volume and the growing diversity of new data sources. Even today, many Members are already unable to effectively exploit the petabytes of data published and made freely available by the weather prediction centres to deliver high-quality services to their citizens.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problem lies with the infrastructure requirements for moving, managing and processing these high-volume, rapidly changing datasets: many Members simply cannot afford to make the necessary investments.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Use of cloud computing is seen as an essential response to the challenge of Big Data; where data volumes require significant investment in technical infrastructure to use those data – and, moreover, it is impractical to move the data fast enough to meet operational requirements. Cloud computing provides an opportunity to rethink the ‘topology’ of data sharing arrangements: it promises to enable data processing to be hosted adjacent to the data – thereby removing the need to operate one’s own data management infrastructure. NMHS could exploit such cloud-hosted services in order to deliver high-value, high-quality services to their governments and citizens helping them more effectively meet their national mandates. The WMO mantra that “no Member be left behind” and that “no Member stands alone” can be realised through cooperation between Members, ensuring that all Members have access to the necessary capability.</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For example, a modelling centre may offer a cloud-based service that allows users to deploy applications that work with ‘Big-data’ in-situ (e.g. to predict locations susceptible to natural disasters caused by extreme weather), rather than requiring those users to “download” that data and manage it locally. Such applications may present simple, low-bandwidth user interactions (e.g. Web pages, chat bots [via text message or other IM]) with the data-intensive processing occurring in the remote cloud environment.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Cloud computing technologies are already mature and associated services are becoming financially competitive against in-house solutions. In fact, several large NMHS and cooperating international organisations are already investing in providing cloud-hosted services.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WIS 2.0 will not provide cloud hosting as a core service from which compute and storage can be provisioned for Member’s applications. Services operated by Members (and cooperating international organisations) that are registered in WIS 2.0, plus the WIS 2.0 </a:t>
            </a:r>
            <a:r>
              <a:rPr lang="en-GB" sz="1200" u="sng" kern="1200" dirty="0" smtClean="0">
                <a:solidFill>
                  <a:schemeClr val="tx1"/>
                </a:solidFill>
                <a:effectLst/>
                <a:latin typeface="+mn-lt"/>
                <a:ea typeface="+mn-ea"/>
                <a:cs typeface="+mn-cs"/>
              </a:rPr>
              <a:t>Core services</a:t>
            </a:r>
            <a:r>
              <a:rPr lang="en-GB" sz="1200" kern="1200" dirty="0" smtClean="0">
                <a:solidFill>
                  <a:schemeClr val="tx1"/>
                </a:solidFill>
                <a:effectLst/>
                <a:latin typeface="+mn-lt"/>
                <a:ea typeface="+mn-ea"/>
                <a:cs typeface="+mn-cs"/>
              </a:rPr>
              <a:t>, may use cloud environments where it is deemed appropriate to do so. Members operating such services will need to provide clear policies on who can use such services, for which purposes and whether users of the service will incur costs.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WIS 2.0 implementation programme will provide guidance on how services provided by WIS Centres can be effectively deployed within cloud environments.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There is no intent to recommend a specific cloud environment for the WMO community. The choice of cloud environment (e.g. public or private cloud, choice of vendor for commercial cloud services etc.) for a given service will depend on the requirements of the service operator. As a result, WIS 2.0 will inevitably adopt a multi-cloud approach.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WIS 2.0 Core services</a:t>
            </a:r>
            <a:r>
              <a:rPr lang="en-GB" sz="1200" u="sng"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are likely to be deployed within a cloud-environment. Selection of the cloud environment (or environments) for each core service will be depend on the requirements of the service. The due diligence assessment for each selection will be shared (subject to any contractual limitations), but any choice should not be considered an endorsement of a particular cloud environment for use by the entire WMO community.</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WIS 2.0 will provide guidance to service operators aiming to prevent different cloud environments becoming silos. WIS 2.0 will be “seamless”, enabling a single analysis to use data from multiple sources – even where those data are hosted in different cloud environments.</a:t>
            </a:r>
            <a:endParaRPr lang="en-GB" dirty="0"/>
          </a:p>
        </p:txBody>
      </p:sp>
      <p:sp>
        <p:nvSpPr>
          <p:cNvPr id="4" name="Slide Number Placeholder 3"/>
          <p:cNvSpPr>
            <a:spLocks noGrp="1"/>
          </p:cNvSpPr>
          <p:nvPr>
            <p:ph type="sldNum" sz="quarter" idx="10"/>
          </p:nvPr>
        </p:nvSpPr>
        <p:spPr/>
        <p:txBody>
          <a:bodyPr/>
          <a:lstStyle/>
          <a:p>
            <a:fld id="{D262B7FA-AB46-4993-BA79-F306F77A2046}" type="slidenum">
              <a:rPr lang="en-GB" smtClean="0"/>
              <a:t>20</a:t>
            </a:fld>
            <a:endParaRPr lang="en-GB"/>
          </a:p>
        </p:txBody>
      </p:sp>
    </p:spTree>
    <p:extLst>
      <p:ext uri="{BB962C8B-B14F-4D97-AF65-F5344CB8AC3E}">
        <p14:creationId xmlns:p14="http://schemas.microsoft.com/office/powerpoint/2010/main" val="3714767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requirement for real-time distribution of data and products is not going away anytime soon: it is a core requirement of the World Weather Watch programme. However, the WWW was established over five decades ago, and the Global Telecommunications System (GTS) which moves data between Members day-in, day-out has been operational since the 1970s – predating the Internet.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Migrating WIS to the Web – and consequently using the Internet as the underlying network – removes the need for WIS Centres to maintain costly dedicated private networks, thereby enabling cost reductions to be found.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reliability of the Internet has improved in recent years – yet it is still subject to disruption and periodic poor performance. With appropriate ‘fault tolerant’ design, applications can be made sufficiently robust for use in safety-critical circumstances.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Thus, a quick win is to encourage the adoption of Internet for GTS network links where service-levels can continue to be met. Many NMHS have already adopted the Internet for their GTS connections – plans to amend technical regulation in recognition of improved Internet robustness are already in place and expected to be approved by Cg-18.</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Yet further rationalisation of the GTS is possible. The Manual on GTS (WMO-No. 306) describes the GTS as an “integrated network of point-to-point circuits”. Use of the Internet, a single, global network, negates the need for point-to-point circuits, thereby removing the requirement for data and products to be retransmitted from GTS node to GTS node. Effectively, this means that the legacy ‘message switching’ approach, with associated costs from bespoke software and manually intensive operations e.g. maintenance of routine tables and monitoring retransmission of messages, can be decommissioned.</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Looking at technology trends, we see that real-time messaging has become a commodity technology, with a choice of several open-standards. The application of such solutions in social media platforms demonstrates the ability of the technology to scale well beyond the needs of the WMO community. Use of open-standard messaging solutions allows us to rethink how real-time data distribution should occur.</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Instead of addressing messages with headers or naming files according to specific conventions, used when routing those messages and files between centres, we uniquely identify a ‘queue’ or channel from which data for a given location and/or domain is published. Users subscribe to the queue, filtering messages based on how the content matches their requirements. This change alone has a significant positive implication for the WIS catalogue: instead of creating metadata records for each bulletin (numbering more than 100,000 records as of today), data publishers focus on describing the scope of data available from a much smaller number of queues – resulting in one, perhaps two, orders of magnitude fewer records in WIS to search through and dramatically reducing the amount of metadata that WIS Centres need to create and maintain.</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Messages are send directly to subscribing users. Without the need to retransmit messages to propagate them to users, the latency of data transmission is reduced – which is particularly important for time-critical warnings which have a 2-minute SLA for end-to-end transmission.</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With message queues, there is minimal overhead in sending messages; there is no longer any need to wait for the arrival of several smaller data elements to arrive (e.g. from an observing system) before bundling them up into “bulletins”. Data can be published on a queue as soon as it arrives. Bulletins, an artefact of legacy technology constraints, are no longer needed.</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Finally, by publishing message queues on the Web, the routinely exchanged operational data that is the lifeblood of operational meteorology becomes genuinely accessible to the general population.</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In summary: the Global Telecommunication System will continue to occupy a critical role in WMO – albeit ‘reborn’ with new technology that make it more accessible and more cost-effective than ever. Traditional GTS message switching will be phased out.</a:t>
            </a:r>
          </a:p>
          <a:p>
            <a:endParaRPr lang="en-GB" dirty="0"/>
          </a:p>
        </p:txBody>
      </p:sp>
      <p:sp>
        <p:nvSpPr>
          <p:cNvPr id="4" name="Slide Number Placeholder 3"/>
          <p:cNvSpPr>
            <a:spLocks noGrp="1"/>
          </p:cNvSpPr>
          <p:nvPr>
            <p:ph type="sldNum" sz="quarter" idx="10"/>
          </p:nvPr>
        </p:nvSpPr>
        <p:spPr/>
        <p:txBody>
          <a:bodyPr/>
          <a:lstStyle/>
          <a:p>
            <a:fld id="{D262B7FA-AB46-4993-BA79-F306F77A2046}" type="slidenum">
              <a:rPr lang="en-GB" smtClean="0"/>
              <a:t>21</a:t>
            </a:fld>
            <a:endParaRPr lang="en-GB"/>
          </a:p>
        </p:txBody>
      </p:sp>
    </p:spTree>
    <p:extLst>
      <p:ext uri="{BB962C8B-B14F-4D97-AF65-F5344CB8AC3E}">
        <p14:creationId xmlns:p14="http://schemas.microsoft.com/office/powerpoint/2010/main" val="2888741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Project, Programme and Portfolio Management (P3M)</a:t>
            </a:r>
            <a:endParaRPr lang="en-GB" dirty="0"/>
          </a:p>
        </p:txBody>
      </p:sp>
      <p:sp>
        <p:nvSpPr>
          <p:cNvPr id="4" name="Slide Number Placeholder 3"/>
          <p:cNvSpPr>
            <a:spLocks noGrp="1"/>
          </p:cNvSpPr>
          <p:nvPr>
            <p:ph type="sldNum" sz="quarter" idx="10"/>
          </p:nvPr>
        </p:nvSpPr>
        <p:spPr/>
        <p:txBody>
          <a:bodyPr/>
          <a:lstStyle/>
          <a:p>
            <a:fld id="{EC7275F2-C801-4E8C-BCD4-C8662853CF8E}" type="slidenum">
              <a:rPr lang="en-GB" smtClean="0"/>
              <a:t>23</a:t>
            </a:fld>
            <a:endParaRPr lang="en-GB"/>
          </a:p>
        </p:txBody>
      </p:sp>
    </p:spTree>
    <p:extLst>
      <p:ext uri="{BB962C8B-B14F-4D97-AF65-F5344CB8AC3E}">
        <p14:creationId xmlns:p14="http://schemas.microsoft.com/office/powerpoint/2010/main" val="2245612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op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65377" cy="5150942"/>
          </a:xfrm>
          <a:prstGeom prst="rect">
            <a:avLst/>
          </a:prstGeom>
        </p:spPr>
      </p:pic>
      <p:sp>
        <p:nvSpPr>
          <p:cNvPr id="2" name="Title 1"/>
          <p:cNvSpPr>
            <a:spLocks noGrp="1"/>
          </p:cNvSpPr>
          <p:nvPr>
            <p:ph type="ctrTitle"/>
          </p:nvPr>
        </p:nvSpPr>
        <p:spPr>
          <a:xfrm>
            <a:off x="252000" y="698400"/>
            <a:ext cx="5016036" cy="1157696"/>
          </a:xfrm>
        </p:spPr>
        <p:txBody>
          <a:bodyPr anchor="b">
            <a:normAutofit/>
          </a:bodyPr>
          <a:lstStyle>
            <a:lvl1pPr algn="l">
              <a:defRPr sz="320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2000" y="2129051"/>
            <a:ext cx="4333648" cy="1814299"/>
          </a:xfrm>
        </p:spPr>
        <p:txBody>
          <a:bodyPr/>
          <a:lstStyle>
            <a:lvl1pPr marL="0" indent="0" algn="l">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8" name="Rectangle 7"/>
          <p:cNvSpPr/>
          <p:nvPr userDrawn="1"/>
        </p:nvSpPr>
        <p:spPr>
          <a:xfrm>
            <a:off x="0" y="473577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bg2"/>
                </a:solidFill>
              </a:rPr>
              <a:t>www.metoffice.gov.uk	</a:t>
            </a:r>
            <a:endParaRPr lang="en-GB" sz="800" dirty="0">
              <a:solidFill>
                <a:schemeClr val="bg2"/>
              </a:solidFill>
            </a:endParaRPr>
          </a:p>
        </p:txBody>
      </p:sp>
      <p:sp>
        <p:nvSpPr>
          <p:cNvPr id="9" name="Rectangle 8"/>
          <p:cNvSpPr/>
          <p:nvPr userDrawn="1"/>
        </p:nvSpPr>
        <p:spPr>
          <a:xfrm>
            <a:off x="4217158" y="4735773"/>
            <a:ext cx="4926842"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r" defTabSz="450850">
              <a:tabLst/>
            </a:pPr>
            <a:r>
              <a:rPr lang="fr-BE" sz="800" dirty="0" smtClean="0">
                <a:solidFill>
                  <a:schemeClr val="bg2"/>
                </a:solidFill>
              </a:rPr>
              <a:t>© Crown Copyright</a:t>
            </a:r>
            <a:r>
              <a:rPr lang="fr-BE" sz="800" baseline="0" dirty="0" smtClean="0">
                <a:solidFill>
                  <a:schemeClr val="bg2"/>
                </a:solidFill>
              </a:rPr>
              <a:t> 2018, Met Office</a:t>
            </a:r>
            <a:endParaRPr lang="en-GB" sz="800" dirty="0">
              <a:solidFill>
                <a:schemeClr val="bg2"/>
              </a:solidFill>
            </a:endParaRPr>
          </a:p>
        </p:txBody>
      </p:sp>
      <p:pic>
        <p:nvPicPr>
          <p:cNvPr id="10" name="MO_MASTER_for_dark_backg_RBG.png"/>
          <p:cNvPicPr>
            <a:picLocks noChangeAspect="1"/>
          </p:cNvPicPr>
          <p:nvPr userDrawn="1"/>
        </p:nvPicPr>
        <p:blipFill>
          <a:blip r:embed="rId3" cstate="print">
            <a:extLst/>
          </a:blip>
          <a:stretch>
            <a:fillRect/>
          </a:stretch>
        </p:blipFill>
        <p:spPr>
          <a:xfrm>
            <a:off x="183600" y="54000"/>
            <a:ext cx="1803780" cy="565650"/>
          </a:xfrm>
          <a:prstGeom prst="rect">
            <a:avLst/>
          </a:prstGeom>
          <a:ln w="12700">
            <a:miter lim="400000"/>
          </a:ln>
        </p:spPr>
      </p:pic>
    </p:spTree>
    <p:extLst>
      <p:ext uri="{BB962C8B-B14F-4D97-AF65-F5344CB8AC3E}">
        <p14:creationId xmlns:p14="http://schemas.microsoft.com/office/powerpoint/2010/main" val="19363472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Content -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2000" y="1548000"/>
            <a:ext cx="4087988" cy="3060000"/>
          </a:xfrm>
        </p:spPr>
        <p:txBody>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2400" y="1548000"/>
            <a:ext cx="4089600" cy="3060000"/>
          </a:xfrm>
        </p:spPr>
        <p:txBody>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p:nvPr userDrawn="1"/>
        </p:nvCxnSpPr>
        <p:spPr>
          <a:xfrm>
            <a:off x="4567473" y="1548000"/>
            <a:ext cx="0" cy="3060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0"/>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28715928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2 columns third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2000" y="1548000"/>
            <a:ext cx="5670000" cy="3060000"/>
          </a:xfrm>
        </p:spPr>
        <p:txBody>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2000" y="1548000"/>
            <a:ext cx="2700000" cy="3060000"/>
          </a:xfrm>
        </p:spPr>
        <p:txBody>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6057352" y="1548000"/>
            <a:ext cx="0" cy="3060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0"/>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32194811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2000" y="1548000"/>
            <a:ext cx="2700000" cy="3060000"/>
          </a:xfrm>
        </p:spPr>
        <p:txBody>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2000" y="1548000"/>
            <a:ext cx="2700000" cy="3060000"/>
          </a:xfrm>
        </p:spPr>
        <p:txBody>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p:nvPr userDrawn="1"/>
        </p:nvCxnSpPr>
        <p:spPr>
          <a:xfrm>
            <a:off x="3093513" y="1548000"/>
            <a:ext cx="0" cy="3060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Content Placeholder 3"/>
          <p:cNvSpPr>
            <a:spLocks noGrp="1"/>
          </p:cNvSpPr>
          <p:nvPr>
            <p:ph sz="half" idx="10"/>
          </p:nvPr>
        </p:nvSpPr>
        <p:spPr>
          <a:xfrm>
            <a:off x="3222000" y="1548000"/>
            <a:ext cx="2700000" cy="3060000"/>
          </a:xfrm>
        </p:spPr>
        <p:txBody>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6057352" y="1548000"/>
            <a:ext cx="0" cy="3060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1"/>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177048393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1 column + image">
    <p:spTree>
      <p:nvGrpSpPr>
        <p:cNvPr id="1" name=""/>
        <p:cNvGrpSpPr/>
        <p:nvPr/>
      </p:nvGrpSpPr>
      <p:grpSpPr>
        <a:xfrm>
          <a:off x="0" y="0"/>
          <a:ext cx="0" cy="0"/>
          <a:chOff x="0" y="0"/>
          <a:chExt cx="0" cy="0"/>
        </a:xfrm>
      </p:grpSpPr>
      <p:sp>
        <p:nvSpPr>
          <p:cNvPr id="2" name="Title 1"/>
          <p:cNvSpPr>
            <a:spLocks noGrp="1"/>
          </p:cNvSpPr>
          <p:nvPr>
            <p:ph type="title"/>
          </p:nvPr>
        </p:nvSpPr>
        <p:spPr>
          <a:xfrm>
            <a:off x="252000" y="699740"/>
            <a:ext cx="4087988" cy="576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2000" y="1548000"/>
            <a:ext cx="4087988" cy="3060000"/>
          </a:xfrm>
        </p:spPr>
        <p:txBody>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4562272" y="1"/>
            <a:ext cx="4572000" cy="4716780"/>
          </a:xfrm>
          <a:prstGeom prst="rect">
            <a:avLst/>
          </a:prstGeom>
          <a:solidFill>
            <a:schemeClr val="tx1">
              <a:lumMod val="10000"/>
              <a:lumOff val="90000"/>
            </a:schemeClr>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p:cNvSpPr>
            <a:spLocks noGrp="1"/>
          </p:cNvSpPr>
          <p:nvPr>
            <p:ph type="sldNum" sz="quarter" idx="10"/>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10559719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Content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250434759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ull image">
    <p:spTree>
      <p:nvGrpSpPr>
        <p:cNvPr id="1" name=""/>
        <p:cNvGrpSpPr/>
        <p:nvPr/>
      </p:nvGrpSpPr>
      <p:grpSpPr>
        <a:xfrm>
          <a:off x="0" y="0"/>
          <a:ext cx="0" cy="0"/>
          <a:chOff x="0" y="0"/>
          <a:chExt cx="0" cy="0"/>
        </a:xfrm>
      </p:grpSpPr>
      <p:sp>
        <p:nvSpPr>
          <p:cNvPr id="5" name="Rectangle 4"/>
          <p:cNvSpPr/>
          <p:nvPr userDrawn="1"/>
        </p:nvSpPr>
        <p:spPr>
          <a:xfrm>
            <a:off x="0" y="709468"/>
            <a:ext cx="9144000" cy="4022385"/>
          </a:xfrm>
          <a:prstGeom prst="rect">
            <a:avLst/>
          </a:prstGeom>
          <a:solidFill>
            <a:schemeClr val="tx1">
              <a:lumMod val="10000"/>
              <a:lumOff val="90000"/>
            </a:schemeClr>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icture Placeholder 7"/>
          <p:cNvSpPr>
            <a:spLocks noGrp="1"/>
          </p:cNvSpPr>
          <p:nvPr>
            <p:ph type="pic" sz="quarter" idx="10"/>
          </p:nvPr>
        </p:nvSpPr>
        <p:spPr>
          <a:xfrm>
            <a:off x="252413" y="818866"/>
            <a:ext cx="8639175" cy="3789647"/>
          </a:xfrm>
        </p:spPr>
        <p:txBody>
          <a:bodyPr/>
          <a:lstStyle/>
          <a:p>
            <a:r>
              <a:rPr lang="en-US" smtClean="0"/>
              <a:t>Click icon to add picture</a:t>
            </a:r>
            <a:endParaRPr lang="en-GB" dirty="0"/>
          </a:p>
        </p:txBody>
      </p:sp>
      <p:sp>
        <p:nvSpPr>
          <p:cNvPr id="2" name="Slide Number Placeholder 1"/>
          <p:cNvSpPr>
            <a:spLocks noGrp="1"/>
          </p:cNvSpPr>
          <p:nvPr>
            <p:ph type="sldNum" sz="quarter" idx="11"/>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25321732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ontent - 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17040179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ontent - really blank">
    <p:spTree>
      <p:nvGrpSpPr>
        <p:cNvPr id="1" name=""/>
        <p:cNvGrpSpPr/>
        <p:nvPr/>
      </p:nvGrpSpPr>
      <p:grpSpPr>
        <a:xfrm>
          <a:off x="0" y="0"/>
          <a:ext cx="0" cy="0"/>
          <a:chOff x="0" y="0"/>
          <a:chExt cx="0" cy="0"/>
        </a:xfrm>
      </p:grpSpPr>
      <p:sp>
        <p:nvSpPr>
          <p:cNvPr id="2" name="Rectangle 1"/>
          <p:cNvSpPr/>
          <p:nvPr userDrawn="1"/>
        </p:nvSpPr>
        <p:spPr>
          <a:xfrm>
            <a:off x="0" y="4735773"/>
            <a:ext cx="9144000" cy="40772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tx1"/>
                </a:solidFill>
              </a:rPr>
              <a:t>	</a:t>
            </a:r>
            <a:endParaRPr lang="en-GB" sz="800" dirty="0">
              <a:solidFill>
                <a:schemeClr val="tx1"/>
              </a:solidFill>
            </a:endParaRPr>
          </a:p>
        </p:txBody>
      </p:sp>
      <p:sp>
        <p:nvSpPr>
          <p:cNvPr id="4" name="Slide Number Placeholder 3"/>
          <p:cNvSpPr>
            <a:spLocks noGrp="1"/>
          </p:cNvSpPr>
          <p:nvPr>
            <p:ph type="sldNum" sz="quarter" idx="10"/>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40310382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Divider - green">
    <p:spTree>
      <p:nvGrpSpPr>
        <p:cNvPr id="1" name=""/>
        <p:cNvGrpSpPr/>
        <p:nvPr/>
      </p:nvGrpSpPr>
      <p:grpSpPr>
        <a:xfrm>
          <a:off x="0" y="0"/>
          <a:ext cx="0" cy="0"/>
          <a:chOff x="0" y="0"/>
          <a:chExt cx="0" cy="0"/>
        </a:xfrm>
      </p:grpSpPr>
      <p:sp>
        <p:nvSpPr>
          <p:cNvPr id="6" name="Rectangle 5"/>
          <p:cNvSpPr/>
          <p:nvPr userDrawn="1"/>
        </p:nvSpPr>
        <p:spPr>
          <a:xfrm>
            <a:off x="0" y="1728000"/>
            <a:ext cx="9144000" cy="3415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52000" y="699739"/>
            <a:ext cx="8640000" cy="900487"/>
          </a:xfrm>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a:xfrm>
            <a:off x="252000" y="1975480"/>
            <a:ext cx="8640000" cy="2632520"/>
          </a:xfrm>
        </p:spPr>
        <p:txBody>
          <a:bodyPr/>
          <a:lstStyle>
            <a:lvl1pPr marL="0" indent="0">
              <a:buNone/>
              <a:defRPr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Click to add subtitle</a:t>
            </a:r>
          </a:p>
        </p:txBody>
      </p:sp>
      <p:sp>
        <p:nvSpPr>
          <p:cNvPr id="7" name="Rectangle 6"/>
          <p:cNvSpPr/>
          <p:nvPr userDrawn="1"/>
        </p:nvSpPr>
        <p:spPr>
          <a:xfrm>
            <a:off x="0" y="473577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tx1"/>
                </a:solidFill>
              </a:rPr>
              <a:t>	</a:t>
            </a:r>
            <a:endParaRPr lang="en-GB" sz="800" dirty="0">
              <a:solidFill>
                <a:schemeClr val="tx1"/>
              </a:solidFill>
            </a:endParaRPr>
          </a:p>
        </p:txBody>
      </p:sp>
      <p:sp>
        <p:nvSpPr>
          <p:cNvPr id="4" name="Slide Number Placeholder 3"/>
          <p:cNvSpPr>
            <a:spLocks noGrp="1"/>
          </p:cNvSpPr>
          <p:nvPr>
            <p:ph type="sldNum" sz="quarter" idx="10"/>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5588747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Divider - grey">
    <p:spTree>
      <p:nvGrpSpPr>
        <p:cNvPr id="1" name=""/>
        <p:cNvGrpSpPr/>
        <p:nvPr/>
      </p:nvGrpSpPr>
      <p:grpSpPr>
        <a:xfrm>
          <a:off x="0" y="0"/>
          <a:ext cx="0" cy="0"/>
          <a:chOff x="0" y="0"/>
          <a:chExt cx="0" cy="0"/>
        </a:xfrm>
      </p:grpSpPr>
      <p:sp>
        <p:nvSpPr>
          <p:cNvPr id="6" name="Rectangle 5"/>
          <p:cNvSpPr/>
          <p:nvPr userDrawn="1"/>
        </p:nvSpPr>
        <p:spPr>
          <a:xfrm>
            <a:off x="0" y="1728000"/>
            <a:ext cx="9144000" cy="34155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52000" y="699740"/>
            <a:ext cx="8640000" cy="900000"/>
          </a:xfrm>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a:xfrm>
            <a:off x="252000" y="1976400"/>
            <a:ext cx="8640000" cy="2631600"/>
          </a:xfrm>
        </p:spPr>
        <p:txBody>
          <a:bodyPr/>
          <a:lstStyle>
            <a:lvl1pPr marL="0" indent="0">
              <a:buNone/>
              <a:defRPr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Click to add subtitle</a:t>
            </a:r>
          </a:p>
        </p:txBody>
      </p:sp>
      <p:sp>
        <p:nvSpPr>
          <p:cNvPr id="7" name="Rectangle 6"/>
          <p:cNvSpPr/>
          <p:nvPr userDrawn="1"/>
        </p:nvSpPr>
        <p:spPr>
          <a:xfrm>
            <a:off x="0" y="473577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tx1"/>
                </a:solidFill>
              </a:rPr>
              <a:t>	</a:t>
            </a:r>
            <a:endParaRPr lang="en-GB" sz="800" dirty="0">
              <a:solidFill>
                <a:schemeClr val="tx1"/>
              </a:solidFill>
            </a:endParaRPr>
          </a:p>
        </p:txBody>
      </p:sp>
      <p:sp>
        <p:nvSpPr>
          <p:cNvPr id="4" name="Slide Number Placeholder 3"/>
          <p:cNvSpPr>
            <a:spLocks noGrp="1"/>
          </p:cNvSpPr>
          <p:nvPr>
            <p:ph type="sldNum" sz="quarter" idx="10"/>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14613758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option 2">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stretch>
            <a:fillRect/>
          </a:stretch>
        </p:blipFill>
        <p:spPr>
          <a:xfrm>
            <a:off x="0" y="0"/>
            <a:ext cx="9161294" cy="5153228"/>
          </a:xfrm>
          <a:prstGeom prst="rect">
            <a:avLst/>
          </a:prstGeom>
        </p:spPr>
      </p:pic>
      <p:sp>
        <p:nvSpPr>
          <p:cNvPr id="2" name="Title 1"/>
          <p:cNvSpPr>
            <a:spLocks noGrp="1"/>
          </p:cNvSpPr>
          <p:nvPr>
            <p:ph type="ctrTitle"/>
          </p:nvPr>
        </p:nvSpPr>
        <p:spPr>
          <a:xfrm>
            <a:off x="252000" y="698400"/>
            <a:ext cx="5016036" cy="1157696"/>
          </a:xfrm>
        </p:spPr>
        <p:txBody>
          <a:bodyPr anchor="b">
            <a:normAutofit/>
          </a:bodyPr>
          <a:lstStyle>
            <a:lvl1pPr algn="l">
              <a:defRPr sz="320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2000" y="2129051"/>
            <a:ext cx="4333648" cy="1814299"/>
          </a:xfrm>
        </p:spPr>
        <p:txBody>
          <a:bodyPr/>
          <a:lstStyle>
            <a:lvl1pPr marL="0" indent="0" algn="l">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8" name="Rectangle 7"/>
          <p:cNvSpPr/>
          <p:nvPr userDrawn="1"/>
        </p:nvSpPr>
        <p:spPr>
          <a:xfrm>
            <a:off x="0" y="473577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bg2"/>
                </a:solidFill>
              </a:rPr>
              <a:t>www.metoffice.gov.uk	</a:t>
            </a:r>
            <a:endParaRPr lang="en-GB" sz="800" dirty="0">
              <a:solidFill>
                <a:schemeClr val="bg2"/>
              </a:solidFill>
            </a:endParaRPr>
          </a:p>
        </p:txBody>
      </p:sp>
      <p:sp>
        <p:nvSpPr>
          <p:cNvPr id="9" name="Rectangle 8"/>
          <p:cNvSpPr/>
          <p:nvPr userDrawn="1"/>
        </p:nvSpPr>
        <p:spPr>
          <a:xfrm>
            <a:off x="4217158" y="4735773"/>
            <a:ext cx="4926842"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r" defTabSz="450850">
              <a:tabLst/>
            </a:pPr>
            <a:r>
              <a:rPr lang="fr-BE" sz="800" dirty="0" smtClean="0">
                <a:solidFill>
                  <a:schemeClr val="bg2"/>
                </a:solidFill>
              </a:rPr>
              <a:t>© Crown Copyright</a:t>
            </a:r>
            <a:r>
              <a:rPr lang="fr-BE" sz="800" baseline="0" dirty="0" smtClean="0">
                <a:solidFill>
                  <a:schemeClr val="bg2"/>
                </a:solidFill>
              </a:rPr>
              <a:t> 2018 Met Office</a:t>
            </a:r>
            <a:endParaRPr lang="en-GB" sz="800" dirty="0">
              <a:solidFill>
                <a:schemeClr val="bg2"/>
              </a:solidFill>
            </a:endParaRPr>
          </a:p>
        </p:txBody>
      </p:sp>
      <p:pic>
        <p:nvPicPr>
          <p:cNvPr id="10" name="MO_MASTER_for_dark_backg_RBG.png"/>
          <p:cNvPicPr>
            <a:picLocks noChangeAspect="1"/>
          </p:cNvPicPr>
          <p:nvPr userDrawn="1"/>
        </p:nvPicPr>
        <p:blipFill>
          <a:blip r:embed="rId3" cstate="print">
            <a:extLst/>
          </a:blip>
          <a:stretch>
            <a:fillRect/>
          </a:stretch>
        </p:blipFill>
        <p:spPr>
          <a:xfrm>
            <a:off x="183600" y="54000"/>
            <a:ext cx="1803780" cy="565650"/>
          </a:xfrm>
          <a:prstGeom prst="rect">
            <a:avLst/>
          </a:prstGeom>
          <a:ln w="12700">
            <a:miter lim="400000"/>
          </a:ln>
        </p:spPr>
      </p:pic>
    </p:spTree>
    <p:extLst>
      <p:ext uri="{BB962C8B-B14F-4D97-AF65-F5344CB8AC3E}">
        <p14:creationId xmlns:p14="http://schemas.microsoft.com/office/powerpoint/2010/main" val="38743792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Divider - blue">
    <p:spTree>
      <p:nvGrpSpPr>
        <p:cNvPr id="1" name=""/>
        <p:cNvGrpSpPr/>
        <p:nvPr/>
      </p:nvGrpSpPr>
      <p:grpSpPr>
        <a:xfrm>
          <a:off x="0" y="0"/>
          <a:ext cx="0" cy="0"/>
          <a:chOff x="0" y="0"/>
          <a:chExt cx="0" cy="0"/>
        </a:xfrm>
      </p:grpSpPr>
      <p:sp>
        <p:nvSpPr>
          <p:cNvPr id="6" name="Rectangle 5"/>
          <p:cNvSpPr/>
          <p:nvPr userDrawn="1"/>
        </p:nvSpPr>
        <p:spPr>
          <a:xfrm>
            <a:off x="0" y="1728000"/>
            <a:ext cx="9144000" cy="34155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52000" y="699740"/>
            <a:ext cx="8640000" cy="900000"/>
          </a:xfrm>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a:xfrm>
            <a:off x="252000" y="1976400"/>
            <a:ext cx="8640000" cy="2631600"/>
          </a:xfrm>
        </p:spPr>
        <p:txBody>
          <a:bodyPr/>
          <a:lstStyle>
            <a:lvl1pPr marL="0" indent="0">
              <a:buNone/>
              <a:defRPr baseline="0">
                <a:solidFill>
                  <a:schemeClr val="bg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Click to add subtitle</a:t>
            </a:r>
          </a:p>
        </p:txBody>
      </p:sp>
      <p:sp>
        <p:nvSpPr>
          <p:cNvPr id="7" name="Rectangle 6"/>
          <p:cNvSpPr/>
          <p:nvPr userDrawn="1"/>
        </p:nvSpPr>
        <p:spPr>
          <a:xfrm>
            <a:off x="0" y="473577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bg2"/>
                </a:solidFill>
              </a:rPr>
              <a:t>	</a:t>
            </a:r>
            <a:endParaRPr lang="en-GB" sz="800" dirty="0">
              <a:solidFill>
                <a:schemeClr val="bg2"/>
              </a:solidFill>
            </a:endParaRPr>
          </a:p>
        </p:txBody>
      </p:sp>
      <p:sp>
        <p:nvSpPr>
          <p:cNvPr id="4" name="Slide Number Placeholder 3"/>
          <p:cNvSpPr>
            <a:spLocks noGrp="1"/>
          </p:cNvSpPr>
          <p:nvPr>
            <p:ph type="sldNum" sz="quarter" idx="10"/>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35521184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Divider - red">
    <p:spTree>
      <p:nvGrpSpPr>
        <p:cNvPr id="1" name=""/>
        <p:cNvGrpSpPr/>
        <p:nvPr/>
      </p:nvGrpSpPr>
      <p:grpSpPr>
        <a:xfrm>
          <a:off x="0" y="0"/>
          <a:ext cx="0" cy="0"/>
          <a:chOff x="0" y="0"/>
          <a:chExt cx="0" cy="0"/>
        </a:xfrm>
      </p:grpSpPr>
      <p:sp>
        <p:nvSpPr>
          <p:cNvPr id="6" name="Rectangle 5"/>
          <p:cNvSpPr/>
          <p:nvPr userDrawn="1"/>
        </p:nvSpPr>
        <p:spPr>
          <a:xfrm>
            <a:off x="0" y="1728000"/>
            <a:ext cx="9144000" cy="34155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52000" y="699740"/>
            <a:ext cx="8640000" cy="900000"/>
          </a:xfrm>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a:xfrm>
            <a:off x="252000" y="1976400"/>
            <a:ext cx="8640000" cy="2631600"/>
          </a:xfrm>
        </p:spPr>
        <p:txBody>
          <a:bodyPr/>
          <a:lstStyle>
            <a:lvl1pPr marL="0" indent="0">
              <a:buNone/>
              <a:defRPr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Click to add subtitle</a:t>
            </a:r>
          </a:p>
        </p:txBody>
      </p:sp>
      <p:sp>
        <p:nvSpPr>
          <p:cNvPr id="7" name="Rectangle 6"/>
          <p:cNvSpPr/>
          <p:nvPr userDrawn="1"/>
        </p:nvSpPr>
        <p:spPr>
          <a:xfrm>
            <a:off x="0" y="473577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tx1"/>
                </a:solidFill>
              </a:rPr>
              <a:t>	</a:t>
            </a:r>
            <a:endParaRPr lang="en-GB" sz="800" dirty="0">
              <a:solidFill>
                <a:schemeClr val="tx1"/>
              </a:solidFill>
            </a:endParaRPr>
          </a:p>
        </p:txBody>
      </p:sp>
      <p:sp>
        <p:nvSpPr>
          <p:cNvPr id="4" name="Slide Number Placeholder 3"/>
          <p:cNvSpPr>
            <a:spLocks noGrp="1"/>
          </p:cNvSpPr>
          <p:nvPr>
            <p:ph type="sldNum" sz="quarter" idx="10"/>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310915425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Divider - teal">
    <p:spTree>
      <p:nvGrpSpPr>
        <p:cNvPr id="1" name=""/>
        <p:cNvGrpSpPr/>
        <p:nvPr/>
      </p:nvGrpSpPr>
      <p:grpSpPr>
        <a:xfrm>
          <a:off x="0" y="0"/>
          <a:ext cx="0" cy="0"/>
          <a:chOff x="0" y="0"/>
          <a:chExt cx="0" cy="0"/>
        </a:xfrm>
      </p:grpSpPr>
      <p:sp>
        <p:nvSpPr>
          <p:cNvPr id="6" name="Rectangle 5"/>
          <p:cNvSpPr/>
          <p:nvPr userDrawn="1"/>
        </p:nvSpPr>
        <p:spPr>
          <a:xfrm>
            <a:off x="0" y="1728000"/>
            <a:ext cx="9144000" cy="34155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52000" y="699740"/>
            <a:ext cx="8640000" cy="900000"/>
          </a:xfrm>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a:xfrm>
            <a:off x="252000" y="1976400"/>
            <a:ext cx="8640000" cy="2631600"/>
          </a:xfrm>
        </p:spPr>
        <p:txBody>
          <a:bodyPr/>
          <a:lstStyle>
            <a:lvl1pPr marL="0" indent="0">
              <a:buNone/>
              <a:defRPr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Click to add subtitle</a:t>
            </a:r>
          </a:p>
        </p:txBody>
      </p:sp>
      <p:sp>
        <p:nvSpPr>
          <p:cNvPr id="7" name="Rectangle 6"/>
          <p:cNvSpPr/>
          <p:nvPr userDrawn="1"/>
        </p:nvSpPr>
        <p:spPr>
          <a:xfrm>
            <a:off x="0" y="473577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tx1"/>
                </a:solidFill>
              </a:rPr>
              <a:t>	</a:t>
            </a:r>
            <a:endParaRPr lang="en-GB" sz="800" dirty="0">
              <a:solidFill>
                <a:schemeClr val="tx1"/>
              </a:solidFill>
            </a:endParaRPr>
          </a:p>
        </p:txBody>
      </p:sp>
      <p:sp>
        <p:nvSpPr>
          <p:cNvPr id="4" name="Slide Number Placeholder 3"/>
          <p:cNvSpPr>
            <a:spLocks noGrp="1"/>
          </p:cNvSpPr>
          <p:nvPr>
            <p:ph type="sldNum" sz="quarter" idx="10"/>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386133383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estion Contact">
    <p:spTree>
      <p:nvGrpSpPr>
        <p:cNvPr id="1" name=""/>
        <p:cNvGrpSpPr/>
        <p:nvPr/>
      </p:nvGrpSpPr>
      <p:grpSpPr>
        <a:xfrm>
          <a:off x="0" y="0"/>
          <a:ext cx="0" cy="0"/>
          <a:chOff x="0" y="0"/>
          <a:chExt cx="0" cy="0"/>
        </a:xfrm>
      </p:grpSpPr>
      <p:sp>
        <p:nvSpPr>
          <p:cNvPr id="6" name="Rectangle 5"/>
          <p:cNvSpPr/>
          <p:nvPr userDrawn="1"/>
        </p:nvSpPr>
        <p:spPr>
          <a:xfrm>
            <a:off x="0" y="1822593"/>
            <a:ext cx="9144000" cy="3415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GB" sz="2000"/>
          </a:p>
        </p:txBody>
      </p:sp>
      <p:sp>
        <p:nvSpPr>
          <p:cNvPr id="2" name="Title 1"/>
          <p:cNvSpPr>
            <a:spLocks noGrp="1"/>
          </p:cNvSpPr>
          <p:nvPr>
            <p:ph type="title" hasCustomPrompt="1"/>
          </p:nvPr>
        </p:nvSpPr>
        <p:spPr>
          <a:xfrm>
            <a:off x="252000" y="699739"/>
            <a:ext cx="8640000" cy="900487"/>
          </a:xfrm>
        </p:spPr>
        <p:txBody>
          <a:bodyPr/>
          <a:lstStyle>
            <a:lvl1pPr>
              <a:defRPr/>
            </a:lvl1pPr>
          </a:lstStyle>
          <a:p>
            <a:r>
              <a:rPr lang="en-US" dirty="0" smtClean="0"/>
              <a:t>Questions?</a:t>
            </a:r>
            <a:endParaRPr lang="en-US" dirty="0"/>
          </a:p>
        </p:txBody>
      </p:sp>
      <p:sp>
        <p:nvSpPr>
          <p:cNvPr id="7" name="Rectangle 6"/>
          <p:cNvSpPr/>
          <p:nvPr userDrawn="1"/>
        </p:nvSpPr>
        <p:spPr>
          <a:xfrm>
            <a:off x="0" y="482721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tx1"/>
                </a:solidFill>
              </a:rPr>
              <a:t>www.metoffice.gov.uk	</a:t>
            </a:r>
            <a:endParaRPr lang="en-GB" sz="800" dirty="0">
              <a:solidFill>
                <a:schemeClr val="tx1"/>
              </a:solidFill>
            </a:endParaRPr>
          </a:p>
        </p:txBody>
      </p:sp>
      <p:sp>
        <p:nvSpPr>
          <p:cNvPr id="8" name="Rectangle 7"/>
          <p:cNvSpPr/>
          <p:nvPr userDrawn="1"/>
        </p:nvSpPr>
        <p:spPr>
          <a:xfrm>
            <a:off x="4217158" y="4827213"/>
            <a:ext cx="4926842"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r" defTabSz="450850">
              <a:tabLst/>
            </a:pPr>
            <a:r>
              <a:rPr lang="fr-BE" sz="800" dirty="0" smtClean="0">
                <a:solidFill>
                  <a:schemeClr val="tx1"/>
                </a:solidFill>
              </a:rPr>
              <a:t>© Crown Copyright</a:t>
            </a:r>
            <a:r>
              <a:rPr lang="fr-BE" sz="800" baseline="0" dirty="0" smtClean="0">
                <a:solidFill>
                  <a:schemeClr val="tx1"/>
                </a:solidFill>
              </a:rPr>
              <a:t> 2018, Met Office</a:t>
            </a:r>
            <a:endParaRPr lang="en-GB" sz="800" dirty="0">
              <a:solidFill>
                <a:schemeClr val="tx1"/>
              </a:solidFill>
            </a:endParaRPr>
          </a:p>
        </p:txBody>
      </p:sp>
      <p:sp>
        <p:nvSpPr>
          <p:cNvPr id="4" name="TextBox 3"/>
          <p:cNvSpPr txBox="1"/>
          <p:nvPr userDrawn="1"/>
        </p:nvSpPr>
        <p:spPr>
          <a:xfrm>
            <a:off x="246704" y="2004607"/>
            <a:ext cx="8640000" cy="338554"/>
          </a:xfrm>
          <a:prstGeom prst="rect">
            <a:avLst/>
          </a:prstGeom>
          <a:noFill/>
        </p:spPr>
        <p:txBody>
          <a:bodyPr wrap="square" rtlCol="0" anchor="ctr">
            <a:spAutoFit/>
          </a:bodyPr>
          <a:lstStyle/>
          <a:p>
            <a:r>
              <a:rPr lang="fr-BE" sz="1600" dirty="0" smtClean="0"/>
              <a:t>For more information </a:t>
            </a:r>
            <a:r>
              <a:rPr lang="fr-BE" sz="1600" dirty="0" err="1" smtClean="0"/>
              <a:t>please</a:t>
            </a:r>
            <a:r>
              <a:rPr lang="fr-BE" sz="1600" dirty="0" smtClean="0"/>
              <a:t> contact</a:t>
            </a:r>
            <a:endParaRPr lang="en-GB" sz="1600" dirty="0"/>
          </a:p>
        </p:txBody>
      </p:sp>
      <p:sp>
        <p:nvSpPr>
          <p:cNvPr id="9" name="TextBox 8"/>
          <p:cNvSpPr txBox="1"/>
          <p:nvPr userDrawn="1"/>
        </p:nvSpPr>
        <p:spPr>
          <a:xfrm>
            <a:off x="786704" y="2616442"/>
            <a:ext cx="8100000" cy="360000"/>
          </a:xfrm>
          <a:prstGeom prst="rect">
            <a:avLst/>
          </a:prstGeom>
          <a:noFill/>
        </p:spPr>
        <p:txBody>
          <a:bodyPr wrap="square" rtlCol="0" anchor="ctr">
            <a:spAutoFit/>
          </a:bodyPr>
          <a:lstStyle/>
          <a:p>
            <a:pPr marL="0" indent="0">
              <a:buFont typeface="Arial" panose="020B0604020202020204" pitchFamily="34" charset="0"/>
              <a:buNone/>
            </a:pPr>
            <a:r>
              <a:rPr lang="fr-BE" sz="1600" dirty="0" smtClean="0"/>
              <a:t>www.metoffice.gov.uk</a:t>
            </a:r>
            <a:endParaRPr lang="en-GB" sz="1600" dirty="0"/>
          </a:p>
        </p:txBody>
      </p:sp>
      <p:sp>
        <p:nvSpPr>
          <p:cNvPr id="10" name="Text Placeholder 9"/>
          <p:cNvSpPr>
            <a:spLocks noGrp="1"/>
          </p:cNvSpPr>
          <p:nvPr>
            <p:ph type="body" sz="quarter" idx="10" hasCustomPrompt="1"/>
          </p:nvPr>
        </p:nvSpPr>
        <p:spPr>
          <a:xfrm>
            <a:off x="786704" y="3994278"/>
            <a:ext cx="8100000" cy="360000"/>
          </a:xfrm>
        </p:spPr>
        <p:txBody>
          <a:bodyPr anchor="ctr">
            <a:normAutofit/>
          </a:bodyPr>
          <a:lstStyle>
            <a:lvl1pPr marL="0" indent="0">
              <a:buNone/>
              <a:defRPr sz="1600" baseline="0"/>
            </a:lvl1pPr>
          </a:lstStyle>
          <a:p>
            <a:pPr lvl="0"/>
            <a:r>
              <a:rPr lang="en-US" dirty="0" smtClean="0"/>
              <a:t>Insert phone number here</a:t>
            </a:r>
            <a:endParaRPr lang="en-GB" dirty="0"/>
          </a:p>
        </p:txBody>
      </p:sp>
      <p:sp>
        <p:nvSpPr>
          <p:cNvPr id="14" name="Text Placeholder 9"/>
          <p:cNvSpPr>
            <a:spLocks noGrp="1"/>
          </p:cNvSpPr>
          <p:nvPr>
            <p:ph type="body" sz="quarter" idx="11" hasCustomPrompt="1"/>
          </p:nvPr>
        </p:nvSpPr>
        <p:spPr>
          <a:xfrm>
            <a:off x="786704" y="3308732"/>
            <a:ext cx="8100000" cy="360000"/>
          </a:xfrm>
        </p:spPr>
        <p:txBody>
          <a:bodyPr anchor="ctr">
            <a:normAutofit/>
          </a:bodyPr>
          <a:lstStyle>
            <a:lvl1pPr marL="0" indent="0">
              <a:buNone/>
              <a:defRPr sz="1600"/>
            </a:lvl1pPr>
          </a:lstStyle>
          <a:p>
            <a:pPr lvl="0"/>
            <a:r>
              <a:rPr lang="en-US" dirty="0" smtClean="0"/>
              <a:t>Insert e-mail here</a:t>
            </a:r>
            <a:endParaRPr lang="en-GB" dirty="0"/>
          </a:p>
        </p:txBody>
      </p:sp>
      <p:pic>
        <p:nvPicPr>
          <p:cNvPr id="16" name="email-icon.png"/>
          <p:cNvPicPr>
            <a:picLocks noChangeAspect="1"/>
          </p:cNvPicPr>
          <p:nvPr userDrawn="1"/>
        </p:nvPicPr>
        <p:blipFill>
          <a:blip r:embed="rId2" cstate="print">
            <a:extLst/>
          </a:blip>
          <a:stretch>
            <a:fillRect/>
          </a:stretch>
        </p:blipFill>
        <p:spPr>
          <a:xfrm>
            <a:off x="379161" y="3293168"/>
            <a:ext cx="357677" cy="396000"/>
          </a:xfrm>
          <a:prstGeom prst="rect">
            <a:avLst/>
          </a:prstGeom>
          <a:ln w="12700">
            <a:miter lim="400000"/>
          </a:ln>
        </p:spPr>
      </p:pic>
      <p:pic>
        <p:nvPicPr>
          <p:cNvPr id="17" name="phone-icon.png"/>
          <p:cNvPicPr>
            <a:picLocks noChangeAspect="1"/>
          </p:cNvPicPr>
          <p:nvPr userDrawn="1"/>
        </p:nvPicPr>
        <p:blipFill>
          <a:blip r:embed="rId3" cstate="print">
            <a:extLst/>
          </a:blip>
          <a:stretch>
            <a:fillRect/>
          </a:stretch>
        </p:blipFill>
        <p:spPr>
          <a:xfrm>
            <a:off x="350419" y="3969028"/>
            <a:ext cx="415161" cy="396000"/>
          </a:xfrm>
          <a:prstGeom prst="rect">
            <a:avLst/>
          </a:prstGeom>
          <a:ln w="12700">
            <a:miter lim="400000"/>
          </a:ln>
        </p:spPr>
      </p:pic>
      <p:pic>
        <p:nvPicPr>
          <p:cNvPr id="18" name="web-icon.png"/>
          <p:cNvPicPr>
            <a:picLocks noChangeAspect="1"/>
          </p:cNvPicPr>
          <p:nvPr userDrawn="1"/>
        </p:nvPicPr>
        <p:blipFill>
          <a:blip r:embed="rId4" cstate="print">
            <a:extLst/>
          </a:blip>
          <a:stretch>
            <a:fillRect/>
          </a:stretch>
        </p:blipFill>
        <p:spPr>
          <a:xfrm>
            <a:off x="324000" y="2617307"/>
            <a:ext cx="467999" cy="396000"/>
          </a:xfrm>
          <a:prstGeom prst="rect">
            <a:avLst/>
          </a:prstGeom>
          <a:ln w="12700">
            <a:miter lim="400000"/>
          </a:ln>
        </p:spPr>
      </p:pic>
    </p:spTree>
    <p:extLst>
      <p:ext uri="{BB962C8B-B14F-4D97-AF65-F5344CB8AC3E}">
        <p14:creationId xmlns:p14="http://schemas.microsoft.com/office/powerpoint/2010/main" val="720251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2761042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1880490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27174798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41926401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3226718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194160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option 3">
    <p:spTree>
      <p:nvGrpSpPr>
        <p:cNvPr id="1" name=""/>
        <p:cNvGrpSpPr/>
        <p:nvPr/>
      </p:nvGrpSpPr>
      <p:grpSpPr>
        <a:xfrm>
          <a:off x="0" y="0"/>
          <a:ext cx="0" cy="0"/>
          <a:chOff x="0" y="0"/>
          <a:chExt cx="0" cy="0"/>
        </a:xfrm>
      </p:grpSpPr>
      <p:pic>
        <p:nvPicPr>
          <p:cNvPr id="7" name="cover-backg-2.jpg"/>
          <p:cNvPicPr>
            <a:picLocks noChangeAspect="1"/>
          </p:cNvPicPr>
          <p:nvPr userDrawn="1"/>
        </p:nvPicPr>
        <p:blipFill>
          <a:blip r:embed="rId2" cstate="print">
            <a:extLst/>
          </a:blip>
          <a:stretch>
            <a:fillRect/>
          </a:stretch>
        </p:blipFill>
        <p:spPr>
          <a:xfrm>
            <a:off x="0" y="0"/>
            <a:ext cx="9161294" cy="5153228"/>
          </a:xfrm>
          <a:prstGeom prst="rect">
            <a:avLst/>
          </a:prstGeom>
          <a:ln w="12700">
            <a:miter lim="400000"/>
          </a:ln>
        </p:spPr>
      </p:pic>
      <p:sp>
        <p:nvSpPr>
          <p:cNvPr id="2" name="Title 1"/>
          <p:cNvSpPr>
            <a:spLocks noGrp="1"/>
          </p:cNvSpPr>
          <p:nvPr>
            <p:ph type="ctrTitle"/>
          </p:nvPr>
        </p:nvSpPr>
        <p:spPr>
          <a:xfrm>
            <a:off x="252000" y="698400"/>
            <a:ext cx="8640000" cy="1157696"/>
          </a:xfrm>
        </p:spPr>
        <p:txBody>
          <a:bodyPr anchor="b">
            <a:normAutofit/>
          </a:bodyPr>
          <a:lstStyle>
            <a:lvl1pPr algn="l">
              <a:defRPr sz="320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2000" y="2129051"/>
            <a:ext cx="8640000" cy="1814299"/>
          </a:xfrm>
        </p:spPr>
        <p:txBody>
          <a:bodyPr/>
          <a:lstStyle>
            <a:lvl1pPr marL="0" indent="0" algn="l">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8" name="Rectangle 7"/>
          <p:cNvSpPr/>
          <p:nvPr userDrawn="1"/>
        </p:nvSpPr>
        <p:spPr>
          <a:xfrm>
            <a:off x="0" y="473577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bg2"/>
                </a:solidFill>
              </a:rPr>
              <a:t>www.metoffice.gov.uk	</a:t>
            </a:r>
            <a:endParaRPr lang="en-GB" sz="800" dirty="0">
              <a:solidFill>
                <a:schemeClr val="bg2"/>
              </a:solidFill>
            </a:endParaRPr>
          </a:p>
        </p:txBody>
      </p:sp>
      <p:sp>
        <p:nvSpPr>
          <p:cNvPr id="9" name="Rectangle 8"/>
          <p:cNvSpPr/>
          <p:nvPr userDrawn="1"/>
        </p:nvSpPr>
        <p:spPr>
          <a:xfrm>
            <a:off x="4217158" y="4735773"/>
            <a:ext cx="4926842"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r" defTabSz="450850">
              <a:tabLst/>
            </a:pPr>
            <a:r>
              <a:rPr lang="fr-BE" sz="800" dirty="0" smtClean="0">
                <a:solidFill>
                  <a:schemeClr val="bg2"/>
                </a:solidFill>
              </a:rPr>
              <a:t>© Crown Copyright</a:t>
            </a:r>
            <a:r>
              <a:rPr lang="fr-BE" sz="800" baseline="0" dirty="0" smtClean="0">
                <a:solidFill>
                  <a:schemeClr val="bg2"/>
                </a:solidFill>
              </a:rPr>
              <a:t> 2018, Met Office</a:t>
            </a:r>
            <a:endParaRPr lang="en-GB" sz="800" dirty="0">
              <a:solidFill>
                <a:schemeClr val="bg2"/>
              </a:solidFill>
            </a:endParaRPr>
          </a:p>
        </p:txBody>
      </p:sp>
      <p:pic>
        <p:nvPicPr>
          <p:cNvPr id="10" name="MO_MASTER_for_dark_backg_RBG.png"/>
          <p:cNvPicPr>
            <a:picLocks noChangeAspect="1"/>
          </p:cNvPicPr>
          <p:nvPr userDrawn="1"/>
        </p:nvPicPr>
        <p:blipFill>
          <a:blip r:embed="rId3" cstate="print">
            <a:extLst/>
          </a:blip>
          <a:stretch>
            <a:fillRect/>
          </a:stretch>
        </p:blipFill>
        <p:spPr>
          <a:xfrm>
            <a:off x="183600" y="54000"/>
            <a:ext cx="1803780" cy="565650"/>
          </a:xfrm>
          <a:prstGeom prst="rect">
            <a:avLst/>
          </a:prstGeom>
          <a:ln w="12700">
            <a:miter lim="400000"/>
          </a:ln>
        </p:spPr>
      </p:pic>
    </p:spTree>
    <p:extLst>
      <p:ext uri="{BB962C8B-B14F-4D97-AF65-F5344CB8AC3E}">
        <p14:creationId xmlns:p14="http://schemas.microsoft.com/office/powerpoint/2010/main" val="134508324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23566165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40265052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259AF2F-52C6-9B46-B8B2-0579234AE62E}" type="slidenum">
              <a:rPr lang="en-US" smtClean="0"/>
              <a:t>‹#›</a:t>
            </a:fld>
            <a:endParaRPr lang="en-US" dirty="0"/>
          </a:p>
        </p:txBody>
      </p:sp>
    </p:spTree>
    <p:extLst>
      <p:ext uri="{BB962C8B-B14F-4D97-AF65-F5344CB8AC3E}">
        <p14:creationId xmlns:p14="http://schemas.microsoft.com/office/powerpoint/2010/main" val="73879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 option 3">
    <p:spTree>
      <p:nvGrpSpPr>
        <p:cNvPr id="1" name=""/>
        <p:cNvGrpSpPr/>
        <p:nvPr/>
      </p:nvGrpSpPr>
      <p:grpSpPr>
        <a:xfrm>
          <a:off x="0" y="0"/>
          <a:ext cx="0" cy="0"/>
          <a:chOff x="0" y="0"/>
          <a:chExt cx="0" cy="0"/>
        </a:xfrm>
      </p:grpSpPr>
      <p:pic>
        <p:nvPicPr>
          <p:cNvPr id="7" name="cover-backg-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3" y="0"/>
            <a:ext cx="9155568" cy="5153228"/>
          </a:xfrm>
          <a:prstGeom prst="rect">
            <a:avLst/>
          </a:prstGeom>
          <a:ln w="12700">
            <a:miter lim="400000"/>
          </a:ln>
        </p:spPr>
      </p:pic>
      <p:sp>
        <p:nvSpPr>
          <p:cNvPr id="2" name="Title 1"/>
          <p:cNvSpPr>
            <a:spLocks noGrp="1"/>
          </p:cNvSpPr>
          <p:nvPr>
            <p:ph type="ctrTitle"/>
          </p:nvPr>
        </p:nvSpPr>
        <p:spPr>
          <a:xfrm>
            <a:off x="252000" y="698400"/>
            <a:ext cx="8640000" cy="1157696"/>
          </a:xfrm>
        </p:spPr>
        <p:txBody>
          <a:bodyPr anchor="b">
            <a:normAutofit/>
          </a:bodyPr>
          <a:lstStyle>
            <a:lvl1pPr algn="l">
              <a:defRPr sz="32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2000" y="2129051"/>
            <a:ext cx="8640000" cy="1814299"/>
          </a:xfrm>
        </p:spPr>
        <p:txBody>
          <a:bodyPr/>
          <a:lstStyle>
            <a:lvl1pPr marL="0" indent="0" algn="l">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8" name="Rectangle 7"/>
          <p:cNvSpPr/>
          <p:nvPr userDrawn="1"/>
        </p:nvSpPr>
        <p:spPr>
          <a:xfrm>
            <a:off x="0" y="473577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tx1"/>
                </a:solidFill>
              </a:rPr>
              <a:t>www.metoffice.gov.uk</a:t>
            </a:r>
            <a:r>
              <a:rPr lang="fr-BE" sz="800" dirty="0" smtClean="0">
                <a:solidFill>
                  <a:schemeClr val="bg2"/>
                </a:solidFill>
              </a:rPr>
              <a:t>	</a:t>
            </a:r>
            <a:endParaRPr lang="en-GB" sz="800" dirty="0">
              <a:solidFill>
                <a:schemeClr val="bg2"/>
              </a:solidFill>
            </a:endParaRPr>
          </a:p>
        </p:txBody>
      </p:sp>
      <p:sp>
        <p:nvSpPr>
          <p:cNvPr id="9" name="Rectangle 8"/>
          <p:cNvSpPr/>
          <p:nvPr userDrawn="1"/>
        </p:nvSpPr>
        <p:spPr>
          <a:xfrm>
            <a:off x="4217158" y="4735773"/>
            <a:ext cx="4926842"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r" defTabSz="450850">
              <a:tabLst/>
            </a:pPr>
            <a:r>
              <a:rPr lang="fr-BE" sz="800" dirty="0" smtClean="0">
                <a:solidFill>
                  <a:schemeClr val="tx1"/>
                </a:solidFill>
              </a:rPr>
              <a:t>© Crown Copyright</a:t>
            </a:r>
            <a:r>
              <a:rPr lang="fr-BE" sz="800" baseline="0" dirty="0" smtClean="0">
                <a:solidFill>
                  <a:schemeClr val="tx1"/>
                </a:solidFill>
              </a:rPr>
              <a:t> 2018, Met Office</a:t>
            </a:r>
            <a:endParaRPr lang="en-GB" sz="800" dirty="0">
              <a:solidFill>
                <a:schemeClr val="tx1"/>
              </a:solidFill>
            </a:endParaRPr>
          </a:p>
        </p:txBody>
      </p:sp>
      <p:pic>
        <p:nvPicPr>
          <p:cNvPr id="11" name="MO_MASTER_black_mono_for_light_backg_RBG.png"/>
          <p:cNvPicPr>
            <a:picLocks noChangeAspect="1"/>
          </p:cNvPicPr>
          <p:nvPr userDrawn="1"/>
        </p:nvPicPr>
        <p:blipFill>
          <a:blip r:embed="rId3" cstate="print">
            <a:extLst/>
          </a:blip>
          <a:stretch>
            <a:fillRect/>
          </a:stretch>
        </p:blipFill>
        <p:spPr>
          <a:xfrm>
            <a:off x="183946" y="54592"/>
            <a:ext cx="1802343" cy="565200"/>
          </a:xfrm>
          <a:prstGeom prst="rect">
            <a:avLst/>
          </a:prstGeom>
          <a:ln w="12700">
            <a:miter lim="400000"/>
          </a:ln>
        </p:spPr>
      </p:pic>
    </p:spTree>
    <p:extLst>
      <p:ext uri="{BB962C8B-B14F-4D97-AF65-F5344CB8AC3E}">
        <p14:creationId xmlns:p14="http://schemas.microsoft.com/office/powerpoint/2010/main" val="2319510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 option 4">
    <p:spTree>
      <p:nvGrpSpPr>
        <p:cNvPr id="1" name=""/>
        <p:cNvGrpSpPr/>
        <p:nvPr/>
      </p:nvGrpSpPr>
      <p:grpSpPr>
        <a:xfrm>
          <a:off x="0" y="0"/>
          <a:ext cx="0" cy="0"/>
          <a:chOff x="0" y="0"/>
          <a:chExt cx="0" cy="0"/>
        </a:xfrm>
      </p:grpSpPr>
      <p:sp>
        <p:nvSpPr>
          <p:cNvPr id="2" name="Title 1"/>
          <p:cNvSpPr>
            <a:spLocks noGrp="1"/>
          </p:cNvSpPr>
          <p:nvPr>
            <p:ph type="ctrTitle"/>
          </p:nvPr>
        </p:nvSpPr>
        <p:spPr>
          <a:xfrm>
            <a:off x="252000" y="698400"/>
            <a:ext cx="8640000" cy="1157696"/>
          </a:xfrm>
        </p:spPr>
        <p:txBody>
          <a:bodyPr anchor="b">
            <a:normAutofit/>
          </a:bodyPr>
          <a:lstStyle>
            <a:lvl1pPr algn="l">
              <a:defRPr sz="36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2000" y="2129051"/>
            <a:ext cx="8640000" cy="1814299"/>
          </a:xfrm>
        </p:spPr>
        <p:txBody>
          <a:bodyPr/>
          <a:lstStyle>
            <a:lvl1pPr marL="0" indent="0" algn="l">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5" name="Rectangle 4"/>
          <p:cNvSpPr/>
          <p:nvPr userDrawn="1"/>
        </p:nvSpPr>
        <p:spPr>
          <a:xfrm>
            <a:off x="4217158" y="4735773"/>
            <a:ext cx="4926842"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r" defTabSz="450850">
              <a:tabLst/>
            </a:pPr>
            <a:r>
              <a:rPr lang="fr-BE" sz="800" dirty="0" smtClean="0">
                <a:solidFill>
                  <a:schemeClr val="tx1"/>
                </a:solidFill>
              </a:rPr>
              <a:t>© Crown Copyright</a:t>
            </a:r>
            <a:r>
              <a:rPr lang="fr-BE" sz="800" baseline="0" dirty="0" smtClean="0">
                <a:solidFill>
                  <a:schemeClr val="tx1"/>
                </a:solidFill>
              </a:rPr>
              <a:t> 2018, Met Office</a:t>
            </a:r>
            <a:endParaRPr lang="en-GB" sz="800" dirty="0">
              <a:solidFill>
                <a:schemeClr val="tx1"/>
              </a:solidFill>
            </a:endParaRPr>
          </a:p>
        </p:txBody>
      </p:sp>
      <p:sp>
        <p:nvSpPr>
          <p:cNvPr id="6" name="Rectangle 5"/>
          <p:cNvSpPr/>
          <p:nvPr userDrawn="1"/>
        </p:nvSpPr>
        <p:spPr>
          <a:xfrm>
            <a:off x="0" y="473577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tx1"/>
                </a:solidFill>
              </a:rPr>
              <a:t>www.metoffice.gov.uk</a:t>
            </a:r>
            <a:r>
              <a:rPr lang="fr-BE" sz="800" dirty="0" smtClean="0">
                <a:solidFill>
                  <a:schemeClr val="bg2"/>
                </a:solidFill>
              </a:rPr>
              <a:t>	</a:t>
            </a:r>
            <a:endParaRPr lang="en-GB" sz="800" dirty="0">
              <a:solidFill>
                <a:schemeClr val="bg2"/>
              </a:solidFill>
            </a:endParaRPr>
          </a:p>
        </p:txBody>
      </p:sp>
    </p:spTree>
    <p:extLst>
      <p:ext uri="{BB962C8B-B14F-4D97-AF65-F5344CB8AC3E}">
        <p14:creationId xmlns:p14="http://schemas.microsoft.com/office/powerpoint/2010/main" val="36093621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Title slide - option 4">
    <p:spTree>
      <p:nvGrpSpPr>
        <p:cNvPr id="1" name=""/>
        <p:cNvGrpSpPr/>
        <p:nvPr/>
      </p:nvGrpSpPr>
      <p:grpSpPr>
        <a:xfrm>
          <a:off x="0" y="0"/>
          <a:ext cx="0" cy="0"/>
          <a:chOff x="0" y="0"/>
          <a:chExt cx="0" cy="0"/>
        </a:xfrm>
      </p:grpSpPr>
      <p:sp>
        <p:nvSpPr>
          <p:cNvPr id="2" name="Title 1"/>
          <p:cNvSpPr>
            <a:spLocks noGrp="1"/>
          </p:cNvSpPr>
          <p:nvPr>
            <p:ph type="ctrTitle"/>
          </p:nvPr>
        </p:nvSpPr>
        <p:spPr>
          <a:xfrm>
            <a:off x="252000" y="698400"/>
            <a:ext cx="8640000" cy="1157696"/>
          </a:xfrm>
        </p:spPr>
        <p:txBody>
          <a:bodyPr anchor="b">
            <a:normAutofit/>
          </a:bodyPr>
          <a:lstStyle>
            <a:lvl1pPr algn="l">
              <a:defRPr sz="36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2000" y="2129051"/>
            <a:ext cx="8640000" cy="1814299"/>
          </a:xfrm>
        </p:spPr>
        <p:txBody>
          <a:bodyPr/>
          <a:lstStyle>
            <a:lvl1pPr marL="0" indent="0" algn="l">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5" name="Rectangle 4"/>
          <p:cNvSpPr/>
          <p:nvPr userDrawn="1"/>
        </p:nvSpPr>
        <p:spPr>
          <a:xfrm>
            <a:off x="4217158" y="4735773"/>
            <a:ext cx="4926842"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r" defTabSz="450850">
              <a:tabLst/>
            </a:pPr>
            <a:r>
              <a:rPr lang="fr-BE" sz="800" dirty="0" smtClean="0">
                <a:solidFill>
                  <a:schemeClr val="tx1"/>
                </a:solidFill>
              </a:rPr>
              <a:t>© Crown Copyright</a:t>
            </a:r>
            <a:r>
              <a:rPr lang="fr-BE" sz="800" baseline="0" dirty="0" smtClean="0">
                <a:solidFill>
                  <a:schemeClr val="tx1"/>
                </a:solidFill>
              </a:rPr>
              <a:t> 2018, Met Office</a:t>
            </a:r>
            <a:endParaRPr lang="en-GB" sz="800" dirty="0">
              <a:solidFill>
                <a:schemeClr val="tx1"/>
              </a:solidFill>
            </a:endParaRPr>
          </a:p>
        </p:txBody>
      </p:sp>
      <p:sp>
        <p:nvSpPr>
          <p:cNvPr id="6" name="Rectangle 5"/>
          <p:cNvSpPr/>
          <p:nvPr userDrawn="1"/>
        </p:nvSpPr>
        <p:spPr>
          <a:xfrm>
            <a:off x="0" y="473577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tx1"/>
                </a:solidFill>
              </a:rPr>
              <a:t>www.metoffice.gov.uk</a:t>
            </a:r>
            <a:r>
              <a:rPr lang="fr-BE" sz="800" dirty="0" smtClean="0">
                <a:solidFill>
                  <a:schemeClr val="bg2"/>
                </a:solidFill>
              </a:rPr>
              <a:t>	</a:t>
            </a:r>
            <a:endParaRPr lang="en-GB" sz="800" dirty="0">
              <a:solidFill>
                <a:schemeClr val="bg2"/>
              </a:solidFill>
            </a:endParaRPr>
          </a:p>
        </p:txBody>
      </p:sp>
      <p:sp>
        <p:nvSpPr>
          <p:cNvPr id="7"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solidFill>
                <a:effectLst/>
                <a:uLnTx/>
                <a:uFillTx/>
                <a:latin typeface="Arial"/>
                <a:sym typeface="Helvetica Light"/>
              </a:rPr>
              <a:t>  </a:t>
            </a:r>
          </a:p>
        </p:txBody>
      </p:sp>
      <p:pic>
        <p:nvPicPr>
          <p:cNvPr id="9" name="MO_MASTER_for_dark_backg_RBG.png"/>
          <p:cNvPicPr>
            <a:picLocks noChangeAspect="1"/>
          </p:cNvPicPr>
          <p:nvPr userDrawn="1"/>
        </p:nvPicPr>
        <p:blipFill>
          <a:blip r:embed="rId3" cstate="print">
            <a:extLst/>
          </a:blip>
          <a:stretch>
            <a:fillRect/>
          </a:stretch>
        </p:blipFill>
        <p:spPr>
          <a:xfrm>
            <a:off x="183600" y="54000"/>
            <a:ext cx="1803780" cy="565650"/>
          </a:xfrm>
          <a:prstGeom prst="rect">
            <a:avLst/>
          </a:prstGeom>
          <a:ln w="12700">
            <a:miter lim="400000"/>
          </a:ln>
        </p:spPr>
      </p:pic>
    </p:spTree>
    <p:extLst>
      <p:ext uri="{BB962C8B-B14F-4D97-AF65-F5344CB8AC3E}">
        <p14:creationId xmlns:p14="http://schemas.microsoft.com/office/powerpoint/2010/main" val="32848699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option 5">
    <p:spTree>
      <p:nvGrpSpPr>
        <p:cNvPr id="1" name=""/>
        <p:cNvGrpSpPr/>
        <p:nvPr/>
      </p:nvGrpSpPr>
      <p:grpSpPr>
        <a:xfrm>
          <a:off x="0" y="0"/>
          <a:ext cx="0" cy="0"/>
          <a:chOff x="0" y="0"/>
          <a:chExt cx="0" cy="0"/>
        </a:xfrm>
      </p:grpSpPr>
      <p:sp>
        <p:nvSpPr>
          <p:cNvPr id="2" name="Title 1"/>
          <p:cNvSpPr>
            <a:spLocks noGrp="1"/>
          </p:cNvSpPr>
          <p:nvPr>
            <p:ph type="ctrTitle"/>
          </p:nvPr>
        </p:nvSpPr>
        <p:spPr>
          <a:xfrm>
            <a:off x="252000" y="698400"/>
            <a:ext cx="8640000" cy="1157696"/>
          </a:xfrm>
        </p:spPr>
        <p:txBody>
          <a:bodyPr anchor="b">
            <a:normAutofit/>
          </a:bodyPr>
          <a:lstStyle>
            <a:lvl1pPr algn="l">
              <a:defRPr sz="36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2000" y="2129051"/>
            <a:ext cx="8640000" cy="1814299"/>
          </a:xfrm>
        </p:spPr>
        <p:txBody>
          <a:bodyPr/>
          <a:lstStyle>
            <a:lvl1pPr marL="0" indent="0" algn="l">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Shape 64"/>
          <p:cNvSpPr/>
          <p:nvPr userDrawn="1"/>
        </p:nvSpPr>
        <p:spPr>
          <a:xfrm flipV="1">
            <a:off x="2141935"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dirty="0">
              <a:ln>
                <a:noFill/>
              </a:ln>
              <a:solidFill>
                <a:srgbClr val="2A2A2A"/>
              </a:solidFill>
              <a:effectLst/>
              <a:uLnTx/>
              <a:uFillTx/>
              <a:latin typeface="Arial"/>
              <a:sym typeface="Helvetica Light"/>
            </a:endParaRPr>
          </a:p>
        </p:txBody>
      </p:sp>
      <p:sp>
        <p:nvSpPr>
          <p:cNvPr id="5" name="Shape 68"/>
          <p:cNvSpPr/>
          <p:nvPr userDrawn="1"/>
        </p:nvSpPr>
        <p:spPr>
          <a:xfrm>
            <a:off x="7531089" y="204551"/>
            <a:ext cx="1360911" cy="270000"/>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dirty="0">
                <a:ln>
                  <a:noFill/>
                </a:ln>
                <a:solidFill>
                  <a:srgbClr val="2A2A2A"/>
                </a:solidFill>
                <a:effectLst/>
                <a:uLnTx/>
                <a:uFillTx/>
                <a:latin typeface="Arial"/>
                <a:cs typeface="Arial"/>
                <a:sym typeface="Arial"/>
              </a:rPr>
              <a:t>Working together </a:t>
            </a:r>
            <a:br>
              <a:rPr kumimoji="0" sz="800" b="0" i="0" u="none" strike="noStrike" kern="0" cap="none" spc="0" normalizeH="0" baseline="0" noProof="0" dirty="0">
                <a:ln>
                  <a:noFill/>
                </a:ln>
                <a:solidFill>
                  <a:srgbClr val="2A2A2A"/>
                </a:solidFill>
                <a:effectLst/>
                <a:uLnTx/>
                <a:uFillTx/>
                <a:latin typeface="Arial"/>
                <a:cs typeface="Arial"/>
                <a:sym typeface="Arial"/>
              </a:rPr>
            </a:br>
            <a:r>
              <a:rPr kumimoji="0" sz="800" b="0" i="0" u="none" strike="noStrike" kern="0" cap="none" spc="0" normalizeH="0" baseline="0" noProof="0" dirty="0">
                <a:ln>
                  <a:noFill/>
                </a:ln>
                <a:solidFill>
                  <a:srgbClr val="2A2A2A"/>
                </a:solidFill>
                <a:effectLst/>
                <a:uLnTx/>
                <a:uFillTx/>
                <a:latin typeface="Arial"/>
                <a:cs typeface="Arial"/>
                <a:sym typeface="Arial"/>
              </a:rPr>
              <a:t>(enter working relationship)</a:t>
            </a:r>
          </a:p>
        </p:txBody>
      </p:sp>
      <p:sp>
        <p:nvSpPr>
          <p:cNvPr id="6"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US" smtClean="0"/>
              <a:t>Click icon to add picture</a:t>
            </a:r>
            <a:endParaRPr lang="en-GB" dirty="0"/>
          </a:p>
        </p:txBody>
      </p:sp>
      <p:sp>
        <p:nvSpPr>
          <p:cNvPr id="7"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US" smtClean="0"/>
              <a:t>Click icon to add picture</a:t>
            </a:r>
            <a:endParaRPr dirty="0"/>
          </a:p>
        </p:txBody>
      </p:sp>
      <p:sp>
        <p:nvSpPr>
          <p:cNvPr id="8"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US" smtClean="0"/>
              <a:t>Click icon to add picture</a:t>
            </a:r>
            <a:endParaRPr dirty="0"/>
          </a:p>
        </p:txBody>
      </p:sp>
      <p:sp>
        <p:nvSpPr>
          <p:cNvPr id="9" name="Shape 64"/>
          <p:cNvSpPr/>
          <p:nvPr userDrawn="1"/>
        </p:nvSpPr>
        <p:spPr>
          <a:xfrm flipV="1">
            <a:off x="3490913"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dirty="0">
              <a:ln>
                <a:noFill/>
              </a:ln>
              <a:solidFill>
                <a:srgbClr val="2A2A2A"/>
              </a:solidFill>
              <a:effectLst/>
              <a:uLnTx/>
              <a:uFillTx/>
              <a:latin typeface="Arial"/>
              <a:sym typeface="Helvetica Light"/>
            </a:endParaRPr>
          </a:p>
        </p:txBody>
      </p:sp>
      <p:sp>
        <p:nvSpPr>
          <p:cNvPr id="10" name="Shape 64"/>
          <p:cNvSpPr/>
          <p:nvPr userDrawn="1"/>
        </p:nvSpPr>
        <p:spPr>
          <a:xfrm flipV="1">
            <a:off x="4842272"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dirty="0">
              <a:ln>
                <a:noFill/>
              </a:ln>
              <a:solidFill>
                <a:srgbClr val="2A2A2A"/>
              </a:solidFill>
              <a:effectLst/>
              <a:uLnTx/>
              <a:uFillTx/>
              <a:latin typeface="Arial"/>
              <a:sym typeface="Helvetica Light"/>
            </a:endParaRPr>
          </a:p>
        </p:txBody>
      </p:sp>
      <p:sp>
        <p:nvSpPr>
          <p:cNvPr id="11" name="Shape 64"/>
          <p:cNvSpPr/>
          <p:nvPr userDrawn="1"/>
        </p:nvSpPr>
        <p:spPr>
          <a:xfrm flipV="1">
            <a:off x="6192441"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dirty="0">
              <a:ln>
                <a:noFill/>
              </a:ln>
              <a:solidFill>
                <a:srgbClr val="2A2A2A"/>
              </a:solidFill>
              <a:effectLst/>
              <a:uLnTx/>
              <a:uFillTx/>
              <a:latin typeface="Arial"/>
              <a:sym typeface="Helvetica Light"/>
            </a:endParaRPr>
          </a:p>
        </p:txBody>
      </p:sp>
      <p:sp>
        <p:nvSpPr>
          <p:cNvPr id="12"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US" smtClean="0"/>
              <a:t>Click icon to add picture</a:t>
            </a:r>
            <a:endParaRPr dirty="0"/>
          </a:p>
        </p:txBody>
      </p:sp>
      <p:sp>
        <p:nvSpPr>
          <p:cNvPr id="13" name="Rectangle 12"/>
          <p:cNvSpPr/>
          <p:nvPr userDrawn="1"/>
        </p:nvSpPr>
        <p:spPr>
          <a:xfrm>
            <a:off x="0" y="473577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tx1"/>
                </a:solidFill>
              </a:rPr>
              <a:t>www.metoffice.gov.uk</a:t>
            </a:r>
            <a:r>
              <a:rPr lang="fr-BE" sz="800" dirty="0" smtClean="0">
                <a:solidFill>
                  <a:schemeClr val="bg2"/>
                </a:solidFill>
              </a:rPr>
              <a:t>	</a:t>
            </a:r>
            <a:endParaRPr lang="en-GB" sz="800" dirty="0">
              <a:solidFill>
                <a:schemeClr val="bg2"/>
              </a:solidFill>
            </a:endParaRPr>
          </a:p>
        </p:txBody>
      </p:sp>
      <p:sp>
        <p:nvSpPr>
          <p:cNvPr id="14" name="Rectangle 13"/>
          <p:cNvSpPr/>
          <p:nvPr userDrawn="1"/>
        </p:nvSpPr>
        <p:spPr>
          <a:xfrm>
            <a:off x="4217158" y="4735773"/>
            <a:ext cx="4926842"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r" defTabSz="450850">
              <a:tabLst/>
            </a:pPr>
            <a:r>
              <a:rPr lang="fr-BE" sz="800" dirty="0" smtClean="0">
                <a:solidFill>
                  <a:schemeClr val="tx1"/>
                </a:solidFill>
              </a:rPr>
              <a:t>© Crown Copyright</a:t>
            </a:r>
            <a:r>
              <a:rPr lang="fr-BE" sz="800" baseline="0" dirty="0" smtClean="0">
                <a:solidFill>
                  <a:schemeClr val="tx1"/>
                </a:solidFill>
              </a:rPr>
              <a:t> 2018, Met Office</a:t>
            </a:r>
            <a:endParaRPr lang="en-GB" sz="800" dirty="0">
              <a:solidFill>
                <a:schemeClr val="tx1"/>
              </a:solidFill>
            </a:endParaRPr>
          </a:p>
        </p:txBody>
      </p:sp>
    </p:spTree>
    <p:extLst>
      <p:ext uri="{BB962C8B-B14F-4D97-AF65-F5344CB8AC3E}">
        <p14:creationId xmlns:p14="http://schemas.microsoft.com/office/powerpoint/2010/main" val="23199797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 option 5">
    <p:spTree>
      <p:nvGrpSpPr>
        <p:cNvPr id="1" name=""/>
        <p:cNvGrpSpPr/>
        <p:nvPr/>
      </p:nvGrpSpPr>
      <p:grpSpPr>
        <a:xfrm>
          <a:off x="0" y="0"/>
          <a:ext cx="0" cy="0"/>
          <a:chOff x="0" y="0"/>
          <a:chExt cx="0" cy="0"/>
        </a:xfrm>
      </p:grpSpPr>
      <p:sp>
        <p:nvSpPr>
          <p:cNvPr id="15"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solidFill>
                <a:effectLst/>
                <a:uLnTx/>
                <a:uFillTx/>
                <a:latin typeface="Arial"/>
                <a:sym typeface="Helvetica Light"/>
              </a:rPr>
              <a:t>  </a:t>
            </a:r>
          </a:p>
        </p:txBody>
      </p:sp>
      <p:sp>
        <p:nvSpPr>
          <p:cNvPr id="2" name="Title 1"/>
          <p:cNvSpPr>
            <a:spLocks noGrp="1"/>
          </p:cNvSpPr>
          <p:nvPr>
            <p:ph type="ctrTitle"/>
          </p:nvPr>
        </p:nvSpPr>
        <p:spPr>
          <a:xfrm>
            <a:off x="252000" y="698400"/>
            <a:ext cx="8640000" cy="1157696"/>
          </a:xfrm>
        </p:spPr>
        <p:txBody>
          <a:bodyPr anchor="b">
            <a:normAutofit/>
          </a:bodyPr>
          <a:lstStyle>
            <a:lvl1pPr algn="l">
              <a:defRPr sz="36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2000" y="2129051"/>
            <a:ext cx="8640000" cy="1814299"/>
          </a:xfrm>
        </p:spPr>
        <p:txBody>
          <a:bodyPr/>
          <a:lstStyle>
            <a:lvl1pPr marL="0" indent="0" algn="l">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Shape 64"/>
          <p:cNvSpPr/>
          <p:nvPr userDrawn="1"/>
        </p:nvSpPr>
        <p:spPr>
          <a:xfrm flipV="1">
            <a:off x="2141935"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dirty="0">
              <a:ln>
                <a:noFill/>
              </a:ln>
              <a:solidFill>
                <a:srgbClr val="2A2A2A"/>
              </a:solidFill>
              <a:effectLst/>
              <a:uLnTx/>
              <a:uFillTx/>
              <a:latin typeface="Arial"/>
              <a:sym typeface="Helvetica Light"/>
            </a:endParaRPr>
          </a:p>
        </p:txBody>
      </p:sp>
      <p:sp>
        <p:nvSpPr>
          <p:cNvPr id="6"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US" smtClean="0"/>
              <a:t>Click icon to add picture</a:t>
            </a:r>
            <a:endParaRPr lang="en-GB" dirty="0"/>
          </a:p>
        </p:txBody>
      </p:sp>
      <p:sp>
        <p:nvSpPr>
          <p:cNvPr id="7"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US" smtClean="0"/>
              <a:t>Click icon to add picture</a:t>
            </a:r>
            <a:endParaRPr dirty="0"/>
          </a:p>
        </p:txBody>
      </p:sp>
      <p:sp>
        <p:nvSpPr>
          <p:cNvPr id="8"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US" smtClean="0"/>
              <a:t>Click icon to add picture</a:t>
            </a:r>
            <a:endParaRPr dirty="0"/>
          </a:p>
        </p:txBody>
      </p:sp>
      <p:sp>
        <p:nvSpPr>
          <p:cNvPr id="9" name="Shape 64"/>
          <p:cNvSpPr/>
          <p:nvPr userDrawn="1"/>
        </p:nvSpPr>
        <p:spPr>
          <a:xfrm flipV="1">
            <a:off x="3490913"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dirty="0">
              <a:ln>
                <a:noFill/>
              </a:ln>
              <a:solidFill>
                <a:srgbClr val="2A2A2A"/>
              </a:solidFill>
              <a:effectLst/>
              <a:uLnTx/>
              <a:uFillTx/>
              <a:latin typeface="Arial"/>
              <a:sym typeface="Helvetica Light"/>
            </a:endParaRPr>
          </a:p>
        </p:txBody>
      </p:sp>
      <p:sp>
        <p:nvSpPr>
          <p:cNvPr id="10" name="Shape 64"/>
          <p:cNvSpPr/>
          <p:nvPr userDrawn="1"/>
        </p:nvSpPr>
        <p:spPr>
          <a:xfrm flipV="1">
            <a:off x="4842272"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dirty="0">
              <a:ln>
                <a:noFill/>
              </a:ln>
              <a:solidFill>
                <a:srgbClr val="2A2A2A"/>
              </a:solidFill>
              <a:effectLst/>
              <a:uLnTx/>
              <a:uFillTx/>
              <a:latin typeface="Arial"/>
              <a:sym typeface="Helvetica Light"/>
            </a:endParaRPr>
          </a:p>
        </p:txBody>
      </p:sp>
      <p:sp>
        <p:nvSpPr>
          <p:cNvPr id="11" name="Shape 64"/>
          <p:cNvSpPr/>
          <p:nvPr userDrawn="1"/>
        </p:nvSpPr>
        <p:spPr>
          <a:xfrm flipV="1">
            <a:off x="6192441"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dirty="0">
              <a:ln>
                <a:noFill/>
              </a:ln>
              <a:solidFill>
                <a:srgbClr val="2A2A2A"/>
              </a:solidFill>
              <a:effectLst/>
              <a:uLnTx/>
              <a:uFillTx/>
              <a:latin typeface="Arial"/>
              <a:sym typeface="Helvetica Light"/>
            </a:endParaRPr>
          </a:p>
        </p:txBody>
      </p:sp>
      <p:sp>
        <p:nvSpPr>
          <p:cNvPr id="12"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US" smtClean="0"/>
              <a:t>Click icon to add picture</a:t>
            </a:r>
            <a:endParaRPr dirty="0"/>
          </a:p>
        </p:txBody>
      </p:sp>
      <p:sp>
        <p:nvSpPr>
          <p:cNvPr id="13" name="Rectangle 12"/>
          <p:cNvSpPr/>
          <p:nvPr userDrawn="1"/>
        </p:nvSpPr>
        <p:spPr>
          <a:xfrm>
            <a:off x="0" y="4735773"/>
            <a:ext cx="9144000"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tx1"/>
                </a:solidFill>
              </a:rPr>
              <a:t>www.metoffice.gov.uk</a:t>
            </a:r>
            <a:r>
              <a:rPr lang="fr-BE" sz="800" dirty="0" smtClean="0">
                <a:solidFill>
                  <a:schemeClr val="bg2"/>
                </a:solidFill>
              </a:rPr>
              <a:t>	</a:t>
            </a:r>
            <a:endParaRPr lang="en-GB" sz="800" dirty="0">
              <a:solidFill>
                <a:schemeClr val="bg2"/>
              </a:solidFill>
            </a:endParaRPr>
          </a:p>
        </p:txBody>
      </p:sp>
      <p:sp>
        <p:nvSpPr>
          <p:cNvPr id="14" name="Rectangle 13"/>
          <p:cNvSpPr/>
          <p:nvPr userDrawn="1"/>
        </p:nvSpPr>
        <p:spPr>
          <a:xfrm>
            <a:off x="4217158" y="4735773"/>
            <a:ext cx="4926842" cy="40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r" defTabSz="450850">
              <a:tabLst/>
            </a:pPr>
            <a:r>
              <a:rPr lang="fr-BE" sz="800" dirty="0" smtClean="0">
                <a:solidFill>
                  <a:schemeClr val="tx1"/>
                </a:solidFill>
              </a:rPr>
              <a:t>© Crown Copyright</a:t>
            </a:r>
            <a:r>
              <a:rPr lang="fr-BE" sz="800" baseline="0" dirty="0" smtClean="0">
                <a:solidFill>
                  <a:schemeClr val="tx1"/>
                </a:solidFill>
              </a:rPr>
              <a:t> 2018, Met Office</a:t>
            </a:r>
            <a:endParaRPr lang="en-GB" sz="800" dirty="0">
              <a:solidFill>
                <a:schemeClr val="tx1"/>
              </a:solidFill>
            </a:endParaRPr>
          </a:p>
        </p:txBody>
      </p:sp>
      <p:sp>
        <p:nvSpPr>
          <p:cNvPr id="5" name="Shape 68"/>
          <p:cNvSpPr/>
          <p:nvPr userDrawn="1"/>
        </p:nvSpPr>
        <p:spPr>
          <a:xfrm>
            <a:off x="7531089" y="204551"/>
            <a:ext cx="1360911" cy="270000"/>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dirty="0">
                <a:ln>
                  <a:noFill/>
                </a:ln>
                <a:solidFill>
                  <a:schemeClr val="accent6"/>
                </a:solidFill>
                <a:effectLst/>
                <a:uLnTx/>
                <a:uFillTx/>
                <a:latin typeface="Arial"/>
                <a:cs typeface="Arial"/>
                <a:sym typeface="Arial"/>
              </a:rPr>
              <a:t>Working together </a:t>
            </a:r>
            <a:br>
              <a:rPr kumimoji="0" sz="800" b="0" i="0" u="none" strike="noStrike" kern="0" cap="none" spc="0" normalizeH="0" baseline="0" noProof="0" dirty="0">
                <a:ln>
                  <a:noFill/>
                </a:ln>
                <a:solidFill>
                  <a:schemeClr val="accent6"/>
                </a:solidFill>
                <a:effectLst/>
                <a:uLnTx/>
                <a:uFillTx/>
                <a:latin typeface="Arial"/>
                <a:cs typeface="Arial"/>
                <a:sym typeface="Arial"/>
              </a:rPr>
            </a:br>
            <a:r>
              <a:rPr kumimoji="0" sz="800" b="0" i="0" u="none" strike="noStrike" kern="0" cap="none" spc="0" normalizeH="0" baseline="0" noProof="0" dirty="0">
                <a:ln>
                  <a:noFill/>
                </a:ln>
                <a:solidFill>
                  <a:schemeClr val="accent6"/>
                </a:solidFill>
                <a:effectLst/>
                <a:uLnTx/>
                <a:uFillTx/>
                <a:latin typeface="Arial"/>
                <a:cs typeface="Arial"/>
                <a:sym typeface="Arial"/>
              </a:rPr>
              <a:t>(enter working relationship)</a:t>
            </a:r>
          </a:p>
        </p:txBody>
      </p:sp>
      <p:pic>
        <p:nvPicPr>
          <p:cNvPr id="18" name="MO_MASTER_for_dark_backg_RBG.png"/>
          <p:cNvPicPr>
            <a:picLocks noChangeAspect="1"/>
          </p:cNvPicPr>
          <p:nvPr userDrawn="1"/>
        </p:nvPicPr>
        <p:blipFill>
          <a:blip r:embed="rId3" cstate="print">
            <a:extLst/>
          </a:blip>
          <a:stretch>
            <a:fillRect/>
          </a:stretch>
        </p:blipFill>
        <p:spPr>
          <a:xfrm>
            <a:off x="183600" y="54000"/>
            <a:ext cx="1803780" cy="565650"/>
          </a:xfrm>
          <a:prstGeom prst="rect">
            <a:avLst/>
          </a:prstGeom>
          <a:ln w="12700">
            <a:miter lim="400000"/>
          </a:ln>
        </p:spPr>
      </p:pic>
    </p:spTree>
    <p:extLst>
      <p:ext uri="{BB962C8B-B14F-4D97-AF65-F5344CB8AC3E}">
        <p14:creationId xmlns:p14="http://schemas.microsoft.com/office/powerpoint/2010/main" val="20472086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1 column">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GB"/>
          </a:p>
        </p:txBody>
      </p:sp>
      <p:sp>
        <p:nvSpPr>
          <p:cNvPr id="11" name="Slide Number Placeholder 10"/>
          <p:cNvSpPr>
            <a:spLocks noGrp="1"/>
          </p:cNvSpPr>
          <p:nvPr>
            <p:ph type="sldNum" sz="quarter" idx="10"/>
          </p:nvPr>
        </p:nvSpPr>
        <p:spPr/>
        <p:txBody>
          <a:body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10126256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11.jpeg"/><Relationship Id="rId5" Type="http://schemas.openxmlformats.org/officeDocument/2006/relationships/slideLayout" Target="../slideLayouts/slideLayout28.xml"/><Relationship Id="rId10" Type="http://schemas.openxmlformats.org/officeDocument/2006/relationships/theme" Target="../theme/theme2.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2000" y="699740"/>
            <a:ext cx="8640000" cy="576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2000" y="1548000"/>
            <a:ext cx="8640000" cy="3060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MO_MASTER_black_mono_for_light_backg_RBG.png"/>
          <p:cNvPicPr>
            <a:picLocks noChangeAspect="1"/>
          </p:cNvPicPr>
          <p:nvPr userDrawn="1"/>
        </p:nvPicPr>
        <p:blipFill>
          <a:blip r:embed="rId25" cstate="print">
            <a:extLst/>
          </a:blip>
          <a:stretch>
            <a:fillRect/>
          </a:stretch>
        </p:blipFill>
        <p:spPr>
          <a:xfrm>
            <a:off x="183946" y="54592"/>
            <a:ext cx="1802343" cy="565200"/>
          </a:xfrm>
          <a:prstGeom prst="rect">
            <a:avLst/>
          </a:prstGeom>
          <a:ln w="12700">
            <a:miter lim="400000"/>
          </a:ln>
        </p:spPr>
      </p:pic>
      <p:sp>
        <p:nvSpPr>
          <p:cNvPr id="9" name="Rectangle 8"/>
          <p:cNvSpPr/>
          <p:nvPr userDrawn="1"/>
        </p:nvSpPr>
        <p:spPr>
          <a:xfrm>
            <a:off x="0" y="4735773"/>
            <a:ext cx="9144000" cy="4077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gn="l" defTabSz="450850">
              <a:tabLst/>
            </a:pPr>
            <a:r>
              <a:rPr lang="fr-BE" sz="800" dirty="0" smtClean="0">
                <a:solidFill>
                  <a:schemeClr val="tx1"/>
                </a:solidFill>
              </a:rPr>
              <a:t>	</a:t>
            </a:r>
            <a:endParaRPr lang="en-GB" sz="800" dirty="0">
              <a:solidFill>
                <a:schemeClr val="tx1"/>
              </a:solidFill>
            </a:endParaRPr>
          </a:p>
        </p:txBody>
      </p:sp>
      <p:sp>
        <p:nvSpPr>
          <p:cNvPr id="4" name="Slide Number Placeholder 3"/>
          <p:cNvSpPr>
            <a:spLocks noGrp="1"/>
          </p:cNvSpPr>
          <p:nvPr>
            <p:ph type="sldNum" sz="quarter" idx="4"/>
          </p:nvPr>
        </p:nvSpPr>
        <p:spPr>
          <a:xfrm>
            <a:off x="3851910" y="4802317"/>
            <a:ext cx="1436370" cy="274637"/>
          </a:xfrm>
          <a:prstGeom prst="rect">
            <a:avLst/>
          </a:prstGeom>
        </p:spPr>
        <p:txBody>
          <a:bodyPr vert="horz" lIns="91440" tIns="45720" rIns="91440" bIns="45720" rtlCol="0" anchor="ctr"/>
          <a:lstStyle>
            <a:lvl1pPr algn="ctr">
              <a:defRPr sz="1200">
                <a:solidFill>
                  <a:schemeClr val="tx1"/>
                </a:solidFill>
              </a:defRPr>
            </a:lvl1pPr>
          </a:lstStyle>
          <a:p>
            <a:fld id="{E5F9FE41-C8F9-47EF-94C3-C489748B47D0}" type="slidenum">
              <a:rPr lang="en-GB" smtClean="0"/>
              <a:pPr/>
              <a:t>‹#›</a:t>
            </a:fld>
            <a:endParaRPr lang="en-GB" dirty="0"/>
          </a:p>
        </p:txBody>
      </p:sp>
    </p:spTree>
    <p:extLst>
      <p:ext uri="{BB962C8B-B14F-4D97-AF65-F5344CB8AC3E}">
        <p14:creationId xmlns:p14="http://schemas.microsoft.com/office/powerpoint/2010/main" val="3098655942"/>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59" r:id="rId3"/>
    <p:sldLayoutId id="2147483686" r:id="rId4"/>
    <p:sldLayoutId id="2147483681" r:id="rId5"/>
    <p:sldLayoutId id="2147483684" r:id="rId6"/>
    <p:sldLayoutId id="2147483682" r:id="rId7"/>
    <p:sldLayoutId id="2147483685" r:id="rId8"/>
    <p:sldLayoutId id="2147483660" r:id="rId9"/>
    <p:sldLayoutId id="2147483662" r:id="rId10"/>
    <p:sldLayoutId id="2147483670" r:id="rId11"/>
    <p:sldLayoutId id="2147483669" r:id="rId12"/>
    <p:sldLayoutId id="2147483668" r:id="rId13"/>
    <p:sldLayoutId id="2147483664" r:id="rId14"/>
    <p:sldLayoutId id="2147483671" r:id="rId15"/>
    <p:sldLayoutId id="2147483665" r:id="rId16"/>
    <p:sldLayoutId id="2147483677" r:id="rId17"/>
    <p:sldLayoutId id="2147483672" r:id="rId18"/>
    <p:sldLayoutId id="2147483676" r:id="rId19"/>
    <p:sldLayoutId id="2147483674" r:id="rId20"/>
    <p:sldLayoutId id="2147483675" r:id="rId21"/>
    <p:sldLayoutId id="2147483673" r:id="rId22"/>
    <p:sldLayoutId id="2147483683" r:id="rId23"/>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259AF2F-52C6-9B46-B8B2-0579234AE62E}" type="slidenum">
              <a:rPr lang="en-US" smtClean="0"/>
              <a:t>‹#›</a:t>
            </a:fld>
            <a:endParaRPr lang="en-US"/>
          </a:p>
        </p:txBody>
      </p:sp>
      <p:pic>
        <p:nvPicPr>
          <p:cNvPr id="7" name="Picture 6" descr="wmo2016_powerpoint_standard_v2-2.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3863771"/>
            <a:ext cx="1626326" cy="1285875"/>
          </a:xfrm>
          <a:prstGeom prst="rect">
            <a:avLst/>
          </a:prstGeom>
        </p:spPr>
      </p:pic>
    </p:spTree>
    <p:extLst>
      <p:ext uri="{BB962C8B-B14F-4D97-AF65-F5344CB8AC3E}">
        <p14:creationId xmlns:p14="http://schemas.microsoft.com/office/powerpoint/2010/main" val="295014168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org/2017/12/odi-study/" TargetMode="External"/><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hyperlink" Target="https://wis.wmo.int/WIS2" TargetMode="Externa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hyperlink" Target="https://wis.wmo.int/WIS2" TargetMode="Externa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hyperlink" Target="https://wis.wmo.int/WIS2" TargetMode="Externa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hyperlink" Target="https://goo.gl/ZonMzd" TargetMode="External"/><Relationship Id="rId2" Type="http://schemas.openxmlformats.org/officeDocument/2006/relationships/hyperlink" Target="https://wis.wmo.int/WIS2" TargetMode="Externa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Nm2Oh_jioIE&amp;rel=0"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2000" y="698400"/>
            <a:ext cx="8640000" cy="1157696"/>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r>
              <a:rPr lang="en-GB" dirty="0" smtClean="0"/>
              <a:t>WMO Information System (WIS)</a:t>
            </a:r>
            <a:endParaRPr lang="en-GB" dirty="0"/>
          </a:p>
        </p:txBody>
      </p:sp>
      <p:sp>
        <p:nvSpPr>
          <p:cNvPr id="5" name="Subtitle 2"/>
          <p:cNvSpPr txBox="1">
            <a:spLocks/>
          </p:cNvSpPr>
          <p:nvPr/>
        </p:nvSpPr>
        <p:spPr>
          <a:xfrm>
            <a:off x="252000" y="2129051"/>
            <a:ext cx="8640000" cy="181429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dirty="0" smtClean="0"/>
              <a:t>ECOMET workshop </a:t>
            </a:r>
            <a:r>
              <a:rPr lang="en-GB" dirty="0" smtClean="0"/>
              <a:t>(item 2.4)</a:t>
            </a:r>
            <a:r>
              <a:rPr lang="en-GB" dirty="0" smtClean="0"/>
              <a:t>, Darmstadt, 12 April </a:t>
            </a:r>
            <a:r>
              <a:rPr lang="en-GB" dirty="0" smtClean="0"/>
              <a:t>2018</a:t>
            </a:r>
          </a:p>
          <a:p>
            <a:pPr marL="0" indent="0">
              <a:buNone/>
            </a:pPr>
            <a:r>
              <a:rPr lang="en-GB" dirty="0" smtClean="0"/>
              <a:t>Jeremy </a:t>
            </a:r>
            <a:r>
              <a:rPr lang="en-GB" dirty="0" smtClean="0"/>
              <a:t>Tandy, Met Office (on behalf of WMO)</a:t>
            </a:r>
            <a:endParaRPr lang="en-GB" dirty="0"/>
          </a:p>
        </p:txBody>
      </p:sp>
    </p:spTree>
    <p:extLst>
      <p:ext uri="{BB962C8B-B14F-4D97-AF65-F5344CB8AC3E}">
        <p14:creationId xmlns:p14="http://schemas.microsoft.com/office/powerpoint/2010/main" val="2738203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252000" y="880532"/>
            <a:ext cx="8640000" cy="372746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t>Give to the users the means to access and use unprecedented amount of data and information from all WMO programmes</a:t>
            </a:r>
          </a:p>
          <a:p>
            <a:r>
              <a:rPr lang="en-GB" dirty="0" smtClean="0"/>
              <a:t>Provide easy and reliable access to services (products, tools, applications, computing, storage …)</a:t>
            </a:r>
          </a:p>
          <a:p>
            <a:r>
              <a:rPr lang="en-GB" dirty="0" smtClean="0"/>
              <a:t>… while continuing to promote free and open data sharing</a:t>
            </a:r>
          </a:p>
          <a:p>
            <a:r>
              <a:rPr lang="en-GB" dirty="0" smtClean="0"/>
              <a:t>Allow users to apply own processing to data</a:t>
            </a:r>
          </a:p>
          <a:p>
            <a:r>
              <a:rPr lang="en-GB" dirty="0" smtClean="0"/>
              <a:t>Rationalise common parts of WIS infrastructure</a:t>
            </a:r>
          </a:p>
          <a:p>
            <a:r>
              <a:rPr lang="en-GB" dirty="0" smtClean="0"/>
              <a:t>Better serve all types of users, expand the user base, promote interaction between communities: public authorities, research, private, …</a:t>
            </a:r>
            <a:endParaRPr lang="en-GB" dirty="0" smtClean="0"/>
          </a:p>
          <a:p>
            <a:endParaRPr lang="en-GB" dirty="0" smtClean="0"/>
          </a:p>
          <a:p>
            <a:pPr marL="0" indent="0" algn="r">
              <a:buNone/>
            </a:pPr>
            <a:r>
              <a:rPr lang="en-GB" i="1" dirty="0" smtClean="0"/>
              <a:t>source: Matteo </a:t>
            </a:r>
            <a:r>
              <a:rPr lang="en-GB" i="1" dirty="0" err="1" smtClean="0"/>
              <a:t>Dell’Aqua</a:t>
            </a:r>
            <a:r>
              <a:rPr lang="en-GB" i="1" dirty="0" smtClean="0"/>
              <a:t>, chair WMO OPAG-ISS</a:t>
            </a:r>
            <a:endParaRPr lang="en-GB" i="1" dirty="0" smtClean="0"/>
          </a:p>
          <a:p>
            <a:endParaRPr lang="en-GB" dirty="0"/>
          </a:p>
        </p:txBody>
      </p:sp>
      <p:sp>
        <p:nvSpPr>
          <p:cNvPr id="7" name="Title 3"/>
          <p:cNvSpPr txBox="1">
            <a:spLocks/>
          </p:cNvSpPr>
          <p:nvPr/>
        </p:nvSpPr>
        <p:spPr>
          <a:xfrm>
            <a:off x="1830819" y="53728"/>
            <a:ext cx="7170941" cy="576000"/>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GB" dirty="0" smtClean="0"/>
              <a:t>WIS 2.0 – what are the goals?</a:t>
            </a:r>
            <a:endParaRPr lang="en-GB" dirty="0"/>
          </a:p>
        </p:txBody>
      </p:sp>
      <p:sp>
        <p:nvSpPr>
          <p:cNvPr id="2" name="Slide Number Placeholder 1"/>
          <p:cNvSpPr>
            <a:spLocks noGrp="1"/>
          </p:cNvSpPr>
          <p:nvPr>
            <p:ph type="sldNum" sz="quarter" idx="10"/>
          </p:nvPr>
        </p:nvSpPr>
        <p:spPr/>
        <p:txBody>
          <a:bodyPr/>
          <a:lstStyle/>
          <a:p>
            <a:fld id="{E5F9FE41-C8F9-47EF-94C3-C489748B47D0}" type="slidenum">
              <a:rPr lang="en-GB" smtClean="0"/>
              <a:pPr/>
              <a:t>10</a:t>
            </a:fld>
            <a:endParaRPr lang="en-GB" dirty="0"/>
          </a:p>
        </p:txBody>
      </p:sp>
    </p:spTree>
    <p:extLst>
      <p:ext uri="{BB962C8B-B14F-4D97-AF65-F5344CB8AC3E}">
        <p14:creationId xmlns:p14="http://schemas.microsoft.com/office/powerpoint/2010/main" val="3813135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Why</a:t>
            </a:r>
            <a:r>
              <a:rPr lang="fr-CH" dirty="0" smtClean="0"/>
              <a:t> WIS </a:t>
            </a:r>
            <a:r>
              <a:rPr lang="fr-CH" dirty="0" err="1" smtClean="0"/>
              <a:t>needs</a:t>
            </a:r>
            <a:r>
              <a:rPr lang="fr-CH" dirty="0" smtClean="0"/>
              <a:t> </a:t>
            </a:r>
            <a:r>
              <a:rPr lang="fr-CH" dirty="0" err="1" smtClean="0"/>
              <a:t>changing</a:t>
            </a:r>
            <a:endParaRPr lang="en-US" dirty="0"/>
          </a:p>
        </p:txBody>
      </p:sp>
      <p:sp>
        <p:nvSpPr>
          <p:cNvPr id="3" name="Content Placeholder 2"/>
          <p:cNvSpPr>
            <a:spLocks noGrp="1"/>
          </p:cNvSpPr>
          <p:nvPr>
            <p:ph idx="1"/>
          </p:nvPr>
        </p:nvSpPr>
        <p:spPr>
          <a:xfrm>
            <a:off x="1485900" y="1200151"/>
            <a:ext cx="6515100" cy="3394472"/>
          </a:xfrm>
        </p:spPr>
        <p:txBody>
          <a:bodyPr>
            <a:normAutofit fontScale="85000" lnSpcReduction="20000"/>
          </a:bodyPr>
          <a:lstStyle/>
          <a:p>
            <a:r>
              <a:rPr lang="en-US" sz="2100" dirty="0"/>
              <a:t>Discovery of WIS data not easy (search engine; GISC Portal)</a:t>
            </a:r>
          </a:p>
          <a:p>
            <a:r>
              <a:rPr lang="en-US" sz="2100" dirty="0"/>
              <a:t>Lack of direct access to data via the Web </a:t>
            </a:r>
          </a:p>
          <a:p>
            <a:r>
              <a:rPr lang="en-US" sz="2100" dirty="0"/>
              <a:t>Meet needs of all WMO </a:t>
            </a:r>
            <a:r>
              <a:rPr lang="en-US" sz="2100" dirty="0" err="1"/>
              <a:t>Programmes</a:t>
            </a:r>
            <a:r>
              <a:rPr lang="en-US" sz="2100" dirty="0"/>
              <a:t> (not just WWW)</a:t>
            </a:r>
          </a:p>
          <a:p>
            <a:r>
              <a:rPr lang="en-US" sz="2100" dirty="0"/>
              <a:t>UN </a:t>
            </a:r>
            <a:r>
              <a:rPr lang="en-US" sz="2100" dirty="0"/>
              <a:t>global </a:t>
            </a:r>
            <a:r>
              <a:rPr lang="en-US" sz="2100" dirty="0"/>
              <a:t>agendas: sustainable </a:t>
            </a:r>
            <a:r>
              <a:rPr lang="en-US" sz="2100" dirty="0"/>
              <a:t>development, climate change and disaster risk </a:t>
            </a:r>
            <a:r>
              <a:rPr lang="en-US" sz="2100" dirty="0"/>
              <a:t>reduction</a:t>
            </a:r>
          </a:p>
          <a:p>
            <a:r>
              <a:rPr lang="de-DE" sz="2100" dirty="0"/>
              <a:t>Draft </a:t>
            </a:r>
            <a:r>
              <a:rPr lang="de-DE" sz="2100" dirty="0"/>
              <a:t>WMO Strategic Plan (</a:t>
            </a:r>
            <a:r>
              <a:rPr lang="de-DE" sz="2100"/>
              <a:t>2020-2023</a:t>
            </a:r>
            <a:r>
              <a:rPr lang="de-DE" sz="2100"/>
              <a:t>): accessibility and use of data, need for NMHS to adapt in response to technological advances and changing user expectations</a:t>
            </a:r>
            <a:endParaRPr lang="de-DE" sz="2100" dirty="0"/>
          </a:p>
          <a:p>
            <a:r>
              <a:rPr lang="de-DE" sz="2100" dirty="0"/>
              <a:t>CBS Led Review on Emerging Data Issues</a:t>
            </a:r>
          </a:p>
          <a:p>
            <a:pPr marL="0" indent="0">
              <a:buNone/>
            </a:pPr>
            <a:endParaRPr lang="de-DE" sz="2100" dirty="0"/>
          </a:p>
          <a:p>
            <a:r>
              <a:rPr lang="de-DE" sz="2100" dirty="0"/>
              <a:t>Improve discoverability and accessibility of data</a:t>
            </a:r>
          </a:p>
          <a:p>
            <a:r>
              <a:rPr lang="de-DE" sz="2100" dirty="0"/>
              <a:t>Technology advances: explosion of data, changing modes of use, operational efficiencies</a:t>
            </a:r>
            <a:endParaRPr lang="en-US" sz="2100" dirty="0"/>
          </a:p>
          <a:p>
            <a:pPr marL="0" indent="0">
              <a:buNone/>
            </a:pPr>
            <a:endParaRPr lang="en-US" sz="2100" dirty="0"/>
          </a:p>
        </p:txBody>
      </p:sp>
      <p:sp>
        <p:nvSpPr>
          <p:cNvPr id="4" name="Slide Number Placeholder 3"/>
          <p:cNvSpPr>
            <a:spLocks noGrp="1"/>
          </p:cNvSpPr>
          <p:nvPr>
            <p:ph type="sldNum" sz="quarter" idx="12"/>
          </p:nvPr>
        </p:nvSpPr>
        <p:spPr/>
        <p:txBody>
          <a:bodyPr/>
          <a:lstStyle/>
          <a:p>
            <a:fld id="{9259AF2F-52C6-9B46-B8B2-0579234AE62E}" type="slidenum">
              <a:rPr lang="en-US" smtClean="0"/>
              <a:t>11</a:t>
            </a:fld>
            <a:endParaRPr lang="en-US"/>
          </a:p>
        </p:txBody>
      </p:sp>
    </p:spTree>
    <p:extLst>
      <p:ext uri="{BB962C8B-B14F-4D97-AF65-F5344CB8AC3E}">
        <p14:creationId xmlns:p14="http://schemas.microsoft.com/office/powerpoint/2010/main" val="385736011"/>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Key goals</a:t>
            </a:r>
            <a:endParaRPr lang="en-US" dirty="0"/>
          </a:p>
        </p:txBody>
      </p:sp>
      <p:graphicFrame>
        <p:nvGraphicFramePr>
          <p:cNvPr id="6" name="Content Placeholder 5"/>
          <p:cNvGraphicFramePr>
            <a:graphicFrameLocks noGrp="1"/>
          </p:cNvGraphicFramePr>
          <p:nvPr>
            <p:ph idx="1"/>
            <p:extLst/>
          </p:nvPr>
        </p:nvGraphicFramePr>
        <p:xfrm>
          <a:off x="1485900" y="1200150"/>
          <a:ext cx="6172200" cy="2910840"/>
        </p:xfrm>
        <a:graphic>
          <a:graphicData uri="http://schemas.openxmlformats.org/drawingml/2006/table">
            <a:tbl>
              <a:tblPr firstRow="1" bandRow="1">
                <a:tableStyleId>{5940675A-B579-460E-94D1-54222C63F5DA}</a:tableStyleId>
              </a:tblPr>
              <a:tblGrid>
                <a:gridCol w="3086100">
                  <a:extLst>
                    <a:ext uri="{9D8B030D-6E8A-4147-A177-3AD203B41FA5}">
                      <a16:colId xmlns:a16="http://schemas.microsoft.com/office/drawing/2014/main" val="88047354"/>
                    </a:ext>
                  </a:extLst>
                </a:gridCol>
                <a:gridCol w="3086100">
                  <a:extLst>
                    <a:ext uri="{9D8B030D-6E8A-4147-A177-3AD203B41FA5}">
                      <a16:colId xmlns:a16="http://schemas.microsoft.com/office/drawing/2014/main" val="1898774023"/>
                    </a:ext>
                  </a:extLst>
                </a:gridCol>
              </a:tblGrid>
              <a:tr h="1303020">
                <a:tc>
                  <a:txBody>
                    <a:bodyPr/>
                    <a:lstStyle/>
                    <a:p>
                      <a:pPr marL="342900" indent="-342900" algn="l">
                        <a:buFont typeface="+mj-lt"/>
                        <a:buAutoNum type="alphaUcPeriod"/>
                      </a:pPr>
                      <a:r>
                        <a:rPr lang="en-GB" sz="1400" kern="1200" dirty="0" smtClean="0">
                          <a:solidFill>
                            <a:schemeClr val="tx1"/>
                          </a:solidFill>
                          <a:effectLst/>
                          <a:latin typeface="+mn-lt"/>
                          <a:ea typeface="+mn-ea"/>
                          <a:cs typeface="+mn-cs"/>
                        </a:rPr>
                        <a:t>Increase the discoverability and accessibility of authoritative weather, water and climate data and information beyond the traditional institutional NMHS user base.</a:t>
                      </a:r>
                      <a:endParaRPr lang="en-GB" sz="1000" dirty="0"/>
                    </a:p>
                  </a:txBody>
                  <a:tcPr marL="68580" marR="68580" marT="34290" marB="34290"/>
                </a:tc>
                <a:tc>
                  <a:txBody>
                    <a:bodyPr/>
                    <a:lstStyle/>
                    <a:p>
                      <a:pPr marL="342900" indent="-342900">
                        <a:buFont typeface="+mj-lt"/>
                        <a:buAutoNum type="alphaUcPeriod" startAt="2"/>
                      </a:pPr>
                      <a:r>
                        <a:rPr lang="en-GB" sz="1400" kern="1200" dirty="0" smtClean="0">
                          <a:solidFill>
                            <a:schemeClr val="tx1"/>
                          </a:solidFill>
                          <a:effectLst/>
                          <a:latin typeface="+mn-lt"/>
                          <a:ea typeface="+mn-ea"/>
                          <a:cs typeface="+mn-cs"/>
                        </a:rPr>
                        <a:t>Ensure that the WMO community is equipped to derive benefit from the explosion in data volumes resulting from continued investment in earth-system modelling and observing systems.</a:t>
                      </a:r>
                      <a:endParaRPr lang="en-GB" sz="1000" dirty="0"/>
                    </a:p>
                  </a:txBody>
                  <a:tcPr marL="68580" marR="68580" marT="34290" marB="34290"/>
                </a:tc>
                <a:extLst>
                  <a:ext uri="{0D108BD9-81ED-4DB2-BD59-A6C34878D82A}">
                    <a16:rowId xmlns:a16="http://schemas.microsoft.com/office/drawing/2014/main" val="3912601258"/>
                  </a:ext>
                </a:extLst>
              </a:tr>
              <a:tr h="1508760">
                <a:tc>
                  <a:txBody>
                    <a:bodyPr/>
                    <a:lstStyle/>
                    <a:p>
                      <a:pPr marL="342900" indent="-342900">
                        <a:buFont typeface="+mj-lt"/>
                        <a:buAutoNum type="alphaUcPeriod" startAt="3"/>
                      </a:pPr>
                      <a:r>
                        <a:rPr lang="en-GB" sz="1400" kern="1200" dirty="0" smtClean="0">
                          <a:solidFill>
                            <a:schemeClr val="tx1"/>
                          </a:solidFill>
                          <a:effectLst/>
                          <a:latin typeface="+mn-lt"/>
                          <a:ea typeface="+mn-ea"/>
                          <a:cs typeface="+mn-cs"/>
                        </a:rPr>
                        <a:t>Cost reduction for WIS Centres from retirement of the legacy systems and infrastructure, and consolidation of how core WIS functions are provided.</a:t>
                      </a:r>
                      <a:endParaRPr lang="en-GB" sz="1000" dirty="0"/>
                    </a:p>
                  </a:txBody>
                  <a:tcPr marL="68580" marR="68580" marT="34290" marB="34290"/>
                </a:tc>
                <a:tc>
                  <a:txBody>
                    <a:bodyPr/>
                    <a:lstStyle/>
                    <a:p>
                      <a:pPr marL="342900" indent="-342900">
                        <a:buFont typeface="+mj-lt"/>
                        <a:buAutoNum type="alphaUcPeriod" startAt="4"/>
                      </a:pPr>
                      <a:r>
                        <a:rPr lang="en-GB" sz="1400" kern="1200" dirty="0" smtClean="0">
                          <a:solidFill>
                            <a:schemeClr val="tx1"/>
                          </a:solidFill>
                          <a:effectLst/>
                          <a:latin typeface="+mn-lt"/>
                          <a:ea typeface="+mn-ea"/>
                          <a:cs typeface="+mn-cs"/>
                        </a:rPr>
                        <a:t>Improve access to data and services in developing countries and, through regional and global cooperation, strengthen the capacity of Members to provide meteorological, hydrological, marine and climate services.</a:t>
                      </a:r>
                      <a:endParaRPr lang="en-GB" sz="1000" dirty="0"/>
                    </a:p>
                  </a:txBody>
                  <a:tcPr marL="68580" marR="68580" marT="34290" marB="34290"/>
                </a:tc>
                <a:extLst>
                  <a:ext uri="{0D108BD9-81ED-4DB2-BD59-A6C34878D82A}">
                    <a16:rowId xmlns:a16="http://schemas.microsoft.com/office/drawing/2014/main" val="3522998864"/>
                  </a:ext>
                </a:extLst>
              </a:tr>
            </a:tbl>
          </a:graphicData>
        </a:graphic>
      </p:graphicFrame>
      <p:sp>
        <p:nvSpPr>
          <p:cNvPr id="3" name="Slide Number Placeholder 2"/>
          <p:cNvSpPr>
            <a:spLocks noGrp="1"/>
          </p:cNvSpPr>
          <p:nvPr>
            <p:ph type="sldNum" sz="quarter" idx="12"/>
          </p:nvPr>
        </p:nvSpPr>
        <p:spPr/>
        <p:txBody>
          <a:bodyPr/>
          <a:lstStyle/>
          <a:p>
            <a:fld id="{9259AF2F-52C6-9B46-B8B2-0579234AE62E}" type="slidenum">
              <a:rPr lang="en-US" smtClean="0"/>
              <a:t>12</a:t>
            </a:fld>
            <a:endParaRPr lang="en-US"/>
          </a:p>
        </p:txBody>
      </p:sp>
    </p:spTree>
    <p:extLst>
      <p:ext uri="{BB962C8B-B14F-4D97-AF65-F5344CB8AC3E}">
        <p14:creationId xmlns:p14="http://schemas.microsoft.com/office/powerpoint/2010/main" val="1618920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WIS 2.0 vision</a:t>
            </a:r>
            <a:endParaRPr lang="en-US" dirty="0"/>
          </a:p>
        </p:txBody>
      </p:sp>
      <p:sp>
        <p:nvSpPr>
          <p:cNvPr id="3" name="Content Placeholder 2"/>
          <p:cNvSpPr>
            <a:spLocks noGrp="1"/>
          </p:cNvSpPr>
          <p:nvPr>
            <p:ph idx="1"/>
          </p:nvPr>
        </p:nvSpPr>
        <p:spPr/>
        <p:txBody>
          <a:bodyPr>
            <a:normAutofit lnSpcReduction="10000"/>
          </a:bodyPr>
          <a:lstStyle/>
          <a:p>
            <a:pPr marL="300038" lvl="1" indent="0" algn="r">
              <a:buNone/>
            </a:pPr>
            <a:r>
              <a:rPr lang="en-US" sz="2400" i="1" dirty="0"/>
              <a:t>WIS 2.0 is a collaborative system of systems using Web-architecture and open standards to provide simple, timely and seamless sharing of trusted weather, water and climate data and information through services</a:t>
            </a:r>
            <a:r>
              <a:rPr lang="en-US" sz="2400" i="1" dirty="0"/>
              <a:t>.</a:t>
            </a:r>
            <a:r>
              <a:rPr lang="en-US" sz="2400" dirty="0"/>
              <a:t>”</a:t>
            </a:r>
          </a:p>
          <a:p>
            <a:pPr marL="300038" lvl="1" indent="0" algn="r">
              <a:buNone/>
            </a:pPr>
            <a:endParaRPr lang="en-US" sz="1950" dirty="0"/>
          </a:p>
          <a:p>
            <a:pPr marL="342900" indent="-342900"/>
            <a:r>
              <a:rPr lang="en-US" sz="1950" dirty="0"/>
              <a:t>The functions of </a:t>
            </a:r>
            <a:r>
              <a:rPr lang="en-US" sz="1950" dirty="0"/>
              <a:t>WIS remain </a:t>
            </a:r>
            <a:r>
              <a:rPr lang="en-US" sz="1950" dirty="0"/>
              <a:t>largely unchanged  – </a:t>
            </a:r>
            <a:r>
              <a:rPr lang="en-US" sz="1950" dirty="0"/>
              <a:t>how </a:t>
            </a:r>
            <a:r>
              <a:rPr lang="en-US" sz="1950" dirty="0"/>
              <a:t>those functions are delivered </a:t>
            </a:r>
            <a:r>
              <a:rPr lang="en-US" sz="1950" dirty="0"/>
              <a:t>is </a:t>
            </a:r>
            <a:r>
              <a:rPr lang="en-US" sz="1950" dirty="0"/>
              <a:t>changing</a:t>
            </a:r>
            <a:r>
              <a:rPr lang="en-US" sz="1950" dirty="0"/>
              <a:t>.</a:t>
            </a:r>
          </a:p>
          <a:p>
            <a:pPr marL="342900" indent="-342900"/>
            <a:r>
              <a:rPr lang="en-US" sz="1950" dirty="0"/>
              <a:t>WIS 2.0 embodies a fundamental shift in the approach used for data sharing: from data-oriented GTS distribution to service-oriented access via the Web.</a:t>
            </a:r>
            <a:endParaRPr lang="en-US" sz="1950" dirty="0"/>
          </a:p>
        </p:txBody>
      </p:sp>
      <p:sp>
        <p:nvSpPr>
          <p:cNvPr id="5" name="TextBox 4"/>
          <p:cNvSpPr txBox="1"/>
          <p:nvPr/>
        </p:nvSpPr>
        <p:spPr>
          <a:xfrm>
            <a:off x="457200" y="918546"/>
            <a:ext cx="646331" cy="1200329"/>
          </a:xfrm>
          <a:prstGeom prst="rect">
            <a:avLst/>
          </a:prstGeom>
          <a:noFill/>
        </p:spPr>
        <p:txBody>
          <a:bodyPr wrap="none" rtlCol="0">
            <a:spAutoFit/>
          </a:bodyPr>
          <a:lstStyle/>
          <a:p>
            <a:pPr defTabSz="342900"/>
            <a:r>
              <a:rPr lang="en-GB" sz="7200" dirty="0">
                <a:solidFill>
                  <a:prstClr val="black"/>
                </a:solidFill>
                <a:latin typeface="Arial Black" panose="020B0A04020102020204" pitchFamily="34" charset="0"/>
                <a:cs typeface="Times New Roman" panose="02020603050405020304" pitchFamily="18" charset="0"/>
              </a:rPr>
              <a:t>“</a:t>
            </a:r>
            <a:endParaRPr lang="en-GB" sz="7200" dirty="0">
              <a:solidFill>
                <a:prstClr val="black"/>
              </a:solidFill>
              <a:latin typeface="Arial Black" panose="020B0A04020102020204"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259AF2F-52C6-9B46-B8B2-0579234AE62E}" type="slidenum">
              <a:rPr lang="en-US" smtClean="0"/>
              <a:t>13</a:t>
            </a:fld>
            <a:endParaRPr lang="en-US"/>
          </a:p>
        </p:txBody>
      </p:sp>
    </p:spTree>
    <p:extLst>
      <p:ext uri="{BB962C8B-B14F-4D97-AF65-F5344CB8AC3E}">
        <p14:creationId xmlns:p14="http://schemas.microsoft.com/office/powerpoint/2010/main" val="2555954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Technical approach</a:t>
            </a:r>
            <a:endParaRPr lang="en-GB" dirty="0"/>
          </a:p>
        </p:txBody>
      </p:sp>
      <p:sp>
        <p:nvSpPr>
          <p:cNvPr id="3" name="Content Placeholder 2"/>
          <p:cNvSpPr>
            <a:spLocks noGrp="1"/>
          </p:cNvSpPr>
          <p:nvPr>
            <p:ph idx="1"/>
          </p:nvPr>
        </p:nvSpPr>
        <p:spPr>
          <a:xfrm>
            <a:off x="1462251" y="1200151"/>
            <a:ext cx="6515101" cy="3394472"/>
          </a:xfrm>
        </p:spPr>
        <p:txBody>
          <a:bodyPr>
            <a:normAutofit fontScale="77500" lnSpcReduction="20000"/>
          </a:bodyPr>
          <a:lstStyle/>
          <a:p>
            <a:r>
              <a:rPr lang="en-GB" dirty="0"/>
              <a:t>Web-centric </a:t>
            </a:r>
            <a:endParaRPr lang="en-GB" dirty="0" smtClean="0"/>
          </a:p>
          <a:p>
            <a:r>
              <a:rPr lang="en-GB" dirty="0" smtClean="0"/>
              <a:t>Service ecosystem: “think global, act local” (CBSLREDI), system of systems, open standards</a:t>
            </a:r>
          </a:p>
          <a:p>
            <a:r>
              <a:rPr lang="en-GB" dirty="0" smtClean="0"/>
              <a:t>Encourage cloud-hosting to mitigate Big Data challenges (strong alignment with future DPFS approach)</a:t>
            </a:r>
          </a:p>
          <a:p>
            <a:r>
              <a:rPr lang="en-GB" dirty="0" smtClean="0"/>
              <a:t>Replace costly private </a:t>
            </a:r>
            <a:r>
              <a:rPr lang="en-GB" dirty="0"/>
              <a:t>networks with Internet connections for GTS network </a:t>
            </a:r>
            <a:r>
              <a:rPr lang="en-GB" dirty="0" smtClean="0"/>
              <a:t>links (where SLA can be met)</a:t>
            </a:r>
          </a:p>
          <a:p>
            <a:r>
              <a:rPr lang="en-GB" dirty="0"/>
              <a:t>Adopt commodity, open standard, messaging solutions for real-time data </a:t>
            </a:r>
            <a:r>
              <a:rPr lang="en-GB" dirty="0" smtClean="0"/>
              <a:t>distribution (cease legacy message </a:t>
            </a:r>
            <a:r>
              <a:rPr lang="en-GB" dirty="0"/>
              <a:t>switching activities</a:t>
            </a:r>
            <a:r>
              <a:rPr lang="en-GB" dirty="0" smtClean="0"/>
              <a:t>)</a:t>
            </a:r>
          </a:p>
          <a:p>
            <a:r>
              <a:rPr lang="en-GB" dirty="0" smtClean="0"/>
              <a:t>Consolidate WIS infrastructure – Core Services hosted in a </a:t>
            </a:r>
            <a:r>
              <a:rPr lang="en-GB" dirty="0"/>
              <a:t>cloud </a:t>
            </a:r>
            <a:r>
              <a:rPr lang="en-GB" dirty="0" smtClean="0"/>
              <a:t>environment, operated as shared services by Global Information System Centres (GISC)</a:t>
            </a:r>
            <a:endParaRPr lang="en-GB" dirty="0"/>
          </a:p>
        </p:txBody>
      </p:sp>
      <p:sp>
        <p:nvSpPr>
          <p:cNvPr id="4" name="Slide Number Placeholder 3"/>
          <p:cNvSpPr>
            <a:spLocks noGrp="1"/>
          </p:cNvSpPr>
          <p:nvPr>
            <p:ph type="sldNum" sz="quarter" idx="12"/>
          </p:nvPr>
        </p:nvSpPr>
        <p:spPr/>
        <p:txBody>
          <a:bodyPr/>
          <a:lstStyle/>
          <a:p>
            <a:fld id="{9259AF2F-52C6-9B46-B8B2-0579234AE62E}" type="slidenum">
              <a:rPr lang="en-US" smtClean="0"/>
              <a:t>14</a:t>
            </a:fld>
            <a:endParaRPr lang="en-US"/>
          </a:p>
        </p:txBody>
      </p:sp>
    </p:spTree>
    <p:extLst>
      <p:ext uri="{BB962C8B-B14F-4D97-AF65-F5344CB8AC3E}">
        <p14:creationId xmlns:p14="http://schemas.microsoft.com/office/powerpoint/2010/main" val="3924364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252000" y="1276456"/>
            <a:ext cx="8640000" cy="372746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00038" lvl="1" indent="0" algn="r" defTabSz="342900">
              <a:spcBef>
                <a:spcPct val="20000"/>
              </a:spcBef>
              <a:buNone/>
            </a:pPr>
            <a:r>
              <a:rPr lang="en-US" sz="2000" i="1" dirty="0"/>
              <a:t>The Web is the World’s most successful vendor neutral distributed information system, enabling people to access applications and services right across the World from their smart phones, tablets, laptops and other computing devices. […]</a:t>
            </a:r>
          </a:p>
          <a:p>
            <a:pPr marL="300038" lvl="1" indent="0" algn="r" defTabSz="342900">
              <a:spcBef>
                <a:spcPct val="20000"/>
              </a:spcBef>
              <a:buNone/>
            </a:pPr>
            <a:r>
              <a:rPr lang="en-US" sz="2000" i="1" dirty="0"/>
              <a:t>Complementing the Web of pages [as viewed by humans using Web browsers], there is the Web of data which ranges from small amounts of data to vast datasets, and either which are open to all or restricted to a few. Data can be consumed by Web pages, downloaded for local processing, or accessed via network APIs that support remote processing [e.g. Web-services].”</a:t>
            </a:r>
          </a:p>
          <a:p>
            <a:endParaRPr lang="en-GB" dirty="0"/>
          </a:p>
        </p:txBody>
      </p:sp>
      <p:sp>
        <p:nvSpPr>
          <p:cNvPr id="7" name="Title 3"/>
          <p:cNvSpPr txBox="1">
            <a:spLocks/>
          </p:cNvSpPr>
          <p:nvPr/>
        </p:nvSpPr>
        <p:spPr>
          <a:xfrm>
            <a:off x="1830819" y="53728"/>
            <a:ext cx="7170941" cy="576000"/>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GB" dirty="0" smtClean="0"/>
              <a:t>Web centric </a:t>
            </a:r>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2209" y="4607999"/>
            <a:ext cx="688157" cy="338573"/>
          </a:xfrm>
          <a:prstGeom prst="rect">
            <a:avLst/>
          </a:prstGeom>
        </p:spPr>
      </p:pic>
      <p:sp>
        <p:nvSpPr>
          <p:cNvPr id="5" name="TextBox 4"/>
          <p:cNvSpPr txBox="1"/>
          <p:nvPr/>
        </p:nvSpPr>
        <p:spPr>
          <a:xfrm>
            <a:off x="457200" y="918546"/>
            <a:ext cx="646331" cy="1200329"/>
          </a:xfrm>
          <a:prstGeom prst="rect">
            <a:avLst/>
          </a:prstGeom>
          <a:noFill/>
        </p:spPr>
        <p:txBody>
          <a:bodyPr wrap="none" rtlCol="0">
            <a:spAutoFit/>
          </a:bodyPr>
          <a:lstStyle/>
          <a:p>
            <a:pPr defTabSz="342900"/>
            <a:r>
              <a:rPr lang="en-GB" sz="7200" dirty="0">
                <a:solidFill>
                  <a:prstClr val="black"/>
                </a:solidFill>
                <a:latin typeface="Arial Black" panose="020B0A04020102020204" pitchFamily="34" charset="0"/>
                <a:cs typeface="Times New Roman" panose="02020603050405020304" pitchFamily="18" charset="0"/>
              </a:rPr>
              <a:t>“</a:t>
            </a:r>
            <a:endParaRPr lang="en-GB" sz="7200" dirty="0">
              <a:solidFill>
                <a:prstClr val="black"/>
              </a:solidFill>
              <a:latin typeface="Arial Black" panose="020B0A04020102020204" pitchFamily="34" charset="0"/>
              <a:cs typeface="Times New Roman" panose="02020603050405020304" pitchFamily="18" charset="0"/>
            </a:endParaRPr>
          </a:p>
        </p:txBody>
      </p:sp>
      <p:sp>
        <p:nvSpPr>
          <p:cNvPr id="3" name="Rectangle 2"/>
          <p:cNvSpPr/>
          <p:nvPr/>
        </p:nvSpPr>
        <p:spPr>
          <a:xfrm>
            <a:off x="252000" y="4544374"/>
            <a:ext cx="7694796" cy="523220"/>
          </a:xfrm>
          <a:prstGeom prst="rect">
            <a:avLst/>
          </a:prstGeom>
        </p:spPr>
        <p:txBody>
          <a:bodyPr wrap="square">
            <a:spAutoFit/>
          </a:bodyPr>
          <a:lstStyle/>
          <a:p>
            <a:r>
              <a:rPr lang="en-GB" sz="1400" kern="1800" dirty="0">
                <a:solidFill>
                  <a:srgbClr val="000000"/>
                </a:solidFill>
                <a:latin typeface="Verdana" panose="020B0604030504040204" pitchFamily="34" charset="0"/>
                <a:ea typeface="Arial" panose="020B0604020202020204" pitchFamily="34" charset="0"/>
                <a:cs typeface="Arial" panose="020B0604020202020204" pitchFamily="34" charset="0"/>
              </a:rPr>
              <a:t>W3C study of practices and tooling for Web data </a:t>
            </a:r>
            <a:r>
              <a:rPr lang="en-GB" sz="1400" kern="1800" dirty="0" smtClean="0">
                <a:solidFill>
                  <a:srgbClr val="000000"/>
                </a:solidFill>
                <a:latin typeface="Verdana" panose="020B0604030504040204" pitchFamily="34" charset="0"/>
                <a:ea typeface="Arial" panose="020B0604020202020204" pitchFamily="34" charset="0"/>
                <a:cs typeface="Arial" panose="020B0604020202020204" pitchFamily="34" charset="0"/>
              </a:rPr>
              <a:t>standardisation</a:t>
            </a:r>
            <a:r>
              <a:rPr lang="en-GB" sz="1400" dirty="0" smtClean="0">
                <a:latin typeface="Verdana" panose="020B0604030504040204" pitchFamily="34" charset="0"/>
                <a:ea typeface="Arial" panose="020B0604020202020204" pitchFamily="34" charset="0"/>
                <a:cs typeface="Arial" panose="020B0604020202020204" pitchFamily="34" charset="0"/>
              </a:rPr>
              <a:t> </a:t>
            </a:r>
            <a:r>
              <a:rPr lang="en-GB" sz="1400" dirty="0">
                <a:solidFill>
                  <a:srgbClr val="0000FF"/>
                </a:solidFill>
                <a:latin typeface="Verdana" panose="020B0604030504040204" pitchFamily="34" charset="0"/>
                <a:ea typeface="Arial" panose="020B0604020202020204" pitchFamily="34" charset="0"/>
                <a:cs typeface="Arial" panose="020B0604020202020204" pitchFamily="34" charset="0"/>
                <a:hlinkClick r:id="rId3"/>
              </a:rPr>
              <a:t>https://www.w3.org/2017/12/odi-study/</a:t>
            </a:r>
            <a:endParaRPr lang="en-GB" sz="1400" dirty="0"/>
          </a:p>
        </p:txBody>
      </p:sp>
      <p:sp>
        <p:nvSpPr>
          <p:cNvPr id="4" name="Slide Number Placeholder 3"/>
          <p:cNvSpPr>
            <a:spLocks noGrp="1"/>
          </p:cNvSpPr>
          <p:nvPr>
            <p:ph type="sldNum" sz="quarter" idx="10"/>
          </p:nvPr>
        </p:nvSpPr>
        <p:spPr/>
        <p:txBody>
          <a:bodyPr/>
          <a:lstStyle/>
          <a:p>
            <a:fld id="{E5F9FE41-C8F9-47EF-94C3-C489748B47D0}" type="slidenum">
              <a:rPr lang="en-GB" smtClean="0"/>
              <a:pPr/>
              <a:t>15</a:t>
            </a:fld>
            <a:endParaRPr lang="en-GB" dirty="0"/>
          </a:p>
        </p:txBody>
      </p:sp>
    </p:spTree>
    <p:extLst>
      <p:ext uri="{BB962C8B-B14F-4D97-AF65-F5344CB8AC3E}">
        <p14:creationId xmlns:p14="http://schemas.microsoft.com/office/powerpoint/2010/main" val="3332341832"/>
      </p:ext>
    </p:extLst>
  </p:cSld>
  <p:clrMapOvr>
    <a:masterClrMapping/>
  </p:clrMapOvr>
  <p:transition spd="slow">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252000" y="880532"/>
            <a:ext cx="8640000" cy="372746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The ‘Web of data’ is the only data-sharing platform with truly global participation. </a:t>
            </a:r>
            <a:endParaRPr lang="en-US" dirty="0" smtClean="0"/>
          </a:p>
          <a:p>
            <a:r>
              <a:rPr lang="en-US" dirty="0" smtClean="0"/>
              <a:t>Many </a:t>
            </a:r>
            <a:r>
              <a:rPr lang="en-US" dirty="0"/>
              <a:t>NMHS are already investing in delivery of their data and information through Web services to meet their national obligations for public safety, provision of open data and more. </a:t>
            </a:r>
          </a:p>
          <a:p>
            <a:r>
              <a:rPr lang="en-US" dirty="0"/>
              <a:t>Why publish on the Web? Because it is the path from which the vast majority of users choose to access data and information</a:t>
            </a:r>
            <a:r>
              <a:rPr lang="en-US" dirty="0" smtClean="0"/>
              <a:t>.</a:t>
            </a:r>
            <a:endParaRPr lang="en-US" dirty="0"/>
          </a:p>
          <a:p>
            <a:r>
              <a:rPr lang="en-US" dirty="0" smtClean="0"/>
              <a:t>Publishing </a:t>
            </a:r>
            <a:r>
              <a:rPr lang="en-US" dirty="0"/>
              <a:t>to the </a:t>
            </a:r>
            <a:r>
              <a:rPr lang="en-US" dirty="0" smtClean="0"/>
              <a:t>Web </a:t>
            </a:r>
            <a:r>
              <a:rPr lang="en-US" dirty="0"/>
              <a:t>makes </a:t>
            </a:r>
            <a:r>
              <a:rPr lang="en-US" dirty="0" smtClean="0"/>
              <a:t>authoritative weather, water and climate data </a:t>
            </a:r>
            <a:r>
              <a:rPr lang="en-US" dirty="0"/>
              <a:t>available for use, licensing and access controls aside, in a multitude of applications ranging from societal benefit and public good to commerce to science to education and more. </a:t>
            </a:r>
          </a:p>
        </p:txBody>
      </p:sp>
      <p:sp>
        <p:nvSpPr>
          <p:cNvPr id="7" name="Title 3"/>
          <p:cNvSpPr txBox="1">
            <a:spLocks/>
          </p:cNvSpPr>
          <p:nvPr/>
        </p:nvSpPr>
        <p:spPr>
          <a:xfrm>
            <a:off x="1830819" y="53728"/>
            <a:ext cx="7170941" cy="576000"/>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GB" dirty="0" smtClean="0"/>
              <a:t>Web centric </a:t>
            </a:r>
            <a:endParaRPr lang="en-GB" dirty="0"/>
          </a:p>
        </p:txBody>
      </p:sp>
      <p:sp>
        <p:nvSpPr>
          <p:cNvPr id="2" name="Slide Number Placeholder 1"/>
          <p:cNvSpPr>
            <a:spLocks noGrp="1"/>
          </p:cNvSpPr>
          <p:nvPr>
            <p:ph type="sldNum" sz="quarter" idx="10"/>
          </p:nvPr>
        </p:nvSpPr>
        <p:spPr/>
        <p:txBody>
          <a:bodyPr/>
          <a:lstStyle/>
          <a:p>
            <a:fld id="{E5F9FE41-C8F9-47EF-94C3-C489748B47D0}" type="slidenum">
              <a:rPr lang="en-GB" smtClean="0"/>
              <a:pPr/>
              <a:t>16</a:t>
            </a:fld>
            <a:endParaRPr lang="en-GB" dirty="0"/>
          </a:p>
        </p:txBody>
      </p:sp>
    </p:spTree>
    <p:extLst>
      <p:ext uri="{BB962C8B-B14F-4D97-AF65-F5344CB8AC3E}">
        <p14:creationId xmlns:p14="http://schemas.microsoft.com/office/powerpoint/2010/main" val="36719625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252000" y="880532"/>
            <a:ext cx="8640000" cy="372746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WIS 2.0 will focus on providing access to authoritative weather, water and climate data and information via the Web</a:t>
            </a:r>
            <a:r>
              <a:rPr lang="en-US" dirty="0" smtClean="0"/>
              <a:t>.</a:t>
            </a:r>
            <a:endParaRPr lang="en-US" dirty="0"/>
          </a:p>
          <a:p>
            <a:r>
              <a:rPr lang="en-US" dirty="0"/>
              <a:t>WIS 2.0 takes a ‘service-oriented’ approach to providing access to data and information. Users, whether humans or software agents, interact with data and information through services: whether to view, download or invoke some other process</a:t>
            </a:r>
            <a:r>
              <a:rPr lang="en-US" dirty="0" smtClean="0"/>
              <a:t>.</a:t>
            </a:r>
            <a:endParaRPr lang="en-US" dirty="0"/>
          </a:p>
          <a:p>
            <a:r>
              <a:rPr lang="en-US" dirty="0"/>
              <a:t>Service providers should publish the descriptions  of their service(s) and data holdings (i.e. metadata) for ingestion into others' catalogues and for indexing by commercial search engines</a:t>
            </a:r>
            <a:r>
              <a:rPr lang="en-US" dirty="0" smtClean="0"/>
              <a:t>.</a:t>
            </a:r>
            <a:endParaRPr lang="en-GB" dirty="0"/>
          </a:p>
        </p:txBody>
      </p:sp>
      <p:sp>
        <p:nvSpPr>
          <p:cNvPr id="7" name="Title 3"/>
          <p:cNvSpPr txBox="1">
            <a:spLocks/>
          </p:cNvSpPr>
          <p:nvPr/>
        </p:nvSpPr>
        <p:spPr>
          <a:xfrm>
            <a:off x="1830819" y="53728"/>
            <a:ext cx="7170941" cy="576000"/>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GB" dirty="0" smtClean="0"/>
              <a:t>Web centric </a:t>
            </a:r>
            <a:endParaRPr lang="en-GB" dirty="0"/>
          </a:p>
        </p:txBody>
      </p:sp>
      <p:sp>
        <p:nvSpPr>
          <p:cNvPr id="2" name="Slide Number Placeholder 1"/>
          <p:cNvSpPr>
            <a:spLocks noGrp="1"/>
          </p:cNvSpPr>
          <p:nvPr>
            <p:ph type="sldNum" sz="quarter" idx="10"/>
          </p:nvPr>
        </p:nvSpPr>
        <p:spPr/>
        <p:txBody>
          <a:bodyPr/>
          <a:lstStyle/>
          <a:p>
            <a:fld id="{E5F9FE41-C8F9-47EF-94C3-C489748B47D0}" type="slidenum">
              <a:rPr lang="en-GB" smtClean="0"/>
              <a:pPr/>
              <a:t>17</a:t>
            </a:fld>
            <a:endParaRPr lang="en-GB" dirty="0"/>
          </a:p>
        </p:txBody>
      </p:sp>
    </p:spTree>
    <p:extLst>
      <p:ext uri="{BB962C8B-B14F-4D97-AF65-F5344CB8AC3E}">
        <p14:creationId xmlns:p14="http://schemas.microsoft.com/office/powerpoint/2010/main" val="16095362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918546"/>
            <a:ext cx="646331" cy="1200329"/>
          </a:xfrm>
          <a:prstGeom prst="rect">
            <a:avLst/>
          </a:prstGeom>
          <a:noFill/>
        </p:spPr>
        <p:txBody>
          <a:bodyPr wrap="none" rtlCol="0">
            <a:spAutoFit/>
          </a:bodyPr>
          <a:lstStyle/>
          <a:p>
            <a:pPr defTabSz="342900"/>
            <a:r>
              <a:rPr lang="en-GB" sz="7200" dirty="0">
                <a:solidFill>
                  <a:prstClr val="black"/>
                </a:solidFill>
                <a:latin typeface="Arial Black" panose="020B0A04020102020204" pitchFamily="34" charset="0"/>
                <a:cs typeface="Times New Roman" panose="02020603050405020304" pitchFamily="18" charset="0"/>
              </a:rPr>
              <a:t>“</a:t>
            </a:r>
            <a:endParaRPr lang="en-GB" sz="7200" dirty="0">
              <a:solidFill>
                <a:prstClr val="black"/>
              </a:solidFill>
              <a:latin typeface="Arial Black" panose="020B0A04020102020204" pitchFamily="34" charset="0"/>
              <a:cs typeface="Times New Roman" panose="02020603050405020304" pitchFamily="18" charset="0"/>
            </a:endParaRPr>
          </a:p>
        </p:txBody>
      </p:sp>
      <p:sp>
        <p:nvSpPr>
          <p:cNvPr id="6" name="Content Placeholder 4"/>
          <p:cNvSpPr txBox="1">
            <a:spLocks/>
          </p:cNvSpPr>
          <p:nvPr/>
        </p:nvSpPr>
        <p:spPr>
          <a:xfrm>
            <a:off x="252000" y="1894787"/>
            <a:ext cx="8640000" cy="271321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t>Answer: no!</a:t>
            </a:r>
          </a:p>
          <a:p>
            <a:r>
              <a:rPr lang="en-GB" dirty="0" smtClean="0"/>
              <a:t>Data publishers retain control over distribution of data through a combination of </a:t>
            </a:r>
            <a:r>
              <a:rPr lang="en-GB" b="1" dirty="0" smtClean="0"/>
              <a:t>technical</a:t>
            </a:r>
            <a:r>
              <a:rPr lang="en-GB" dirty="0" smtClean="0"/>
              <a:t> and </a:t>
            </a:r>
            <a:r>
              <a:rPr lang="en-GB" b="1" dirty="0" smtClean="0"/>
              <a:t>legal / policy</a:t>
            </a:r>
            <a:r>
              <a:rPr lang="en-GB" dirty="0" smtClean="0"/>
              <a:t> measures …</a:t>
            </a:r>
          </a:p>
          <a:p>
            <a:r>
              <a:rPr lang="en-GB" dirty="0" smtClean="0"/>
              <a:t>Technical measures: access control, API management etc.</a:t>
            </a:r>
          </a:p>
          <a:p>
            <a:r>
              <a:rPr lang="en-GB" dirty="0" smtClean="0"/>
              <a:t>Legal / policy measures: data licensing.</a:t>
            </a:r>
          </a:p>
          <a:p>
            <a:r>
              <a:rPr lang="en-GB" dirty="0" smtClean="0"/>
              <a:t>You are in control: technical measures provide control at the point access while legal / policy measures provide control once your data is in the wild.</a:t>
            </a:r>
          </a:p>
          <a:p>
            <a:r>
              <a:rPr lang="en-GB" dirty="0" smtClean="0"/>
              <a:t>Evidence shows that private sector self-polices data usage.</a:t>
            </a:r>
          </a:p>
        </p:txBody>
      </p:sp>
      <p:sp>
        <p:nvSpPr>
          <p:cNvPr id="7" name="Title 3"/>
          <p:cNvSpPr txBox="1">
            <a:spLocks/>
          </p:cNvSpPr>
          <p:nvPr/>
        </p:nvSpPr>
        <p:spPr>
          <a:xfrm>
            <a:off x="1830819" y="53728"/>
            <a:ext cx="7170941" cy="576000"/>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GB" dirty="0" smtClean="0"/>
              <a:t>Is your data secure on the Web? </a:t>
            </a:r>
            <a:endParaRPr lang="en-GB" dirty="0"/>
          </a:p>
        </p:txBody>
      </p:sp>
      <p:sp>
        <p:nvSpPr>
          <p:cNvPr id="5" name="Content Placeholder 4"/>
          <p:cNvSpPr txBox="1">
            <a:spLocks/>
          </p:cNvSpPr>
          <p:nvPr/>
        </p:nvSpPr>
        <p:spPr>
          <a:xfrm>
            <a:off x="252000" y="1276457"/>
            <a:ext cx="8640000" cy="53349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00038" lvl="1" indent="0" algn="r" defTabSz="342900">
              <a:spcBef>
                <a:spcPct val="20000"/>
              </a:spcBef>
              <a:buNone/>
            </a:pPr>
            <a:r>
              <a:rPr lang="en-US" sz="2000" i="1" dirty="0" smtClean="0"/>
              <a:t>Do I lose control over my data when I publish on the Web?”</a:t>
            </a:r>
            <a:endParaRPr lang="en-US" sz="2000" i="1" dirty="0"/>
          </a:p>
          <a:p>
            <a:endParaRPr lang="en-GB" dirty="0"/>
          </a:p>
        </p:txBody>
      </p:sp>
      <p:sp>
        <p:nvSpPr>
          <p:cNvPr id="3" name="Slide Number Placeholder 2"/>
          <p:cNvSpPr>
            <a:spLocks noGrp="1"/>
          </p:cNvSpPr>
          <p:nvPr>
            <p:ph type="sldNum" sz="quarter" idx="10"/>
          </p:nvPr>
        </p:nvSpPr>
        <p:spPr/>
        <p:txBody>
          <a:bodyPr/>
          <a:lstStyle/>
          <a:p>
            <a:fld id="{E5F9FE41-C8F9-47EF-94C3-C489748B47D0}" type="slidenum">
              <a:rPr lang="en-GB" smtClean="0"/>
              <a:pPr/>
              <a:t>18</a:t>
            </a:fld>
            <a:endParaRPr lang="en-GB" dirty="0"/>
          </a:p>
        </p:txBody>
      </p:sp>
    </p:spTree>
    <p:extLst>
      <p:ext uri="{BB962C8B-B14F-4D97-AF65-F5344CB8AC3E}">
        <p14:creationId xmlns:p14="http://schemas.microsoft.com/office/powerpoint/2010/main" val="34811994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252000" y="880532"/>
            <a:ext cx="8640000" cy="372746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WIS 2.0 will comprise of services contributed by Members and cooperating international </a:t>
            </a:r>
            <a:r>
              <a:rPr lang="en-US" dirty="0" err="1"/>
              <a:t>organisations</a:t>
            </a:r>
            <a:r>
              <a:rPr lang="en-US" dirty="0"/>
              <a:t> (WIS 2.0 will be an ‘ecosystem’ of services</a:t>
            </a:r>
            <a:r>
              <a:rPr lang="en-US" dirty="0" smtClean="0"/>
              <a:t>).</a:t>
            </a:r>
          </a:p>
          <a:p>
            <a:r>
              <a:rPr lang="en-US" dirty="0" smtClean="0"/>
              <a:t>WIS 2.0 will promote the use of open standards for data exchange – particularly from the Internet Engineering Task Force (IETF), the International Organization for Standardization (ISO), the World Wide Web Consortium (W3C) and the Open Geospatial Consortium (OGC).</a:t>
            </a:r>
          </a:p>
          <a:p>
            <a:r>
              <a:rPr lang="en-US" dirty="0" smtClean="0"/>
              <a:t>WIS </a:t>
            </a:r>
            <a:r>
              <a:rPr lang="en-US" dirty="0"/>
              <a:t>2.0 will support a wide-range of commonly used open standards, thereby enabling Members to leverage investments in data sharing solutions that are designed to meet national or WMO </a:t>
            </a:r>
            <a:r>
              <a:rPr lang="en-US" dirty="0" err="1"/>
              <a:t>programme</a:t>
            </a:r>
            <a:r>
              <a:rPr lang="en-US" dirty="0"/>
              <a:t> needs</a:t>
            </a:r>
            <a:r>
              <a:rPr lang="en-US" dirty="0" smtClean="0"/>
              <a:t>.</a:t>
            </a:r>
          </a:p>
          <a:p>
            <a:r>
              <a:rPr lang="en-US" dirty="0" smtClean="0"/>
              <a:t>Existing Technical Regulation permits publication of data through services &amp;  many of us are already doing this. There is no need to wait …  </a:t>
            </a:r>
            <a:endParaRPr lang="en-US" dirty="0"/>
          </a:p>
          <a:p>
            <a:endParaRPr lang="en-GB" dirty="0"/>
          </a:p>
        </p:txBody>
      </p:sp>
      <p:sp>
        <p:nvSpPr>
          <p:cNvPr id="7" name="Title 3"/>
          <p:cNvSpPr txBox="1">
            <a:spLocks/>
          </p:cNvSpPr>
          <p:nvPr/>
        </p:nvSpPr>
        <p:spPr>
          <a:xfrm>
            <a:off x="1830819" y="53728"/>
            <a:ext cx="7170941" cy="576000"/>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GB" dirty="0" smtClean="0"/>
              <a:t>Ecosystem approach </a:t>
            </a:r>
            <a:endParaRPr lang="en-GB" dirty="0"/>
          </a:p>
        </p:txBody>
      </p:sp>
      <p:sp>
        <p:nvSpPr>
          <p:cNvPr id="2" name="Slide Number Placeholder 1"/>
          <p:cNvSpPr>
            <a:spLocks noGrp="1"/>
          </p:cNvSpPr>
          <p:nvPr>
            <p:ph type="sldNum" sz="quarter" idx="10"/>
          </p:nvPr>
        </p:nvSpPr>
        <p:spPr/>
        <p:txBody>
          <a:bodyPr/>
          <a:lstStyle/>
          <a:p>
            <a:fld id="{E5F9FE41-C8F9-47EF-94C3-C489748B47D0}" type="slidenum">
              <a:rPr lang="en-GB" smtClean="0"/>
              <a:pPr/>
              <a:t>19</a:t>
            </a:fld>
            <a:endParaRPr lang="en-GB" dirty="0"/>
          </a:p>
        </p:txBody>
      </p:sp>
    </p:spTree>
    <p:extLst>
      <p:ext uri="{BB962C8B-B14F-4D97-AF65-F5344CB8AC3E}">
        <p14:creationId xmlns:p14="http://schemas.microsoft.com/office/powerpoint/2010/main" val="27221375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252000" y="880532"/>
            <a:ext cx="8640000" cy="372746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t>ECOMET strategy: </a:t>
            </a:r>
            <a:r>
              <a:rPr lang="en-GB" b="1" dirty="0" smtClean="0"/>
              <a:t>Theme A </a:t>
            </a:r>
            <a:r>
              <a:rPr lang="en-GB" b="1" dirty="0" smtClean="0"/>
              <a:t>– Data Availability</a:t>
            </a:r>
          </a:p>
          <a:p>
            <a:endParaRPr lang="en-GB" dirty="0" smtClean="0"/>
          </a:p>
          <a:p>
            <a:r>
              <a:rPr lang="en-GB" dirty="0" smtClean="0"/>
              <a:t>A3: </a:t>
            </a:r>
            <a:r>
              <a:rPr lang="en-US" dirty="0"/>
              <a:t>ECOMET should keep closely in touch with developments at WMO </a:t>
            </a:r>
            <a:r>
              <a:rPr lang="en-US" dirty="0" smtClean="0"/>
              <a:t>with respect to</a:t>
            </a:r>
          </a:p>
          <a:p>
            <a:pPr lvl="1"/>
            <a:r>
              <a:rPr lang="en-US" dirty="0" smtClean="0">
                <a:solidFill>
                  <a:schemeClr val="accent6">
                    <a:lumMod val="85000"/>
                  </a:schemeClr>
                </a:solidFill>
              </a:rPr>
              <a:t>Implementation </a:t>
            </a:r>
            <a:r>
              <a:rPr lang="en-US" dirty="0">
                <a:solidFill>
                  <a:schemeClr val="accent6">
                    <a:lumMod val="85000"/>
                  </a:schemeClr>
                </a:solidFill>
              </a:rPr>
              <a:t>of WMO Resolution 60</a:t>
            </a:r>
          </a:p>
          <a:p>
            <a:pPr lvl="1"/>
            <a:r>
              <a:rPr lang="en-US" dirty="0" smtClean="0"/>
              <a:t>Developments </a:t>
            </a:r>
            <a:r>
              <a:rPr lang="en-US" dirty="0"/>
              <a:t>in WIS</a:t>
            </a:r>
            <a:r>
              <a:rPr lang="en-US" dirty="0">
                <a:solidFill>
                  <a:schemeClr val="accent6">
                    <a:lumMod val="85000"/>
                  </a:schemeClr>
                </a:solidFill>
              </a:rPr>
              <a:t>/WIGOS</a:t>
            </a:r>
            <a:r>
              <a:rPr lang="en-US" dirty="0"/>
              <a:t>, particularly regarding technical capabilities </a:t>
            </a:r>
            <a:r>
              <a:rPr lang="en-US" dirty="0" smtClean="0"/>
              <a:t>and IPR protection</a:t>
            </a:r>
            <a:endParaRPr lang="en-GB" b="1" dirty="0" smtClean="0"/>
          </a:p>
          <a:p>
            <a:endParaRPr lang="en-GB" dirty="0"/>
          </a:p>
        </p:txBody>
      </p:sp>
      <p:sp>
        <p:nvSpPr>
          <p:cNvPr id="7" name="Title 3"/>
          <p:cNvSpPr txBox="1">
            <a:spLocks/>
          </p:cNvSpPr>
          <p:nvPr/>
        </p:nvSpPr>
        <p:spPr>
          <a:xfrm>
            <a:off x="1830819" y="53728"/>
            <a:ext cx="7170941" cy="576000"/>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GB" dirty="0" smtClean="0"/>
              <a:t>Context</a:t>
            </a:r>
            <a:endParaRPr lang="en-GB" dirty="0"/>
          </a:p>
        </p:txBody>
      </p:sp>
      <p:sp>
        <p:nvSpPr>
          <p:cNvPr id="3" name="Slide Number Placeholder 2"/>
          <p:cNvSpPr>
            <a:spLocks noGrp="1"/>
          </p:cNvSpPr>
          <p:nvPr>
            <p:ph type="sldNum" sz="quarter" idx="10"/>
          </p:nvPr>
        </p:nvSpPr>
        <p:spPr/>
        <p:txBody>
          <a:bodyPr/>
          <a:lstStyle/>
          <a:p>
            <a:fld id="{E5F9FE41-C8F9-47EF-94C3-C489748B47D0}" type="slidenum">
              <a:rPr lang="en-GB" smtClean="0"/>
              <a:pPr/>
              <a:t>2</a:t>
            </a:fld>
            <a:endParaRPr lang="en-GB" dirty="0"/>
          </a:p>
        </p:txBody>
      </p:sp>
    </p:spTree>
    <p:extLst>
      <p:ext uri="{BB962C8B-B14F-4D97-AF65-F5344CB8AC3E}">
        <p14:creationId xmlns:p14="http://schemas.microsoft.com/office/powerpoint/2010/main" val="1633943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252000" y="880532"/>
            <a:ext cx="8640000" cy="372746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Adoption of cloud technologies is an essential response to the challenge of Big Data</a:t>
            </a:r>
            <a:r>
              <a:rPr lang="en-US" dirty="0" smtClean="0"/>
              <a:t>.</a:t>
            </a:r>
            <a:endParaRPr lang="en-US" dirty="0"/>
          </a:p>
          <a:p>
            <a:r>
              <a:rPr lang="en-US" dirty="0"/>
              <a:t>WIS </a:t>
            </a:r>
            <a:r>
              <a:rPr lang="en-US" dirty="0" err="1"/>
              <a:t>Centres</a:t>
            </a:r>
            <a:r>
              <a:rPr lang="en-US" dirty="0"/>
              <a:t> are encouraged to assess the use of cloud technologies when implementing services in WIS 2.0 to support wide-spread exploitation of data and information by all Members</a:t>
            </a:r>
            <a:r>
              <a:rPr lang="en-US" dirty="0" smtClean="0"/>
              <a:t>.</a:t>
            </a:r>
            <a:endParaRPr lang="en-US" dirty="0"/>
          </a:p>
          <a:p>
            <a:r>
              <a:rPr lang="en-US" dirty="0"/>
              <a:t>WIS 2.0 will not provide cloud hosting as a core service – nor will WMO recommend a specific solution or commercial vendor. Use of cloud, and the choice of implementation, is a local decision for each WIS Centre. </a:t>
            </a:r>
          </a:p>
          <a:p>
            <a:r>
              <a:rPr lang="en-US" dirty="0"/>
              <a:t>Guidance material on selection and use of cloud technologies will be provided.</a:t>
            </a:r>
          </a:p>
          <a:p>
            <a:endParaRPr lang="en-US" dirty="0"/>
          </a:p>
          <a:p>
            <a:endParaRPr lang="en-GB" dirty="0"/>
          </a:p>
        </p:txBody>
      </p:sp>
      <p:sp>
        <p:nvSpPr>
          <p:cNvPr id="7" name="Title 3"/>
          <p:cNvSpPr txBox="1">
            <a:spLocks/>
          </p:cNvSpPr>
          <p:nvPr/>
        </p:nvSpPr>
        <p:spPr>
          <a:xfrm>
            <a:off x="1830819" y="53728"/>
            <a:ext cx="7170941" cy="576000"/>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GB" dirty="0" smtClean="0"/>
              <a:t>Into the clouds</a:t>
            </a:r>
            <a:endParaRPr lang="en-GB" dirty="0"/>
          </a:p>
        </p:txBody>
      </p:sp>
      <p:sp>
        <p:nvSpPr>
          <p:cNvPr id="2" name="Slide Number Placeholder 1"/>
          <p:cNvSpPr>
            <a:spLocks noGrp="1"/>
          </p:cNvSpPr>
          <p:nvPr>
            <p:ph type="sldNum" sz="quarter" idx="10"/>
          </p:nvPr>
        </p:nvSpPr>
        <p:spPr/>
        <p:txBody>
          <a:bodyPr/>
          <a:lstStyle/>
          <a:p>
            <a:fld id="{E5F9FE41-C8F9-47EF-94C3-C489748B47D0}" type="slidenum">
              <a:rPr lang="en-GB" smtClean="0"/>
              <a:pPr/>
              <a:t>20</a:t>
            </a:fld>
            <a:endParaRPr lang="en-GB" dirty="0"/>
          </a:p>
        </p:txBody>
      </p:sp>
    </p:spTree>
    <p:extLst>
      <p:ext uri="{BB962C8B-B14F-4D97-AF65-F5344CB8AC3E}">
        <p14:creationId xmlns:p14="http://schemas.microsoft.com/office/powerpoint/2010/main" val="15848699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252000" y="880532"/>
            <a:ext cx="8640000" cy="372746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GTS / message switching works well for </a:t>
            </a:r>
            <a:r>
              <a:rPr lang="en-US" b="1" dirty="0" smtClean="0"/>
              <a:t>current data volumes</a:t>
            </a:r>
            <a:r>
              <a:rPr lang="en-US" dirty="0" smtClean="0"/>
              <a:t> </a:t>
            </a:r>
            <a:r>
              <a:rPr lang="en-US" b="1" dirty="0" smtClean="0"/>
              <a:t>within (institutional) NMHS community</a:t>
            </a:r>
            <a:r>
              <a:rPr lang="en-US" dirty="0" smtClean="0"/>
              <a:t> – but these measures of success are insufficient for our needs today.</a:t>
            </a:r>
          </a:p>
          <a:p>
            <a:r>
              <a:rPr lang="en-US" dirty="0" smtClean="0"/>
              <a:t>Where </a:t>
            </a:r>
            <a:r>
              <a:rPr lang="en-US" dirty="0"/>
              <a:t>service-levels can continue to be met, replace private networks with Internet connections for GTS network links</a:t>
            </a:r>
            <a:r>
              <a:rPr lang="en-US" dirty="0" smtClean="0"/>
              <a:t>.</a:t>
            </a:r>
            <a:endParaRPr lang="en-US" dirty="0"/>
          </a:p>
          <a:p>
            <a:r>
              <a:rPr lang="en-US" dirty="0"/>
              <a:t>Adopt commodity, open standard, messaging solutions for real-time data </a:t>
            </a:r>
            <a:r>
              <a:rPr lang="en-US" dirty="0" smtClean="0"/>
              <a:t>distribution – imagine “Twitter for weather data”.</a:t>
            </a:r>
            <a:endParaRPr lang="en-US" dirty="0"/>
          </a:p>
          <a:p>
            <a:r>
              <a:rPr lang="en-US" dirty="0"/>
              <a:t>Cease operationally intensive message switching activities</a:t>
            </a:r>
            <a:r>
              <a:rPr lang="en-US" dirty="0" smtClean="0"/>
              <a:t>.</a:t>
            </a:r>
          </a:p>
          <a:p>
            <a:r>
              <a:rPr lang="en-US" dirty="0" smtClean="0"/>
              <a:t>No </a:t>
            </a:r>
            <a:r>
              <a:rPr lang="en-US" dirty="0"/>
              <a:t>evident need to change the data formats agreed for existing data sharing arrangements (e.g. use of GRIB and BUFR for WWW) as specified in technical regulation </a:t>
            </a:r>
            <a:r>
              <a:rPr lang="en-US" dirty="0" smtClean="0"/>
              <a:t>– other </a:t>
            </a:r>
            <a:r>
              <a:rPr lang="en-US" dirty="0" err="1"/>
              <a:t>programmes</a:t>
            </a:r>
            <a:r>
              <a:rPr lang="en-US" dirty="0"/>
              <a:t> may have their </a:t>
            </a:r>
            <a:r>
              <a:rPr lang="en-US" dirty="0" smtClean="0"/>
              <a:t>own data sharing ‘conventions’.</a:t>
            </a:r>
            <a:endParaRPr lang="en-US" dirty="0"/>
          </a:p>
          <a:p>
            <a:endParaRPr lang="en-US" dirty="0"/>
          </a:p>
          <a:p>
            <a:endParaRPr lang="en-US" dirty="0"/>
          </a:p>
          <a:p>
            <a:endParaRPr lang="en-GB" dirty="0"/>
          </a:p>
        </p:txBody>
      </p:sp>
      <p:sp>
        <p:nvSpPr>
          <p:cNvPr id="7" name="Title 3"/>
          <p:cNvSpPr txBox="1">
            <a:spLocks/>
          </p:cNvSpPr>
          <p:nvPr/>
        </p:nvSpPr>
        <p:spPr>
          <a:xfrm>
            <a:off x="1830819" y="53728"/>
            <a:ext cx="7170941" cy="576000"/>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GB" dirty="0" smtClean="0"/>
              <a:t>Real-time data distribution</a:t>
            </a:r>
            <a:endParaRPr lang="en-GB" dirty="0"/>
          </a:p>
        </p:txBody>
      </p:sp>
      <p:sp>
        <p:nvSpPr>
          <p:cNvPr id="2" name="Slide Number Placeholder 1"/>
          <p:cNvSpPr>
            <a:spLocks noGrp="1"/>
          </p:cNvSpPr>
          <p:nvPr>
            <p:ph type="sldNum" sz="quarter" idx="10"/>
          </p:nvPr>
        </p:nvSpPr>
        <p:spPr/>
        <p:txBody>
          <a:bodyPr/>
          <a:lstStyle/>
          <a:p>
            <a:fld id="{E5F9FE41-C8F9-47EF-94C3-C489748B47D0}" type="slidenum">
              <a:rPr lang="en-GB" smtClean="0"/>
              <a:pPr/>
              <a:t>21</a:t>
            </a:fld>
            <a:endParaRPr lang="en-GB" dirty="0"/>
          </a:p>
        </p:txBody>
      </p:sp>
    </p:spTree>
    <p:extLst>
      <p:ext uri="{BB962C8B-B14F-4D97-AF65-F5344CB8AC3E}">
        <p14:creationId xmlns:p14="http://schemas.microsoft.com/office/powerpoint/2010/main" val="40795658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Policy landscape</a:t>
            </a:r>
            <a:endParaRPr lang="en-GB" dirty="0"/>
          </a:p>
        </p:txBody>
      </p:sp>
      <p:sp>
        <p:nvSpPr>
          <p:cNvPr id="3" name="Content Placeholder 2"/>
          <p:cNvSpPr>
            <a:spLocks noGrp="1"/>
          </p:cNvSpPr>
          <p:nvPr>
            <p:ph idx="1"/>
          </p:nvPr>
        </p:nvSpPr>
        <p:spPr>
          <a:xfrm>
            <a:off x="1485900" y="1200151"/>
            <a:ext cx="6245158" cy="3394472"/>
          </a:xfrm>
        </p:spPr>
        <p:txBody>
          <a:bodyPr>
            <a:normAutofit fontScale="70000" lnSpcReduction="20000"/>
          </a:bodyPr>
          <a:lstStyle/>
          <a:p>
            <a:r>
              <a:rPr lang="en-GB" dirty="0" smtClean="0"/>
              <a:t>Free and open approach to data sharing</a:t>
            </a:r>
          </a:p>
          <a:p>
            <a:r>
              <a:rPr lang="en-US" dirty="0"/>
              <a:t>Resolutions 40 (Cg-XII), 25 (Cg-XIII) and 60 (Cg-17</a:t>
            </a:r>
            <a:r>
              <a:rPr lang="en-US" dirty="0" smtClean="0"/>
              <a:t>)</a:t>
            </a:r>
          </a:p>
          <a:p>
            <a:r>
              <a:rPr lang="en-US" dirty="0" smtClean="0"/>
              <a:t>Encourage use of open licenses to promote re-use</a:t>
            </a:r>
          </a:p>
          <a:p>
            <a:r>
              <a:rPr lang="en-US" dirty="0" smtClean="0"/>
              <a:t>WIS </a:t>
            </a:r>
            <a:r>
              <a:rPr lang="en-US" dirty="0" err="1" smtClean="0"/>
              <a:t>Centres</a:t>
            </a:r>
            <a:r>
              <a:rPr lang="en-US" dirty="0" smtClean="0"/>
              <a:t> require endorsement of their PR – data shared on WIS is authoritative</a:t>
            </a:r>
          </a:p>
          <a:p>
            <a:r>
              <a:rPr lang="en-US" dirty="0" smtClean="0"/>
              <a:t>WIS </a:t>
            </a:r>
            <a:r>
              <a:rPr lang="en-US" dirty="0" err="1" smtClean="0"/>
              <a:t>Centres</a:t>
            </a:r>
            <a:r>
              <a:rPr lang="en-US" dirty="0" smtClean="0"/>
              <a:t> are subject to periodic audit – as per provisions on </a:t>
            </a:r>
            <a:r>
              <a:rPr lang="en-US" dirty="0"/>
              <a:t>Quality Management (WMO-No. 49 </a:t>
            </a:r>
            <a:r>
              <a:rPr lang="en-US" dirty="0" smtClean="0"/>
              <a:t>Vol </a:t>
            </a:r>
            <a:r>
              <a:rPr lang="en-US" dirty="0"/>
              <a:t>I. Part VII</a:t>
            </a:r>
            <a:r>
              <a:rPr lang="en-US" dirty="0" smtClean="0"/>
              <a:t>)</a:t>
            </a:r>
          </a:p>
          <a:p>
            <a:r>
              <a:rPr lang="en-GB" dirty="0" smtClean="0"/>
              <a:t>WIS </a:t>
            </a:r>
            <a:r>
              <a:rPr lang="en-GB" dirty="0"/>
              <a:t>Part C: Information </a:t>
            </a:r>
            <a:r>
              <a:rPr lang="en-GB" dirty="0" smtClean="0"/>
              <a:t>Management</a:t>
            </a:r>
          </a:p>
          <a:p>
            <a:r>
              <a:rPr lang="en-GB" dirty="0" smtClean="0"/>
              <a:t>Gaps? service usage, cost recovery, business models … </a:t>
            </a:r>
          </a:p>
          <a:p>
            <a:r>
              <a:rPr lang="en-US" dirty="0" smtClean="0"/>
              <a:t>As per emerging </a:t>
            </a:r>
            <a:r>
              <a:rPr lang="en-US" dirty="0"/>
              <a:t>principles from WMO, WIS 2.0 should provide a level playing field for both public and private sectors to operate</a:t>
            </a:r>
            <a:r>
              <a:rPr lang="en-GB" dirty="0" smtClean="0"/>
              <a:t> </a:t>
            </a:r>
            <a:endParaRPr lang="en-GB" dirty="0"/>
          </a:p>
        </p:txBody>
      </p:sp>
      <p:sp>
        <p:nvSpPr>
          <p:cNvPr id="4" name="Slide Number Placeholder 3"/>
          <p:cNvSpPr>
            <a:spLocks noGrp="1"/>
          </p:cNvSpPr>
          <p:nvPr>
            <p:ph type="sldNum" sz="quarter" idx="12"/>
          </p:nvPr>
        </p:nvSpPr>
        <p:spPr/>
        <p:txBody>
          <a:bodyPr/>
          <a:lstStyle/>
          <a:p>
            <a:fld id="{9259AF2F-52C6-9B46-B8B2-0579234AE62E}" type="slidenum">
              <a:rPr lang="en-US" smtClean="0"/>
              <a:t>22</a:t>
            </a:fld>
            <a:endParaRPr lang="en-US"/>
          </a:p>
        </p:txBody>
      </p:sp>
    </p:spTree>
    <p:extLst>
      <p:ext uri="{BB962C8B-B14F-4D97-AF65-F5344CB8AC3E}">
        <p14:creationId xmlns:p14="http://schemas.microsoft.com/office/powerpoint/2010/main" val="3261437424"/>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WIS 2.0 implementation </a:t>
            </a:r>
            <a:endParaRPr lang="en-GB" dirty="0"/>
          </a:p>
        </p:txBody>
      </p:sp>
      <p:sp>
        <p:nvSpPr>
          <p:cNvPr id="3" name="Content Placeholder 2"/>
          <p:cNvSpPr>
            <a:spLocks noGrp="1"/>
          </p:cNvSpPr>
          <p:nvPr>
            <p:ph idx="1"/>
          </p:nvPr>
        </p:nvSpPr>
        <p:spPr>
          <a:xfrm>
            <a:off x="249980" y="1200150"/>
            <a:ext cx="8670354" cy="3680703"/>
          </a:xfrm>
        </p:spPr>
        <p:txBody>
          <a:bodyPr>
            <a:normAutofit/>
          </a:bodyPr>
          <a:lstStyle/>
          <a:p>
            <a:r>
              <a:rPr lang="en-GB" sz="1875" dirty="0"/>
              <a:t>Governance:</a:t>
            </a:r>
          </a:p>
          <a:p>
            <a:pPr marL="0" indent="0">
              <a:buNone/>
            </a:pPr>
            <a:endParaRPr lang="en-GB" sz="1875" dirty="0"/>
          </a:p>
          <a:p>
            <a:r>
              <a:rPr lang="en-GB" sz="1875" dirty="0"/>
              <a:t>Timescales: 2019 – 2025 </a:t>
            </a:r>
          </a:p>
          <a:p>
            <a:r>
              <a:rPr lang="en-GB" sz="1875" dirty="0"/>
              <a:t>Evolutionary approach: no abrupt changes</a:t>
            </a:r>
          </a:p>
          <a:p>
            <a:r>
              <a:rPr lang="en-US" sz="1875" dirty="0"/>
              <a:t>Active engagement </a:t>
            </a:r>
            <a:r>
              <a:rPr lang="en-US" sz="1875" dirty="0"/>
              <a:t>with </a:t>
            </a:r>
            <a:r>
              <a:rPr lang="en-US" sz="1875" dirty="0"/>
              <a:t>flagship </a:t>
            </a:r>
            <a:r>
              <a:rPr lang="en-US" sz="1875" dirty="0"/>
              <a:t>WMO initiatives: seamless GDPFS, </a:t>
            </a:r>
            <a:r>
              <a:rPr lang="en-US" sz="1875" dirty="0"/>
              <a:t>GMAS (DRR), CSIS (Climate), ODIS (Ocean), </a:t>
            </a:r>
            <a:r>
              <a:rPr lang="en-US" sz="1875" dirty="0"/>
              <a:t>WHOS phase </a:t>
            </a:r>
            <a:r>
              <a:rPr lang="en-US" sz="1875" dirty="0"/>
              <a:t>2 (Hydro) </a:t>
            </a:r>
            <a:r>
              <a:rPr lang="en-US" sz="1875" dirty="0"/>
              <a:t>etc.</a:t>
            </a:r>
            <a:endParaRPr lang="en-GB" sz="1875" dirty="0"/>
          </a:p>
          <a:p>
            <a:r>
              <a:rPr lang="en-GB" sz="1875" dirty="0"/>
              <a:t>Key activities: </a:t>
            </a:r>
          </a:p>
          <a:p>
            <a:endParaRPr lang="en-GB" sz="1875" dirty="0"/>
          </a:p>
          <a:p>
            <a:endParaRPr lang="en-GB" sz="1875" dirty="0"/>
          </a:p>
          <a:p>
            <a:endParaRPr lang="en-GB" sz="1875" dirty="0"/>
          </a:p>
          <a:p>
            <a:endParaRPr lang="en-GB" sz="1875" dirty="0"/>
          </a:p>
          <a:p>
            <a:pPr marL="0" indent="0">
              <a:buNone/>
            </a:pPr>
            <a:endParaRPr lang="en-GB" sz="1425" dirty="0" smtClean="0"/>
          </a:p>
        </p:txBody>
      </p:sp>
      <p:sp>
        <p:nvSpPr>
          <p:cNvPr id="4" name="Content Placeholder 2"/>
          <p:cNvSpPr txBox="1">
            <a:spLocks/>
          </p:cNvSpPr>
          <p:nvPr/>
        </p:nvSpPr>
        <p:spPr>
          <a:xfrm>
            <a:off x="2353056" y="3309659"/>
            <a:ext cx="6245158" cy="1210118"/>
          </a:xfrm>
          <a:prstGeom prst="rect">
            <a:avLst/>
          </a:prstGeom>
        </p:spPr>
        <p:txBody>
          <a:bodyPr vert="horz" lIns="68580" tIns="34290" rIns="68580" bIns="34290" numCol="2"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350" dirty="0">
                <a:solidFill>
                  <a:schemeClr val="accent1">
                    <a:lumMod val="75000"/>
                  </a:schemeClr>
                </a:solidFill>
              </a:rPr>
              <a:t>Standards, regulation &amp; guidance</a:t>
            </a:r>
          </a:p>
          <a:p>
            <a:r>
              <a:rPr lang="en-GB" sz="1350" dirty="0">
                <a:solidFill>
                  <a:schemeClr val="accent1">
                    <a:lumMod val="75000"/>
                  </a:schemeClr>
                </a:solidFill>
              </a:rPr>
              <a:t>Development of Core Services with associated financial &amp; governance models: </a:t>
            </a:r>
          </a:p>
          <a:p>
            <a:pPr lvl="1"/>
            <a:r>
              <a:rPr lang="en-GB" sz="1050" dirty="0">
                <a:solidFill>
                  <a:schemeClr val="accent1">
                    <a:lumMod val="75000"/>
                  </a:schemeClr>
                </a:solidFill>
              </a:rPr>
              <a:t>Portal and Catalogue</a:t>
            </a:r>
          </a:p>
          <a:p>
            <a:pPr lvl="1"/>
            <a:r>
              <a:rPr lang="en-GB" sz="1050" dirty="0">
                <a:solidFill>
                  <a:schemeClr val="accent1">
                    <a:lumMod val="75000"/>
                  </a:schemeClr>
                </a:solidFill>
              </a:rPr>
              <a:t>Real-time data distribution and cache* </a:t>
            </a:r>
          </a:p>
          <a:p>
            <a:pPr lvl="1"/>
            <a:r>
              <a:rPr lang="en-GB" sz="1050" dirty="0">
                <a:solidFill>
                  <a:schemeClr val="accent1">
                    <a:lumMod val="75000"/>
                  </a:schemeClr>
                </a:solidFill>
              </a:rPr>
              <a:t>Monitoring of WIS ecosystem</a:t>
            </a:r>
          </a:p>
          <a:p>
            <a:r>
              <a:rPr lang="en-GB" sz="1350" dirty="0">
                <a:solidFill>
                  <a:schemeClr val="accent1">
                    <a:lumMod val="75000"/>
                  </a:schemeClr>
                </a:solidFill>
              </a:rPr>
              <a:t>Ecosystem development – working with WIS Centres to provide data services &amp; connect them to the WIS Core Services</a:t>
            </a:r>
          </a:p>
          <a:p>
            <a:r>
              <a:rPr lang="en-GB" sz="1350" dirty="0">
                <a:solidFill>
                  <a:schemeClr val="accent1">
                    <a:lumMod val="75000"/>
                  </a:schemeClr>
                </a:solidFill>
              </a:rPr>
              <a:t>Outreach, capacity building and pilot projects</a:t>
            </a:r>
            <a:endParaRPr lang="en-GB" sz="1350" dirty="0">
              <a:solidFill>
                <a:schemeClr val="accent1">
                  <a:lumMod val="75000"/>
                </a:schemeClr>
              </a:solidFill>
            </a:endParaRPr>
          </a:p>
        </p:txBody>
      </p:sp>
      <p:sp>
        <p:nvSpPr>
          <p:cNvPr id="5" name="Content Placeholder 2"/>
          <p:cNvSpPr txBox="1">
            <a:spLocks/>
          </p:cNvSpPr>
          <p:nvPr/>
        </p:nvSpPr>
        <p:spPr>
          <a:xfrm>
            <a:off x="2360352" y="1263145"/>
            <a:ext cx="6245158" cy="692600"/>
          </a:xfrm>
          <a:prstGeom prst="rect">
            <a:avLst/>
          </a:prstGeom>
        </p:spPr>
        <p:txBody>
          <a:bodyPr vert="horz" lIns="68580" tIns="34290" rIns="68580" bIns="34290" numCol="2"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50" dirty="0">
                <a:solidFill>
                  <a:schemeClr val="accent1">
                    <a:lumMod val="75000"/>
                  </a:schemeClr>
                </a:solidFill>
              </a:rPr>
              <a:t>Project Office at Secretariat (with full-time project </a:t>
            </a:r>
            <a:r>
              <a:rPr lang="en-US" sz="1350" dirty="0">
                <a:solidFill>
                  <a:schemeClr val="accent1">
                    <a:lumMod val="75000"/>
                  </a:schemeClr>
                </a:solidFill>
              </a:rPr>
              <a:t>manager)</a:t>
            </a:r>
          </a:p>
          <a:p>
            <a:r>
              <a:rPr lang="en-US" sz="1350" dirty="0">
                <a:solidFill>
                  <a:schemeClr val="accent1">
                    <a:lumMod val="75000"/>
                  </a:schemeClr>
                </a:solidFill>
              </a:rPr>
              <a:t>Oversight </a:t>
            </a:r>
            <a:r>
              <a:rPr lang="en-US" sz="1350" dirty="0">
                <a:solidFill>
                  <a:schemeClr val="accent1">
                    <a:lumMod val="75000"/>
                  </a:schemeClr>
                </a:solidFill>
              </a:rPr>
              <a:t>from </a:t>
            </a:r>
            <a:r>
              <a:rPr lang="en-US" sz="1350" dirty="0">
                <a:solidFill>
                  <a:schemeClr val="accent1">
                    <a:lumMod val="75000"/>
                  </a:schemeClr>
                </a:solidFill>
              </a:rPr>
              <a:t>ITT-WIS</a:t>
            </a:r>
          </a:p>
          <a:p>
            <a:r>
              <a:rPr lang="en-US" sz="1350" dirty="0">
                <a:solidFill>
                  <a:schemeClr val="accent1">
                    <a:lumMod val="75000"/>
                  </a:schemeClr>
                </a:solidFill>
              </a:rPr>
              <a:t>I</a:t>
            </a:r>
            <a:r>
              <a:rPr lang="en-US" sz="1350" dirty="0">
                <a:solidFill>
                  <a:schemeClr val="accent1">
                    <a:lumMod val="75000"/>
                  </a:schemeClr>
                </a:solidFill>
              </a:rPr>
              <a:t>ndustry </a:t>
            </a:r>
            <a:r>
              <a:rPr lang="en-US" sz="1350" dirty="0" err="1">
                <a:solidFill>
                  <a:schemeClr val="accent1">
                    <a:lumMod val="75000"/>
                  </a:schemeClr>
                </a:solidFill>
              </a:rPr>
              <a:t>recognised</a:t>
            </a:r>
            <a:r>
              <a:rPr lang="en-US" sz="1350" dirty="0">
                <a:solidFill>
                  <a:schemeClr val="accent1">
                    <a:lumMod val="75000"/>
                  </a:schemeClr>
                </a:solidFill>
              </a:rPr>
              <a:t> approach to P3M</a:t>
            </a:r>
            <a:endParaRPr lang="en-GB" sz="1350" dirty="0">
              <a:solidFill>
                <a:schemeClr val="accent1">
                  <a:lumMod val="75000"/>
                </a:schemeClr>
              </a:solidFill>
            </a:endParaRPr>
          </a:p>
        </p:txBody>
      </p:sp>
      <p:sp>
        <p:nvSpPr>
          <p:cNvPr id="6" name="Slide Number Placeholder 5"/>
          <p:cNvSpPr>
            <a:spLocks noGrp="1"/>
          </p:cNvSpPr>
          <p:nvPr>
            <p:ph type="sldNum" sz="quarter" idx="12"/>
          </p:nvPr>
        </p:nvSpPr>
        <p:spPr/>
        <p:txBody>
          <a:bodyPr/>
          <a:lstStyle/>
          <a:p>
            <a:fld id="{9259AF2F-52C6-9B46-B8B2-0579234AE62E}" type="slidenum">
              <a:rPr lang="en-US" smtClean="0"/>
              <a:t>23</a:t>
            </a:fld>
            <a:endParaRPr lang="en-US"/>
          </a:p>
        </p:txBody>
      </p:sp>
    </p:spTree>
    <p:extLst>
      <p:ext uri="{BB962C8B-B14F-4D97-AF65-F5344CB8AC3E}">
        <p14:creationId xmlns:p14="http://schemas.microsoft.com/office/powerpoint/2010/main" val="1295982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9"/>
            <a:ext cx="6515100" cy="857250"/>
          </a:xfrm>
        </p:spPr>
        <p:txBody>
          <a:bodyPr>
            <a:normAutofit/>
          </a:bodyPr>
          <a:lstStyle/>
          <a:p>
            <a:r>
              <a:rPr lang="en-US" sz="2700" dirty="0"/>
              <a:t>Outreach, capacity building </a:t>
            </a:r>
            <a:r>
              <a:rPr lang="en-US" sz="2700" dirty="0"/>
              <a:t>&amp; </a:t>
            </a:r>
            <a:r>
              <a:rPr lang="en-US" sz="2700" dirty="0"/>
              <a:t>pilot projects</a:t>
            </a:r>
            <a:endParaRPr lang="en-GB" sz="2700" dirty="0"/>
          </a:p>
        </p:txBody>
      </p:sp>
      <p:sp>
        <p:nvSpPr>
          <p:cNvPr id="3" name="Content Placeholder 2"/>
          <p:cNvSpPr>
            <a:spLocks noGrp="1"/>
          </p:cNvSpPr>
          <p:nvPr>
            <p:ph idx="1"/>
          </p:nvPr>
        </p:nvSpPr>
        <p:spPr>
          <a:xfrm>
            <a:off x="1485900" y="1200151"/>
            <a:ext cx="6515100" cy="3394472"/>
          </a:xfrm>
        </p:spPr>
        <p:txBody>
          <a:bodyPr>
            <a:normAutofit fontScale="92500" lnSpcReduction="10000"/>
          </a:bodyPr>
          <a:lstStyle/>
          <a:p>
            <a:r>
              <a:rPr lang="en-GB" sz="1950" dirty="0"/>
              <a:t>WIS 2.0 Project Office will work through Regional Associations to: </a:t>
            </a:r>
          </a:p>
          <a:p>
            <a:pPr lvl="1"/>
            <a:r>
              <a:rPr lang="en-US" sz="1725" dirty="0"/>
              <a:t>Identify </a:t>
            </a:r>
            <a:r>
              <a:rPr lang="en-US" sz="1725" dirty="0"/>
              <a:t>how best to engage Members;</a:t>
            </a:r>
          </a:p>
          <a:p>
            <a:pPr lvl="1"/>
            <a:r>
              <a:rPr lang="en-US" sz="1725" dirty="0"/>
              <a:t>Raise </a:t>
            </a:r>
            <a:r>
              <a:rPr lang="en-US" sz="1725" dirty="0"/>
              <a:t>awareness about WIS 2.0;</a:t>
            </a:r>
          </a:p>
          <a:p>
            <a:pPr lvl="1"/>
            <a:r>
              <a:rPr lang="en-US" sz="1725" dirty="0"/>
              <a:t>Gather </a:t>
            </a:r>
            <a:r>
              <a:rPr lang="en-US" sz="1725" dirty="0"/>
              <a:t>and disseminate feedback on WIS 2.0 implementation progress;</a:t>
            </a:r>
          </a:p>
          <a:p>
            <a:pPr lvl="1"/>
            <a:r>
              <a:rPr lang="en-US" sz="1725" dirty="0"/>
              <a:t>Understand </a:t>
            </a:r>
            <a:r>
              <a:rPr lang="en-US" sz="1725" dirty="0"/>
              <a:t>and, where possible, mitigate the operational, technical, political, financial and cultural challenges and perceived risks concerning the adoption and exploitation of WIS 2.0;</a:t>
            </a:r>
          </a:p>
          <a:p>
            <a:pPr lvl="1"/>
            <a:r>
              <a:rPr lang="en-US" sz="1725" dirty="0"/>
              <a:t>Identify </a:t>
            </a:r>
            <a:r>
              <a:rPr lang="en-US" sz="1725" dirty="0"/>
              <a:t>any region-specific requirements;</a:t>
            </a:r>
          </a:p>
          <a:p>
            <a:pPr lvl="1"/>
            <a:r>
              <a:rPr lang="en-US" sz="1725" dirty="0"/>
              <a:t>Determine </a:t>
            </a:r>
            <a:r>
              <a:rPr lang="en-US" sz="1725" dirty="0"/>
              <a:t>opportunities for pilot projects to inform, evolve, validate and refine the concepts and implementation approach of WIS 2.0;</a:t>
            </a:r>
          </a:p>
          <a:p>
            <a:pPr lvl="1"/>
            <a:r>
              <a:rPr lang="en-US" sz="1725" dirty="0"/>
              <a:t>Coordinate </a:t>
            </a:r>
            <a:r>
              <a:rPr lang="en-US" sz="1725" dirty="0"/>
              <a:t>information sharing about WIS 2.0 pilot projects and their outcomes.</a:t>
            </a:r>
          </a:p>
          <a:p>
            <a:endParaRPr lang="en-GB" dirty="0" smtClean="0"/>
          </a:p>
        </p:txBody>
      </p:sp>
      <p:sp>
        <p:nvSpPr>
          <p:cNvPr id="4" name="Slide Number Placeholder 3"/>
          <p:cNvSpPr>
            <a:spLocks noGrp="1"/>
          </p:cNvSpPr>
          <p:nvPr>
            <p:ph type="sldNum" sz="quarter" idx="12"/>
          </p:nvPr>
        </p:nvSpPr>
        <p:spPr/>
        <p:txBody>
          <a:bodyPr/>
          <a:lstStyle/>
          <a:p>
            <a:fld id="{9259AF2F-52C6-9B46-B8B2-0579234AE62E}" type="slidenum">
              <a:rPr lang="en-US" smtClean="0"/>
              <a:t>24</a:t>
            </a:fld>
            <a:endParaRPr lang="en-US"/>
          </a:p>
        </p:txBody>
      </p:sp>
    </p:spTree>
    <p:extLst>
      <p:ext uri="{BB962C8B-B14F-4D97-AF65-F5344CB8AC3E}">
        <p14:creationId xmlns:p14="http://schemas.microsoft.com/office/powerpoint/2010/main" val="3404001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964786456"/>
              </p:ext>
            </p:extLst>
          </p:nvPr>
        </p:nvGraphicFramePr>
        <p:xfrm>
          <a:off x="282871" y="113217"/>
          <a:ext cx="8597991" cy="4490200"/>
        </p:xfrm>
        <a:graphic>
          <a:graphicData uri="http://schemas.openxmlformats.org/drawingml/2006/table">
            <a:tbl>
              <a:tblPr firstRow="1" firstCol="1" bandRow="1"/>
              <a:tblGrid>
                <a:gridCol w="1439230">
                  <a:extLst>
                    <a:ext uri="{9D8B030D-6E8A-4147-A177-3AD203B41FA5}">
                      <a16:colId xmlns:a16="http://schemas.microsoft.com/office/drawing/2014/main" val="20000"/>
                    </a:ext>
                  </a:extLst>
                </a:gridCol>
                <a:gridCol w="5358757">
                  <a:extLst>
                    <a:ext uri="{9D8B030D-6E8A-4147-A177-3AD203B41FA5}">
                      <a16:colId xmlns:a16="http://schemas.microsoft.com/office/drawing/2014/main" val="20001"/>
                    </a:ext>
                  </a:extLst>
                </a:gridCol>
                <a:gridCol w="900002">
                  <a:extLst>
                    <a:ext uri="{9D8B030D-6E8A-4147-A177-3AD203B41FA5}">
                      <a16:colId xmlns:a16="http://schemas.microsoft.com/office/drawing/2014/main" val="20002"/>
                    </a:ext>
                  </a:extLst>
                </a:gridCol>
                <a:gridCol w="900002">
                  <a:extLst>
                    <a:ext uri="{9D8B030D-6E8A-4147-A177-3AD203B41FA5}">
                      <a16:colId xmlns:a16="http://schemas.microsoft.com/office/drawing/2014/main" val="20003"/>
                    </a:ext>
                  </a:extLst>
                </a:gridCol>
              </a:tblGrid>
              <a:tr h="191584">
                <a:tc>
                  <a:txBody>
                    <a:bodyPr/>
                    <a:lstStyle/>
                    <a:p>
                      <a:pPr marR="180340" algn="l">
                        <a:spcAft>
                          <a:spcPts val="0"/>
                        </a:spcAft>
                      </a:pPr>
                      <a:r>
                        <a:rPr lang="en-GB" sz="900" b="1" dirty="0">
                          <a:effectLst/>
                          <a:latin typeface="Verdana"/>
                          <a:ea typeface="Arial"/>
                          <a:cs typeface="Arial"/>
                        </a:rPr>
                        <a:t>Issue 5(2)/1</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R="111125" algn="just">
                        <a:spcAft>
                          <a:spcPts val="0"/>
                        </a:spcAft>
                      </a:pPr>
                      <a:r>
                        <a:rPr lang="en-GB" sz="1200" b="1" dirty="0">
                          <a:effectLst/>
                          <a:latin typeface="Verdana"/>
                          <a:ea typeface="Arial"/>
                          <a:cs typeface="Arial"/>
                        </a:rPr>
                        <a:t>WIS 2.0 implementation plan</a:t>
                      </a:r>
                      <a:endParaRPr lang="en-US" sz="14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5102">
                <a:tc>
                  <a:txBody>
                    <a:bodyPr/>
                    <a:lstStyle/>
                    <a:p>
                      <a:pPr marR="180340" algn="l">
                        <a:spcAft>
                          <a:spcPts val="0"/>
                        </a:spcAft>
                      </a:pPr>
                      <a:r>
                        <a:rPr lang="en-GB" sz="900" b="1">
                          <a:effectLst/>
                          <a:latin typeface="Verdana"/>
                          <a:ea typeface="Arial"/>
                          <a:cs typeface="Arial"/>
                        </a:rPr>
                        <a:t>References</a:t>
                      </a:r>
                      <a:endParaRPr lang="en-US" sz="110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L="342900" marR="111125" lvl="0" indent="-342900" algn="just" rtl="0">
                        <a:spcAft>
                          <a:spcPts val="0"/>
                        </a:spcAft>
                        <a:buFont typeface="+mj-lt"/>
                        <a:buAutoNum type="arabicPeriod"/>
                      </a:pPr>
                      <a:r>
                        <a:rPr lang="en-GB" sz="1100" u="none" strike="noStrike" kern="1200" dirty="0">
                          <a:solidFill>
                            <a:schemeClr val="tx1"/>
                          </a:solidFill>
                          <a:effectLst/>
                          <a:latin typeface="+mn-lt"/>
                          <a:ea typeface="+mn-ea"/>
                          <a:cs typeface="+mn-cs"/>
                          <a:hlinkClick r:id="rId2"/>
                        </a:rPr>
                        <a:t>WIS 2.0 strategy</a:t>
                      </a:r>
                      <a:r>
                        <a:rPr lang="en-GB" sz="1100" kern="1200" dirty="0">
                          <a:solidFill>
                            <a:schemeClr val="tx1"/>
                          </a:solidFill>
                          <a:effectLst/>
                          <a:latin typeface="+mn-lt"/>
                          <a:ea typeface="+mn-ea"/>
                          <a:cs typeface="+mn-cs"/>
                        </a:rPr>
                        <a:t>.</a:t>
                      </a:r>
                    </a:p>
                    <a:p>
                      <a:pPr marL="342900" marR="111125" lvl="0" indent="-342900" algn="just" rtl="0">
                        <a:spcAft>
                          <a:spcPts val="0"/>
                        </a:spcAft>
                        <a:buFont typeface="+mj-lt"/>
                        <a:buAutoNum type="arabicPeriod"/>
                      </a:pPr>
                      <a:r>
                        <a:rPr lang="en-US" sz="1100" dirty="0">
                          <a:effectLst/>
                          <a:latin typeface="+mn-lt"/>
                          <a:ea typeface="Arial"/>
                          <a:cs typeface="Arial"/>
                        </a:rPr>
                        <a:t>Outline implementation plan for WIS 2.0. </a:t>
                      </a:r>
                    </a:p>
                    <a:p>
                      <a:pPr marL="0" marR="111125" lvl="0" indent="0" algn="just" rtl="0">
                        <a:spcAft>
                          <a:spcPts val="0"/>
                        </a:spcAft>
                        <a:buFont typeface="+mj-lt"/>
                        <a:buNone/>
                      </a:pPr>
                      <a:r>
                        <a:rPr lang="en-US" sz="1100" dirty="0">
                          <a:effectLst/>
                          <a:latin typeface="+mn-lt"/>
                          <a:ea typeface="Arial"/>
                          <a:cs typeface="Arial"/>
                        </a:rPr>
                        <a:t>CBS TECO 2018 </a:t>
                      </a:r>
                      <a:r>
                        <a:rPr lang="en-US" sz="1100" dirty="0" err="1">
                          <a:effectLst/>
                          <a:latin typeface="+mn-lt"/>
                          <a:ea typeface="Arial"/>
                          <a:cs typeface="Arial"/>
                        </a:rPr>
                        <a:t>Inf</a:t>
                      </a:r>
                      <a:r>
                        <a:rPr lang="en-US" sz="1100" dirty="0">
                          <a:effectLst/>
                          <a:latin typeface="+mn-lt"/>
                          <a:ea typeface="Arial"/>
                          <a:cs typeface="Arial"/>
                        </a:rPr>
                        <a:t> 5(1) WIS2-Implementation-Approach</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280160">
                <a:tc>
                  <a:txBody>
                    <a:bodyPr/>
                    <a:lstStyle/>
                    <a:p>
                      <a:pPr marR="180340" algn="l">
                        <a:spcAft>
                          <a:spcPts val="0"/>
                        </a:spcAft>
                      </a:pPr>
                      <a:r>
                        <a:rPr lang="en-GB" sz="900" b="1">
                          <a:effectLst/>
                          <a:latin typeface="Verdana"/>
                          <a:ea typeface="Arial"/>
                          <a:cs typeface="Arial"/>
                        </a:rPr>
                        <a:t>Background</a:t>
                      </a:r>
                      <a:endParaRPr lang="en-US" sz="110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R="111125" algn="just">
                        <a:spcAft>
                          <a:spcPts val="0"/>
                        </a:spcAft>
                      </a:pPr>
                      <a:r>
                        <a:rPr lang="en-US" sz="1100" dirty="0">
                          <a:effectLst/>
                          <a:latin typeface="+mn-lt"/>
                          <a:ea typeface="Arial"/>
                          <a:cs typeface="Arial"/>
                        </a:rPr>
                        <a:t>EC-69 endorsed the WIS 2.0 strategy (Ref 1). WIS 2.0 seeks to make it easier for Members to publish, exchange and receive information through the WMO Information System, and to make information from Members more readily available to users. Recognizing that WMO information will continue to grow in size to the extent that it is unlikely that users will be able to transfer all the data they need to their own computing facilities, WIS 2.0 standards will allow computing facilities co-located with the data to be used to reduce the volume of information that has to be transferred. The same facilities would also allow Members that are unable to operate their own computing facilities to create products tailored to their own needs.</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680846">
                <a:tc>
                  <a:txBody>
                    <a:bodyPr/>
                    <a:lstStyle/>
                    <a:p>
                      <a:pPr marR="180340" algn="l">
                        <a:spcAft>
                          <a:spcPts val="0"/>
                        </a:spcAft>
                      </a:pPr>
                      <a:r>
                        <a:rPr lang="en-GB" sz="900" b="1" dirty="0">
                          <a:effectLst/>
                          <a:latin typeface="Verdana"/>
                          <a:ea typeface="Arial"/>
                          <a:cs typeface="Arial"/>
                        </a:rPr>
                        <a:t>Rationale</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L="0" marR="111125" indent="0" algn="just">
                        <a:spcAft>
                          <a:spcPts val="0"/>
                        </a:spcAft>
                        <a:buFont typeface="Arial" panose="020B0604020202020204" pitchFamily="34" charset="0"/>
                        <a:buNone/>
                      </a:pPr>
                      <a:r>
                        <a:rPr lang="en-US" sz="1100" dirty="0">
                          <a:effectLst/>
                          <a:latin typeface="+mn-lt"/>
                          <a:ea typeface="Arial"/>
                          <a:cs typeface="Arial"/>
                        </a:rPr>
                        <a:t>TT-</a:t>
                      </a:r>
                      <a:r>
                        <a:rPr lang="en-US" sz="1100" dirty="0" err="1">
                          <a:effectLst/>
                          <a:latin typeface="+mn-lt"/>
                          <a:ea typeface="Arial"/>
                          <a:cs typeface="Arial"/>
                        </a:rPr>
                        <a:t>eWIS</a:t>
                      </a:r>
                      <a:r>
                        <a:rPr lang="en-US" sz="1100" dirty="0">
                          <a:effectLst/>
                          <a:latin typeface="+mn-lt"/>
                          <a:ea typeface="Arial"/>
                          <a:cs typeface="Arial"/>
                        </a:rPr>
                        <a:t> (the Task Team on the evolution of WIS) is developing an outline implementation plan for WIS 2.0.  Ref 2 gives the current draft of this document. This will be developed further during 2018, issued for consultation in the final quarter of 2018, and prepared for endorsement by eighteenth Congress. These documents will then be used to guide the implementation of WIS 2.0.</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27380">
                <a:tc rowSpan="2">
                  <a:txBody>
                    <a:bodyPr/>
                    <a:lstStyle/>
                    <a:p>
                      <a:pPr marR="180340" algn="l">
                        <a:spcAft>
                          <a:spcPts val="0"/>
                        </a:spcAft>
                      </a:pPr>
                      <a:r>
                        <a:rPr lang="en-GB" sz="900" b="1" dirty="0">
                          <a:effectLst/>
                          <a:latin typeface="Verdana"/>
                          <a:ea typeface="Arial"/>
                          <a:cs typeface="Arial"/>
                        </a:rPr>
                        <a:t>Advice for </a:t>
                      </a:r>
                    </a:p>
                    <a:p>
                      <a:pPr marR="180340" algn="l">
                        <a:spcAft>
                          <a:spcPts val="0"/>
                        </a:spcAft>
                      </a:pPr>
                      <a:r>
                        <a:rPr lang="en-GB" sz="900" b="1" dirty="0">
                          <a:effectLst/>
                          <a:latin typeface="Verdana"/>
                          <a:ea typeface="Arial"/>
                          <a:cs typeface="Arial"/>
                        </a:rPr>
                        <a:t>CBS-MG</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R="21590" algn="just">
                        <a:spcAft>
                          <a:spcPts val="0"/>
                        </a:spcAft>
                      </a:pPr>
                      <a:r>
                        <a:rPr lang="en-GB" sz="900" i="1" dirty="0">
                          <a:effectLst/>
                          <a:latin typeface="+mn-lt"/>
                          <a:ea typeface="Arial"/>
                          <a:cs typeface="Arial"/>
                        </a:rPr>
                        <a:t>What</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a:effectLst/>
                          <a:latin typeface="+mn-lt"/>
                          <a:ea typeface="Arial"/>
                          <a:cs typeface="Arial"/>
                        </a:rPr>
                        <a:t>By whom</a:t>
                      </a:r>
                      <a:endParaRPr lang="en-US" sz="110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a:effectLst/>
                          <a:latin typeface="+mn-lt"/>
                          <a:ea typeface="Arial"/>
                          <a:cs typeface="Arial"/>
                        </a:rPr>
                        <a:t>Deadline</a:t>
                      </a:r>
                      <a:endParaRPr lang="en-US" sz="110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439275">
                <a:tc vMerge="1">
                  <a:txBody>
                    <a:bodyPr/>
                    <a:lstStyle/>
                    <a:p>
                      <a:endParaRPr lang="en-US"/>
                    </a:p>
                  </a:txBody>
                  <a:tcPr/>
                </a:tc>
                <a:tc>
                  <a:txBody>
                    <a:bodyPr/>
                    <a:lstStyle/>
                    <a:p>
                      <a:pPr marR="21590" algn="just">
                        <a:spcAft>
                          <a:spcPts val="0"/>
                        </a:spcAft>
                      </a:pPr>
                      <a:r>
                        <a:rPr lang="en-US" sz="1400" dirty="0">
                          <a:effectLst/>
                          <a:latin typeface="+mn-lt"/>
                          <a:ea typeface="Arial"/>
                          <a:cs typeface="Arial"/>
                        </a:rPr>
                        <a:t>Provide feedback for TT </a:t>
                      </a:r>
                      <a:r>
                        <a:rPr lang="en-US" sz="1400" dirty="0" err="1">
                          <a:effectLst/>
                          <a:latin typeface="+mn-lt"/>
                          <a:ea typeface="Arial"/>
                          <a:cs typeface="Arial"/>
                        </a:rPr>
                        <a:t>eWIS</a:t>
                      </a:r>
                      <a:r>
                        <a:rPr lang="en-US" sz="1400" dirty="0">
                          <a:effectLst/>
                          <a:latin typeface="+mn-lt"/>
                          <a:ea typeface="Arial"/>
                          <a:cs typeface="Arial"/>
                        </a:rPr>
                        <a:t> on the outline plan for WIS 2.0. Use email wis-help@wmo.int.</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Members</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30 Jun</a:t>
                      </a:r>
                    </a:p>
                    <a:p>
                      <a:pPr marR="21590" algn="just">
                        <a:spcAft>
                          <a:spcPts val="0"/>
                        </a:spcAft>
                      </a:pPr>
                      <a:r>
                        <a:rPr lang="en-US" sz="1100" dirty="0">
                          <a:effectLst/>
                          <a:latin typeface="+mn-lt"/>
                          <a:ea typeface="Arial"/>
                          <a:cs typeface="Arial"/>
                        </a:rPr>
                        <a:t>2018</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2397">
                <a:tc rowSpan="3">
                  <a:txBody>
                    <a:bodyPr/>
                    <a:lstStyle/>
                    <a:p>
                      <a:pPr marR="180340" algn="l">
                        <a:spcAft>
                          <a:spcPts val="0"/>
                        </a:spcAft>
                      </a:pPr>
                      <a:r>
                        <a:rPr lang="en-GB" sz="900" b="1" dirty="0">
                          <a:effectLst/>
                          <a:latin typeface="Verdana"/>
                          <a:ea typeface="Arial"/>
                          <a:cs typeface="Arial"/>
                        </a:rPr>
                        <a:t>Advice on rec. </a:t>
                      </a:r>
                    </a:p>
                    <a:p>
                      <a:pPr marR="180340" algn="l">
                        <a:spcAft>
                          <a:spcPts val="0"/>
                        </a:spcAft>
                      </a:pPr>
                      <a:r>
                        <a:rPr lang="en-GB" sz="900" b="1" dirty="0">
                          <a:effectLst/>
                          <a:latin typeface="Verdana"/>
                          <a:ea typeface="Arial"/>
                          <a:cs typeface="Arial"/>
                        </a:rPr>
                        <a:t>to EC and </a:t>
                      </a:r>
                    </a:p>
                    <a:p>
                      <a:pPr marR="180340" algn="l">
                        <a:spcAft>
                          <a:spcPts val="0"/>
                        </a:spcAft>
                      </a:pPr>
                      <a:r>
                        <a:rPr lang="en-GB" sz="900" b="1" dirty="0">
                          <a:effectLst/>
                          <a:latin typeface="Verdana"/>
                          <a:ea typeface="Arial"/>
                          <a:cs typeface="Arial"/>
                        </a:rPr>
                        <a:t>Congress</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R="21590" algn="just">
                        <a:spcAft>
                          <a:spcPts val="0"/>
                        </a:spcAft>
                      </a:pPr>
                      <a:r>
                        <a:rPr lang="en-GB" sz="900" i="1" dirty="0">
                          <a:effectLst/>
                          <a:latin typeface="+mn-lt"/>
                          <a:ea typeface="Arial"/>
                          <a:cs typeface="Arial"/>
                        </a:rPr>
                        <a:t>What</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dirty="0">
                          <a:effectLst/>
                          <a:latin typeface="+mn-lt"/>
                          <a:ea typeface="Arial"/>
                          <a:cs typeface="Arial"/>
                        </a:rPr>
                        <a:t>To whom</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dirty="0">
                          <a:effectLst/>
                          <a:latin typeface="+mn-lt"/>
                          <a:ea typeface="Arial"/>
                          <a:cs typeface="Arial"/>
                        </a:rPr>
                        <a:t>Time frame</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435541">
                <a:tc vMerge="1">
                  <a:txBody>
                    <a:bodyPr/>
                    <a:lstStyle/>
                    <a:p>
                      <a:endParaRPr lang="en-US"/>
                    </a:p>
                  </a:txBody>
                  <a:tcPr/>
                </a:tc>
                <a:tc>
                  <a:txBody>
                    <a:bodyPr/>
                    <a:lstStyle/>
                    <a:p>
                      <a:pPr marR="21590" algn="just">
                        <a:spcAft>
                          <a:spcPts val="0"/>
                        </a:spcAft>
                      </a:pPr>
                      <a:r>
                        <a:rPr lang="en-GB" sz="1400" kern="1200" dirty="0">
                          <a:solidFill>
                            <a:schemeClr val="tx1"/>
                          </a:solidFill>
                          <a:effectLst/>
                          <a:latin typeface="+mn-lt"/>
                          <a:ea typeface="+mn-ea"/>
                          <a:cs typeface="+mn-cs"/>
                        </a:rPr>
                        <a:t>Include the WIS 2.0 implementation plan in the agenda for Cg-18</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400" dirty="0">
                          <a:effectLst/>
                          <a:latin typeface="+mn-lt"/>
                          <a:ea typeface="Arial"/>
                          <a:cs typeface="Arial"/>
                        </a:rPr>
                        <a:t>EC-70</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Jun</a:t>
                      </a:r>
                      <a:r>
                        <a:rPr lang="en-US" sz="1100" baseline="0" dirty="0">
                          <a:effectLst/>
                          <a:latin typeface="+mn-lt"/>
                          <a:ea typeface="Arial"/>
                          <a:cs typeface="Arial"/>
                        </a:rPr>
                        <a:t> </a:t>
                      </a:r>
                      <a:r>
                        <a:rPr lang="en-US" sz="1100" dirty="0">
                          <a:effectLst/>
                          <a:latin typeface="+mn-lt"/>
                          <a:ea typeface="Arial"/>
                          <a:cs typeface="Arial"/>
                        </a:rPr>
                        <a:t>2018</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7915">
                <a:tc vMerge="1">
                  <a:txBody>
                    <a:bodyPr/>
                    <a:lstStyle/>
                    <a:p>
                      <a:endParaRPr lang="en-GB"/>
                    </a:p>
                  </a:txBody>
                  <a:tcPr/>
                </a:tc>
                <a:tc>
                  <a:txBody>
                    <a:bodyPr/>
                    <a:lstStyle/>
                    <a:p>
                      <a:pPr marR="21590" algn="just">
                        <a:spcAft>
                          <a:spcPts val="0"/>
                        </a:spcAft>
                      </a:pPr>
                      <a:r>
                        <a:rPr lang="en-GB" sz="1400" kern="1200" dirty="0">
                          <a:solidFill>
                            <a:schemeClr val="tx1"/>
                          </a:solidFill>
                          <a:effectLst/>
                          <a:latin typeface="+mn-lt"/>
                          <a:ea typeface="+mn-ea"/>
                          <a:cs typeface="+mn-cs"/>
                        </a:rPr>
                        <a:t>Recommendation on WIS 2.0 implementation</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400" dirty="0">
                          <a:effectLst/>
                          <a:latin typeface="+mn-lt"/>
                          <a:ea typeface="Arial"/>
                          <a:cs typeface="Arial"/>
                        </a:rPr>
                        <a:t>Cg-18</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Mar</a:t>
                      </a:r>
                      <a:r>
                        <a:rPr lang="en-US" sz="1100" baseline="0" dirty="0">
                          <a:effectLst/>
                          <a:latin typeface="+mn-lt"/>
                          <a:ea typeface="Arial"/>
                          <a:cs typeface="Arial"/>
                        </a:rPr>
                        <a:t> </a:t>
                      </a:r>
                      <a:r>
                        <a:rPr lang="en-US" sz="1100" dirty="0">
                          <a:effectLst/>
                          <a:latin typeface="+mn-lt"/>
                          <a:ea typeface="Arial"/>
                          <a:cs typeface="Arial"/>
                        </a:rPr>
                        <a:t>2019</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523095"/>
                  </a:ext>
                </a:extLst>
              </a:tr>
            </a:tbl>
          </a:graphicData>
        </a:graphic>
      </p:graphicFrame>
      <p:sp>
        <p:nvSpPr>
          <p:cNvPr id="3" name="Rectangle 2"/>
          <p:cNvSpPr/>
          <p:nvPr/>
        </p:nvSpPr>
        <p:spPr>
          <a:xfrm>
            <a:off x="1" y="315764"/>
            <a:ext cx="9144000" cy="245375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dirty="0" smtClean="0">
                <a:solidFill>
                  <a:schemeClr val="tx1"/>
                </a:solidFill>
              </a:rPr>
              <a:t>TT-</a:t>
            </a:r>
            <a:r>
              <a:rPr lang="en-GB" sz="3200" dirty="0" err="1" smtClean="0">
                <a:solidFill>
                  <a:schemeClr val="tx1"/>
                </a:solidFill>
              </a:rPr>
              <a:t>eWIS</a:t>
            </a:r>
            <a:r>
              <a:rPr lang="en-GB" sz="3200" dirty="0" smtClean="0">
                <a:solidFill>
                  <a:schemeClr val="tx1"/>
                </a:solidFill>
              </a:rPr>
              <a:t> will continue to develop the plan.</a:t>
            </a:r>
          </a:p>
          <a:p>
            <a:pPr algn="ctr"/>
            <a:r>
              <a:rPr lang="en-GB" sz="3200" dirty="0" smtClean="0">
                <a:solidFill>
                  <a:schemeClr val="tx1"/>
                </a:solidFill>
              </a:rPr>
              <a:t>Shared with Members for consultation; Nov 2018.</a:t>
            </a:r>
          </a:p>
          <a:p>
            <a:pPr algn="ctr"/>
            <a:endParaRPr lang="en-GB" sz="3200" dirty="0" smtClean="0">
              <a:solidFill>
                <a:schemeClr val="tx1"/>
              </a:solidFill>
            </a:endParaRPr>
          </a:p>
          <a:p>
            <a:pPr algn="ctr"/>
            <a:r>
              <a:rPr lang="en-GB" sz="3200" dirty="0" smtClean="0">
                <a:solidFill>
                  <a:schemeClr val="tx1"/>
                </a:solidFill>
              </a:rPr>
              <a:t>Opportunity to influence:</a:t>
            </a:r>
            <a:endParaRPr lang="en-GB" sz="3200" dirty="0">
              <a:solidFill>
                <a:schemeClr val="tx1"/>
              </a:solidFill>
            </a:endParaRPr>
          </a:p>
        </p:txBody>
      </p:sp>
      <p:sp>
        <p:nvSpPr>
          <p:cNvPr id="4" name="Rounded Rectangle 3"/>
          <p:cNvSpPr/>
          <p:nvPr/>
        </p:nvSpPr>
        <p:spPr>
          <a:xfrm>
            <a:off x="1633568" y="2950087"/>
            <a:ext cx="7345972" cy="543728"/>
          </a:xfrm>
          <a:prstGeom prst="round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Slide Number Placeholder 1"/>
          <p:cNvSpPr>
            <a:spLocks noGrp="1"/>
          </p:cNvSpPr>
          <p:nvPr>
            <p:ph type="sldNum" sz="quarter" idx="12"/>
          </p:nvPr>
        </p:nvSpPr>
        <p:spPr/>
        <p:txBody>
          <a:bodyPr/>
          <a:lstStyle/>
          <a:p>
            <a:fld id="{9259AF2F-52C6-9B46-B8B2-0579234AE62E}" type="slidenum">
              <a:rPr lang="en-US" smtClean="0"/>
              <a:t>25</a:t>
            </a:fld>
            <a:endParaRPr lang="en-US"/>
          </a:p>
        </p:txBody>
      </p:sp>
    </p:spTree>
    <p:extLst>
      <p:ext uri="{BB962C8B-B14F-4D97-AF65-F5344CB8AC3E}">
        <p14:creationId xmlns:p14="http://schemas.microsoft.com/office/powerpoint/2010/main" val="4034270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830819" y="53728"/>
            <a:ext cx="7170941" cy="576000"/>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GB" dirty="0"/>
              <a:t>Questions and </a:t>
            </a:r>
            <a:r>
              <a:rPr lang="en-GB" dirty="0" smtClean="0"/>
              <a:t>clarifications?</a:t>
            </a:r>
            <a:endParaRPr lang="en-GB" dirty="0"/>
          </a:p>
        </p:txBody>
      </p:sp>
      <p:sp>
        <p:nvSpPr>
          <p:cNvPr id="8" name="Title 1"/>
          <p:cNvSpPr txBox="1">
            <a:spLocks/>
          </p:cNvSpPr>
          <p:nvPr/>
        </p:nvSpPr>
        <p:spPr>
          <a:xfrm>
            <a:off x="252000" y="2382474"/>
            <a:ext cx="8640000" cy="1157696"/>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GB" dirty="0" smtClean="0"/>
              <a:t>…</a:t>
            </a:r>
            <a:endParaRPr lang="en-GB" dirty="0"/>
          </a:p>
        </p:txBody>
      </p:sp>
      <p:sp>
        <p:nvSpPr>
          <p:cNvPr id="2" name="Slide Number Placeholder 1"/>
          <p:cNvSpPr>
            <a:spLocks noGrp="1"/>
          </p:cNvSpPr>
          <p:nvPr>
            <p:ph type="sldNum" sz="quarter" idx="10"/>
          </p:nvPr>
        </p:nvSpPr>
        <p:spPr/>
        <p:txBody>
          <a:bodyPr/>
          <a:lstStyle/>
          <a:p>
            <a:fld id="{E5F9FE41-C8F9-47EF-94C3-C489748B47D0}" type="slidenum">
              <a:rPr lang="en-GB" smtClean="0"/>
              <a:pPr/>
              <a:t>26</a:t>
            </a:fld>
            <a:endParaRPr lang="en-GB" dirty="0"/>
          </a:p>
        </p:txBody>
      </p:sp>
    </p:spTree>
    <p:extLst>
      <p:ext uri="{BB962C8B-B14F-4D97-AF65-F5344CB8AC3E}">
        <p14:creationId xmlns:p14="http://schemas.microsoft.com/office/powerpoint/2010/main" val="2357428575"/>
      </p:ext>
    </p:extLst>
  </p:cSld>
  <p:clrMapOvr>
    <a:masterClrMapping/>
  </p:clrMapOvr>
  <p:transition spd="slow">
    <p:cover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1830819" y="53728"/>
            <a:ext cx="7170941" cy="576000"/>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GB" dirty="0" smtClean="0"/>
              <a:t>Discussion</a:t>
            </a:r>
            <a:endParaRPr lang="en-GB" dirty="0"/>
          </a:p>
        </p:txBody>
      </p:sp>
      <p:sp>
        <p:nvSpPr>
          <p:cNvPr id="5" name="Content Placeholder 4"/>
          <p:cNvSpPr txBox="1">
            <a:spLocks/>
          </p:cNvSpPr>
          <p:nvPr/>
        </p:nvSpPr>
        <p:spPr>
          <a:xfrm>
            <a:off x="252000" y="880532"/>
            <a:ext cx="8640000" cy="372746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a:pPr>
            <a:r>
              <a:rPr lang="en-US" dirty="0" smtClean="0"/>
              <a:t>From the ECOMET perspective, what are the impediments to participating in WIS – i.e. publishing data on the Web?</a:t>
            </a:r>
          </a:p>
          <a:p>
            <a:pPr lvl="2"/>
            <a:r>
              <a:rPr lang="en-US" sz="1800" dirty="0"/>
              <a:t>operational, technical, political, </a:t>
            </a:r>
            <a:r>
              <a:rPr lang="en-US" sz="1800" dirty="0" smtClean="0"/>
              <a:t>legal, financial </a:t>
            </a:r>
            <a:r>
              <a:rPr lang="en-US" sz="1800" dirty="0"/>
              <a:t>and cultural </a:t>
            </a:r>
            <a:r>
              <a:rPr lang="en-US" sz="1800" dirty="0" smtClean="0"/>
              <a:t>challenges</a:t>
            </a:r>
          </a:p>
          <a:p>
            <a:pPr lvl="2"/>
            <a:r>
              <a:rPr lang="en-US" sz="1800" dirty="0" smtClean="0"/>
              <a:t>perceived risks etc.</a:t>
            </a:r>
            <a:endParaRPr lang="en-US" sz="2000" dirty="0" smtClean="0"/>
          </a:p>
          <a:p>
            <a:pPr marL="457200" indent="-457200">
              <a:buFont typeface="+mj-lt"/>
              <a:buAutoNum type="arabicPeriod"/>
            </a:pPr>
            <a:r>
              <a:rPr lang="en-US" dirty="0" smtClean="0"/>
              <a:t>What information should be available to participating </a:t>
            </a:r>
            <a:r>
              <a:rPr lang="en-US" dirty="0" err="1" smtClean="0"/>
              <a:t>organisations</a:t>
            </a:r>
            <a:r>
              <a:rPr lang="en-US" dirty="0" smtClean="0"/>
              <a:t> wanting to contribute data and services to WIS 2.0 – i.e. what topics should the WIS 2.0 implementation </a:t>
            </a:r>
            <a:r>
              <a:rPr lang="en-US" dirty="0" err="1" smtClean="0"/>
              <a:t>programme</a:t>
            </a:r>
            <a:r>
              <a:rPr lang="en-US" dirty="0" smtClean="0"/>
              <a:t> </a:t>
            </a:r>
            <a:r>
              <a:rPr lang="en-US" dirty="0" err="1" smtClean="0"/>
              <a:t>prioritise</a:t>
            </a:r>
            <a:r>
              <a:rPr lang="en-US" dirty="0" smtClean="0"/>
              <a:t> that would help you?</a:t>
            </a:r>
          </a:p>
          <a:p>
            <a:pPr marL="457200" indent="-457200">
              <a:buFont typeface="+mj-lt"/>
              <a:buAutoNum type="arabicPeriod"/>
            </a:pPr>
            <a:r>
              <a:rPr lang="en-US" dirty="0" smtClean="0"/>
              <a:t>Are there any pilot projects that </a:t>
            </a:r>
            <a:r>
              <a:rPr lang="en-US" dirty="0"/>
              <a:t>could inform, evolve, validate and refine the concepts and implementation approach of WIS </a:t>
            </a:r>
            <a:r>
              <a:rPr lang="en-US" dirty="0" smtClean="0"/>
              <a:t>2.0?</a:t>
            </a:r>
            <a:endParaRPr lang="en-US" dirty="0"/>
          </a:p>
          <a:p>
            <a:endParaRPr lang="en-US" dirty="0"/>
          </a:p>
          <a:p>
            <a:endParaRPr lang="en-GB" dirty="0"/>
          </a:p>
        </p:txBody>
      </p:sp>
      <p:sp>
        <p:nvSpPr>
          <p:cNvPr id="2" name="Slide Number Placeholder 1"/>
          <p:cNvSpPr>
            <a:spLocks noGrp="1"/>
          </p:cNvSpPr>
          <p:nvPr>
            <p:ph type="sldNum" sz="quarter" idx="10"/>
          </p:nvPr>
        </p:nvSpPr>
        <p:spPr/>
        <p:txBody>
          <a:bodyPr/>
          <a:lstStyle/>
          <a:p>
            <a:fld id="{E5F9FE41-C8F9-47EF-94C3-C489748B47D0}" type="slidenum">
              <a:rPr lang="en-GB" smtClean="0"/>
              <a:pPr/>
              <a:t>27</a:t>
            </a:fld>
            <a:endParaRPr lang="en-GB" dirty="0"/>
          </a:p>
        </p:txBody>
      </p:sp>
    </p:spTree>
    <p:extLst>
      <p:ext uri="{BB962C8B-B14F-4D97-AF65-F5344CB8AC3E}">
        <p14:creationId xmlns:p14="http://schemas.microsoft.com/office/powerpoint/2010/main" val="980807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2000" y="2382474"/>
            <a:ext cx="8640000" cy="1157696"/>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GB" dirty="0" smtClean="0"/>
              <a:t>Thank you</a:t>
            </a:r>
            <a:endParaRPr lang="en-GB" dirty="0"/>
          </a:p>
        </p:txBody>
      </p:sp>
      <p:sp>
        <p:nvSpPr>
          <p:cNvPr id="2" name="Slide Number Placeholder 1"/>
          <p:cNvSpPr>
            <a:spLocks noGrp="1"/>
          </p:cNvSpPr>
          <p:nvPr>
            <p:ph type="sldNum" sz="quarter" idx="10"/>
          </p:nvPr>
        </p:nvSpPr>
        <p:spPr/>
        <p:txBody>
          <a:bodyPr/>
          <a:lstStyle/>
          <a:p>
            <a:fld id="{E5F9FE41-C8F9-47EF-94C3-C489748B47D0}" type="slidenum">
              <a:rPr lang="en-GB" smtClean="0"/>
              <a:pPr/>
              <a:t>28</a:t>
            </a:fld>
            <a:endParaRPr lang="en-GB" dirty="0"/>
          </a:p>
        </p:txBody>
      </p:sp>
    </p:spTree>
    <p:extLst>
      <p:ext uri="{BB962C8B-B14F-4D97-AF65-F5344CB8AC3E}">
        <p14:creationId xmlns:p14="http://schemas.microsoft.com/office/powerpoint/2010/main" val="17692038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252000" y="880532"/>
            <a:ext cx="8640000" cy="372746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t>Presentation: Introducing WIS 2.0 …</a:t>
            </a:r>
          </a:p>
          <a:p>
            <a:pPr lvl="1"/>
            <a:r>
              <a:rPr lang="en-GB" dirty="0" smtClean="0"/>
              <a:t>quick overview of WIS</a:t>
            </a:r>
          </a:p>
          <a:p>
            <a:pPr lvl="1"/>
            <a:r>
              <a:rPr lang="en-GB" dirty="0" smtClean="0"/>
              <a:t>short video prepared by </a:t>
            </a:r>
            <a:r>
              <a:rPr lang="en-GB" dirty="0" err="1" smtClean="0"/>
              <a:t>OpenWIS</a:t>
            </a:r>
            <a:r>
              <a:rPr lang="en-GB" dirty="0" smtClean="0"/>
              <a:t> Association for WIS 2.0 pilot project</a:t>
            </a:r>
          </a:p>
          <a:p>
            <a:pPr lvl="1"/>
            <a:r>
              <a:rPr lang="en-GB" dirty="0" smtClean="0"/>
              <a:t>WIS 2.0 implementation approach (as presented to CBS TECO, March 2018)</a:t>
            </a:r>
            <a:r>
              <a:rPr lang="en-GB" dirty="0" smtClean="0"/>
              <a:t> </a:t>
            </a:r>
          </a:p>
          <a:p>
            <a:pPr lvl="1"/>
            <a:endParaRPr lang="en-GB" b="1" dirty="0" smtClean="0"/>
          </a:p>
          <a:p>
            <a:pPr marL="342900" lvl="1" indent="0">
              <a:buNone/>
            </a:pPr>
            <a:r>
              <a:rPr lang="en-GB" dirty="0" smtClean="0"/>
              <a:t>(Interruptions for questions and clarifications welcome)</a:t>
            </a:r>
          </a:p>
          <a:p>
            <a:endParaRPr lang="en-GB" dirty="0"/>
          </a:p>
          <a:p>
            <a:r>
              <a:rPr lang="en-GB" dirty="0" smtClean="0"/>
              <a:t>Discussion</a:t>
            </a:r>
            <a:endParaRPr lang="en-GB" dirty="0"/>
          </a:p>
        </p:txBody>
      </p:sp>
      <p:sp>
        <p:nvSpPr>
          <p:cNvPr id="7" name="Title 3"/>
          <p:cNvSpPr txBox="1">
            <a:spLocks/>
          </p:cNvSpPr>
          <p:nvPr/>
        </p:nvSpPr>
        <p:spPr>
          <a:xfrm>
            <a:off x="1830819" y="53728"/>
            <a:ext cx="7170941" cy="576000"/>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GB" dirty="0" smtClean="0"/>
              <a:t>Agenda</a:t>
            </a:r>
            <a:endParaRPr lang="en-GB" dirty="0"/>
          </a:p>
        </p:txBody>
      </p:sp>
      <p:sp>
        <p:nvSpPr>
          <p:cNvPr id="2" name="Slide Number Placeholder 1"/>
          <p:cNvSpPr>
            <a:spLocks noGrp="1"/>
          </p:cNvSpPr>
          <p:nvPr>
            <p:ph type="sldNum" sz="quarter" idx="10"/>
          </p:nvPr>
        </p:nvSpPr>
        <p:spPr/>
        <p:txBody>
          <a:bodyPr/>
          <a:lstStyle/>
          <a:p>
            <a:fld id="{E5F9FE41-C8F9-47EF-94C3-C489748B47D0}" type="slidenum">
              <a:rPr lang="en-GB" smtClean="0"/>
              <a:pPr/>
              <a:t>3</a:t>
            </a:fld>
            <a:endParaRPr lang="en-GB" dirty="0"/>
          </a:p>
        </p:txBody>
      </p:sp>
    </p:spTree>
    <p:extLst>
      <p:ext uri="{BB962C8B-B14F-4D97-AF65-F5344CB8AC3E}">
        <p14:creationId xmlns:p14="http://schemas.microsoft.com/office/powerpoint/2010/main" val="2538571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mo2016_powerpoint_standard_v2_dark-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65342"/>
          </a:xfrm>
          <a:prstGeom prst="rect">
            <a:avLst/>
          </a:prstGeom>
        </p:spPr>
      </p:pic>
      <p:sp>
        <p:nvSpPr>
          <p:cNvPr id="6" name="Title 1"/>
          <p:cNvSpPr txBox="1">
            <a:spLocks/>
          </p:cNvSpPr>
          <p:nvPr/>
        </p:nvSpPr>
        <p:spPr>
          <a:xfrm>
            <a:off x="1614487" y="121168"/>
            <a:ext cx="6386513" cy="1380610"/>
          </a:xfrm>
          <a:prstGeom prst="rect">
            <a:avLst/>
          </a:prstGeom>
        </p:spPr>
        <p:txBody>
          <a:bodyPr vert="horz" lIns="68580" tIns="34290" rIns="68580" bIns="34290" rtlCol="0" anchor="ctr">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342900"/>
            <a:r>
              <a:rPr lang="fr-CH" sz="3600" dirty="0">
                <a:solidFill>
                  <a:prstClr val="white"/>
                </a:solidFill>
                <a:latin typeface="Calibri"/>
              </a:rPr>
              <a:t>Session V.3</a:t>
            </a:r>
          </a:p>
          <a:p>
            <a:pPr defTabSz="342900"/>
            <a:r>
              <a:rPr lang="fr-CH" sz="3600" dirty="0">
                <a:solidFill>
                  <a:prstClr val="white"/>
                </a:solidFill>
                <a:latin typeface="Calibri"/>
              </a:rPr>
              <a:t>Item 5(2)/1 - WIS 2.0 </a:t>
            </a:r>
            <a:r>
              <a:rPr lang="fr-CH" sz="3600" dirty="0" err="1">
                <a:solidFill>
                  <a:prstClr val="white"/>
                </a:solidFill>
                <a:latin typeface="Calibri"/>
              </a:rPr>
              <a:t>implementation</a:t>
            </a:r>
            <a:r>
              <a:rPr lang="fr-CH" sz="3600" dirty="0">
                <a:solidFill>
                  <a:prstClr val="white"/>
                </a:solidFill>
                <a:latin typeface="Calibri"/>
              </a:rPr>
              <a:t> plan</a:t>
            </a:r>
          </a:p>
          <a:p>
            <a:pPr defTabSz="342900"/>
            <a:r>
              <a:rPr lang="fr-CH" sz="3600" dirty="0">
                <a:solidFill>
                  <a:prstClr val="white"/>
                </a:solidFill>
                <a:latin typeface="Calibri"/>
              </a:rPr>
              <a:t>Jeremy Tandy (chair TT-</a:t>
            </a:r>
            <a:r>
              <a:rPr lang="fr-CH" sz="3600" dirty="0" err="1">
                <a:solidFill>
                  <a:prstClr val="white"/>
                </a:solidFill>
                <a:latin typeface="Calibri"/>
              </a:rPr>
              <a:t>eWIS</a:t>
            </a:r>
            <a:r>
              <a:rPr lang="fr-CH" sz="3600" dirty="0">
                <a:solidFill>
                  <a:prstClr val="white"/>
                </a:solidFill>
                <a:latin typeface="Calibri"/>
              </a:rPr>
              <a:t>, UK)</a:t>
            </a:r>
            <a:endParaRPr lang="en-US" sz="3600" dirty="0">
              <a:solidFill>
                <a:prstClr val="white"/>
              </a:solidFill>
              <a:latin typeface="Calibri"/>
            </a:endParaRPr>
          </a:p>
        </p:txBody>
      </p:sp>
      <p:sp>
        <p:nvSpPr>
          <p:cNvPr id="4" name="Title 1"/>
          <p:cNvSpPr txBox="1">
            <a:spLocks/>
          </p:cNvSpPr>
          <p:nvPr/>
        </p:nvSpPr>
        <p:spPr>
          <a:xfrm>
            <a:off x="1814513" y="1585637"/>
            <a:ext cx="4393406" cy="1800501"/>
          </a:xfrm>
          <a:prstGeom prst="rect">
            <a:avLst/>
          </a:prstGeom>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342900"/>
            <a:r>
              <a:rPr lang="en-US" sz="2100" dirty="0">
                <a:solidFill>
                  <a:prstClr val="white"/>
                </a:solidFill>
                <a:latin typeface="Calibri"/>
              </a:rPr>
              <a:t>Commission for Basic Systems (CBS) Technical Conference 2018</a:t>
            </a:r>
          </a:p>
          <a:p>
            <a:pPr algn="l" defTabSz="342900"/>
            <a:r>
              <a:rPr lang="fr-CH" sz="2100" dirty="0">
                <a:solidFill>
                  <a:prstClr val="white"/>
                </a:solidFill>
                <a:latin typeface="Calibri"/>
              </a:rPr>
              <a:t>(Geneva, 26-29 March 2018)</a:t>
            </a:r>
            <a:endParaRPr lang="en-US" sz="2100" dirty="0">
              <a:solidFill>
                <a:prstClr val="white"/>
              </a:solidFill>
              <a:latin typeface="Calibri"/>
            </a:endParaRPr>
          </a:p>
        </p:txBody>
      </p:sp>
    </p:spTree>
    <p:extLst>
      <p:ext uri="{BB962C8B-B14F-4D97-AF65-F5344CB8AC3E}">
        <p14:creationId xmlns:p14="http://schemas.microsoft.com/office/powerpoint/2010/main" val="2500471715"/>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964786456"/>
              </p:ext>
            </p:extLst>
          </p:nvPr>
        </p:nvGraphicFramePr>
        <p:xfrm>
          <a:off x="282871" y="113217"/>
          <a:ext cx="8597991" cy="4490200"/>
        </p:xfrm>
        <a:graphic>
          <a:graphicData uri="http://schemas.openxmlformats.org/drawingml/2006/table">
            <a:tbl>
              <a:tblPr firstRow="1" firstCol="1" bandRow="1"/>
              <a:tblGrid>
                <a:gridCol w="1439230">
                  <a:extLst>
                    <a:ext uri="{9D8B030D-6E8A-4147-A177-3AD203B41FA5}">
                      <a16:colId xmlns:a16="http://schemas.microsoft.com/office/drawing/2014/main" val="20000"/>
                    </a:ext>
                  </a:extLst>
                </a:gridCol>
                <a:gridCol w="5358757">
                  <a:extLst>
                    <a:ext uri="{9D8B030D-6E8A-4147-A177-3AD203B41FA5}">
                      <a16:colId xmlns:a16="http://schemas.microsoft.com/office/drawing/2014/main" val="20001"/>
                    </a:ext>
                  </a:extLst>
                </a:gridCol>
                <a:gridCol w="900002">
                  <a:extLst>
                    <a:ext uri="{9D8B030D-6E8A-4147-A177-3AD203B41FA5}">
                      <a16:colId xmlns:a16="http://schemas.microsoft.com/office/drawing/2014/main" val="20002"/>
                    </a:ext>
                  </a:extLst>
                </a:gridCol>
                <a:gridCol w="900002">
                  <a:extLst>
                    <a:ext uri="{9D8B030D-6E8A-4147-A177-3AD203B41FA5}">
                      <a16:colId xmlns:a16="http://schemas.microsoft.com/office/drawing/2014/main" val="20003"/>
                    </a:ext>
                  </a:extLst>
                </a:gridCol>
              </a:tblGrid>
              <a:tr h="191584">
                <a:tc>
                  <a:txBody>
                    <a:bodyPr/>
                    <a:lstStyle/>
                    <a:p>
                      <a:pPr marR="180340" algn="l">
                        <a:spcAft>
                          <a:spcPts val="0"/>
                        </a:spcAft>
                      </a:pPr>
                      <a:r>
                        <a:rPr lang="en-GB" sz="900" b="1" dirty="0">
                          <a:effectLst/>
                          <a:latin typeface="Verdana"/>
                          <a:ea typeface="Arial"/>
                          <a:cs typeface="Arial"/>
                        </a:rPr>
                        <a:t>Issue 5(2)/1</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R="111125" algn="just">
                        <a:spcAft>
                          <a:spcPts val="0"/>
                        </a:spcAft>
                      </a:pPr>
                      <a:r>
                        <a:rPr lang="en-GB" sz="1200" b="1" dirty="0">
                          <a:effectLst/>
                          <a:latin typeface="Verdana"/>
                          <a:ea typeface="Arial"/>
                          <a:cs typeface="Arial"/>
                        </a:rPr>
                        <a:t>WIS 2.0 implementation plan</a:t>
                      </a:r>
                      <a:endParaRPr lang="en-US" sz="14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5102">
                <a:tc>
                  <a:txBody>
                    <a:bodyPr/>
                    <a:lstStyle/>
                    <a:p>
                      <a:pPr marR="180340" algn="l">
                        <a:spcAft>
                          <a:spcPts val="0"/>
                        </a:spcAft>
                      </a:pPr>
                      <a:r>
                        <a:rPr lang="en-GB" sz="900" b="1">
                          <a:effectLst/>
                          <a:latin typeface="Verdana"/>
                          <a:ea typeface="Arial"/>
                          <a:cs typeface="Arial"/>
                        </a:rPr>
                        <a:t>References</a:t>
                      </a:r>
                      <a:endParaRPr lang="en-US" sz="110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L="342900" marR="111125" lvl="0" indent="-342900" algn="just" rtl="0">
                        <a:spcAft>
                          <a:spcPts val="0"/>
                        </a:spcAft>
                        <a:buFont typeface="+mj-lt"/>
                        <a:buAutoNum type="arabicPeriod"/>
                      </a:pPr>
                      <a:r>
                        <a:rPr lang="en-GB" sz="1100" u="none" strike="noStrike" kern="1200" dirty="0">
                          <a:solidFill>
                            <a:schemeClr val="tx1"/>
                          </a:solidFill>
                          <a:effectLst/>
                          <a:latin typeface="+mn-lt"/>
                          <a:ea typeface="+mn-ea"/>
                          <a:cs typeface="+mn-cs"/>
                          <a:hlinkClick r:id="rId2"/>
                        </a:rPr>
                        <a:t>WIS 2.0 strategy</a:t>
                      </a:r>
                      <a:r>
                        <a:rPr lang="en-GB" sz="1100" kern="1200" dirty="0">
                          <a:solidFill>
                            <a:schemeClr val="tx1"/>
                          </a:solidFill>
                          <a:effectLst/>
                          <a:latin typeface="+mn-lt"/>
                          <a:ea typeface="+mn-ea"/>
                          <a:cs typeface="+mn-cs"/>
                        </a:rPr>
                        <a:t>.</a:t>
                      </a:r>
                    </a:p>
                    <a:p>
                      <a:pPr marL="342900" marR="111125" lvl="0" indent="-342900" algn="just" rtl="0">
                        <a:spcAft>
                          <a:spcPts val="0"/>
                        </a:spcAft>
                        <a:buFont typeface="+mj-lt"/>
                        <a:buAutoNum type="arabicPeriod"/>
                      </a:pPr>
                      <a:r>
                        <a:rPr lang="en-US" sz="1100" dirty="0">
                          <a:effectLst/>
                          <a:latin typeface="+mn-lt"/>
                          <a:ea typeface="Arial"/>
                          <a:cs typeface="Arial"/>
                        </a:rPr>
                        <a:t>Outline implementation plan for WIS 2.0. </a:t>
                      </a:r>
                    </a:p>
                    <a:p>
                      <a:pPr marL="0" marR="111125" lvl="0" indent="0" algn="just" rtl="0">
                        <a:spcAft>
                          <a:spcPts val="0"/>
                        </a:spcAft>
                        <a:buFont typeface="+mj-lt"/>
                        <a:buNone/>
                      </a:pPr>
                      <a:r>
                        <a:rPr lang="en-US" sz="1100" dirty="0">
                          <a:effectLst/>
                          <a:latin typeface="+mn-lt"/>
                          <a:ea typeface="Arial"/>
                          <a:cs typeface="Arial"/>
                        </a:rPr>
                        <a:t>CBS TECO 2018 </a:t>
                      </a:r>
                      <a:r>
                        <a:rPr lang="en-US" sz="1100" dirty="0" err="1">
                          <a:effectLst/>
                          <a:latin typeface="+mn-lt"/>
                          <a:ea typeface="Arial"/>
                          <a:cs typeface="Arial"/>
                        </a:rPr>
                        <a:t>Inf</a:t>
                      </a:r>
                      <a:r>
                        <a:rPr lang="en-US" sz="1100" dirty="0">
                          <a:effectLst/>
                          <a:latin typeface="+mn-lt"/>
                          <a:ea typeface="Arial"/>
                          <a:cs typeface="Arial"/>
                        </a:rPr>
                        <a:t> 5(1) WIS2-Implementation-Approach</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280160">
                <a:tc>
                  <a:txBody>
                    <a:bodyPr/>
                    <a:lstStyle/>
                    <a:p>
                      <a:pPr marR="180340" algn="l">
                        <a:spcAft>
                          <a:spcPts val="0"/>
                        </a:spcAft>
                      </a:pPr>
                      <a:r>
                        <a:rPr lang="en-GB" sz="900" b="1">
                          <a:effectLst/>
                          <a:latin typeface="Verdana"/>
                          <a:ea typeface="Arial"/>
                          <a:cs typeface="Arial"/>
                        </a:rPr>
                        <a:t>Background</a:t>
                      </a:r>
                      <a:endParaRPr lang="en-US" sz="110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R="111125" algn="just">
                        <a:spcAft>
                          <a:spcPts val="0"/>
                        </a:spcAft>
                      </a:pPr>
                      <a:r>
                        <a:rPr lang="en-US" sz="1100" dirty="0">
                          <a:effectLst/>
                          <a:latin typeface="+mn-lt"/>
                          <a:ea typeface="Arial"/>
                          <a:cs typeface="Arial"/>
                        </a:rPr>
                        <a:t>EC-69 endorsed the WIS 2.0 strategy (Ref 1). WIS 2.0 seeks to make it easier for Members to publish, exchange and receive information through the WMO Information System, and to make information from Members more readily available to users. Recognizing that WMO information will continue to grow in size to the extent that it is unlikely that users will be able to transfer all the data they need to their own computing facilities, WIS 2.0 standards will allow computing facilities co-located with the data to be used to reduce the volume of information that has to be transferred. The same facilities would also allow Members that are unable to operate their own computing facilities to create products tailored to their own needs.</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680846">
                <a:tc>
                  <a:txBody>
                    <a:bodyPr/>
                    <a:lstStyle/>
                    <a:p>
                      <a:pPr marR="180340" algn="l">
                        <a:spcAft>
                          <a:spcPts val="0"/>
                        </a:spcAft>
                      </a:pPr>
                      <a:r>
                        <a:rPr lang="en-GB" sz="900" b="1" dirty="0">
                          <a:effectLst/>
                          <a:latin typeface="Verdana"/>
                          <a:ea typeface="Arial"/>
                          <a:cs typeface="Arial"/>
                        </a:rPr>
                        <a:t>Rationale</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L="0" marR="111125" indent="0" algn="just">
                        <a:spcAft>
                          <a:spcPts val="0"/>
                        </a:spcAft>
                        <a:buFont typeface="Arial" panose="020B0604020202020204" pitchFamily="34" charset="0"/>
                        <a:buNone/>
                      </a:pPr>
                      <a:r>
                        <a:rPr lang="en-US" sz="1100" dirty="0">
                          <a:effectLst/>
                          <a:latin typeface="+mn-lt"/>
                          <a:ea typeface="Arial"/>
                          <a:cs typeface="Arial"/>
                        </a:rPr>
                        <a:t>TT-</a:t>
                      </a:r>
                      <a:r>
                        <a:rPr lang="en-US" sz="1100" dirty="0" err="1">
                          <a:effectLst/>
                          <a:latin typeface="+mn-lt"/>
                          <a:ea typeface="Arial"/>
                          <a:cs typeface="Arial"/>
                        </a:rPr>
                        <a:t>eWIS</a:t>
                      </a:r>
                      <a:r>
                        <a:rPr lang="en-US" sz="1100" dirty="0">
                          <a:effectLst/>
                          <a:latin typeface="+mn-lt"/>
                          <a:ea typeface="Arial"/>
                          <a:cs typeface="Arial"/>
                        </a:rPr>
                        <a:t> (the Task Team on the evolution of WIS) is developing an outline implementation plan for WIS 2.0.  Ref 2 gives the current draft of this document. This will be developed further during 2018, issued for consultation in the final quarter of 2018, and prepared for endorsement by eighteenth Congress. These documents will then be used to guide the implementation of WIS 2.0.</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27380">
                <a:tc rowSpan="2">
                  <a:txBody>
                    <a:bodyPr/>
                    <a:lstStyle/>
                    <a:p>
                      <a:pPr marR="180340" algn="l">
                        <a:spcAft>
                          <a:spcPts val="0"/>
                        </a:spcAft>
                      </a:pPr>
                      <a:r>
                        <a:rPr lang="en-GB" sz="900" b="1" dirty="0">
                          <a:effectLst/>
                          <a:latin typeface="Verdana"/>
                          <a:ea typeface="Arial"/>
                          <a:cs typeface="Arial"/>
                        </a:rPr>
                        <a:t>Advice for </a:t>
                      </a:r>
                    </a:p>
                    <a:p>
                      <a:pPr marR="180340" algn="l">
                        <a:spcAft>
                          <a:spcPts val="0"/>
                        </a:spcAft>
                      </a:pPr>
                      <a:r>
                        <a:rPr lang="en-GB" sz="900" b="1" dirty="0">
                          <a:effectLst/>
                          <a:latin typeface="Verdana"/>
                          <a:ea typeface="Arial"/>
                          <a:cs typeface="Arial"/>
                        </a:rPr>
                        <a:t>CBS-MG</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R="21590" algn="just">
                        <a:spcAft>
                          <a:spcPts val="0"/>
                        </a:spcAft>
                      </a:pPr>
                      <a:r>
                        <a:rPr lang="en-GB" sz="900" i="1" dirty="0">
                          <a:effectLst/>
                          <a:latin typeface="+mn-lt"/>
                          <a:ea typeface="Arial"/>
                          <a:cs typeface="Arial"/>
                        </a:rPr>
                        <a:t>What</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a:effectLst/>
                          <a:latin typeface="+mn-lt"/>
                          <a:ea typeface="Arial"/>
                          <a:cs typeface="Arial"/>
                        </a:rPr>
                        <a:t>By whom</a:t>
                      </a:r>
                      <a:endParaRPr lang="en-US" sz="110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a:effectLst/>
                          <a:latin typeface="+mn-lt"/>
                          <a:ea typeface="Arial"/>
                          <a:cs typeface="Arial"/>
                        </a:rPr>
                        <a:t>Deadline</a:t>
                      </a:r>
                      <a:endParaRPr lang="en-US" sz="110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439275">
                <a:tc vMerge="1">
                  <a:txBody>
                    <a:bodyPr/>
                    <a:lstStyle/>
                    <a:p>
                      <a:endParaRPr lang="en-US"/>
                    </a:p>
                  </a:txBody>
                  <a:tcPr/>
                </a:tc>
                <a:tc>
                  <a:txBody>
                    <a:bodyPr/>
                    <a:lstStyle/>
                    <a:p>
                      <a:pPr marR="21590" algn="just">
                        <a:spcAft>
                          <a:spcPts val="0"/>
                        </a:spcAft>
                      </a:pPr>
                      <a:r>
                        <a:rPr lang="en-US" sz="1400" dirty="0">
                          <a:effectLst/>
                          <a:latin typeface="+mn-lt"/>
                          <a:ea typeface="Arial"/>
                          <a:cs typeface="Arial"/>
                        </a:rPr>
                        <a:t>Provide feedback for TT </a:t>
                      </a:r>
                      <a:r>
                        <a:rPr lang="en-US" sz="1400" dirty="0" err="1">
                          <a:effectLst/>
                          <a:latin typeface="+mn-lt"/>
                          <a:ea typeface="Arial"/>
                          <a:cs typeface="Arial"/>
                        </a:rPr>
                        <a:t>eWIS</a:t>
                      </a:r>
                      <a:r>
                        <a:rPr lang="en-US" sz="1400" dirty="0">
                          <a:effectLst/>
                          <a:latin typeface="+mn-lt"/>
                          <a:ea typeface="Arial"/>
                          <a:cs typeface="Arial"/>
                        </a:rPr>
                        <a:t> on the outline plan for WIS 2.0. Use email wis-help@wmo.int.</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Members</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30 Jun</a:t>
                      </a:r>
                    </a:p>
                    <a:p>
                      <a:pPr marR="21590" algn="just">
                        <a:spcAft>
                          <a:spcPts val="0"/>
                        </a:spcAft>
                      </a:pPr>
                      <a:r>
                        <a:rPr lang="en-US" sz="1100" dirty="0">
                          <a:effectLst/>
                          <a:latin typeface="+mn-lt"/>
                          <a:ea typeface="Arial"/>
                          <a:cs typeface="Arial"/>
                        </a:rPr>
                        <a:t>2018</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2397">
                <a:tc rowSpan="3">
                  <a:txBody>
                    <a:bodyPr/>
                    <a:lstStyle/>
                    <a:p>
                      <a:pPr marR="180340" algn="l">
                        <a:spcAft>
                          <a:spcPts val="0"/>
                        </a:spcAft>
                      </a:pPr>
                      <a:r>
                        <a:rPr lang="en-GB" sz="900" b="1" dirty="0">
                          <a:effectLst/>
                          <a:latin typeface="Verdana"/>
                          <a:ea typeface="Arial"/>
                          <a:cs typeface="Arial"/>
                        </a:rPr>
                        <a:t>Advice on rec. </a:t>
                      </a:r>
                    </a:p>
                    <a:p>
                      <a:pPr marR="180340" algn="l">
                        <a:spcAft>
                          <a:spcPts val="0"/>
                        </a:spcAft>
                      </a:pPr>
                      <a:r>
                        <a:rPr lang="en-GB" sz="900" b="1" dirty="0">
                          <a:effectLst/>
                          <a:latin typeface="Verdana"/>
                          <a:ea typeface="Arial"/>
                          <a:cs typeface="Arial"/>
                        </a:rPr>
                        <a:t>to EC and </a:t>
                      </a:r>
                    </a:p>
                    <a:p>
                      <a:pPr marR="180340" algn="l">
                        <a:spcAft>
                          <a:spcPts val="0"/>
                        </a:spcAft>
                      </a:pPr>
                      <a:r>
                        <a:rPr lang="en-GB" sz="900" b="1" dirty="0">
                          <a:effectLst/>
                          <a:latin typeface="Verdana"/>
                          <a:ea typeface="Arial"/>
                          <a:cs typeface="Arial"/>
                        </a:rPr>
                        <a:t>Congress</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R="21590" algn="just">
                        <a:spcAft>
                          <a:spcPts val="0"/>
                        </a:spcAft>
                      </a:pPr>
                      <a:r>
                        <a:rPr lang="en-GB" sz="900" i="1" dirty="0">
                          <a:effectLst/>
                          <a:latin typeface="+mn-lt"/>
                          <a:ea typeface="Arial"/>
                          <a:cs typeface="Arial"/>
                        </a:rPr>
                        <a:t>What</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dirty="0">
                          <a:effectLst/>
                          <a:latin typeface="+mn-lt"/>
                          <a:ea typeface="Arial"/>
                          <a:cs typeface="Arial"/>
                        </a:rPr>
                        <a:t>To whom</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dirty="0">
                          <a:effectLst/>
                          <a:latin typeface="+mn-lt"/>
                          <a:ea typeface="Arial"/>
                          <a:cs typeface="Arial"/>
                        </a:rPr>
                        <a:t>Time frame</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435541">
                <a:tc vMerge="1">
                  <a:txBody>
                    <a:bodyPr/>
                    <a:lstStyle/>
                    <a:p>
                      <a:endParaRPr lang="en-US"/>
                    </a:p>
                  </a:txBody>
                  <a:tcPr/>
                </a:tc>
                <a:tc>
                  <a:txBody>
                    <a:bodyPr/>
                    <a:lstStyle/>
                    <a:p>
                      <a:pPr marR="21590" algn="just">
                        <a:spcAft>
                          <a:spcPts val="0"/>
                        </a:spcAft>
                      </a:pPr>
                      <a:r>
                        <a:rPr lang="en-GB" sz="1400" kern="1200" dirty="0">
                          <a:solidFill>
                            <a:schemeClr val="tx1"/>
                          </a:solidFill>
                          <a:effectLst/>
                          <a:latin typeface="+mn-lt"/>
                          <a:ea typeface="+mn-ea"/>
                          <a:cs typeface="+mn-cs"/>
                        </a:rPr>
                        <a:t>Include the WIS 2.0 implementation plan in the agenda for Cg-18</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400" dirty="0">
                          <a:effectLst/>
                          <a:latin typeface="+mn-lt"/>
                          <a:ea typeface="Arial"/>
                          <a:cs typeface="Arial"/>
                        </a:rPr>
                        <a:t>EC-70</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Jun</a:t>
                      </a:r>
                      <a:r>
                        <a:rPr lang="en-US" sz="1100" baseline="0" dirty="0">
                          <a:effectLst/>
                          <a:latin typeface="+mn-lt"/>
                          <a:ea typeface="Arial"/>
                          <a:cs typeface="Arial"/>
                        </a:rPr>
                        <a:t> </a:t>
                      </a:r>
                      <a:r>
                        <a:rPr lang="en-US" sz="1100" dirty="0">
                          <a:effectLst/>
                          <a:latin typeface="+mn-lt"/>
                          <a:ea typeface="Arial"/>
                          <a:cs typeface="Arial"/>
                        </a:rPr>
                        <a:t>2018</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7915">
                <a:tc vMerge="1">
                  <a:txBody>
                    <a:bodyPr/>
                    <a:lstStyle/>
                    <a:p>
                      <a:endParaRPr lang="en-GB"/>
                    </a:p>
                  </a:txBody>
                  <a:tcPr/>
                </a:tc>
                <a:tc>
                  <a:txBody>
                    <a:bodyPr/>
                    <a:lstStyle/>
                    <a:p>
                      <a:pPr marR="21590" algn="just">
                        <a:spcAft>
                          <a:spcPts val="0"/>
                        </a:spcAft>
                      </a:pPr>
                      <a:r>
                        <a:rPr lang="en-GB" sz="1400" kern="1200" dirty="0">
                          <a:solidFill>
                            <a:schemeClr val="tx1"/>
                          </a:solidFill>
                          <a:effectLst/>
                          <a:latin typeface="+mn-lt"/>
                          <a:ea typeface="+mn-ea"/>
                          <a:cs typeface="+mn-cs"/>
                        </a:rPr>
                        <a:t>Recommendation on WIS 2.0 implementation</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400" dirty="0">
                          <a:effectLst/>
                          <a:latin typeface="+mn-lt"/>
                          <a:ea typeface="Arial"/>
                          <a:cs typeface="Arial"/>
                        </a:rPr>
                        <a:t>Cg-18</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Mar</a:t>
                      </a:r>
                      <a:r>
                        <a:rPr lang="en-US" sz="1100" baseline="0" dirty="0">
                          <a:effectLst/>
                          <a:latin typeface="+mn-lt"/>
                          <a:ea typeface="Arial"/>
                          <a:cs typeface="Arial"/>
                        </a:rPr>
                        <a:t> </a:t>
                      </a:r>
                      <a:r>
                        <a:rPr lang="en-US" sz="1100" dirty="0">
                          <a:effectLst/>
                          <a:latin typeface="+mn-lt"/>
                          <a:ea typeface="Arial"/>
                          <a:cs typeface="Arial"/>
                        </a:rPr>
                        <a:t>2019</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523095"/>
                  </a:ext>
                </a:extLst>
              </a:tr>
            </a:tbl>
          </a:graphicData>
        </a:graphic>
      </p:graphicFrame>
      <p:sp>
        <p:nvSpPr>
          <p:cNvPr id="2" name="Slide Number Placeholder 1"/>
          <p:cNvSpPr>
            <a:spLocks noGrp="1"/>
          </p:cNvSpPr>
          <p:nvPr>
            <p:ph type="sldNum" sz="quarter" idx="12"/>
          </p:nvPr>
        </p:nvSpPr>
        <p:spPr/>
        <p:txBody>
          <a:bodyPr/>
          <a:lstStyle/>
          <a:p>
            <a:fld id="{9259AF2F-52C6-9B46-B8B2-0579234AE62E}" type="slidenum">
              <a:rPr lang="en-US" smtClean="0"/>
              <a:t>5</a:t>
            </a:fld>
            <a:endParaRPr lang="en-US"/>
          </a:p>
        </p:txBody>
      </p:sp>
    </p:spTree>
    <p:extLst>
      <p:ext uri="{BB962C8B-B14F-4D97-AF65-F5344CB8AC3E}">
        <p14:creationId xmlns:p14="http://schemas.microsoft.com/office/powerpoint/2010/main" val="3931583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964786456"/>
              </p:ext>
            </p:extLst>
          </p:nvPr>
        </p:nvGraphicFramePr>
        <p:xfrm>
          <a:off x="282871" y="113217"/>
          <a:ext cx="8597991" cy="4490200"/>
        </p:xfrm>
        <a:graphic>
          <a:graphicData uri="http://schemas.openxmlformats.org/drawingml/2006/table">
            <a:tbl>
              <a:tblPr firstRow="1" firstCol="1" bandRow="1"/>
              <a:tblGrid>
                <a:gridCol w="1439230">
                  <a:extLst>
                    <a:ext uri="{9D8B030D-6E8A-4147-A177-3AD203B41FA5}">
                      <a16:colId xmlns:a16="http://schemas.microsoft.com/office/drawing/2014/main" val="20000"/>
                    </a:ext>
                  </a:extLst>
                </a:gridCol>
                <a:gridCol w="5358757">
                  <a:extLst>
                    <a:ext uri="{9D8B030D-6E8A-4147-A177-3AD203B41FA5}">
                      <a16:colId xmlns:a16="http://schemas.microsoft.com/office/drawing/2014/main" val="20001"/>
                    </a:ext>
                  </a:extLst>
                </a:gridCol>
                <a:gridCol w="900002">
                  <a:extLst>
                    <a:ext uri="{9D8B030D-6E8A-4147-A177-3AD203B41FA5}">
                      <a16:colId xmlns:a16="http://schemas.microsoft.com/office/drawing/2014/main" val="20002"/>
                    </a:ext>
                  </a:extLst>
                </a:gridCol>
                <a:gridCol w="900002">
                  <a:extLst>
                    <a:ext uri="{9D8B030D-6E8A-4147-A177-3AD203B41FA5}">
                      <a16:colId xmlns:a16="http://schemas.microsoft.com/office/drawing/2014/main" val="20003"/>
                    </a:ext>
                  </a:extLst>
                </a:gridCol>
              </a:tblGrid>
              <a:tr h="191584">
                <a:tc>
                  <a:txBody>
                    <a:bodyPr/>
                    <a:lstStyle/>
                    <a:p>
                      <a:pPr marR="180340" algn="l">
                        <a:spcAft>
                          <a:spcPts val="0"/>
                        </a:spcAft>
                      </a:pPr>
                      <a:r>
                        <a:rPr lang="en-GB" sz="900" b="1" dirty="0">
                          <a:effectLst/>
                          <a:latin typeface="Verdana"/>
                          <a:ea typeface="Arial"/>
                          <a:cs typeface="Arial"/>
                        </a:rPr>
                        <a:t>Issue 5(2)/1</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R="111125" algn="just">
                        <a:spcAft>
                          <a:spcPts val="0"/>
                        </a:spcAft>
                      </a:pPr>
                      <a:r>
                        <a:rPr lang="en-GB" sz="1200" b="1" dirty="0">
                          <a:effectLst/>
                          <a:latin typeface="Verdana"/>
                          <a:ea typeface="Arial"/>
                          <a:cs typeface="Arial"/>
                        </a:rPr>
                        <a:t>WIS 2.0 implementation plan</a:t>
                      </a:r>
                      <a:endParaRPr lang="en-US" sz="14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5102">
                <a:tc>
                  <a:txBody>
                    <a:bodyPr/>
                    <a:lstStyle/>
                    <a:p>
                      <a:pPr marR="180340" algn="l">
                        <a:spcAft>
                          <a:spcPts val="0"/>
                        </a:spcAft>
                      </a:pPr>
                      <a:r>
                        <a:rPr lang="en-GB" sz="900" b="1">
                          <a:effectLst/>
                          <a:latin typeface="Verdana"/>
                          <a:ea typeface="Arial"/>
                          <a:cs typeface="Arial"/>
                        </a:rPr>
                        <a:t>References</a:t>
                      </a:r>
                      <a:endParaRPr lang="en-US" sz="110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L="342900" marR="111125" lvl="0" indent="-342900" algn="just" rtl="0">
                        <a:spcAft>
                          <a:spcPts val="0"/>
                        </a:spcAft>
                        <a:buFont typeface="+mj-lt"/>
                        <a:buAutoNum type="arabicPeriod"/>
                      </a:pPr>
                      <a:r>
                        <a:rPr lang="en-GB" sz="1100" u="none" strike="noStrike" kern="1200" dirty="0">
                          <a:solidFill>
                            <a:schemeClr val="tx1"/>
                          </a:solidFill>
                          <a:effectLst/>
                          <a:latin typeface="+mn-lt"/>
                          <a:ea typeface="+mn-ea"/>
                          <a:cs typeface="+mn-cs"/>
                          <a:hlinkClick r:id="rId2"/>
                        </a:rPr>
                        <a:t>WIS 2.0 strategy</a:t>
                      </a:r>
                      <a:r>
                        <a:rPr lang="en-GB" sz="1100" kern="1200" dirty="0">
                          <a:solidFill>
                            <a:schemeClr val="tx1"/>
                          </a:solidFill>
                          <a:effectLst/>
                          <a:latin typeface="+mn-lt"/>
                          <a:ea typeface="+mn-ea"/>
                          <a:cs typeface="+mn-cs"/>
                        </a:rPr>
                        <a:t>.</a:t>
                      </a:r>
                    </a:p>
                    <a:p>
                      <a:pPr marL="342900" marR="111125" lvl="0" indent="-342900" algn="just" rtl="0">
                        <a:spcAft>
                          <a:spcPts val="0"/>
                        </a:spcAft>
                        <a:buFont typeface="+mj-lt"/>
                        <a:buAutoNum type="arabicPeriod"/>
                      </a:pPr>
                      <a:r>
                        <a:rPr lang="en-US" sz="1100" dirty="0">
                          <a:effectLst/>
                          <a:latin typeface="+mn-lt"/>
                          <a:ea typeface="Arial"/>
                          <a:cs typeface="Arial"/>
                        </a:rPr>
                        <a:t>Outline implementation plan for WIS 2.0. </a:t>
                      </a:r>
                    </a:p>
                    <a:p>
                      <a:pPr marL="0" marR="111125" lvl="0" indent="0" algn="just" rtl="0">
                        <a:spcAft>
                          <a:spcPts val="0"/>
                        </a:spcAft>
                        <a:buFont typeface="+mj-lt"/>
                        <a:buNone/>
                      </a:pPr>
                      <a:r>
                        <a:rPr lang="en-US" sz="1100" dirty="0">
                          <a:effectLst/>
                          <a:latin typeface="+mn-lt"/>
                          <a:ea typeface="Arial"/>
                          <a:cs typeface="Arial"/>
                        </a:rPr>
                        <a:t>CBS TECO 2018 </a:t>
                      </a:r>
                      <a:r>
                        <a:rPr lang="en-US" sz="1100" dirty="0" err="1">
                          <a:effectLst/>
                          <a:latin typeface="+mn-lt"/>
                          <a:ea typeface="Arial"/>
                          <a:cs typeface="Arial"/>
                        </a:rPr>
                        <a:t>Inf</a:t>
                      </a:r>
                      <a:r>
                        <a:rPr lang="en-US" sz="1100" dirty="0">
                          <a:effectLst/>
                          <a:latin typeface="+mn-lt"/>
                          <a:ea typeface="Arial"/>
                          <a:cs typeface="Arial"/>
                        </a:rPr>
                        <a:t> 5(1) WIS2-Implementation-Approach</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280160">
                <a:tc>
                  <a:txBody>
                    <a:bodyPr/>
                    <a:lstStyle/>
                    <a:p>
                      <a:pPr marR="180340" algn="l">
                        <a:spcAft>
                          <a:spcPts val="0"/>
                        </a:spcAft>
                      </a:pPr>
                      <a:r>
                        <a:rPr lang="en-GB" sz="900" b="1">
                          <a:effectLst/>
                          <a:latin typeface="Verdana"/>
                          <a:ea typeface="Arial"/>
                          <a:cs typeface="Arial"/>
                        </a:rPr>
                        <a:t>Background</a:t>
                      </a:r>
                      <a:endParaRPr lang="en-US" sz="110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R="111125" algn="just">
                        <a:spcAft>
                          <a:spcPts val="0"/>
                        </a:spcAft>
                      </a:pPr>
                      <a:r>
                        <a:rPr lang="en-US" sz="1100" dirty="0">
                          <a:effectLst/>
                          <a:latin typeface="+mn-lt"/>
                          <a:ea typeface="Arial"/>
                          <a:cs typeface="Arial"/>
                        </a:rPr>
                        <a:t>EC-69 endorsed the WIS 2.0 strategy (Ref 1). WIS 2.0 seeks to make it easier for Members to publish, exchange and receive information through the WMO Information System, and to make information from Members more readily available to users. Recognizing that WMO information will continue to grow in size to the extent that it is unlikely that users will be able to transfer all the data they need to their own computing facilities, WIS 2.0 standards will allow computing facilities co-located with the data to be used to reduce the volume of information that has to be transferred. The same facilities would also allow Members that are unable to operate their own computing facilities to create products tailored to their own needs.</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680846">
                <a:tc>
                  <a:txBody>
                    <a:bodyPr/>
                    <a:lstStyle/>
                    <a:p>
                      <a:pPr marR="180340" algn="l">
                        <a:spcAft>
                          <a:spcPts val="0"/>
                        </a:spcAft>
                      </a:pPr>
                      <a:r>
                        <a:rPr lang="en-GB" sz="900" b="1" dirty="0">
                          <a:effectLst/>
                          <a:latin typeface="Verdana"/>
                          <a:ea typeface="Arial"/>
                          <a:cs typeface="Arial"/>
                        </a:rPr>
                        <a:t>Rationale</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L="0" marR="111125" indent="0" algn="just">
                        <a:spcAft>
                          <a:spcPts val="0"/>
                        </a:spcAft>
                        <a:buFont typeface="Arial" panose="020B0604020202020204" pitchFamily="34" charset="0"/>
                        <a:buNone/>
                      </a:pPr>
                      <a:r>
                        <a:rPr lang="en-US" sz="1100" dirty="0">
                          <a:effectLst/>
                          <a:latin typeface="+mn-lt"/>
                          <a:ea typeface="Arial"/>
                          <a:cs typeface="Arial"/>
                        </a:rPr>
                        <a:t>TT-</a:t>
                      </a:r>
                      <a:r>
                        <a:rPr lang="en-US" sz="1100" dirty="0" err="1">
                          <a:effectLst/>
                          <a:latin typeface="+mn-lt"/>
                          <a:ea typeface="Arial"/>
                          <a:cs typeface="Arial"/>
                        </a:rPr>
                        <a:t>eWIS</a:t>
                      </a:r>
                      <a:r>
                        <a:rPr lang="en-US" sz="1100" dirty="0">
                          <a:effectLst/>
                          <a:latin typeface="+mn-lt"/>
                          <a:ea typeface="Arial"/>
                          <a:cs typeface="Arial"/>
                        </a:rPr>
                        <a:t> (the Task Team on the evolution of WIS) is developing an outline implementation plan for WIS 2.0.  Ref 2 gives the current draft of this document. This will be developed further during 2018, issued for consultation in the final quarter of 2018, and prepared for endorsement by eighteenth Congress. These documents will then be used to guide the implementation of WIS 2.0.</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27380">
                <a:tc rowSpan="2">
                  <a:txBody>
                    <a:bodyPr/>
                    <a:lstStyle/>
                    <a:p>
                      <a:pPr marR="180340" algn="l">
                        <a:spcAft>
                          <a:spcPts val="0"/>
                        </a:spcAft>
                      </a:pPr>
                      <a:r>
                        <a:rPr lang="en-GB" sz="900" b="1" dirty="0">
                          <a:effectLst/>
                          <a:latin typeface="Verdana"/>
                          <a:ea typeface="Arial"/>
                          <a:cs typeface="Arial"/>
                        </a:rPr>
                        <a:t>Advice for </a:t>
                      </a:r>
                    </a:p>
                    <a:p>
                      <a:pPr marR="180340" algn="l">
                        <a:spcAft>
                          <a:spcPts val="0"/>
                        </a:spcAft>
                      </a:pPr>
                      <a:r>
                        <a:rPr lang="en-GB" sz="900" b="1" dirty="0">
                          <a:effectLst/>
                          <a:latin typeface="Verdana"/>
                          <a:ea typeface="Arial"/>
                          <a:cs typeface="Arial"/>
                        </a:rPr>
                        <a:t>CBS-MG</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R="21590" algn="just">
                        <a:spcAft>
                          <a:spcPts val="0"/>
                        </a:spcAft>
                      </a:pPr>
                      <a:r>
                        <a:rPr lang="en-GB" sz="900" i="1" dirty="0">
                          <a:effectLst/>
                          <a:latin typeface="+mn-lt"/>
                          <a:ea typeface="Arial"/>
                          <a:cs typeface="Arial"/>
                        </a:rPr>
                        <a:t>What</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a:effectLst/>
                          <a:latin typeface="+mn-lt"/>
                          <a:ea typeface="Arial"/>
                          <a:cs typeface="Arial"/>
                        </a:rPr>
                        <a:t>By whom</a:t>
                      </a:r>
                      <a:endParaRPr lang="en-US" sz="110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a:effectLst/>
                          <a:latin typeface="+mn-lt"/>
                          <a:ea typeface="Arial"/>
                          <a:cs typeface="Arial"/>
                        </a:rPr>
                        <a:t>Deadline</a:t>
                      </a:r>
                      <a:endParaRPr lang="en-US" sz="110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439275">
                <a:tc vMerge="1">
                  <a:txBody>
                    <a:bodyPr/>
                    <a:lstStyle/>
                    <a:p>
                      <a:endParaRPr lang="en-US"/>
                    </a:p>
                  </a:txBody>
                  <a:tcPr/>
                </a:tc>
                <a:tc>
                  <a:txBody>
                    <a:bodyPr/>
                    <a:lstStyle/>
                    <a:p>
                      <a:pPr marR="21590" algn="just">
                        <a:spcAft>
                          <a:spcPts val="0"/>
                        </a:spcAft>
                      </a:pPr>
                      <a:r>
                        <a:rPr lang="en-US" sz="1400" dirty="0">
                          <a:effectLst/>
                          <a:latin typeface="+mn-lt"/>
                          <a:ea typeface="Arial"/>
                          <a:cs typeface="Arial"/>
                        </a:rPr>
                        <a:t>Provide feedback for TT </a:t>
                      </a:r>
                      <a:r>
                        <a:rPr lang="en-US" sz="1400" dirty="0" err="1">
                          <a:effectLst/>
                          <a:latin typeface="+mn-lt"/>
                          <a:ea typeface="Arial"/>
                          <a:cs typeface="Arial"/>
                        </a:rPr>
                        <a:t>eWIS</a:t>
                      </a:r>
                      <a:r>
                        <a:rPr lang="en-US" sz="1400" dirty="0">
                          <a:effectLst/>
                          <a:latin typeface="+mn-lt"/>
                          <a:ea typeface="Arial"/>
                          <a:cs typeface="Arial"/>
                        </a:rPr>
                        <a:t> on the outline plan for WIS 2.0. Use email wis-help@wmo.int.</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Members</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30 Jun</a:t>
                      </a:r>
                    </a:p>
                    <a:p>
                      <a:pPr marR="21590" algn="just">
                        <a:spcAft>
                          <a:spcPts val="0"/>
                        </a:spcAft>
                      </a:pPr>
                      <a:r>
                        <a:rPr lang="en-US" sz="1100" dirty="0">
                          <a:effectLst/>
                          <a:latin typeface="+mn-lt"/>
                          <a:ea typeface="Arial"/>
                          <a:cs typeface="Arial"/>
                        </a:rPr>
                        <a:t>2018</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2397">
                <a:tc rowSpan="3">
                  <a:txBody>
                    <a:bodyPr/>
                    <a:lstStyle/>
                    <a:p>
                      <a:pPr marR="180340" algn="l">
                        <a:spcAft>
                          <a:spcPts val="0"/>
                        </a:spcAft>
                      </a:pPr>
                      <a:r>
                        <a:rPr lang="en-GB" sz="900" b="1" dirty="0">
                          <a:effectLst/>
                          <a:latin typeface="Verdana"/>
                          <a:ea typeface="Arial"/>
                          <a:cs typeface="Arial"/>
                        </a:rPr>
                        <a:t>Advice on rec. </a:t>
                      </a:r>
                    </a:p>
                    <a:p>
                      <a:pPr marR="180340" algn="l">
                        <a:spcAft>
                          <a:spcPts val="0"/>
                        </a:spcAft>
                      </a:pPr>
                      <a:r>
                        <a:rPr lang="en-GB" sz="900" b="1" dirty="0">
                          <a:effectLst/>
                          <a:latin typeface="Verdana"/>
                          <a:ea typeface="Arial"/>
                          <a:cs typeface="Arial"/>
                        </a:rPr>
                        <a:t>to EC and </a:t>
                      </a:r>
                    </a:p>
                    <a:p>
                      <a:pPr marR="180340" algn="l">
                        <a:spcAft>
                          <a:spcPts val="0"/>
                        </a:spcAft>
                      </a:pPr>
                      <a:r>
                        <a:rPr lang="en-GB" sz="900" b="1" dirty="0">
                          <a:effectLst/>
                          <a:latin typeface="Verdana"/>
                          <a:ea typeface="Arial"/>
                          <a:cs typeface="Arial"/>
                        </a:rPr>
                        <a:t>Congress</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R="21590" algn="just">
                        <a:spcAft>
                          <a:spcPts val="0"/>
                        </a:spcAft>
                      </a:pPr>
                      <a:r>
                        <a:rPr lang="en-GB" sz="900" i="1" dirty="0">
                          <a:effectLst/>
                          <a:latin typeface="+mn-lt"/>
                          <a:ea typeface="Arial"/>
                          <a:cs typeface="Arial"/>
                        </a:rPr>
                        <a:t>What</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dirty="0">
                          <a:effectLst/>
                          <a:latin typeface="+mn-lt"/>
                          <a:ea typeface="Arial"/>
                          <a:cs typeface="Arial"/>
                        </a:rPr>
                        <a:t>To whom</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dirty="0">
                          <a:effectLst/>
                          <a:latin typeface="+mn-lt"/>
                          <a:ea typeface="Arial"/>
                          <a:cs typeface="Arial"/>
                        </a:rPr>
                        <a:t>Time frame</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435541">
                <a:tc vMerge="1">
                  <a:txBody>
                    <a:bodyPr/>
                    <a:lstStyle/>
                    <a:p>
                      <a:endParaRPr lang="en-US"/>
                    </a:p>
                  </a:txBody>
                  <a:tcPr/>
                </a:tc>
                <a:tc>
                  <a:txBody>
                    <a:bodyPr/>
                    <a:lstStyle/>
                    <a:p>
                      <a:pPr marR="21590" algn="just">
                        <a:spcAft>
                          <a:spcPts val="0"/>
                        </a:spcAft>
                      </a:pPr>
                      <a:r>
                        <a:rPr lang="en-GB" sz="1400" kern="1200" dirty="0">
                          <a:solidFill>
                            <a:schemeClr val="tx1"/>
                          </a:solidFill>
                          <a:effectLst/>
                          <a:latin typeface="+mn-lt"/>
                          <a:ea typeface="+mn-ea"/>
                          <a:cs typeface="+mn-cs"/>
                        </a:rPr>
                        <a:t>Include the WIS 2.0 implementation plan in the agenda for Cg-18</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400" dirty="0">
                          <a:effectLst/>
                          <a:latin typeface="+mn-lt"/>
                          <a:ea typeface="Arial"/>
                          <a:cs typeface="Arial"/>
                        </a:rPr>
                        <a:t>EC-70</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Jun</a:t>
                      </a:r>
                      <a:r>
                        <a:rPr lang="en-US" sz="1100" baseline="0" dirty="0">
                          <a:effectLst/>
                          <a:latin typeface="+mn-lt"/>
                          <a:ea typeface="Arial"/>
                          <a:cs typeface="Arial"/>
                        </a:rPr>
                        <a:t> </a:t>
                      </a:r>
                      <a:r>
                        <a:rPr lang="en-US" sz="1100" dirty="0">
                          <a:effectLst/>
                          <a:latin typeface="+mn-lt"/>
                          <a:ea typeface="Arial"/>
                          <a:cs typeface="Arial"/>
                        </a:rPr>
                        <a:t>2018</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7915">
                <a:tc vMerge="1">
                  <a:txBody>
                    <a:bodyPr/>
                    <a:lstStyle/>
                    <a:p>
                      <a:endParaRPr lang="en-GB"/>
                    </a:p>
                  </a:txBody>
                  <a:tcPr/>
                </a:tc>
                <a:tc>
                  <a:txBody>
                    <a:bodyPr/>
                    <a:lstStyle/>
                    <a:p>
                      <a:pPr marR="21590" algn="just">
                        <a:spcAft>
                          <a:spcPts val="0"/>
                        </a:spcAft>
                      </a:pPr>
                      <a:r>
                        <a:rPr lang="en-GB" sz="1400" kern="1200" dirty="0">
                          <a:solidFill>
                            <a:schemeClr val="tx1"/>
                          </a:solidFill>
                          <a:effectLst/>
                          <a:latin typeface="+mn-lt"/>
                          <a:ea typeface="+mn-ea"/>
                          <a:cs typeface="+mn-cs"/>
                        </a:rPr>
                        <a:t>Recommendation on WIS 2.0 implementation</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400" dirty="0">
                          <a:effectLst/>
                          <a:latin typeface="+mn-lt"/>
                          <a:ea typeface="Arial"/>
                          <a:cs typeface="Arial"/>
                        </a:rPr>
                        <a:t>Cg-18</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Mar</a:t>
                      </a:r>
                      <a:r>
                        <a:rPr lang="en-US" sz="1100" baseline="0" dirty="0">
                          <a:effectLst/>
                          <a:latin typeface="+mn-lt"/>
                          <a:ea typeface="Arial"/>
                          <a:cs typeface="Arial"/>
                        </a:rPr>
                        <a:t> </a:t>
                      </a:r>
                      <a:r>
                        <a:rPr lang="en-US" sz="1100" dirty="0">
                          <a:effectLst/>
                          <a:latin typeface="+mn-lt"/>
                          <a:ea typeface="Arial"/>
                          <a:cs typeface="Arial"/>
                        </a:rPr>
                        <a:t>2019</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523095"/>
                  </a:ext>
                </a:extLst>
              </a:tr>
            </a:tbl>
          </a:graphicData>
        </a:graphic>
      </p:graphicFrame>
      <p:sp>
        <p:nvSpPr>
          <p:cNvPr id="3" name="Rectangle 2"/>
          <p:cNvSpPr/>
          <p:nvPr/>
        </p:nvSpPr>
        <p:spPr>
          <a:xfrm>
            <a:off x="282871" y="817124"/>
            <a:ext cx="8670355" cy="3793587"/>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342900"/>
            <a:r>
              <a:rPr lang="en-US" sz="2400" dirty="0">
                <a:solidFill>
                  <a:prstClr val="black"/>
                </a:solidFill>
                <a:latin typeface="Calibri"/>
              </a:rPr>
              <a:t>Background:</a:t>
            </a:r>
          </a:p>
          <a:p>
            <a:pPr marL="342900" lvl="1" defTabSz="342900"/>
            <a:r>
              <a:rPr lang="en-US" dirty="0">
                <a:solidFill>
                  <a:prstClr val="black"/>
                </a:solidFill>
                <a:latin typeface="Calibri"/>
                <a:hlinkClick r:id="rId2"/>
              </a:rPr>
              <a:t>WIS 2.0 strategy</a:t>
            </a:r>
            <a:r>
              <a:rPr lang="en-US" dirty="0">
                <a:solidFill>
                  <a:prstClr val="black"/>
                </a:solidFill>
                <a:latin typeface="Calibri"/>
              </a:rPr>
              <a:t> </a:t>
            </a:r>
            <a:r>
              <a:rPr lang="en-US" dirty="0">
                <a:solidFill>
                  <a:prstClr val="black"/>
                </a:solidFill>
              </a:rPr>
              <a:t>[</a:t>
            </a:r>
            <a:r>
              <a:rPr lang="en-US" dirty="0">
                <a:solidFill>
                  <a:prstClr val="black"/>
                </a:solidFill>
                <a:hlinkClick r:id="rId2"/>
              </a:rPr>
              <a:t>https://</a:t>
            </a:r>
            <a:r>
              <a:rPr lang="en-US" dirty="0" smtClean="0">
                <a:solidFill>
                  <a:prstClr val="black"/>
                </a:solidFill>
                <a:hlinkClick r:id="rId2"/>
              </a:rPr>
              <a:t>wis.wmo.int/WIS2</a:t>
            </a:r>
            <a:r>
              <a:rPr lang="en-US" dirty="0" smtClean="0">
                <a:solidFill>
                  <a:prstClr val="black"/>
                </a:solidFill>
              </a:rPr>
              <a:t>] </a:t>
            </a:r>
            <a:r>
              <a:rPr lang="en-US" dirty="0">
                <a:solidFill>
                  <a:prstClr val="black"/>
                </a:solidFill>
              </a:rPr>
              <a:t>(</a:t>
            </a:r>
            <a:r>
              <a:rPr lang="en-US" dirty="0">
                <a:solidFill>
                  <a:prstClr val="black"/>
                </a:solidFill>
                <a:latin typeface="Calibri"/>
              </a:rPr>
              <a:t>Ref 1) endorsed </a:t>
            </a:r>
            <a:r>
              <a:rPr lang="en-US" dirty="0">
                <a:solidFill>
                  <a:prstClr val="black"/>
                </a:solidFill>
                <a:latin typeface="Calibri"/>
              </a:rPr>
              <a:t>by Resolution 8 (EC-69</a:t>
            </a:r>
            <a:r>
              <a:rPr lang="en-US" dirty="0">
                <a:solidFill>
                  <a:prstClr val="black"/>
                </a:solidFill>
                <a:latin typeface="Calibri"/>
              </a:rPr>
              <a:t>) </a:t>
            </a:r>
          </a:p>
          <a:p>
            <a:pPr marL="342900" lvl="1" defTabSz="342900"/>
            <a:endParaRPr lang="en-US" sz="900" dirty="0">
              <a:solidFill>
                <a:prstClr val="black"/>
              </a:solidFill>
              <a:latin typeface="Calibri"/>
            </a:endParaRPr>
          </a:p>
          <a:p>
            <a:pPr defTabSz="342900"/>
            <a:r>
              <a:rPr lang="en-US" sz="2400" dirty="0">
                <a:solidFill>
                  <a:prstClr val="black"/>
                </a:solidFill>
                <a:latin typeface="Calibri"/>
              </a:rPr>
              <a:t>Rationale:</a:t>
            </a:r>
          </a:p>
          <a:p>
            <a:pPr marL="342900" lvl="1" defTabSz="342900"/>
            <a:r>
              <a:rPr lang="en-US" dirty="0">
                <a:solidFill>
                  <a:prstClr val="black"/>
                </a:solidFill>
                <a:latin typeface="Calibri"/>
              </a:rPr>
              <a:t>TT-</a:t>
            </a:r>
            <a:r>
              <a:rPr lang="en-US" dirty="0" err="1">
                <a:solidFill>
                  <a:prstClr val="black"/>
                </a:solidFill>
                <a:latin typeface="Calibri"/>
              </a:rPr>
              <a:t>eWIS</a:t>
            </a:r>
            <a:r>
              <a:rPr lang="en-US" dirty="0">
                <a:solidFill>
                  <a:prstClr val="black"/>
                </a:solidFill>
                <a:latin typeface="Calibri"/>
              </a:rPr>
              <a:t> </a:t>
            </a:r>
            <a:r>
              <a:rPr lang="en-US" dirty="0">
                <a:solidFill>
                  <a:prstClr val="black"/>
                </a:solidFill>
                <a:latin typeface="Calibri"/>
              </a:rPr>
              <a:t>(the Task Team on the evolution of WIS) is developing an outline implementation plan for WIS 2.0.  Ref 2 gives the current draft of this document. </a:t>
            </a:r>
            <a:endParaRPr lang="en-US" dirty="0">
              <a:solidFill>
                <a:prstClr val="black"/>
              </a:solidFill>
              <a:latin typeface="Calibri"/>
            </a:endParaRPr>
          </a:p>
          <a:p>
            <a:pPr marL="342900" lvl="1" defTabSz="342900"/>
            <a:endParaRPr lang="en-US" sz="900" dirty="0">
              <a:solidFill>
                <a:prstClr val="black"/>
              </a:solidFill>
              <a:latin typeface="Calibri"/>
            </a:endParaRPr>
          </a:p>
          <a:p>
            <a:pPr marL="342900" lvl="1" defTabSz="342900"/>
            <a:r>
              <a:rPr lang="en-US" dirty="0">
                <a:solidFill>
                  <a:prstClr val="black"/>
                </a:solidFill>
                <a:latin typeface="Calibri"/>
              </a:rPr>
              <a:t>This </a:t>
            </a:r>
            <a:r>
              <a:rPr lang="en-US" dirty="0">
                <a:solidFill>
                  <a:prstClr val="black"/>
                </a:solidFill>
                <a:latin typeface="Calibri"/>
              </a:rPr>
              <a:t>will be developed further during 2018, issued for consultation in the final quarter of 2018, and prepared for endorsement by eighteenth Congress. </a:t>
            </a:r>
            <a:endParaRPr lang="en-US" dirty="0">
              <a:solidFill>
                <a:prstClr val="black"/>
              </a:solidFill>
              <a:latin typeface="Calibri"/>
            </a:endParaRPr>
          </a:p>
          <a:p>
            <a:pPr marL="342900" lvl="1" defTabSz="342900"/>
            <a:endParaRPr lang="en-US" sz="900" dirty="0">
              <a:solidFill>
                <a:prstClr val="black"/>
              </a:solidFill>
              <a:latin typeface="Calibri"/>
            </a:endParaRPr>
          </a:p>
          <a:p>
            <a:pPr marL="342900" lvl="1" defTabSz="342900"/>
            <a:r>
              <a:rPr lang="en-US" dirty="0">
                <a:solidFill>
                  <a:prstClr val="black"/>
                </a:solidFill>
                <a:latin typeface="Calibri"/>
              </a:rPr>
              <a:t>These </a:t>
            </a:r>
            <a:r>
              <a:rPr lang="en-US" dirty="0">
                <a:solidFill>
                  <a:prstClr val="black"/>
                </a:solidFill>
                <a:latin typeface="Calibri"/>
              </a:rPr>
              <a:t>documents will then be used to guide the implementation of WIS 2.0.</a:t>
            </a:r>
          </a:p>
        </p:txBody>
      </p:sp>
      <p:sp>
        <p:nvSpPr>
          <p:cNvPr id="2" name="Slide Number Placeholder 1"/>
          <p:cNvSpPr>
            <a:spLocks noGrp="1"/>
          </p:cNvSpPr>
          <p:nvPr>
            <p:ph type="sldNum" sz="quarter" idx="12"/>
          </p:nvPr>
        </p:nvSpPr>
        <p:spPr/>
        <p:txBody>
          <a:bodyPr/>
          <a:lstStyle/>
          <a:p>
            <a:fld id="{9259AF2F-52C6-9B46-B8B2-0579234AE62E}" type="slidenum">
              <a:rPr lang="en-US" smtClean="0"/>
              <a:t>6</a:t>
            </a:fld>
            <a:endParaRPr lang="en-US"/>
          </a:p>
        </p:txBody>
      </p:sp>
    </p:spTree>
    <p:extLst>
      <p:ext uri="{BB962C8B-B14F-4D97-AF65-F5344CB8AC3E}">
        <p14:creationId xmlns:p14="http://schemas.microsoft.com/office/powerpoint/2010/main" val="2355027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964786456"/>
              </p:ext>
            </p:extLst>
          </p:nvPr>
        </p:nvGraphicFramePr>
        <p:xfrm>
          <a:off x="282871" y="113217"/>
          <a:ext cx="8597991" cy="4490200"/>
        </p:xfrm>
        <a:graphic>
          <a:graphicData uri="http://schemas.openxmlformats.org/drawingml/2006/table">
            <a:tbl>
              <a:tblPr firstRow="1" firstCol="1" bandRow="1"/>
              <a:tblGrid>
                <a:gridCol w="1439230">
                  <a:extLst>
                    <a:ext uri="{9D8B030D-6E8A-4147-A177-3AD203B41FA5}">
                      <a16:colId xmlns:a16="http://schemas.microsoft.com/office/drawing/2014/main" val="20000"/>
                    </a:ext>
                  </a:extLst>
                </a:gridCol>
                <a:gridCol w="5358757">
                  <a:extLst>
                    <a:ext uri="{9D8B030D-6E8A-4147-A177-3AD203B41FA5}">
                      <a16:colId xmlns:a16="http://schemas.microsoft.com/office/drawing/2014/main" val="20001"/>
                    </a:ext>
                  </a:extLst>
                </a:gridCol>
                <a:gridCol w="900002">
                  <a:extLst>
                    <a:ext uri="{9D8B030D-6E8A-4147-A177-3AD203B41FA5}">
                      <a16:colId xmlns:a16="http://schemas.microsoft.com/office/drawing/2014/main" val="20002"/>
                    </a:ext>
                  </a:extLst>
                </a:gridCol>
                <a:gridCol w="900002">
                  <a:extLst>
                    <a:ext uri="{9D8B030D-6E8A-4147-A177-3AD203B41FA5}">
                      <a16:colId xmlns:a16="http://schemas.microsoft.com/office/drawing/2014/main" val="20003"/>
                    </a:ext>
                  </a:extLst>
                </a:gridCol>
              </a:tblGrid>
              <a:tr h="191584">
                <a:tc>
                  <a:txBody>
                    <a:bodyPr/>
                    <a:lstStyle/>
                    <a:p>
                      <a:pPr marR="180340" algn="l">
                        <a:spcAft>
                          <a:spcPts val="0"/>
                        </a:spcAft>
                      </a:pPr>
                      <a:r>
                        <a:rPr lang="en-GB" sz="900" b="1" dirty="0">
                          <a:effectLst/>
                          <a:latin typeface="Verdana"/>
                          <a:ea typeface="Arial"/>
                          <a:cs typeface="Arial"/>
                        </a:rPr>
                        <a:t>Issue 5(2)/1</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R="111125" algn="just">
                        <a:spcAft>
                          <a:spcPts val="0"/>
                        </a:spcAft>
                      </a:pPr>
                      <a:r>
                        <a:rPr lang="en-GB" sz="1200" b="1" dirty="0">
                          <a:effectLst/>
                          <a:latin typeface="Verdana"/>
                          <a:ea typeface="Arial"/>
                          <a:cs typeface="Arial"/>
                        </a:rPr>
                        <a:t>WIS 2.0 implementation plan</a:t>
                      </a:r>
                      <a:endParaRPr lang="en-US" sz="14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5102">
                <a:tc>
                  <a:txBody>
                    <a:bodyPr/>
                    <a:lstStyle/>
                    <a:p>
                      <a:pPr marR="180340" algn="l">
                        <a:spcAft>
                          <a:spcPts val="0"/>
                        </a:spcAft>
                      </a:pPr>
                      <a:r>
                        <a:rPr lang="en-GB" sz="900" b="1">
                          <a:effectLst/>
                          <a:latin typeface="Verdana"/>
                          <a:ea typeface="Arial"/>
                          <a:cs typeface="Arial"/>
                        </a:rPr>
                        <a:t>References</a:t>
                      </a:r>
                      <a:endParaRPr lang="en-US" sz="110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L="342900" marR="111125" lvl="0" indent="-342900" algn="just" rtl="0">
                        <a:spcAft>
                          <a:spcPts val="0"/>
                        </a:spcAft>
                        <a:buFont typeface="+mj-lt"/>
                        <a:buAutoNum type="arabicPeriod"/>
                      </a:pPr>
                      <a:r>
                        <a:rPr lang="en-GB" sz="1100" u="none" strike="noStrike" kern="1200" dirty="0">
                          <a:solidFill>
                            <a:schemeClr val="tx1"/>
                          </a:solidFill>
                          <a:effectLst/>
                          <a:latin typeface="+mn-lt"/>
                          <a:ea typeface="+mn-ea"/>
                          <a:cs typeface="+mn-cs"/>
                          <a:hlinkClick r:id="rId2"/>
                        </a:rPr>
                        <a:t>WIS 2.0 strategy</a:t>
                      </a:r>
                      <a:r>
                        <a:rPr lang="en-GB" sz="1100" kern="1200" dirty="0">
                          <a:solidFill>
                            <a:schemeClr val="tx1"/>
                          </a:solidFill>
                          <a:effectLst/>
                          <a:latin typeface="+mn-lt"/>
                          <a:ea typeface="+mn-ea"/>
                          <a:cs typeface="+mn-cs"/>
                        </a:rPr>
                        <a:t>.</a:t>
                      </a:r>
                    </a:p>
                    <a:p>
                      <a:pPr marL="342900" marR="111125" lvl="0" indent="-342900" algn="just" rtl="0">
                        <a:spcAft>
                          <a:spcPts val="0"/>
                        </a:spcAft>
                        <a:buFont typeface="+mj-lt"/>
                        <a:buAutoNum type="arabicPeriod"/>
                      </a:pPr>
                      <a:r>
                        <a:rPr lang="en-US" sz="1100" dirty="0">
                          <a:effectLst/>
                          <a:latin typeface="+mn-lt"/>
                          <a:ea typeface="Arial"/>
                          <a:cs typeface="Arial"/>
                        </a:rPr>
                        <a:t>Outline implementation plan for WIS 2.0. </a:t>
                      </a:r>
                    </a:p>
                    <a:p>
                      <a:pPr marL="0" marR="111125" lvl="0" indent="0" algn="just" rtl="0">
                        <a:spcAft>
                          <a:spcPts val="0"/>
                        </a:spcAft>
                        <a:buFont typeface="+mj-lt"/>
                        <a:buNone/>
                      </a:pPr>
                      <a:r>
                        <a:rPr lang="en-US" sz="1100" dirty="0">
                          <a:effectLst/>
                          <a:latin typeface="+mn-lt"/>
                          <a:ea typeface="Arial"/>
                          <a:cs typeface="Arial"/>
                        </a:rPr>
                        <a:t>CBS TECO 2018 </a:t>
                      </a:r>
                      <a:r>
                        <a:rPr lang="en-US" sz="1100" dirty="0" err="1">
                          <a:effectLst/>
                          <a:latin typeface="+mn-lt"/>
                          <a:ea typeface="Arial"/>
                          <a:cs typeface="Arial"/>
                        </a:rPr>
                        <a:t>Inf</a:t>
                      </a:r>
                      <a:r>
                        <a:rPr lang="en-US" sz="1100" dirty="0">
                          <a:effectLst/>
                          <a:latin typeface="+mn-lt"/>
                          <a:ea typeface="Arial"/>
                          <a:cs typeface="Arial"/>
                        </a:rPr>
                        <a:t> 5(1) WIS2-Implementation-Approach</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280160">
                <a:tc>
                  <a:txBody>
                    <a:bodyPr/>
                    <a:lstStyle/>
                    <a:p>
                      <a:pPr marR="180340" algn="l">
                        <a:spcAft>
                          <a:spcPts val="0"/>
                        </a:spcAft>
                      </a:pPr>
                      <a:r>
                        <a:rPr lang="en-GB" sz="900" b="1">
                          <a:effectLst/>
                          <a:latin typeface="Verdana"/>
                          <a:ea typeface="Arial"/>
                          <a:cs typeface="Arial"/>
                        </a:rPr>
                        <a:t>Background</a:t>
                      </a:r>
                      <a:endParaRPr lang="en-US" sz="110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R="111125" algn="just">
                        <a:spcAft>
                          <a:spcPts val="0"/>
                        </a:spcAft>
                      </a:pPr>
                      <a:r>
                        <a:rPr lang="en-US" sz="1100" dirty="0">
                          <a:effectLst/>
                          <a:latin typeface="+mn-lt"/>
                          <a:ea typeface="Arial"/>
                          <a:cs typeface="Arial"/>
                        </a:rPr>
                        <a:t>EC-69 endorsed the WIS 2.0 strategy (Ref 1). WIS 2.0 seeks to make it easier for Members to publish, exchange and receive information through the WMO Information System, and to make information from Members more readily available to users. Recognizing that WMO information will continue to grow in size to the extent that it is unlikely that users will be able to transfer all the data they need to their own computing facilities, WIS 2.0 standards will allow computing facilities co-located with the data to be used to reduce the volume of information that has to be transferred. The same facilities would also allow Members that are unable to operate their own computing facilities to create products tailored to their own needs.</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680846">
                <a:tc>
                  <a:txBody>
                    <a:bodyPr/>
                    <a:lstStyle/>
                    <a:p>
                      <a:pPr marR="180340" algn="l">
                        <a:spcAft>
                          <a:spcPts val="0"/>
                        </a:spcAft>
                      </a:pPr>
                      <a:r>
                        <a:rPr lang="en-GB" sz="900" b="1" dirty="0">
                          <a:effectLst/>
                          <a:latin typeface="Verdana"/>
                          <a:ea typeface="Arial"/>
                          <a:cs typeface="Arial"/>
                        </a:rPr>
                        <a:t>Rationale</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3">
                  <a:txBody>
                    <a:bodyPr/>
                    <a:lstStyle/>
                    <a:p>
                      <a:pPr marL="0" marR="111125" indent="0" algn="just">
                        <a:spcAft>
                          <a:spcPts val="0"/>
                        </a:spcAft>
                        <a:buFont typeface="Arial" panose="020B0604020202020204" pitchFamily="34" charset="0"/>
                        <a:buNone/>
                      </a:pPr>
                      <a:r>
                        <a:rPr lang="en-US" sz="1100" dirty="0">
                          <a:effectLst/>
                          <a:latin typeface="+mn-lt"/>
                          <a:ea typeface="Arial"/>
                          <a:cs typeface="Arial"/>
                        </a:rPr>
                        <a:t>TT-</a:t>
                      </a:r>
                      <a:r>
                        <a:rPr lang="en-US" sz="1100" dirty="0" err="1">
                          <a:effectLst/>
                          <a:latin typeface="+mn-lt"/>
                          <a:ea typeface="Arial"/>
                          <a:cs typeface="Arial"/>
                        </a:rPr>
                        <a:t>eWIS</a:t>
                      </a:r>
                      <a:r>
                        <a:rPr lang="en-US" sz="1100" dirty="0">
                          <a:effectLst/>
                          <a:latin typeface="+mn-lt"/>
                          <a:ea typeface="Arial"/>
                          <a:cs typeface="Arial"/>
                        </a:rPr>
                        <a:t> (the Task Team on the evolution of WIS) is developing an outline implementation plan for WIS 2.0.  Ref 2 gives the current draft of this document. This will be developed further during 2018, issued for consultation in the final quarter of 2018, and prepared for endorsement by eighteenth Congress. These documents will then be used to guide the implementation of WIS 2.0.</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27380">
                <a:tc rowSpan="2">
                  <a:txBody>
                    <a:bodyPr/>
                    <a:lstStyle/>
                    <a:p>
                      <a:pPr marR="180340" algn="l">
                        <a:spcAft>
                          <a:spcPts val="0"/>
                        </a:spcAft>
                      </a:pPr>
                      <a:r>
                        <a:rPr lang="en-GB" sz="900" b="1" dirty="0">
                          <a:effectLst/>
                          <a:latin typeface="Verdana"/>
                          <a:ea typeface="Arial"/>
                          <a:cs typeface="Arial"/>
                        </a:rPr>
                        <a:t>Advice for </a:t>
                      </a:r>
                    </a:p>
                    <a:p>
                      <a:pPr marR="180340" algn="l">
                        <a:spcAft>
                          <a:spcPts val="0"/>
                        </a:spcAft>
                      </a:pPr>
                      <a:r>
                        <a:rPr lang="en-GB" sz="900" b="1" dirty="0">
                          <a:effectLst/>
                          <a:latin typeface="Verdana"/>
                          <a:ea typeface="Arial"/>
                          <a:cs typeface="Arial"/>
                        </a:rPr>
                        <a:t>CBS-MG</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R="21590" algn="just">
                        <a:spcAft>
                          <a:spcPts val="0"/>
                        </a:spcAft>
                      </a:pPr>
                      <a:r>
                        <a:rPr lang="en-GB" sz="900" i="1" dirty="0">
                          <a:effectLst/>
                          <a:latin typeface="+mn-lt"/>
                          <a:ea typeface="Arial"/>
                          <a:cs typeface="Arial"/>
                        </a:rPr>
                        <a:t>What</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a:effectLst/>
                          <a:latin typeface="+mn-lt"/>
                          <a:ea typeface="Arial"/>
                          <a:cs typeface="Arial"/>
                        </a:rPr>
                        <a:t>By whom</a:t>
                      </a:r>
                      <a:endParaRPr lang="en-US" sz="110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a:effectLst/>
                          <a:latin typeface="+mn-lt"/>
                          <a:ea typeface="Arial"/>
                          <a:cs typeface="Arial"/>
                        </a:rPr>
                        <a:t>Deadline</a:t>
                      </a:r>
                      <a:endParaRPr lang="en-US" sz="110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439275">
                <a:tc vMerge="1">
                  <a:txBody>
                    <a:bodyPr/>
                    <a:lstStyle/>
                    <a:p>
                      <a:endParaRPr lang="en-US"/>
                    </a:p>
                  </a:txBody>
                  <a:tcPr/>
                </a:tc>
                <a:tc>
                  <a:txBody>
                    <a:bodyPr/>
                    <a:lstStyle/>
                    <a:p>
                      <a:pPr marR="21590" algn="just">
                        <a:spcAft>
                          <a:spcPts val="0"/>
                        </a:spcAft>
                      </a:pPr>
                      <a:r>
                        <a:rPr lang="en-US" sz="1400" dirty="0">
                          <a:effectLst/>
                          <a:latin typeface="+mn-lt"/>
                          <a:ea typeface="Arial"/>
                          <a:cs typeface="Arial"/>
                        </a:rPr>
                        <a:t>Provide feedback for TT </a:t>
                      </a:r>
                      <a:r>
                        <a:rPr lang="en-US" sz="1400" dirty="0" err="1">
                          <a:effectLst/>
                          <a:latin typeface="+mn-lt"/>
                          <a:ea typeface="Arial"/>
                          <a:cs typeface="Arial"/>
                        </a:rPr>
                        <a:t>eWIS</a:t>
                      </a:r>
                      <a:r>
                        <a:rPr lang="en-US" sz="1400" dirty="0">
                          <a:effectLst/>
                          <a:latin typeface="+mn-lt"/>
                          <a:ea typeface="Arial"/>
                          <a:cs typeface="Arial"/>
                        </a:rPr>
                        <a:t> on the outline plan for WIS 2.0. Use email wis-help@wmo.int.</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Members</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30 Jun</a:t>
                      </a:r>
                    </a:p>
                    <a:p>
                      <a:pPr marR="21590" algn="just">
                        <a:spcAft>
                          <a:spcPts val="0"/>
                        </a:spcAft>
                      </a:pPr>
                      <a:r>
                        <a:rPr lang="en-US" sz="1100" dirty="0">
                          <a:effectLst/>
                          <a:latin typeface="+mn-lt"/>
                          <a:ea typeface="Arial"/>
                          <a:cs typeface="Arial"/>
                        </a:rPr>
                        <a:t>2018</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2397">
                <a:tc rowSpan="3">
                  <a:txBody>
                    <a:bodyPr/>
                    <a:lstStyle/>
                    <a:p>
                      <a:pPr marR="180340" algn="l">
                        <a:spcAft>
                          <a:spcPts val="0"/>
                        </a:spcAft>
                      </a:pPr>
                      <a:r>
                        <a:rPr lang="en-GB" sz="900" b="1" dirty="0">
                          <a:effectLst/>
                          <a:latin typeface="Verdana"/>
                          <a:ea typeface="Arial"/>
                          <a:cs typeface="Arial"/>
                        </a:rPr>
                        <a:t>Advice on rec. </a:t>
                      </a:r>
                    </a:p>
                    <a:p>
                      <a:pPr marR="180340" algn="l">
                        <a:spcAft>
                          <a:spcPts val="0"/>
                        </a:spcAft>
                      </a:pPr>
                      <a:r>
                        <a:rPr lang="en-GB" sz="900" b="1" dirty="0">
                          <a:effectLst/>
                          <a:latin typeface="Verdana"/>
                          <a:ea typeface="Arial"/>
                          <a:cs typeface="Arial"/>
                        </a:rPr>
                        <a:t>to EC and </a:t>
                      </a:r>
                    </a:p>
                    <a:p>
                      <a:pPr marR="180340" algn="l">
                        <a:spcAft>
                          <a:spcPts val="0"/>
                        </a:spcAft>
                      </a:pPr>
                      <a:r>
                        <a:rPr lang="en-GB" sz="900" b="1" dirty="0">
                          <a:effectLst/>
                          <a:latin typeface="Verdana"/>
                          <a:ea typeface="Arial"/>
                          <a:cs typeface="Arial"/>
                        </a:rPr>
                        <a:t>Congress</a:t>
                      </a:r>
                      <a:endParaRPr lang="en-US" sz="1100" dirty="0">
                        <a:effectLst/>
                        <a:latin typeface="Univers"/>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R="21590" algn="just">
                        <a:spcAft>
                          <a:spcPts val="0"/>
                        </a:spcAft>
                      </a:pPr>
                      <a:r>
                        <a:rPr lang="en-GB" sz="900" i="1" dirty="0">
                          <a:effectLst/>
                          <a:latin typeface="+mn-lt"/>
                          <a:ea typeface="Arial"/>
                          <a:cs typeface="Arial"/>
                        </a:rPr>
                        <a:t>What</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dirty="0">
                          <a:effectLst/>
                          <a:latin typeface="+mn-lt"/>
                          <a:ea typeface="Arial"/>
                          <a:cs typeface="Arial"/>
                        </a:rPr>
                        <a:t>To whom</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21590" algn="just">
                        <a:spcAft>
                          <a:spcPts val="0"/>
                        </a:spcAft>
                      </a:pPr>
                      <a:r>
                        <a:rPr lang="en-GB" sz="900" i="1" dirty="0">
                          <a:effectLst/>
                          <a:latin typeface="+mn-lt"/>
                          <a:ea typeface="Arial"/>
                          <a:cs typeface="Arial"/>
                        </a:rPr>
                        <a:t>Time frame</a:t>
                      </a:r>
                      <a:endParaRPr lang="en-US" sz="11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435541">
                <a:tc vMerge="1">
                  <a:txBody>
                    <a:bodyPr/>
                    <a:lstStyle/>
                    <a:p>
                      <a:endParaRPr lang="en-US"/>
                    </a:p>
                  </a:txBody>
                  <a:tcPr/>
                </a:tc>
                <a:tc>
                  <a:txBody>
                    <a:bodyPr/>
                    <a:lstStyle/>
                    <a:p>
                      <a:pPr marR="21590" algn="just">
                        <a:spcAft>
                          <a:spcPts val="0"/>
                        </a:spcAft>
                      </a:pPr>
                      <a:r>
                        <a:rPr lang="en-GB" sz="1400" kern="1200" dirty="0">
                          <a:solidFill>
                            <a:schemeClr val="tx1"/>
                          </a:solidFill>
                          <a:effectLst/>
                          <a:latin typeface="+mn-lt"/>
                          <a:ea typeface="+mn-ea"/>
                          <a:cs typeface="+mn-cs"/>
                        </a:rPr>
                        <a:t>Include the WIS 2.0 implementation plan in the agenda for Cg-18</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400" dirty="0">
                          <a:effectLst/>
                          <a:latin typeface="+mn-lt"/>
                          <a:ea typeface="Arial"/>
                          <a:cs typeface="Arial"/>
                        </a:rPr>
                        <a:t>EC-70</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Jun</a:t>
                      </a:r>
                      <a:r>
                        <a:rPr lang="en-US" sz="1100" baseline="0" dirty="0">
                          <a:effectLst/>
                          <a:latin typeface="+mn-lt"/>
                          <a:ea typeface="Arial"/>
                          <a:cs typeface="Arial"/>
                        </a:rPr>
                        <a:t> </a:t>
                      </a:r>
                      <a:r>
                        <a:rPr lang="en-US" sz="1100" dirty="0">
                          <a:effectLst/>
                          <a:latin typeface="+mn-lt"/>
                          <a:ea typeface="Arial"/>
                          <a:cs typeface="Arial"/>
                        </a:rPr>
                        <a:t>2018</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7915">
                <a:tc vMerge="1">
                  <a:txBody>
                    <a:bodyPr/>
                    <a:lstStyle/>
                    <a:p>
                      <a:endParaRPr lang="en-GB"/>
                    </a:p>
                  </a:txBody>
                  <a:tcPr/>
                </a:tc>
                <a:tc>
                  <a:txBody>
                    <a:bodyPr/>
                    <a:lstStyle/>
                    <a:p>
                      <a:pPr marR="21590" algn="just">
                        <a:spcAft>
                          <a:spcPts val="0"/>
                        </a:spcAft>
                      </a:pPr>
                      <a:r>
                        <a:rPr lang="en-GB" sz="1400" kern="1200" dirty="0">
                          <a:solidFill>
                            <a:schemeClr val="tx1"/>
                          </a:solidFill>
                          <a:effectLst/>
                          <a:latin typeface="+mn-lt"/>
                          <a:ea typeface="+mn-ea"/>
                          <a:cs typeface="+mn-cs"/>
                        </a:rPr>
                        <a:t>Recommendation on WIS 2.0 implementation</a:t>
                      </a:r>
                      <a:endParaRPr lang="en-US" sz="1400" dirty="0">
                        <a:effectLst/>
                        <a:latin typeface="+mn-lt"/>
                        <a:ea typeface="Arial"/>
                        <a:cs typeface="Arial"/>
                      </a:endParaRP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400" dirty="0">
                          <a:effectLst/>
                          <a:latin typeface="+mn-lt"/>
                          <a:ea typeface="Arial"/>
                          <a:cs typeface="Arial"/>
                        </a:rPr>
                        <a:t>Cg-18</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1590" algn="just">
                        <a:spcAft>
                          <a:spcPts val="0"/>
                        </a:spcAft>
                      </a:pPr>
                      <a:r>
                        <a:rPr lang="en-US" sz="1100" dirty="0">
                          <a:effectLst/>
                          <a:latin typeface="+mn-lt"/>
                          <a:ea typeface="Arial"/>
                          <a:cs typeface="Arial"/>
                        </a:rPr>
                        <a:t>Mar</a:t>
                      </a:r>
                      <a:r>
                        <a:rPr lang="en-US" sz="1100" baseline="0" dirty="0">
                          <a:effectLst/>
                          <a:latin typeface="+mn-lt"/>
                          <a:ea typeface="Arial"/>
                          <a:cs typeface="Arial"/>
                        </a:rPr>
                        <a:t> </a:t>
                      </a:r>
                      <a:r>
                        <a:rPr lang="en-US" sz="1100" dirty="0">
                          <a:effectLst/>
                          <a:latin typeface="+mn-lt"/>
                          <a:ea typeface="Arial"/>
                          <a:cs typeface="Arial"/>
                        </a:rPr>
                        <a:t>2019</a:t>
                      </a:r>
                    </a:p>
                  </a:txBody>
                  <a:tcPr marL="36351" marR="363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523095"/>
                  </a:ext>
                </a:extLst>
              </a:tr>
            </a:tbl>
          </a:graphicData>
        </a:graphic>
      </p:graphicFrame>
      <p:sp>
        <p:nvSpPr>
          <p:cNvPr id="3" name="Rectangle 2"/>
          <p:cNvSpPr/>
          <p:nvPr/>
        </p:nvSpPr>
        <p:spPr>
          <a:xfrm>
            <a:off x="230245" y="817124"/>
            <a:ext cx="8913755" cy="3793587"/>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342900"/>
            <a:r>
              <a:rPr lang="en-US" sz="2400" dirty="0">
                <a:solidFill>
                  <a:prstClr val="black"/>
                </a:solidFill>
                <a:latin typeface="Calibri"/>
              </a:rPr>
              <a:t>And now – introducing Ref 2: </a:t>
            </a:r>
          </a:p>
          <a:p>
            <a:pPr defTabSz="342900"/>
            <a:endParaRPr lang="en-US" dirty="0">
              <a:solidFill>
                <a:prstClr val="black"/>
              </a:solidFill>
              <a:latin typeface="Calibri"/>
            </a:endParaRPr>
          </a:p>
          <a:p>
            <a:pPr lvl="3" defTabSz="342900"/>
            <a:r>
              <a:rPr lang="en-US" sz="2100" dirty="0">
                <a:solidFill>
                  <a:prstClr val="black"/>
                </a:solidFill>
                <a:latin typeface="Calibri"/>
              </a:rPr>
              <a:t>CBS </a:t>
            </a:r>
            <a:r>
              <a:rPr lang="en-US" sz="2100" dirty="0">
                <a:solidFill>
                  <a:prstClr val="black"/>
                </a:solidFill>
                <a:latin typeface="Calibri"/>
              </a:rPr>
              <a:t>TECO 2018 </a:t>
            </a:r>
            <a:r>
              <a:rPr lang="en-US" sz="2100" dirty="0" err="1">
                <a:solidFill>
                  <a:prstClr val="black"/>
                </a:solidFill>
                <a:latin typeface="Calibri"/>
              </a:rPr>
              <a:t>Inf</a:t>
            </a:r>
            <a:r>
              <a:rPr lang="en-US" sz="2100" dirty="0">
                <a:solidFill>
                  <a:prstClr val="black"/>
                </a:solidFill>
                <a:latin typeface="Calibri"/>
              </a:rPr>
              <a:t> 5(1) WIS 2 implementation </a:t>
            </a:r>
            <a:r>
              <a:rPr lang="en-US" sz="2100" dirty="0" smtClean="0">
                <a:solidFill>
                  <a:prstClr val="black"/>
                </a:solidFill>
                <a:latin typeface="Calibri"/>
              </a:rPr>
              <a:t>approach</a:t>
            </a:r>
          </a:p>
          <a:p>
            <a:pPr lvl="3" defTabSz="685800">
              <a:lnSpc>
                <a:spcPct val="90000"/>
              </a:lnSpc>
              <a:spcBef>
                <a:spcPct val="0"/>
              </a:spcBef>
            </a:pPr>
            <a:r>
              <a:rPr lang="en-GB" dirty="0">
                <a:solidFill>
                  <a:prstClr val="black"/>
                </a:solidFill>
                <a:latin typeface="Calibri"/>
                <a:hlinkClick r:id="rId3"/>
              </a:rPr>
              <a:t>https://goo.gl/ZonMzd</a:t>
            </a:r>
            <a:endParaRPr lang="en-US" dirty="0">
              <a:solidFill>
                <a:prstClr val="black"/>
              </a:solidFill>
              <a:latin typeface="Calibri"/>
            </a:endParaRPr>
          </a:p>
          <a:p>
            <a:pPr defTabSz="342900"/>
            <a:endParaRPr lang="en-US" dirty="0">
              <a:solidFill>
                <a:prstClr val="black"/>
              </a:solidFill>
              <a:latin typeface="Calibri"/>
            </a:endParaRPr>
          </a:p>
        </p:txBody>
      </p:sp>
      <p:sp>
        <p:nvSpPr>
          <p:cNvPr id="4" name="Rounded Rectangle 3"/>
          <p:cNvSpPr/>
          <p:nvPr/>
        </p:nvSpPr>
        <p:spPr>
          <a:xfrm>
            <a:off x="1634510" y="442480"/>
            <a:ext cx="3397980" cy="445943"/>
          </a:xfrm>
          <a:prstGeom prst="round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GB" sz="1350">
              <a:solidFill>
                <a:prstClr val="white"/>
              </a:solidFill>
              <a:latin typeface="Calibri"/>
            </a:endParaRPr>
          </a:p>
        </p:txBody>
      </p:sp>
      <p:sp>
        <p:nvSpPr>
          <p:cNvPr id="2" name="Slide Number Placeholder 1"/>
          <p:cNvSpPr>
            <a:spLocks noGrp="1"/>
          </p:cNvSpPr>
          <p:nvPr>
            <p:ph type="sldNum" sz="quarter" idx="12"/>
          </p:nvPr>
        </p:nvSpPr>
        <p:spPr/>
        <p:txBody>
          <a:bodyPr/>
          <a:lstStyle/>
          <a:p>
            <a:fld id="{9259AF2F-52C6-9B46-B8B2-0579234AE62E}" type="slidenum">
              <a:rPr lang="en-US" smtClean="0"/>
              <a:t>7</a:t>
            </a:fld>
            <a:endParaRPr lang="en-US"/>
          </a:p>
        </p:txBody>
      </p:sp>
    </p:spTree>
    <p:extLst>
      <p:ext uri="{BB962C8B-B14F-4D97-AF65-F5344CB8AC3E}">
        <p14:creationId xmlns:p14="http://schemas.microsoft.com/office/powerpoint/2010/main" val="80792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a:t>
            </a:r>
            <a:r>
              <a:rPr lang="fr-CH" dirty="0" err="1" smtClean="0"/>
              <a:t>is</a:t>
            </a:r>
            <a:r>
              <a:rPr lang="fr-CH" dirty="0" smtClean="0"/>
              <a:t> WIS?</a:t>
            </a:r>
            <a:endParaRPr lang="en-US" dirty="0"/>
          </a:p>
        </p:txBody>
      </p:sp>
      <p:sp>
        <p:nvSpPr>
          <p:cNvPr id="3" name="Content Placeholder 2"/>
          <p:cNvSpPr>
            <a:spLocks noGrp="1"/>
          </p:cNvSpPr>
          <p:nvPr>
            <p:ph idx="1"/>
          </p:nvPr>
        </p:nvSpPr>
        <p:spPr/>
        <p:txBody>
          <a:bodyPr/>
          <a:lstStyle/>
          <a:p>
            <a:pPr marL="300038" lvl="1" indent="0" algn="r">
              <a:buNone/>
            </a:pPr>
            <a:r>
              <a:rPr lang="en-US" sz="2400" i="1" dirty="0"/>
              <a:t>WIS </a:t>
            </a:r>
            <a:r>
              <a:rPr lang="en-US" sz="2400" i="1" dirty="0"/>
              <a:t>connects demand for authoritative weather, water and climate information with supply from approved </a:t>
            </a:r>
            <a:r>
              <a:rPr lang="en-US" sz="2400" i="1" dirty="0" err="1"/>
              <a:t>Centres</a:t>
            </a:r>
            <a:r>
              <a:rPr lang="en-US" sz="2400" i="1" dirty="0"/>
              <a:t>.</a:t>
            </a:r>
            <a:r>
              <a:rPr lang="en-US" sz="2400" dirty="0"/>
              <a:t>”</a:t>
            </a:r>
          </a:p>
          <a:p>
            <a:pPr marL="0" indent="0">
              <a:buNone/>
            </a:pPr>
            <a:endParaRPr lang="en-US" dirty="0"/>
          </a:p>
          <a:p>
            <a:pPr marL="0" indent="0" algn="ctr">
              <a:buNone/>
            </a:pPr>
            <a:r>
              <a:rPr lang="en-US" dirty="0" smtClean="0"/>
              <a:t>discovery | access | collection | exchange</a:t>
            </a:r>
          </a:p>
          <a:p>
            <a:pPr marL="0" indent="0" algn="ctr">
              <a:buNone/>
            </a:pPr>
            <a:r>
              <a:rPr lang="en-US" sz="2100" dirty="0"/>
              <a:t>WIS Catalogue. Global Telecommunications System.</a:t>
            </a:r>
          </a:p>
          <a:p>
            <a:pPr marL="0" indent="0" algn="ctr">
              <a:buNone/>
            </a:pPr>
            <a:r>
              <a:rPr lang="en-US" sz="2100" dirty="0"/>
              <a:t>NC. DCPC. GISC.</a:t>
            </a:r>
            <a:endParaRPr lang="en-US" sz="2100" dirty="0"/>
          </a:p>
        </p:txBody>
      </p:sp>
      <p:sp>
        <p:nvSpPr>
          <p:cNvPr id="5" name="TextBox 4"/>
          <p:cNvSpPr txBox="1"/>
          <p:nvPr/>
        </p:nvSpPr>
        <p:spPr>
          <a:xfrm>
            <a:off x="457200" y="918546"/>
            <a:ext cx="646331" cy="1200329"/>
          </a:xfrm>
          <a:prstGeom prst="rect">
            <a:avLst/>
          </a:prstGeom>
          <a:noFill/>
        </p:spPr>
        <p:txBody>
          <a:bodyPr wrap="none" rtlCol="0">
            <a:spAutoFit/>
          </a:bodyPr>
          <a:lstStyle/>
          <a:p>
            <a:pPr defTabSz="342900"/>
            <a:r>
              <a:rPr lang="en-GB" sz="7200" dirty="0">
                <a:solidFill>
                  <a:prstClr val="black"/>
                </a:solidFill>
                <a:latin typeface="Arial Black" panose="020B0A04020102020204" pitchFamily="34" charset="0"/>
                <a:cs typeface="Times New Roman" panose="02020603050405020304" pitchFamily="18" charset="0"/>
              </a:rPr>
              <a:t>“</a:t>
            </a:r>
            <a:endParaRPr lang="en-GB" sz="7200" dirty="0">
              <a:solidFill>
                <a:prstClr val="black"/>
              </a:solidFill>
              <a:latin typeface="Arial Black" panose="020B0A040201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259AF2F-52C6-9B46-B8B2-0579234AE62E}" type="slidenum">
              <a:rPr lang="en-US" smtClean="0"/>
              <a:t>8</a:t>
            </a:fld>
            <a:endParaRPr lang="en-US"/>
          </a:p>
        </p:txBody>
      </p:sp>
    </p:spTree>
    <p:extLst>
      <p:ext uri="{BB962C8B-B14F-4D97-AF65-F5344CB8AC3E}">
        <p14:creationId xmlns:p14="http://schemas.microsoft.com/office/powerpoint/2010/main" val="1895801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830819" y="53728"/>
            <a:ext cx="7170941" cy="576000"/>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r"/>
            <a:r>
              <a:rPr lang="en-GB" dirty="0" smtClean="0"/>
              <a:t>Introductory video to WIS 2.0</a:t>
            </a:r>
            <a:endParaRPr lang="en-GB" dirty="0"/>
          </a:p>
        </p:txBody>
      </p:sp>
      <p:sp>
        <p:nvSpPr>
          <p:cNvPr id="4" name="Title 1"/>
          <p:cNvSpPr txBox="1">
            <a:spLocks/>
          </p:cNvSpPr>
          <p:nvPr/>
        </p:nvSpPr>
        <p:spPr>
          <a:xfrm>
            <a:off x="252000" y="2382474"/>
            <a:ext cx="8640000" cy="1157696"/>
          </a:xfrm>
          <a:prstGeom prst="rect">
            <a:avLst/>
          </a:prstGeom>
        </p:spPr>
        <p:txBody>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GB" sz="2000" u="sng" dirty="0">
                <a:hlinkClick r:id="rId2"/>
              </a:rPr>
              <a:t>https://www.youtube.com/watch?v=Nm2Oh_jioIE&amp;rel=0</a:t>
            </a:r>
            <a:endParaRPr lang="en-GB" sz="2000" u="sng" dirty="0"/>
          </a:p>
          <a:p>
            <a:pPr algn="ctr"/>
            <a:endParaRPr lang="en-GB" sz="2000" dirty="0" smtClean="0"/>
          </a:p>
          <a:p>
            <a:pPr algn="ctr"/>
            <a:r>
              <a:rPr lang="en-GB" sz="2000" dirty="0" smtClean="0"/>
              <a:t>(WIS 2.0 pilot project, </a:t>
            </a:r>
            <a:r>
              <a:rPr lang="en-GB" sz="2000" dirty="0" err="1" smtClean="0"/>
              <a:t>OpenWIS</a:t>
            </a:r>
            <a:r>
              <a:rPr lang="en-GB" sz="2000" dirty="0" smtClean="0"/>
              <a:t> Association AISBL)</a:t>
            </a:r>
            <a:endParaRPr lang="en-GB" sz="2000" dirty="0"/>
          </a:p>
        </p:txBody>
      </p:sp>
      <p:sp>
        <p:nvSpPr>
          <p:cNvPr id="2" name="Slide Number Placeholder 1"/>
          <p:cNvSpPr>
            <a:spLocks noGrp="1"/>
          </p:cNvSpPr>
          <p:nvPr>
            <p:ph type="sldNum" sz="quarter" idx="10"/>
          </p:nvPr>
        </p:nvSpPr>
        <p:spPr/>
        <p:txBody>
          <a:bodyPr/>
          <a:lstStyle/>
          <a:p>
            <a:fld id="{E5F9FE41-C8F9-47EF-94C3-C489748B47D0}" type="slidenum">
              <a:rPr lang="en-GB" smtClean="0"/>
              <a:pPr/>
              <a:t>9</a:t>
            </a:fld>
            <a:endParaRPr lang="en-GB" dirty="0"/>
          </a:p>
        </p:txBody>
      </p:sp>
    </p:spTree>
    <p:extLst>
      <p:ext uri="{BB962C8B-B14F-4D97-AF65-F5344CB8AC3E}">
        <p14:creationId xmlns:p14="http://schemas.microsoft.com/office/powerpoint/2010/main" val="1305459313"/>
      </p:ext>
    </p:extLst>
  </p:cSld>
  <p:clrMapOvr>
    <a:masterClrMapping/>
  </p:clrMapOvr>
  <p:transition spd="slow">
    <p:cover dir="r"/>
  </p:transition>
  <p:timing>
    <p:tnLst>
      <p:par>
        <p:cTn id="1" dur="indefinite" restart="never" nodeType="tmRoot"/>
      </p:par>
    </p:tnLst>
  </p:timing>
</p:sld>
</file>

<file path=ppt/theme/theme1.xml><?xml version="1.0" encoding="utf-8"?>
<a:theme xmlns:a="http://schemas.openxmlformats.org/drawingml/2006/main" name="Office Theme">
  <a:themeElements>
    <a:clrScheme name="Met Office">
      <a:dk1>
        <a:srgbClr val="2A2A2A"/>
      </a:dk1>
      <a:lt1>
        <a:srgbClr val="B9DC0C"/>
      </a:lt1>
      <a:dk2>
        <a:srgbClr val="2A2A2A"/>
      </a:dk2>
      <a:lt2>
        <a:srgbClr val="FFFFFF"/>
      </a:lt2>
      <a:accent1>
        <a:srgbClr val="50B9A4"/>
      </a:accent1>
      <a:accent2>
        <a:srgbClr val="007AA9"/>
      </a:accent2>
      <a:accent3>
        <a:srgbClr val="E47452"/>
      </a:accent3>
      <a:accent4>
        <a:srgbClr val="A1A0AA"/>
      </a:accent4>
      <a:accent5>
        <a:srgbClr val="FFFFFF"/>
      </a:accent5>
      <a:accent6>
        <a:srgbClr val="FFFFFF"/>
      </a:accent6>
      <a:hlink>
        <a:srgbClr val="0673F9"/>
      </a:hlink>
      <a:folHlink>
        <a:srgbClr val="6F2735"/>
      </a:folHlink>
    </a:clrScheme>
    <a:fontScheme name="Met Office">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C19B062-023A-40C9-A3F4-13BE4308F963}" vid="{E3889E12-D829-4549-AA70-6F580A5BA266}"/>
    </a:ext>
  </a:extLst>
</a:theme>
</file>

<file path=ppt/theme/theme2.xml><?xml version="1.0" encoding="utf-8"?>
<a:theme xmlns:a="http://schemas.openxmlformats.org/drawingml/2006/main" name="WMO_BLUE_Powerpoint_en_f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 Office PowerPoint Template</Template>
  <TotalTime>239</TotalTime>
  <Words>4487</Words>
  <Application>Microsoft Office PowerPoint</Application>
  <PresentationFormat>On-screen Show (16:9)</PresentationFormat>
  <Paragraphs>405</Paragraphs>
  <Slides>28</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Arial Black</vt:lpstr>
      <vt:lpstr>Calibri</vt:lpstr>
      <vt:lpstr>Helvetica Light</vt:lpstr>
      <vt:lpstr>Times New Roman</vt:lpstr>
      <vt:lpstr>Univers</vt:lpstr>
      <vt:lpstr>Verdana</vt:lpstr>
      <vt:lpstr>Office Theme</vt:lpstr>
      <vt:lpstr>WMO_BLUE_Powerpoint_en_fr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WIS?</vt:lpstr>
      <vt:lpstr>PowerPoint Presentation</vt:lpstr>
      <vt:lpstr>PowerPoint Presentation</vt:lpstr>
      <vt:lpstr>Why WIS needs changing</vt:lpstr>
      <vt:lpstr>Key goals</vt:lpstr>
      <vt:lpstr>WIS 2.0 vision</vt:lpstr>
      <vt:lpstr>Technical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Policy landscape</vt:lpstr>
      <vt:lpstr>WIS 2.0 implementation </vt:lpstr>
      <vt:lpstr>Outreach, capacity building &amp; pilot projects</vt:lpstr>
      <vt:lpstr>PowerPoint Presentation</vt:lpstr>
      <vt:lpstr>PowerPoint Presentation</vt:lpstr>
      <vt:lpstr>PowerPoint Presentation</vt:lpstr>
      <vt:lpstr>PowerPoint Presentation</vt:lpstr>
    </vt:vector>
  </TitlesOfParts>
  <Company>Met 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Tandy, Jeremy</dc:creator>
  <cp:lastModifiedBy>Tandy, Jeremy</cp:lastModifiedBy>
  <cp:revision>27</cp:revision>
  <dcterms:created xsi:type="dcterms:W3CDTF">2018-02-21T16:05:23Z</dcterms:created>
  <dcterms:modified xsi:type="dcterms:W3CDTF">2018-04-12T11:35:24Z</dcterms:modified>
</cp:coreProperties>
</file>