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450B-C303-4EFB-95BE-683E37C94850}" type="datetimeFigureOut">
              <a:rPr lang="en-US" smtClean="0"/>
              <a:t>2022-12-06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penwaterfoundation.org/state/co/dwr/stream-reaches/" TargetMode="External"/><Relationship Id="rId2" Type="http://schemas.openxmlformats.org/officeDocument/2006/relationships/hyperlink" Target="https://software.openwaterfoundation.org/tstool-aws-plu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9E37-4BE8-30E2-54BB-FDF8DBE721A5}"/>
              </a:ext>
            </a:extLst>
          </p:cNvPr>
          <p:cNvSpPr txBox="1"/>
          <p:nvPr/>
        </p:nvSpPr>
        <p:spPr>
          <a:xfrm>
            <a:off x="346230" y="772357"/>
            <a:ext cx="1122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Open Water Foundation </a:t>
            </a:r>
            <a:r>
              <a:rPr lang="en-US" sz="3600" b="1" dirty="0" err="1"/>
              <a:t>InfoMapper</a:t>
            </a:r>
            <a:r>
              <a:rPr lang="en-US" sz="3600" b="1" dirty="0"/>
              <a:t> AWS SaaS Design</a:t>
            </a:r>
          </a:p>
          <a:p>
            <a:pPr algn="ctr"/>
            <a:r>
              <a:rPr lang="en-US" dirty="0"/>
              <a:t>Last updated: 2022-12-05</a:t>
            </a:r>
          </a:p>
        </p:txBody>
      </p:sp>
    </p:spTree>
    <p:extLst>
      <p:ext uri="{BB962C8B-B14F-4D97-AF65-F5344CB8AC3E}">
        <p14:creationId xmlns:p14="http://schemas.microsoft.com/office/powerpoint/2010/main" val="2403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9E37-4BE8-30E2-54BB-FDF8DBE721A5}"/>
              </a:ext>
            </a:extLst>
          </p:cNvPr>
          <p:cNvSpPr txBox="1"/>
          <p:nvPr/>
        </p:nvSpPr>
        <p:spPr>
          <a:xfrm>
            <a:off x="485313" y="115410"/>
            <a:ext cx="1122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Example of Deployed </a:t>
            </a:r>
            <a:r>
              <a:rPr lang="en-US" sz="3600" b="1" dirty="0" err="1"/>
              <a:t>InfoMapper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D304A0-C8DB-67DE-0A3C-62FFD02B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7" y="645459"/>
            <a:ext cx="1139336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3EEAC0-4BA2-ABD0-FE04-C146DB2C2172}"/>
              </a:ext>
            </a:extLst>
          </p:cNvPr>
          <p:cNvSpPr txBox="1"/>
          <p:nvPr/>
        </p:nvSpPr>
        <p:spPr>
          <a:xfrm>
            <a:off x="8488934" y="1386417"/>
            <a:ext cx="3119717" cy="2031325"/>
          </a:xfrm>
          <a:prstGeom prst="rect">
            <a:avLst/>
          </a:prstGeom>
          <a:solidFill>
            <a:srgbClr val="92D050">
              <a:alpha val="62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as static S3 website with CloudFront.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site so not currently using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lambda function to ensure index.html is added if URL ends in a folder.</a:t>
            </a:r>
          </a:p>
        </p:txBody>
      </p:sp>
    </p:spTree>
    <p:extLst>
      <p:ext uri="{BB962C8B-B14F-4D97-AF65-F5344CB8AC3E}">
        <p14:creationId xmlns:p14="http://schemas.microsoft.com/office/powerpoint/2010/main" val="13911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9E37-4BE8-30E2-54BB-FDF8DBE721A5}"/>
              </a:ext>
            </a:extLst>
          </p:cNvPr>
          <p:cNvSpPr txBox="1"/>
          <p:nvPr/>
        </p:nvSpPr>
        <p:spPr>
          <a:xfrm>
            <a:off x="485313" y="115410"/>
            <a:ext cx="1122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Dataset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302DF6-702F-BC33-74B4-38FE059F345C}"/>
              </a:ext>
            </a:extLst>
          </p:cNvPr>
          <p:cNvSpPr txBox="1"/>
          <p:nvPr/>
        </p:nvSpPr>
        <p:spPr>
          <a:xfrm>
            <a:off x="287080" y="999461"/>
            <a:ext cx="11419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</a:t>
            </a:r>
            <a:r>
              <a:rPr lang="en-US" dirty="0" err="1"/>
              <a:t>TSTool</a:t>
            </a:r>
            <a:r>
              <a:rPr lang="en-US" dirty="0"/>
              <a:t> (for time series) and </a:t>
            </a:r>
            <a:r>
              <a:rPr lang="en-US" dirty="0" err="1"/>
              <a:t>GeoProcessor</a:t>
            </a:r>
            <a:r>
              <a:rPr lang="en-US" dirty="0"/>
              <a:t> (for spatial data) software developed by OWF automates data processing and uploads datasets to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</a:t>
            </a:r>
            <a:r>
              <a:rPr lang="en-US" dirty="0" err="1"/>
              <a:t>TSTool</a:t>
            </a:r>
            <a:r>
              <a:rPr lang="en-US" dirty="0"/>
              <a:t> AWS plugin, which uses the ASW Java SDK:  </a:t>
            </a:r>
            <a:r>
              <a:rPr lang="en-US" dirty="0">
                <a:hlinkClick r:id="rId2"/>
              </a:rPr>
              <a:t>https://software.openwaterfoundation.org/tstool-aws-plugin/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are hosted on AWS using an S3 bucket and CloudFront distribution, for example:  </a:t>
            </a:r>
            <a:r>
              <a:rPr lang="en-US" dirty="0">
                <a:hlinkClick r:id="rId3"/>
              </a:rPr>
              <a:t>https://data.openwaterfoundation.org/state/co/dwr/stream-reaches/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datasets are open data formats such as </a:t>
            </a:r>
            <a:r>
              <a:rPr lang="en-US" dirty="0" err="1"/>
              <a:t>GeoJSON</a:t>
            </a:r>
            <a:r>
              <a:rPr lang="en-US" dirty="0"/>
              <a:t>, CSV, and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are managed using workflows of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Controlling data and workflows are saved in GitHub repositories.</a:t>
            </a:r>
          </a:p>
        </p:txBody>
      </p:sp>
    </p:spTree>
    <p:extLst>
      <p:ext uri="{BB962C8B-B14F-4D97-AF65-F5344CB8AC3E}">
        <p14:creationId xmlns:p14="http://schemas.microsoft.com/office/powerpoint/2010/main" val="555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9E37-4BE8-30E2-54BB-FDF8DBE721A5}"/>
              </a:ext>
            </a:extLst>
          </p:cNvPr>
          <p:cNvSpPr txBox="1"/>
          <p:nvPr/>
        </p:nvSpPr>
        <p:spPr>
          <a:xfrm>
            <a:off x="485313" y="115410"/>
            <a:ext cx="1122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Overview of Hosted Application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0AA8D2-C59C-19E6-738D-EBDD4C05FD89}"/>
              </a:ext>
            </a:extLst>
          </p:cNvPr>
          <p:cNvSpPr txBox="1"/>
          <p:nvPr/>
        </p:nvSpPr>
        <p:spPr>
          <a:xfrm>
            <a:off x="740494" y="1572912"/>
            <a:ext cx="208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S3 Cloud Storage (versioned URLs)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071771-8D3B-D7F7-077B-7FA507F8825E}"/>
              </a:ext>
            </a:extLst>
          </p:cNvPr>
          <p:cNvSpPr txBox="1"/>
          <p:nvPr/>
        </p:nvSpPr>
        <p:spPr>
          <a:xfrm>
            <a:off x="1144529" y="2228671"/>
            <a:ext cx="1056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A0E9BF-404D-E8A7-EDD2-78A112633738}"/>
              </a:ext>
            </a:extLst>
          </p:cNvPr>
          <p:cNvSpPr txBox="1"/>
          <p:nvPr/>
        </p:nvSpPr>
        <p:spPr>
          <a:xfrm>
            <a:off x="995675" y="3050923"/>
            <a:ext cx="1577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InfoMapper</a:t>
            </a:r>
            <a:r>
              <a:rPr lang="en-US" dirty="0"/>
              <a:t> Configurations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05082E-03C0-AC1F-E498-AC4AC16BB6A6}"/>
              </a:ext>
            </a:extLst>
          </p:cNvPr>
          <p:cNvSpPr txBox="1"/>
          <p:nvPr/>
        </p:nvSpPr>
        <p:spPr>
          <a:xfrm>
            <a:off x="4225952" y="4713960"/>
            <a:ext cx="139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CloudFront CDN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FDB3A5-3D7F-17FC-C989-76BB02EE07BE}"/>
              </a:ext>
            </a:extLst>
          </p:cNvPr>
          <p:cNvSpPr txBox="1"/>
          <p:nvPr/>
        </p:nvSpPr>
        <p:spPr>
          <a:xfrm>
            <a:off x="4121570" y="5307598"/>
            <a:ext cx="15774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38C30B-A8E7-A358-0F6C-77BC08962FF3}"/>
              </a:ext>
            </a:extLst>
          </p:cNvPr>
          <p:cNvSpPr txBox="1"/>
          <p:nvPr/>
        </p:nvSpPr>
        <p:spPr>
          <a:xfrm>
            <a:off x="995675" y="4150174"/>
            <a:ext cx="15774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InfoMapper</a:t>
            </a:r>
            <a:r>
              <a:rPr lang="en-US" dirty="0"/>
              <a:t> Software</a:t>
            </a:r>
          </a:p>
          <a:p>
            <a:pPr algn="ctr"/>
            <a:r>
              <a:rPr lang="en-US" dirty="0"/>
              <a:t>Angular app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57FE224-B0A4-B9FA-52C1-19231262F267}"/>
              </a:ext>
            </a:extLst>
          </p:cNvPr>
          <p:cNvCxnSpPr/>
          <p:nvPr/>
        </p:nvCxnSpPr>
        <p:spPr>
          <a:xfrm>
            <a:off x="8934893" y="940763"/>
            <a:ext cx="0" cy="5512981"/>
          </a:xfrm>
          <a:prstGeom prst="line">
            <a:avLst/>
          </a:prstGeom>
          <a:ln w="117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303E5C-2973-BCF2-33F3-2AC4549B9C00}"/>
              </a:ext>
            </a:extLst>
          </p:cNvPr>
          <p:cNvSpPr txBox="1"/>
          <p:nvPr/>
        </p:nvSpPr>
        <p:spPr>
          <a:xfrm>
            <a:off x="1467295" y="962279"/>
            <a:ext cx="296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Back-end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5406FA-516D-5AC7-F16B-6A0D5E0BE774}"/>
              </a:ext>
            </a:extLst>
          </p:cNvPr>
          <p:cNvSpPr txBox="1"/>
          <p:nvPr/>
        </p:nvSpPr>
        <p:spPr>
          <a:xfrm>
            <a:off x="5516527" y="1017947"/>
            <a:ext cx="241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Builder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F1B6073-1AFB-BB2F-E30F-C4702342FDDD}"/>
              </a:ext>
            </a:extLst>
          </p:cNvPr>
          <p:cNvSpPr txBox="1"/>
          <p:nvPr/>
        </p:nvSpPr>
        <p:spPr>
          <a:xfrm>
            <a:off x="6044541" y="2378436"/>
            <a:ext cx="15774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InfoMapper</a:t>
            </a:r>
            <a:r>
              <a:rPr lang="en-US" dirty="0"/>
              <a:t> Builder</a:t>
            </a:r>
          </a:p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Angular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5F2EF4-20BC-E990-EC73-36337A784615}"/>
              </a:ext>
            </a:extLst>
          </p:cNvPr>
          <p:cNvSpPr txBox="1"/>
          <p:nvPr/>
        </p:nvSpPr>
        <p:spPr>
          <a:xfrm>
            <a:off x="9461952" y="5421666"/>
            <a:ext cx="2343647" cy="646331"/>
          </a:xfrm>
          <a:prstGeom prst="rect">
            <a:avLst/>
          </a:prstGeom>
          <a:solidFill>
            <a:srgbClr val="92D050">
              <a:alpha val="6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by accessing a CDN </a:t>
            </a:r>
            <a:r>
              <a:rPr lang="en-US" dirty="0" err="1"/>
              <a:t>InfoMapper</a:t>
            </a:r>
            <a:r>
              <a:rPr lang="en-US" dirty="0"/>
              <a:t> URL.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BE879AB-9F6C-732A-3BC6-EA55DC1F03FF}"/>
              </a:ext>
            </a:extLst>
          </p:cNvPr>
          <p:cNvCxnSpPr>
            <a:stCxn id="6" idx="3"/>
            <a:endCxn id="25" idx="1"/>
          </p:cNvCxnSpPr>
          <p:nvPr/>
        </p:nvCxnSpPr>
        <p:spPr>
          <a:xfrm flipV="1">
            <a:off x="2573079" y="2978601"/>
            <a:ext cx="3471462" cy="3954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25D8E49-E425-1B1B-1C13-12AFC62FA5EE}"/>
              </a:ext>
            </a:extLst>
          </p:cNvPr>
          <p:cNvCxnSpPr>
            <a:cxnSpLocks/>
            <a:stCxn id="8" idx="3"/>
            <a:endCxn id="25" idx="2"/>
          </p:cNvCxnSpPr>
          <p:nvPr/>
        </p:nvCxnSpPr>
        <p:spPr>
          <a:xfrm flipV="1">
            <a:off x="5698974" y="3578765"/>
            <a:ext cx="1134269" cy="23289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D27F12-2EF2-8DF0-12F4-16D0D8079EF6}"/>
              </a:ext>
            </a:extLst>
          </p:cNvPr>
          <p:cNvSpPr txBox="1"/>
          <p:nvPr/>
        </p:nvSpPr>
        <p:spPr>
          <a:xfrm>
            <a:off x="3216136" y="2433640"/>
            <a:ext cx="2449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CRUD operations on S3 resources (JSON, etc.)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061FE1-8D02-3C0A-7734-8E05F1D1962F}"/>
              </a:ext>
            </a:extLst>
          </p:cNvPr>
          <p:cNvSpPr txBox="1"/>
          <p:nvPr/>
        </p:nvSpPr>
        <p:spPr>
          <a:xfrm>
            <a:off x="6463823" y="4471317"/>
            <a:ext cx="19669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Invalidate distribution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B77462-AC42-2802-2C65-5750964D7AEC}"/>
              </a:ext>
            </a:extLst>
          </p:cNvPr>
          <p:cNvSpPr txBox="1"/>
          <p:nvPr/>
        </p:nvSpPr>
        <p:spPr>
          <a:xfrm>
            <a:off x="9250084" y="1011432"/>
            <a:ext cx="275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Viewing System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5B18969-7A32-8FD0-AA65-8D80BDE8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79" y="2356399"/>
            <a:ext cx="2980043" cy="17937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3DD8B4-BB2D-AF93-C787-685D046D2066}"/>
              </a:ext>
            </a:extLst>
          </p:cNvPr>
          <p:cNvSpPr txBox="1"/>
          <p:nvPr/>
        </p:nvSpPr>
        <p:spPr>
          <a:xfrm>
            <a:off x="6463823" y="5360291"/>
            <a:ext cx="196690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Edit a versioned release (1.2.3) and publish to “latest”.</a:t>
            </a:r>
          </a:p>
        </p:txBody>
      </p:sp>
    </p:spTree>
    <p:extLst>
      <p:ext uri="{BB962C8B-B14F-4D97-AF65-F5344CB8AC3E}">
        <p14:creationId xmlns:p14="http://schemas.microsoft.com/office/powerpoint/2010/main" val="36537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84260" y="883297"/>
            <a:ext cx="2108886" cy="1318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 SES </a:t>
            </a:r>
            <a:r>
              <a:rPr lang="en-US" sz="1600" dirty="0" smtClean="0"/>
              <a:t>(email)</a:t>
            </a:r>
          </a:p>
          <a:p>
            <a:pPr algn="ctr"/>
            <a:r>
              <a:rPr lang="en-US" sz="1100" dirty="0" smtClean="0"/>
              <a:t>Cognito has a top out of 50 emails a day. SES has a top out of 62,000 emails a day.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055127" y="877330"/>
            <a:ext cx="2108886" cy="1318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IAM </a:t>
            </a:r>
            <a:r>
              <a:rPr lang="en-US" sz="1600" dirty="0" smtClean="0"/>
              <a:t>(Identity &amp; Access Management)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65994" y="902043"/>
            <a:ext cx="2010032" cy="2261286"/>
            <a:chOff x="3146855" y="1425146"/>
            <a:chExt cx="2010032" cy="2932670"/>
          </a:xfrm>
        </p:grpSpPr>
        <p:sp>
          <p:nvSpPr>
            <p:cNvPr id="4" name="Rectangle 3"/>
            <p:cNvSpPr/>
            <p:nvPr/>
          </p:nvSpPr>
          <p:spPr>
            <a:xfrm>
              <a:off x="3146855" y="1425146"/>
              <a:ext cx="2010032" cy="2932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Cognito</a:t>
              </a:r>
              <a:endParaRPr lang="en-US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3753" y="1848254"/>
              <a:ext cx="1548712" cy="799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pool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7515" y="3149789"/>
              <a:ext cx="1548712" cy="799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Identity pool</a:t>
              </a:r>
              <a:endParaRPr lang="en-US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52400" y="877330"/>
            <a:ext cx="1902940" cy="23107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Mobile/Web Client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86893" y="1534296"/>
            <a:ext cx="1750545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5020" y="1274742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Authenticate / Validate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3397" y="154232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JWT Token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46109" y="1536356"/>
            <a:ext cx="176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1"/>
          </p:cNvCxnSpPr>
          <p:nvPr/>
        </p:nvCxnSpPr>
        <p:spPr>
          <a:xfrm flipV="1">
            <a:off x="2046109" y="2539928"/>
            <a:ext cx="1750545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</p:cNvCxnSpPr>
          <p:nvPr/>
        </p:nvCxnSpPr>
        <p:spPr>
          <a:xfrm flipH="1">
            <a:off x="2046109" y="2539928"/>
            <a:ext cx="175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3953" y="2277199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Get AWS Credentials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12" idx="3"/>
            <a:endCxn id="11" idx="1"/>
          </p:cNvCxnSpPr>
          <p:nvPr/>
        </p:nvCxnSpPr>
        <p:spPr>
          <a:xfrm>
            <a:off x="5361604" y="1536357"/>
            <a:ext cx="1693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1"/>
            <a:endCxn id="12" idx="3"/>
          </p:cNvCxnSpPr>
          <p:nvPr/>
        </p:nvCxnSpPr>
        <p:spPr>
          <a:xfrm flipH="1">
            <a:off x="5361604" y="1536357"/>
            <a:ext cx="1693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7257" y="903754"/>
            <a:ext cx="163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1.5. Sets authorization token properties depending on which multi-tenant approach is used, if any.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062108" y="2562931"/>
            <a:ext cx="15156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Return token with granular access properties set, depending on what multi-tenant approach is used.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48142" y="4888602"/>
            <a:ext cx="1692876" cy="894355"/>
          </a:xfrm>
          <a:prstGeom prst="roundRect">
            <a:avLst>
              <a:gd name="adj" fmla="val 31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Amazon Amplify SDK</a:t>
            </a:r>
            <a:endParaRPr lang="en-US" sz="1500" dirty="0"/>
          </a:p>
        </p:txBody>
      </p:sp>
      <p:cxnSp>
        <p:nvCxnSpPr>
          <p:cNvPr id="49" name="Straight Arrow Connector 48"/>
          <p:cNvCxnSpPr>
            <a:stCxn id="27" idx="2"/>
            <a:endCxn id="47" idx="0"/>
          </p:cNvCxnSpPr>
          <p:nvPr/>
        </p:nvCxnSpPr>
        <p:spPr>
          <a:xfrm flipH="1">
            <a:off x="1094580" y="3188043"/>
            <a:ext cx="9290" cy="170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27" idx="2"/>
          </p:cNvCxnSpPr>
          <p:nvPr/>
        </p:nvCxnSpPr>
        <p:spPr>
          <a:xfrm flipV="1">
            <a:off x="1094580" y="3188043"/>
            <a:ext cx="9290" cy="170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24520" y="4282530"/>
            <a:ext cx="2159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Access AWS resources using the Amazon Amplify SDK with user credentials.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3304885" y="3410465"/>
            <a:ext cx="8788261" cy="335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7" idx="3"/>
          </p:cNvCxnSpPr>
          <p:nvPr/>
        </p:nvCxnSpPr>
        <p:spPr>
          <a:xfrm flipV="1">
            <a:off x="1941018" y="5335779"/>
            <a:ext cx="1343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7" idx="3"/>
          </p:cNvCxnSpPr>
          <p:nvPr/>
        </p:nvCxnSpPr>
        <p:spPr>
          <a:xfrm flipH="1">
            <a:off x="1941018" y="5335779"/>
            <a:ext cx="1343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567037" y="3549309"/>
            <a:ext cx="8320214" cy="30480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CloudFront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763261" y="3912626"/>
            <a:ext cx="7811739" cy="2382519"/>
            <a:chOff x="3859033" y="4070654"/>
            <a:chExt cx="7811739" cy="2382519"/>
          </a:xfrm>
        </p:grpSpPr>
        <p:sp>
          <p:nvSpPr>
            <p:cNvPr id="66" name="Rounded Rectangle 65"/>
            <p:cNvSpPr/>
            <p:nvPr/>
          </p:nvSpPr>
          <p:spPr>
            <a:xfrm>
              <a:off x="3859033" y="4070654"/>
              <a:ext cx="7811739" cy="2382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</a:p>
            <a:p>
              <a:pPr algn="ctr"/>
              <a:endParaRPr lang="en-US" dirty="0"/>
            </a:p>
            <a:p>
              <a:r>
                <a:rPr lang="en-US" dirty="0" smtClean="0"/>
                <a:t>OWF-bucket/tenant1/app/infomapper1</a:t>
              </a:r>
            </a:p>
            <a:p>
              <a:r>
                <a:rPr lang="en-US" dirty="0"/>
                <a:t>OWF-bucket/tenant2/app/infomapper2</a:t>
              </a:r>
              <a:endParaRPr lang="en-US" dirty="0" smtClean="0"/>
            </a:p>
            <a:p>
              <a:r>
                <a:rPr lang="en-US" dirty="0"/>
                <a:t>OWF-bucket/tenant3/data/dataset</a:t>
              </a:r>
              <a:endParaRPr lang="en-US" dirty="0" smtClean="0"/>
            </a:p>
            <a:p>
              <a:r>
                <a:rPr lang="en-US" dirty="0"/>
                <a:t>OWF-bucket/tenant4/app/infomapper3</a:t>
              </a:r>
            </a:p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76883" y="4531164"/>
              <a:ext cx="269419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6. Access to the bucket path using the authentication properties set from the user pool group or identity pool.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Types of tenants can be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Personal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Community</a:t>
              </a:r>
              <a:endParaRPr lang="en-US" sz="1100" dirty="0">
                <a:solidFill>
                  <a:schemeClr val="bg1"/>
                </a:solidFill>
              </a:endParaRPr>
            </a:p>
            <a:p>
              <a:endParaRPr lang="en-US" sz="11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8028811" y="5273725"/>
              <a:ext cx="65184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18163" y="176295"/>
            <a:ext cx="1064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Water Foundation AWS Application Account Design for Multiple Organizations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48035" y="2194346"/>
            <a:ext cx="2929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can be in more than one organization. Each will be assigned a role with different permissions. Identity pools might be useful for more granular permissions per user pool user (admin, non-admin, etc.)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19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14B5DF-4554-AD6C-407A-E4E0CC8BF0FB}"/>
              </a:ext>
            </a:extLst>
          </p:cNvPr>
          <p:cNvSpPr/>
          <p:nvPr/>
        </p:nvSpPr>
        <p:spPr>
          <a:xfrm>
            <a:off x="2052083" y="881283"/>
            <a:ext cx="7623544" cy="178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9E37-4BE8-30E2-54BB-FDF8DBE721A5}"/>
              </a:ext>
            </a:extLst>
          </p:cNvPr>
          <p:cNvSpPr txBox="1"/>
          <p:nvPr/>
        </p:nvSpPr>
        <p:spPr>
          <a:xfrm>
            <a:off x="485313" y="115410"/>
            <a:ext cx="1122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Use Case for Login using User-Pool-Based Multi-Tenancy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7A6D0-2A1B-42FE-EF9F-56DF51921E3B}"/>
              </a:ext>
            </a:extLst>
          </p:cNvPr>
          <p:cNvSpPr txBox="1"/>
          <p:nvPr/>
        </p:nvSpPr>
        <p:spPr>
          <a:xfrm>
            <a:off x="3711060" y="1160497"/>
            <a:ext cx="39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   </a:t>
            </a:r>
            <a:r>
              <a:rPr lang="en-US" dirty="0" err="1"/>
              <a:t>Joe.Smith</a:t>
            </a:r>
            <a:r>
              <a:rPr lang="en-US" dirty="0"/>
              <a:t> or joe.smith@abc.com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26A9FD-97A2-4423-510D-97325FD448FE}"/>
              </a:ext>
            </a:extLst>
          </p:cNvPr>
          <p:cNvSpPr txBox="1"/>
          <p:nvPr/>
        </p:nvSpPr>
        <p:spPr>
          <a:xfrm>
            <a:off x="3264546" y="1568393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    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C51816-1D24-D750-6623-9DFEE7E32690}"/>
              </a:ext>
            </a:extLst>
          </p:cNvPr>
          <p:cNvSpPr txBox="1"/>
          <p:nvPr/>
        </p:nvSpPr>
        <p:spPr>
          <a:xfrm>
            <a:off x="3036217" y="2032273"/>
            <a:ext cx="46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Organization:    User can be a part of multiple…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55F8E1-D50B-B26E-AFCF-270DDD332E63}"/>
              </a:ext>
            </a:extLst>
          </p:cNvPr>
          <p:cNvSpPr/>
          <p:nvPr/>
        </p:nvSpPr>
        <p:spPr>
          <a:xfrm>
            <a:off x="2052083" y="3502118"/>
            <a:ext cx="7623544" cy="178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96FBFE-D26D-5217-7B57-BAADFFA243F4}"/>
              </a:ext>
            </a:extLst>
          </p:cNvPr>
          <p:cNvSpPr txBox="1"/>
          <p:nvPr/>
        </p:nvSpPr>
        <p:spPr>
          <a:xfrm>
            <a:off x="3711060" y="4282565"/>
            <a:ext cx="398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   </a:t>
            </a:r>
            <a:r>
              <a:rPr lang="en-US" dirty="0" err="1"/>
              <a:t>Joe.Smith</a:t>
            </a:r>
            <a:r>
              <a:rPr lang="en-US" dirty="0"/>
              <a:t> or joe.smith@abc.com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D92D78-85DA-A411-0D3E-8762CD18EAAA}"/>
              </a:ext>
            </a:extLst>
          </p:cNvPr>
          <p:cNvSpPr txBox="1"/>
          <p:nvPr/>
        </p:nvSpPr>
        <p:spPr>
          <a:xfrm>
            <a:off x="3264545" y="460142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    *****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46B91D-4690-6DBD-D11F-2026B5DA6243}"/>
              </a:ext>
            </a:extLst>
          </p:cNvPr>
          <p:cNvSpPr txBox="1"/>
          <p:nvPr/>
        </p:nvSpPr>
        <p:spPr>
          <a:xfrm>
            <a:off x="2882710" y="3929182"/>
            <a:ext cx="46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Organization:    User can be a part of multiple…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4917B9-BE6F-FA6C-1A9F-35EEEE497408}"/>
              </a:ext>
            </a:extLst>
          </p:cNvPr>
          <p:cNvSpPr txBox="1"/>
          <p:nvPr/>
        </p:nvSpPr>
        <p:spPr>
          <a:xfrm>
            <a:off x="1786996" y="5799787"/>
            <a:ext cx="8153718" cy="646331"/>
          </a:xfrm>
          <a:prstGeom prst="rect">
            <a:avLst/>
          </a:prstGeom>
          <a:solidFill>
            <a:srgbClr val="92D050">
              <a:alpha val="6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users create a new organization on their own?  Or does OWF have to do it?</a:t>
            </a:r>
          </a:p>
          <a:p>
            <a:pPr algn="ctr"/>
            <a:r>
              <a:rPr lang="en-US" dirty="0"/>
              <a:t> What comes first?  The new organization or the new user?</a:t>
            </a:r>
          </a:p>
        </p:txBody>
      </p:sp>
    </p:spTree>
    <p:extLst>
      <p:ext uri="{BB962C8B-B14F-4D97-AF65-F5344CB8AC3E}">
        <p14:creationId xmlns:p14="http://schemas.microsoft.com/office/powerpoint/2010/main" val="20056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486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jkeahey</dc:creator>
  <cp:lastModifiedBy>jkeahey</cp:lastModifiedBy>
  <cp:revision>31</cp:revision>
  <cp:lastPrinted>2022-12-05T22:01:04Z</cp:lastPrinted>
  <dcterms:created xsi:type="dcterms:W3CDTF">2022-11-01T18:35:58Z</dcterms:created>
  <dcterms:modified xsi:type="dcterms:W3CDTF">2022-12-06T23:42:18Z</dcterms:modified>
</cp:coreProperties>
</file>