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3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450B-C303-4EFB-95BE-683E37C94850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4A2C-37B4-4CC1-B47C-3182F3F1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84260" y="883297"/>
            <a:ext cx="2108886" cy="1318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 SES </a:t>
            </a:r>
            <a:r>
              <a:rPr lang="en-US" sz="1600" dirty="0" smtClean="0"/>
              <a:t>(email)</a:t>
            </a:r>
          </a:p>
          <a:p>
            <a:pPr algn="ctr"/>
            <a:r>
              <a:rPr lang="en-US" sz="1100" dirty="0" smtClean="0"/>
              <a:t>Cognito has a top out of 50 emails a day. SES has a top out of 62,000 emails a day.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055127" y="877330"/>
            <a:ext cx="2108886" cy="1318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IAM </a:t>
            </a:r>
            <a:r>
              <a:rPr lang="en-US" sz="1600" dirty="0" smtClean="0"/>
              <a:t>(Identity &amp; Access Management)</a:t>
            </a:r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65994" y="902043"/>
            <a:ext cx="2010032" cy="2261286"/>
            <a:chOff x="3146855" y="1425146"/>
            <a:chExt cx="2010032" cy="2932670"/>
          </a:xfrm>
        </p:grpSpPr>
        <p:sp>
          <p:nvSpPr>
            <p:cNvPr id="4" name="Rectangle 3"/>
            <p:cNvSpPr/>
            <p:nvPr/>
          </p:nvSpPr>
          <p:spPr>
            <a:xfrm>
              <a:off x="3146855" y="1425146"/>
              <a:ext cx="2010032" cy="29326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Cognito</a:t>
              </a:r>
              <a:endParaRPr lang="en-US" sz="2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93753" y="1848254"/>
              <a:ext cx="1548712" cy="79907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pool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77515" y="3149789"/>
              <a:ext cx="1548712" cy="79907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Identity pool</a:t>
              </a:r>
              <a:endParaRPr lang="en-US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52400" y="877330"/>
            <a:ext cx="1902940" cy="23107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Mobile/Web Client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86893" y="1534296"/>
            <a:ext cx="1750545" cy="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25020" y="1274742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Authenticate / Validate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353397" y="154232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 JWT Token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46109" y="1536356"/>
            <a:ext cx="176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1"/>
          </p:cNvCxnSpPr>
          <p:nvPr/>
        </p:nvCxnSpPr>
        <p:spPr>
          <a:xfrm flipV="1">
            <a:off x="2046109" y="2539928"/>
            <a:ext cx="1750545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</p:cNvCxnSpPr>
          <p:nvPr/>
        </p:nvCxnSpPr>
        <p:spPr>
          <a:xfrm flipH="1">
            <a:off x="2046109" y="2539928"/>
            <a:ext cx="175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63953" y="2277199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 Get AWS Credentials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12" idx="3"/>
            <a:endCxn id="11" idx="1"/>
          </p:cNvCxnSpPr>
          <p:nvPr/>
        </p:nvCxnSpPr>
        <p:spPr>
          <a:xfrm>
            <a:off x="5361604" y="1536357"/>
            <a:ext cx="1693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1"/>
            <a:endCxn id="12" idx="3"/>
          </p:cNvCxnSpPr>
          <p:nvPr/>
        </p:nvCxnSpPr>
        <p:spPr>
          <a:xfrm flipH="1">
            <a:off x="5361604" y="1536357"/>
            <a:ext cx="1693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7257" y="903754"/>
            <a:ext cx="163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1.5. Sets </a:t>
            </a:r>
            <a:r>
              <a:rPr lang="en-US" sz="900" dirty="0" smtClean="0"/>
              <a:t>authorization token properties depending on which multi-tenant approach is used, if any.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062108" y="2562931"/>
            <a:ext cx="15156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 </a:t>
            </a:r>
            <a:r>
              <a:rPr lang="en-US" sz="1000" dirty="0" smtClean="0"/>
              <a:t>Return token with granular access properties set, depending on what multi-tenant approach is used.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48142" y="4888602"/>
            <a:ext cx="1692876" cy="894355"/>
          </a:xfrm>
          <a:prstGeom prst="roundRect">
            <a:avLst>
              <a:gd name="adj" fmla="val 319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Amazon Amplify SDK</a:t>
            </a:r>
            <a:endParaRPr lang="en-US" sz="1500" dirty="0"/>
          </a:p>
        </p:txBody>
      </p:sp>
      <p:cxnSp>
        <p:nvCxnSpPr>
          <p:cNvPr id="49" name="Straight Arrow Connector 48"/>
          <p:cNvCxnSpPr>
            <a:stCxn id="27" idx="2"/>
            <a:endCxn id="47" idx="0"/>
          </p:cNvCxnSpPr>
          <p:nvPr/>
        </p:nvCxnSpPr>
        <p:spPr>
          <a:xfrm flipH="1">
            <a:off x="1094580" y="3188043"/>
            <a:ext cx="9290" cy="170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27" idx="2"/>
          </p:cNvCxnSpPr>
          <p:nvPr/>
        </p:nvCxnSpPr>
        <p:spPr>
          <a:xfrm flipV="1">
            <a:off x="1094580" y="3188043"/>
            <a:ext cx="9290" cy="170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24520" y="4282530"/>
            <a:ext cx="2159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Access AWS resources using the Amazon Amplify SDK with </a:t>
            </a:r>
            <a:r>
              <a:rPr lang="en-US" sz="1100" dirty="0" smtClean="0"/>
              <a:t>user credentials.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3304885" y="3410465"/>
            <a:ext cx="8788261" cy="3352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47" idx="3"/>
          </p:cNvCxnSpPr>
          <p:nvPr/>
        </p:nvCxnSpPr>
        <p:spPr>
          <a:xfrm flipV="1">
            <a:off x="1941018" y="5335779"/>
            <a:ext cx="1343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7" idx="3"/>
          </p:cNvCxnSpPr>
          <p:nvPr/>
        </p:nvCxnSpPr>
        <p:spPr>
          <a:xfrm flipH="1">
            <a:off x="1941018" y="5335779"/>
            <a:ext cx="1343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567037" y="3549309"/>
            <a:ext cx="8320214" cy="30480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CloudFront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3763261" y="3912626"/>
            <a:ext cx="7811739" cy="2382519"/>
            <a:chOff x="3859033" y="4070654"/>
            <a:chExt cx="7811739" cy="2382519"/>
          </a:xfrm>
        </p:grpSpPr>
        <p:sp>
          <p:nvSpPr>
            <p:cNvPr id="66" name="Rounded Rectangle 65"/>
            <p:cNvSpPr/>
            <p:nvPr/>
          </p:nvSpPr>
          <p:spPr>
            <a:xfrm>
              <a:off x="3859033" y="4070654"/>
              <a:ext cx="7811739" cy="2382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</a:p>
            <a:p>
              <a:pPr algn="ctr"/>
              <a:endParaRPr lang="en-US" dirty="0"/>
            </a:p>
            <a:p>
              <a:r>
                <a:rPr lang="en-US" dirty="0" smtClean="0"/>
                <a:t>OWF-bucket/tenant1/app/infomapper1</a:t>
              </a:r>
              <a:endParaRPr lang="en-US" dirty="0" smtClean="0"/>
            </a:p>
            <a:p>
              <a:r>
                <a:rPr lang="en-US" dirty="0"/>
                <a:t>OWF-bucket/tenant2/app/infomapper2</a:t>
              </a:r>
              <a:endParaRPr lang="en-US" dirty="0" smtClean="0"/>
            </a:p>
            <a:p>
              <a:r>
                <a:rPr lang="en-US" dirty="0"/>
                <a:t>OWF-bucket/tenant3/data/dataset</a:t>
              </a:r>
              <a:endParaRPr lang="en-US" dirty="0" smtClean="0"/>
            </a:p>
            <a:p>
              <a:r>
                <a:rPr lang="en-US" dirty="0"/>
                <a:t>OWF-bucket/tenant4/app/infomapper3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76883" y="4531164"/>
              <a:ext cx="269419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6. Access to the bucket </a:t>
              </a:r>
              <a:r>
                <a:rPr lang="en-US" sz="1100" dirty="0" smtClean="0">
                  <a:solidFill>
                    <a:schemeClr val="bg1"/>
                  </a:solidFill>
                </a:rPr>
                <a:t>path using the </a:t>
              </a:r>
              <a:r>
                <a:rPr lang="en-US" sz="1100" dirty="0" smtClean="0">
                  <a:solidFill>
                    <a:schemeClr val="bg1"/>
                  </a:solidFill>
                </a:rPr>
                <a:t>a</a:t>
              </a:r>
              <a:r>
                <a:rPr lang="en-US" sz="1100" dirty="0" smtClean="0">
                  <a:solidFill>
                    <a:schemeClr val="bg1"/>
                  </a:solidFill>
                </a:rPr>
                <a:t>uthentication properties set from </a:t>
              </a:r>
              <a:r>
                <a:rPr lang="en-US" sz="1100" dirty="0" smtClean="0">
                  <a:solidFill>
                    <a:schemeClr val="bg1"/>
                  </a:solidFill>
                </a:rPr>
                <a:t>the user pool group or </a:t>
              </a:r>
              <a:r>
                <a:rPr lang="en-US" sz="1100" dirty="0" smtClean="0">
                  <a:solidFill>
                    <a:schemeClr val="bg1"/>
                  </a:solidFill>
                </a:rPr>
                <a:t>identity pool.</a:t>
              </a:r>
            </a:p>
            <a:p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Types of tenants can be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bg1"/>
                  </a:solidFill>
                </a:rPr>
                <a:t>Organization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bg1"/>
                  </a:solidFill>
                </a:rPr>
                <a:t>Personal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bg1"/>
                  </a:solidFill>
                </a:rPr>
                <a:t>Community</a:t>
              </a:r>
              <a:endParaRPr lang="en-US" sz="1100" dirty="0">
                <a:solidFill>
                  <a:schemeClr val="bg1"/>
                </a:solidFill>
              </a:endParaRPr>
            </a:p>
            <a:p>
              <a:endParaRPr lang="en-US" sz="11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8028811" y="5273725"/>
              <a:ext cx="65184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18163" y="176295"/>
            <a:ext cx="1064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Water Foundation AWS Application Account Design for Multiple Organizations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48035" y="2194346"/>
            <a:ext cx="2929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can be in more than one organization. Each will be assigned a role with different permissions. Identity pools might be useful for more granular permissions per user pool user (admin, non-admin, etc.)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01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10872</TotalTime>
  <Words>191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jkeahey</dc:creator>
  <cp:lastModifiedBy>jkeahey</cp:lastModifiedBy>
  <cp:revision>35</cp:revision>
  <dcterms:created xsi:type="dcterms:W3CDTF">2022-11-01T18:35:58Z</dcterms:created>
  <dcterms:modified xsi:type="dcterms:W3CDTF">2022-12-06T00:16:38Z</dcterms:modified>
</cp:coreProperties>
</file>