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A659-CFC4-4D80-B596-71BADD1E4EA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DA92-FFDD-4140-8BC2-812DDB9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>
            <a:off x="1815162" y="560717"/>
            <a:ext cx="1371600" cy="66423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NRCS AWDB</a:t>
            </a:r>
            <a:endParaRPr lang="en-US" dirty="0"/>
          </a:p>
        </p:txBody>
      </p:sp>
      <p:sp>
        <p:nvSpPr>
          <p:cNvPr id="5" name="Flowchart: Stored Data 4"/>
          <p:cNvSpPr/>
          <p:nvPr/>
        </p:nvSpPr>
        <p:spPr>
          <a:xfrm>
            <a:off x="3988" y="1677607"/>
            <a:ext cx="3218604" cy="66423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ColoradoWaterSMS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726611" y="966159"/>
            <a:ext cx="4494363" cy="491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01-Download Natural Flow Time Series 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732364" y="1772730"/>
            <a:ext cx="4494363" cy="491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02-Download Reservoir Storage Time Series 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738119" y="2743645"/>
            <a:ext cx="4494363" cy="491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04-Download Forecast Time Series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58162" y="892834"/>
            <a:ext cx="768449" cy="31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958162" y="892834"/>
            <a:ext cx="774202" cy="112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1"/>
          </p:cNvCxnSpPr>
          <p:nvPr/>
        </p:nvCxnSpPr>
        <p:spPr>
          <a:xfrm>
            <a:off x="2958162" y="892834"/>
            <a:ext cx="779957" cy="2096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2686158" y="2009724"/>
            <a:ext cx="1046206" cy="8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Flowchart: Stored Data 16"/>
          <p:cNvSpPr/>
          <p:nvPr/>
        </p:nvSpPr>
        <p:spPr>
          <a:xfrm>
            <a:off x="605" y="2618609"/>
            <a:ext cx="3646103" cy="66423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ColoradoWaterHBGuest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7" idx="1"/>
          </p:cNvCxnSpPr>
          <p:nvPr/>
        </p:nvCxnSpPr>
        <p:spPr>
          <a:xfrm flipV="1">
            <a:off x="3039024" y="2018583"/>
            <a:ext cx="693340" cy="932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5020577" y="163901"/>
            <a:ext cx="1915064" cy="3968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 flipH="1">
            <a:off x="5973793" y="560716"/>
            <a:ext cx="4316" cy="4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5973793" y="1457865"/>
            <a:ext cx="5753" cy="31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5979546" y="2264436"/>
            <a:ext cx="5755" cy="47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41" idx="1"/>
          </p:cNvCxnSpPr>
          <p:nvPr/>
        </p:nvCxnSpPr>
        <p:spPr>
          <a:xfrm flipV="1">
            <a:off x="8220974" y="441116"/>
            <a:ext cx="282946" cy="77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43" idx="1"/>
          </p:cNvCxnSpPr>
          <p:nvPr/>
        </p:nvCxnSpPr>
        <p:spPr>
          <a:xfrm>
            <a:off x="8226727" y="2018583"/>
            <a:ext cx="337255" cy="55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45" idx="1"/>
          </p:cNvCxnSpPr>
          <p:nvPr/>
        </p:nvCxnSpPr>
        <p:spPr>
          <a:xfrm>
            <a:off x="8232482" y="2989498"/>
            <a:ext cx="210478" cy="76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711" y="4989650"/>
            <a:ext cx="12093756" cy="187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/>
              <a:t>Data Download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Output files are located in Input-</a:t>
            </a:r>
            <a:r>
              <a:rPr lang="en-US" sz="1200" b="1" dirty="0" err="1" smtClean="0"/>
              <a:t>TimeSeries</a:t>
            </a:r>
            <a:r>
              <a:rPr lang="en-US" sz="1200" b="1" dirty="0" smtClean="0"/>
              <a:t>-Raw directory and are organized by data type folders </a:t>
            </a:r>
            <a:r>
              <a:rPr lang="en-US" sz="1200" b="1" dirty="0"/>
              <a:t>(</a:t>
            </a:r>
            <a:r>
              <a:rPr lang="en-US" sz="1200" b="1" dirty="0" err="1" smtClean="0"/>
              <a:t>ForecastedNaturalFlow</a:t>
            </a:r>
            <a:r>
              <a:rPr lang="en-US" sz="1200" b="1" dirty="0"/>
              <a:t>, </a:t>
            </a:r>
            <a:r>
              <a:rPr lang="en-US" sz="1200" b="1" dirty="0" err="1"/>
              <a:t>NaturalFlow</a:t>
            </a:r>
            <a:r>
              <a:rPr lang="en-US" sz="1200" b="1" dirty="0" smtClean="0"/>
              <a:t>, and </a:t>
            </a:r>
            <a:r>
              <a:rPr lang="en-US" sz="1200" b="1" dirty="0" err="1" smtClean="0"/>
              <a:t>ReservoirStorage</a:t>
            </a:r>
            <a:r>
              <a:rPr lang="en-US" sz="1200" b="1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Outputs from </a:t>
            </a:r>
            <a:r>
              <a:rPr lang="en-US" sz="1200" b="1" dirty="0"/>
              <a:t>Step 01 in the </a:t>
            </a:r>
            <a:r>
              <a:rPr lang="en-US" sz="1200" b="1" dirty="0" smtClean="0"/>
              <a:t>Input-</a:t>
            </a:r>
            <a:r>
              <a:rPr lang="en-US" sz="1200" b="1" dirty="0" err="1" smtClean="0"/>
              <a:t>TimeSeries</a:t>
            </a:r>
            <a:r>
              <a:rPr lang="en-US" sz="1200" b="1" dirty="0" smtClean="0"/>
              <a:t>-Raw\</a:t>
            </a:r>
            <a:r>
              <a:rPr lang="en-US" sz="1200" b="1" dirty="0" err="1" smtClean="0"/>
              <a:t>NaturalFlow</a:t>
            </a:r>
            <a:r>
              <a:rPr lang="en-US" sz="1200" b="1" dirty="0" smtClean="0"/>
              <a:t> directory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Intermediate files for daily and monthly observed flow data from DWR (</a:t>
            </a:r>
            <a:r>
              <a:rPr lang="en-US" sz="1200" b="1" dirty="0" err="1" smtClean="0"/>
              <a:t>ObservedFlow</a:t>
            </a:r>
            <a:r>
              <a:rPr lang="en-US" sz="1200" b="1" dirty="0" smtClean="0"/>
              <a:t>-DWR-</a:t>
            </a:r>
            <a:r>
              <a:rPr lang="en-US" sz="1200" b="1" dirty="0" err="1" smtClean="0"/>
              <a:t>Day.DV</a:t>
            </a:r>
            <a:r>
              <a:rPr lang="en-US" sz="1200" b="1" dirty="0" smtClean="0"/>
              <a:t> and </a:t>
            </a:r>
            <a:r>
              <a:rPr lang="en-US" sz="1200" b="1" dirty="0" err="1" smtClean="0"/>
              <a:t>ObservedFlow</a:t>
            </a:r>
            <a:r>
              <a:rPr lang="en-US" sz="1200" b="1" dirty="0" smtClean="0"/>
              <a:t>-DWR-</a:t>
            </a:r>
            <a:r>
              <a:rPr lang="en-US" sz="1200" b="1" dirty="0" err="1" smtClean="0"/>
              <a:t>Month.DV</a:t>
            </a:r>
            <a:r>
              <a:rPr lang="en-US" sz="1200" b="1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Excel file with all monthly natural and observed flow data (Flow-Month.xlsx).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Outputs from Step </a:t>
            </a:r>
            <a:r>
              <a:rPr lang="en-US" sz="1200" b="1" dirty="0" smtClean="0"/>
              <a:t>02 </a:t>
            </a:r>
            <a:r>
              <a:rPr lang="en-US" sz="1200" b="1" dirty="0"/>
              <a:t>in the </a:t>
            </a:r>
            <a:r>
              <a:rPr lang="en-US" sz="1200" b="1" dirty="0" smtClean="0"/>
              <a:t>Input-</a:t>
            </a:r>
            <a:r>
              <a:rPr lang="en-US" sz="1200" b="1" dirty="0" err="1" smtClean="0"/>
              <a:t>TimeSeries</a:t>
            </a:r>
            <a:r>
              <a:rPr lang="en-US" sz="1200" b="1" dirty="0" smtClean="0"/>
              <a:t>-Raw\</a:t>
            </a:r>
            <a:r>
              <a:rPr lang="en-US" sz="1200" b="1" dirty="0" err="1" smtClean="0"/>
              <a:t>ReservoirStorage</a:t>
            </a:r>
            <a:r>
              <a:rPr lang="en-US" sz="1200" b="1" dirty="0" smtClean="0"/>
              <a:t> </a:t>
            </a:r>
            <a:r>
              <a:rPr lang="en-US" sz="1200" b="1" dirty="0"/>
              <a:t>directory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</a:t>
            </a:r>
            <a:r>
              <a:rPr lang="en-US" sz="1200" b="1" dirty="0" smtClean="0"/>
              <a:t>n intermediate file for daily reservoir data from DWR data sources (</a:t>
            </a:r>
            <a:r>
              <a:rPr lang="en-US" sz="1200" b="1" dirty="0" err="1" smtClean="0"/>
              <a:t>ReservoirStorage</a:t>
            </a:r>
            <a:r>
              <a:rPr lang="en-US" sz="1200" b="1" dirty="0" smtClean="0"/>
              <a:t>-DWR-</a:t>
            </a:r>
            <a:r>
              <a:rPr lang="en-US" sz="1200" b="1" dirty="0" err="1" smtClean="0"/>
              <a:t>Day.DV</a:t>
            </a:r>
            <a:r>
              <a:rPr lang="en-US" sz="1200" b="1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Outputs from Step </a:t>
            </a:r>
            <a:r>
              <a:rPr lang="en-US" sz="1200" b="1" dirty="0" smtClean="0"/>
              <a:t>04 </a:t>
            </a:r>
            <a:r>
              <a:rPr lang="en-US" sz="1200" b="1" dirty="0"/>
              <a:t>in the </a:t>
            </a:r>
            <a:r>
              <a:rPr lang="en-US" sz="1200" b="1" dirty="0" smtClean="0"/>
              <a:t>Input-</a:t>
            </a:r>
            <a:r>
              <a:rPr lang="en-US" sz="1200" b="1" dirty="0" err="1" smtClean="0"/>
              <a:t>TimeSeries</a:t>
            </a:r>
            <a:r>
              <a:rPr lang="en-US" sz="1200" b="1" dirty="0" smtClean="0"/>
              <a:t>-Raw\</a:t>
            </a:r>
            <a:r>
              <a:rPr lang="en-US" sz="1200" b="1" dirty="0" err="1" smtClean="0"/>
              <a:t>ForecastedNaturalFlow</a:t>
            </a:r>
            <a:r>
              <a:rPr lang="en-US" sz="1200" b="1" dirty="0" smtClean="0"/>
              <a:t> </a:t>
            </a:r>
            <a:r>
              <a:rPr lang="en-US" sz="1200" b="1" dirty="0"/>
              <a:t>directory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An intermediate file with all NRCS 50% forecasts for all queried forecast periods (NRCS50PercentForecasts.xlsx). </a:t>
            </a:r>
          </a:p>
        </p:txBody>
      </p:sp>
      <p:sp>
        <p:nvSpPr>
          <p:cNvPr id="37" name="Flowchart: Terminator 36"/>
          <p:cNvSpPr/>
          <p:nvPr/>
        </p:nvSpPr>
        <p:spPr>
          <a:xfrm>
            <a:off x="4554753" y="4235575"/>
            <a:ext cx="2889849" cy="5693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Data Check and Filling Processes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8" idx="2"/>
            <a:endCxn id="37" idx="0"/>
          </p:cNvCxnSpPr>
          <p:nvPr/>
        </p:nvCxnSpPr>
        <p:spPr>
          <a:xfrm>
            <a:off x="5985301" y="3235351"/>
            <a:ext cx="14377" cy="100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8503920" y="-7459"/>
            <a:ext cx="3688079" cy="89714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50" u="sng" dirty="0" err="1" smtClean="0"/>
              <a:t>NaturalFlow</a:t>
            </a:r>
            <a:r>
              <a:rPr lang="en-US" sz="1050" u="sng" dirty="0" smtClean="0"/>
              <a:t>/</a:t>
            </a:r>
            <a:r>
              <a:rPr lang="en-US" sz="1050" u="sng" dirty="0" err="1" smtClean="0"/>
              <a:t>NaturalFlow</a:t>
            </a:r>
            <a:r>
              <a:rPr lang="en-US" sz="1050" u="sng" dirty="0" smtClean="0"/>
              <a:t>-Month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NaturalFlow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dataSource</a:t>
            </a:r>
            <a:r>
              <a:rPr lang="en-US" sz="1050" dirty="0" smtClean="0"/>
              <a:t>, </a:t>
            </a:r>
            <a:r>
              <a:rPr lang="en-US" sz="1050" dirty="0" smtClean="0"/>
              <a:t>SWSIBasin2</a:t>
            </a:r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sp>
        <p:nvSpPr>
          <p:cNvPr id="43" name="Flowchart: Document 42"/>
          <p:cNvSpPr/>
          <p:nvPr/>
        </p:nvSpPr>
        <p:spPr>
          <a:xfrm>
            <a:off x="8563982" y="2093953"/>
            <a:ext cx="3525461" cy="9546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/>
              <a:t>ReservoirStorage</a:t>
            </a:r>
            <a:r>
              <a:rPr lang="en-US" sz="1050" u="sng" dirty="0" smtClean="0"/>
              <a:t>/</a:t>
            </a:r>
            <a:r>
              <a:rPr lang="en-US" sz="1050" u="sng" dirty="0" err="1" smtClean="0"/>
              <a:t>ReservoirStorage</a:t>
            </a:r>
            <a:r>
              <a:rPr lang="en-US" sz="1050" u="sng" dirty="0" smtClean="0"/>
              <a:t>-Month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ReservoirStorage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dataSource</a:t>
            </a:r>
            <a:endParaRPr lang="en-US" sz="1050" dirty="0" smtClean="0"/>
          </a:p>
          <a:p>
            <a:pPr algn="ctr"/>
            <a:r>
              <a:rPr lang="en-US" sz="1050" dirty="0" smtClean="0"/>
              <a:t>Data </a:t>
            </a:r>
            <a:r>
              <a:rPr lang="en-US" sz="1050" dirty="0" smtClean="0"/>
              <a:t>Flags </a:t>
            </a:r>
            <a:r>
              <a:rPr lang="en-US" sz="1050" dirty="0" smtClean="0"/>
              <a:t>= E (assigned by NRCS)</a:t>
            </a:r>
            <a:endParaRPr lang="en-US" sz="1050" dirty="0" smtClean="0"/>
          </a:p>
        </p:txBody>
      </p:sp>
      <p:sp>
        <p:nvSpPr>
          <p:cNvPr id="45" name="Flowchart: Document 44"/>
          <p:cNvSpPr/>
          <p:nvPr/>
        </p:nvSpPr>
        <p:spPr>
          <a:xfrm>
            <a:off x="8442960" y="3273544"/>
            <a:ext cx="3657016" cy="96203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/>
              <a:t>ForecastedNaturalFlow</a:t>
            </a:r>
            <a:r>
              <a:rPr lang="en-US" sz="1050" u="sng" dirty="0" smtClean="0"/>
              <a:t>/</a:t>
            </a:r>
            <a:r>
              <a:rPr lang="en-US" sz="1050" u="sng" dirty="0" err="1" smtClean="0"/>
              <a:t>ForecastedNaturalFlow</a:t>
            </a:r>
            <a:r>
              <a:rPr lang="en-US" sz="1050" u="sng" dirty="0" smtClean="0"/>
              <a:t>-Month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ForecastedNaturalFlow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686158" y="1212012"/>
            <a:ext cx="1040453" cy="797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3"/>
            <a:endCxn id="6" idx="1"/>
          </p:cNvCxnSpPr>
          <p:nvPr/>
        </p:nvCxnSpPr>
        <p:spPr>
          <a:xfrm flipV="1">
            <a:off x="3039024" y="1212012"/>
            <a:ext cx="687587" cy="1738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Flowchart: Document 33"/>
          <p:cNvSpPr/>
          <p:nvPr/>
        </p:nvSpPr>
        <p:spPr>
          <a:xfrm>
            <a:off x="8563982" y="984734"/>
            <a:ext cx="3617485" cy="98135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50" u="sng" dirty="0" err="1" smtClean="0"/>
              <a:t>NaturalFlow</a:t>
            </a:r>
            <a:r>
              <a:rPr lang="en-US" sz="1050" u="sng" dirty="0" smtClean="0"/>
              <a:t>/</a:t>
            </a:r>
            <a:r>
              <a:rPr lang="en-US" sz="1050" u="sng" dirty="0" err="1" smtClean="0"/>
              <a:t>ObservedFlow</a:t>
            </a:r>
            <a:r>
              <a:rPr lang="en-US" sz="1050" u="sng" dirty="0" smtClean="0"/>
              <a:t>-Month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ObservedFlow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dataSource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</a:t>
            </a:r>
            <a:r>
              <a:rPr lang="en-US" sz="1050" dirty="0" smtClean="0"/>
              <a:t>HB (</a:t>
            </a:r>
            <a:r>
              <a:rPr lang="en-US" sz="1050" dirty="0" err="1" smtClean="0"/>
              <a:t>ColoradoWaterHBGuest</a:t>
            </a:r>
            <a:r>
              <a:rPr lang="en-US" sz="1050" dirty="0" smtClean="0"/>
              <a:t>), SMS (</a:t>
            </a:r>
            <a:r>
              <a:rPr lang="en-US" sz="1050" dirty="0" err="1" smtClean="0"/>
              <a:t>ColoradoWaterSMS</a:t>
            </a:r>
            <a:r>
              <a:rPr lang="en-US" sz="1050" dirty="0" smtClean="0"/>
              <a:t>)</a:t>
            </a:r>
            <a:endParaRPr lang="en-US" sz="1050" dirty="0" smtClean="0"/>
          </a:p>
        </p:txBody>
      </p:sp>
      <p:cxnSp>
        <p:nvCxnSpPr>
          <p:cNvPr id="24" name="Straight Arrow Connector 23"/>
          <p:cNvCxnSpPr>
            <a:stCxn id="6" idx="3"/>
            <a:endCxn id="34" idx="1"/>
          </p:cNvCxnSpPr>
          <p:nvPr/>
        </p:nvCxnSpPr>
        <p:spPr>
          <a:xfrm>
            <a:off x="8220974" y="1212012"/>
            <a:ext cx="343008" cy="26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52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54" idx="2"/>
            <a:endCxn id="24" idx="0"/>
          </p:cNvCxnSpPr>
          <p:nvPr/>
        </p:nvCxnSpPr>
        <p:spPr>
          <a:xfrm flipH="1">
            <a:off x="5991656" y="3018880"/>
            <a:ext cx="4259102" cy="571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3" idx="2"/>
            <a:endCxn id="24" idx="0"/>
          </p:cNvCxnSpPr>
          <p:nvPr/>
        </p:nvCxnSpPr>
        <p:spPr>
          <a:xfrm flipH="1">
            <a:off x="5991656" y="1272901"/>
            <a:ext cx="4500693" cy="2317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4514850" y="1194759"/>
            <a:ext cx="2944124" cy="491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20-Check Raw Time Series 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554817" y="2242813"/>
            <a:ext cx="2873677" cy="491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25-Fill Data Auto</a:t>
            </a:r>
            <a:endParaRPr lang="en-US" dirty="0"/>
          </a:p>
        </p:txBody>
      </p:sp>
      <p:sp>
        <p:nvSpPr>
          <p:cNvPr id="21" name="Flowchart: Terminator 20"/>
          <p:cNvSpPr/>
          <p:nvPr/>
        </p:nvSpPr>
        <p:spPr>
          <a:xfrm>
            <a:off x="4000499" y="163901"/>
            <a:ext cx="3971925" cy="533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Download Processes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>
            <a:off x="5986462" y="697295"/>
            <a:ext cx="450" cy="49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5986912" y="1686465"/>
            <a:ext cx="4744" cy="5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45" idx="1"/>
          </p:cNvCxnSpPr>
          <p:nvPr/>
        </p:nvCxnSpPr>
        <p:spPr>
          <a:xfrm flipV="1">
            <a:off x="7458974" y="237856"/>
            <a:ext cx="1375422" cy="1202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414" y="5332359"/>
            <a:ext cx="7588873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/>
              <a:t>Data Check and Filling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Output </a:t>
            </a:r>
            <a:r>
              <a:rPr lang="en-US" sz="1200" b="1" dirty="0" smtClean="0"/>
              <a:t>data files </a:t>
            </a:r>
            <a:r>
              <a:rPr lang="en-US" sz="1200" b="1" dirty="0"/>
              <a:t>are located in Input-</a:t>
            </a:r>
            <a:r>
              <a:rPr lang="en-US" sz="1200" b="1" dirty="0" err="1"/>
              <a:t>TimeSeries</a:t>
            </a:r>
            <a:r>
              <a:rPr lang="en-US" sz="1200" b="1" dirty="0"/>
              <a:t>-Raw directory and are organized by data type folders (</a:t>
            </a:r>
            <a:r>
              <a:rPr lang="en-US" sz="1200" b="1" dirty="0" err="1"/>
              <a:t>ForecastedNaturalFlow</a:t>
            </a:r>
            <a:r>
              <a:rPr lang="en-US" sz="1200" b="1" dirty="0"/>
              <a:t>, </a:t>
            </a:r>
            <a:r>
              <a:rPr lang="en-US" sz="1200" b="1" dirty="0" err="1"/>
              <a:t>NaturalFlow</a:t>
            </a:r>
            <a:r>
              <a:rPr lang="en-US" sz="1200" b="1" dirty="0"/>
              <a:t>, and </a:t>
            </a:r>
            <a:r>
              <a:rPr lang="en-US" sz="1200" b="1" dirty="0" err="1"/>
              <a:t>ReservoirStorage</a:t>
            </a:r>
            <a:r>
              <a:rPr lang="en-US" sz="1200" b="1" dirty="0"/>
              <a:t>). 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Outputs from Step </a:t>
            </a:r>
            <a:r>
              <a:rPr lang="en-US" sz="1200" b="1" dirty="0" smtClean="0"/>
              <a:t>25 </a:t>
            </a:r>
            <a:r>
              <a:rPr lang="en-US" sz="1200" b="1" dirty="0"/>
              <a:t>in the Input-</a:t>
            </a:r>
            <a:r>
              <a:rPr lang="en-US" sz="1200" b="1" dirty="0" err="1"/>
              <a:t>TimeSeries</a:t>
            </a:r>
            <a:r>
              <a:rPr lang="en-US" sz="1200" b="1" dirty="0"/>
              <a:t>-Raw\</a:t>
            </a:r>
            <a:r>
              <a:rPr lang="en-US" sz="1200" b="1" dirty="0" err="1"/>
              <a:t>NaturalFlow</a:t>
            </a:r>
            <a:r>
              <a:rPr lang="en-US" sz="1200" b="1" dirty="0"/>
              <a:t> directory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Intermediate files </a:t>
            </a:r>
            <a:r>
              <a:rPr lang="en-US" sz="1200" b="1" dirty="0" smtClean="0"/>
              <a:t>for the data used for filling (NaturalFlow-Month-1AutoFillingData.DV and ObservedFlow-Month-1AutoFillingData.DV.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An Excel workbook is written with the final input data that includes all data flags (Input-Data-Final.xlsx). </a:t>
            </a:r>
          </a:p>
        </p:txBody>
      </p:sp>
      <p:sp>
        <p:nvSpPr>
          <p:cNvPr id="37" name="Flowchart: Terminator 36"/>
          <p:cNvSpPr/>
          <p:nvPr/>
        </p:nvSpPr>
        <p:spPr>
          <a:xfrm>
            <a:off x="4552950" y="4580120"/>
            <a:ext cx="2889849" cy="5693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Create SWSI Component Processes</a:t>
            </a:r>
            <a:endParaRPr lang="en-US" dirty="0"/>
          </a:p>
        </p:txBody>
      </p:sp>
      <p:sp>
        <p:nvSpPr>
          <p:cNvPr id="41" name="Flowchart: Document 40"/>
          <p:cNvSpPr/>
          <p:nvPr/>
        </p:nvSpPr>
        <p:spPr>
          <a:xfrm>
            <a:off x="8583169" y="1343601"/>
            <a:ext cx="3574956" cy="7762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NaturalFlow</a:t>
            </a:r>
            <a:r>
              <a:rPr lang="en-US" sz="1100" u="sng" dirty="0" smtClean="0"/>
              <a:t>/NaturalFlow-Month-1AutoFill</a:t>
            </a:r>
          </a:p>
          <a:p>
            <a:pPr algn="ctr"/>
            <a:r>
              <a:rPr lang="en-US" sz="900" dirty="0" smtClean="0"/>
              <a:t>TS Alias = {</a:t>
            </a:r>
            <a:r>
              <a:rPr lang="en-US" sz="900" dirty="0" err="1" smtClean="0"/>
              <a:t>stationId</a:t>
            </a:r>
            <a:r>
              <a:rPr lang="en-US" sz="900" dirty="0" smtClean="0"/>
              <a:t>}-</a:t>
            </a:r>
            <a:r>
              <a:rPr lang="en-US" sz="900" dirty="0" err="1" smtClean="0"/>
              <a:t>NaturalFlow</a:t>
            </a:r>
            <a:r>
              <a:rPr lang="en-US" sz="900" dirty="0" smtClean="0"/>
              <a:t>-Month</a:t>
            </a:r>
          </a:p>
          <a:p>
            <a:pPr algn="ctr"/>
            <a:r>
              <a:rPr lang="en-US" sz="900" dirty="0" smtClean="0"/>
              <a:t>TS Properties = </a:t>
            </a:r>
            <a:r>
              <a:rPr lang="en-US" sz="900" dirty="0" err="1" smtClean="0"/>
              <a:t>stationId</a:t>
            </a:r>
            <a:r>
              <a:rPr lang="en-US" sz="900" dirty="0" smtClean="0"/>
              <a:t>, </a:t>
            </a:r>
            <a:r>
              <a:rPr lang="en-US" sz="900" dirty="0" err="1" smtClean="0"/>
              <a:t>stationName</a:t>
            </a:r>
            <a:r>
              <a:rPr lang="en-US" sz="900" dirty="0" smtClean="0"/>
              <a:t>, </a:t>
            </a:r>
            <a:r>
              <a:rPr lang="en-US" sz="900" dirty="0" err="1" smtClean="0"/>
              <a:t>dataSource</a:t>
            </a:r>
            <a:r>
              <a:rPr lang="en-US" sz="900" dirty="0" smtClean="0"/>
              <a:t>, SWSIBasin2</a:t>
            </a:r>
          </a:p>
          <a:p>
            <a:pPr algn="ctr"/>
            <a:r>
              <a:rPr lang="en-US" sz="900" dirty="0" smtClean="0"/>
              <a:t>Data Flags </a:t>
            </a:r>
            <a:r>
              <a:rPr lang="en-US" sz="900" dirty="0" smtClean="0"/>
              <a:t>= R (Regression), RZ (Regression value replaced with zero)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8801558" y="489890"/>
            <a:ext cx="3381581" cy="8384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ReservoirStorage</a:t>
            </a:r>
            <a:r>
              <a:rPr lang="en-US" sz="1100" u="sng" dirty="0" smtClean="0"/>
              <a:t>/ReservoirStorage-Month-1AutoFill</a:t>
            </a:r>
          </a:p>
          <a:p>
            <a:pPr algn="ctr"/>
            <a:r>
              <a:rPr lang="en-US" sz="900" dirty="0" smtClean="0"/>
              <a:t>TS Alias = {</a:t>
            </a:r>
            <a:r>
              <a:rPr lang="en-US" sz="900" dirty="0" err="1" smtClean="0"/>
              <a:t>stationId</a:t>
            </a:r>
            <a:r>
              <a:rPr lang="en-US" sz="900" dirty="0" smtClean="0"/>
              <a:t>}-</a:t>
            </a:r>
            <a:r>
              <a:rPr lang="en-US" sz="900" dirty="0" err="1" smtClean="0"/>
              <a:t>ReservoirStorage</a:t>
            </a:r>
            <a:r>
              <a:rPr lang="en-US" sz="900" dirty="0" smtClean="0"/>
              <a:t>-Month</a:t>
            </a:r>
          </a:p>
          <a:p>
            <a:pPr algn="ctr"/>
            <a:r>
              <a:rPr lang="en-US" sz="900" dirty="0" smtClean="0"/>
              <a:t>TS Properties = </a:t>
            </a:r>
            <a:r>
              <a:rPr lang="en-US" sz="900" dirty="0" err="1" smtClean="0"/>
              <a:t>stationId</a:t>
            </a:r>
            <a:r>
              <a:rPr lang="en-US" sz="900" dirty="0" smtClean="0"/>
              <a:t>, </a:t>
            </a:r>
            <a:r>
              <a:rPr lang="en-US" sz="900" dirty="0" err="1" smtClean="0"/>
              <a:t>stationName</a:t>
            </a:r>
            <a:r>
              <a:rPr lang="en-US" sz="900" dirty="0" smtClean="0"/>
              <a:t>, </a:t>
            </a:r>
            <a:r>
              <a:rPr lang="en-US" sz="900" dirty="0" err="1" smtClean="0"/>
              <a:t>dataSource</a:t>
            </a:r>
            <a:endParaRPr lang="en-US" sz="900" dirty="0" smtClean="0"/>
          </a:p>
          <a:p>
            <a:pPr algn="ctr"/>
            <a:r>
              <a:rPr lang="en-US" sz="900" dirty="0" smtClean="0"/>
              <a:t>Data Flags </a:t>
            </a:r>
            <a:r>
              <a:rPr lang="en-US" sz="900" dirty="0" smtClean="0"/>
              <a:t>= </a:t>
            </a:r>
            <a:r>
              <a:rPr lang="en-US" sz="900" dirty="0" smtClean="0"/>
              <a:t>E (assigned by NRCS), Z </a:t>
            </a:r>
            <a:r>
              <a:rPr lang="en-US" sz="900" dirty="0" smtClean="0"/>
              <a:t>(Zero), I (Interpolate), H (Historical Averages)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8834396" y="46238"/>
            <a:ext cx="2911631" cy="38323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RawTimeSeriesChecks.xlsx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153422" y="2659847"/>
            <a:ext cx="3334961" cy="880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/>
              <a:t>ReservoirStorage</a:t>
            </a:r>
            <a:r>
              <a:rPr lang="en-US" sz="1050" u="sng" dirty="0" smtClean="0"/>
              <a:t>/</a:t>
            </a:r>
            <a:r>
              <a:rPr lang="en-US" sz="1050" u="sng" dirty="0" err="1" smtClean="0"/>
              <a:t>ReservoirStorage</a:t>
            </a:r>
            <a:r>
              <a:rPr lang="en-US" sz="1050" u="sng" dirty="0" smtClean="0"/>
              <a:t>-Month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ReservoirStorage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/>
              <a:t>stationName</a:t>
            </a:r>
            <a:r>
              <a:rPr lang="en-US" sz="1050" dirty="0"/>
              <a:t>, </a:t>
            </a:r>
            <a:r>
              <a:rPr lang="en-US" sz="1050" dirty="0" err="1" smtClean="0"/>
              <a:t>dataSource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E (assigned by NRCS)</a:t>
            </a:r>
            <a:endParaRPr lang="en-US" sz="1050" dirty="0" smtClean="0"/>
          </a:p>
        </p:txBody>
      </p:sp>
      <p:sp>
        <p:nvSpPr>
          <p:cNvPr id="39" name="Flowchart: Document 38"/>
          <p:cNvSpPr/>
          <p:nvPr/>
        </p:nvSpPr>
        <p:spPr>
          <a:xfrm>
            <a:off x="156986" y="3904822"/>
            <a:ext cx="3685034" cy="91990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/>
              <a:t>ForecastedNaturalFlow</a:t>
            </a:r>
            <a:r>
              <a:rPr lang="en-US" sz="1050" u="sng" dirty="0" smtClean="0"/>
              <a:t>/</a:t>
            </a:r>
            <a:r>
              <a:rPr lang="en-US" sz="1050" u="sng" dirty="0" err="1" smtClean="0"/>
              <a:t>ForecastedNaturalFlow</a:t>
            </a:r>
            <a:r>
              <a:rPr lang="en-US" sz="1050" u="sng" dirty="0" smtClean="0"/>
              <a:t>-Month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ForecastedNaturalFlow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cxnSp>
        <p:nvCxnSpPr>
          <p:cNvPr id="29" name="Straight Arrow Connector 28"/>
          <p:cNvCxnSpPr>
            <a:stCxn id="38" idx="3"/>
            <a:endCxn id="6" idx="1"/>
          </p:cNvCxnSpPr>
          <p:nvPr/>
        </p:nvCxnSpPr>
        <p:spPr>
          <a:xfrm>
            <a:off x="3770907" y="788891"/>
            <a:ext cx="743943" cy="65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6" idx="1"/>
          </p:cNvCxnSpPr>
          <p:nvPr/>
        </p:nvCxnSpPr>
        <p:spPr>
          <a:xfrm flipV="1">
            <a:off x="3488383" y="1440612"/>
            <a:ext cx="1026467" cy="165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6" idx="1"/>
          </p:cNvCxnSpPr>
          <p:nvPr/>
        </p:nvCxnSpPr>
        <p:spPr>
          <a:xfrm flipV="1">
            <a:off x="3842020" y="1440612"/>
            <a:ext cx="672830" cy="2924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3"/>
            <a:endCxn id="7" idx="1"/>
          </p:cNvCxnSpPr>
          <p:nvPr/>
        </p:nvCxnSpPr>
        <p:spPr>
          <a:xfrm>
            <a:off x="3770907" y="788891"/>
            <a:ext cx="783910" cy="169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3"/>
            <a:endCxn id="7" idx="1"/>
          </p:cNvCxnSpPr>
          <p:nvPr/>
        </p:nvCxnSpPr>
        <p:spPr>
          <a:xfrm flipV="1">
            <a:off x="3488383" y="2488666"/>
            <a:ext cx="1066434" cy="61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4554817" y="3590778"/>
            <a:ext cx="2873677" cy="491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27-Fill Data Manual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7" idx="2"/>
            <a:endCxn id="24" idx="0"/>
          </p:cNvCxnSpPr>
          <p:nvPr/>
        </p:nvCxnSpPr>
        <p:spPr>
          <a:xfrm>
            <a:off x="5991656" y="2734519"/>
            <a:ext cx="0" cy="85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4" idx="2"/>
            <a:endCxn id="37" idx="0"/>
          </p:cNvCxnSpPr>
          <p:nvPr/>
        </p:nvCxnSpPr>
        <p:spPr>
          <a:xfrm>
            <a:off x="5991656" y="4082484"/>
            <a:ext cx="6219" cy="4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3"/>
            <a:endCxn id="43" idx="1"/>
          </p:cNvCxnSpPr>
          <p:nvPr/>
        </p:nvCxnSpPr>
        <p:spPr>
          <a:xfrm flipV="1">
            <a:off x="7428494" y="909111"/>
            <a:ext cx="1373064" cy="1579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3"/>
            <a:endCxn id="41" idx="1"/>
          </p:cNvCxnSpPr>
          <p:nvPr/>
        </p:nvCxnSpPr>
        <p:spPr>
          <a:xfrm flipV="1">
            <a:off x="7428494" y="1731720"/>
            <a:ext cx="1154675" cy="756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2"/>
            <a:endCxn id="24" idx="0"/>
          </p:cNvCxnSpPr>
          <p:nvPr/>
        </p:nvCxnSpPr>
        <p:spPr>
          <a:xfrm flipH="1">
            <a:off x="5991656" y="2068520"/>
            <a:ext cx="4378991" cy="152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Flowchart: Document 91"/>
          <p:cNvSpPr/>
          <p:nvPr/>
        </p:nvSpPr>
        <p:spPr>
          <a:xfrm>
            <a:off x="8220836" y="4172364"/>
            <a:ext cx="3952538" cy="8903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NaturalFlow</a:t>
            </a:r>
            <a:r>
              <a:rPr lang="en-US" sz="1100" u="sng" dirty="0" smtClean="0"/>
              <a:t>/NaturalFlow-Month-2ManualFill</a:t>
            </a:r>
          </a:p>
          <a:p>
            <a:pPr algn="ctr"/>
            <a:r>
              <a:rPr lang="en-US" sz="900" dirty="0" smtClean="0"/>
              <a:t>TS Alias = {</a:t>
            </a:r>
            <a:r>
              <a:rPr lang="en-US" sz="900" dirty="0" err="1" smtClean="0"/>
              <a:t>stationId</a:t>
            </a:r>
            <a:r>
              <a:rPr lang="en-US" sz="900" dirty="0" smtClean="0"/>
              <a:t>}-</a:t>
            </a:r>
            <a:r>
              <a:rPr lang="en-US" sz="900" dirty="0" err="1" smtClean="0"/>
              <a:t>NaturalFlow</a:t>
            </a:r>
            <a:r>
              <a:rPr lang="en-US" sz="900" dirty="0" smtClean="0"/>
              <a:t>-Month</a:t>
            </a:r>
          </a:p>
          <a:p>
            <a:pPr algn="ctr"/>
            <a:r>
              <a:rPr lang="en-US" sz="900" dirty="0" smtClean="0"/>
              <a:t>TS Properties = </a:t>
            </a:r>
            <a:r>
              <a:rPr lang="en-US" sz="900" dirty="0" err="1" smtClean="0"/>
              <a:t>stationId</a:t>
            </a:r>
            <a:r>
              <a:rPr lang="en-US" sz="900" dirty="0" smtClean="0"/>
              <a:t>, </a:t>
            </a:r>
            <a:r>
              <a:rPr lang="en-US" sz="900" dirty="0" err="1" smtClean="0"/>
              <a:t>stationName</a:t>
            </a:r>
            <a:r>
              <a:rPr lang="en-US" sz="900" dirty="0" smtClean="0"/>
              <a:t>, </a:t>
            </a:r>
            <a:r>
              <a:rPr lang="en-US" sz="900" dirty="0" err="1" smtClean="0"/>
              <a:t>dataSource</a:t>
            </a:r>
            <a:r>
              <a:rPr lang="en-US" sz="900" dirty="0" smtClean="0"/>
              <a:t>, SWSIBasin2</a:t>
            </a:r>
          </a:p>
          <a:p>
            <a:pPr algn="ctr"/>
            <a:r>
              <a:rPr lang="en-US" sz="900" dirty="0" smtClean="0"/>
              <a:t>Data Flags </a:t>
            </a:r>
            <a:r>
              <a:rPr lang="en-US" sz="900" dirty="0" smtClean="0"/>
              <a:t>= R (Regression), RZ (Regression value replaced with zero), </a:t>
            </a:r>
            <a:r>
              <a:rPr lang="en-US" sz="900" dirty="0" smtClean="0"/>
              <a:t>MO-* (Override Comments)</a:t>
            </a:r>
            <a:endParaRPr lang="en-US" sz="900" dirty="0" smtClean="0"/>
          </a:p>
        </p:txBody>
      </p:sp>
      <p:sp>
        <p:nvSpPr>
          <p:cNvPr id="93" name="Flowchart: Document 92"/>
          <p:cNvSpPr/>
          <p:nvPr/>
        </p:nvSpPr>
        <p:spPr>
          <a:xfrm>
            <a:off x="8199884" y="3270603"/>
            <a:ext cx="3954725" cy="8675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ReservoirStorage</a:t>
            </a:r>
            <a:r>
              <a:rPr lang="en-US" sz="1100" u="sng" dirty="0" smtClean="0"/>
              <a:t>/ReservoirStorage-Month-2ManualFill</a:t>
            </a:r>
          </a:p>
          <a:p>
            <a:pPr algn="ctr"/>
            <a:r>
              <a:rPr lang="en-US" sz="900" dirty="0" smtClean="0"/>
              <a:t>TS Alias = {</a:t>
            </a:r>
            <a:r>
              <a:rPr lang="en-US" sz="900" dirty="0" err="1" smtClean="0"/>
              <a:t>stationId</a:t>
            </a:r>
            <a:r>
              <a:rPr lang="en-US" sz="900" dirty="0" smtClean="0"/>
              <a:t>}-</a:t>
            </a:r>
            <a:r>
              <a:rPr lang="en-US" sz="900" dirty="0" err="1" smtClean="0"/>
              <a:t>ReservoirStorage</a:t>
            </a:r>
            <a:r>
              <a:rPr lang="en-US" sz="900" dirty="0" smtClean="0"/>
              <a:t>-Month</a:t>
            </a:r>
          </a:p>
          <a:p>
            <a:pPr algn="ctr"/>
            <a:r>
              <a:rPr lang="en-US" sz="900" dirty="0" smtClean="0"/>
              <a:t>TS Properties = </a:t>
            </a:r>
            <a:r>
              <a:rPr lang="en-US" sz="900" dirty="0" err="1" smtClean="0"/>
              <a:t>stationId</a:t>
            </a:r>
            <a:r>
              <a:rPr lang="en-US" sz="900" dirty="0" smtClean="0"/>
              <a:t>, </a:t>
            </a:r>
            <a:r>
              <a:rPr lang="en-US" sz="900" dirty="0" err="1" smtClean="0"/>
              <a:t>stationName</a:t>
            </a:r>
            <a:r>
              <a:rPr lang="en-US" sz="900" dirty="0" smtClean="0"/>
              <a:t>, </a:t>
            </a:r>
            <a:r>
              <a:rPr lang="en-US" sz="900" dirty="0" err="1" smtClean="0"/>
              <a:t>dataSource</a:t>
            </a:r>
            <a:endParaRPr lang="en-US" sz="900" dirty="0" smtClean="0"/>
          </a:p>
          <a:p>
            <a:pPr algn="ctr"/>
            <a:r>
              <a:rPr lang="en-US" sz="900" dirty="0" smtClean="0"/>
              <a:t>Data Flags </a:t>
            </a:r>
            <a:r>
              <a:rPr lang="en-US" sz="900" dirty="0" smtClean="0"/>
              <a:t>= </a:t>
            </a:r>
            <a:r>
              <a:rPr lang="en-US" sz="900" dirty="0" smtClean="0"/>
              <a:t>E (assigned by NRCS), Z </a:t>
            </a:r>
            <a:r>
              <a:rPr lang="en-US" sz="900" dirty="0" smtClean="0"/>
              <a:t>(Zero), I (Interpolate), H (Historical Averages), </a:t>
            </a:r>
            <a:r>
              <a:rPr lang="en-US" sz="900" dirty="0" smtClean="0"/>
              <a:t>MO-* (Override Comments)</a:t>
            </a:r>
            <a:endParaRPr lang="en-US" sz="900" dirty="0" smtClean="0"/>
          </a:p>
        </p:txBody>
      </p:sp>
      <p:cxnSp>
        <p:nvCxnSpPr>
          <p:cNvPr id="95" name="Straight Arrow Connector 94"/>
          <p:cNvCxnSpPr>
            <a:stCxn id="24" idx="3"/>
            <a:endCxn id="93" idx="1"/>
          </p:cNvCxnSpPr>
          <p:nvPr/>
        </p:nvCxnSpPr>
        <p:spPr>
          <a:xfrm flipV="1">
            <a:off x="7428494" y="3704364"/>
            <a:ext cx="771390" cy="132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4" idx="3"/>
            <a:endCxn id="92" idx="1"/>
          </p:cNvCxnSpPr>
          <p:nvPr/>
        </p:nvCxnSpPr>
        <p:spPr>
          <a:xfrm>
            <a:off x="7428494" y="3836631"/>
            <a:ext cx="792342" cy="780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Flowchart: Document 51"/>
          <p:cNvSpPr/>
          <p:nvPr/>
        </p:nvSpPr>
        <p:spPr>
          <a:xfrm>
            <a:off x="8164873" y="6054126"/>
            <a:ext cx="4018266" cy="7504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ForecastedNaturalFlow</a:t>
            </a:r>
            <a:r>
              <a:rPr lang="en-US" sz="1100" u="sng" dirty="0" smtClean="0"/>
              <a:t>/ForecastedNaturalFlow-Month-2ManualFill</a:t>
            </a:r>
          </a:p>
          <a:p>
            <a:pPr algn="ctr"/>
            <a:r>
              <a:rPr lang="en-US" sz="900" dirty="0" smtClean="0"/>
              <a:t>TS Alias = {</a:t>
            </a:r>
            <a:r>
              <a:rPr lang="en-US" sz="900" dirty="0" err="1" smtClean="0"/>
              <a:t>stationId</a:t>
            </a:r>
            <a:r>
              <a:rPr lang="en-US" sz="900" dirty="0" smtClean="0"/>
              <a:t>}-</a:t>
            </a:r>
            <a:r>
              <a:rPr lang="en-US" sz="900" dirty="0" err="1" smtClean="0"/>
              <a:t>ForecastedNaturalFlow</a:t>
            </a:r>
            <a:r>
              <a:rPr lang="en-US" sz="900" dirty="0" smtClean="0"/>
              <a:t>-Month</a:t>
            </a:r>
          </a:p>
          <a:p>
            <a:pPr algn="ctr"/>
            <a:r>
              <a:rPr lang="en-US" sz="900" dirty="0" smtClean="0"/>
              <a:t>TS Properties = </a:t>
            </a:r>
            <a:r>
              <a:rPr lang="en-US" sz="900" dirty="0" err="1" smtClean="0"/>
              <a:t>stationId</a:t>
            </a:r>
            <a:r>
              <a:rPr lang="en-US" sz="900" dirty="0" smtClean="0"/>
              <a:t>, </a:t>
            </a:r>
            <a:r>
              <a:rPr lang="en-US" sz="900" dirty="0" err="1" smtClean="0"/>
              <a:t>stationName</a:t>
            </a:r>
            <a:endParaRPr lang="en-US" sz="900" dirty="0" smtClean="0"/>
          </a:p>
          <a:p>
            <a:pPr algn="ctr"/>
            <a:r>
              <a:rPr lang="en-US" sz="900" dirty="0" smtClean="0"/>
              <a:t>Data Flags = MO-* (Override Comments)</a:t>
            </a:r>
            <a:endParaRPr lang="en-US" sz="900" dirty="0" smtClean="0"/>
          </a:p>
        </p:txBody>
      </p:sp>
      <p:cxnSp>
        <p:nvCxnSpPr>
          <p:cNvPr id="30" name="Straight Arrow Connector 29"/>
          <p:cNvCxnSpPr>
            <a:stCxn id="39" idx="3"/>
            <a:endCxn id="24" idx="1"/>
          </p:cNvCxnSpPr>
          <p:nvPr/>
        </p:nvCxnSpPr>
        <p:spPr>
          <a:xfrm flipV="1">
            <a:off x="3842020" y="3836631"/>
            <a:ext cx="712797" cy="528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52" idx="1"/>
          </p:cNvCxnSpPr>
          <p:nvPr/>
        </p:nvCxnSpPr>
        <p:spPr>
          <a:xfrm>
            <a:off x="7428494" y="3836631"/>
            <a:ext cx="736379" cy="2592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Flowchart: Document 37"/>
          <p:cNvSpPr/>
          <p:nvPr/>
        </p:nvSpPr>
        <p:spPr>
          <a:xfrm>
            <a:off x="10414" y="340316"/>
            <a:ext cx="3760493" cy="89714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50" u="sng" dirty="0" err="1" smtClean="0"/>
              <a:t>NaturalFlow</a:t>
            </a:r>
            <a:r>
              <a:rPr lang="en-US" sz="1050" u="sng" dirty="0" smtClean="0"/>
              <a:t>/</a:t>
            </a:r>
            <a:r>
              <a:rPr lang="en-US" sz="1050" u="sng" dirty="0" err="1" smtClean="0"/>
              <a:t>NaturalFlow</a:t>
            </a:r>
            <a:r>
              <a:rPr lang="en-US" sz="1050" u="sng" dirty="0" smtClean="0"/>
              <a:t>-Month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NaturalFlow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dataSource</a:t>
            </a:r>
            <a:r>
              <a:rPr lang="en-US" sz="1050" dirty="0" smtClean="0"/>
              <a:t>, </a:t>
            </a:r>
            <a:r>
              <a:rPr lang="en-US" sz="1050" dirty="0" smtClean="0"/>
              <a:t>SWSIBasin2</a:t>
            </a:r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sp>
        <p:nvSpPr>
          <p:cNvPr id="42" name="Flowchart: Document 41"/>
          <p:cNvSpPr/>
          <p:nvPr/>
        </p:nvSpPr>
        <p:spPr>
          <a:xfrm>
            <a:off x="10414" y="1437914"/>
            <a:ext cx="3768405" cy="98135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50" u="sng" dirty="0" err="1" smtClean="0"/>
              <a:t>NaturalFlow</a:t>
            </a:r>
            <a:r>
              <a:rPr lang="en-US" sz="1050" u="sng" dirty="0" smtClean="0"/>
              <a:t>/</a:t>
            </a:r>
            <a:r>
              <a:rPr lang="en-US" sz="1050" u="sng" dirty="0" err="1" smtClean="0"/>
              <a:t>ObservedFlow</a:t>
            </a:r>
            <a:r>
              <a:rPr lang="en-US" sz="1050" u="sng" dirty="0" smtClean="0"/>
              <a:t>-Month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ObservedFlow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dataSource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</a:t>
            </a:r>
            <a:r>
              <a:rPr lang="en-US" sz="1050" dirty="0" smtClean="0"/>
              <a:t>HB (</a:t>
            </a:r>
            <a:r>
              <a:rPr lang="en-US" sz="1050" dirty="0" err="1" smtClean="0"/>
              <a:t>ColoradoWaterHBGuest</a:t>
            </a:r>
            <a:r>
              <a:rPr lang="en-US" sz="1050" dirty="0" smtClean="0"/>
              <a:t>), SMS (</a:t>
            </a:r>
            <a:r>
              <a:rPr lang="en-US" sz="1050" dirty="0" err="1" smtClean="0"/>
              <a:t>ColoradoWaterSMS</a:t>
            </a:r>
            <a:r>
              <a:rPr lang="en-US" sz="1050" dirty="0" smtClean="0"/>
              <a:t>)</a:t>
            </a:r>
            <a:endParaRPr lang="en-US" sz="1050" dirty="0" smtClean="0"/>
          </a:p>
        </p:txBody>
      </p:sp>
      <p:cxnSp>
        <p:nvCxnSpPr>
          <p:cNvPr id="11" name="Straight Arrow Connector 10"/>
          <p:cNvCxnSpPr>
            <a:stCxn id="42" idx="3"/>
            <a:endCxn id="6" idx="1"/>
          </p:cNvCxnSpPr>
          <p:nvPr/>
        </p:nvCxnSpPr>
        <p:spPr>
          <a:xfrm flipV="1">
            <a:off x="3778819" y="1440612"/>
            <a:ext cx="736031" cy="487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2" idx="3"/>
            <a:endCxn id="7" idx="1"/>
          </p:cNvCxnSpPr>
          <p:nvPr/>
        </p:nvCxnSpPr>
        <p:spPr>
          <a:xfrm>
            <a:off x="3778819" y="1928591"/>
            <a:ext cx="775998" cy="560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8318377" y="2141769"/>
            <a:ext cx="3864762" cy="93920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NaturalFlow</a:t>
            </a:r>
            <a:r>
              <a:rPr lang="en-US" sz="1100" u="sng" dirty="0" smtClean="0"/>
              <a:t>/ObservedFlow-Month-1AutoFill</a:t>
            </a:r>
          </a:p>
          <a:p>
            <a:pPr algn="ctr"/>
            <a:r>
              <a:rPr lang="en-US" sz="900" dirty="0" smtClean="0"/>
              <a:t>TS Alias = {</a:t>
            </a:r>
            <a:r>
              <a:rPr lang="en-US" sz="900" dirty="0" err="1" smtClean="0"/>
              <a:t>stationId</a:t>
            </a:r>
            <a:r>
              <a:rPr lang="en-US" sz="900" dirty="0" smtClean="0"/>
              <a:t>}-</a:t>
            </a:r>
            <a:r>
              <a:rPr lang="en-US" sz="900" dirty="0" err="1" smtClean="0"/>
              <a:t>ObservedFlow</a:t>
            </a:r>
            <a:r>
              <a:rPr lang="en-US" sz="900" dirty="0" smtClean="0"/>
              <a:t>-Month</a:t>
            </a:r>
          </a:p>
          <a:p>
            <a:pPr algn="ctr"/>
            <a:r>
              <a:rPr lang="en-US" sz="900" dirty="0" smtClean="0"/>
              <a:t>TS Properties = </a:t>
            </a:r>
            <a:r>
              <a:rPr lang="en-US" sz="900" dirty="0" err="1" smtClean="0"/>
              <a:t>stationId</a:t>
            </a:r>
            <a:r>
              <a:rPr lang="en-US" sz="900" dirty="0" smtClean="0"/>
              <a:t>, </a:t>
            </a:r>
            <a:r>
              <a:rPr lang="en-US" sz="900" dirty="0" err="1" smtClean="0"/>
              <a:t>stationName</a:t>
            </a:r>
            <a:r>
              <a:rPr lang="en-US" sz="900" dirty="0" smtClean="0"/>
              <a:t>, </a:t>
            </a:r>
            <a:r>
              <a:rPr lang="en-US" sz="900" dirty="0" err="1" smtClean="0"/>
              <a:t>dataSource</a:t>
            </a:r>
            <a:endParaRPr lang="en-US" sz="900" dirty="0" smtClean="0"/>
          </a:p>
          <a:p>
            <a:pPr algn="ctr"/>
            <a:r>
              <a:rPr lang="en-US" sz="900" dirty="0" smtClean="0"/>
              <a:t>Data Flags </a:t>
            </a:r>
            <a:r>
              <a:rPr lang="en-US" sz="900" dirty="0" smtClean="0"/>
              <a:t>= </a:t>
            </a:r>
            <a:r>
              <a:rPr lang="en-US" sz="900" dirty="0" smtClean="0"/>
              <a:t>HB (</a:t>
            </a:r>
            <a:r>
              <a:rPr lang="en-US" sz="900" dirty="0" err="1" smtClean="0"/>
              <a:t>ColoradoWaterHBGuest</a:t>
            </a:r>
            <a:r>
              <a:rPr lang="en-US" sz="900" dirty="0" smtClean="0"/>
              <a:t>), SMS (</a:t>
            </a:r>
            <a:r>
              <a:rPr lang="en-US" sz="900" dirty="0" err="1" smtClean="0"/>
              <a:t>ColoradoWaterSMS</a:t>
            </a:r>
            <a:r>
              <a:rPr lang="en-US" sz="900" dirty="0" smtClean="0"/>
              <a:t>), </a:t>
            </a:r>
            <a:r>
              <a:rPr lang="en-US" sz="900" dirty="0" smtClean="0"/>
              <a:t>R (Regression), RZ (Regression value replaced with zero)</a:t>
            </a:r>
          </a:p>
        </p:txBody>
      </p:sp>
      <p:cxnSp>
        <p:nvCxnSpPr>
          <p:cNvPr id="28" name="Straight Arrow Connector 27"/>
          <p:cNvCxnSpPr>
            <a:stCxn id="7" idx="3"/>
            <a:endCxn id="54" idx="1"/>
          </p:cNvCxnSpPr>
          <p:nvPr/>
        </p:nvCxnSpPr>
        <p:spPr>
          <a:xfrm>
            <a:off x="7428494" y="2488666"/>
            <a:ext cx="889883" cy="122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750477" y="5112154"/>
            <a:ext cx="4452166" cy="8895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NaturalFlow</a:t>
            </a:r>
            <a:r>
              <a:rPr lang="en-US" sz="1100" u="sng" dirty="0" smtClean="0"/>
              <a:t>/ObservedFlow-Month-2ManualFill</a:t>
            </a:r>
          </a:p>
          <a:p>
            <a:pPr algn="ctr"/>
            <a:r>
              <a:rPr lang="en-US" sz="900" dirty="0" smtClean="0"/>
              <a:t>TS Alias = {</a:t>
            </a:r>
            <a:r>
              <a:rPr lang="en-US" sz="900" dirty="0" err="1" smtClean="0"/>
              <a:t>stationId</a:t>
            </a:r>
            <a:r>
              <a:rPr lang="en-US" sz="900" dirty="0" smtClean="0"/>
              <a:t>}-</a:t>
            </a:r>
            <a:r>
              <a:rPr lang="en-US" sz="900" dirty="0" err="1" smtClean="0"/>
              <a:t>ObservedFlow</a:t>
            </a:r>
            <a:r>
              <a:rPr lang="en-US" sz="900" dirty="0" smtClean="0"/>
              <a:t>-Month</a:t>
            </a:r>
          </a:p>
          <a:p>
            <a:pPr algn="ctr"/>
            <a:r>
              <a:rPr lang="en-US" sz="900" dirty="0" smtClean="0"/>
              <a:t>TS Properties = </a:t>
            </a:r>
            <a:r>
              <a:rPr lang="en-US" sz="900" dirty="0" err="1" smtClean="0"/>
              <a:t>stationId</a:t>
            </a:r>
            <a:r>
              <a:rPr lang="en-US" sz="900" dirty="0" smtClean="0"/>
              <a:t>, </a:t>
            </a:r>
            <a:r>
              <a:rPr lang="en-US" sz="900" dirty="0" err="1" smtClean="0"/>
              <a:t>stationName</a:t>
            </a:r>
            <a:r>
              <a:rPr lang="en-US" sz="900" dirty="0" smtClean="0"/>
              <a:t>, </a:t>
            </a:r>
            <a:r>
              <a:rPr lang="en-US" sz="900" dirty="0" err="1" smtClean="0"/>
              <a:t>dataSource</a:t>
            </a:r>
            <a:endParaRPr lang="en-US" sz="900" dirty="0" smtClean="0"/>
          </a:p>
          <a:p>
            <a:pPr algn="ctr"/>
            <a:r>
              <a:rPr lang="en-US" sz="900" dirty="0" smtClean="0"/>
              <a:t>Data Flags </a:t>
            </a:r>
            <a:r>
              <a:rPr lang="en-US" sz="900" dirty="0" smtClean="0"/>
              <a:t>= </a:t>
            </a:r>
            <a:r>
              <a:rPr lang="en-US" sz="900" dirty="0"/>
              <a:t>HB (</a:t>
            </a:r>
            <a:r>
              <a:rPr lang="en-US" sz="900" dirty="0" err="1"/>
              <a:t>ColoradoWaterHBGuest</a:t>
            </a:r>
            <a:r>
              <a:rPr lang="en-US" sz="900" dirty="0"/>
              <a:t>), SMS (</a:t>
            </a:r>
            <a:r>
              <a:rPr lang="en-US" sz="900" dirty="0" err="1"/>
              <a:t>ColoradoWaterSMS</a:t>
            </a:r>
            <a:r>
              <a:rPr lang="en-US" sz="900" dirty="0"/>
              <a:t>), R (Regression), RZ (Regression value replaced with </a:t>
            </a:r>
            <a:r>
              <a:rPr lang="en-US" sz="900" dirty="0" smtClean="0"/>
              <a:t>zero), MO-* (</a:t>
            </a:r>
            <a:r>
              <a:rPr lang="en-US" sz="900" dirty="0" smtClean="0"/>
              <a:t>Override Comments)</a:t>
            </a:r>
            <a:endParaRPr lang="en-US" sz="900" dirty="0" smtClean="0"/>
          </a:p>
        </p:txBody>
      </p:sp>
      <p:cxnSp>
        <p:nvCxnSpPr>
          <p:cNvPr id="66" name="Straight Arrow Connector 65"/>
          <p:cNvCxnSpPr>
            <a:stCxn id="24" idx="3"/>
            <a:endCxn id="73" idx="1"/>
          </p:cNvCxnSpPr>
          <p:nvPr/>
        </p:nvCxnSpPr>
        <p:spPr>
          <a:xfrm>
            <a:off x="7428494" y="3836631"/>
            <a:ext cx="321983" cy="1720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1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39" idx="3"/>
            <a:endCxn id="6" idx="1"/>
          </p:cNvCxnSpPr>
          <p:nvPr/>
        </p:nvCxnSpPr>
        <p:spPr>
          <a:xfrm flipV="1">
            <a:off x="4460984" y="2473284"/>
            <a:ext cx="775953" cy="194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5236937" y="1540995"/>
            <a:ext cx="2159004" cy="1864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30-CreateTimeSeriesForSWSI</a:t>
            </a:r>
            <a:endParaRPr lang="en-US" dirty="0"/>
          </a:p>
        </p:txBody>
      </p:sp>
      <p:sp>
        <p:nvSpPr>
          <p:cNvPr id="21" name="Flowchart: Terminator 20"/>
          <p:cNvSpPr/>
          <p:nvPr/>
        </p:nvSpPr>
        <p:spPr>
          <a:xfrm>
            <a:off x="4822456" y="128388"/>
            <a:ext cx="2995091" cy="7264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Check and Filling Processes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 flipH="1">
            <a:off x="6316439" y="854813"/>
            <a:ext cx="3563" cy="68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37" idx="0"/>
          </p:cNvCxnSpPr>
          <p:nvPr/>
        </p:nvCxnSpPr>
        <p:spPr>
          <a:xfrm flipH="1">
            <a:off x="6313905" y="3405573"/>
            <a:ext cx="2534" cy="111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26" idx="1"/>
          </p:cNvCxnSpPr>
          <p:nvPr/>
        </p:nvCxnSpPr>
        <p:spPr>
          <a:xfrm>
            <a:off x="7395941" y="2473284"/>
            <a:ext cx="775953" cy="25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43" idx="1"/>
          </p:cNvCxnSpPr>
          <p:nvPr/>
        </p:nvCxnSpPr>
        <p:spPr>
          <a:xfrm>
            <a:off x="7395941" y="2473284"/>
            <a:ext cx="775953" cy="29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077" y="5671281"/>
            <a:ext cx="663370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/>
              <a:t>Create SWSI Component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Output files are located in Input-</a:t>
            </a:r>
            <a:r>
              <a:rPr lang="en-US" sz="1200" b="1" dirty="0" err="1" smtClean="0"/>
              <a:t>TimeSeries</a:t>
            </a:r>
            <a:r>
              <a:rPr lang="en-US" sz="1200" b="1" dirty="0" smtClean="0"/>
              <a:t>-</a:t>
            </a:r>
            <a:r>
              <a:rPr lang="en-US" sz="1200" b="1" dirty="0" err="1" smtClean="0"/>
              <a:t>ForSWSI</a:t>
            </a:r>
            <a:r>
              <a:rPr lang="en-US" sz="1200" b="1" dirty="0" smtClean="0"/>
              <a:t> </a:t>
            </a:r>
            <a:r>
              <a:rPr lang="en-US" sz="1200" b="1" dirty="0"/>
              <a:t>directory and are organized by </a:t>
            </a:r>
            <a:r>
              <a:rPr lang="en-US" sz="1200" b="1" dirty="0" smtClean="0"/>
              <a:t>component type </a:t>
            </a:r>
            <a:r>
              <a:rPr lang="en-US" sz="1200" b="1" dirty="0"/>
              <a:t>folders (</a:t>
            </a:r>
            <a:r>
              <a:rPr lang="en-US" sz="1200" b="1" dirty="0" err="1" smtClean="0"/>
              <a:t>ForecastedRunoff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PrevMoStreamflow</a:t>
            </a:r>
            <a:r>
              <a:rPr lang="en-US" sz="1200" b="1" dirty="0"/>
              <a:t>, and </a:t>
            </a:r>
            <a:r>
              <a:rPr lang="en-US" sz="1200" b="1" dirty="0" err="1"/>
              <a:t>ReservoirStorage</a:t>
            </a:r>
            <a:r>
              <a:rPr lang="en-US" sz="1200" b="1" dirty="0"/>
              <a:t>).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A summary of the component </a:t>
            </a:r>
            <a:r>
              <a:rPr lang="en-US" sz="1200" b="1" dirty="0" smtClean="0"/>
              <a:t>data is </a:t>
            </a:r>
            <a:r>
              <a:rPr lang="en-US" sz="1200" b="1" dirty="0" smtClean="0"/>
              <a:t>written to SWSI-Components-Data.xlsx.</a:t>
            </a:r>
          </a:p>
        </p:txBody>
      </p:sp>
      <p:sp>
        <p:nvSpPr>
          <p:cNvPr id="37" name="Flowchart: Terminator 36"/>
          <p:cNvSpPr/>
          <p:nvPr/>
        </p:nvSpPr>
        <p:spPr>
          <a:xfrm>
            <a:off x="4868980" y="4525415"/>
            <a:ext cx="2889849" cy="5693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SWSI Calculation Processes</a:t>
            </a:r>
            <a:endParaRPr lang="en-US" dirty="0"/>
          </a:p>
        </p:txBody>
      </p:sp>
      <p:sp>
        <p:nvSpPr>
          <p:cNvPr id="43" name="Flowchart: Document 42"/>
          <p:cNvSpPr/>
          <p:nvPr/>
        </p:nvSpPr>
        <p:spPr>
          <a:xfrm>
            <a:off x="8171894" y="2208759"/>
            <a:ext cx="4020106" cy="112369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ReservoirStorage</a:t>
            </a:r>
            <a:r>
              <a:rPr lang="en-US" sz="1100" u="sng" dirty="0" smtClean="0"/>
              <a:t>/SWSI-Component-</a:t>
            </a:r>
            <a:r>
              <a:rPr lang="en-US" sz="1100" u="sng" dirty="0" err="1" smtClean="0"/>
              <a:t>ReservoirStorage</a:t>
            </a:r>
            <a:endParaRPr lang="en-US" sz="1100" u="sng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}-Component-</a:t>
            </a:r>
            <a:r>
              <a:rPr lang="en-US" sz="1050" dirty="0" err="1" smtClean="0"/>
              <a:t>ReservoirStorage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/>
              <a:t>Data Flags = E (assigned by NRCS), Z (Zero), I (Interpolate), H (Historical Averages), MO-* (Override Comments</a:t>
            </a:r>
            <a:r>
              <a:rPr lang="en-US" sz="1050" dirty="0" smtClean="0"/>
              <a:t>), </a:t>
            </a:r>
            <a:r>
              <a:rPr lang="en-US" sz="1050" dirty="0"/>
              <a:t>M (Missing)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16099" y="2811255"/>
            <a:ext cx="4431020" cy="104239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ReservoirStorage</a:t>
            </a:r>
            <a:r>
              <a:rPr lang="en-US" sz="1200" u="sng" dirty="0" smtClean="0"/>
              <a:t>/ReservoirStorage-Month-2ManualFill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ReservoirStorage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dataSource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</a:t>
            </a:r>
            <a:r>
              <a:rPr lang="en-US" sz="1050" dirty="0"/>
              <a:t>= </a:t>
            </a:r>
            <a:r>
              <a:rPr lang="en-US" sz="1050" dirty="0"/>
              <a:t>E (assigned by NRCS), Z (Zero), I (Interpolate), H (Historical Averages), MO-* (Override Comments)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24368" y="3921108"/>
            <a:ext cx="4436616" cy="9923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ForecastedNaturalFlow</a:t>
            </a:r>
            <a:r>
              <a:rPr lang="en-US" sz="1200" u="sng" dirty="0" smtClean="0"/>
              <a:t>/ForecastedNaturalFlow-Month-2ManualFill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ForecastedNaturalFlow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</a:t>
            </a:r>
            <a:r>
              <a:rPr lang="en-US" sz="1050" dirty="0"/>
              <a:t>= </a:t>
            </a:r>
            <a:r>
              <a:rPr lang="en-US" sz="1050" dirty="0"/>
              <a:t>MO-* (Override Comments)</a:t>
            </a:r>
          </a:p>
        </p:txBody>
      </p:sp>
      <p:cxnSp>
        <p:nvCxnSpPr>
          <p:cNvPr id="29" name="Straight Arrow Connector 28"/>
          <p:cNvCxnSpPr>
            <a:stCxn id="27" idx="3"/>
            <a:endCxn id="6" idx="1"/>
          </p:cNvCxnSpPr>
          <p:nvPr/>
        </p:nvCxnSpPr>
        <p:spPr>
          <a:xfrm>
            <a:off x="4476534" y="820483"/>
            <a:ext cx="760403" cy="165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6" idx="1"/>
          </p:cNvCxnSpPr>
          <p:nvPr/>
        </p:nvCxnSpPr>
        <p:spPr>
          <a:xfrm flipV="1">
            <a:off x="4447119" y="2473284"/>
            <a:ext cx="789818" cy="85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35" idx="1"/>
          </p:cNvCxnSpPr>
          <p:nvPr/>
        </p:nvCxnSpPr>
        <p:spPr>
          <a:xfrm>
            <a:off x="7395941" y="2473284"/>
            <a:ext cx="775953" cy="368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ocument 25"/>
          <p:cNvSpPr/>
          <p:nvPr/>
        </p:nvSpPr>
        <p:spPr>
          <a:xfrm>
            <a:off x="8171894" y="4340691"/>
            <a:ext cx="4020105" cy="12940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NaturalFlow</a:t>
            </a:r>
            <a:r>
              <a:rPr lang="en-US" sz="1100" u="sng" dirty="0" smtClean="0"/>
              <a:t>/SWSI-Component-</a:t>
            </a:r>
            <a:r>
              <a:rPr lang="en-US" sz="1100" u="sng" dirty="0" err="1" smtClean="0"/>
              <a:t>ForecastedRunoff</a:t>
            </a:r>
            <a:endParaRPr lang="en-US" sz="1050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}-Component-</a:t>
            </a:r>
            <a:r>
              <a:rPr lang="en-US" sz="1050" dirty="0" err="1" smtClean="0"/>
              <a:t>ForecastedRunoff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</a:t>
            </a:r>
            <a:r>
              <a:rPr lang="en-US" sz="1050" dirty="0"/>
              <a:t>MO-* (Override Comments), M </a:t>
            </a:r>
            <a:r>
              <a:rPr lang="en-US" sz="1050" dirty="0" smtClean="0"/>
              <a:t>(Missing</a:t>
            </a:r>
            <a:r>
              <a:rPr lang="en-US" sz="1050" dirty="0" smtClean="0"/>
              <a:t>)</a:t>
            </a:r>
          </a:p>
          <a:p>
            <a:pPr algn="ctr"/>
            <a:endParaRPr lang="en-US" sz="800" cap="all" dirty="0" smtClean="0"/>
          </a:p>
          <a:p>
            <a:pPr algn="ctr"/>
            <a:r>
              <a:rPr lang="en-US" sz="800" cap="all" dirty="0" smtClean="0"/>
              <a:t>Note: where historical natural flow data are used, data flags have been lost due to accumulations over the forecast period</a:t>
            </a:r>
            <a:endParaRPr lang="en-US" sz="1050" cap="all" dirty="0" smtClean="0"/>
          </a:p>
        </p:txBody>
      </p:sp>
      <p:sp>
        <p:nvSpPr>
          <p:cNvPr id="28" name="Flowchart: Document 27"/>
          <p:cNvSpPr/>
          <p:nvPr/>
        </p:nvSpPr>
        <p:spPr>
          <a:xfrm>
            <a:off x="8163469" y="28792"/>
            <a:ext cx="4028531" cy="1241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/>
              <a:t>PrevMoStreamflow</a:t>
            </a:r>
            <a:r>
              <a:rPr lang="en-US" sz="1100" u="sng" dirty="0"/>
              <a:t>/SWSI-Component-</a:t>
            </a:r>
            <a:r>
              <a:rPr lang="en-US" sz="1100" u="sng" dirty="0" err="1"/>
              <a:t>PrevMoStreamflow</a:t>
            </a:r>
            <a:endParaRPr lang="en-US" sz="1050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}-Component-</a:t>
            </a:r>
            <a:r>
              <a:rPr lang="en-US" sz="1050" dirty="0" err="1" smtClean="0"/>
              <a:t>PrevMoStreamflow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FlowType</a:t>
            </a:r>
            <a:r>
              <a:rPr lang="en-US" sz="1050" dirty="0" smtClean="0"/>
              <a:t> </a:t>
            </a:r>
            <a:endParaRPr lang="en-US" sz="1050" dirty="0" smtClean="0"/>
          </a:p>
          <a:p>
            <a:pPr algn="ctr"/>
            <a:r>
              <a:rPr lang="en-US" sz="1050" dirty="0"/>
              <a:t>Data Flags = HB (</a:t>
            </a:r>
            <a:r>
              <a:rPr lang="en-US" sz="1050" dirty="0" err="1"/>
              <a:t>ColoradoWaterHBGuest</a:t>
            </a:r>
            <a:r>
              <a:rPr lang="en-US" sz="1050" dirty="0"/>
              <a:t>), SMS (</a:t>
            </a:r>
            <a:r>
              <a:rPr lang="en-US" sz="1050" dirty="0" err="1"/>
              <a:t>ColoradoWaterSMS</a:t>
            </a:r>
            <a:r>
              <a:rPr lang="en-US" sz="1050" dirty="0"/>
              <a:t>), </a:t>
            </a:r>
            <a:r>
              <a:rPr lang="en-US" sz="1050" dirty="0" smtClean="0"/>
              <a:t>R </a:t>
            </a:r>
            <a:r>
              <a:rPr lang="en-US" sz="1050" dirty="0"/>
              <a:t>(Regression), RZ (Regression value replaced with zero), MO-* (Override Comments</a:t>
            </a:r>
            <a:r>
              <a:rPr lang="en-US" sz="1050" dirty="0" smtClean="0"/>
              <a:t>), M (Missing)</a:t>
            </a:r>
            <a:endParaRPr lang="en-US" sz="1050" dirty="0"/>
          </a:p>
        </p:txBody>
      </p:sp>
      <p:cxnSp>
        <p:nvCxnSpPr>
          <p:cNvPr id="11" name="Straight Arrow Connector 10"/>
          <p:cNvCxnSpPr>
            <a:stCxn id="6" idx="3"/>
            <a:endCxn id="28" idx="1"/>
          </p:cNvCxnSpPr>
          <p:nvPr/>
        </p:nvCxnSpPr>
        <p:spPr>
          <a:xfrm flipV="1">
            <a:off x="7395941" y="649539"/>
            <a:ext cx="767528" cy="182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8171894" y="5703765"/>
            <a:ext cx="4020105" cy="9026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NaturalFlow</a:t>
            </a:r>
            <a:r>
              <a:rPr lang="en-US" sz="1100" u="sng" dirty="0" smtClean="0"/>
              <a:t>/Station-</a:t>
            </a:r>
            <a:r>
              <a:rPr lang="en-US" sz="1100" u="sng" dirty="0" err="1" smtClean="0"/>
              <a:t>ForecastedRunoff</a:t>
            </a:r>
            <a:r>
              <a:rPr lang="en-US" sz="1100" u="sng" dirty="0" smtClean="0"/>
              <a:t>-</a:t>
            </a:r>
            <a:r>
              <a:rPr lang="en-US" sz="1100" u="sng" dirty="0" err="1" smtClean="0"/>
              <a:t>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ForecastedRunoff-PctOfAverage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sp>
        <p:nvSpPr>
          <p:cNvPr id="38" name="Flowchart: Document 37"/>
          <p:cNvSpPr/>
          <p:nvPr/>
        </p:nvSpPr>
        <p:spPr>
          <a:xfrm>
            <a:off x="8171894" y="3406616"/>
            <a:ext cx="4020105" cy="8694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ReservoirStorage</a:t>
            </a:r>
            <a:r>
              <a:rPr lang="en-US" sz="1100" u="sng" dirty="0" smtClean="0"/>
              <a:t>/Station-</a:t>
            </a:r>
            <a:r>
              <a:rPr lang="en-US" sz="1100" u="sng" dirty="0" err="1" smtClean="0"/>
              <a:t>ReservoirStorage</a:t>
            </a:r>
            <a:r>
              <a:rPr lang="en-US" sz="1100" u="sng" dirty="0" smtClean="0"/>
              <a:t>-</a:t>
            </a:r>
            <a:r>
              <a:rPr lang="en-US" sz="1100" u="sng" dirty="0" err="1" smtClean="0"/>
              <a:t>PctOfAverage</a:t>
            </a:r>
            <a:endParaRPr lang="en-US" sz="1100" u="sng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ReservoirStorage-PctOfAverage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sp>
        <p:nvSpPr>
          <p:cNvPr id="42" name="Flowchart: Document 41"/>
          <p:cNvSpPr/>
          <p:nvPr/>
        </p:nvSpPr>
        <p:spPr>
          <a:xfrm>
            <a:off x="8143796" y="1329513"/>
            <a:ext cx="4048204" cy="7830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PrevMoStreamflow</a:t>
            </a:r>
            <a:r>
              <a:rPr lang="en-US" sz="1100" u="sng" dirty="0" smtClean="0"/>
              <a:t>/Station-</a:t>
            </a:r>
            <a:r>
              <a:rPr lang="en-US" sz="1100" u="sng" dirty="0" err="1" smtClean="0"/>
              <a:t>PrevMoStreamflow</a:t>
            </a:r>
            <a:r>
              <a:rPr lang="en-US" sz="1100" u="sng" dirty="0" smtClean="0"/>
              <a:t>-</a:t>
            </a:r>
            <a:r>
              <a:rPr lang="en-US" sz="1100" u="sng" dirty="0" err="1" smtClean="0"/>
              <a:t>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PrevMoStreamflow-PctOfAverage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FlowType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cxnSp>
        <p:nvCxnSpPr>
          <p:cNvPr id="18" name="Straight Arrow Connector 17"/>
          <p:cNvCxnSpPr>
            <a:stCxn id="6" idx="3"/>
            <a:endCxn id="42" idx="1"/>
          </p:cNvCxnSpPr>
          <p:nvPr/>
        </p:nvCxnSpPr>
        <p:spPr>
          <a:xfrm flipV="1">
            <a:off x="7395941" y="1721060"/>
            <a:ext cx="747855" cy="75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38" idx="1"/>
          </p:cNvCxnSpPr>
          <p:nvPr/>
        </p:nvCxnSpPr>
        <p:spPr>
          <a:xfrm>
            <a:off x="7395941" y="2473284"/>
            <a:ext cx="775953" cy="136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/>
          <p:cNvSpPr/>
          <p:nvPr/>
        </p:nvSpPr>
        <p:spPr>
          <a:xfrm>
            <a:off x="18396" y="231648"/>
            <a:ext cx="4458138" cy="11776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u="sng" dirty="0" err="1" smtClean="0"/>
              <a:t>NaturalFlow</a:t>
            </a:r>
            <a:r>
              <a:rPr lang="en-US" sz="1400" u="sng" dirty="0" smtClean="0"/>
              <a:t>/NaturalFlow-Month-2ManualFill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NaturalFlow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dataSource</a:t>
            </a:r>
            <a:r>
              <a:rPr lang="en-US" sz="1050" dirty="0" smtClean="0"/>
              <a:t>, SWSIBasin2</a:t>
            </a:r>
          </a:p>
          <a:p>
            <a:pPr algn="ctr"/>
            <a:r>
              <a:rPr lang="en-US" sz="1050" dirty="0" smtClean="0"/>
              <a:t>Data Flags </a:t>
            </a:r>
            <a:r>
              <a:rPr lang="en-US" sz="1050" dirty="0"/>
              <a:t>= R (Regression), RZ (Regression value replaced with zero), MO-* (Override Comments)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24368" y="1451534"/>
            <a:ext cx="4452166" cy="13221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u="sng" dirty="0" err="1" smtClean="0"/>
              <a:t>NaturalFlow</a:t>
            </a:r>
            <a:r>
              <a:rPr lang="en-US" sz="1400" u="sng" dirty="0" smtClean="0"/>
              <a:t>/ObservedFlow-Month-2ManualFill</a:t>
            </a:r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ObservedFlow</a:t>
            </a:r>
            <a:r>
              <a:rPr lang="en-US" sz="1050" dirty="0" smtClean="0"/>
              <a:t>-Month</a:t>
            </a:r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dataSource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</a:t>
            </a:r>
            <a:r>
              <a:rPr lang="en-US" sz="1050" dirty="0"/>
              <a:t>= HB (</a:t>
            </a:r>
            <a:r>
              <a:rPr lang="en-US" sz="1050" dirty="0" err="1"/>
              <a:t>ColoradoWaterHBGuest</a:t>
            </a:r>
            <a:r>
              <a:rPr lang="en-US" sz="1050" dirty="0"/>
              <a:t>), SMS (</a:t>
            </a:r>
            <a:r>
              <a:rPr lang="en-US" sz="1050" dirty="0" err="1"/>
              <a:t>ColoradoWaterSMS</a:t>
            </a:r>
            <a:r>
              <a:rPr lang="en-US" sz="1050" dirty="0"/>
              <a:t>), </a:t>
            </a:r>
            <a:r>
              <a:rPr lang="en-US" sz="1050" dirty="0" smtClean="0"/>
              <a:t>R (Regression</a:t>
            </a:r>
            <a:r>
              <a:rPr lang="en-US" sz="1050" dirty="0"/>
              <a:t>), RZ (Regression value replaced with zero), MO-* (Override Comments)</a:t>
            </a:r>
          </a:p>
        </p:txBody>
      </p:sp>
      <p:cxnSp>
        <p:nvCxnSpPr>
          <p:cNvPr id="53" name="Straight Arrow Connector 52"/>
          <p:cNvCxnSpPr>
            <a:stCxn id="30" idx="3"/>
            <a:endCxn id="6" idx="1"/>
          </p:cNvCxnSpPr>
          <p:nvPr/>
        </p:nvCxnSpPr>
        <p:spPr>
          <a:xfrm>
            <a:off x="4476534" y="2112607"/>
            <a:ext cx="760403" cy="36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5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5453492" y="1194759"/>
            <a:ext cx="2944124" cy="491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50-CalculateSWSI-HUC</a:t>
            </a:r>
            <a:endParaRPr lang="en-US" dirty="0"/>
          </a:p>
        </p:txBody>
      </p:sp>
      <p:sp>
        <p:nvSpPr>
          <p:cNvPr id="21" name="Flowchart: Terminator 20"/>
          <p:cNvSpPr/>
          <p:nvPr/>
        </p:nvSpPr>
        <p:spPr>
          <a:xfrm>
            <a:off x="4936257" y="152372"/>
            <a:ext cx="3971925" cy="7264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 SWSI Component Processes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>
            <a:off x="6922220" y="878797"/>
            <a:ext cx="3334" cy="31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9" idx="0"/>
          </p:cNvCxnSpPr>
          <p:nvPr/>
        </p:nvCxnSpPr>
        <p:spPr>
          <a:xfrm flipH="1">
            <a:off x="6922813" y="1686465"/>
            <a:ext cx="2741" cy="157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03968" y="5684180"/>
            <a:ext cx="708803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 smtClean="0"/>
              <a:t>SWSI Calculation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All graphical and tabular outputs are located in the Results-Web folder</a:t>
            </a:r>
            <a:r>
              <a:rPr lang="en-US" sz="1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The SWSI-Current-Summary.xlsx file is the main output that is loaded into </a:t>
            </a:r>
            <a:r>
              <a:rPr lang="en-US" sz="1400" b="1" dirty="0" err="1" smtClean="0"/>
              <a:t>HydroBase</a:t>
            </a:r>
            <a:r>
              <a:rPr lang="en-US" sz="1400" b="1" dirty="0" smtClean="0"/>
              <a:t> by DWR.</a:t>
            </a:r>
            <a:endParaRPr lang="en-US" sz="1400" b="1" dirty="0" smtClean="0"/>
          </a:p>
        </p:txBody>
      </p:sp>
      <p:sp>
        <p:nvSpPr>
          <p:cNvPr id="37" name="Flowchart: Terminator 36"/>
          <p:cNvSpPr/>
          <p:nvPr/>
        </p:nvSpPr>
        <p:spPr>
          <a:xfrm>
            <a:off x="5501638" y="4367782"/>
            <a:ext cx="2889849" cy="5693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Optional Processes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5450751" y="3266111"/>
            <a:ext cx="2944124" cy="491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55-CalculateSWSI-Basin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19" idx="2"/>
            <a:endCxn id="37" idx="0"/>
          </p:cNvCxnSpPr>
          <p:nvPr/>
        </p:nvCxnSpPr>
        <p:spPr>
          <a:xfrm>
            <a:off x="6922813" y="3757817"/>
            <a:ext cx="23750" cy="60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ocument 55"/>
          <p:cNvSpPr/>
          <p:nvPr/>
        </p:nvSpPr>
        <p:spPr>
          <a:xfrm>
            <a:off x="9233086" y="2798318"/>
            <a:ext cx="2941383" cy="36898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/>
              <a:t>SWSI-Current-Summary.xlsx</a:t>
            </a:r>
            <a:endParaRPr lang="en-US" sz="1200" dirty="0" smtClean="0"/>
          </a:p>
        </p:txBody>
      </p:sp>
      <p:cxnSp>
        <p:nvCxnSpPr>
          <p:cNvPr id="58" name="Straight Arrow Connector 57"/>
          <p:cNvCxnSpPr>
            <a:stCxn id="6" idx="3"/>
            <a:endCxn id="56" idx="1"/>
          </p:cNvCxnSpPr>
          <p:nvPr/>
        </p:nvCxnSpPr>
        <p:spPr>
          <a:xfrm>
            <a:off x="8397616" y="1440612"/>
            <a:ext cx="835470" cy="1542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  <a:endCxn id="56" idx="1"/>
          </p:cNvCxnSpPr>
          <p:nvPr/>
        </p:nvCxnSpPr>
        <p:spPr>
          <a:xfrm flipV="1">
            <a:off x="8394875" y="2982811"/>
            <a:ext cx="838211" cy="52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9428066" y="1031293"/>
            <a:ext cx="2763934" cy="42333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HUC-{HUCID}-</a:t>
            </a:r>
            <a:r>
              <a:rPr lang="en-US" sz="1200" dirty="0" smtClean="0"/>
              <a:t>SWSI-history-graph.png</a:t>
            </a:r>
            <a:endParaRPr lang="en-US" sz="1200" dirty="0" smtClean="0"/>
          </a:p>
        </p:txBody>
      </p:sp>
      <p:cxnSp>
        <p:nvCxnSpPr>
          <p:cNvPr id="63" name="Straight Arrow Connector 62"/>
          <p:cNvCxnSpPr>
            <a:stCxn id="6" idx="3"/>
            <a:endCxn id="61" idx="1"/>
          </p:cNvCxnSpPr>
          <p:nvPr/>
        </p:nvCxnSpPr>
        <p:spPr>
          <a:xfrm flipV="1">
            <a:off x="8397616" y="1242958"/>
            <a:ext cx="1030450" cy="197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Flowchart: Document 63"/>
          <p:cNvSpPr/>
          <p:nvPr/>
        </p:nvSpPr>
        <p:spPr>
          <a:xfrm>
            <a:off x="9428065" y="84245"/>
            <a:ext cx="2763935" cy="3302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{HUCID}-</a:t>
            </a:r>
            <a:r>
              <a:rPr lang="en-US" sz="1200" dirty="0" smtClean="0"/>
              <a:t>SWSI.xlsx</a:t>
            </a:r>
            <a:endParaRPr lang="en-US" sz="1200" dirty="0" smtClean="0"/>
          </a:p>
        </p:txBody>
      </p:sp>
      <p:cxnSp>
        <p:nvCxnSpPr>
          <p:cNvPr id="67" name="Straight Arrow Connector 66"/>
          <p:cNvCxnSpPr>
            <a:stCxn id="6" idx="3"/>
            <a:endCxn id="64" idx="1"/>
          </p:cNvCxnSpPr>
          <p:nvPr/>
        </p:nvCxnSpPr>
        <p:spPr>
          <a:xfrm flipV="1">
            <a:off x="8397616" y="249387"/>
            <a:ext cx="1030449" cy="1191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Flowchart: Document 67"/>
          <p:cNvSpPr/>
          <p:nvPr/>
        </p:nvSpPr>
        <p:spPr>
          <a:xfrm>
            <a:off x="9233086" y="3506484"/>
            <a:ext cx="2941384" cy="3574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{BasinName}-</a:t>
            </a:r>
            <a:r>
              <a:rPr lang="en-US" sz="1200" dirty="0" smtClean="0"/>
              <a:t>SWSI.xlsx</a:t>
            </a:r>
            <a:endParaRPr lang="en-US" sz="1200" dirty="0" smtClean="0"/>
          </a:p>
        </p:txBody>
      </p:sp>
      <p:cxnSp>
        <p:nvCxnSpPr>
          <p:cNvPr id="70" name="Straight Arrow Connector 69"/>
          <p:cNvCxnSpPr>
            <a:stCxn id="19" idx="3"/>
            <a:endCxn id="68" idx="1"/>
          </p:cNvCxnSpPr>
          <p:nvPr/>
        </p:nvCxnSpPr>
        <p:spPr>
          <a:xfrm>
            <a:off x="8394875" y="3511964"/>
            <a:ext cx="838211" cy="173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Flowchart: Document 70"/>
          <p:cNvSpPr/>
          <p:nvPr/>
        </p:nvSpPr>
        <p:spPr>
          <a:xfrm>
            <a:off x="9233087" y="4471185"/>
            <a:ext cx="2958913" cy="41171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Basin-{BasinName}-SWSI-history-graph.png</a:t>
            </a:r>
          </a:p>
        </p:txBody>
      </p:sp>
      <p:cxnSp>
        <p:nvCxnSpPr>
          <p:cNvPr id="73" name="Straight Arrow Connector 72"/>
          <p:cNvCxnSpPr>
            <a:stCxn id="19" idx="3"/>
            <a:endCxn id="71" idx="1"/>
          </p:cNvCxnSpPr>
          <p:nvPr/>
        </p:nvCxnSpPr>
        <p:spPr>
          <a:xfrm>
            <a:off x="8394875" y="3511964"/>
            <a:ext cx="838212" cy="116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232179" y="2332339"/>
            <a:ext cx="4020106" cy="112369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ReservoirStorage</a:t>
            </a:r>
            <a:r>
              <a:rPr lang="en-US" sz="1100" u="sng" dirty="0" smtClean="0"/>
              <a:t>/SWSI-Component-</a:t>
            </a:r>
            <a:r>
              <a:rPr lang="en-US" sz="1100" u="sng" dirty="0" err="1" smtClean="0"/>
              <a:t>ReservoirStorage</a:t>
            </a:r>
            <a:endParaRPr lang="en-US" sz="1100" u="sng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}-Component-</a:t>
            </a:r>
            <a:r>
              <a:rPr lang="en-US" sz="1050" dirty="0" err="1" smtClean="0"/>
              <a:t>ReservoirStorage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/>
              <a:t>Data Flags = E (assigned by NRCS), Z (Zero), I (Interpolate), H (Historical Averages), MO-* (Override Comments</a:t>
            </a:r>
            <a:r>
              <a:rPr lang="en-US" sz="1050" dirty="0" smtClean="0"/>
              <a:t>), </a:t>
            </a:r>
            <a:r>
              <a:rPr lang="en-US" sz="1050" dirty="0"/>
              <a:t>M (Missing)</a:t>
            </a:r>
          </a:p>
        </p:txBody>
      </p:sp>
      <p:sp>
        <p:nvSpPr>
          <p:cNvPr id="85" name="Flowchart: Document 84"/>
          <p:cNvSpPr/>
          <p:nvPr/>
        </p:nvSpPr>
        <p:spPr>
          <a:xfrm>
            <a:off x="232179" y="4464271"/>
            <a:ext cx="4020105" cy="12940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NaturalFlow</a:t>
            </a:r>
            <a:r>
              <a:rPr lang="en-US" sz="1100" u="sng" dirty="0" smtClean="0"/>
              <a:t>/SWSI-Component-</a:t>
            </a:r>
            <a:r>
              <a:rPr lang="en-US" sz="1100" u="sng" dirty="0" err="1" smtClean="0"/>
              <a:t>ForecastedRunoff</a:t>
            </a:r>
            <a:endParaRPr lang="en-US" sz="1050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}-Component-</a:t>
            </a:r>
            <a:r>
              <a:rPr lang="en-US" sz="1050" dirty="0" err="1" smtClean="0"/>
              <a:t>ForecastedRunoff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</a:t>
            </a:r>
            <a:r>
              <a:rPr lang="en-US" sz="1050" dirty="0"/>
              <a:t>MO-* (Override Comments), M </a:t>
            </a:r>
            <a:r>
              <a:rPr lang="en-US" sz="1050" dirty="0" smtClean="0"/>
              <a:t>(Missing</a:t>
            </a:r>
            <a:r>
              <a:rPr lang="en-US" sz="1050" dirty="0" smtClean="0"/>
              <a:t>)</a:t>
            </a:r>
          </a:p>
          <a:p>
            <a:pPr algn="ctr"/>
            <a:endParaRPr lang="en-US" sz="800" cap="all" dirty="0" smtClean="0"/>
          </a:p>
          <a:p>
            <a:pPr algn="ctr"/>
            <a:r>
              <a:rPr lang="en-US" sz="800" cap="all" dirty="0" smtClean="0"/>
              <a:t>Note: where historical natural flow data are used, data flags have been lost due to accumulations over the forecast period</a:t>
            </a:r>
            <a:endParaRPr lang="en-US" sz="1050" cap="all" dirty="0" smtClean="0"/>
          </a:p>
        </p:txBody>
      </p:sp>
      <p:sp>
        <p:nvSpPr>
          <p:cNvPr id="86" name="Flowchart: Document 85"/>
          <p:cNvSpPr/>
          <p:nvPr/>
        </p:nvSpPr>
        <p:spPr>
          <a:xfrm>
            <a:off x="223754" y="152372"/>
            <a:ext cx="4028531" cy="1241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/>
              <a:t>PrevMoStreamflow</a:t>
            </a:r>
            <a:r>
              <a:rPr lang="en-US" sz="1100" u="sng" dirty="0"/>
              <a:t>/SWSI-Component-</a:t>
            </a:r>
            <a:r>
              <a:rPr lang="en-US" sz="1100" u="sng" dirty="0" err="1"/>
              <a:t>PrevMoStreamflow</a:t>
            </a:r>
            <a:endParaRPr lang="en-US" sz="1050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}-Component-</a:t>
            </a:r>
            <a:r>
              <a:rPr lang="en-US" sz="1050" dirty="0" err="1" smtClean="0"/>
              <a:t>PrevMoStreamflow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FlowType</a:t>
            </a:r>
            <a:r>
              <a:rPr lang="en-US" sz="1050" dirty="0" smtClean="0"/>
              <a:t> </a:t>
            </a:r>
            <a:endParaRPr lang="en-US" sz="1050" dirty="0" smtClean="0"/>
          </a:p>
          <a:p>
            <a:pPr algn="ctr"/>
            <a:r>
              <a:rPr lang="en-US" sz="1050" dirty="0"/>
              <a:t>Data Flags = HB (</a:t>
            </a:r>
            <a:r>
              <a:rPr lang="en-US" sz="1050" dirty="0" err="1"/>
              <a:t>ColoradoWaterHBGuest</a:t>
            </a:r>
            <a:r>
              <a:rPr lang="en-US" sz="1050" dirty="0"/>
              <a:t>), SMS (</a:t>
            </a:r>
            <a:r>
              <a:rPr lang="en-US" sz="1050" dirty="0" err="1"/>
              <a:t>ColoradoWaterSMS</a:t>
            </a:r>
            <a:r>
              <a:rPr lang="en-US" sz="1050" dirty="0"/>
              <a:t>), </a:t>
            </a:r>
            <a:r>
              <a:rPr lang="en-US" sz="1050" dirty="0" smtClean="0"/>
              <a:t>R </a:t>
            </a:r>
            <a:r>
              <a:rPr lang="en-US" sz="1050" dirty="0"/>
              <a:t>(Regression), RZ (Regression value replaced with zero), MO-* (Override Comments</a:t>
            </a:r>
            <a:r>
              <a:rPr lang="en-US" sz="1050" dirty="0" smtClean="0"/>
              <a:t>), M (Missing)</a:t>
            </a:r>
            <a:endParaRPr lang="en-US" sz="1050" dirty="0"/>
          </a:p>
        </p:txBody>
      </p:sp>
      <p:sp>
        <p:nvSpPr>
          <p:cNvPr id="87" name="Flowchart: Document 86"/>
          <p:cNvSpPr/>
          <p:nvPr/>
        </p:nvSpPr>
        <p:spPr>
          <a:xfrm>
            <a:off x="232179" y="5827345"/>
            <a:ext cx="4020105" cy="9026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NaturalFlow</a:t>
            </a:r>
            <a:r>
              <a:rPr lang="en-US" sz="1100" u="sng" dirty="0" smtClean="0"/>
              <a:t>/Station-</a:t>
            </a:r>
            <a:r>
              <a:rPr lang="en-US" sz="1100" u="sng" dirty="0" err="1" smtClean="0"/>
              <a:t>ForecastedRunoff</a:t>
            </a:r>
            <a:r>
              <a:rPr lang="en-US" sz="1100" u="sng" dirty="0" smtClean="0"/>
              <a:t>-</a:t>
            </a:r>
            <a:r>
              <a:rPr lang="en-US" sz="1100" u="sng" dirty="0" err="1" smtClean="0"/>
              <a:t>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ForecastedRunoff-PctOfAverage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sp>
        <p:nvSpPr>
          <p:cNvPr id="88" name="Flowchart: Document 87"/>
          <p:cNvSpPr/>
          <p:nvPr/>
        </p:nvSpPr>
        <p:spPr>
          <a:xfrm>
            <a:off x="232179" y="3530196"/>
            <a:ext cx="4020105" cy="8694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ReservoirStorage</a:t>
            </a:r>
            <a:r>
              <a:rPr lang="en-US" sz="1100" u="sng" dirty="0" smtClean="0"/>
              <a:t>/Station-</a:t>
            </a:r>
            <a:r>
              <a:rPr lang="en-US" sz="1100" u="sng" dirty="0" err="1" smtClean="0"/>
              <a:t>ReservoirStorage</a:t>
            </a:r>
            <a:r>
              <a:rPr lang="en-US" sz="1100" u="sng" dirty="0" smtClean="0"/>
              <a:t>-</a:t>
            </a:r>
            <a:r>
              <a:rPr lang="en-US" sz="1100" u="sng" dirty="0" err="1" smtClean="0"/>
              <a:t>PctOfAverage</a:t>
            </a:r>
            <a:endParaRPr lang="en-US" sz="1100" u="sng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ReservoirStorage-PctOfAverage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sp>
        <p:nvSpPr>
          <p:cNvPr id="89" name="Flowchart: Document 88"/>
          <p:cNvSpPr/>
          <p:nvPr/>
        </p:nvSpPr>
        <p:spPr>
          <a:xfrm>
            <a:off x="204081" y="1453093"/>
            <a:ext cx="4048204" cy="7830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u="sng" dirty="0" err="1" smtClean="0"/>
              <a:t>PrevMoStreamflow</a:t>
            </a:r>
            <a:r>
              <a:rPr lang="en-US" sz="1100" u="sng" dirty="0" smtClean="0"/>
              <a:t>/Station-</a:t>
            </a:r>
            <a:r>
              <a:rPr lang="en-US" sz="1100" u="sng" dirty="0" err="1" smtClean="0"/>
              <a:t>PrevMoStreamflow</a:t>
            </a:r>
            <a:r>
              <a:rPr lang="en-US" sz="1100" u="sng" dirty="0" smtClean="0"/>
              <a:t>-</a:t>
            </a:r>
            <a:r>
              <a:rPr lang="en-US" sz="1100" u="sng" dirty="0" err="1" smtClean="0"/>
              <a:t>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Alias = {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}-</a:t>
            </a:r>
            <a:r>
              <a:rPr lang="en-US" sz="1050" dirty="0" err="1" smtClean="0"/>
              <a:t>PrevMoStreamflow-PctOfAverage</a:t>
            </a:r>
            <a:endParaRPr lang="en-US" sz="1050" dirty="0" smtClean="0"/>
          </a:p>
          <a:p>
            <a:pPr algn="ctr"/>
            <a:r>
              <a:rPr lang="en-US" sz="1050" dirty="0" smtClean="0"/>
              <a:t>TS Properties = </a:t>
            </a:r>
            <a:r>
              <a:rPr lang="en-US" sz="1050" dirty="0" err="1" smtClean="0"/>
              <a:t>stationId</a:t>
            </a:r>
            <a:r>
              <a:rPr lang="en-US" sz="1050" dirty="0" smtClean="0"/>
              <a:t>, </a:t>
            </a:r>
            <a:r>
              <a:rPr lang="en-US" sz="1050" dirty="0" err="1" smtClean="0"/>
              <a:t>stationName</a:t>
            </a:r>
            <a:r>
              <a:rPr lang="en-US" sz="1050" dirty="0" smtClean="0"/>
              <a:t>, </a:t>
            </a:r>
            <a:r>
              <a:rPr lang="en-US" sz="1050" dirty="0" err="1" smtClean="0"/>
              <a:t>FlowType</a:t>
            </a:r>
            <a:endParaRPr lang="en-US" sz="1050" dirty="0" smtClean="0"/>
          </a:p>
          <a:p>
            <a:pPr algn="ctr"/>
            <a:r>
              <a:rPr lang="en-US" sz="1050" dirty="0" smtClean="0"/>
              <a:t>Data Flags = none</a:t>
            </a:r>
            <a:endParaRPr lang="en-US" sz="1050" dirty="0" smtClean="0"/>
          </a:p>
        </p:txBody>
      </p:sp>
      <p:cxnSp>
        <p:nvCxnSpPr>
          <p:cNvPr id="5" name="Straight Arrow Connector 4"/>
          <p:cNvCxnSpPr>
            <a:stCxn id="86" idx="3"/>
            <a:endCxn id="6" idx="1"/>
          </p:cNvCxnSpPr>
          <p:nvPr/>
        </p:nvCxnSpPr>
        <p:spPr>
          <a:xfrm>
            <a:off x="4252285" y="773119"/>
            <a:ext cx="1201207" cy="667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9" idx="3"/>
            <a:endCxn id="6" idx="1"/>
          </p:cNvCxnSpPr>
          <p:nvPr/>
        </p:nvCxnSpPr>
        <p:spPr>
          <a:xfrm flipV="1">
            <a:off x="4252285" y="1440612"/>
            <a:ext cx="1201207" cy="404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4" idx="3"/>
            <a:endCxn id="6" idx="1"/>
          </p:cNvCxnSpPr>
          <p:nvPr/>
        </p:nvCxnSpPr>
        <p:spPr>
          <a:xfrm flipV="1">
            <a:off x="4252285" y="1440612"/>
            <a:ext cx="1201207" cy="1453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8" idx="3"/>
            <a:endCxn id="6" idx="1"/>
          </p:cNvCxnSpPr>
          <p:nvPr/>
        </p:nvCxnSpPr>
        <p:spPr>
          <a:xfrm flipV="1">
            <a:off x="4252284" y="1440612"/>
            <a:ext cx="1201208" cy="2524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5" idx="3"/>
            <a:endCxn id="6" idx="1"/>
          </p:cNvCxnSpPr>
          <p:nvPr/>
        </p:nvCxnSpPr>
        <p:spPr>
          <a:xfrm flipV="1">
            <a:off x="4252284" y="1440612"/>
            <a:ext cx="1201208" cy="3670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7" idx="3"/>
            <a:endCxn id="6" idx="1"/>
          </p:cNvCxnSpPr>
          <p:nvPr/>
        </p:nvCxnSpPr>
        <p:spPr>
          <a:xfrm flipV="1">
            <a:off x="4252284" y="1440612"/>
            <a:ext cx="1201208" cy="483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6" idx="3"/>
            <a:endCxn id="19" idx="1"/>
          </p:cNvCxnSpPr>
          <p:nvPr/>
        </p:nvCxnSpPr>
        <p:spPr>
          <a:xfrm>
            <a:off x="4252285" y="773119"/>
            <a:ext cx="1198466" cy="273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4" idx="3"/>
            <a:endCxn id="19" idx="1"/>
          </p:cNvCxnSpPr>
          <p:nvPr/>
        </p:nvCxnSpPr>
        <p:spPr>
          <a:xfrm>
            <a:off x="4252285" y="2894185"/>
            <a:ext cx="1198466" cy="617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3"/>
            <a:endCxn id="19" idx="1"/>
          </p:cNvCxnSpPr>
          <p:nvPr/>
        </p:nvCxnSpPr>
        <p:spPr>
          <a:xfrm flipV="1">
            <a:off x="4252284" y="3511964"/>
            <a:ext cx="1198467" cy="1599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Flowchart: Document 92"/>
          <p:cNvSpPr/>
          <p:nvPr/>
        </p:nvSpPr>
        <p:spPr>
          <a:xfrm>
            <a:off x="9233087" y="3972210"/>
            <a:ext cx="2941383" cy="37936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{</a:t>
            </a:r>
            <a:r>
              <a:rPr lang="en-US" sz="1200" dirty="0" smtClean="0"/>
              <a:t>BasinName}-TimeSeries.xlsx</a:t>
            </a:r>
            <a:endParaRPr lang="en-US" sz="1200" dirty="0"/>
          </a:p>
        </p:txBody>
      </p:sp>
      <p:cxnSp>
        <p:nvCxnSpPr>
          <p:cNvPr id="106" name="Straight Arrow Connector 105"/>
          <p:cNvCxnSpPr>
            <a:stCxn id="19" idx="3"/>
            <a:endCxn id="93" idx="1"/>
          </p:cNvCxnSpPr>
          <p:nvPr/>
        </p:nvCxnSpPr>
        <p:spPr>
          <a:xfrm>
            <a:off x="8394875" y="3511964"/>
            <a:ext cx="838212" cy="649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7" name="Flowchart: Document 106"/>
          <p:cNvSpPr/>
          <p:nvPr/>
        </p:nvSpPr>
        <p:spPr>
          <a:xfrm>
            <a:off x="9428065" y="531499"/>
            <a:ext cx="2746404" cy="3749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{</a:t>
            </a:r>
            <a:r>
              <a:rPr lang="en-US" sz="1200" dirty="0"/>
              <a:t>HUCID</a:t>
            </a:r>
            <a:r>
              <a:rPr lang="en-US" sz="1200" dirty="0" smtClean="0"/>
              <a:t>}-TimeSeries.xlsx</a:t>
            </a:r>
            <a:endParaRPr lang="en-US" sz="1200" dirty="0"/>
          </a:p>
        </p:txBody>
      </p:sp>
      <p:sp>
        <p:nvSpPr>
          <p:cNvPr id="110" name="Flowchart: Document 109"/>
          <p:cNvSpPr/>
          <p:nvPr/>
        </p:nvSpPr>
        <p:spPr>
          <a:xfrm>
            <a:off x="9428064" y="1557582"/>
            <a:ext cx="2763935" cy="3602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HUC-</a:t>
            </a:r>
            <a:r>
              <a:rPr lang="en-US" sz="1200" dirty="0"/>
              <a:t>{HUCID}-</a:t>
            </a:r>
            <a:r>
              <a:rPr lang="en-US" sz="1200" dirty="0" smtClean="0"/>
              <a:t>SWSI-recent-graph.png</a:t>
            </a:r>
            <a:endParaRPr lang="en-US" sz="1200" dirty="0" smtClean="0"/>
          </a:p>
        </p:txBody>
      </p:sp>
      <p:sp>
        <p:nvSpPr>
          <p:cNvPr id="111" name="Flowchart: Document 110"/>
          <p:cNvSpPr/>
          <p:nvPr/>
        </p:nvSpPr>
        <p:spPr>
          <a:xfrm>
            <a:off x="9062520" y="2028394"/>
            <a:ext cx="3129480" cy="4949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HUC-</a:t>
            </a:r>
            <a:r>
              <a:rPr lang="en-US" sz="1200" dirty="0"/>
              <a:t>{HUCID}-</a:t>
            </a:r>
            <a:r>
              <a:rPr lang="en-US" sz="1200" dirty="0" smtClean="0"/>
              <a:t>SWSI-history-{month}-graph.png</a:t>
            </a:r>
          </a:p>
        </p:txBody>
      </p:sp>
      <p:cxnSp>
        <p:nvCxnSpPr>
          <p:cNvPr id="117" name="Straight Arrow Connector 116"/>
          <p:cNvCxnSpPr>
            <a:stCxn id="6" idx="3"/>
            <a:endCxn id="107" idx="1"/>
          </p:cNvCxnSpPr>
          <p:nvPr/>
        </p:nvCxnSpPr>
        <p:spPr>
          <a:xfrm flipV="1">
            <a:off x="8397616" y="718977"/>
            <a:ext cx="1030449" cy="721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" idx="3"/>
            <a:endCxn id="110" idx="1"/>
          </p:cNvCxnSpPr>
          <p:nvPr/>
        </p:nvCxnSpPr>
        <p:spPr>
          <a:xfrm>
            <a:off x="8397616" y="1440612"/>
            <a:ext cx="1030448" cy="297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" idx="3"/>
            <a:endCxn id="111" idx="1"/>
          </p:cNvCxnSpPr>
          <p:nvPr/>
        </p:nvCxnSpPr>
        <p:spPr>
          <a:xfrm>
            <a:off x="8397616" y="1440612"/>
            <a:ext cx="664904" cy="835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2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103968" y="5684180"/>
            <a:ext cx="7088032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 smtClean="0"/>
              <a:t>Optional </a:t>
            </a:r>
            <a:r>
              <a:rPr lang="en-US" sz="2400" b="1" u="sng" dirty="0" smtClean="0"/>
              <a:t>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 smtClean="0"/>
          </a:p>
        </p:txBody>
      </p:sp>
      <p:sp>
        <p:nvSpPr>
          <p:cNvPr id="37" name="Flowchart: Terminator 36"/>
          <p:cNvSpPr/>
          <p:nvPr/>
        </p:nvSpPr>
        <p:spPr>
          <a:xfrm>
            <a:off x="4190998" y="161542"/>
            <a:ext cx="2889849" cy="5693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Processes</a:t>
            </a:r>
            <a:endParaRPr lang="en-US" dirty="0"/>
          </a:p>
        </p:txBody>
      </p:sp>
      <p:sp>
        <p:nvSpPr>
          <p:cNvPr id="44" name="Flowchart: Terminator 43"/>
          <p:cNvSpPr/>
          <p:nvPr/>
        </p:nvSpPr>
        <p:spPr>
          <a:xfrm>
            <a:off x="4312918" y="4849366"/>
            <a:ext cx="2889849" cy="5693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1360</Words>
  <Application>Microsoft Office PowerPoint</Application>
  <PresentationFormat>Widescreen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amv</dc:creator>
  <cp:lastModifiedBy>Amy Volckens</cp:lastModifiedBy>
  <cp:revision>64</cp:revision>
  <dcterms:created xsi:type="dcterms:W3CDTF">2015-06-05T20:27:29Z</dcterms:created>
  <dcterms:modified xsi:type="dcterms:W3CDTF">2015-07-07T13:10:54Z</dcterms:modified>
</cp:coreProperties>
</file>