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40"/>
  </p:notesMasterIdLst>
  <p:sldIdLst>
    <p:sldId id="257" r:id="rId2"/>
    <p:sldId id="256" r:id="rId3"/>
    <p:sldId id="258" r:id="rId4"/>
    <p:sldId id="259" r:id="rId5"/>
    <p:sldId id="260" r:id="rId6"/>
    <p:sldId id="561" r:id="rId7"/>
    <p:sldId id="560" r:id="rId8"/>
    <p:sldId id="559" r:id="rId9"/>
    <p:sldId id="558" r:id="rId10"/>
    <p:sldId id="574" r:id="rId11"/>
    <p:sldId id="573" r:id="rId12"/>
    <p:sldId id="572" r:id="rId13"/>
    <p:sldId id="571" r:id="rId14"/>
    <p:sldId id="570" r:id="rId15"/>
    <p:sldId id="569" r:id="rId16"/>
    <p:sldId id="568" r:id="rId17"/>
    <p:sldId id="567" r:id="rId18"/>
    <p:sldId id="566" r:id="rId19"/>
    <p:sldId id="565" r:id="rId20"/>
    <p:sldId id="564" r:id="rId21"/>
    <p:sldId id="582" r:id="rId22"/>
    <p:sldId id="581" r:id="rId23"/>
    <p:sldId id="580" r:id="rId24"/>
    <p:sldId id="579" r:id="rId25"/>
    <p:sldId id="578" r:id="rId26"/>
    <p:sldId id="577" r:id="rId27"/>
    <p:sldId id="576" r:id="rId28"/>
    <p:sldId id="575" r:id="rId29"/>
    <p:sldId id="562" r:id="rId30"/>
    <p:sldId id="594" r:id="rId31"/>
    <p:sldId id="660" r:id="rId32"/>
    <p:sldId id="592" r:id="rId33"/>
    <p:sldId id="591" r:id="rId34"/>
    <p:sldId id="590" r:id="rId35"/>
    <p:sldId id="589" r:id="rId36"/>
    <p:sldId id="588" r:id="rId37"/>
    <p:sldId id="587" r:id="rId38"/>
    <p:sldId id="586" r:id="rId39"/>
    <p:sldId id="585" r:id="rId40"/>
    <p:sldId id="584" r:id="rId41"/>
    <p:sldId id="583" r:id="rId42"/>
    <p:sldId id="466" r:id="rId43"/>
    <p:sldId id="605" r:id="rId44"/>
    <p:sldId id="604" r:id="rId45"/>
    <p:sldId id="603" r:id="rId46"/>
    <p:sldId id="602" r:id="rId47"/>
    <p:sldId id="601" r:id="rId48"/>
    <p:sldId id="600" r:id="rId49"/>
    <p:sldId id="599" r:id="rId50"/>
    <p:sldId id="598" r:id="rId51"/>
    <p:sldId id="597" r:id="rId52"/>
    <p:sldId id="596" r:id="rId53"/>
    <p:sldId id="595" r:id="rId54"/>
    <p:sldId id="610" r:id="rId55"/>
    <p:sldId id="609" r:id="rId56"/>
    <p:sldId id="608" r:id="rId57"/>
    <p:sldId id="607" r:id="rId58"/>
    <p:sldId id="661" r:id="rId59"/>
    <p:sldId id="727" r:id="rId60"/>
    <p:sldId id="624" r:id="rId61"/>
    <p:sldId id="623" r:id="rId62"/>
    <p:sldId id="728" r:id="rId63"/>
    <p:sldId id="729" r:id="rId64"/>
    <p:sldId id="662" r:id="rId65"/>
    <p:sldId id="663" r:id="rId66"/>
    <p:sldId id="664" r:id="rId67"/>
    <p:sldId id="665" r:id="rId68"/>
    <p:sldId id="666" r:id="rId69"/>
    <p:sldId id="667" r:id="rId70"/>
    <p:sldId id="668" r:id="rId71"/>
    <p:sldId id="742" r:id="rId72"/>
    <p:sldId id="743" r:id="rId73"/>
    <p:sldId id="671" r:id="rId74"/>
    <p:sldId id="730" r:id="rId75"/>
    <p:sldId id="731" r:id="rId76"/>
    <p:sldId id="732" r:id="rId77"/>
    <p:sldId id="672" r:id="rId78"/>
    <p:sldId id="673" r:id="rId79"/>
    <p:sldId id="674" r:id="rId80"/>
    <p:sldId id="675" r:id="rId81"/>
    <p:sldId id="676" r:id="rId82"/>
    <p:sldId id="677" r:id="rId83"/>
    <p:sldId id="678" r:id="rId84"/>
    <p:sldId id="679" r:id="rId85"/>
    <p:sldId id="734" r:id="rId86"/>
    <p:sldId id="680" r:id="rId87"/>
    <p:sldId id="681" r:id="rId88"/>
    <p:sldId id="682" r:id="rId89"/>
    <p:sldId id="683" r:id="rId90"/>
    <p:sldId id="684" r:id="rId91"/>
    <p:sldId id="685" r:id="rId92"/>
    <p:sldId id="686" r:id="rId93"/>
    <p:sldId id="687" r:id="rId94"/>
    <p:sldId id="688" r:id="rId95"/>
    <p:sldId id="689" r:id="rId96"/>
    <p:sldId id="690" r:id="rId97"/>
    <p:sldId id="691" r:id="rId98"/>
    <p:sldId id="692" r:id="rId99"/>
    <p:sldId id="693" r:id="rId100"/>
    <p:sldId id="694" r:id="rId101"/>
    <p:sldId id="695" r:id="rId102"/>
    <p:sldId id="696" r:id="rId103"/>
    <p:sldId id="697" r:id="rId104"/>
    <p:sldId id="698" r:id="rId105"/>
    <p:sldId id="699" r:id="rId106"/>
    <p:sldId id="700" r:id="rId107"/>
    <p:sldId id="701" r:id="rId108"/>
    <p:sldId id="702" r:id="rId109"/>
    <p:sldId id="735" r:id="rId110"/>
    <p:sldId id="703" r:id="rId111"/>
    <p:sldId id="704" r:id="rId112"/>
    <p:sldId id="705" r:id="rId113"/>
    <p:sldId id="706" r:id="rId114"/>
    <p:sldId id="707" r:id="rId115"/>
    <p:sldId id="708" r:id="rId116"/>
    <p:sldId id="709" r:id="rId117"/>
    <p:sldId id="710" r:id="rId118"/>
    <p:sldId id="736" r:id="rId119"/>
    <p:sldId id="711" r:id="rId120"/>
    <p:sldId id="712" r:id="rId121"/>
    <p:sldId id="713" r:id="rId122"/>
    <p:sldId id="714" r:id="rId123"/>
    <p:sldId id="715" r:id="rId124"/>
    <p:sldId id="716" r:id="rId125"/>
    <p:sldId id="717" r:id="rId126"/>
    <p:sldId id="737" r:id="rId127"/>
    <p:sldId id="739" r:id="rId128"/>
    <p:sldId id="718" r:id="rId129"/>
    <p:sldId id="740" r:id="rId130"/>
    <p:sldId id="719" r:id="rId131"/>
    <p:sldId id="720" r:id="rId132"/>
    <p:sldId id="721" r:id="rId133"/>
    <p:sldId id="722" r:id="rId134"/>
    <p:sldId id="723" r:id="rId135"/>
    <p:sldId id="724" r:id="rId136"/>
    <p:sldId id="725" r:id="rId137"/>
    <p:sldId id="726" r:id="rId138"/>
    <p:sldId id="741" r:id="rId13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1"/>
      <p:bold r:id="rId142"/>
      <p:italic r:id="rId143"/>
      <p:boldItalic r:id="rId144"/>
    </p:embeddedFont>
    <p:embeddedFont>
      <p:font typeface="微软雅黑" panose="020B0503020204020204" pitchFamily="34" charset="-122"/>
      <p:regular r:id="rId145"/>
      <p:bold r:id="rId14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FF"/>
    <a:srgbClr val="00FFFF"/>
    <a:srgbClr val="FFCCFF"/>
    <a:srgbClr val="FF00FF"/>
    <a:srgbClr val="00FF00"/>
    <a:srgbClr val="99FF66"/>
    <a:srgbClr val="CC0099"/>
    <a:srgbClr val="009900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1" autoAdjust="0"/>
    <p:restoredTop sz="98564" autoAdjust="0"/>
  </p:normalViewPr>
  <p:slideViewPr>
    <p:cSldViewPr snapToGrid="0">
      <p:cViewPr varScale="1">
        <p:scale>
          <a:sx n="114" d="100"/>
          <a:sy n="114" d="100"/>
        </p:scale>
        <p:origin x="61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font" Target="fonts/font4.fntdata"/><Relationship Id="rId149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notesMaster" Target="notesMasters/notesMaster1.xml"/><Relationship Id="rId145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font" Target="fonts/font3.fntdata"/><Relationship Id="rId14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font" Target="fonts/font1.fntdata"/><Relationship Id="rId146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font" Target="fonts/font2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7A0F7-AD19-4993-8574-730EC50C92A6}" type="datetimeFigureOut">
              <a:rPr lang="zh-CN" altLang="en-US" smtClean="0"/>
              <a:pPr/>
              <a:t>2019/3/9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4BD24-89E3-4C51-B736-BCCE6C13A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970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140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943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733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DA329A4-D27B-47FF-810D-EE065D85E4EC}" type="datetimeFigureOut">
              <a:rPr lang="zh-CN" altLang="en-US"/>
              <a:pPr>
                <a:defRPr/>
              </a:pPr>
              <a:t>2019/3/9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9BF8F64-AEEF-4EA5-B05C-A8B826AB69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75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A344629-E8D8-4FC9-B2F5-E1E23C54B76E}" type="datetimeFigureOut">
              <a:rPr lang="zh-CN" altLang="en-US"/>
              <a:pPr>
                <a:defRPr/>
              </a:pPr>
              <a:t>2019/3/9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B92F815-478E-4E94-8CB1-4FA036D12C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059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3271B62-ACE9-45FB-967E-7F3DF287A117}" type="datetimeFigureOut">
              <a:rPr lang="zh-CN" altLang="en-US"/>
              <a:pPr>
                <a:defRPr/>
              </a:pPr>
              <a:t>2019/3/9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EDEBAC4-09E0-4CDA-BEAB-7114EA3C25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699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0D7647C-2BA5-490B-BA8F-200D31D2A377}" type="datetimeFigureOut">
              <a:rPr lang="zh-CN" altLang="en-US"/>
              <a:pPr>
                <a:defRPr/>
              </a:pPr>
              <a:t>2019/3/9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A98C907-F5C8-4C51-A988-DD1AA919B6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799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5082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39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C3E34-1C4B-4E72-8B73-8FD3F5BB4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180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693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FECE22F-C5C5-4781-A914-564AC8604FFF}" type="datetimeFigureOut">
              <a:rPr lang="zh-CN" altLang="en-US"/>
              <a:pPr>
                <a:defRPr/>
              </a:pPr>
              <a:t>2019/3/9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9141D5B-6DFE-4544-AB12-B62DBE9FF1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95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23E13FE-D74E-4681-86EE-8605341373C1}" type="datetimeFigureOut">
              <a:rPr lang="zh-CN" altLang="en-US"/>
              <a:pPr>
                <a:defRPr/>
              </a:pPr>
              <a:t>2019/3/9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B4B2D38-9BBB-44EE-A7EC-0C73C7AF76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13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6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33B0D37-B650-4F36-9AF4-E0C58AC46186}" type="datetimeFigureOut">
              <a:rPr lang="zh-CN" altLang="en-US"/>
              <a:pPr>
                <a:defRPr/>
              </a:pPr>
              <a:t>2019/3/9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030FB5E-FBC5-486C-B226-802E21D21F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33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2E24AEA-74A9-4099-9A56-447F8443042D}" type="datetimeFigureOut">
              <a:rPr lang="zh-CN" altLang="en-US"/>
              <a:pPr>
                <a:defRPr/>
              </a:pPr>
              <a:t>2019/3/9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B76FEC2-9CFF-4436-844D-2D5595FDF3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8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2F58448-F6D4-4566-AE9E-C49DFCCFFE79}" type="datetimeFigureOut">
              <a:rPr lang="zh-CN" altLang="en-US"/>
              <a:pPr>
                <a:defRPr/>
              </a:pPr>
              <a:t>2019/3/9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2485B17-6DCC-4B80-BFD5-13BCBC6830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87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Line 3"/>
          <p:cNvSpPr>
            <a:spLocks noChangeShapeType="1"/>
          </p:cNvSpPr>
          <p:nvPr userDrawn="1"/>
        </p:nvSpPr>
        <p:spPr bwMode="auto">
          <a:xfrm>
            <a:off x="-6254" y="434350"/>
            <a:ext cx="9144000" cy="0"/>
          </a:xfrm>
          <a:prstGeom prst="line">
            <a:avLst/>
          </a:prstGeom>
          <a:noFill/>
          <a:ln w="2540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232275" y="123825"/>
            <a:ext cx="679450" cy="465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9" name="Line 3"/>
          <p:cNvSpPr>
            <a:spLocks noChangeShapeType="1"/>
          </p:cNvSpPr>
          <p:nvPr userDrawn="1"/>
        </p:nvSpPr>
        <p:spPr bwMode="auto">
          <a:xfrm flipV="1">
            <a:off x="-1" y="258416"/>
            <a:ext cx="2964595" cy="3447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Rectangle 5"/>
          <p:cNvSpPr>
            <a:spLocks noChangeArrowheads="1"/>
          </p:cNvSpPr>
          <p:nvPr userDrawn="1"/>
        </p:nvSpPr>
        <p:spPr bwMode="auto">
          <a:xfrm>
            <a:off x="4896724" y="113353"/>
            <a:ext cx="11721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fr-FR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计算机网络</a:t>
            </a:r>
            <a:r>
              <a:rPr lang="zh-CN" altLang="en-US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原理</a:t>
            </a:r>
            <a:endParaRPr lang="fr-FR" altLang="zh-CN" sz="11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3" name="Line 3"/>
          <p:cNvSpPr>
            <a:spLocks noChangeShapeType="1"/>
          </p:cNvSpPr>
          <p:nvPr userDrawn="1"/>
        </p:nvSpPr>
        <p:spPr bwMode="auto">
          <a:xfrm flipV="1">
            <a:off x="6055588" y="250784"/>
            <a:ext cx="3094666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114638" y="5030147"/>
            <a:ext cx="8235273" cy="14977"/>
          </a:xfrm>
          <a:prstGeom prst="line">
            <a:avLst/>
          </a:prstGeom>
          <a:noFill/>
          <a:ln w="1905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827" y="74337"/>
            <a:ext cx="358346" cy="45868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97E00ED-9935-4618-B6C4-A45B3432A59B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177" y="94215"/>
            <a:ext cx="1232099" cy="32204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0D1C139-D8D1-4C7B-AA02-4D86CDF2BD31}"/>
              </a:ext>
            </a:extLst>
          </p:cNvPr>
          <p:cNvSpPr txBox="1"/>
          <p:nvPr userDrawn="1"/>
        </p:nvSpPr>
        <p:spPr>
          <a:xfrm>
            <a:off x="8438417" y="4873239"/>
            <a:ext cx="6794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Zhang XY</a:t>
            </a:r>
            <a:endParaRPr lang="zh-CN" altLang="en-US" sz="1000" dirty="0"/>
          </a:p>
        </p:txBody>
      </p:sp>
      <p:sp>
        <p:nvSpPr>
          <p:cNvPr id="18" name="Line 3">
            <a:extLst>
              <a:ext uri="{FF2B5EF4-FFF2-40B4-BE49-F238E27FC236}">
                <a16:creationId xmlns:a16="http://schemas.microsoft.com/office/drawing/2014/main" id="{3C8EE781-85FC-473D-92F8-5E75E434FD3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14638" y="4997482"/>
            <a:ext cx="8235273" cy="12835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FF6D04D-DE7F-4632-88A6-34F20A558DBB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622" y="4857893"/>
            <a:ext cx="471429" cy="26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6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49" r:id="rId15"/>
    <p:sldLayoutId id="2147483650" r:id="rId16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7.bin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6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wmf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15.png"/><Relationship Id="rId10" Type="http://schemas.openxmlformats.org/officeDocument/2006/relationships/image" Target="../media/image5.wmf"/><Relationship Id="rId4" Type="http://schemas.openxmlformats.org/officeDocument/2006/relationships/image" Target="../media/image14.png"/><Relationship Id="rId9" Type="http://schemas.openxmlformats.org/officeDocument/2006/relationships/image" Target="../media/image12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252" y="2239857"/>
            <a:ext cx="18669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eaLnBrk="0" hangingPunct="0">
              <a:spcBef>
                <a:spcPts val="1000"/>
              </a:spcBef>
            </a:pPr>
            <a:r>
              <a:rPr lang="fr-FR" sz="1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</a:t>
            </a:r>
            <a:r>
              <a:rPr lang="zh-CN" altLang="en-US" sz="1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fr-FR" sz="16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35085" y="1861082"/>
            <a:ext cx="3398686" cy="1421337"/>
            <a:chOff x="4535085" y="1664468"/>
            <a:chExt cx="3398686" cy="1421337"/>
          </a:xfrm>
        </p:grpSpPr>
        <p:sp>
          <p:nvSpPr>
            <p:cNvPr id="7" name="矩形 6"/>
            <p:cNvSpPr/>
            <p:nvPr/>
          </p:nvSpPr>
          <p:spPr>
            <a:xfrm>
              <a:off x="4535085" y="2147086"/>
              <a:ext cx="3398686" cy="9387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5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5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络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5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5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</a:t>
              </a:r>
              <a:endParaRPr lang="fr-FR" altLang="zh-CN" sz="5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565012" y="1664468"/>
              <a:ext cx="133882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 7 章</a:t>
              </a:r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0" y="2236899"/>
            <a:ext cx="2309091" cy="0"/>
          </a:xfrm>
          <a:prstGeom prst="line">
            <a:avLst/>
          </a:prstGeom>
          <a:ln w="19050">
            <a:solidFill>
              <a:srgbClr val="6D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5" y="1287471"/>
            <a:ext cx="8129015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网络的安全性是不可判定的。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一个安全的计算机网络应达到四个目标：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保密性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端点鉴别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信息的完整性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运行的安全性</a:t>
            </a:r>
          </a:p>
        </p:txBody>
      </p:sp>
      <p:sp>
        <p:nvSpPr>
          <p:cNvPr id="5" name="矩形标注 4"/>
          <p:cNvSpPr/>
          <p:nvPr/>
        </p:nvSpPr>
        <p:spPr bwMode="auto">
          <a:xfrm>
            <a:off x="3615008" y="2183972"/>
            <a:ext cx="4826733" cy="2153946"/>
          </a:xfrm>
          <a:prstGeom prst="wedgeRectCallout">
            <a:avLst>
              <a:gd name="adj1" fmla="val -79805"/>
              <a:gd name="adj2" fmla="val -40636"/>
            </a:avLst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85750" indent="-285750">
              <a:lnSpc>
                <a:spcPts val="2700"/>
              </a:lnSpc>
              <a:buClr>
                <a:srgbClr val="0070C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只有信息的发送方和接收方才能懂得所发送信息的内容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700"/>
              </a:lnSpc>
              <a:buClr>
                <a:srgbClr val="0070C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是网络安全通信的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最基本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的内容，也是对付被动攻击必须具备的功能。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700"/>
              </a:lnSpc>
              <a:buClr>
                <a:srgbClr val="0070C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为了使网络具有保密性，需要使用各种</a:t>
            </a:r>
            <a:r>
              <a:rPr lang="zh-CN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密码技术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511896" y="808289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789697" y="782825"/>
            <a:ext cx="35734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7.1.2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安全的计算机网络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09474" y="1143000"/>
            <a:ext cx="8129015" cy="321868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73929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142707" y="650839"/>
            <a:ext cx="2877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安全数据报的格式</a:t>
            </a:r>
          </a:p>
        </p:txBody>
      </p:sp>
      <p:sp>
        <p:nvSpPr>
          <p:cNvPr id="6" name="矩形 5"/>
          <p:cNvSpPr/>
          <p:nvPr/>
        </p:nvSpPr>
        <p:spPr>
          <a:xfrm>
            <a:off x="598538" y="2490733"/>
            <a:ext cx="16648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隧道方式下的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安全数据报的格式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730157" y="1243569"/>
            <a:ext cx="6088607" cy="994031"/>
            <a:chOff x="488211" y="1176741"/>
            <a:chExt cx="9143628" cy="1492797"/>
          </a:xfrm>
        </p:grpSpPr>
        <p:sp>
          <p:nvSpPr>
            <p:cNvPr id="16" name="Rectangle 56"/>
            <p:cNvSpPr>
              <a:spLocks noChangeArrowheads="1"/>
            </p:cNvSpPr>
            <p:nvPr/>
          </p:nvSpPr>
          <p:spPr bwMode="auto">
            <a:xfrm>
              <a:off x="1316616" y="1666390"/>
              <a:ext cx="8315223" cy="610275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308926" y="1666390"/>
              <a:ext cx="7322913" cy="610275"/>
            </a:xfrm>
            <a:prstGeom prst="rect">
              <a:avLst/>
            </a:prstGeom>
            <a:solidFill>
              <a:srgbClr val="FF0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 Box 48"/>
            <p:cNvSpPr txBox="1">
              <a:spLocks noChangeArrowheads="1"/>
            </p:cNvSpPr>
            <p:nvPr/>
          </p:nvSpPr>
          <p:spPr bwMode="auto">
            <a:xfrm>
              <a:off x="1163996" y="2276662"/>
              <a:ext cx="1247478" cy="39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 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 50</a:t>
              </a:r>
            </a:p>
          </p:txBody>
        </p:sp>
        <p:sp>
          <p:nvSpPr>
            <p:cNvPr id="10" name="Line 67"/>
            <p:cNvSpPr>
              <a:spLocks noChangeShapeType="1"/>
            </p:cNvSpPr>
            <p:nvPr/>
          </p:nvSpPr>
          <p:spPr bwMode="auto">
            <a:xfrm flipV="1">
              <a:off x="1316616" y="1437115"/>
              <a:ext cx="8315223" cy="168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68"/>
            <p:cNvSpPr txBox="1">
              <a:spLocks noChangeArrowheads="1"/>
            </p:cNvSpPr>
            <p:nvPr/>
          </p:nvSpPr>
          <p:spPr bwMode="auto">
            <a:xfrm>
              <a:off x="4355368" y="1176741"/>
              <a:ext cx="1974490" cy="469718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dirty="0"/>
                <a:t>IP </a:t>
              </a:r>
              <a:r>
                <a:rPr lang="zh-CN" altLang="en-US" dirty="0"/>
                <a:t>安全数据报</a:t>
              </a:r>
            </a:p>
          </p:txBody>
        </p:sp>
        <p:sp>
          <p:nvSpPr>
            <p:cNvPr id="12" name="Line 66"/>
            <p:cNvSpPr>
              <a:spLocks noChangeShapeType="1"/>
            </p:cNvSpPr>
            <p:nvPr/>
          </p:nvSpPr>
          <p:spPr bwMode="auto">
            <a:xfrm flipH="1">
              <a:off x="1316616" y="1283703"/>
              <a:ext cx="0" cy="28996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68"/>
            <p:cNvSpPr txBox="1">
              <a:spLocks noChangeArrowheads="1"/>
            </p:cNvSpPr>
            <p:nvPr/>
          </p:nvSpPr>
          <p:spPr bwMode="auto">
            <a:xfrm>
              <a:off x="1330092" y="1666390"/>
              <a:ext cx="975449" cy="64708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新的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 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首部</a:t>
              </a:r>
            </a:p>
          </p:txBody>
        </p:sp>
        <p:sp>
          <p:nvSpPr>
            <p:cNvPr id="14" name="TextBox 43"/>
            <p:cNvSpPr txBox="1">
              <a:spLocks noChangeArrowheads="1"/>
            </p:cNvSpPr>
            <p:nvPr/>
          </p:nvSpPr>
          <p:spPr bwMode="auto">
            <a:xfrm>
              <a:off x="1259432" y="1669762"/>
              <a:ext cx="467504" cy="39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</a:t>
              </a:r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68"/>
            <p:cNvSpPr txBox="1">
              <a:spLocks noChangeArrowheads="1"/>
            </p:cNvSpPr>
            <p:nvPr/>
          </p:nvSpPr>
          <p:spPr bwMode="auto">
            <a:xfrm>
              <a:off x="3680444" y="1779073"/>
              <a:ext cx="4547920" cy="398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    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安   全   数   据   报   的   有   效   载   荷</a:t>
              </a:r>
            </a:p>
          </p:txBody>
        </p:sp>
        <p:sp>
          <p:nvSpPr>
            <p:cNvPr id="17" name="Line 66"/>
            <p:cNvSpPr>
              <a:spLocks noChangeShapeType="1"/>
            </p:cNvSpPr>
            <p:nvPr/>
          </p:nvSpPr>
          <p:spPr bwMode="auto">
            <a:xfrm flipH="1">
              <a:off x="9631839" y="1298876"/>
              <a:ext cx="0" cy="2899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右箭头 17"/>
            <p:cNvSpPr/>
            <p:nvPr/>
          </p:nvSpPr>
          <p:spPr bwMode="auto">
            <a:xfrm flipH="1">
              <a:off x="660173" y="1895666"/>
              <a:ext cx="647524" cy="151726"/>
            </a:xfrm>
            <a:prstGeom prst="rightArrow">
              <a:avLst>
                <a:gd name="adj1" fmla="val 50000"/>
                <a:gd name="adj2" fmla="val 124075"/>
              </a:avLst>
            </a:prstGeom>
            <a:solidFill>
              <a:srgbClr val="FF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48"/>
            <p:cNvSpPr txBox="1">
              <a:spLocks noChangeArrowheads="1"/>
            </p:cNvSpPr>
            <p:nvPr/>
          </p:nvSpPr>
          <p:spPr bwMode="auto">
            <a:xfrm>
              <a:off x="488211" y="1187835"/>
              <a:ext cx="841881" cy="693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在前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任意多边形 20"/>
          <p:cNvSpPr/>
          <p:nvPr/>
        </p:nvSpPr>
        <p:spPr bwMode="auto">
          <a:xfrm>
            <a:off x="5273139" y="3136737"/>
            <a:ext cx="1981174" cy="309831"/>
          </a:xfrm>
          <a:custGeom>
            <a:avLst/>
            <a:gdLst>
              <a:gd name="connsiteX0" fmla="*/ 1090720 w 2808808"/>
              <a:gd name="connsiteY0" fmla="*/ 0 h 426447"/>
              <a:gd name="connsiteX1" fmla="*/ 0 w 2808808"/>
              <a:gd name="connsiteY1" fmla="*/ 418246 h 426447"/>
              <a:gd name="connsiteX2" fmla="*/ 2808808 w 2808808"/>
              <a:gd name="connsiteY2" fmla="*/ 426447 h 426447"/>
              <a:gd name="connsiteX3" fmla="*/ 1951814 w 2808808"/>
              <a:gd name="connsiteY3" fmla="*/ 0 h 426447"/>
              <a:gd name="connsiteX4" fmla="*/ 1090720 w 2808808"/>
              <a:gd name="connsiteY4" fmla="*/ 0 h 42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808" h="426447">
                <a:moveTo>
                  <a:pt x="1090720" y="0"/>
                </a:moveTo>
                <a:lnTo>
                  <a:pt x="0" y="418246"/>
                </a:lnTo>
                <a:lnTo>
                  <a:pt x="2808808" y="426447"/>
                </a:lnTo>
                <a:lnTo>
                  <a:pt x="1951814" y="0"/>
                </a:lnTo>
                <a:lnTo>
                  <a:pt x="109072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FF00FF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任意多边形 21"/>
          <p:cNvSpPr/>
          <p:nvPr/>
        </p:nvSpPr>
        <p:spPr bwMode="auto">
          <a:xfrm>
            <a:off x="2743195" y="3134492"/>
            <a:ext cx="1977814" cy="312076"/>
          </a:xfrm>
          <a:custGeom>
            <a:avLst/>
            <a:gdLst>
              <a:gd name="connsiteX0" fmla="*/ 274320 w 2804160"/>
              <a:gd name="connsiteY0" fmla="*/ 0 h 441960"/>
              <a:gd name="connsiteX1" fmla="*/ 0 w 2804160"/>
              <a:gd name="connsiteY1" fmla="*/ 441960 h 441960"/>
              <a:gd name="connsiteX2" fmla="*/ 2804160 w 2804160"/>
              <a:gd name="connsiteY2" fmla="*/ 434340 h 441960"/>
              <a:gd name="connsiteX3" fmla="*/ 1440180 w 2804160"/>
              <a:gd name="connsiteY3" fmla="*/ 7620 h 441960"/>
              <a:gd name="connsiteX4" fmla="*/ 274320 w 2804160"/>
              <a:gd name="connsiteY4" fmla="*/ 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4160" h="441960">
                <a:moveTo>
                  <a:pt x="274320" y="0"/>
                </a:moveTo>
                <a:lnTo>
                  <a:pt x="0" y="441960"/>
                </a:lnTo>
                <a:lnTo>
                  <a:pt x="2804160" y="434340"/>
                </a:lnTo>
                <a:lnTo>
                  <a:pt x="1440180" y="7620"/>
                </a:lnTo>
                <a:lnTo>
                  <a:pt x="27432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00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Line 51"/>
          <p:cNvSpPr>
            <a:spLocks noChangeShapeType="1"/>
          </p:cNvSpPr>
          <p:nvPr/>
        </p:nvSpPr>
        <p:spPr bwMode="auto">
          <a:xfrm flipH="1">
            <a:off x="6650666" y="2087127"/>
            <a:ext cx="0" cy="6533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Line 53"/>
          <p:cNvSpPr>
            <a:spLocks noChangeShapeType="1"/>
          </p:cNvSpPr>
          <p:nvPr/>
        </p:nvSpPr>
        <p:spPr bwMode="auto">
          <a:xfrm>
            <a:off x="3754500" y="2332972"/>
            <a:ext cx="1120" cy="40637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Line 54"/>
          <p:cNvSpPr>
            <a:spLocks noChangeShapeType="1"/>
          </p:cNvSpPr>
          <p:nvPr/>
        </p:nvSpPr>
        <p:spPr bwMode="auto">
          <a:xfrm>
            <a:off x="3755621" y="2385733"/>
            <a:ext cx="289504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Line 55"/>
          <p:cNvSpPr>
            <a:spLocks noChangeShapeType="1"/>
          </p:cNvSpPr>
          <p:nvPr/>
        </p:nvSpPr>
        <p:spPr bwMode="auto">
          <a:xfrm flipV="1">
            <a:off x="2942544" y="2145501"/>
            <a:ext cx="3708121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 Box 40"/>
          <p:cNvSpPr txBox="1">
            <a:spLocks noChangeArrowheads="1"/>
          </p:cNvSpPr>
          <p:nvPr/>
        </p:nvSpPr>
        <p:spPr bwMode="auto">
          <a:xfrm>
            <a:off x="4306771" y="2035488"/>
            <a:ext cx="1008546" cy="261610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rgbClr val="0000FF"/>
                </a:solidFill>
              </a:rPr>
              <a:t>   鉴别的部分</a:t>
            </a:r>
          </a:p>
        </p:txBody>
      </p:sp>
      <p:sp>
        <p:nvSpPr>
          <p:cNvPr id="29" name="Rectangle 57"/>
          <p:cNvSpPr>
            <a:spLocks noChangeArrowheads="1"/>
          </p:cNvSpPr>
          <p:nvPr/>
        </p:nvSpPr>
        <p:spPr bwMode="auto">
          <a:xfrm>
            <a:off x="2738715" y="3437588"/>
            <a:ext cx="1981174" cy="586696"/>
          </a:xfrm>
          <a:prstGeom prst="rect">
            <a:avLst/>
          </a:prstGeom>
          <a:solidFill>
            <a:srgbClr val="0099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 Box 59"/>
          <p:cNvSpPr txBox="1">
            <a:spLocks noChangeArrowheads="1"/>
          </p:cNvSpPr>
          <p:nvPr/>
        </p:nvSpPr>
        <p:spPr bwMode="auto">
          <a:xfrm>
            <a:off x="3094856" y="3460065"/>
            <a:ext cx="13997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安全参数索引 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62"/>
          <p:cNvSpPr>
            <a:spLocks noChangeArrowheads="1"/>
          </p:cNvSpPr>
          <p:nvPr/>
        </p:nvSpPr>
        <p:spPr bwMode="auto">
          <a:xfrm>
            <a:off x="5278739" y="3437588"/>
            <a:ext cx="1981174" cy="560166"/>
          </a:xfrm>
          <a:prstGeom prst="rect">
            <a:avLst/>
          </a:prstGeom>
          <a:solidFill>
            <a:srgbClr val="CC00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Line 52"/>
          <p:cNvSpPr>
            <a:spLocks noChangeShapeType="1"/>
          </p:cNvSpPr>
          <p:nvPr/>
        </p:nvSpPr>
        <p:spPr bwMode="auto">
          <a:xfrm>
            <a:off x="2942544" y="1975992"/>
            <a:ext cx="0" cy="814991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200" b="1">
              <a:ln>
                <a:solidFill>
                  <a:schemeClr val="tx1"/>
                </a:solidFill>
                <a:prstDash val="dash"/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Line 69"/>
          <p:cNvSpPr>
            <a:spLocks noChangeShapeType="1"/>
          </p:cNvSpPr>
          <p:nvPr/>
        </p:nvSpPr>
        <p:spPr bwMode="auto">
          <a:xfrm flipH="1">
            <a:off x="7818764" y="1975992"/>
            <a:ext cx="1119" cy="814991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200" b="1">
              <a:ln>
                <a:solidFill>
                  <a:schemeClr val="tx1"/>
                </a:solidFill>
                <a:prstDash val="dash"/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2"/>
          <p:cNvCxnSpPr>
            <a:cxnSpLocks noChangeShapeType="1"/>
            <a:stCxn id="29" idx="1"/>
            <a:endCxn id="29" idx="3"/>
          </p:cNvCxnSpPr>
          <p:nvPr/>
        </p:nvCxnSpPr>
        <p:spPr bwMode="auto">
          <a:xfrm>
            <a:off x="2738715" y="3730936"/>
            <a:ext cx="1981174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63"/>
          <p:cNvSpPr txBox="1">
            <a:spLocks noChangeArrowheads="1"/>
          </p:cNvSpPr>
          <p:nvPr/>
        </p:nvSpPr>
        <p:spPr bwMode="auto">
          <a:xfrm>
            <a:off x="3411799" y="3747758"/>
            <a:ext cx="5854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</a:t>
            </a:r>
          </a:p>
        </p:txBody>
      </p: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378305" y="4035453"/>
            <a:ext cx="6671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32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37" name="Text Box 63"/>
          <p:cNvSpPr txBox="1">
            <a:spLocks noChangeArrowheads="1"/>
          </p:cNvSpPr>
          <p:nvPr/>
        </p:nvSpPr>
        <p:spPr bwMode="auto">
          <a:xfrm>
            <a:off x="5228342" y="3489227"/>
            <a:ext cx="5854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</a:t>
            </a:r>
          </a:p>
        </p:txBody>
      </p:sp>
      <p:sp>
        <p:nvSpPr>
          <p:cNvPr id="38" name="Text Box 63"/>
          <p:cNvSpPr txBox="1">
            <a:spLocks noChangeArrowheads="1"/>
          </p:cNvSpPr>
          <p:nvPr/>
        </p:nvSpPr>
        <p:spPr bwMode="auto">
          <a:xfrm>
            <a:off x="5775655" y="3773712"/>
            <a:ext cx="74892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填充长度</a:t>
            </a:r>
          </a:p>
        </p:txBody>
      </p:sp>
      <p:sp>
        <p:nvSpPr>
          <p:cNvPr id="39" name="Text Box 63"/>
          <p:cNvSpPr txBox="1">
            <a:spLocks noChangeArrowheads="1"/>
          </p:cNvSpPr>
          <p:nvPr/>
        </p:nvSpPr>
        <p:spPr bwMode="auto">
          <a:xfrm>
            <a:off x="6417380" y="3771790"/>
            <a:ext cx="8899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下一个首部</a:t>
            </a:r>
          </a:p>
        </p:txBody>
      </p:sp>
      <p:sp>
        <p:nvSpPr>
          <p:cNvPr id="40" name="任意多边形 48"/>
          <p:cNvSpPr>
            <a:spLocks/>
          </p:cNvSpPr>
          <p:nvPr/>
        </p:nvSpPr>
        <p:spPr bwMode="auto">
          <a:xfrm>
            <a:off x="5787192" y="3811406"/>
            <a:ext cx="1472721" cy="182980"/>
          </a:xfrm>
          <a:custGeom>
            <a:avLst/>
            <a:gdLst>
              <a:gd name="T0" fmla="*/ 0 w 2021522"/>
              <a:gd name="T1" fmla="*/ 261828 h 258328"/>
              <a:gd name="T2" fmla="*/ 5476 w 2021522"/>
              <a:gd name="T3" fmla="*/ 4156 h 258328"/>
              <a:gd name="T4" fmla="*/ 2699984 w 2021522"/>
              <a:gd name="T5" fmla="*/ 0 h 258328"/>
              <a:gd name="T6" fmla="*/ 0 60000 65536"/>
              <a:gd name="T7" fmla="*/ 0 60000 65536"/>
              <a:gd name="T8" fmla="*/ 0 60000 65536"/>
              <a:gd name="T9" fmla="*/ 0 w 2021522"/>
              <a:gd name="T10" fmla="*/ 0 h 258328"/>
              <a:gd name="T11" fmla="*/ 2021522 w 2021522"/>
              <a:gd name="T12" fmla="*/ 258328 h 2583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1522" h="258328">
                <a:moveTo>
                  <a:pt x="0" y="258328"/>
                </a:moveTo>
                <a:lnTo>
                  <a:pt x="4101" y="4100"/>
                </a:lnTo>
                <a:lnTo>
                  <a:pt x="2021522" y="0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51"/>
          <p:cNvCxnSpPr>
            <a:cxnSpLocks noChangeShapeType="1"/>
          </p:cNvCxnSpPr>
          <p:nvPr/>
        </p:nvCxnSpPr>
        <p:spPr bwMode="auto">
          <a:xfrm flipH="1">
            <a:off x="6484914" y="3815896"/>
            <a:ext cx="1120" cy="18073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 Box 63"/>
          <p:cNvSpPr txBox="1">
            <a:spLocks noChangeArrowheads="1"/>
          </p:cNvSpPr>
          <p:nvPr/>
        </p:nvSpPr>
        <p:spPr bwMode="auto">
          <a:xfrm>
            <a:off x="5823788" y="3587363"/>
            <a:ext cx="5373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8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43" name="Text Box 63"/>
          <p:cNvSpPr txBox="1">
            <a:spLocks noChangeArrowheads="1"/>
          </p:cNvSpPr>
          <p:nvPr/>
        </p:nvSpPr>
        <p:spPr bwMode="auto">
          <a:xfrm>
            <a:off x="6560604" y="3581572"/>
            <a:ext cx="5373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8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5869967" y="4005762"/>
            <a:ext cx="6671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32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cxnSp>
        <p:nvCxnSpPr>
          <p:cNvPr id="45" name="直接连接符 44"/>
          <p:cNvCxnSpPr>
            <a:cxnSpLocks noChangeShapeType="1"/>
          </p:cNvCxnSpPr>
          <p:nvPr/>
        </p:nvCxnSpPr>
        <p:spPr bwMode="auto">
          <a:xfrm>
            <a:off x="6041418" y="2486764"/>
            <a:ext cx="0" cy="25370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Line 54"/>
          <p:cNvSpPr>
            <a:spLocks noChangeShapeType="1"/>
          </p:cNvSpPr>
          <p:nvPr/>
        </p:nvSpPr>
        <p:spPr bwMode="auto">
          <a:xfrm>
            <a:off x="3755621" y="2587796"/>
            <a:ext cx="2285797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 Box 15"/>
          <p:cNvSpPr txBox="1">
            <a:spLocks noChangeArrowheads="1"/>
          </p:cNvSpPr>
          <p:nvPr/>
        </p:nvSpPr>
        <p:spPr bwMode="auto">
          <a:xfrm>
            <a:off x="4329403" y="2462559"/>
            <a:ext cx="1189748" cy="265586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>
                <a:solidFill>
                  <a:srgbClr val="C00000"/>
                </a:solidFill>
              </a:rPr>
              <a:t>ESP </a:t>
            </a:r>
            <a:r>
              <a:rPr lang="zh-CN" altLang="en-US" dirty="0">
                <a:solidFill>
                  <a:srgbClr val="C00000"/>
                </a:solidFill>
              </a:rPr>
              <a:t>的有效载荷</a:t>
            </a:r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6690885" y="3999029"/>
            <a:ext cx="2792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53" name="Rectangle 2"/>
          <p:cNvSpPr>
            <a:spLocks noChangeArrowheads="1"/>
          </p:cNvSpPr>
          <p:nvPr/>
        </p:nvSpPr>
        <p:spPr bwMode="auto">
          <a:xfrm>
            <a:off x="3754500" y="2731812"/>
            <a:ext cx="2286918" cy="39930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6650666" y="2724750"/>
            <a:ext cx="1168098" cy="406372"/>
          </a:xfrm>
          <a:prstGeom prst="rect">
            <a:avLst/>
          </a:prstGeom>
          <a:solidFill>
            <a:srgbClr val="FFFF66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报文鉴别码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</a:p>
        </p:txBody>
      </p:sp>
      <p:sp>
        <p:nvSpPr>
          <p:cNvPr id="56" name="Rectangle 56"/>
          <p:cNvSpPr>
            <a:spLocks noChangeArrowheads="1"/>
          </p:cNvSpPr>
          <p:nvPr/>
        </p:nvSpPr>
        <p:spPr bwMode="auto">
          <a:xfrm>
            <a:off x="2942545" y="2724750"/>
            <a:ext cx="4876219" cy="40637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 Box 68"/>
          <p:cNvSpPr txBox="1">
            <a:spLocks noChangeArrowheads="1"/>
          </p:cNvSpPr>
          <p:nvPr/>
        </p:nvSpPr>
        <p:spPr bwMode="auto">
          <a:xfrm>
            <a:off x="4569247" y="2722505"/>
            <a:ext cx="125547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原始的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的有效载荷</a:t>
            </a:r>
          </a:p>
        </p:txBody>
      </p:sp>
      <p:sp>
        <p:nvSpPr>
          <p:cNvPr id="58" name="Text Box 68"/>
          <p:cNvSpPr txBox="1">
            <a:spLocks noChangeArrowheads="1"/>
          </p:cNvSpPr>
          <p:nvPr/>
        </p:nvSpPr>
        <p:spPr bwMode="auto">
          <a:xfrm>
            <a:off x="3750594" y="2721383"/>
            <a:ext cx="649537" cy="4308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原始的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首部</a:t>
            </a:r>
          </a:p>
        </p:txBody>
      </p:sp>
      <p:cxnSp>
        <p:nvCxnSpPr>
          <p:cNvPr id="59" name="直接连接符 38"/>
          <p:cNvCxnSpPr>
            <a:cxnSpLocks noChangeShapeType="1"/>
          </p:cNvCxnSpPr>
          <p:nvPr/>
        </p:nvCxnSpPr>
        <p:spPr bwMode="auto">
          <a:xfrm>
            <a:off x="4404066" y="2722505"/>
            <a:ext cx="0" cy="40861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组合 4"/>
          <p:cNvGrpSpPr/>
          <p:nvPr/>
        </p:nvGrpSpPr>
        <p:grpSpPr>
          <a:xfrm>
            <a:off x="5962535" y="2724750"/>
            <a:ext cx="688131" cy="406372"/>
            <a:chOff x="5962535" y="2724750"/>
            <a:chExt cx="688131" cy="406372"/>
          </a:xfrm>
        </p:grpSpPr>
        <p:sp>
          <p:nvSpPr>
            <p:cNvPr id="55" name="Rectangle 38"/>
            <p:cNvSpPr>
              <a:spLocks noChangeArrowheads="1"/>
            </p:cNvSpPr>
            <p:nvPr/>
          </p:nvSpPr>
          <p:spPr bwMode="auto">
            <a:xfrm>
              <a:off x="6041418" y="2724750"/>
              <a:ext cx="609248" cy="406372"/>
            </a:xfrm>
            <a:prstGeom prst="rect">
              <a:avLst/>
            </a:prstGeom>
            <a:solidFill>
              <a:srgbClr val="CC00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ESP </a:t>
              </a:r>
            </a:p>
            <a:p>
              <a:pPr algn="ctr"/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尾部</a:t>
              </a:r>
            </a:p>
          </p:txBody>
        </p:sp>
        <p:sp>
          <p:nvSpPr>
            <p:cNvPr id="60" name="TextBox 40"/>
            <p:cNvSpPr txBox="1">
              <a:spLocks noChangeArrowheads="1"/>
            </p:cNvSpPr>
            <p:nvPr/>
          </p:nvSpPr>
          <p:spPr bwMode="auto">
            <a:xfrm>
              <a:off x="5962535" y="2725874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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929079" y="2724750"/>
            <a:ext cx="825422" cy="406372"/>
            <a:chOff x="2929079" y="2724750"/>
            <a:chExt cx="825422" cy="406372"/>
          </a:xfrm>
        </p:grpSpPr>
        <p:sp>
          <p:nvSpPr>
            <p:cNvPr id="52" name="Rectangle 10"/>
            <p:cNvSpPr>
              <a:spLocks noChangeArrowheads="1"/>
            </p:cNvSpPr>
            <p:nvPr/>
          </p:nvSpPr>
          <p:spPr bwMode="auto">
            <a:xfrm>
              <a:off x="2942545" y="2724750"/>
              <a:ext cx="811956" cy="406372"/>
            </a:xfrm>
            <a:prstGeom prst="rect">
              <a:avLst/>
            </a:prstGeom>
            <a:solidFill>
              <a:srgbClr val="99FF66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ESP </a:t>
              </a:r>
            </a:p>
            <a:p>
              <a:pPr algn="ctr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首部</a:t>
              </a:r>
            </a:p>
          </p:txBody>
        </p:sp>
        <p:sp>
          <p:nvSpPr>
            <p:cNvPr id="61" name="TextBox 42"/>
            <p:cNvSpPr txBox="1">
              <a:spLocks noChangeArrowheads="1"/>
            </p:cNvSpPr>
            <p:nvPr/>
          </p:nvSpPr>
          <p:spPr bwMode="auto">
            <a:xfrm>
              <a:off x="2929079" y="2733730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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2" name="TextBox 43"/>
          <p:cNvSpPr txBox="1">
            <a:spLocks noChangeArrowheads="1"/>
          </p:cNvSpPr>
          <p:nvPr/>
        </p:nvSpPr>
        <p:spPr bwMode="auto">
          <a:xfrm>
            <a:off x="6621156" y="2722505"/>
            <a:ext cx="3113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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51"/>
          <p:cNvSpPr>
            <a:spLocks noChangeArrowheads="1"/>
          </p:cNvSpPr>
          <p:nvPr/>
        </p:nvSpPr>
        <p:spPr bwMode="auto">
          <a:xfrm>
            <a:off x="3749683" y="2727793"/>
            <a:ext cx="2285797" cy="40637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72419" y="2247656"/>
            <a:ext cx="1065116" cy="265902"/>
            <a:chOff x="4672419" y="2247656"/>
            <a:chExt cx="1065116" cy="265902"/>
          </a:xfrm>
        </p:grpSpPr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4720427" y="2247656"/>
              <a:ext cx="1017108" cy="261610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kumimoji="1"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/>
                <a:t>   加密的部分</a:t>
              </a:r>
            </a:p>
          </p:txBody>
        </p:sp>
        <p:sp>
          <p:nvSpPr>
            <p:cNvPr id="50" name="TextBox 41"/>
            <p:cNvSpPr txBox="1">
              <a:spLocks noChangeArrowheads="1"/>
            </p:cNvSpPr>
            <p:nvPr/>
          </p:nvSpPr>
          <p:spPr bwMode="auto">
            <a:xfrm>
              <a:off x="4672419" y="2251948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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" name="TextBox 43"/>
          <p:cNvSpPr txBox="1">
            <a:spLocks noChangeArrowheads="1"/>
          </p:cNvSpPr>
          <p:nvPr/>
        </p:nvSpPr>
        <p:spPr bwMode="auto">
          <a:xfrm>
            <a:off x="4241072" y="2027630"/>
            <a:ext cx="3113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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837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09474" y="1143000"/>
            <a:ext cx="8129015" cy="321868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73929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142707" y="650839"/>
            <a:ext cx="2877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安全数据报的格式</a:t>
            </a:r>
          </a:p>
        </p:txBody>
      </p:sp>
      <p:sp>
        <p:nvSpPr>
          <p:cNvPr id="6" name="矩形 5"/>
          <p:cNvSpPr/>
          <p:nvPr/>
        </p:nvSpPr>
        <p:spPr>
          <a:xfrm>
            <a:off x="598538" y="2490733"/>
            <a:ext cx="16648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隧道方式下的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安全数据报的格式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730157" y="1243569"/>
            <a:ext cx="6088607" cy="994031"/>
            <a:chOff x="488211" y="1176741"/>
            <a:chExt cx="9143628" cy="1492797"/>
          </a:xfrm>
        </p:grpSpPr>
        <p:sp>
          <p:nvSpPr>
            <p:cNvPr id="16" name="Rectangle 56"/>
            <p:cNvSpPr>
              <a:spLocks noChangeArrowheads="1"/>
            </p:cNvSpPr>
            <p:nvPr/>
          </p:nvSpPr>
          <p:spPr bwMode="auto">
            <a:xfrm>
              <a:off x="1316616" y="1666390"/>
              <a:ext cx="8315223" cy="610275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308926" y="1666390"/>
              <a:ext cx="7322913" cy="610275"/>
            </a:xfrm>
            <a:prstGeom prst="rect">
              <a:avLst/>
            </a:prstGeom>
            <a:solidFill>
              <a:srgbClr val="FF0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 Box 48"/>
            <p:cNvSpPr txBox="1">
              <a:spLocks noChangeArrowheads="1"/>
            </p:cNvSpPr>
            <p:nvPr/>
          </p:nvSpPr>
          <p:spPr bwMode="auto">
            <a:xfrm>
              <a:off x="1163996" y="2276662"/>
              <a:ext cx="1247478" cy="39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 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 50</a:t>
              </a:r>
            </a:p>
          </p:txBody>
        </p:sp>
        <p:sp>
          <p:nvSpPr>
            <p:cNvPr id="10" name="Line 67"/>
            <p:cNvSpPr>
              <a:spLocks noChangeShapeType="1"/>
            </p:cNvSpPr>
            <p:nvPr/>
          </p:nvSpPr>
          <p:spPr bwMode="auto">
            <a:xfrm flipV="1">
              <a:off x="1316616" y="1437115"/>
              <a:ext cx="8315223" cy="168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68"/>
            <p:cNvSpPr txBox="1">
              <a:spLocks noChangeArrowheads="1"/>
            </p:cNvSpPr>
            <p:nvPr/>
          </p:nvSpPr>
          <p:spPr bwMode="auto">
            <a:xfrm>
              <a:off x="4355368" y="1176741"/>
              <a:ext cx="1974490" cy="469718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dirty="0"/>
                <a:t>IP </a:t>
              </a:r>
              <a:r>
                <a:rPr lang="zh-CN" altLang="en-US" dirty="0"/>
                <a:t>安全数据报</a:t>
              </a:r>
            </a:p>
          </p:txBody>
        </p:sp>
        <p:sp>
          <p:nvSpPr>
            <p:cNvPr id="12" name="Line 66"/>
            <p:cNvSpPr>
              <a:spLocks noChangeShapeType="1"/>
            </p:cNvSpPr>
            <p:nvPr/>
          </p:nvSpPr>
          <p:spPr bwMode="auto">
            <a:xfrm flipH="1">
              <a:off x="1316616" y="1283703"/>
              <a:ext cx="0" cy="28996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68"/>
            <p:cNvSpPr txBox="1">
              <a:spLocks noChangeArrowheads="1"/>
            </p:cNvSpPr>
            <p:nvPr/>
          </p:nvSpPr>
          <p:spPr bwMode="auto">
            <a:xfrm>
              <a:off x="1330092" y="1666390"/>
              <a:ext cx="975449" cy="64708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新的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 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首部</a:t>
              </a:r>
            </a:p>
          </p:txBody>
        </p:sp>
        <p:sp>
          <p:nvSpPr>
            <p:cNvPr id="14" name="TextBox 43"/>
            <p:cNvSpPr txBox="1">
              <a:spLocks noChangeArrowheads="1"/>
            </p:cNvSpPr>
            <p:nvPr/>
          </p:nvSpPr>
          <p:spPr bwMode="auto">
            <a:xfrm>
              <a:off x="1259432" y="1669762"/>
              <a:ext cx="467504" cy="39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</a:t>
              </a:r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68"/>
            <p:cNvSpPr txBox="1">
              <a:spLocks noChangeArrowheads="1"/>
            </p:cNvSpPr>
            <p:nvPr/>
          </p:nvSpPr>
          <p:spPr bwMode="auto">
            <a:xfrm>
              <a:off x="3680444" y="1779073"/>
              <a:ext cx="4547920" cy="398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    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安   全   数   据   报   的   有   效   载   荷</a:t>
              </a:r>
            </a:p>
          </p:txBody>
        </p:sp>
        <p:sp>
          <p:nvSpPr>
            <p:cNvPr id="17" name="Line 66"/>
            <p:cNvSpPr>
              <a:spLocks noChangeShapeType="1"/>
            </p:cNvSpPr>
            <p:nvPr/>
          </p:nvSpPr>
          <p:spPr bwMode="auto">
            <a:xfrm flipH="1">
              <a:off x="9631839" y="1298876"/>
              <a:ext cx="0" cy="2899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右箭头 17"/>
            <p:cNvSpPr/>
            <p:nvPr/>
          </p:nvSpPr>
          <p:spPr bwMode="auto">
            <a:xfrm flipH="1">
              <a:off x="660173" y="1895666"/>
              <a:ext cx="647524" cy="151726"/>
            </a:xfrm>
            <a:prstGeom prst="rightArrow">
              <a:avLst>
                <a:gd name="adj1" fmla="val 50000"/>
                <a:gd name="adj2" fmla="val 124075"/>
              </a:avLst>
            </a:prstGeom>
            <a:solidFill>
              <a:srgbClr val="FF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48"/>
            <p:cNvSpPr txBox="1">
              <a:spLocks noChangeArrowheads="1"/>
            </p:cNvSpPr>
            <p:nvPr/>
          </p:nvSpPr>
          <p:spPr bwMode="auto">
            <a:xfrm>
              <a:off x="488211" y="1187835"/>
              <a:ext cx="841881" cy="693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在前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任意多边形 20"/>
          <p:cNvSpPr/>
          <p:nvPr/>
        </p:nvSpPr>
        <p:spPr bwMode="auto">
          <a:xfrm>
            <a:off x="5273139" y="3136737"/>
            <a:ext cx="1981174" cy="309831"/>
          </a:xfrm>
          <a:custGeom>
            <a:avLst/>
            <a:gdLst>
              <a:gd name="connsiteX0" fmla="*/ 1090720 w 2808808"/>
              <a:gd name="connsiteY0" fmla="*/ 0 h 426447"/>
              <a:gd name="connsiteX1" fmla="*/ 0 w 2808808"/>
              <a:gd name="connsiteY1" fmla="*/ 418246 h 426447"/>
              <a:gd name="connsiteX2" fmla="*/ 2808808 w 2808808"/>
              <a:gd name="connsiteY2" fmla="*/ 426447 h 426447"/>
              <a:gd name="connsiteX3" fmla="*/ 1951814 w 2808808"/>
              <a:gd name="connsiteY3" fmla="*/ 0 h 426447"/>
              <a:gd name="connsiteX4" fmla="*/ 1090720 w 2808808"/>
              <a:gd name="connsiteY4" fmla="*/ 0 h 42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808" h="426447">
                <a:moveTo>
                  <a:pt x="1090720" y="0"/>
                </a:moveTo>
                <a:lnTo>
                  <a:pt x="0" y="418246"/>
                </a:lnTo>
                <a:lnTo>
                  <a:pt x="2808808" y="426447"/>
                </a:lnTo>
                <a:lnTo>
                  <a:pt x="1951814" y="0"/>
                </a:lnTo>
                <a:lnTo>
                  <a:pt x="109072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FF00FF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任意多边形 21"/>
          <p:cNvSpPr/>
          <p:nvPr/>
        </p:nvSpPr>
        <p:spPr bwMode="auto">
          <a:xfrm>
            <a:off x="2743195" y="3134492"/>
            <a:ext cx="1977814" cy="312076"/>
          </a:xfrm>
          <a:custGeom>
            <a:avLst/>
            <a:gdLst>
              <a:gd name="connsiteX0" fmla="*/ 274320 w 2804160"/>
              <a:gd name="connsiteY0" fmla="*/ 0 h 441960"/>
              <a:gd name="connsiteX1" fmla="*/ 0 w 2804160"/>
              <a:gd name="connsiteY1" fmla="*/ 441960 h 441960"/>
              <a:gd name="connsiteX2" fmla="*/ 2804160 w 2804160"/>
              <a:gd name="connsiteY2" fmla="*/ 434340 h 441960"/>
              <a:gd name="connsiteX3" fmla="*/ 1440180 w 2804160"/>
              <a:gd name="connsiteY3" fmla="*/ 7620 h 441960"/>
              <a:gd name="connsiteX4" fmla="*/ 274320 w 2804160"/>
              <a:gd name="connsiteY4" fmla="*/ 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4160" h="441960">
                <a:moveTo>
                  <a:pt x="274320" y="0"/>
                </a:moveTo>
                <a:lnTo>
                  <a:pt x="0" y="441960"/>
                </a:lnTo>
                <a:lnTo>
                  <a:pt x="2804160" y="434340"/>
                </a:lnTo>
                <a:lnTo>
                  <a:pt x="1440180" y="7620"/>
                </a:lnTo>
                <a:lnTo>
                  <a:pt x="27432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00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Line 51"/>
          <p:cNvSpPr>
            <a:spLocks noChangeShapeType="1"/>
          </p:cNvSpPr>
          <p:nvPr/>
        </p:nvSpPr>
        <p:spPr bwMode="auto">
          <a:xfrm flipH="1">
            <a:off x="6650666" y="2087127"/>
            <a:ext cx="0" cy="6533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Line 53"/>
          <p:cNvSpPr>
            <a:spLocks noChangeShapeType="1"/>
          </p:cNvSpPr>
          <p:nvPr/>
        </p:nvSpPr>
        <p:spPr bwMode="auto">
          <a:xfrm>
            <a:off x="3754500" y="2332972"/>
            <a:ext cx="1120" cy="40637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Line 54"/>
          <p:cNvSpPr>
            <a:spLocks noChangeShapeType="1"/>
          </p:cNvSpPr>
          <p:nvPr/>
        </p:nvSpPr>
        <p:spPr bwMode="auto">
          <a:xfrm>
            <a:off x="3755621" y="2385733"/>
            <a:ext cx="289504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Line 55"/>
          <p:cNvSpPr>
            <a:spLocks noChangeShapeType="1"/>
          </p:cNvSpPr>
          <p:nvPr/>
        </p:nvSpPr>
        <p:spPr bwMode="auto">
          <a:xfrm flipV="1">
            <a:off x="2942544" y="2145501"/>
            <a:ext cx="3708121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57"/>
          <p:cNvSpPr>
            <a:spLocks noChangeArrowheads="1"/>
          </p:cNvSpPr>
          <p:nvPr/>
        </p:nvSpPr>
        <p:spPr bwMode="auto">
          <a:xfrm>
            <a:off x="2738715" y="3437588"/>
            <a:ext cx="1981174" cy="586696"/>
          </a:xfrm>
          <a:prstGeom prst="rect">
            <a:avLst/>
          </a:prstGeom>
          <a:solidFill>
            <a:srgbClr val="0099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 Box 59"/>
          <p:cNvSpPr txBox="1">
            <a:spLocks noChangeArrowheads="1"/>
          </p:cNvSpPr>
          <p:nvPr/>
        </p:nvSpPr>
        <p:spPr bwMode="auto">
          <a:xfrm>
            <a:off x="3094856" y="3460065"/>
            <a:ext cx="13997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安全参数索引 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62"/>
          <p:cNvSpPr>
            <a:spLocks noChangeArrowheads="1"/>
          </p:cNvSpPr>
          <p:nvPr/>
        </p:nvSpPr>
        <p:spPr bwMode="auto">
          <a:xfrm>
            <a:off x="5278739" y="3437588"/>
            <a:ext cx="1981174" cy="560166"/>
          </a:xfrm>
          <a:prstGeom prst="rect">
            <a:avLst/>
          </a:prstGeom>
          <a:solidFill>
            <a:srgbClr val="CC00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Line 52"/>
          <p:cNvSpPr>
            <a:spLocks noChangeShapeType="1"/>
          </p:cNvSpPr>
          <p:nvPr/>
        </p:nvSpPr>
        <p:spPr bwMode="auto">
          <a:xfrm>
            <a:off x="2942544" y="1975992"/>
            <a:ext cx="0" cy="814991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200" b="1">
              <a:ln>
                <a:solidFill>
                  <a:schemeClr val="tx1"/>
                </a:solidFill>
                <a:prstDash val="dash"/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Line 69"/>
          <p:cNvSpPr>
            <a:spLocks noChangeShapeType="1"/>
          </p:cNvSpPr>
          <p:nvPr/>
        </p:nvSpPr>
        <p:spPr bwMode="auto">
          <a:xfrm flipH="1">
            <a:off x="7818764" y="1975992"/>
            <a:ext cx="1119" cy="814991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200" b="1">
              <a:ln>
                <a:solidFill>
                  <a:schemeClr val="tx1"/>
                </a:solidFill>
                <a:prstDash val="dash"/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2"/>
          <p:cNvCxnSpPr>
            <a:cxnSpLocks noChangeShapeType="1"/>
            <a:stCxn id="29" idx="1"/>
            <a:endCxn id="29" idx="3"/>
          </p:cNvCxnSpPr>
          <p:nvPr/>
        </p:nvCxnSpPr>
        <p:spPr bwMode="auto">
          <a:xfrm>
            <a:off x="2738715" y="3730936"/>
            <a:ext cx="1981174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63"/>
          <p:cNvSpPr txBox="1">
            <a:spLocks noChangeArrowheads="1"/>
          </p:cNvSpPr>
          <p:nvPr/>
        </p:nvSpPr>
        <p:spPr bwMode="auto">
          <a:xfrm>
            <a:off x="3411799" y="3747758"/>
            <a:ext cx="5854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</a:t>
            </a:r>
          </a:p>
        </p:txBody>
      </p: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378305" y="4035453"/>
            <a:ext cx="6671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32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37" name="Text Box 63"/>
          <p:cNvSpPr txBox="1">
            <a:spLocks noChangeArrowheads="1"/>
          </p:cNvSpPr>
          <p:nvPr/>
        </p:nvSpPr>
        <p:spPr bwMode="auto">
          <a:xfrm>
            <a:off x="5228342" y="3489227"/>
            <a:ext cx="5854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</a:t>
            </a:r>
          </a:p>
        </p:txBody>
      </p:sp>
      <p:sp>
        <p:nvSpPr>
          <p:cNvPr id="38" name="Text Box 63"/>
          <p:cNvSpPr txBox="1">
            <a:spLocks noChangeArrowheads="1"/>
          </p:cNvSpPr>
          <p:nvPr/>
        </p:nvSpPr>
        <p:spPr bwMode="auto">
          <a:xfrm>
            <a:off x="5775655" y="3773712"/>
            <a:ext cx="74892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填充长度</a:t>
            </a:r>
          </a:p>
        </p:txBody>
      </p:sp>
      <p:sp>
        <p:nvSpPr>
          <p:cNvPr id="39" name="Text Box 63"/>
          <p:cNvSpPr txBox="1">
            <a:spLocks noChangeArrowheads="1"/>
          </p:cNvSpPr>
          <p:nvPr/>
        </p:nvSpPr>
        <p:spPr bwMode="auto">
          <a:xfrm>
            <a:off x="6417380" y="3771790"/>
            <a:ext cx="8899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下一个首部</a:t>
            </a:r>
          </a:p>
        </p:txBody>
      </p:sp>
      <p:sp>
        <p:nvSpPr>
          <p:cNvPr id="40" name="任意多边形 48"/>
          <p:cNvSpPr>
            <a:spLocks/>
          </p:cNvSpPr>
          <p:nvPr/>
        </p:nvSpPr>
        <p:spPr bwMode="auto">
          <a:xfrm>
            <a:off x="5787192" y="3811406"/>
            <a:ext cx="1472721" cy="182980"/>
          </a:xfrm>
          <a:custGeom>
            <a:avLst/>
            <a:gdLst>
              <a:gd name="T0" fmla="*/ 0 w 2021522"/>
              <a:gd name="T1" fmla="*/ 261828 h 258328"/>
              <a:gd name="T2" fmla="*/ 5476 w 2021522"/>
              <a:gd name="T3" fmla="*/ 4156 h 258328"/>
              <a:gd name="T4" fmla="*/ 2699984 w 2021522"/>
              <a:gd name="T5" fmla="*/ 0 h 258328"/>
              <a:gd name="T6" fmla="*/ 0 60000 65536"/>
              <a:gd name="T7" fmla="*/ 0 60000 65536"/>
              <a:gd name="T8" fmla="*/ 0 60000 65536"/>
              <a:gd name="T9" fmla="*/ 0 w 2021522"/>
              <a:gd name="T10" fmla="*/ 0 h 258328"/>
              <a:gd name="T11" fmla="*/ 2021522 w 2021522"/>
              <a:gd name="T12" fmla="*/ 258328 h 2583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1522" h="258328">
                <a:moveTo>
                  <a:pt x="0" y="258328"/>
                </a:moveTo>
                <a:lnTo>
                  <a:pt x="4101" y="4100"/>
                </a:lnTo>
                <a:lnTo>
                  <a:pt x="2021522" y="0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51"/>
          <p:cNvCxnSpPr>
            <a:cxnSpLocks noChangeShapeType="1"/>
          </p:cNvCxnSpPr>
          <p:nvPr/>
        </p:nvCxnSpPr>
        <p:spPr bwMode="auto">
          <a:xfrm flipH="1">
            <a:off x="6484914" y="3815896"/>
            <a:ext cx="1120" cy="18073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 Box 63"/>
          <p:cNvSpPr txBox="1">
            <a:spLocks noChangeArrowheads="1"/>
          </p:cNvSpPr>
          <p:nvPr/>
        </p:nvSpPr>
        <p:spPr bwMode="auto">
          <a:xfrm>
            <a:off x="5823788" y="3587363"/>
            <a:ext cx="5373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8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43" name="Text Box 63"/>
          <p:cNvSpPr txBox="1">
            <a:spLocks noChangeArrowheads="1"/>
          </p:cNvSpPr>
          <p:nvPr/>
        </p:nvSpPr>
        <p:spPr bwMode="auto">
          <a:xfrm>
            <a:off x="6560604" y="3581572"/>
            <a:ext cx="5373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8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5869967" y="4005762"/>
            <a:ext cx="6671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32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cxnSp>
        <p:nvCxnSpPr>
          <p:cNvPr id="45" name="直接连接符 44"/>
          <p:cNvCxnSpPr>
            <a:cxnSpLocks noChangeShapeType="1"/>
          </p:cNvCxnSpPr>
          <p:nvPr/>
        </p:nvCxnSpPr>
        <p:spPr bwMode="auto">
          <a:xfrm>
            <a:off x="6041418" y="2486764"/>
            <a:ext cx="0" cy="25370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Line 54"/>
          <p:cNvSpPr>
            <a:spLocks noChangeShapeType="1"/>
          </p:cNvSpPr>
          <p:nvPr/>
        </p:nvSpPr>
        <p:spPr bwMode="auto">
          <a:xfrm>
            <a:off x="3755621" y="2587796"/>
            <a:ext cx="2285797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 Box 15"/>
          <p:cNvSpPr txBox="1">
            <a:spLocks noChangeArrowheads="1"/>
          </p:cNvSpPr>
          <p:nvPr/>
        </p:nvSpPr>
        <p:spPr bwMode="auto">
          <a:xfrm>
            <a:off x="4329403" y="2462559"/>
            <a:ext cx="1189748" cy="265586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>
                <a:solidFill>
                  <a:srgbClr val="C00000"/>
                </a:solidFill>
              </a:rPr>
              <a:t>ESP </a:t>
            </a:r>
            <a:r>
              <a:rPr lang="zh-CN" altLang="en-US" dirty="0">
                <a:solidFill>
                  <a:srgbClr val="C00000"/>
                </a:solidFill>
              </a:rPr>
              <a:t>的有效载荷</a:t>
            </a:r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6690885" y="3999029"/>
            <a:ext cx="2792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53" name="Rectangle 2"/>
          <p:cNvSpPr>
            <a:spLocks noChangeArrowheads="1"/>
          </p:cNvSpPr>
          <p:nvPr/>
        </p:nvSpPr>
        <p:spPr bwMode="auto">
          <a:xfrm>
            <a:off x="3754500" y="2731812"/>
            <a:ext cx="2286918" cy="39930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6650666" y="2724750"/>
            <a:ext cx="1168098" cy="406372"/>
          </a:xfrm>
          <a:prstGeom prst="rect">
            <a:avLst/>
          </a:prstGeom>
          <a:solidFill>
            <a:srgbClr val="FFFF66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报文鉴别码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</a:p>
        </p:txBody>
      </p:sp>
      <p:sp>
        <p:nvSpPr>
          <p:cNvPr id="56" name="Rectangle 56"/>
          <p:cNvSpPr>
            <a:spLocks noChangeArrowheads="1"/>
          </p:cNvSpPr>
          <p:nvPr/>
        </p:nvSpPr>
        <p:spPr bwMode="auto">
          <a:xfrm>
            <a:off x="2942545" y="2724750"/>
            <a:ext cx="4876219" cy="40637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 Box 68"/>
          <p:cNvSpPr txBox="1">
            <a:spLocks noChangeArrowheads="1"/>
          </p:cNvSpPr>
          <p:nvPr/>
        </p:nvSpPr>
        <p:spPr bwMode="auto">
          <a:xfrm>
            <a:off x="4569247" y="2722505"/>
            <a:ext cx="125547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原始的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的有效载荷</a:t>
            </a:r>
          </a:p>
        </p:txBody>
      </p:sp>
      <p:sp>
        <p:nvSpPr>
          <p:cNvPr id="58" name="Text Box 68"/>
          <p:cNvSpPr txBox="1">
            <a:spLocks noChangeArrowheads="1"/>
          </p:cNvSpPr>
          <p:nvPr/>
        </p:nvSpPr>
        <p:spPr bwMode="auto">
          <a:xfrm>
            <a:off x="3750594" y="2721383"/>
            <a:ext cx="649537" cy="4308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原始的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首部</a:t>
            </a:r>
          </a:p>
        </p:txBody>
      </p:sp>
      <p:cxnSp>
        <p:nvCxnSpPr>
          <p:cNvPr id="59" name="直接连接符 38"/>
          <p:cNvCxnSpPr>
            <a:cxnSpLocks noChangeShapeType="1"/>
          </p:cNvCxnSpPr>
          <p:nvPr/>
        </p:nvCxnSpPr>
        <p:spPr bwMode="auto">
          <a:xfrm>
            <a:off x="4404066" y="2722505"/>
            <a:ext cx="0" cy="40861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组合 4"/>
          <p:cNvGrpSpPr/>
          <p:nvPr/>
        </p:nvGrpSpPr>
        <p:grpSpPr>
          <a:xfrm>
            <a:off x="5962535" y="2724750"/>
            <a:ext cx="688131" cy="406372"/>
            <a:chOff x="5962535" y="2724750"/>
            <a:chExt cx="688131" cy="406372"/>
          </a:xfrm>
        </p:grpSpPr>
        <p:sp>
          <p:nvSpPr>
            <p:cNvPr id="55" name="Rectangle 38"/>
            <p:cNvSpPr>
              <a:spLocks noChangeArrowheads="1"/>
            </p:cNvSpPr>
            <p:nvPr/>
          </p:nvSpPr>
          <p:spPr bwMode="auto">
            <a:xfrm>
              <a:off x="6041418" y="2724750"/>
              <a:ext cx="609248" cy="406372"/>
            </a:xfrm>
            <a:prstGeom prst="rect">
              <a:avLst/>
            </a:prstGeom>
            <a:solidFill>
              <a:srgbClr val="CC00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ESP </a:t>
              </a:r>
            </a:p>
            <a:p>
              <a:pPr algn="ctr"/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尾部</a:t>
              </a:r>
            </a:p>
          </p:txBody>
        </p:sp>
        <p:sp>
          <p:nvSpPr>
            <p:cNvPr id="60" name="TextBox 40"/>
            <p:cNvSpPr txBox="1">
              <a:spLocks noChangeArrowheads="1"/>
            </p:cNvSpPr>
            <p:nvPr/>
          </p:nvSpPr>
          <p:spPr bwMode="auto">
            <a:xfrm>
              <a:off x="5962535" y="2725874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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929079" y="2724750"/>
            <a:ext cx="825422" cy="406372"/>
            <a:chOff x="2929079" y="2724750"/>
            <a:chExt cx="825422" cy="406372"/>
          </a:xfrm>
        </p:grpSpPr>
        <p:sp>
          <p:nvSpPr>
            <p:cNvPr id="52" name="Rectangle 10"/>
            <p:cNvSpPr>
              <a:spLocks noChangeArrowheads="1"/>
            </p:cNvSpPr>
            <p:nvPr/>
          </p:nvSpPr>
          <p:spPr bwMode="auto">
            <a:xfrm>
              <a:off x="2942545" y="2724750"/>
              <a:ext cx="811956" cy="406372"/>
            </a:xfrm>
            <a:prstGeom prst="rect">
              <a:avLst/>
            </a:prstGeom>
            <a:solidFill>
              <a:srgbClr val="99FF66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ESP </a:t>
              </a:r>
            </a:p>
            <a:p>
              <a:pPr algn="ctr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首部</a:t>
              </a:r>
            </a:p>
          </p:txBody>
        </p:sp>
        <p:sp>
          <p:nvSpPr>
            <p:cNvPr id="61" name="TextBox 42"/>
            <p:cNvSpPr txBox="1">
              <a:spLocks noChangeArrowheads="1"/>
            </p:cNvSpPr>
            <p:nvPr/>
          </p:nvSpPr>
          <p:spPr bwMode="auto">
            <a:xfrm>
              <a:off x="2929079" y="2733730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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2" name="TextBox 43"/>
          <p:cNvSpPr txBox="1">
            <a:spLocks noChangeArrowheads="1"/>
          </p:cNvSpPr>
          <p:nvPr/>
        </p:nvSpPr>
        <p:spPr bwMode="auto">
          <a:xfrm>
            <a:off x="6621156" y="2722505"/>
            <a:ext cx="3113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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51"/>
          <p:cNvSpPr>
            <a:spLocks noChangeArrowheads="1"/>
          </p:cNvSpPr>
          <p:nvPr/>
        </p:nvSpPr>
        <p:spPr bwMode="auto">
          <a:xfrm>
            <a:off x="3749683" y="2727793"/>
            <a:ext cx="2285797" cy="40637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72419" y="2247656"/>
            <a:ext cx="1065116" cy="265902"/>
            <a:chOff x="4672419" y="2247656"/>
            <a:chExt cx="1065116" cy="265902"/>
          </a:xfrm>
        </p:grpSpPr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4720427" y="2247656"/>
              <a:ext cx="1017108" cy="261610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kumimoji="1"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/>
                <a:t>   加密的部分</a:t>
              </a:r>
            </a:p>
          </p:txBody>
        </p:sp>
        <p:sp>
          <p:nvSpPr>
            <p:cNvPr id="50" name="TextBox 41"/>
            <p:cNvSpPr txBox="1">
              <a:spLocks noChangeArrowheads="1"/>
            </p:cNvSpPr>
            <p:nvPr/>
          </p:nvSpPr>
          <p:spPr bwMode="auto">
            <a:xfrm>
              <a:off x="4672419" y="2251948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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241072" y="2027630"/>
            <a:ext cx="1074245" cy="269468"/>
            <a:chOff x="4241072" y="2027630"/>
            <a:chExt cx="1074245" cy="269468"/>
          </a:xfrm>
        </p:grpSpPr>
        <p:sp>
          <p:nvSpPr>
            <p:cNvPr id="28" name="Text Box 40"/>
            <p:cNvSpPr txBox="1">
              <a:spLocks noChangeArrowheads="1"/>
            </p:cNvSpPr>
            <p:nvPr/>
          </p:nvSpPr>
          <p:spPr bwMode="auto">
            <a:xfrm>
              <a:off x="4306771" y="2035488"/>
              <a:ext cx="1008546" cy="261610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kumimoji="1"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>
                  <a:solidFill>
                    <a:srgbClr val="0000FF"/>
                  </a:solidFill>
                </a:rPr>
                <a:t>   鉴别的部分</a:t>
              </a:r>
            </a:p>
          </p:txBody>
        </p:sp>
        <p:sp>
          <p:nvSpPr>
            <p:cNvPr id="51" name="TextBox 43"/>
            <p:cNvSpPr txBox="1">
              <a:spLocks noChangeArrowheads="1"/>
            </p:cNvSpPr>
            <p:nvPr/>
          </p:nvSpPr>
          <p:spPr bwMode="auto">
            <a:xfrm>
              <a:off x="4241072" y="2027630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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760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09474" y="1143000"/>
            <a:ext cx="8129015" cy="321868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73929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142707" y="650839"/>
            <a:ext cx="2877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安全数据报的格式</a:t>
            </a:r>
          </a:p>
        </p:txBody>
      </p:sp>
      <p:sp>
        <p:nvSpPr>
          <p:cNvPr id="6" name="矩形 5"/>
          <p:cNvSpPr/>
          <p:nvPr/>
        </p:nvSpPr>
        <p:spPr>
          <a:xfrm>
            <a:off x="598538" y="2490733"/>
            <a:ext cx="16648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隧道方式下的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安全数据报的格式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730157" y="1243569"/>
            <a:ext cx="6088607" cy="994031"/>
            <a:chOff x="488211" y="1176741"/>
            <a:chExt cx="9143628" cy="1492797"/>
          </a:xfrm>
        </p:grpSpPr>
        <p:sp>
          <p:nvSpPr>
            <p:cNvPr id="16" name="Rectangle 56"/>
            <p:cNvSpPr>
              <a:spLocks noChangeArrowheads="1"/>
            </p:cNvSpPr>
            <p:nvPr/>
          </p:nvSpPr>
          <p:spPr bwMode="auto">
            <a:xfrm>
              <a:off x="1316616" y="1666390"/>
              <a:ext cx="8315223" cy="610275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308926" y="1666390"/>
              <a:ext cx="7322913" cy="610275"/>
            </a:xfrm>
            <a:prstGeom prst="rect">
              <a:avLst/>
            </a:prstGeom>
            <a:solidFill>
              <a:srgbClr val="FF0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 Box 48"/>
            <p:cNvSpPr txBox="1">
              <a:spLocks noChangeArrowheads="1"/>
            </p:cNvSpPr>
            <p:nvPr/>
          </p:nvSpPr>
          <p:spPr bwMode="auto">
            <a:xfrm>
              <a:off x="1163996" y="2276662"/>
              <a:ext cx="1247478" cy="39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 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 50</a:t>
              </a:r>
            </a:p>
          </p:txBody>
        </p:sp>
        <p:sp>
          <p:nvSpPr>
            <p:cNvPr id="10" name="Line 67"/>
            <p:cNvSpPr>
              <a:spLocks noChangeShapeType="1"/>
            </p:cNvSpPr>
            <p:nvPr/>
          </p:nvSpPr>
          <p:spPr bwMode="auto">
            <a:xfrm flipV="1">
              <a:off x="1316616" y="1437115"/>
              <a:ext cx="8315223" cy="168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68"/>
            <p:cNvSpPr txBox="1">
              <a:spLocks noChangeArrowheads="1"/>
            </p:cNvSpPr>
            <p:nvPr/>
          </p:nvSpPr>
          <p:spPr bwMode="auto">
            <a:xfrm>
              <a:off x="4355368" y="1176741"/>
              <a:ext cx="1974490" cy="469718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dirty="0"/>
                <a:t>IP </a:t>
              </a:r>
              <a:r>
                <a:rPr lang="zh-CN" altLang="en-US" dirty="0"/>
                <a:t>安全数据报</a:t>
              </a:r>
            </a:p>
          </p:txBody>
        </p:sp>
        <p:sp>
          <p:nvSpPr>
            <p:cNvPr id="12" name="Line 66"/>
            <p:cNvSpPr>
              <a:spLocks noChangeShapeType="1"/>
            </p:cNvSpPr>
            <p:nvPr/>
          </p:nvSpPr>
          <p:spPr bwMode="auto">
            <a:xfrm flipH="1">
              <a:off x="1316616" y="1283703"/>
              <a:ext cx="0" cy="28996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68"/>
            <p:cNvSpPr txBox="1">
              <a:spLocks noChangeArrowheads="1"/>
            </p:cNvSpPr>
            <p:nvPr/>
          </p:nvSpPr>
          <p:spPr bwMode="auto">
            <a:xfrm>
              <a:off x="1330092" y="1666390"/>
              <a:ext cx="975449" cy="64708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新的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 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首部</a:t>
              </a:r>
            </a:p>
          </p:txBody>
        </p:sp>
        <p:sp>
          <p:nvSpPr>
            <p:cNvPr id="14" name="TextBox 43"/>
            <p:cNvSpPr txBox="1">
              <a:spLocks noChangeArrowheads="1"/>
            </p:cNvSpPr>
            <p:nvPr/>
          </p:nvSpPr>
          <p:spPr bwMode="auto">
            <a:xfrm>
              <a:off x="1259432" y="1669762"/>
              <a:ext cx="467504" cy="39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</a:t>
              </a:r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68"/>
            <p:cNvSpPr txBox="1">
              <a:spLocks noChangeArrowheads="1"/>
            </p:cNvSpPr>
            <p:nvPr/>
          </p:nvSpPr>
          <p:spPr bwMode="auto">
            <a:xfrm>
              <a:off x="3680444" y="1779073"/>
              <a:ext cx="4547920" cy="398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    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安   全   数   据   报   的   有   效   载   荷</a:t>
              </a:r>
            </a:p>
          </p:txBody>
        </p:sp>
        <p:sp>
          <p:nvSpPr>
            <p:cNvPr id="17" name="Line 66"/>
            <p:cNvSpPr>
              <a:spLocks noChangeShapeType="1"/>
            </p:cNvSpPr>
            <p:nvPr/>
          </p:nvSpPr>
          <p:spPr bwMode="auto">
            <a:xfrm flipH="1">
              <a:off x="9631839" y="1298876"/>
              <a:ext cx="0" cy="2899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右箭头 17"/>
            <p:cNvSpPr/>
            <p:nvPr/>
          </p:nvSpPr>
          <p:spPr bwMode="auto">
            <a:xfrm flipH="1">
              <a:off x="660173" y="1895666"/>
              <a:ext cx="647524" cy="151726"/>
            </a:xfrm>
            <a:prstGeom prst="rightArrow">
              <a:avLst>
                <a:gd name="adj1" fmla="val 50000"/>
                <a:gd name="adj2" fmla="val 124075"/>
              </a:avLst>
            </a:prstGeom>
            <a:solidFill>
              <a:srgbClr val="FF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48"/>
            <p:cNvSpPr txBox="1">
              <a:spLocks noChangeArrowheads="1"/>
            </p:cNvSpPr>
            <p:nvPr/>
          </p:nvSpPr>
          <p:spPr bwMode="auto">
            <a:xfrm>
              <a:off x="488211" y="1187835"/>
              <a:ext cx="841881" cy="693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在前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任意多边形 20"/>
          <p:cNvSpPr/>
          <p:nvPr/>
        </p:nvSpPr>
        <p:spPr bwMode="auto">
          <a:xfrm>
            <a:off x="5273139" y="3136737"/>
            <a:ext cx="1981174" cy="309831"/>
          </a:xfrm>
          <a:custGeom>
            <a:avLst/>
            <a:gdLst>
              <a:gd name="connsiteX0" fmla="*/ 1090720 w 2808808"/>
              <a:gd name="connsiteY0" fmla="*/ 0 h 426447"/>
              <a:gd name="connsiteX1" fmla="*/ 0 w 2808808"/>
              <a:gd name="connsiteY1" fmla="*/ 418246 h 426447"/>
              <a:gd name="connsiteX2" fmla="*/ 2808808 w 2808808"/>
              <a:gd name="connsiteY2" fmla="*/ 426447 h 426447"/>
              <a:gd name="connsiteX3" fmla="*/ 1951814 w 2808808"/>
              <a:gd name="connsiteY3" fmla="*/ 0 h 426447"/>
              <a:gd name="connsiteX4" fmla="*/ 1090720 w 2808808"/>
              <a:gd name="connsiteY4" fmla="*/ 0 h 42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808" h="426447">
                <a:moveTo>
                  <a:pt x="1090720" y="0"/>
                </a:moveTo>
                <a:lnTo>
                  <a:pt x="0" y="418246"/>
                </a:lnTo>
                <a:lnTo>
                  <a:pt x="2808808" y="426447"/>
                </a:lnTo>
                <a:lnTo>
                  <a:pt x="1951814" y="0"/>
                </a:lnTo>
                <a:lnTo>
                  <a:pt x="109072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FF00FF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任意多边形 21"/>
          <p:cNvSpPr/>
          <p:nvPr/>
        </p:nvSpPr>
        <p:spPr bwMode="auto">
          <a:xfrm>
            <a:off x="2743195" y="3134492"/>
            <a:ext cx="1977814" cy="312076"/>
          </a:xfrm>
          <a:custGeom>
            <a:avLst/>
            <a:gdLst>
              <a:gd name="connsiteX0" fmla="*/ 274320 w 2804160"/>
              <a:gd name="connsiteY0" fmla="*/ 0 h 441960"/>
              <a:gd name="connsiteX1" fmla="*/ 0 w 2804160"/>
              <a:gd name="connsiteY1" fmla="*/ 441960 h 441960"/>
              <a:gd name="connsiteX2" fmla="*/ 2804160 w 2804160"/>
              <a:gd name="connsiteY2" fmla="*/ 434340 h 441960"/>
              <a:gd name="connsiteX3" fmla="*/ 1440180 w 2804160"/>
              <a:gd name="connsiteY3" fmla="*/ 7620 h 441960"/>
              <a:gd name="connsiteX4" fmla="*/ 274320 w 2804160"/>
              <a:gd name="connsiteY4" fmla="*/ 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4160" h="441960">
                <a:moveTo>
                  <a:pt x="274320" y="0"/>
                </a:moveTo>
                <a:lnTo>
                  <a:pt x="0" y="441960"/>
                </a:lnTo>
                <a:lnTo>
                  <a:pt x="2804160" y="434340"/>
                </a:lnTo>
                <a:lnTo>
                  <a:pt x="1440180" y="7620"/>
                </a:lnTo>
                <a:lnTo>
                  <a:pt x="27432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00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Line 51"/>
          <p:cNvSpPr>
            <a:spLocks noChangeShapeType="1"/>
          </p:cNvSpPr>
          <p:nvPr/>
        </p:nvSpPr>
        <p:spPr bwMode="auto">
          <a:xfrm flipH="1">
            <a:off x="6650666" y="2087127"/>
            <a:ext cx="0" cy="6533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Line 53"/>
          <p:cNvSpPr>
            <a:spLocks noChangeShapeType="1"/>
          </p:cNvSpPr>
          <p:nvPr/>
        </p:nvSpPr>
        <p:spPr bwMode="auto">
          <a:xfrm>
            <a:off x="3754500" y="2332972"/>
            <a:ext cx="1120" cy="40637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Line 54"/>
          <p:cNvSpPr>
            <a:spLocks noChangeShapeType="1"/>
          </p:cNvSpPr>
          <p:nvPr/>
        </p:nvSpPr>
        <p:spPr bwMode="auto">
          <a:xfrm>
            <a:off x="3755621" y="2385733"/>
            <a:ext cx="289504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Line 55"/>
          <p:cNvSpPr>
            <a:spLocks noChangeShapeType="1"/>
          </p:cNvSpPr>
          <p:nvPr/>
        </p:nvSpPr>
        <p:spPr bwMode="auto">
          <a:xfrm flipV="1">
            <a:off x="2942544" y="2145501"/>
            <a:ext cx="3708121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57"/>
          <p:cNvSpPr>
            <a:spLocks noChangeArrowheads="1"/>
          </p:cNvSpPr>
          <p:nvPr/>
        </p:nvSpPr>
        <p:spPr bwMode="auto">
          <a:xfrm>
            <a:off x="2738715" y="3437588"/>
            <a:ext cx="1981174" cy="586696"/>
          </a:xfrm>
          <a:prstGeom prst="rect">
            <a:avLst/>
          </a:prstGeom>
          <a:solidFill>
            <a:srgbClr val="0099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 Box 59"/>
          <p:cNvSpPr txBox="1">
            <a:spLocks noChangeArrowheads="1"/>
          </p:cNvSpPr>
          <p:nvPr/>
        </p:nvSpPr>
        <p:spPr bwMode="auto">
          <a:xfrm>
            <a:off x="3094856" y="3460065"/>
            <a:ext cx="13997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安全参数索引 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62"/>
          <p:cNvSpPr>
            <a:spLocks noChangeArrowheads="1"/>
          </p:cNvSpPr>
          <p:nvPr/>
        </p:nvSpPr>
        <p:spPr bwMode="auto">
          <a:xfrm>
            <a:off x="5278739" y="3437588"/>
            <a:ext cx="1981174" cy="560166"/>
          </a:xfrm>
          <a:prstGeom prst="rect">
            <a:avLst/>
          </a:prstGeom>
          <a:solidFill>
            <a:srgbClr val="CC00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Line 52"/>
          <p:cNvSpPr>
            <a:spLocks noChangeShapeType="1"/>
          </p:cNvSpPr>
          <p:nvPr/>
        </p:nvSpPr>
        <p:spPr bwMode="auto">
          <a:xfrm>
            <a:off x="2942544" y="1975992"/>
            <a:ext cx="0" cy="814991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200" b="1">
              <a:ln>
                <a:solidFill>
                  <a:schemeClr val="tx1"/>
                </a:solidFill>
                <a:prstDash val="dash"/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Line 69"/>
          <p:cNvSpPr>
            <a:spLocks noChangeShapeType="1"/>
          </p:cNvSpPr>
          <p:nvPr/>
        </p:nvSpPr>
        <p:spPr bwMode="auto">
          <a:xfrm flipH="1">
            <a:off x="7818764" y="1975992"/>
            <a:ext cx="1119" cy="814991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200" b="1">
              <a:ln>
                <a:solidFill>
                  <a:schemeClr val="tx1"/>
                </a:solidFill>
                <a:prstDash val="dash"/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2"/>
          <p:cNvCxnSpPr>
            <a:cxnSpLocks noChangeShapeType="1"/>
            <a:stCxn id="29" idx="1"/>
            <a:endCxn id="29" idx="3"/>
          </p:cNvCxnSpPr>
          <p:nvPr/>
        </p:nvCxnSpPr>
        <p:spPr bwMode="auto">
          <a:xfrm>
            <a:off x="2738715" y="3730936"/>
            <a:ext cx="1981174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63"/>
          <p:cNvSpPr txBox="1">
            <a:spLocks noChangeArrowheads="1"/>
          </p:cNvSpPr>
          <p:nvPr/>
        </p:nvSpPr>
        <p:spPr bwMode="auto">
          <a:xfrm>
            <a:off x="3411799" y="3747758"/>
            <a:ext cx="5854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</a:t>
            </a:r>
          </a:p>
        </p:txBody>
      </p: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378305" y="4035453"/>
            <a:ext cx="6671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32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37" name="Text Box 63"/>
          <p:cNvSpPr txBox="1">
            <a:spLocks noChangeArrowheads="1"/>
          </p:cNvSpPr>
          <p:nvPr/>
        </p:nvSpPr>
        <p:spPr bwMode="auto">
          <a:xfrm>
            <a:off x="5228342" y="3489227"/>
            <a:ext cx="5854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</a:t>
            </a:r>
          </a:p>
        </p:txBody>
      </p:sp>
      <p:sp>
        <p:nvSpPr>
          <p:cNvPr id="38" name="Text Box 63"/>
          <p:cNvSpPr txBox="1">
            <a:spLocks noChangeArrowheads="1"/>
          </p:cNvSpPr>
          <p:nvPr/>
        </p:nvSpPr>
        <p:spPr bwMode="auto">
          <a:xfrm>
            <a:off x="5775655" y="3773712"/>
            <a:ext cx="74892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填充长度</a:t>
            </a:r>
          </a:p>
        </p:txBody>
      </p:sp>
      <p:sp>
        <p:nvSpPr>
          <p:cNvPr id="39" name="Text Box 63"/>
          <p:cNvSpPr txBox="1">
            <a:spLocks noChangeArrowheads="1"/>
          </p:cNvSpPr>
          <p:nvPr/>
        </p:nvSpPr>
        <p:spPr bwMode="auto">
          <a:xfrm>
            <a:off x="6417380" y="3771790"/>
            <a:ext cx="8899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下一个首部</a:t>
            </a:r>
          </a:p>
        </p:txBody>
      </p:sp>
      <p:sp>
        <p:nvSpPr>
          <p:cNvPr id="40" name="任意多边形 48"/>
          <p:cNvSpPr>
            <a:spLocks/>
          </p:cNvSpPr>
          <p:nvPr/>
        </p:nvSpPr>
        <p:spPr bwMode="auto">
          <a:xfrm>
            <a:off x="5787192" y="3811406"/>
            <a:ext cx="1472721" cy="182980"/>
          </a:xfrm>
          <a:custGeom>
            <a:avLst/>
            <a:gdLst>
              <a:gd name="T0" fmla="*/ 0 w 2021522"/>
              <a:gd name="T1" fmla="*/ 261828 h 258328"/>
              <a:gd name="T2" fmla="*/ 5476 w 2021522"/>
              <a:gd name="T3" fmla="*/ 4156 h 258328"/>
              <a:gd name="T4" fmla="*/ 2699984 w 2021522"/>
              <a:gd name="T5" fmla="*/ 0 h 258328"/>
              <a:gd name="T6" fmla="*/ 0 60000 65536"/>
              <a:gd name="T7" fmla="*/ 0 60000 65536"/>
              <a:gd name="T8" fmla="*/ 0 60000 65536"/>
              <a:gd name="T9" fmla="*/ 0 w 2021522"/>
              <a:gd name="T10" fmla="*/ 0 h 258328"/>
              <a:gd name="T11" fmla="*/ 2021522 w 2021522"/>
              <a:gd name="T12" fmla="*/ 258328 h 2583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1522" h="258328">
                <a:moveTo>
                  <a:pt x="0" y="258328"/>
                </a:moveTo>
                <a:lnTo>
                  <a:pt x="4101" y="4100"/>
                </a:lnTo>
                <a:lnTo>
                  <a:pt x="2021522" y="0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51"/>
          <p:cNvCxnSpPr>
            <a:cxnSpLocks noChangeShapeType="1"/>
          </p:cNvCxnSpPr>
          <p:nvPr/>
        </p:nvCxnSpPr>
        <p:spPr bwMode="auto">
          <a:xfrm flipH="1">
            <a:off x="6484914" y="3815896"/>
            <a:ext cx="1120" cy="18073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 Box 63"/>
          <p:cNvSpPr txBox="1">
            <a:spLocks noChangeArrowheads="1"/>
          </p:cNvSpPr>
          <p:nvPr/>
        </p:nvSpPr>
        <p:spPr bwMode="auto">
          <a:xfrm>
            <a:off x="5823788" y="3587363"/>
            <a:ext cx="5373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8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43" name="Text Box 63"/>
          <p:cNvSpPr txBox="1">
            <a:spLocks noChangeArrowheads="1"/>
          </p:cNvSpPr>
          <p:nvPr/>
        </p:nvSpPr>
        <p:spPr bwMode="auto">
          <a:xfrm>
            <a:off x="6560604" y="3581572"/>
            <a:ext cx="5373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8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5869967" y="4005762"/>
            <a:ext cx="6671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32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cxnSp>
        <p:nvCxnSpPr>
          <p:cNvPr id="45" name="直接连接符 44"/>
          <p:cNvCxnSpPr>
            <a:cxnSpLocks noChangeShapeType="1"/>
          </p:cNvCxnSpPr>
          <p:nvPr/>
        </p:nvCxnSpPr>
        <p:spPr bwMode="auto">
          <a:xfrm>
            <a:off x="6041418" y="2486764"/>
            <a:ext cx="0" cy="25370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Line 54"/>
          <p:cNvSpPr>
            <a:spLocks noChangeShapeType="1"/>
          </p:cNvSpPr>
          <p:nvPr/>
        </p:nvSpPr>
        <p:spPr bwMode="auto">
          <a:xfrm>
            <a:off x="3755621" y="2587796"/>
            <a:ext cx="2285797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 Box 15"/>
          <p:cNvSpPr txBox="1">
            <a:spLocks noChangeArrowheads="1"/>
          </p:cNvSpPr>
          <p:nvPr/>
        </p:nvSpPr>
        <p:spPr bwMode="auto">
          <a:xfrm>
            <a:off x="4329403" y="2462559"/>
            <a:ext cx="1189748" cy="265586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>
                <a:solidFill>
                  <a:srgbClr val="C00000"/>
                </a:solidFill>
              </a:rPr>
              <a:t>ESP </a:t>
            </a:r>
            <a:r>
              <a:rPr lang="zh-CN" altLang="en-US" dirty="0">
                <a:solidFill>
                  <a:srgbClr val="C00000"/>
                </a:solidFill>
              </a:rPr>
              <a:t>的有效载荷</a:t>
            </a:r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6690885" y="3999029"/>
            <a:ext cx="2792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53" name="Rectangle 2"/>
          <p:cNvSpPr>
            <a:spLocks noChangeArrowheads="1"/>
          </p:cNvSpPr>
          <p:nvPr/>
        </p:nvSpPr>
        <p:spPr bwMode="auto">
          <a:xfrm>
            <a:off x="3754500" y="2731812"/>
            <a:ext cx="2286918" cy="39930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Rectangle 56"/>
          <p:cNvSpPr>
            <a:spLocks noChangeArrowheads="1"/>
          </p:cNvSpPr>
          <p:nvPr/>
        </p:nvSpPr>
        <p:spPr bwMode="auto">
          <a:xfrm>
            <a:off x="2942545" y="2724750"/>
            <a:ext cx="4876219" cy="40637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 Box 68"/>
          <p:cNvSpPr txBox="1">
            <a:spLocks noChangeArrowheads="1"/>
          </p:cNvSpPr>
          <p:nvPr/>
        </p:nvSpPr>
        <p:spPr bwMode="auto">
          <a:xfrm>
            <a:off x="4569247" y="2722505"/>
            <a:ext cx="125547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原始的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的有效载荷</a:t>
            </a:r>
          </a:p>
        </p:txBody>
      </p:sp>
      <p:sp>
        <p:nvSpPr>
          <p:cNvPr id="58" name="Text Box 68"/>
          <p:cNvSpPr txBox="1">
            <a:spLocks noChangeArrowheads="1"/>
          </p:cNvSpPr>
          <p:nvPr/>
        </p:nvSpPr>
        <p:spPr bwMode="auto">
          <a:xfrm>
            <a:off x="3750594" y="2721383"/>
            <a:ext cx="649537" cy="4308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原始的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首部</a:t>
            </a:r>
          </a:p>
        </p:txBody>
      </p:sp>
      <p:cxnSp>
        <p:nvCxnSpPr>
          <p:cNvPr id="59" name="直接连接符 38"/>
          <p:cNvCxnSpPr>
            <a:cxnSpLocks noChangeShapeType="1"/>
          </p:cNvCxnSpPr>
          <p:nvPr/>
        </p:nvCxnSpPr>
        <p:spPr bwMode="auto">
          <a:xfrm>
            <a:off x="4404066" y="2722505"/>
            <a:ext cx="0" cy="40861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组合 4"/>
          <p:cNvGrpSpPr/>
          <p:nvPr/>
        </p:nvGrpSpPr>
        <p:grpSpPr>
          <a:xfrm>
            <a:off x="5962535" y="2724750"/>
            <a:ext cx="688131" cy="406372"/>
            <a:chOff x="5962535" y="2724750"/>
            <a:chExt cx="688131" cy="406372"/>
          </a:xfrm>
        </p:grpSpPr>
        <p:sp>
          <p:nvSpPr>
            <p:cNvPr id="55" name="Rectangle 38"/>
            <p:cNvSpPr>
              <a:spLocks noChangeArrowheads="1"/>
            </p:cNvSpPr>
            <p:nvPr/>
          </p:nvSpPr>
          <p:spPr bwMode="auto">
            <a:xfrm>
              <a:off x="6041418" y="2724750"/>
              <a:ext cx="609248" cy="406372"/>
            </a:xfrm>
            <a:prstGeom prst="rect">
              <a:avLst/>
            </a:prstGeom>
            <a:solidFill>
              <a:srgbClr val="CC00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ESP </a:t>
              </a:r>
            </a:p>
            <a:p>
              <a:pPr algn="ctr"/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尾部</a:t>
              </a:r>
            </a:p>
          </p:txBody>
        </p:sp>
        <p:sp>
          <p:nvSpPr>
            <p:cNvPr id="60" name="TextBox 40"/>
            <p:cNvSpPr txBox="1">
              <a:spLocks noChangeArrowheads="1"/>
            </p:cNvSpPr>
            <p:nvPr/>
          </p:nvSpPr>
          <p:spPr bwMode="auto">
            <a:xfrm>
              <a:off x="5962535" y="2725874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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929079" y="2724750"/>
            <a:ext cx="825422" cy="406372"/>
            <a:chOff x="2929079" y="2724750"/>
            <a:chExt cx="825422" cy="406372"/>
          </a:xfrm>
        </p:grpSpPr>
        <p:sp>
          <p:nvSpPr>
            <p:cNvPr id="52" name="Rectangle 10"/>
            <p:cNvSpPr>
              <a:spLocks noChangeArrowheads="1"/>
            </p:cNvSpPr>
            <p:nvPr/>
          </p:nvSpPr>
          <p:spPr bwMode="auto">
            <a:xfrm>
              <a:off x="2942545" y="2724750"/>
              <a:ext cx="811956" cy="406372"/>
            </a:xfrm>
            <a:prstGeom prst="rect">
              <a:avLst/>
            </a:prstGeom>
            <a:solidFill>
              <a:srgbClr val="99FF66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ESP </a:t>
              </a:r>
            </a:p>
            <a:p>
              <a:pPr algn="ctr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首部</a:t>
              </a:r>
            </a:p>
          </p:txBody>
        </p:sp>
        <p:sp>
          <p:nvSpPr>
            <p:cNvPr id="61" name="TextBox 42"/>
            <p:cNvSpPr txBox="1">
              <a:spLocks noChangeArrowheads="1"/>
            </p:cNvSpPr>
            <p:nvPr/>
          </p:nvSpPr>
          <p:spPr bwMode="auto">
            <a:xfrm>
              <a:off x="2929079" y="2733730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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6621156" y="2722505"/>
            <a:ext cx="1197608" cy="408617"/>
            <a:chOff x="6621156" y="2722505"/>
            <a:chExt cx="1197608" cy="408617"/>
          </a:xfrm>
        </p:grpSpPr>
        <p:sp>
          <p:nvSpPr>
            <p:cNvPr id="54" name="Rectangle 18"/>
            <p:cNvSpPr>
              <a:spLocks noChangeArrowheads="1"/>
            </p:cNvSpPr>
            <p:nvPr/>
          </p:nvSpPr>
          <p:spPr bwMode="auto">
            <a:xfrm>
              <a:off x="6650666" y="2724750"/>
              <a:ext cx="1168098" cy="406372"/>
            </a:xfrm>
            <a:prstGeom prst="rect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报文鉴别码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MAC</a:t>
              </a:r>
            </a:p>
          </p:txBody>
        </p:sp>
        <p:sp>
          <p:nvSpPr>
            <p:cNvPr id="62" name="TextBox 43"/>
            <p:cNvSpPr txBox="1">
              <a:spLocks noChangeArrowheads="1"/>
            </p:cNvSpPr>
            <p:nvPr/>
          </p:nvSpPr>
          <p:spPr bwMode="auto">
            <a:xfrm>
              <a:off x="6621156" y="2722505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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3" name="矩形 51"/>
          <p:cNvSpPr>
            <a:spLocks noChangeArrowheads="1"/>
          </p:cNvSpPr>
          <p:nvPr/>
        </p:nvSpPr>
        <p:spPr bwMode="auto">
          <a:xfrm>
            <a:off x="3749683" y="2727793"/>
            <a:ext cx="2285797" cy="40637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72419" y="2247656"/>
            <a:ext cx="1065116" cy="265902"/>
            <a:chOff x="4672419" y="2247656"/>
            <a:chExt cx="1065116" cy="265902"/>
          </a:xfrm>
        </p:grpSpPr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4720427" y="2247656"/>
              <a:ext cx="1017108" cy="261610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kumimoji="1"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/>
                <a:t>   加密的部分</a:t>
              </a:r>
            </a:p>
          </p:txBody>
        </p:sp>
        <p:sp>
          <p:nvSpPr>
            <p:cNvPr id="50" name="TextBox 41"/>
            <p:cNvSpPr txBox="1">
              <a:spLocks noChangeArrowheads="1"/>
            </p:cNvSpPr>
            <p:nvPr/>
          </p:nvSpPr>
          <p:spPr bwMode="auto">
            <a:xfrm>
              <a:off x="4672419" y="2251948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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241072" y="2027630"/>
            <a:ext cx="1074245" cy="269468"/>
            <a:chOff x="4241072" y="2027630"/>
            <a:chExt cx="1074245" cy="269468"/>
          </a:xfrm>
        </p:grpSpPr>
        <p:sp>
          <p:nvSpPr>
            <p:cNvPr id="28" name="Text Box 40"/>
            <p:cNvSpPr txBox="1">
              <a:spLocks noChangeArrowheads="1"/>
            </p:cNvSpPr>
            <p:nvPr/>
          </p:nvSpPr>
          <p:spPr bwMode="auto">
            <a:xfrm>
              <a:off x="4306771" y="2035488"/>
              <a:ext cx="1008546" cy="261610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kumimoji="1"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>
                  <a:solidFill>
                    <a:srgbClr val="0000FF"/>
                  </a:solidFill>
                </a:rPr>
                <a:t>   鉴别的部分</a:t>
              </a:r>
            </a:p>
          </p:txBody>
        </p:sp>
        <p:sp>
          <p:nvSpPr>
            <p:cNvPr id="51" name="TextBox 43"/>
            <p:cNvSpPr txBox="1">
              <a:spLocks noChangeArrowheads="1"/>
            </p:cNvSpPr>
            <p:nvPr/>
          </p:nvSpPr>
          <p:spPr bwMode="auto">
            <a:xfrm>
              <a:off x="4241072" y="2027630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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758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09474" y="1143000"/>
            <a:ext cx="8129015" cy="321868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73929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142707" y="650839"/>
            <a:ext cx="2877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安全数据报的格式</a:t>
            </a:r>
          </a:p>
        </p:txBody>
      </p:sp>
      <p:sp>
        <p:nvSpPr>
          <p:cNvPr id="6" name="矩形 5"/>
          <p:cNvSpPr/>
          <p:nvPr/>
        </p:nvSpPr>
        <p:spPr>
          <a:xfrm>
            <a:off x="598538" y="2490733"/>
            <a:ext cx="16648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隧道方式下的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安全数据报的格式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2281780" y="1569619"/>
            <a:ext cx="5536984" cy="406373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942544" y="1569619"/>
            <a:ext cx="4876220" cy="406373"/>
          </a:xfrm>
          <a:prstGeom prst="rect">
            <a:avLst/>
          </a:prstGeom>
          <a:solidFill>
            <a:srgbClr val="FF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48"/>
          <p:cNvSpPr txBox="1">
            <a:spLocks noChangeArrowheads="1"/>
          </p:cNvSpPr>
          <p:nvPr/>
        </p:nvSpPr>
        <p:spPr bwMode="auto">
          <a:xfrm>
            <a:off x="2180152" y="1975990"/>
            <a:ext cx="83067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 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50</a:t>
            </a:r>
          </a:p>
        </p:txBody>
      </p:sp>
      <p:sp>
        <p:nvSpPr>
          <p:cNvPr id="10" name="Line 67"/>
          <p:cNvSpPr>
            <a:spLocks noChangeShapeType="1"/>
          </p:cNvSpPr>
          <p:nvPr/>
        </p:nvSpPr>
        <p:spPr bwMode="auto">
          <a:xfrm flipV="1">
            <a:off x="2281780" y="1416948"/>
            <a:ext cx="5536984" cy="1122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68"/>
          <p:cNvSpPr txBox="1">
            <a:spLocks noChangeArrowheads="1"/>
          </p:cNvSpPr>
          <p:nvPr/>
        </p:nvSpPr>
        <p:spPr bwMode="auto">
          <a:xfrm>
            <a:off x="4305240" y="1243569"/>
            <a:ext cx="1314784" cy="312778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14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IP </a:t>
            </a:r>
            <a:r>
              <a:rPr lang="zh-CN" altLang="en-US" dirty="0"/>
              <a:t>安全数据报</a:t>
            </a:r>
          </a:p>
        </p:txBody>
      </p:sp>
      <p:sp>
        <p:nvSpPr>
          <p:cNvPr id="12" name="Line 66"/>
          <p:cNvSpPr>
            <a:spLocks noChangeShapeType="1"/>
          </p:cNvSpPr>
          <p:nvPr/>
        </p:nvSpPr>
        <p:spPr bwMode="auto">
          <a:xfrm flipH="1">
            <a:off x="2281780" y="1314793"/>
            <a:ext cx="0" cy="193083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2243702" y="1569619"/>
            <a:ext cx="696588" cy="430887"/>
            <a:chOff x="2243702" y="1569619"/>
            <a:chExt cx="696588" cy="430887"/>
          </a:xfrm>
        </p:grpSpPr>
        <p:sp>
          <p:nvSpPr>
            <p:cNvPr id="13" name="Text Box 68"/>
            <p:cNvSpPr txBox="1">
              <a:spLocks noChangeArrowheads="1"/>
            </p:cNvSpPr>
            <p:nvPr/>
          </p:nvSpPr>
          <p:spPr bwMode="auto">
            <a:xfrm>
              <a:off x="2290753" y="1569619"/>
              <a:ext cx="649537" cy="43088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新的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 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首部</a:t>
              </a:r>
            </a:p>
          </p:txBody>
        </p:sp>
        <p:sp>
          <p:nvSpPr>
            <p:cNvPr id="14" name="TextBox 43"/>
            <p:cNvSpPr txBox="1">
              <a:spLocks noChangeArrowheads="1"/>
            </p:cNvSpPr>
            <p:nvPr/>
          </p:nvSpPr>
          <p:spPr bwMode="auto">
            <a:xfrm>
              <a:off x="2243702" y="1571864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</a:t>
              </a:r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 Box 68"/>
          <p:cNvSpPr txBox="1">
            <a:spLocks noChangeArrowheads="1"/>
          </p:cNvSpPr>
          <p:nvPr/>
        </p:nvSpPr>
        <p:spPr bwMode="auto">
          <a:xfrm>
            <a:off x="3855818" y="1644653"/>
            <a:ext cx="3028393" cy="265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    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   全   数   据   报   的   有   效   载   荷</a:t>
            </a:r>
          </a:p>
        </p:txBody>
      </p:sp>
      <p:sp>
        <p:nvSpPr>
          <p:cNvPr id="17" name="Line 66"/>
          <p:cNvSpPr>
            <a:spLocks noChangeShapeType="1"/>
          </p:cNvSpPr>
          <p:nvPr/>
        </p:nvSpPr>
        <p:spPr bwMode="auto">
          <a:xfrm flipH="1">
            <a:off x="7818764" y="1324897"/>
            <a:ext cx="0" cy="19308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右箭头 17"/>
          <p:cNvSpPr/>
          <p:nvPr/>
        </p:nvSpPr>
        <p:spPr bwMode="auto">
          <a:xfrm flipH="1">
            <a:off x="1844664" y="1722290"/>
            <a:ext cx="431177" cy="101032"/>
          </a:xfrm>
          <a:prstGeom prst="rightArrow">
            <a:avLst>
              <a:gd name="adj1" fmla="val 50000"/>
              <a:gd name="adj2" fmla="val 124075"/>
            </a:avLst>
          </a:prstGeom>
          <a:solidFill>
            <a:srgbClr val="FF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Box 48"/>
          <p:cNvSpPr txBox="1">
            <a:spLocks noChangeArrowheads="1"/>
          </p:cNvSpPr>
          <p:nvPr/>
        </p:nvSpPr>
        <p:spPr bwMode="auto">
          <a:xfrm>
            <a:off x="1730157" y="1250956"/>
            <a:ext cx="5605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在前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任意多边形 20"/>
          <p:cNvSpPr/>
          <p:nvPr/>
        </p:nvSpPr>
        <p:spPr bwMode="auto">
          <a:xfrm>
            <a:off x="5273139" y="3136737"/>
            <a:ext cx="1981174" cy="309831"/>
          </a:xfrm>
          <a:custGeom>
            <a:avLst/>
            <a:gdLst>
              <a:gd name="connsiteX0" fmla="*/ 1090720 w 2808808"/>
              <a:gd name="connsiteY0" fmla="*/ 0 h 426447"/>
              <a:gd name="connsiteX1" fmla="*/ 0 w 2808808"/>
              <a:gd name="connsiteY1" fmla="*/ 418246 h 426447"/>
              <a:gd name="connsiteX2" fmla="*/ 2808808 w 2808808"/>
              <a:gd name="connsiteY2" fmla="*/ 426447 h 426447"/>
              <a:gd name="connsiteX3" fmla="*/ 1951814 w 2808808"/>
              <a:gd name="connsiteY3" fmla="*/ 0 h 426447"/>
              <a:gd name="connsiteX4" fmla="*/ 1090720 w 2808808"/>
              <a:gd name="connsiteY4" fmla="*/ 0 h 42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808" h="426447">
                <a:moveTo>
                  <a:pt x="1090720" y="0"/>
                </a:moveTo>
                <a:lnTo>
                  <a:pt x="0" y="418246"/>
                </a:lnTo>
                <a:lnTo>
                  <a:pt x="2808808" y="426447"/>
                </a:lnTo>
                <a:lnTo>
                  <a:pt x="1951814" y="0"/>
                </a:lnTo>
                <a:lnTo>
                  <a:pt x="109072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FF00FF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任意多边形 21"/>
          <p:cNvSpPr/>
          <p:nvPr/>
        </p:nvSpPr>
        <p:spPr bwMode="auto">
          <a:xfrm>
            <a:off x="2743195" y="3134492"/>
            <a:ext cx="1977814" cy="312076"/>
          </a:xfrm>
          <a:custGeom>
            <a:avLst/>
            <a:gdLst>
              <a:gd name="connsiteX0" fmla="*/ 274320 w 2804160"/>
              <a:gd name="connsiteY0" fmla="*/ 0 h 441960"/>
              <a:gd name="connsiteX1" fmla="*/ 0 w 2804160"/>
              <a:gd name="connsiteY1" fmla="*/ 441960 h 441960"/>
              <a:gd name="connsiteX2" fmla="*/ 2804160 w 2804160"/>
              <a:gd name="connsiteY2" fmla="*/ 434340 h 441960"/>
              <a:gd name="connsiteX3" fmla="*/ 1440180 w 2804160"/>
              <a:gd name="connsiteY3" fmla="*/ 7620 h 441960"/>
              <a:gd name="connsiteX4" fmla="*/ 274320 w 2804160"/>
              <a:gd name="connsiteY4" fmla="*/ 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4160" h="441960">
                <a:moveTo>
                  <a:pt x="274320" y="0"/>
                </a:moveTo>
                <a:lnTo>
                  <a:pt x="0" y="441960"/>
                </a:lnTo>
                <a:lnTo>
                  <a:pt x="2804160" y="434340"/>
                </a:lnTo>
                <a:lnTo>
                  <a:pt x="1440180" y="7620"/>
                </a:lnTo>
                <a:lnTo>
                  <a:pt x="27432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00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Line 51"/>
          <p:cNvSpPr>
            <a:spLocks noChangeShapeType="1"/>
          </p:cNvSpPr>
          <p:nvPr/>
        </p:nvSpPr>
        <p:spPr bwMode="auto">
          <a:xfrm flipH="1">
            <a:off x="6650666" y="2087127"/>
            <a:ext cx="0" cy="6533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Line 53"/>
          <p:cNvSpPr>
            <a:spLocks noChangeShapeType="1"/>
          </p:cNvSpPr>
          <p:nvPr/>
        </p:nvSpPr>
        <p:spPr bwMode="auto">
          <a:xfrm>
            <a:off x="3754500" y="2332972"/>
            <a:ext cx="1120" cy="40637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Line 54"/>
          <p:cNvSpPr>
            <a:spLocks noChangeShapeType="1"/>
          </p:cNvSpPr>
          <p:nvPr/>
        </p:nvSpPr>
        <p:spPr bwMode="auto">
          <a:xfrm>
            <a:off x="3755621" y="2385733"/>
            <a:ext cx="289504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Line 55"/>
          <p:cNvSpPr>
            <a:spLocks noChangeShapeType="1"/>
          </p:cNvSpPr>
          <p:nvPr/>
        </p:nvSpPr>
        <p:spPr bwMode="auto">
          <a:xfrm flipV="1">
            <a:off x="2942544" y="2145501"/>
            <a:ext cx="3708121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57"/>
          <p:cNvSpPr>
            <a:spLocks noChangeArrowheads="1"/>
          </p:cNvSpPr>
          <p:nvPr/>
        </p:nvSpPr>
        <p:spPr bwMode="auto">
          <a:xfrm>
            <a:off x="2738715" y="3437588"/>
            <a:ext cx="1981174" cy="586696"/>
          </a:xfrm>
          <a:prstGeom prst="rect">
            <a:avLst/>
          </a:prstGeom>
          <a:solidFill>
            <a:srgbClr val="0099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 Box 59"/>
          <p:cNvSpPr txBox="1">
            <a:spLocks noChangeArrowheads="1"/>
          </p:cNvSpPr>
          <p:nvPr/>
        </p:nvSpPr>
        <p:spPr bwMode="auto">
          <a:xfrm>
            <a:off x="3094856" y="3460065"/>
            <a:ext cx="13997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安全参数索引 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62"/>
          <p:cNvSpPr>
            <a:spLocks noChangeArrowheads="1"/>
          </p:cNvSpPr>
          <p:nvPr/>
        </p:nvSpPr>
        <p:spPr bwMode="auto">
          <a:xfrm>
            <a:off x="5278739" y="3437588"/>
            <a:ext cx="1981174" cy="560166"/>
          </a:xfrm>
          <a:prstGeom prst="rect">
            <a:avLst/>
          </a:prstGeom>
          <a:solidFill>
            <a:srgbClr val="CC00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Line 52"/>
          <p:cNvSpPr>
            <a:spLocks noChangeShapeType="1"/>
          </p:cNvSpPr>
          <p:nvPr/>
        </p:nvSpPr>
        <p:spPr bwMode="auto">
          <a:xfrm>
            <a:off x="2942544" y="1975992"/>
            <a:ext cx="0" cy="814991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200" b="1">
              <a:ln>
                <a:solidFill>
                  <a:schemeClr val="tx1"/>
                </a:solidFill>
                <a:prstDash val="dash"/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Line 69"/>
          <p:cNvSpPr>
            <a:spLocks noChangeShapeType="1"/>
          </p:cNvSpPr>
          <p:nvPr/>
        </p:nvSpPr>
        <p:spPr bwMode="auto">
          <a:xfrm flipH="1">
            <a:off x="7818764" y="1975992"/>
            <a:ext cx="1119" cy="814991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200" b="1">
              <a:ln>
                <a:solidFill>
                  <a:schemeClr val="tx1"/>
                </a:solidFill>
                <a:prstDash val="dash"/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2"/>
          <p:cNvCxnSpPr>
            <a:cxnSpLocks noChangeShapeType="1"/>
            <a:stCxn id="29" idx="1"/>
            <a:endCxn id="29" idx="3"/>
          </p:cNvCxnSpPr>
          <p:nvPr/>
        </p:nvCxnSpPr>
        <p:spPr bwMode="auto">
          <a:xfrm>
            <a:off x="2738715" y="3730936"/>
            <a:ext cx="1981174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63"/>
          <p:cNvSpPr txBox="1">
            <a:spLocks noChangeArrowheads="1"/>
          </p:cNvSpPr>
          <p:nvPr/>
        </p:nvSpPr>
        <p:spPr bwMode="auto">
          <a:xfrm>
            <a:off x="3411799" y="3747758"/>
            <a:ext cx="5854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</a:t>
            </a:r>
          </a:p>
        </p:txBody>
      </p: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378305" y="4035453"/>
            <a:ext cx="6671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32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37" name="Text Box 63"/>
          <p:cNvSpPr txBox="1">
            <a:spLocks noChangeArrowheads="1"/>
          </p:cNvSpPr>
          <p:nvPr/>
        </p:nvSpPr>
        <p:spPr bwMode="auto">
          <a:xfrm>
            <a:off x="5228342" y="3489227"/>
            <a:ext cx="5854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</a:t>
            </a:r>
          </a:p>
        </p:txBody>
      </p:sp>
      <p:sp>
        <p:nvSpPr>
          <p:cNvPr id="38" name="Text Box 63"/>
          <p:cNvSpPr txBox="1">
            <a:spLocks noChangeArrowheads="1"/>
          </p:cNvSpPr>
          <p:nvPr/>
        </p:nvSpPr>
        <p:spPr bwMode="auto">
          <a:xfrm>
            <a:off x="5775655" y="3773712"/>
            <a:ext cx="74892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填充长度</a:t>
            </a:r>
          </a:p>
        </p:txBody>
      </p:sp>
      <p:sp>
        <p:nvSpPr>
          <p:cNvPr id="39" name="Text Box 63"/>
          <p:cNvSpPr txBox="1">
            <a:spLocks noChangeArrowheads="1"/>
          </p:cNvSpPr>
          <p:nvPr/>
        </p:nvSpPr>
        <p:spPr bwMode="auto">
          <a:xfrm>
            <a:off x="6417380" y="3771790"/>
            <a:ext cx="8899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下一个首部</a:t>
            </a:r>
          </a:p>
        </p:txBody>
      </p:sp>
      <p:sp>
        <p:nvSpPr>
          <p:cNvPr id="40" name="任意多边形 48"/>
          <p:cNvSpPr>
            <a:spLocks/>
          </p:cNvSpPr>
          <p:nvPr/>
        </p:nvSpPr>
        <p:spPr bwMode="auto">
          <a:xfrm>
            <a:off x="5787192" y="3811406"/>
            <a:ext cx="1472721" cy="182980"/>
          </a:xfrm>
          <a:custGeom>
            <a:avLst/>
            <a:gdLst>
              <a:gd name="T0" fmla="*/ 0 w 2021522"/>
              <a:gd name="T1" fmla="*/ 261828 h 258328"/>
              <a:gd name="T2" fmla="*/ 5476 w 2021522"/>
              <a:gd name="T3" fmla="*/ 4156 h 258328"/>
              <a:gd name="T4" fmla="*/ 2699984 w 2021522"/>
              <a:gd name="T5" fmla="*/ 0 h 258328"/>
              <a:gd name="T6" fmla="*/ 0 60000 65536"/>
              <a:gd name="T7" fmla="*/ 0 60000 65536"/>
              <a:gd name="T8" fmla="*/ 0 60000 65536"/>
              <a:gd name="T9" fmla="*/ 0 w 2021522"/>
              <a:gd name="T10" fmla="*/ 0 h 258328"/>
              <a:gd name="T11" fmla="*/ 2021522 w 2021522"/>
              <a:gd name="T12" fmla="*/ 258328 h 2583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1522" h="258328">
                <a:moveTo>
                  <a:pt x="0" y="258328"/>
                </a:moveTo>
                <a:lnTo>
                  <a:pt x="4101" y="4100"/>
                </a:lnTo>
                <a:lnTo>
                  <a:pt x="2021522" y="0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51"/>
          <p:cNvCxnSpPr>
            <a:cxnSpLocks noChangeShapeType="1"/>
          </p:cNvCxnSpPr>
          <p:nvPr/>
        </p:nvCxnSpPr>
        <p:spPr bwMode="auto">
          <a:xfrm flipH="1">
            <a:off x="6484914" y="3815896"/>
            <a:ext cx="1120" cy="18073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 Box 63"/>
          <p:cNvSpPr txBox="1">
            <a:spLocks noChangeArrowheads="1"/>
          </p:cNvSpPr>
          <p:nvPr/>
        </p:nvSpPr>
        <p:spPr bwMode="auto">
          <a:xfrm>
            <a:off x="5823788" y="3587363"/>
            <a:ext cx="5373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8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43" name="Text Box 63"/>
          <p:cNvSpPr txBox="1">
            <a:spLocks noChangeArrowheads="1"/>
          </p:cNvSpPr>
          <p:nvPr/>
        </p:nvSpPr>
        <p:spPr bwMode="auto">
          <a:xfrm>
            <a:off x="6560604" y="3581572"/>
            <a:ext cx="5373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8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5869967" y="4005762"/>
            <a:ext cx="6671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32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cxnSp>
        <p:nvCxnSpPr>
          <p:cNvPr id="45" name="直接连接符 44"/>
          <p:cNvCxnSpPr>
            <a:cxnSpLocks noChangeShapeType="1"/>
          </p:cNvCxnSpPr>
          <p:nvPr/>
        </p:nvCxnSpPr>
        <p:spPr bwMode="auto">
          <a:xfrm>
            <a:off x="6041418" y="2486764"/>
            <a:ext cx="0" cy="25370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Line 54"/>
          <p:cNvSpPr>
            <a:spLocks noChangeShapeType="1"/>
          </p:cNvSpPr>
          <p:nvPr/>
        </p:nvSpPr>
        <p:spPr bwMode="auto">
          <a:xfrm>
            <a:off x="3755621" y="2587796"/>
            <a:ext cx="2285797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 Box 15"/>
          <p:cNvSpPr txBox="1">
            <a:spLocks noChangeArrowheads="1"/>
          </p:cNvSpPr>
          <p:nvPr/>
        </p:nvSpPr>
        <p:spPr bwMode="auto">
          <a:xfrm>
            <a:off x="4329403" y="2462559"/>
            <a:ext cx="1189748" cy="265586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>
                <a:solidFill>
                  <a:srgbClr val="C00000"/>
                </a:solidFill>
              </a:rPr>
              <a:t>ESP </a:t>
            </a:r>
            <a:r>
              <a:rPr lang="zh-CN" altLang="en-US" dirty="0">
                <a:solidFill>
                  <a:srgbClr val="C00000"/>
                </a:solidFill>
              </a:rPr>
              <a:t>的有效载荷</a:t>
            </a:r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6690885" y="3999029"/>
            <a:ext cx="2792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53" name="Rectangle 2"/>
          <p:cNvSpPr>
            <a:spLocks noChangeArrowheads="1"/>
          </p:cNvSpPr>
          <p:nvPr/>
        </p:nvSpPr>
        <p:spPr bwMode="auto">
          <a:xfrm>
            <a:off x="3754500" y="2731812"/>
            <a:ext cx="2286918" cy="39930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Rectangle 56"/>
          <p:cNvSpPr>
            <a:spLocks noChangeArrowheads="1"/>
          </p:cNvSpPr>
          <p:nvPr/>
        </p:nvSpPr>
        <p:spPr bwMode="auto">
          <a:xfrm>
            <a:off x="2942545" y="2724750"/>
            <a:ext cx="4876219" cy="40637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 Box 68"/>
          <p:cNvSpPr txBox="1">
            <a:spLocks noChangeArrowheads="1"/>
          </p:cNvSpPr>
          <p:nvPr/>
        </p:nvSpPr>
        <p:spPr bwMode="auto">
          <a:xfrm>
            <a:off x="4569247" y="2722505"/>
            <a:ext cx="125547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原始的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的有效载荷</a:t>
            </a:r>
          </a:p>
        </p:txBody>
      </p:sp>
      <p:sp>
        <p:nvSpPr>
          <p:cNvPr id="58" name="Text Box 68"/>
          <p:cNvSpPr txBox="1">
            <a:spLocks noChangeArrowheads="1"/>
          </p:cNvSpPr>
          <p:nvPr/>
        </p:nvSpPr>
        <p:spPr bwMode="auto">
          <a:xfrm>
            <a:off x="3750594" y="2721383"/>
            <a:ext cx="649537" cy="4308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原始的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首部</a:t>
            </a:r>
          </a:p>
        </p:txBody>
      </p:sp>
      <p:cxnSp>
        <p:nvCxnSpPr>
          <p:cNvPr id="59" name="直接连接符 38"/>
          <p:cNvCxnSpPr>
            <a:cxnSpLocks noChangeShapeType="1"/>
          </p:cNvCxnSpPr>
          <p:nvPr/>
        </p:nvCxnSpPr>
        <p:spPr bwMode="auto">
          <a:xfrm>
            <a:off x="4404066" y="2722505"/>
            <a:ext cx="0" cy="40861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组合 4"/>
          <p:cNvGrpSpPr/>
          <p:nvPr/>
        </p:nvGrpSpPr>
        <p:grpSpPr>
          <a:xfrm>
            <a:off x="5962535" y="2724750"/>
            <a:ext cx="688131" cy="406372"/>
            <a:chOff x="5962535" y="2724750"/>
            <a:chExt cx="688131" cy="406372"/>
          </a:xfrm>
        </p:grpSpPr>
        <p:sp>
          <p:nvSpPr>
            <p:cNvPr id="55" name="Rectangle 38"/>
            <p:cNvSpPr>
              <a:spLocks noChangeArrowheads="1"/>
            </p:cNvSpPr>
            <p:nvPr/>
          </p:nvSpPr>
          <p:spPr bwMode="auto">
            <a:xfrm>
              <a:off x="6041418" y="2724750"/>
              <a:ext cx="609248" cy="406372"/>
            </a:xfrm>
            <a:prstGeom prst="rect">
              <a:avLst/>
            </a:prstGeom>
            <a:solidFill>
              <a:srgbClr val="CC00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ESP </a:t>
              </a:r>
            </a:p>
            <a:p>
              <a:pPr algn="ctr"/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尾部</a:t>
              </a:r>
            </a:p>
          </p:txBody>
        </p:sp>
        <p:sp>
          <p:nvSpPr>
            <p:cNvPr id="60" name="TextBox 40"/>
            <p:cNvSpPr txBox="1">
              <a:spLocks noChangeArrowheads="1"/>
            </p:cNvSpPr>
            <p:nvPr/>
          </p:nvSpPr>
          <p:spPr bwMode="auto">
            <a:xfrm>
              <a:off x="5962535" y="2725874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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929079" y="2724750"/>
            <a:ext cx="825422" cy="406372"/>
            <a:chOff x="2929079" y="2724750"/>
            <a:chExt cx="825422" cy="406372"/>
          </a:xfrm>
        </p:grpSpPr>
        <p:sp>
          <p:nvSpPr>
            <p:cNvPr id="52" name="Rectangle 10"/>
            <p:cNvSpPr>
              <a:spLocks noChangeArrowheads="1"/>
            </p:cNvSpPr>
            <p:nvPr/>
          </p:nvSpPr>
          <p:spPr bwMode="auto">
            <a:xfrm>
              <a:off x="2942545" y="2724750"/>
              <a:ext cx="811956" cy="406372"/>
            </a:xfrm>
            <a:prstGeom prst="rect">
              <a:avLst/>
            </a:prstGeom>
            <a:solidFill>
              <a:srgbClr val="99FF66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ESP </a:t>
              </a:r>
            </a:p>
            <a:p>
              <a:pPr algn="ctr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首部</a:t>
              </a:r>
            </a:p>
          </p:txBody>
        </p:sp>
        <p:sp>
          <p:nvSpPr>
            <p:cNvPr id="61" name="TextBox 42"/>
            <p:cNvSpPr txBox="1">
              <a:spLocks noChangeArrowheads="1"/>
            </p:cNvSpPr>
            <p:nvPr/>
          </p:nvSpPr>
          <p:spPr bwMode="auto">
            <a:xfrm>
              <a:off x="2929079" y="2733730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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6621156" y="2722505"/>
            <a:ext cx="1197608" cy="408617"/>
            <a:chOff x="6621156" y="2722505"/>
            <a:chExt cx="1197608" cy="408617"/>
          </a:xfrm>
        </p:grpSpPr>
        <p:sp>
          <p:nvSpPr>
            <p:cNvPr id="54" name="Rectangle 18"/>
            <p:cNvSpPr>
              <a:spLocks noChangeArrowheads="1"/>
            </p:cNvSpPr>
            <p:nvPr/>
          </p:nvSpPr>
          <p:spPr bwMode="auto">
            <a:xfrm>
              <a:off x="6650666" y="2724750"/>
              <a:ext cx="1168098" cy="406372"/>
            </a:xfrm>
            <a:prstGeom prst="rect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报文鉴别码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MAC</a:t>
              </a:r>
            </a:p>
          </p:txBody>
        </p:sp>
        <p:sp>
          <p:nvSpPr>
            <p:cNvPr id="62" name="TextBox 43"/>
            <p:cNvSpPr txBox="1">
              <a:spLocks noChangeArrowheads="1"/>
            </p:cNvSpPr>
            <p:nvPr/>
          </p:nvSpPr>
          <p:spPr bwMode="auto">
            <a:xfrm>
              <a:off x="6621156" y="2722505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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3" name="矩形 51"/>
          <p:cNvSpPr>
            <a:spLocks noChangeArrowheads="1"/>
          </p:cNvSpPr>
          <p:nvPr/>
        </p:nvSpPr>
        <p:spPr bwMode="auto">
          <a:xfrm>
            <a:off x="3749683" y="2727793"/>
            <a:ext cx="2285797" cy="40637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72419" y="2247656"/>
            <a:ext cx="1065116" cy="265902"/>
            <a:chOff x="4672419" y="2247656"/>
            <a:chExt cx="1065116" cy="265902"/>
          </a:xfrm>
        </p:grpSpPr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4720427" y="2247656"/>
              <a:ext cx="1017108" cy="261610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kumimoji="1"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/>
                <a:t>   加密的部分</a:t>
              </a:r>
            </a:p>
          </p:txBody>
        </p:sp>
        <p:sp>
          <p:nvSpPr>
            <p:cNvPr id="50" name="TextBox 41"/>
            <p:cNvSpPr txBox="1">
              <a:spLocks noChangeArrowheads="1"/>
            </p:cNvSpPr>
            <p:nvPr/>
          </p:nvSpPr>
          <p:spPr bwMode="auto">
            <a:xfrm>
              <a:off x="4672419" y="2251948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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241072" y="2027630"/>
            <a:ext cx="1074245" cy="269468"/>
            <a:chOff x="4241072" y="2027630"/>
            <a:chExt cx="1074245" cy="269468"/>
          </a:xfrm>
        </p:grpSpPr>
        <p:sp>
          <p:nvSpPr>
            <p:cNvPr id="28" name="Text Box 40"/>
            <p:cNvSpPr txBox="1">
              <a:spLocks noChangeArrowheads="1"/>
            </p:cNvSpPr>
            <p:nvPr/>
          </p:nvSpPr>
          <p:spPr bwMode="auto">
            <a:xfrm>
              <a:off x="4306771" y="2035488"/>
              <a:ext cx="1008546" cy="261610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kumimoji="1"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>
                  <a:solidFill>
                    <a:srgbClr val="0000FF"/>
                  </a:solidFill>
                </a:rPr>
                <a:t>   鉴别的部分</a:t>
              </a:r>
            </a:p>
          </p:txBody>
        </p:sp>
        <p:sp>
          <p:nvSpPr>
            <p:cNvPr id="51" name="TextBox 43"/>
            <p:cNvSpPr txBox="1">
              <a:spLocks noChangeArrowheads="1"/>
            </p:cNvSpPr>
            <p:nvPr/>
          </p:nvSpPr>
          <p:spPr bwMode="auto">
            <a:xfrm>
              <a:off x="4241072" y="2027630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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15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1053539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135129" y="1020328"/>
            <a:ext cx="2877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安全数据报的格式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436744"/>
            <a:ext cx="8129016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endParaRPr lang="en-US" altLang="zh-CN" sz="2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在“原始的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首部”中，用主机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2000" b="1" baseline="-25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2000" b="1" baseline="-25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地址分别作为源地址和目的地址。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而在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安全数据报的“新的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首部”中，用路由器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000" b="1" baseline="-25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000" b="1" baseline="-25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地址分别作为源地址和目的地址。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842939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953885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276994" y="920674"/>
            <a:ext cx="25939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 IPsec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的其他构件 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337090"/>
            <a:ext cx="8129016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安全关联数据库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SAD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(Security Association Database)  </a:t>
            </a:r>
          </a:p>
          <a:p>
            <a:pPr marL="684000" indent="-342000" eaLnBrk="0" hangingPunct="0">
              <a:lnSpc>
                <a:spcPts val="33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存放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SA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安全策略数据库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SPD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(Security Policy Database) </a:t>
            </a:r>
          </a:p>
          <a:p>
            <a:pPr marL="684000" indent="-342000" eaLnBrk="0" hangingPunct="0">
              <a:lnSpc>
                <a:spcPts val="33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指明什么样的数据报需要进行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IPsec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处理。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互联网密钥交换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IKE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(Internet Key Exchange) </a:t>
            </a:r>
          </a:p>
          <a:p>
            <a:pPr marL="684000" indent="-342000" eaLnBrk="0" hangingPunct="0">
              <a:lnSpc>
                <a:spcPts val="33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安全数据报创建安全关联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SA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616840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604225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340313" y="571014"/>
            <a:ext cx="24673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互联网密钥交换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IKE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418942" y="987430"/>
            <a:ext cx="8462511" cy="3439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29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IKE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是个非常复杂的协议，在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2014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年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10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月已成为互联网的正式标准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[RFC 7296]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000" indent="-342000" eaLnBrk="0" hangingPunct="0">
              <a:lnSpc>
                <a:spcPts val="29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以另外三个协议为基础：</a:t>
            </a:r>
          </a:p>
          <a:p>
            <a:pPr marL="684000" indent="-342900" eaLnBrk="0" hangingPunct="0">
              <a:lnSpc>
                <a:spcPts val="29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Oakley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是密钥生成协议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[RFC 2412]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684000" indent="-342900" eaLnBrk="0" hangingPunct="0">
              <a:lnSpc>
                <a:spcPts val="29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安全密钥交换机制 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SKEME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(Secure Key Exchange Mechanism) ——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是用于密钥交换的协议。它利用公钥加密来实现密钥交换协议中的实体鉴别。</a:t>
            </a:r>
          </a:p>
          <a:p>
            <a:pPr marL="684000" indent="-342900" eaLnBrk="0" hangingPunct="0">
              <a:lnSpc>
                <a:spcPts val="29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互联网安全关联和密钥管理协议 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ISAKMP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(Internet Secure Association and Key Management Mechanism) ——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用于实现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IKE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中定义的密钥交换，使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IKE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的交换能够以标准化、格式化的报文创建安全关联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SA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0999824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511896" y="1320933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943585" y="1295469"/>
            <a:ext cx="3265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7.6.2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运输层安全协议</a:t>
            </a:r>
          </a:p>
        </p:txBody>
      </p:sp>
      <p:sp>
        <p:nvSpPr>
          <p:cNvPr id="7" name="Rectangle 46"/>
          <p:cNvSpPr>
            <a:spLocks noChangeArrowheads="1"/>
          </p:cNvSpPr>
          <p:nvPr/>
        </p:nvSpPr>
        <p:spPr bwMode="auto">
          <a:xfrm>
            <a:off x="509473" y="1764323"/>
            <a:ext cx="8230766" cy="136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现在广泛使用的有以下两个协议： 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安全套接字层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(Secure Socket Layer) 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运输层安全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TLS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(Transport Layer Security)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965015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854302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824420" y="821091"/>
            <a:ext cx="14991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TLS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237507"/>
            <a:ext cx="8129016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安全套接层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由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Netscape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于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1994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年开发，广泛应用于基于万维网的各种网络应用（但不限于万维网应用）。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作用在端系统应用层的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和运输层之间，在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之上建立起一个安全通道，为通过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传输的应用层数据提供安全保障。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1996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年发布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SSL 3.0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，成为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Web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安全的事实标准。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1999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年，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IETF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SSL 3.0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基础上推出了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传输层安全标准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TLS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，为所有基于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的网络应用提供安全数据传输服务。</a:t>
            </a:r>
          </a:p>
        </p:txBody>
      </p:sp>
    </p:spTree>
    <p:extLst>
      <p:ext uri="{BB962C8B-B14F-4D97-AF65-F5344CB8AC3E}">
        <p14:creationId xmlns:p14="http://schemas.microsoft.com/office/powerpoint/2010/main" val="171015440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7852" y="1139468"/>
            <a:ext cx="8133857" cy="324252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Freeform 10"/>
          <p:cNvSpPr>
            <a:spLocks/>
          </p:cNvSpPr>
          <p:nvPr/>
        </p:nvSpPr>
        <p:spPr bwMode="auto">
          <a:xfrm>
            <a:off x="2782120" y="2917172"/>
            <a:ext cx="3402342" cy="350926"/>
          </a:xfrm>
          <a:custGeom>
            <a:avLst/>
            <a:gdLst>
              <a:gd name="T0" fmla="*/ 0 w 2903"/>
              <a:gd name="T1" fmla="*/ 0 h 317"/>
              <a:gd name="T2" fmla="*/ 0 w 2903"/>
              <a:gd name="T3" fmla="*/ 317 h 317"/>
              <a:gd name="T4" fmla="*/ 2903 w 2903"/>
              <a:gd name="T5" fmla="*/ 317 h 317"/>
              <a:gd name="T6" fmla="*/ 2903 w 2903"/>
              <a:gd name="T7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03" h="317">
                <a:moveTo>
                  <a:pt x="0" y="0"/>
                </a:moveTo>
                <a:lnTo>
                  <a:pt x="0" y="317"/>
                </a:lnTo>
                <a:lnTo>
                  <a:pt x="2903" y="317"/>
                </a:lnTo>
                <a:lnTo>
                  <a:pt x="2903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107"/>
          <p:cNvGrpSpPr>
            <a:grpSpLocks/>
          </p:cNvGrpSpPr>
          <p:nvPr/>
        </p:nvGrpSpPr>
        <p:grpSpPr bwMode="auto">
          <a:xfrm>
            <a:off x="3854219" y="2918471"/>
            <a:ext cx="1584201" cy="756942"/>
            <a:chOff x="2248" y="820"/>
            <a:chExt cx="2248" cy="883"/>
          </a:xfrm>
        </p:grpSpPr>
        <p:grpSp>
          <p:nvGrpSpPr>
            <p:cNvPr id="5" name="Group 108"/>
            <p:cNvGrpSpPr>
              <a:grpSpLocks/>
            </p:cNvGrpSpPr>
            <p:nvPr/>
          </p:nvGrpSpPr>
          <p:grpSpPr bwMode="auto">
            <a:xfrm>
              <a:off x="3567" y="902"/>
              <a:ext cx="929" cy="759"/>
              <a:chOff x="3567" y="902"/>
              <a:chExt cx="929" cy="759"/>
            </a:xfrm>
          </p:grpSpPr>
          <p:grpSp>
            <p:nvGrpSpPr>
              <p:cNvPr id="35" name="Group 109"/>
              <p:cNvGrpSpPr>
                <a:grpSpLocks/>
              </p:cNvGrpSpPr>
              <p:nvPr/>
            </p:nvGrpSpPr>
            <p:grpSpPr bwMode="auto">
              <a:xfrm>
                <a:off x="3926" y="902"/>
                <a:ext cx="570" cy="611"/>
                <a:chOff x="3926" y="902"/>
                <a:chExt cx="570" cy="611"/>
              </a:xfrm>
            </p:grpSpPr>
            <p:grpSp>
              <p:nvGrpSpPr>
                <p:cNvPr id="40" name="Group 110"/>
                <p:cNvGrpSpPr>
                  <a:grpSpLocks/>
                </p:cNvGrpSpPr>
                <p:nvPr/>
              </p:nvGrpSpPr>
              <p:grpSpPr bwMode="auto">
                <a:xfrm>
                  <a:off x="4071" y="982"/>
                  <a:ext cx="425" cy="448"/>
                  <a:chOff x="4071" y="982"/>
                  <a:chExt cx="425" cy="448"/>
                </a:xfrm>
              </p:grpSpPr>
              <p:grpSp>
                <p:nvGrpSpPr>
                  <p:cNvPr id="50" name="Group 111"/>
                  <p:cNvGrpSpPr>
                    <a:grpSpLocks/>
                  </p:cNvGrpSpPr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52" name="Group 1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82" y="1010"/>
                      <a:ext cx="314" cy="366"/>
                      <a:chOff x="4182" y="1010"/>
                      <a:chExt cx="314" cy="366"/>
                    </a:xfrm>
                  </p:grpSpPr>
                  <p:grpSp>
                    <p:nvGrpSpPr>
                      <p:cNvPr id="56" name="Group 11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220" y="1010"/>
                        <a:ext cx="276" cy="366"/>
                        <a:chOff x="4220" y="1010"/>
                        <a:chExt cx="276" cy="366"/>
                      </a:xfrm>
                    </p:grpSpPr>
                    <p:sp>
                      <p:nvSpPr>
                        <p:cNvPr id="60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65" y="1228"/>
                          <a:ext cx="131" cy="9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61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54" y="1254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62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9" y="1091"/>
                          <a:ext cx="131" cy="9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63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0" y="1010"/>
                          <a:ext cx="166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64" name="Freeform 11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332" y="1092"/>
                          <a:ext cx="113" cy="208"/>
                        </a:xfrm>
                        <a:custGeom>
                          <a:avLst/>
                          <a:gdLst>
                            <a:gd name="T0" fmla="*/ 112 w 113"/>
                            <a:gd name="T1" fmla="*/ 205 h 208"/>
                            <a:gd name="T2" fmla="*/ 63 w 113"/>
                            <a:gd name="T3" fmla="*/ 207 h 208"/>
                            <a:gd name="T4" fmla="*/ 0 w 113"/>
                            <a:gd name="T5" fmla="*/ 0 h 208"/>
                            <a:gd name="T6" fmla="*/ 70 w 113"/>
                            <a:gd name="T7" fmla="*/ 15 h 208"/>
                            <a:gd name="T8" fmla="*/ 71 w 113"/>
                            <a:gd name="T9" fmla="*/ 117 h 208"/>
                            <a:gd name="T10" fmla="*/ 112 w 113"/>
                            <a:gd name="T11" fmla="*/ 205 h 2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13" h="208">
                              <a:moveTo>
                                <a:pt x="112" y="205"/>
                              </a:moveTo>
                              <a:lnTo>
                                <a:pt x="63" y="207"/>
                              </a:lnTo>
                              <a:lnTo>
                                <a:pt x="0" y="0"/>
                              </a:lnTo>
                              <a:lnTo>
                                <a:pt x="70" y="15"/>
                              </a:lnTo>
                              <a:lnTo>
                                <a:pt x="71" y="117"/>
                              </a:lnTo>
                              <a:lnTo>
                                <a:pt x="112" y="205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57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119"/>
                        <a:ext cx="240" cy="17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58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228"/>
                        <a:ext cx="167" cy="12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59" name="Freeform 1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35" y="1068"/>
                        <a:ext cx="121" cy="224"/>
                      </a:xfrm>
                      <a:custGeom>
                        <a:avLst/>
                        <a:gdLst>
                          <a:gd name="T0" fmla="*/ 110 w 121"/>
                          <a:gd name="T1" fmla="*/ 38 h 224"/>
                          <a:gd name="T2" fmla="*/ 97 w 121"/>
                          <a:gd name="T3" fmla="*/ 85 h 224"/>
                          <a:gd name="T4" fmla="*/ 120 w 121"/>
                          <a:gd name="T5" fmla="*/ 192 h 224"/>
                          <a:gd name="T6" fmla="*/ 72 w 121"/>
                          <a:gd name="T7" fmla="*/ 223 h 224"/>
                          <a:gd name="T8" fmla="*/ 0 w 121"/>
                          <a:gd name="T9" fmla="*/ 95 h 224"/>
                          <a:gd name="T10" fmla="*/ 57 w 121"/>
                          <a:gd name="T11" fmla="*/ 0 h 224"/>
                          <a:gd name="T12" fmla="*/ 110 w 121"/>
                          <a:gd name="T13" fmla="*/ 38 h 2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1" h="224">
                            <a:moveTo>
                              <a:pt x="110" y="38"/>
                            </a:moveTo>
                            <a:lnTo>
                              <a:pt x="97" y="85"/>
                            </a:lnTo>
                            <a:lnTo>
                              <a:pt x="120" y="192"/>
                            </a:lnTo>
                            <a:lnTo>
                              <a:pt x="72" y="223"/>
                            </a:lnTo>
                            <a:lnTo>
                              <a:pt x="0" y="95"/>
                            </a:lnTo>
                            <a:lnTo>
                              <a:pt x="57" y="0"/>
                            </a:lnTo>
                            <a:lnTo>
                              <a:pt x="110" y="38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53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" y="1336"/>
                      <a:ext cx="129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54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982"/>
                      <a:ext cx="168" cy="1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55" name="Freeform 124"/>
                    <p:cNvSpPr>
                      <a:spLocks/>
                    </p:cNvSpPr>
                    <p:nvPr/>
                  </p:nvSpPr>
                  <p:spPr bwMode="auto">
                    <a:xfrm>
                      <a:off x="4224" y="1313"/>
                      <a:ext cx="85" cy="39"/>
                    </a:xfrm>
                    <a:custGeom>
                      <a:avLst/>
                      <a:gdLst>
                        <a:gd name="T0" fmla="*/ 84 w 85"/>
                        <a:gd name="T1" fmla="*/ 24 h 39"/>
                        <a:gd name="T2" fmla="*/ 58 w 85"/>
                        <a:gd name="T3" fmla="*/ 38 h 39"/>
                        <a:gd name="T4" fmla="*/ 0 w 85"/>
                        <a:gd name="T5" fmla="*/ 18 h 39"/>
                        <a:gd name="T6" fmla="*/ 58 w 85"/>
                        <a:gd name="T7" fmla="*/ 0 h 39"/>
                        <a:gd name="T8" fmla="*/ 84 w 85"/>
                        <a:gd name="T9" fmla="*/ 24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5" h="39">
                          <a:moveTo>
                            <a:pt x="84" y="24"/>
                          </a:moveTo>
                          <a:lnTo>
                            <a:pt x="58" y="38"/>
                          </a:lnTo>
                          <a:lnTo>
                            <a:pt x="0" y="18"/>
                          </a:lnTo>
                          <a:lnTo>
                            <a:pt x="58" y="0"/>
                          </a:lnTo>
                          <a:lnTo>
                            <a:pt x="84" y="2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51" name="Freeform 125"/>
                  <p:cNvSpPr>
                    <a:spLocks/>
                  </p:cNvSpPr>
                  <p:nvPr/>
                </p:nvSpPr>
                <p:spPr bwMode="auto">
                  <a:xfrm>
                    <a:off x="4209" y="1042"/>
                    <a:ext cx="47" cy="68"/>
                  </a:xfrm>
                  <a:custGeom>
                    <a:avLst/>
                    <a:gdLst>
                      <a:gd name="T0" fmla="*/ 23 w 47"/>
                      <a:gd name="T1" fmla="*/ 0 h 68"/>
                      <a:gd name="T2" fmla="*/ 46 w 47"/>
                      <a:gd name="T3" fmla="*/ 1 h 68"/>
                      <a:gd name="T4" fmla="*/ 38 w 47"/>
                      <a:gd name="T5" fmla="*/ 67 h 68"/>
                      <a:gd name="T6" fmla="*/ 0 w 47"/>
                      <a:gd name="T7" fmla="*/ 54 h 68"/>
                      <a:gd name="T8" fmla="*/ 23 w 47"/>
                      <a:gd name="T9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68">
                        <a:moveTo>
                          <a:pt x="23" y="0"/>
                        </a:moveTo>
                        <a:lnTo>
                          <a:pt x="46" y="1"/>
                        </a:lnTo>
                        <a:lnTo>
                          <a:pt x="38" y="67"/>
                        </a:lnTo>
                        <a:lnTo>
                          <a:pt x="0" y="54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41" name="Group 126"/>
                <p:cNvGrpSpPr>
                  <a:grpSpLocks/>
                </p:cNvGrpSpPr>
                <p:nvPr/>
              </p:nvGrpSpPr>
              <p:grpSpPr bwMode="auto">
                <a:xfrm>
                  <a:off x="3926" y="902"/>
                  <a:ext cx="385" cy="556"/>
                  <a:chOff x="3926" y="902"/>
                  <a:chExt cx="385" cy="556"/>
                </a:xfrm>
              </p:grpSpPr>
              <p:sp>
                <p:nvSpPr>
                  <p:cNvPr id="44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961" y="1228"/>
                    <a:ext cx="314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5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1065"/>
                    <a:ext cx="314" cy="2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6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902"/>
                    <a:ext cx="241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7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1010"/>
                    <a:ext cx="131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8" name="Freeform 131"/>
                  <p:cNvSpPr>
                    <a:spLocks/>
                  </p:cNvSpPr>
                  <p:nvPr/>
                </p:nvSpPr>
                <p:spPr bwMode="auto">
                  <a:xfrm>
                    <a:off x="4000" y="990"/>
                    <a:ext cx="208" cy="202"/>
                  </a:xfrm>
                  <a:custGeom>
                    <a:avLst/>
                    <a:gdLst>
                      <a:gd name="T0" fmla="*/ 146 w 208"/>
                      <a:gd name="T1" fmla="*/ 8 h 202"/>
                      <a:gd name="T2" fmla="*/ 145 w 208"/>
                      <a:gd name="T3" fmla="*/ 32 h 202"/>
                      <a:gd name="T4" fmla="*/ 194 w 208"/>
                      <a:gd name="T5" fmla="*/ 77 h 202"/>
                      <a:gd name="T6" fmla="*/ 207 w 208"/>
                      <a:gd name="T7" fmla="*/ 82 h 202"/>
                      <a:gd name="T8" fmla="*/ 133 w 208"/>
                      <a:gd name="T9" fmla="*/ 201 h 202"/>
                      <a:gd name="T10" fmla="*/ 0 w 208"/>
                      <a:gd name="T11" fmla="*/ 0 h 202"/>
                      <a:gd name="T12" fmla="*/ 146 w 208"/>
                      <a:gd name="T13" fmla="*/ 8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8" h="202">
                        <a:moveTo>
                          <a:pt x="146" y="8"/>
                        </a:moveTo>
                        <a:lnTo>
                          <a:pt x="145" y="32"/>
                        </a:lnTo>
                        <a:lnTo>
                          <a:pt x="194" y="77"/>
                        </a:lnTo>
                        <a:lnTo>
                          <a:pt x="207" y="82"/>
                        </a:lnTo>
                        <a:lnTo>
                          <a:pt x="133" y="201"/>
                        </a:lnTo>
                        <a:lnTo>
                          <a:pt x="0" y="0"/>
                        </a:lnTo>
                        <a:lnTo>
                          <a:pt x="146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9" name="Freeform 132"/>
                  <p:cNvSpPr>
                    <a:spLocks/>
                  </p:cNvSpPr>
                  <p:nvPr/>
                </p:nvSpPr>
                <p:spPr bwMode="auto">
                  <a:xfrm>
                    <a:off x="4103" y="1271"/>
                    <a:ext cx="133" cy="54"/>
                  </a:xfrm>
                  <a:custGeom>
                    <a:avLst/>
                    <a:gdLst>
                      <a:gd name="T0" fmla="*/ 117 w 133"/>
                      <a:gd name="T1" fmla="*/ 8 h 54"/>
                      <a:gd name="T2" fmla="*/ 132 w 133"/>
                      <a:gd name="T3" fmla="*/ 25 h 54"/>
                      <a:gd name="T4" fmla="*/ 0 w 133"/>
                      <a:gd name="T5" fmla="*/ 53 h 54"/>
                      <a:gd name="T6" fmla="*/ 4 w 133"/>
                      <a:gd name="T7" fmla="*/ 0 h 54"/>
                      <a:gd name="T8" fmla="*/ 117 w 133"/>
                      <a:gd name="T9" fmla="*/ 8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3" h="54">
                        <a:moveTo>
                          <a:pt x="117" y="8"/>
                        </a:moveTo>
                        <a:lnTo>
                          <a:pt x="132" y="25"/>
                        </a:lnTo>
                        <a:lnTo>
                          <a:pt x="0" y="53"/>
                        </a:lnTo>
                        <a:lnTo>
                          <a:pt x="4" y="0"/>
                        </a:lnTo>
                        <a:lnTo>
                          <a:pt x="117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42" name="Oval 133"/>
                <p:cNvSpPr>
                  <a:spLocks noChangeArrowheads="1"/>
                </p:cNvSpPr>
                <p:nvPr/>
              </p:nvSpPr>
              <p:spPr bwMode="auto">
                <a:xfrm>
                  <a:off x="3926" y="13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3" name="Freeform 134"/>
                <p:cNvSpPr>
                  <a:spLocks/>
                </p:cNvSpPr>
                <p:nvPr/>
              </p:nvSpPr>
              <p:spPr bwMode="auto">
                <a:xfrm>
                  <a:off x="4041" y="1378"/>
                  <a:ext cx="87" cy="65"/>
                </a:xfrm>
                <a:custGeom>
                  <a:avLst/>
                  <a:gdLst>
                    <a:gd name="T0" fmla="*/ 34 w 87"/>
                    <a:gd name="T1" fmla="*/ 64 h 65"/>
                    <a:gd name="T2" fmla="*/ 86 w 87"/>
                    <a:gd name="T3" fmla="*/ 41 h 65"/>
                    <a:gd name="T4" fmla="*/ 27 w 87"/>
                    <a:gd name="T5" fmla="*/ 0 h 65"/>
                    <a:gd name="T6" fmla="*/ 0 w 87"/>
                    <a:gd name="T7" fmla="*/ 23 h 65"/>
                    <a:gd name="T8" fmla="*/ 34 w 87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65">
                      <a:moveTo>
                        <a:pt x="34" y="64"/>
                      </a:moveTo>
                      <a:lnTo>
                        <a:pt x="86" y="41"/>
                      </a:lnTo>
                      <a:lnTo>
                        <a:pt x="27" y="0"/>
                      </a:lnTo>
                      <a:lnTo>
                        <a:pt x="0" y="23"/>
                      </a:lnTo>
                      <a:lnTo>
                        <a:pt x="34" y="64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36" name="Oval 135"/>
              <p:cNvSpPr>
                <a:spLocks noChangeArrowheads="1"/>
              </p:cNvSpPr>
              <p:nvPr/>
            </p:nvSpPr>
            <p:spPr bwMode="auto">
              <a:xfrm>
                <a:off x="3567" y="1513"/>
                <a:ext cx="204" cy="14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" name="Oval 136"/>
              <p:cNvSpPr>
                <a:spLocks noChangeArrowheads="1"/>
              </p:cNvSpPr>
              <p:nvPr/>
            </p:nvSpPr>
            <p:spPr bwMode="auto">
              <a:xfrm>
                <a:off x="3742" y="1513"/>
                <a:ext cx="168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8" name="Oval 137"/>
              <p:cNvSpPr>
                <a:spLocks noChangeArrowheads="1"/>
              </p:cNvSpPr>
              <p:nvPr/>
            </p:nvSpPr>
            <p:spPr bwMode="auto">
              <a:xfrm>
                <a:off x="3843" y="1469"/>
                <a:ext cx="166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" name="Freeform 138"/>
              <p:cNvSpPr>
                <a:spLocks/>
              </p:cNvSpPr>
              <p:nvPr/>
            </p:nvSpPr>
            <p:spPr bwMode="auto">
              <a:xfrm>
                <a:off x="3696" y="1448"/>
                <a:ext cx="345" cy="171"/>
              </a:xfrm>
              <a:custGeom>
                <a:avLst/>
                <a:gdLst>
                  <a:gd name="T0" fmla="*/ 321 w 345"/>
                  <a:gd name="T1" fmla="*/ 49 h 171"/>
                  <a:gd name="T2" fmla="*/ 288 w 345"/>
                  <a:gd name="T3" fmla="*/ 60 h 171"/>
                  <a:gd name="T4" fmla="*/ 195 w 345"/>
                  <a:gd name="T5" fmla="*/ 129 h 171"/>
                  <a:gd name="T6" fmla="*/ 174 w 345"/>
                  <a:gd name="T7" fmla="*/ 158 h 171"/>
                  <a:gd name="T8" fmla="*/ 73 w 345"/>
                  <a:gd name="T9" fmla="*/ 158 h 171"/>
                  <a:gd name="T10" fmla="*/ 52 w 345"/>
                  <a:gd name="T11" fmla="*/ 170 h 171"/>
                  <a:gd name="T12" fmla="*/ 0 w 345"/>
                  <a:gd name="T13" fmla="*/ 119 h 171"/>
                  <a:gd name="T14" fmla="*/ 233 w 345"/>
                  <a:gd name="T15" fmla="*/ 0 h 171"/>
                  <a:gd name="T16" fmla="*/ 344 w 345"/>
                  <a:gd name="T17" fmla="*/ 27 h 171"/>
                  <a:gd name="T18" fmla="*/ 321 w 345"/>
                  <a:gd name="T19" fmla="*/ 4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71">
                    <a:moveTo>
                      <a:pt x="321" y="49"/>
                    </a:moveTo>
                    <a:lnTo>
                      <a:pt x="288" y="60"/>
                    </a:lnTo>
                    <a:lnTo>
                      <a:pt x="195" y="129"/>
                    </a:lnTo>
                    <a:lnTo>
                      <a:pt x="174" y="158"/>
                    </a:lnTo>
                    <a:lnTo>
                      <a:pt x="73" y="158"/>
                    </a:lnTo>
                    <a:lnTo>
                      <a:pt x="52" y="170"/>
                    </a:lnTo>
                    <a:lnTo>
                      <a:pt x="0" y="119"/>
                    </a:lnTo>
                    <a:lnTo>
                      <a:pt x="233" y="0"/>
                    </a:lnTo>
                    <a:lnTo>
                      <a:pt x="344" y="27"/>
                    </a:lnTo>
                    <a:lnTo>
                      <a:pt x="321" y="4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6" name="Group 139"/>
            <p:cNvGrpSpPr>
              <a:grpSpLocks/>
            </p:cNvGrpSpPr>
            <p:nvPr/>
          </p:nvGrpSpPr>
          <p:grpSpPr bwMode="auto">
            <a:xfrm>
              <a:off x="2248" y="907"/>
              <a:ext cx="556" cy="525"/>
              <a:chOff x="2248" y="907"/>
              <a:chExt cx="556" cy="525"/>
            </a:xfrm>
          </p:grpSpPr>
          <p:grpSp>
            <p:nvGrpSpPr>
              <p:cNvPr id="20" name="Group 140"/>
              <p:cNvGrpSpPr>
                <a:grpSpLocks/>
              </p:cNvGrpSpPr>
              <p:nvPr/>
            </p:nvGrpSpPr>
            <p:grpSpPr bwMode="auto">
              <a:xfrm>
                <a:off x="2248" y="982"/>
                <a:ext cx="299" cy="314"/>
                <a:chOff x="2248" y="982"/>
                <a:chExt cx="299" cy="314"/>
              </a:xfrm>
            </p:grpSpPr>
            <p:sp>
              <p:nvSpPr>
                <p:cNvPr id="31" name="Oval 141"/>
                <p:cNvSpPr>
                  <a:spLocks noChangeArrowheads="1"/>
                </p:cNvSpPr>
                <p:nvPr/>
              </p:nvSpPr>
              <p:spPr bwMode="auto">
                <a:xfrm>
                  <a:off x="2248" y="1091"/>
                  <a:ext cx="129" cy="9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2" name="Oval 142"/>
                <p:cNvSpPr>
                  <a:spLocks noChangeArrowheads="1"/>
                </p:cNvSpPr>
                <p:nvPr/>
              </p:nvSpPr>
              <p:spPr bwMode="auto">
                <a:xfrm>
                  <a:off x="2270" y="1174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3" name="Oval 143"/>
                <p:cNvSpPr>
                  <a:spLocks noChangeArrowheads="1"/>
                </p:cNvSpPr>
                <p:nvPr/>
              </p:nvSpPr>
              <p:spPr bwMode="auto">
                <a:xfrm>
                  <a:off x="2307" y="982"/>
                  <a:ext cx="240" cy="17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4" name="Freeform 144"/>
                <p:cNvSpPr>
                  <a:spLocks/>
                </p:cNvSpPr>
                <p:nvPr/>
              </p:nvSpPr>
              <p:spPr bwMode="auto">
                <a:xfrm>
                  <a:off x="2291" y="1104"/>
                  <a:ext cx="84" cy="95"/>
                </a:xfrm>
                <a:custGeom>
                  <a:avLst/>
                  <a:gdLst>
                    <a:gd name="T0" fmla="*/ 47 w 84"/>
                    <a:gd name="T1" fmla="*/ 0 h 95"/>
                    <a:gd name="T2" fmla="*/ 0 w 84"/>
                    <a:gd name="T3" fmla="*/ 18 h 95"/>
                    <a:gd name="T4" fmla="*/ 1 w 84"/>
                    <a:gd name="T5" fmla="*/ 76 h 95"/>
                    <a:gd name="T6" fmla="*/ 16 w 84"/>
                    <a:gd name="T7" fmla="*/ 94 h 95"/>
                    <a:gd name="T8" fmla="*/ 83 w 84"/>
                    <a:gd name="T9" fmla="*/ 76 h 95"/>
                    <a:gd name="T10" fmla="*/ 47 w 84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95">
                      <a:moveTo>
                        <a:pt x="47" y="0"/>
                      </a:moveTo>
                      <a:lnTo>
                        <a:pt x="0" y="18"/>
                      </a:lnTo>
                      <a:lnTo>
                        <a:pt x="1" y="76"/>
                      </a:lnTo>
                      <a:lnTo>
                        <a:pt x="16" y="94"/>
                      </a:lnTo>
                      <a:lnTo>
                        <a:pt x="83" y="76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21" name="Group 145"/>
              <p:cNvGrpSpPr>
                <a:grpSpLocks/>
              </p:cNvGrpSpPr>
              <p:nvPr/>
            </p:nvGrpSpPr>
            <p:grpSpPr bwMode="auto">
              <a:xfrm>
                <a:off x="2344" y="907"/>
                <a:ext cx="460" cy="525"/>
                <a:chOff x="2344" y="907"/>
                <a:chExt cx="460" cy="525"/>
              </a:xfrm>
            </p:grpSpPr>
            <p:sp>
              <p:nvSpPr>
                <p:cNvPr id="23" name="Oval 146"/>
                <p:cNvSpPr>
                  <a:spLocks noChangeArrowheads="1"/>
                </p:cNvSpPr>
                <p:nvPr/>
              </p:nvSpPr>
              <p:spPr bwMode="auto">
                <a:xfrm>
                  <a:off x="2491" y="929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4" name="Oval 147"/>
                <p:cNvSpPr>
                  <a:spLocks noChangeArrowheads="1"/>
                </p:cNvSpPr>
                <p:nvPr/>
              </p:nvSpPr>
              <p:spPr bwMode="auto">
                <a:xfrm>
                  <a:off x="2344" y="10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" name="Oval 148"/>
                <p:cNvSpPr>
                  <a:spLocks noChangeArrowheads="1"/>
                </p:cNvSpPr>
                <p:nvPr/>
              </p:nvSpPr>
              <p:spPr bwMode="auto">
                <a:xfrm>
                  <a:off x="2380" y="1174"/>
                  <a:ext cx="242" cy="17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" name="Oval 149"/>
                <p:cNvSpPr>
                  <a:spLocks noChangeArrowheads="1"/>
                </p:cNvSpPr>
                <p:nvPr/>
              </p:nvSpPr>
              <p:spPr bwMode="auto">
                <a:xfrm>
                  <a:off x="2454" y="1254"/>
                  <a:ext cx="240" cy="17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" name="Oval 150"/>
                <p:cNvSpPr>
                  <a:spLocks noChangeArrowheads="1"/>
                </p:cNvSpPr>
                <p:nvPr/>
              </p:nvSpPr>
              <p:spPr bwMode="auto">
                <a:xfrm>
                  <a:off x="2471" y="1042"/>
                  <a:ext cx="214" cy="151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Oval 151"/>
                <p:cNvSpPr>
                  <a:spLocks noChangeArrowheads="1"/>
                </p:cNvSpPr>
                <p:nvPr/>
              </p:nvSpPr>
              <p:spPr bwMode="auto">
                <a:xfrm>
                  <a:off x="2656" y="907"/>
                  <a:ext cx="129" cy="9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9" name="Freeform 152"/>
                <p:cNvSpPr>
                  <a:spLocks/>
                </p:cNvSpPr>
                <p:nvPr/>
              </p:nvSpPr>
              <p:spPr bwMode="auto">
                <a:xfrm>
                  <a:off x="2541" y="1010"/>
                  <a:ext cx="151" cy="76"/>
                </a:xfrm>
                <a:custGeom>
                  <a:avLst/>
                  <a:gdLst>
                    <a:gd name="T0" fmla="*/ 0 w 151"/>
                    <a:gd name="T1" fmla="*/ 20 h 76"/>
                    <a:gd name="T2" fmla="*/ 19 w 151"/>
                    <a:gd name="T3" fmla="*/ 56 h 76"/>
                    <a:gd name="T4" fmla="*/ 150 w 151"/>
                    <a:gd name="T5" fmla="*/ 75 h 76"/>
                    <a:gd name="T6" fmla="*/ 150 w 151"/>
                    <a:gd name="T7" fmla="*/ 28 h 76"/>
                    <a:gd name="T8" fmla="*/ 9 w 151"/>
                    <a:gd name="T9" fmla="*/ 0 h 76"/>
                    <a:gd name="T10" fmla="*/ 0 w 151"/>
                    <a:gd name="T11" fmla="*/ 2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1" h="76">
                      <a:moveTo>
                        <a:pt x="0" y="20"/>
                      </a:moveTo>
                      <a:lnTo>
                        <a:pt x="19" y="56"/>
                      </a:lnTo>
                      <a:lnTo>
                        <a:pt x="150" y="75"/>
                      </a:lnTo>
                      <a:lnTo>
                        <a:pt x="150" y="28"/>
                      </a:lnTo>
                      <a:lnTo>
                        <a:pt x="9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0" name="Freeform 153"/>
                <p:cNvSpPr>
                  <a:spLocks/>
                </p:cNvSpPr>
                <p:nvPr/>
              </p:nvSpPr>
              <p:spPr bwMode="auto">
                <a:xfrm>
                  <a:off x="2394" y="1149"/>
                  <a:ext cx="172" cy="159"/>
                </a:xfrm>
                <a:custGeom>
                  <a:avLst/>
                  <a:gdLst>
                    <a:gd name="T0" fmla="*/ 106 w 172"/>
                    <a:gd name="T1" fmla="*/ 0 h 159"/>
                    <a:gd name="T2" fmla="*/ 0 w 172"/>
                    <a:gd name="T3" fmla="*/ 40 h 159"/>
                    <a:gd name="T4" fmla="*/ 44 w 172"/>
                    <a:gd name="T5" fmla="*/ 71 h 159"/>
                    <a:gd name="T6" fmla="*/ 50 w 172"/>
                    <a:gd name="T7" fmla="*/ 148 h 159"/>
                    <a:gd name="T8" fmla="*/ 75 w 172"/>
                    <a:gd name="T9" fmla="*/ 158 h 159"/>
                    <a:gd name="T10" fmla="*/ 164 w 172"/>
                    <a:gd name="T11" fmla="*/ 108 h 159"/>
                    <a:gd name="T12" fmla="*/ 171 w 172"/>
                    <a:gd name="T13" fmla="*/ 16 h 159"/>
                    <a:gd name="T14" fmla="*/ 106 w 172"/>
                    <a:gd name="T1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2" h="159">
                      <a:moveTo>
                        <a:pt x="106" y="0"/>
                      </a:moveTo>
                      <a:lnTo>
                        <a:pt x="0" y="40"/>
                      </a:lnTo>
                      <a:lnTo>
                        <a:pt x="44" y="71"/>
                      </a:lnTo>
                      <a:lnTo>
                        <a:pt x="50" y="148"/>
                      </a:lnTo>
                      <a:lnTo>
                        <a:pt x="75" y="158"/>
                      </a:lnTo>
                      <a:lnTo>
                        <a:pt x="164" y="108"/>
                      </a:lnTo>
                      <a:lnTo>
                        <a:pt x="171" y="16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22" name="Freeform 154"/>
              <p:cNvSpPr>
                <a:spLocks/>
              </p:cNvSpPr>
              <p:nvPr/>
            </p:nvSpPr>
            <p:spPr bwMode="auto">
              <a:xfrm>
                <a:off x="2650" y="963"/>
                <a:ext cx="88" cy="75"/>
              </a:xfrm>
              <a:custGeom>
                <a:avLst/>
                <a:gdLst>
                  <a:gd name="T0" fmla="*/ 0 w 88"/>
                  <a:gd name="T1" fmla="*/ 39 h 75"/>
                  <a:gd name="T2" fmla="*/ 37 w 88"/>
                  <a:gd name="T3" fmla="*/ 0 h 75"/>
                  <a:gd name="T4" fmla="*/ 87 w 88"/>
                  <a:gd name="T5" fmla="*/ 39 h 75"/>
                  <a:gd name="T6" fmla="*/ 45 w 88"/>
                  <a:gd name="T7" fmla="*/ 74 h 75"/>
                  <a:gd name="T8" fmla="*/ 0 w 88"/>
                  <a:gd name="T9" fmla="*/ 3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75">
                    <a:moveTo>
                      <a:pt x="0" y="39"/>
                    </a:moveTo>
                    <a:lnTo>
                      <a:pt x="37" y="0"/>
                    </a:lnTo>
                    <a:lnTo>
                      <a:pt x="87" y="39"/>
                    </a:lnTo>
                    <a:lnTo>
                      <a:pt x="45" y="74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" name="Group 155"/>
            <p:cNvGrpSpPr>
              <a:grpSpLocks/>
            </p:cNvGrpSpPr>
            <p:nvPr/>
          </p:nvGrpSpPr>
          <p:grpSpPr bwMode="auto">
            <a:xfrm>
              <a:off x="2529" y="820"/>
              <a:ext cx="1638" cy="883"/>
              <a:chOff x="2529" y="820"/>
              <a:chExt cx="1638" cy="883"/>
            </a:xfrm>
          </p:grpSpPr>
          <p:sp>
            <p:nvSpPr>
              <p:cNvPr id="8" name="Oval 156"/>
              <p:cNvSpPr>
                <a:spLocks noChangeArrowheads="1"/>
              </p:cNvSpPr>
              <p:nvPr/>
            </p:nvSpPr>
            <p:spPr bwMode="auto">
              <a:xfrm>
                <a:off x="3042" y="848"/>
                <a:ext cx="388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Oval 157"/>
              <p:cNvSpPr>
                <a:spLocks noChangeArrowheads="1"/>
              </p:cNvSpPr>
              <p:nvPr/>
            </p:nvSpPr>
            <p:spPr bwMode="auto">
              <a:xfrm>
                <a:off x="3374" y="820"/>
                <a:ext cx="313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Oval 158"/>
              <p:cNvSpPr>
                <a:spLocks noChangeArrowheads="1"/>
              </p:cNvSpPr>
              <p:nvPr/>
            </p:nvSpPr>
            <p:spPr bwMode="auto">
              <a:xfrm>
                <a:off x="3668" y="1065"/>
                <a:ext cx="499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Oval 159"/>
              <p:cNvSpPr>
                <a:spLocks noChangeArrowheads="1"/>
              </p:cNvSpPr>
              <p:nvPr/>
            </p:nvSpPr>
            <p:spPr bwMode="auto">
              <a:xfrm>
                <a:off x="2712" y="1228"/>
                <a:ext cx="570" cy="42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Oval 160"/>
              <p:cNvSpPr>
                <a:spLocks noChangeArrowheads="1"/>
              </p:cNvSpPr>
              <p:nvPr/>
            </p:nvSpPr>
            <p:spPr bwMode="auto">
              <a:xfrm>
                <a:off x="3521" y="1282"/>
                <a:ext cx="422" cy="3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Oval 161"/>
              <p:cNvSpPr>
                <a:spLocks noChangeArrowheads="1"/>
              </p:cNvSpPr>
              <p:nvPr/>
            </p:nvSpPr>
            <p:spPr bwMode="auto">
              <a:xfrm>
                <a:off x="2564" y="1310"/>
                <a:ext cx="315" cy="229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Oval 162"/>
              <p:cNvSpPr>
                <a:spLocks noChangeArrowheads="1"/>
              </p:cNvSpPr>
              <p:nvPr/>
            </p:nvSpPr>
            <p:spPr bwMode="auto">
              <a:xfrm>
                <a:off x="2529" y="1119"/>
                <a:ext cx="312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163"/>
              <p:cNvSpPr>
                <a:spLocks noChangeArrowheads="1"/>
              </p:cNvSpPr>
              <p:nvPr/>
            </p:nvSpPr>
            <p:spPr bwMode="auto">
              <a:xfrm>
                <a:off x="2675" y="902"/>
                <a:ext cx="498" cy="36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64"/>
              <p:cNvSpPr>
                <a:spLocks noChangeArrowheads="1"/>
              </p:cNvSpPr>
              <p:nvPr/>
            </p:nvSpPr>
            <p:spPr bwMode="auto">
              <a:xfrm>
                <a:off x="3115" y="1336"/>
                <a:ext cx="500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165"/>
              <p:cNvSpPr>
                <a:spLocks noChangeArrowheads="1"/>
              </p:cNvSpPr>
              <p:nvPr/>
            </p:nvSpPr>
            <p:spPr bwMode="auto">
              <a:xfrm>
                <a:off x="3742" y="929"/>
                <a:ext cx="386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Oval 166"/>
              <p:cNvSpPr>
                <a:spLocks noChangeArrowheads="1"/>
              </p:cNvSpPr>
              <p:nvPr/>
            </p:nvSpPr>
            <p:spPr bwMode="auto">
              <a:xfrm>
                <a:off x="3631" y="820"/>
                <a:ext cx="351" cy="25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Freeform 167"/>
              <p:cNvSpPr>
                <a:spLocks/>
              </p:cNvSpPr>
              <p:nvPr/>
            </p:nvSpPr>
            <p:spPr bwMode="auto">
              <a:xfrm>
                <a:off x="2661" y="889"/>
                <a:ext cx="1415" cy="700"/>
              </a:xfrm>
              <a:custGeom>
                <a:avLst/>
                <a:gdLst>
                  <a:gd name="T0" fmla="*/ 436 w 1415"/>
                  <a:gd name="T1" fmla="*/ 70 h 700"/>
                  <a:gd name="T2" fmla="*/ 494 w 1415"/>
                  <a:gd name="T3" fmla="*/ 20 h 700"/>
                  <a:gd name="T4" fmla="*/ 759 w 1415"/>
                  <a:gd name="T5" fmla="*/ 24 h 700"/>
                  <a:gd name="T6" fmla="*/ 947 w 1415"/>
                  <a:gd name="T7" fmla="*/ 0 h 700"/>
                  <a:gd name="T8" fmla="*/ 1180 w 1415"/>
                  <a:gd name="T9" fmla="*/ 83 h 700"/>
                  <a:gd name="T10" fmla="*/ 1300 w 1415"/>
                  <a:gd name="T11" fmla="*/ 60 h 700"/>
                  <a:gd name="T12" fmla="*/ 1362 w 1415"/>
                  <a:gd name="T13" fmla="*/ 70 h 700"/>
                  <a:gd name="T14" fmla="*/ 1376 w 1415"/>
                  <a:gd name="T15" fmla="*/ 278 h 700"/>
                  <a:gd name="T16" fmla="*/ 1414 w 1415"/>
                  <a:gd name="T17" fmla="*/ 311 h 700"/>
                  <a:gd name="T18" fmla="*/ 1304 w 1415"/>
                  <a:gd name="T19" fmla="*/ 472 h 700"/>
                  <a:gd name="T20" fmla="*/ 1185 w 1415"/>
                  <a:gd name="T21" fmla="*/ 363 h 700"/>
                  <a:gd name="T22" fmla="*/ 1153 w 1415"/>
                  <a:gd name="T23" fmla="*/ 418 h 700"/>
                  <a:gd name="T24" fmla="*/ 986 w 1415"/>
                  <a:gd name="T25" fmla="*/ 640 h 700"/>
                  <a:gd name="T26" fmla="*/ 427 w 1415"/>
                  <a:gd name="T27" fmla="*/ 699 h 700"/>
                  <a:gd name="T28" fmla="*/ 135 w 1415"/>
                  <a:gd name="T29" fmla="*/ 655 h 700"/>
                  <a:gd name="T30" fmla="*/ 45 w 1415"/>
                  <a:gd name="T31" fmla="*/ 519 h 700"/>
                  <a:gd name="T32" fmla="*/ 45 w 1415"/>
                  <a:gd name="T33" fmla="*/ 379 h 700"/>
                  <a:gd name="T34" fmla="*/ 0 w 1415"/>
                  <a:gd name="T35" fmla="*/ 261 h 700"/>
                  <a:gd name="T36" fmla="*/ 436 w 1415"/>
                  <a:gd name="T37" fmla="*/ 7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5" h="700">
                    <a:moveTo>
                      <a:pt x="436" y="70"/>
                    </a:moveTo>
                    <a:lnTo>
                      <a:pt x="494" y="20"/>
                    </a:lnTo>
                    <a:lnTo>
                      <a:pt x="759" y="24"/>
                    </a:lnTo>
                    <a:lnTo>
                      <a:pt x="947" y="0"/>
                    </a:lnTo>
                    <a:lnTo>
                      <a:pt x="1180" y="83"/>
                    </a:lnTo>
                    <a:lnTo>
                      <a:pt x="1300" y="60"/>
                    </a:lnTo>
                    <a:lnTo>
                      <a:pt x="1362" y="70"/>
                    </a:lnTo>
                    <a:lnTo>
                      <a:pt x="1376" y="278"/>
                    </a:lnTo>
                    <a:lnTo>
                      <a:pt x="1414" y="311"/>
                    </a:lnTo>
                    <a:lnTo>
                      <a:pt x="1304" y="472"/>
                    </a:lnTo>
                    <a:lnTo>
                      <a:pt x="1185" y="363"/>
                    </a:lnTo>
                    <a:lnTo>
                      <a:pt x="1153" y="418"/>
                    </a:lnTo>
                    <a:lnTo>
                      <a:pt x="986" y="640"/>
                    </a:lnTo>
                    <a:lnTo>
                      <a:pt x="427" y="699"/>
                    </a:lnTo>
                    <a:lnTo>
                      <a:pt x="135" y="655"/>
                    </a:lnTo>
                    <a:lnTo>
                      <a:pt x="45" y="519"/>
                    </a:lnTo>
                    <a:lnTo>
                      <a:pt x="45" y="379"/>
                    </a:lnTo>
                    <a:lnTo>
                      <a:pt x="0" y="261"/>
                    </a:lnTo>
                    <a:lnTo>
                      <a:pt x="436" y="70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65" name="AutoShape 5"/>
          <p:cNvSpPr>
            <a:spLocks noChangeArrowheads="1"/>
          </p:cNvSpPr>
          <p:nvPr/>
        </p:nvSpPr>
        <p:spPr bwMode="auto">
          <a:xfrm>
            <a:off x="509475" y="66940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Rectangle 6"/>
          <p:cNvSpPr>
            <a:spLocks noChangeArrowheads="1"/>
          </p:cNvSpPr>
          <p:nvPr/>
        </p:nvSpPr>
        <p:spPr bwMode="auto">
          <a:xfrm>
            <a:off x="3468551" y="636189"/>
            <a:ext cx="22108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SSL / TLS 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的位置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60085" y="3720256"/>
            <a:ext cx="7514376" cy="584775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在发送方，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接收应用层的数据，对数据进行加密，然后把加了密的数据送往 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套接字。在接收方，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从 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套接字读取数据，解密后把数据交给应用层。 </a:t>
            </a:r>
          </a:p>
        </p:txBody>
      </p:sp>
      <p:sp>
        <p:nvSpPr>
          <p:cNvPr id="68" name="Rectangle 12"/>
          <p:cNvSpPr>
            <a:spLocks noChangeArrowheads="1"/>
          </p:cNvSpPr>
          <p:nvPr/>
        </p:nvSpPr>
        <p:spPr bwMode="auto">
          <a:xfrm>
            <a:off x="4146894" y="3150754"/>
            <a:ext cx="906652" cy="234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algn="l" eaLnBrk="0" hangingPunct="0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sp>
        <p:nvSpPr>
          <p:cNvPr id="69" name="Rectangle 14"/>
          <p:cNvSpPr>
            <a:spLocks noChangeArrowheads="1"/>
          </p:cNvSpPr>
          <p:nvPr/>
        </p:nvSpPr>
        <p:spPr bwMode="auto">
          <a:xfrm>
            <a:off x="2151301" y="1267709"/>
            <a:ext cx="1675387" cy="1649464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2163294" y="2145578"/>
            <a:ext cx="1656198" cy="75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1" name="Group 16"/>
          <p:cNvGrpSpPr>
            <a:grpSpLocks/>
          </p:cNvGrpSpPr>
          <p:nvPr/>
        </p:nvGrpSpPr>
        <p:grpSpPr bwMode="auto">
          <a:xfrm>
            <a:off x="2772529" y="2115738"/>
            <a:ext cx="386275" cy="336267"/>
            <a:chOff x="1539" y="891"/>
            <a:chExt cx="378" cy="365"/>
          </a:xfrm>
        </p:grpSpPr>
        <p:sp>
          <p:nvSpPr>
            <p:cNvPr id="72" name="Rectangle 17"/>
            <p:cNvSpPr>
              <a:spLocks noChangeArrowheads="1"/>
            </p:cNvSpPr>
            <p:nvPr/>
          </p:nvSpPr>
          <p:spPr bwMode="auto">
            <a:xfrm>
              <a:off x="1578" y="990"/>
              <a:ext cx="234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Rectangle 18"/>
            <p:cNvSpPr>
              <a:spLocks noChangeArrowheads="1"/>
            </p:cNvSpPr>
            <p:nvPr/>
          </p:nvSpPr>
          <p:spPr bwMode="auto">
            <a:xfrm>
              <a:off x="1539" y="891"/>
              <a:ext cx="37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</a:p>
          </p:txBody>
        </p:sp>
      </p:grpSp>
      <p:grpSp>
        <p:nvGrpSpPr>
          <p:cNvPr id="74" name="Group 19"/>
          <p:cNvGrpSpPr>
            <a:grpSpLocks/>
          </p:cNvGrpSpPr>
          <p:nvPr/>
        </p:nvGrpSpPr>
        <p:grpSpPr bwMode="auto">
          <a:xfrm>
            <a:off x="2277052" y="1261170"/>
            <a:ext cx="1574226" cy="304842"/>
            <a:chOff x="1317" y="326"/>
            <a:chExt cx="1548" cy="332"/>
          </a:xfrm>
        </p:grpSpPr>
        <p:sp>
          <p:nvSpPr>
            <p:cNvPr id="75" name="Rectangle 20"/>
            <p:cNvSpPr>
              <a:spLocks noChangeArrowheads="1"/>
            </p:cNvSpPr>
            <p:nvPr/>
          </p:nvSpPr>
          <p:spPr bwMode="auto">
            <a:xfrm>
              <a:off x="1446" y="366"/>
              <a:ext cx="4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Rectangle 21"/>
            <p:cNvSpPr>
              <a:spLocks noChangeArrowheads="1"/>
            </p:cNvSpPr>
            <p:nvPr/>
          </p:nvSpPr>
          <p:spPr bwMode="auto">
            <a:xfrm>
              <a:off x="1317" y="326"/>
              <a:ext cx="1548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应用层（</a:t>
              </a:r>
              <a:r>
                <a:rPr kumimoji="1"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kumimoji="1"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</p:grpSp>
      <p:sp>
        <p:nvSpPr>
          <p:cNvPr id="77" name="Rectangle 22"/>
          <p:cNvSpPr>
            <a:spLocks noChangeArrowheads="1"/>
          </p:cNvSpPr>
          <p:nvPr/>
        </p:nvSpPr>
        <p:spPr bwMode="auto">
          <a:xfrm>
            <a:off x="2394754" y="2497407"/>
            <a:ext cx="128442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网络接口层</a:t>
            </a:r>
          </a:p>
        </p:txBody>
      </p:sp>
      <p:sp>
        <p:nvSpPr>
          <p:cNvPr id="78" name="Line 23"/>
          <p:cNvSpPr>
            <a:spLocks noChangeShapeType="1"/>
          </p:cNvSpPr>
          <p:nvPr/>
        </p:nvSpPr>
        <p:spPr bwMode="auto">
          <a:xfrm>
            <a:off x="2150102" y="2416798"/>
            <a:ext cx="168378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Rectangle 24"/>
          <p:cNvSpPr>
            <a:spLocks noChangeArrowheads="1"/>
          </p:cNvSpPr>
          <p:nvPr/>
        </p:nvSpPr>
        <p:spPr bwMode="auto">
          <a:xfrm>
            <a:off x="2147704" y="1539332"/>
            <a:ext cx="1678984" cy="27897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Rectangle 25"/>
          <p:cNvSpPr>
            <a:spLocks noChangeArrowheads="1"/>
          </p:cNvSpPr>
          <p:nvPr/>
        </p:nvSpPr>
        <p:spPr bwMode="auto">
          <a:xfrm>
            <a:off x="2687377" y="1821318"/>
            <a:ext cx="57548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</a:p>
        </p:txBody>
      </p:sp>
      <p:sp>
        <p:nvSpPr>
          <p:cNvPr id="81" name="Line 26"/>
          <p:cNvSpPr>
            <a:spLocks noChangeShapeType="1"/>
          </p:cNvSpPr>
          <p:nvPr/>
        </p:nvSpPr>
        <p:spPr bwMode="auto">
          <a:xfrm>
            <a:off x="2150102" y="2113473"/>
            <a:ext cx="16729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Rectangle 27"/>
          <p:cNvSpPr>
            <a:spLocks noChangeArrowheads="1"/>
          </p:cNvSpPr>
          <p:nvPr/>
        </p:nvSpPr>
        <p:spPr bwMode="auto">
          <a:xfrm>
            <a:off x="2514358" y="1516988"/>
            <a:ext cx="100348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SSL/TLS</a:t>
            </a:r>
          </a:p>
        </p:txBody>
      </p:sp>
      <p:sp>
        <p:nvSpPr>
          <p:cNvPr id="83" name="Line 28"/>
          <p:cNvSpPr>
            <a:spLocks noChangeShapeType="1"/>
          </p:cNvSpPr>
          <p:nvPr/>
        </p:nvSpPr>
        <p:spPr bwMode="auto">
          <a:xfrm>
            <a:off x="2150102" y="1814577"/>
            <a:ext cx="16729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Rectangle 30"/>
          <p:cNvSpPr>
            <a:spLocks noChangeArrowheads="1"/>
          </p:cNvSpPr>
          <p:nvPr/>
        </p:nvSpPr>
        <p:spPr bwMode="auto">
          <a:xfrm>
            <a:off x="5283806" y="1267709"/>
            <a:ext cx="1675387" cy="1649464"/>
          </a:xfrm>
          <a:prstGeom prst="rect">
            <a:avLst/>
          </a:prstGeom>
          <a:solidFill>
            <a:srgbClr val="00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Rectangle 31"/>
          <p:cNvSpPr>
            <a:spLocks noChangeArrowheads="1"/>
          </p:cNvSpPr>
          <p:nvPr/>
        </p:nvSpPr>
        <p:spPr bwMode="auto">
          <a:xfrm>
            <a:off x="5295798" y="2145578"/>
            <a:ext cx="1656198" cy="75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6" name="Group 32"/>
          <p:cNvGrpSpPr>
            <a:grpSpLocks/>
          </p:cNvGrpSpPr>
          <p:nvPr/>
        </p:nvGrpSpPr>
        <p:grpSpPr bwMode="auto">
          <a:xfrm>
            <a:off x="5905034" y="2132322"/>
            <a:ext cx="386275" cy="336267"/>
            <a:chOff x="1539" y="909"/>
            <a:chExt cx="378" cy="365"/>
          </a:xfrm>
        </p:grpSpPr>
        <p:sp>
          <p:nvSpPr>
            <p:cNvPr id="87" name="Rectangle 33"/>
            <p:cNvSpPr>
              <a:spLocks noChangeArrowheads="1"/>
            </p:cNvSpPr>
            <p:nvPr/>
          </p:nvSpPr>
          <p:spPr bwMode="auto">
            <a:xfrm>
              <a:off x="1578" y="990"/>
              <a:ext cx="234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Rectangle 34"/>
            <p:cNvSpPr>
              <a:spLocks noChangeArrowheads="1"/>
            </p:cNvSpPr>
            <p:nvPr/>
          </p:nvSpPr>
          <p:spPr bwMode="auto">
            <a:xfrm>
              <a:off x="1539" y="909"/>
              <a:ext cx="37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</a:p>
          </p:txBody>
        </p:sp>
      </p:grpSp>
      <p:grpSp>
        <p:nvGrpSpPr>
          <p:cNvPr id="89" name="Group 35"/>
          <p:cNvGrpSpPr>
            <a:grpSpLocks/>
          </p:cNvGrpSpPr>
          <p:nvPr/>
        </p:nvGrpSpPr>
        <p:grpSpPr bwMode="auto">
          <a:xfrm>
            <a:off x="5397353" y="1255661"/>
            <a:ext cx="1574226" cy="304842"/>
            <a:chOff x="1305" y="320"/>
            <a:chExt cx="1548" cy="332"/>
          </a:xfrm>
        </p:grpSpPr>
        <p:sp>
          <p:nvSpPr>
            <p:cNvPr id="90" name="Rectangle 36"/>
            <p:cNvSpPr>
              <a:spLocks noChangeArrowheads="1"/>
            </p:cNvSpPr>
            <p:nvPr/>
          </p:nvSpPr>
          <p:spPr bwMode="auto">
            <a:xfrm>
              <a:off x="1446" y="366"/>
              <a:ext cx="4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Rectangle 37"/>
            <p:cNvSpPr>
              <a:spLocks noChangeArrowheads="1"/>
            </p:cNvSpPr>
            <p:nvPr/>
          </p:nvSpPr>
          <p:spPr bwMode="auto">
            <a:xfrm>
              <a:off x="1305" y="320"/>
              <a:ext cx="1548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应用层（</a:t>
              </a:r>
              <a:r>
                <a:rPr kumimoji="1"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kumimoji="1"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</p:grpSp>
      <p:sp>
        <p:nvSpPr>
          <p:cNvPr id="92" name="Rectangle 38"/>
          <p:cNvSpPr>
            <a:spLocks noChangeArrowheads="1"/>
          </p:cNvSpPr>
          <p:nvPr/>
        </p:nvSpPr>
        <p:spPr bwMode="auto">
          <a:xfrm>
            <a:off x="5527260" y="2503345"/>
            <a:ext cx="128442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网络接口层</a:t>
            </a:r>
          </a:p>
        </p:txBody>
      </p:sp>
      <p:sp>
        <p:nvSpPr>
          <p:cNvPr id="93" name="Line 39"/>
          <p:cNvSpPr>
            <a:spLocks noChangeShapeType="1"/>
          </p:cNvSpPr>
          <p:nvPr/>
        </p:nvSpPr>
        <p:spPr bwMode="auto">
          <a:xfrm>
            <a:off x="5282607" y="2416798"/>
            <a:ext cx="168378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Rectangle 40"/>
          <p:cNvSpPr>
            <a:spLocks noChangeArrowheads="1"/>
          </p:cNvSpPr>
          <p:nvPr/>
        </p:nvSpPr>
        <p:spPr bwMode="auto">
          <a:xfrm>
            <a:off x="5283921" y="1539332"/>
            <a:ext cx="1676530" cy="27897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Rectangle 41"/>
          <p:cNvSpPr>
            <a:spLocks noChangeArrowheads="1"/>
          </p:cNvSpPr>
          <p:nvPr/>
        </p:nvSpPr>
        <p:spPr bwMode="auto">
          <a:xfrm>
            <a:off x="5819881" y="1821318"/>
            <a:ext cx="57548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</a:p>
        </p:txBody>
      </p:sp>
      <p:sp>
        <p:nvSpPr>
          <p:cNvPr id="96" name="Line 42"/>
          <p:cNvSpPr>
            <a:spLocks noChangeShapeType="1"/>
          </p:cNvSpPr>
          <p:nvPr/>
        </p:nvSpPr>
        <p:spPr bwMode="auto">
          <a:xfrm>
            <a:off x="5282607" y="2113473"/>
            <a:ext cx="16729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Rectangle 43"/>
          <p:cNvSpPr>
            <a:spLocks noChangeArrowheads="1"/>
          </p:cNvSpPr>
          <p:nvPr/>
        </p:nvSpPr>
        <p:spPr bwMode="auto">
          <a:xfrm>
            <a:off x="5664678" y="1522926"/>
            <a:ext cx="100348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SSL/TLS</a:t>
            </a:r>
          </a:p>
        </p:txBody>
      </p:sp>
      <p:sp>
        <p:nvSpPr>
          <p:cNvPr id="98" name="Line 44"/>
          <p:cNvSpPr>
            <a:spLocks noChangeShapeType="1"/>
          </p:cNvSpPr>
          <p:nvPr/>
        </p:nvSpPr>
        <p:spPr bwMode="auto">
          <a:xfrm>
            <a:off x="5282607" y="1814577"/>
            <a:ext cx="1672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5857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5" y="1405160"/>
            <a:ext cx="8129015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网络的安全性是不可判定的。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一个安全的计算机网络应达到四个目标：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保密性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端点鉴别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信息的完整性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运行的安全性</a:t>
            </a:r>
          </a:p>
        </p:txBody>
      </p:sp>
      <p:sp>
        <p:nvSpPr>
          <p:cNvPr id="6" name="矩形标注 5"/>
          <p:cNvSpPr/>
          <p:nvPr/>
        </p:nvSpPr>
        <p:spPr bwMode="auto">
          <a:xfrm>
            <a:off x="3626047" y="2779425"/>
            <a:ext cx="4815693" cy="791037"/>
          </a:xfrm>
          <a:prstGeom prst="wedgeRectCallout">
            <a:avLst>
              <a:gd name="adj1" fmla="val -73246"/>
              <a:gd name="adj2" fmla="val -31422"/>
            </a:avLst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85750" indent="-285750">
              <a:lnSpc>
                <a:spcPts val="2700"/>
              </a:lnSpc>
              <a:buClr>
                <a:srgbClr val="0070C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鉴别信息的发送方和接收方的</a:t>
            </a:r>
            <a:r>
              <a:rPr lang="zh-CN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真实身份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700"/>
              </a:lnSpc>
              <a:buClr>
                <a:srgbClr val="0070C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对付主动攻击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中是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非常重要的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511896" y="962190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789697" y="936726"/>
            <a:ext cx="35734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7.1.2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安全的计算机网络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17852" y="1139468"/>
            <a:ext cx="8133857" cy="324252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66940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916845" y="636189"/>
            <a:ext cx="53142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运输层不使用安全协议和使用安全协议的对比</a:t>
            </a:r>
          </a:p>
        </p:txBody>
      </p:sp>
      <p:sp>
        <p:nvSpPr>
          <p:cNvPr id="101" name="Rectangle 534"/>
          <p:cNvSpPr>
            <a:spLocks noChangeArrowheads="1"/>
          </p:cNvSpPr>
          <p:nvPr/>
        </p:nvSpPr>
        <p:spPr bwMode="auto">
          <a:xfrm>
            <a:off x="1792456" y="2936438"/>
            <a:ext cx="2116016" cy="6390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Rectangle 535"/>
          <p:cNvSpPr>
            <a:spLocks noChangeArrowheads="1"/>
          </p:cNvSpPr>
          <p:nvPr/>
        </p:nvSpPr>
        <p:spPr bwMode="auto">
          <a:xfrm>
            <a:off x="1807603" y="2974684"/>
            <a:ext cx="2091781" cy="84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3" name="Group 536"/>
          <p:cNvGrpSpPr>
            <a:grpSpLocks/>
          </p:cNvGrpSpPr>
          <p:nvPr/>
        </p:nvGrpSpPr>
        <p:grpSpPr bwMode="auto">
          <a:xfrm>
            <a:off x="2577069" y="3292995"/>
            <a:ext cx="352923" cy="274891"/>
            <a:chOff x="1539" y="933"/>
            <a:chExt cx="273" cy="268"/>
          </a:xfrm>
        </p:grpSpPr>
        <p:sp>
          <p:nvSpPr>
            <p:cNvPr id="104" name="Rectangle 537"/>
            <p:cNvSpPr>
              <a:spLocks noChangeArrowheads="1"/>
            </p:cNvSpPr>
            <p:nvPr/>
          </p:nvSpPr>
          <p:spPr bwMode="auto">
            <a:xfrm>
              <a:off x="1578" y="990"/>
              <a:ext cx="23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Rectangle 538"/>
            <p:cNvSpPr>
              <a:spLocks noChangeArrowheads="1"/>
            </p:cNvSpPr>
            <p:nvPr/>
          </p:nvSpPr>
          <p:spPr bwMode="auto">
            <a:xfrm>
              <a:off x="1539" y="933"/>
              <a:ext cx="25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IP</a:t>
              </a:r>
            </a:p>
          </p:txBody>
        </p:sp>
      </p:grpSp>
      <p:sp>
        <p:nvSpPr>
          <p:cNvPr id="108" name="Rectangle 545"/>
          <p:cNvSpPr>
            <a:spLocks noChangeArrowheads="1"/>
          </p:cNvSpPr>
          <p:nvPr/>
        </p:nvSpPr>
        <p:spPr bwMode="auto">
          <a:xfrm>
            <a:off x="2469521" y="2974684"/>
            <a:ext cx="478081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200" b="1">
                <a:latin typeface="微软雅黑" pitchFamily="34" charset="-122"/>
                <a:ea typeface="微软雅黑" pitchFamily="34" charset="-122"/>
              </a:rPr>
              <a:t>TCP</a:t>
            </a:r>
          </a:p>
        </p:txBody>
      </p:sp>
      <p:sp>
        <p:nvSpPr>
          <p:cNvPr id="109" name="Line 546"/>
          <p:cNvSpPr>
            <a:spLocks noChangeShapeType="1"/>
          </p:cNvSpPr>
          <p:nvPr/>
        </p:nvSpPr>
        <p:spPr bwMode="auto">
          <a:xfrm>
            <a:off x="1790942" y="3247344"/>
            <a:ext cx="211298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" name="Rectangle 547"/>
          <p:cNvSpPr>
            <a:spLocks noChangeArrowheads="1"/>
          </p:cNvSpPr>
          <p:nvPr/>
        </p:nvSpPr>
        <p:spPr bwMode="auto">
          <a:xfrm>
            <a:off x="7021151" y="2027159"/>
            <a:ext cx="644408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应用层</a:t>
            </a:r>
            <a:endParaRPr kumimoji="1" lang="en-US" altLang="zh-CN" sz="12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Rectangle 534"/>
          <p:cNvSpPr>
            <a:spLocks noChangeArrowheads="1"/>
          </p:cNvSpPr>
          <p:nvPr/>
        </p:nvSpPr>
        <p:spPr bwMode="auto">
          <a:xfrm>
            <a:off x="4584022" y="2940139"/>
            <a:ext cx="2116015" cy="6390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4" name="Group 536"/>
          <p:cNvGrpSpPr>
            <a:grpSpLocks/>
          </p:cNvGrpSpPr>
          <p:nvPr/>
        </p:nvGrpSpPr>
        <p:grpSpPr bwMode="auto">
          <a:xfrm>
            <a:off x="5368635" y="3296696"/>
            <a:ext cx="352922" cy="274891"/>
            <a:chOff x="1539" y="933"/>
            <a:chExt cx="273" cy="268"/>
          </a:xfrm>
        </p:grpSpPr>
        <p:sp>
          <p:nvSpPr>
            <p:cNvPr id="115" name="Rectangle 537"/>
            <p:cNvSpPr>
              <a:spLocks noChangeArrowheads="1"/>
            </p:cNvSpPr>
            <p:nvPr/>
          </p:nvSpPr>
          <p:spPr bwMode="auto">
            <a:xfrm>
              <a:off x="1578" y="990"/>
              <a:ext cx="23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" name="Rectangle 538"/>
            <p:cNvSpPr>
              <a:spLocks noChangeArrowheads="1"/>
            </p:cNvSpPr>
            <p:nvPr/>
          </p:nvSpPr>
          <p:spPr bwMode="auto">
            <a:xfrm>
              <a:off x="1539" y="933"/>
              <a:ext cx="25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IP</a:t>
              </a:r>
            </a:p>
          </p:txBody>
        </p:sp>
      </p:grpSp>
      <p:sp>
        <p:nvSpPr>
          <p:cNvPr id="117" name="Rectangle 545"/>
          <p:cNvSpPr>
            <a:spLocks noChangeArrowheads="1"/>
          </p:cNvSpPr>
          <p:nvPr/>
        </p:nvSpPr>
        <p:spPr bwMode="auto">
          <a:xfrm>
            <a:off x="5261086" y="2978385"/>
            <a:ext cx="478081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200" b="1">
                <a:latin typeface="微软雅黑" pitchFamily="34" charset="-122"/>
                <a:ea typeface="微软雅黑" pitchFamily="34" charset="-122"/>
              </a:rPr>
              <a:t>TCP</a:t>
            </a:r>
          </a:p>
        </p:txBody>
      </p:sp>
      <p:sp>
        <p:nvSpPr>
          <p:cNvPr id="118" name="Line 546"/>
          <p:cNvSpPr>
            <a:spLocks noChangeShapeType="1"/>
          </p:cNvSpPr>
          <p:nvPr/>
        </p:nvSpPr>
        <p:spPr bwMode="auto">
          <a:xfrm>
            <a:off x="4582507" y="3251046"/>
            <a:ext cx="21129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Rectangle 534"/>
          <p:cNvSpPr>
            <a:spLocks noChangeArrowheads="1"/>
          </p:cNvSpPr>
          <p:nvPr/>
        </p:nvSpPr>
        <p:spPr bwMode="auto">
          <a:xfrm>
            <a:off x="4584022" y="2296118"/>
            <a:ext cx="2116015" cy="319543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Rectangle 534"/>
          <p:cNvSpPr>
            <a:spLocks noChangeArrowheads="1"/>
          </p:cNvSpPr>
          <p:nvPr/>
        </p:nvSpPr>
        <p:spPr bwMode="auto">
          <a:xfrm>
            <a:off x="4584022" y="1700213"/>
            <a:ext cx="2116015" cy="319543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右大括号 128"/>
          <p:cNvSpPr/>
          <p:nvPr/>
        </p:nvSpPr>
        <p:spPr>
          <a:xfrm>
            <a:off x="6831816" y="1703915"/>
            <a:ext cx="163586" cy="916681"/>
          </a:xfrm>
          <a:prstGeom prst="rightBrace">
            <a:avLst>
              <a:gd name="adj1" fmla="val 8333"/>
              <a:gd name="adj2" fmla="val 49569"/>
            </a:avLst>
          </a:prstGeom>
          <a:noFill/>
          <a:ln w="9525" cap="flat" cmpd="sng" algn="ctr">
            <a:solidFill>
              <a:srgbClr val="0000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0" name="Rectangle 547"/>
          <p:cNvSpPr>
            <a:spLocks noChangeArrowheads="1"/>
          </p:cNvSpPr>
          <p:nvPr/>
        </p:nvSpPr>
        <p:spPr bwMode="auto">
          <a:xfrm>
            <a:off x="2504359" y="3677927"/>
            <a:ext cx="389531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200" b="1">
                <a:latin typeface="微软雅黑" pitchFamily="34" charset="-122"/>
                <a:ea typeface="微软雅黑" pitchFamily="34" charset="-122"/>
              </a:rPr>
              <a:t>(a)</a:t>
            </a:r>
          </a:p>
        </p:txBody>
      </p:sp>
      <p:sp>
        <p:nvSpPr>
          <p:cNvPr id="131" name="Rectangle 547"/>
          <p:cNvSpPr>
            <a:spLocks noChangeArrowheads="1"/>
          </p:cNvSpPr>
          <p:nvPr/>
        </p:nvSpPr>
        <p:spPr bwMode="auto">
          <a:xfrm>
            <a:off x="5333791" y="3677926"/>
            <a:ext cx="403958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200" b="1">
                <a:latin typeface="微软雅黑" pitchFamily="34" charset="-122"/>
                <a:ea typeface="微软雅黑" pitchFamily="34" charset="-122"/>
              </a:rPr>
              <a:t>(b)</a:t>
            </a:r>
          </a:p>
        </p:txBody>
      </p:sp>
      <p:sp>
        <p:nvSpPr>
          <p:cNvPr id="132" name="Rectangle 547"/>
          <p:cNvSpPr>
            <a:spLocks noChangeArrowheads="1"/>
          </p:cNvSpPr>
          <p:nvPr/>
        </p:nvSpPr>
        <p:spPr bwMode="auto">
          <a:xfrm>
            <a:off x="1030570" y="2315858"/>
            <a:ext cx="644408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应用层</a:t>
            </a:r>
            <a:endParaRPr kumimoji="1" lang="en-US" altLang="zh-CN" sz="12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Rectangle 540"/>
          <p:cNvSpPr>
            <a:spLocks noChangeArrowheads="1"/>
          </p:cNvSpPr>
          <p:nvPr/>
        </p:nvSpPr>
        <p:spPr bwMode="auto">
          <a:xfrm>
            <a:off x="2116599" y="2338066"/>
            <a:ext cx="640712" cy="196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Rectangle 534"/>
          <p:cNvSpPr>
            <a:spLocks noChangeArrowheads="1"/>
          </p:cNvSpPr>
          <p:nvPr/>
        </p:nvSpPr>
        <p:spPr bwMode="auto">
          <a:xfrm>
            <a:off x="1792456" y="2292416"/>
            <a:ext cx="2116016" cy="319543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Rectangle 541"/>
          <p:cNvSpPr>
            <a:spLocks noChangeArrowheads="1"/>
          </p:cNvSpPr>
          <p:nvPr/>
        </p:nvSpPr>
        <p:spPr bwMode="auto">
          <a:xfrm>
            <a:off x="2421262" y="2300761"/>
            <a:ext cx="798296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应用程序</a:t>
            </a:r>
          </a:p>
        </p:txBody>
      </p:sp>
      <p:grpSp>
        <p:nvGrpSpPr>
          <p:cNvPr id="124" name="Group 539"/>
          <p:cNvGrpSpPr>
            <a:grpSpLocks/>
          </p:cNvGrpSpPr>
          <p:nvPr/>
        </p:nvGrpSpPr>
        <p:grpSpPr bwMode="auto">
          <a:xfrm>
            <a:off x="4982596" y="1708558"/>
            <a:ext cx="1034086" cy="274616"/>
            <a:chOff x="1446" y="350"/>
            <a:chExt cx="804" cy="269"/>
          </a:xfrm>
        </p:grpSpPr>
        <p:sp>
          <p:nvSpPr>
            <p:cNvPr id="125" name="Rectangle 540"/>
            <p:cNvSpPr>
              <a:spLocks noChangeArrowheads="1"/>
            </p:cNvSpPr>
            <p:nvPr/>
          </p:nvSpPr>
          <p:spPr bwMode="auto">
            <a:xfrm>
              <a:off x="1446" y="366"/>
              <a:ext cx="4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6" name="Rectangle 541"/>
            <p:cNvSpPr>
              <a:spLocks noChangeArrowheads="1"/>
            </p:cNvSpPr>
            <p:nvPr/>
          </p:nvSpPr>
          <p:spPr bwMode="auto">
            <a:xfrm>
              <a:off x="1629" y="350"/>
              <a:ext cx="62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应用程序</a:t>
              </a:r>
            </a:p>
          </p:txBody>
        </p:sp>
      </p:grpSp>
      <p:grpSp>
        <p:nvGrpSpPr>
          <p:cNvPr id="119" name="Group 539"/>
          <p:cNvGrpSpPr>
            <a:grpSpLocks/>
          </p:cNvGrpSpPr>
          <p:nvPr/>
        </p:nvGrpSpPr>
        <p:grpSpPr bwMode="auto">
          <a:xfrm>
            <a:off x="4908167" y="2325728"/>
            <a:ext cx="1096005" cy="274615"/>
            <a:chOff x="1446" y="350"/>
            <a:chExt cx="853" cy="269"/>
          </a:xfrm>
        </p:grpSpPr>
        <p:sp>
          <p:nvSpPr>
            <p:cNvPr id="120" name="Rectangle 540"/>
            <p:cNvSpPr>
              <a:spLocks noChangeArrowheads="1"/>
            </p:cNvSpPr>
            <p:nvPr/>
          </p:nvSpPr>
          <p:spPr bwMode="auto">
            <a:xfrm>
              <a:off x="1446" y="366"/>
              <a:ext cx="4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1" name="Rectangle 541"/>
            <p:cNvSpPr>
              <a:spLocks noChangeArrowheads="1"/>
            </p:cNvSpPr>
            <p:nvPr/>
          </p:nvSpPr>
          <p:spPr bwMode="auto">
            <a:xfrm>
              <a:off x="1670" y="350"/>
              <a:ext cx="62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SSL </a:t>
              </a:r>
              <a:r>
                <a:rPr kumimoji="1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子层</a:t>
              </a:r>
            </a:p>
          </p:txBody>
        </p:sp>
      </p:grpSp>
      <p:sp>
        <p:nvSpPr>
          <p:cNvPr id="112" name="Rectangle 544"/>
          <p:cNvSpPr>
            <a:spLocks noChangeArrowheads="1"/>
          </p:cNvSpPr>
          <p:nvPr/>
        </p:nvSpPr>
        <p:spPr bwMode="auto">
          <a:xfrm>
            <a:off x="2083276" y="2600856"/>
            <a:ext cx="1538921" cy="350387"/>
          </a:xfrm>
          <a:prstGeom prst="rect">
            <a:avLst/>
          </a:prstGeom>
          <a:solidFill>
            <a:srgbClr val="FF00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TCP</a:t>
            </a: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套接字</a:t>
            </a:r>
          </a:p>
        </p:txBody>
      </p:sp>
      <p:sp>
        <p:nvSpPr>
          <p:cNvPr id="123" name="Rectangle 544"/>
          <p:cNvSpPr>
            <a:spLocks noChangeArrowheads="1"/>
          </p:cNvSpPr>
          <p:nvPr/>
        </p:nvSpPr>
        <p:spPr bwMode="auto">
          <a:xfrm>
            <a:off x="4874842" y="2600856"/>
            <a:ext cx="1538921" cy="362725"/>
          </a:xfrm>
          <a:prstGeom prst="rect">
            <a:avLst/>
          </a:prstGeom>
          <a:solidFill>
            <a:srgbClr val="FF00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TCP</a:t>
            </a: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套接字</a:t>
            </a:r>
          </a:p>
        </p:txBody>
      </p:sp>
      <p:sp>
        <p:nvSpPr>
          <p:cNvPr id="128" name="Rectangle 544"/>
          <p:cNvSpPr>
            <a:spLocks noChangeArrowheads="1"/>
          </p:cNvSpPr>
          <p:nvPr/>
        </p:nvSpPr>
        <p:spPr bwMode="auto">
          <a:xfrm>
            <a:off x="4874842" y="1996315"/>
            <a:ext cx="1538921" cy="331881"/>
          </a:xfrm>
          <a:prstGeom prst="rect">
            <a:avLst/>
          </a:prstGeom>
          <a:solidFill>
            <a:srgbClr val="FF00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SSL</a:t>
            </a: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套接字</a:t>
            </a:r>
          </a:p>
        </p:txBody>
      </p:sp>
    </p:spTree>
    <p:extLst>
      <p:ext uri="{BB962C8B-B14F-4D97-AF65-F5344CB8AC3E}">
        <p14:creationId xmlns:p14="http://schemas.microsoft.com/office/powerpoint/2010/main" val="171015440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142386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824420" y="1390652"/>
            <a:ext cx="14991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TLS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807068"/>
            <a:ext cx="8129016" cy="136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SSL / TLS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建立在可靠的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之上，与应用层协议独立无关。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SSL / TLS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已被所有常用的浏览器和万维网服务器所支持。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SSL / TLS 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基本目标：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实现两个应用实体之间的安全可靠通信。</a:t>
            </a:r>
          </a:p>
        </p:txBody>
      </p:sp>
    </p:spTree>
    <p:extLst>
      <p:ext uri="{BB962C8B-B14F-4D97-AF65-F5344CB8AC3E}">
        <p14:creationId xmlns:p14="http://schemas.microsoft.com/office/powerpoint/2010/main" val="171015440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788108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824420" y="754897"/>
            <a:ext cx="14991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TLS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171313"/>
            <a:ext cx="8129016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应用层使用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最多的就是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，但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并非仅用于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，而是可用于任何应用层的协议。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应用程序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调用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对整个网页进行加密时，网页上会提示用户，在网址栏原来显示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的地方，现在变成了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https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后面加上的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代表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security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，表明现在使用的是提供安全服务的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协议（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HTTPS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端口号是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443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，而不是平时使用的端口号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171015440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964885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321077" y="931674"/>
            <a:ext cx="25058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提供的安全服务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1348090"/>
            <a:ext cx="8254281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服务器鉴别，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允许用户证实服务器的身份。支持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的客户端 通过验证来自服务器的证书，来鉴别服务器的真实身份并获得服务  器的公钥。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客户鉴别，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的可选安全服务，允许服务器证实客户的身份。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加密的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会话，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对客户和服务器间发送的所有报文进行加密，并 检测报文是否被篡改。</a:t>
            </a:r>
          </a:p>
        </p:txBody>
      </p:sp>
    </p:spTree>
    <p:extLst>
      <p:ext uri="{BB962C8B-B14F-4D97-AF65-F5344CB8AC3E}">
        <p14:creationId xmlns:p14="http://schemas.microsoft.com/office/powerpoint/2010/main" val="171015440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7852" y="1139468"/>
            <a:ext cx="8133857" cy="324252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6940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192836" y="636189"/>
            <a:ext cx="27622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安全会话建立过程</a:t>
            </a:r>
          </a:p>
        </p:txBody>
      </p:sp>
      <p:sp>
        <p:nvSpPr>
          <p:cNvPr id="6" name="Line 582"/>
          <p:cNvSpPr>
            <a:spLocks noChangeShapeType="1"/>
          </p:cNvSpPr>
          <p:nvPr/>
        </p:nvSpPr>
        <p:spPr bwMode="auto">
          <a:xfrm flipV="1">
            <a:off x="2879955" y="2279752"/>
            <a:ext cx="3529886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56"/>
          <p:cNvSpPr txBox="1">
            <a:spLocks noChangeArrowheads="1"/>
          </p:cNvSpPr>
          <p:nvPr/>
        </p:nvSpPr>
        <p:spPr bwMode="auto">
          <a:xfrm>
            <a:off x="1968353" y="1435405"/>
            <a:ext cx="8082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8" name="Text Box 484"/>
          <p:cNvSpPr txBox="1">
            <a:spLocks noChangeArrowheads="1"/>
          </p:cNvSpPr>
          <p:nvPr/>
        </p:nvSpPr>
        <p:spPr bwMode="auto">
          <a:xfrm>
            <a:off x="6537969" y="1459592"/>
            <a:ext cx="7986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9" name="Line 515"/>
          <p:cNvSpPr>
            <a:spLocks noChangeShapeType="1"/>
          </p:cNvSpPr>
          <p:nvPr/>
        </p:nvSpPr>
        <p:spPr bwMode="auto">
          <a:xfrm flipV="1">
            <a:off x="2879955" y="1941134"/>
            <a:ext cx="3529886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516"/>
          <p:cNvSpPr>
            <a:spLocks noChangeArrowheads="1"/>
          </p:cNvSpPr>
          <p:nvPr/>
        </p:nvSpPr>
        <p:spPr bwMode="auto">
          <a:xfrm>
            <a:off x="3842948" y="1808131"/>
            <a:ext cx="1423788" cy="27699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支持的加密算法</a:t>
            </a:r>
            <a:endParaRPr kumimoji="1" lang="zh-CN" altLang="en-US" sz="1200" b="1" baseline="-25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580"/>
          <p:cNvSpPr>
            <a:spLocks noChangeArrowheads="1"/>
          </p:cNvSpPr>
          <p:nvPr/>
        </p:nvSpPr>
        <p:spPr bwMode="auto">
          <a:xfrm>
            <a:off x="3847195" y="2136854"/>
            <a:ext cx="1414170" cy="27699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1"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选定的加密算法</a:t>
            </a:r>
            <a:endParaRPr kumimoji="1" lang="zh-CN" altLang="en-US" sz="12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 Box 589"/>
          <p:cNvSpPr txBox="1">
            <a:spLocks noChangeArrowheads="1"/>
          </p:cNvSpPr>
          <p:nvPr/>
        </p:nvSpPr>
        <p:spPr bwMode="auto">
          <a:xfrm>
            <a:off x="1782455" y="1900455"/>
            <a:ext cx="10974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 Box 590"/>
          <p:cNvSpPr txBox="1">
            <a:spLocks noChangeArrowheads="1"/>
          </p:cNvSpPr>
          <p:nvPr/>
        </p:nvSpPr>
        <p:spPr bwMode="auto">
          <a:xfrm>
            <a:off x="1422505" y="1973016"/>
            <a:ext cx="14304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协商加密算法</a:t>
            </a:r>
          </a:p>
        </p:txBody>
      </p:sp>
      <p:sp>
        <p:nvSpPr>
          <p:cNvPr id="54" name="Text Box 594"/>
          <p:cNvSpPr txBox="1">
            <a:spLocks noChangeArrowheads="1"/>
          </p:cNvSpPr>
          <p:nvPr/>
        </p:nvSpPr>
        <p:spPr bwMode="auto">
          <a:xfrm>
            <a:off x="6409840" y="1989508"/>
            <a:ext cx="11920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协商加密算法</a:t>
            </a:r>
          </a:p>
        </p:txBody>
      </p:sp>
      <p:grpSp>
        <p:nvGrpSpPr>
          <p:cNvPr id="55" name="Group 596"/>
          <p:cNvGrpSpPr>
            <a:grpSpLocks/>
          </p:cNvGrpSpPr>
          <p:nvPr/>
        </p:nvGrpSpPr>
        <p:grpSpPr bwMode="auto">
          <a:xfrm>
            <a:off x="2885622" y="1802608"/>
            <a:ext cx="3806841" cy="2602417"/>
            <a:chOff x="1277" y="1266"/>
            <a:chExt cx="3382" cy="2066"/>
          </a:xfrm>
        </p:grpSpPr>
        <p:sp>
          <p:nvSpPr>
            <p:cNvPr id="56" name="Line 512"/>
            <p:cNvSpPr>
              <a:spLocks noChangeShapeType="1"/>
            </p:cNvSpPr>
            <p:nvPr/>
          </p:nvSpPr>
          <p:spPr bwMode="auto">
            <a:xfrm rot="16200000" flipH="1">
              <a:off x="331" y="2228"/>
              <a:ext cx="1895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Line 513"/>
            <p:cNvSpPr>
              <a:spLocks noChangeShapeType="1"/>
            </p:cNvSpPr>
            <p:nvPr/>
          </p:nvSpPr>
          <p:spPr bwMode="auto">
            <a:xfrm rot="16200000" flipH="1">
              <a:off x="3465" y="2224"/>
              <a:ext cx="19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Text Box 530"/>
            <p:cNvSpPr txBox="1">
              <a:spLocks noChangeArrowheads="1"/>
            </p:cNvSpPr>
            <p:nvPr/>
          </p:nvSpPr>
          <p:spPr bwMode="auto">
            <a:xfrm>
              <a:off x="1297" y="3106"/>
              <a:ext cx="221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2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en-US" altLang="zh-CN" sz="1200" b="1" i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Text Box 595"/>
            <p:cNvSpPr txBox="1">
              <a:spLocks noChangeArrowheads="1"/>
            </p:cNvSpPr>
            <p:nvPr/>
          </p:nvSpPr>
          <p:spPr bwMode="auto">
            <a:xfrm>
              <a:off x="4438" y="3112"/>
              <a:ext cx="221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2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en-US" altLang="zh-CN" sz="1200" b="1" i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Text Box 597"/>
          <p:cNvSpPr txBox="1">
            <a:spLocks noChangeArrowheads="1"/>
          </p:cNvSpPr>
          <p:nvPr/>
        </p:nvSpPr>
        <p:spPr bwMode="auto">
          <a:xfrm>
            <a:off x="2657370" y="1168912"/>
            <a:ext cx="4924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顾客</a:t>
            </a:r>
          </a:p>
        </p:txBody>
      </p:sp>
      <p:sp>
        <p:nvSpPr>
          <p:cNvPr id="61" name="TextBox 57"/>
          <p:cNvSpPr txBox="1">
            <a:spLocks noChangeArrowheads="1"/>
          </p:cNvSpPr>
          <p:nvPr/>
        </p:nvSpPr>
        <p:spPr bwMode="auto">
          <a:xfrm>
            <a:off x="2916504" y="1681517"/>
            <a:ext cx="4197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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58"/>
          <p:cNvSpPr txBox="1">
            <a:spLocks noChangeArrowheads="1"/>
          </p:cNvSpPr>
          <p:nvPr/>
        </p:nvSpPr>
        <p:spPr bwMode="auto">
          <a:xfrm>
            <a:off x="6037404" y="2024732"/>
            <a:ext cx="3674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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9" name="Picture 200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595" y="1416356"/>
            <a:ext cx="349924" cy="34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072" y="1286479"/>
            <a:ext cx="366526" cy="51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5440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7852" y="1139468"/>
            <a:ext cx="8133857" cy="324252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6940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192836" y="636189"/>
            <a:ext cx="27622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安全会话建立过程</a:t>
            </a:r>
          </a:p>
        </p:txBody>
      </p:sp>
      <p:sp>
        <p:nvSpPr>
          <p:cNvPr id="6" name="Line 582"/>
          <p:cNvSpPr>
            <a:spLocks noChangeShapeType="1"/>
          </p:cNvSpPr>
          <p:nvPr/>
        </p:nvSpPr>
        <p:spPr bwMode="auto">
          <a:xfrm flipV="1">
            <a:off x="2879955" y="2279752"/>
            <a:ext cx="3529886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56"/>
          <p:cNvSpPr txBox="1">
            <a:spLocks noChangeArrowheads="1"/>
          </p:cNvSpPr>
          <p:nvPr/>
        </p:nvSpPr>
        <p:spPr bwMode="auto">
          <a:xfrm>
            <a:off x="1968353" y="1435405"/>
            <a:ext cx="8082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8" name="Text Box 484"/>
          <p:cNvSpPr txBox="1">
            <a:spLocks noChangeArrowheads="1"/>
          </p:cNvSpPr>
          <p:nvPr/>
        </p:nvSpPr>
        <p:spPr bwMode="auto">
          <a:xfrm>
            <a:off x="6537969" y="1459592"/>
            <a:ext cx="7986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9" name="Line 515"/>
          <p:cNvSpPr>
            <a:spLocks noChangeShapeType="1"/>
          </p:cNvSpPr>
          <p:nvPr/>
        </p:nvSpPr>
        <p:spPr bwMode="auto">
          <a:xfrm flipV="1">
            <a:off x="2879955" y="1941134"/>
            <a:ext cx="3529886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516"/>
          <p:cNvSpPr>
            <a:spLocks noChangeArrowheads="1"/>
          </p:cNvSpPr>
          <p:nvPr/>
        </p:nvSpPr>
        <p:spPr bwMode="auto">
          <a:xfrm>
            <a:off x="3842948" y="1808131"/>
            <a:ext cx="1423788" cy="27699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支持的加密算法</a:t>
            </a:r>
            <a:endParaRPr kumimoji="1" lang="zh-CN" altLang="en-US" sz="1200" b="1" baseline="-25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580"/>
          <p:cNvSpPr>
            <a:spLocks noChangeArrowheads="1"/>
          </p:cNvSpPr>
          <p:nvPr/>
        </p:nvSpPr>
        <p:spPr bwMode="auto">
          <a:xfrm>
            <a:off x="3847195" y="2136854"/>
            <a:ext cx="1414170" cy="27699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1"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选定的加密算法</a:t>
            </a:r>
            <a:endParaRPr kumimoji="1" lang="zh-CN" altLang="en-US" sz="12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Line 583"/>
          <p:cNvSpPr>
            <a:spLocks noChangeShapeType="1"/>
          </p:cNvSpPr>
          <p:nvPr/>
        </p:nvSpPr>
        <p:spPr bwMode="auto">
          <a:xfrm flipV="1">
            <a:off x="2879955" y="2617272"/>
            <a:ext cx="3529886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581"/>
          <p:cNvSpPr>
            <a:spLocks noChangeArrowheads="1"/>
          </p:cNvSpPr>
          <p:nvPr/>
        </p:nvSpPr>
        <p:spPr bwMode="auto">
          <a:xfrm>
            <a:off x="3912611" y="2474373"/>
            <a:ext cx="1292341" cy="27699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 </a:t>
            </a:r>
            <a:r>
              <a:rPr kumimoji="1"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的数字证书  </a:t>
            </a:r>
            <a:endParaRPr kumimoji="1" lang="zh-CN" altLang="en-US" sz="12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 Box 589"/>
          <p:cNvSpPr txBox="1">
            <a:spLocks noChangeArrowheads="1"/>
          </p:cNvSpPr>
          <p:nvPr/>
        </p:nvSpPr>
        <p:spPr bwMode="auto">
          <a:xfrm>
            <a:off x="1782455" y="1900455"/>
            <a:ext cx="10974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 Box 590"/>
          <p:cNvSpPr txBox="1">
            <a:spLocks noChangeArrowheads="1"/>
          </p:cNvSpPr>
          <p:nvPr/>
        </p:nvSpPr>
        <p:spPr bwMode="auto">
          <a:xfrm>
            <a:off x="1422505" y="1973016"/>
            <a:ext cx="14304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协商加密算法</a:t>
            </a:r>
          </a:p>
        </p:txBody>
      </p:sp>
      <p:sp>
        <p:nvSpPr>
          <p:cNvPr id="51" name="Text Box 591"/>
          <p:cNvSpPr txBox="1">
            <a:spLocks noChangeArrowheads="1"/>
          </p:cNvSpPr>
          <p:nvPr/>
        </p:nvSpPr>
        <p:spPr bwMode="auto">
          <a:xfrm>
            <a:off x="1012272" y="2392813"/>
            <a:ext cx="18406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发布的公钥</a:t>
            </a:r>
          </a:p>
          <a:p>
            <a:pPr algn="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鉴别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的证书</a:t>
            </a:r>
          </a:p>
        </p:txBody>
      </p:sp>
      <p:sp>
        <p:nvSpPr>
          <p:cNvPr id="54" name="Text Box 594"/>
          <p:cNvSpPr txBox="1">
            <a:spLocks noChangeArrowheads="1"/>
          </p:cNvSpPr>
          <p:nvPr/>
        </p:nvSpPr>
        <p:spPr bwMode="auto">
          <a:xfrm>
            <a:off x="6409840" y="1989508"/>
            <a:ext cx="11920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协商加密算法</a:t>
            </a:r>
          </a:p>
        </p:txBody>
      </p:sp>
      <p:grpSp>
        <p:nvGrpSpPr>
          <p:cNvPr id="55" name="Group 596"/>
          <p:cNvGrpSpPr>
            <a:grpSpLocks/>
          </p:cNvGrpSpPr>
          <p:nvPr/>
        </p:nvGrpSpPr>
        <p:grpSpPr bwMode="auto">
          <a:xfrm>
            <a:off x="2885622" y="1802608"/>
            <a:ext cx="3806841" cy="2602417"/>
            <a:chOff x="1277" y="1266"/>
            <a:chExt cx="3382" cy="2066"/>
          </a:xfrm>
        </p:grpSpPr>
        <p:sp>
          <p:nvSpPr>
            <p:cNvPr id="56" name="Line 512"/>
            <p:cNvSpPr>
              <a:spLocks noChangeShapeType="1"/>
            </p:cNvSpPr>
            <p:nvPr/>
          </p:nvSpPr>
          <p:spPr bwMode="auto">
            <a:xfrm rot="16200000" flipH="1">
              <a:off x="331" y="2228"/>
              <a:ext cx="1895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Line 513"/>
            <p:cNvSpPr>
              <a:spLocks noChangeShapeType="1"/>
            </p:cNvSpPr>
            <p:nvPr/>
          </p:nvSpPr>
          <p:spPr bwMode="auto">
            <a:xfrm rot="16200000" flipH="1">
              <a:off x="3465" y="2224"/>
              <a:ext cx="19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Text Box 530"/>
            <p:cNvSpPr txBox="1">
              <a:spLocks noChangeArrowheads="1"/>
            </p:cNvSpPr>
            <p:nvPr/>
          </p:nvSpPr>
          <p:spPr bwMode="auto">
            <a:xfrm>
              <a:off x="1297" y="3106"/>
              <a:ext cx="221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2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en-US" altLang="zh-CN" sz="1200" b="1" i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Text Box 595"/>
            <p:cNvSpPr txBox="1">
              <a:spLocks noChangeArrowheads="1"/>
            </p:cNvSpPr>
            <p:nvPr/>
          </p:nvSpPr>
          <p:spPr bwMode="auto">
            <a:xfrm>
              <a:off x="4438" y="3112"/>
              <a:ext cx="221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2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en-US" altLang="zh-CN" sz="1200" b="1" i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Text Box 597"/>
          <p:cNvSpPr txBox="1">
            <a:spLocks noChangeArrowheads="1"/>
          </p:cNvSpPr>
          <p:nvPr/>
        </p:nvSpPr>
        <p:spPr bwMode="auto">
          <a:xfrm>
            <a:off x="2657370" y="1168912"/>
            <a:ext cx="4924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顾客</a:t>
            </a:r>
          </a:p>
        </p:txBody>
      </p:sp>
      <p:sp>
        <p:nvSpPr>
          <p:cNvPr id="61" name="TextBox 57"/>
          <p:cNvSpPr txBox="1">
            <a:spLocks noChangeArrowheads="1"/>
          </p:cNvSpPr>
          <p:nvPr/>
        </p:nvSpPr>
        <p:spPr bwMode="auto">
          <a:xfrm>
            <a:off x="2916504" y="1681517"/>
            <a:ext cx="4197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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58"/>
          <p:cNvSpPr txBox="1">
            <a:spLocks noChangeArrowheads="1"/>
          </p:cNvSpPr>
          <p:nvPr/>
        </p:nvSpPr>
        <p:spPr bwMode="auto">
          <a:xfrm>
            <a:off x="6037404" y="2024732"/>
            <a:ext cx="3674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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Box 59"/>
          <p:cNvSpPr txBox="1">
            <a:spLocks noChangeArrowheads="1"/>
          </p:cNvSpPr>
          <p:nvPr/>
        </p:nvSpPr>
        <p:spPr bwMode="auto">
          <a:xfrm>
            <a:off x="1244359" y="2352469"/>
            <a:ext cx="4197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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60"/>
          <p:cNvSpPr txBox="1">
            <a:spLocks noChangeArrowheads="1"/>
          </p:cNvSpPr>
          <p:nvPr/>
        </p:nvSpPr>
        <p:spPr bwMode="auto">
          <a:xfrm>
            <a:off x="6037404" y="2362252"/>
            <a:ext cx="3674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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9" name="Picture 200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595" y="1416356"/>
            <a:ext cx="349924" cy="34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072" y="1286479"/>
            <a:ext cx="366526" cy="51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900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7852" y="1139468"/>
            <a:ext cx="8133857" cy="324252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6940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192836" y="636189"/>
            <a:ext cx="27622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安全会话建立过程</a:t>
            </a:r>
          </a:p>
        </p:txBody>
      </p:sp>
      <p:sp>
        <p:nvSpPr>
          <p:cNvPr id="6" name="Line 582"/>
          <p:cNvSpPr>
            <a:spLocks noChangeShapeType="1"/>
          </p:cNvSpPr>
          <p:nvPr/>
        </p:nvSpPr>
        <p:spPr bwMode="auto">
          <a:xfrm flipV="1">
            <a:off x="2879955" y="2279752"/>
            <a:ext cx="3529886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56"/>
          <p:cNvSpPr txBox="1">
            <a:spLocks noChangeArrowheads="1"/>
          </p:cNvSpPr>
          <p:nvPr/>
        </p:nvSpPr>
        <p:spPr bwMode="auto">
          <a:xfrm>
            <a:off x="1968353" y="1435405"/>
            <a:ext cx="8082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8" name="Text Box 484"/>
          <p:cNvSpPr txBox="1">
            <a:spLocks noChangeArrowheads="1"/>
          </p:cNvSpPr>
          <p:nvPr/>
        </p:nvSpPr>
        <p:spPr bwMode="auto">
          <a:xfrm>
            <a:off x="6537969" y="1459592"/>
            <a:ext cx="7986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9" name="Line 515"/>
          <p:cNvSpPr>
            <a:spLocks noChangeShapeType="1"/>
          </p:cNvSpPr>
          <p:nvPr/>
        </p:nvSpPr>
        <p:spPr bwMode="auto">
          <a:xfrm flipV="1">
            <a:off x="2879955" y="1941134"/>
            <a:ext cx="3529886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516"/>
          <p:cNvSpPr>
            <a:spLocks noChangeArrowheads="1"/>
          </p:cNvSpPr>
          <p:nvPr/>
        </p:nvSpPr>
        <p:spPr bwMode="auto">
          <a:xfrm>
            <a:off x="3842948" y="1808131"/>
            <a:ext cx="1423788" cy="27699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支持的加密算法</a:t>
            </a:r>
            <a:endParaRPr kumimoji="1" lang="zh-CN" altLang="en-US" sz="1200" b="1" baseline="-25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580"/>
          <p:cNvSpPr>
            <a:spLocks noChangeArrowheads="1"/>
          </p:cNvSpPr>
          <p:nvPr/>
        </p:nvSpPr>
        <p:spPr bwMode="auto">
          <a:xfrm>
            <a:off x="3847195" y="2136854"/>
            <a:ext cx="1414170" cy="27699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1"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选定的加密算法</a:t>
            </a:r>
            <a:endParaRPr kumimoji="1" lang="zh-CN" altLang="en-US" sz="12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Line 583"/>
          <p:cNvSpPr>
            <a:spLocks noChangeShapeType="1"/>
          </p:cNvSpPr>
          <p:nvPr/>
        </p:nvSpPr>
        <p:spPr bwMode="auto">
          <a:xfrm flipV="1">
            <a:off x="2879955" y="2617272"/>
            <a:ext cx="3529886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581"/>
          <p:cNvSpPr>
            <a:spLocks noChangeArrowheads="1"/>
          </p:cNvSpPr>
          <p:nvPr/>
        </p:nvSpPr>
        <p:spPr bwMode="auto">
          <a:xfrm>
            <a:off x="3912611" y="2474373"/>
            <a:ext cx="1292341" cy="27699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 </a:t>
            </a:r>
            <a:r>
              <a:rPr kumimoji="1"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的数字证书  </a:t>
            </a:r>
            <a:endParaRPr kumimoji="1" lang="zh-CN" altLang="en-US" sz="12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Line 584"/>
          <p:cNvSpPr>
            <a:spLocks noChangeShapeType="1"/>
          </p:cNvSpPr>
          <p:nvPr/>
        </p:nvSpPr>
        <p:spPr bwMode="auto">
          <a:xfrm flipV="1">
            <a:off x="2879954" y="3027352"/>
            <a:ext cx="3546301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585"/>
          <p:cNvSpPr>
            <a:spLocks noChangeArrowheads="1"/>
          </p:cNvSpPr>
          <p:nvPr/>
        </p:nvSpPr>
        <p:spPr bwMode="auto">
          <a:xfrm>
            <a:off x="3595370" y="2894348"/>
            <a:ext cx="1922322" cy="27699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kumimoji="1"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1"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的公钥加密的秘密数</a:t>
            </a:r>
            <a:endParaRPr kumimoji="1" lang="zh-CN" altLang="en-US" sz="12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Line 586"/>
          <p:cNvSpPr>
            <a:spLocks noChangeShapeType="1"/>
          </p:cNvSpPr>
          <p:nvPr/>
        </p:nvSpPr>
        <p:spPr bwMode="auto">
          <a:xfrm flipV="1">
            <a:off x="2879955" y="3451724"/>
            <a:ext cx="352238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ectangle 587"/>
          <p:cNvSpPr>
            <a:spLocks noChangeArrowheads="1"/>
          </p:cNvSpPr>
          <p:nvPr/>
        </p:nvSpPr>
        <p:spPr bwMode="auto">
          <a:xfrm>
            <a:off x="3768886" y="3308827"/>
            <a:ext cx="1569660" cy="27699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会话密钥的产生完成</a:t>
            </a:r>
          </a:p>
        </p:txBody>
      </p:sp>
      <p:sp>
        <p:nvSpPr>
          <p:cNvPr id="49" name="Text Box 589"/>
          <p:cNvSpPr txBox="1">
            <a:spLocks noChangeArrowheads="1"/>
          </p:cNvSpPr>
          <p:nvPr/>
        </p:nvSpPr>
        <p:spPr bwMode="auto">
          <a:xfrm>
            <a:off x="1782455" y="1900455"/>
            <a:ext cx="10974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 Box 590"/>
          <p:cNvSpPr txBox="1">
            <a:spLocks noChangeArrowheads="1"/>
          </p:cNvSpPr>
          <p:nvPr/>
        </p:nvSpPr>
        <p:spPr bwMode="auto">
          <a:xfrm>
            <a:off x="1422505" y="1973016"/>
            <a:ext cx="14304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协商加密算法</a:t>
            </a:r>
          </a:p>
        </p:txBody>
      </p:sp>
      <p:sp>
        <p:nvSpPr>
          <p:cNvPr id="51" name="Text Box 591"/>
          <p:cNvSpPr txBox="1">
            <a:spLocks noChangeArrowheads="1"/>
          </p:cNvSpPr>
          <p:nvPr/>
        </p:nvSpPr>
        <p:spPr bwMode="auto">
          <a:xfrm>
            <a:off x="1012272" y="2392813"/>
            <a:ext cx="18406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发布的公钥</a:t>
            </a:r>
          </a:p>
          <a:p>
            <a:pPr algn="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鉴别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的证书</a:t>
            </a:r>
          </a:p>
        </p:txBody>
      </p:sp>
      <p:sp>
        <p:nvSpPr>
          <p:cNvPr id="52" name="Text Box 592"/>
          <p:cNvSpPr txBox="1">
            <a:spLocks noChangeArrowheads="1"/>
          </p:cNvSpPr>
          <p:nvPr/>
        </p:nvSpPr>
        <p:spPr bwMode="auto">
          <a:xfrm>
            <a:off x="1107118" y="2835423"/>
            <a:ext cx="17457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产生秘密数</a:t>
            </a:r>
          </a:p>
          <a:p>
            <a:pPr algn="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用秘密数产生</a:t>
            </a:r>
          </a:p>
          <a:p>
            <a:pPr algn="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会话密钥</a:t>
            </a:r>
          </a:p>
        </p:txBody>
      </p:sp>
      <p:sp>
        <p:nvSpPr>
          <p:cNvPr id="53" name="Text Box 593"/>
          <p:cNvSpPr txBox="1">
            <a:spLocks noChangeArrowheads="1"/>
          </p:cNvSpPr>
          <p:nvPr/>
        </p:nvSpPr>
        <p:spPr bwMode="auto">
          <a:xfrm>
            <a:off x="6409840" y="3205528"/>
            <a:ext cx="1253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用秘密数</a:t>
            </a:r>
          </a:p>
          <a:p>
            <a:pPr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产生会话密钥</a:t>
            </a:r>
          </a:p>
        </p:txBody>
      </p:sp>
      <p:sp>
        <p:nvSpPr>
          <p:cNvPr id="54" name="Text Box 594"/>
          <p:cNvSpPr txBox="1">
            <a:spLocks noChangeArrowheads="1"/>
          </p:cNvSpPr>
          <p:nvPr/>
        </p:nvSpPr>
        <p:spPr bwMode="auto">
          <a:xfrm>
            <a:off x="6409840" y="1989508"/>
            <a:ext cx="11920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协商加密算法</a:t>
            </a:r>
          </a:p>
        </p:txBody>
      </p:sp>
      <p:grpSp>
        <p:nvGrpSpPr>
          <p:cNvPr id="55" name="Group 596"/>
          <p:cNvGrpSpPr>
            <a:grpSpLocks/>
          </p:cNvGrpSpPr>
          <p:nvPr/>
        </p:nvGrpSpPr>
        <p:grpSpPr bwMode="auto">
          <a:xfrm>
            <a:off x="2885622" y="1802608"/>
            <a:ext cx="3806841" cy="2602417"/>
            <a:chOff x="1277" y="1266"/>
            <a:chExt cx="3382" cy="2066"/>
          </a:xfrm>
        </p:grpSpPr>
        <p:sp>
          <p:nvSpPr>
            <p:cNvPr id="56" name="Line 512"/>
            <p:cNvSpPr>
              <a:spLocks noChangeShapeType="1"/>
            </p:cNvSpPr>
            <p:nvPr/>
          </p:nvSpPr>
          <p:spPr bwMode="auto">
            <a:xfrm rot="16200000" flipH="1">
              <a:off x="331" y="2228"/>
              <a:ext cx="1895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Line 513"/>
            <p:cNvSpPr>
              <a:spLocks noChangeShapeType="1"/>
            </p:cNvSpPr>
            <p:nvPr/>
          </p:nvSpPr>
          <p:spPr bwMode="auto">
            <a:xfrm rot="16200000" flipH="1">
              <a:off x="3465" y="2224"/>
              <a:ext cx="19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Text Box 530"/>
            <p:cNvSpPr txBox="1">
              <a:spLocks noChangeArrowheads="1"/>
            </p:cNvSpPr>
            <p:nvPr/>
          </p:nvSpPr>
          <p:spPr bwMode="auto">
            <a:xfrm>
              <a:off x="1297" y="3106"/>
              <a:ext cx="221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2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en-US" altLang="zh-CN" sz="1200" b="1" i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Text Box 595"/>
            <p:cNvSpPr txBox="1">
              <a:spLocks noChangeArrowheads="1"/>
            </p:cNvSpPr>
            <p:nvPr/>
          </p:nvSpPr>
          <p:spPr bwMode="auto">
            <a:xfrm>
              <a:off x="4438" y="3112"/>
              <a:ext cx="221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2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en-US" altLang="zh-CN" sz="1200" b="1" i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Text Box 597"/>
          <p:cNvSpPr txBox="1">
            <a:spLocks noChangeArrowheads="1"/>
          </p:cNvSpPr>
          <p:nvPr/>
        </p:nvSpPr>
        <p:spPr bwMode="auto">
          <a:xfrm>
            <a:off x="2657370" y="1168912"/>
            <a:ext cx="4924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顾客</a:t>
            </a:r>
          </a:p>
        </p:txBody>
      </p:sp>
      <p:sp>
        <p:nvSpPr>
          <p:cNvPr id="61" name="TextBox 57"/>
          <p:cNvSpPr txBox="1">
            <a:spLocks noChangeArrowheads="1"/>
          </p:cNvSpPr>
          <p:nvPr/>
        </p:nvSpPr>
        <p:spPr bwMode="auto">
          <a:xfrm>
            <a:off x="2916504" y="1681517"/>
            <a:ext cx="4197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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58"/>
          <p:cNvSpPr txBox="1">
            <a:spLocks noChangeArrowheads="1"/>
          </p:cNvSpPr>
          <p:nvPr/>
        </p:nvSpPr>
        <p:spPr bwMode="auto">
          <a:xfrm>
            <a:off x="6037404" y="2024732"/>
            <a:ext cx="3674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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Box 59"/>
          <p:cNvSpPr txBox="1">
            <a:spLocks noChangeArrowheads="1"/>
          </p:cNvSpPr>
          <p:nvPr/>
        </p:nvSpPr>
        <p:spPr bwMode="auto">
          <a:xfrm>
            <a:off x="1244359" y="2352469"/>
            <a:ext cx="4197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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60"/>
          <p:cNvSpPr txBox="1">
            <a:spLocks noChangeArrowheads="1"/>
          </p:cNvSpPr>
          <p:nvPr/>
        </p:nvSpPr>
        <p:spPr bwMode="auto">
          <a:xfrm>
            <a:off x="6037404" y="2362252"/>
            <a:ext cx="3674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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61"/>
          <p:cNvSpPr txBox="1">
            <a:spLocks noChangeArrowheads="1"/>
          </p:cNvSpPr>
          <p:nvPr/>
        </p:nvSpPr>
        <p:spPr bwMode="auto">
          <a:xfrm>
            <a:off x="6037404" y="3193823"/>
            <a:ext cx="3674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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62"/>
          <p:cNvSpPr txBox="1">
            <a:spLocks noChangeArrowheads="1"/>
          </p:cNvSpPr>
          <p:nvPr/>
        </p:nvSpPr>
        <p:spPr bwMode="auto">
          <a:xfrm>
            <a:off x="2916504" y="2758039"/>
            <a:ext cx="4197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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9" name="Picture 200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595" y="1416356"/>
            <a:ext cx="349924" cy="34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072" y="1286479"/>
            <a:ext cx="366526" cy="51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7894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7852" y="1139468"/>
            <a:ext cx="8133857" cy="324252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6940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192836" y="636189"/>
            <a:ext cx="27622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安全会话建立过程</a:t>
            </a:r>
          </a:p>
        </p:txBody>
      </p:sp>
      <p:sp>
        <p:nvSpPr>
          <p:cNvPr id="6" name="Line 582"/>
          <p:cNvSpPr>
            <a:spLocks noChangeShapeType="1"/>
          </p:cNvSpPr>
          <p:nvPr/>
        </p:nvSpPr>
        <p:spPr bwMode="auto">
          <a:xfrm flipV="1">
            <a:off x="2879955" y="2279752"/>
            <a:ext cx="3529886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56"/>
          <p:cNvSpPr txBox="1">
            <a:spLocks noChangeArrowheads="1"/>
          </p:cNvSpPr>
          <p:nvPr/>
        </p:nvSpPr>
        <p:spPr bwMode="auto">
          <a:xfrm>
            <a:off x="1968353" y="1435405"/>
            <a:ext cx="8082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8" name="Text Box 484"/>
          <p:cNvSpPr txBox="1">
            <a:spLocks noChangeArrowheads="1"/>
          </p:cNvSpPr>
          <p:nvPr/>
        </p:nvSpPr>
        <p:spPr bwMode="auto">
          <a:xfrm>
            <a:off x="6537969" y="1459592"/>
            <a:ext cx="7986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9" name="Line 515"/>
          <p:cNvSpPr>
            <a:spLocks noChangeShapeType="1"/>
          </p:cNvSpPr>
          <p:nvPr/>
        </p:nvSpPr>
        <p:spPr bwMode="auto">
          <a:xfrm flipV="1">
            <a:off x="2879955" y="1941134"/>
            <a:ext cx="3529886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516"/>
          <p:cNvSpPr>
            <a:spLocks noChangeArrowheads="1"/>
          </p:cNvSpPr>
          <p:nvPr/>
        </p:nvSpPr>
        <p:spPr bwMode="auto">
          <a:xfrm>
            <a:off x="3842948" y="1808131"/>
            <a:ext cx="1423788" cy="27699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支持的加密算法</a:t>
            </a:r>
            <a:endParaRPr kumimoji="1" lang="zh-CN" altLang="en-US" sz="1200" b="1" baseline="-25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580"/>
          <p:cNvSpPr>
            <a:spLocks noChangeArrowheads="1"/>
          </p:cNvSpPr>
          <p:nvPr/>
        </p:nvSpPr>
        <p:spPr bwMode="auto">
          <a:xfrm>
            <a:off x="3847195" y="2136854"/>
            <a:ext cx="1414170" cy="27699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1"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选定的加密算法</a:t>
            </a:r>
            <a:endParaRPr kumimoji="1" lang="zh-CN" altLang="en-US" sz="12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Line 583"/>
          <p:cNvSpPr>
            <a:spLocks noChangeShapeType="1"/>
          </p:cNvSpPr>
          <p:nvPr/>
        </p:nvSpPr>
        <p:spPr bwMode="auto">
          <a:xfrm flipV="1">
            <a:off x="2879955" y="2617272"/>
            <a:ext cx="3529886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581"/>
          <p:cNvSpPr>
            <a:spLocks noChangeArrowheads="1"/>
          </p:cNvSpPr>
          <p:nvPr/>
        </p:nvSpPr>
        <p:spPr bwMode="auto">
          <a:xfrm>
            <a:off x="3912611" y="2474373"/>
            <a:ext cx="1292341" cy="27699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 </a:t>
            </a:r>
            <a:r>
              <a:rPr kumimoji="1"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的数字证书  </a:t>
            </a:r>
            <a:endParaRPr kumimoji="1" lang="zh-CN" altLang="en-US" sz="12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Line 584"/>
          <p:cNvSpPr>
            <a:spLocks noChangeShapeType="1"/>
          </p:cNvSpPr>
          <p:nvPr/>
        </p:nvSpPr>
        <p:spPr bwMode="auto">
          <a:xfrm flipV="1">
            <a:off x="2879954" y="3027352"/>
            <a:ext cx="3546301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585"/>
          <p:cNvSpPr>
            <a:spLocks noChangeArrowheads="1"/>
          </p:cNvSpPr>
          <p:nvPr/>
        </p:nvSpPr>
        <p:spPr bwMode="auto">
          <a:xfrm>
            <a:off x="3595370" y="2894348"/>
            <a:ext cx="1922322" cy="27699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kumimoji="1"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1"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的公钥加密的秘密数</a:t>
            </a:r>
            <a:endParaRPr kumimoji="1" lang="zh-CN" altLang="en-US" sz="12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Line 586"/>
          <p:cNvSpPr>
            <a:spLocks noChangeShapeType="1"/>
          </p:cNvSpPr>
          <p:nvPr/>
        </p:nvSpPr>
        <p:spPr bwMode="auto">
          <a:xfrm flipV="1">
            <a:off x="2879955" y="3451724"/>
            <a:ext cx="352238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ectangle 587"/>
          <p:cNvSpPr>
            <a:spLocks noChangeArrowheads="1"/>
          </p:cNvSpPr>
          <p:nvPr/>
        </p:nvSpPr>
        <p:spPr bwMode="auto">
          <a:xfrm>
            <a:off x="3768886" y="3308827"/>
            <a:ext cx="1569660" cy="27699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会话密钥的产生完成</a:t>
            </a:r>
          </a:p>
        </p:txBody>
      </p:sp>
      <p:sp>
        <p:nvSpPr>
          <p:cNvPr id="48" name="AutoShape 588"/>
          <p:cNvSpPr>
            <a:spLocks noChangeArrowheads="1"/>
          </p:cNvSpPr>
          <p:nvPr/>
        </p:nvSpPr>
        <p:spPr bwMode="auto">
          <a:xfrm>
            <a:off x="3367338" y="3722093"/>
            <a:ext cx="2387392" cy="354010"/>
          </a:xfrm>
          <a:prstGeom prst="leftRightArrow">
            <a:avLst>
              <a:gd name="adj1" fmla="val 61667"/>
              <a:gd name="adj2" fmla="val 18328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数据传输（用会话密钥加密）</a:t>
            </a:r>
          </a:p>
        </p:txBody>
      </p:sp>
      <p:sp>
        <p:nvSpPr>
          <p:cNvPr id="49" name="Text Box 589"/>
          <p:cNvSpPr txBox="1">
            <a:spLocks noChangeArrowheads="1"/>
          </p:cNvSpPr>
          <p:nvPr/>
        </p:nvSpPr>
        <p:spPr bwMode="auto">
          <a:xfrm>
            <a:off x="1782455" y="1900455"/>
            <a:ext cx="10974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 Box 590"/>
          <p:cNvSpPr txBox="1">
            <a:spLocks noChangeArrowheads="1"/>
          </p:cNvSpPr>
          <p:nvPr/>
        </p:nvSpPr>
        <p:spPr bwMode="auto">
          <a:xfrm>
            <a:off x="1422505" y="1973016"/>
            <a:ext cx="14304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协商加密算法</a:t>
            </a:r>
          </a:p>
        </p:txBody>
      </p:sp>
      <p:sp>
        <p:nvSpPr>
          <p:cNvPr id="51" name="Text Box 591"/>
          <p:cNvSpPr txBox="1">
            <a:spLocks noChangeArrowheads="1"/>
          </p:cNvSpPr>
          <p:nvPr/>
        </p:nvSpPr>
        <p:spPr bwMode="auto">
          <a:xfrm>
            <a:off x="1012272" y="2392813"/>
            <a:ext cx="18406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发布的公钥</a:t>
            </a:r>
          </a:p>
          <a:p>
            <a:pPr algn="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鉴别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的证书</a:t>
            </a:r>
          </a:p>
        </p:txBody>
      </p:sp>
      <p:sp>
        <p:nvSpPr>
          <p:cNvPr id="52" name="Text Box 592"/>
          <p:cNvSpPr txBox="1">
            <a:spLocks noChangeArrowheads="1"/>
          </p:cNvSpPr>
          <p:nvPr/>
        </p:nvSpPr>
        <p:spPr bwMode="auto">
          <a:xfrm>
            <a:off x="1107118" y="2835423"/>
            <a:ext cx="17457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产生秘密数</a:t>
            </a:r>
          </a:p>
          <a:p>
            <a:pPr algn="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用秘密数产生</a:t>
            </a:r>
          </a:p>
          <a:p>
            <a:pPr algn="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会话密钥</a:t>
            </a:r>
          </a:p>
        </p:txBody>
      </p:sp>
      <p:sp>
        <p:nvSpPr>
          <p:cNvPr id="53" name="Text Box 593"/>
          <p:cNvSpPr txBox="1">
            <a:spLocks noChangeArrowheads="1"/>
          </p:cNvSpPr>
          <p:nvPr/>
        </p:nvSpPr>
        <p:spPr bwMode="auto">
          <a:xfrm>
            <a:off x="6409840" y="3205528"/>
            <a:ext cx="1253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用秘密数</a:t>
            </a:r>
          </a:p>
          <a:p>
            <a:pPr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产生会话密钥</a:t>
            </a:r>
          </a:p>
        </p:txBody>
      </p:sp>
      <p:sp>
        <p:nvSpPr>
          <p:cNvPr id="54" name="Text Box 594"/>
          <p:cNvSpPr txBox="1">
            <a:spLocks noChangeArrowheads="1"/>
          </p:cNvSpPr>
          <p:nvPr/>
        </p:nvSpPr>
        <p:spPr bwMode="auto">
          <a:xfrm>
            <a:off x="6409840" y="1989508"/>
            <a:ext cx="11920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协商加密算法</a:t>
            </a:r>
          </a:p>
        </p:txBody>
      </p:sp>
      <p:grpSp>
        <p:nvGrpSpPr>
          <p:cNvPr id="55" name="Group 596"/>
          <p:cNvGrpSpPr>
            <a:grpSpLocks/>
          </p:cNvGrpSpPr>
          <p:nvPr/>
        </p:nvGrpSpPr>
        <p:grpSpPr bwMode="auto">
          <a:xfrm>
            <a:off x="2885622" y="1802608"/>
            <a:ext cx="3806841" cy="2602417"/>
            <a:chOff x="1277" y="1266"/>
            <a:chExt cx="3382" cy="2066"/>
          </a:xfrm>
        </p:grpSpPr>
        <p:sp>
          <p:nvSpPr>
            <p:cNvPr id="56" name="Line 512"/>
            <p:cNvSpPr>
              <a:spLocks noChangeShapeType="1"/>
            </p:cNvSpPr>
            <p:nvPr/>
          </p:nvSpPr>
          <p:spPr bwMode="auto">
            <a:xfrm rot="16200000" flipH="1">
              <a:off x="331" y="2228"/>
              <a:ext cx="1895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Line 513"/>
            <p:cNvSpPr>
              <a:spLocks noChangeShapeType="1"/>
            </p:cNvSpPr>
            <p:nvPr/>
          </p:nvSpPr>
          <p:spPr bwMode="auto">
            <a:xfrm rot="16200000" flipH="1">
              <a:off x="3465" y="2224"/>
              <a:ext cx="19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Text Box 530"/>
            <p:cNvSpPr txBox="1">
              <a:spLocks noChangeArrowheads="1"/>
            </p:cNvSpPr>
            <p:nvPr/>
          </p:nvSpPr>
          <p:spPr bwMode="auto">
            <a:xfrm>
              <a:off x="1297" y="3106"/>
              <a:ext cx="221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2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en-US" altLang="zh-CN" sz="1200" b="1" i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Text Box 595"/>
            <p:cNvSpPr txBox="1">
              <a:spLocks noChangeArrowheads="1"/>
            </p:cNvSpPr>
            <p:nvPr/>
          </p:nvSpPr>
          <p:spPr bwMode="auto">
            <a:xfrm>
              <a:off x="4438" y="3112"/>
              <a:ext cx="221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2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en-US" altLang="zh-CN" sz="1200" b="1" i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Text Box 597"/>
          <p:cNvSpPr txBox="1">
            <a:spLocks noChangeArrowheads="1"/>
          </p:cNvSpPr>
          <p:nvPr/>
        </p:nvSpPr>
        <p:spPr bwMode="auto">
          <a:xfrm>
            <a:off x="2657370" y="1168912"/>
            <a:ext cx="4924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顾客</a:t>
            </a:r>
          </a:p>
        </p:txBody>
      </p:sp>
      <p:sp>
        <p:nvSpPr>
          <p:cNvPr id="61" name="TextBox 57"/>
          <p:cNvSpPr txBox="1">
            <a:spLocks noChangeArrowheads="1"/>
          </p:cNvSpPr>
          <p:nvPr/>
        </p:nvSpPr>
        <p:spPr bwMode="auto">
          <a:xfrm>
            <a:off x="2916504" y="1681517"/>
            <a:ext cx="4197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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58"/>
          <p:cNvSpPr txBox="1">
            <a:spLocks noChangeArrowheads="1"/>
          </p:cNvSpPr>
          <p:nvPr/>
        </p:nvSpPr>
        <p:spPr bwMode="auto">
          <a:xfrm>
            <a:off x="6037404" y="2024732"/>
            <a:ext cx="3674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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Box 59"/>
          <p:cNvSpPr txBox="1">
            <a:spLocks noChangeArrowheads="1"/>
          </p:cNvSpPr>
          <p:nvPr/>
        </p:nvSpPr>
        <p:spPr bwMode="auto">
          <a:xfrm>
            <a:off x="1244359" y="2352469"/>
            <a:ext cx="4197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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60"/>
          <p:cNvSpPr txBox="1">
            <a:spLocks noChangeArrowheads="1"/>
          </p:cNvSpPr>
          <p:nvPr/>
        </p:nvSpPr>
        <p:spPr bwMode="auto">
          <a:xfrm>
            <a:off x="6037404" y="2362252"/>
            <a:ext cx="3674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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61"/>
          <p:cNvSpPr txBox="1">
            <a:spLocks noChangeArrowheads="1"/>
          </p:cNvSpPr>
          <p:nvPr/>
        </p:nvSpPr>
        <p:spPr bwMode="auto">
          <a:xfrm>
            <a:off x="6037404" y="3193823"/>
            <a:ext cx="3674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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62"/>
          <p:cNvSpPr txBox="1">
            <a:spLocks noChangeArrowheads="1"/>
          </p:cNvSpPr>
          <p:nvPr/>
        </p:nvSpPr>
        <p:spPr bwMode="auto">
          <a:xfrm>
            <a:off x="2916504" y="2758039"/>
            <a:ext cx="4197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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Box 61"/>
          <p:cNvSpPr txBox="1">
            <a:spLocks noChangeArrowheads="1"/>
          </p:cNvSpPr>
          <p:nvPr/>
        </p:nvSpPr>
        <p:spPr bwMode="auto">
          <a:xfrm>
            <a:off x="4452414" y="3522347"/>
            <a:ext cx="3674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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9" name="Picture 200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595" y="1416356"/>
            <a:ext cx="349924" cy="34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072" y="1286479"/>
            <a:ext cx="366526" cy="51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8191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618632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192836" y="585421"/>
            <a:ext cx="27622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安全会话建立过程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001837"/>
            <a:ext cx="8212952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协商加密算法。</a:t>
            </a:r>
            <a:r>
              <a:rPr lang="en-US" altLang="zh-CN" dirty="0">
                <a:solidFill>
                  <a:srgbClr val="0000FF"/>
                </a:solidFill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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浏览器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向服务器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发送浏览器的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版本号和一些可选的加密算法。</a:t>
            </a:r>
            <a:r>
              <a:rPr lang="en-US" altLang="zh-CN" dirty="0">
                <a:sym typeface="Wingdings"/>
              </a:rPr>
              <a:t> 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从中选定自己所支持的算法（如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RSA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），并告知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服务器鉴别。</a:t>
            </a:r>
            <a:r>
              <a:rPr lang="en-US" altLang="zh-CN" dirty="0">
                <a:solidFill>
                  <a:srgbClr val="0000FF"/>
                </a:solidFill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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服务器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向浏览器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发送包含其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RSA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公钥的数字证书。</a:t>
            </a:r>
            <a:r>
              <a:rPr lang="en-US" altLang="zh-CN" dirty="0">
                <a:sym typeface="Wingdings"/>
              </a:rPr>
              <a:t> </a:t>
            </a:r>
            <a:r>
              <a:rPr lang="en-US" altLang="zh-CN" dirty="0"/>
              <a:t>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使用该证书的认证机构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公开发布的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RSA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公钥对该证书进行验证。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会话密钥计算。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由浏览器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随机产生一个秘密数。</a:t>
            </a:r>
            <a:r>
              <a:rPr lang="en-US" altLang="zh-CN" dirty="0">
                <a:sym typeface="Wingdings"/>
              </a:rPr>
              <a:t> 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用服务器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RSA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公钥进行加密后发送给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dirty="0">
                <a:sym typeface="Wingdings"/>
              </a:rPr>
              <a:t> 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双方根据协商的算法产生共享的对称会话密钥。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安全数据传输。</a:t>
            </a:r>
            <a:r>
              <a:rPr lang="en-US" altLang="zh-CN" dirty="0">
                <a:solidFill>
                  <a:srgbClr val="0000FF"/>
                </a:solidFill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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双方用会话密钥加密和解密它们之间传送的数据并验证其完整性。</a:t>
            </a:r>
          </a:p>
        </p:txBody>
      </p:sp>
    </p:spTree>
    <p:extLst>
      <p:ext uri="{BB962C8B-B14F-4D97-AF65-F5344CB8AC3E}">
        <p14:creationId xmlns:p14="http://schemas.microsoft.com/office/powerpoint/2010/main" val="381481569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2"/>
          <p:cNvSpPr>
            <a:spLocks noChangeArrowheads="1"/>
          </p:cNvSpPr>
          <p:nvPr/>
        </p:nvSpPr>
        <p:spPr bwMode="auto">
          <a:xfrm>
            <a:off x="511896" y="1039511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2744011" y="1014047"/>
            <a:ext cx="33570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7.6.3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应用层安全协议 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1482901"/>
            <a:ext cx="8230766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本节仅讨论应用层中有关电子邮件的安全协议。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发送电子邮件是个即时的行为。发送方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和接收方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并不会为此而建立任何会话。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电子邮件安全协议就应当为每种加密操作定义相应的算法，以及密钥管理、鉴别、完整性保护等方法。</a:t>
            </a:r>
          </a:p>
        </p:txBody>
      </p:sp>
    </p:spTree>
    <p:extLst>
      <p:ext uri="{BB962C8B-B14F-4D97-AF65-F5344CB8AC3E}">
        <p14:creationId xmlns:p14="http://schemas.microsoft.com/office/powerpoint/2010/main" val="3768977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5" y="1287471"/>
            <a:ext cx="8129015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网络的安全性是不可判定的。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一个安全的计算机网络应达到四个目标：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保密性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端点鉴别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信息的完整性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运行的安全性</a:t>
            </a:r>
          </a:p>
        </p:txBody>
      </p:sp>
      <p:sp>
        <p:nvSpPr>
          <p:cNvPr id="6" name="矩形标注 5"/>
          <p:cNvSpPr/>
          <p:nvPr/>
        </p:nvSpPr>
        <p:spPr bwMode="auto">
          <a:xfrm>
            <a:off x="3615008" y="2439997"/>
            <a:ext cx="4826733" cy="1839388"/>
          </a:xfrm>
          <a:prstGeom prst="wedgeRectCallout">
            <a:avLst>
              <a:gd name="adj1" fmla="val -62225"/>
              <a:gd name="adj2" fmla="val -8025"/>
            </a:avLst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85750" indent="-285750">
              <a:lnSpc>
                <a:spcPts val="2700"/>
              </a:lnSpc>
              <a:buClr>
                <a:srgbClr val="0070C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信息的内容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未被篡改过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lnSpc>
                <a:spcPts val="2700"/>
              </a:lnSpc>
              <a:buClr>
                <a:srgbClr val="0070C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在应对主动攻击中是必不可少的。</a:t>
            </a:r>
          </a:p>
          <a:p>
            <a:pPr marL="285750" indent="-285750">
              <a:lnSpc>
                <a:spcPts val="2700"/>
              </a:lnSpc>
              <a:buClr>
                <a:srgbClr val="0070C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信息的完整性与端点鉴别往往是不可分割的。</a:t>
            </a:r>
          </a:p>
          <a:p>
            <a:pPr marL="285750" indent="-285750">
              <a:lnSpc>
                <a:spcPts val="2700"/>
              </a:lnSpc>
              <a:buClr>
                <a:srgbClr val="0070C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在谈到“鉴别”时，也同时包含了端点鉴别和报文完整性。</a:t>
            </a:r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511896" y="871660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789697" y="846196"/>
            <a:ext cx="35734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7.1.2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安全的计算机网络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1132025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2794683" y="1098814"/>
            <a:ext cx="35586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PGP (Pretty Good Privacy)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515230"/>
            <a:ext cx="8245228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PGP (Pretty Good Privacy) 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是一个完整的电子邮件安全软件包，包括加密、鉴别、电子签名和压缩等技术。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并没有使用什么新的概念，它只是将现有的一些算法如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MD5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RSA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，以及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IDEA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等综合在一起而已。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虽然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已被广泛使用，但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并不是互联网的正式标准。 </a:t>
            </a:r>
          </a:p>
        </p:txBody>
      </p:sp>
    </p:spTree>
    <p:extLst>
      <p:ext uri="{BB962C8B-B14F-4D97-AF65-F5344CB8AC3E}">
        <p14:creationId xmlns:p14="http://schemas.microsoft.com/office/powerpoint/2010/main" val="420503876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7852" y="1139468"/>
            <a:ext cx="8133857" cy="324252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6940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663606" y="636189"/>
            <a:ext cx="18207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工作原理</a:t>
            </a:r>
          </a:p>
        </p:txBody>
      </p:sp>
      <p:sp>
        <p:nvSpPr>
          <p:cNvPr id="5" name="矩形 4"/>
          <p:cNvSpPr/>
          <p:nvPr/>
        </p:nvSpPr>
        <p:spPr>
          <a:xfrm>
            <a:off x="805694" y="1286946"/>
            <a:ext cx="2428708" cy="523220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提供电子邮件的安全性、发送方鉴别和报文完整性。</a:t>
            </a:r>
          </a:p>
        </p:txBody>
      </p:sp>
      <p:sp>
        <p:nvSpPr>
          <p:cNvPr id="6" name="矩形 5"/>
          <p:cNvSpPr/>
          <p:nvPr/>
        </p:nvSpPr>
        <p:spPr>
          <a:xfrm>
            <a:off x="3360313" y="1286946"/>
            <a:ext cx="4949230" cy="738664"/>
          </a:xfrm>
          <a:prstGeom prst="rect">
            <a:avLst/>
          </a:prstGeom>
          <a:solidFill>
            <a:srgbClr val="99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假定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向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发送电子邮件明文</a:t>
            </a:r>
            <a:r>
              <a:rPr lang="en-US" altLang="zh-CN" sz="1400" b="1" i="1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，使用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进行加密。</a:t>
            </a:r>
          </a:p>
          <a:p>
            <a:r>
              <a:rPr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有三个密钥：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的私钥、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的公钥和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生成的一次性密钥。</a:t>
            </a:r>
          </a:p>
          <a:p>
            <a:r>
              <a:rPr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有两个密钥：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的私钥和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的公钥。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5866857" y="3002980"/>
            <a:ext cx="396145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764651" y="3467683"/>
            <a:ext cx="343907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005235" y="3906631"/>
            <a:ext cx="80823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的私钥</a:t>
            </a:r>
            <a:endParaRPr kumimoji="1"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326424" y="2252002"/>
            <a:ext cx="592041" cy="270813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4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326424" y="2792139"/>
            <a:ext cx="592041" cy="27081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430273" y="3330789"/>
            <a:ext cx="390341" cy="272299"/>
          </a:xfrm>
          <a:prstGeom prst="rect">
            <a:avLst/>
          </a:prstGeom>
          <a:solidFill>
            <a:srgbClr val="99FF66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1618092" y="2522816"/>
            <a:ext cx="0" cy="2693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1618092" y="3052537"/>
            <a:ext cx="0" cy="2693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077468" y="2252002"/>
            <a:ext cx="592041" cy="270813"/>
          </a:xfrm>
          <a:prstGeom prst="rect">
            <a:avLst/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029993" y="3332277"/>
            <a:ext cx="284412" cy="272300"/>
          </a:xfrm>
          <a:prstGeom prst="rect">
            <a:avLst/>
          </a:prstGeom>
          <a:solidFill>
            <a:srgbClr val="FF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2693342" y="3467683"/>
            <a:ext cx="343907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2421990" y="3603088"/>
            <a:ext cx="0" cy="272039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162296" y="3657358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报文摘要</a:t>
            </a:r>
            <a:endParaRPr kumimoji="1"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3429714" y="2819298"/>
            <a:ext cx="9541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报文鉴别码</a:t>
            </a:r>
          </a:p>
          <a:p>
            <a:pPr algn="ctr"/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endParaRPr kumimoji="1" lang="en-US" altLang="zh-CN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3002132" y="2193314"/>
            <a:ext cx="3625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</a:t>
            </a: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3183807" y="2522814"/>
            <a:ext cx="0" cy="8094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1918465" y="2387407"/>
            <a:ext cx="1140549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674273" y="2252002"/>
            <a:ext cx="284412" cy="272300"/>
          </a:xfrm>
          <a:prstGeom prst="rect">
            <a:avLst/>
          </a:prstGeom>
          <a:solidFill>
            <a:srgbClr val="FF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958684" y="2252002"/>
            <a:ext cx="592041" cy="270813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3314404" y="2394848"/>
            <a:ext cx="3511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H="1">
            <a:off x="3169297" y="3265317"/>
            <a:ext cx="459994" cy="202366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 flipV="1">
            <a:off x="3816477" y="2411030"/>
            <a:ext cx="90289" cy="38111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4595456" y="2845677"/>
            <a:ext cx="1254727" cy="341522"/>
          </a:xfrm>
          <a:prstGeom prst="rect">
            <a:avLst/>
          </a:prstGeom>
          <a:solidFill>
            <a:srgbClr val="FFCC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一次性密钥</a:t>
            </a: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115812" y="3332277"/>
            <a:ext cx="592041" cy="270813"/>
          </a:xfrm>
          <a:prstGeom prst="rect">
            <a:avLst/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V="1">
            <a:off x="5385097" y="2548944"/>
            <a:ext cx="0" cy="278223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4550725" y="2394848"/>
            <a:ext cx="52674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6236732" y="3485654"/>
            <a:ext cx="79861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的公钥</a:t>
            </a:r>
            <a:endParaRPr kumimoji="1"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Picture 3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005490" y="3516257"/>
            <a:ext cx="374577" cy="187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36" name="Line 34"/>
          <p:cNvSpPr>
            <a:spLocks noChangeShapeType="1"/>
          </p:cNvSpPr>
          <p:nvPr/>
        </p:nvSpPr>
        <p:spPr bwMode="auto">
          <a:xfrm flipV="1">
            <a:off x="6569178" y="3139260"/>
            <a:ext cx="0" cy="283704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6377711" y="2199167"/>
            <a:ext cx="3625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</a:t>
            </a: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5669509" y="2387407"/>
            <a:ext cx="767621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6685265" y="2394848"/>
            <a:ext cx="43242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V="1">
            <a:off x="6561923" y="2547024"/>
            <a:ext cx="0" cy="285692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6263001" y="2845677"/>
            <a:ext cx="592041" cy="270813"/>
          </a:xfrm>
          <a:prstGeom prst="rect">
            <a:avLst/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</a:p>
        </p:txBody>
      </p:sp>
      <p:grpSp>
        <p:nvGrpSpPr>
          <p:cNvPr id="42" name="Group 40"/>
          <p:cNvGrpSpPr>
            <a:grpSpLocks/>
          </p:cNvGrpSpPr>
          <p:nvPr/>
        </p:nvGrpSpPr>
        <p:grpSpPr bwMode="auto">
          <a:xfrm>
            <a:off x="7124942" y="2289202"/>
            <a:ext cx="385988" cy="194926"/>
            <a:chOff x="2736" y="3648"/>
            <a:chExt cx="432" cy="240"/>
          </a:xfrm>
          <a:solidFill>
            <a:srgbClr val="FFFF00"/>
          </a:solidFill>
        </p:grpSpPr>
        <p:grpSp>
          <p:nvGrpSpPr>
            <p:cNvPr id="43" name="Group 41"/>
            <p:cNvGrpSpPr>
              <a:grpSpLocks/>
            </p:cNvGrpSpPr>
            <p:nvPr/>
          </p:nvGrpSpPr>
          <p:grpSpPr bwMode="auto">
            <a:xfrm>
              <a:off x="2736" y="3648"/>
              <a:ext cx="432" cy="240"/>
              <a:chOff x="2592" y="3504"/>
              <a:chExt cx="576" cy="384"/>
            </a:xfrm>
            <a:grpFill/>
          </p:grpSpPr>
          <p:sp>
            <p:nvSpPr>
              <p:cNvPr id="45" name="Rectangle 42"/>
              <p:cNvSpPr>
                <a:spLocks noChangeArrowheads="1"/>
              </p:cNvSpPr>
              <p:nvPr/>
            </p:nvSpPr>
            <p:spPr bwMode="auto">
              <a:xfrm>
                <a:off x="2592" y="3504"/>
                <a:ext cx="576" cy="384"/>
              </a:xfrm>
              <a:prstGeom prst="rect">
                <a:avLst/>
              </a:prstGeom>
              <a:grp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Freeform 43"/>
              <p:cNvSpPr>
                <a:spLocks/>
              </p:cNvSpPr>
              <p:nvPr/>
            </p:nvSpPr>
            <p:spPr bwMode="auto">
              <a:xfrm>
                <a:off x="2592" y="3504"/>
                <a:ext cx="576" cy="240"/>
              </a:xfrm>
              <a:custGeom>
                <a:avLst/>
                <a:gdLst>
                  <a:gd name="T0" fmla="*/ 0 w 576"/>
                  <a:gd name="T1" fmla="*/ 0 h 240"/>
                  <a:gd name="T2" fmla="*/ 288 w 576"/>
                  <a:gd name="T3" fmla="*/ 240 h 240"/>
                  <a:gd name="T4" fmla="*/ 576 w 576"/>
                  <a:gd name="T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240">
                    <a:moveTo>
                      <a:pt x="0" y="0"/>
                    </a:moveTo>
                    <a:lnTo>
                      <a:pt x="288" y="240"/>
                    </a:lnTo>
                    <a:lnTo>
                      <a:pt x="576" y="0"/>
                    </a:lnTo>
                  </a:path>
                </a:pathLst>
              </a:custGeom>
              <a:grp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auto">
              <a:xfrm flipV="1">
                <a:off x="2592" y="3704"/>
                <a:ext cx="232" cy="184"/>
              </a:xfrm>
              <a:prstGeom prst="line">
                <a:avLst/>
              </a:prstGeom>
              <a:grp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auto">
              <a:xfrm flipH="1" flipV="1">
                <a:off x="2936" y="3704"/>
                <a:ext cx="232" cy="184"/>
              </a:xfrm>
              <a:prstGeom prst="line">
                <a:avLst/>
              </a:prstGeom>
              <a:grp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>
              <a:off x="2736" y="3648"/>
              <a:ext cx="424" cy="0"/>
            </a:xfrm>
            <a:prstGeom prst="line">
              <a:avLst/>
            </a:prstGeom>
            <a:grp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9" name="Picture 4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387" y="2118084"/>
            <a:ext cx="197347" cy="221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50" name="Text Box 51"/>
          <p:cNvSpPr txBox="1">
            <a:spLocks noChangeArrowheads="1"/>
          </p:cNvSpPr>
          <p:nvPr/>
        </p:nvSpPr>
        <p:spPr bwMode="auto">
          <a:xfrm>
            <a:off x="1012446" y="2193971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51" name="Text Box 52"/>
          <p:cNvSpPr txBox="1">
            <a:spLocks noChangeArrowheads="1"/>
          </p:cNvSpPr>
          <p:nvPr/>
        </p:nvSpPr>
        <p:spPr bwMode="auto">
          <a:xfrm>
            <a:off x="1395570" y="1981495"/>
            <a:ext cx="49244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邮件</a:t>
            </a:r>
          </a:p>
        </p:txBody>
      </p:sp>
      <p:sp>
        <p:nvSpPr>
          <p:cNvPr id="52" name="AutoShape 53"/>
          <p:cNvSpPr>
            <a:spLocks noChangeArrowheads="1"/>
          </p:cNvSpPr>
          <p:nvPr/>
        </p:nvSpPr>
        <p:spPr bwMode="auto">
          <a:xfrm>
            <a:off x="7644429" y="2320450"/>
            <a:ext cx="526743" cy="133919"/>
          </a:xfrm>
          <a:prstGeom prst="rightArrow">
            <a:avLst>
              <a:gd name="adj1" fmla="val 50000"/>
              <a:gd name="adj2" fmla="val 100833"/>
            </a:avLst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 Box 54"/>
          <p:cNvSpPr txBox="1">
            <a:spLocks noChangeArrowheads="1"/>
          </p:cNvSpPr>
          <p:nvPr/>
        </p:nvSpPr>
        <p:spPr bwMode="auto">
          <a:xfrm>
            <a:off x="7661338" y="2061846"/>
            <a:ext cx="49244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endParaRPr kumimoji="1"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898948" y="3854297"/>
            <a:ext cx="270266" cy="375029"/>
            <a:chOff x="2936775" y="5445223"/>
            <a:chExt cx="342903" cy="475823"/>
          </a:xfrm>
        </p:grpSpPr>
        <p:sp>
          <p:nvSpPr>
            <p:cNvPr id="55" name="Rectangle 50"/>
            <p:cNvSpPr>
              <a:spLocks noChangeArrowheads="1"/>
            </p:cNvSpPr>
            <p:nvPr/>
          </p:nvSpPr>
          <p:spPr bwMode="auto">
            <a:xfrm>
              <a:off x="2936775" y="5445223"/>
              <a:ext cx="342903" cy="475823"/>
            </a:xfrm>
            <a:prstGeom prst="rect">
              <a:avLst/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6" name="Picture 4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915080" y="5565358"/>
              <a:ext cx="405620" cy="218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pic>
        <p:nvPicPr>
          <p:cNvPr id="57" name="Picture 3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42944" y="2938968"/>
            <a:ext cx="374577" cy="187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367749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7852" y="1139468"/>
            <a:ext cx="8133857" cy="324252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6940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663606" y="636189"/>
            <a:ext cx="18207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工作原理</a:t>
            </a:r>
          </a:p>
        </p:txBody>
      </p:sp>
      <p:sp>
        <p:nvSpPr>
          <p:cNvPr id="5" name="矩形 4"/>
          <p:cNvSpPr/>
          <p:nvPr/>
        </p:nvSpPr>
        <p:spPr>
          <a:xfrm>
            <a:off x="805694" y="1286946"/>
            <a:ext cx="2428708" cy="523220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提供电子邮件的安全性、发送方鉴别和报文完整性。</a:t>
            </a:r>
          </a:p>
        </p:txBody>
      </p:sp>
      <p:sp>
        <p:nvSpPr>
          <p:cNvPr id="6" name="矩形 5"/>
          <p:cNvSpPr/>
          <p:nvPr/>
        </p:nvSpPr>
        <p:spPr>
          <a:xfrm>
            <a:off x="3360313" y="1286946"/>
            <a:ext cx="4949230" cy="738664"/>
          </a:xfrm>
          <a:prstGeom prst="rect">
            <a:avLst/>
          </a:prstGeom>
          <a:solidFill>
            <a:srgbClr val="99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假定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向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发送电子邮件明文</a:t>
            </a:r>
            <a:r>
              <a:rPr lang="en-US" altLang="zh-CN" sz="1400" b="1" i="1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，使用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进行加密。</a:t>
            </a:r>
          </a:p>
          <a:p>
            <a:r>
              <a:rPr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有三个密钥：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的私钥、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的公钥和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生成的一次性密钥。</a:t>
            </a:r>
          </a:p>
          <a:p>
            <a:r>
              <a:rPr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有两个密钥：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的私钥和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的公钥。</a:t>
            </a:r>
          </a:p>
        </p:txBody>
      </p:sp>
      <p:sp>
        <p:nvSpPr>
          <p:cNvPr id="7" name="矩形 6"/>
          <p:cNvSpPr/>
          <p:nvPr/>
        </p:nvSpPr>
        <p:spPr>
          <a:xfrm>
            <a:off x="3265365" y="3972418"/>
            <a:ext cx="28561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在发送方 </a:t>
            </a:r>
            <a:r>
              <a:rPr lang="en-US" altLang="zh-CN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处理过程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5866857" y="3002980"/>
            <a:ext cx="396145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764651" y="3467683"/>
            <a:ext cx="343907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005235" y="3906631"/>
            <a:ext cx="80823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的私钥</a:t>
            </a:r>
            <a:endParaRPr kumimoji="1"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326424" y="2252002"/>
            <a:ext cx="592041" cy="270813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4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326424" y="2792139"/>
            <a:ext cx="592041" cy="27081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430273" y="3330789"/>
            <a:ext cx="390341" cy="272299"/>
          </a:xfrm>
          <a:prstGeom prst="rect">
            <a:avLst/>
          </a:prstGeom>
          <a:solidFill>
            <a:srgbClr val="99FF66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1618092" y="2522816"/>
            <a:ext cx="0" cy="2693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1618092" y="3052537"/>
            <a:ext cx="0" cy="2693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077468" y="2252002"/>
            <a:ext cx="592041" cy="270813"/>
          </a:xfrm>
          <a:prstGeom prst="rect">
            <a:avLst/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029993" y="3332277"/>
            <a:ext cx="284412" cy="272300"/>
          </a:xfrm>
          <a:prstGeom prst="rect">
            <a:avLst/>
          </a:prstGeom>
          <a:solidFill>
            <a:srgbClr val="FF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2693342" y="3467683"/>
            <a:ext cx="343907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2421990" y="3603088"/>
            <a:ext cx="0" cy="272039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162296" y="3657358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报文摘要</a:t>
            </a:r>
            <a:endParaRPr kumimoji="1"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3429714" y="2819298"/>
            <a:ext cx="9541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报文鉴别码</a:t>
            </a:r>
          </a:p>
          <a:p>
            <a:pPr algn="ctr"/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endParaRPr kumimoji="1" lang="en-US" altLang="zh-CN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3002132" y="2193314"/>
            <a:ext cx="3625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</a:t>
            </a: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3183807" y="2522814"/>
            <a:ext cx="0" cy="8094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1918465" y="2387407"/>
            <a:ext cx="1140549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674273" y="2252002"/>
            <a:ext cx="284412" cy="272300"/>
          </a:xfrm>
          <a:prstGeom prst="rect">
            <a:avLst/>
          </a:prstGeom>
          <a:solidFill>
            <a:srgbClr val="FF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958684" y="2252002"/>
            <a:ext cx="592041" cy="270813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3314404" y="2394848"/>
            <a:ext cx="3511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H="1">
            <a:off x="3169297" y="3265317"/>
            <a:ext cx="459994" cy="202366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 flipV="1">
            <a:off x="3816477" y="2411030"/>
            <a:ext cx="90289" cy="38111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4595456" y="2845677"/>
            <a:ext cx="1254727" cy="341522"/>
          </a:xfrm>
          <a:prstGeom prst="rect">
            <a:avLst/>
          </a:prstGeom>
          <a:solidFill>
            <a:srgbClr val="FFCC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一次性密钥</a:t>
            </a: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115812" y="3332277"/>
            <a:ext cx="592041" cy="270813"/>
          </a:xfrm>
          <a:prstGeom prst="rect">
            <a:avLst/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V="1">
            <a:off x="5385097" y="2548944"/>
            <a:ext cx="0" cy="278223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4550725" y="2394848"/>
            <a:ext cx="52674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6236732" y="3485654"/>
            <a:ext cx="79861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的公钥</a:t>
            </a:r>
            <a:endParaRPr kumimoji="1"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Picture 3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005490" y="3516257"/>
            <a:ext cx="374577" cy="187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36" name="Line 34"/>
          <p:cNvSpPr>
            <a:spLocks noChangeShapeType="1"/>
          </p:cNvSpPr>
          <p:nvPr/>
        </p:nvSpPr>
        <p:spPr bwMode="auto">
          <a:xfrm flipV="1">
            <a:off x="6569178" y="3139260"/>
            <a:ext cx="0" cy="283704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6377711" y="2199167"/>
            <a:ext cx="3625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</a:t>
            </a: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5669509" y="2387407"/>
            <a:ext cx="767621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6685265" y="2394848"/>
            <a:ext cx="43242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V="1">
            <a:off x="6561923" y="2547024"/>
            <a:ext cx="0" cy="285692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6263001" y="2845677"/>
            <a:ext cx="592041" cy="270813"/>
          </a:xfrm>
          <a:prstGeom prst="rect">
            <a:avLst/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</a:p>
        </p:txBody>
      </p:sp>
      <p:grpSp>
        <p:nvGrpSpPr>
          <p:cNvPr id="42" name="Group 40"/>
          <p:cNvGrpSpPr>
            <a:grpSpLocks/>
          </p:cNvGrpSpPr>
          <p:nvPr/>
        </p:nvGrpSpPr>
        <p:grpSpPr bwMode="auto">
          <a:xfrm>
            <a:off x="7124942" y="2289202"/>
            <a:ext cx="385988" cy="194926"/>
            <a:chOff x="2736" y="3648"/>
            <a:chExt cx="432" cy="240"/>
          </a:xfrm>
          <a:solidFill>
            <a:srgbClr val="FFFF00"/>
          </a:solidFill>
        </p:grpSpPr>
        <p:grpSp>
          <p:nvGrpSpPr>
            <p:cNvPr id="43" name="Group 41"/>
            <p:cNvGrpSpPr>
              <a:grpSpLocks/>
            </p:cNvGrpSpPr>
            <p:nvPr/>
          </p:nvGrpSpPr>
          <p:grpSpPr bwMode="auto">
            <a:xfrm>
              <a:off x="2736" y="3648"/>
              <a:ext cx="432" cy="240"/>
              <a:chOff x="2592" y="3504"/>
              <a:chExt cx="576" cy="384"/>
            </a:xfrm>
            <a:grpFill/>
          </p:grpSpPr>
          <p:sp>
            <p:nvSpPr>
              <p:cNvPr id="45" name="Rectangle 42"/>
              <p:cNvSpPr>
                <a:spLocks noChangeArrowheads="1"/>
              </p:cNvSpPr>
              <p:nvPr/>
            </p:nvSpPr>
            <p:spPr bwMode="auto">
              <a:xfrm>
                <a:off x="2592" y="3504"/>
                <a:ext cx="576" cy="384"/>
              </a:xfrm>
              <a:prstGeom prst="rect">
                <a:avLst/>
              </a:prstGeom>
              <a:grp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Freeform 43"/>
              <p:cNvSpPr>
                <a:spLocks/>
              </p:cNvSpPr>
              <p:nvPr/>
            </p:nvSpPr>
            <p:spPr bwMode="auto">
              <a:xfrm>
                <a:off x="2592" y="3504"/>
                <a:ext cx="576" cy="240"/>
              </a:xfrm>
              <a:custGeom>
                <a:avLst/>
                <a:gdLst>
                  <a:gd name="T0" fmla="*/ 0 w 576"/>
                  <a:gd name="T1" fmla="*/ 0 h 240"/>
                  <a:gd name="T2" fmla="*/ 288 w 576"/>
                  <a:gd name="T3" fmla="*/ 240 h 240"/>
                  <a:gd name="T4" fmla="*/ 576 w 576"/>
                  <a:gd name="T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240">
                    <a:moveTo>
                      <a:pt x="0" y="0"/>
                    </a:moveTo>
                    <a:lnTo>
                      <a:pt x="288" y="240"/>
                    </a:lnTo>
                    <a:lnTo>
                      <a:pt x="576" y="0"/>
                    </a:lnTo>
                  </a:path>
                </a:pathLst>
              </a:custGeom>
              <a:grp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auto">
              <a:xfrm flipV="1">
                <a:off x="2592" y="3704"/>
                <a:ext cx="232" cy="184"/>
              </a:xfrm>
              <a:prstGeom prst="line">
                <a:avLst/>
              </a:prstGeom>
              <a:grp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auto">
              <a:xfrm flipH="1" flipV="1">
                <a:off x="2936" y="3704"/>
                <a:ext cx="232" cy="184"/>
              </a:xfrm>
              <a:prstGeom prst="line">
                <a:avLst/>
              </a:prstGeom>
              <a:grp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>
              <a:off x="2736" y="3648"/>
              <a:ext cx="424" cy="0"/>
            </a:xfrm>
            <a:prstGeom prst="line">
              <a:avLst/>
            </a:prstGeom>
            <a:grp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9" name="Picture 4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387" y="2118084"/>
            <a:ext cx="197347" cy="221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50" name="Text Box 51"/>
          <p:cNvSpPr txBox="1">
            <a:spLocks noChangeArrowheads="1"/>
          </p:cNvSpPr>
          <p:nvPr/>
        </p:nvSpPr>
        <p:spPr bwMode="auto">
          <a:xfrm>
            <a:off x="1012446" y="2193971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51" name="Text Box 52"/>
          <p:cNvSpPr txBox="1">
            <a:spLocks noChangeArrowheads="1"/>
          </p:cNvSpPr>
          <p:nvPr/>
        </p:nvSpPr>
        <p:spPr bwMode="auto">
          <a:xfrm>
            <a:off x="1395570" y="1981495"/>
            <a:ext cx="49244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邮件</a:t>
            </a:r>
          </a:p>
        </p:txBody>
      </p:sp>
      <p:sp>
        <p:nvSpPr>
          <p:cNvPr id="52" name="AutoShape 53"/>
          <p:cNvSpPr>
            <a:spLocks noChangeArrowheads="1"/>
          </p:cNvSpPr>
          <p:nvPr/>
        </p:nvSpPr>
        <p:spPr bwMode="auto">
          <a:xfrm>
            <a:off x="7644429" y="2320450"/>
            <a:ext cx="526743" cy="133919"/>
          </a:xfrm>
          <a:prstGeom prst="rightArrow">
            <a:avLst>
              <a:gd name="adj1" fmla="val 50000"/>
              <a:gd name="adj2" fmla="val 100833"/>
            </a:avLst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 Box 54"/>
          <p:cNvSpPr txBox="1">
            <a:spLocks noChangeArrowheads="1"/>
          </p:cNvSpPr>
          <p:nvPr/>
        </p:nvSpPr>
        <p:spPr bwMode="auto">
          <a:xfrm>
            <a:off x="7661338" y="2061846"/>
            <a:ext cx="49244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endParaRPr kumimoji="1"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898948" y="3854297"/>
            <a:ext cx="270266" cy="375029"/>
            <a:chOff x="2936775" y="5445223"/>
            <a:chExt cx="342903" cy="475823"/>
          </a:xfrm>
        </p:grpSpPr>
        <p:sp>
          <p:nvSpPr>
            <p:cNvPr id="55" name="Rectangle 50"/>
            <p:cNvSpPr>
              <a:spLocks noChangeArrowheads="1"/>
            </p:cNvSpPr>
            <p:nvPr/>
          </p:nvSpPr>
          <p:spPr bwMode="auto">
            <a:xfrm>
              <a:off x="2936775" y="5445223"/>
              <a:ext cx="342903" cy="475823"/>
            </a:xfrm>
            <a:prstGeom prst="rect">
              <a:avLst/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6" name="Picture 4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915080" y="5565358"/>
              <a:ext cx="405620" cy="218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pic>
        <p:nvPicPr>
          <p:cNvPr id="57" name="Picture 3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42944" y="2938968"/>
            <a:ext cx="374577" cy="187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201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0"/>
                            </p:stCondLst>
                            <p:childTnLst>
                              <p:par>
                                <p:cTn id="14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7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 animBg="1"/>
      <p:bldP spid="25" grpId="0" animBg="1"/>
      <p:bldP spid="31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7852" y="1139468"/>
            <a:ext cx="8133857" cy="324252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6940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663606" y="636189"/>
            <a:ext cx="18207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工作原理</a:t>
            </a:r>
          </a:p>
        </p:txBody>
      </p:sp>
      <p:sp>
        <p:nvSpPr>
          <p:cNvPr id="5" name="矩形 4"/>
          <p:cNvSpPr/>
          <p:nvPr/>
        </p:nvSpPr>
        <p:spPr>
          <a:xfrm>
            <a:off x="805694" y="1286946"/>
            <a:ext cx="2428708" cy="523220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提供电子邮件的安全性、发送方鉴别和报文完整性。</a:t>
            </a:r>
          </a:p>
        </p:txBody>
      </p:sp>
      <p:sp>
        <p:nvSpPr>
          <p:cNvPr id="6" name="矩形 5"/>
          <p:cNvSpPr/>
          <p:nvPr/>
        </p:nvSpPr>
        <p:spPr>
          <a:xfrm>
            <a:off x="3360313" y="1286946"/>
            <a:ext cx="4949230" cy="738664"/>
          </a:xfrm>
          <a:prstGeom prst="rect">
            <a:avLst/>
          </a:prstGeom>
          <a:solidFill>
            <a:srgbClr val="99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假定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向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发送电子邮件明文</a:t>
            </a:r>
            <a:r>
              <a:rPr lang="en-US" altLang="zh-CN" sz="1400" b="1" i="1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，使用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进行加密。</a:t>
            </a:r>
          </a:p>
          <a:p>
            <a:r>
              <a:rPr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有三个密钥：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的私钥、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的公钥和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生成的一次性密钥。</a:t>
            </a:r>
          </a:p>
          <a:p>
            <a:r>
              <a:rPr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有两个密钥：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的私钥和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的公钥。</a:t>
            </a:r>
          </a:p>
        </p:txBody>
      </p:sp>
      <p:sp>
        <p:nvSpPr>
          <p:cNvPr id="7" name="矩形 6"/>
          <p:cNvSpPr/>
          <p:nvPr/>
        </p:nvSpPr>
        <p:spPr>
          <a:xfrm>
            <a:off x="3265365" y="3972418"/>
            <a:ext cx="28561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在发送方 </a:t>
            </a:r>
            <a:r>
              <a:rPr lang="en-US" altLang="zh-CN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处理过程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5866857" y="3002980"/>
            <a:ext cx="396145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764651" y="3467683"/>
            <a:ext cx="343907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005235" y="3906631"/>
            <a:ext cx="80823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的私钥</a:t>
            </a:r>
            <a:endParaRPr kumimoji="1"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326424" y="2252002"/>
            <a:ext cx="592041" cy="270813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4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326424" y="2792139"/>
            <a:ext cx="592041" cy="27081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430273" y="3330789"/>
            <a:ext cx="390341" cy="272299"/>
          </a:xfrm>
          <a:prstGeom prst="rect">
            <a:avLst/>
          </a:prstGeom>
          <a:solidFill>
            <a:srgbClr val="99FF66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1618092" y="2522816"/>
            <a:ext cx="0" cy="2693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1618092" y="3052537"/>
            <a:ext cx="0" cy="2693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077468" y="2252002"/>
            <a:ext cx="592041" cy="270813"/>
          </a:xfrm>
          <a:prstGeom prst="rect">
            <a:avLst/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029993" y="3332277"/>
            <a:ext cx="284412" cy="272300"/>
          </a:xfrm>
          <a:prstGeom prst="rect">
            <a:avLst/>
          </a:prstGeom>
          <a:solidFill>
            <a:srgbClr val="FF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2693342" y="3467683"/>
            <a:ext cx="343907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2421990" y="3603088"/>
            <a:ext cx="0" cy="272039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162296" y="3657358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报文摘要</a:t>
            </a:r>
            <a:endParaRPr kumimoji="1"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3429714" y="2819298"/>
            <a:ext cx="9541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报文鉴别码</a:t>
            </a:r>
          </a:p>
          <a:p>
            <a:pPr algn="ctr"/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endParaRPr kumimoji="1" lang="en-US" altLang="zh-CN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3002132" y="2193314"/>
            <a:ext cx="3625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</a:t>
            </a: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3183807" y="2522814"/>
            <a:ext cx="0" cy="8094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1918465" y="2387407"/>
            <a:ext cx="1140549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674273" y="2252002"/>
            <a:ext cx="284412" cy="272300"/>
          </a:xfrm>
          <a:prstGeom prst="rect">
            <a:avLst/>
          </a:prstGeom>
          <a:solidFill>
            <a:srgbClr val="FF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958684" y="2252002"/>
            <a:ext cx="592041" cy="270813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3314404" y="2394848"/>
            <a:ext cx="3511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H="1">
            <a:off x="3169297" y="3265317"/>
            <a:ext cx="459994" cy="202366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 flipV="1">
            <a:off x="3816477" y="2411030"/>
            <a:ext cx="90289" cy="38111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4595456" y="2845677"/>
            <a:ext cx="1254727" cy="341522"/>
          </a:xfrm>
          <a:prstGeom prst="rect">
            <a:avLst/>
          </a:prstGeom>
          <a:solidFill>
            <a:srgbClr val="FFCC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一次性密钥</a:t>
            </a: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115812" y="3332277"/>
            <a:ext cx="592041" cy="270813"/>
          </a:xfrm>
          <a:prstGeom prst="rect">
            <a:avLst/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V="1">
            <a:off x="5385097" y="2548944"/>
            <a:ext cx="0" cy="278223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4550725" y="2394848"/>
            <a:ext cx="52674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6236732" y="3485654"/>
            <a:ext cx="79861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的公钥</a:t>
            </a:r>
            <a:endParaRPr kumimoji="1"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Picture 3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005490" y="3516257"/>
            <a:ext cx="374577" cy="187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36" name="Line 34"/>
          <p:cNvSpPr>
            <a:spLocks noChangeShapeType="1"/>
          </p:cNvSpPr>
          <p:nvPr/>
        </p:nvSpPr>
        <p:spPr bwMode="auto">
          <a:xfrm flipV="1">
            <a:off x="6569178" y="3139260"/>
            <a:ext cx="0" cy="283704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6377711" y="2199167"/>
            <a:ext cx="3625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</a:t>
            </a: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5669509" y="2387407"/>
            <a:ext cx="767621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6685265" y="2394848"/>
            <a:ext cx="43242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V="1">
            <a:off x="6561923" y="2547024"/>
            <a:ext cx="0" cy="285692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6263001" y="2845677"/>
            <a:ext cx="592041" cy="270813"/>
          </a:xfrm>
          <a:prstGeom prst="rect">
            <a:avLst/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</a:p>
        </p:txBody>
      </p:sp>
      <p:grpSp>
        <p:nvGrpSpPr>
          <p:cNvPr id="42" name="Group 40"/>
          <p:cNvGrpSpPr>
            <a:grpSpLocks/>
          </p:cNvGrpSpPr>
          <p:nvPr/>
        </p:nvGrpSpPr>
        <p:grpSpPr bwMode="auto">
          <a:xfrm>
            <a:off x="7124942" y="2289202"/>
            <a:ext cx="385988" cy="194926"/>
            <a:chOff x="2736" y="3648"/>
            <a:chExt cx="432" cy="240"/>
          </a:xfrm>
          <a:solidFill>
            <a:srgbClr val="FFFF00"/>
          </a:solidFill>
        </p:grpSpPr>
        <p:grpSp>
          <p:nvGrpSpPr>
            <p:cNvPr id="43" name="Group 41"/>
            <p:cNvGrpSpPr>
              <a:grpSpLocks/>
            </p:cNvGrpSpPr>
            <p:nvPr/>
          </p:nvGrpSpPr>
          <p:grpSpPr bwMode="auto">
            <a:xfrm>
              <a:off x="2736" y="3648"/>
              <a:ext cx="432" cy="240"/>
              <a:chOff x="2592" y="3504"/>
              <a:chExt cx="576" cy="384"/>
            </a:xfrm>
            <a:grpFill/>
          </p:grpSpPr>
          <p:sp>
            <p:nvSpPr>
              <p:cNvPr id="45" name="Rectangle 42"/>
              <p:cNvSpPr>
                <a:spLocks noChangeArrowheads="1"/>
              </p:cNvSpPr>
              <p:nvPr/>
            </p:nvSpPr>
            <p:spPr bwMode="auto">
              <a:xfrm>
                <a:off x="2592" y="3504"/>
                <a:ext cx="576" cy="384"/>
              </a:xfrm>
              <a:prstGeom prst="rect">
                <a:avLst/>
              </a:prstGeom>
              <a:grp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Freeform 43"/>
              <p:cNvSpPr>
                <a:spLocks/>
              </p:cNvSpPr>
              <p:nvPr/>
            </p:nvSpPr>
            <p:spPr bwMode="auto">
              <a:xfrm>
                <a:off x="2592" y="3504"/>
                <a:ext cx="576" cy="240"/>
              </a:xfrm>
              <a:custGeom>
                <a:avLst/>
                <a:gdLst>
                  <a:gd name="T0" fmla="*/ 0 w 576"/>
                  <a:gd name="T1" fmla="*/ 0 h 240"/>
                  <a:gd name="T2" fmla="*/ 288 w 576"/>
                  <a:gd name="T3" fmla="*/ 240 h 240"/>
                  <a:gd name="T4" fmla="*/ 576 w 576"/>
                  <a:gd name="T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240">
                    <a:moveTo>
                      <a:pt x="0" y="0"/>
                    </a:moveTo>
                    <a:lnTo>
                      <a:pt x="288" y="240"/>
                    </a:lnTo>
                    <a:lnTo>
                      <a:pt x="576" y="0"/>
                    </a:lnTo>
                  </a:path>
                </a:pathLst>
              </a:custGeom>
              <a:grp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auto">
              <a:xfrm flipV="1">
                <a:off x="2592" y="3704"/>
                <a:ext cx="232" cy="184"/>
              </a:xfrm>
              <a:prstGeom prst="line">
                <a:avLst/>
              </a:prstGeom>
              <a:grp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auto">
              <a:xfrm flipH="1" flipV="1">
                <a:off x="2936" y="3704"/>
                <a:ext cx="232" cy="184"/>
              </a:xfrm>
              <a:prstGeom prst="line">
                <a:avLst/>
              </a:prstGeom>
              <a:grp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>
              <a:off x="2736" y="3648"/>
              <a:ext cx="424" cy="0"/>
            </a:xfrm>
            <a:prstGeom prst="line">
              <a:avLst/>
            </a:prstGeom>
            <a:grp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9" name="Picture 4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387" y="2118084"/>
            <a:ext cx="197347" cy="221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50" name="Text Box 51"/>
          <p:cNvSpPr txBox="1">
            <a:spLocks noChangeArrowheads="1"/>
          </p:cNvSpPr>
          <p:nvPr/>
        </p:nvSpPr>
        <p:spPr bwMode="auto">
          <a:xfrm>
            <a:off x="1012446" y="2193971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51" name="Text Box 52"/>
          <p:cNvSpPr txBox="1">
            <a:spLocks noChangeArrowheads="1"/>
          </p:cNvSpPr>
          <p:nvPr/>
        </p:nvSpPr>
        <p:spPr bwMode="auto">
          <a:xfrm>
            <a:off x="1395570" y="1981495"/>
            <a:ext cx="49244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邮件</a:t>
            </a:r>
          </a:p>
        </p:txBody>
      </p:sp>
      <p:sp>
        <p:nvSpPr>
          <p:cNvPr id="52" name="AutoShape 53"/>
          <p:cNvSpPr>
            <a:spLocks noChangeArrowheads="1"/>
          </p:cNvSpPr>
          <p:nvPr/>
        </p:nvSpPr>
        <p:spPr bwMode="auto">
          <a:xfrm>
            <a:off x="7644429" y="2320450"/>
            <a:ext cx="526743" cy="133919"/>
          </a:xfrm>
          <a:prstGeom prst="rightArrow">
            <a:avLst>
              <a:gd name="adj1" fmla="val 50000"/>
              <a:gd name="adj2" fmla="val 100833"/>
            </a:avLst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 Box 54"/>
          <p:cNvSpPr txBox="1">
            <a:spLocks noChangeArrowheads="1"/>
          </p:cNvSpPr>
          <p:nvPr/>
        </p:nvSpPr>
        <p:spPr bwMode="auto">
          <a:xfrm>
            <a:off x="7661338" y="2061846"/>
            <a:ext cx="49244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endParaRPr kumimoji="1"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898948" y="3854297"/>
            <a:ext cx="270266" cy="375029"/>
            <a:chOff x="2936775" y="5445223"/>
            <a:chExt cx="342903" cy="475823"/>
          </a:xfrm>
        </p:grpSpPr>
        <p:sp>
          <p:nvSpPr>
            <p:cNvPr id="55" name="Rectangle 50"/>
            <p:cNvSpPr>
              <a:spLocks noChangeArrowheads="1"/>
            </p:cNvSpPr>
            <p:nvPr/>
          </p:nvSpPr>
          <p:spPr bwMode="auto">
            <a:xfrm>
              <a:off x="2936775" y="5445223"/>
              <a:ext cx="342903" cy="475823"/>
            </a:xfrm>
            <a:prstGeom prst="rect">
              <a:avLst/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6" name="Picture 4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915080" y="5565358"/>
              <a:ext cx="405620" cy="218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pic>
        <p:nvPicPr>
          <p:cNvPr id="57" name="Picture 3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42944" y="2938968"/>
            <a:ext cx="374577" cy="187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968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1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7852" y="1139468"/>
            <a:ext cx="8133857" cy="324252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6940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663606" y="636189"/>
            <a:ext cx="18207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工作原理</a:t>
            </a:r>
          </a:p>
        </p:txBody>
      </p:sp>
      <p:sp>
        <p:nvSpPr>
          <p:cNvPr id="5" name="矩形 4"/>
          <p:cNvSpPr/>
          <p:nvPr/>
        </p:nvSpPr>
        <p:spPr>
          <a:xfrm>
            <a:off x="805694" y="1275070"/>
            <a:ext cx="2428708" cy="523220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提供电子邮件的安全性、发送方鉴别和报文完整性。</a:t>
            </a:r>
          </a:p>
        </p:txBody>
      </p:sp>
      <p:sp>
        <p:nvSpPr>
          <p:cNvPr id="7" name="矩形 6"/>
          <p:cNvSpPr/>
          <p:nvPr/>
        </p:nvSpPr>
        <p:spPr>
          <a:xfrm>
            <a:off x="3163141" y="3995878"/>
            <a:ext cx="28432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在接收方 </a:t>
            </a:r>
            <a:r>
              <a:rPr lang="en-US" altLang="zh-CN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处理过程</a:t>
            </a:r>
          </a:p>
        </p:txBody>
      </p:sp>
      <p:sp>
        <p:nvSpPr>
          <p:cNvPr id="8" name="Line 114"/>
          <p:cNvSpPr>
            <a:spLocks noChangeShapeType="1"/>
          </p:cNvSpPr>
          <p:nvPr/>
        </p:nvSpPr>
        <p:spPr bwMode="auto">
          <a:xfrm flipH="1">
            <a:off x="6802984" y="3666624"/>
            <a:ext cx="306179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66"/>
          <p:cNvSpPr>
            <a:spLocks noChangeShapeType="1"/>
          </p:cNvSpPr>
          <p:nvPr/>
        </p:nvSpPr>
        <p:spPr bwMode="auto">
          <a:xfrm>
            <a:off x="6079536" y="3673260"/>
            <a:ext cx="327855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4479585" y="3058702"/>
            <a:ext cx="9320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的公钥</a:t>
            </a:r>
            <a:endParaRPr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52"/>
          <p:cNvSpPr>
            <a:spLocks noChangeArrowheads="1"/>
          </p:cNvSpPr>
          <p:nvPr/>
        </p:nvSpPr>
        <p:spPr bwMode="auto">
          <a:xfrm>
            <a:off x="6735591" y="3068730"/>
            <a:ext cx="1019606" cy="271568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</p:txBody>
      </p:sp>
      <p:sp>
        <p:nvSpPr>
          <p:cNvPr id="12" name="Line 55"/>
          <p:cNvSpPr>
            <a:spLocks noChangeShapeType="1"/>
          </p:cNvSpPr>
          <p:nvPr/>
        </p:nvSpPr>
        <p:spPr bwMode="auto">
          <a:xfrm>
            <a:off x="5950832" y="3318860"/>
            <a:ext cx="0" cy="240249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Line 59"/>
          <p:cNvSpPr>
            <a:spLocks noChangeShapeType="1"/>
          </p:cNvSpPr>
          <p:nvPr/>
        </p:nvSpPr>
        <p:spPr bwMode="auto">
          <a:xfrm rot="5400000" flipV="1">
            <a:off x="5543046" y="3097656"/>
            <a:ext cx="0" cy="216764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65"/>
          <p:cNvSpPr>
            <a:spLocks noChangeArrowheads="1"/>
          </p:cNvSpPr>
          <p:nvPr/>
        </p:nvSpPr>
        <p:spPr bwMode="auto">
          <a:xfrm>
            <a:off x="6270559" y="2176022"/>
            <a:ext cx="265536" cy="242903"/>
          </a:xfrm>
          <a:prstGeom prst="rect">
            <a:avLst/>
          </a:prstGeom>
          <a:solidFill>
            <a:srgbClr val="00FF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64"/>
          <p:cNvSpPr>
            <a:spLocks noChangeArrowheads="1"/>
          </p:cNvSpPr>
          <p:nvPr/>
        </p:nvSpPr>
        <p:spPr bwMode="auto">
          <a:xfrm>
            <a:off x="6536094" y="2176022"/>
            <a:ext cx="552747" cy="2415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6" name="Rectangle 69"/>
          <p:cNvSpPr>
            <a:spLocks noChangeArrowheads="1"/>
          </p:cNvSpPr>
          <p:nvPr/>
        </p:nvSpPr>
        <p:spPr bwMode="auto">
          <a:xfrm>
            <a:off x="3902416" y="2636608"/>
            <a:ext cx="1152813" cy="252194"/>
          </a:xfrm>
          <a:prstGeom prst="rect">
            <a:avLst/>
          </a:prstGeom>
          <a:solidFill>
            <a:srgbClr val="FF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一次性密钥</a:t>
            </a:r>
          </a:p>
        </p:txBody>
      </p:sp>
      <p:sp>
        <p:nvSpPr>
          <p:cNvPr id="17" name="Line 72"/>
          <p:cNvSpPr>
            <a:spLocks noChangeShapeType="1"/>
          </p:cNvSpPr>
          <p:nvPr/>
        </p:nvSpPr>
        <p:spPr bwMode="auto">
          <a:xfrm flipH="1" flipV="1">
            <a:off x="4400972" y="2429543"/>
            <a:ext cx="1355" cy="20441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Box 76"/>
          <p:cNvSpPr txBox="1">
            <a:spLocks noChangeArrowheads="1"/>
          </p:cNvSpPr>
          <p:nvPr/>
        </p:nvSpPr>
        <p:spPr bwMode="auto">
          <a:xfrm>
            <a:off x="3578121" y="3566562"/>
            <a:ext cx="7986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的私钥</a:t>
            </a:r>
            <a:endParaRPr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Line 81"/>
          <p:cNvSpPr>
            <a:spLocks noChangeShapeType="1"/>
          </p:cNvSpPr>
          <p:nvPr/>
        </p:nvSpPr>
        <p:spPr bwMode="auto">
          <a:xfrm flipV="1">
            <a:off x="2202176" y="2775979"/>
            <a:ext cx="647581" cy="132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Group 85"/>
          <p:cNvGrpSpPr>
            <a:grpSpLocks/>
          </p:cNvGrpSpPr>
          <p:nvPr/>
        </p:nvGrpSpPr>
        <p:grpSpPr bwMode="auto">
          <a:xfrm>
            <a:off x="1839097" y="2689702"/>
            <a:ext cx="360369" cy="173881"/>
            <a:chOff x="2736" y="3648"/>
            <a:chExt cx="432" cy="240"/>
          </a:xfrm>
          <a:solidFill>
            <a:srgbClr val="FFFF66"/>
          </a:solidFill>
        </p:grpSpPr>
        <p:grpSp>
          <p:nvGrpSpPr>
            <p:cNvPr id="21" name="Group 86"/>
            <p:cNvGrpSpPr>
              <a:grpSpLocks/>
            </p:cNvGrpSpPr>
            <p:nvPr/>
          </p:nvGrpSpPr>
          <p:grpSpPr bwMode="auto">
            <a:xfrm>
              <a:off x="2736" y="3648"/>
              <a:ext cx="432" cy="240"/>
              <a:chOff x="2592" y="3504"/>
              <a:chExt cx="576" cy="384"/>
            </a:xfrm>
            <a:grpFill/>
          </p:grpSpPr>
          <p:sp>
            <p:nvSpPr>
              <p:cNvPr id="23" name="Rectangle 87"/>
              <p:cNvSpPr>
                <a:spLocks noChangeArrowheads="1"/>
              </p:cNvSpPr>
              <p:nvPr/>
            </p:nvSpPr>
            <p:spPr bwMode="auto">
              <a:xfrm>
                <a:off x="2592" y="3504"/>
                <a:ext cx="576" cy="384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Freeform 88"/>
              <p:cNvSpPr>
                <a:spLocks/>
              </p:cNvSpPr>
              <p:nvPr/>
            </p:nvSpPr>
            <p:spPr bwMode="auto">
              <a:xfrm>
                <a:off x="2592" y="3504"/>
                <a:ext cx="576" cy="240"/>
              </a:xfrm>
              <a:custGeom>
                <a:avLst/>
                <a:gdLst>
                  <a:gd name="T0" fmla="*/ 0 w 576"/>
                  <a:gd name="T1" fmla="*/ 0 h 240"/>
                  <a:gd name="T2" fmla="*/ 288 w 576"/>
                  <a:gd name="T3" fmla="*/ 240 h 240"/>
                  <a:gd name="T4" fmla="*/ 576 w 576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240"/>
                  <a:gd name="T11" fmla="*/ 576 w 576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240">
                    <a:moveTo>
                      <a:pt x="0" y="0"/>
                    </a:moveTo>
                    <a:lnTo>
                      <a:pt x="288" y="240"/>
                    </a:lnTo>
                    <a:lnTo>
                      <a:pt x="576" y="0"/>
                    </a:lnTo>
                  </a:path>
                </a:pathLst>
              </a:cu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Line 89"/>
              <p:cNvSpPr>
                <a:spLocks noChangeShapeType="1"/>
              </p:cNvSpPr>
              <p:nvPr/>
            </p:nvSpPr>
            <p:spPr bwMode="auto">
              <a:xfrm flipV="1">
                <a:off x="2592" y="3704"/>
                <a:ext cx="232" cy="184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Line 90"/>
              <p:cNvSpPr>
                <a:spLocks noChangeShapeType="1"/>
              </p:cNvSpPr>
              <p:nvPr/>
            </p:nvSpPr>
            <p:spPr bwMode="auto">
              <a:xfrm flipH="1" flipV="1">
                <a:off x="2936" y="3704"/>
                <a:ext cx="232" cy="184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Line 91"/>
            <p:cNvSpPr>
              <a:spLocks noChangeShapeType="1"/>
            </p:cNvSpPr>
            <p:nvPr/>
          </p:nvSpPr>
          <p:spPr bwMode="auto">
            <a:xfrm>
              <a:off x="2736" y="3648"/>
              <a:ext cx="424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7" name="Picture 9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358" y="2537058"/>
            <a:ext cx="184249" cy="197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97"/>
          <p:cNvSpPr>
            <a:spLocks noChangeArrowheads="1"/>
          </p:cNvSpPr>
          <p:nvPr/>
        </p:nvSpPr>
        <p:spPr bwMode="auto">
          <a:xfrm>
            <a:off x="2202176" y="2012875"/>
            <a:ext cx="1105495" cy="52418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加密的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扩展的邮件</a:t>
            </a:r>
          </a:p>
        </p:txBody>
      </p:sp>
      <p:sp>
        <p:nvSpPr>
          <p:cNvPr id="29" name="Line 99"/>
          <p:cNvSpPr>
            <a:spLocks noChangeShapeType="1"/>
          </p:cNvSpPr>
          <p:nvPr/>
        </p:nvSpPr>
        <p:spPr bwMode="auto">
          <a:xfrm>
            <a:off x="2844339" y="2537058"/>
            <a:ext cx="0" cy="541554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101"/>
          <p:cNvSpPr>
            <a:spLocks noChangeArrowheads="1"/>
          </p:cNvSpPr>
          <p:nvPr/>
        </p:nvSpPr>
        <p:spPr bwMode="auto">
          <a:xfrm>
            <a:off x="4120535" y="2174694"/>
            <a:ext cx="552747" cy="241575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</a:t>
            </a:r>
          </a:p>
        </p:txBody>
      </p:sp>
      <p:sp>
        <p:nvSpPr>
          <p:cNvPr id="31" name="Line 102"/>
          <p:cNvSpPr>
            <a:spLocks noChangeShapeType="1"/>
          </p:cNvSpPr>
          <p:nvPr/>
        </p:nvSpPr>
        <p:spPr bwMode="auto">
          <a:xfrm>
            <a:off x="3307671" y="2295483"/>
            <a:ext cx="799316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Freeform 103"/>
          <p:cNvSpPr>
            <a:spLocks/>
          </p:cNvSpPr>
          <p:nvPr/>
        </p:nvSpPr>
        <p:spPr bwMode="auto">
          <a:xfrm flipV="1">
            <a:off x="4148985" y="2888802"/>
            <a:ext cx="246569" cy="309270"/>
          </a:xfrm>
          <a:custGeom>
            <a:avLst/>
            <a:gdLst>
              <a:gd name="T0" fmla="*/ 0 w 182"/>
              <a:gd name="T1" fmla="*/ 0 h 272"/>
              <a:gd name="T2" fmla="*/ 2147483647 w 182"/>
              <a:gd name="T3" fmla="*/ 0 h 272"/>
              <a:gd name="T4" fmla="*/ 2147483647 w 182"/>
              <a:gd name="T5" fmla="*/ 2147483647 h 272"/>
              <a:gd name="T6" fmla="*/ 0 60000 65536"/>
              <a:gd name="T7" fmla="*/ 0 60000 65536"/>
              <a:gd name="T8" fmla="*/ 0 60000 65536"/>
              <a:gd name="T9" fmla="*/ 0 w 182"/>
              <a:gd name="T10" fmla="*/ 0 h 272"/>
              <a:gd name="T11" fmla="*/ 182 w 182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" h="272">
                <a:moveTo>
                  <a:pt x="0" y="0"/>
                </a:moveTo>
                <a:lnTo>
                  <a:pt x="182" y="0"/>
                </a:lnTo>
                <a:lnTo>
                  <a:pt x="182" y="272"/>
                </a:lnTo>
              </a:path>
            </a:pathLst>
          </a:custGeom>
          <a:noFill/>
          <a:ln w="19050" cmpd="sng">
            <a:solidFill>
              <a:srgbClr val="0000FF"/>
            </a:solidFill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Line 104"/>
          <p:cNvSpPr>
            <a:spLocks noChangeShapeType="1"/>
          </p:cNvSpPr>
          <p:nvPr/>
        </p:nvSpPr>
        <p:spPr bwMode="auto">
          <a:xfrm>
            <a:off x="4666508" y="2296809"/>
            <a:ext cx="159050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96"/>
          <p:cNvSpPr>
            <a:spLocks noChangeArrowheads="1"/>
          </p:cNvSpPr>
          <p:nvPr/>
        </p:nvSpPr>
        <p:spPr bwMode="auto">
          <a:xfrm>
            <a:off x="2202176" y="3057376"/>
            <a:ext cx="1105495" cy="262813"/>
          </a:xfrm>
          <a:prstGeom prst="rect">
            <a:avLst/>
          </a:prstGeom>
          <a:solidFill>
            <a:srgbClr val="CC0099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加密的密钥</a:t>
            </a:r>
          </a:p>
        </p:txBody>
      </p:sp>
      <p:sp>
        <p:nvSpPr>
          <p:cNvPr id="35" name="Line 105"/>
          <p:cNvSpPr>
            <a:spLocks noChangeShapeType="1"/>
          </p:cNvSpPr>
          <p:nvPr/>
        </p:nvSpPr>
        <p:spPr bwMode="auto">
          <a:xfrm flipV="1">
            <a:off x="3956607" y="3318860"/>
            <a:ext cx="0" cy="224321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Line 80"/>
          <p:cNvSpPr>
            <a:spLocks noChangeShapeType="1"/>
          </p:cNvSpPr>
          <p:nvPr/>
        </p:nvSpPr>
        <p:spPr bwMode="auto">
          <a:xfrm>
            <a:off x="3307671" y="3206037"/>
            <a:ext cx="368498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73"/>
          <p:cNvSpPr>
            <a:spLocks noChangeArrowheads="1"/>
          </p:cNvSpPr>
          <p:nvPr/>
        </p:nvSpPr>
        <p:spPr bwMode="auto">
          <a:xfrm>
            <a:off x="3676169" y="3078613"/>
            <a:ext cx="552747" cy="241575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</a:t>
            </a:r>
          </a:p>
        </p:txBody>
      </p:sp>
      <p:sp>
        <p:nvSpPr>
          <p:cNvPr id="38" name="Rectangle 106"/>
          <p:cNvSpPr>
            <a:spLocks noChangeArrowheads="1"/>
          </p:cNvSpPr>
          <p:nvPr/>
        </p:nvSpPr>
        <p:spPr bwMode="auto">
          <a:xfrm>
            <a:off x="5670394" y="3078613"/>
            <a:ext cx="552747" cy="241575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</a:t>
            </a:r>
          </a:p>
        </p:txBody>
      </p:sp>
      <p:sp>
        <p:nvSpPr>
          <p:cNvPr id="39" name="Freeform 107"/>
          <p:cNvSpPr>
            <a:spLocks/>
          </p:cNvSpPr>
          <p:nvPr/>
        </p:nvSpPr>
        <p:spPr bwMode="auto">
          <a:xfrm>
            <a:off x="5950832" y="2416270"/>
            <a:ext cx="429463" cy="662342"/>
          </a:xfrm>
          <a:custGeom>
            <a:avLst/>
            <a:gdLst>
              <a:gd name="T0" fmla="*/ 2147483647 w 363"/>
              <a:gd name="T1" fmla="*/ 0 h 363"/>
              <a:gd name="T2" fmla="*/ 2147483647 w 363"/>
              <a:gd name="T3" fmla="*/ 2147483647 h 363"/>
              <a:gd name="T4" fmla="*/ 0 w 363"/>
              <a:gd name="T5" fmla="*/ 2147483647 h 363"/>
              <a:gd name="T6" fmla="*/ 0 w 363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363"/>
              <a:gd name="T13" fmla="*/ 0 h 363"/>
              <a:gd name="T14" fmla="*/ 363 w 363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3" h="363">
                <a:moveTo>
                  <a:pt x="363" y="0"/>
                </a:moveTo>
                <a:lnTo>
                  <a:pt x="363" y="136"/>
                </a:lnTo>
                <a:lnTo>
                  <a:pt x="0" y="136"/>
                </a:lnTo>
                <a:lnTo>
                  <a:pt x="0" y="363"/>
                </a:lnTo>
              </a:path>
            </a:pathLst>
          </a:custGeom>
          <a:noFill/>
          <a:ln w="19050" cmpd="sng">
            <a:solidFill>
              <a:srgbClr val="0000FF"/>
            </a:solidFill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Freeform 108"/>
          <p:cNvSpPr>
            <a:spLocks/>
          </p:cNvSpPr>
          <p:nvPr/>
        </p:nvSpPr>
        <p:spPr bwMode="auto">
          <a:xfrm flipH="1">
            <a:off x="6844982" y="2416270"/>
            <a:ext cx="395594" cy="662342"/>
          </a:xfrm>
          <a:custGeom>
            <a:avLst/>
            <a:gdLst>
              <a:gd name="T0" fmla="*/ 2147483647 w 363"/>
              <a:gd name="T1" fmla="*/ 0 h 363"/>
              <a:gd name="T2" fmla="*/ 2147483647 w 363"/>
              <a:gd name="T3" fmla="*/ 2147483647 h 363"/>
              <a:gd name="T4" fmla="*/ 0 w 363"/>
              <a:gd name="T5" fmla="*/ 2147483647 h 363"/>
              <a:gd name="T6" fmla="*/ 0 w 363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363"/>
              <a:gd name="T13" fmla="*/ 0 h 363"/>
              <a:gd name="T14" fmla="*/ 363 w 363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3" h="363">
                <a:moveTo>
                  <a:pt x="363" y="0"/>
                </a:moveTo>
                <a:lnTo>
                  <a:pt x="363" y="136"/>
                </a:lnTo>
                <a:lnTo>
                  <a:pt x="0" y="136"/>
                </a:lnTo>
                <a:lnTo>
                  <a:pt x="0" y="363"/>
                </a:lnTo>
              </a:path>
            </a:pathLst>
          </a:custGeom>
          <a:noFill/>
          <a:ln w="19050" cmpd="sng">
            <a:solidFill>
              <a:srgbClr val="0000FF"/>
            </a:solidFill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109"/>
          <p:cNvSpPr>
            <a:spLocks noChangeArrowheads="1"/>
          </p:cNvSpPr>
          <p:nvPr/>
        </p:nvSpPr>
        <p:spPr bwMode="auto">
          <a:xfrm>
            <a:off x="5778776" y="3549817"/>
            <a:ext cx="356305" cy="242904"/>
          </a:xfrm>
          <a:prstGeom prst="rect">
            <a:avLst/>
          </a:prstGeom>
          <a:solidFill>
            <a:srgbClr val="F8F8F8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</a:p>
        </p:txBody>
      </p:sp>
      <p:sp>
        <p:nvSpPr>
          <p:cNvPr id="42" name="Text Box 110"/>
          <p:cNvSpPr txBox="1">
            <a:spLocks noChangeArrowheads="1"/>
          </p:cNvSpPr>
          <p:nvPr/>
        </p:nvSpPr>
        <p:spPr bwMode="auto">
          <a:xfrm>
            <a:off x="5598407" y="3778260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报文摘要</a:t>
            </a:r>
            <a:endParaRPr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Line 111"/>
          <p:cNvSpPr>
            <a:spLocks noChangeShapeType="1"/>
          </p:cNvSpPr>
          <p:nvPr/>
        </p:nvSpPr>
        <p:spPr bwMode="auto">
          <a:xfrm>
            <a:off x="7243285" y="3354650"/>
            <a:ext cx="0" cy="240249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112"/>
          <p:cNvSpPr>
            <a:spLocks noChangeArrowheads="1"/>
          </p:cNvSpPr>
          <p:nvPr/>
        </p:nvSpPr>
        <p:spPr bwMode="auto">
          <a:xfrm>
            <a:off x="7083422" y="3576439"/>
            <a:ext cx="466890" cy="216282"/>
          </a:xfrm>
          <a:prstGeom prst="rect">
            <a:avLst/>
          </a:prstGeom>
          <a:solidFill>
            <a:srgbClr val="F8F8F8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H(X)</a:t>
            </a:r>
          </a:p>
        </p:txBody>
      </p:sp>
      <p:sp>
        <p:nvSpPr>
          <p:cNvPr id="45" name="Text Box 113"/>
          <p:cNvSpPr txBox="1">
            <a:spLocks noChangeArrowheads="1"/>
          </p:cNvSpPr>
          <p:nvPr/>
        </p:nvSpPr>
        <p:spPr bwMode="auto">
          <a:xfrm>
            <a:off x="6889505" y="3778260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报文摘要</a:t>
            </a:r>
            <a:endParaRPr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 Box 115"/>
          <p:cNvSpPr txBox="1">
            <a:spLocks noChangeArrowheads="1"/>
          </p:cNvSpPr>
          <p:nvPr/>
        </p:nvSpPr>
        <p:spPr bwMode="auto">
          <a:xfrm>
            <a:off x="6377494" y="3551145"/>
            <a:ext cx="4924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endParaRPr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AutoShape 116"/>
          <p:cNvSpPr>
            <a:spLocks noChangeArrowheads="1"/>
          </p:cNvSpPr>
          <p:nvPr/>
        </p:nvSpPr>
        <p:spPr bwMode="auto">
          <a:xfrm>
            <a:off x="1322928" y="2713594"/>
            <a:ext cx="491783" cy="119461"/>
          </a:xfrm>
          <a:prstGeom prst="rightArrow">
            <a:avLst>
              <a:gd name="adj1" fmla="val 50000"/>
              <a:gd name="adj2" fmla="val 100833"/>
            </a:avLst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 Box 117"/>
          <p:cNvSpPr txBox="1">
            <a:spLocks noChangeArrowheads="1"/>
          </p:cNvSpPr>
          <p:nvPr/>
        </p:nvSpPr>
        <p:spPr bwMode="auto">
          <a:xfrm>
            <a:off x="1261871" y="2414943"/>
            <a:ext cx="4924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接收</a:t>
            </a:r>
            <a:endParaRPr lang="zh-CN" altLang="en-US" sz="1200" b="1" i="1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 Box 124"/>
          <p:cNvSpPr txBox="1">
            <a:spLocks noChangeArrowheads="1"/>
          </p:cNvSpPr>
          <p:nvPr/>
        </p:nvSpPr>
        <p:spPr bwMode="auto">
          <a:xfrm>
            <a:off x="5279470" y="2395590"/>
            <a:ext cx="5604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endParaRPr lang="en-US" altLang="zh-CN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Line 125"/>
          <p:cNvSpPr>
            <a:spLocks noChangeShapeType="1"/>
          </p:cNvSpPr>
          <p:nvPr/>
        </p:nvSpPr>
        <p:spPr bwMode="auto">
          <a:xfrm flipV="1">
            <a:off x="5778776" y="2275571"/>
            <a:ext cx="628614" cy="2561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354466" y="3513023"/>
            <a:ext cx="242482" cy="336476"/>
            <a:chOff x="2936775" y="5445223"/>
            <a:chExt cx="342903" cy="475823"/>
          </a:xfrm>
          <a:solidFill>
            <a:srgbClr val="00FFFF"/>
          </a:solidFill>
        </p:grpSpPr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2936775" y="5445223"/>
              <a:ext cx="342903" cy="47582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3" name="Picture 4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915080" y="5565358"/>
              <a:ext cx="405620" cy="21821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pic>
        <p:nvPicPr>
          <p:cNvPr id="54" name="Picture 3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78703" y="2688990"/>
            <a:ext cx="336071" cy="168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55" name="Picture 3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09389" y="3089267"/>
            <a:ext cx="336071" cy="168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57" name="矩形 56"/>
          <p:cNvSpPr/>
          <p:nvPr/>
        </p:nvSpPr>
        <p:spPr>
          <a:xfrm>
            <a:off x="3360313" y="1286946"/>
            <a:ext cx="4949230" cy="738664"/>
          </a:xfrm>
          <a:prstGeom prst="rect">
            <a:avLst/>
          </a:prstGeom>
          <a:solidFill>
            <a:srgbClr val="99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假定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向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发送电子邮件明文</a:t>
            </a:r>
            <a:r>
              <a:rPr lang="en-US" altLang="zh-CN" sz="1400" b="1" i="1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，使用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进行加密。</a:t>
            </a:r>
          </a:p>
          <a:p>
            <a:r>
              <a:rPr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有三个密钥：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的私钥、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的公钥和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生成的一次性密钥。</a:t>
            </a:r>
          </a:p>
          <a:p>
            <a:r>
              <a:rPr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有两个密钥：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的私钥和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的公钥。</a:t>
            </a:r>
          </a:p>
        </p:txBody>
      </p:sp>
    </p:spTree>
    <p:extLst>
      <p:ext uri="{BB962C8B-B14F-4D97-AF65-F5344CB8AC3E}">
        <p14:creationId xmlns:p14="http://schemas.microsoft.com/office/powerpoint/2010/main" val="291576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8" grpId="0" animBg="1"/>
      <p:bldP spid="30" grpId="0" animBg="1"/>
      <p:bldP spid="34" grpId="0" animBg="1"/>
      <p:bldP spid="37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7852" y="1139468"/>
            <a:ext cx="8133857" cy="324252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6940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663606" y="636189"/>
            <a:ext cx="18207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工作原理</a:t>
            </a:r>
          </a:p>
        </p:txBody>
      </p:sp>
      <p:sp>
        <p:nvSpPr>
          <p:cNvPr id="5" name="矩形 4"/>
          <p:cNvSpPr/>
          <p:nvPr/>
        </p:nvSpPr>
        <p:spPr>
          <a:xfrm>
            <a:off x="805694" y="1275070"/>
            <a:ext cx="2428708" cy="523220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提供电子邮件的安全性、发送方鉴别和报文完整性。</a:t>
            </a:r>
          </a:p>
        </p:txBody>
      </p:sp>
      <p:sp>
        <p:nvSpPr>
          <p:cNvPr id="7" name="矩形 6"/>
          <p:cNvSpPr/>
          <p:nvPr/>
        </p:nvSpPr>
        <p:spPr>
          <a:xfrm>
            <a:off x="3163141" y="3995878"/>
            <a:ext cx="28432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在接收方 </a:t>
            </a:r>
            <a:r>
              <a:rPr lang="en-US" altLang="zh-CN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处理过程</a:t>
            </a:r>
          </a:p>
        </p:txBody>
      </p:sp>
      <p:sp>
        <p:nvSpPr>
          <p:cNvPr id="8" name="Line 114"/>
          <p:cNvSpPr>
            <a:spLocks noChangeShapeType="1"/>
          </p:cNvSpPr>
          <p:nvPr/>
        </p:nvSpPr>
        <p:spPr bwMode="auto">
          <a:xfrm flipH="1">
            <a:off x="6802984" y="3666624"/>
            <a:ext cx="306179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66"/>
          <p:cNvSpPr>
            <a:spLocks noChangeShapeType="1"/>
          </p:cNvSpPr>
          <p:nvPr/>
        </p:nvSpPr>
        <p:spPr bwMode="auto">
          <a:xfrm>
            <a:off x="6079536" y="3673260"/>
            <a:ext cx="327855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4479585" y="3058702"/>
            <a:ext cx="9320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的公钥</a:t>
            </a:r>
            <a:endParaRPr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52"/>
          <p:cNvSpPr>
            <a:spLocks noChangeArrowheads="1"/>
          </p:cNvSpPr>
          <p:nvPr/>
        </p:nvSpPr>
        <p:spPr bwMode="auto">
          <a:xfrm>
            <a:off x="6735591" y="3068730"/>
            <a:ext cx="1019606" cy="271568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</p:txBody>
      </p:sp>
      <p:sp>
        <p:nvSpPr>
          <p:cNvPr id="12" name="Line 55"/>
          <p:cNvSpPr>
            <a:spLocks noChangeShapeType="1"/>
          </p:cNvSpPr>
          <p:nvPr/>
        </p:nvSpPr>
        <p:spPr bwMode="auto">
          <a:xfrm>
            <a:off x="5950832" y="3318860"/>
            <a:ext cx="0" cy="240249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Line 59"/>
          <p:cNvSpPr>
            <a:spLocks noChangeShapeType="1"/>
          </p:cNvSpPr>
          <p:nvPr/>
        </p:nvSpPr>
        <p:spPr bwMode="auto">
          <a:xfrm rot="5400000" flipV="1">
            <a:off x="5543046" y="3097656"/>
            <a:ext cx="0" cy="216764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65"/>
          <p:cNvSpPr>
            <a:spLocks noChangeArrowheads="1"/>
          </p:cNvSpPr>
          <p:nvPr/>
        </p:nvSpPr>
        <p:spPr bwMode="auto">
          <a:xfrm>
            <a:off x="6270559" y="2176022"/>
            <a:ext cx="265536" cy="242903"/>
          </a:xfrm>
          <a:prstGeom prst="rect">
            <a:avLst/>
          </a:prstGeom>
          <a:solidFill>
            <a:srgbClr val="00FF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64"/>
          <p:cNvSpPr>
            <a:spLocks noChangeArrowheads="1"/>
          </p:cNvSpPr>
          <p:nvPr/>
        </p:nvSpPr>
        <p:spPr bwMode="auto">
          <a:xfrm>
            <a:off x="6536094" y="2176022"/>
            <a:ext cx="552747" cy="2415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6" name="Rectangle 69"/>
          <p:cNvSpPr>
            <a:spLocks noChangeArrowheads="1"/>
          </p:cNvSpPr>
          <p:nvPr/>
        </p:nvSpPr>
        <p:spPr bwMode="auto">
          <a:xfrm>
            <a:off x="3902416" y="2636608"/>
            <a:ext cx="1152813" cy="252194"/>
          </a:xfrm>
          <a:prstGeom prst="rect">
            <a:avLst/>
          </a:prstGeom>
          <a:solidFill>
            <a:srgbClr val="FF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一次性密钥</a:t>
            </a:r>
          </a:p>
        </p:txBody>
      </p:sp>
      <p:sp>
        <p:nvSpPr>
          <p:cNvPr id="17" name="Line 72"/>
          <p:cNvSpPr>
            <a:spLocks noChangeShapeType="1"/>
          </p:cNvSpPr>
          <p:nvPr/>
        </p:nvSpPr>
        <p:spPr bwMode="auto">
          <a:xfrm flipH="1" flipV="1">
            <a:off x="4400972" y="2429543"/>
            <a:ext cx="1355" cy="20441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Box 76"/>
          <p:cNvSpPr txBox="1">
            <a:spLocks noChangeArrowheads="1"/>
          </p:cNvSpPr>
          <p:nvPr/>
        </p:nvSpPr>
        <p:spPr bwMode="auto">
          <a:xfrm>
            <a:off x="3578121" y="3566562"/>
            <a:ext cx="7986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的私钥</a:t>
            </a:r>
            <a:endParaRPr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Line 81"/>
          <p:cNvSpPr>
            <a:spLocks noChangeShapeType="1"/>
          </p:cNvSpPr>
          <p:nvPr/>
        </p:nvSpPr>
        <p:spPr bwMode="auto">
          <a:xfrm flipV="1">
            <a:off x="2202176" y="2775979"/>
            <a:ext cx="647581" cy="132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Group 85"/>
          <p:cNvGrpSpPr>
            <a:grpSpLocks/>
          </p:cNvGrpSpPr>
          <p:nvPr/>
        </p:nvGrpSpPr>
        <p:grpSpPr bwMode="auto">
          <a:xfrm>
            <a:off x="1839097" y="2689702"/>
            <a:ext cx="360369" cy="173881"/>
            <a:chOff x="2736" y="3648"/>
            <a:chExt cx="432" cy="240"/>
          </a:xfrm>
          <a:solidFill>
            <a:srgbClr val="FFFF66"/>
          </a:solidFill>
        </p:grpSpPr>
        <p:grpSp>
          <p:nvGrpSpPr>
            <p:cNvPr id="21" name="Group 86"/>
            <p:cNvGrpSpPr>
              <a:grpSpLocks/>
            </p:cNvGrpSpPr>
            <p:nvPr/>
          </p:nvGrpSpPr>
          <p:grpSpPr bwMode="auto">
            <a:xfrm>
              <a:off x="2736" y="3648"/>
              <a:ext cx="432" cy="240"/>
              <a:chOff x="2592" y="3504"/>
              <a:chExt cx="576" cy="384"/>
            </a:xfrm>
            <a:grpFill/>
          </p:grpSpPr>
          <p:sp>
            <p:nvSpPr>
              <p:cNvPr id="23" name="Rectangle 87"/>
              <p:cNvSpPr>
                <a:spLocks noChangeArrowheads="1"/>
              </p:cNvSpPr>
              <p:nvPr/>
            </p:nvSpPr>
            <p:spPr bwMode="auto">
              <a:xfrm>
                <a:off x="2592" y="3504"/>
                <a:ext cx="576" cy="384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Freeform 88"/>
              <p:cNvSpPr>
                <a:spLocks/>
              </p:cNvSpPr>
              <p:nvPr/>
            </p:nvSpPr>
            <p:spPr bwMode="auto">
              <a:xfrm>
                <a:off x="2592" y="3504"/>
                <a:ext cx="576" cy="240"/>
              </a:xfrm>
              <a:custGeom>
                <a:avLst/>
                <a:gdLst>
                  <a:gd name="T0" fmla="*/ 0 w 576"/>
                  <a:gd name="T1" fmla="*/ 0 h 240"/>
                  <a:gd name="T2" fmla="*/ 288 w 576"/>
                  <a:gd name="T3" fmla="*/ 240 h 240"/>
                  <a:gd name="T4" fmla="*/ 576 w 576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240"/>
                  <a:gd name="T11" fmla="*/ 576 w 576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240">
                    <a:moveTo>
                      <a:pt x="0" y="0"/>
                    </a:moveTo>
                    <a:lnTo>
                      <a:pt x="288" y="240"/>
                    </a:lnTo>
                    <a:lnTo>
                      <a:pt x="576" y="0"/>
                    </a:lnTo>
                  </a:path>
                </a:pathLst>
              </a:cu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Line 89"/>
              <p:cNvSpPr>
                <a:spLocks noChangeShapeType="1"/>
              </p:cNvSpPr>
              <p:nvPr/>
            </p:nvSpPr>
            <p:spPr bwMode="auto">
              <a:xfrm flipV="1">
                <a:off x="2592" y="3704"/>
                <a:ext cx="232" cy="184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Line 90"/>
              <p:cNvSpPr>
                <a:spLocks noChangeShapeType="1"/>
              </p:cNvSpPr>
              <p:nvPr/>
            </p:nvSpPr>
            <p:spPr bwMode="auto">
              <a:xfrm flipH="1" flipV="1">
                <a:off x="2936" y="3704"/>
                <a:ext cx="232" cy="184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Line 91"/>
            <p:cNvSpPr>
              <a:spLocks noChangeShapeType="1"/>
            </p:cNvSpPr>
            <p:nvPr/>
          </p:nvSpPr>
          <p:spPr bwMode="auto">
            <a:xfrm>
              <a:off x="2736" y="3648"/>
              <a:ext cx="424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7" name="Picture 9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358" y="2537058"/>
            <a:ext cx="184249" cy="197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97"/>
          <p:cNvSpPr>
            <a:spLocks noChangeArrowheads="1"/>
          </p:cNvSpPr>
          <p:nvPr/>
        </p:nvSpPr>
        <p:spPr bwMode="auto">
          <a:xfrm>
            <a:off x="2202176" y="2012875"/>
            <a:ext cx="1105495" cy="52418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加密的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扩展的邮件</a:t>
            </a:r>
          </a:p>
        </p:txBody>
      </p:sp>
      <p:sp>
        <p:nvSpPr>
          <p:cNvPr id="29" name="Line 99"/>
          <p:cNvSpPr>
            <a:spLocks noChangeShapeType="1"/>
          </p:cNvSpPr>
          <p:nvPr/>
        </p:nvSpPr>
        <p:spPr bwMode="auto">
          <a:xfrm>
            <a:off x="2844339" y="2537058"/>
            <a:ext cx="0" cy="541554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101"/>
          <p:cNvSpPr>
            <a:spLocks noChangeArrowheads="1"/>
          </p:cNvSpPr>
          <p:nvPr/>
        </p:nvSpPr>
        <p:spPr bwMode="auto">
          <a:xfrm>
            <a:off x="4120535" y="2174694"/>
            <a:ext cx="552747" cy="241575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</a:t>
            </a:r>
          </a:p>
        </p:txBody>
      </p:sp>
      <p:sp>
        <p:nvSpPr>
          <p:cNvPr id="31" name="Line 102"/>
          <p:cNvSpPr>
            <a:spLocks noChangeShapeType="1"/>
          </p:cNvSpPr>
          <p:nvPr/>
        </p:nvSpPr>
        <p:spPr bwMode="auto">
          <a:xfrm>
            <a:off x="3307671" y="2295483"/>
            <a:ext cx="799316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Freeform 103"/>
          <p:cNvSpPr>
            <a:spLocks/>
          </p:cNvSpPr>
          <p:nvPr/>
        </p:nvSpPr>
        <p:spPr bwMode="auto">
          <a:xfrm flipV="1">
            <a:off x="4148985" y="2888802"/>
            <a:ext cx="246569" cy="309270"/>
          </a:xfrm>
          <a:custGeom>
            <a:avLst/>
            <a:gdLst>
              <a:gd name="T0" fmla="*/ 0 w 182"/>
              <a:gd name="T1" fmla="*/ 0 h 272"/>
              <a:gd name="T2" fmla="*/ 2147483647 w 182"/>
              <a:gd name="T3" fmla="*/ 0 h 272"/>
              <a:gd name="T4" fmla="*/ 2147483647 w 182"/>
              <a:gd name="T5" fmla="*/ 2147483647 h 272"/>
              <a:gd name="T6" fmla="*/ 0 60000 65536"/>
              <a:gd name="T7" fmla="*/ 0 60000 65536"/>
              <a:gd name="T8" fmla="*/ 0 60000 65536"/>
              <a:gd name="T9" fmla="*/ 0 w 182"/>
              <a:gd name="T10" fmla="*/ 0 h 272"/>
              <a:gd name="T11" fmla="*/ 182 w 182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" h="272">
                <a:moveTo>
                  <a:pt x="0" y="0"/>
                </a:moveTo>
                <a:lnTo>
                  <a:pt x="182" y="0"/>
                </a:lnTo>
                <a:lnTo>
                  <a:pt x="182" y="272"/>
                </a:lnTo>
              </a:path>
            </a:pathLst>
          </a:custGeom>
          <a:noFill/>
          <a:ln w="19050" cmpd="sng">
            <a:solidFill>
              <a:srgbClr val="0000FF"/>
            </a:solidFill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Line 104"/>
          <p:cNvSpPr>
            <a:spLocks noChangeShapeType="1"/>
          </p:cNvSpPr>
          <p:nvPr/>
        </p:nvSpPr>
        <p:spPr bwMode="auto">
          <a:xfrm>
            <a:off x="4666508" y="2296809"/>
            <a:ext cx="159050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96"/>
          <p:cNvSpPr>
            <a:spLocks noChangeArrowheads="1"/>
          </p:cNvSpPr>
          <p:nvPr/>
        </p:nvSpPr>
        <p:spPr bwMode="auto">
          <a:xfrm>
            <a:off x="2202176" y="3057376"/>
            <a:ext cx="1105495" cy="262813"/>
          </a:xfrm>
          <a:prstGeom prst="rect">
            <a:avLst/>
          </a:prstGeom>
          <a:solidFill>
            <a:srgbClr val="CC0099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加密的密钥</a:t>
            </a:r>
          </a:p>
        </p:txBody>
      </p:sp>
      <p:sp>
        <p:nvSpPr>
          <p:cNvPr id="35" name="Line 105"/>
          <p:cNvSpPr>
            <a:spLocks noChangeShapeType="1"/>
          </p:cNvSpPr>
          <p:nvPr/>
        </p:nvSpPr>
        <p:spPr bwMode="auto">
          <a:xfrm flipV="1">
            <a:off x="3956607" y="3318860"/>
            <a:ext cx="0" cy="224321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Line 80"/>
          <p:cNvSpPr>
            <a:spLocks noChangeShapeType="1"/>
          </p:cNvSpPr>
          <p:nvPr/>
        </p:nvSpPr>
        <p:spPr bwMode="auto">
          <a:xfrm>
            <a:off x="3307671" y="3206037"/>
            <a:ext cx="368498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73"/>
          <p:cNvSpPr>
            <a:spLocks noChangeArrowheads="1"/>
          </p:cNvSpPr>
          <p:nvPr/>
        </p:nvSpPr>
        <p:spPr bwMode="auto">
          <a:xfrm>
            <a:off x="3676169" y="3078613"/>
            <a:ext cx="552747" cy="241575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</a:t>
            </a:r>
          </a:p>
        </p:txBody>
      </p:sp>
      <p:sp>
        <p:nvSpPr>
          <p:cNvPr id="38" name="Rectangle 106"/>
          <p:cNvSpPr>
            <a:spLocks noChangeArrowheads="1"/>
          </p:cNvSpPr>
          <p:nvPr/>
        </p:nvSpPr>
        <p:spPr bwMode="auto">
          <a:xfrm>
            <a:off x="5670394" y="3078613"/>
            <a:ext cx="552747" cy="241575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</a:t>
            </a:r>
          </a:p>
        </p:txBody>
      </p:sp>
      <p:sp>
        <p:nvSpPr>
          <p:cNvPr id="39" name="Freeform 107"/>
          <p:cNvSpPr>
            <a:spLocks/>
          </p:cNvSpPr>
          <p:nvPr/>
        </p:nvSpPr>
        <p:spPr bwMode="auto">
          <a:xfrm>
            <a:off x="5950832" y="2416270"/>
            <a:ext cx="429463" cy="662342"/>
          </a:xfrm>
          <a:custGeom>
            <a:avLst/>
            <a:gdLst>
              <a:gd name="T0" fmla="*/ 2147483647 w 363"/>
              <a:gd name="T1" fmla="*/ 0 h 363"/>
              <a:gd name="T2" fmla="*/ 2147483647 w 363"/>
              <a:gd name="T3" fmla="*/ 2147483647 h 363"/>
              <a:gd name="T4" fmla="*/ 0 w 363"/>
              <a:gd name="T5" fmla="*/ 2147483647 h 363"/>
              <a:gd name="T6" fmla="*/ 0 w 363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363"/>
              <a:gd name="T13" fmla="*/ 0 h 363"/>
              <a:gd name="T14" fmla="*/ 363 w 363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3" h="363">
                <a:moveTo>
                  <a:pt x="363" y="0"/>
                </a:moveTo>
                <a:lnTo>
                  <a:pt x="363" y="136"/>
                </a:lnTo>
                <a:lnTo>
                  <a:pt x="0" y="136"/>
                </a:lnTo>
                <a:lnTo>
                  <a:pt x="0" y="363"/>
                </a:lnTo>
              </a:path>
            </a:pathLst>
          </a:custGeom>
          <a:noFill/>
          <a:ln w="19050" cmpd="sng">
            <a:solidFill>
              <a:srgbClr val="0000FF"/>
            </a:solidFill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Freeform 108"/>
          <p:cNvSpPr>
            <a:spLocks/>
          </p:cNvSpPr>
          <p:nvPr/>
        </p:nvSpPr>
        <p:spPr bwMode="auto">
          <a:xfrm flipH="1">
            <a:off x="6844982" y="2416270"/>
            <a:ext cx="395594" cy="662342"/>
          </a:xfrm>
          <a:custGeom>
            <a:avLst/>
            <a:gdLst>
              <a:gd name="T0" fmla="*/ 2147483647 w 363"/>
              <a:gd name="T1" fmla="*/ 0 h 363"/>
              <a:gd name="T2" fmla="*/ 2147483647 w 363"/>
              <a:gd name="T3" fmla="*/ 2147483647 h 363"/>
              <a:gd name="T4" fmla="*/ 0 w 363"/>
              <a:gd name="T5" fmla="*/ 2147483647 h 363"/>
              <a:gd name="T6" fmla="*/ 0 w 363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363"/>
              <a:gd name="T13" fmla="*/ 0 h 363"/>
              <a:gd name="T14" fmla="*/ 363 w 363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3" h="363">
                <a:moveTo>
                  <a:pt x="363" y="0"/>
                </a:moveTo>
                <a:lnTo>
                  <a:pt x="363" y="136"/>
                </a:lnTo>
                <a:lnTo>
                  <a:pt x="0" y="136"/>
                </a:lnTo>
                <a:lnTo>
                  <a:pt x="0" y="363"/>
                </a:lnTo>
              </a:path>
            </a:pathLst>
          </a:custGeom>
          <a:noFill/>
          <a:ln w="19050" cmpd="sng">
            <a:solidFill>
              <a:srgbClr val="0000FF"/>
            </a:solidFill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109"/>
          <p:cNvSpPr>
            <a:spLocks noChangeArrowheads="1"/>
          </p:cNvSpPr>
          <p:nvPr/>
        </p:nvSpPr>
        <p:spPr bwMode="auto">
          <a:xfrm>
            <a:off x="5778776" y="3549817"/>
            <a:ext cx="356305" cy="242904"/>
          </a:xfrm>
          <a:prstGeom prst="rect">
            <a:avLst/>
          </a:prstGeom>
          <a:solidFill>
            <a:srgbClr val="F8F8F8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</a:p>
        </p:txBody>
      </p:sp>
      <p:sp>
        <p:nvSpPr>
          <p:cNvPr id="42" name="Text Box 110"/>
          <p:cNvSpPr txBox="1">
            <a:spLocks noChangeArrowheads="1"/>
          </p:cNvSpPr>
          <p:nvPr/>
        </p:nvSpPr>
        <p:spPr bwMode="auto">
          <a:xfrm>
            <a:off x="5598407" y="3778260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报文摘要</a:t>
            </a:r>
            <a:endParaRPr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Line 111"/>
          <p:cNvSpPr>
            <a:spLocks noChangeShapeType="1"/>
          </p:cNvSpPr>
          <p:nvPr/>
        </p:nvSpPr>
        <p:spPr bwMode="auto">
          <a:xfrm>
            <a:off x="7243285" y="3354650"/>
            <a:ext cx="0" cy="240249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112"/>
          <p:cNvSpPr>
            <a:spLocks noChangeArrowheads="1"/>
          </p:cNvSpPr>
          <p:nvPr/>
        </p:nvSpPr>
        <p:spPr bwMode="auto">
          <a:xfrm>
            <a:off x="7083422" y="3576439"/>
            <a:ext cx="466890" cy="216282"/>
          </a:xfrm>
          <a:prstGeom prst="rect">
            <a:avLst/>
          </a:prstGeom>
          <a:solidFill>
            <a:srgbClr val="F8F8F8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H(X)</a:t>
            </a:r>
          </a:p>
        </p:txBody>
      </p:sp>
      <p:sp>
        <p:nvSpPr>
          <p:cNvPr id="45" name="Text Box 113"/>
          <p:cNvSpPr txBox="1">
            <a:spLocks noChangeArrowheads="1"/>
          </p:cNvSpPr>
          <p:nvPr/>
        </p:nvSpPr>
        <p:spPr bwMode="auto">
          <a:xfrm>
            <a:off x="6889505" y="3778260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报文摘要</a:t>
            </a:r>
            <a:endParaRPr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 Box 115"/>
          <p:cNvSpPr txBox="1">
            <a:spLocks noChangeArrowheads="1"/>
          </p:cNvSpPr>
          <p:nvPr/>
        </p:nvSpPr>
        <p:spPr bwMode="auto">
          <a:xfrm>
            <a:off x="6377494" y="3551145"/>
            <a:ext cx="4924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endParaRPr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AutoShape 116"/>
          <p:cNvSpPr>
            <a:spLocks noChangeArrowheads="1"/>
          </p:cNvSpPr>
          <p:nvPr/>
        </p:nvSpPr>
        <p:spPr bwMode="auto">
          <a:xfrm>
            <a:off x="1322928" y="2713594"/>
            <a:ext cx="491783" cy="119461"/>
          </a:xfrm>
          <a:prstGeom prst="rightArrow">
            <a:avLst>
              <a:gd name="adj1" fmla="val 50000"/>
              <a:gd name="adj2" fmla="val 100833"/>
            </a:avLst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 Box 117"/>
          <p:cNvSpPr txBox="1">
            <a:spLocks noChangeArrowheads="1"/>
          </p:cNvSpPr>
          <p:nvPr/>
        </p:nvSpPr>
        <p:spPr bwMode="auto">
          <a:xfrm>
            <a:off x="1261871" y="2414943"/>
            <a:ext cx="4924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接收</a:t>
            </a:r>
            <a:endParaRPr lang="zh-CN" altLang="en-US" sz="1200" b="1" i="1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 Box 124"/>
          <p:cNvSpPr txBox="1">
            <a:spLocks noChangeArrowheads="1"/>
          </p:cNvSpPr>
          <p:nvPr/>
        </p:nvSpPr>
        <p:spPr bwMode="auto">
          <a:xfrm>
            <a:off x="5279470" y="2395590"/>
            <a:ext cx="5604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endParaRPr lang="en-US" altLang="zh-CN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Line 125"/>
          <p:cNvSpPr>
            <a:spLocks noChangeShapeType="1"/>
          </p:cNvSpPr>
          <p:nvPr/>
        </p:nvSpPr>
        <p:spPr bwMode="auto">
          <a:xfrm flipV="1">
            <a:off x="5778776" y="2275571"/>
            <a:ext cx="628614" cy="2561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354466" y="3513023"/>
            <a:ext cx="242482" cy="336476"/>
            <a:chOff x="2936775" y="5445223"/>
            <a:chExt cx="342903" cy="475823"/>
          </a:xfrm>
          <a:solidFill>
            <a:srgbClr val="00FFFF"/>
          </a:solidFill>
        </p:grpSpPr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2936775" y="5445223"/>
              <a:ext cx="342903" cy="47582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3" name="Picture 4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915080" y="5565358"/>
              <a:ext cx="405620" cy="21821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pic>
        <p:nvPicPr>
          <p:cNvPr id="54" name="Picture 3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78703" y="2688990"/>
            <a:ext cx="336071" cy="168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55" name="Picture 3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09389" y="3089267"/>
            <a:ext cx="336071" cy="168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56" name="矩形 55"/>
          <p:cNvSpPr/>
          <p:nvPr/>
        </p:nvSpPr>
        <p:spPr>
          <a:xfrm>
            <a:off x="3360313" y="1286946"/>
            <a:ext cx="4949230" cy="738664"/>
          </a:xfrm>
          <a:prstGeom prst="rect">
            <a:avLst/>
          </a:prstGeom>
          <a:solidFill>
            <a:srgbClr val="99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假定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向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发送电子邮件明文</a:t>
            </a:r>
            <a:r>
              <a:rPr lang="en-US" altLang="zh-CN" sz="1400" b="1" i="1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，使用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进行加密。</a:t>
            </a:r>
          </a:p>
          <a:p>
            <a:r>
              <a:rPr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有三个密钥：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的私钥、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的公钥和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生成的一次性密钥。</a:t>
            </a:r>
          </a:p>
          <a:p>
            <a:r>
              <a:rPr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有两个密钥：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的私钥和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的公钥。</a:t>
            </a:r>
          </a:p>
        </p:txBody>
      </p:sp>
    </p:spTree>
    <p:extLst>
      <p:ext uri="{BB962C8B-B14F-4D97-AF65-F5344CB8AC3E}">
        <p14:creationId xmlns:p14="http://schemas.microsoft.com/office/powerpoint/2010/main" val="269779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8" grpId="0" animBg="1"/>
      <p:bldP spid="41" grpId="0" animBg="1"/>
      <p:bldP spid="44" grpId="0" animBg="1"/>
      <p:bldP spid="46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101297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539086" y="979762"/>
            <a:ext cx="20697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发送方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的工作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1396178"/>
            <a:ext cx="8397021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对明文邮件 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进行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MD5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运算，得出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MD5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报文摘要 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的私 钥对 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进行加密（即数字签名），得出报文鉴别码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MAC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，把它拼接在明文 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后面，得到扩展的邮件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, MAC)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自己生成的一次性密钥对扩展的邮件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, MAC)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进行加密。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的公钥对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生成的一次性密钥进行加密。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把加了密的一次性密钥和加了密的扩展的邮件发送给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5438059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87124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539086" y="838029"/>
            <a:ext cx="20697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接收方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的工作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1254445"/>
            <a:ext cx="8129017" cy="318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27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把被加密的一次性密钥和被加密的扩展报文 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900" b="1" i="1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, MAC) 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分离开。</a:t>
            </a:r>
          </a:p>
          <a:p>
            <a:pPr marL="342000" indent="-342000" eaLnBrk="0" hangingPunct="0">
              <a:lnSpc>
                <a:spcPts val="27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用 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自己的私钥解出 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的一次性密钥。</a:t>
            </a:r>
          </a:p>
          <a:p>
            <a:pPr marL="342000" indent="-342000" eaLnBrk="0" hangingPunct="0">
              <a:lnSpc>
                <a:spcPts val="27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用解出的一次性密钥对报文进行解密，然后分离出明文 </a:t>
            </a:r>
            <a:r>
              <a:rPr lang="en-US" altLang="zh-CN" sz="1900" b="1" i="1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MAC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000" indent="-342000" eaLnBrk="0" hangingPunct="0">
              <a:lnSpc>
                <a:spcPts val="27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用 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的公钥对 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MAC 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进行解密（即签名核实），得出报文摘要</a:t>
            </a:r>
            <a:r>
              <a:rPr lang="zh-CN" altLang="en-US" sz="1900" b="1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900" b="1" i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。这个报文摘要就是 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原先用明文邮件 </a:t>
            </a:r>
            <a:r>
              <a:rPr lang="en-US" altLang="zh-CN" sz="1900" b="1" i="1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通过 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MD5 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运算生成的那个报文摘要。</a:t>
            </a:r>
          </a:p>
          <a:p>
            <a:pPr marL="342000" indent="-342000" eaLnBrk="0" hangingPunct="0">
              <a:lnSpc>
                <a:spcPts val="27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对分离出的明文邮件 </a:t>
            </a:r>
            <a:r>
              <a:rPr lang="en-US" altLang="zh-CN" sz="1900" b="1" i="1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进行 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MD5 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报文摘要运算，得出另一个报文摘要 </a:t>
            </a:r>
            <a:r>
              <a:rPr lang="en-US" altLang="zh-CN" sz="1900" b="1" i="1" dirty="0">
                <a:latin typeface="微软雅黑" pitchFamily="34" charset="-122"/>
                <a:ea typeface="微软雅黑" pitchFamily="34" charset="-122"/>
              </a:rPr>
              <a:t>H(X)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。把 </a:t>
            </a:r>
            <a:r>
              <a:rPr lang="en-US" altLang="zh-CN" sz="1900" b="1" i="1" dirty="0">
                <a:latin typeface="微软雅黑" pitchFamily="34" charset="-122"/>
                <a:ea typeface="微软雅黑" pitchFamily="34" charset="-122"/>
              </a:rPr>
              <a:t>H(X) 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和前面得出的 </a:t>
            </a:r>
            <a:r>
              <a:rPr lang="en-US" altLang="zh-CN" sz="1900" b="1" i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进行比较，是否一样。如一样，则对邮件的发送方的鉴别就通过了，报文的完整性也得到肯定。</a:t>
            </a:r>
          </a:p>
        </p:txBody>
      </p:sp>
    </p:spTree>
    <p:extLst>
      <p:ext uri="{BB962C8B-B14F-4D97-AF65-F5344CB8AC3E}">
        <p14:creationId xmlns:p14="http://schemas.microsoft.com/office/powerpoint/2010/main" val="33746339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2676639" y="1468128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2676639" y="2074553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748077" y="1433584"/>
            <a:ext cx="559434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7.7.1 					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防火墙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7.7.2 				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入侵检测系统</a:t>
            </a:r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687234" y="1468128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696123" y="1563060"/>
            <a:ext cx="162765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7.7</a:t>
            </a: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系统安全：防火墙与入侵检测</a:t>
            </a:r>
          </a:p>
        </p:txBody>
      </p:sp>
      <p:sp>
        <p:nvSpPr>
          <p:cNvPr id="7" name="Line 16"/>
          <p:cNvSpPr>
            <a:spLocks noChangeShapeType="1"/>
          </p:cNvSpPr>
          <p:nvPr/>
        </p:nvSpPr>
        <p:spPr bwMode="auto">
          <a:xfrm>
            <a:off x="3684702" y="1341912"/>
            <a:ext cx="0" cy="1419101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24764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2"/>
          <p:cNvSpPr>
            <a:spLocks noChangeArrowheads="1"/>
          </p:cNvSpPr>
          <p:nvPr/>
        </p:nvSpPr>
        <p:spPr bwMode="auto">
          <a:xfrm>
            <a:off x="511896" y="748549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3559138" y="723085"/>
            <a:ext cx="20345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7.7.1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防火墙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1191939"/>
            <a:ext cx="8230766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防火墙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是由软件、硬件构成的系统，是一种特殊编程的路由器，用来在两个网络之间实施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访问控制策略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访问控制策略是由使用防火墙的单位自行制订的，为的是可以最适合本单位的需要。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防火墙内的网络称为“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可信的网络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(trusted network)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，而将外部的互联网称为“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不可信的网络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(untrusted network)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防火墙可用来解决内联网和外联网的安全问题。</a:t>
            </a:r>
          </a:p>
        </p:txBody>
      </p:sp>
    </p:spTree>
    <p:extLst>
      <p:ext uri="{BB962C8B-B14F-4D97-AF65-F5344CB8AC3E}">
        <p14:creationId xmlns:p14="http://schemas.microsoft.com/office/powerpoint/2010/main" val="1875049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5" y="1287471"/>
            <a:ext cx="8129015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网络的安全性是不可判定的。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一个安全的计算机网络应达到四个目标：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保密性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端点鉴别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信息的完整性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运行的安全性</a:t>
            </a:r>
          </a:p>
        </p:txBody>
      </p:sp>
      <p:sp>
        <p:nvSpPr>
          <p:cNvPr id="8" name="矩形标注 7"/>
          <p:cNvSpPr/>
          <p:nvPr/>
        </p:nvSpPr>
        <p:spPr bwMode="auto">
          <a:xfrm>
            <a:off x="3615006" y="2478453"/>
            <a:ext cx="4826733" cy="1510279"/>
          </a:xfrm>
          <a:prstGeom prst="wedgeRectCallout">
            <a:avLst>
              <a:gd name="adj1" fmla="val -62758"/>
              <a:gd name="adj2" fmla="val 28528"/>
            </a:avLst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85750" indent="-285750">
              <a:lnSpc>
                <a:spcPts val="2700"/>
              </a:lnSpc>
              <a:buClr>
                <a:srgbClr val="0070C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能正常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运行并提供服务。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700"/>
              </a:lnSpc>
              <a:buClr>
                <a:srgbClr val="0070C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访问控制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(access control) 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对计算机系统的安全性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非常重要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。必须对访问网络的权限加以控制，并规定每个用户的访问权限。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511896" y="85355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2789697" y="828090"/>
            <a:ext cx="35734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7.1.2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安全的计算机网络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7852" y="1103256"/>
            <a:ext cx="8133857" cy="324252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AutoShape 34"/>
          <p:cNvSpPr>
            <a:spLocks noChangeArrowheads="1"/>
          </p:cNvSpPr>
          <p:nvPr/>
        </p:nvSpPr>
        <p:spPr bwMode="auto">
          <a:xfrm>
            <a:off x="2859620" y="1787053"/>
            <a:ext cx="3585187" cy="1845629"/>
          </a:xfrm>
          <a:prstGeom prst="cube">
            <a:avLst>
              <a:gd name="adj" fmla="val 11935"/>
            </a:avLst>
          </a:prstGeom>
          <a:solidFill>
            <a:srgbClr val="33CCFF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Line 35"/>
          <p:cNvSpPr>
            <a:spLocks noChangeShapeType="1"/>
          </p:cNvSpPr>
          <p:nvPr/>
        </p:nvSpPr>
        <p:spPr bwMode="auto">
          <a:xfrm>
            <a:off x="5755347" y="2868973"/>
            <a:ext cx="110313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37"/>
          <p:cNvSpPr>
            <a:spLocks noChangeShapeType="1"/>
          </p:cNvSpPr>
          <p:nvPr/>
        </p:nvSpPr>
        <p:spPr bwMode="auto">
          <a:xfrm>
            <a:off x="3204349" y="3314469"/>
            <a:ext cx="1172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38"/>
          <p:cNvSpPr>
            <a:spLocks noChangeShapeType="1"/>
          </p:cNvSpPr>
          <p:nvPr/>
        </p:nvSpPr>
        <p:spPr bwMode="auto">
          <a:xfrm rot="16200000">
            <a:off x="3283902" y="3187185"/>
            <a:ext cx="25456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Line 39"/>
          <p:cNvSpPr>
            <a:spLocks noChangeShapeType="1"/>
          </p:cNvSpPr>
          <p:nvPr/>
        </p:nvSpPr>
        <p:spPr bwMode="auto">
          <a:xfrm rot="16200000">
            <a:off x="4111253" y="3187185"/>
            <a:ext cx="25456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Group 40"/>
          <p:cNvGrpSpPr>
            <a:grpSpLocks/>
          </p:cNvGrpSpPr>
          <p:nvPr/>
        </p:nvGrpSpPr>
        <p:grpSpPr bwMode="auto">
          <a:xfrm>
            <a:off x="4514321" y="2932615"/>
            <a:ext cx="1172080" cy="381854"/>
            <a:chOff x="1440" y="1872"/>
            <a:chExt cx="816" cy="192"/>
          </a:xfrm>
        </p:grpSpPr>
        <p:sp>
          <p:nvSpPr>
            <p:cNvPr id="12" name="Line 41"/>
            <p:cNvSpPr>
              <a:spLocks noChangeShapeType="1"/>
            </p:cNvSpPr>
            <p:nvPr/>
          </p:nvSpPr>
          <p:spPr bwMode="auto">
            <a:xfrm>
              <a:off x="1440" y="2064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Line 42"/>
            <p:cNvSpPr>
              <a:spLocks noChangeShapeType="1"/>
            </p:cNvSpPr>
            <p:nvPr/>
          </p:nvSpPr>
          <p:spPr bwMode="auto">
            <a:xfrm rot="-5400000">
              <a:off x="1440" y="196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Line 43"/>
            <p:cNvSpPr>
              <a:spLocks noChangeShapeType="1"/>
            </p:cNvSpPr>
            <p:nvPr/>
          </p:nvSpPr>
          <p:spPr bwMode="auto">
            <a:xfrm rot="-5400000">
              <a:off x="2064" y="196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Line 44"/>
          <p:cNvSpPr>
            <a:spLocks noChangeShapeType="1"/>
          </p:cNvSpPr>
          <p:nvPr/>
        </p:nvSpPr>
        <p:spPr bwMode="auto">
          <a:xfrm>
            <a:off x="2583836" y="2932615"/>
            <a:ext cx="55156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val 46"/>
          <p:cNvSpPr>
            <a:spLocks noChangeArrowheads="1"/>
          </p:cNvSpPr>
          <p:nvPr/>
        </p:nvSpPr>
        <p:spPr bwMode="auto">
          <a:xfrm>
            <a:off x="6513752" y="1977980"/>
            <a:ext cx="1723647" cy="1591059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1"/>
            </a:solidFill>
            <a:prstDash val="dash"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Box 47"/>
          <p:cNvSpPr txBox="1">
            <a:spLocks noChangeArrowheads="1"/>
          </p:cNvSpPr>
          <p:nvPr/>
        </p:nvSpPr>
        <p:spPr bwMode="auto">
          <a:xfrm>
            <a:off x="6819700" y="2128610"/>
            <a:ext cx="108234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可信的网络</a:t>
            </a:r>
          </a:p>
        </p:txBody>
      </p:sp>
      <p:sp>
        <p:nvSpPr>
          <p:cNvPr id="19" name="Text Box 48"/>
          <p:cNvSpPr txBox="1">
            <a:spLocks noChangeArrowheads="1"/>
          </p:cNvSpPr>
          <p:nvPr/>
        </p:nvSpPr>
        <p:spPr bwMode="auto">
          <a:xfrm>
            <a:off x="1098626" y="1988587"/>
            <a:ext cx="12618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不可信的网络</a:t>
            </a:r>
          </a:p>
        </p:txBody>
      </p:sp>
      <p:sp>
        <p:nvSpPr>
          <p:cNvPr id="20" name="Text Box 49"/>
          <p:cNvSpPr txBox="1">
            <a:spLocks noChangeArrowheads="1"/>
          </p:cNvSpPr>
          <p:nvPr/>
        </p:nvSpPr>
        <p:spPr bwMode="auto">
          <a:xfrm>
            <a:off x="3011875" y="2105265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分组过滤</a:t>
            </a:r>
          </a:p>
          <a:p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</a:p>
        </p:txBody>
      </p:sp>
      <p:sp>
        <p:nvSpPr>
          <p:cNvPr id="21" name="Text Box 50"/>
          <p:cNvSpPr txBox="1">
            <a:spLocks noChangeArrowheads="1"/>
          </p:cNvSpPr>
          <p:nvPr/>
        </p:nvSpPr>
        <p:spPr bwMode="auto">
          <a:xfrm>
            <a:off x="5129089" y="2105265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分组过滤</a:t>
            </a:r>
          </a:p>
          <a:p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</a:p>
        </p:txBody>
      </p:sp>
      <p:sp>
        <p:nvSpPr>
          <p:cNvPr id="22" name="Text Box 51"/>
          <p:cNvSpPr txBox="1">
            <a:spLocks noChangeArrowheads="1"/>
          </p:cNvSpPr>
          <p:nvPr/>
        </p:nvSpPr>
        <p:spPr bwMode="auto">
          <a:xfrm>
            <a:off x="4031700" y="2232549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应用网关</a:t>
            </a:r>
          </a:p>
        </p:txBody>
      </p:sp>
      <p:sp>
        <p:nvSpPr>
          <p:cNvPr id="23" name="Text Box 52"/>
          <p:cNvSpPr txBox="1">
            <a:spLocks noChangeArrowheads="1"/>
          </p:cNvSpPr>
          <p:nvPr/>
        </p:nvSpPr>
        <p:spPr bwMode="auto">
          <a:xfrm>
            <a:off x="3127945" y="3314469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外局域网</a:t>
            </a:r>
          </a:p>
        </p:txBody>
      </p:sp>
      <p:sp>
        <p:nvSpPr>
          <p:cNvPr id="24" name="Text Box 53"/>
          <p:cNvSpPr txBox="1">
            <a:spLocks noChangeArrowheads="1"/>
          </p:cNvSpPr>
          <p:nvPr/>
        </p:nvSpPr>
        <p:spPr bwMode="auto">
          <a:xfrm>
            <a:off x="4646468" y="3314469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内局域网</a:t>
            </a:r>
          </a:p>
        </p:txBody>
      </p:sp>
      <p:sp>
        <p:nvSpPr>
          <p:cNvPr id="25" name="Text Box 54"/>
          <p:cNvSpPr txBox="1">
            <a:spLocks noChangeArrowheads="1"/>
          </p:cNvSpPr>
          <p:nvPr/>
        </p:nvSpPr>
        <p:spPr bwMode="auto">
          <a:xfrm>
            <a:off x="4270628" y="1439151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防火墙</a:t>
            </a:r>
          </a:p>
        </p:txBody>
      </p:sp>
      <p:pic>
        <p:nvPicPr>
          <p:cNvPr id="26" name="Picture 5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930" y="2773509"/>
            <a:ext cx="620513" cy="31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27" name="Picture 5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253" y="2731081"/>
            <a:ext cx="620513" cy="31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grpSp>
        <p:nvGrpSpPr>
          <p:cNvPr id="28" name="Group 57"/>
          <p:cNvGrpSpPr>
            <a:grpSpLocks/>
          </p:cNvGrpSpPr>
          <p:nvPr/>
        </p:nvGrpSpPr>
        <p:grpSpPr bwMode="auto">
          <a:xfrm>
            <a:off x="4169592" y="2550761"/>
            <a:ext cx="551567" cy="509139"/>
            <a:chOff x="2256" y="1488"/>
            <a:chExt cx="384" cy="384"/>
          </a:xfrm>
          <a:solidFill>
            <a:srgbClr val="FF00FF"/>
          </a:solidFill>
        </p:grpSpPr>
        <p:sp>
          <p:nvSpPr>
            <p:cNvPr id="29" name="AutoShape 58"/>
            <p:cNvSpPr>
              <a:spLocks noChangeArrowheads="1"/>
            </p:cNvSpPr>
            <p:nvPr/>
          </p:nvSpPr>
          <p:spPr bwMode="auto">
            <a:xfrm>
              <a:off x="2256" y="1488"/>
              <a:ext cx="384" cy="384"/>
            </a:xfrm>
            <a:prstGeom prst="cube">
              <a:avLst>
                <a:gd name="adj" fmla="val 12963"/>
              </a:avLst>
            </a:prstGeom>
            <a:grp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 Box 59"/>
            <p:cNvSpPr txBox="1">
              <a:spLocks noChangeArrowheads="1"/>
            </p:cNvSpPr>
            <p:nvPr/>
          </p:nvSpPr>
          <p:spPr bwMode="auto">
            <a:xfrm>
              <a:off x="2315" y="1606"/>
              <a:ext cx="225" cy="23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</a:t>
              </a:r>
            </a:p>
          </p:txBody>
        </p:sp>
      </p:grpSp>
      <p:graphicFrame>
        <p:nvGraphicFramePr>
          <p:cNvPr id="3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519826"/>
              </p:ext>
            </p:extLst>
          </p:nvPr>
        </p:nvGraphicFramePr>
        <p:xfrm>
          <a:off x="722297" y="2296192"/>
          <a:ext cx="1999431" cy="114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name="Visio" r:id="rId4" imgW="1687068" imgH="964692" progId="">
                  <p:embed/>
                </p:oleObj>
              </mc:Choice>
              <mc:Fallback>
                <p:oleObj name="Visio" r:id="rId4" imgW="1687068" imgH="964692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297" y="2296192"/>
                        <a:ext cx="1999431" cy="114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61"/>
          <p:cNvSpPr txBox="1">
            <a:spLocks noChangeArrowheads="1"/>
          </p:cNvSpPr>
          <p:nvPr/>
        </p:nvSpPr>
        <p:spPr bwMode="auto">
          <a:xfrm>
            <a:off x="1323709" y="2701912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sp>
        <p:nvSpPr>
          <p:cNvPr id="33" name="Line 62"/>
          <p:cNvSpPr>
            <a:spLocks noChangeShapeType="1"/>
          </p:cNvSpPr>
          <p:nvPr/>
        </p:nvSpPr>
        <p:spPr bwMode="auto">
          <a:xfrm flipH="1">
            <a:off x="2889784" y="1630598"/>
            <a:ext cx="11720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6431556" y="1470167"/>
            <a:ext cx="12618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防火墙的里面</a:t>
            </a:r>
          </a:p>
        </p:txBody>
      </p:sp>
      <p:sp>
        <p:nvSpPr>
          <p:cNvPr id="35" name="Text Box 64"/>
          <p:cNvSpPr txBox="1">
            <a:spLocks noChangeArrowheads="1"/>
          </p:cNvSpPr>
          <p:nvPr/>
        </p:nvSpPr>
        <p:spPr bwMode="auto">
          <a:xfrm>
            <a:off x="1383850" y="1450259"/>
            <a:ext cx="12618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防火墙的外面</a:t>
            </a:r>
          </a:p>
        </p:txBody>
      </p:sp>
      <p:sp>
        <p:nvSpPr>
          <p:cNvPr id="36" name="AutoShape 65"/>
          <p:cNvSpPr>
            <a:spLocks noChangeArrowheads="1"/>
          </p:cNvSpPr>
          <p:nvPr/>
        </p:nvSpPr>
        <p:spPr bwMode="auto">
          <a:xfrm>
            <a:off x="4061865" y="1390615"/>
            <a:ext cx="4300500" cy="2405151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Group 17"/>
          <p:cNvGrpSpPr>
            <a:grpSpLocks/>
          </p:cNvGrpSpPr>
          <p:nvPr/>
        </p:nvGrpSpPr>
        <p:grpSpPr bwMode="auto">
          <a:xfrm>
            <a:off x="6593266" y="2401826"/>
            <a:ext cx="1498578" cy="907037"/>
            <a:chOff x="1680" y="240"/>
            <a:chExt cx="2529" cy="1270"/>
          </a:xfrm>
          <a:solidFill>
            <a:srgbClr val="66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Oval 18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0" name="Oval 19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1" name="Oval 20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2" name="Oval 21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3" name="Oval 22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4" name="Oval 23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5" name="Oval 24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6" name="Oval 25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" name="Oval 26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16" name="Text Box 45"/>
          <p:cNvSpPr txBox="1">
            <a:spLocks noChangeArrowheads="1"/>
          </p:cNvSpPr>
          <p:nvPr/>
        </p:nvSpPr>
        <p:spPr bwMode="auto">
          <a:xfrm>
            <a:off x="6996374" y="2713224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内联网</a:t>
            </a:r>
          </a:p>
        </p:txBody>
      </p:sp>
      <p:sp>
        <p:nvSpPr>
          <p:cNvPr id="50" name="AutoShape 5"/>
          <p:cNvSpPr>
            <a:spLocks noChangeArrowheads="1"/>
          </p:cNvSpPr>
          <p:nvPr/>
        </p:nvSpPr>
        <p:spPr bwMode="auto">
          <a:xfrm>
            <a:off x="509475" y="61919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>
            <a:off x="2942769" y="585983"/>
            <a:ext cx="32624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防火墙在互连网络中的位置</a:t>
            </a:r>
          </a:p>
        </p:txBody>
      </p:sp>
    </p:spTree>
    <p:extLst>
      <p:ext uri="{BB962C8B-B14F-4D97-AF65-F5344CB8AC3E}">
        <p14:creationId xmlns:p14="http://schemas.microsoft.com/office/powerpoint/2010/main" val="291576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980168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712210" y="946957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防火墙的功能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1363373"/>
            <a:ext cx="8397021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防火墙的功能有两个：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阻止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允许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阻止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”就是阻止某种类型的通信量通过防火墙（从外部网络到内部网络，或反过来）。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允许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”的功能与“阻止”恰好相反。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防火墙必须能够识别各种类型的通信量。不过在大多数情况下防火墙的主要功能是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20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阻止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”。</a:t>
            </a:r>
          </a:p>
        </p:txBody>
      </p:sp>
    </p:spTree>
    <p:extLst>
      <p:ext uri="{BB962C8B-B14F-4D97-AF65-F5344CB8AC3E}">
        <p14:creationId xmlns:p14="http://schemas.microsoft.com/office/powerpoint/2010/main" val="291576171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614331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032537" y="581120"/>
            <a:ext cx="30828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防火墙技术一般分为两类 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997536"/>
            <a:ext cx="8236704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分组过滤路由器</a:t>
            </a:r>
          </a:p>
          <a:p>
            <a:pPr marL="798513" indent="-342900" eaLnBrk="0" hangingPunct="0">
              <a:lnSpc>
                <a:spcPts val="3000"/>
              </a:lnSpc>
              <a:buClr>
                <a:srgbClr val="7030A0"/>
              </a:buClr>
              <a:buSzPct val="70000"/>
              <a:buFont typeface="Wingdings" pitchFamily="2" charset="2"/>
              <a:buChar char="u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是一种具有分组过滤功能的路由器，它根据过滤规则对进出内部网络的分组执行转发或者丢弃（即过滤）。过滤规则基于分组的网络层或运输层首部的信息，例如：源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目的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地址、源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目的端口、协议类型（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UDP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）等。</a:t>
            </a:r>
          </a:p>
          <a:p>
            <a:pPr marL="798513" indent="-342900" eaLnBrk="0" hangingPunct="0">
              <a:lnSpc>
                <a:spcPts val="3000"/>
              </a:lnSpc>
              <a:buClr>
                <a:srgbClr val="7030A0"/>
              </a:buClr>
              <a:buSzPct val="70000"/>
              <a:buFont typeface="Wingdings" pitchFamily="2" charset="2"/>
              <a:buChar char="u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分组过滤可以是无状态的，即独立地处理每一个分组。也可以是有状态的，即要跟踪每个连接或会话的通信状态，并根据这些状态信息来决定是否转发分组。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798513" indent="-342900" eaLnBrk="0" hangingPunct="0">
              <a:lnSpc>
                <a:spcPts val="3000"/>
              </a:lnSpc>
              <a:buClr>
                <a:srgbClr val="7030A0"/>
              </a:buClr>
              <a:buSzPct val="70000"/>
              <a:buFont typeface="Wingdings" pitchFamily="2" charset="2"/>
              <a:buChar char="u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简单高效，对用户透明，但不能对高层数据进行过滤。</a:t>
            </a:r>
          </a:p>
        </p:txBody>
      </p:sp>
    </p:spTree>
    <p:extLst>
      <p:ext uri="{BB962C8B-B14F-4D97-AF65-F5344CB8AC3E}">
        <p14:creationId xmlns:p14="http://schemas.microsoft.com/office/powerpoint/2010/main" val="291576171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61162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032537" y="578412"/>
            <a:ext cx="30828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防火墙技术一般分为两类 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992762"/>
            <a:ext cx="8129017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9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19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应用网关也称为代理服务器 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(proxy server)</a:t>
            </a:r>
          </a:p>
          <a:p>
            <a:pPr marL="799200" indent="-342900" eaLnBrk="0" hangingPunct="0">
              <a:lnSpc>
                <a:spcPts val="2900"/>
              </a:lnSpc>
              <a:buClr>
                <a:srgbClr val="7030A0"/>
              </a:buClr>
              <a:buSzPct val="70000"/>
              <a:buFont typeface="Wingdings" pitchFamily="2" charset="2"/>
              <a:buChar char="u"/>
            </a:pP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它在应用层通信中扮演</a:t>
            </a:r>
            <a:r>
              <a:rPr lang="zh-CN" altLang="en-US" sz="19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报文中继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的角色。</a:t>
            </a:r>
          </a:p>
          <a:p>
            <a:pPr marL="799200" indent="-342900" eaLnBrk="0" hangingPunct="0">
              <a:lnSpc>
                <a:spcPts val="2900"/>
              </a:lnSpc>
              <a:buClr>
                <a:srgbClr val="7030A0"/>
              </a:buClr>
              <a:buSzPct val="70000"/>
              <a:buFont typeface="Wingdings" pitchFamily="2" charset="2"/>
              <a:buChar char="u"/>
            </a:pP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每种网络应用需要一个应用网关。</a:t>
            </a:r>
          </a:p>
          <a:p>
            <a:pPr marL="799200" indent="-342900" eaLnBrk="0" hangingPunct="0">
              <a:lnSpc>
                <a:spcPts val="2900"/>
              </a:lnSpc>
              <a:buClr>
                <a:srgbClr val="7030A0"/>
              </a:buClr>
              <a:buSzPct val="70000"/>
              <a:buFont typeface="Wingdings" pitchFamily="2" charset="2"/>
              <a:buChar char="u"/>
            </a:pP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在应用网关中，可以实现基于应用层数据的过滤和高层用户鉴别。</a:t>
            </a:r>
          </a:p>
          <a:p>
            <a:pPr marL="799200" indent="-342900" eaLnBrk="0" hangingPunct="0">
              <a:lnSpc>
                <a:spcPts val="2900"/>
              </a:lnSpc>
              <a:buClr>
                <a:srgbClr val="7030A0"/>
              </a:buClr>
              <a:buSzPct val="70000"/>
              <a:buFont typeface="Wingdings" pitchFamily="2" charset="2"/>
              <a:buChar char="u"/>
            </a:pPr>
            <a:r>
              <a:rPr lang="zh-CN" altLang="en-US" sz="19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所有进出网络的应用程序报文都必须通过应用网关。</a:t>
            </a:r>
          </a:p>
          <a:p>
            <a:pPr marL="799200" indent="-342900" eaLnBrk="0" hangingPunct="0">
              <a:lnSpc>
                <a:spcPts val="2900"/>
              </a:lnSpc>
              <a:buClr>
                <a:srgbClr val="7030A0"/>
              </a:buClr>
              <a:buSzPct val="70000"/>
              <a:buFont typeface="Wingdings" pitchFamily="2" charset="2"/>
              <a:buChar char="u"/>
            </a:pP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应用网关也有一些缺点：</a:t>
            </a:r>
          </a:p>
          <a:p>
            <a:pPr marL="1071563" indent="-215900" eaLnBrk="0" hangingPunct="0">
              <a:lnSpc>
                <a:spcPts val="29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每种应用都需要一个不同的应用网关。</a:t>
            </a:r>
          </a:p>
          <a:p>
            <a:pPr marL="1071563" indent="-215900" eaLnBrk="0" hangingPunct="0">
              <a:lnSpc>
                <a:spcPts val="29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在应用层转发和处理报文，处理负担较重。</a:t>
            </a:r>
          </a:p>
          <a:p>
            <a:pPr marL="1071563" indent="-215900" eaLnBrk="0" hangingPunct="0">
              <a:lnSpc>
                <a:spcPts val="29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对应用程序不透明，需要在应用程序客户端配置应用网关地址。</a:t>
            </a:r>
          </a:p>
        </p:txBody>
      </p:sp>
    </p:spTree>
    <p:extLst>
      <p:ext uri="{BB962C8B-B14F-4D97-AF65-F5344CB8AC3E}">
        <p14:creationId xmlns:p14="http://schemas.microsoft.com/office/powerpoint/2010/main" val="291576171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511896" y="1187961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3051787" y="1162497"/>
            <a:ext cx="30492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7.7.2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入侵检测系统 </a:t>
            </a:r>
          </a:p>
        </p:txBody>
      </p:sp>
      <p:sp>
        <p:nvSpPr>
          <p:cNvPr id="7" name="Rectangle 46"/>
          <p:cNvSpPr>
            <a:spLocks noChangeArrowheads="1"/>
          </p:cNvSpPr>
          <p:nvPr/>
        </p:nvSpPr>
        <p:spPr bwMode="auto">
          <a:xfrm>
            <a:off x="509473" y="1631351"/>
            <a:ext cx="823076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防火墙试图在入侵行为发生之前阻止所有可疑的通信。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入侵检测系统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IDS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(Intrusion Detection System)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能够在入侵已经开始，但还没有造成危害或在造成更大危害前，及时检测到入侵，以便尽快阻止入侵，把危害降低到最小。 </a:t>
            </a:r>
            <a:endParaRPr lang="zh-CN" altLang="en-US" sz="2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576171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2"/>
          <p:cNvSpPr>
            <a:spLocks noChangeArrowheads="1"/>
          </p:cNvSpPr>
          <p:nvPr/>
        </p:nvSpPr>
        <p:spPr bwMode="auto">
          <a:xfrm>
            <a:off x="511896" y="1003883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3051787" y="978419"/>
            <a:ext cx="30492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7.7.2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入侵检测系统 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1447273"/>
            <a:ext cx="8230766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IDS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对进入网络的分组执行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深度分组检查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，当观察到可疑分组时，向网络管理员发出告警或执行阻断操作（由于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IDS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的“误报”率通常较高，多数情况不执行自动阻断）。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IDS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能用于检测多种网络攻击，包括网络映射、端口扫描、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攻击、蠕虫和病毒、系统漏洞攻击等。</a:t>
            </a:r>
          </a:p>
        </p:txBody>
      </p:sp>
    </p:spTree>
    <p:extLst>
      <p:ext uri="{BB962C8B-B14F-4D97-AF65-F5344CB8AC3E}">
        <p14:creationId xmlns:p14="http://schemas.microsoft.com/office/powerpoint/2010/main" val="291576171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1120636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455729" y="1087425"/>
            <a:ext cx="22365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两种入侵检测方法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1503841"/>
            <a:ext cx="8397021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基于特征的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IDS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维护一个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所有已知攻击标志性特征的数据库。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这些特征和规则通常由网络安全专家生成，由机构的网络管理员定制并将其加入到数据库中。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基于特征的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IDS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只能检测已知攻击，对于未知攻击则束手无策。 </a:t>
            </a:r>
            <a:endParaRPr lang="zh-CN" altLang="en-US" sz="2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576171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92448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417257" y="891276"/>
            <a:ext cx="23134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两种入侵检测方法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1307692"/>
            <a:ext cx="8397021" cy="136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基于异常的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IDS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通过观察正常运行的网络流量，学习正常流量的统计特性和规律。当检测到网络中流量某种统计规律不符合正常情况时，则认为可能发生了入侵行为。</a:t>
            </a:r>
          </a:p>
        </p:txBody>
      </p:sp>
      <p:sp>
        <p:nvSpPr>
          <p:cNvPr id="5" name="圆角矩形 3"/>
          <p:cNvSpPr>
            <a:spLocks noChangeArrowheads="1"/>
          </p:cNvSpPr>
          <p:nvPr/>
        </p:nvSpPr>
        <p:spPr bwMode="auto">
          <a:xfrm>
            <a:off x="511894" y="2761307"/>
            <a:ext cx="8129016" cy="1220429"/>
          </a:xfrm>
          <a:prstGeom prst="roundRect">
            <a:avLst>
              <a:gd name="adj" fmla="val 8708"/>
            </a:avLst>
          </a:prstGeom>
          <a:solidFill>
            <a:srgbClr val="0089F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/>
        </p:spPr>
        <p:txBody>
          <a:bodyPr anchor="ctr"/>
          <a:lstStyle/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至今为止，大多数部署的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IDS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主要是基于特征的，尽管某些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IDS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包括了某些基于异常的特性。</a:t>
            </a:r>
          </a:p>
        </p:txBody>
      </p:sp>
    </p:spTree>
    <p:extLst>
      <p:ext uri="{BB962C8B-B14F-4D97-AF65-F5344CB8AC3E}">
        <p14:creationId xmlns:p14="http://schemas.microsoft.com/office/powerpoint/2010/main" val="291576171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4800" y="1088814"/>
            <a:ext cx="829405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 eaLnBrk="0" hangingPunct="0">
              <a:lnSpc>
                <a:spcPts val="28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网络安全是一个很大的领域。对于有志于这一领域的读者，可在下面几个方向作进一步的研究：</a:t>
            </a:r>
          </a:p>
          <a:p>
            <a:pPr marL="627063" indent="-269875" eaLnBrk="0" hangingPunct="0">
              <a:lnSpc>
                <a:spcPts val="28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椭圆曲线密码 </a:t>
            </a:r>
            <a:r>
              <a:rPr lang="en-US" altLang="zh-CN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(Elliptic Curve Cryptography</a:t>
            </a:r>
            <a:r>
              <a:rPr lang="zh-CN" altLang="en-US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，简写为 </a:t>
            </a:r>
            <a:r>
              <a:rPr lang="en-US" altLang="zh-CN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ECC) </a:t>
            </a:r>
            <a:r>
              <a:rPr lang="zh-CN" altLang="en-US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AES </a:t>
            </a: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——</a:t>
            </a:r>
          </a:p>
          <a:p>
            <a:pPr marL="627063" indent="-269875" eaLnBrk="0" hangingPunct="0">
              <a:lnSpc>
                <a:spcPts val="2800"/>
              </a:lnSpc>
              <a:buClr>
                <a:srgbClr val="7030A0"/>
              </a:buClr>
            </a:pP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这一系统现在已广泛用于电子护照中，也是下一代金融系统使用的加密系统。</a:t>
            </a:r>
          </a:p>
          <a:p>
            <a:pPr marL="627063" indent="-269875" eaLnBrk="0" hangingPunct="0">
              <a:lnSpc>
                <a:spcPts val="2800"/>
              </a:lnSpc>
              <a:buClr>
                <a:srgbClr val="7030A0"/>
              </a:buClr>
              <a:buFont typeface="+mj-lt"/>
              <a:buAutoNum type="arabicPeriod" startAt="2"/>
            </a:pPr>
            <a:r>
              <a:rPr lang="zh-CN" altLang="en-US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移动安全 </a:t>
            </a:r>
            <a:r>
              <a:rPr lang="en-US" altLang="zh-CN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(Mobile Security) </a:t>
            </a: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移动通信带来的广泛应用 （如移动支付，</a:t>
            </a: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Mobile Payment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）向网络安全提出了更高的要求。</a:t>
            </a:r>
          </a:p>
          <a:p>
            <a:pPr marL="627063" indent="-269875" eaLnBrk="0" hangingPunct="0">
              <a:lnSpc>
                <a:spcPts val="2800"/>
              </a:lnSpc>
              <a:buClr>
                <a:srgbClr val="7030A0"/>
              </a:buClr>
              <a:buFont typeface="+mj-lt"/>
              <a:buAutoNum type="arabicPeriod" startAt="2"/>
            </a:pPr>
            <a:r>
              <a:rPr lang="zh-CN" altLang="en-US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量子密码 </a:t>
            </a:r>
            <a:r>
              <a:rPr lang="en-US" altLang="zh-CN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(Quantum Cryptography) </a:t>
            </a: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量子计算机的到来将使得目前许多使用中的密码技术无效，后量子密码学（</a:t>
            </a: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Post-Quantum Cryptography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）的研究方兴未艾。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45144" y="668361"/>
            <a:ext cx="8053712" cy="38872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endParaRPr lang="zh-CN" altLang="en-US">
              <a:latin typeface="宋体" charset="-122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770068" y="626090"/>
            <a:ext cx="36038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7.8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一些未来的发展方向</a:t>
            </a:r>
          </a:p>
        </p:txBody>
      </p:sp>
    </p:spTree>
    <p:extLst>
      <p:ext uri="{BB962C8B-B14F-4D97-AF65-F5344CB8AC3E}">
        <p14:creationId xmlns:p14="http://schemas.microsoft.com/office/powerpoint/2010/main" val="613966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09474" y="1143000"/>
            <a:ext cx="8129015" cy="321868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Line 53"/>
          <p:cNvSpPr>
            <a:spLocks noChangeShapeType="1"/>
          </p:cNvSpPr>
          <p:nvPr/>
        </p:nvSpPr>
        <p:spPr bwMode="auto">
          <a:xfrm>
            <a:off x="4495589" y="2488284"/>
            <a:ext cx="1633098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9" name="Group 107"/>
          <p:cNvGrpSpPr/>
          <p:nvPr/>
        </p:nvGrpSpPr>
        <p:grpSpPr bwMode="auto">
          <a:xfrm>
            <a:off x="3690125" y="2016088"/>
            <a:ext cx="1699379" cy="1056126"/>
            <a:chOff x="2248" y="820"/>
            <a:chExt cx="2248" cy="883"/>
          </a:xfrm>
        </p:grpSpPr>
        <p:grpSp>
          <p:nvGrpSpPr>
            <p:cNvPr id="100" name="Group 108"/>
            <p:cNvGrpSpPr/>
            <p:nvPr/>
          </p:nvGrpSpPr>
          <p:grpSpPr bwMode="auto">
            <a:xfrm>
              <a:off x="3567" y="902"/>
              <a:ext cx="929" cy="759"/>
              <a:chOff x="3567" y="902"/>
              <a:chExt cx="929" cy="759"/>
            </a:xfrm>
          </p:grpSpPr>
          <p:grpSp>
            <p:nvGrpSpPr>
              <p:cNvPr id="130" name="Group 109"/>
              <p:cNvGrpSpPr/>
              <p:nvPr/>
            </p:nvGrpSpPr>
            <p:grpSpPr bwMode="auto">
              <a:xfrm>
                <a:off x="3926" y="902"/>
                <a:ext cx="570" cy="611"/>
                <a:chOff x="3926" y="902"/>
                <a:chExt cx="570" cy="611"/>
              </a:xfrm>
            </p:grpSpPr>
            <p:grpSp>
              <p:nvGrpSpPr>
                <p:cNvPr id="135" name="Group 110"/>
                <p:cNvGrpSpPr/>
                <p:nvPr/>
              </p:nvGrpSpPr>
              <p:grpSpPr bwMode="auto">
                <a:xfrm>
                  <a:off x="4071" y="982"/>
                  <a:ext cx="425" cy="448"/>
                  <a:chOff x="4071" y="982"/>
                  <a:chExt cx="425" cy="448"/>
                </a:xfrm>
              </p:grpSpPr>
              <p:grpSp>
                <p:nvGrpSpPr>
                  <p:cNvPr id="145" name="Group 111"/>
                  <p:cNvGrpSpPr/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147" name="Group 112"/>
                    <p:cNvGrpSpPr/>
                    <p:nvPr/>
                  </p:nvGrpSpPr>
                  <p:grpSpPr bwMode="auto">
                    <a:xfrm>
                      <a:off x="4182" y="1010"/>
                      <a:ext cx="314" cy="366"/>
                      <a:chOff x="4182" y="1010"/>
                      <a:chExt cx="314" cy="366"/>
                    </a:xfrm>
                  </p:grpSpPr>
                  <p:grpSp>
                    <p:nvGrpSpPr>
                      <p:cNvPr id="151" name="Group 113"/>
                      <p:cNvGrpSpPr/>
                      <p:nvPr/>
                    </p:nvGrpSpPr>
                    <p:grpSpPr bwMode="auto">
                      <a:xfrm>
                        <a:off x="4220" y="1010"/>
                        <a:ext cx="276" cy="366"/>
                        <a:chOff x="4220" y="1010"/>
                        <a:chExt cx="276" cy="366"/>
                      </a:xfrm>
                    </p:grpSpPr>
                    <p:sp>
                      <p:nvSpPr>
                        <p:cNvPr id="155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65" y="1228"/>
                          <a:ext cx="131" cy="9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56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54" y="1254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57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9" y="1091"/>
                          <a:ext cx="131" cy="9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58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0" y="1010"/>
                          <a:ext cx="166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59" name="Freeform 118"/>
                        <p:cNvSpPr/>
                        <p:nvPr/>
                      </p:nvSpPr>
                      <p:spPr bwMode="auto">
                        <a:xfrm>
                          <a:off x="4332" y="1092"/>
                          <a:ext cx="113" cy="208"/>
                        </a:xfrm>
                        <a:custGeom>
                          <a:avLst/>
                          <a:gdLst>
                            <a:gd name="T0" fmla="*/ 112 w 113"/>
                            <a:gd name="T1" fmla="*/ 205 h 208"/>
                            <a:gd name="T2" fmla="*/ 63 w 113"/>
                            <a:gd name="T3" fmla="*/ 207 h 208"/>
                            <a:gd name="T4" fmla="*/ 0 w 113"/>
                            <a:gd name="T5" fmla="*/ 0 h 208"/>
                            <a:gd name="T6" fmla="*/ 70 w 113"/>
                            <a:gd name="T7" fmla="*/ 15 h 208"/>
                            <a:gd name="T8" fmla="*/ 71 w 113"/>
                            <a:gd name="T9" fmla="*/ 117 h 208"/>
                            <a:gd name="T10" fmla="*/ 112 w 113"/>
                            <a:gd name="T11" fmla="*/ 205 h 2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13" h="208">
                              <a:moveTo>
                                <a:pt x="112" y="205"/>
                              </a:moveTo>
                              <a:lnTo>
                                <a:pt x="63" y="207"/>
                              </a:lnTo>
                              <a:lnTo>
                                <a:pt x="0" y="0"/>
                              </a:lnTo>
                              <a:lnTo>
                                <a:pt x="70" y="15"/>
                              </a:lnTo>
                              <a:lnTo>
                                <a:pt x="71" y="117"/>
                              </a:lnTo>
                              <a:lnTo>
                                <a:pt x="112" y="205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152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119"/>
                        <a:ext cx="240" cy="17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53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228"/>
                        <a:ext cx="167" cy="12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54" name="Freeform 121"/>
                      <p:cNvSpPr/>
                      <p:nvPr/>
                    </p:nvSpPr>
                    <p:spPr bwMode="auto">
                      <a:xfrm>
                        <a:off x="4235" y="1068"/>
                        <a:ext cx="121" cy="224"/>
                      </a:xfrm>
                      <a:custGeom>
                        <a:avLst/>
                        <a:gdLst>
                          <a:gd name="T0" fmla="*/ 110 w 121"/>
                          <a:gd name="T1" fmla="*/ 38 h 224"/>
                          <a:gd name="T2" fmla="*/ 97 w 121"/>
                          <a:gd name="T3" fmla="*/ 85 h 224"/>
                          <a:gd name="T4" fmla="*/ 120 w 121"/>
                          <a:gd name="T5" fmla="*/ 192 h 224"/>
                          <a:gd name="T6" fmla="*/ 72 w 121"/>
                          <a:gd name="T7" fmla="*/ 223 h 224"/>
                          <a:gd name="T8" fmla="*/ 0 w 121"/>
                          <a:gd name="T9" fmla="*/ 95 h 224"/>
                          <a:gd name="T10" fmla="*/ 57 w 121"/>
                          <a:gd name="T11" fmla="*/ 0 h 224"/>
                          <a:gd name="T12" fmla="*/ 110 w 121"/>
                          <a:gd name="T13" fmla="*/ 38 h 2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1" h="224">
                            <a:moveTo>
                              <a:pt x="110" y="38"/>
                            </a:moveTo>
                            <a:lnTo>
                              <a:pt x="97" y="85"/>
                            </a:lnTo>
                            <a:lnTo>
                              <a:pt x="120" y="192"/>
                            </a:lnTo>
                            <a:lnTo>
                              <a:pt x="72" y="223"/>
                            </a:lnTo>
                            <a:lnTo>
                              <a:pt x="0" y="95"/>
                            </a:lnTo>
                            <a:lnTo>
                              <a:pt x="57" y="0"/>
                            </a:lnTo>
                            <a:lnTo>
                              <a:pt x="110" y="38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  <p:sp>
                  <p:nvSpPr>
                    <p:cNvPr id="148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" y="1336"/>
                      <a:ext cx="129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49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982"/>
                      <a:ext cx="168" cy="1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50" name="Freeform 124"/>
                    <p:cNvSpPr/>
                    <p:nvPr/>
                  </p:nvSpPr>
                  <p:spPr bwMode="auto">
                    <a:xfrm>
                      <a:off x="4224" y="1313"/>
                      <a:ext cx="85" cy="39"/>
                    </a:xfrm>
                    <a:custGeom>
                      <a:avLst/>
                      <a:gdLst>
                        <a:gd name="T0" fmla="*/ 84 w 85"/>
                        <a:gd name="T1" fmla="*/ 24 h 39"/>
                        <a:gd name="T2" fmla="*/ 58 w 85"/>
                        <a:gd name="T3" fmla="*/ 38 h 39"/>
                        <a:gd name="T4" fmla="*/ 0 w 85"/>
                        <a:gd name="T5" fmla="*/ 18 h 39"/>
                        <a:gd name="T6" fmla="*/ 58 w 85"/>
                        <a:gd name="T7" fmla="*/ 0 h 39"/>
                        <a:gd name="T8" fmla="*/ 84 w 85"/>
                        <a:gd name="T9" fmla="*/ 24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5" h="39">
                          <a:moveTo>
                            <a:pt x="84" y="24"/>
                          </a:moveTo>
                          <a:lnTo>
                            <a:pt x="58" y="38"/>
                          </a:lnTo>
                          <a:lnTo>
                            <a:pt x="0" y="18"/>
                          </a:lnTo>
                          <a:lnTo>
                            <a:pt x="58" y="0"/>
                          </a:lnTo>
                          <a:lnTo>
                            <a:pt x="84" y="2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146" name="Freeform 125"/>
                  <p:cNvSpPr/>
                  <p:nvPr/>
                </p:nvSpPr>
                <p:spPr bwMode="auto">
                  <a:xfrm>
                    <a:off x="4209" y="1042"/>
                    <a:ext cx="47" cy="68"/>
                  </a:xfrm>
                  <a:custGeom>
                    <a:avLst/>
                    <a:gdLst>
                      <a:gd name="T0" fmla="*/ 23 w 47"/>
                      <a:gd name="T1" fmla="*/ 0 h 68"/>
                      <a:gd name="T2" fmla="*/ 46 w 47"/>
                      <a:gd name="T3" fmla="*/ 1 h 68"/>
                      <a:gd name="T4" fmla="*/ 38 w 47"/>
                      <a:gd name="T5" fmla="*/ 67 h 68"/>
                      <a:gd name="T6" fmla="*/ 0 w 47"/>
                      <a:gd name="T7" fmla="*/ 54 h 68"/>
                      <a:gd name="T8" fmla="*/ 23 w 47"/>
                      <a:gd name="T9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68">
                        <a:moveTo>
                          <a:pt x="23" y="0"/>
                        </a:moveTo>
                        <a:lnTo>
                          <a:pt x="46" y="1"/>
                        </a:lnTo>
                        <a:lnTo>
                          <a:pt x="38" y="67"/>
                        </a:lnTo>
                        <a:lnTo>
                          <a:pt x="0" y="54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36" name="Group 126"/>
                <p:cNvGrpSpPr/>
                <p:nvPr/>
              </p:nvGrpSpPr>
              <p:grpSpPr bwMode="auto">
                <a:xfrm>
                  <a:off x="3926" y="902"/>
                  <a:ext cx="385" cy="556"/>
                  <a:chOff x="3926" y="902"/>
                  <a:chExt cx="385" cy="556"/>
                </a:xfrm>
              </p:grpSpPr>
              <p:sp>
                <p:nvSpPr>
                  <p:cNvPr id="139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961" y="1228"/>
                    <a:ext cx="314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0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1065"/>
                    <a:ext cx="314" cy="2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1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902"/>
                    <a:ext cx="241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2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1010"/>
                    <a:ext cx="131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3" name="Freeform 131"/>
                  <p:cNvSpPr/>
                  <p:nvPr/>
                </p:nvSpPr>
                <p:spPr bwMode="auto">
                  <a:xfrm>
                    <a:off x="4000" y="990"/>
                    <a:ext cx="208" cy="202"/>
                  </a:xfrm>
                  <a:custGeom>
                    <a:avLst/>
                    <a:gdLst>
                      <a:gd name="T0" fmla="*/ 146 w 208"/>
                      <a:gd name="T1" fmla="*/ 8 h 202"/>
                      <a:gd name="T2" fmla="*/ 145 w 208"/>
                      <a:gd name="T3" fmla="*/ 32 h 202"/>
                      <a:gd name="T4" fmla="*/ 194 w 208"/>
                      <a:gd name="T5" fmla="*/ 77 h 202"/>
                      <a:gd name="T6" fmla="*/ 207 w 208"/>
                      <a:gd name="T7" fmla="*/ 82 h 202"/>
                      <a:gd name="T8" fmla="*/ 133 w 208"/>
                      <a:gd name="T9" fmla="*/ 201 h 202"/>
                      <a:gd name="T10" fmla="*/ 0 w 208"/>
                      <a:gd name="T11" fmla="*/ 0 h 202"/>
                      <a:gd name="T12" fmla="*/ 146 w 208"/>
                      <a:gd name="T13" fmla="*/ 8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8" h="202">
                        <a:moveTo>
                          <a:pt x="146" y="8"/>
                        </a:moveTo>
                        <a:lnTo>
                          <a:pt x="145" y="32"/>
                        </a:lnTo>
                        <a:lnTo>
                          <a:pt x="194" y="77"/>
                        </a:lnTo>
                        <a:lnTo>
                          <a:pt x="207" y="82"/>
                        </a:lnTo>
                        <a:lnTo>
                          <a:pt x="133" y="201"/>
                        </a:lnTo>
                        <a:lnTo>
                          <a:pt x="0" y="0"/>
                        </a:lnTo>
                        <a:lnTo>
                          <a:pt x="146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4" name="Freeform 132"/>
                  <p:cNvSpPr/>
                  <p:nvPr/>
                </p:nvSpPr>
                <p:spPr bwMode="auto">
                  <a:xfrm>
                    <a:off x="4103" y="1271"/>
                    <a:ext cx="133" cy="54"/>
                  </a:xfrm>
                  <a:custGeom>
                    <a:avLst/>
                    <a:gdLst>
                      <a:gd name="T0" fmla="*/ 117 w 133"/>
                      <a:gd name="T1" fmla="*/ 8 h 54"/>
                      <a:gd name="T2" fmla="*/ 132 w 133"/>
                      <a:gd name="T3" fmla="*/ 25 h 54"/>
                      <a:gd name="T4" fmla="*/ 0 w 133"/>
                      <a:gd name="T5" fmla="*/ 53 h 54"/>
                      <a:gd name="T6" fmla="*/ 4 w 133"/>
                      <a:gd name="T7" fmla="*/ 0 h 54"/>
                      <a:gd name="T8" fmla="*/ 117 w 133"/>
                      <a:gd name="T9" fmla="*/ 8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3" h="54">
                        <a:moveTo>
                          <a:pt x="117" y="8"/>
                        </a:moveTo>
                        <a:lnTo>
                          <a:pt x="132" y="25"/>
                        </a:lnTo>
                        <a:lnTo>
                          <a:pt x="0" y="53"/>
                        </a:lnTo>
                        <a:lnTo>
                          <a:pt x="4" y="0"/>
                        </a:lnTo>
                        <a:lnTo>
                          <a:pt x="117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37" name="Oval 133"/>
                <p:cNvSpPr>
                  <a:spLocks noChangeArrowheads="1"/>
                </p:cNvSpPr>
                <p:nvPr/>
              </p:nvSpPr>
              <p:spPr bwMode="auto">
                <a:xfrm>
                  <a:off x="3926" y="13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8" name="Freeform 134"/>
                <p:cNvSpPr/>
                <p:nvPr/>
              </p:nvSpPr>
              <p:spPr bwMode="auto">
                <a:xfrm>
                  <a:off x="4041" y="1378"/>
                  <a:ext cx="87" cy="65"/>
                </a:xfrm>
                <a:custGeom>
                  <a:avLst/>
                  <a:gdLst>
                    <a:gd name="T0" fmla="*/ 34 w 87"/>
                    <a:gd name="T1" fmla="*/ 64 h 65"/>
                    <a:gd name="T2" fmla="*/ 86 w 87"/>
                    <a:gd name="T3" fmla="*/ 41 h 65"/>
                    <a:gd name="T4" fmla="*/ 27 w 87"/>
                    <a:gd name="T5" fmla="*/ 0 h 65"/>
                    <a:gd name="T6" fmla="*/ 0 w 87"/>
                    <a:gd name="T7" fmla="*/ 23 h 65"/>
                    <a:gd name="T8" fmla="*/ 34 w 87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65">
                      <a:moveTo>
                        <a:pt x="34" y="64"/>
                      </a:moveTo>
                      <a:lnTo>
                        <a:pt x="86" y="41"/>
                      </a:lnTo>
                      <a:lnTo>
                        <a:pt x="27" y="0"/>
                      </a:lnTo>
                      <a:lnTo>
                        <a:pt x="0" y="23"/>
                      </a:lnTo>
                      <a:lnTo>
                        <a:pt x="34" y="64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31" name="Oval 135"/>
              <p:cNvSpPr>
                <a:spLocks noChangeArrowheads="1"/>
              </p:cNvSpPr>
              <p:nvPr/>
            </p:nvSpPr>
            <p:spPr bwMode="auto">
              <a:xfrm>
                <a:off x="3567" y="1513"/>
                <a:ext cx="204" cy="14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2" name="Oval 136"/>
              <p:cNvSpPr>
                <a:spLocks noChangeArrowheads="1"/>
              </p:cNvSpPr>
              <p:nvPr/>
            </p:nvSpPr>
            <p:spPr bwMode="auto">
              <a:xfrm>
                <a:off x="3742" y="1513"/>
                <a:ext cx="168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" name="Oval 137"/>
              <p:cNvSpPr>
                <a:spLocks noChangeArrowheads="1"/>
              </p:cNvSpPr>
              <p:nvPr/>
            </p:nvSpPr>
            <p:spPr bwMode="auto">
              <a:xfrm>
                <a:off x="3843" y="1469"/>
                <a:ext cx="166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" name="Freeform 138"/>
              <p:cNvSpPr/>
              <p:nvPr/>
            </p:nvSpPr>
            <p:spPr bwMode="auto">
              <a:xfrm>
                <a:off x="3696" y="1448"/>
                <a:ext cx="345" cy="171"/>
              </a:xfrm>
              <a:custGeom>
                <a:avLst/>
                <a:gdLst>
                  <a:gd name="T0" fmla="*/ 321 w 345"/>
                  <a:gd name="T1" fmla="*/ 49 h 171"/>
                  <a:gd name="T2" fmla="*/ 288 w 345"/>
                  <a:gd name="T3" fmla="*/ 60 h 171"/>
                  <a:gd name="T4" fmla="*/ 195 w 345"/>
                  <a:gd name="T5" fmla="*/ 129 h 171"/>
                  <a:gd name="T6" fmla="*/ 174 w 345"/>
                  <a:gd name="T7" fmla="*/ 158 h 171"/>
                  <a:gd name="T8" fmla="*/ 73 w 345"/>
                  <a:gd name="T9" fmla="*/ 158 h 171"/>
                  <a:gd name="T10" fmla="*/ 52 w 345"/>
                  <a:gd name="T11" fmla="*/ 170 h 171"/>
                  <a:gd name="T12" fmla="*/ 0 w 345"/>
                  <a:gd name="T13" fmla="*/ 119 h 171"/>
                  <a:gd name="T14" fmla="*/ 233 w 345"/>
                  <a:gd name="T15" fmla="*/ 0 h 171"/>
                  <a:gd name="T16" fmla="*/ 344 w 345"/>
                  <a:gd name="T17" fmla="*/ 27 h 171"/>
                  <a:gd name="T18" fmla="*/ 321 w 345"/>
                  <a:gd name="T19" fmla="*/ 4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71">
                    <a:moveTo>
                      <a:pt x="321" y="49"/>
                    </a:moveTo>
                    <a:lnTo>
                      <a:pt x="288" y="60"/>
                    </a:lnTo>
                    <a:lnTo>
                      <a:pt x="195" y="129"/>
                    </a:lnTo>
                    <a:lnTo>
                      <a:pt x="174" y="158"/>
                    </a:lnTo>
                    <a:lnTo>
                      <a:pt x="73" y="158"/>
                    </a:lnTo>
                    <a:lnTo>
                      <a:pt x="52" y="170"/>
                    </a:lnTo>
                    <a:lnTo>
                      <a:pt x="0" y="119"/>
                    </a:lnTo>
                    <a:lnTo>
                      <a:pt x="233" y="0"/>
                    </a:lnTo>
                    <a:lnTo>
                      <a:pt x="344" y="27"/>
                    </a:lnTo>
                    <a:lnTo>
                      <a:pt x="321" y="4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1" name="Group 139"/>
            <p:cNvGrpSpPr/>
            <p:nvPr/>
          </p:nvGrpSpPr>
          <p:grpSpPr bwMode="auto">
            <a:xfrm>
              <a:off x="2248" y="907"/>
              <a:ext cx="556" cy="525"/>
              <a:chOff x="2248" y="907"/>
              <a:chExt cx="556" cy="525"/>
            </a:xfrm>
          </p:grpSpPr>
          <p:grpSp>
            <p:nvGrpSpPr>
              <p:cNvPr id="115" name="Group 140"/>
              <p:cNvGrpSpPr/>
              <p:nvPr/>
            </p:nvGrpSpPr>
            <p:grpSpPr bwMode="auto">
              <a:xfrm>
                <a:off x="2248" y="982"/>
                <a:ext cx="299" cy="314"/>
                <a:chOff x="2248" y="982"/>
                <a:chExt cx="299" cy="314"/>
              </a:xfrm>
            </p:grpSpPr>
            <p:sp>
              <p:nvSpPr>
                <p:cNvPr id="126" name="Oval 141"/>
                <p:cNvSpPr>
                  <a:spLocks noChangeArrowheads="1"/>
                </p:cNvSpPr>
                <p:nvPr/>
              </p:nvSpPr>
              <p:spPr bwMode="auto">
                <a:xfrm>
                  <a:off x="2248" y="1091"/>
                  <a:ext cx="129" cy="9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7" name="Oval 142"/>
                <p:cNvSpPr>
                  <a:spLocks noChangeArrowheads="1"/>
                </p:cNvSpPr>
                <p:nvPr/>
              </p:nvSpPr>
              <p:spPr bwMode="auto">
                <a:xfrm>
                  <a:off x="2270" y="1174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8" name="Oval 143"/>
                <p:cNvSpPr>
                  <a:spLocks noChangeArrowheads="1"/>
                </p:cNvSpPr>
                <p:nvPr/>
              </p:nvSpPr>
              <p:spPr bwMode="auto">
                <a:xfrm>
                  <a:off x="2307" y="982"/>
                  <a:ext cx="240" cy="17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9" name="Freeform 144"/>
                <p:cNvSpPr/>
                <p:nvPr/>
              </p:nvSpPr>
              <p:spPr bwMode="auto">
                <a:xfrm>
                  <a:off x="2291" y="1104"/>
                  <a:ext cx="84" cy="95"/>
                </a:xfrm>
                <a:custGeom>
                  <a:avLst/>
                  <a:gdLst>
                    <a:gd name="T0" fmla="*/ 47 w 84"/>
                    <a:gd name="T1" fmla="*/ 0 h 95"/>
                    <a:gd name="T2" fmla="*/ 0 w 84"/>
                    <a:gd name="T3" fmla="*/ 18 h 95"/>
                    <a:gd name="T4" fmla="*/ 1 w 84"/>
                    <a:gd name="T5" fmla="*/ 76 h 95"/>
                    <a:gd name="T6" fmla="*/ 16 w 84"/>
                    <a:gd name="T7" fmla="*/ 94 h 95"/>
                    <a:gd name="T8" fmla="*/ 83 w 84"/>
                    <a:gd name="T9" fmla="*/ 76 h 95"/>
                    <a:gd name="T10" fmla="*/ 47 w 84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95">
                      <a:moveTo>
                        <a:pt x="47" y="0"/>
                      </a:moveTo>
                      <a:lnTo>
                        <a:pt x="0" y="18"/>
                      </a:lnTo>
                      <a:lnTo>
                        <a:pt x="1" y="76"/>
                      </a:lnTo>
                      <a:lnTo>
                        <a:pt x="16" y="94"/>
                      </a:lnTo>
                      <a:lnTo>
                        <a:pt x="83" y="76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6" name="Group 145"/>
              <p:cNvGrpSpPr/>
              <p:nvPr/>
            </p:nvGrpSpPr>
            <p:grpSpPr bwMode="auto">
              <a:xfrm>
                <a:off x="2344" y="907"/>
                <a:ext cx="460" cy="525"/>
                <a:chOff x="2344" y="907"/>
                <a:chExt cx="460" cy="525"/>
              </a:xfrm>
            </p:grpSpPr>
            <p:sp>
              <p:nvSpPr>
                <p:cNvPr id="118" name="Oval 146"/>
                <p:cNvSpPr>
                  <a:spLocks noChangeArrowheads="1"/>
                </p:cNvSpPr>
                <p:nvPr/>
              </p:nvSpPr>
              <p:spPr bwMode="auto">
                <a:xfrm>
                  <a:off x="2491" y="929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9" name="Oval 147"/>
                <p:cNvSpPr>
                  <a:spLocks noChangeArrowheads="1"/>
                </p:cNvSpPr>
                <p:nvPr/>
              </p:nvSpPr>
              <p:spPr bwMode="auto">
                <a:xfrm>
                  <a:off x="2344" y="10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0" name="Oval 148"/>
                <p:cNvSpPr>
                  <a:spLocks noChangeArrowheads="1"/>
                </p:cNvSpPr>
                <p:nvPr/>
              </p:nvSpPr>
              <p:spPr bwMode="auto">
                <a:xfrm>
                  <a:off x="2380" y="1174"/>
                  <a:ext cx="242" cy="17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1" name="Oval 149"/>
                <p:cNvSpPr>
                  <a:spLocks noChangeArrowheads="1"/>
                </p:cNvSpPr>
                <p:nvPr/>
              </p:nvSpPr>
              <p:spPr bwMode="auto">
                <a:xfrm>
                  <a:off x="2454" y="1254"/>
                  <a:ext cx="240" cy="17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2" name="Oval 150"/>
                <p:cNvSpPr>
                  <a:spLocks noChangeArrowheads="1"/>
                </p:cNvSpPr>
                <p:nvPr/>
              </p:nvSpPr>
              <p:spPr bwMode="auto">
                <a:xfrm>
                  <a:off x="2471" y="1042"/>
                  <a:ext cx="214" cy="151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3" name="Oval 151"/>
                <p:cNvSpPr>
                  <a:spLocks noChangeArrowheads="1"/>
                </p:cNvSpPr>
                <p:nvPr/>
              </p:nvSpPr>
              <p:spPr bwMode="auto">
                <a:xfrm>
                  <a:off x="2656" y="907"/>
                  <a:ext cx="129" cy="9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" name="Freeform 152"/>
                <p:cNvSpPr/>
                <p:nvPr/>
              </p:nvSpPr>
              <p:spPr bwMode="auto">
                <a:xfrm>
                  <a:off x="2541" y="1010"/>
                  <a:ext cx="151" cy="76"/>
                </a:xfrm>
                <a:custGeom>
                  <a:avLst/>
                  <a:gdLst>
                    <a:gd name="T0" fmla="*/ 0 w 151"/>
                    <a:gd name="T1" fmla="*/ 20 h 76"/>
                    <a:gd name="T2" fmla="*/ 19 w 151"/>
                    <a:gd name="T3" fmla="*/ 56 h 76"/>
                    <a:gd name="T4" fmla="*/ 150 w 151"/>
                    <a:gd name="T5" fmla="*/ 75 h 76"/>
                    <a:gd name="T6" fmla="*/ 150 w 151"/>
                    <a:gd name="T7" fmla="*/ 28 h 76"/>
                    <a:gd name="T8" fmla="*/ 9 w 151"/>
                    <a:gd name="T9" fmla="*/ 0 h 76"/>
                    <a:gd name="T10" fmla="*/ 0 w 151"/>
                    <a:gd name="T11" fmla="*/ 2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1" h="76">
                      <a:moveTo>
                        <a:pt x="0" y="20"/>
                      </a:moveTo>
                      <a:lnTo>
                        <a:pt x="19" y="56"/>
                      </a:lnTo>
                      <a:lnTo>
                        <a:pt x="150" y="75"/>
                      </a:lnTo>
                      <a:lnTo>
                        <a:pt x="150" y="28"/>
                      </a:lnTo>
                      <a:lnTo>
                        <a:pt x="9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5" name="Freeform 153"/>
                <p:cNvSpPr/>
                <p:nvPr/>
              </p:nvSpPr>
              <p:spPr bwMode="auto">
                <a:xfrm>
                  <a:off x="2394" y="1149"/>
                  <a:ext cx="172" cy="159"/>
                </a:xfrm>
                <a:custGeom>
                  <a:avLst/>
                  <a:gdLst>
                    <a:gd name="T0" fmla="*/ 106 w 172"/>
                    <a:gd name="T1" fmla="*/ 0 h 159"/>
                    <a:gd name="T2" fmla="*/ 0 w 172"/>
                    <a:gd name="T3" fmla="*/ 40 h 159"/>
                    <a:gd name="T4" fmla="*/ 44 w 172"/>
                    <a:gd name="T5" fmla="*/ 71 h 159"/>
                    <a:gd name="T6" fmla="*/ 50 w 172"/>
                    <a:gd name="T7" fmla="*/ 148 h 159"/>
                    <a:gd name="T8" fmla="*/ 75 w 172"/>
                    <a:gd name="T9" fmla="*/ 158 h 159"/>
                    <a:gd name="T10" fmla="*/ 164 w 172"/>
                    <a:gd name="T11" fmla="*/ 108 h 159"/>
                    <a:gd name="T12" fmla="*/ 171 w 172"/>
                    <a:gd name="T13" fmla="*/ 16 h 159"/>
                    <a:gd name="T14" fmla="*/ 106 w 172"/>
                    <a:gd name="T1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2" h="159">
                      <a:moveTo>
                        <a:pt x="106" y="0"/>
                      </a:moveTo>
                      <a:lnTo>
                        <a:pt x="0" y="40"/>
                      </a:lnTo>
                      <a:lnTo>
                        <a:pt x="44" y="71"/>
                      </a:lnTo>
                      <a:lnTo>
                        <a:pt x="50" y="148"/>
                      </a:lnTo>
                      <a:lnTo>
                        <a:pt x="75" y="158"/>
                      </a:lnTo>
                      <a:lnTo>
                        <a:pt x="164" y="108"/>
                      </a:lnTo>
                      <a:lnTo>
                        <a:pt x="171" y="16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7" name="Freeform 154"/>
              <p:cNvSpPr/>
              <p:nvPr/>
            </p:nvSpPr>
            <p:spPr bwMode="auto">
              <a:xfrm>
                <a:off x="2650" y="963"/>
                <a:ext cx="88" cy="75"/>
              </a:xfrm>
              <a:custGeom>
                <a:avLst/>
                <a:gdLst>
                  <a:gd name="T0" fmla="*/ 0 w 88"/>
                  <a:gd name="T1" fmla="*/ 39 h 75"/>
                  <a:gd name="T2" fmla="*/ 37 w 88"/>
                  <a:gd name="T3" fmla="*/ 0 h 75"/>
                  <a:gd name="T4" fmla="*/ 87 w 88"/>
                  <a:gd name="T5" fmla="*/ 39 h 75"/>
                  <a:gd name="T6" fmla="*/ 45 w 88"/>
                  <a:gd name="T7" fmla="*/ 74 h 75"/>
                  <a:gd name="T8" fmla="*/ 0 w 88"/>
                  <a:gd name="T9" fmla="*/ 3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75">
                    <a:moveTo>
                      <a:pt x="0" y="39"/>
                    </a:moveTo>
                    <a:lnTo>
                      <a:pt x="37" y="0"/>
                    </a:lnTo>
                    <a:lnTo>
                      <a:pt x="87" y="39"/>
                    </a:lnTo>
                    <a:lnTo>
                      <a:pt x="45" y="74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2" name="Group 155"/>
            <p:cNvGrpSpPr/>
            <p:nvPr/>
          </p:nvGrpSpPr>
          <p:grpSpPr bwMode="auto">
            <a:xfrm>
              <a:off x="2529" y="820"/>
              <a:ext cx="1638" cy="883"/>
              <a:chOff x="2529" y="820"/>
              <a:chExt cx="1638" cy="883"/>
            </a:xfrm>
          </p:grpSpPr>
          <p:sp>
            <p:nvSpPr>
              <p:cNvPr id="103" name="Oval 156"/>
              <p:cNvSpPr>
                <a:spLocks noChangeArrowheads="1"/>
              </p:cNvSpPr>
              <p:nvPr/>
            </p:nvSpPr>
            <p:spPr bwMode="auto">
              <a:xfrm>
                <a:off x="3042" y="848"/>
                <a:ext cx="388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Oval 157"/>
              <p:cNvSpPr>
                <a:spLocks noChangeArrowheads="1"/>
              </p:cNvSpPr>
              <p:nvPr/>
            </p:nvSpPr>
            <p:spPr bwMode="auto">
              <a:xfrm>
                <a:off x="3374" y="820"/>
                <a:ext cx="313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Oval 158"/>
              <p:cNvSpPr>
                <a:spLocks noChangeArrowheads="1"/>
              </p:cNvSpPr>
              <p:nvPr/>
            </p:nvSpPr>
            <p:spPr bwMode="auto">
              <a:xfrm>
                <a:off x="3668" y="1065"/>
                <a:ext cx="499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6" name="Oval 159"/>
              <p:cNvSpPr>
                <a:spLocks noChangeArrowheads="1"/>
              </p:cNvSpPr>
              <p:nvPr/>
            </p:nvSpPr>
            <p:spPr bwMode="auto">
              <a:xfrm>
                <a:off x="2712" y="1228"/>
                <a:ext cx="570" cy="42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7" name="Oval 160"/>
              <p:cNvSpPr>
                <a:spLocks noChangeArrowheads="1"/>
              </p:cNvSpPr>
              <p:nvPr/>
            </p:nvSpPr>
            <p:spPr bwMode="auto">
              <a:xfrm>
                <a:off x="3521" y="1282"/>
                <a:ext cx="422" cy="3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8" name="Oval 161"/>
              <p:cNvSpPr>
                <a:spLocks noChangeArrowheads="1"/>
              </p:cNvSpPr>
              <p:nvPr/>
            </p:nvSpPr>
            <p:spPr bwMode="auto">
              <a:xfrm>
                <a:off x="2564" y="1310"/>
                <a:ext cx="315" cy="229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Oval 162"/>
              <p:cNvSpPr>
                <a:spLocks noChangeArrowheads="1"/>
              </p:cNvSpPr>
              <p:nvPr/>
            </p:nvSpPr>
            <p:spPr bwMode="auto">
              <a:xfrm>
                <a:off x="2529" y="1119"/>
                <a:ext cx="312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" name="Oval 163"/>
              <p:cNvSpPr>
                <a:spLocks noChangeArrowheads="1"/>
              </p:cNvSpPr>
              <p:nvPr/>
            </p:nvSpPr>
            <p:spPr bwMode="auto">
              <a:xfrm>
                <a:off x="2675" y="902"/>
                <a:ext cx="498" cy="36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Oval 164"/>
              <p:cNvSpPr>
                <a:spLocks noChangeArrowheads="1"/>
              </p:cNvSpPr>
              <p:nvPr/>
            </p:nvSpPr>
            <p:spPr bwMode="auto">
              <a:xfrm>
                <a:off x="3115" y="1336"/>
                <a:ext cx="500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Oval 165"/>
              <p:cNvSpPr>
                <a:spLocks noChangeArrowheads="1"/>
              </p:cNvSpPr>
              <p:nvPr/>
            </p:nvSpPr>
            <p:spPr bwMode="auto">
              <a:xfrm>
                <a:off x="3742" y="929"/>
                <a:ext cx="386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Oval 166"/>
              <p:cNvSpPr>
                <a:spLocks noChangeArrowheads="1"/>
              </p:cNvSpPr>
              <p:nvPr/>
            </p:nvSpPr>
            <p:spPr bwMode="auto">
              <a:xfrm>
                <a:off x="3631" y="820"/>
                <a:ext cx="351" cy="25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4" name="Freeform 167"/>
              <p:cNvSpPr/>
              <p:nvPr/>
            </p:nvSpPr>
            <p:spPr bwMode="auto">
              <a:xfrm>
                <a:off x="2661" y="889"/>
                <a:ext cx="1415" cy="700"/>
              </a:xfrm>
              <a:custGeom>
                <a:avLst/>
                <a:gdLst>
                  <a:gd name="T0" fmla="*/ 436 w 1415"/>
                  <a:gd name="T1" fmla="*/ 70 h 700"/>
                  <a:gd name="T2" fmla="*/ 494 w 1415"/>
                  <a:gd name="T3" fmla="*/ 20 h 700"/>
                  <a:gd name="T4" fmla="*/ 759 w 1415"/>
                  <a:gd name="T5" fmla="*/ 24 h 700"/>
                  <a:gd name="T6" fmla="*/ 947 w 1415"/>
                  <a:gd name="T7" fmla="*/ 0 h 700"/>
                  <a:gd name="T8" fmla="*/ 1180 w 1415"/>
                  <a:gd name="T9" fmla="*/ 83 h 700"/>
                  <a:gd name="T10" fmla="*/ 1300 w 1415"/>
                  <a:gd name="T11" fmla="*/ 60 h 700"/>
                  <a:gd name="T12" fmla="*/ 1362 w 1415"/>
                  <a:gd name="T13" fmla="*/ 70 h 700"/>
                  <a:gd name="T14" fmla="*/ 1376 w 1415"/>
                  <a:gd name="T15" fmla="*/ 278 h 700"/>
                  <a:gd name="T16" fmla="*/ 1414 w 1415"/>
                  <a:gd name="T17" fmla="*/ 311 h 700"/>
                  <a:gd name="T18" fmla="*/ 1304 w 1415"/>
                  <a:gd name="T19" fmla="*/ 472 h 700"/>
                  <a:gd name="T20" fmla="*/ 1185 w 1415"/>
                  <a:gd name="T21" fmla="*/ 363 h 700"/>
                  <a:gd name="T22" fmla="*/ 1153 w 1415"/>
                  <a:gd name="T23" fmla="*/ 418 h 700"/>
                  <a:gd name="T24" fmla="*/ 986 w 1415"/>
                  <a:gd name="T25" fmla="*/ 640 h 700"/>
                  <a:gd name="T26" fmla="*/ 427 w 1415"/>
                  <a:gd name="T27" fmla="*/ 699 h 700"/>
                  <a:gd name="T28" fmla="*/ 135 w 1415"/>
                  <a:gd name="T29" fmla="*/ 655 h 700"/>
                  <a:gd name="T30" fmla="*/ 45 w 1415"/>
                  <a:gd name="T31" fmla="*/ 519 h 700"/>
                  <a:gd name="T32" fmla="*/ 45 w 1415"/>
                  <a:gd name="T33" fmla="*/ 379 h 700"/>
                  <a:gd name="T34" fmla="*/ 0 w 1415"/>
                  <a:gd name="T35" fmla="*/ 261 h 700"/>
                  <a:gd name="T36" fmla="*/ 436 w 1415"/>
                  <a:gd name="T37" fmla="*/ 7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5" h="700">
                    <a:moveTo>
                      <a:pt x="436" y="70"/>
                    </a:moveTo>
                    <a:lnTo>
                      <a:pt x="494" y="20"/>
                    </a:lnTo>
                    <a:lnTo>
                      <a:pt x="759" y="24"/>
                    </a:lnTo>
                    <a:lnTo>
                      <a:pt x="947" y="0"/>
                    </a:lnTo>
                    <a:lnTo>
                      <a:pt x="1180" y="83"/>
                    </a:lnTo>
                    <a:lnTo>
                      <a:pt x="1300" y="60"/>
                    </a:lnTo>
                    <a:lnTo>
                      <a:pt x="1362" y="70"/>
                    </a:lnTo>
                    <a:lnTo>
                      <a:pt x="1376" y="278"/>
                    </a:lnTo>
                    <a:lnTo>
                      <a:pt x="1414" y="311"/>
                    </a:lnTo>
                    <a:lnTo>
                      <a:pt x="1304" y="472"/>
                    </a:lnTo>
                    <a:lnTo>
                      <a:pt x="1185" y="363"/>
                    </a:lnTo>
                    <a:lnTo>
                      <a:pt x="1153" y="418"/>
                    </a:lnTo>
                    <a:lnTo>
                      <a:pt x="986" y="640"/>
                    </a:lnTo>
                    <a:lnTo>
                      <a:pt x="427" y="699"/>
                    </a:lnTo>
                    <a:lnTo>
                      <a:pt x="135" y="655"/>
                    </a:lnTo>
                    <a:lnTo>
                      <a:pt x="45" y="519"/>
                    </a:lnTo>
                    <a:lnTo>
                      <a:pt x="45" y="379"/>
                    </a:lnTo>
                    <a:lnTo>
                      <a:pt x="0" y="261"/>
                    </a:lnTo>
                    <a:lnTo>
                      <a:pt x="436" y="70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" name="矩形 4"/>
          <p:cNvSpPr/>
          <p:nvPr/>
        </p:nvSpPr>
        <p:spPr>
          <a:xfrm>
            <a:off x="4493032" y="3691636"/>
            <a:ext cx="3592939" cy="523220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发送明文 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，通过加密算法 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运算后，就得出密文 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7" name="Line 52"/>
          <p:cNvSpPr>
            <a:spLocks noChangeShapeType="1"/>
          </p:cNvSpPr>
          <p:nvPr/>
        </p:nvSpPr>
        <p:spPr bwMode="auto">
          <a:xfrm>
            <a:off x="2705780" y="2480036"/>
            <a:ext cx="1033353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56"/>
          <p:cNvSpPr txBox="1">
            <a:spLocks noChangeArrowheads="1"/>
          </p:cNvSpPr>
          <p:nvPr/>
        </p:nvSpPr>
        <p:spPr bwMode="auto">
          <a:xfrm>
            <a:off x="7171466" y="2398096"/>
            <a:ext cx="7986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0" name="Freeform 51"/>
          <p:cNvSpPr/>
          <p:nvPr/>
        </p:nvSpPr>
        <p:spPr bwMode="auto">
          <a:xfrm>
            <a:off x="1769046" y="2153652"/>
            <a:ext cx="259222" cy="336988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65"/>
          <p:cNvSpPr txBox="1">
            <a:spLocks noChangeArrowheads="1"/>
          </p:cNvSpPr>
          <p:nvPr/>
        </p:nvSpPr>
        <p:spPr bwMode="auto">
          <a:xfrm>
            <a:off x="3270474" y="1254624"/>
            <a:ext cx="543739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截获</a:t>
            </a:r>
          </a:p>
        </p:txBody>
      </p:sp>
      <p:sp>
        <p:nvSpPr>
          <p:cNvPr id="12" name="Freeform 72"/>
          <p:cNvSpPr/>
          <p:nvPr/>
        </p:nvSpPr>
        <p:spPr bwMode="auto">
          <a:xfrm flipH="1" flipV="1">
            <a:off x="2440667" y="1903857"/>
            <a:ext cx="58914" cy="312245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28575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134"/>
          <p:cNvSpPr/>
          <p:nvPr/>
        </p:nvSpPr>
        <p:spPr bwMode="auto">
          <a:xfrm flipH="1" flipV="1">
            <a:off x="6531660" y="1903857"/>
            <a:ext cx="58914" cy="312245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28575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50"/>
          <p:cNvSpPr/>
          <p:nvPr/>
        </p:nvSpPr>
        <p:spPr bwMode="auto">
          <a:xfrm rot="16200000">
            <a:off x="7146722" y="2193714"/>
            <a:ext cx="162603" cy="426538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 Box 68"/>
          <p:cNvSpPr txBox="1">
            <a:spLocks noChangeArrowheads="1"/>
          </p:cNvSpPr>
          <p:nvPr/>
        </p:nvSpPr>
        <p:spPr bwMode="auto">
          <a:xfrm>
            <a:off x="5327456" y="2190179"/>
            <a:ext cx="71365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400" b="1" i="1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16" name="Text Box 55"/>
          <p:cNvSpPr txBox="1">
            <a:spLocks noChangeArrowheads="1"/>
          </p:cNvSpPr>
          <p:nvPr/>
        </p:nvSpPr>
        <p:spPr bwMode="auto">
          <a:xfrm>
            <a:off x="1177880" y="2465407"/>
            <a:ext cx="77144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7" name="Text Box 57"/>
          <p:cNvSpPr txBox="1">
            <a:spLocks noChangeArrowheads="1"/>
          </p:cNvSpPr>
          <p:nvPr/>
        </p:nvSpPr>
        <p:spPr bwMode="auto">
          <a:xfrm>
            <a:off x="2979141" y="2190179"/>
            <a:ext cx="71365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18" name="Text Box 58"/>
          <p:cNvSpPr txBox="1">
            <a:spLocks noChangeArrowheads="1"/>
          </p:cNvSpPr>
          <p:nvPr/>
        </p:nvSpPr>
        <p:spPr bwMode="auto">
          <a:xfrm>
            <a:off x="4238520" y="1308070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截取者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3822790" y="1584543"/>
            <a:ext cx="262757" cy="266292"/>
          </a:xfrm>
          <a:prstGeom prst="rect">
            <a:avLst/>
          </a:prstGeom>
          <a:solidFill>
            <a:srgbClr val="99FF66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5063521" y="1584543"/>
            <a:ext cx="262756" cy="266292"/>
          </a:xfrm>
          <a:prstGeom prst="rect">
            <a:avLst/>
          </a:prstGeom>
          <a:solidFill>
            <a:srgbClr val="99FF66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Line 61"/>
          <p:cNvSpPr>
            <a:spLocks noChangeShapeType="1"/>
          </p:cNvSpPr>
          <p:nvPr/>
        </p:nvSpPr>
        <p:spPr bwMode="auto">
          <a:xfrm>
            <a:off x="3558855" y="1717688"/>
            <a:ext cx="789449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Line 62"/>
          <p:cNvSpPr>
            <a:spLocks noChangeShapeType="1"/>
          </p:cNvSpPr>
          <p:nvPr/>
        </p:nvSpPr>
        <p:spPr bwMode="auto">
          <a:xfrm flipV="1">
            <a:off x="3953580" y="1300577"/>
            <a:ext cx="0" cy="417112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Freeform 63"/>
          <p:cNvSpPr/>
          <p:nvPr/>
        </p:nvSpPr>
        <p:spPr bwMode="auto">
          <a:xfrm>
            <a:off x="4833756" y="1285259"/>
            <a:ext cx="316958" cy="426538"/>
          </a:xfrm>
          <a:custGeom>
            <a:avLst/>
            <a:gdLst>
              <a:gd name="T0" fmla="*/ 0 w 290"/>
              <a:gd name="T1" fmla="*/ 384 h 385"/>
              <a:gd name="T2" fmla="*/ 215 w 290"/>
              <a:gd name="T3" fmla="*/ 384 h 385"/>
              <a:gd name="T4" fmla="*/ 246 w 290"/>
              <a:gd name="T5" fmla="*/ 381 h 385"/>
              <a:gd name="T6" fmla="*/ 276 w 290"/>
              <a:gd name="T7" fmla="*/ 369 h 385"/>
              <a:gd name="T8" fmla="*/ 288 w 290"/>
              <a:gd name="T9" fmla="*/ 336 h 385"/>
              <a:gd name="T10" fmla="*/ 288 w 290"/>
              <a:gd name="T11" fmla="*/ 291 h 385"/>
              <a:gd name="T12" fmla="*/ 288 w 290"/>
              <a:gd name="T13" fmla="*/ 0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0" h="385">
                <a:moveTo>
                  <a:pt x="0" y="384"/>
                </a:moveTo>
                <a:lnTo>
                  <a:pt x="215" y="384"/>
                </a:lnTo>
                <a:cubicBezTo>
                  <a:pt x="256" y="384"/>
                  <a:pt x="257" y="377"/>
                  <a:pt x="246" y="381"/>
                </a:cubicBezTo>
                <a:cubicBezTo>
                  <a:pt x="235" y="385"/>
                  <a:pt x="269" y="377"/>
                  <a:pt x="276" y="369"/>
                </a:cubicBezTo>
                <a:cubicBezTo>
                  <a:pt x="283" y="361"/>
                  <a:pt x="286" y="349"/>
                  <a:pt x="288" y="336"/>
                </a:cubicBezTo>
                <a:cubicBezTo>
                  <a:pt x="290" y="323"/>
                  <a:pt x="288" y="347"/>
                  <a:pt x="288" y="291"/>
                </a:cubicBezTo>
                <a:lnTo>
                  <a:pt x="288" y="0"/>
                </a:lnTo>
              </a:path>
            </a:pathLst>
          </a:custGeom>
          <a:noFill/>
          <a:ln w="19050" cmpd="sng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Freeform 64"/>
          <p:cNvSpPr/>
          <p:nvPr/>
        </p:nvSpPr>
        <p:spPr bwMode="auto">
          <a:xfrm>
            <a:off x="5255580" y="1281724"/>
            <a:ext cx="318136" cy="428894"/>
          </a:xfrm>
          <a:custGeom>
            <a:avLst/>
            <a:gdLst>
              <a:gd name="T0" fmla="*/ 290 w 290"/>
              <a:gd name="T1" fmla="*/ 384 h 387"/>
              <a:gd name="T2" fmla="*/ 75 w 290"/>
              <a:gd name="T3" fmla="*/ 384 h 387"/>
              <a:gd name="T4" fmla="*/ 45 w 290"/>
              <a:gd name="T5" fmla="*/ 384 h 387"/>
              <a:gd name="T6" fmla="*/ 14 w 290"/>
              <a:gd name="T7" fmla="*/ 369 h 387"/>
              <a:gd name="T8" fmla="*/ 2 w 290"/>
              <a:gd name="T9" fmla="*/ 336 h 387"/>
              <a:gd name="T10" fmla="*/ 2 w 290"/>
              <a:gd name="T11" fmla="*/ 291 h 387"/>
              <a:gd name="T12" fmla="*/ 2 w 290"/>
              <a:gd name="T13" fmla="*/ 0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0" h="387">
                <a:moveTo>
                  <a:pt x="290" y="384"/>
                </a:moveTo>
                <a:lnTo>
                  <a:pt x="75" y="384"/>
                </a:lnTo>
                <a:cubicBezTo>
                  <a:pt x="75" y="384"/>
                  <a:pt x="55" y="387"/>
                  <a:pt x="45" y="384"/>
                </a:cubicBezTo>
                <a:cubicBezTo>
                  <a:pt x="35" y="381"/>
                  <a:pt x="21" y="377"/>
                  <a:pt x="14" y="369"/>
                </a:cubicBezTo>
                <a:cubicBezTo>
                  <a:pt x="7" y="361"/>
                  <a:pt x="4" y="349"/>
                  <a:pt x="2" y="336"/>
                </a:cubicBezTo>
                <a:cubicBezTo>
                  <a:pt x="0" y="323"/>
                  <a:pt x="2" y="347"/>
                  <a:pt x="2" y="291"/>
                </a:cubicBezTo>
                <a:lnTo>
                  <a:pt x="2" y="0"/>
                </a:lnTo>
              </a:path>
            </a:pathLst>
          </a:custGeom>
          <a:noFill/>
          <a:ln w="19050" cmpd="sng">
            <a:solidFill>
              <a:srgbClr val="FF00FF"/>
            </a:solidFill>
            <a:round/>
            <a:headEnd type="triangle" w="med" len="lg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Box 66"/>
          <p:cNvSpPr txBox="1">
            <a:spLocks noChangeArrowheads="1"/>
          </p:cNvSpPr>
          <p:nvPr/>
        </p:nvSpPr>
        <p:spPr bwMode="auto">
          <a:xfrm>
            <a:off x="5357552" y="1254624"/>
            <a:ext cx="543739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篡改</a:t>
            </a:r>
          </a:p>
        </p:txBody>
      </p:sp>
      <p:sp>
        <p:nvSpPr>
          <p:cNvPr id="26" name="Oval 67"/>
          <p:cNvSpPr>
            <a:spLocks noChangeArrowheads="1"/>
          </p:cNvSpPr>
          <p:nvPr/>
        </p:nvSpPr>
        <p:spPr bwMode="auto">
          <a:xfrm>
            <a:off x="3927658" y="1684696"/>
            <a:ext cx="51844" cy="53023"/>
          </a:xfrm>
          <a:prstGeom prst="ellipse">
            <a:avLst/>
          </a:prstGeom>
          <a:solidFill>
            <a:srgbClr val="FF00FF"/>
          </a:solidFill>
          <a:ln w="9525">
            <a:solidFill>
              <a:srgbClr val="FF00FF"/>
            </a:solidFill>
            <a:rou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Picture 6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518415" y="2934520"/>
            <a:ext cx="373515" cy="168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28" name="Text Box 70"/>
          <p:cNvSpPr txBox="1">
            <a:spLocks noChangeArrowheads="1"/>
          </p:cNvSpPr>
          <p:nvPr/>
        </p:nvSpPr>
        <p:spPr bwMode="auto">
          <a:xfrm>
            <a:off x="1288750" y="1820247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29" name="Text Box 71"/>
          <p:cNvSpPr txBox="1">
            <a:spLocks noChangeArrowheads="1"/>
          </p:cNvSpPr>
          <p:nvPr/>
        </p:nvSpPr>
        <p:spPr bwMode="auto">
          <a:xfrm>
            <a:off x="7606497" y="1820247"/>
            <a:ext cx="3080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32" name="Rectangle 102"/>
          <p:cNvSpPr>
            <a:spLocks noChangeArrowheads="1"/>
          </p:cNvSpPr>
          <p:nvPr/>
        </p:nvSpPr>
        <p:spPr bwMode="auto">
          <a:xfrm>
            <a:off x="2028268" y="2223171"/>
            <a:ext cx="947338" cy="531404"/>
          </a:xfrm>
          <a:prstGeom prst="rect">
            <a:avLst/>
          </a:prstGeom>
          <a:solidFill>
            <a:srgbClr val="0000FF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kumimoji="1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加密算法</a:t>
            </a:r>
          </a:p>
        </p:txBody>
      </p:sp>
      <p:sp>
        <p:nvSpPr>
          <p:cNvPr id="33" name="Rectangle 103"/>
          <p:cNvSpPr>
            <a:spLocks noChangeArrowheads="1"/>
          </p:cNvSpPr>
          <p:nvPr/>
        </p:nvSpPr>
        <p:spPr bwMode="auto">
          <a:xfrm>
            <a:off x="6128687" y="2223171"/>
            <a:ext cx="948516" cy="531404"/>
          </a:xfrm>
          <a:prstGeom prst="rect">
            <a:avLst/>
          </a:prstGeom>
          <a:solidFill>
            <a:srgbClr val="00B050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解密算法</a:t>
            </a:r>
          </a:p>
        </p:txBody>
      </p:sp>
      <p:sp>
        <p:nvSpPr>
          <p:cNvPr id="35" name="Text Box 131"/>
          <p:cNvSpPr txBox="1">
            <a:spLocks noChangeArrowheads="1"/>
          </p:cNvSpPr>
          <p:nvPr/>
        </p:nvSpPr>
        <p:spPr bwMode="auto">
          <a:xfrm>
            <a:off x="4209334" y="2355010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pic>
        <p:nvPicPr>
          <p:cNvPr id="36" name="Picture 13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6305520" y="2988556"/>
            <a:ext cx="373515" cy="167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37" name="Line 101"/>
          <p:cNvSpPr>
            <a:spLocks noChangeShapeType="1"/>
          </p:cNvSpPr>
          <p:nvPr/>
        </p:nvSpPr>
        <p:spPr bwMode="auto">
          <a:xfrm rot="16200000">
            <a:off x="4215355" y="2000476"/>
            <a:ext cx="725821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Freeform 20"/>
          <p:cNvSpPr/>
          <p:nvPr/>
        </p:nvSpPr>
        <p:spPr bwMode="auto">
          <a:xfrm>
            <a:off x="5064625" y="2781492"/>
            <a:ext cx="1564758" cy="567932"/>
          </a:xfrm>
          <a:custGeom>
            <a:avLst/>
            <a:gdLst>
              <a:gd name="T0" fmla="*/ 0 w 1056"/>
              <a:gd name="T1" fmla="*/ 384 h 384"/>
              <a:gd name="T2" fmla="*/ 1056 w 1056"/>
              <a:gd name="T3" fmla="*/ 384 h 384"/>
              <a:gd name="T4" fmla="*/ 1056 w 1056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384">
                <a:moveTo>
                  <a:pt x="0" y="384"/>
                </a:moveTo>
                <a:lnTo>
                  <a:pt x="1056" y="384"/>
                </a:lnTo>
                <a:lnTo>
                  <a:pt x="1056" y="0"/>
                </a:lnTo>
              </a:path>
            </a:pathLst>
          </a:custGeom>
          <a:noFill/>
          <a:ln w="28575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AutoShape 21"/>
          <p:cNvSpPr>
            <a:spLocks noChangeArrowheads="1"/>
          </p:cNvSpPr>
          <p:nvPr/>
        </p:nvSpPr>
        <p:spPr bwMode="auto">
          <a:xfrm rot="16200000">
            <a:off x="4430020" y="1738630"/>
            <a:ext cx="435964" cy="3214518"/>
          </a:xfrm>
          <a:prstGeom prst="can">
            <a:avLst>
              <a:gd name="adj" fmla="val 41409"/>
            </a:avLst>
          </a:prstGeom>
          <a:gradFill rotWithShape="1">
            <a:gsLst>
              <a:gs pos="0">
                <a:srgbClr val="00B050"/>
              </a:gs>
              <a:gs pos="50000">
                <a:schemeClr val="bg1"/>
              </a:gs>
              <a:gs pos="100000">
                <a:srgbClr val="00B050"/>
              </a:gs>
            </a:gsLst>
            <a:lin ang="0" scaled="1"/>
          </a:gradFill>
          <a:ln w="6350">
            <a:solidFill>
              <a:schemeClr val="tx1"/>
            </a:solidFill>
          </a:ln>
          <a:effectLst/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Line 28"/>
          <p:cNvSpPr>
            <a:spLocks noChangeShapeType="1"/>
          </p:cNvSpPr>
          <p:nvPr/>
        </p:nvSpPr>
        <p:spPr bwMode="auto">
          <a:xfrm rot="16200000">
            <a:off x="2024526" y="3256339"/>
            <a:ext cx="94851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 Box 29"/>
          <p:cNvSpPr txBox="1">
            <a:spLocks noChangeArrowheads="1"/>
          </p:cNvSpPr>
          <p:nvPr/>
        </p:nvSpPr>
        <p:spPr bwMode="auto">
          <a:xfrm>
            <a:off x="1163907" y="2847329"/>
            <a:ext cx="138431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加密密钥 </a:t>
            </a:r>
            <a:r>
              <a:rPr kumimoji="1"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kumimoji="1"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</a:p>
        </p:txBody>
      </p:sp>
      <p:sp>
        <p:nvSpPr>
          <p:cNvPr id="43" name="Text Box 30"/>
          <p:cNvSpPr txBox="1">
            <a:spLocks noChangeArrowheads="1"/>
          </p:cNvSpPr>
          <p:nvPr/>
        </p:nvSpPr>
        <p:spPr bwMode="auto">
          <a:xfrm>
            <a:off x="6672721" y="2866181"/>
            <a:ext cx="11675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解密密钥 </a:t>
            </a:r>
            <a:r>
              <a:rPr kumimoji="1"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kumimoji="1"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44" name="Rectangle 46"/>
          <p:cNvSpPr>
            <a:spLocks noChangeArrowheads="1"/>
          </p:cNvSpPr>
          <p:nvPr/>
        </p:nvSpPr>
        <p:spPr bwMode="auto">
          <a:xfrm>
            <a:off x="2023496" y="3639280"/>
            <a:ext cx="915525" cy="358197"/>
          </a:xfrm>
          <a:prstGeom prst="rect">
            <a:avLst/>
          </a:prstGeom>
          <a:solidFill>
            <a:srgbClr val="CC0099"/>
          </a:solidFill>
          <a:ln w="12700">
            <a:solidFill>
              <a:schemeClr val="tx2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密钥源</a:t>
            </a:r>
          </a:p>
        </p:txBody>
      </p:sp>
      <p:sp>
        <p:nvSpPr>
          <p:cNvPr id="45" name="Line 47"/>
          <p:cNvSpPr>
            <a:spLocks noChangeShapeType="1"/>
          </p:cNvSpPr>
          <p:nvPr/>
        </p:nvSpPr>
        <p:spPr bwMode="auto">
          <a:xfrm>
            <a:off x="2501937" y="3349424"/>
            <a:ext cx="72051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 Box 48"/>
          <p:cNvSpPr txBox="1">
            <a:spLocks noChangeArrowheads="1"/>
          </p:cNvSpPr>
          <p:nvPr/>
        </p:nvSpPr>
        <p:spPr bwMode="auto">
          <a:xfrm>
            <a:off x="4120427" y="3165438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安全信道</a:t>
            </a:r>
          </a:p>
        </p:txBody>
      </p:sp>
      <p:pic>
        <p:nvPicPr>
          <p:cNvPr id="163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706" y="1882013"/>
            <a:ext cx="473617" cy="47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078" y="1882013"/>
            <a:ext cx="473617" cy="47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0" name="AutoShape 12"/>
          <p:cNvSpPr>
            <a:spLocks noChangeArrowheads="1"/>
          </p:cNvSpPr>
          <p:nvPr/>
        </p:nvSpPr>
        <p:spPr bwMode="auto">
          <a:xfrm>
            <a:off x="511896" y="645335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" name="Rectangle 13"/>
          <p:cNvSpPr>
            <a:spLocks noChangeArrowheads="1"/>
          </p:cNvSpPr>
          <p:nvPr/>
        </p:nvSpPr>
        <p:spPr bwMode="auto">
          <a:xfrm>
            <a:off x="3097473" y="619871"/>
            <a:ext cx="29578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7.1.3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数据加密模型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17852" y="2930380"/>
            <a:ext cx="8120637" cy="428279"/>
          </a:xfrm>
          <a:prstGeom prst="rect">
            <a:avLst/>
          </a:prstGeom>
          <a:solidFill>
            <a:srgbClr val="66FFCC"/>
          </a:solidFill>
          <a:ln w="127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3" y="980677"/>
            <a:ext cx="8312248" cy="75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7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加密和解密用的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  <a:r>
              <a:rPr lang="en-US" altLang="zh-CN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(key)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是一串秘密的字符串（即比特串）。</a:t>
            </a:r>
          </a:p>
          <a:p>
            <a:pPr marL="342900" indent="-342900" eaLnBrk="0" hangingPunct="0">
              <a:lnSpc>
                <a:spcPts val="27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明文通过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加密算法 </a:t>
            </a:r>
            <a:r>
              <a:rPr lang="en-US" altLang="zh-CN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加密密钥 </a:t>
            </a:r>
            <a:r>
              <a:rPr lang="en-US" altLang="zh-CN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变成密文：</a:t>
            </a: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517853" y="2186970"/>
            <a:ext cx="8312248" cy="75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7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接收端利用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解密算法 </a:t>
            </a:r>
            <a:r>
              <a:rPr lang="en-US" altLang="zh-CN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运算和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解密密钥</a:t>
            </a:r>
            <a:r>
              <a:rPr lang="zh-CN" altLang="en-US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解出明文 </a:t>
            </a: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。解密算法是加密算法的逆运算。</a:t>
            </a:r>
          </a:p>
        </p:txBody>
      </p:sp>
      <p:sp>
        <p:nvSpPr>
          <p:cNvPr id="11" name="矩形 10"/>
          <p:cNvSpPr/>
          <p:nvPr/>
        </p:nvSpPr>
        <p:spPr>
          <a:xfrm>
            <a:off x="509475" y="1725646"/>
            <a:ext cx="8129015" cy="428279"/>
          </a:xfrm>
          <a:prstGeom prst="rect">
            <a:avLst/>
          </a:prstGeom>
          <a:solidFill>
            <a:srgbClr val="66FFCC"/>
          </a:solidFill>
          <a:ln w="127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603406" y="1692260"/>
            <a:ext cx="127791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latin typeface="+mn-lt"/>
                <a:ea typeface="+mn-ea"/>
              </a:rPr>
              <a:t>（</a:t>
            </a:r>
            <a:r>
              <a:rPr lang="en-US" altLang="zh-CN" sz="2400" b="1" dirty="0">
                <a:latin typeface="+mn-lt"/>
                <a:ea typeface="+mn-ea"/>
              </a:rPr>
              <a:t>7-1</a:t>
            </a:r>
            <a:r>
              <a:rPr lang="zh-CN" altLang="en-US" sz="2400" b="1" dirty="0">
                <a:latin typeface="+mn-lt"/>
                <a:ea typeface="+mn-ea"/>
              </a:rPr>
              <a:t>） </a:t>
            </a:r>
          </a:p>
        </p:txBody>
      </p:sp>
      <p:sp>
        <p:nvSpPr>
          <p:cNvPr id="13" name="矩形 12"/>
          <p:cNvSpPr/>
          <p:nvPr/>
        </p:nvSpPr>
        <p:spPr>
          <a:xfrm>
            <a:off x="3556642" y="1692260"/>
            <a:ext cx="134524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2400" b="1" i="1" dirty="0"/>
              <a:t>Y</a:t>
            </a:r>
            <a:r>
              <a:rPr lang="en-US" altLang="zh-CN" sz="2400" b="1" i="1" dirty="0">
                <a:ea typeface="黑体" panose="02010609060101010101" pitchFamily="2" charset="-122"/>
              </a:rPr>
              <a:t> </a:t>
            </a:r>
            <a:r>
              <a:rPr lang="en-US" altLang="zh-CN" sz="2400" b="1" dirty="0">
                <a:ea typeface="黑体" panose="02010609060101010101" pitchFamily="2" charset="-122"/>
                <a:sym typeface="Symbol" panose="05050102010706020507"/>
              </a:rPr>
              <a:t></a:t>
            </a:r>
            <a:r>
              <a:rPr lang="en-US" altLang="zh-CN" sz="2400" b="1" i="1" dirty="0">
                <a:ea typeface="黑体" panose="02010609060101010101" pitchFamily="2" charset="-122"/>
              </a:rPr>
              <a:t> </a:t>
            </a:r>
            <a:r>
              <a:rPr lang="en-US" altLang="zh-CN" sz="2400" b="1" i="1" dirty="0"/>
              <a:t>E</a:t>
            </a:r>
            <a:r>
              <a:rPr lang="en-US" altLang="zh-CN" sz="2400" b="1" i="1" baseline="-25000" dirty="0"/>
              <a:t>K</a:t>
            </a:r>
            <a:r>
              <a:rPr lang="en-US" altLang="zh-CN" sz="2400" b="1" i="1" dirty="0"/>
              <a:t>(X) </a:t>
            </a:r>
            <a:endParaRPr lang="zh-CN" altLang="en-US" sz="2400" b="1" i="1" dirty="0"/>
          </a:p>
        </p:txBody>
      </p:sp>
      <p:sp>
        <p:nvSpPr>
          <p:cNvPr id="15" name="矩形 14"/>
          <p:cNvSpPr/>
          <p:nvPr/>
        </p:nvSpPr>
        <p:spPr>
          <a:xfrm>
            <a:off x="6603406" y="2896994"/>
            <a:ext cx="127791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latin typeface="+mn-lt"/>
                <a:ea typeface="+mn-ea"/>
              </a:rPr>
              <a:t>（</a:t>
            </a:r>
            <a:r>
              <a:rPr lang="en-US" altLang="zh-CN" sz="2400" b="1" dirty="0">
                <a:latin typeface="+mn-lt"/>
                <a:ea typeface="+mn-ea"/>
              </a:rPr>
              <a:t>7-2</a:t>
            </a:r>
            <a:r>
              <a:rPr lang="zh-CN" altLang="en-US" sz="2400" b="1" dirty="0">
                <a:latin typeface="+mn-lt"/>
                <a:ea typeface="+mn-ea"/>
              </a:rPr>
              <a:t>） </a:t>
            </a:r>
          </a:p>
        </p:txBody>
      </p:sp>
      <p:sp>
        <p:nvSpPr>
          <p:cNvPr id="16" name="矩形 15"/>
          <p:cNvSpPr/>
          <p:nvPr/>
        </p:nvSpPr>
        <p:spPr>
          <a:xfrm>
            <a:off x="2820062" y="2896994"/>
            <a:ext cx="281839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2400" b="1" i="1" dirty="0"/>
              <a:t>D</a:t>
            </a:r>
            <a:r>
              <a:rPr lang="en-US" altLang="zh-CN" sz="2400" b="1" i="1" baseline="-25000" dirty="0"/>
              <a:t>K</a:t>
            </a:r>
            <a:r>
              <a:rPr lang="en-US" altLang="zh-CN" sz="2400" b="1" i="1" dirty="0"/>
              <a:t>(Y)</a:t>
            </a:r>
            <a:r>
              <a:rPr lang="en-US" altLang="zh-CN" sz="2400" b="1" i="1" dirty="0">
                <a:ea typeface="黑体" panose="02010609060101010101" pitchFamily="2" charset="-122"/>
              </a:rPr>
              <a:t> </a:t>
            </a:r>
            <a:r>
              <a:rPr lang="en-US" altLang="zh-CN" sz="2400" b="1" dirty="0">
                <a:ea typeface="黑体" panose="02010609060101010101" pitchFamily="2" charset="-122"/>
                <a:sym typeface="Symbol" panose="05050102010706020507"/>
              </a:rPr>
              <a:t></a:t>
            </a:r>
            <a:r>
              <a:rPr lang="en-US" altLang="zh-CN" sz="2400" b="1" i="1" dirty="0">
                <a:ea typeface="黑体" panose="02010609060101010101" pitchFamily="2" charset="-122"/>
              </a:rPr>
              <a:t> </a:t>
            </a:r>
            <a:r>
              <a:rPr lang="en-US" altLang="zh-CN" sz="2400" b="1" i="1" dirty="0"/>
              <a:t>D</a:t>
            </a:r>
            <a:r>
              <a:rPr lang="en-US" altLang="zh-CN" sz="2400" b="1" i="1" baseline="-25000" dirty="0"/>
              <a:t>K</a:t>
            </a:r>
            <a:r>
              <a:rPr lang="en-US" altLang="zh-CN" sz="2400" b="1" i="1" dirty="0"/>
              <a:t>(E</a:t>
            </a:r>
            <a:r>
              <a:rPr lang="en-US" altLang="zh-CN" sz="2400" b="1" i="1" baseline="-25000" dirty="0"/>
              <a:t>K</a:t>
            </a:r>
            <a:r>
              <a:rPr lang="en-US" altLang="zh-CN" sz="2400" b="1" i="1" dirty="0"/>
              <a:t>(X))</a:t>
            </a:r>
            <a:r>
              <a:rPr lang="en-US" altLang="zh-CN" sz="2400" b="1" i="1" dirty="0">
                <a:ea typeface="黑体" panose="02010609060101010101" pitchFamily="2" charset="-122"/>
              </a:rPr>
              <a:t> </a:t>
            </a:r>
            <a:r>
              <a:rPr lang="en-US" altLang="zh-CN" sz="2400" b="1" dirty="0">
                <a:ea typeface="黑体" panose="02010609060101010101" pitchFamily="2" charset="-122"/>
                <a:sym typeface="Symbol" panose="05050102010706020507"/>
              </a:rPr>
              <a:t></a:t>
            </a:r>
            <a:r>
              <a:rPr lang="en-US" altLang="zh-CN" sz="2400" b="1" i="1" dirty="0">
                <a:ea typeface="黑体" panose="02010609060101010101" pitchFamily="2" charset="-122"/>
              </a:rPr>
              <a:t> </a:t>
            </a:r>
            <a:r>
              <a:rPr lang="en-US" altLang="zh-CN" sz="2400" b="1" i="1" dirty="0"/>
              <a:t>X </a:t>
            </a:r>
            <a:endParaRPr lang="zh-CN" altLang="en-US" sz="2400" b="1" i="1" dirty="0"/>
          </a:p>
        </p:txBody>
      </p:sp>
      <p:sp>
        <p:nvSpPr>
          <p:cNvPr id="17" name="矩形 16"/>
          <p:cNvSpPr/>
          <p:nvPr/>
        </p:nvSpPr>
        <p:spPr>
          <a:xfrm>
            <a:off x="517853" y="3471093"/>
            <a:ext cx="8120637" cy="830997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Clr>
                <a:srgbClr val="FFFF66"/>
              </a:buClr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加密密钥和解密密钥可以一样，也可以不一样。</a:t>
            </a:r>
          </a:p>
          <a:p>
            <a:pPr marL="285750" indent="-285750">
              <a:buClr>
                <a:srgbClr val="FFFF66"/>
              </a:buClr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密钥通常由密钥中心提供。</a:t>
            </a:r>
          </a:p>
          <a:p>
            <a:pPr marL="285750" indent="-285750">
              <a:buClr>
                <a:srgbClr val="FFFF66"/>
              </a:buClr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当密钥需要向远地传送时，一定要通过另一个安全信道。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509475" y="641922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4231228" y="608711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3" y="1730206"/>
            <a:ext cx="8312248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密码编码学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(cryptography)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是密码体制的设计学。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密码分析学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(cryptanalysis)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则是在未知密钥的情况下从密文推演出明文或密钥的技术。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密码编码学与密码分析学合起来即为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密码学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(cryptology)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133900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718267" y="1305792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一些重要概念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3" y="1477008"/>
            <a:ext cx="8312248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如果不论截取者获得了多少密文，但在密文中都没有足够的信息来唯一地确定出对应的明文，则这一密码体制称为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无条件安全的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，或称为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理论上是不可破的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如果密码体制中的密码不能被可使用的计算资源破译，则这一密码体制称为在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计算上是安全的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09475" y="1112678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18267" y="1079467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一些重要概念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676639" y="1476382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676639" y="2082807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>
            <a:off x="3684702" y="1341912"/>
            <a:ext cx="0" cy="1419101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8077" y="1441838"/>
            <a:ext cx="559434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7.2.1  			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对称密钥密码体制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7.2.2  				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公钥密码体制</a:t>
            </a:r>
          </a:p>
        </p:txBody>
      </p:sp>
      <p:sp>
        <p:nvSpPr>
          <p:cNvPr id="10" name="Rectangle 27"/>
          <p:cNvSpPr>
            <a:spLocks noChangeArrowheads="1"/>
          </p:cNvSpPr>
          <p:nvPr/>
        </p:nvSpPr>
        <p:spPr bwMode="auto">
          <a:xfrm>
            <a:off x="687234" y="1476382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panose="02010600030101010101" pitchFamily="2" charset="-122"/>
            </a:endParaRPr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696123" y="1571314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</a:t>
            </a: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两类密码体制</a:t>
            </a:r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3684702" y="2450032"/>
            <a:ext cx="0" cy="13694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AutoShape 12"/>
          <p:cNvSpPr>
            <a:spLocks noChangeArrowheads="1"/>
          </p:cNvSpPr>
          <p:nvPr/>
        </p:nvSpPr>
        <p:spPr bwMode="auto">
          <a:xfrm>
            <a:off x="511896" y="661419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" name="Rectangle 13"/>
          <p:cNvSpPr>
            <a:spLocks noChangeArrowheads="1"/>
          </p:cNvSpPr>
          <p:nvPr/>
        </p:nvSpPr>
        <p:spPr bwMode="auto">
          <a:xfrm>
            <a:off x="2698326" y="635955"/>
            <a:ext cx="37561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7.2.1 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对称密钥密码体制 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515534" y="1939424"/>
            <a:ext cx="8129015" cy="240353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Line 53"/>
          <p:cNvSpPr>
            <a:spLocks noChangeShapeType="1"/>
          </p:cNvSpPr>
          <p:nvPr/>
        </p:nvSpPr>
        <p:spPr bwMode="auto">
          <a:xfrm>
            <a:off x="4499643" y="3510214"/>
            <a:ext cx="1843101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5" name="Group 107"/>
          <p:cNvGrpSpPr/>
          <p:nvPr/>
        </p:nvGrpSpPr>
        <p:grpSpPr bwMode="auto">
          <a:xfrm>
            <a:off x="3608860" y="2996927"/>
            <a:ext cx="1884855" cy="1171395"/>
            <a:chOff x="2248" y="820"/>
            <a:chExt cx="2248" cy="883"/>
          </a:xfrm>
        </p:grpSpPr>
        <p:grpSp>
          <p:nvGrpSpPr>
            <p:cNvPr id="86" name="Group 108"/>
            <p:cNvGrpSpPr/>
            <p:nvPr/>
          </p:nvGrpSpPr>
          <p:grpSpPr bwMode="auto">
            <a:xfrm>
              <a:off x="3567" y="902"/>
              <a:ext cx="929" cy="759"/>
              <a:chOff x="3567" y="902"/>
              <a:chExt cx="929" cy="759"/>
            </a:xfrm>
          </p:grpSpPr>
          <p:grpSp>
            <p:nvGrpSpPr>
              <p:cNvPr id="116" name="Group 109"/>
              <p:cNvGrpSpPr/>
              <p:nvPr/>
            </p:nvGrpSpPr>
            <p:grpSpPr bwMode="auto">
              <a:xfrm>
                <a:off x="3926" y="902"/>
                <a:ext cx="570" cy="611"/>
                <a:chOff x="3926" y="902"/>
                <a:chExt cx="570" cy="611"/>
              </a:xfrm>
            </p:grpSpPr>
            <p:grpSp>
              <p:nvGrpSpPr>
                <p:cNvPr id="121" name="Group 110"/>
                <p:cNvGrpSpPr/>
                <p:nvPr/>
              </p:nvGrpSpPr>
              <p:grpSpPr bwMode="auto">
                <a:xfrm>
                  <a:off x="4071" y="982"/>
                  <a:ext cx="425" cy="448"/>
                  <a:chOff x="4071" y="982"/>
                  <a:chExt cx="425" cy="448"/>
                </a:xfrm>
              </p:grpSpPr>
              <p:grpSp>
                <p:nvGrpSpPr>
                  <p:cNvPr id="131" name="Group 111"/>
                  <p:cNvGrpSpPr/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133" name="Group 112"/>
                    <p:cNvGrpSpPr/>
                    <p:nvPr/>
                  </p:nvGrpSpPr>
                  <p:grpSpPr bwMode="auto">
                    <a:xfrm>
                      <a:off x="4182" y="1010"/>
                      <a:ext cx="314" cy="366"/>
                      <a:chOff x="4182" y="1010"/>
                      <a:chExt cx="314" cy="366"/>
                    </a:xfrm>
                  </p:grpSpPr>
                  <p:grpSp>
                    <p:nvGrpSpPr>
                      <p:cNvPr id="137" name="Group 113"/>
                      <p:cNvGrpSpPr/>
                      <p:nvPr/>
                    </p:nvGrpSpPr>
                    <p:grpSpPr bwMode="auto">
                      <a:xfrm>
                        <a:off x="4220" y="1010"/>
                        <a:ext cx="276" cy="366"/>
                        <a:chOff x="4220" y="1010"/>
                        <a:chExt cx="276" cy="366"/>
                      </a:xfrm>
                    </p:grpSpPr>
                    <p:sp>
                      <p:nvSpPr>
                        <p:cNvPr id="141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65" y="1228"/>
                          <a:ext cx="131" cy="9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42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54" y="1254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43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9" y="1091"/>
                          <a:ext cx="131" cy="9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44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0" y="1010"/>
                          <a:ext cx="166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45" name="Freeform 118"/>
                        <p:cNvSpPr/>
                        <p:nvPr/>
                      </p:nvSpPr>
                      <p:spPr bwMode="auto">
                        <a:xfrm>
                          <a:off x="4332" y="1092"/>
                          <a:ext cx="113" cy="208"/>
                        </a:xfrm>
                        <a:custGeom>
                          <a:avLst/>
                          <a:gdLst>
                            <a:gd name="T0" fmla="*/ 112 w 113"/>
                            <a:gd name="T1" fmla="*/ 205 h 208"/>
                            <a:gd name="T2" fmla="*/ 63 w 113"/>
                            <a:gd name="T3" fmla="*/ 207 h 208"/>
                            <a:gd name="T4" fmla="*/ 0 w 113"/>
                            <a:gd name="T5" fmla="*/ 0 h 208"/>
                            <a:gd name="T6" fmla="*/ 70 w 113"/>
                            <a:gd name="T7" fmla="*/ 15 h 208"/>
                            <a:gd name="T8" fmla="*/ 71 w 113"/>
                            <a:gd name="T9" fmla="*/ 117 h 208"/>
                            <a:gd name="T10" fmla="*/ 112 w 113"/>
                            <a:gd name="T11" fmla="*/ 205 h 2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13" h="208">
                              <a:moveTo>
                                <a:pt x="112" y="205"/>
                              </a:moveTo>
                              <a:lnTo>
                                <a:pt x="63" y="207"/>
                              </a:lnTo>
                              <a:lnTo>
                                <a:pt x="0" y="0"/>
                              </a:lnTo>
                              <a:lnTo>
                                <a:pt x="70" y="15"/>
                              </a:lnTo>
                              <a:lnTo>
                                <a:pt x="71" y="117"/>
                              </a:lnTo>
                              <a:lnTo>
                                <a:pt x="112" y="205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138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119"/>
                        <a:ext cx="240" cy="17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39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228"/>
                        <a:ext cx="167" cy="12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40" name="Freeform 121"/>
                      <p:cNvSpPr/>
                      <p:nvPr/>
                    </p:nvSpPr>
                    <p:spPr bwMode="auto">
                      <a:xfrm>
                        <a:off x="4235" y="1068"/>
                        <a:ext cx="121" cy="224"/>
                      </a:xfrm>
                      <a:custGeom>
                        <a:avLst/>
                        <a:gdLst>
                          <a:gd name="T0" fmla="*/ 110 w 121"/>
                          <a:gd name="T1" fmla="*/ 38 h 224"/>
                          <a:gd name="T2" fmla="*/ 97 w 121"/>
                          <a:gd name="T3" fmla="*/ 85 h 224"/>
                          <a:gd name="T4" fmla="*/ 120 w 121"/>
                          <a:gd name="T5" fmla="*/ 192 h 224"/>
                          <a:gd name="T6" fmla="*/ 72 w 121"/>
                          <a:gd name="T7" fmla="*/ 223 h 224"/>
                          <a:gd name="T8" fmla="*/ 0 w 121"/>
                          <a:gd name="T9" fmla="*/ 95 h 224"/>
                          <a:gd name="T10" fmla="*/ 57 w 121"/>
                          <a:gd name="T11" fmla="*/ 0 h 224"/>
                          <a:gd name="T12" fmla="*/ 110 w 121"/>
                          <a:gd name="T13" fmla="*/ 38 h 2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1" h="224">
                            <a:moveTo>
                              <a:pt x="110" y="38"/>
                            </a:moveTo>
                            <a:lnTo>
                              <a:pt x="97" y="85"/>
                            </a:lnTo>
                            <a:lnTo>
                              <a:pt x="120" y="192"/>
                            </a:lnTo>
                            <a:lnTo>
                              <a:pt x="72" y="223"/>
                            </a:lnTo>
                            <a:lnTo>
                              <a:pt x="0" y="95"/>
                            </a:lnTo>
                            <a:lnTo>
                              <a:pt x="57" y="0"/>
                            </a:lnTo>
                            <a:lnTo>
                              <a:pt x="110" y="38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  <p:sp>
                  <p:nvSpPr>
                    <p:cNvPr id="134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" y="1336"/>
                      <a:ext cx="129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35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982"/>
                      <a:ext cx="168" cy="1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36" name="Freeform 124"/>
                    <p:cNvSpPr/>
                    <p:nvPr/>
                  </p:nvSpPr>
                  <p:spPr bwMode="auto">
                    <a:xfrm>
                      <a:off x="4224" y="1313"/>
                      <a:ext cx="85" cy="39"/>
                    </a:xfrm>
                    <a:custGeom>
                      <a:avLst/>
                      <a:gdLst>
                        <a:gd name="T0" fmla="*/ 84 w 85"/>
                        <a:gd name="T1" fmla="*/ 24 h 39"/>
                        <a:gd name="T2" fmla="*/ 58 w 85"/>
                        <a:gd name="T3" fmla="*/ 38 h 39"/>
                        <a:gd name="T4" fmla="*/ 0 w 85"/>
                        <a:gd name="T5" fmla="*/ 18 h 39"/>
                        <a:gd name="T6" fmla="*/ 58 w 85"/>
                        <a:gd name="T7" fmla="*/ 0 h 39"/>
                        <a:gd name="T8" fmla="*/ 84 w 85"/>
                        <a:gd name="T9" fmla="*/ 24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5" h="39">
                          <a:moveTo>
                            <a:pt x="84" y="24"/>
                          </a:moveTo>
                          <a:lnTo>
                            <a:pt x="58" y="38"/>
                          </a:lnTo>
                          <a:lnTo>
                            <a:pt x="0" y="18"/>
                          </a:lnTo>
                          <a:lnTo>
                            <a:pt x="58" y="0"/>
                          </a:lnTo>
                          <a:lnTo>
                            <a:pt x="84" y="2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132" name="Freeform 125"/>
                  <p:cNvSpPr/>
                  <p:nvPr/>
                </p:nvSpPr>
                <p:spPr bwMode="auto">
                  <a:xfrm>
                    <a:off x="4209" y="1042"/>
                    <a:ext cx="47" cy="68"/>
                  </a:xfrm>
                  <a:custGeom>
                    <a:avLst/>
                    <a:gdLst>
                      <a:gd name="T0" fmla="*/ 23 w 47"/>
                      <a:gd name="T1" fmla="*/ 0 h 68"/>
                      <a:gd name="T2" fmla="*/ 46 w 47"/>
                      <a:gd name="T3" fmla="*/ 1 h 68"/>
                      <a:gd name="T4" fmla="*/ 38 w 47"/>
                      <a:gd name="T5" fmla="*/ 67 h 68"/>
                      <a:gd name="T6" fmla="*/ 0 w 47"/>
                      <a:gd name="T7" fmla="*/ 54 h 68"/>
                      <a:gd name="T8" fmla="*/ 23 w 47"/>
                      <a:gd name="T9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68">
                        <a:moveTo>
                          <a:pt x="23" y="0"/>
                        </a:moveTo>
                        <a:lnTo>
                          <a:pt x="46" y="1"/>
                        </a:lnTo>
                        <a:lnTo>
                          <a:pt x="38" y="67"/>
                        </a:lnTo>
                        <a:lnTo>
                          <a:pt x="0" y="54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22" name="Group 126"/>
                <p:cNvGrpSpPr/>
                <p:nvPr/>
              </p:nvGrpSpPr>
              <p:grpSpPr bwMode="auto">
                <a:xfrm>
                  <a:off x="3926" y="902"/>
                  <a:ext cx="385" cy="556"/>
                  <a:chOff x="3926" y="902"/>
                  <a:chExt cx="385" cy="556"/>
                </a:xfrm>
              </p:grpSpPr>
              <p:sp>
                <p:nvSpPr>
                  <p:cNvPr id="125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961" y="1228"/>
                    <a:ext cx="314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6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1065"/>
                    <a:ext cx="314" cy="2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7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902"/>
                    <a:ext cx="241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8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1010"/>
                    <a:ext cx="131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9" name="Freeform 131"/>
                  <p:cNvSpPr/>
                  <p:nvPr/>
                </p:nvSpPr>
                <p:spPr bwMode="auto">
                  <a:xfrm>
                    <a:off x="4000" y="990"/>
                    <a:ext cx="208" cy="202"/>
                  </a:xfrm>
                  <a:custGeom>
                    <a:avLst/>
                    <a:gdLst>
                      <a:gd name="T0" fmla="*/ 146 w 208"/>
                      <a:gd name="T1" fmla="*/ 8 h 202"/>
                      <a:gd name="T2" fmla="*/ 145 w 208"/>
                      <a:gd name="T3" fmla="*/ 32 h 202"/>
                      <a:gd name="T4" fmla="*/ 194 w 208"/>
                      <a:gd name="T5" fmla="*/ 77 h 202"/>
                      <a:gd name="T6" fmla="*/ 207 w 208"/>
                      <a:gd name="T7" fmla="*/ 82 h 202"/>
                      <a:gd name="T8" fmla="*/ 133 w 208"/>
                      <a:gd name="T9" fmla="*/ 201 h 202"/>
                      <a:gd name="T10" fmla="*/ 0 w 208"/>
                      <a:gd name="T11" fmla="*/ 0 h 202"/>
                      <a:gd name="T12" fmla="*/ 146 w 208"/>
                      <a:gd name="T13" fmla="*/ 8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8" h="202">
                        <a:moveTo>
                          <a:pt x="146" y="8"/>
                        </a:moveTo>
                        <a:lnTo>
                          <a:pt x="145" y="32"/>
                        </a:lnTo>
                        <a:lnTo>
                          <a:pt x="194" y="77"/>
                        </a:lnTo>
                        <a:lnTo>
                          <a:pt x="207" y="82"/>
                        </a:lnTo>
                        <a:lnTo>
                          <a:pt x="133" y="201"/>
                        </a:lnTo>
                        <a:lnTo>
                          <a:pt x="0" y="0"/>
                        </a:lnTo>
                        <a:lnTo>
                          <a:pt x="146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0" name="Freeform 132"/>
                  <p:cNvSpPr/>
                  <p:nvPr/>
                </p:nvSpPr>
                <p:spPr bwMode="auto">
                  <a:xfrm>
                    <a:off x="4103" y="1271"/>
                    <a:ext cx="133" cy="54"/>
                  </a:xfrm>
                  <a:custGeom>
                    <a:avLst/>
                    <a:gdLst>
                      <a:gd name="T0" fmla="*/ 117 w 133"/>
                      <a:gd name="T1" fmla="*/ 8 h 54"/>
                      <a:gd name="T2" fmla="*/ 132 w 133"/>
                      <a:gd name="T3" fmla="*/ 25 h 54"/>
                      <a:gd name="T4" fmla="*/ 0 w 133"/>
                      <a:gd name="T5" fmla="*/ 53 h 54"/>
                      <a:gd name="T6" fmla="*/ 4 w 133"/>
                      <a:gd name="T7" fmla="*/ 0 h 54"/>
                      <a:gd name="T8" fmla="*/ 117 w 133"/>
                      <a:gd name="T9" fmla="*/ 8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3" h="54">
                        <a:moveTo>
                          <a:pt x="117" y="8"/>
                        </a:moveTo>
                        <a:lnTo>
                          <a:pt x="132" y="25"/>
                        </a:lnTo>
                        <a:lnTo>
                          <a:pt x="0" y="53"/>
                        </a:lnTo>
                        <a:lnTo>
                          <a:pt x="4" y="0"/>
                        </a:lnTo>
                        <a:lnTo>
                          <a:pt x="117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23" name="Oval 133"/>
                <p:cNvSpPr>
                  <a:spLocks noChangeArrowheads="1"/>
                </p:cNvSpPr>
                <p:nvPr/>
              </p:nvSpPr>
              <p:spPr bwMode="auto">
                <a:xfrm>
                  <a:off x="3926" y="13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" name="Freeform 134"/>
                <p:cNvSpPr/>
                <p:nvPr/>
              </p:nvSpPr>
              <p:spPr bwMode="auto">
                <a:xfrm>
                  <a:off x="4041" y="1378"/>
                  <a:ext cx="87" cy="65"/>
                </a:xfrm>
                <a:custGeom>
                  <a:avLst/>
                  <a:gdLst>
                    <a:gd name="T0" fmla="*/ 34 w 87"/>
                    <a:gd name="T1" fmla="*/ 64 h 65"/>
                    <a:gd name="T2" fmla="*/ 86 w 87"/>
                    <a:gd name="T3" fmla="*/ 41 h 65"/>
                    <a:gd name="T4" fmla="*/ 27 w 87"/>
                    <a:gd name="T5" fmla="*/ 0 h 65"/>
                    <a:gd name="T6" fmla="*/ 0 w 87"/>
                    <a:gd name="T7" fmla="*/ 23 h 65"/>
                    <a:gd name="T8" fmla="*/ 34 w 87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65">
                      <a:moveTo>
                        <a:pt x="34" y="64"/>
                      </a:moveTo>
                      <a:lnTo>
                        <a:pt x="86" y="41"/>
                      </a:lnTo>
                      <a:lnTo>
                        <a:pt x="27" y="0"/>
                      </a:lnTo>
                      <a:lnTo>
                        <a:pt x="0" y="23"/>
                      </a:lnTo>
                      <a:lnTo>
                        <a:pt x="34" y="64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7" name="Oval 135"/>
              <p:cNvSpPr>
                <a:spLocks noChangeArrowheads="1"/>
              </p:cNvSpPr>
              <p:nvPr/>
            </p:nvSpPr>
            <p:spPr bwMode="auto">
              <a:xfrm>
                <a:off x="3567" y="1513"/>
                <a:ext cx="204" cy="14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8" name="Oval 136"/>
              <p:cNvSpPr>
                <a:spLocks noChangeArrowheads="1"/>
              </p:cNvSpPr>
              <p:nvPr/>
            </p:nvSpPr>
            <p:spPr bwMode="auto">
              <a:xfrm>
                <a:off x="3742" y="1513"/>
                <a:ext cx="168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9" name="Oval 137"/>
              <p:cNvSpPr>
                <a:spLocks noChangeArrowheads="1"/>
              </p:cNvSpPr>
              <p:nvPr/>
            </p:nvSpPr>
            <p:spPr bwMode="auto">
              <a:xfrm>
                <a:off x="3843" y="1469"/>
                <a:ext cx="166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0" name="Freeform 138"/>
              <p:cNvSpPr/>
              <p:nvPr/>
            </p:nvSpPr>
            <p:spPr bwMode="auto">
              <a:xfrm>
                <a:off x="3696" y="1448"/>
                <a:ext cx="345" cy="171"/>
              </a:xfrm>
              <a:custGeom>
                <a:avLst/>
                <a:gdLst>
                  <a:gd name="T0" fmla="*/ 321 w 345"/>
                  <a:gd name="T1" fmla="*/ 49 h 171"/>
                  <a:gd name="T2" fmla="*/ 288 w 345"/>
                  <a:gd name="T3" fmla="*/ 60 h 171"/>
                  <a:gd name="T4" fmla="*/ 195 w 345"/>
                  <a:gd name="T5" fmla="*/ 129 h 171"/>
                  <a:gd name="T6" fmla="*/ 174 w 345"/>
                  <a:gd name="T7" fmla="*/ 158 h 171"/>
                  <a:gd name="T8" fmla="*/ 73 w 345"/>
                  <a:gd name="T9" fmla="*/ 158 h 171"/>
                  <a:gd name="T10" fmla="*/ 52 w 345"/>
                  <a:gd name="T11" fmla="*/ 170 h 171"/>
                  <a:gd name="T12" fmla="*/ 0 w 345"/>
                  <a:gd name="T13" fmla="*/ 119 h 171"/>
                  <a:gd name="T14" fmla="*/ 233 w 345"/>
                  <a:gd name="T15" fmla="*/ 0 h 171"/>
                  <a:gd name="T16" fmla="*/ 344 w 345"/>
                  <a:gd name="T17" fmla="*/ 27 h 171"/>
                  <a:gd name="T18" fmla="*/ 321 w 345"/>
                  <a:gd name="T19" fmla="*/ 4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71">
                    <a:moveTo>
                      <a:pt x="321" y="49"/>
                    </a:moveTo>
                    <a:lnTo>
                      <a:pt x="288" y="60"/>
                    </a:lnTo>
                    <a:lnTo>
                      <a:pt x="195" y="129"/>
                    </a:lnTo>
                    <a:lnTo>
                      <a:pt x="174" y="158"/>
                    </a:lnTo>
                    <a:lnTo>
                      <a:pt x="73" y="158"/>
                    </a:lnTo>
                    <a:lnTo>
                      <a:pt x="52" y="170"/>
                    </a:lnTo>
                    <a:lnTo>
                      <a:pt x="0" y="119"/>
                    </a:lnTo>
                    <a:lnTo>
                      <a:pt x="233" y="0"/>
                    </a:lnTo>
                    <a:lnTo>
                      <a:pt x="344" y="27"/>
                    </a:lnTo>
                    <a:lnTo>
                      <a:pt x="321" y="4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7" name="Group 139"/>
            <p:cNvGrpSpPr/>
            <p:nvPr/>
          </p:nvGrpSpPr>
          <p:grpSpPr bwMode="auto">
            <a:xfrm>
              <a:off x="2248" y="907"/>
              <a:ext cx="556" cy="525"/>
              <a:chOff x="2248" y="907"/>
              <a:chExt cx="556" cy="525"/>
            </a:xfrm>
          </p:grpSpPr>
          <p:grpSp>
            <p:nvGrpSpPr>
              <p:cNvPr id="101" name="Group 140"/>
              <p:cNvGrpSpPr/>
              <p:nvPr/>
            </p:nvGrpSpPr>
            <p:grpSpPr bwMode="auto">
              <a:xfrm>
                <a:off x="2248" y="982"/>
                <a:ext cx="299" cy="314"/>
                <a:chOff x="2248" y="982"/>
                <a:chExt cx="299" cy="314"/>
              </a:xfrm>
            </p:grpSpPr>
            <p:sp>
              <p:nvSpPr>
                <p:cNvPr id="112" name="Oval 141"/>
                <p:cNvSpPr>
                  <a:spLocks noChangeArrowheads="1"/>
                </p:cNvSpPr>
                <p:nvPr/>
              </p:nvSpPr>
              <p:spPr bwMode="auto">
                <a:xfrm>
                  <a:off x="2248" y="1091"/>
                  <a:ext cx="129" cy="9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3" name="Oval 142"/>
                <p:cNvSpPr>
                  <a:spLocks noChangeArrowheads="1"/>
                </p:cNvSpPr>
                <p:nvPr/>
              </p:nvSpPr>
              <p:spPr bwMode="auto">
                <a:xfrm>
                  <a:off x="2270" y="1174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4" name="Oval 143"/>
                <p:cNvSpPr>
                  <a:spLocks noChangeArrowheads="1"/>
                </p:cNvSpPr>
                <p:nvPr/>
              </p:nvSpPr>
              <p:spPr bwMode="auto">
                <a:xfrm>
                  <a:off x="2307" y="982"/>
                  <a:ext cx="240" cy="17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5" name="Freeform 144"/>
                <p:cNvSpPr/>
                <p:nvPr/>
              </p:nvSpPr>
              <p:spPr bwMode="auto">
                <a:xfrm>
                  <a:off x="2291" y="1104"/>
                  <a:ext cx="84" cy="95"/>
                </a:xfrm>
                <a:custGeom>
                  <a:avLst/>
                  <a:gdLst>
                    <a:gd name="T0" fmla="*/ 47 w 84"/>
                    <a:gd name="T1" fmla="*/ 0 h 95"/>
                    <a:gd name="T2" fmla="*/ 0 w 84"/>
                    <a:gd name="T3" fmla="*/ 18 h 95"/>
                    <a:gd name="T4" fmla="*/ 1 w 84"/>
                    <a:gd name="T5" fmla="*/ 76 h 95"/>
                    <a:gd name="T6" fmla="*/ 16 w 84"/>
                    <a:gd name="T7" fmla="*/ 94 h 95"/>
                    <a:gd name="T8" fmla="*/ 83 w 84"/>
                    <a:gd name="T9" fmla="*/ 76 h 95"/>
                    <a:gd name="T10" fmla="*/ 47 w 84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95">
                      <a:moveTo>
                        <a:pt x="47" y="0"/>
                      </a:moveTo>
                      <a:lnTo>
                        <a:pt x="0" y="18"/>
                      </a:lnTo>
                      <a:lnTo>
                        <a:pt x="1" y="76"/>
                      </a:lnTo>
                      <a:lnTo>
                        <a:pt x="16" y="94"/>
                      </a:lnTo>
                      <a:lnTo>
                        <a:pt x="83" y="76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02" name="Group 145"/>
              <p:cNvGrpSpPr/>
              <p:nvPr/>
            </p:nvGrpSpPr>
            <p:grpSpPr bwMode="auto">
              <a:xfrm>
                <a:off x="2344" y="907"/>
                <a:ext cx="460" cy="525"/>
                <a:chOff x="2344" y="907"/>
                <a:chExt cx="460" cy="525"/>
              </a:xfrm>
            </p:grpSpPr>
            <p:sp>
              <p:nvSpPr>
                <p:cNvPr id="104" name="Oval 146"/>
                <p:cNvSpPr>
                  <a:spLocks noChangeArrowheads="1"/>
                </p:cNvSpPr>
                <p:nvPr/>
              </p:nvSpPr>
              <p:spPr bwMode="auto">
                <a:xfrm>
                  <a:off x="2491" y="929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5" name="Oval 147"/>
                <p:cNvSpPr>
                  <a:spLocks noChangeArrowheads="1"/>
                </p:cNvSpPr>
                <p:nvPr/>
              </p:nvSpPr>
              <p:spPr bwMode="auto">
                <a:xfrm>
                  <a:off x="2344" y="10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6" name="Oval 148"/>
                <p:cNvSpPr>
                  <a:spLocks noChangeArrowheads="1"/>
                </p:cNvSpPr>
                <p:nvPr/>
              </p:nvSpPr>
              <p:spPr bwMode="auto">
                <a:xfrm>
                  <a:off x="2380" y="1174"/>
                  <a:ext cx="242" cy="17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7" name="Oval 149"/>
                <p:cNvSpPr>
                  <a:spLocks noChangeArrowheads="1"/>
                </p:cNvSpPr>
                <p:nvPr/>
              </p:nvSpPr>
              <p:spPr bwMode="auto">
                <a:xfrm>
                  <a:off x="2454" y="1254"/>
                  <a:ext cx="240" cy="17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8" name="Oval 150"/>
                <p:cNvSpPr>
                  <a:spLocks noChangeArrowheads="1"/>
                </p:cNvSpPr>
                <p:nvPr/>
              </p:nvSpPr>
              <p:spPr bwMode="auto">
                <a:xfrm>
                  <a:off x="2471" y="1042"/>
                  <a:ext cx="214" cy="151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9" name="Oval 151"/>
                <p:cNvSpPr>
                  <a:spLocks noChangeArrowheads="1"/>
                </p:cNvSpPr>
                <p:nvPr/>
              </p:nvSpPr>
              <p:spPr bwMode="auto">
                <a:xfrm>
                  <a:off x="2656" y="907"/>
                  <a:ext cx="129" cy="9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0" name="Freeform 152"/>
                <p:cNvSpPr/>
                <p:nvPr/>
              </p:nvSpPr>
              <p:spPr bwMode="auto">
                <a:xfrm>
                  <a:off x="2541" y="1010"/>
                  <a:ext cx="151" cy="76"/>
                </a:xfrm>
                <a:custGeom>
                  <a:avLst/>
                  <a:gdLst>
                    <a:gd name="T0" fmla="*/ 0 w 151"/>
                    <a:gd name="T1" fmla="*/ 20 h 76"/>
                    <a:gd name="T2" fmla="*/ 19 w 151"/>
                    <a:gd name="T3" fmla="*/ 56 h 76"/>
                    <a:gd name="T4" fmla="*/ 150 w 151"/>
                    <a:gd name="T5" fmla="*/ 75 h 76"/>
                    <a:gd name="T6" fmla="*/ 150 w 151"/>
                    <a:gd name="T7" fmla="*/ 28 h 76"/>
                    <a:gd name="T8" fmla="*/ 9 w 151"/>
                    <a:gd name="T9" fmla="*/ 0 h 76"/>
                    <a:gd name="T10" fmla="*/ 0 w 151"/>
                    <a:gd name="T11" fmla="*/ 2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1" h="76">
                      <a:moveTo>
                        <a:pt x="0" y="20"/>
                      </a:moveTo>
                      <a:lnTo>
                        <a:pt x="19" y="56"/>
                      </a:lnTo>
                      <a:lnTo>
                        <a:pt x="150" y="75"/>
                      </a:lnTo>
                      <a:lnTo>
                        <a:pt x="150" y="28"/>
                      </a:lnTo>
                      <a:lnTo>
                        <a:pt x="9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1" name="Freeform 153"/>
                <p:cNvSpPr/>
                <p:nvPr/>
              </p:nvSpPr>
              <p:spPr bwMode="auto">
                <a:xfrm>
                  <a:off x="2394" y="1149"/>
                  <a:ext cx="172" cy="159"/>
                </a:xfrm>
                <a:custGeom>
                  <a:avLst/>
                  <a:gdLst>
                    <a:gd name="T0" fmla="*/ 106 w 172"/>
                    <a:gd name="T1" fmla="*/ 0 h 159"/>
                    <a:gd name="T2" fmla="*/ 0 w 172"/>
                    <a:gd name="T3" fmla="*/ 40 h 159"/>
                    <a:gd name="T4" fmla="*/ 44 w 172"/>
                    <a:gd name="T5" fmla="*/ 71 h 159"/>
                    <a:gd name="T6" fmla="*/ 50 w 172"/>
                    <a:gd name="T7" fmla="*/ 148 h 159"/>
                    <a:gd name="T8" fmla="*/ 75 w 172"/>
                    <a:gd name="T9" fmla="*/ 158 h 159"/>
                    <a:gd name="T10" fmla="*/ 164 w 172"/>
                    <a:gd name="T11" fmla="*/ 108 h 159"/>
                    <a:gd name="T12" fmla="*/ 171 w 172"/>
                    <a:gd name="T13" fmla="*/ 16 h 159"/>
                    <a:gd name="T14" fmla="*/ 106 w 172"/>
                    <a:gd name="T1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2" h="159">
                      <a:moveTo>
                        <a:pt x="106" y="0"/>
                      </a:moveTo>
                      <a:lnTo>
                        <a:pt x="0" y="40"/>
                      </a:lnTo>
                      <a:lnTo>
                        <a:pt x="44" y="71"/>
                      </a:lnTo>
                      <a:lnTo>
                        <a:pt x="50" y="148"/>
                      </a:lnTo>
                      <a:lnTo>
                        <a:pt x="75" y="158"/>
                      </a:lnTo>
                      <a:lnTo>
                        <a:pt x="164" y="108"/>
                      </a:lnTo>
                      <a:lnTo>
                        <a:pt x="171" y="16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03" name="Freeform 154"/>
              <p:cNvSpPr/>
              <p:nvPr/>
            </p:nvSpPr>
            <p:spPr bwMode="auto">
              <a:xfrm>
                <a:off x="2650" y="963"/>
                <a:ext cx="88" cy="75"/>
              </a:xfrm>
              <a:custGeom>
                <a:avLst/>
                <a:gdLst>
                  <a:gd name="T0" fmla="*/ 0 w 88"/>
                  <a:gd name="T1" fmla="*/ 39 h 75"/>
                  <a:gd name="T2" fmla="*/ 37 w 88"/>
                  <a:gd name="T3" fmla="*/ 0 h 75"/>
                  <a:gd name="T4" fmla="*/ 87 w 88"/>
                  <a:gd name="T5" fmla="*/ 39 h 75"/>
                  <a:gd name="T6" fmla="*/ 45 w 88"/>
                  <a:gd name="T7" fmla="*/ 74 h 75"/>
                  <a:gd name="T8" fmla="*/ 0 w 88"/>
                  <a:gd name="T9" fmla="*/ 3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75">
                    <a:moveTo>
                      <a:pt x="0" y="39"/>
                    </a:moveTo>
                    <a:lnTo>
                      <a:pt x="37" y="0"/>
                    </a:lnTo>
                    <a:lnTo>
                      <a:pt x="87" y="39"/>
                    </a:lnTo>
                    <a:lnTo>
                      <a:pt x="45" y="74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8" name="Group 155"/>
            <p:cNvGrpSpPr/>
            <p:nvPr/>
          </p:nvGrpSpPr>
          <p:grpSpPr bwMode="auto">
            <a:xfrm>
              <a:off x="2529" y="820"/>
              <a:ext cx="1638" cy="883"/>
              <a:chOff x="2529" y="820"/>
              <a:chExt cx="1638" cy="883"/>
            </a:xfrm>
          </p:grpSpPr>
          <p:sp>
            <p:nvSpPr>
              <p:cNvPr id="89" name="Oval 156"/>
              <p:cNvSpPr>
                <a:spLocks noChangeArrowheads="1"/>
              </p:cNvSpPr>
              <p:nvPr/>
            </p:nvSpPr>
            <p:spPr bwMode="auto">
              <a:xfrm>
                <a:off x="3042" y="848"/>
                <a:ext cx="388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Oval 157"/>
              <p:cNvSpPr>
                <a:spLocks noChangeArrowheads="1"/>
              </p:cNvSpPr>
              <p:nvPr/>
            </p:nvSpPr>
            <p:spPr bwMode="auto">
              <a:xfrm>
                <a:off x="3374" y="820"/>
                <a:ext cx="313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Oval 158"/>
              <p:cNvSpPr>
                <a:spLocks noChangeArrowheads="1"/>
              </p:cNvSpPr>
              <p:nvPr/>
            </p:nvSpPr>
            <p:spPr bwMode="auto">
              <a:xfrm>
                <a:off x="3668" y="1065"/>
                <a:ext cx="499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Oval 159"/>
              <p:cNvSpPr>
                <a:spLocks noChangeArrowheads="1"/>
              </p:cNvSpPr>
              <p:nvPr/>
            </p:nvSpPr>
            <p:spPr bwMode="auto">
              <a:xfrm>
                <a:off x="2712" y="1228"/>
                <a:ext cx="570" cy="42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Oval 160"/>
              <p:cNvSpPr>
                <a:spLocks noChangeArrowheads="1"/>
              </p:cNvSpPr>
              <p:nvPr/>
            </p:nvSpPr>
            <p:spPr bwMode="auto">
              <a:xfrm>
                <a:off x="3521" y="1282"/>
                <a:ext cx="422" cy="3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Oval 161"/>
              <p:cNvSpPr>
                <a:spLocks noChangeArrowheads="1"/>
              </p:cNvSpPr>
              <p:nvPr/>
            </p:nvSpPr>
            <p:spPr bwMode="auto">
              <a:xfrm>
                <a:off x="2564" y="1310"/>
                <a:ext cx="315" cy="229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Oval 162"/>
              <p:cNvSpPr>
                <a:spLocks noChangeArrowheads="1"/>
              </p:cNvSpPr>
              <p:nvPr/>
            </p:nvSpPr>
            <p:spPr bwMode="auto">
              <a:xfrm>
                <a:off x="2529" y="1119"/>
                <a:ext cx="312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Oval 163"/>
              <p:cNvSpPr>
                <a:spLocks noChangeArrowheads="1"/>
              </p:cNvSpPr>
              <p:nvPr/>
            </p:nvSpPr>
            <p:spPr bwMode="auto">
              <a:xfrm>
                <a:off x="2675" y="902"/>
                <a:ext cx="498" cy="36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Oval 164"/>
              <p:cNvSpPr>
                <a:spLocks noChangeArrowheads="1"/>
              </p:cNvSpPr>
              <p:nvPr/>
            </p:nvSpPr>
            <p:spPr bwMode="auto">
              <a:xfrm>
                <a:off x="3115" y="1336"/>
                <a:ext cx="500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Oval 165"/>
              <p:cNvSpPr>
                <a:spLocks noChangeArrowheads="1"/>
              </p:cNvSpPr>
              <p:nvPr/>
            </p:nvSpPr>
            <p:spPr bwMode="auto">
              <a:xfrm>
                <a:off x="3742" y="929"/>
                <a:ext cx="386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Oval 166"/>
              <p:cNvSpPr>
                <a:spLocks noChangeArrowheads="1"/>
              </p:cNvSpPr>
              <p:nvPr/>
            </p:nvSpPr>
            <p:spPr bwMode="auto">
              <a:xfrm>
                <a:off x="3631" y="820"/>
                <a:ext cx="351" cy="25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Freeform 167"/>
              <p:cNvSpPr/>
              <p:nvPr/>
            </p:nvSpPr>
            <p:spPr bwMode="auto">
              <a:xfrm>
                <a:off x="2661" y="889"/>
                <a:ext cx="1415" cy="700"/>
              </a:xfrm>
              <a:custGeom>
                <a:avLst/>
                <a:gdLst>
                  <a:gd name="T0" fmla="*/ 436 w 1415"/>
                  <a:gd name="T1" fmla="*/ 70 h 700"/>
                  <a:gd name="T2" fmla="*/ 494 w 1415"/>
                  <a:gd name="T3" fmla="*/ 20 h 700"/>
                  <a:gd name="T4" fmla="*/ 759 w 1415"/>
                  <a:gd name="T5" fmla="*/ 24 h 700"/>
                  <a:gd name="T6" fmla="*/ 947 w 1415"/>
                  <a:gd name="T7" fmla="*/ 0 h 700"/>
                  <a:gd name="T8" fmla="*/ 1180 w 1415"/>
                  <a:gd name="T9" fmla="*/ 83 h 700"/>
                  <a:gd name="T10" fmla="*/ 1300 w 1415"/>
                  <a:gd name="T11" fmla="*/ 60 h 700"/>
                  <a:gd name="T12" fmla="*/ 1362 w 1415"/>
                  <a:gd name="T13" fmla="*/ 70 h 700"/>
                  <a:gd name="T14" fmla="*/ 1376 w 1415"/>
                  <a:gd name="T15" fmla="*/ 278 h 700"/>
                  <a:gd name="T16" fmla="*/ 1414 w 1415"/>
                  <a:gd name="T17" fmla="*/ 311 h 700"/>
                  <a:gd name="T18" fmla="*/ 1304 w 1415"/>
                  <a:gd name="T19" fmla="*/ 472 h 700"/>
                  <a:gd name="T20" fmla="*/ 1185 w 1415"/>
                  <a:gd name="T21" fmla="*/ 363 h 700"/>
                  <a:gd name="T22" fmla="*/ 1153 w 1415"/>
                  <a:gd name="T23" fmla="*/ 418 h 700"/>
                  <a:gd name="T24" fmla="*/ 986 w 1415"/>
                  <a:gd name="T25" fmla="*/ 640 h 700"/>
                  <a:gd name="T26" fmla="*/ 427 w 1415"/>
                  <a:gd name="T27" fmla="*/ 699 h 700"/>
                  <a:gd name="T28" fmla="*/ 135 w 1415"/>
                  <a:gd name="T29" fmla="*/ 655 h 700"/>
                  <a:gd name="T30" fmla="*/ 45 w 1415"/>
                  <a:gd name="T31" fmla="*/ 519 h 700"/>
                  <a:gd name="T32" fmla="*/ 45 w 1415"/>
                  <a:gd name="T33" fmla="*/ 379 h 700"/>
                  <a:gd name="T34" fmla="*/ 0 w 1415"/>
                  <a:gd name="T35" fmla="*/ 261 h 700"/>
                  <a:gd name="T36" fmla="*/ 436 w 1415"/>
                  <a:gd name="T37" fmla="*/ 7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5" h="700">
                    <a:moveTo>
                      <a:pt x="436" y="70"/>
                    </a:moveTo>
                    <a:lnTo>
                      <a:pt x="494" y="20"/>
                    </a:lnTo>
                    <a:lnTo>
                      <a:pt x="759" y="24"/>
                    </a:lnTo>
                    <a:lnTo>
                      <a:pt x="947" y="0"/>
                    </a:lnTo>
                    <a:lnTo>
                      <a:pt x="1180" y="83"/>
                    </a:lnTo>
                    <a:lnTo>
                      <a:pt x="1300" y="60"/>
                    </a:lnTo>
                    <a:lnTo>
                      <a:pt x="1362" y="70"/>
                    </a:lnTo>
                    <a:lnTo>
                      <a:pt x="1376" y="278"/>
                    </a:lnTo>
                    <a:lnTo>
                      <a:pt x="1414" y="311"/>
                    </a:lnTo>
                    <a:lnTo>
                      <a:pt x="1304" y="472"/>
                    </a:lnTo>
                    <a:lnTo>
                      <a:pt x="1185" y="363"/>
                    </a:lnTo>
                    <a:lnTo>
                      <a:pt x="1153" y="418"/>
                    </a:lnTo>
                    <a:lnTo>
                      <a:pt x="986" y="640"/>
                    </a:lnTo>
                    <a:lnTo>
                      <a:pt x="427" y="699"/>
                    </a:lnTo>
                    <a:lnTo>
                      <a:pt x="135" y="655"/>
                    </a:lnTo>
                    <a:lnTo>
                      <a:pt x="45" y="519"/>
                    </a:lnTo>
                    <a:lnTo>
                      <a:pt x="45" y="379"/>
                    </a:lnTo>
                    <a:lnTo>
                      <a:pt x="0" y="261"/>
                    </a:lnTo>
                    <a:lnTo>
                      <a:pt x="436" y="70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" name="Rectangle 46"/>
          <p:cNvSpPr>
            <a:spLocks noChangeArrowheads="1"/>
          </p:cNvSpPr>
          <p:nvPr/>
        </p:nvSpPr>
        <p:spPr bwMode="auto">
          <a:xfrm>
            <a:off x="509474" y="1068597"/>
            <a:ext cx="824682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所谓常规密钥密码体制，即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加密密钥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解密密钥是相同的密码体制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这种加密系统又称为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对称密钥系统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" name="Line 52"/>
          <p:cNvSpPr>
            <a:spLocks noChangeShapeType="1"/>
          </p:cNvSpPr>
          <p:nvPr/>
        </p:nvSpPr>
        <p:spPr bwMode="auto">
          <a:xfrm>
            <a:off x="2479678" y="3500906"/>
            <a:ext cx="1166234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56"/>
          <p:cNvSpPr txBox="1">
            <a:spLocks noChangeArrowheads="1"/>
          </p:cNvSpPr>
          <p:nvPr/>
        </p:nvSpPr>
        <p:spPr bwMode="auto">
          <a:xfrm>
            <a:off x="7497672" y="3409159"/>
            <a:ext cx="8915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9" name="Freeform 51"/>
          <p:cNvSpPr/>
          <p:nvPr/>
        </p:nvSpPr>
        <p:spPr bwMode="auto">
          <a:xfrm>
            <a:off x="1422488" y="3132552"/>
            <a:ext cx="292556" cy="380322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72"/>
          <p:cNvSpPr/>
          <p:nvPr/>
        </p:nvSpPr>
        <p:spPr bwMode="auto">
          <a:xfrm flipH="1" flipV="1">
            <a:off x="2180474" y="2850634"/>
            <a:ext cx="66490" cy="352397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134"/>
          <p:cNvSpPr/>
          <p:nvPr/>
        </p:nvSpPr>
        <p:spPr bwMode="auto">
          <a:xfrm flipH="1" flipV="1">
            <a:off x="6797535" y="2850634"/>
            <a:ext cx="66490" cy="352397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50"/>
          <p:cNvSpPr/>
          <p:nvPr/>
        </p:nvSpPr>
        <p:spPr bwMode="auto">
          <a:xfrm rot="16200000">
            <a:off x="7491690" y="3177765"/>
            <a:ext cx="183512" cy="481387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68"/>
          <p:cNvSpPr txBox="1">
            <a:spLocks noChangeArrowheads="1"/>
          </p:cNvSpPr>
          <p:nvPr/>
        </p:nvSpPr>
        <p:spPr bwMode="auto">
          <a:xfrm>
            <a:off x="5438482" y="3173776"/>
            <a:ext cx="7889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600" b="1" i="1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14" name="Text Box 54"/>
          <p:cNvSpPr txBox="1">
            <a:spLocks noChangeArrowheads="1"/>
          </p:cNvSpPr>
          <p:nvPr/>
        </p:nvSpPr>
        <p:spPr bwMode="auto">
          <a:xfrm>
            <a:off x="755303" y="2148210"/>
            <a:ext cx="13372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加密密钥 </a:t>
            </a:r>
            <a:r>
              <a:rPr kumimoji="1" lang="en-US" altLang="zh-CN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</a:p>
        </p:txBody>
      </p:sp>
      <p:sp>
        <p:nvSpPr>
          <p:cNvPr id="15" name="Text Box 55"/>
          <p:cNvSpPr txBox="1">
            <a:spLocks noChangeArrowheads="1"/>
          </p:cNvSpPr>
          <p:nvPr/>
        </p:nvSpPr>
        <p:spPr bwMode="auto">
          <a:xfrm>
            <a:off x="755303" y="3500906"/>
            <a:ext cx="87064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6" name="Text Box 57"/>
          <p:cNvSpPr txBox="1">
            <a:spLocks noChangeArrowheads="1"/>
          </p:cNvSpPr>
          <p:nvPr/>
        </p:nvSpPr>
        <p:spPr bwMode="auto">
          <a:xfrm>
            <a:off x="2788191" y="3173776"/>
            <a:ext cx="7889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pic>
        <p:nvPicPr>
          <p:cNvPr id="17" name="Picture 6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2056258" y="2294911"/>
            <a:ext cx="621304" cy="32790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8" name="Text Box 70"/>
          <p:cNvSpPr txBox="1">
            <a:spLocks noChangeArrowheads="1"/>
          </p:cNvSpPr>
          <p:nvPr/>
        </p:nvSpPr>
        <p:spPr bwMode="auto">
          <a:xfrm>
            <a:off x="890566" y="2729625"/>
            <a:ext cx="3385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9" name="Text Box 71"/>
          <p:cNvSpPr txBox="1">
            <a:spLocks noChangeArrowheads="1"/>
          </p:cNvSpPr>
          <p:nvPr/>
        </p:nvSpPr>
        <p:spPr bwMode="auto">
          <a:xfrm>
            <a:off x="8024279" y="2722310"/>
            <a:ext cx="3257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48" name="Rectangle 102"/>
          <p:cNvSpPr>
            <a:spLocks noChangeArrowheads="1"/>
          </p:cNvSpPr>
          <p:nvPr/>
        </p:nvSpPr>
        <p:spPr bwMode="auto">
          <a:xfrm>
            <a:off x="1715044" y="3211010"/>
            <a:ext cx="1069158" cy="599739"/>
          </a:xfrm>
          <a:prstGeom prst="rect">
            <a:avLst/>
          </a:prstGeom>
          <a:solidFill>
            <a:srgbClr val="0000FF"/>
          </a:solidFill>
          <a:ln w="9525" algn="ctr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加密算法</a:t>
            </a:r>
          </a:p>
        </p:txBody>
      </p:sp>
      <p:sp>
        <p:nvSpPr>
          <p:cNvPr id="49" name="Rectangle 103"/>
          <p:cNvSpPr>
            <a:spLocks noChangeArrowheads="1"/>
          </p:cNvSpPr>
          <p:nvPr/>
        </p:nvSpPr>
        <p:spPr bwMode="auto">
          <a:xfrm>
            <a:off x="6342744" y="3211010"/>
            <a:ext cx="1070488" cy="599739"/>
          </a:xfrm>
          <a:prstGeom prst="rect">
            <a:avLst/>
          </a:prstGeom>
          <a:solidFill>
            <a:srgbClr val="009900"/>
          </a:solidFill>
          <a:ln w="9525" algn="ctr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解密算法</a:t>
            </a:r>
          </a:p>
        </p:txBody>
      </p:sp>
      <p:sp>
        <p:nvSpPr>
          <p:cNvPr id="77" name="Text Box 131"/>
          <p:cNvSpPr txBox="1">
            <a:spLocks noChangeArrowheads="1"/>
          </p:cNvSpPr>
          <p:nvPr/>
        </p:nvSpPr>
        <p:spPr bwMode="auto">
          <a:xfrm>
            <a:off x="4133158" y="3323227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sp>
        <p:nvSpPr>
          <p:cNvPr id="78" name="Text Box 132"/>
          <p:cNvSpPr txBox="1">
            <a:spLocks noChangeArrowheads="1"/>
          </p:cNvSpPr>
          <p:nvPr/>
        </p:nvSpPr>
        <p:spPr bwMode="auto">
          <a:xfrm>
            <a:off x="6945815" y="2148210"/>
            <a:ext cx="13372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解密密钥 </a:t>
            </a:r>
            <a:r>
              <a:rPr kumimoji="1" lang="en-US" altLang="zh-CN" b="1" i="1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</a:p>
        </p:txBody>
      </p:sp>
      <p:pic>
        <p:nvPicPr>
          <p:cNvPr id="79" name="Picture 13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58385" y="2296057"/>
            <a:ext cx="621305" cy="32561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80" name="组合 79"/>
          <p:cNvGrpSpPr/>
          <p:nvPr/>
        </p:nvGrpSpPr>
        <p:grpSpPr>
          <a:xfrm>
            <a:off x="2586208" y="2261551"/>
            <a:ext cx="3959703" cy="461665"/>
            <a:chOff x="2674219" y="3348281"/>
            <a:chExt cx="4727052" cy="551131"/>
          </a:xfrm>
        </p:grpSpPr>
        <p:sp>
          <p:nvSpPr>
            <p:cNvPr id="81" name="TextBox 80"/>
            <p:cNvSpPr txBox="1"/>
            <p:nvPr/>
          </p:nvSpPr>
          <p:spPr>
            <a:xfrm>
              <a:off x="4180954" y="3348281"/>
              <a:ext cx="1690134" cy="551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相同密钥</a:t>
              </a:r>
            </a:p>
          </p:txBody>
        </p:sp>
        <p:sp>
          <p:nvSpPr>
            <p:cNvPr id="82" name="左箭头 81"/>
            <p:cNvSpPr/>
            <p:nvPr/>
          </p:nvSpPr>
          <p:spPr bwMode="auto">
            <a:xfrm>
              <a:off x="2674219" y="3443808"/>
              <a:ext cx="1342677" cy="417240"/>
            </a:xfrm>
            <a:prstGeom prst="leftArrow">
              <a:avLst>
                <a:gd name="adj1" fmla="val 50000"/>
                <a:gd name="adj2" fmla="val 75915"/>
              </a:avLst>
            </a:prstGeom>
            <a:solidFill>
              <a:srgbClr val="99FF6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左箭头 82"/>
            <p:cNvSpPr/>
            <p:nvPr/>
          </p:nvSpPr>
          <p:spPr bwMode="auto">
            <a:xfrm flipH="1">
              <a:off x="6058594" y="3443808"/>
              <a:ext cx="1342677" cy="417240"/>
            </a:xfrm>
            <a:prstGeom prst="leftArrow">
              <a:avLst>
                <a:gd name="adj1" fmla="val 50000"/>
                <a:gd name="adj2" fmla="val 75915"/>
              </a:avLst>
            </a:prstGeom>
            <a:solidFill>
              <a:srgbClr val="99FF6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46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874" y="2781019"/>
            <a:ext cx="564170" cy="56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055" y="2781019"/>
            <a:ext cx="564170" cy="56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736634" y="2557839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1736635" y="633361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1736635" y="1113482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1736635" y="1597126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1736635" y="2085620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736635" y="3038576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736635" y="3528570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736635" y="4010714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>
            <a:off x="2484345" y="452190"/>
            <a:ext cx="0" cy="3920474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1768382" y="475220"/>
            <a:ext cx="5661539" cy="3990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			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网络安全问题概述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				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两类密码体制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 				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数字签名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  					 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鉴别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7.5  				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密钥分配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7.6  			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互联网使用的安全协议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7.7  		 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系统安全：防火墙与入侵检测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7.8 			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一些未来的发展方向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09475" y="841951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428124" y="808740"/>
            <a:ext cx="23038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数据加密标准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</a:t>
            </a:r>
          </a:p>
        </p:txBody>
      </p:sp>
      <p:sp>
        <p:nvSpPr>
          <p:cNvPr id="7" name="Rectangle 46"/>
          <p:cNvSpPr>
            <a:spLocks noChangeArrowheads="1"/>
          </p:cNvSpPr>
          <p:nvPr/>
        </p:nvSpPr>
        <p:spPr bwMode="auto">
          <a:xfrm>
            <a:off x="517852" y="1236702"/>
            <a:ext cx="8494474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数据加密标准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属于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对称密钥密码体制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，是一种分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组密码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在加密前，先对整个明文进行分组。每一个组长为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然后对每一个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 二进制数据进行加密处理，产生一组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位密文  数据。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最后将各组密文串接起来，即得出整个的密文。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使用的密钥为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位（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实际密钥长度为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，有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位用于奇偶校验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1285721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678544" y="1252510"/>
            <a:ext cx="17908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的保密性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2" y="1683117"/>
            <a:ext cx="8133858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的保密性仅取决于对密钥的保密，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其算法是公开的。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目前较为严重的问题是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的密钥的长度。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现在已经设计出搜索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密钥的专用芯片。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56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已不再认为是安全的了。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AutoShape 5"/>
          <p:cNvSpPr>
            <a:spLocks noChangeArrowheads="1"/>
          </p:cNvSpPr>
          <p:nvPr/>
        </p:nvSpPr>
        <p:spPr bwMode="auto">
          <a:xfrm>
            <a:off x="509475" y="63185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3935024" y="598646"/>
            <a:ext cx="12779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三重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3" y="1015360"/>
            <a:ext cx="8312248" cy="1131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7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56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位的密钥。</a:t>
            </a:r>
          </a:p>
          <a:p>
            <a:pPr marL="342900" indent="-342900" eaLnBrk="0" hangingPunct="0">
              <a:lnSpc>
                <a:spcPts val="27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把一个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位明文用一个密钥加密，再用另一个密钥解密，然后再使用第一个密钥加密，即</a:t>
            </a:r>
          </a:p>
        </p:txBody>
      </p:sp>
      <p:sp>
        <p:nvSpPr>
          <p:cNvPr id="5" name="矩形 4"/>
          <p:cNvSpPr/>
          <p:nvPr/>
        </p:nvSpPr>
        <p:spPr>
          <a:xfrm>
            <a:off x="517853" y="2122031"/>
            <a:ext cx="8120637" cy="442477"/>
          </a:xfrm>
          <a:prstGeom prst="rect">
            <a:avLst/>
          </a:prstGeom>
          <a:solidFill>
            <a:srgbClr val="66FFCC"/>
          </a:solidFill>
          <a:ln w="127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17852" y="2644133"/>
            <a:ext cx="8133857" cy="1706471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72254" y="2088213"/>
            <a:ext cx="3652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altLang="zh-CN" sz="2400" b="1" i="1" dirty="0">
                <a:ea typeface="黑体" panose="02010609060101010101" pitchFamily="2" charset="-122"/>
              </a:rPr>
              <a:t>Y</a:t>
            </a:r>
            <a:r>
              <a:rPr lang="en-GB" altLang="zh-CN" sz="2400" b="1" dirty="0">
                <a:ea typeface="黑体" panose="02010609060101010101" pitchFamily="2" charset="-122"/>
              </a:rPr>
              <a:t> = </a:t>
            </a:r>
            <a:r>
              <a:rPr lang="en-GB" altLang="zh-CN" sz="2400" b="1" i="1" dirty="0">
                <a:ea typeface="黑体" panose="02010609060101010101" pitchFamily="2" charset="-122"/>
              </a:rPr>
              <a:t>DES</a:t>
            </a:r>
            <a:r>
              <a:rPr lang="en-GB" altLang="zh-CN" sz="2400" b="1" i="1" baseline="-25000" dirty="0">
                <a:ea typeface="黑体" panose="02010609060101010101" pitchFamily="2" charset="-122"/>
              </a:rPr>
              <a:t>K</a:t>
            </a:r>
            <a:r>
              <a:rPr lang="en-GB" altLang="zh-CN" sz="2400" b="1" baseline="-25000" dirty="0">
                <a:ea typeface="黑体" panose="02010609060101010101" pitchFamily="2" charset="-122"/>
              </a:rPr>
              <a:t>1</a:t>
            </a:r>
            <a:r>
              <a:rPr lang="en-GB" altLang="zh-CN" sz="2400" b="1" dirty="0">
                <a:ea typeface="黑体" panose="02010609060101010101" pitchFamily="2" charset="-122"/>
              </a:rPr>
              <a:t>(</a:t>
            </a:r>
            <a:r>
              <a:rPr lang="en-GB" altLang="zh-CN" sz="2400" b="1" i="1" dirty="0">
                <a:ea typeface="黑体" panose="02010609060101010101" pitchFamily="2" charset="-122"/>
              </a:rPr>
              <a:t>DES</a:t>
            </a:r>
            <a:r>
              <a:rPr lang="en-GB" altLang="zh-CN" sz="2400" b="1" baseline="30000" dirty="0">
                <a:ea typeface="黑体" panose="02010609060101010101" pitchFamily="2" charset="-122"/>
              </a:rPr>
              <a:t>-1</a:t>
            </a:r>
            <a:r>
              <a:rPr lang="en-GB" altLang="zh-CN" sz="2400" b="1" i="1" baseline="-25000" dirty="0">
                <a:ea typeface="黑体" panose="02010609060101010101" pitchFamily="2" charset="-122"/>
              </a:rPr>
              <a:t>K</a:t>
            </a:r>
            <a:r>
              <a:rPr lang="en-GB" altLang="zh-CN" sz="2400" b="1" baseline="-25000" dirty="0">
                <a:ea typeface="黑体" panose="02010609060101010101" pitchFamily="2" charset="-122"/>
              </a:rPr>
              <a:t>2</a:t>
            </a:r>
            <a:r>
              <a:rPr lang="en-GB" altLang="zh-CN" sz="2400" b="1" dirty="0">
                <a:ea typeface="黑体" panose="02010609060101010101" pitchFamily="2" charset="-122"/>
              </a:rPr>
              <a:t>(</a:t>
            </a:r>
            <a:r>
              <a:rPr lang="en-GB" altLang="zh-CN" sz="2400" b="1" i="1" dirty="0">
                <a:ea typeface="黑体" panose="02010609060101010101" pitchFamily="2" charset="-122"/>
              </a:rPr>
              <a:t>DES</a:t>
            </a:r>
            <a:r>
              <a:rPr lang="en-GB" altLang="zh-CN" sz="2400" b="1" i="1" baseline="-25000" dirty="0">
                <a:ea typeface="黑体" panose="02010609060101010101" pitchFamily="2" charset="-122"/>
              </a:rPr>
              <a:t>K</a:t>
            </a:r>
            <a:r>
              <a:rPr lang="en-GB" altLang="zh-CN" sz="2400" b="1" baseline="-25000" dirty="0">
                <a:ea typeface="黑体" panose="02010609060101010101" pitchFamily="2" charset="-122"/>
              </a:rPr>
              <a:t>1</a:t>
            </a:r>
            <a:r>
              <a:rPr lang="en-GB" altLang="zh-CN" sz="2400" b="1" dirty="0">
                <a:ea typeface="黑体" panose="02010609060101010101" pitchFamily="2" charset="-122"/>
              </a:rPr>
              <a:t>(</a:t>
            </a:r>
            <a:r>
              <a:rPr lang="en-GB" altLang="zh-CN" sz="2400" b="1" i="1" dirty="0">
                <a:ea typeface="黑体" panose="02010609060101010101" pitchFamily="2" charset="-122"/>
              </a:rPr>
              <a:t>X</a:t>
            </a:r>
            <a:r>
              <a:rPr lang="en-GB" altLang="zh-CN" sz="2400" b="1" dirty="0">
                <a:ea typeface="黑体" panose="02010609060101010101" pitchFamily="2" charset="-122"/>
              </a:rPr>
              <a:t>)))</a:t>
            </a:r>
            <a:endParaRPr lang="zh-CN" altLang="en-US" sz="2400" b="1" dirty="0">
              <a:ea typeface="黑体" panose="02010609060101010101" pitchFamily="2" charset="-122"/>
            </a:endParaRPr>
          </a:p>
        </p:txBody>
      </p:sp>
      <p:grpSp>
        <p:nvGrpSpPr>
          <p:cNvPr id="10" name="Group 4"/>
          <p:cNvGrpSpPr/>
          <p:nvPr/>
        </p:nvGrpSpPr>
        <p:grpSpPr bwMode="auto">
          <a:xfrm>
            <a:off x="772980" y="2797444"/>
            <a:ext cx="3365696" cy="1506866"/>
            <a:chOff x="1450" y="1026"/>
            <a:chExt cx="2448" cy="1096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860" y="1510"/>
              <a:ext cx="276" cy="263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2503" y="1510"/>
              <a:ext cx="275" cy="263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rgbClr val="0000FF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3145" y="1510"/>
              <a:ext cx="276" cy="263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1524" y="1642"/>
              <a:ext cx="33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2136" y="1642"/>
              <a:ext cx="36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2778" y="1642"/>
              <a:ext cx="36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3421" y="1642"/>
              <a:ext cx="36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 rot="5400000">
              <a:off x="1884" y="1397"/>
              <a:ext cx="22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rot="5400000">
              <a:off x="2526" y="1397"/>
              <a:ext cx="22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 rot="5400000">
              <a:off x="3168" y="1397"/>
              <a:ext cx="22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1904" y="1026"/>
              <a:ext cx="3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2531" y="1026"/>
              <a:ext cx="3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3181" y="1026"/>
              <a:ext cx="3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 Box 18"/>
            <p:cNvSpPr txBox="1">
              <a:spLocks noChangeArrowheads="1"/>
            </p:cNvSpPr>
            <p:nvPr/>
          </p:nvSpPr>
          <p:spPr bwMode="auto">
            <a:xfrm>
              <a:off x="1450" y="1349"/>
              <a:ext cx="47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明文</a:t>
              </a:r>
            </a:p>
          </p:txBody>
        </p:sp>
        <p:sp>
          <p:nvSpPr>
            <p:cNvPr id="25" name="Text Box 19"/>
            <p:cNvSpPr txBox="1">
              <a:spLocks noChangeArrowheads="1"/>
            </p:cNvSpPr>
            <p:nvPr/>
          </p:nvSpPr>
          <p:spPr bwMode="auto">
            <a:xfrm>
              <a:off x="3428" y="1356"/>
              <a:ext cx="47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密文</a:t>
              </a:r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2379" y="1831"/>
              <a:ext cx="50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加密</a:t>
              </a:r>
            </a:p>
          </p:txBody>
        </p:sp>
      </p:grpSp>
      <p:grpSp>
        <p:nvGrpSpPr>
          <p:cNvPr id="27" name="Group 21"/>
          <p:cNvGrpSpPr/>
          <p:nvPr/>
        </p:nvGrpSpPr>
        <p:grpSpPr bwMode="auto">
          <a:xfrm>
            <a:off x="4937586" y="2797453"/>
            <a:ext cx="3379444" cy="1506867"/>
            <a:chOff x="1402" y="2387"/>
            <a:chExt cx="2458" cy="1096"/>
          </a:xfrm>
        </p:grpSpPr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1822" y="2871"/>
              <a:ext cx="276" cy="263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rgbClr val="0000FF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2465" y="2871"/>
              <a:ext cx="275" cy="263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3107" y="2871"/>
              <a:ext cx="276" cy="263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rgbClr val="0000FF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>
              <a:off x="1486" y="3003"/>
              <a:ext cx="33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>
              <a:off x="2098" y="3003"/>
              <a:ext cx="36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>
              <a:off x="2740" y="3003"/>
              <a:ext cx="36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3383" y="3003"/>
              <a:ext cx="36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29"/>
            <p:cNvSpPr/>
            <p:nvPr/>
          </p:nvSpPr>
          <p:spPr bwMode="auto">
            <a:xfrm>
              <a:off x="1961" y="2644"/>
              <a:ext cx="2" cy="227"/>
            </a:xfrm>
            <a:custGeom>
              <a:avLst/>
              <a:gdLst>
                <a:gd name="T0" fmla="*/ 0 w 3"/>
                <a:gd name="T1" fmla="*/ 0 h 249"/>
                <a:gd name="T2" fmla="*/ 3 w 3"/>
                <a:gd name="T3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49">
                  <a:moveTo>
                    <a:pt x="0" y="0"/>
                  </a:moveTo>
                  <a:lnTo>
                    <a:pt x="3" y="249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30"/>
            <p:cNvSpPr/>
            <p:nvPr/>
          </p:nvSpPr>
          <p:spPr bwMode="auto">
            <a:xfrm>
              <a:off x="2603" y="2644"/>
              <a:ext cx="3" cy="235"/>
            </a:xfrm>
            <a:custGeom>
              <a:avLst/>
              <a:gdLst>
                <a:gd name="T0" fmla="*/ 0 w 3"/>
                <a:gd name="T1" fmla="*/ 0 h 257"/>
                <a:gd name="T2" fmla="*/ 3 w 3"/>
                <a:gd name="T3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57">
                  <a:moveTo>
                    <a:pt x="0" y="0"/>
                  </a:moveTo>
                  <a:lnTo>
                    <a:pt x="3" y="257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1866" y="2387"/>
              <a:ext cx="3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2494" y="2387"/>
              <a:ext cx="3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3143" y="2387"/>
              <a:ext cx="3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 Box 34"/>
            <p:cNvSpPr txBox="1">
              <a:spLocks noChangeArrowheads="1"/>
            </p:cNvSpPr>
            <p:nvPr/>
          </p:nvSpPr>
          <p:spPr bwMode="auto">
            <a:xfrm>
              <a:off x="1402" y="2710"/>
              <a:ext cx="47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密文</a:t>
              </a:r>
            </a:p>
          </p:txBody>
        </p:sp>
        <p:sp>
          <p:nvSpPr>
            <p:cNvPr id="41" name="Text Box 35"/>
            <p:cNvSpPr txBox="1">
              <a:spLocks noChangeArrowheads="1"/>
            </p:cNvSpPr>
            <p:nvPr/>
          </p:nvSpPr>
          <p:spPr bwMode="auto">
            <a:xfrm>
              <a:off x="3390" y="2717"/>
              <a:ext cx="47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明文</a:t>
              </a:r>
            </a:p>
          </p:txBody>
        </p:sp>
        <p:sp>
          <p:nvSpPr>
            <p:cNvPr id="42" name="Text Box 36"/>
            <p:cNvSpPr txBox="1">
              <a:spLocks noChangeArrowheads="1"/>
            </p:cNvSpPr>
            <p:nvPr/>
          </p:nvSpPr>
          <p:spPr bwMode="auto">
            <a:xfrm>
              <a:off x="2341" y="3192"/>
              <a:ext cx="50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解密</a:t>
              </a:r>
            </a:p>
          </p:txBody>
        </p:sp>
        <p:sp>
          <p:nvSpPr>
            <p:cNvPr id="43" name="Freeform 37"/>
            <p:cNvSpPr/>
            <p:nvPr/>
          </p:nvSpPr>
          <p:spPr bwMode="auto">
            <a:xfrm>
              <a:off x="3245" y="2644"/>
              <a:ext cx="3" cy="221"/>
            </a:xfrm>
            <a:custGeom>
              <a:avLst/>
              <a:gdLst>
                <a:gd name="T0" fmla="*/ 0 w 3"/>
                <a:gd name="T1" fmla="*/ 0 h 241"/>
                <a:gd name="T2" fmla="*/ 3 w 3"/>
                <a:gd name="T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41">
                  <a:moveTo>
                    <a:pt x="0" y="0"/>
                  </a:moveTo>
                  <a:lnTo>
                    <a:pt x="3" y="241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6804791" y="2102843"/>
            <a:ext cx="127791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latin typeface="+mn-lt"/>
                <a:ea typeface="+mn-ea"/>
              </a:rPr>
              <a:t>（</a:t>
            </a:r>
            <a:r>
              <a:rPr lang="en-US" altLang="zh-CN" sz="2400" b="1" dirty="0">
                <a:latin typeface="+mn-lt"/>
                <a:ea typeface="+mn-ea"/>
              </a:rPr>
              <a:t>7-3</a:t>
            </a:r>
            <a:r>
              <a:rPr lang="zh-CN" altLang="en-US" sz="2400" b="1" dirty="0">
                <a:latin typeface="+mn-lt"/>
                <a:ea typeface="+mn-ea"/>
              </a:rPr>
              <a:t>）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511896" y="902170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3097474" y="876706"/>
            <a:ext cx="29578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7.2.2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公钥密码体制</a:t>
            </a:r>
          </a:p>
        </p:txBody>
      </p:sp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4" y="1342033"/>
            <a:ext cx="8246820" cy="2586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公钥密码体制（又称为公开密钥密码体制）使用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不同的加密密钥与解密密钥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，是一种“由已知加密密钥推导出解密密钥在计算上是不可行的”密码体制。 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公钥密码体制产生的主要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原因：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常规密钥密码体制的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密钥分配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问题。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数字签名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的需求。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09475" y="105440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289015" y="1021193"/>
            <a:ext cx="25699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加密密钥与解密密钥 </a:t>
            </a:r>
          </a:p>
        </p:txBody>
      </p:sp>
      <p:sp>
        <p:nvSpPr>
          <p:cNvPr id="7" name="Rectangle 46"/>
          <p:cNvSpPr>
            <a:spLocks noChangeArrowheads="1"/>
          </p:cNvSpPr>
          <p:nvPr/>
        </p:nvSpPr>
        <p:spPr bwMode="auto">
          <a:xfrm>
            <a:off x="517852" y="1456152"/>
            <a:ext cx="8133858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在公钥密码体制中，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加密密钥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key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，即公钥）是向公众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公开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的，而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解密密钥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secret key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，即私钥或秘钥）则是需要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加密算法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和解密算法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也都是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公开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虽然私钥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是由公钥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PK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决定的，但却不能根据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PK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计算出</a:t>
            </a:r>
            <a:r>
              <a:rPr lang="zh-CN" altLang="en-US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764189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930216" y="730978"/>
            <a:ext cx="12875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应当注意 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2" y="1154834"/>
            <a:ext cx="8133858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任何加密方法的安全性取决于密钥的长度，以及攻破密文所需的计算量。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在这方面，公钥密码体制并不具有比传统加密体制更加优越之处。 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由于目前公钥加密算法的开销较大，在可见的将来还看不出来要放弃传统的加密方法。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公钥还需要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密钥分配协议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，具体的分配过程并不比采用传统加密方法时更简单。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09475" y="63848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545496" y="605276"/>
            <a:ext cx="20569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公钥算法的特点 </a:t>
            </a:r>
          </a:p>
        </p:txBody>
      </p:sp>
      <p:sp>
        <p:nvSpPr>
          <p:cNvPr id="5" name="矩形 4"/>
          <p:cNvSpPr/>
          <p:nvPr/>
        </p:nvSpPr>
        <p:spPr>
          <a:xfrm>
            <a:off x="509475" y="3636876"/>
            <a:ext cx="8129015" cy="648539"/>
          </a:xfrm>
          <a:prstGeom prst="rect">
            <a:avLst/>
          </a:prstGeom>
          <a:solidFill>
            <a:srgbClr val="66FFCC"/>
          </a:solidFill>
          <a:ln w="127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290526" y="3657570"/>
          <a:ext cx="4059957" cy="596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9" name="公式" r:id="rId3" imgW="1905000" imgH="241300" progId="">
                  <p:embed/>
                </p:oleObj>
              </mc:Choice>
              <mc:Fallback>
                <p:oleObj name="公式" r:id="rId3" imgW="1905000" imgH="241300" progId="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526" y="3657570"/>
                        <a:ext cx="4059957" cy="5968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2" y="1025001"/>
            <a:ext cx="8133858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密钥对产生器产生出接收者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一对密钥：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加密密钥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lang="en-US" altLang="zh-CN" sz="2000" b="1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和解密密钥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en-US" altLang="zh-CN" sz="2000" b="1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加密密钥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lang="en-US" altLang="zh-CN" sz="2000" b="1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就是接收者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公钥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，它向公众公开。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解密密钥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en-US" altLang="zh-CN" sz="2000" b="1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就是接收者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私钥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，对其他人都保密。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发送者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lang="en-US" altLang="zh-CN" sz="2000" b="1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对明文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运算）后，接收者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用自己的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en-US" altLang="zh-CN" sz="2000" b="1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运算），即可恢复出明文：</a:t>
            </a:r>
          </a:p>
        </p:txBody>
      </p:sp>
      <p:sp>
        <p:nvSpPr>
          <p:cNvPr id="9" name="矩形 8"/>
          <p:cNvSpPr/>
          <p:nvPr/>
        </p:nvSpPr>
        <p:spPr>
          <a:xfrm>
            <a:off x="6768216" y="3699535"/>
            <a:ext cx="127791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latin typeface="+mn-lt"/>
                <a:ea typeface="+mn-ea"/>
              </a:rPr>
              <a:t>（</a:t>
            </a:r>
            <a:r>
              <a:rPr lang="en-US" altLang="zh-CN" sz="2400" b="1" dirty="0">
                <a:latin typeface="+mn-lt"/>
                <a:ea typeface="+mn-ea"/>
              </a:rPr>
              <a:t>7-4</a:t>
            </a:r>
            <a:r>
              <a:rPr lang="zh-CN" altLang="en-US" sz="2400" b="1" dirty="0">
                <a:latin typeface="+mn-lt"/>
                <a:ea typeface="+mn-ea"/>
              </a:rPr>
              <a:t>）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09475" y="81808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545496" y="784876"/>
            <a:ext cx="20569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公钥算法的特点 </a:t>
            </a:r>
          </a:p>
        </p:txBody>
      </p:sp>
      <p:sp>
        <p:nvSpPr>
          <p:cNvPr id="11" name="矩形 10"/>
          <p:cNvSpPr/>
          <p:nvPr/>
        </p:nvSpPr>
        <p:spPr>
          <a:xfrm>
            <a:off x="517852" y="1729918"/>
            <a:ext cx="8133857" cy="775411"/>
          </a:xfrm>
          <a:prstGeom prst="rect">
            <a:avLst/>
          </a:prstGeom>
          <a:solidFill>
            <a:srgbClr val="66FFCC"/>
          </a:solidFill>
          <a:ln w="127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187302" y="1856013"/>
            <a:ext cx="146386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latin typeface="+mn-lt"/>
                <a:ea typeface="+mn-ea"/>
              </a:rPr>
              <a:t>（</a:t>
            </a:r>
            <a:r>
              <a:rPr lang="en-US" altLang="zh-CN" sz="2800" b="1" dirty="0">
                <a:latin typeface="+mn-lt"/>
                <a:ea typeface="+mn-ea"/>
              </a:rPr>
              <a:t>7-5</a:t>
            </a:r>
            <a:r>
              <a:rPr lang="zh-CN" altLang="en-US" sz="2800" b="1" dirty="0">
                <a:latin typeface="+mn-lt"/>
                <a:ea typeface="+mn-ea"/>
              </a:rPr>
              <a:t>） 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2" y="1208302"/>
            <a:ext cx="8133858" cy="47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加密密钥是公开的，但不能用它来解密，即：</a:t>
            </a: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517852" y="2578982"/>
            <a:ext cx="8133858" cy="47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加密和解密运算可以对调，即加密和解密是互逆的：</a:t>
            </a:r>
          </a:p>
        </p:txBody>
      </p:sp>
      <p:sp>
        <p:nvSpPr>
          <p:cNvPr id="6" name="矩形 5"/>
          <p:cNvSpPr/>
          <p:nvPr/>
        </p:nvSpPr>
        <p:spPr>
          <a:xfrm>
            <a:off x="517853" y="3117132"/>
            <a:ext cx="8133857" cy="775411"/>
          </a:xfrm>
          <a:prstGeom prst="rect">
            <a:avLst/>
          </a:prstGeom>
          <a:solidFill>
            <a:srgbClr val="66FFCC"/>
          </a:solidFill>
          <a:ln w="127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187303" y="3243227"/>
            <a:ext cx="146386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latin typeface="+mn-lt"/>
                <a:ea typeface="+mn-ea"/>
              </a:rPr>
              <a:t>（</a:t>
            </a:r>
            <a:r>
              <a:rPr lang="en-US" altLang="zh-CN" sz="2800" b="1" dirty="0">
                <a:latin typeface="+mn-lt"/>
                <a:ea typeface="+mn-ea"/>
              </a:rPr>
              <a:t>7-6</a:t>
            </a:r>
            <a:r>
              <a:rPr lang="zh-CN" altLang="en-US" sz="2800" b="1" dirty="0">
                <a:latin typeface="+mn-lt"/>
                <a:ea typeface="+mn-ea"/>
              </a:rPr>
              <a:t>） 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949373" y="1780387"/>
          <a:ext cx="3850298" cy="674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8" name="公式" r:id="rId3" imgW="1269449" imgH="241195" progId="">
                  <p:embed/>
                </p:oleObj>
              </mc:Choice>
              <mc:Fallback>
                <p:oleObj name="公式" r:id="rId3" imgW="1269449" imgH="241195" progId="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373" y="1780387"/>
                        <a:ext cx="3850298" cy="6744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938238" y="3177279"/>
          <a:ext cx="6376962" cy="655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9" name="公式" r:id="rId5" imgW="2349500" imgH="241300" progId="">
                  <p:embed/>
                </p:oleObj>
              </mc:Choice>
              <mc:Fallback>
                <p:oleObj name="公式" r:id="rId5" imgW="2349500" imgH="241300" progId="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38" y="3177279"/>
                        <a:ext cx="6376962" cy="655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AutoShape 5"/>
          <p:cNvSpPr>
            <a:spLocks noChangeArrowheads="1"/>
          </p:cNvSpPr>
          <p:nvPr/>
        </p:nvSpPr>
        <p:spPr bwMode="auto">
          <a:xfrm>
            <a:off x="509475" y="64726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" name="Rectangle 6"/>
          <p:cNvSpPr>
            <a:spLocks noChangeArrowheads="1"/>
          </p:cNvSpPr>
          <p:nvPr/>
        </p:nvSpPr>
        <p:spPr bwMode="auto">
          <a:xfrm>
            <a:off x="3712208" y="614049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公钥密码体制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517852" y="1115716"/>
            <a:ext cx="8133857" cy="324846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411" name="Picture 3" descr="C:\Users\Administrator\Desktop\图片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134" y="1730244"/>
            <a:ext cx="682626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2498304" y="1930072"/>
            <a:ext cx="4056613" cy="400110"/>
            <a:chOff x="2674219" y="3411573"/>
            <a:chExt cx="4727052" cy="466238"/>
          </a:xfrm>
        </p:grpSpPr>
        <p:sp>
          <p:nvSpPr>
            <p:cNvPr id="6" name="TextBox 5"/>
            <p:cNvSpPr txBox="1"/>
            <p:nvPr/>
          </p:nvSpPr>
          <p:spPr>
            <a:xfrm>
              <a:off x="4273955" y="3411573"/>
              <a:ext cx="1410663" cy="466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不同密钥</a:t>
              </a:r>
            </a:p>
          </p:txBody>
        </p:sp>
        <p:sp>
          <p:nvSpPr>
            <p:cNvPr id="7" name="左箭头 6"/>
            <p:cNvSpPr/>
            <p:nvPr/>
          </p:nvSpPr>
          <p:spPr bwMode="auto">
            <a:xfrm>
              <a:off x="2674219" y="3443808"/>
              <a:ext cx="1342677" cy="417240"/>
            </a:xfrm>
            <a:prstGeom prst="leftArrow">
              <a:avLst>
                <a:gd name="adj1" fmla="val 50000"/>
                <a:gd name="adj2" fmla="val 75915"/>
              </a:avLst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左箭头 7"/>
            <p:cNvSpPr/>
            <p:nvPr/>
          </p:nvSpPr>
          <p:spPr bwMode="auto">
            <a:xfrm flipH="1">
              <a:off x="6058594" y="3443808"/>
              <a:ext cx="1342677" cy="417240"/>
            </a:xfrm>
            <a:prstGeom prst="leftArrow">
              <a:avLst>
                <a:gd name="adj1" fmla="val 50000"/>
                <a:gd name="adj2" fmla="val 75915"/>
              </a:avLst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Line 52"/>
          <p:cNvSpPr>
            <a:spLocks noChangeShapeType="1"/>
          </p:cNvSpPr>
          <p:nvPr/>
        </p:nvSpPr>
        <p:spPr bwMode="auto">
          <a:xfrm>
            <a:off x="2389167" y="3457782"/>
            <a:ext cx="1194777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Line 53"/>
          <p:cNvSpPr>
            <a:spLocks noChangeShapeType="1"/>
          </p:cNvSpPr>
          <p:nvPr/>
        </p:nvSpPr>
        <p:spPr bwMode="auto">
          <a:xfrm>
            <a:off x="4458569" y="3467318"/>
            <a:ext cx="188821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56"/>
          <p:cNvSpPr txBox="1">
            <a:spLocks noChangeArrowheads="1"/>
          </p:cNvSpPr>
          <p:nvPr/>
        </p:nvSpPr>
        <p:spPr bwMode="auto">
          <a:xfrm>
            <a:off x="7624932" y="3468891"/>
            <a:ext cx="7745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3" name="Freeform 51"/>
          <p:cNvSpPr/>
          <p:nvPr/>
        </p:nvSpPr>
        <p:spPr bwMode="auto">
          <a:xfrm>
            <a:off x="1182513" y="3080412"/>
            <a:ext cx="423306" cy="389631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72"/>
          <p:cNvSpPr/>
          <p:nvPr/>
        </p:nvSpPr>
        <p:spPr bwMode="auto">
          <a:xfrm flipH="1" flipV="1">
            <a:off x="2082638" y="2424186"/>
            <a:ext cx="68117" cy="728430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134"/>
          <p:cNvSpPr/>
          <p:nvPr/>
        </p:nvSpPr>
        <p:spPr bwMode="auto">
          <a:xfrm flipV="1">
            <a:off x="6880817" y="2424186"/>
            <a:ext cx="39235" cy="728430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50"/>
          <p:cNvSpPr/>
          <p:nvPr/>
        </p:nvSpPr>
        <p:spPr bwMode="auto">
          <a:xfrm rot="16200000">
            <a:off x="7523844" y="3126731"/>
            <a:ext cx="188004" cy="493169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Box 68"/>
          <p:cNvSpPr txBox="1">
            <a:spLocks noChangeArrowheads="1"/>
          </p:cNvSpPr>
          <p:nvPr/>
        </p:nvSpPr>
        <p:spPr bwMode="auto">
          <a:xfrm>
            <a:off x="5470416" y="3122645"/>
            <a:ext cx="71365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400" b="1" i="1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18" name="Text Box 54"/>
          <p:cNvSpPr txBox="1">
            <a:spLocks noChangeArrowheads="1"/>
          </p:cNvSpPr>
          <p:nvPr/>
        </p:nvSpPr>
        <p:spPr bwMode="auto">
          <a:xfrm>
            <a:off x="1511923" y="1339401"/>
            <a:ext cx="143340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的公钥 </a:t>
            </a: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kumimoji="1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9" name="Text Box 55"/>
          <p:cNvSpPr txBox="1">
            <a:spLocks noChangeArrowheads="1"/>
          </p:cNvSpPr>
          <p:nvPr/>
        </p:nvSpPr>
        <p:spPr bwMode="auto">
          <a:xfrm>
            <a:off x="586779" y="3457782"/>
            <a:ext cx="8919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20" name="Text Box 57"/>
          <p:cNvSpPr txBox="1">
            <a:spLocks noChangeArrowheads="1"/>
          </p:cNvSpPr>
          <p:nvPr/>
        </p:nvSpPr>
        <p:spPr bwMode="auto">
          <a:xfrm>
            <a:off x="2755264" y="3122645"/>
            <a:ext cx="71365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pic>
        <p:nvPicPr>
          <p:cNvPr id="21" name="Picture 6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1866629" y="1909940"/>
            <a:ext cx="636511" cy="33593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2" name="Text Box 70"/>
          <p:cNvSpPr txBox="1">
            <a:spLocks noChangeArrowheads="1"/>
          </p:cNvSpPr>
          <p:nvPr/>
        </p:nvSpPr>
        <p:spPr bwMode="auto">
          <a:xfrm>
            <a:off x="659876" y="2689211"/>
            <a:ext cx="349163" cy="34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23" name="Text Box 71"/>
          <p:cNvSpPr txBox="1">
            <a:spLocks noChangeArrowheads="1"/>
          </p:cNvSpPr>
          <p:nvPr/>
        </p:nvSpPr>
        <p:spPr bwMode="auto">
          <a:xfrm>
            <a:off x="8054300" y="2652636"/>
            <a:ext cx="335937" cy="34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26" name="Rectangle 102"/>
          <p:cNvSpPr>
            <a:spLocks noChangeArrowheads="1"/>
          </p:cNvSpPr>
          <p:nvPr/>
        </p:nvSpPr>
        <p:spPr bwMode="auto">
          <a:xfrm>
            <a:off x="1605819" y="3160790"/>
            <a:ext cx="1095325" cy="614417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加密算法</a:t>
            </a:r>
          </a:p>
        </p:txBody>
      </p:sp>
      <p:sp>
        <p:nvSpPr>
          <p:cNvPr id="27" name="Rectangle 103"/>
          <p:cNvSpPr>
            <a:spLocks noChangeArrowheads="1"/>
          </p:cNvSpPr>
          <p:nvPr/>
        </p:nvSpPr>
        <p:spPr bwMode="auto">
          <a:xfrm>
            <a:off x="6346779" y="3160790"/>
            <a:ext cx="1096687" cy="614417"/>
          </a:xfrm>
          <a:prstGeom prst="rect">
            <a:avLst/>
          </a:prstGeom>
          <a:solidFill>
            <a:srgbClr val="009900"/>
          </a:solidFill>
          <a:ln w="12700" algn="ctr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解密算法</a:t>
            </a:r>
          </a:p>
        </p:txBody>
      </p:sp>
      <p:sp>
        <p:nvSpPr>
          <p:cNvPr id="31" name="Text Box 132"/>
          <p:cNvSpPr txBox="1">
            <a:spLocks noChangeArrowheads="1"/>
          </p:cNvSpPr>
          <p:nvPr/>
        </p:nvSpPr>
        <p:spPr bwMode="auto">
          <a:xfrm>
            <a:off x="6915587" y="2554236"/>
            <a:ext cx="5437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解密</a:t>
            </a:r>
            <a:endParaRPr kumimoji="1" lang="en-US" altLang="zh-CN" sz="14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 Box 54"/>
          <p:cNvSpPr txBox="1">
            <a:spLocks noChangeArrowheads="1"/>
          </p:cNvSpPr>
          <p:nvPr/>
        </p:nvSpPr>
        <p:spPr bwMode="auto">
          <a:xfrm>
            <a:off x="6170163" y="1339401"/>
            <a:ext cx="142218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的私钥 </a:t>
            </a: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kumimoji="1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33" name="Text Box 132"/>
          <p:cNvSpPr txBox="1">
            <a:spLocks noChangeArrowheads="1"/>
          </p:cNvSpPr>
          <p:nvPr/>
        </p:nvSpPr>
        <p:spPr bwMode="auto">
          <a:xfrm>
            <a:off x="1569984" y="2571734"/>
            <a:ext cx="5437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</a:t>
            </a:r>
            <a:endParaRPr kumimoji="1" lang="en-US" altLang="zh-CN" sz="14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7" name="Picture 200" descr="jisuanj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58" y="2750724"/>
            <a:ext cx="564170" cy="56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00" descr="jisuanj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928" y="2720115"/>
            <a:ext cx="564170" cy="56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Group 107"/>
          <p:cNvGrpSpPr/>
          <p:nvPr/>
        </p:nvGrpSpPr>
        <p:grpSpPr bwMode="auto">
          <a:xfrm>
            <a:off x="3568554" y="2955349"/>
            <a:ext cx="1884855" cy="1171395"/>
            <a:chOff x="2248" y="820"/>
            <a:chExt cx="2248" cy="883"/>
          </a:xfrm>
        </p:grpSpPr>
        <p:grpSp>
          <p:nvGrpSpPr>
            <p:cNvPr id="90" name="Group 108"/>
            <p:cNvGrpSpPr/>
            <p:nvPr/>
          </p:nvGrpSpPr>
          <p:grpSpPr bwMode="auto">
            <a:xfrm>
              <a:off x="3567" y="902"/>
              <a:ext cx="929" cy="759"/>
              <a:chOff x="3567" y="902"/>
              <a:chExt cx="929" cy="759"/>
            </a:xfrm>
          </p:grpSpPr>
          <p:grpSp>
            <p:nvGrpSpPr>
              <p:cNvPr id="120" name="Group 109"/>
              <p:cNvGrpSpPr/>
              <p:nvPr/>
            </p:nvGrpSpPr>
            <p:grpSpPr bwMode="auto">
              <a:xfrm>
                <a:off x="3926" y="902"/>
                <a:ext cx="570" cy="611"/>
                <a:chOff x="3926" y="902"/>
                <a:chExt cx="570" cy="611"/>
              </a:xfrm>
            </p:grpSpPr>
            <p:grpSp>
              <p:nvGrpSpPr>
                <p:cNvPr id="125" name="Group 110"/>
                <p:cNvGrpSpPr/>
                <p:nvPr/>
              </p:nvGrpSpPr>
              <p:grpSpPr bwMode="auto">
                <a:xfrm>
                  <a:off x="4071" y="982"/>
                  <a:ext cx="425" cy="448"/>
                  <a:chOff x="4071" y="982"/>
                  <a:chExt cx="425" cy="448"/>
                </a:xfrm>
              </p:grpSpPr>
              <p:grpSp>
                <p:nvGrpSpPr>
                  <p:cNvPr id="135" name="Group 111"/>
                  <p:cNvGrpSpPr/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137" name="Group 112"/>
                    <p:cNvGrpSpPr/>
                    <p:nvPr/>
                  </p:nvGrpSpPr>
                  <p:grpSpPr bwMode="auto">
                    <a:xfrm>
                      <a:off x="4182" y="1010"/>
                      <a:ext cx="314" cy="366"/>
                      <a:chOff x="4182" y="1010"/>
                      <a:chExt cx="314" cy="366"/>
                    </a:xfrm>
                  </p:grpSpPr>
                  <p:grpSp>
                    <p:nvGrpSpPr>
                      <p:cNvPr id="141" name="Group 113"/>
                      <p:cNvGrpSpPr/>
                      <p:nvPr/>
                    </p:nvGrpSpPr>
                    <p:grpSpPr bwMode="auto">
                      <a:xfrm>
                        <a:off x="4220" y="1010"/>
                        <a:ext cx="276" cy="366"/>
                        <a:chOff x="4220" y="1010"/>
                        <a:chExt cx="276" cy="366"/>
                      </a:xfrm>
                    </p:grpSpPr>
                    <p:sp>
                      <p:nvSpPr>
                        <p:cNvPr id="145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65" y="1228"/>
                          <a:ext cx="131" cy="9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46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54" y="1254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47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9" y="1091"/>
                          <a:ext cx="131" cy="9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48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0" y="1010"/>
                          <a:ext cx="166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49" name="Freeform 118"/>
                        <p:cNvSpPr/>
                        <p:nvPr/>
                      </p:nvSpPr>
                      <p:spPr bwMode="auto">
                        <a:xfrm>
                          <a:off x="4332" y="1092"/>
                          <a:ext cx="113" cy="208"/>
                        </a:xfrm>
                        <a:custGeom>
                          <a:avLst/>
                          <a:gdLst>
                            <a:gd name="T0" fmla="*/ 112 w 113"/>
                            <a:gd name="T1" fmla="*/ 205 h 208"/>
                            <a:gd name="T2" fmla="*/ 63 w 113"/>
                            <a:gd name="T3" fmla="*/ 207 h 208"/>
                            <a:gd name="T4" fmla="*/ 0 w 113"/>
                            <a:gd name="T5" fmla="*/ 0 h 208"/>
                            <a:gd name="T6" fmla="*/ 70 w 113"/>
                            <a:gd name="T7" fmla="*/ 15 h 208"/>
                            <a:gd name="T8" fmla="*/ 71 w 113"/>
                            <a:gd name="T9" fmla="*/ 117 h 208"/>
                            <a:gd name="T10" fmla="*/ 112 w 113"/>
                            <a:gd name="T11" fmla="*/ 205 h 2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13" h="208">
                              <a:moveTo>
                                <a:pt x="112" y="205"/>
                              </a:moveTo>
                              <a:lnTo>
                                <a:pt x="63" y="207"/>
                              </a:lnTo>
                              <a:lnTo>
                                <a:pt x="0" y="0"/>
                              </a:lnTo>
                              <a:lnTo>
                                <a:pt x="70" y="15"/>
                              </a:lnTo>
                              <a:lnTo>
                                <a:pt x="71" y="117"/>
                              </a:lnTo>
                              <a:lnTo>
                                <a:pt x="112" y="205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142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119"/>
                        <a:ext cx="240" cy="17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43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228"/>
                        <a:ext cx="167" cy="12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44" name="Freeform 121"/>
                      <p:cNvSpPr/>
                      <p:nvPr/>
                    </p:nvSpPr>
                    <p:spPr bwMode="auto">
                      <a:xfrm>
                        <a:off x="4235" y="1068"/>
                        <a:ext cx="121" cy="224"/>
                      </a:xfrm>
                      <a:custGeom>
                        <a:avLst/>
                        <a:gdLst>
                          <a:gd name="T0" fmla="*/ 110 w 121"/>
                          <a:gd name="T1" fmla="*/ 38 h 224"/>
                          <a:gd name="T2" fmla="*/ 97 w 121"/>
                          <a:gd name="T3" fmla="*/ 85 h 224"/>
                          <a:gd name="T4" fmla="*/ 120 w 121"/>
                          <a:gd name="T5" fmla="*/ 192 h 224"/>
                          <a:gd name="T6" fmla="*/ 72 w 121"/>
                          <a:gd name="T7" fmla="*/ 223 h 224"/>
                          <a:gd name="T8" fmla="*/ 0 w 121"/>
                          <a:gd name="T9" fmla="*/ 95 h 224"/>
                          <a:gd name="T10" fmla="*/ 57 w 121"/>
                          <a:gd name="T11" fmla="*/ 0 h 224"/>
                          <a:gd name="T12" fmla="*/ 110 w 121"/>
                          <a:gd name="T13" fmla="*/ 38 h 2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1" h="224">
                            <a:moveTo>
                              <a:pt x="110" y="38"/>
                            </a:moveTo>
                            <a:lnTo>
                              <a:pt x="97" y="85"/>
                            </a:lnTo>
                            <a:lnTo>
                              <a:pt x="120" y="192"/>
                            </a:lnTo>
                            <a:lnTo>
                              <a:pt x="72" y="223"/>
                            </a:lnTo>
                            <a:lnTo>
                              <a:pt x="0" y="95"/>
                            </a:lnTo>
                            <a:lnTo>
                              <a:pt x="57" y="0"/>
                            </a:lnTo>
                            <a:lnTo>
                              <a:pt x="110" y="38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  <p:sp>
                  <p:nvSpPr>
                    <p:cNvPr id="138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" y="1336"/>
                      <a:ext cx="129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39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982"/>
                      <a:ext cx="168" cy="1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40" name="Freeform 124"/>
                    <p:cNvSpPr/>
                    <p:nvPr/>
                  </p:nvSpPr>
                  <p:spPr bwMode="auto">
                    <a:xfrm>
                      <a:off x="4224" y="1313"/>
                      <a:ext cx="85" cy="39"/>
                    </a:xfrm>
                    <a:custGeom>
                      <a:avLst/>
                      <a:gdLst>
                        <a:gd name="T0" fmla="*/ 84 w 85"/>
                        <a:gd name="T1" fmla="*/ 24 h 39"/>
                        <a:gd name="T2" fmla="*/ 58 w 85"/>
                        <a:gd name="T3" fmla="*/ 38 h 39"/>
                        <a:gd name="T4" fmla="*/ 0 w 85"/>
                        <a:gd name="T5" fmla="*/ 18 h 39"/>
                        <a:gd name="T6" fmla="*/ 58 w 85"/>
                        <a:gd name="T7" fmla="*/ 0 h 39"/>
                        <a:gd name="T8" fmla="*/ 84 w 85"/>
                        <a:gd name="T9" fmla="*/ 24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5" h="39">
                          <a:moveTo>
                            <a:pt x="84" y="24"/>
                          </a:moveTo>
                          <a:lnTo>
                            <a:pt x="58" y="38"/>
                          </a:lnTo>
                          <a:lnTo>
                            <a:pt x="0" y="18"/>
                          </a:lnTo>
                          <a:lnTo>
                            <a:pt x="58" y="0"/>
                          </a:lnTo>
                          <a:lnTo>
                            <a:pt x="84" y="2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136" name="Freeform 125"/>
                  <p:cNvSpPr/>
                  <p:nvPr/>
                </p:nvSpPr>
                <p:spPr bwMode="auto">
                  <a:xfrm>
                    <a:off x="4209" y="1042"/>
                    <a:ext cx="47" cy="68"/>
                  </a:xfrm>
                  <a:custGeom>
                    <a:avLst/>
                    <a:gdLst>
                      <a:gd name="T0" fmla="*/ 23 w 47"/>
                      <a:gd name="T1" fmla="*/ 0 h 68"/>
                      <a:gd name="T2" fmla="*/ 46 w 47"/>
                      <a:gd name="T3" fmla="*/ 1 h 68"/>
                      <a:gd name="T4" fmla="*/ 38 w 47"/>
                      <a:gd name="T5" fmla="*/ 67 h 68"/>
                      <a:gd name="T6" fmla="*/ 0 w 47"/>
                      <a:gd name="T7" fmla="*/ 54 h 68"/>
                      <a:gd name="T8" fmla="*/ 23 w 47"/>
                      <a:gd name="T9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68">
                        <a:moveTo>
                          <a:pt x="23" y="0"/>
                        </a:moveTo>
                        <a:lnTo>
                          <a:pt x="46" y="1"/>
                        </a:lnTo>
                        <a:lnTo>
                          <a:pt x="38" y="67"/>
                        </a:lnTo>
                        <a:lnTo>
                          <a:pt x="0" y="54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26" name="Group 126"/>
                <p:cNvGrpSpPr/>
                <p:nvPr/>
              </p:nvGrpSpPr>
              <p:grpSpPr bwMode="auto">
                <a:xfrm>
                  <a:off x="3926" y="902"/>
                  <a:ext cx="385" cy="556"/>
                  <a:chOff x="3926" y="902"/>
                  <a:chExt cx="385" cy="556"/>
                </a:xfrm>
              </p:grpSpPr>
              <p:sp>
                <p:nvSpPr>
                  <p:cNvPr id="129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961" y="1228"/>
                    <a:ext cx="314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0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1065"/>
                    <a:ext cx="314" cy="2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1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902"/>
                    <a:ext cx="241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2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1010"/>
                    <a:ext cx="131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3" name="Freeform 131"/>
                  <p:cNvSpPr/>
                  <p:nvPr/>
                </p:nvSpPr>
                <p:spPr bwMode="auto">
                  <a:xfrm>
                    <a:off x="4000" y="990"/>
                    <a:ext cx="208" cy="202"/>
                  </a:xfrm>
                  <a:custGeom>
                    <a:avLst/>
                    <a:gdLst>
                      <a:gd name="T0" fmla="*/ 146 w 208"/>
                      <a:gd name="T1" fmla="*/ 8 h 202"/>
                      <a:gd name="T2" fmla="*/ 145 w 208"/>
                      <a:gd name="T3" fmla="*/ 32 h 202"/>
                      <a:gd name="T4" fmla="*/ 194 w 208"/>
                      <a:gd name="T5" fmla="*/ 77 h 202"/>
                      <a:gd name="T6" fmla="*/ 207 w 208"/>
                      <a:gd name="T7" fmla="*/ 82 h 202"/>
                      <a:gd name="T8" fmla="*/ 133 w 208"/>
                      <a:gd name="T9" fmla="*/ 201 h 202"/>
                      <a:gd name="T10" fmla="*/ 0 w 208"/>
                      <a:gd name="T11" fmla="*/ 0 h 202"/>
                      <a:gd name="T12" fmla="*/ 146 w 208"/>
                      <a:gd name="T13" fmla="*/ 8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8" h="202">
                        <a:moveTo>
                          <a:pt x="146" y="8"/>
                        </a:moveTo>
                        <a:lnTo>
                          <a:pt x="145" y="32"/>
                        </a:lnTo>
                        <a:lnTo>
                          <a:pt x="194" y="77"/>
                        </a:lnTo>
                        <a:lnTo>
                          <a:pt x="207" y="82"/>
                        </a:lnTo>
                        <a:lnTo>
                          <a:pt x="133" y="201"/>
                        </a:lnTo>
                        <a:lnTo>
                          <a:pt x="0" y="0"/>
                        </a:lnTo>
                        <a:lnTo>
                          <a:pt x="146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4" name="Freeform 132"/>
                  <p:cNvSpPr/>
                  <p:nvPr/>
                </p:nvSpPr>
                <p:spPr bwMode="auto">
                  <a:xfrm>
                    <a:off x="4103" y="1271"/>
                    <a:ext cx="133" cy="54"/>
                  </a:xfrm>
                  <a:custGeom>
                    <a:avLst/>
                    <a:gdLst>
                      <a:gd name="T0" fmla="*/ 117 w 133"/>
                      <a:gd name="T1" fmla="*/ 8 h 54"/>
                      <a:gd name="T2" fmla="*/ 132 w 133"/>
                      <a:gd name="T3" fmla="*/ 25 h 54"/>
                      <a:gd name="T4" fmla="*/ 0 w 133"/>
                      <a:gd name="T5" fmla="*/ 53 h 54"/>
                      <a:gd name="T6" fmla="*/ 4 w 133"/>
                      <a:gd name="T7" fmla="*/ 0 h 54"/>
                      <a:gd name="T8" fmla="*/ 117 w 133"/>
                      <a:gd name="T9" fmla="*/ 8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3" h="54">
                        <a:moveTo>
                          <a:pt x="117" y="8"/>
                        </a:moveTo>
                        <a:lnTo>
                          <a:pt x="132" y="25"/>
                        </a:lnTo>
                        <a:lnTo>
                          <a:pt x="0" y="53"/>
                        </a:lnTo>
                        <a:lnTo>
                          <a:pt x="4" y="0"/>
                        </a:lnTo>
                        <a:lnTo>
                          <a:pt x="117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27" name="Oval 133"/>
                <p:cNvSpPr>
                  <a:spLocks noChangeArrowheads="1"/>
                </p:cNvSpPr>
                <p:nvPr/>
              </p:nvSpPr>
              <p:spPr bwMode="auto">
                <a:xfrm>
                  <a:off x="3926" y="13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8" name="Freeform 134"/>
                <p:cNvSpPr/>
                <p:nvPr/>
              </p:nvSpPr>
              <p:spPr bwMode="auto">
                <a:xfrm>
                  <a:off x="4041" y="1378"/>
                  <a:ext cx="87" cy="65"/>
                </a:xfrm>
                <a:custGeom>
                  <a:avLst/>
                  <a:gdLst>
                    <a:gd name="T0" fmla="*/ 34 w 87"/>
                    <a:gd name="T1" fmla="*/ 64 h 65"/>
                    <a:gd name="T2" fmla="*/ 86 w 87"/>
                    <a:gd name="T3" fmla="*/ 41 h 65"/>
                    <a:gd name="T4" fmla="*/ 27 w 87"/>
                    <a:gd name="T5" fmla="*/ 0 h 65"/>
                    <a:gd name="T6" fmla="*/ 0 w 87"/>
                    <a:gd name="T7" fmla="*/ 23 h 65"/>
                    <a:gd name="T8" fmla="*/ 34 w 87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65">
                      <a:moveTo>
                        <a:pt x="34" y="64"/>
                      </a:moveTo>
                      <a:lnTo>
                        <a:pt x="86" y="41"/>
                      </a:lnTo>
                      <a:lnTo>
                        <a:pt x="27" y="0"/>
                      </a:lnTo>
                      <a:lnTo>
                        <a:pt x="0" y="23"/>
                      </a:lnTo>
                      <a:lnTo>
                        <a:pt x="34" y="64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21" name="Oval 135"/>
              <p:cNvSpPr>
                <a:spLocks noChangeArrowheads="1"/>
              </p:cNvSpPr>
              <p:nvPr/>
            </p:nvSpPr>
            <p:spPr bwMode="auto">
              <a:xfrm>
                <a:off x="3567" y="1513"/>
                <a:ext cx="204" cy="14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2" name="Oval 136"/>
              <p:cNvSpPr>
                <a:spLocks noChangeArrowheads="1"/>
              </p:cNvSpPr>
              <p:nvPr/>
            </p:nvSpPr>
            <p:spPr bwMode="auto">
              <a:xfrm>
                <a:off x="3742" y="1513"/>
                <a:ext cx="168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" name="Oval 137"/>
              <p:cNvSpPr>
                <a:spLocks noChangeArrowheads="1"/>
              </p:cNvSpPr>
              <p:nvPr/>
            </p:nvSpPr>
            <p:spPr bwMode="auto">
              <a:xfrm>
                <a:off x="3843" y="1469"/>
                <a:ext cx="166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Freeform 138"/>
              <p:cNvSpPr/>
              <p:nvPr/>
            </p:nvSpPr>
            <p:spPr bwMode="auto">
              <a:xfrm>
                <a:off x="3696" y="1448"/>
                <a:ext cx="345" cy="171"/>
              </a:xfrm>
              <a:custGeom>
                <a:avLst/>
                <a:gdLst>
                  <a:gd name="T0" fmla="*/ 321 w 345"/>
                  <a:gd name="T1" fmla="*/ 49 h 171"/>
                  <a:gd name="T2" fmla="*/ 288 w 345"/>
                  <a:gd name="T3" fmla="*/ 60 h 171"/>
                  <a:gd name="T4" fmla="*/ 195 w 345"/>
                  <a:gd name="T5" fmla="*/ 129 h 171"/>
                  <a:gd name="T6" fmla="*/ 174 w 345"/>
                  <a:gd name="T7" fmla="*/ 158 h 171"/>
                  <a:gd name="T8" fmla="*/ 73 w 345"/>
                  <a:gd name="T9" fmla="*/ 158 h 171"/>
                  <a:gd name="T10" fmla="*/ 52 w 345"/>
                  <a:gd name="T11" fmla="*/ 170 h 171"/>
                  <a:gd name="T12" fmla="*/ 0 w 345"/>
                  <a:gd name="T13" fmla="*/ 119 h 171"/>
                  <a:gd name="T14" fmla="*/ 233 w 345"/>
                  <a:gd name="T15" fmla="*/ 0 h 171"/>
                  <a:gd name="T16" fmla="*/ 344 w 345"/>
                  <a:gd name="T17" fmla="*/ 27 h 171"/>
                  <a:gd name="T18" fmla="*/ 321 w 345"/>
                  <a:gd name="T19" fmla="*/ 4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71">
                    <a:moveTo>
                      <a:pt x="321" y="49"/>
                    </a:moveTo>
                    <a:lnTo>
                      <a:pt x="288" y="60"/>
                    </a:lnTo>
                    <a:lnTo>
                      <a:pt x="195" y="129"/>
                    </a:lnTo>
                    <a:lnTo>
                      <a:pt x="174" y="158"/>
                    </a:lnTo>
                    <a:lnTo>
                      <a:pt x="73" y="158"/>
                    </a:lnTo>
                    <a:lnTo>
                      <a:pt x="52" y="170"/>
                    </a:lnTo>
                    <a:lnTo>
                      <a:pt x="0" y="119"/>
                    </a:lnTo>
                    <a:lnTo>
                      <a:pt x="233" y="0"/>
                    </a:lnTo>
                    <a:lnTo>
                      <a:pt x="344" y="27"/>
                    </a:lnTo>
                    <a:lnTo>
                      <a:pt x="321" y="4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1" name="Group 139"/>
            <p:cNvGrpSpPr/>
            <p:nvPr/>
          </p:nvGrpSpPr>
          <p:grpSpPr bwMode="auto">
            <a:xfrm>
              <a:off x="2248" y="907"/>
              <a:ext cx="556" cy="525"/>
              <a:chOff x="2248" y="907"/>
              <a:chExt cx="556" cy="525"/>
            </a:xfrm>
          </p:grpSpPr>
          <p:grpSp>
            <p:nvGrpSpPr>
              <p:cNvPr id="105" name="Group 140"/>
              <p:cNvGrpSpPr/>
              <p:nvPr/>
            </p:nvGrpSpPr>
            <p:grpSpPr bwMode="auto">
              <a:xfrm>
                <a:off x="2248" y="982"/>
                <a:ext cx="299" cy="314"/>
                <a:chOff x="2248" y="982"/>
                <a:chExt cx="299" cy="314"/>
              </a:xfrm>
            </p:grpSpPr>
            <p:sp>
              <p:nvSpPr>
                <p:cNvPr id="116" name="Oval 141"/>
                <p:cNvSpPr>
                  <a:spLocks noChangeArrowheads="1"/>
                </p:cNvSpPr>
                <p:nvPr/>
              </p:nvSpPr>
              <p:spPr bwMode="auto">
                <a:xfrm>
                  <a:off x="2248" y="1091"/>
                  <a:ext cx="129" cy="9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7" name="Oval 142"/>
                <p:cNvSpPr>
                  <a:spLocks noChangeArrowheads="1"/>
                </p:cNvSpPr>
                <p:nvPr/>
              </p:nvSpPr>
              <p:spPr bwMode="auto">
                <a:xfrm>
                  <a:off x="2270" y="1174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8" name="Oval 143"/>
                <p:cNvSpPr>
                  <a:spLocks noChangeArrowheads="1"/>
                </p:cNvSpPr>
                <p:nvPr/>
              </p:nvSpPr>
              <p:spPr bwMode="auto">
                <a:xfrm>
                  <a:off x="2307" y="982"/>
                  <a:ext cx="240" cy="17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9" name="Freeform 144"/>
                <p:cNvSpPr/>
                <p:nvPr/>
              </p:nvSpPr>
              <p:spPr bwMode="auto">
                <a:xfrm>
                  <a:off x="2291" y="1104"/>
                  <a:ext cx="84" cy="95"/>
                </a:xfrm>
                <a:custGeom>
                  <a:avLst/>
                  <a:gdLst>
                    <a:gd name="T0" fmla="*/ 47 w 84"/>
                    <a:gd name="T1" fmla="*/ 0 h 95"/>
                    <a:gd name="T2" fmla="*/ 0 w 84"/>
                    <a:gd name="T3" fmla="*/ 18 h 95"/>
                    <a:gd name="T4" fmla="*/ 1 w 84"/>
                    <a:gd name="T5" fmla="*/ 76 h 95"/>
                    <a:gd name="T6" fmla="*/ 16 w 84"/>
                    <a:gd name="T7" fmla="*/ 94 h 95"/>
                    <a:gd name="T8" fmla="*/ 83 w 84"/>
                    <a:gd name="T9" fmla="*/ 76 h 95"/>
                    <a:gd name="T10" fmla="*/ 47 w 84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95">
                      <a:moveTo>
                        <a:pt x="47" y="0"/>
                      </a:moveTo>
                      <a:lnTo>
                        <a:pt x="0" y="18"/>
                      </a:lnTo>
                      <a:lnTo>
                        <a:pt x="1" y="76"/>
                      </a:lnTo>
                      <a:lnTo>
                        <a:pt x="16" y="94"/>
                      </a:lnTo>
                      <a:lnTo>
                        <a:pt x="83" y="76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06" name="Group 145"/>
              <p:cNvGrpSpPr/>
              <p:nvPr/>
            </p:nvGrpSpPr>
            <p:grpSpPr bwMode="auto">
              <a:xfrm>
                <a:off x="2344" y="907"/>
                <a:ext cx="460" cy="525"/>
                <a:chOff x="2344" y="907"/>
                <a:chExt cx="460" cy="525"/>
              </a:xfrm>
            </p:grpSpPr>
            <p:sp>
              <p:nvSpPr>
                <p:cNvPr id="108" name="Oval 146"/>
                <p:cNvSpPr>
                  <a:spLocks noChangeArrowheads="1"/>
                </p:cNvSpPr>
                <p:nvPr/>
              </p:nvSpPr>
              <p:spPr bwMode="auto">
                <a:xfrm>
                  <a:off x="2491" y="929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9" name="Oval 147"/>
                <p:cNvSpPr>
                  <a:spLocks noChangeArrowheads="1"/>
                </p:cNvSpPr>
                <p:nvPr/>
              </p:nvSpPr>
              <p:spPr bwMode="auto">
                <a:xfrm>
                  <a:off x="2344" y="10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0" name="Oval 148"/>
                <p:cNvSpPr>
                  <a:spLocks noChangeArrowheads="1"/>
                </p:cNvSpPr>
                <p:nvPr/>
              </p:nvSpPr>
              <p:spPr bwMode="auto">
                <a:xfrm>
                  <a:off x="2380" y="1174"/>
                  <a:ext cx="242" cy="17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1" name="Oval 149"/>
                <p:cNvSpPr>
                  <a:spLocks noChangeArrowheads="1"/>
                </p:cNvSpPr>
                <p:nvPr/>
              </p:nvSpPr>
              <p:spPr bwMode="auto">
                <a:xfrm>
                  <a:off x="2454" y="1254"/>
                  <a:ext cx="240" cy="17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2" name="Oval 150"/>
                <p:cNvSpPr>
                  <a:spLocks noChangeArrowheads="1"/>
                </p:cNvSpPr>
                <p:nvPr/>
              </p:nvSpPr>
              <p:spPr bwMode="auto">
                <a:xfrm>
                  <a:off x="2471" y="1042"/>
                  <a:ext cx="214" cy="151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3" name="Oval 151"/>
                <p:cNvSpPr>
                  <a:spLocks noChangeArrowheads="1"/>
                </p:cNvSpPr>
                <p:nvPr/>
              </p:nvSpPr>
              <p:spPr bwMode="auto">
                <a:xfrm>
                  <a:off x="2656" y="907"/>
                  <a:ext cx="129" cy="9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4" name="Freeform 152"/>
                <p:cNvSpPr/>
                <p:nvPr/>
              </p:nvSpPr>
              <p:spPr bwMode="auto">
                <a:xfrm>
                  <a:off x="2541" y="1010"/>
                  <a:ext cx="151" cy="76"/>
                </a:xfrm>
                <a:custGeom>
                  <a:avLst/>
                  <a:gdLst>
                    <a:gd name="T0" fmla="*/ 0 w 151"/>
                    <a:gd name="T1" fmla="*/ 20 h 76"/>
                    <a:gd name="T2" fmla="*/ 19 w 151"/>
                    <a:gd name="T3" fmla="*/ 56 h 76"/>
                    <a:gd name="T4" fmla="*/ 150 w 151"/>
                    <a:gd name="T5" fmla="*/ 75 h 76"/>
                    <a:gd name="T6" fmla="*/ 150 w 151"/>
                    <a:gd name="T7" fmla="*/ 28 h 76"/>
                    <a:gd name="T8" fmla="*/ 9 w 151"/>
                    <a:gd name="T9" fmla="*/ 0 h 76"/>
                    <a:gd name="T10" fmla="*/ 0 w 151"/>
                    <a:gd name="T11" fmla="*/ 2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1" h="76">
                      <a:moveTo>
                        <a:pt x="0" y="20"/>
                      </a:moveTo>
                      <a:lnTo>
                        <a:pt x="19" y="56"/>
                      </a:lnTo>
                      <a:lnTo>
                        <a:pt x="150" y="75"/>
                      </a:lnTo>
                      <a:lnTo>
                        <a:pt x="150" y="28"/>
                      </a:lnTo>
                      <a:lnTo>
                        <a:pt x="9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5" name="Freeform 153"/>
                <p:cNvSpPr/>
                <p:nvPr/>
              </p:nvSpPr>
              <p:spPr bwMode="auto">
                <a:xfrm>
                  <a:off x="2394" y="1149"/>
                  <a:ext cx="172" cy="159"/>
                </a:xfrm>
                <a:custGeom>
                  <a:avLst/>
                  <a:gdLst>
                    <a:gd name="T0" fmla="*/ 106 w 172"/>
                    <a:gd name="T1" fmla="*/ 0 h 159"/>
                    <a:gd name="T2" fmla="*/ 0 w 172"/>
                    <a:gd name="T3" fmla="*/ 40 h 159"/>
                    <a:gd name="T4" fmla="*/ 44 w 172"/>
                    <a:gd name="T5" fmla="*/ 71 h 159"/>
                    <a:gd name="T6" fmla="*/ 50 w 172"/>
                    <a:gd name="T7" fmla="*/ 148 h 159"/>
                    <a:gd name="T8" fmla="*/ 75 w 172"/>
                    <a:gd name="T9" fmla="*/ 158 h 159"/>
                    <a:gd name="T10" fmla="*/ 164 w 172"/>
                    <a:gd name="T11" fmla="*/ 108 h 159"/>
                    <a:gd name="T12" fmla="*/ 171 w 172"/>
                    <a:gd name="T13" fmla="*/ 16 h 159"/>
                    <a:gd name="T14" fmla="*/ 106 w 172"/>
                    <a:gd name="T1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2" h="159">
                      <a:moveTo>
                        <a:pt x="106" y="0"/>
                      </a:moveTo>
                      <a:lnTo>
                        <a:pt x="0" y="40"/>
                      </a:lnTo>
                      <a:lnTo>
                        <a:pt x="44" y="71"/>
                      </a:lnTo>
                      <a:lnTo>
                        <a:pt x="50" y="148"/>
                      </a:lnTo>
                      <a:lnTo>
                        <a:pt x="75" y="158"/>
                      </a:lnTo>
                      <a:lnTo>
                        <a:pt x="164" y="108"/>
                      </a:lnTo>
                      <a:lnTo>
                        <a:pt x="171" y="16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07" name="Freeform 154"/>
              <p:cNvSpPr/>
              <p:nvPr/>
            </p:nvSpPr>
            <p:spPr bwMode="auto">
              <a:xfrm>
                <a:off x="2650" y="963"/>
                <a:ext cx="88" cy="75"/>
              </a:xfrm>
              <a:custGeom>
                <a:avLst/>
                <a:gdLst>
                  <a:gd name="T0" fmla="*/ 0 w 88"/>
                  <a:gd name="T1" fmla="*/ 39 h 75"/>
                  <a:gd name="T2" fmla="*/ 37 w 88"/>
                  <a:gd name="T3" fmla="*/ 0 h 75"/>
                  <a:gd name="T4" fmla="*/ 87 w 88"/>
                  <a:gd name="T5" fmla="*/ 39 h 75"/>
                  <a:gd name="T6" fmla="*/ 45 w 88"/>
                  <a:gd name="T7" fmla="*/ 74 h 75"/>
                  <a:gd name="T8" fmla="*/ 0 w 88"/>
                  <a:gd name="T9" fmla="*/ 3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75">
                    <a:moveTo>
                      <a:pt x="0" y="39"/>
                    </a:moveTo>
                    <a:lnTo>
                      <a:pt x="37" y="0"/>
                    </a:lnTo>
                    <a:lnTo>
                      <a:pt x="87" y="39"/>
                    </a:lnTo>
                    <a:lnTo>
                      <a:pt x="45" y="74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2" name="Group 155"/>
            <p:cNvGrpSpPr/>
            <p:nvPr/>
          </p:nvGrpSpPr>
          <p:grpSpPr bwMode="auto">
            <a:xfrm>
              <a:off x="2529" y="820"/>
              <a:ext cx="1638" cy="883"/>
              <a:chOff x="2529" y="820"/>
              <a:chExt cx="1638" cy="883"/>
            </a:xfrm>
          </p:grpSpPr>
          <p:sp>
            <p:nvSpPr>
              <p:cNvPr id="93" name="Oval 156"/>
              <p:cNvSpPr>
                <a:spLocks noChangeArrowheads="1"/>
              </p:cNvSpPr>
              <p:nvPr/>
            </p:nvSpPr>
            <p:spPr bwMode="auto">
              <a:xfrm>
                <a:off x="3042" y="848"/>
                <a:ext cx="388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Oval 157"/>
              <p:cNvSpPr>
                <a:spLocks noChangeArrowheads="1"/>
              </p:cNvSpPr>
              <p:nvPr/>
            </p:nvSpPr>
            <p:spPr bwMode="auto">
              <a:xfrm>
                <a:off x="3374" y="820"/>
                <a:ext cx="313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Oval 158"/>
              <p:cNvSpPr>
                <a:spLocks noChangeArrowheads="1"/>
              </p:cNvSpPr>
              <p:nvPr/>
            </p:nvSpPr>
            <p:spPr bwMode="auto">
              <a:xfrm>
                <a:off x="3668" y="1065"/>
                <a:ext cx="499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Oval 159"/>
              <p:cNvSpPr>
                <a:spLocks noChangeArrowheads="1"/>
              </p:cNvSpPr>
              <p:nvPr/>
            </p:nvSpPr>
            <p:spPr bwMode="auto">
              <a:xfrm>
                <a:off x="2712" y="1228"/>
                <a:ext cx="570" cy="42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Oval 160"/>
              <p:cNvSpPr>
                <a:spLocks noChangeArrowheads="1"/>
              </p:cNvSpPr>
              <p:nvPr/>
            </p:nvSpPr>
            <p:spPr bwMode="auto">
              <a:xfrm>
                <a:off x="3521" y="1282"/>
                <a:ext cx="422" cy="3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Oval 161"/>
              <p:cNvSpPr>
                <a:spLocks noChangeArrowheads="1"/>
              </p:cNvSpPr>
              <p:nvPr/>
            </p:nvSpPr>
            <p:spPr bwMode="auto">
              <a:xfrm>
                <a:off x="2564" y="1310"/>
                <a:ext cx="315" cy="229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Oval 162"/>
              <p:cNvSpPr>
                <a:spLocks noChangeArrowheads="1"/>
              </p:cNvSpPr>
              <p:nvPr/>
            </p:nvSpPr>
            <p:spPr bwMode="auto">
              <a:xfrm>
                <a:off x="2529" y="1119"/>
                <a:ext cx="312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Oval 163"/>
              <p:cNvSpPr>
                <a:spLocks noChangeArrowheads="1"/>
              </p:cNvSpPr>
              <p:nvPr/>
            </p:nvSpPr>
            <p:spPr bwMode="auto">
              <a:xfrm>
                <a:off x="2675" y="902"/>
                <a:ext cx="498" cy="36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Oval 164"/>
              <p:cNvSpPr>
                <a:spLocks noChangeArrowheads="1"/>
              </p:cNvSpPr>
              <p:nvPr/>
            </p:nvSpPr>
            <p:spPr bwMode="auto">
              <a:xfrm>
                <a:off x="3115" y="1336"/>
                <a:ext cx="500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Oval 165"/>
              <p:cNvSpPr>
                <a:spLocks noChangeArrowheads="1"/>
              </p:cNvSpPr>
              <p:nvPr/>
            </p:nvSpPr>
            <p:spPr bwMode="auto">
              <a:xfrm>
                <a:off x="3742" y="929"/>
                <a:ext cx="386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Oval 166"/>
              <p:cNvSpPr>
                <a:spLocks noChangeArrowheads="1"/>
              </p:cNvSpPr>
              <p:nvPr/>
            </p:nvSpPr>
            <p:spPr bwMode="auto">
              <a:xfrm>
                <a:off x="3631" y="820"/>
                <a:ext cx="351" cy="25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Freeform 167"/>
              <p:cNvSpPr/>
              <p:nvPr/>
            </p:nvSpPr>
            <p:spPr bwMode="auto">
              <a:xfrm>
                <a:off x="2661" y="889"/>
                <a:ext cx="1415" cy="700"/>
              </a:xfrm>
              <a:custGeom>
                <a:avLst/>
                <a:gdLst>
                  <a:gd name="T0" fmla="*/ 436 w 1415"/>
                  <a:gd name="T1" fmla="*/ 70 h 700"/>
                  <a:gd name="T2" fmla="*/ 494 w 1415"/>
                  <a:gd name="T3" fmla="*/ 20 h 700"/>
                  <a:gd name="T4" fmla="*/ 759 w 1415"/>
                  <a:gd name="T5" fmla="*/ 24 h 700"/>
                  <a:gd name="T6" fmla="*/ 947 w 1415"/>
                  <a:gd name="T7" fmla="*/ 0 h 700"/>
                  <a:gd name="T8" fmla="*/ 1180 w 1415"/>
                  <a:gd name="T9" fmla="*/ 83 h 700"/>
                  <a:gd name="T10" fmla="*/ 1300 w 1415"/>
                  <a:gd name="T11" fmla="*/ 60 h 700"/>
                  <a:gd name="T12" fmla="*/ 1362 w 1415"/>
                  <a:gd name="T13" fmla="*/ 70 h 700"/>
                  <a:gd name="T14" fmla="*/ 1376 w 1415"/>
                  <a:gd name="T15" fmla="*/ 278 h 700"/>
                  <a:gd name="T16" fmla="*/ 1414 w 1415"/>
                  <a:gd name="T17" fmla="*/ 311 h 700"/>
                  <a:gd name="T18" fmla="*/ 1304 w 1415"/>
                  <a:gd name="T19" fmla="*/ 472 h 700"/>
                  <a:gd name="T20" fmla="*/ 1185 w 1415"/>
                  <a:gd name="T21" fmla="*/ 363 h 700"/>
                  <a:gd name="T22" fmla="*/ 1153 w 1415"/>
                  <a:gd name="T23" fmla="*/ 418 h 700"/>
                  <a:gd name="T24" fmla="*/ 986 w 1415"/>
                  <a:gd name="T25" fmla="*/ 640 h 700"/>
                  <a:gd name="T26" fmla="*/ 427 w 1415"/>
                  <a:gd name="T27" fmla="*/ 699 h 700"/>
                  <a:gd name="T28" fmla="*/ 135 w 1415"/>
                  <a:gd name="T29" fmla="*/ 655 h 700"/>
                  <a:gd name="T30" fmla="*/ 45 w 1415"/>
                  <a:gd name="T31" fmla="*/ 519 h 700"/>
                  <a:gd name="T32" fmla="*/ 45 w 1415"/>
                  <a:gd name="T33" fmla="*/ 379 h 700"/>
                  <a:gd name="T34" fmla="*/ 0 w 1415"/>
                  <a:gd name="T35" fmla="*/ 261 h 700"/>
                  <a:gd name="T36" fmla="*/ 436 w 1415"/>
                  <a:gd name="T37" fmla="*/ 7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5" h="700">
                    <a:moveTo>
                      <a:pt x="436" y="70"/>
                    </a:moveTo>
                    <a:lnTo>
                      <a:pt x="494" y="20"/>
                    </a:lnTo>
                    <a:lnTo>
                      <a:pt x="759" y="24"/>
                    </a:lnTo>
                    <a:lnTo>
                      <a:pt x="947" y="0"/>
                    </a:lnTo>
                    <a:lnTo>
                      <a:pt x="1180" y="83"/>
                    </a:lnTo>
                    <a:lnTo>
                      <a:pt x="1300" y="60"/>
                    </a:lnTo>
                    <a:lnTo>
                      <a:pt x="1362" y="70"/>
                    </a:lnTo>
                    <a:lnTo>
                      <a:pt x="1376" y="278"/>
                    </a:lnTo>
                    <a:lnTo>
                      <a:pt x="1414" y="311"/>
                    </a:lnTo>
                    <a:lnTo>
                      <a:pt x="1304" y="472"/>
                    </a:lnTo>
                    <a:lnTo>
                      <a:pt x="1185" y="363"/>
                    </a:lnTo>
                    <a:lnTo>
                      <a:pt x="1153" y="418"/>
                    </a:lnTo>
                    <a:lnTo>
                      <a:pt x="986" y="640"/>
                    </a:lnTo>
                    <a:lnTo>
                      <a:pt x="427" y="699"/>
                    </a:lnTo>
                    <a:lnTo>
                      <a:pt x="135" y="655"/>
                    </a:lnTo>
                    <a:lnTo>
                      <a:pt x="45" y="519"/>
                    </a:lnTo>
                    <a:lnTo>
                      <a:pt x="45" y="379"/>
                    </a:lnTo>
                    <a:lnTo>
                      <a:pt x="0" y="261"/>
                    </a:lnTo>
                    <a:lnTo>
                      <a:pt x="436" y="70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9" name="Text Box 131"/>
          <p:cNvSpPr txBox="1">
            <a:spLocks noChangeArrowheads="1"/>
          </p:cNvSpPr>
          <p:nvPr/>
        </p:nvSpPr>
        <p:spPr bwMode="auto">
          <a:xfrm>
            <a:off x="4044475" y="3291279"/>
            <a:ext cx="904650" cy="380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104272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942766" y="1009513"/>
            <a:ext cx="32624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公开密钥与对称密钥的区别</a:t>
            </a:r>
          </a:p>
        </p:txBody>
      </p:sp>
      <p:sp>
        <p:nvSpPr>
          <p:cNvPr id="90" name="Rectangle 46"/>
          <p:cNvSpPr>
            <a:spLocks noChangeArrowheads="1"/>
          </p:cNvSpPr>
          <p:nvPr/>
        </p:nvSpPr>
        <p:spPr bwMode="auto">
          <a:xfrm>
            <a:off x="517852" y="1437441"/>
            <a:ext cx="8133858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在使用对称密钥时，由于双方使用同样的密钥，因此在通信信道上可以进行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一对一的双向保密通信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，每一方既可用此密钥加密明文，并发送给对方，也可接收密文，用同一密钥对密文解密。这种保密通信仅限于持有此密钥的双方（如再有第三方就不保密了）。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在使用公开密钥时，在通信信道上可以是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多对一的单向保密通信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545145" y="1882198"/>
            <a:ext cx="8053711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505" indent="-357505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随着计算机网络的发展，网络中的安全问题也日趋严重。</a:t>
            </a:r>
          </a:p>
          <a:p>
            <a:pPr marL="357505" indent="-357505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本节讨论计算机网络面临的安全性威胁、安全的内容和一般的数据加密模型。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45144" y="1461007"/>
            <a:ext cx="8053712" cy="38872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923956" y="1418736"/>
            <a:ext cx="32960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网络安全问题概述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120403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712208" y="1170823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公钥密码体制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2" y="1598751"/>
            <a:ext cx="8133858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如果某一信息用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公开密钥加密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，则必须用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私有密钥解密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，这就是实现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的方法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如果某一信息用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私有密钥加密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，那么，它必须用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公开密钥解密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。这就是实现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数字签名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的方法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3667" y="1301694"/>
            <a:ext cx="8454001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用于证明真实性。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数字签名必须保证以下三点：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报文鉴别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接收者能够核实发送者对报文的签名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（证明来源）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报文的完整性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发送者事后不能抵赖对报文的签名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（防否认）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不可否认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接收者不能伪造对报文的签名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（防伪造）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现在已有多种实现各种数字签名的方法。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但采用公钥算法更容易实现。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45144" y="921468"/>
            <a:ext cx="8053712" cy="38872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539509" y="879197"/>
            <a:ext cx="20649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数字签名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AutoShape 12"/>
          <p:cNvSpPr>
            <a:spLocks noChangeArrowheads="1"/>
          </p:cNvSpPr>
          <p:nvPr/>
        </p:nvSpPr>
        <p:spPr bwMode="auto">
          <a:xfrm>
            <a:off x="511896" y="670902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Rectangle 13"/>
          <p:cNvSpPr>
            <a:spLocks noChangeArrowheads="1"/>
          </p:cNvSpPr>
          <p:nvPr/>
        </p:nvSpPr>
        <p:spPr bwMode="auto">
          <a:xfrm>
            <a:off x="2637412" y="645438"/>
            <a:ext cx="38779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基于公钥的数字签名的实现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509474" y="1208318"/>
            <a:ext cx="8129015" cy="3161801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4" name="Picture 3" descr="C:\Users\Administrator\Desktop\图片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32331" y="1767616"/>
            <a:ext cx="666746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ine 53"/>
          <p:cNvSpPr>
            <a:spLocks noChangeShapeType="1"/>
          </p:cNvSpPr>
          <p:nvPr/>
        </p:nvSpPr>
        <p:spPr bwMode="auto">
          <a:xfrm>
            <a:off x="4531769" y="3482345"/>
            <a:ext cx="1856244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3" name="Group 107"/>
          <p:cNvGrpSpPr/>
          <p:nvPr/>
        </p:nvGrpSpPr>
        <p:grpSpPr bwMode="auto">
          <a:xfrm>
            <a:off x="3632679" y="2953752"/>
            <a:ext cx="1884855" cy="1171395"/>
            <a:chOff x="2248" y="820"/>
            <a:chExt cx="2248" cy="883"/>
          </a:xfrm>
        </p:grpSpPr>
        <p:grpSp>
          <p:nvGrpSpPr>
            <p:cNvPr id="174" name="Group 108"/>
            <p:cNvGrpSpPr/>
            <p:nvPr/>
          </p:nvGrpSpPr>
          <p:grpSpPr bwMode="auto">
            <a:xfrm>
              <a:off x="3567" y="902"/>
              <a:ext cx="929" cy="759"/>
              <a:chOff x="3567" y="902"/>
              <a:chExt cx="929" cy="759"/>
            </a:xfrm>
          </p:grpSpPr>
          <p:grpSp>
            <p:nvGrpSpPr>
              <p:cNvPr id="204" name="Group 109"/>
              <p:cNvGrpSpPr/>
              <p:nvPr/>
            </p:nvGrpSpPr>
            <p:grpSpPr bwMode="auto">
              <a:xfrm>
                <a:off x="3926" y="902"/>
                <a:ext cx="570" cy="611"/>
                <a:chOff x="3926" y="902"/>
                <a:chExt cx="570" cy="611"/>
              </a:xfrm>
            </p:grpSpPr>
            <p:grpSp>
              <p:nvGrpSpPr>
                <p:cNvPr id="209" name="Group 110"/>
                <p:cNvGrpSpPr/>
                <p:nvPr/>
              </p:nvGrpSpPr>
              <p:grpSpPr bwMode="auto">
                <a:xfrm>
                  <a:off x="4071" y="982"/>
                  <a:ext cx="425" cy="448"/>
                  <a:chOff x="4071" y="982"/>
                  <a:chExt cx="425" cy="448"/>
                </a:xfrm>
              </p:grpSpPr>
              <p:grpSp>
                <p:nvGrpSpPr>
                  <p:cNvPr id="219" name="Group 111"/>
                  <p:cNvGrpSpPr/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221" name="Group 112"/>
                    <p:cNvGrpSpPr/>
                    <p:nvPr/>
                  </p:nvGrpSpPr>
                  <p:grpSpPr bwMode="auto">
                    <a:xfrm>
                      <a:off x="4182" y="1010"/>
                      <a:ext cx="314" cy="366"/>
                      <a:chOff x="4182" y="1010"/>
                      <a:chExt cx="314" cy="366"/>
                    </a:xfrm>
                  </p:grpSpPr>
                  <p:grpSp>
                    <p:nvGrpSpPr>
                      <p:cNvPr id="225" name="Group 113"/>
                      <p:cNvGrpSpPr/>
                      <p:nvPr/>
                    </p:nvGrpSpPr>
                    <p:grpSpPr bwMode="auto">
                      <a:xfrm>
                        <a:off x="4220" y="1010"/>
                        <a:ext cx="276" cy="366"/>
                        <a:chOff x="4220" y="1010"/>
                        <a:chExt cx="276" cy="366"/>
                      </a:xfrm>
                    </p:grpSpPr>
                    <p:sp>
                      <p:nvSpPr>
                        <p:cNvPr id="229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65" y="1228"/>
                          <a:ext cx="131" cy="9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230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54" y="1254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231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9" y="1091"/>
                          <a:ext cx="131" cy="9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232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0" y="1010"/>
                          <a:ext cx="166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233" name="Freeform 118"/>
                        <p:cNvSpPr/>
                        <p:nvPr/>
                      </p:nvSpPr>
                      <p:spPr bwMode="auto">
                        <a:xfrm>
                          <a:off x="4332" y="1092"/>
                          <a:ext cx="113" cy="208"/>
                        </a:xfrm>
                        <a:custGeom>
                          <a:avLst/>
                          <a:gdLst>
                            <a:gd name="T0" fmla="*/ 112 w 113"/>
                            <a:gd name="T1" fmla="*/ 205 h 208"/>
                            <a:gd name="T2" fmla="*/ 63 w 113"/>
                            <a:gd name="T3" fmla="*/ 207 h 208"/>
                            <a:gd name="T4" fmla="*/ 0 w 113"/>
                            <a:gd name="T5" fmla="*/ 0 h 208"/>
                            <a:gd name="T6" fmla="*/ 70 w 113"/>
                            <a:gd name="T7" fmla="*/ 15 h 208"/>
                            <a:gd name="T8" fmla="*/ 71 w 113"/>
                            <a:gd name="T9" fmla="*/ 117 h 208"/>
                            <a:gd name="T10" fmla="*/ 112 w 113"/>
                            <a:gd name="T11" fmla="*/ 205 h 2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13" h="208">
                              <a:moveTo>
                                <a:pt x="112" y="205"/>
                              </a:moveTo>
                              <a:lnTo>
                                <a:pt x="63" y="207"/>
                              </a:lnTo>
                              <a:lnTo>
                                <a:pt x="0" y="0"/>
                              </a:lnTo>
                              <a:lnTo>
                                <a:pt x="70" y="15"/>
                              </a:lnTo>
                              <a:lnTo>
                                <a:pt x="71" y="117"/>
                              </a:lnTo>
                              <a:lnTo>
                                <a:pt x="112" y="205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226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119"/>
                        <a:ext cx="240" cy="17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227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228"/>
                        <a:ext cx="167" cy="12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228" name="Freeform 121"/>
                      <p:cNvSpPr/>
                      <p:nvPr/>
                    </p:nvSpPr>
                    <p:spPr bwMode="auto">
                      <a:xfrm>
                        <a:off x="4235" y="1068"/>
                        <a:ext cx="121" cy="224"/>
                      </a:xfrm>
                      <a:custGeom>
                        <a:avLst/>
                        <a:gdLst>
                          <a:gd name="T0" fmla="*/ 110 w 121"/>
                          <a:gd name="T1" fmla="*/ 38 h 224"/>
                          <a:gd name="T2" fmla="*/ 97 w 121"/>
                          <a:gd name="T3" fmla="*/ 85 h 224"/>
                          <a:gd name="T4" fmla="*/ 120 w 121"/>
                          <a:gd name="T5" fmla="*/ 192 h 224"/>
                          <a:gd name="T6" fmla="*/ 72 w 121"/>
                          <a:gd name="T7" fmla="*/ 223 h 224"/>
                          <a:gd name="T8" fmla="*/ 0 w 121"/>
                          <a:gd name="T9" fmla="*/ 95 h 224"/>
                          <a:gd name="T10" fmla="*/ 57 w 121"/>
                          <a:gd name="T11" fmla="*/ 0 h 224"/>
                          <a:gd name="T12" fmla="*/ 110 w 121"/>
                          <a:gd name="T13" fmla="*/ 38 h 2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1" h="224">
                            <a:moveTo>
                              <a:pt x="110" y="38"/>
                            </a:moveTo>
                            <a:lnTo>
                              <a:pt x="97" y="85"/>
                            </a:lnTo>
                            <a:lnTo>
                              <a:pt x="120" y="192"/>
                            </a:lnTo>
                            <a:lnTo>
                              <a:pt x="72" y="223"/>
                            </a:lnTo>
                            <a:lnTo>
                              <a:pt x="0" y="95"/>
                            </a:lnTo>
                            <a:lnTo>
                              <a:pt x="57" y="0"/>
                            </a:lnTo>
                            <a:lnTo>
                              <a:pt x="110" y="38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  <p:sp>
                  <p:nvSpPr>
                    <p:cNvPr id="222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" y="1336"/>
                      <a:ext cx="129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223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982"/>
                      <a:ext cx="168" cy="1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224" name="Freeform 124"/>
                    <p:cNvSpPr/>
                    <p:nvPr/>
                  </p:nvSpPr>
                  <p:spPr bwMode="auto">
                    <a:xfrm>
                      <a:off x="4224" y="1313"/>
                      <a:ext cx="85" cy="39"/>
                    </a:xfrm>
                    <a:custGeom>
                      <a:avLst/>
                      <a:gdLst>
                        <a:gd name="T0" fmla="*/ 84 w 85"/>
                        <a:gd name="T1" fmla="*/ 24 h 39"/>
                        <a:gd name="T2" fmla="*/ 58 w 85"/>
                        <a:gd name="T3" fmla="*/ 38 h 39"/>
                        <a:gd name="T4" fmla="*/ 0 w 85"/>
                        <a:gd name="T5" fmla="*/ 18 h 39"/>
                        <a:gd name="T6" fmla="*/ 58 w 85"/>
                        <a:gd name="T7" fmla="*/ 0 h 39"/>
                        <a:gd name="T8" fmla="*/ 84 w 85"/>
                        <a:gd name="T9" fmla="*/ 24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5" h="39">
                          <a:moveTo>
                            <a:pt x="84" y="24"/>
                          </a:moveTo>
                          <a:lnTo>
                            <a:pt x="58" y="38"/>
                          </a:lnTo>
                          <a:lnTo>
                            <a:pt x="0" y="18"/>
                          </a:lnTo>
                          <a:lnTo>
                            <a:pt x="58" y="0"/>
                          </a:lnTo>
                          <a:lnTo>
                            <a:pt x="84" y="2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220" name="Freeform 125"/>
                  <p:cNvSpPr/>
                  <p:nvPr/>
                </p:nvSpPr>
                <p:spPr bwMode="auto">
                  <a:xfrm>
                    <a:off x="4209" y="1042"/>
                    <a:ext cx="47" cy="68"/>
                  </a:xfrm>
                  <a:custGeom>
                    <a:avLst/>
                    <a:gdLst>
                      <a:gd name="T0" fmla="*/ 23 w 47"/>
                      <a:gd name="T1" fmla="*/ 0 h 68"/>
                      <a:gd name="T2" fmla="*/ 46 w 47"/>
                      <a:gd name="T3" fmla="*/ 1 h 68"/>
                      <a:gd name="T4" fmla="*/ 38 w 47"/>
                      <a:gd name="T5" fmla="*/ 67 h 68"/>
                      <a:gd name="T6" fmla="*/ 0 w 47"/>
                      <a:gd name="T7" fmla="*/ 54 h 68"/>
                      <a:gd name="T8" fmla="*/ 23 w 47"/>
                      <a:gd name="T9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68">
                        <a:moveTo>
                          <a:pt x="23" y="0"/>
                        </a:moveTo>
                        <a:lnTo>
                          <a:pt x="46" y="1"/>
                        </a:lnTo>
                        <a:lnTo>
                          <a:pt x="38" y="67"/>
                        </a:lnTo>
                        <a:lnTo>
                          <a:pt x="0" y="54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10" name="Group 126"/>
                <p:cNvGrpSpPr/>
                <p:nvPr/>
              </p:nvGrpSpPr>
              <p:grpSpPr bwMode="auto">
                <a:xfrm>
                  <a:off x="3926" y="902"/>
                  <a:ext cx="385" cy="556"/>
                  <a:chOff x="3926" y="902"/>
                  <a:chExt cx="385" cy="556"/>
                </a:xfrm>
              </p:grpSpPr>
              <p:sp>
                <p:nvSpPr>
                  <p:cNvPr id="213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961" y="1228"/>
                    <a:ext cx="314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4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1065"/>
                    <a:ext cx="314" cy="2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5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902"/>
                    <a:ext cx="241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6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1010"/>
                    <a:ext cx="131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7" name="Freeform 131"/>
                  <p:cNvSpPr/>
                  <p:nvPr/>
                </p:nvSpPr>
                <p:spPr bwMode="auto">
                  <a:xfrm>
                    <a:off x="4000" y="990"/>
                    <a:ext cx="208" cy="202"/>
                  </a:xfrm>
                  <a:custGeom>
                    <a:avLst/>
                    <a:gdLst>
                      <a:gd name="T0" fmla="*/ 146 w 208"/>
                      <a:gd name="T1" fmla="*/ 8 h 202"/>
                      <a:gd name="T2" fmla="*/ 145 w 208"/>
                      <a:gd name="T3" fmla="*/ 32 h 202"/>
                      <a:gd name="T4" fmla="*/ 194 w 208"/>
                      <a:gd name="T5" fmla="*/ 77 h 202"/>
                      <a:gd name="T6" fmla="*/ 207 w 208"/>
                      <a:gd name="T7" fmla="*/ 82 h 202"/>
                      <a:gd name="T8" fmla="*/ 133 w 208"/>
                      <a:gd name="T9" fmla="*/ 201 h 202"/>
                      <a:gd name="T10" fmla="*/ 0 w 208"/>
                      <a:gd name="T11" fmla="*/ 0 h 202"/>
                      <a:gd name="T12" fmla="*/ 146 w 208"/>
                      <a:gd name="T13" fmla="*/ 8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8" h="202">
                        <a:moveTo>
                          <a:pt x="146" y="8"/>
                        </a:moveTo>
                        <a:lnTo>
                          <a:pt x="145" y="32"/>
                        </a:lnTo>
                        <a:lnTo>
                          <a:pt x="194" y="77"/>
                        </a:lnTo>
                        <a:lnTo>
                          <a:pt x="207" y="82"/>
                        </a:lnTo>
                        <a:lnTo>
                          <a:pt x="133" y="201"/>
                        </a:lnTo>
                        <a:lnTo>
                          <a:pt x="0" y="0"/>
                        </a:lnTo>
                        <a:lnTo>
                          <a:pt x="146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8" name="Freeform 132"/>
                  <p:cNvSpPr/>
                  <p:nvPr/>
                </p:nvSpPr>
                <p:spPr bwMode="auto">
                  <a:xfrm>
                    <a:off x="4103" y="1271"/>
                    <a:ext cx="133" cy="54"/>
                  </a:xfrm>
                  <a:custGeom>
                    <a:avLst/>
                    <a:gdLst>
                      <a:gd name="T0" fmla="*/ 117 w 133"/>
                      <a:gd name="T1" fmla="*/ 8 h 54"/>
                      <a:gd name="T2" fmla="*/ 132 w 133"/>
                      <a:gd name="T3" fmla="*/ 25 h 54"/>
                      <a:gd name="T4" fmla="*/ 0 w 133"/>
                      <a:gd name="T5" fmla="*/ 53 h 54"/>
                      <a:gd name="T6" fmla="*/ 4 w 133"/>
                      <a:gd name="T7" fmla="*/ 0 h 54"/>
                      <a:gd name="T8" fmla="*/ 117 w 133"/>
                      <a:gd name="T9" fmla="*/ 8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3" h="54">
                        <a:moveTo>
                          <a:pt x="117" y="8"/>
                        </a:moveTo>
                        <a:lnTo>
                          <a:pt x="132" y="25"/>
                        </a:lnTo>
                        <a:lnTo>
                          <a:pt x="0" y="53"/>
                        </a:lnTo>
                        <a:lnTo>
                          <a:pt x="4" y="0"/>
                        </a:lnTo>
                        <a:lnTo>
                          <a:pt x="117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211" name="Oval 133"/>
                <p:cNvSpPr>
                  <a:spLocks noChangeArrowheads="1"/>
                </p:cNvSpPr>
                <p:nvPr/>
              </p:nvSpPr>
              <p:spPr bwMode="auto">
                <a:xfrm>
                  <a:off x="3926" y="13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2" name="Freeform 134"/>
                <p:cNvSpPr/>
                <p:nvPr/>
              </p:nvSpPr>
              <p:spPr bwMode="auto">
                <a:xfrm>
                  <a:off x="4041" y="1378"/>
                  <a:ext cx="87" cy="65"/>
                </a:xfrm>
                <a:custGeom>
                  <a:avLst/>
                  <a:gdLst>
                    <a:gd name="T0" fmla="*/ 34 w 87"/>
                    <a:gd name="T1" fmla="*/ 64 h 65"/>
                    <a:gd name="T2" fmla="*/ 86 w 87"/>
                    <a:gd name="T3" fmla="*/ 41 h 65"/>
                    <a:gd name="T4" fmla="*/ 27 w 87"/>
                    <a:gd name="T5" fmla="*/ 0 h 65"/>
                    <a:gd name="T6" fmla="*/ 0 w 87"/>
                    <a:gd name="T7" fmla="*/ 23 h 65"/>
                    <a:gd name="T8" fmla="*/ 34 w 87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65">
                      <a:moveTo>
                        <a:pt x="34" y="64"/>
                      </a:moveTo>
                      <a:lnTo>
                        <a:pt x="86" y="41"/>
                      </a:lnTo>
                      <a:lnTo>
                        <a:pt x="27" y="0"/>
                      </a:lnTo>
                      <a:lnTo>
                        <a:pt x="0" y="23"/>
                      </a:lnTo>
                      <a:lnTo>
                        <a:pt x="34" y="64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05" name="Oval 135"/>
              <p:cNvSpPr>
                <a:spLocks noChangeArrowheads="1"/>
              </p:cNvSpPr>
              <p:nvPr/>
            </p:nvSpPr>
            <p:spPr bwMode="auto">
              <a:xfrm>
                <a:off x="3567" y="1513"/>
                <a:ext cx="204" cy="14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6" name="Oval 136"/>
              <p:cNvSpPr>
                <a:spLocks noChangeArrowheads="1"/>
              </p:cNvSpPr>
              <p:nvPr/>
            </p:nvSpPr>
            <p:spPr bwMode="auto">
              <a:xfrm>
                <a:off x="3742" y="1513"/>
                <a:ext cx="168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7" name="Oval 137"/>
              <p:cNvSpPr>
                <a:spLocks noChangeArrowheads="1"/>
              </p:cNvSpPr>
              <p:nvPr/>
            </p:nvSpPr>
            <p:spPr bwMode="auto">
              <a:xfrm>
                <a:off x="3843" y="1469"/>
                <a:ext cx="166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8" name="Freeform 138"/>
              <p:cNvSpPr/>
              <p:nvPr/>
            </p:nvSpPr>
            <p:spPr bwMode="auto">
              <a:xfrm>
                <a:off x="3696" y="1448"/>
                <a:ext cx="345" cy="171"/>
              </a:xfrm>
              <a:custGeom>
                <a:avLst/>
                <a:gdLst>
                  <a:gd name="T0" fmla="*/ 321 w 345"/>
                  <a:gd name="T1" fmla="*/ 49 h 171"/>
                  <a:gd name="T2" fmla="*/ 288 w 345"/>
                  <a:gd name="T3" fmla="*/ 60 h 171"/>
                  <a:gd name="T4" fmla="*/ 195 w 345"/>
                  <a:gd name="T5" fmla="*/ 129 h 171"/>
                  <a:gd name="T6" fmla="*/ 174 w 345"/>
                  <a:gd name="T7" fmla="*/ 158 h 171"/>
                  <a:gd name="T8" fmla="*/ 73 w 345"/>
                  <a:gd name="T9" fmla="*/ 158 h 171"/>
                  <a:gd name="T10" fmla="*/ 52 w 345"/>
                  <a:gd name="T11" fmla="*/ 170 h 171"/>
                  <a:gd name="T12" fmla="*/ 0 w 345"/>
                  <a:gd name="T13" fmla="*/ 119 h 171"/>
                  <a:gd name="T14" fmla="*/ 233 w 345"/>
                  <a:gd name="T15" fmla="*/ 0 h 171"/>
                  <a:gd name="T16" fmla="*/ 344 w 345"/>
                  <a:gd name="T17" fmla="*/ 27 h 171"/>
                  <a:gd name="T18" fmla="*/ 321 w 345"/>
                  <a:gd name="T19" fmla="*/ 4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71">
                    <a:moveTo>
                      <a:pt x="321" y="49"/>
                    </a:moveTo>
                    <a:lnTo>
                      <a:pt x="288" y="60"/>
                    </a:lnTo>
                    <a:lnTo>
                      <a:pt x="195" y="129"/>
                    </a:lnTo>
                    <a:lnTo>
                      <a:pt x="174" y="158"/>
                    </a:lnTo>
                    <a:lnTo>
                      <a:pt x="73" y="158"/>
                    </a:lnTo>
                    <a:lnTo>
                      <a:pt x="52" y="170"/>
                    </a:lnTo>
                    <a:lnTo>
                      <a:pt x="0" y="119"/>
                    </a:lnTo>
                    <a:lnTo>
                      <a:pt x="233" y="0"/>
                    </a:lnTo>
                    <a:lnTo>
                      <a:pt x="344" y="27"/>
                    </a:lnTo>
                    <a:lnTo>
                      <a:pt x="321" y="4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5" name="Group 139"/>
            <p:cNvGrpSpPr/>
            <p:nvPr/>
          </p:nvGrpSpPr>
          <p:grpSpPr bwMode="auto">
            <a:xfrm>
              <a:off x="2248" y="907"/>
              <a:ext cx="556" cy="525"/>
              <a:chOff x="2248" y="907"/>
              <a:chExt cx="556" cy="525"/>
            </a:xfrm>
          </p:grpSpPr>
          <p:grpSp>
            <p:nvGrpSpPr>
              <p:cNvPr id="189" name="Group 140"/>
              <p:cNvGrpSpPr/>
              <p:nvPr/>
            </p:nvGrpSpPr>
            <p:grpSpPr bwMode="auto">
              <a:xfrm>
                <a:off x="2248" y="982"/>
                <a:ext cx="299" cy="314"/>
                <a:chOff x="2248" y="982"/>
                <a:chExt cx="299" cy="314"/>
              </a:xfrm>
            </p:grpSpPr>
            <p:sp>
              <p:nvSpPr>
                <p:cNvPr id="200" name="Oval 141"/>
                <p:cNvSpPr>
                  <a:spLocks noChangeArrowheads="1"/>
                </p:cNvSpPr>
                <p:nvPr/>
              </p:nvSpPr>
              <p:spPr bwMode="auto">
                <a:xfrm>
                  <a:off x="2248" y="1091"/>
                  <a:ext cx="129" cy="9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1" name="Oval 142"/>
                <p:cNvSpPr>
                  <a:spLocks noChangeArrowheads="1"/>
                </p:cNvSpPr>
                <p:nvPr/>
              </p:nvSpPr>
              <p:spPr bwMode="auto">
                <a:xfrm>
                  <a:off x="2270" y="1174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2" name="Oval 143"/>
                <p:cNvSpPr>
                  <a:spLocks noChangeArrowheads="1"/>
                </p:cNvSpPr>
                <p:nvPr/>
              </p:nvSpPr>
              <p:spPr bwMode="auto">
                <a:xfrm>
                  <a:off x="2307" y="982"/>
                  <a:ext cx="240" cy="17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3" name="Freeform 144"/>
                <p:cNvSpPr/>
                <p:nvPr/>
              </p:nvSpPr>
              <p:spPr bwMode="auto">
                <a:xfrm>
                  <a:off x="2291" y="1104"/>
                  <a:ext cx="84" cy="95"/>
                </a:xfrm>
                <a:custGeom>
                  <a:avLst/>
                  <a:gdLst>
                    <a:gd name="T0" fmla="*/ 47 w 84"/>
                    <a:gd name="T1" fmla="*/ 0 h 95"/>
                    <a:gd name="T2" fmla="*/ 0 w 84"/>
                    <a:gd name="T3" fmla="*/ 18 h 95"/>
                    <a:gd name="T4" fmla="*/ 1 w 84"/>
                    <a:gd name="T5" fmla="*/ 76 h 95"/>
                    <a:gd name="T6" fmla="*/ 16 w 84"/>
                    <a:gd name="T7" fmla="*/ 94 h 95"/>
                    <a:gd name="T8" fmla="*/ 83 w 84"/>
                    <a:gd name="T9" fmla="*/ 76 h 95"/>
                    <a:gd name="T10" fmla="*/ 47 w 84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95">
                      <a:moveTo>
                        <a:pt x="47" y="0"/>
                      </a:moveTo>
                      <a:lnTo>
                        <a:pt x="0" y="18"/>
                      </a:lnTo>
                      <a:lnTo>
                        <a:pt x="1" y="76"/>
                      </a:lnTo>
                      <a:lnTo>
                        <a:pt x="16" y="94"/>
                      </a:lnTo>
                      <a:lnTo>
                        <a:pt x="83" y="76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90" name="Group 145"/>
              <p:cNvGrpSpPr/>
              <p:nvPr/>
            </p:nvGrpSpPr>
            <p:grpSpPr bwMode="auto">
              <a:xfrm>
                <a:off x="2344" y="907"/>
                <a:ext cx="460" cy="525"/>
                <a:chOff x="2344" y="907"/>
                <a:chExt cx="460" cy="525"/>
              </a:xfrm>
            </p:grpSpPr>
            <p:sp>
              <p:nvSpPr>
                <p:cNvPr id="192" name="Oval 146"/>
                <p:cNvSpPr>
                  <a:spLocks noChangeArrowheads="1"/>
                </p:cNvSpPr>
                <p:nvPr/>
              </p:nvSpPr>
              <p:spPr bwMode="auto">
                <a:xfrm>
                  <a:off x="2491" y="929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3" name="Oval 147"/>
                <p:cNvSpPr>
                  <a:spLocks noChangeArrowheads="1"/>
                </p:cNvSpPr>
                <p:nvPr/>
              </p:nvSpPr>
              <p:spPr bwMode="auto">
                <a:xfrm>
                  <a:off x="2344" y="10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4" name="Oval 148"/>
                <p:cNvSpPr>
                  <a:spLocks noChangeArrowheads="1"/>
                </p:cNvSpPr>
                <p:nvPr/>
              </p:nvSpPr>
              <p:spPr bwMode="auto">
                <a:xfrm>
                  <a:off x="2380" y="1174"/>
                  <a:ext cx="242" cy="17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5" name="Oval 149"/>
                <p:cNvSpPr>
                  <a:spLocks noChangeArrowheads="1"/>
                </p:cNvSpPr>
                <p:nvPr/>
              </p:nvSpPr>
              <p:spPr bwMode="auto">
                <a:xfrm>
                  <a:off x="2454" y="1254"/>
                  <a:ext cx="240" cy="17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6" name="Oval 150"/>
                <p:cNvSpPr>
                  <a:spLocks noChangeArrowheads="1"/>
                </p:cNvSpPr>
                <p:nvPr/>
              </p:nvSpPr>
              <p:spPr bwMode="auto">
                <a:xfrm>
                  <a:off x="2471" y="1042"/>
                  <a:ext cx="214" cy="151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7" name="Oval 151"/>
                <p:cNvSpPr>
                  <a:spLocks noChangeArrowheads="1"/>
                </p:cNvSpPr>
                <p:nvPr/>
              </p:nvSpPr>
              <p:spPr bwMode="auto">
                <a:xfrm>
                  <a:off x="2656" y="907"/>
                  <a:ext cx="129" cy="9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8" name="Freeform 152"/>
                <p:cNvSpPr/>
                <p:nvPr/>
              </p:nvSpPr>
              <p:spPr bwMode="auto">
                <a:xfrm>
                  <a:off x="2541" y="1010"/>
                  <a:ext cx="151" cy="76"/>
                </a:xfrm>
                <a:custGeom>
                  <a:avLst/>
                  <a:gdLst>
                    <a:gd name="T0" fmla="*/ 0 w 151"/>
                    <a:gd name="T1" fmla="*/ 20 h 76"/>
                    <a:gd name="T2" fmla="*/ 19 w 151"/>
                    <a:gd name="T3" fmla="*/ 56 h 76"/>
                    <a:gd name="T4" fmla="*/ 150 w 151"/>
                    <a:gd name="T5" fmla="*/ 75 h 76"/>
                    <a:gd name="T6" fmla="*/ 150 w 151"/>
                    <a:gd name="T7" fmla="*/ 28 h 76"/>
                    <a:gd name="T8" fmla="*/ 9 w 151"/>
                    <a:gd name="T9" fmla="*/ 0 h 76"/>
                    <a:gd name="T10" fmla="*/ 0 w 151"/>
                    <a:gd name="T11" fmla="*/ 2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1" h="76">
                      <a:moveTo>
                        <a:pt x="0" y="20"/>
                      </a:moveTo>
                      <a:lnTo>
                        <a:pt x="19" y="56"/>
                      </a:lnTo>
                      <a:lnTo>
                        <a:pt x="150" y="75"/>
                      </a:lnTo>
                      <a:lnTo>
                        <a:pt x="150" y="28"/>
                      </a:lnTo>
                      <a:lnTo>
                        <a:pt x="9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9" name="Freeform 153"/>
                <p:cNvSpPr/>
                <p:nvPr/>
              </p:nvSpPr>
              <p:spPr bwMode="auto">
                <a:xfrm>
                  <a:off x="2394" y="1149"/>
                  <a:ext cx="172" cy="159"/>
                </a:xfrm>
                <a:custGeom>
                  <a:avLst/>
                  <a:gdLst>
                    <a:gd name="T0" fmla="*/ 106 w 172"/>
                    <a:gd name="T1" fmla="*/ 0 h 159"/>
                    <a:gd name="T2" fmla="*/ 0 w 172"/>
                    <a:gd name="T3" fmla="*/ 40 h 159"/>
                    <a:gd name="T4" fmla="*/ 44 w 172"/>
                    <a:gd name="T5" fmla="*/ 71 h 159"/>
                    <a:gd name="T6" fmla="*/ 50 w 172"/>
                    <a:gd name="T7" fmla="*/ 148 h 159"/>
                    <a:gd name="T8" fmla="*/ 75 w 172"/>
                    <a:gd name="T9" fmla="*/ 158 h 159"/>
                    <a:gd name="T10" fmla="*/ 164 w 172"/>
                    <a:gd name="T11" fmla="*/ 108 h 159"/>
                    <a:gd name="T12" fmla="*/ 171 w 172"/>
                    <a:gd name="T13" fmla="*/ 16 h 159"/>
                    <a:gd name="T14" fmla="*/ 106 w 172"/>
                    <a:gd name="T1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2" h="159">
                      <a:moveTo>
                        <a:pt x="106" y="0"/>
                      </a:moveTo>
                      <a:lnTo>
                        <a:pt x="0" y="40"/>
                      </a:lnTo>
                      <a:lnTo>
                        <a:pt x="44" y="71"/>
                      </a:lnTo>
                      <a:lnTo>
                        <a:pt x="50" y="148"/>
                      </a:lnTo>
                      <a:lnTo>
                        <a:pt x="75" y="158"/>
                      </a:lnTo>
                      <a:lnTo>
                        <a:pt x="164" y="108"/>
                      </a:lnTo>
                      <a:lnTo>
                        <a:pt x="171" y="16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91" name="Freeform 154"/>
              <p:cNvSpPr/>
              <p:nvPr/>
            </p:nvSpPr>
            <p:spPr bwMode="auto">
              <a:xfrm>
                <a:off x="2650" y="963"/>
                <a:ext cx="88" cy="75"/>
              </a:xfrm>
              <a:custGeom>
                <a:avLst/>
                <a:gdLst>
                  <a:gd name="T0" fmla="*/ 0 w 88"/>
                  <a:gd name="T1" fmla="*/ 39 h 75"/>
                  <a:gd name="T2" fmla="*/ 37 w 88"/>
                  <a:gd name="T3" fmla="*/ 0 h 75"/>
                  <a:gd name="T4" fmla="*/ 87 w 88"/>
                  <a:gd name="T5" fmla="*/ 39 h 75"/>
                  <a:gd name="T6" fmla="*/ 45 w 88"/>
                  <a:gd name="T7" fmla="*/ 74 h 75"/>
                  <a:gd name="T8" fmla="*/ 0 w 88"/>
                  <a:gd name="T9" fmla="*/ 3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75">
                    <a:moveTo>
                      <a:pt x="0" y="39"/>
                    </a:moveTo>
                    <a:lnTo>
                      <a:pt x="37" y="0"/>
                    </a:lnTo>
                    <a:lnTo>
                      <a:pt x="87" y="39"/>
                    </a:lnTo>
                    <a:lnTo>
                      <a:pt x="45" y="74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6" name="Group 155"/>
            <p:cNvGrpSpPr/>
            <p:nvPr/>
          </p:nvGrpSpPr>
          <p:grpSpPr bwMode="auto">
            <a:xfrm>
              <a:off x="2529" y="820"/>
              <a:ext cx="1638" cy="883"/>
              <a:chOff x="2529" y="820"/>
              <a:chExt cx="1638" cy="883"/>
            </a:xfrm>
          </p:grpSpPr>
          <p:sp>
            <p:nvSpPr>
              <p:cNvPr id="177" name="Oval 156"/>
              <p:cNvSpPr>
                <a:spLocks noChangeArrowheads="1"/>
              </p:cNvSpPr>
              <p:nvPr/>
            </p:nvSpPr>
            <p:spPr bwMode="auto">
              <a:xfrm>
                <a:off x="3042" y="848"/>
                <a:ext cx="388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8" name="Oval 157"/>
              <p:cNvSpPr>
                <a:spLocks noChangeArrowheads="1"/>
              </p:cNvSpPr>
              <p:nvPr/>
            </p:nvSpPr>
            <p:spPr bwMode="auto">
              <a:xfrm>
                <a:off x="3374" y="820"/>
                <a:ext cx="313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9" name="Oval 158"/>
              <p:cNvSpPr>
                <a:spLocks noChangeArrowheads="1"/>
              </p:cNvSpPr>
              <p:nvPr/>
            </p:nvSpPr>
            <p:spPr bwMode="auto">
              <a:xfrm>
                <a:off x="3668" y="1065"/>
                <a:ext cx="499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0" name="Oval 159"/>
              <p:cNvSpPr>
                <a:spLocks noChangeArrowheads="1"/>
              </p:cNvSpPr>
              <p:nvPr/>
            </p:nvSpPr>
            <p:spPr bwMode="auto">
              <a:xfrm>
                <a:off x="2712" y="1228"/>
                <a:ext cx="570" cy="42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1" name="Oval 160"/>
              <p:cNvSpPr>
                <a:spLocks noChangeArrowheads="1"/>
              </p:cNvSpPr>
              <p:nvPr/>
            </p:nvSpPr>
            <p:spPr bwMode="auto">
              <a:xfrm>
                <a:off x="3521" y="1282"/>
                <a:ext cx="422" cy="3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2" name="Oval 161"/>
              <p:cNvSpPr>
                <a:spLocks noChangeArrowheads="1"/>
              </p:cNvSpPr>
              <p:nvPr/>
            </p:nvSpPr>
            <p:spPr bwMode="auto">
              <a:xfrm>
                <a:off x="2564" y="1310"/>
                <a:ext cx="315" cy="229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3" name="Oval 162"/>
              <p:cNvSpPr>
                <a:spLocks noChangeArrowheads="1"/>
              </p:cNvSpPr>
              <p:nvPr/>
            </p:nvSpPr>
            <p:spPr bwMode="auto">
              <a:xfrm>
                <a:off x="2529" y="1119"/>
                <a:ext cx="312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" name="Oval 163"/>
              <p:cNvSpPr>
                <a:spLocks noChangeArrowheads="1"/>
              </p:cNvSpPr>
              <p:nvPr/>
            </p:nvSpPr>
            <p:spPr bwMode="auto">
              <a:xfrm>
                <a:off x="2675" y="902"/>
                <a:ext cx="498" cy="36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5" name="Oval 164"/>
              <p:cNvSpPr>
                <a:spLocks noChangeArrowheads="1"/>
              </p:cNvSpPr>
              <p:nvPr/>
            </p:nvSpPr>
            <p:spPr bwMode="auto">
              <a:xfrm>
                <a:off x="3115" y="1336"/>
                <a:ext cx="500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6" name="Oval 165"/>
              <p:cNvSpPr>
                <a:spLocks noChangeArrowheads="1"/>
              </p:cNvSpPr>
              <p:nvPr/>
            </p:nvSpPr>
            <p:spPr bwMode="auto">
              <a:xfrm>
                <a:off x="3742" y="929"/>
                <a:ext cx="386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7" name="Oval 166"/>
              <p:cNvSpPr>
                <a:spLocks noChangeArrowheads="1"/>
              </p:cNvSpPr>
              <p:nvPr/>
            </p:nvSpPr>
            <p:spPr bwMode="auto">
              <a:xfrm>
                <a:off x="3631" y="820"/>
                <a:ext cx="351" cy="25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8" name="Freeform 167"/>
              <p:cNvSpPr/>
              <p:nvPr/>
            </p:nvSpPr>
            <p:spPr bwMode="auto">
              <a:xfrm>
                <a:off x="2661" y="889"/>
                <a:ext cx="1415" cy="700"/>
              </a:xfrm>
              <a:custGeom>
                <a:avLst/>
                <a:gdLst>
                  <a:gd name="T0" fmla="*/ 436 w 1415"/>
                  <a:gd name="T1" fmla="*/ 70 h 700"/>
                  <a:gd name="T2" fmla="*/ 494 w 1415"/>
                  <a:gd name="T3" fmla="*/ 20 h 700"/>
                  <a:gd name="T4" fmla="*/ 759 w 1415"/>
                  <a:gd name="T5" fmla="*/ 24 h 700"/>
                  <a:gd name="T6" fmla="*/ 947 w 1415"/>
                  <a:gd name="T7" fmla="*/ 0 h 700"/>
                  <a:gd name="T8" fmla="*/ 1180 w 1415"/>
                  <a:gd name="T9" fmla="*/ 83 h 700"/>
                  <a:gd name="T10" fmla="*/ 1300 w 1415"/>
                  <a:gd name="T11" fmla="*/ 60 h 700"/>
                  <a:gd name="T12" fmla="*/ 1362 w 1415"/>
                  <a:gd name="T13" fmla="*/ 70 h 700"/>
                  <a:gd name="T14" fmla="*/ 1376 w 1415"/>
                  <a:gd name="T15" fmla="*/ 278 h 700"/>
                  <a:gd name="T16" fmla="*/ 1414 w 1415"/>
                  <a:gd name="T17" fmla="*/ 311 h 700"/>
                  <a:gd name="T18" fmla="*/ 1304 w 1415"/>
                  <a:gd name="T19" fmla="*/ 472 h 700"/>
                  <a:gd name="T20" fmla="*/ 1185 w 1415"/>
                  <a:gd name="T21" fmla="*/ 363 h 700"/>
                  <a:gd name="T22" fmla="*/ 1153 w 1415"/>
                  <a:gd name="T23" fmla="*/ 418 h 700"/>
                  <a:gd name="T24" fmla="*/ 986 w 1415"/>
                  <a:gd name="T25" fmla="*/ 640 h 700"/>
                  <a:gd name="T26" fmla="*/ 427 w 1415"/>
                  <a:gd name="T27" fmla="*/ 699 h 700"/>
                  <a:gd name="T28" fmla="*/ 135 w 1415"/>
                  <a:gd name="T29" fmla="*/ 655 h 700"/>
                  <a:gd name="T30" fmla="*/ 45 w 1415"/>
                  <a:gd name="T31" fmla="*/ 519 h 700"/>
                  <a:gd name="T32" fmla="*/ 45 w 1415"/>
                  <a:gd name="T33" fmla="*/ 379 h 700"/>
                  <a:gd name="T34" fmla="*/ 0 w 1415"/>
                  <a:gd name="T35" fmla="*/ 261 h 700"/>
                  <a:gd name="T36" fmla="*/ 436 w 1415"/>
                  <a:gd name="T37" fmla="*/ 7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5" h="700">
                    <a:moveTo>
                      <a:pt x="436" y="70"/>
                    </a:moveTo>
                    <a:lnTo>
                      <a:pt x="494" y="20"/>
                    </a:lnTo>
                    <a:lnTo>
                      <a:pt x="759" y="24"/>
                    </a:lnTo>
                    <a:lnTo>
                      <a:pt x="947" y="0"/>
                    </a:lnTo>
                    <a:lnTo>
                      <a:pt x="1180" y="83"/>
                    </a:lnTo>
                    <a:lnTo>
                      <a:pt x="1300" y="60"/>
                    </a:lnTo>
                    <a:lnTo>
                      <a:pt x="1362" y="70"/>
                    </a:lnTo>
                    <a:lnTo>
                      <a:pt x="1376" y="278"/>
                    </a:lnTo>
                    <a:lnTo>
                      <a:pt x="1414" y="311"/>
                    </a:lnTo>
                    <a:lnTo>
                      <a:pt x="1304" y="472"/>
                    </a:lnTo>
                    <a:lnTo>
                      <a:pt x="1185" y="363"/>
                    </a:lnTo>
                    <a:lnTo>
                      <a:pt x="1153" y="418"/>
                    </a:lnTo>
                    <a:lnTo>
                      <a:pt x="986" y="640"/>
                    </a:lnTo>
                    <a:lnTo>
                      <a:pt x="427" y="699"/>
                    </a:lnTo>
                    <a:lnTo>
                      <a:pt x="135" y="655"/>
                    </a:lnTo>
                    <a:lnTo>
                      <a:pt x="45" y="519"/>
                    </a:lnTo>
                    <a:lnTo>
                      <a:pt x="45" y="379"/>
                    </a:lnTo>
                    <a:lnTo>
                      <a:pt x="0" y="261"/>
                    </a:lnTo>
                    <a:lnTo>
                      <a:pt x="436" y="70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6" name="Line 52"/>
          <p:cNvSpPr>
            <a:spLocks noChangeShapeType="1"/>
          </p:cNvSpPr>
          <p:nvPr/>
        </p:nvSpPr>
        <p:spPr bwMode="auto">
          <a:xfrm>
            <a:off x="2497400" y="3472971"/>
            <a:ext cx="117455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56"/>
          <p:cNvSpPr txBox="1">
            <a:spLocks noChangeArrowheads="1"/>
          </p:cNvSpPr>
          <p:nvPr/>
        </p:nvSpPr>
        <p:spPr bwMode="auto">
          <a:xfrm>
            <a:off x="7580592" y="3365521"/>
            <a:ext cx="8915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9" name="Freeform 51"/>
          <p:cNvSpPr/>
          <p:nvPr/>
        </p:nvSpPr>
        <p:spPr bwMode="auto">
          <a:xfrm>
            <a:off x="1311174" y="3101989"/>
            <a:ext cx="416140" cy="383034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72"/>
          <p:cNvSpPr/>
          <p:nvPr/>
        </p:nvSpPr>
        <p:spPr bwMode="auto">
          <a:xfrm flipH="1" flipV="1">
            <a:off x="2196061" y="2456873"/>
            <a:ext cx="66964" cy="716098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134"/>
          <p:cNvSpPr/>
          <p:nvPr/>
        </p:nvSpPr>
        <p:spPr bwMode="auto">
          <a:xfrm flipV="1">
            <a:off x="6913011" y="2456873"/>
            <a:ext cx="38570" cy="716098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50"/>
          <p:cNvSpPr/>
          <p:nvPr/>
        </p:nvSpPr>
        <p:spPr bwMode="auto">
          <a:xfrm rot="16200000">
            <a:off x="7545152" y="3147525"/>
            <a:ext cx="184821" cy="484820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68"/>
          <p:cNvSpPr txBox="1">
            <a:spLocks noChangeArrowheads="1"/>
          </p:cNvSpPr>
          <p:nvPr/>
        </p:nvSpPr>
        <p:spPr bwMode="auto">
          <a:xfrm>
            <a:off x="5477302" y="3143507"/>
            <a:ext cx="7889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600" b="1" i="1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14" name="Text Box 54"/>
          <p:cNvSpPr txBox="1">
            <a:spLocks noChangeArrowheads="1"/>
          </p:cNvSpPr>
          <p:nvPr/>
        </p:nvSpPr>
        <p:spPr bwMode="auto">
          <a:xfrm>
            <a:off x="6193808" y="1416203"/>
            <a:ext cx="145584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kern="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的公钥 </a:t>
            </a: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kumimoji="1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5" name="Text Box 55"/>
          <p:cNvSpPr txBox="1">
            <a:spLocks noChangeArrowheads="1"/>
          </p:cNvSpPr>
          <p:nvPr/>
        </p:nvSpPr>
        <p:spPr bwMode="auto">
          <a:xfrm>
            <a:off x="705066" y="3451026"/>
            <a:ext cx="8768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6" name="Text Box 57"/>
          <p:cNvSpPr txBox="1">
            <a:spLocks noChangeArrowheads="1"/>
          </p:cNvSpPr>
          <p:nvPr/>
        </p:nvSpPr>
        <p:spPr bwMode="auto">
          <a:xfrm>
            <a:off x="2808115" y="3143507"/>
            <a:ext cx="7889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pic>
        <p:nvPicPr>
          <p:cNvPr id="17" name="Picture 6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73943" y="1954628"/>
            <a:ext cx="625735" cy="33024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8" name="Text Box 70"/>
          <p:cNvSpPr txBox="1">
            <a:spLocks noChangeArrowheads="1"/>
          </p:cNvSpPr>
          <p:nvPr/>
        </p:nvSpPr>
        <p:spPr bwMode="auto">
          <a:xfrm>
            <a:off x="775563" y="2747290"/>
            <a:ext cx="3385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9" name="Text Box 71"/>
          <p:cNvSpPr txBox="1">
            <a:spLocks noChangeArrowheads="1"/>
          </p:cNvSpPr>
          <p:nvPr/>
        </p:nvSpPr>
        <p:spPr bwMode="auto">
          <a:xfrm>
            <a:off x="8096011" y="2696085"/>
            <a:ext cx="3257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22" name="Rectangle 102"/>
          <p:cNvSpPr>
            <a:spLocks noChangeArrowheads="1"/>
          </p:cNvSpPr>
          <p:nvPr/>
        </p:nvSpPr>
        <p:spPr bwMode="auto">
          <a:xfrm>
            <a:off x="1727314" y="3181007"/>
            <a:ext cx="1076782" cy="604016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加密算法</a:t>
            </a:r>
          </a:p>
        </p:txBody>
      </p:sp>
      <p:sp>
        <p:nvSpPr>
          <p:cNvPr id="23" name="Rectangle 103"/>
          <p:cNvSpPr>
            <a:spLocks noChangeArrowheads="1"/>
          </p:cNvSpPr>
          <p:nvPr/>
        </p:nvSpPr>
        <p:spPr bwMode="auto">
          <a:xfrm>
            <a:off x="6388013" y="3181007"/>
            <a:ext cx="1078121" cy="604016"/>
          </a:xfrm>
          <a:prstGeom prst="rect">
            <a:avLst/>
          </a:prstGeom>
          <a:solidFill>
            <a:srgbClr val="009900"/>
          </a:solidFill>
          <a:ln w="12700" algn="ctr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解密算法</a:t>
            </a:r>
          </a:p>
        </p:txBody>
      </p:sp>
      <p:sp>
        <p:nvSpPr>
          <p:cNvPr id="25" name="Text Box 131"/>
          <p:cNvSpPr txBox="1">
            <a:spLocks noChangeArrowheads="1"/>
          </p:cNvSpPr>
          <p:nvPr/>
        </p:nvSpPr>
        <p:spPr bwMode="auto">
          <a:xfrm>
            <a:off x="4074347" y="3330860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sp>
        <p:nvSpPr>
          <p:cNvPr id="27" name="Text Box 132"/>
          <p:cNvSpPr txBox="1">
            <a:spLocks noChangeArrowheads="1"/>
          </p:cNvSpPr>
          <p:nvPr/>
        </p:nvSpPr>
        <p:spPr bwMode="auto">
          <a:xfrm>
            <a:off x="5932534" y="2596620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核实签名</a:t>
            </a:r>
            <a:endParaRPr kumimoji="1" lang="en-US" altLang="zh-CN" sz="16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 Box 54"/>
          <p:cNvSpPr txBox="1">
            <a:spLocks noChangeArrowheads="1"/>
          </p:cNvSpPr>
          <p:nvPr/>
        </p:nvSpPr>
        <p:spPr bwMode="auto">
          <a:xfrm>
            <a:off x="1576522" y="1416203"/>
            <a:ext cx="14446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kern="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的私钥 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kumimoji="1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29" name="Text Box 132"/>
          <p:cNvSpPr txBox="1">
            <a:spLocks noChangeArrowheads="1"/>
          </p:cNvSpPr>
          <p:nvPr/>
        </p:nvSpPr>
        <p:spPr bwMode="auto">
          <a:xfrm>
            <a:off x="1679575" y="2571634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签名</a:t>
            </a:r>
            <a:endParaRPr kumimoji="1" lang="en-US" altLang="zh-CN" sz="1600" b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1" name="Picture 200" descr="jisuanj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13" y="2792807"/>
            <a:ext cx="564170" cy="56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200" descr="jisuanj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558" y="2762198"/>
            <a:ext cx="564170" cy="56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511896" y="88992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637412" y="864460"/>
            <a:ext cx="38779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基于公钥的数字签名的实现</a:t>
            </a:r>
          </a:p>
        </p:txBody>
      </p:sp>
      <p:sp>
        <p:nvSpPr>
          <p:cNvPr id="91" name="Rectangle 46"/>
          <p:cNvSpPr>
            <a:spLocks noChangeArrowheads="1"/>
          </p:cNvSpPr>
          <p:nvPr/>
        </p:nvSpPr>
        <p:spPr bwMode="auto">
          <a:xfrm>
            <a:off x="509475" y="1332221"/>
            <a:ext cx="8202928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因为除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外没有别人能具有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的私钥，所以除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外没有别人能产生这个密文。因此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相信报文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签名发送的。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要抵赖曾发送报文给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可将明文和对应的密文出示给第三者。第三者很容易用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的公钥去证实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确实发送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反之，若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伪造成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X'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不能在第三者前出示对应的密文。这样就证明了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伪造了报文。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AutoShape 12"/>
          <p:cNvSpPr>
            <a:spLocks noChangeArrowheads="1"/>
          </p:cNvSpPr>
          <p:nvPr/>
        </p:nvSpPr>
        <p:spPr bwMode="auto">
          <a:xfrm>
            <a:off x="511896" y="661677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" name="Rectangle 13"/>
          <p:cNvSpPr>
            <a:spLocks noChangeArrowheads="1"/>
          </p:cNvSpPr>
          <p:nvPr/>
        </p:nvSpPr>
        <p:spPr bwMode="auto">
          <a:xfrm>
            <a:off x="2899503" y="636213"/>
            <a:ext cx="33538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具有保密性的数字签名 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509474" y="1208319"/>
            <a:ext cx="8129015" cy="3155862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0" name="Picture 3" descr="C:\Users\Administrator\Desktop\图片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08730" y="1981444"/>
            <a:ext cx="412435" cy="43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3" descr="C:\Users\Administrator\Desktop\图片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325" y="1996073"/>
            <a:ext cx="410967" cy="41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Group 107"/>
          <p:cNvGrpSpPr/>
          <p:nvPr/>
        </p:nvGrpSpPr>
        <p:grpSpPr bwMode="auto">
          <a:xfrm>
            <a:off x="3664454" y="2460736"/>
            <a:ext cx="1945425" cy="1033091"/>
            <a:chOff x="2248" y="820"/>
            <a:chExt cx="2248" cy="883"/>
          </a:xfrm>
        </p:grpSpPr>
        <p:grpSp>
          <p:nvGrpSpPr>
            <p:cNvPr id="102" name="Group 108"/>
            <p:cNvGrpSpPr/>
            <p:nvPr/>
          </p:nvGrpSpPr>
          <p:grpSpPr bwMode="auto">
            <a:xfrm>
              <a:off x="3567" y="902"/>
              <a:ext cx="929" cy="759"/>
              <a:chOff x="3567" y="902"/>
              <a:chExt cx="929" cy="759"/>
            </a:xfrm>
          </p:grpSpPr>
          <p:grpSp>
            <p:nvGrpSpPr>
              <p:cNvPr id="132" name="Group 109"/>
              <p:cNvGrpSpPr/>
              <p:nvPr/>
            </p:nvGrpSpPr>
            <p:grpSpPr bwMode="auto">
              <a:xfrm>
                <a:off x="3926" y="902"/>
                <a:ext cx="570" cy="611"/>
                <a:chOff x="3926" y="902"/>
                <a:chExt cx="570" cy="611"/>
              </a:xfrm>
            </p:grpSpPr>
            <p:grpSp>
              <p:nvGrpSpPr>
                <p:cNvPr id="137" name="Group 110"/>
                <p:cNvGrpSpPr/>
                <p:nvPr/>
              </p:nvGrpSpPr>
              <p:grpSpPr bwMode="auto">
                <a:xfrm>
                  <a:off x="4071" y="982"/>
                  <a:ext cx="425" cy="448"/>
                  <a:chOff x="4071" y="982"/>
                  <a:chExt cx="425" cy="448"/>
                </a:xfrm>
              </p:grpSpPr>
              <p:grpSp>
                <p:nvGrpSpPr>
                  <p:cNvPr id="147" name="Group 111"/>
                  <p:cNvGrpSpPr/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149" name="Group 112"/>
                    <p:cNvGrpSpPr/>
                    <p:nvPr/>
                  </p:nvGrpSpPr>
                  <p:grpSpPr bwMode="auto">
                    <a:xfrm>
                      <a:off x="4182" y="1010"/>
                      <a:ext cx="314" cy="366"/>
                      <a:chOff x="4182" y="1010"/>
                      <a:chExt cx="314" cy="366"/>
                    </a:xfrm>
                  </p:grpSpPr>
                  <p:grpSp>
                    <p:nvGrpSpPr>
                      <p:cNvPr id="153" name="Group 113"/>
                      <p:cNvGrpSpPr/>
                      <p:nvPr/>
                    </p:nvGrpSpPr>
                    <p:grpSpPr bwMode="auto">
                      <a:xfrm>
                        <a:off x="4220" y="1010"/>
                        <a:ext cx="276" cy="366"/>
                        <a:chOff x="4220" y="1010"/>
                        <a:chExt cx="276" cy="366"/>
                      </a:xfrm>
                    </p:grpSpPr>
                    <p:sp>
                      <p:nvSpPr>
                        <p:cNvPr id="157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65" y="1228"/>
                          <a:ext cx="131" cy="9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58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54" y="1254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59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9" y="1091"/>
                          <a:ext cx="131" cy="9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60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0" y="1010"/>
                          <a:ext cx="166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61" name="Freeform 118"/>
                        <p:cNvSpPr/>
                        <p:nvPr/>
                      </p:nvSpPr>
                      <p:spPr bwMode="auto">
                        <a:xfrm>
                          <a:off x="4332" y="1092"/>
                          <a:ext cx="113" cy="208"/>
                        </a:xfrm>
                        <a:custGeom>
                          <a:avLst/>
                          <a:gdLst>
                            <a:gd name="T0" fmla="*/ 112 w 113"/>
                            <a:gd name="T1" fmla="*/ 205 h 208"/>
                            <a:gd name="T2" fmla="*/ 63 w 113"/>
                            <a:gd name="T3" fmla="*/ 207 h 208"/>
                            <a:gd name="T4" fmla="*/ 0 w 113"/>
                            <a:gd name="T5" fmla="*/ 0 h 208"/>
                            <a:gd name="T6" fmla="*/ 70 w 113"/>
                            <a:gd name="T7" fmla="*/ 15 h 208"/>
                            <a:gd name="T8" fmla="*/ 71 w 113"/>
                            <a:gd name="T9" fmla="*/ 117 h 208"/>
                            <a:gd name="T10" fmla="*/ 112 w 113"/>
                            <a:gd name="T11" fmla="*/ 205 h 2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13" h="208">
                              <a:moveTo>
                                <a:pt x="112" y="205"/>
                              </a:moveTo>
                              <a:lnTo>
                                <a:pt x="63" y="207"/>
                              </a:lnTo>
                              <a:lnTo>
                                <a:pt x="0" y="0"/>
                              </a:lnTo>
                              <a:lnTo>
                                <a:pt x="70" y="15"/>
                              </a:lnTo>
                              <a:lnTo>
                                <a:pt x="71" y="117"/>
                              </a:lnTo>
                              <a:lnTo>
                                <a:pt x="112" y="205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154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119"/>
                        <a:ext cx="240" cy="17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55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228"/>
                        <a:ext cx="167" cy="12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56" name="Freeform 121"/>
                      <p:cNvSpPr/>
                      <p:nvPr/>
                    </p:nvSpPr>
                    <p:spPr bwMode="auto">
                      <a:xfrm>
                        <a:off x="4235" y="1068"/>
                        <a:ext cx="121" cy="224"/>
                      </a:xfrm>
                      <a:custGeom>
                        <a:avLst/>
                        <a:gdLst>
                          <a:gd name="T0" fmla="*/ 110 w 121"/>
                          <a:gd name="T1" fmla="*/ 38 h 224"/>
                          <a:gd name="T2" fmla="*/ 97 w 121"/>
                          <a:gd name="T3" fmla="*/ 85 h 224"/>
                          <a:gd name="T4" fmla="*/ 120 w 121"/>
                          <a:gd name="T5" fmla="*/ 192 h 224"/>
                          <a:gd name="T6" fmla="*/ 72 w 121"/>
                          <a:gd name="T7" fmla="*/ 223 h 224"/>
                          <a:gd name="T8" fmla="*/ 0 w 121"/>
                          <a:gd name="T9" fmla="*/ 95 h 224"/>
                          <a:gd name="T10" fmla="*/ 57 w 121"/>
                          <a:gd name="T11" fmla="*/ 0 h 224"/>
                          <a:gd name="T12" fmla="*/ 110 w 121"/>
                          <a:gd name="T13" fmla="*/ 38 h 2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1" h="224">
                            <a:moveTo>
                              <a:pt x="110" y="38"/>
                            </a:moveTo>
                            <a:lnTo>
                              <a:pt x="97" y="85"/>
                            </a:lnTo>
                            <a:lnTo>
                              <a:pt x="120" y="192"/>
                            </a:lnTo>
                            <a:lnTo>
                              <a:pt x="72" y="223"/>
                            </a:lnTo>
                            <a:lnTo>
                              <a:pt x="0" y="95"/>
                            </a:lnTo>
                            <a:lnTo>
                              <a:pt x="57" y="0"/>
                            </a:lnTo>
                            <a:lnTo>
                              <a:pt x="110" y="38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  <p:sp>
                  <p:nvSpPr>
                    <p:cNvPr id="150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" y="1336"/>
                      <a:ext cx="129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51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982"/>
                      <a:ext cx="168" cy="1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52" name="Freeform 124"/>
                    <p:cNvSpPr/>
                    <p:nvPr/>
                  </p:nvSpPr>
                  <p:spPr bwMode="auto">
                    <a:xfrm>
                      <a:off x="4224" y="1313"/>
                      <a:ext cx="85" cy="39"/>
                    </a:xfrm>
                    <a:custGeom>
                      <a:avLst/>
                      <a:gdLst>
                        <a:gd name="T0" fmla="*/ 84 w 85"/>
                        <a:gd name="T1" fmla="*/ 24 h 39"/>
                        <a:gd name="T2" fmla="*/ 58 w 85"/>
                        <a:gd name="T3" fmla="*/ 38 h 39"/>
                        <a:gd name="T4" fmla="*/ 0 w 85"/>
                        <a:gd name="T5" fmla="*/ 18 h 39"/>
                        <a:gd name="T6" fmla="*/ 58 w 85"/>
                        <a:gd name="T7" fmla="*/ 0 h 39"/>
                        <a:gd name="T8" fmla="*/ 84 w 85"/>
                        <a:gd name="T9" fmla="*/ 24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5" h="39">
                          <a:moveTo>
                            <a:pt x="84" y="24"/>
                          </a:moveTo>
                          <a:lnTo>
                            <a:pt x="58" y="38"/>
                          </a:lnTo>
                          <a:lnTo>
                            <a:pt x="0" y="18"/>
                          </a:lnTo>
                          <a:lnTo>
                            <a:pt x="58" y="0"/>
                          </a:lnTo>
                          <a:lnTo>
                            <a:pt x="84" y="2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148" name="Freeform 125"/>
                  <p:cNvSpPr/>
                  <p:nvPr/>
                </p:nvSpPr>
                <p:spPr bwMode="auto">
                  <a:xfrm>
                    <a:off x="4209" y="1042"/>
                    <a:ext cx="47" cy="68"/>
                  </a:xfrm>
                  <a:custGeom>
                    <a:avLst/>
                    <a:gdLst>
                      <a:gd name="T0" fmla="*/ 23 w 47"/>
                      <a:gd name="T1" fmla="*/ 0 h 68"/>
                      <a:gd name="T2" fmla="*/ 46 w 47"/>
                      <a:gd name="T3" fmla="*/ 1 h 68"/>
                      <a:gd name="T4" fmla="*/ 38 w 47"/>
                      <a:gd name="T5" fmla="*/ 67 h 68"/>
                      <a:gd name="T6" fmla="*/ 0 w 47"/>
                      <a:gd name="T7" fmla="*/ 54 h 68"/>
                      <a:gd name="T8" fmla="*/ 23 w 47"/>
                      <a:gd name="T9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68">
                        <a:moveTo>
                          <a:pt x="23" y="0"/>
                        </a:moveTo>
                        <a:lnTo>
                          <a:pt x="46" y="1"/>
                        </a:lnTo>
                        <a:lnTo>
                          <a:pt x="38" y="67"/>
                        </a:lnTo>
                        <a:lnTo>
                          <a:pt x="0" y="54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38" name="Group 126"/>
                <p:cNvGrpSpPr/>
                <p:nvPr/>
              </p:nvGrpSpPr>
              <p:grpSpPr bwMode="auto">
                <a:xfrm>
                  <a:off x="3926" y="902"/>
                  <a:ext cx="385" cy="556"/>
                  <a:chOff x="3926" y="902"/>
                  <a:chExt cx="385" cy="556"/>
                </a:xfrm>
              </p:grpSpPr>
              <p:sp>
                <p:nvSpPr>
                  <p:cNvPr id="141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961" y="1228"/>
                    <a:ext cx="314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2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1065"/>
                    <a:ext cx="314" cy="2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3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902"/>
                    <a:ext cx="241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4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1010"/>
                    <a:ext cx="131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5" name="Freeform 131"/>
                  <p:cNvSpPr/>
                  <p:nvPr/>
                </p:nvSpPr>
                <p:spPr bwMode="auto">
                  <a:xfrm>
                    <a:off x="4000" y="990"/>
                    <a:ext cx="208" cy="202"/>
                  </a:xfrm>
                  <a:custGeom>
                    <a:avLst/>
                    <a:gdLst>
                      <a:gd name="T0" fmla="*/ 146 w 208"/>
                      <a:gd name="T1" fmla="*/ 8 h 202"/>
                      <a:gd name="T2" fmla="*/ 145 w 208"/>
                      <a:gd name="T3" fmla="*/ 32 h 202"/>
                      <a:gd name="T4" fmla="*/ 194 w 208"/>
                      <a:gd name="T5" fmla="*/ 77 h 202"/>
                      <a:gd name="T6" fmla="*/ 207 w 208"/>
                      <a:gd name="T7" fmla="*/ 82 h 202"/>
                      <a:gd name="T8" fmla="*/ 133 w 208"/>
                      <a:gd name="T9" fmla="*/ 201 h 202"/>
                      <a:gd name="T10" fmla="*/ 0 w 208"/>
                      <a:gd name="T11" fmla="*/ 0 h 202"/>
                      <a:gd name="T12" fmla="*/ 146 w 208"/>
                      <a:gd name="T13" fmla="*/ 8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8" h="202">
                        <a:moveTo>
                          <a:pt x="146" y="8"/>
                        </a:moveTo>
                        <a:lnTo>
                          <a:pt x="145" y="32"/>
                        </a:lnTo>
                        <a:lnTo>
                          <a:pt x="194" y="77"/>
                        </a:lnTo>
                        <a:lnTo>
                          <a:pt x="207" y="82"/>
                        </a:lnTo>
                        <a:lnTo>
                          <a:pt x="133" y="201"/>
                        </a:lnTo>
                        <a:lnTo>
                          <a:pt x="0" y="0"/>
                        </a:lnTo>
                        <a:lnTo>
                          <a:pt x="146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6" name="Freeform 132"/>
                  <p:cNvSpPr/>
                  <p:nvPr/>
                </p:nvSpPr>
                <p:spPr bwMode="auto">
                  <a:xfrm>
                    <a:off x="4103" y="1271"/>
                    <a:ext cx="133" cy="54"/>
                  </a:xfrm>
                  <a:custGeom>
                    <a:avLst/>
                    <a:gdLst>
                      <a:gd name="T0" fmla="*/ 117 w 133"/>
                      <a:gd name="T1" fmla="*/ 8 h 54"/>
                      <a:gd name="T2" fmla="*/ 132 w 133"/>
                      <a:gd name="T3" fmla="*/ 25 h 54"/>
                      <a:gd name="T4" fmla="*/ 0 w 133"/>
                      <a:gd name="T5" fmla="*/ 53 h 54"/>
                      <a:gd name="T6" fmla="*/ 4 w 133"/>
                      <a:gd name="T7" fmla="*/ 0 h 54"/>
                      <a:gd name="T8" fmla="*/ 117 w 133"/>
                      <a:gd name="T9" fmla="*/ 8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3" h="54">
                        <a:moveTo>
                          <a:pt x="117" y="8"/>
                        </a:moveTo>
                        <a:lnTo>
                          <a:pt x="132" y="25"/>
                        </a:lnTo>
                        <a:lnTo>
                          <a:pt x="0" y="53"/>
                        </a:lnTo>
                        <a:lnTo>
                          <a:pt x="4" y="0"/>
                        </a:lnTo>
                        <a:lnTo>
                          <a:pt x="117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39" name="Oval 133"/>
                <p:cNvSpPr>
                  <a:spLocks noChangeArrowheads="1"/>
                </p:cNvSpPr>
                <p:nvPr/>
              </p:nvSpPr>
              <p:spPr bwMode="auto">
                <a:xfrm>
                  <a:off x="3926" y="13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0" name="Freeform 134"/>
                <p:cNvSpPr/>
                <p:nvPr/>
              </p:nvSpPr>
              <p:spPr bwMode="auto">
                <a:xfrm>
                  <a:off x="4041" y="1378"/>
                  <a:ext cx="87" cy="65"/>
                </a:xfrm>
                <a:custGeom>
                  <a:avLst/>
                  <a:gdLst>
                    <a:gd name="T0" fmla="*/ 34 w 87"/>
                    <a:gd name="T1" fmla="*/ 64 h 65"/>
                    <a:gd name="T2" fmla="*/ 86 w 87"/>
                    <a:gd name="T3" fmla="*/ 41 h 65"/>
                    <a:gd name="T4" fmla="*/ 27 w 87"/>
                    <a:gd name="T5" fmla="*/ 0 h 65"/>
                    <a:gd name="T6" fmla="*/ 0 w 87"/>
                    <a:gd name="T7" fmla="*/ 23 h 65"/>
                    <a:gd name="T8" fmla="*/ 34 w 87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65">
                      <a:moveTo>
                        <a:pt x="34" y="64"/>
                      </a:moveTo>
                      <a:lnTo>
                        <a:pt x="86" y="41"/>
                      </a:lnTo>
                      <a:lnTo>
                        <a:pt x="27" y="0"/>
                      </a:lnTo>
                      <a:lnTo>
                        <a:pt x="0" y="23"/>
                      </a:lnTo>
                      <a:lnTo>
                        <a:pt x="34" y="64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33" name="Oval 135"/>
              <p:cNvSpPr>
                <a:spLocks noChangeArrowheads="1"/>
              </p:cNvSpPr>
              <p:nvPr/>
            </p:nvSpPr>
            <p:spPr bwMode="auto">
              <a:xfrm>
                <a:off x="3567" y="1513"/>
                <a:ext cx="204" cy="14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" name="Oval 136"/>
              <p:cNvSpPr>
                <a:spLocks noChangeArrowheads="1"/>
              </p:cNvSpPr>
              <p:nvPr/>
            </p:nvSpPr>
            <p:spPr bwMode="auto">
              <a:xfrm>
                <a:off x="3742" y="1513"/>
                <a:ext cx="168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Oval 137"/>
              <p:cNvSpPr>
                <a:spLocks noChangeArrowheads="1"/>
              </p:cNvSpPr>
              <p:nvPr/>
            </p:nvSpPr>
            <p:spPr bwMode="auto">
              <a:xfrm>
                <a:off x="3843" y="1469"/>
                <a:ext cx="166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6" name="Freeform 138"/>
              <p:cNvSpPr/>
              <p:nvPr/>
            </p:nvSpPr>
            <p:spPr bwMode="auto">
              <a:xfrm>
                <a:off x="3696" y="1448"/>
                <a:ext cx="345" cy="171"/>
              </a:xfrm>
              <a:custGeom>
                <a:avLst/>
                <a:gdLst>
                  <a:gd name="T0" fmla="*/ 321 w 345"/>
                  <a:gd name="T1" fmla="*/ 49 h 171"/>
                  <a:gd name="T2" fmla="*/ 288 w 345"/>
                  <a:gd name="T3" fmla="*/ 60 h 171"/>
                  <a:gd name="T4" fmla="*/ 195 w 345"/>
                  <a:gd name="T5" fmla="*/ 129 h 171"/>
                  <a:gd name="T6" fmla="*/ 174 w 345"/>
                  <a:gd name="T7" fmla="*/ 158 h 171"/>
                  <a:gd name="T8" fmla="*/ 73 w 345"/>
                  <a:gd name="T9" fmla="*/ 158 h 171"/>
                  <a:gd name="T10" fmla="*/ 52 w 345"/>
                  <a:gd name="T11" fmla="*/ 170 h 171"/>
                  <a:gd name="T12" fmla="*/ 0 w 345"/>
                  <a:gd name="T13" fmla="*/ 119 h 171"/>
                  <a:gd name="T14" fmla="*/ 233 w 345"/>
                  <a:gd name="T15" fmla="*/ 0 h 171"/>
                  <a:gd name="T16" fmla="*/ 344 w 345"/>
                  <a:gd name="T17" fmla="*/ 27 h 171"/>
                  <a:gd name="T18" fmla="*/ 321 w 345"/>
                  <a:gd name="T19" fmla="*/ 4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71">
                    <a:moveTo>
                      <a:pt x="321" y="49"/>
                    </a:moveTo>
                    <a:lnTo>
                      <a:pt x="288" y="60"/>
                    </a:lnTo>
                    <a:lnTo>
                      <a:pt x="195" y="129"/>
                    </a:lnTo>
                    <a:lnTo>
                      <a:pt x="174" y="158"/>
                    </a:lnTo>
                    <a:lnTo>
                      <a:pt x="73" y="158"/>
                    </a:lnTo>
                    <a:lnTo>
                      <a:pt x="52" y="170"/>
                    </a:lnTo>
                    <a:lnTo>
                      <a:pt x="0" y="119"/>
                    </a:lnTo>
                    <a:lnTo>
                      <a:pt x="233" y="0"/>
                    </a:lnTo>
                    <a:lnTo>
                      <a:pt x="344" y="27"/>
                    </a:lnTo>
                    <a:lnTo>
                      <a:pt x="321" y="4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3" name="Group 139"/>
            <p:cNvGrpSpPr/>
            <p:nvPr/>
          </p:nvGrpSpPr>
          <p:grpSpPr bwMode="auto">
            <a:xfrm>
              <a:off x="2248" y="907"/>
              <a:ext cx="556" cy="525"/>
              <a:chOff x="2248" y="907"/>
              <a:chExt cx="556" cy="525"/>
            </a:xfrm>
          </p:grpSpPr>
          <p:grpSp>
            <p:nvGrpSpPr>
              <p:cNvPr id="117" name="Group 140"/>
              <p:cNvGrpSpPr/>
              <p:nvPr/>
            </p:nvGrpSpPr>
            <p:grpSpPr bwMode="auto">
              <a:xfrm>
                <a:off x="2248" y="982"/>
                <a:ext cx="299" cy="314"/>
                <a:chOff x="2248" y="982"/>
                <a:chExt cx="299" cy="314"/>
              </a:xfrm>
            </p:grpSpPr>
            <p:sp>
              <p:nvSpPr>
                <p:cNvPr id="128" name="Oval 141"/>
                <p:cNvSpPr>
                  <a:spLocks noChangeArrowheads="1"/>
                </p:cNvSpPr>
                <p:nvPr/>
              </p:nvSpPr>
              <p:spPr bwMode="auto">
                <a:xfrm>
                  <a:off x="2248" y="1091"/>
                  <a:ext cx="129" cy="9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9" name="Oval 142"/>
                <p:cNvSpPr>
                  <a:spLocks noChangeArrowheads="1"/>
                </p:cNvSpPr>
                <p:nvPr/>
              </p:nvSpPr>
              <p:spPr bwMode="auto">
                <a:xfrm>
                  <a:off x="2270" y="1174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0" name="Oval 143"/>
                <p:cNvSpPr>
                  <a:spLocks noChangeArrowheads="1"/>
                </p:cNvSpPr>
                <p:nvPr/>
              </p:nvSpPr>
              <p:spPr bwMode="auto">
                <a:xfrm>
                  <a:off x="2307" y="982"/>
                  <a:ext cx="240" cy="17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1" name="Freeform 144"/>
                <p:cNvSpPr/>
                <p:nvPr/>
              </p:nvSpPr>
              <p:spPr bwMode="auto">
                <a:xfrm>
                  <a:off x="2291" y="1104"/>
                  <a:ext cx="84" cy="95"/>
                </a:xfrm>
                <a:custGeom>
                  <a:avLst/>
                  <a:gdLst>
                    <a:gd name="T0" fmla="*/ 47 w 84"/>
                    <a:gd name="T1" fmla="*/ 0 h 95"/>
                    <a:gd name="T2" fmla="*/ 0 w 84"/>
                    <a:gd name="T3" fmla="*/ 18 h 95"/>
                    <a:gd name="T4" fmla="*/ 1 w 84"/>
                    <a:gd name="T5" fmla="*/ 76 h 95"/>
                    <a:gd name="T6" fmla="*/ 16 w 84"/>
                    <a:gd name="T7" fmla="*/ 94 h 95"/>
                    <a:gd name="T8" fmla="*/ 83 w 84"/>
                    <a:gd name="T9" fmla="*/ 76 h 95"/>
                    <a:gd name="T10" fmla="*/ 47 w 84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95">
                      <a:moveTo>
                        <a:pt x="47" y="0"/>
                      </a:moveTo>
                      <a:lnTo>
                        <a:pt x="0" y="18"/>
                      </a:lnTo>
                      <a:lnTo>
                        <a:pt x="1" y="76"/>
                      </a:lnTo>
                      <a:lnTo>
                        <a:pt x="16" y="94"/>
                      </a:lnTo>
                      <a:lnTo>
                        <a:pt x="83" y="76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8" name="Group 145"/>
              <p:cNvGrpSpPr/>
              <p:nvPr/>
            </p:nvGrpSpPr>
            <p:grpSpPr bwMode="auto">
              <a:xfrm>
                <a:off x="2344" y="907"/>
                <a:ext cx="460" cy="525"/>
                <a:chOff x="2344" y="907"/>
                <a:chExt cx="460" cy="525"/>
              </a:xfrm>
            </p:grpSpPr>
            <p:sp>
              <p:nvSpPr>
                <p:cNvPr id="120" name="Oval 146"/>
                <p:cNvSpPr>
                  <a:spLocks noChangeArrowheads="1"/>
                </p:cNvSpPr>
                <p:nvPr/>
              </p:nvSpPr>
              <p:spPr bwMode="auto">
                <a:xfrm>
                  <a:off x="2491" y="929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1" name="Oval 147"/>
                <p:cNvSpPr>
                  <a:spLocks noChangeArrowheads="1"/>
                </p:cNvSpPr>
                <p:nvPr/>
              </p:nvSpPr>
              <p:spPr bwMode="auto">
                <a:xfrm>
                  <a:off x="2344" y="10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2" name="Oval 148"/>
                <p:cNvSpPr>
                  <a:spLocks noChangeArrowheads="1"/>
                </p:cNvSpPr>
                <p:nvPr/>
              </p:nvSpPr>
              <p:spPr bwMode="auto">
                <a:xfrm>
                  <a:off x="2380" y="1174"/>
                  <a:ext cx="242" cy="17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3" name="Oval 149"/>
                <p:cNvSpPr>
                  <a:spLocks noChangeArrowheads="1"/>
                </p:cNvSpPr>
                <p:nvPr/>
              </p:nvSpPr>
              <p:spPr bwMode="auto">
                <a:xfrm>
                  <a:off x="2454" y="1254"/>
                  <a:ext cx="240" cy="17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" name="Oval 150"/>
                <p:cNvSpPr>
                  <a:spLocks noChangeArrowheads="1"/>
                </p:cNvSpPr>
                <p:nvPr/>
              </p:nvSpPr>
              <p:spPr bwMode="auto">
                <a:xfrm>
                  <a:off x="2471" y="1042"/>
                  <a:ext cx="214" cy="151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5" name="Oval 151"/>
                <p:cNvSpPr>
                  <a:spLocks noChangeArrowheads="1"/>
                </p:cNvSpPr>
                <p:nvPr/>
              </p:nvSpPr>
              <p:spPr bwMode="auto">
                <a:xfrm>
                  <a:off x="2656" y="907"/>
                  <a:ext cx="129" cy="9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6" name="Freeform 152"/>
                <p:cNvSpPr/>
                <p:nvPr/>
              </p:nvSpPr>
              <p:spPr bwMode="auto">
                <a:xfrm>
                  <a:off x="2541" y="1010"/>
                  <a:ext cx="151" cy="76"/>
                </a:xfrm>
                <a:custGeom>
                  <a:avLst/>
                  <a:gdLst>
                    <a:gd name="T0" fmla="*/ 0 w 151"/>
                    <a:gd name="T1" fmla="*/ 20 h 76"/>
                    <a:gd name="T2" fmla="*/ 19 w 151"/>
                    <a:gd name="T3" fmla="*/ 56 h 76"/>
                    <a:gd name="T4" fmla="*/ 150 w 151"/>
                    <a:gd name="T5" fmla="*/ 75 h 76"/>
                    <a:gd name="T6" fmla="*/ 150 w 151"/>
                    <a:gd name="T7" fmla="*/ 28 h 76"/>
                    <a:gd name="T8" fmla="*/ 9 w 151"/>
                    <a:gd name="T9" fmla="*/ 0 h 76"/>
                    <a:gd name="T10" fmla="*/ 0 w 151"/>
                    <a:gd name="T11" fmla="*/ 2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1" h="76">
                      <a:moveTo>
                        <a:pt x="0" y="20"/>
                      </a:moveTo>
                      <a:lnTo>
                        <a:pt x="19" y="56"/>
                      </a:lnTo>
                      <a:lnTo>
                        <a:pt x="150" y="75"/>
                      </a:lnTo>
                      <a:lnTo>
                        <a:pt x="150" y="28"/>
                      </a:lnTo>
                      <a:lnTo>
                        <a:pt x="9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7" name="Freeform 153"/>
                <p:cNvSpPr/>
                <p:nvPr/>
              </p:nvSpPr>
              <p:spPr bwMode="auto">
                <a:xfrm>
                  <a:off x="2394" y="1149"/>
                  <a:ext cx="172" cy="159"/>
                </a:xfrm>
                <a:custGeom>
                  <a:avLst/>
                  <a:gdLst>
                    <a:gd name="T0" fmla="*/ 106 w 172"/>
                    <a:gd name="T1" fmla="*/ 0 h 159"/>
                    <a:gd name="T2" fmla="*/ 0 w 172"/>
                    <a:gd name="T3" fmla="*/ 40 h 159"/>
                    <a:gd name="T4" fmla="*/ 44 w 172"/>
                    <a:gd name="T5" fmla="*/ 71 h 159"/>
                    <a:gd name="T6" fmla="*/ 50 w 172"/>
                    <a:gd name="T7" fmla="*/ 148 h 159"/>
                    <a:gd name="T8" fmla="*/ 75 w 172"/>
                    <a:gd name="T9" fmla="*/ 158 h 159"/>
                    <a:gd name="T10" fmla="*/ 164 w 172"/>
                    <a:gd name="T11" fmla="*/ 108 h 159"/>
                    <a:gd name="T12" fmla="*/ 171 w 172"/>
                    <a:gd name="T13" fmla="*/ 16 h 159"/>
                    <a:gd name="T14" fmla="*/ 106 w 172"/>
                    <a:gd name="T1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2" h="159">
                      <a:moveTo>
                        <a:pt x="106" y="0"/>
                      </a:moveTo>
                      <a:lnTo>
                        <a:pt x="0" y="40"/>
                      </a:lnTo>
                      <a:lnTo>
                        <a:pt x="44" y="71"/>
                      </a:lnTo>
                      <a:lnTo>
                        <a:pt x="50" y="148"/>
                      </a:lnTo>
                      <a:lnTo>
                        <a:pt x="75" y="158"/>
                      </a:lnTo>
                      <a:lnTo>
                        <a:pt x="164" y="108"/>
                      </a:lnTo>
                      <a:lnTo>
                        <a:pt x="171" y="16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9" name="Freeform 154"/>
              <p:cNvSpPr/>
              <p:nvPr/>
            </p:nvSpPr>
            <p:spPr bwMode="auto">
              <a:xfrm>
                <a:off x="2650" y="963"/>
                <a:ext cx="88" cy="75"/>
              </a:xfrm>
              <a:custGeom>
                <a:avLst/>
                <a:gdLst>
                  <a:gd name="T0" fmla="*/ 0 w 88"/>
                  <a:gd name="T1" fmla="*/ 39 h 75"/>
                  <a:gd name="T2" fmla="*/ 37 w 88"/>
                  <a:gd name="T3" fmla="*/ 0 h 75"/>
                  <a:gd name="T4" fmla="*/ 87 w 88"/>
                  <a:gd name="T5" fmla="*/ 39 h 75"/>
                  <a:gd name="T6" fmla="*/ 45 w 88"/>
                  <a:gd name="T7" fmla="*/ 74 h 75"/>
                  <a:gd name="T8" fmla="*/ 0 w 88"/>
                  <a:gd name="T9" fmla="*/ 3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75">
                    <a:moveTo>
                      <a:pt x="0" y="39"/>
                    </a:moveTo>
                    <a:lnTo>
                      <a:pt x="37" y="0"/>
                    </a:lnTo>
                    <a:lnTo>
                      <a:pt x="87" y="39"/>
                    </a:lnTo>
                    <a:lnTo>
                      <a:pt x="45" y="74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4" name="Group 155"/>
            <p:cNvGrpSpPr/>
            <p:nvPr/>
          </p:nvGrpSpPr>
          <p:grpSpPr bwMode="auto">
            <a:xfrm>
              <a:off x="2529" y="820"/>
              <a:ext cx="1638" cy="883"/>
              <a:chOff x="2529" y="820"/>
              <a:chExt cx="1638" cy="883"/>
            </a:xfrm>
          </p:grpSpPr>
          <p:sp>
            <p:nvSpPr>
              <p:cNvPr id="105" name="Oval 156"/>
              <p:cNvSpPr>
                <a:spLocks noChangeArrowheads="1"/>
              </p:cNvSpPr>
              <p:nvPr/>
            </p:nvSpPr>
            <p:spPr bwMode="auto">
              <a:xfrm>
                <a:off x="3042" y="848"/>
                <a:ext cx="388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6" name="Oval 157"/>
              <p:cNvSpPr>
                <a:spLocks noChangeArrowheads="1"/>
              </p:cNvSpPr>
              <p:nvPr/>
            </p:nvSpPr>
            <p:spPr bwMode="auto">
              <a:xfrm>
                <a:off x="3374" y="820"/>
                <a:ext cx="313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7" name="Oval 158"/>
              <p:cNvSpPr>
                <a:spLocks noChangeArrowheads="1"/>
              </p:cNvSpPr>
              <p:nvPr/>
            </p:nvSpPr>
            <p:spPr bwMode="auto">
              <a:xfrm>
                <a:off x="3668" y="1065"/>
                <a:ext cx="499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8" name="Oval 159"/>
              <p:cNvSpPr>
                <a:spLocks noChangeArrowheads="1"/>
              </p:cNvSpPr>
              <p:nvPr/>
            </p:nvSpPr>
            <p:spPr bwMode="auto">
              <a:xfrm>
                <a:off x="2712" y="1228"/>
                <a:ext cx="570" cy="42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Oval 160"/>
              <p:cNvSpPr>
                <a:spLocks noChangeArrowheads="1"/>
              </p:cNvSpPr>
              <p:nvPr/>
            </p:nvSpPr>
            <p:spPr bwMode="auto">
              <a:xfrm>
                <a:off x="3521" y="1282"/>
                <a:ext cx="422" cy="3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" name="Oval 161"/>
              <p:cNvSpPr>
                <a:spLocks noChangeArrowheads="1"/>
              </p:cNvSpPr>
              <p:nvPr/>
            </p:nvSpPr>
            <p:spPr bwMode="auto">
              <a:xfrm>
                <a:off x="2564" y="1310"/>
                <a:ext cx="315" cy="229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Oval 162"/>
              <p:cNvSpPr>
                <a:spLocks noChangeArrowheads="1"/>
              </p:cNvSpPr>
              <p:nvPr/>
            </p:nvSpPr>
            <p:spPr bwMode="auto">
              <a:xfrm>
                <a:off x="2529" y="1119"/>
                <a:ext cx="312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Oval 163"/>
              <p:cNvSpPr>
                <a:spLocks noChangeArrowheads="1"/>
              </p:cNvSpPr>
              <p:nvPr/>
            </p:nvSpPr>
            <p:spPr bwMode="auto">
              <a:xfrm>
                <a:off x="2675" y="902"/>
                <a:ext cx="498" cy="36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Oval 164"/>
              <p:cNvSpPr>
                <a:spLocks noChangeArrowheads="1"/>
              </p:cNvSpPr>
              <p:nvPr/>
            </p:nvSpPr>
            <p:spPr bwMode="auto">
              <a:xfrm>
                <a:off x="3115" y="1336"/>
                <a:ext cx="500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4" name="Oval 165"/>
              <p:cNvSpPr>
                <a:spLocks noChangeArrowheads="1"/>
              </p:cNvSpPr>
              <p:nvPr/>
            </p:nvSpPr>
            <p:spPr bwMode="auto">
              <a:xfrm>
                <a:off x="3742" y="929"/>
                <a:ext cx="386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Oval 166"/>
              <p:cNvSpPr>
                <a:spLocks noChangeArrowheads="1"/>
              </p:cNvSpPr>
              <p:nvPr/>
            </p:nvSpPr>
            <p:spPr bwMode="auto">
              <a:xfrm>
                <a:off x="3631" y="820"/>
                <a:ext cx="351" cy="25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Freeform 167"/>
              <p:cNvSpPr/>
              <p:nvPr/>
            </p:nvSpPr>
            <p:spPr bwMode="auto">
              <a:xfrm>
                <a:off x="2661" y="889"/>
                <a:ext cx="1415" cy="700"/>
              </a:xfrm>
              <a:custGeom>
                <a:avLst/>
                <a:gdLst>
                  <a:gd name="T0" fmla="*/ 436 w 1415"/>
                  <a:gd name="T1" fmla="*/ 70 h 700"/>
                  <a:gd name="T2" fmla="*/ 494 w 1415"/>
                  <a:gd name="T3" fmla="*/ 20 h 700"/>
                  <a:gd name="T4" fmla="*/ 759 w 1415"/>
                  <a:gd name="T5" fmla="*/ 24 h 700"/>
                  <a:gd name="T6" fmla="*/ 947 w 1415"/>
                  <a:gd name="T7" fmla="*/ 0 h 700"/>
                  <a:gd name="T8" fmla="*/ 1180 w 1415"/>
                  <a:gd name="T9" fmla="*/ 83 h 700"/>
                  <a:gd name="T10" fmla="*/ 1300 w 1415"/>
                  <a:gd name="T11" fmla="*/ 60 h 700"/>
                  <a:gd name="T12" fmla="*/ 1362 w 1415"/>
                  <a:gd name="T13" fmla="*/ 70 h 700"/>
                  <a:gd name="T14" fmla="*/ 1376 w 1415"/>
                  <a:gd name="T15" fmla="*/ 278 h 700"/>
                  <a:gd name="T16" fmla="*/ 1414 w 1415"/>
                  <a:gd name="T17" fmla="*/ 311 h 700"/>
                  <a:gd name="T18" fmla="*/ 1304 w 1415"/>
                  <a:gd name="T19" fmla="*/ 472 h 700"/>
                  <a:gd name="T20" fmla="*/ 1185 w 1415"/>
                  <a:gd name="T21" fmla="*/ 363 h 700"/>
                  <a:gd name="T22" fmla="*/ 1153 w 1415"/>
                  <a:gd name="T23" fmla="*/ 418 h 700"/>
                  <a:gd name="T24" fmla="*/ 986 w 1415"/>
                  <a:gd name="T25" fmla="*/ 640 h 700"/>
                  <a:gd name="T26" fmla="*/ 427 w 1415"/>
                  <a:gd name="T27" fmla="*/ 699 h 700"/>
                  <a:gd name="T28" fmla="*/ 135 w 1415"/>
                  <a:gd name="T29" fmla="*/ 655 h 700"/>
                  <a:gd name="T30" fmla="*/ 45 w 1415"/>
                  <a:gd name="T31" fmla="*/ 519 h 700"/>
                  <a:gd name="T32" fmla="*/ 45 w 1415"/>
                  <a:gd name="T33" fmla="*/ 379 h 700"/>
                  <a:gd name="T34" fmla="*/ 0 w 1415"/>
                  <a:gd name="T35" fmla="*/ 261 h 700"/>
                  <a:gd name="T36" fmla="*/ 436 w 1415"/>
                  <a:gd name="T37" fmla="*/ 7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5" h="700">
                    <a:moveTo>
                      <a:pt x="436" y="70"/>
                    </a:moveTo>
                    <a:lnTo>
                      <a:pt x="494" y="20"/>
                    </a:lnTo>
                    <a:lnTo>
                      <a:pt x="759" y="24"/>
                    </a:lnTo>
                    <a:lnTo>
                      <a:pt x="947" y="0"/>
                    </a:lnTo>
                    <a:lnTo>
                      <a:pt x="1180" y="83"/>
                    </a:lnTo>
                    <a:lnTo>
                      <a:pt x="1300" y="60"/>
                    </a:lnTo>
                    <a:lnTo>
                      <a:pt x="1362" y="70"/>
                    </a:lnTo>
                    <a:lnTo>
                      <a:pt x="1376" y="278"/>
                    </a:lnTo>
                    <a:lnTo>
                      <a:pt x="1414" y="311"/>
                    </a:lnTo>
                    <a:lnTo>
                      <a:pt x="1304" y="472"/>
                    </a:lnTo>
                    <a:lnTo>
                      <a:pt x="1185" y="363"/>
                    </a:lnTo>
                    <a:lnTo>
                      <a:pt x="1153" y="418"/>
                    </a:lnTo>
                    <a:lnTo>
                      <a:pt x="986" y="640"/>
                    </a:lnTo>
                    <a:lnTo>
                      <a:pt x="427" y="699"/>
                    </a:lnTo>
                    <a:lnTo>
                      <a:pt x="135" y="655"/>
                    </a:lnTo>
                    <a:lnTo>
                      <a:pt x="45" y="519"/>
                    </a:lnTo>
                    <a:lnTo>
                      <a:pt x="45" y="379"/>
                    </a:lnTo>
                    <a:lnTo>
                      <a:pt x="0" y="261"/>
                    </a:lnTo>
                    <a:lnTo>
                      <a:pt x="436" y="70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" name="矩形 4"/>
          <p:cNvSpPr/>
          <p:nvPr/>
        </p:nvSpPr>
        <p:spPr>
          <a:xfrm>
            <a:off x="3308798" y="1297773"/>
            <a:ext cx="2530367" cy="307777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同时实现秘密通信和数字签名</a:t>
            </a:r>
          </a:p>
        </p:txBody>
      </p:sp>
      <p:graphicFrame>
        <p:nvGraphicFramePr>
          <p:cNvPr id="6" name="Object 124"/>
          <p:cNvGraphicFramePr>
            <a:graphicFrameLocks noChangeAspect="1"/>
          </p:cNvGraphicFramePr>
          <p:nvPr/>
        </p:nvGraphicFramePr>
        <p:xfrm>
          <a:off x="6342544" y="2793173"/>
          <a:ext cx="778498" cy="288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7" name="公式" r:id="rId6" imgW="583947" imgH="241195" progId="">
                  <p:embed/>
                </p:oleObj>
              </mc:Choice>
              <mc:Fallback>
                <p:oleObj name="公式" r:id="rId6" imgW="583947" imgH="241195" progId="">
                  <p:embed/>
                  <p:pic>
                    <p:nvPicPr>
                      <p:cNvPr id="0" name="Picture 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2544" y="2793173"/>
                        <a:ext cx="778498" cy="2886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3"/>
          <p:cNvGraphicFramePr>
            <a:graphicFrameLocks noChangeAspect="1"/>
          </p:cNvGraphicFramePr>
          <p:nvPr/>
        </p:nvGraphicFramePr>
        <p:xfrm>
          <a:off x="2139028" y="2787563"/>
          <a:ext cx="778499" cy="288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8" name="公式" r:id="rId8" imgW="583947" imgH="241195" progId="">
                  <p:embed/>
                </p:oleObj>
              </mc:Choice>
              <mc:Fallback>
                <p:oleObj name="公式" r:id="rId8" imgW="583947" imgH="241195" progId="">
                  <p:embed/>
                  <p:pic>
                    <p:nvPicPr>
                      <p:cNvPr id="0" name="Picture 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028" y="2787563"/>
                        <a:ext cx="778499" cy="2886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09"/>
          <p:cNvSpPr txBox="1">
            <a:spLocks noChangeArrowheads="1"/>
          </p:cNvSpPr>
          <p:nvPr/>
        </p:nvSpPr>
        <p:spPr bwMode="auto">
          <a:xfrm>
            <a:off x="6430728" y="2459486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核实签名</a:t>
            </a:r>
          </a:p>
        </p:txBody>
      </p:sp>
      <p:sp>
        <p:nvSpPr>
          <p:cNvPr id="9" name="Text Box 129"/>
          <p:cNvSpPr txBox="1">
            <a:spLocks noChangeArrowheads="1"/>
          </p:cNvSpPr>
          <p:nvPr/>
        </p:nvSpPr>
        <p:spPr bwMode="auto">
          <a:xfrm>
            <a:off x="5357077" y="2460736"/>
            <a:ext cx="5966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解密 </a:t>
            </a:r>
          </a:p>
        </p:txBody>
      </p:sp>
      <p:sp>
        <p:nvSpPr>
          <p:cNvPr id="10" name="Text Box 128"/>
          <p:cNvSpPr txBox="1">
            <a:spLocks noChangeArrowheads="1"/>
          </p:cNvSpPr>
          <p:nvPr/>
        </p:nvSpPr>
        <p:spPr bwMode="auto">
          <a:xfrm>
            <a:off x="2578854" y="2460736"/>
            <a:ext cx="5966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加密 </a:t>
            </a:r>
          </a:p>
        </p:txBody>
      </p:sp>
      <p:sp>
        <p:nvSpPr>
          <p:cNvPr id="11" name="Text Box 108"/>
          <p:cNvSpPr txBox="1">
            <a:spLocks noChangeArrowheads="1"/>
          </p:cNvSpPr>
          <p:nvPr/>
        </p:nvSpPr>
        <p:spPr bwMode="auto">
          <a:xfrm>
            <a:off x="1207736" y="2460736"/>
            <a:ext cx="5966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签名 </a:t>
            </a:r>
          </a:p>
        </p:txBody>
      </p:sp>
      <p:sp>
        <p:nvSpPr>
          <p:cNvPr id="12" name="Rectangle 38"/>
          <p:cNvSpPr>
            <a:spLocks noChangeArrowheads="1"/>
          </p:cNvSpPr>
          <p:nvPr/>
        </p:nvSpPr>
        <p:spPr bwMode="auto">
          <a:xfrm>
            <a:off x="2888296" y="2856911"/>
            <a:ext cx="705990" cy="457413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kumimoji="1" lang="en-US" altLang="zh-CN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kumimoji="1"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</p:txBody>
      </p:sp>
      <p:sp>
        <p:nvSpPr>
          <p:cNvPr id="13" name="Line 39"/>
          <p:cNvSpPr>
            <a:spLocks noChangeShapeType="1"/>
          </p:cNvSpPr>
          <p:nvPr/>
        </p:nvSpPr>
        <p:spPr bwMode="auto">
          <a:xfrm>
            <a:off x="2137480" y="3084367"/>
            <a:ext cx="75683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40"/>
          <p:cNvSpPr>
            <a:spLocks noChangeArrowheads="1"/>
          </p:cNvSpPr>
          <p:nvPr/>
        </p:nvSpPr>
        <p:spPr bwMode="auto">
          <a:xfrm>
            <a:off x="1442714" y="2863160"/>
            <a:ext cx="705990" cy="457413"/>
          </a:xfrm>
          <a:prstGeom prst="rect">
            <a:avLst/>
          </a:prstGeom>
          <a:solidFill>
            <a:srgbClr val="0000FF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kumimoji="1" lang="en-US" altLang="zh-CN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1"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</p:txBody>
      </p:sp>
      <p:sp>
        <p:nvSpPr>
          <p:cNvPr id="15" name="Text Box 41"/>
          <p:cNvSpPr txBox="1">
            <a:spLocks noChangeArrowheads="1"/>
          </p:cNvSpPr>
          <p:nvPr/>
        </p:nvSpPr>
        <p:spPr bwMode="auto">
          <a:xfrm>
            <a:off x="575461" y="3084368"/>
            <a:ext cx="7216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6" name="Text Box 42"/>
          <p:cNvSpPr txBox="1">
            <a:spLocks noChangeArrowheads="1"/>
          </p:cNvSpPr>
          <p:nvPr/>
        </p:nvSpPr>
        <p:spPr bwMode="auto">
          <a:xfrm>
            <a:off x="7769962" y="3084368"/>
            <a:ext cx="7745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17" name="Picture 43"/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217253" y="2121634"/>
            <a:ext cx="322439" cy="17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8" name="Text Box 44"/>
          <p:cNvSpPr txBox="1">
            <a:spLocks noChangeArrowheads="1"/>
          </p:cNvSpPr>
          <p:nvPr/>
        </p:nvSpPr>
        <p:spPr bwMode="auto">
          <a:xfrm>
            <a:off x="766362" y="2228280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9" name="Text Box 45"/>
          <p:cNvSpPr txBox="1">
            <a:spLocks noChangeArrowheads="1"/>
          </p:cNvSpPr>
          <p:nvPr/>
        </p:nvSpPr>
        <p:spPr bwMode="auto">
          <a:xfrm>
            <a:off x="7875358" y="2233279"/>
            <a:ext cx="3080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20" name="Text Box 47"/>
          <p:cNvSpPr txBox="1">
            <a:spLocks noChangeArrowheads="1"/>
          </p:cNvSpPr>
          <p:nvPr/>
        </p:nvSpPr>
        <p:spPr bwMode="auto">
          <a:xfrm>
            <a:off x="1207736" y="1723376"/>
            <a:ext cx="1285929" cy="328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的私钥 </a:t>
            </a:r>
            <a:r>
              <a:rPr kumimoji="1"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kumimoji="1" lang="en-US" altLang="zh-CN" sz="14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21" name="Freeform 48"/>
          <p:cNvSpPr/>
          <p:nvPr/>
        </p:nvSpPr>
        <p:spPr bwMode="auto">
          <a:xfrm>
            <a:off x="1733053" y="2384501"/>
            <a:ext cx="2708" cy="486157"/>
          </a:xfrm>
          <a:custGeom>
            <a:avLst/>
            <a:gdLst>
              <a:gd name="T0" fmla="*/ 0 w 2"/>
              <a:gd name="T1" fmla="*/ 0 h 389"/>
              <a:gd name="T2" fmla="*/ 2 w 2"/>
              <a:gd name="T3" fmla="*/ 389 h 38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" h="389">
                <a:moveTo>
                  <a:pt x="0" y="0"/>
                </a:moveTo>
                <a:lnTo>
                  <a:pt x="2" y="389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Freeform 49"/>
          <p:cNvSpPr/>
          <p:nvPr/>
        </p:nvSpPr>
        <p:spPr bwMode="auto">
          <a:xfrm>
            <a:off x="7390658" y="2384501"/>
            <a:ext cx="10831" cy="472410"/>
          </a:xfrm>
          <a:custGeom>
            <a:avLst/>
            <a:gdLst>
              <a:gd name="T0" fmla="*/ 0 w 8"/>
              <a:gd name="T1" fmla="*/ 0 h 378"/>
              <a:gd name="T2" fmla="*/ 8 w 8"/>
              <a:gd name="T3" fmla="*/ 378 h 37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378">
                <a:moveTo>
                  <a:pt x="0" y="0"/>
                </a:moveTo>
                <a:lnTo>
                  <a:pt x="8" y="378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Freeform 51"/>
          <p:cNvSpPr/>
          <p:nvPr/>
        </p:nvSpPr>
        <p:spPr bwMode="auto">
          <a:xfrm rot="16200000">
            <a:off x="7759862" y="2669395"/>
            <a:ext cx="177466" cy="667477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Freeform 52"/>
          <p:cNvSpPr/>
          <p:nvPr/>
        </p:nvSpPr>
        <p:spPr bwMode="auto">
          <a:xfrm>
            <a:off x="955909" y="2803170"/>
            <a:ext cx="492823" cy="289945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 Box 107"/>
          <p:cNvSpPr txBox="1">
            <a:spLocks noChangeArrowheads="1"/>
          </p:cNvSpPr>
          <p:nvPr/>
        </p:nvSpPr>
        <p:spPr bwMode="auto">
          <a:xfrm>
            <a:off x="4184196" y="2113301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sp>
        <p:nvSpPr>
          <p:cNvPr id="81" name="Rectangle 110"/>
          <p:cNvSpPr>
            <a:spLocks noChangeArrowheads="1"/>
          </p:cNvSpPr>
          <p:nvPr/>
        </p:nvSpPr>
        <p:spPr bwMode="auto">
          <a:xfrm>
            <a:off x="7098965" y="2856911"/>
            <a:ext cx="705990" cy="457413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kumimoji="1" lang="en-US" altLang="zh-CN" sz="14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kumimoji="1" lang="en-US" altLang="zh-CN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</p:txBody>
      </p:sp>
      <p:pic>
        <p:nvPicPr>
          <p:cNvPr id="82" name="Picture 111"/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3008617" y="2122207"/>
            <a:ext cx="322439" cy="174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83" name="Text Box 113"/>
          <p:cNvSpPr txBox="1">
            <a:spLocks noChangeArrowheads="1"/>
          </p:cNvSpPr>
          <p:nvPr/>
        </p:nvSpPr>
        <p:spPr bwMode="auto">
          <a:xfrm>
            <a:off x="5294798" y="1723375"/>
            <a:ext cx="1266693" cy="312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en-US" altLang="zh-CN" sz="14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1" lang="zh-CN" altLang="en-US" sz="14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的私钥 </a:t>
            </a:r>
            <a:r>
              <a:rPr kumimoji="1" lang="en-US" altLang="zh-CN" sz="1400" b="1" i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kumimoji="1" lang="en-US" altLang="zh-CN" sz="1400" b="1" baseline="-2500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85" name="Rectangle 115"/>
          <p:cNvSpPr>
            <a:spLocks noChangeArrowheads="1"/>
          </p:cNvSpPr>
          <p:nvPr/>
        </p:nvSpPr>
        <p:spPr bwMode="auto">
          <a:xfrm>
            <a:off x="5655688" y="2856911"/>
            <a:ext cx="705990" cy="457413"/>
          </a:xfrm>
          <a:prstGeom prst="rect">
            <a:avLst/>
          </a:prstGeom>
          <a:solidFill>
            <a:srgbClr val="0000FF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kumimoji="1" lang="en-US" altLang="zh-CN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1"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</p:txBody>
      </p:sp>
      <p:sp>
        <p:nvSpPr>
          <p:cNvPr id="86" name="Line 116"/>
          <p:cNvSpPr>
            <a:spLocks noChangeShapeType="1"/>
          </p:cNvSpPr>
          <p:nvPr/>
        </p:nvSpPr>
        <p:spPr bwMode="auto">
          <a:xfrm>
            <a:off x="6361678" y="3083165"/>
            <a:ext cx="737287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Freeform 117"/>
          <p:cNvSpPr/>
          <p:nvPr/>
        </p:nvSpPr>
        <p:spPr bwMode="auto">
          <a:xfrm>
            <a:off x="3159682" y="2424492"/>
            <a:ext cx="8124" cy="459913"/>
          </a:xfrm>
          <a:custGeom>
            <a:avLst/>
            <a:gdLst>
              <a:gd name="T0" fmla="*/ 0 w 6"/>
              <a:gd name="T1" fmla="*/ 0 h 368"/>
              <a:gd name="T2" fmla="*/ 6 w 6"/>
              <a:gd name="T3" fmla="*/ 368 h 36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" h="368">
                <a:moveTo>
                  <a:pt x="0" y="0"/>
                </a:moveTo>
                <a:lnTo>
                  <a:pt x="6" y="368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Freeform 118"/>
          <p:cNvSpPr/>
          <p:nvPr/>
        </p:nvSpPr>
        <p:spPr bwMode="auto">
          <a:xfrm>
            <a:off x="5923012" y="2384501"/>
            <a:ext cx="2708" cy="486157"/>
          </a:xfrm>
          <a:custGeom>
            <a:avLst/>
            <a:gdLst>
              <a:gd name="T0" fmla="*/ 0 w 2"/>
              <a:gd name="T1" fmla="*/ 0 h 389"/>
              <a:gd name="T2" fmla="*/ 2 w 2"/>
              <a:gd name="T3" fmla="*/ 389 h 38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" h="389">
                <a:moveTo>
                  <a:pt x="0" y="0"/>
                </a:moveTo>
                <a:lnTo>
                  <a:pt x="2" y="389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Line 119"/>
          <p:cNvSpPr>
            <a:spLocks noChangeShapeType="1"/>
          </p:cNvSpPr>
          <p:nvPr/>
        </p:nvSpPr>
        <p:spPr bwMode="auto">
          <a:xfrm>
            <a:off x="2894315" y="3723328"/>
            <a:ext cx="334821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Text Box 120"/>
          <p:cNvSpPr txBox="1">
            <a:spLocks noChangeArrowheads="1"/>
          </p:cNvSpPr>
          <p:nvPr/>
        </p:nvSpPr>
        <p:spPr bwMode="auto">
          <a:xfrm>
            <a:off x="3969807" y="3533365"/>
            <a:ext cx="1210588" cy="338554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600" dirty="0"/>
              <a:t>加密与解密</a:t>
            </a:r>
          </a:p>
        </p:txBody>
      </p:sp>
      <p:sp>
        <p:nvSpPr>
          <p:cNvPr id="91" name="Line 121"/>
          <p:cNvSpPr>
            <a:spLocks noChangeShapeType="1"/>
          </p:cNvSpPr>
          <p:nvPr/>
        </p:nvSpPr>
        <p:spPr bwMode="auto">
          <a:xfrm>
            <a:off x="1587793" y="4054487"/>
            <a:ext cx="603166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Text Box 122"/>
          <p:cNvSpPr txBox="1">
            <a:spLocks noChangeArrowheads="1"/>
          </p:cNvSpPr>
          <p:nvPr/>
        </p:nvSpPr>
        <p:spPr bwMode="auto">
          <a:xfrm>
            <a:off x="3768399" y="3884520"/>
            <a:ext cx="1620957" cy="338554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600" dirty="0"/>
              <a:t>签名与核实签名</a:t>
            </a:r>
          </a:p>
        </p:txBody>
      </p:sp>
      <p:graphicFrame>
        <p:nvGraphicFramePr>
          <p:cNvPr id="93" name="Object 125"/>
          <p:cNvGraphicFramePr>
            <a:graphicFrameLocks noChangeAspect="1"/>
          </p:cNvGraphicFramePr>
          <p:nvPr/>
        </p:nvGraphicFramePr>
        <p:xfrm>
          <a:off x="3957145" y="2778870"/>
          <a:ext cx="1287568" cy="284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9" name="公式" r:id="rId11" imgW="977900" imgH="241300" progId="">
                  <p:embed/>
                </p:oleObj>
              </mc:Choice>
              <mc:Fallback>
                <p:oleObj name="公式" r:id="rId11" imgW="977900" imgH="241300" progId="">
                  <p:embed/>
                  <p:pic>
                    <p:nvPicPr>
                      <p:cNvPr id="0" name="Picture 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145" y="2778870"/>
                        <a:ext cx="1287568" cy="2849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Text Box 126"/>
          <p:cNvSpPr txBox="1">
            <a:spLocks noChangeArrowheads="1"/>
          </p:cNvSpPr>
          <p:nvPr/>
        </p:nvSpPr>
        <p:spPr bwMode="auto">
          <a:xfrm>
            <a:off x="2642488" y="1723375"/>
            <a:ext cx="1277914" cy="312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en-US" altLang="zh-CN" sz="14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1" lang="zh-CN" altLang="en-US" sz="14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的公钥 </a:t>
            </a:r>
            <a:r>
              <a:rPr kumimoji="1" lang="en-US" altLang="zh-CN" sz="1400" b="1" i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kumimoji="1" lang="en-US" altLang="zh-CN" sz="1400" b="1" baseline="-2500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95" name="Text Box 127"/>
          <p:cNvSpPr txBox="1">
            <a:spLocks noChangeArrowheads="1"/>
          </p:cNvSpPr>
          <p:nvPr/>
        </p:nvSpPr>
        <p:spPr bwMode="auto">
          <a:xfrm>
            <a:off x="6801707" y="1667137"/>
            <a:ext cx="1297150" cy="328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的公钥 </a:t>
            </a:r>
            <a:r>
              <a:rPr kumimoji="1"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kumimoji="1" lang="en-US" altLang="zh-CN" sz="14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6" name="Text Box 130"/>
          <p:cNvSpPr txBox="1">
            <a:spLocks noChangeArrowheads="1"/>
          </p:cNvSpPr>
          <p:nvPr/>
        </p:nvSpPr>
        <p:spPr bwMode="auto">
          <a:xfrm>
            <a:off x="4347061" y="2542665"/>
            <a:ext cx="5437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密文</a:t>
            </a:r>
            <a:endParaRPr kumimoji="1" lang="zh-CN" altLang="en-US" sz="1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2" name="Picture 200" descr="jisuanji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02" y="2504193"/>
            <a:ext cx="404225" cy="40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200" descr="jisuanji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332" y="2507560"/>
            <a:ext cx="404225" cy="40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Line 114"/>
          <p:cNvSpPr>
            <a:spLocks noChangeShapeType="1"/>
          </p:cNvSpPr>
          <p:nvPr/>
        </p:nvSpPr>
        <p:spPr bwMode="auto">
          <a:xfrm>
            <a:off x="3594285" y="3084367"/>
            <a:ext cx="2079606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676639" y="1468128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676639" y="2074553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748077" y="1433584"/>
            <a:ext cx="559434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7.4.1  				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报文鉴别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7.4.2 				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实体鉴别</a:t>
            </a:r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687234" y="1468128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panose="02010600030101010101" pitchFamily="2" charset="-122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696123" y="1563060"/>
            <a:ext cx="162765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</a:t>
            </a: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鉴别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684702" y="1341912"/>
            <a:ext cx="0" cy="1419101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09475" y="899559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952658" y="866348"/>
            <a:ext cx="12426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鉴别</a:t>
            </a:r>
          </a:p>
        </p:txBody>
      </p:sp>
      <p:sp>
        <p:nvSpPr>
          <p:cNvPr id="7" name="Rectangle 46"/>
          <p:cNvSpPr>
            <a:spLocks noChangeArrowheads="1"/>
          </p:cNvSpPr>
          <p:nvPr/>
        </p:nvSpPr>
        <p:spPr bwMode="auto">
          <a:xfrm>
            <a:off x="511895" y="1310898"/>
            <a:ext cx="8295555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在信息的安全领域中，对付被动攻击的重要措施是加密，而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对付主动攻击中的篡改和伪造则要用鉴别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(authentication)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报文鉴别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使得通信的接收方能够验证所收到的报文（发送者和报文内容、发送时间、序列等）的真伪。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使用加密就可达到报文鉴别的目的。但在网络的应用中，许多报文并不需要加密。应当使接收者能用很简单的方法鉴别报文的真伪。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9475" y="1376298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583968" y="1343087"/>
            <a:ext cx="19800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鉴别与授权不同</a:t>
            </a:r>
          </a:p>
        </p:txBody>
      </p:sp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5" y="1765051"/>
            <a:ext cx="8202928" cy="1317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鉴别与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授权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(authorization)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是不同的概念。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授权涉及到的问题是：所进行的过程是否被允许（如是否可以对某文件进行读或写）。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9475" y="842696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968688" y="809485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鉴别分类</a:t>
            </a:r>
          </a:p>
        </p:txBody>
      </p:sp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4" y="1215691"/>
            <a:ext cx="8129016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可再把鉴别细分为两种。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报文鉴别：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即鉴别所收到的报文的确是报文的发送者所发送的，而不是其他人伪造的或篡改的。这就包含了端点鉴别和报文完整性的鉴别。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实体鉴别：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仅仅鉴别发送报文的实体。实体可以是一个人，也可以是一个进程（客户或服务器）。这就是端点鉴别。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511896" y="87393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3359564" y="848470"/>
            <a:ext cx="24336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7.4.1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报文鉴别 </a:t>
            </a:r>
          </a:p>
        </p:txBody>
      </p:sp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4" y="1315274"/>
            <a:ext cx="8129016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许多报文并不需要加密，但却需要数字签名，以便让报文的接收者能够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鉴别报文的真伪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然而对很长的报文进行数字签名会使计算机增加很大的负担（需要进行很长时间的运算）。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当我们传送不需要加密的报文时，应当使接收者能用很简单的方法鉴别报文的真伪。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2629135" y="2654680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2629135" y="1732375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2629135" y="2196130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26" name="Line 16"/>
          <p:cNvSpPr>
            <a:spLocks noChangeShapeType="1"/>
          </p:cNvSpPr>
          <p:nvPr/>
        </p:nvSpPr>
        <p:spPr bwMode="auto">
          <a:xfrm>
            <a:off x="3637198" y="1660937"/>
            <a:ext cx="0" cy="142446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39730" y="1732375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panose="02010600030101010101" pitchFamily="2" charset="-122"/>
            </a:endParaRP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648619" y="1827307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</a:t>
            </a: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网络安全问题概述</a:t>
            </a:r>
            <a:endParaRPr lang="zh-CN" altLang="fr-FR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2700573" y="1608074"/>
            <a:ext cx="575600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7.1.1          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计算机网络面临的安全性威胁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7.1.2                          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安全的计算机网络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7.1.3                                 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数据加密模型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89701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557518" y="863803"/>
            <a:ext cx="20329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密码散列函数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270009"/>
            <a:ext cx="8129016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数字签名就能够实现对报文的鉴别。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但这种方法有一个很大的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对较长的报文（这是很常见的）进行数字签名会使计算机增加非常大的负担，因为这需要较多的时间来进行运算。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密码散列函数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(cryptographic hash function)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是一种相对简单的对报文进行鉴别的方法。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5153" y="1054272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623144" y="1017144"/>
            <a:ext cx="24792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散列函数的两个特点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509474" y="1394306"/>
            <a:ext cx="8129016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散列函数的输入长度可以很长，但其输出长度则是固定的，并且较短。散列函数的输出叫做散列值，或更简单些，称为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457200" indent="-4572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不同的散列值肯定对应于不同的输入，但不同的输入却可能得出相同的散列值。这就是说，散列函数的输入和输出并非一一对应，而是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多对一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04633" y="987287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622624" y="950159"/>
            <a:ext cx="24792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密码散列函数的特点</a:t>
            </a:r>
          </a:p>
        </p:txBody>
      </p:sp>
      <p:sp>
        <p:nvSpPr>
          <p:cNvPr id="7" name="Rectangle 46"/>
          <p:cNvSpPr>
            <a:spLocks noChangeArrowheads="1"/>
          </p:cNvSpPr>
          <p:nvPr/>
        </p:nvSpPr>
        <p:spPr bwMode="auto">
          <a:xfrm>
            <a:off x="509474" y="1323512"/>
            <a:ext cx="8129016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在密码学中使用的散列函数称为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密码散列函数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457200" indent="-4572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单向性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798513" indent="-35242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要找到两个不同的报文，它们具有同样的密码散列函数输出，在计算上是不可行的。</a:t>
            </a:r>
          </a:p>
          <a:p>
            <a:pPr marL="798513" indent="-35242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也就是说，密码散列函数实际上是一种单向函数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(one-way function)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504633" y="610139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矩形 4"/>
          <p:cNvSpPr>
            <a:spLocks noChangeArrowheads="1"/>
          </p:cNvSpPr>
          <p:nvPr/>
        </p:nvSpPr>
        <p:spPr bwMode="auto">
          <a:xfrm>
            <a:off x="622624" y="573011"/>
            <a:ext cx="24792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密码散列函数的特点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509474" y="1028005"/>
            <a:ext cx="8129015" cy="328930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62257" y="3749063"/>
            <a:ext cx="5335247" cy="338554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 </a:t>
            </a:r>
            <a:r>
              <a:rPr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H(X)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可用来保护明文</a:t>
            </a:r>
            <a:r>
              <a:rPr lang="zh-CN" altLang="en-US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的完整性，防篡改和伪造。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728142" y="1373318"/>
            <a:ext cx="7685608" cy="2164098"/>
            <a:chOff x="2864768" y="3919714"/>
            <a:chExt cx="5945470" cy="1947687"/>
          </a:xfrm>
        </p:grpSpPr>
        <p:sp>
          <p:nvSpPr>
            <p:cNvPr id="9" name="TextBox 8"/>
            <p:cNvSpPr txBox="1"/>
            <p:nvPr/>
          </p:nvSpPr>
          <p:spPr>
            <a:xfrm>
              <a:off x="3025780" y="3919714"/>
              <a:ext cx="936493" cy="304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长的明文 </a:t>
              </a:r>
              <a:r>
                <a:rPr lang="en-US" altLang="zh-CN" sz="1600" b="1" i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endParaRPr lang="zh-CN" altLang="en-US" sz="1600" b="1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067838" y="4552664"/>
              <a:ext cx="1440160" cy="532520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散列函数 </a:t>
              </a:r>
              <a:r>
                <a:rPr lang="en-US" altLang="zh-CN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/>
                </a:rPr>
                <a:t>X 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流程图: 文档 10"/>
            <p:cNvSpPr/>
            <p:nvPr/>
          </p:nvSpPr>
          <p:spPr>
            <a:xfrm>
              <a:off x="7403251" y="4681519"/>
              <a:ext cx="1406987" cy="763706"/>
            </a:xfrm>
            <a:prstGeom prst="flowChartDocument">
              <a:avLst/>
            </a:prstGeom>
            <a:solidFill>
              <a:srgbClr val="0099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10010…1011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右箭头 11"/>
            <p:cNvSpPr/>
            <p:nvPr/>
          </p:nvSpPr>
          <p:spPr>
            <a:xfrm>
              <a:off x="4213424" y="4791117"/>
              <a:ext cx="825479" cy="150051"/>
            </a:xfrm>
            <a:prstGeom prst="rightArrow">
              <a:avLst>
                <a:gd name="adj1" fmla="val 50000"/>
                <a:gd name="adj2" fmla="val 119191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右箭头 12"/>
            <p:cNvSpPr/>
            <p:nvPr/>
          </p:nvSpPr>
          <p:spPr>
            <a:xfrm>
              <a:off x="6517680" y="4797153"/>
              <a:ext cx="864096" cy="163379"/>
            </a:xfrm>
            <a:prstGeom prst="rightArrow">
              <a:avLst>
                <a:gd name="adj1" fmla="val 50000"/>
                <a:gd name="adj2" fmla="val 119191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流程图: 文档 13"/>
            <p:cNvSpPr/>
            <p:nvPr/>
          </p:nvSpPr>
          <p:spPr>
            <a:xfrm>
              <a:off x="2864768" y="4211217"/>
              <a:ext cx="1348656" cy="1656184"/>
            </a:xfrm>
            <a:prstGeom prst="flowChartDocument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64768" y="4246057"/>
              <a:ext cx="1348656" cy="1468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The ABC Computer Network………………</a:t>
              </a:r>
            </a:p>
            <a:p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………………………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72293" y="4181668"/>
              <a:ext cx="1412675" cy="304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多对一的单向变换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13175" y="4137102"/>
              <a:ext cx="1095220" cy="526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得出固定长度</a:t>
              </a: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的散列值</a:t>
              </a:r>
            </a:p>
          </p:txBody>
        </p:sp>
        <p:sp>
          <p:nvSpPr>
            <p:cNvPr id="18" name="右箭头 17"/>
            <p:cNvSpPr/>
            <p:nvPr/>
          </p:nvSpPr>
          <p:spPr>
            <a:xfrm rot="10800000">
              <a:off x="4213425" y="5229200"/>
              <a:ext cx="3168351" cy="163378"/>
            </a:xfrm>
            <a:prstGeom prst="rightArrow">
              <a:avLst>
                <a:gd name="adj1" fmla="val 50000"/>
                <a:gd name="adj2" fmla="val 119191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21065" y="4729335"/>
              <a:ext cx="502472" cy="9971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/>
                </a:rPr>
                <a:t></a:t>
              </a:r>
              <a:endParaRPr lang="zh-CN" altLang="en-US" sz="6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20444" y="5466710"/>
              <a:ext cx="1749971" cy="332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逆向变换是不可能的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1124781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202179" y="1091570"/>
            <a:ext cx="47436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实用的密码散列函数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SHA-1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497776"/>
            <a:ext cx="8285276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通过许多学者的不断努力，已经设计出一些实用的密码散列函数（或称为散列算法），其中最出名的就是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SHA-1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报文摘要算法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公布于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RFC 1321 (1991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，并获得了非常广泛的应用。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SHA-1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更安全，但计算起来却比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要慢些。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4633" y="809873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622624" y="772745"/>
            <a:ext cx="14013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152191"/>
            <a:ext cx="812901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ts val="27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报文摘要 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(Message Digest)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的第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个版本。报文摘要算法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公布于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RFC 1321 (1991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，并获得了非常广泛的应用。</a:t>
            </a:r>
          </a:p>
          <a:p>
            <a:pPr marL="457200" indent="-457200" eaLnBrk="0" hangingPunct="0">
              <a:lnSpc>
                <a:spcPts val="27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的设计者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Rivest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曾提出一个猜想，即根据给定的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报文摘要代码，要找出一个与原来报文有相同报文摘要的另一报文，其难度在计算上几乎是不可能的。</a:t>
            </a:r>
          </a:p>
          <a:p>
            <a:pPr marL="457200" indent="-457200" eaLnBrk="0" hangingPunct="0">
              <a:lnSpc>
                <a:spcPts val="27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基本思想：</a:t>
            </a:r>
          </a:p>
          <a:p>
            <a:pPr marL="440055" eaLnBrk="0" hangingPunct="0">
              <a:lnSpc>
                <a:spcPts val="2700"/>
              </a:lnSpc>
              <a:buClr>
                <a:srgbClr val="7030A0"/>
              </a:buClr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用足够复杂的方法将报文的数据位充分“弄乱”，报文摘要代码中的每一位都与原来报文中的每一位有关。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504633" y="624124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矩形 4"/>
          <p:cNvSpPr>
            <a:spLocks noChangeArrowheads="1"/>
          </p:cNvSpPr>
          <p:nvPr/>
        </p:nvSpPr>
        <p:spPr bwMode="auto">
          <a:xfrm>
            <a:off x="622624" y="586996"/>
            <a:ext cx="14013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969929"/>
            <a:ext cx="8183676" cy="182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ts val="27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计算步骤：</a:t>
            </a:r>
          </a:p>
          <a:p>
            <a:pPr marL="798513" indent="-352425" eaLnBrk="0" hangingPunct="0">
              <a:lnSpc>
                <a:spcPts val="27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附加：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把任意长的报文按模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计算其余数（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位），追加在报文的后面（长度项）。</a:t>
            </a:r>
          </a:p>
          <a:p>
            <a:pPr marL="798513" indent="-352425" eaLnBrk="0" hangingPunct="0">
              <a:lnSpc>
                <a:spcPts val="27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在报文和长度项之间填充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512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位，使得填充后的总长度是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512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的整数倍。填充的首位是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，后面都是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509474" y="2793505"/>
            <a:ext cx="8129015" cy="152546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2085029" y="2877025"/>
            <a:ext cx="2672348" cy="366793"/>
          </a:xfrm>
          <a:prstGeom prst="rect">
            <a:avLst/>
          </a:prstGeom>
          <a:solidFill>
            <a:srgbClr val="0000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报文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4757377" y="2877025"/>
            <a:ext cx="1257576" cy="366793"/>
          </a:xfrm>
          <a:prstGeom prst="rect">
            <a:avLst/>
          </a:prstGeom>
          <a:solidFill>
            <a:srgbClr val="CC00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1000…00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014953" y="2877025"/>
            <a:ext cx="1047980" cy="366793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长度项</a:t>
            </a: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2085029" y="3296217"/>
            <a:ext cx="0" cy="9431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连接符 9"/>
          <p:cNvCxnSpPr/>
          <p:nvPr/>
        </p:nvCxnSpPr>
        <p:spPr bwMode="auto">
          <a:xfrm>
            <a:off x="4757377" y="3296217"/>
            <a:ext cx="0" cy="36679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连接符 10"/>
          <p:cNvCxnSpPr/>
          <p:nvPr/>
        </p:nvCxnSpPr>
        <p:spPr bwMode="auto">
          <a:xfrm>
            <a:off x="6014953" y="3296217"/>
            <a:ext cx="0" cy="68118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连接符 11"/>
          <p:cNvCxnSpPr/>
          <p:nvPr/>
        </p:nvCxnSpPr>
        <p:spPr bwMode="auto">
          <a:xfrm>
            <a:off x="7039366" y="3296217"/>
            <a:ext cx="0" cy="9431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/>
          <p:nvPr/>
        </p:nvCxnSpPr>
        <p:spPr bwMode="auto">
          <a:xfrm>
            <a:off x="2085029" y="3479613"/>
            <a:ext cx="2672348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/>
          <p:nvPr/>
        </p:nvCxnSpPr>
        <p:spPr bwMode="auto">
          <a:xfrm>
            <a:off x="2085029" y="3767807"/>
            <a:ext cx="392992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/>
          <p:nvPr/>
        </p:nvCxnSpPr>
        <p:spPr bwMode="auto">
          <a:xfrm>
            <a:off x="2085029" y="4082201"/>
            <a:ext cx="495433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2928606" y="3348616"/>
            <a:ext cx="876730" cy="298885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报文长度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09019" y="3636810"/>
            <a:ext cx="2721412" cy="298885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带填充位的长度，模 </a:t>
            </a:r>
            <a:r>
              <a:rPr lang="en-US" altLang="zh-CN" dirty="0"/>
              <a:t>512 </a:t>
            </a:r>
            <a:r>
              <a:rPr lang="zh-CN" altLang="en-US" dirty="0"/>
              <a:t>余 </a:t>
            </a:r>
            <a:r>
              <a:rPr lang="en-US" altLang="zh-CN" dirty="0"/>
              <a:t>448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37914" y="3936625"/>
            <a:ext cx="1947735" cy="298885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总长度，</a:t>
            </a:r>
            <a:r>
              <a:rPr lang="en-US" altLang="zh-CN" dirty="0"/>
              <a:t>512 </a:t>
            </a:r>
            <a:r>
              <a:rPr lang="zh-CN" altLang="en-US" dirty="0"/>
              <a:t>的整数倍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014953" y="3633851"/>
            <a:ext cx="1024412" cy="298885"/>
            <a:chOff x="6969224" y="5477162"/>
            <a:chExt cx="1407773" cy="410736"/>
          </a:xfrm>
        </p:grpSpPr>
        <p:cxnSp>
          <p:nvCxnSpPr>
            <p:cNvPr id="20" name="直接箭头连接符 19"/>
            <p:cNvCxnSpPr/>
            <p:nvPr/>
          </p:nvCxnSpPr>
          <p:spPr bwMode="auto">
            <a:xfrm>
              <a:off x="6969224" y="5657182"/>
              <a:ext cx="1407773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TextBox 20"/>
            <p:cNvSpPr txBox="1"/>
            <p:nvPr/>
          </p:nvSpPr>
          <p:spPr>
            <a:xfrm>
              <a:off x="7321260" y="5477162"/>
              <a:ext cx="851849" cy="410736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/>
                <a:t>64 </a:t>
              </a:r>
              <a:r>
                <a:rPr lang="zh-CN" altLang="en-US" dirty="0"/>
                <a:t>位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4633" y="961694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622624" y="924566"/>
            <a:ext cx="14013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301561"/>
            <a:ext cx="8129016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计算步骤（续）：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 startAt="3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把追加和填充后的报文分割为一个个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512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位的数据块，每个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512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位的报文数据再分成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位的数据块。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 startAt="3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位的数据块依次送到不同的散列函数进行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轮计算。每一轮又都按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位的小数据块进行复杂的运算。一直到最后计算出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报文摘要代码（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位）。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4633" y="1333552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622624" y="1296424"/>
            <a:ext cx="30636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安全散列算法（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SHA-1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672782"/>
            <a:ext cx="81290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安全散列算法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 (Secure Hash Algorithm)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是由美国标准与技术协会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NIST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提出的一个散列算法系列。</a:t>
            </a:r>
          </a:p>
          <a:p>
            <a:pPr marL="457200" indent="-4572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更安全，但计算起来却比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要慢些。</a:t>
            </a:r>
          </a:p>
          <a:p>
            <a:pPr marL="457200" indent="-4572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已制定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SHA-1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SHA-2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SHA-3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等版本。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4633" y="1132119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622624" y="1094991"/>
            <a:ext cx="30636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安全散列算法（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SHA-1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480116"/>
            <a:ext cx="8129016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基本思想：</a:t>
            </a:r>
          </a:p>
          <a:p>
            <a:pPr marL="798513" indent="-35242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要求输入码长小于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位，输出码长为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160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位。</a:t>
            </a:r>
          </a:p>
          <a:p>
            <a:pPr marL="798513" indent="-35242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将明文分成若干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512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位的定长块，每一块与当前的报文摘要值结合，产生报文摘要的下一个中间结果，直到处理完毕。</a:t>
            </a:r>
          </a:p>
          <a:p>
            <a:pPr marL="798513" indent="-35242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共扫描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遍，效率略低于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，抗穷举性更高。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515534" y="1229367"/>
            <a:ext cx="8129015" cy="3076062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46"/>
          <p:cNvSpPr>
            <a:spLocks noChangeArrowheads="1"/>
          </p:cNvSpPr>
          <p:nvPr/>
        </p:nvSpPr>
        <p:spPr bwMode="auto">
          <a:xfrm>
            <a:off x="509474" y="752313"/>
            <a:ext cx="812901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计算机网络上的通信面临以下两大类威胁：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被动攻击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主动攻击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3" name="Rectangle 99"/>
          <p:cNvSpPr>
            <a:spLocks noChangeArrowheads="1"/>
          </p:cNvSpPr>
          <p:nvPr/>
        </p:nvSpPr>
        <p:spPr bwMode="auto">
          <a:xfrm>
            <a:off x="733297" y="2082947"/>
            <a:ext cx="7667251" cy="1866235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2678706" y="3501779"/>
            <a:ext cx="5709142" cy="434483"/>
          </a:xfrm>
          <a:prstGeom prst="rect">
            <a:avLst/>
          </a:prstGeom>
          <a:solidFill>
            <a:srgbClr val="0000FF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68"/>
          <p:cNvSpPr>
            <a:spLocks noChangeArrowheads="1"/>
          </p:cNvSpPr>
          <p:nvPr/>
        </p:nvSpPr>
        <p:spPr bwMode="auto">
          <a:xfrm>
            <a:off x="2888223" y="2609706"/>
            <a:ext cx="227122" cy="240805"/>
          </a:xfrm>
          <a:prstGeom prst="ellipse">
            <a:avLst/>
          </a:prstGeom>
          <a:solidFill>
            <a:srgbClr val="33CC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Oval 69"/>
          <p:cNvSpPr>
            <a:spLocks noChangeArrowheads="1"/>
          </p:cNvSpPr>
          <p:nvPr/>
        </p:nvSpPr>
        <p:spPr bwMode="auto">
          <a:xfrm>
            <a:off x="4063514" y="2609706"/>
            <a:ext cx="227122" cy="240805"/>
          </a:xfrm>
          <a:prstGeom prst="ellipse">
            <a:avLst/>
          </a:prstGeom>
          <a:solidFill>
            <a:srgbClr val="33CC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val 71"/>
          <p:cNvSpPr>
            <a:spLocks noChangeArrowheads="1"/>
          </p:cNvSpPr>
          <p:nvPr/>
        </p:nvSpPr>
        <p:spPr bwMode="auto">
          <a:xfrm>
            <a:off x="978206" y="2609706"/>
            <a:ext cx="227122" cy="238068"/>
          </a:xfrm>
          <a:prstGeom prst="ellipse">
            <a:avLst/>
          </a:prstGeom>
          <a:solidFill>
            <a:srgbClr val="33CC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Oval 72"/>
          <p:cNvSpPr>
            <a:spLocks noChangeArrowheads="1"/>
          </p:cNvSpPr>
          <p:nvPr/>
        </p:nvSpPr>
        <p:spPr bwMode="auto">
          <a:xfrm>
            <a:off x="2154864" y="2609706"/>
            <a:ext cx="227122" cy="238068"/>
          </a:xfrm>
          <a:prstGeom prst="ellipse">
            <a:avLst/>
          </a:prstGeom>
          <a:solidFill>
            <a:srgbClr val="33CC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Line 73"/>
          <p:cNvSpPr>
            <a:spLocks noChangeShapeType="1"/>
          </p:cNvSpPr>
          <p:nvPr/>
        </p:nvSpPr>
        <p:spPr bwMode="auto">
          <a:xfrm>
            <a:off x="1205328" y="2730109"/>
            <a:ext cx="94953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Arc 74"/>
          <p:cNvSpPr/>
          <p:nvPr/>
        </p:nvSpPr>
        <p:spPr bwMode="auto">
          <a:xfrm>
            <a:off x="1205328" y="2730109"/>
            <a:ext cx="489818" cy="340684"/>
          </a:xfrm>
          <a:custGeom>
            <a:avLst/>
            <a:gdLst>
              <a:gd name="G0" fmla="+- 0 0 0"/>
              <a:gd name="G1" fmla="+- 19891 0 0"/>
              <a:gd name="G2" fmla="+- 21600 0 0"/>
              <a:gd name="T0" fmla="*/ 8421 w 21600"/>
              <a:gd name="T1" fmla="*/ 0 h 19891"/>
              <a:gd name="T2" fmla="*/ 21600 w 21600"/>
              <a:gd name="T3" fmla="*/ 19891 h 19891"/>
              <a:gd name="T4" fmla="*/ 0 w 21600"/>
              <a:gd name="T5" fmla="*/ 19891 h 19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9891" fill="none" extrusionOk="0">
                <a:moveTo>
                  <a:pt x="8420" y="0"/>
                </a:moveTo>
                <a:cubicBezTo>
                  <a:pt x="16409" y="3382"/>
                  <a:pt x="21600" y="11215"/>
                  <a:pt x="21600" y="19891"/>
                </a:cubicBezTo>
              </a:path>
              <a:path w="21600" h="19891" stroke="0" extrusionOk="0">
                <a:moveTo>
                  <a:pt x="8420" y="0"/>
                </a:moveTo>
                <a:cubicBezTo>
                  <a:pt x="16409" y="3382"/>
                  <a:pt x="21600" y="11215"/>
                  <a:pt x="21600" y="19891"/>
                </a:cubicBezTo>
                <a:lnTo>
                  <a:pt x="0" y="19891"/>
                </a:lnTo>
                <a:close/>
              </a:path>
            </a:pathLst>
          </a:custGeom>
          <a:noFill/>
          <a:ln w="28575">
            <a:solidFill>
              <a:srgbClr val="CC0099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75"/>
          <p:cNvSpPr>
            <a:spLocks noChangeArrowheads="1"/>
          </p:cNvSpPr>
          <p:nvPr/>
        </p:nvSpPr>
        <p:spPr bwMode="auto">
          <a:xfrm>
            <a:off x="1548749" y="3087211"/>
            <a:ext cx="339315" cy="199758"/>
          </a:xfrm>
          <a:prstGeom prst="ellipse">
            <a:avLst/>
          </a:prstGeom>
          <a:solidFill>
            <a:srgbClr val="FF66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 Box 76"/>
          <p:cNvSpPr txBox="1">
            <a:spLocks noChangeArrowheads="1"/>
          </p:cNvSpPr>
          <p:nvPr/>
        </p:nvSpPr>
        <p:spPr bwMode="auto">
          <a:xfrm>
            <a:off x="1888064" y="3051638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截获</a:t>
            </a:r>
          </a:p>
        </p:txBody>
      </p:sp>
      <p:sp>
        <p:nvSpPr>
          <p:cNvPr id="23" name="Oval 77"/>
          <p:cNvSpPr>
            <a:spLocks noChangeArrowheads="1"/>
          </p:cNvSpPr>
          <p:nvPr/>
        </p:nvSpPr>
        <p:spPr bwMode="auto">
          <a:xfrm>
            <a:off x="4784559" y="2605602"/>
            <a:ext cx="227122" cy="236699"/>
          </a:xfrm>
          <a:prstGeom prst="ellipse">
            <a:avLst/>
          </a:prstGeom>
          <a:solidFill>
            <a:srgbClr val="33CC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Oval 78"/>
          <p:cNvSpPr>
            <a:spLocks noChangeArrowheads="1"/>
          </p:cNvSpPr>
          <p:nvPr/>
        </p:nvSpPr>
        <p:spPr bwMode="auto">
          <a:xfrm>
            <a:off x="5961217" y="2605602"/>
            <a:ext cx="228491" cy="236699"/>
          </a:xfrm>
          <a:prstGeom prst="ellipse">
            <a:avLst/>
          </a:prstGeom>
          <a:solidFill>
            <a:srgbClr val="33CC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val 83"/>
          <p:cNvSpPr>
            <a:spLocks noChangeArrowheads="1"/>
          </p:cNvSpPr>
          <p:nvPr/>
        </p:nvSpPr>
        <p:spPr bwMode="auto">
          <a:xfrm>
            <a:off x="6723309" y="2605602"/>
            <a:ext cx="227122" cy="236699"/>
          </a:xfrm>
          <a:prstGeom prst="ellipse">
            <a:avLst/>
          </a:prstGeom>
          <a:solidFill>
            <a:srgbClr val="33CC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 Box 85"/>
          <p:cNvSpPr txBox="1">
            <a:spLocks noChangeArrowheads="1"/>
          </p:cNvSpPr>
          <p:nvPr/>
        </p:nvSpPr>
        <p:spPr bwMode="auto">
          <a:xfrm>
            <a:off x="7776829" y="2906608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拒绝</a:t>
            </a:r>
          </a:p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sp>
        <p:nvSpPr>
          <p:cNvPr id="27" name="Oval 86"/>
          <p:cNvSpPr>
            <a:spLocks noChangeArrowheads="1"/>
          </p:cNvSpPr>
          <p:nvPr/>
        </p:nvSpPr>
        <p:spPr bwMode="auto">
          <a:xfrm>
            <a:off x="7899968" y="2605602"/>
            <a:ext cx="227122" cy="236699"/>
          </a:xfrm>
          <a:prstGeom prst="ellipse">
            <a:avLst/>
          </a:prstGeom>
          <a:solidFill>
            <a:srgbClr val="33CC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 Box 90"/>
          <p:cNvSpPr txBox="1">
            <a:spLocks noChangeArrowheads="1"/>
          </p:cNvSpPr>
          <p:nvPr/>
        </p:nvSpPr>
        <p:spPr bwMode="auto">
          <a:xfrm>
            <a:off x="4805083" y="3529142"/>
            <a:ext cx="13708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  动  攻  击</a:t>
            </a:r>
          </a:p>
        </p:txBody>
      </p:sp>
      <p:sp>
        <p:nvSpPr>
          <p:cNvPr id="29" name="Text Box 91"/>
          <p:cNvSpPr txBox="1">
            <a:spLocks noChangeArrowheads="1"/>
          </p:cNvSpPr>
          <p:nvPr/>
        </p:nvSpPr>
        <p:spPr bwMode="auto">
          <a:xfrm>
            <a:off x="7600329" y="2108943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目的站</a:t>
            </a:r>
          </a:p>
        </p:txBody>
      </p:sp>
      <p:sp>
        <p:nvSpPr>
          <p:cNvPr id="30" name="Text Box 92"/>
          <p:cNvSpPr txBox="1">
            <a:spLocks noChangeArrowheads="1"/>
          </p:cNvSpPr>
          <p:nvPr/>
        </p:nvSpPr>
        <p:spPr bwMode="auto">
          <a:xfrm>
            <a:off x="6544074" y="2108943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源站</a:t>
            </a:r>
          </a:p>
        </p:txBody>
      </p:sp>
      <p:sp>
        <p:nvSpPr>
          <p:cNvPr id="31" name="Text Box 93"/>
          <p:cNvSpPr txBox="1">
            <a:spLocks noChangeArrowheads="1"/>
          </p:cNvSpPr>
          <p:nvPr/>
        </p:nvSpPr>
        <p:spPr bwMode="auto">
          <a:xfrm>
            <a:off x="4710676" y="2108943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源站</a:t>
            </a:r>
          </a:p>
        </p:txBody>
      </p:sp>
      <p:sp>
        <p:nvSpPr>
          <p:cNvPr id="32" name="Text Box 94"/>
          <p:cNvSpPr txBox="1">
            <a:spLocks noChangeArrowheads="1"/>
          </p:cNvSpPr>
          <p:nvPr/>
        </p:nvSpPr>
        <p:spPr bwMode="auto">
          <a:xfrm>
            <a:off x="2807500" y="2108943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源站</a:t>
            </a:r>
          </a:p>
        </p:txBody>
      </p:sp>
      <p:sp>
        <p:nvSpPr>
          <p:cNvPr id="33" name="Text Box 95"/>
          <p:cNvSpPr txBox="1">
            <a:spLocks noChangeArrowheads="1"/>
          </p:cNvSpPr>
          <p:nvPr/>
        </p:nvSpPr>
        <p:spPr bwMode="auto">
          <a:xfrm>
            <a:off x="833176" y="2108943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源站</a:t>
            </a:r>
          </a:p>
        </p:txBody>
      </p:sp>
      <p:sp>
        <p:nvSpPr>
          <p:cNvPr id="34" name="Text Box 96"/>
          <p:cNvSpPr txBox="1">
            <a:spLocks noChangeArrowheads="1"/>
          </p:cNvSpPr>
          <p:nvPr/>
        </p:nvSpPr>
        <p:spPr bwMode="auto">
          <a:xfrm>
            <a:off x="5697154" y="2108943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目的站</a:t>
            </a:r>
          </a:p>
        </p:txBody>
      </p:sp>
      <p:sp>
        <p:nvSpPr>
          <p:cNvPr id="35" name="Text Box 97"/>
          <p:cNvSpPr txBox="1">
            <a:spLocks noChangeArrowheads="1"/>
          </p:cNvSpPr>
          <p:nvPr/>
        </p:nvSpPr>
        <p:spPr bwMode="auto">
          <a:xfrm>
            <a:off x="3793977" y="2108943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目的站</a:t>
            </a:r>
          </a:p>
        </p:txBody>
      </p:sp>
      <p:sp>
        <p:nvSpPr>
          <p:cNvPr id="36" name="Text Box 98"/>
          <p:cNvSpPr txBox="1">
            <a:spLocks noChangeArrowheads="1"/>
          </p:cNvSpPr>
          <p:nvPr/>
        </p:nvSpPr>
        <p:spPr bwMode="auto">
          <a:xfrm>
            <a:off x="1890801" y="2108943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目的站</a:t>
            </a:r>
          </a:p>
        </p:txBody>
      </p:sp>
      <p:sp>
        <p:nvSpPr>
          <p:cNvPr id="40" name="Arc 105"/>
          <p:cNvSpPr/>
          <p:nvPr/>
        </p:nvSpPr>
        <p:spPr bwMode="auto">
          <a:xfrm>
            <a:off x="3097559" y="2712322"/>
            <a:ext cx="491186" cy="370784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Oval 106"/>
          <p:cNvSpPr>
            <a:spLocks noChangeArrowheads="1"/>
          </p:cNvSpPr>
          <p:nvPr/>
        </p:nvSpPr>
        <p:spPr bwMode="auto">
          <a:xfrm>
            <a:off x="3440979" y="3083106"/>
            <a:ext cx="340684" cy="198391"/>
          </a:xfrm>
          <a:prstGeom prst="ellipse">
            <a:avLst/>
          </a:prstGeom>
          <a:solidFill>
            <a:srgbClr val="FF66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Arc 107"/>
          <p:cNvSpPr/>
          <p:nvPr/>
        </p:nvSpPr>
        <p:spPr bwMode="auto">
          <a:xfrm flipH="1">
            <a:off x="3629792" y="2723268"/>
            <a:ext cx="417304" cy="369416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48"/>
              <a:gd name="T1" fmla="*/ 0 h 21600"/>
              <a:gd name="T2" fmla="*/ 21548 w 21548"/>
              <a:gd name="T3" fmla="*/ 20107 h 21600"/>
              <a:gd name="T4" fmla="*/ 0 w 2154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48" h="21600" fill="none" extrusionOk="0">
                <a:moveTo>
                  <a:pt x="-1" y="0"/>
                </a:moveTo>
                <a:cubicBezTo>
                  <a:pt x="11349" y="0"/>
                  <a:pt x="20763" y="8784"/>
                  <a:pt x="21548" y="20106"/>
                </a:cubicBezTo>
              </a:path>
              <a:path w="21548" h="21600" stroke="0" extrusionOk="0">
                <a:moveTo>
                  <a:pt x="-1" y="0"/>
                </a:moveTo>
                <a:cubicBezTo>
                  <a:pt x="11349" y="0"/>
                  <a:pt x="20763" y="8784"/>
                  <a:pt x="21548" y="20106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CC0099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 Box 108"/>
          <p:cNvSpPr txBox="1">
            <a:spLocks noChangeArrowheads="1"/>
          </p:cNvSpPr>
          <p:nvPr/>
        </p:nvSpPr>
        <p:spPr bwMode="auto">
          <a:xfrm>
            <a:off x="3781664" y="3046165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篡改</a:t>
            </a:r>
          </a:p>
        </p:txBody>
      </p:sp>
      <p:sp>
        <p:nvSpPr>
          <p:cNvPr id="44" name="Arc 109"/>
          <p:cNvSpPr/>
          <p:nvPr/>
        </p:nvSpPr>
        <p:spPr bwMode="auto">
          <a:xfrm flipH="1">
            <a:off x="5515182" y="2720532"/>
            <a:ext cx="417304" cy="369416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48"/>
              <a:gd name="T1" fmla="*/ 0 h 21600"/>
              <a:gd name="T2" fmla="*/ 21548 w 21548"/>
              <a:gd name="T3" fmla="*/ 20107 h 21600"/>
              <a:gd name="T4" fmla="*/ 0 w 2154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48" h="21600" fill="none" extrusionOk="0">
                <a:moveTo>
                  <a:pt x="-1" y="0"/>
                </a:moveTo>
                <a:cubicBezTo>
                  <a:pt x="11349" y="0"/>
                  <a:pt x="20763" y="8784"/>
                  <a:pt x="21548" y="20106"/>
                </a:cubicBezTo>
              </a:path>
              <a:path w="21548" h="21600" stroke="0" extrusionOk="0">
                <a:moveTo>
                  <a:pt x="-1" y="0"/>
                </a:moveTo>
                <a:cubicBezTo>
                  <a:pt x="11349" y="0"/>
                  <a:pt x="20763" y="8784"/>
                  <a:pt x="21548" y="20106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CC0099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 Box 110"/>
          <p:cNvSpPr txBox="1">
            <a:spLocks noChangeArrowheads="1"/>
          </p:cNvSpPr>
          <p:nvPr/>
        </p:nvSpPr>
        <p:spPr bwMode="auto">
          <a:xfrm>
            <a:off x="5667053" y="2906608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恶意</a:t>
            </a:r>
          </a:p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</a:p>
        </p:txBody>
      </p:sp>
      <p:sp>
        <p:nvSpPr>
          <p:cNvPr id="46" name="Oval 111"/>
          <p:cNvSpPr>
            <a:spLocks noChangeArrowheads="1"/>
          </p:cNvSpPr>
          <p:nvPr/>
        </p:nvSpPr>
        <p:spPr bwMode="auto">
          <a:xfrm>
            <a:off x="5372888" y="3063951"/>
            <a:ext cx="340684" cy="198391"/>
          </a:xfrm>
          <a:prstGeom prst="ellipse">
            <a:avLst/>
          </a:prstGeom>
          <a:solidFill>
            <a:srgbClr val="FF66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Oval 112"/>
          <p:cNvSpPr>
            <a:spLocks noChangeArrowheads="1"/>
          </p:cNvSpPr>
          <p:nvPr/>
        </p:nvSpPr>
        <p:spPr bwMode="auto">
          <a:xfrm>
            <a:off x="6821820" y="3092684"/>
            <a:ext cx="339315" cy="197022"/>
          </a:xfrm>
          <a:prstGeom prst="ellipse">
            <a:avLst/>
          </a:prstGeom>
          <a:solidFill>
            <a:srgbClr val="FF66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Oval 113"/>
          <p:cNvSpPr>
            <a:spLocks noChangeArrowheads="1"/>
          </p:cNvSpPr>
          <p:nvPr/>
        </p:nvSpPr>
        <p:spPr bwMode="auto">
          <a:xfrm>
            <a:off x="7007896" y="3155622"/>
            <a:ext cx="339315" cy="186076"/>
          </a:xfrm>
          <a:prstGeom prst="ellipse">
            <a:avLst/>
          </a:prstGeom>
          <a:solidFill>
            <a:srgbClr val="FF66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Oval 87"/>
          <p:cNvSpPr>
            <a:spLocks noChangeArrowheads="1"/>
          </p:cNvSpPr>
          <p:nvPr/>
        </p:nvSpPr>
        <p:spPr bwMode="auto">
          <a:xfrm>
            <a:off x="7193973" y="3217191"/>
            <a:ext cx="339315" cy="197022"/>
          </a:xfrm>
          <a:prstGeom prst="ellipse">
            <a:avLst/>
          </a:prstGeom>
          <a:solidFill>
            <a:srgbClr val="FF66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Oval 114"/>
          <p:cNvSpPr>
            <a:spLocks noChangeArrowheads="1"/>
          </p:cNvSpPr>
          <p:nvPr/>
        </p:nvSpPr>
        <p:spPr bwMode="auto">
          <a:xfrm>
            <a:off x="7442986" y="3217191"/>
            <a:ext cx="339315" cy="197022"/>
          </a:xfrm>
          <a:prstGeom prst="ellipse">
            <a:avLst/>
          </a:prstGeom>
          <a:solidFill>
            <a:srgbClr val="FF66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Line 115"/>
          <p:cNvSpPr>
            <a:spLocks noChangeShapeType="1"/>
          </p:cNvSpPr>
          <p:nvPr/>
        </p:nvSpPr>
        <p:spPr bwMode="auto">
          <a:xfrm flipV="1">
            <a:off x="7007896" y="2747896"/>
            <a:ext cx="875653" cy="344788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Line 116"/>
          <p:cNvSpPr>
            <a:spLocks noChangeShapeType="1"/>
          </p:cNvSpPr>
          <p:nvPr/>
        </p:nvSpPr>
        <p:spPr bwMode="auto">
          <a:xfrm flipV="1">
            <a:off x="7239123" y="2793046"/>
            <a:ext cx="664949" cy="370785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Line 117"/>
          <p:cNvSpPr>
            <a:spLocks noChangeShapeType="1"/>
          </p:cNvSpPr>
          <p:nvPr/>
        </p:nvSpPr>
        <p:spPr bwMode="auto">
          <a:xfrm flipV="1">
            <a:off x="7401208" y="2832725"/>
            <a:ext cx="542542" cy="382717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Line 118"/>
          <p:cNvSpPr>
            <a:spLocks noChangeShapeType="1"/>
          </p:cNvSpPr>
          <p:nvPr/>
        </p:nvSpPr>
        <p:spPr bwMode="auto">
          <a:xfrm flipV="1">
            <a:off x="7672845" y="2821779"/>
            <a:ext cx="317424" cy="402253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744114" y="3501779"/>
            <a:ext cx="1947292" cy="438192"/>
          </a:xfrm>
          <a:prstGeom prst="rect">
            <a:avLst/>
          </a:prstGeom>
          <a:solidFill>
            <a:srgbClr val="00B050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 Box 89"/>
          <p:cNvSpPr txBox="1">
            <a:spLocks noChangeArrowheads="1"/>
          </p:cNvSpPr>
          <p:nvPr/>
        </p:nvSpPr>
        <p:spPr bwMode="auto">
          <a:xfrm>
            <a:off x="1173450" y="3527774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被动攻击</a:t>
            </a:r>
          </a:p>
        </p:txBody>
      </p:sp>
      <p:sp>
        <p:nvSpPr>
          <p:cNvPr id="37" name="Line 101"/>
          <p:cNvSpPr>
            <a:spLocks noChangeShapeType="1"/>
          </p:cNvSpPr>
          <p:nvPr/>
        </p:nvSpPr>
        <p:spPr bwMode="auto">
          <a:xfrm>
            <a:off x="2693938" y="2082947"/>
            <a:ext cx="0" cy="1866235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Line 102"/>
          <p:cNvSpPr>
            <a:spLocks noChangeShapeType="1"/>
          </p:cNvSpPr>
          <p:nvPr/>
        </p:nvSpPr>
        <p:spPr bwMode="auto">
          <a:xfrm>
            <a:off x="4575224" y="2082947"/>
            <a:ext cx="0" cy="1418831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>
            <a:off x="6535864" y="2082947"/>
            <a:ext cx="0" cy="1418831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Line 100"/>
          <p:cNvSpPr>
            <a:spLocks noChangeShapeType="1"/>
          </p:cNvSpPr>
          <p:nvPr/>
        </p:nvSpPr>
        <p:spPr bwMode="auto">
          <a:xfrm>
            <a:off x="733297" y="3501778"/>
            <a:ext cx="7667251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AutoShape 12"/>
          <p:cNvSpPr>
            <a:spLocks noChangeArrowheads="1"/>
          </p:cNvSpPr>
          <p:nvPr/>
        </p:nvSpPr>
        <p:spPr bwMode="auto">
          <a:xfrm>
            <a:off x="511896" y="733248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3"/>
          <p:cNvSpPr>
            <a:spLocks noChangeArrowheads="1"/>
          </p:cNvSpPr>
          <p:nvPr/>
        </p:nvSpPr>
        <p:spPr bwMode="auto">
          <a:xfrm>
            <a:off x="2020256" y="707784"/>
            <a:ext cx="51122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7.1.1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计算机网络面临的安全性威胁</a:t>
            </a:r>
          </a:p>
        </p:txBody>
      </p:sp>
      <p:sp>
        <p:nvSpPr>
          <p:cNvPr id="61" name="Rectangle 46"/>
          <p:cNvSpPr>
            <a:spLocks noChangeArrowheads="1"/>
          </p:cNvSpPr>
          <p:nvPr/>
        </p:nvSpPr>
        <p:spPr bwMode="auto">
          <a:xfrm>
            <a:off x="509475" y="1295036"/>
            <a:ext cx="8129015" cy="441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计算机网络上的通信面临以下两大类威胁：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被动攻击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主动攻击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09475" y="60936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334348" y="576149"/>
            <a:ext cx="24792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报文鉴别码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</a:p>
        </p:txBody>
      </p:sp>
      <p:sp>
        <p:nvSpPr>
          <p:cNvPr id="7" name="Rectangle 46"/>
          <p:cNvSpPr>
            <a:spLocks noChangeArrowheads="1"/>
          </p:cNvSpPr>
          <p:nvPr/>
        </p:nvSpPr>
        <p:spPr bwMode="auto">
          <a:xfrm>
            <a:off x="509474" y="952081"/>
            <a:ext cx="8129016" cy="3407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9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实现的报文鉴别可以防篡改，但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不能防伪造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，因而不能真正实现报文鉴别。</a:t>
            </a:r>
          </a:p>
          <a:p>
            <a:pPr marL="342900" indent="-342900" eaLnBrk="0" hangingPunct="0">
              <a:lnSpc>
                <a:spcPts val="29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</a:p>
          <a:p>
            <a:pPr marL="342265" eaLnBrk="0" hangingPunct="0">
              <a:lnSpc>
                <a:spcPts val="2900"/>
              </a:lnSpc>
              <a:buClr>
                <a:srgbClr val="7030A0"/>
              </a:buClr>
            </a:pP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入侵者创建了一个伪造的报文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，然后计算出其散列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，并把拼接有散列的扩展报文冒充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发送给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265" eaLnBrk="0" hangingPunct="0">
              <a:lnSpc>
                <a:spcPts val="2900"/>
              </a:lnSpc>
              <a:buClr>
                <a:srgbClr val="7030A0"/>
              </a:buClr>
            </a:pP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收到扩展的报文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后， 通过散列函数的运算，计算出收到的报文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800" b="1" baseline="-25000" dirty="0">
                <a:ea typeface="黑体" pitchFamily="2" charset="-122"/>
              </a:rPr>
              <a:t>R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的散列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800" b="1" baseline="-25000" dirty="0">
                <a:ea typeface="黑体" pitchFamily="2" charset="-122"/>
              </a:rPr>
              <a:t>R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265" eaLnBrk="0" hangingPunct="0">
              <a:lnSpc>
                <a:spcPts val="2900"/>
              </a:lnSpc>
              <a:buClr>
                <a:srgbClr val="7030A0"/>
              </a:buClr>
            </a:pP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(3)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=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800" b="1" baseline="-25000" dirty="0">
                <a:ea typeface="黑体" pitchFamily="2" charset="-122"/>
              </a:rPr>
              <a:t>R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就会误认为所收到的伪造报文就是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发送的。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1016931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334348" y="983720"/>
            <a:ext cx="24792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报文鉴别码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402895"/>
            <a:ext cx="8418626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为防范上述攻击，可以对散列进行一次加密。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散列加密后的结果叫做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报文鉴别码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 (Message Authentication Code)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由于入侵者不掌握密钥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，所以入侵者无法伪造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的报文鉴别码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，因而无法伪造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发送的报文。这样就完成了对报文的鉴别。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AutoShape 5"/>
          <p:cNvSpPr>
            <a:spLocks noChangeArrowheads="1"/>
          </p:cNvSpPr>
          <p:nvPr/>
        </p:nvSpPr>
        <p:spPr bwMode="auto">
          <a:xfrm>
            <a:off x="509475" y="623508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Rectangle 6"/>
          <p:cNvSpPr>
            <a:spLocks noChangeArrowheads="1"/>
          </p:cNvSpPr>
          <p:nvPr/>
        </p:nvSpPr>
        <p:spPr bwMode="auto">
          <a:xfrm>
            <a:off x="3334348" y="590297"/>
            <a:ext cx="24792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报文鉴别码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17852" y="1103841"/>
            <a:ext cx="8133857" cy="326805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 Box 34"/>
          <p:cNvSpPr txBox="1">
            <a:spLocks noChangeArrowheads="1"/>
          </p:cNvSpPr>
          <p:nvPr/>
        </p:nvSpPr>
        <p:spPr bwMode="auto">
          <a:xfrm>
            <a:off x="2608509" y="4034424"/>
            <a:ext cx="431400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使用公开密钥密码体制鉴别报文（防伪造，防否认）</a:t>
            </a:r>
          </a:p>
        </p:txBody>
      </p:sp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3082660" y="2375430"/>
            <a:ext cx="32367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使用传统加密方法鉴别报文（防伪造）</a:t>
            </a:r>
          </a:p>
        </p:txBody>
      </p:sp>
      <p:grpSp>
        <p:nvGrpSpPr>
          <p:cNvPr id="119" name="组合 118"/>
          <p:cNvGrpSpPr/>
          <p:nvPr/>
        </p:nvGrpSpPr>
        <p:grpSpPr>
          <a:xfrm>
            <a:off x="1737827" y="1181502"/>
            <a:ext cx="5592248" cy="1180610"/>
            <a:chOff x="1737827" y="1163688"/>
            <a:chExt cx="5592248" cy="1180610"/>
          </a:xfrm>
        </p:grpSpPr>
        <p:grpSp>
          <p:nvGrpSpPr>
            <p:cNvPr id="9" name="组合 8"/>
            <p:cNvGrpSpPr/>
            <p:nvPr/>
          </p:nvGrpSpPr>
          <p:grpSpPr>
            <a:xfrm>
              <a:off x="1831768" y="1163688"/>
              <a:ext cx="5498307" cy="1180610"/>
              <a:chOff x="539304" y="1195611"/>
              <a:chExt cx="9175039" cy="197008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6292403" y="1195611"/>
                <a:ext cx="3421940" cy="1970087"/>
                <a:chOff x="5860355" y="1195611"/>
                <a:chExt cx="3421940" cy="1970087"/>
              </a:xfrm>
            </p:grpSpPr>
            <p:sp>
              <p:nvSpPr>
                <p:cNvPr id="30" name="Rectangle 17"/>
                <p:cNvSpPr>
                  <a:spLocks noChangeArrowheads="1"/>
                </p:cNvSpPr>
                <p:nvPr/>
              </p:nvSpPr>
              <p:spPr bwMode="auto">
                <a:xfrm>
                  <a:off x="5860355" y="1195611"/>
                  <a:ext cx="609600" cy="106680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600" b="1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</a:t>
                  </a:r>
                </a:p>
              </p:txBody>
            </p:sp>
            <p:sp>
              <p:nvSpPr>
                <p:cNvPr id="31" name="Rectangle 18" descr="浅色竖线"/>
                <p:cNvSpPr>
                  <a:spLocks noChangeArrowheads="1"/>
                </p:cNvSpPr>
                <p:nvPr/>
              </p:nvSpPr>
              <p:spPr bwMode="auto">
                <a:xfrm>
                  <a:off x="5860355" y="2262412"/>
                  <a:ext cx="609601" cy="381000"/>
                </a:xfrm>
                <a:prstGeom prst="rect">
                  <a:avLst/>
                </a:prstGeom>
                <a:pattFill prst="ltVert">
                  <a:fgClr>
                    <a:schemeClr val="tx1"/>
                  </a:fgClr>
                  <a:bgClr>
                    <a:srgbClr val="FFFFFF"/>
                  </a:bgClr>
                </a:pattFill>
                <a:ln w="127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Oval 19"/>
                <p:cNvSpPr>
                  <a:spLocks noChangeArrowheads="1"/>
                </p:cNvSpPr>
                <p:nvPr/>
              </p:nvSpPr>
              <p:spPr bwMode="auto">
                <a:xfrm>
                  <a:off x="6938268" y="2730723"/>
                  <a:ext cx="434975" cy="43497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400" b="1" i="0" u="none" strike="noStrike" kern="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</a:t>
                  </a:r>
                </a:p>
              </p:txBody>
            </p:sp>
            <p:sp>
              <p:nvSpPr>
                <p:cNvPr id="33" name="Rectangle 20"/>
                <p:cNvSpPr>
                  <a:spLocks noChangeArrowheads="1"/>
                </p:cNvSpPr>
                <p:nvPr/>
              </p:nvSpPr>
              <p:spPr bwMode="auto">
                <a:xfrm>
                  <a:off x="7917755" y="2719611"/>
                  <a:ext cx="609600" cy="381000"/>
                </a:xfrm>
                <a:prstGeom prst="rect">
                  <a:avLst/>
                </a:prstGeom>
                <a:solidFill>
                  <a:srgbClr val="FFFF66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400" b="1" i="0" u="none" strike="noStrike" kern="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MD</a:t>
                  </a:r>
                </a:p>
              </p:txBody>
            </p:sp>
            <p:sp>
              <p:nvSpPr>
                <p:cNvPr id="34" name="Line 21"/>
                <p:cNvSpPr>
                  <a:spLocks noChangeShapeType="1"/>
                </p:cNvSpPr>
                <p:nvPr/>
              </p:nvSpPr>
              <p:spPr bwMode="auto">
                <a:xfrm>
                  <a:off x="7416400" y="2948211"/>
                  <a:ext cx="492970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miter lim="800000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5" name="Line 22"/>
                <p:cNvSpPr>
                  <a:spLocks noChangeShapeType="1"/>
                </p:cNvSpPr>
                <p:nvPr/>
              </p:nvSpPr>
              <p:spPr bwMode="auto">
                <a:xfrm>
                  <a:off x="6300787" y="2948211"/>
                  <a:ext cx="601964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miter lim="800000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6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6317555" y="2643411"/>
                  <a:ext cx="0" cy="30480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7" name="Rectangle 24"/>
                <p:cNvSpPr>
                  <a:spLocks noChangeArrowheads="1"/>
                </p:cNvSpPr>
                <p:nvPr/>
              </p:nvSpPr>
              <p:spPr bwMode="auto">
                <a:xfrm>
                  <a:off x="7917755" y="1500411"/>
                  <a:ext cx="609600" cy="381000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400" b="1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MD</a:t>
                  </a:r>
                </a:p>
              </p:txBody>
            </p:sp>
            <p:sp>
              <p:nvSpPr>
                <p:cNvPr id="3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7079555" y="1282923"/>
                  <a:ext cx="554246" cy="5135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400" b="1" i="0" u="none" strike="noStrike" kern="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</a:t>
                  </a:r>
                </a:p>
              </p:txBody>
            </p:sp>
            <p:sp>
              <p:nvSpPr>
                <p:cNvPr id="39" name="AutoShape 26"/>
                <p:cNvSpPr/>
                <p:nvPr/>
              </p:nvSpPr>
              <p:spPr bwMode="auto">
                <a:xfrm>
                  <a:off x="6546155" y="1195611"/>
                  <a:ext cx="304800" cy="1066800"/>
                </a:xfrm>
                <a:prstGeom prst="rightBrace">
                  <a:avLst>
                    <a:gd name="adj1" fmla="val 29167"/>
                    <a:gd name="adj2" fmla="val 50000"/>
                  </a:avLst>
                </a:prstGeom>
                <a:noFill/>
                <a:ln w="19050">
                  <a:solidFill>
                    <a:srgbClr val="0000FF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" name="Line 27"/>
                <p:cNvSpPr>
                  <a:spLocks noChangeShapeType="1"/>
                </p:cNvSpPr>
                <p:nvPr/>
              </p:nvSpPr>
              <p:spPr bwMode="auto">
                <a:xfrm>
                  <a:off x="7003355" y="1729011"/>
                  <a:ext cx="685800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miter lim="800000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1" name="AutoShape 28"/>
                <p:cNvSpPr>
                  <a:spLocks noChangeArrowheads="1"/>
                </p:cNvSpPr>
                <p:nvPr/>
              </p:nvSpPr>
              <p:spPr bwMode="auto">
                <a:xfrm>
                  <a:off x="8146355" y="1957611"/>
                  <a:ext cx="228600" cy="685800"/>
                </a:xfrm>
                <a:prstGeom prst="upDownArrow">
                  <a:avLst>
                    <a:gd name="adj1" fmla="val 50000"/>
                    <a:gd name="adj2" fmla="val 60000"/>
                  </a:avLst>
                </a:prstGeom>
                <a:solidFill>
                  <a:srgbClr val="FFFF00"/>
                </a:solidFill>
                <a:ln w="6350">
                  <a:solidFill>
                    <a:srgbClr val="0000FF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8374956" y="1995711"/>
                  <a:ext cx="907339" cy="5135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1400" b="1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比较</a:t>
                  </a:r>
                </a:p>
              </p:txBody>
            </p:sp>
            <p:sp>
              <p:nvSpPr>
                <p:cNvPr id="43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6907988" y="1984599"/>
                  <a:ext cx="516797" cy="5135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400" b="1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</a:t>
                  </a:r>
                </a:p>
              </p:txBody>
            </p:sp>
            <p:sp>
              <p:nvSpPr>
                <p:cNvPr id="44" name="Line 33"/>
                <p:cNvSpPr>
                  <a:spLocks noChangeShapeType="1"/>
                </p:cNvSpPr>
                <p:nvPr/>
              </p:nvSpPr>
              <p:spPr bwMode="auto">
                <a:xfrm>
                  <a:off x="7155755" y="2414811"/>
                  <a:ext cx="0" cy="30480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4641155" y="1412783"/>
                <a:ext cx="1319957" cy="802796"/>
                <a:chOff x="4641155" y="1412783"/>
                <a:chExt cx="1319957" cy="802796"/>
              </a:xfrm>
            </p:grpSpPr>
            <p:sp>
              <p:nvSpPr>
                <p:cNvPr id="28" name="右箭头 27"/>
                <p:cNvSpPr/>
                <p:nvPr/>
              </p:nvSpPr>
              <p:spPr bwMode="auto">
                <a:xfrm>
                  <a:off x="4641155" y="1744885"/>
                  <a:ext cx="1319957" cy="470694"/>
                </a:xfrm>
                <a:prstGeom prst="rightArrow">
                  <a:avLst/>
                </a:prstGeom>
                <a:solidFill>
                  <a:srgbClr val="99FF66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100" b="0" i="0" u="none" strike="noStrike" cap="none" normalizeH="0" baseline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808985" y="1412783"/>
                  <a:ext cx="907339" cy="5135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400" b="1" dirty="0">
                      <a:solidFill>
                        <a:srgbClr val="CC0099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发送</a:t>
                  </a: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539304" y="1195611"/>
                <a:ext cx="3657601" cy="1970087"/>
                <a:chOff x="539304" y="1195611"/>
                <a:chExt cx="3657600" cy="1970087"/>
              </a:xfrm>
            </p:grpSpPr>
            <p:sp>
              <p:nvSpPr>
                <p:cNvPr id="13" name="Rectangle 5"/>
                <p:cNvSpPr>
                  <a:spLocks noChangeArrowheads="1"/>
                </p:cNvSpPr>
                <p:nvPr/>
              </p:nvSpPr>
              <p:spPr bwMode="auto">
                <a:xfrm>
                  <a:off x="539304" y="1195611"/>
                  <a:ext cx="609600" cy="106680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</a:t>
                  </a:r>
                </a:p>
              </p:txBody>
            </p:sp>
            <p:sp>
              <p:nvSpPr>
                <p:cNvPr id="14" name="Rectangle 6"/>
                <p:cNvSpPr>
                  <a:spLocks noChangeArrowheads="1"/>
                </p:cNvSpPr>
                <p:nvPr/>
              </p:nvSpPr>
              <p:spPr bwMode="auto">
                <a:xfrm>
                  <a:off x="539304" y="2719611"/>
                  <a:ext cx="609600" cy="381000"/>
                </a:xfrm>
                <a:prstGeom prst="rect">
                  <a:avLst/>
                </a:prstGeom>
                <a:solidFill>
                  <a:srgbClr val="FFFF66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400" b="1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MD</a:t>
                  </a:r>
                </a:p>
              </p:txBody>
            </p:sp>
            <p:sp>
              <p:nvSpPr>
                <p:cNvPr id="15" name="Oval 7"/>
                <p:cNvSpPr>
                  <a:spLocks noChangeArrowheads="1"/>
                </p:cNvSpPr>
                <p:nvPr/>
              </p:nvSpPr>
              <p:spPr bwMode="auto">
                <a:xfrm>
                  <a:off x="1693417" y="2730723"/>
                  <a:ext cx="434975" cy="43497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400" b="1" i="0" u="none" strike="noStrike" kern="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E</a:t>
                  </a:r>
                </a:p>
              </p:txBody>
            </p:sp>
            <p:sp>
              <p:nvSpPr>
                <p:cNvPr id="16" name="Line 8"/>
                <p:cNvSpPr>
                  <a:spLocks noChangeShapeType="1"/>
                </p:cNvSpPr>
                <p:nvPr/>
              </p:nvSpPr>
              <p:spPr bwMode="auto">
                <a:xfrm>
                  <a:off x="844104" y="2262411"/>
                  <a:ext cx="0" cy="45720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miter lim="800000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" name="Line 10"/>
                <p:cNvSpPr>
                  <a:spLocks noChangeShapeType="1"/>
                </p:cNvSpPr>
                <p:nvPr/>
              </p:nvSpPr>
              <p:spPr bwMode="auto">
                <a:xfrm>
                  <a:off x="1157288" y="2948211"/>
                  <a:ext cx="530225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miter lim="800000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" name="Line 11"/>
                <p:cNvSpPr>
                  <a:spLocks noChangeShapeType="1"/>
                </p:cNvSpPr>
                <p:nvPr/>
              </p:nvSpPr>
              <p:spPr bwMode="auto">
                <a:xfrm>
                  <a:off x="2133590" y="2948211"/>
                  <a:ext cx="514162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miter lim="800000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Rectangle 12" descr="浅色竖线"/>
                <p:cNvSpPr>
                  <a:spLocks noChangeArrowheads="1"/>
                </p:cNvSpPr>
                <p:nvPr/>
              </p:nvSpPr>
              <p:spPr bwMode="auto">
                <a:xfrm>
                  <a:off x="2672903" y="2719611"/>
                  <a:ext cx="533401" cy="381000"/>
                </a:xfrm>
                <a:prstGeom prst="rect">
                  <a:avLst/>
                </a:prstGeom>
                <a:pattFill prst="ltVert">
                  <a:fgClr>
                    <a:schemeClr val="tx1"/>
                  </a:fgClr>
                  <a:bgClr>
                    <a:srgbClr val="FFFFFF"/>
                  </a:bgClr>
                </a:pattFill>
                <a:ln w="127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Rectangle 13"/>
                <p:cNvSpPr>
                  <a:spLocks noChangeArrowheads="1"/>
                </p:cNvSpPr>
                <p:nvPr/>
              </p:nvSpPr>
              <p:spPr bwMode="auto">
                <a:xfrm>
                  <a:off x="3587303" y="1195611"/>
                  <a:ext cx="609601" cy="106680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</a:t>
                  </a:r>
                </a:p>
              </p:txBody>
            </p:sp>
            <p:sp>
              <p:nvSpPr>
                <p:cNvPr id="22" name="Rectangle 14" descr="浅色竖线"/>
                <p:cNvSpPr>
                  <a:spLocks noChangeArrowheads="1"/>
                </p:cNvSpPr>
                <p:nvPr/>
              </p:nvSpPr>
              <p:spPr bwMode="auto">
                <a:xfrm>
                  <a:off x="3587304" y="2262411"/>
                  <a:ext cx="609600" cy="381000"/>
                </a:xfrm>
                <a:prstGeom prst="rect">
                  <a:avLst/>
                </a:prstGeom>
                <a:pattFill prst="ltVert">
                  <a:fgClr>
                    <a:schemeClr val="tx1"/>
                  </a:fgClr>
                  <a:bgClr>
                    <a:srgbClr val="FFFFFF"/>
                  </a:bgClr>
                </a:pattFill>
                <a:ln w="127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" name="Line 15"/>
                <p:cNvSpPr>
                  <a:spLocks noChangeShapeType="1"/>
                </p:cNvSpPr>
                <p:nvPr/>
              </p:nvSpPr>
              <p:spPr bwMode="auto">
                <a:xfrm>
                  <a:off x="3223071" y="2948211"/>
                  <a:ext cx="685800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3892104" y="2643411"/>
                  <a:ext cx="0" cy="30480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641945" y="1984599"/>
                  <a:ext cx="516797" cy="5135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400" b="1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</a:t>
                  </a:r>
                </a:p>
              </p:txBody>
            </p:sp>
            <p:sp>
              <p:nvSpPr>
                <p:cNvPr id="26" name="Line 31"/>
                <p:cNvSpPr>
                  <a:spLocks noChangeShapeType="1"/>
                </p:cNvSpPr>
                <p:nvPr/>
              </p:nvSpPr>
              <p:spPr bwMode="auto">
                <a:xfrm>
                  <a:off x="1910904" y="2414811"/>
                  <a:ext cx="0" cy="30480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2465418" y="2327837"/>
                  <a:ext cx="935264" cy="4622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 dirty="0">
                      <a:solidFill>
                        <a:srgbClr val="CC0099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MAC</a:t>
                  </a:r>
                  <a:endParaRPr lang="zh-CN" altLang="en-US" sz="1200" b="1" dirty="0">
                    <a:solidFill>
                      <a:srgbClr val="CC00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83" name="Text Box 9"/>
            <p:cNvSpPr txBox="1">
              <a:spLocks noChangeArrowheads="1"/>
            </p:cNvSpPr>
            <p:nvPr/>
          </p:nvSpPr>
          <p:spPr bwMode="auto">
            <a:xfrm>
              <a:off x="1737827" y="1777896"/>
              <a:ext cx="33214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1737827" y="2836000"/>
            <a:ext cx="5592248" cy="1180610"/>
            <a:chOff x="1737827" y="1163688"/>
            <a:chExt cx="5592248" cy="1180610"/>
          </a:xfrm>
        </p:grpSpPr>
        <p:grpSp>
          <p:nvGrpSpPr>
            <p:cNvPr id="121" name="组合 120"/>
            <p:cNvGrpSpPr/>
            <p:nvPr/>
          </p:nvGrpSpPr>
          <p:grpSpPr>
            <a:xfrm>
              <a:off x="1831768" y="1163688"/>
              <a:ext cx="5498307" cy="1180610"/>
              <a:chOff x="539304" y="1195611"/>
              <a:chExt cx="9175039" cy="1970087"/>
            </a:xfrm>
          </p:grpSpPr>
          <p:grpSp>
            <p:nvGrpSpPr>
              <p:cNvPr id="123" name="组合 122"/>
              <p:cNvGrpSpPr/>
              <p:nvPr/>
            </p:nvGrpSpPr>
            <p:grpSpPr>
              <a:xfrm>
                <a:off x="6292403" y="1195611"/>
                <a:ext cx="3421940" cy="1970087"/>
                <a:chOff x="5860355" y="1195611"/>
                <a:chExt cx="3421940" cy="1970087"/>
              </a:xfrm>
            </p:grpSpPr>
            <p:sp>
              <p:nvSpPr>
                <p:cNvPr id="142" name="Rectangle 17"/>
                <p:cNvSpPr>
                  <a:spLocks noChangeArrowheads="1"/>
                </p:cNvSpPr>
                <p:nvPr/>
              </p:nvSpPr>
              <p:spPr bwMode="auto">
                <a:xfrm>
                  <a:off x="5860355" y="1195611"/>
                  <a:ext cx="609600" cy="106680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600" b="1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</a:t>
                  </a:r>
                </a:p>
              </p:txBody>
            </p:sp>
            <p:sp>
              <p:nvSpPr>
                <p:cNvPr id="143" name="Rectangle 18" descr="浅色竖线"/>
                <p:cNvSpPr>
                  <a:spLocks noChangeArrowheads="1"/>
                </p:cNvSpPr>
                <p:nvPr/>
              </p:nvSpPr>
              <p:spPr bwMode="auto">
                <a:xfrm>
                  <a:off x="5860355" y="2262411"/>
                  <a:ext cx="609600" cy="381000"/>
                </a:xfrm>
                <a:prstGeom prst="rect">
                  <a:avLst/>
                </a:prstGeom>
                <a:pattFill prst="ltVert">
                  <a:fgClr>
                    <a:schemeClr val="tx1"/>
                  </a:fgClr>
                  <a:bgClr>
                    <a:srgbClr val="FFFFFF"/>
                  </a:bgClr>
                </a:pattFill>
                <a:ln w="127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4" name="Oval 19"/>
                <p:cNvSpPr>
                  <a:spLocks noChangeArrowheads="1"/>
                </p:cNvSpPr>
                <p:nvPr/>
              </p:nvSpPr>
              <p:spPr bwMode="auto">
                <a:xfrm>
                  <a:off x="6938268" y="2730723"/>
                  <a:ext cx="434975" cy="43497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400" b="1" i="0" u="none" strike="noStrike" kern="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</a:t>
                  </a:r>
                </a:p>
              </p:txBody>
            </p:sp>
            <p:sp>
              <p:nvSpPr>
                <p:cNvPr id="145" name="Rectangle 20"/>
                <p:cNvSpPr>
                  <a:spLocks noChangeArrowheads="1"/>
                </p:cNvSpPr>
                <p:nvPr/>
              </p:nvSpPr>
              <p:spPr bwMode="auto">
                <a:xfrm>
                  <a:off x="7917755" y="2719611"/>
                  <a:ext cx="609600" cy="381000"/>
                </a:xfrm>
                <a:prstGeom prst="rect">
                  <a:avLst/>
                </a:prstGeom>
                <a:solidFill>
                  <a:srgbClr val="FFFF66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400" b="1" i="0" u="none" strike="noStrike" kern="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MD</a:t>
                  </a:r>
                </a:p>
              </p:txBody>
            </p:sp>
            <p:sp>
              <p:nvSpPr>
                <p:cNvPr id="146" name="Line 21"/>
                <p:cNvSpPr>
                  <a:spLocks noChangeShapeType="1"/>
                </p:cNvSpPr>
                <p:nvPr/>
              </p:nvSpPr>
              <p:spPr bwMode="auto">
                <a:xfrm>
                  <a:off x="7416400" y="2948211"/>
                  <a:ext cx="492970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miter lim="800000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7" name="Line 22"/>
                <p:cNvSpPr>
                  <a:spLocks noChangeShapeType="1"/>
                </p:cNvSpPr>
                <p:nvPr/>
              </p:nvSpPr>
              <p:spPr bwMode="auto">
                <a:xfrm>
                  <a:off x="6300787" y="2948211"/>
                  <a:ext cx="601964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miter lim="800000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8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6317555" y="2643411"/>
                  <a:ext cx="0" cy="30480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9" name="Rectangle 24"/>
                <p:cNvSpPr>
                  <a:spLocks noChangeArrowheads="1"/>
                </p:cNvSpPr>
                <p:nvPr/>
              </p:nvSpPr>
              <p:spPr bwMode="auto">
                <a:xfrm>
                  <a:off x="7917755" y="1500411"/>
                  <a:ext cx="609600" cy="381000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400" b="1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MD</a:t>
                  </a:r>
                </a:p>
              </p:txBody>
            </p:sp>
            <p:sp>
              <p:nvSpPr>
                <p:cNvPr id="150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7079555" y="1282923"/>
                  <a:ext cx="554246" cy="5135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400" b="1" i="0" u="none" strike="noStrike" kern="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</a:t>
                  </a:r>
                </a:p>
              </p:txBody>
            </p:sp>
            <p:sp>
              <p:nvSpPr>
                <p:cNvPr id="151" name="AutoShape 26"/>
                <p:cNvSpPr/>
                <p:nvPr/>
              </p:nvSpPr>
              <p:spPr bwMode="auto">
                <a:xfrm>
                  <a:off x="6546155" y="1195611"/>
                  <a:ext cx="304800" cy="1066800"/>
                </a:xfrm>
                <a:prstGeom prst="rightBrace">
                  <a:avLst>
                    <a:gd name="adj1" fmla="val 29167"/>
                    <a:gd name="adj2" fmla="val 50000"/>
                  </a:avLst>
                </a:prstGeom>
                <a:noFill/>
                <a:ln w="19050">
                  <a:solidFill>
                    <a:srgbClr val="0000FF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2" name="Line 27"/>
                <p:cNvSpPr>
                  <a:spLocks noChangeShapeType="1"/>
                </p:cNvSpPr>
                <p:nvPr/>
              </p:nvSpPr>
              <p:spPr bwMode="auto">
                <a:xfrm>
                  <a:off x="7003355" y="1729011"/>
                  <a:ext cx="685800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miter lim="800000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3" name="AutoShape 28"/>
                <p:cNvSpPr>
                  <a:spLocks noChangeArrowheads="1"/>
                </p:cNvSpPr>
                <p:nvPr/>
              </p:nvSpPr>
              <p:spPr bwMode="auto">
                <a:xfrm>
                  <a:off x="8146355" y="1957611"/>
                  <a:ext cx="228600" cy="685800"/>
                </a:xfrm>
                <a:prstGeom prst="upDownArrow">
                  <a:avLst>
                    <a:gd name="adj1" fmla="val 50000"/>
                    <a:gd name="adj2" fmla="val 60000"/>
                  </a:avLst>
                </a:prstGeom>
                <a:solidFill>
                  <a:srgbClr val="FFFF00"/>
                </a:solidFill>
                <a:ln w="6350">
                  <a:solidFill>
                    <a:srgbClr val="0000FF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8374956" y="1995711"/>
                  <a:ext cx="907339" cy="5135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1400" b="1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比较</a:t>
                  </a:r>
                </a:p>
              </p:txBody>
            </p:sp>
            <p:sp>
              <p:nvSpPr>
                <p:cNvPr id="155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6907988" y="1984599"/>
                  <a:ext cx="647870" cy="5135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:r>
                    <a:rPr kumimoji="1" lang="en-US" altLang="zh-CN" sz="1400" b="1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</a:t>
                  </a:r>
                  <a:r>
                    <a:rPr kumimoji="1" lang="en-US" altLang="zh-CN" sz="1400" b="1" kern="0" baseline="-25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</a:t>
                  </a:r>
                </a:p>
              </p:txBody>
            </p:sp>
            <p:sp>
              <p:nvSpPr>
                <p:cNvPr id="156" name="Line 33"/>
                <p:cNvSpPr>
                  <a:spLocks noChangeShapeType="1"/>
                </p:cNvSpPr>
                <p:nvPr/>
              </p:nvSpPr>
              <p:spPr bwMode="auto">
                <a:xfrm>
                  <a:off x="7155755" y="2414811"/>
                  <a:ext cx="0" cy="30480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24" name="组合 123"/>
              <p:cNvGrpSpPr/>
              <p:nvPr/>
            </p:nvGrpSpPr>
            <p:grpSpPr>
              <a:xfrm>
                <a:off x="4641155" y="1412783"/>
                <a:ext cx="1319957" cy="802796"/>
                <a:chOff x="4641155" y="1412783"/>
                <a:chExt cx="1319957" cy="802796"/>
              </a:xfrm>
            </p:grpSpPr>
            <p:sp>
              <p:nvSpPr>
                <p:cNvPr id="140" name="右箭头 139"/>
                <p:cNvSpPr/>
                <p:nvPr/>
              </p:nvSpPr>
              <p:spPr bwMode="auto">
                <a:xfrm>
                  <a:off x="4641155" y="1744885"/>
                  <a:ext cx="1319957" cy="470694"/>
                </a:xfrm>
                <a:prstGeom prst="rightArrow">
                  <a:avLst/>
                </a:prstGeom>
                <a:solidFill>
                  <a:srgbClr val="99FF66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100" b="0" i="0" u="none" strike="noStrike" cap="none" normalizeH="0" baseline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4808985" y="1412783"/>
                  <a:ext cx="907339" cy="5135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400" b="1" dirty="0">
                      <a:solidFill>
                        <a:srgbClr val="CC0099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发送</a:t>
                  </a:r>
                </a:p>
              </p:txBody>
            </p:sp>
          </p:grpSp>
          <p:grpSp>
            <p:nvGrpSpPr>
              <p:cNvPr id="125" name="组合 124"/>
              <p:cNvGrpSpPr/>
              <p:nvPr/>
            </p:nvGrpSpPr>
            <p:grpSpPr>
              <a:xfrm>
                <a:off x="539304" y="1195611"/>
                <a:ext cx="3657601" cy="1970087"/>
                <a:chOff x="539304" y="1195611"/>
                <a:chExt cx="3657600" cy="1970087"/>
              </a:xfrm>
            </p:grpSpPr>
            <p:sp>
              <p:nvSpPr>
                <p:cNvPr id="126" name="Rectangle 5"/>
                <p:cNvSpPr>
                  <a:spLocks noChangeArrowheads="1"/>
                </p:cNvSpPr>
                <p:nvPr/>
              </p:nvSpPr>
              <p:spPr bwMode="auto">
                <a:xfrm>
                  <a:off x="539304" y="1195611"/>
                  <a:ext cx="609600" cy="106680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</a:t>
                  </a:r>
                </a:p>
              </p:txBody>
            </p:sp>
            <p:sp>
              <p:nvSpPr>
                <p:cNvPr id="127" name="Rectangle 6"/>
                <p:cNvSpPr>
                  <a:spLocks noChangeArrowheads="1"/>
                </p:cNvSpPr>
                <p:nvPr/>
              </p:nvSpPr>
              <p:spPr bwMode="auto">
                <a:xfrm>
                  <a:off x="539304" y="2719611"/>
                  <a:ext cx="609600" cy="381000"/>
                </a:xfrm>
                <a:prstGeom prst="rect">
                  <a:avLst/>
                </a:prstGeom>
                <a:solidFill>
                  <a:srgbClr val="FFFF66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400" b="1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MD</a:t>
                  </a:r>
                </a:p>
              </p:txBody>
            </p:sp>
            <p:sp>
              <p:nvSpPr>
                <p:cNvPr id="128" name="Oval 7"/>
                <p:cNvSpPr>
                  <a:spLocks noChangeArrowheads="1"/>
                </p:cNvSpPr>
                <p:nvPr/>
              </p:nvSpPr>
              <p:spPr bwMode="auto">
                <a:xfrm>
                  <a:off x="1693417" y="2730723"/>
                  <a:ext cx="434975" cy="43497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400" b="1" i="0" u="none" strike="noStrike" kern="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E</a:t>
                  </a:r>
                </a:p>
              </p:txBody>
            </p:sp>
            <p:sp>
              <p:nvSpPr>
                <p:cNvPr id="129" name="Line 8"/>
                <p:cNvSpPr>
                  <a:spLocks noChangeShapeType="1"/>
                </p:cNvSpPr>
                <p:nvPr/>
              </p:nvSpPr>
              <p:spPr bwMode="auto">
                <a:xfrm>
                  <a:off x="844104" y="2262411"/>
                  <a:ext cx="0" cy="45720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miter lim="800000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0" name="Line 10"/>
                <p:cNvSpPr>
                  <a:spLocks noChangeShapeType="1"/>
                </p:cNvSpPr>
                <p:nvPr/>
              </p:nvSpPr>
              <p:spPr bwMode="auto">
                <a:xfrm>
                  <a:off x="1157288" y="2948211"/>
                  <a:ext cx="530225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miter lim="800000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1" name="Line 11"/>
                <p:cNvSpPr>
                  <a:spLocks noChangeShapeType="1"/>
                </p:cNvSpPr>
                <p:nvPr/>
              </p:nvSpPr>
              <p:spPr bwMode="auto">
                <a:xfrm>
                  <a:off x="2133590" y="2948211"/>
                  <a:ext cx="514162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miter lim="800000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2" name="Rectangle 12" descr="浅色竖线"/>
                <p:cNvSpPr>
                  <a:spLocks noChangeArrowheads="1"/>
                </p:cNvSpPr>
                <p:nvPr/>
              </p:nvSpPr>
              <p:spPr bwMode="auto">
                <a:xfrm>
                  <a:off x="2672904" y="2719611"/>
                  <a:ext cx="533400" cy="381000"/>
                </a:xfrm>
                <a:prstGeom prst="rect">
                  <a:avLst/>
                </a:prstGeom>
                <a:pattFill prst="ltVert">
                  <a:fgClr>
                    <a:schemeClr val="tx1"/>
                  </a:fgClr>
                  <a:bgClr>
                    <a:srgbClr val="FFFFFF"/>
                  </a:bgClr>
                </a:pattFill>
                <a:ln w="127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3" name="Rectangle 13"/>
                <p:cNvSpPr>
                  <a:spLocks noChangeArrowheads="1"/>
                </p:cNvSpPr>
                <p:nvPr/>
              </p:nvSpPr>
              <p:spPr bwMode="auto">
                <a:xfrm>
                  <a:off x="3587303" y="1195611"/>
                  <a:ext cx="609601" cy="106680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</a:t>
                  </a:r>
                </a:p>
              </p:txBody>
            </p:sp>
            <p:sp>
              <p:nvSpPr>
                <p:cNvPr id="134" name="Rectangle 14" descr="浅色竖线"/>
                <p:cNvSpPr>
                  <a:spLocks noChangeArrowheads="1"/>
                </p:cNvSpPr>
                <p:nvPr/>
              </p:nvSpPr>
              <p:spPr bwMode="auto">
                <a:xfrm>
                  <a:off x="3587304" y="2262411"/>
                  <a:ext cx="609600" cy="381000"/>
                </a:xfrm>
                <a:prstGeom prst="rect">
                  <a:avLst/>
                </a:prstGeom>
                <a:pattFill prst="ltVert">
                  <a:fgClr>
                    <a:schemeClr val="tx1"/>
                  </a:fgClr>
                  <a:bgClr>
                    <a:srgbClr val="FFFFFF"/>
                  </a:bgClr>
                </a:pattFill>
                <a:ln w="127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5" name="Line 15"/>
                <p:cNvSpPr>
                  <a:spLocks noChangeShapeType="1"/>
                </p:cNvSpPr>
                <p:nvPr/>
              </p:nvSpPr>
              <p:spPr bwMode="auto">
                <a:xfrm>
                  <a:off x="3223071" y="2948211"/>
                  <a:ext cx="685800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6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3892104" y="2643411"/>
                  <a:ext cx="0" cy="30480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7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641946" y="1984599"/>
                  <a:ext cx="637171" cy="5135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:r>
                    <a:rPr kumimoji="1" lang="en-US" altLang="zh-CN" sz="1400" b="1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</a:t>
                  </a:r>
                  <a:r>
                    <a:rPr kumimoji="1" lang="en-US" altLang="zh-CN" sz="1400" b="1" kern="0" baseline="-25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</a:t>
                  </a:r>
                </a:p>
              </p:txBody>
            </p:sp>
            <p:sp>
              <p:nvSpPr>
                <p:cNvPr id="138" name="Line 31"/>
                <p:cNvSpPr>
                  <a:spLocks noChangeShapeType="1"/>
                </p:cNvSpPr>
                <p:nvPr/>
              </p:nvSpPr>
              <p:spPr bwMode="auto">
                <a:xfrm>
                  <a:off x="1910904" y="2414811"/>
                  <a:ext cx="0" cy="30480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2465418" y="2327837"/>
                  <a:ext cx="935264" cy="4622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 dirty="0">
                      <a:solidFill>
                        <a:srgbClr val="CC0099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MAC</a:t>
                  </a:r>
                  <a:endParaRPr lang="zh-CN" altLang="en-US" sz="1200" b="1" dirty="0">
                    <a:solidFill>
                      <a:srgbClr val="CC00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22" name="Text Box 9"/>
            <p:cNvSpPr txBox="1">
              <a:spLocks noChangeArrowheads="1"/>
            </p:cNvSpPr>
            <p:nvPr/>
          </p:nvSpPr>
          <p:spPr bwMode="auto">
            <a:xfrm>
              <a:off x="1737827" y="1777896"/>
              <a:ext cx="33214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1083768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334348" y="1050557"/>
            <a:ext cx="24792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报文鉴别码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468481"/>
            <a:ext cx="8418626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现在整个的报文是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不需要加密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虽然从散列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导出报文鉴别码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需要加密算法，但由于散列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的长度通常都远远小于报文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的长度，因此这种加密不会消耗很多的计算资源。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因此，使用鉴别码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就能够很方便地保护报文的完整性。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511896" y="1247150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3359564" y="1221686"/>
            <a:ext cx="24336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7.4.2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实体鉴别 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690536"/>
            <a:ext cx="81290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实体鉴别与报文鉴别不同。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报文鉴别是对每一个收到的报文都要鉴别报文的发送者。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实体鉴别是在系统接入的全部持续时间内对和自己通信的对方实体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只需验证一次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509475" y="667682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3160774" y="634471"/>
            <a:ext cx="28264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最简单的实体鉴别过程 </a:t>
            </a:r>
          </a:p>
        </p:txBody>
      </p:sp>
      <p:sp>
        <p:nvSpPr>
          <p:cNvPr id="7" name="Rectangle 46"/>
          <p:cNvSpPr>
            <a:spLocks noChangeArrowheads="1"/>
          </p:cNvSpPr>
          <p:nvPr/>
        </p:nvSpPr>
        <p:spPr bwMode="auto">
          <a:xfrm>
            <a:off x="509474" y="1046615"/>
            <a:ext cx="8290142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可以使用共享的对称密钥实现实体鉴别。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发送给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的报文的被加密，使用的是对称密钥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en-US" altLang="zh-CN" sz="2000" baseline="-25000" dirty="0"/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收到此报文后，用共享对称密钥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进行解密，因而鉴别了实体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的身份。 因为该密钥只有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知道。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17852" y="2831719"/>
            <a:ext cx="8133857" cy="152652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1902880" y="3902175"/>
            <a:ext cx="525462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386697" y="2972843"/>
            <a:ext cx="340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 dirty="0">
                <a:latin typeface="+mn-lt"/>
                <a:ea typeface="黑体" panose="02010609060101010101" pitchFamily="2" charset="-122"/>
              </a:rPr>
              <a:t>A</a:t>
            </a:r>
          </a:p>
        </p:txBody>
      </p:sp>
      <p:sp>
        <p:nvSpPr>
          <p:cNvPr id="13" name="Text Box 35"/>
          <p:cNvSpPr txBox="1">
            <a:spLocks noChangeArrowheads="1"/>
          </p:cNvSpPr>
          <p:nvPr/>
        </p:nvSpPr>
        <p:spPr bwMode="auto">
          <a:xfrm>
            <a:off x="7377769" y="2955029"/>
            <a:ext cx="3289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 dirty="0">
                <a:latin typeface="+mn-lt"/>
                <a:ea typeface="黑体" panose="02010609060101010101" pitchFamily="2" charset="-122"/>
              </a:rPr>
              <a:t>B</a:t>
            </a:r>
          </a:p>
        </p:txBody>
      </p:sp>
      <p:sp>
        <p:nvSpPr>
          <p:cNvPr id="15" name="Line 63"/>
          <p:cNvSpPr>
            <a:spLocks noChangeShapeType="1"/>
          </p:cNvSpPr>
          <p:nvPr/>
        </p:nvSpPr>
        <p:spPr bwMode="auto">
          <a:xfrm rot="16200000" flipH="1">
            <a:off x="1595737" y="3900144"/>
            <a:ext cx="626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6" name="Line 64"/>
          <p:cNvSpPr>
            <a:spLocks noChangeShapeType="1"/>
          </p:cNvSpPr>
          <p:nvPr/>
        </p:nvSpPr>
        <p:spPr bwMode="auto">
          <a:xfrm rot="16200000" flipH="1">
            <a:off x="6867763" y="3907087"/>
            <a:ext cx="62615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7" name="Rectangle 65"/>
          <p:cNvSpPr>
            <a:spLocks noChangeArrowheads="1"/>
          </p:cNvSpPr>
          <p:nvPr/>
        </p:nvSpPr>
        <p:spPr bwMode="auto">
          <a:xfrm>
            <a:off x="3683954" y="3681491"/>
            <a:ext cx="1932957" cy="446647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 dirty="0">
                <a:latin typeface="+mn-lt"/>
                <a:ea typeface="黑体" panose="02010609060101010101" pitchFamily="2" charset="-122"/>
              </a:rPr>
              <a:t>A, </a:t>
            </a:r>
            <a:r>
              <a:rPr kumimoji="1" lang="zh-CN" altLang="en-US" sz="2000" b="1" dirty="0">
                <a:latin typeface="+mn-lt"/>
                <a:ea typeface="黑体" panose="02010609060101010101" pitchFamily="2" charset="-122"/>
              </a:rPr>
              <a:t>口令</a:t>
            </a:r>
          </a:p>
        </p:txBody>
      </p:sp>
      <p:pic>
        <p:nvPicPr>
          <p:cNvPr id="18" name="Picture 6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363" y="3311506"/>
            <a:ext cx="360736" cy="497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9" name="Text Box 67"/>
          <p:cNvSpPr txBox="1">
            <a:spLocks noChangeArrowheads="1"/>
          </p:cNvSpPr>
          <p:nvPr/>
        </p:nvSpPr>
        <p:spPr bwMode="auto">
          <a:xfrm>
            <a:off x="2964880" y="3258073"/>
            <a:ext cx="5261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 dirty="0">
                <a:latin typeface="+mn-lt"/>
                <a:ea typeface="黑体" panose="02010609060101010101" pitchFamily="2" charset="-122"/>
              </a:rPr>
              <a:t>K</a:t>
            </a:r>
            <a:r>
              <a:rPr lang="en-US" altLang="zh-CN" sz="2000" b="1" baseline="-25000" dirty="0">
                <a:latin typeface="+mn-lt"/>
                <a:ea typeface="黑体" panose="02010609060101010101" pitchFamily="2" charset="-122"/>
              </a:rPr>
              <a:t>AB</a:t>
            </a:r>
          </a:p>
        </p:txBody>
      </p:sp>
      <p:pic>
        <p:nvPicPr>
          <p:cNvPr id="72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230" y="3055526"/>
            <a:ext cx="510846" cy="51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301" y="3055283"/>
            <a:ext cx="510846" cy="51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71230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712207" y="679092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存在明显漏洞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100057"/>
            <a:ext cx="8195139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入侵者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可以从网络上截获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发给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的报文。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并不需要破译这个报文，而是直接把这个截获的、由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加密的报文发送给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误认为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。然后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就向伪装是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发送应发给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的报文。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这种攻击被称为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重放攻击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(replay attack)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甚至还可以截获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地址，然后把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地址冒充为自己的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地址（这叫做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欺骗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），使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更加容易受骗。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509475" y="66507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3327486" y="631863"/>
            <a:ext cx="24929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使用不重数进行鉴别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17852" y="1145406"/>
            <a:ext cx="8133857" cy="321283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76120" y="2001445"/>
            <a:ext cx="2045640" cy="1600438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不重数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(nonce)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就是一个不重复使用的大随机数，即“一次一数”。由于不重数不能重复使用，所以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在进行重放攻击时无法重复使用所截获的不重数。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96591" y="1298630"/>
            <a:ext cx="2870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6524860" y="1319720"/>
            <a:ext cx="2870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62" name="Line 64"/>
          <p:cNvSpPr>
            <a:spLocks noChangeShapeType="1"/>
          </p:cNvSpPr>
          <p:nvPr/>
        </p:nvSpPr>
        <p:spPr bwMode="auto">
          <a:xfrm rot="16200000" flipH="1" flipV="1">
            <a:off x="269004" y="2966548"/>
            <a:ext cx="249534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Line 65"/>
          <p:cNvSpPr>
            <a:spLocks noChangeShapeType="1"/>
          </p:cNvSpPr>
          <p:nvPr/>
        </p:nvSpPr>
        <p:spPr bwMode="auto">
          <a:xfrm rot="16200000" flipH="1">
            <a:off x="4999384" y="2958638"/>
            <a:ext cx="251117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Group 80"/>
          <p:cNvGrpSpPr/>
          <p:nvPr/>
        </p:nvGrpSpPr>
        <p:grpSpPr bwMode="auto">
          <a:xfrm>
            <a:off x="1510621" y="1765004"/>
            <a:ext cx="4725179" cy="336708"/>
            <a:chOff x="1036" y="1899"/>
            <a:chExt cx="3900" cy="388"/>
          </a:xfrm>
        </p:grpSpPr>
        <p:sp>
          <p:nvSpPr>
            <p:cNvPr id="65" name="Line 5"/>
            <p:cNvSpPr>
              <a:spLocks noChangeShapeType="1"/>
            </p:cNvSpPr>
            <p:nvPr/>
          </p:nvSpPr>
          <p:spPr bwMode="auto">
            <a:xfrm>
              <a:off x="1036" y="2073"/>
              <a:ext cx="39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Rectangle 69"/>
            <p:cNvSpPr>
              <a:spLocks noChangeArrowheads="1"/>
            </p:cNvSpPr>
            <p:nvPr/>
          </p:nvSpPr>
          <p:spPr bwMode="auto">
            <a:xfrm>
              <a:off x="2504" y="1899"/>
              <a:ext cx="1058" cy="3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A, </a:t>
              </a:r>
              <a:r>
                <a:rPr kumimoji="1" lang="en-US" altLang="zh-CN" sz="20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20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</p:grpSp>
      <p:grpSp>
        <p:nvGrpSpPr>
          <p:cNvPr id="67" name="Group 82"/>
          <p:cNvGrpSpPr/>
          <p:nvPr/>
        </p:nvGrpSpPr>
        <p:grpSpPr bwMode="auto">
          <a:xfrm>
            <a:off x="1547749" y="3434331"/>
            <a:ext cx="4648849" cy="600519"/>
            <a:chOff x="1062" y="3289"/>
            <a:chExt cx="3837" cy="692"/>
          </a:xfrm>
        </p:grpSpPr>
        <p:sp>
          <p:nvSpPr>
            <p:cNvPr id="68" name="Line 67"/>
            <p:cNvSpPr>
              <a:spLocks noChangeShapeType="1"/>
            </p:cNvSpPr>
            <p:nvPr/>
          </p:nvSpPr>
          <p:spPr bwMode="auto">
            <a:xfrm>
              <a:off x="1062" y="3794"/>
              <a:ext cx="383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2908" y="3628"/>
              <a:ext cx="474" cy="3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r"/>
              <a:r>
                <a:rPr kumimoji="1"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20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pic>
          <p:nvPicPr>
            <p:cNvPr id="70" name="Picture 7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3" y="3311"/>
              <a:ext cx="316" cy="426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1" name="Text Box 74"/>
            <p:cNvSpPr txBox="1">
              <a:spLocks noChangeArrowheads="1"/>
            </p:cNvSpPr>
            <p:nvPr/>
          </p:nvSpPr>
          <p:spPr bwMode="auto">
            <a:xfrm>
              <a:off x="2348" y="3289"/>
              <a:ext cx="467" cy="42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AB</a:t>
              </a:r>
            </a:p>
          </p:txBody>
        </p:sp>
      </p:grpSp>
      <p:grpSp>
        <p:nvGrpSpPr>
          <p:cNvPr id="72" name="Group 81"/>
          <p:cNvGrpSpPr/>
          <p:nvPr/>
        </p:nvGrpSpPr>
        <p:grpSpPr bwMode="auto">
          <a:xfrm>
            <a:off x="1534898" y="2470206"/>
            <a:ext cx="4681562" cy="787097"/>
            <a:chOff x="1053" y="2434"/>
            <a:chExt cx="3864" cy="907"/>
          </a:xfrm>
        </p:grpSpPr>
        <p:sp>
          <p:nvSpPr>
            <p:cNvPr id="73" name="Line 66"/>
            <p:cNvSpPr>
              <a:spLocks noChangeShapeType="1"/>
            </p:cNvSpPr>
            <p:nvPr/>
          </p:nvSpPr>
          <p:spPr bwMode="auto">
            <a:xfrm flipH="1" flipV="1">
              <a:off x="1053" y="2815"/>
              <a:ext cx="386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Rectangle 70"/>
            <p:cNvSpPr>
              <a:spLocks noChangeArrowheads="1"/>
            </p:cNvSpPr>
            <p:nvPr/>
          </p:nvSpPr>
          <p:spPr bwMode="auto">
            <a:xfrm>
              <a:off x="2166" y="2434"/>
              <a:ext cx="1757" cy="907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kumimoji="1" lang="zh-CN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Rectangle 71"/>
            <p:cNvSpPr>
              <a:spLocks noChangeArrowheads="1"/>
            </p:cNvSpPr>
            <p:nvPr/>
          </p:nvSpPr>
          <p:spPr bwMode="auto">
            <a:xfrm>
              <a:off x="3275" y="2851"/>
              <a:ext cx="474" cy="3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r"/>
              <a:r>
                <a:rPr kumimoji="1"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20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76" name="Text Box 72"/>
            <p:cNvSpPr txBox="1">
              <a:spLocks noChangeArrowheads="1"/>
            </p:cNvSpPr>
            <p:nvPr/>
          </p:nvSpPr>
          <p:spPr bwMode="auto">
            <a:xfrm>
              <a:off x="2417" y="2783"/>
              <a:ext cx="609" cy="46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20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kumimoji="1"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kumimoji="1"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7" name="Picture 7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7" y="2578"/>
              <a:ext cx="294" cy="417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8" name="Text Box 76"/>
            <p:cNvSpPr txBox="1">
              <a:spLocks noChangeArrowheads="1"/>
            </p:cNvSpPr>
            <p:nvPr/>
          </p:nvSpPr>
          <p:spPr bwMode="auto">
            <a:xfrm>
              <a:off x="2750" y="2532"/>
              <a:ext cx="467" cy="42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</a:t>
              </a:r>
            </a:p>
          </p:txBody>
        </p:sp>
      </p:grpSp>
      <p:sp>
        <p:nvSpPr>
          <p:cNvPr id="79" name="Text Box 78"/>
          <p:cNvSpPr txBox="1">
            <a:spLocks noChangeArrowheads="1"/>
          </p:cNvSpPr>
          <p:nvPr/>
        </p:nvSpPr>
        <p:spPr bwMode="auto">
          <a:xfrm>
            <a:off x="915168" y="3616325"/>
            <a:ext cx="5637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zh-CN" altLang="en-US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411" y="1248501"/>
            <a:ext cx="441048" cy="44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447" y="1247271"/>
            <a:ext cx="441048" cy="44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509475" y="66507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2814527" y="631863"/>
            <a:ext cx="35189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使用公钥体制进行不重数鉴别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17852" y="1145406"/>
            <a:ext cx="8133857" cy="321283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76120" y="2001445"/>
            <a:ext cx="2045640" cy="1600438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不重数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(nonce)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就是一个不重复使用的大随机数，即“一次一数”。由于不重数不能重复使用，所以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在进行重放攻击时无法重复使用所截获的不重数。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96591" y="1298630"/>
            <a:ext cx="2870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6524860" y="1319720"/>
            <a:ext cx="2870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62" name="Line 64"/>
          <p:cNvSpPr>
            <a:spLocks noChangeShapeType="1"/>
          </p:cNvSpPr>
          <p:nvPr/>
        </p:nvSpPr>
        <p:spPr bwMode="auto">
          <a:xfrm rot="16200000" flipH="1" flipV="1">
            <a:off x="269004" y="2966548"/>
            <a:ext cx="249534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Line 65"/>
          <p:cNvSpPr>
            <a:spLocks noChangeShapeType="1"/>
          </p:cNvSpPr>
          <p:nvPr/>
        </p:nvSpPr>
        <p:spPr bwMode="auto">
          <a:xfrm rot="16200000" flipH="1">
            <a:off x="4999384" y="2958638"/>
            <a:ext cx="251117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Group 80"/>
          <p:cNvGrpSpPr/>
          <p:nvPr/>
        </p:nvGrpSpPr>
        <p:grpSpPr bwMode="auto">
          <a:xfrm>
            <a:off x="1510621" y="1765004"/>
            <a:ext cx="4725179" cy="336708"/>
            <a:chOff x="1036" y="1899"/>
            <a:chExt cx="3900" cy="388"/>
          </a:xfrm>
        </p:grpSpPr>
        <p:sp>
          <p:nvSpPr>
            <p:cNvPr id="65" name="Line 5"/>
            <p:cNvSpPr>
              <a:spLocks noChangeShapeType="1"/>
            </p:cNvSpPr>
            <p:nvPr/>
          </p:nvSpPr>
          <p:spPr bwMode="auto">
            <a:xfrm>
              <a:off x="1036" y="2073"/>
              <a:ext cx="39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Rectangle 69"/>
            <p:cNvSpPr>
              <a:spLocks noChangeArrowheads="1"/>
            </p:cNvSpPr>
            <p:nvPr/>
          </p:nvSpPr>
          <p:spPr bwMode="auto">
            <a:xfrm>
              <a:off x="2504" y="1899"/>
              <a:ext cx="1058" cy="3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A, </a:t>
              </a:r>
              <a:r>
                <a:rPr kumimoji="1" lang="en-US" altLang="zh-CN" sz="20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20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</p:grpSp>
      <p:grpSp>
        <p:nvGrpSpPr>
          <p:cNvPr id="67" name="Group 82"/>
          <p:cNvGrpSpPr/>
          <p:nvPr/>
        </p:nvGrpSpPr>
        <p:grpSpPr bwMode="auto">
          <a:xfrm>
            <a:off x="1547749" y="3434331"/>
            <a:ext cx="4648849" cy="600519"/>
            <a:chOff x="1062" y="3289"/>
            <a:chExt cx="3837" cy="692"/>
          </a:xfrm>
        </p:grpSpPr>
        <p:sp>
          <p:nvSpPr>
            <p:cNvPr id="68" name="Line 67"/>
            <p:cNvSpPr>
              <a:spLocks noChangeShapeType="1"/>
            </p:cNvSpPr>
            <p:nvPr/>
          </p:nvSpPr>
          <p:spPr bwMode="auto">
            <a:xfrm>
              <a:off x="1062" y="3794"/>
              <a:ext cx="383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2908" y="3628"/>
              <a:ext cx="474" cy="3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r"/>
              <a:r>
                <a:rPr kumimoji="1"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20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pic>
          <p:nvPicPr>
            <p:cNvPr id="70" name="Picture 7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3" y="3311"/>
              <a:ext cx="316" cy="426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1" name="Text Box 74"/>
            <p:cNvSpPr txBox="1">
              <a:spLocks noChangeArrowheads="1"/>
            </p:cNvSpPr>
            <p:nvPr/>
          </p:nvSpPr>
          <p:spPr bwMode="auto">
            <a:xfrm>
              <a:off x="2348" y="3289"/>
              <a:ext cx="495" cy="42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SK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</p:grpSp>
      <p:grpSp>
        <p:nvGrpSpPr>
          <p:cNvPr id="72" name="Group 81"/>
          <p:cNvGrpSpPr/>
          <p:nvPr/>
        </p:nvGrpSpPr>
        <p:grpSpPr bwMode="auto">
          <a:xfrm>
            <a:off x="1534898" y="2470206"/>
            <a:ext cx="4681562" cy="787097"/>
            <a:chOff x="1053" y="2434"/>
            <a:chExt cx="3864" cy="907"/>
          </a:xfrm>
        </p:grpSpPr>
        <p:sp>
          <p:nvSpPr>
            <p:cNvPr id="73" name="Line 66"/>
            <p:cNvSpPr>
              <a:spLocks noChangeShapeType="1"/>
            </p:cNvSpPr>
            <p:nvPr/>
          </p:nvSpPr>
          <p:spPr bwMode="auto">
            <a:xfrm flipH="1" flipV="1">
              <a:off x="1053" y="2815"/>
              <a:ext cx="386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Rectangle 70"/>
            <p:cNvSpPr>
              <a:spLocks noChangeArrowheads="1"/>
            </p:cNvSpPr>
            <p:nvPr/>
          </p:nvSpPr>
          <p:spPr bwMode="auto">
            <a:xfrm>
              <a:off x="2166" y="2434"/>
              <a:ext cx="1757" cy="907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kumimoji="1" lang="zh-CN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Rectangle 71"/>
            <p:cNvSpPr>
              <a:spLocks noChangeArrowheads="1"/>
            </p:cNvSpPr>
            <p:nvPr/>
          </p:nvSpPr>
          <p:spPr bwMode="auto">
            <a:xfrm>
              <a:off x="3275" y="2851"/>
              <a:ext cx="474" cy="3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r"/>
              <a:r>
                <a:rPr kumimoji="1"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20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76" name="Text Box 72"/>
            <p:cNvSpPr txBox="1">
              <a:spLocks noChangeArrowheads="1"/>
            </p:cNvSpPr>
            <p:nvPr/>
          </p:nvSpPr>
          <p:spPr bwMode="auto">
            <a:xfrm>
              <a:off x="2417" y="2783"/>
              <a:ext cx="609" cy="46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20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kumimoji="1"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kumimoji="1"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7" name="Picture 7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7" y="2578"/>
              <a:ext cx="294" cy="417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8" name="Text Box 76"/>
            <p:cNvSpPr txBox="1">
              <a:spLocks noChangeArrowheads="1"/>
            </p:cNvSpPr>
            <p:nvPr/>
          </p:nvSpPr>
          <p:spPr bwMode="auto">
            <a:xfrm>
              <a:off x="2750" y="2532"/>
              <a:ext cx="487" cy="42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SK</a:t>
              </a:r>
              <a:r>
                <a:rPr lang="en-US" altLang="zh-CN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</p:grpSp>
      <p:sp>
        <p:nvSpPr>
          <p:cNvPr id="79" name="Text Box 78"/>
          <p:cNvSpPr txBox="1">
            <a:spLocks noChangeArrowheads="1"/>
          </p:cNvSpPr>
          <p:nvPr/>
        </p:nvSpPr>
        <p:spPr bwMode="auto">
          <a:xfrm>
            <a:off x="915168" y="3616325"/>
            <a:ext cx="5637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zh-CN" altLang="en-US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411" y="1248501"/>
            <a:ext cx="441048" cy="44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447" y="1247271"/>
            <a:ext cx="441048" cy="44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75436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327486" y="721156"/>
            <a:ext cx="24929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使用不重数进行鉴别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134393"/>
            <a:ext cx="8195139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在使用公钥密码体制时，可以对不重数进行签名鉴别。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用其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私钥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对不重数 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000" b="1" baseline="-250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进行签名后发回给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公钥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核实签名。如能得出自己原来发送的不重数 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000" b="1" baseline="-250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，就核实了和自己通信的对方的确是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同样，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也用自己的私钥对不重数 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000" b="1" baseline="-250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进行签名后发送给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的公钥核实签名，鉴别了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的身份。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公钥密码体制虽然不必在互相通信的用户之间秘密地分配共享密钥，但仍有受到攻击的可能。</a:t>
            </a:r>
          </a:p>
        </p:txBody>
      </p:sp>
    </p:spTree>
    <p:extLst>
      <p:ext uri="{BB962C8B-B14F-4D97-AF65-F5344CB8AC3E}">
        <p14:creationId xmlns:p14="http://schemas.microsoft.com/office/powerpoint/2010/main" val="295403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5" y="1287471"/>
            <a:ext cx="8129015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被动攻击</a:t>
            </a:r>
          </a:p>
          <a:p>
            <a:pPr marL="79819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指攻击者从网络上窃听他人的通信内容。</a:t>
            </a:r>
          </a:p>
          <a:p>
            <a:pPr marL="79819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通常把这类攻击称为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截获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79819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在被动攻击中，攻击者只是观察和分析某一个协议数据单元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PDU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，以便了解所交换的数据的某种性质。但不干扰信息流。</a:t>
            </a:r>
          </a:p>
          <a:p>
            <a:pPr marL="79819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这种被动攻击又称为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流量分析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(traffic analysis)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509474" y="860949"/>
            <a:ext cx="812901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计算机网络上的通信面临以下两大类威胁：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被动攻击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主动攻击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511896" y="84188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2020256" y="816420"/>
            <a:ext cx="51122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7.1.1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计算机网络面临的安全性威胁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65471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327486" y="621502"/>
            <a:ext cx="24929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使用不重数进行鉴别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040677"/>
            <a:ext cx="8218067" cy="3439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9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冒充是 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，发送报文给 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，说：“我是 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A”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eaLnBrk="0" hangingPunct="0">
              <a:lnSpc>
                <a:spcPts val="29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选择一个不重数 </a:t>
            </a:r>
            <a:r>
              <a:rPr lang="en-US" altLang="zh-CN" sz="19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9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，发送给 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，但被 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19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截获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了。</a:t>
            </a:r>
          </a:p>
          <a:p>
            <a:pPr marL="342900" indent="-342900" eaLnBrk="0" hangingPunct="0">
              <a:lnSpc>
                <a:spcPts val="29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用自己的私钥 </a:t>
            </a:r>
            <a:r>
              <a:rPr lang="en-US" altLang="zh-CN" sz="19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en-US" altLang="zh-CN" sz="19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9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冒充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的私钥，对 </a:t>
            </a:r>
            <a:r>
              <a:rPr lang="en-US" altLang="zh-CN" sz="19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9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加密，并发送给 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eaLnBrk="0" hangingPunct="0">
              <a:lnSpc>
                <a:spcPts val="29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 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发送报文，要求对方把解密用的公钥发送过来，但这报文也被 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19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截获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了。</a:t>
            </a:r>
          </a:p>
          <a:p>
            <a:pPr marL="342900" indent="-342900" eaLnBrk="0" hangingPunct="0">
              <a:lnSpc>
                <a:spcPts val="29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把自己的公钥 </a:t>
            </a:r>
            <a:r>
              <a:rPr lang="en-US" altLang="zh-CN" sz="19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lang="en-US" altLang="zh-CN" sz="19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9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冒充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的公钥发送给 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eaLnBrk="0" hangingPunct="0">
              <a:lnSpc>
                <a:spcPts val="29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用收到的公钥 </a:t>
            </a:r>
            <a:r>
              <a:rPr lang="en-US" altLang="zh-CN" sz="19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lang="en-US" altLang="zh-CN" sz="19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对收到的加密的 </a:t>
            </a:r>
            <a:r>
              <a:rPr lang="en-US" altLang="zh-CN" sz="19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9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进行解密，其结果当然正确。于是 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相信通信的对方是 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，接着就向 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发送许多敏感数据，但都被 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截获了。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AutoShape 5"/>
          <p:cNvSpPr>
            <a:spLocks noChangeArrowheads="1"/>
          </p:cNvSpPr>
          <p:nvPr/>
        </p:nvSpPr>
        <p:spPr bwMode="auto">
          <a:xfrm>
            <a:off x="509475" y="602678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7" name="Rectangle 6"/>
          <p:cNvSpPr>
            <a:spLocks noChangeArrowheads="1"/>
          </p:cNvSpPr>
          <p:nvPr/>
        </p:nvSpPr>
        <p:spPr bwMode="auto">
          <a:xfrm>
            <a:off x="3801975" y="569467"/>
            <a:ext cx="15440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中间人攻击 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17852" y="1059255"/>
            <a:ext cx="8133857" cy="3310864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76947" y="3931537"/>
            <a:ext cx="6762938" cy="338554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由此可见，公钥的分配以及认证公钥的真实性也是一个非常重要的问题。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971433" y="1081957"/>
            <a:ext cx="3385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6917971" y="1081957"/>
            <a:ext cx="3257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62" name="Line 64"/>
          <p:cNvSpPr>
            <a:spLocks noChangeShapeType="1"/>
          </p:cNvSpPr>
          <p:nvPr/>
        </p:nvSpPr>
        <p:spPr bwMode="auto">
          <a:xfrm rot="5400000">
            <a:off x="704576" y="2705423"/>
            <a:ext cx="224003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Line 65"/>
          <p:cNvSpPr>
            <a:spLocks noChangeShapeType="1"/>
          </p:cNvSpPr>
          <p:nvPr/>
        </p:nvSpPr>
        <p:spPr bwMode="auto">
          <a:xfrm rot="16200000" flipH="1">
            <a:off x="6246702" y="2682280"/>
            <a:ext cx="2221691" cy="55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Group 553"/>
          <p:cNvGrpSpPr/>
          <p:nvPr/>
        </p:nvGrpSpPr>
        <p:grpSpPr bwMode="auto">
          <a:xfrm>
            <a:off x="1817970" y="1554831"/>
            <a:ext cx="2772273" cy="272107"/>
            <a:chOff x="428" y="1792"/>
            <a:chExt cx="2511" cy="267"/>
          </a:xfrm>
        </p:grpSpPr>
        <p:sp>
          <p:nvSpPr>
            <p:cNvPr id="65" name="Line 6"/>
            <p:cNvSpPr>
              <a:spLocks noChangeShapeType="1"/>
            </p:cNvSpPr>
            <p:nvPr/>
          </p:nvSpPr>
          <p:spPr bwMode="auto">
            <a:xfrm>
              <a:off x="428" y="1927"/>
              <a:ext cx="2511" cy="11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1031" y="1792"/>
              <a:ext cx="568" cy="267"/>
            </a:xfrm>
            <a:prstGeom prst="rect">
              <a:avLst/>
            </a:prstGeom>
            <a:solidFill>
              <a:srgbClr val="0000FF"/>
            </a:solidFill>
            <a:ln w="63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kumimoji="1"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 </a:t>
              </a:r>
              <a:r>
                <a:rPr kumimoji="1"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kumimoji="1" lang="en-US" altLang="zh-CN" sz="1400" b="1" i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7" name="Group 67"/>
          <p:cNvGrpSpPr/>
          <p:nvPr/>
        </p:nvGrpSpPr>
        <p:grpSpPr bwMode="auto">
          <a:xfrm>
            <a:off x="4305398" y="1160431"/>
            <a:ext cx="512280" cy="413765"/>
            <a:chOff x="624" y="2968"/>
            <a:chExt cx="1331" cy="920"/>
          </a:xfrm>
        </p:grpSpPr>
        <p:sp>
          <p:nvSpPr>
            <p:cNvPr id="68" name="Freeform 68"/>
            <p:cNvSpPr/>
            <p:nvPr/>
          </p:nvSpPr>
          <p:spPr bwMode="auto">
            <a:xfrm>
              <a:off x="1238" y="2968"/>
              <a:ext cx="713" cy="770"/>
            </a:xfrm>
            <a:custGeom>
              <a:avLst/>
              <a:gdLst>
                <a:gd name="T0" fmla="*/ 992 w 1426"/>
                <a:gd name="T1" fmla="*/ 2292 h 2309"/>
                <a:gd name="T2" fmla="*/ 964 w 1426"/>
                <a:gd name="T3" fmla="*/ 2309 h 2309"/>
                <a:gd name="T4" fmla="*/ 0 w 1426"/>
                <a:gd name="T5" fmla="*/ 1462 h 2309"/>
                <a:gd name="T6" fmla="*/ 326 w 1426"/>
                <a:gd name="T7" fmla="*/ 59 h 2309"/>
                <a:gd name="T8" fmla="*/ 369 w 1426"/>
                <a:gd name="T9" fmla="*/ 18 h 2309"/>
                <a:gd name="T10" fmla="*/ 414 w 1426"/>
                <a:gd name="T11" fmla="*/ 0 h 2309"/>
                <a:gd name="T12" fmla="*/ 457 w 1426"/>
                <a:gd name="T13" fmla="*/ 9 h 2309"/>
                <a:gd name="T14" fmla="*/ 1381 w 1426"/>
                <a:gd name="T15" fmla="*/ 400 h 2309"/>
                <a:gd name="T16" fmla="*/ 1411 w 1426"/>
                <a:gd name="T17" fmla="*/ 421 h 2309"/>
                <a:gd name="T18" fmla="*/ 1422 w 1426"/>
                <a:gd name="T19" fmla="*/ 425 h 2309"/>
                <a:gd name="T20" fmla="*/ 1426 w 1426"/>
                <a:gd name="T21" fmla="*/ 445 h 2309"/>
                <a:gd name="T22" fmla="*/ 1017 w 1426"/>
                <a:gd name="T23" fmla="*/ 2306 h 2309"/>
                <a:gd name="T24" fmla="*/ 992 w 1426"/>
                <a:gd name="T25" fmla="*/ 2292 h 2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6" h="2309">
                  <a:moveTo>
                    <a:pt x="992" y="2292"/>
                  </a:moveTo>
                  <a:lnTo>
                    <a:pt x="964" y="2309"/>
                  </a:lnTo>
                  <a:lnTo>
                    <a:pt x="0" y="1462"/>
                  </a:lnTo>
                  <a:lnTo>
                    <a:pt x="326" y="59"/>
                  </a:lnTo>
                  <a:lnTo>
                    <a:pt x="369" y="18"/>
                  </a:lnTo>
                  <a:lnTo>
                    <a:pt x="414" y="0"/>
                  </a:lnTo>
                  <a:lnTo>
                    <a:pt x="457" y="9"/>
                  </a:lnTo>
                  <a:lnTo>
                    <a:pt x="1381" y="400"/>
                  </a:lnTo>
                  <a:lnTo>
                    <a:pt x="1411" y="421"/>
                  </a:lnTo>
                  <a:lnTo>
                    <a:pt x="1422" y="425"/>
                  </a:lnTo>
                  <a:lnTo>
                    <a:pt x="1426" y="445"/>
                  </a:lnTo>
                  <a:lnTo>
                    <a:pt x="1017" y="2306"/>
                  </a:lnTo>
                  <a:lnTo>
                    <a:pt x="992" y="229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Freeform 69"/>
            <p:cNvSpPr/>
            <p:nvPr/>
          </p:nvSpPr>
          <p:spPr bwMode="auto">
            <a:xfrm>
              <a:off x="1668" y="3087"/>
              <a:ext cx="286" cy="660"/>
            </a:xfrm>
            <a:custGeom>
              <a:avLst/>
              <a:gdLst>
                <a:gd name="T0" fmla="*/ 573 w 573"/>
                <a:gd name="T1" fmla="*/ 86 h 1980"/>
                <a:gd name="T2" fmla="*/ 568 w 573"/>
                <a:gd name="T3" fmla="*/ 132 h 1980"/>
                <a:gd name="T4" fmla="*/ 155 w 573"/>
                <a:gd name="T5" fmla="*/ 1923 h 1980"/>
                <a:gd name="T6" fmla="*/ 151 w 573"/>
                <a:gd name="T7" fmla="*/ 1955 h 1980"/>
                <a:gd name="T8" fmla="*/ 140 w 573"/>
                <a:gd name="T9" fmla="*/ 1972 h 1980"/>
                <a:gd name="T10" fmla="*/ 125 w 573"/>
                <a:gd name="T11" fmla="*/ 1980 h 1980"/>
                <a:gd name="T12" fmla="*/ 111 w 573"/>
                <a:gd name="T13" fmla="*/ 1975 h 1980"/>
                <a:gd name="T14" fmla="*/ 86 w 573"/>
                <a:gd name="T15" fmla="*/ 1955 h 1980"/>
                <a:gd name="T16" fmla="*/ 0 w 573"/>
                <a:gd name="T17" fmla="*/ 1880 h 1980"/>
                <a:gd name="T18" fmla="*/ 425 w 573"/>
                <a:gd name="T19" fmla="*/ 39 h 1980"/>
                <a:gd name="T20" fmla="*/ 420 w 573"/>
                <a:gd name="T21" fmla="*/ 27 h 1980"/>
                <a:gd name="T22" fmla="*/ 396 w 573"/>
                <a:gd name="T23" fmla="*/ 0 h 1980"/>
                <a:gd name="T24" fmla="*/ 445 w 573"/>
                <a:gd name="T25" fmla="*/ 20 h 1980"/>
                <a:gd name="T26" fmla="*/ 541 w 573"/>
                <a:gd name="T27" fmla="*/ 61 h 1980"/>
                <a:gd name="T28" fmla="*/ 559 w 573"/>
                <a:gd name="T29" fmla="*/ 75 h 1980"/>
                <a:gd name="T30" fmla="*/ 573 w 573"/>
                <a:gd name="T31" fmla="*/ 86 h 1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3" h="1980">
                  <a:moveTo>
                    <a:pt x="573" y="86"/>
                  </a:moveTo>
                  <a:lnTo>
                    <a:pt x="568" y="132"/>
                  </a:lnTo>
                  <a:lnTo>
                    <a:pt x="155" y="1923"/>
                  </a:lnTo>
                  <a:lnTo>
                    <a:pt x="151" y="1955"/>
                  </a:lnTo>
                  <a:lnTo>
                    <a:pt x="140" y="1972"/>
                  </a:lnTo>
                  <a:lnTo>
                    <a:pt x="125" y="1980"/>
                  </a:lnTo>
                  <a:lnTo>
                    <a:pt x="111" y="1975"/>
                  </a:lnTo>
                  <a:lnTo>
                    <a:pt x="86" y="1955"/>
                  </a:lnTo>
                  <a:lnTo>
                    <a:pt x="0" y="1880"/>
                  </a:lnTo>
                  <a:lnTo>
                    <a:pt x="425" y="39"/>
                  </a:lnTo>
                  <a:lnTo>
                    <a:pt x="420" y="27"/>
                  </a:lnTo>
                  <a:lnTo>
                    <a:pt x="396" y="0"/>
                  </a:lnTo>
                  <a:lnTo>
                    <a:pt x="445" y="20"/>
                  </a:lnTo>
                  <a:lnTo>
                    <a:pt x="541" y="61"/>
                  </a:lnTo>
                  <a:lnTo>
                    <a:pt x="559" y="75"/>
                  </a:lnTo>
                  <a:lnTo>
                    <a:pt x="573" y="86"/>
                  </a:lnTo>
                  <a:close/>
                </a:path>
              </a:pathLst>
            </a:custGeom>
            <a:solidFill>
              <a:srgbClr val="202020"/>
            </a:solidFill>
            <a:ln w="7938">
              <a:solidFill>
                <a:srgbClr val="20202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Freeform 70"/>
            <p:cNvSpPr/>
            <p:nvPr/>
          </p:nvSpPr>
          <p:spPr bwMode="auto">
            <a:xfrm>
              <a:off x="1432" y="2970"/>
              <a:ext cx="523" cy="147"/>
            </a:xfrm>
            <a:custGeom>
              <a:avLst/>
              <a:gdLst>
                <a:gd name="T0" fmla="*/ 0 w 1045"/>
                <a:gd name="T1" fmla="*/ 0 h 441"/>
                <a:gd name="T2" fmla="*/ 31 w 1045"/>
                <a:gd name="T3" fmla="*/ 1 h 441"/>
                <a:gd name="T4" fmla="*/ 62 w 1045"/>
                <a:gd name="T5" fmla="*/ 10 h 441"/>
                <a:gd name="T6" fmla="*/ 1005 w 1045"/>
                <a:gd name="T7" fmla="*/ 409 h 441"/>
                <a:gd name="T8" fmla="*/ 1037 w 1045"/>
                <a:gd name="T9" fmla="*/ 427 h 441"/>
                <a:gd name="T10" fmla="*/ 1045 w 1045"/>
                <a:gd name="T11" fmla="*/ 441 h 441"/>
                <a:gd name="T12" fmla="*/ 0 w 1045"/>
                <a:gd name="T13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5" h="441">
                  <a:moveTo>
                    <a:pt x="0" y="0"/>
                  </a:moveTo>
                  <a:lnTo>
                    <a:pt x="31" y="1"/>
                  </a:lnTo>
                  <a:lnTo>
                    <a:pt x="62" y="10"/>
                  </a:lnTo>
                  <a:lnTo>
                    <a:pt x="1005" y="409"/>
                  </a:lnTo>
                  <a:lnTo>
                    <a:pt x="1037" y="427"/>
                  </a:lnTo>
                  <a:lnTo>
                    <a:pt x="104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020"/>
            </a:solidFill>
            <a:ln w="7938">
              <a:solidFill>
                <a:srgbClr val="20202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Freeform 71"/>
            <p:cNvSpPr/>
            <p:nvPr/>
          </p:nvSpPr>
          <p:spPr bwMode="auto">
            <a:xfrm>
              <a:off x="1315" y="3056"/>
              <a:ext cx="478" cy="573"/>
            </a:xfrm>
            <a:custGeom>
              <a:avLst/>
              <a:gdLst>
                <a:gd name="T0" fmla="*/ 619 w 955"/>
                <a:gd name="T1" fmla="*/ 1719 h 1719"/>
                <a:gd name="T2" fmla="*/ 0 w 955"/>
                <a:gd name="T3" fmla="*/ 1212 h 1719"/>
                <a:gd name="T4" fmla="*/ 290 w 955"/>
                <a:gd name="T5" fmla="*/ 0 h 1719"/>
                <a:gd name="T6" fmla="*/ 955 w 955"/>
                <a:gd name="T7" fmla="*/ 313 h 1719"/>
                <a:gd name="T8" fmla="*/ 619 w 955"/>
                <a:gd name="T9" fmla="*/ 1719 h 1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1719">
                  <a:moveTo>
                    <a:pt x="619" y="1719"/>
                  </a:moveTo>
                  <a:lnTo>
                    <a:pt x="0" y="1212"/>
                  </a:lnTo>
                  <a:lnTo>
                    <a:pt x="290" y="0"/>
                  </a:lnTo>
                  <a:lnTo>
                    <a:pt x="955" y="313"/>
                  </a:lnTo>
                  <a:lnTo>
                    <a:pt x="619" y="1719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80808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Freeform 72"/>
            <p:cNvSpPr/>
            <p:nvPr/>
          </p:nvSpPr>
          <p:spPr bwMode="auto">
            <a:xfrm>
              <a:off x="1337" y="3076"/>
              <a:ext cx="431" cy="529"/>
            </a:xfrm>
            <a:custGeom>
              <a:avLst/>
              <a:gdLst>
                <a:gd name="T0" fmla="*/ 546 w 862"/>
                <a:gd name="T1" fmla="*/ 1587 h 1587"/>
                <a:gd name="T2" fmla="*/ 0 w 862"/>
                <a:gd name="T3" fmla="*/ 1134 h 1587"/>
                <a:gd name="T4" fmla="*/ 272 w 862"/>
                <a:gd name="T5" fmla="*/ 0 h 1587"/>
                <a:gd name="T6" fmla="*/ 862 w 862"/>
                <a:gd name="T7" fmla="*/ 268 h 1587"/>
                <a:gd name="T8" fmla="*/ 546 w 862"/>
                <a:gd name="T9" fmla="*/ 1587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1587">
                  <a:moveTo>
                    <a:pt x="546" y="1587"/>
                  </a:moveTo>
                  <a:lnTo>
                    <a:pt x="0" y="1134"/>
                  </a:lnTo>
                  <a:lnTo>
                    <a:pt x="272" y="0"/>
                  </a:lnTo>
                  <a:lnTo>
                    <a:pt x="862" y="268"/>
                  </a:lnTo>
                  <a:lnTo>
                    <a:pt x="546" y="1587"/>
                  </a:lnTo>
                  <a:close/>
                </a:path>
              </a:pathLst>
            </a:custGeom>
            <a:solidFill>
              <a:srgbClr val="C7C7C7"/>
            </a:solidFill>
            <a:ln w="7938">
              <a:solidFill>
                <a:srgbClr val="40404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Freeform 73"/>
            <p:cNvSpPr/>
            <p:nvPr/>
          </p:nvSpPr>
          <p:spPr bwMode="auto">
            <a:xfrm>
              <a:off x="1233" y="2968"/>
              <a:ext cx="203" cy="494"/>
            </a:xfrm>
            <a:custGeom>
              <a:avLst/>
              <a:gdLst>
                <a:gd name="T0" fmla="*/ 393 w 408"/>
                <a:gd name="T1" fmla="*/ 0 h 1480"/>
                <a:gd name="T2" fmla="*/ 370 w 408"/>
                <a:gd name="T3" fmla="*/ 11 h 1480"/>
                <a:gd name="T4" fmla="*/ 356 w 408"/>
                <a:gd name="T5" fmla="*/ 19 h 1480"/>
                <a:gd name="T6" fmla="*/ 338 w 408"/>
                <a:gd name="T7" fmla="*/ 37 h 1480"/>
                <a:gd name="T8" fmla="*/ 325 w 408"/>
                <a:gd name="T9" fmla="*/ 59 h 1480"/>
                <a:gd name="T10" fmla="*/ 320 w 408"/>
                <a:gd name="T11" fmla="*/ 77 h 1480"/>
                <a:gd name="T12" fmla="*/ 0 w 408"/>
                <a:gd name="T13" fmla="*/ 1459 h 1480"/>
                <a:gd name="T14" fmla="*/ 12 w 408"/>
                <a:gd name="T15" fmla="*/ 1480 h 1480"/>
                <a:gd name="T16" fmla="*/ 337 w 408"/>
                <a:gd name="T17" fmla="*/ 77 h 1480"/>
                <a:gd name="T18" fmla="*/ 346 w 408"/>
                <a:gd name="T19" fmla="*/ 57 h 1480"/>
                <a:gd name="T20" fmla="*/ 355 w 408"/>
                <a:gd name="T21" fmla="*/ 43 h 1480"/>
                <a:gd name="T22" fmla="*/ 368 w 408"/>
                <a:gd name="T23" fmla="*/ 30 h 1480"/>
                <a:gd name="T24" fmla="*/ 384 w 408"/>
                <a:gd name="T25" fmla="*/ 19 h 1480"/>
                <a:gd name="T26" fmla="*/ 400 w 408"/>
                <a:gd name="T27" fmla="*/ 12 h 1480"/>
                <a:gd name="T28" fmla="*/ 408 w 408"/>
                <a:gd name="T29" fmla="*/ 5 h 1480"/>
                <a:gd name="T30" fmla="*/ 393 w 408"/>
                <a:gd name="T31" fmla="*/ 0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8" h="1480">
                  <a:moveTo>
                    <a:pt x="393" y="0"/>
                  </a:moveTo>
                  <a:lnTo>
                    <a:pt x="370" y="11"/>
                  </a:lnTo>
                  <a:lnTo>
                    <a:pt x="356" y="19"/>
                  </a:lnTo>
                  <a:lnTo>
                    <a:pt x="338" y="37"/>
                  </a:lnTo>
                  <a:lnTo>
                    <a:pt x="325" y="59"/>
                  </a:lnTo>
                  <a:lnTo>
                    <a:pt x="320" y="77"/>
                  </a:lnTo>
                  <a:lnTo>
                    <a:pt x="0" y="1459"/>
                  </a:lnTo>
                  <a:lnTo>
                    <a:pt x="12" y="1480"/>
                  </a:lnTo>
                  <a:lnTo>
                    <a:pt x="337" y="77"/>
                  </a:lnTo>
                  <a:lnTo>
                    <a:pt x="346" y="57"/>
                  </a:lnTo>
                  <a:lnTo>
                    <a:pt x="355" y="43"/>
                  </a:lnTo>
                  <a:lnTo>
                    <a:pt x="368" y="30"/>
                  </a:lnTo>
                  <a:lnTo>
                    <a:pt x="384" y="19"/>
                  </a:lnTo>
                  <a:lnTo>
                    <a:pt x="400" y="12"/>
                  </a:lnTo>
                  <a:lnTo>
                    <a:pt x="408" y="5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Freeform 74"/>
            <p:cNvSpPr/>
            <p:nvPr/>
          </p:nvSpPr>
          <p:spPr bwMode="auto">
            <a:xfrm>
              <a:off x="1204" y="3479"/>
              <a:ext cx="532" cy="321"/>
            </a:xfrm>
            <a:custGeom>
              <a:avLst/>
              <a:gdLst>
                <a:gd name="T0" fmla="*/ 1065 w 1065"/>
                <a:gd name="T1" fmla="*/ 963 h 963"/>
                <a:gd name="T2" fmla="*/ 1047 w 1065"/>
                <a:gd name="T3" fmla="*/ 833 h 963"/>
                <a:gd name="T4" fmla="*/ 1015 w 1065"/>
                <a:gd name="T5" fmla="*/ 776 h 963"/>
                <a:gd name="T6" fmla="*/ 137 w 1065"/>
                <a:gd name="T7" fmla="*/ 3 h 963"/>
                <a:gd name="T8" fmla="*/ 96 w 1065"/>
                <a:gd name="T9" fmla="*/ 0 h 963"/>
                <a:gd name="T10" fmla="*/ 59 w 1065"/>
                <a:gd name="T11" fmla="*/ 3 h 963"/>
                <a:gd name="T12" fmla="*/ 32 w 1065"/>
                <a:gd name="T13" fmla="*/ 42 h 963"/>
                <a:gd name="T14" fmla="*/ 0 w 1065"/>
                <a:gd name="T15" fmla="*/ 145 h 963"/>
                <a:gd name="T16" fmla="*/ 865 w 1065"/>
                <a:gd name="T17" fmla="*/ 954 h 963"/>
                <a:gd name="T18" fmla="*/ 1065 w 1065"/>
                <a:gd name="T19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5" h="963">
                  <a:moveTo>
                    <a:pt x="1065" y="963"/>
                  </a:moveTo>
                  <a:lnTo>
                    <a:pt x="1047" y="833"/>
                  </a:lnTo>
                  <a:lnTo>
                    <a:pt x="1015" y="776"/>
                  </a:lnTo>
                  <a:lnTo>
                    <a:pt x="137" y="3"/>
                  </a:lnTo>
                  <a:lnTo>
                    <a:pt x="96" y="0"/>
                  </a:lnTo>
                  <a:lnTo>
                    <a:pt x="59" y="3"/>
                  </a:lnTo>
                  <a:lnTo>
                    <a:pt x="32" y="42"/>
                  </a:lnTo>
                  <a:lnTo>
                    <a:pt x="0" y="145"/>
                  </a:lnTo>
                  <a:lnTo>
                    <a:pt x="865" y="954"/>
                  </a:lnTo>
                  <a:lnTo>
                    <a:pt x="1065" y="963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Freeform 75"/>
            <p:cNvSpPr/>
            <p:nvPr/>
          </p:nvSpPr>
          <p:spPr bwMode="auto">
            <a:xfrm>
              <a:off x="642" y="3519"/>
              <a:ext cx="985" cy="288"/>
            </a:xfrm>
            <a:custGeom>
              <a:avLst/>
              <a:gdLst>
                <a:gd name="T0" fmla="*/ 0 w 1969"/>
                <a:gd name="T1" fmla="*/ 0 h 862"/>
                <a:gd name="T2" fmla="*/ 1121 w 1969"/>
                <a:gd name="T3" fmla="*/ 24 h 862"/>
                <a:gd name="T4" fmla="*/ 1969 w 1969"/>
                <a:gd name="T5" fmla="*/ 814 h 862"/>
                <a:gd name="T6" fmla="*/ 478 w 1969"/>
                <a:gd name="T7" fmla="*/ 862 h 862"/>
                <a:gd name="T8" fmla="*/ 0 w 1969"/>
                <a:gd name="T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9" h="862">
                  <a:moveTo>
                    <a:pt x="0" y="0"/>
                  </a:moveTo>
                  <a:lnTo>
                    <a:pt x="1121" y="24"/>
                  </a:lnTo>
                  <a:lnTo>
                    <a:pt x="1969" y="814"/>
                  </a:lnTo>
                  <a:lnTo>
                    <a:pt x="478" y="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Freeform 76"/>
            <p:cNvSpPr/>
            <p:nvPr/>
          </p:nvSpPr>
          <p:spPr bwMode="auto">
            <a:xfrm>
              <a:off x="852" y="3789"/>
              <a:ext cx="889" cy="99"/>
            </a:xfrm>
            <a:custGeom>
              <a:avLst/>
              <a:gdLst>
                <a:gd name="T0" fmla="*/ 54 w 1777"/>
                <a:gd name="T1" fmla="*/ 52 h 297"/>
                <a:gd name="T2" fmla="*/ 0 w 1777"/>
                <a:gd name="T3" fmla="*/ 297 h 297"/>
                <a:gd name="T4" fmla="*/ 1759 w 1777"/>
                <a:gd name="T5" fmla="*/ 257 h 297"/>
                <a:gd name="T6" fmla="*/ 1777 w 1777"/>
                <a:gd name="T7" fmla="*/ 173 h 297"/>
                <a:gd name="T8" fmla="*/ 1773 w 1777"/>
                <a:gd name="T9" fmla="*/ 74 h 297"/>
                <a:gd name="T10" fmla="*/ 1768 w 1777"/>
                <a:gd name="T11" fmla="*/ 0 h 297"/>
                <a:gd name="T12" fmla="*/ 54 w 1777"/>
                <a:gd name="T13" fmla="*/ 52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77" h="297">
                  <a:moveTo>
                    <a:pt x="54" y="52"/>
                  </a:moveTo>
                  <a:lnTo>
                    <a:pt x="0" y="297"/>
                  </a:lnTo>
                  <a:lnTo>
                    <a:pt x="1759" y="257"/>
                  </a:lnTo>
                  <a:lnTo>
                    <a:pt x="1777" y="173"/>
                  </a:lnTo>
                  <a:lnTo>
                    <a:pt x="1773" y="74"/>
                  </a:lnTo>
                  <a:lnTo>
                    <a:pt x="1768" y="0"/>
                  </a:lnTo>
                  <a:lnTo>
                    <a:pt x="54" y="52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Freeform 77"/>
            <p:cNvSpPr/>
            <p:nvPr/>
          </p:nvSpPr>
          <p:spPr bwMode="auto">
            <a:xfrm>
              <a:off x="624" y="3519"/>
              <a:ext cx="256" cy="369"/>
            </a:xfrm>
            <a:custGeom>
              <a:avLst/>
              <a:gdLst>
                <a:gd name="T0" fmla="*/ 37 w 513"/>
                <a:gd name="T1" fmla="*/ 0 h 1106"/>
                <a:gd name="T2" fmla="*/ 0 w 513"/>
                <a:gd name="T3" fmla="*/ 200 h 1106"/>
                <a:gd name="T4" fmla="*/ 457 w 513"/>
                <a:gd name="T5" fmla="*/ 1106 h 1106"/>
                <a:gd name="T6" fmla="*/ 513 w 513"/>
                <a:gd name="T7" fmla="*/ 862 h 1106"/>
                <a:gd name="T8" fmla="*/ 37 w 513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1106">
                  <a:moveTo>
                    <a:pt x="37" y="0"/>
                  </a:moveTo>
                  <a:lnTo>
                    <a:pt x="0" y="200"/>
                  </a:lnTo>
                  <a:lnTo>
                    <a:pt x="457" y="1106"/>
                  </a:lnTo>
                  <a:lnTo>
                    <a:pt x="513" y="86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Freeform 78"/>
            <p:cNvSpPr/>
            <p:nvPr/>
          </p:nvSpPr>
          <p:spPr bwMode="auto">
            <a:xfrm>
              <a:off x="1206" y="3791"/>
              <a:ext cx="132" cy="8"/>
            </a:xfrm>
            <a:custGeom>
              <a:avLst/>
              <a:gdLst>
                <a:gd name="T0" fmla="*/ 2 w 262"/>
                <a:gd name="T1" fmla="*/ 25 h 25"/>
                <a:gd name="T2" fmla="*/ 0 w 262"/>
                <a:gd name="T3" fmla="*/ 0 h 25"/>
                <a:gd name="T4" fmla="*/ 249 w 262"/>
                <a:gd name="T5" fmla="*/ 0 h 25"/>
                <a:gd name="T6" fmla="*/ 262 w 262"/>
                <a:gd name="T7" fmla="*/ 19 h 25"/>
                <a:gd name="T8" fmla="*/ 2 w 262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5">
                  <a:moveTo>
                    <a:pt x="2" y="25"/>
                  </a:moveTo>
                  <a:lnTo>
                    <a:pt x="0" y="0"/>
                  </a:lnTo>
                  <a:lnTo>
                    <a:pt x="249" y="0"/>
                  </a:lnTo>
                  <a:lnTo>
                    <a:pt x="262" y="19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Freeform 79"/>
            <p:cNvSpPr/>
            <p:nvPr/>
          </p:nvSpPr>
          <p:spPr bwMode="auto">
            <a:xfrm>
              <a:off x="927" y="3521"/>
              <a:ext cx="281" cy="279"/>
            </a:xfrm>
            <a:custGeom>
              <a:avLst/>
              <a:gdLst>
                <a:gd name="T0" fmla="*/ 557 w 561"/>
                <a:gd name="T1" fmla="*/ 801 h 836"/>
                <a:gd name="T2" fmla="*/ 0 w 561"/>
                <a:gd name="T3" fmla="*/ 0 h 836"/>
                <a:gd name="T4" fmla="*/ 561 w 561"/>
                <a:gd name="T5" fmla="*/ 836 h 836"/>
                <a:gd name="T6" fmla="*/ 557 w 561"/>
                <a:gd name="T7" fmla="*/ 801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1" h="836">
                  <a:moveTo>
                    <a:pt x="557" y="801"/>
                  </a:moveTo>
                  <a:lnTo>
                    <a:pt x="0" y="0"/>
                  </a:lnTo>
                  <a:lnTo>
                    <a:pt x="561" y="836"/>
                  </a:lnTo>
                  <a:lnTo>
                    <a:pt x="557" y="80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0" name="Group 80"/>
            <p:cNvGrpSpPr/>
            <p:nvPr/>
          </p:nvGrpSpPr>
          <p:grpSpPr bwMode="auto">
            <a:xfrm>
              <a:off x="700" y="3526"/>
              <a:ext cx="515" cy="270"/>
              <a:chOff x="700" y="3526"/>
              <a:chExt cx="515" cy="270"/>
            </a:xfrm>
          </p:grpSpPr>
          <p:grpSp>
            <p:nvGrpSpPr>
              <p:cNvPr id="106" name="Group 81"/>
              <p:cNvGrpSpPr/>
              <p:nvPr/>
            </p:nvGrpSpPr>
            <p:grpSpPr bwMode="auto">
              <a:xfrm>
                <a:off x="737" y="3534"/>
                <a:ext cx="49" cy="23"/>
                <a:chOff x="737" y="3534"/>
                <a:chExt cx="49" cy="23"/>
              </a:xfrm>
            </p:grpSpPr>
            <p:sp>
              <p:nvSpPr>
                <p:cNvPr id="517" name="Freeform 82"/>
                <p:cNvSpPr/>
                <p:nvPr/>
              </p:nvSpPr>
              <p:spPr bwMode="auto">
                <a:xfrm>
                  <a:off x="737" y="3534"/>
                  <a:ext cx="11" cy="23"/>
                </a:xfrm>
                <a:custGeom>
                  <a:avLst/>
                  <a:gdLst>
                    <a:gd name="T0" fmla="*/ 13 w 22"/>
                    <a:gd name="T1" fmla="*/ 67 h 67"/>
                    <a:gd name="T2" fmla="*/ 0 w 22"/>
                    <a:gd name="T3" fmla="*/ 26 h 67"/>
                    <a:gd name="T4" fmla="*/ 9 w 22"/>
                    <a:gd name="T5" fmla="*/ 0 h 67"/>
                    <a:gd name="T6" fmla="*/ 22 w 22"/>
                    <a:gd name="T7" fmla="*/ 30 h 67"/>
                    <a:gd name="T8" fmla="*/ 13 w 22"/>
                    <a:gd name="T9" fmla="*/ 6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7">
                      <a:moveTo>
                        <a:pt x="13" y="67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2" y="30"/>
                      </a:lnTo>
                      <a:lnTo>
                        <a:pt x="13" y="67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18" name="Freeform 83"/>
                <p:cNvSpPr/>
                <p:nvPr/>
              </p:nvSpPr>
              <p:spPr bwMode="auto">
                <a:xfrm>
                  <a:off x="742" y="3535"/>
                  <a:ext cx="36" cy="9"/>
                </a:xfrm>
                <a:custGeom>
                  <a:avLst/>
                  <a:gdLst>
                    <a:gd name="T0" fmla="*/ 2 w 73"/>
                    <a:gd name="T1" fmla="*/ 0 h 29"/>
                    <a:gd name="T2" fmla="*/ 50 w 73"/>
                    <a:gd name="T3" fmla="*/ 0 h 29"/>
                    <a:gd name="T4" fmla="*/ 52 w 73"/>
                    <a:gd name="T5" fmla="*/ 2 h 29"/>
                    <a:gd name="T6" fmla="*/ 55 w 73"/>
                    <a:gd name="T7" fmla="*/ 11 h 29"/>
                    <a:gd name="T8" fmla="*/ 73 w 73"/>
                    <a:gd name="T9" fmla="*/ 29 h 29"/>
                    <a:gd name="T10" fmla="*/ 17 w 73"/>
                    <a:gd name="T11" fmla="*/ 29 h 29"/>
                    <a:gd name="T12" fmla="*/ 8 w 73"/>
                    <a:gd name="T13" fmla="*/ 20 h 29"/>
                    <a:gd name="T14" fmla="*/ 0 w 73"/>
                    <a:gd name="T15" fmla="*/ 6 h 29"/>
                    <a:gd name="T16" fmla="*/ 2 w 73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5" y="11"/>
                      </a:lnTo>
                      <a:lnTo>
                        <a:pt x="73" y="29"/>
                      </a:lnTo>
                      <a:lnTo>
                        <a:pt x="17" y="29"/>
                      </a:lnTo>
                      <a:lnTo>
                        <a:pt x="8" y="20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19" name="Freeform 84"/>
                <p:cNvSpPr/>
                <p:nvPr/>
              </p:nvSpPr>
              <p:spPr bwMode="auto">
                <a:xfrm>
                  <a:off x="744" y="3545"/>
                  <a:ext cx="42" cy="12"/>
                </a:xfrm>
                <a:custGeom>
                  <a:avLst/>
                  <a:gdLst>
                    <a:gd name="T0" fmla="*/ 0 w 82"/>
                    <a:gd name="T1" fmla="*/ 35 h 35"/>
                    <a:gd name="T2" fmla="*/ 1 w 82"/>
                    <a:gd name="T3" fmla="*/ 19 h 35"/>
                    <a:gd name="T4" fmla="*/ 6 w 82"/>
                    <a:gd name="T5" fmla="*/ 7 h 35"/>
                    <a:gd name="T6" fmla="*/ 10 w 82"/>
                    <a:gd name="T7" fmla="*/ 0 h 35"/>
                    <a:gd name="T8" fmla="*/ 67 w 82"/>
                    <a:gd name="T9" fmla="*/ 0 h 35"/>
                    <a:gd name="T10" fmla="*/ 82 w 82"/>
                    <a:gd name="T11" fmla="*/ 35 h 35"/>
                    <a:gd name="T12" fmla="*/ 0 w 82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5">
                      <a:moveTo>
                        <a:pt x="0" y="35"/>
                      </a:moveTo>
                      <a:lnTo>
                        <a:pt x="1" y="19"/>
                      </a:lnTo>
                      <a:lnTo>
                        <a:pt x="6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07" name="Group 85"/>
              <p:cNvGrpSpPr/>
              <p:nvPr/>
            </p:nvGrpSpPr>
            <p:grpSpPr bwMode="auto">
              <a:xfrm>
                <a:off x="748" y="3547"/>
                <a:ext cx="50" cy="23"/>
                <a:chOff x="748" y="3547"/>
                <a:chExt cx="50" cy="23"/>
              </a:xfrm>
            </p:grpSpPr>
            <p:sp>
              <p:nvSpPr>
                <p:cNvPr id="514" name="Freeform 86"/>
                <p:cNvSpPr/>
                <p:nvPr/>
              </p:nvSpPr>
              <p:spPr bwMode="auto">
                <a:xfrm>
                  <a:off x="748" y="3547"/>
                  <a:ext cx="13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1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15" name="Freeform 87"/>
                <p:cNvSpPr/>
                <p:nvPr/>
              </p:nvSpPr>
              <p:spPr bwMode="auto">
                <a:xfrm>
                  <a:off x="753" y="3548"/>
                  <a:ext cx="37" cy="10"/>
                </a:xfrm>
                <a:custGeom>
                  <a:avLst/>
                  <a:gdLst>
                    <a:gd name="T0" fmla="*/ 1 w 74"/>
                    <a:gd name="T1" fmla="*/ 0 h 29"/>
                    <a:gd name="T2" fmla="*/ 49 w 74"/>
                    <a:gd name="T3" fmla="*/ 0 h 29"/>
                    <a:gd name="T4" fmla="*/ 50 w 74"/>
                    <a:gd name="T5" fmla="*/ 2 h 29"/>
                    <a:gd name="T6" fmla="*/ 56 w 74"/>
                    <a:gd name="T7" fmla="*/ 11 h 29"/>
                    <a:gd name="T8" fmla="*/ 74 w 74"/>
                    <a:gd name="T9" fmla="*/ 29 h 29"/>
                    <a:gd name="T10" fmla="*/ 18 w 74"/>
                    <a:gd name="T11" fmla="*/ 29 h 29"/>
                    <a:gd name="T12" fmla="*/ 9 w 74"/>
                    <a:gd name="T13" fmla="*/ 20 h 29"/>
                    <a:gd name="T14" fmla="*/ 0 w 74"/>
                    <a:gd name="T15" fmla="*/ 6 h 29"/>
                    <a:gd name="T16" fmla="*/ 1 w 74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29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4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16" name="Freeform 88"/>
                <p:cNvSpPr/>
                <p:nvPr/>
              </p:nvSpPr>
              <p:spPr bwMode="auto">
                <a:xfrm>
                  <a:off x="757" y="3558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20 h 36"/>
                    <a:gd name="T4" fmla="*/ 5 w 81"/>
                    <a:gd name="T5" fmla="*/ 8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5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08" name="Freeform 89"/>
              <p:cNvSpPr/>
              <p:nvPr/>
            </p:nvSpPr>
            <p:spPr bwMode="auto">
              <a:xfrm>
                <a:off x="952" y="3538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28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Freeform 90"/>
              <p:cNvSpPr/>
              <p:nvPr/>
            </p:nvSpPr>
            <p:spPr bwMode="auto">
              <a:xfrm>
                <a:off x="861" y="3535"/>
                <a:ext cx="11" cy="22"/>
              </a:xfrm>
              <a:custGeom>
                <a:avLst/>
                <a:gdLst>
                  <a:gd name="T0" fmla="*/ 15 w 24"/>
                  <a:gd name="T1" fmla="*/ 68 h 68"/>
                  <a:gd name="T2" fmla="*/ 0 w 24"/>
                  <a:gd name="T3" fmla="*/ 27 h 68"/>
                  <a:gd name="T4" fmla="*/ 11 w 24"/>
                  <a:gd name="T5" fmla="*/ 0 h 68"/>
                  <a:gd name="T6" fmla="*/ 24 w 24"/>
                  <a:gd name="T7" fmla="*/ 31 h 68"/>
                  <a:gd name="T8" fmla="*/ 15 w 24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8">
                    <a:moveTo>
                      <a:pt x="15" y="68"/>
                    </a:moveTo>
                    <a:lnTo>
                      <a:pt x="0" y="27"/>
                    </a:lnTo>
                    <a:lnTo>
                      <a:pt x="11" y="0"/>
                    </a:lnTo>
                    <a:lnTo>
                      <a:pt x="24" y="31"/>
                    </a:lnTo>
                    <a:lnTo>
                      <a:pt x="15" y="68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" name="Freeform 91"/>
              <p:cNvSpPr/>
              <p:nvPr/>
            </p:nvSpPr>
            <p:spPr bwMode="auto">
              <a:xfrm>
                <a:off x="867" y="3535"/>
                <a:ext cx="34" cy="10"/>
              </a:xfrm>
              <a:custGeom>
                <a:avLst/>
                <a:gdLst>
                  <a:gd name="T0" fmla="*/ 0 w 70"/>
                  <a:gd name="T1" fmla="*/ 0 h 30"/>
                  <a:gd name="T2" fmla="*/ 49 w 70"/>
                  <a:gd name="T3" fmla="*/ 0 h 30"/>
                  <a:gd name="T4" fmla="*/ 50 w 70"/>
                  <a:gd name="T5" fmla="*/ 3 h 30"/>
                  <a:gd name="T6" fmla="*/ 54 w 70"/>
                  <a:gd name="T7" fmla="*/ 13 h 30"/>
                  <a:gd name="T8" fmla="*/ 70 w 70"/>
                  <a:gd name="T9" fmla="*/ 30 h 30"/>
                  <a:gd name="T10" fmla="*/ 16 w 70"/>
                  <a:gd name="T11" fmla="*/ 30 h 30"/>
                  <a:gd name="T12" fmla="*/ 7 w 70"/>
                  <a:gd name="T13" fmla="*/ 21 h 30"/>
                  <a:gd name="T14" fmla="*/ 0 w 70"/>
                  <a:gd name="T15" fmla="*/ 7 h 30"/>
                  <a:gd name="T16" fmla="*/ 0 w 70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30">
                    <a:moveTo>
                      <a:pt x="0" y="0"/>
                    </a:moveTo>
                    <a:lnTo>
                      <a:pt x="49" y="0"/>
                    </a:lnTo>
                    <a:lnTo>
                      <a:pt x="50" y="3"/>
                    </a:lnTo>
                    <a:lnTo>
                      <a:pt x="54" y="13"/>
                    </a:lnTo>
                    <a:lnTo>
                      <a:pt x="70" y="30"/>
                    </a:lnTo>
                    <a:lnTo>
                      <a:pt x="16" y="30"/>
                    </a:lnTo>
                    <a:lnTo>
                      <a:pt x="7" y="21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Freeform 92"/>
              <p:cNvSpPr/>
              <p:nvPr/>
            </p:nvSpPr>
            <p:spPr bwMode="auto">
              <a:xfrm>
                <a:off x="868" y="3545"/>
                <a:ext cx="42" cy="12"/>
              </a:xfrm>
              <a:custGeom>
                <a:avLst/>
                <a:gdLst>
                  <a:gd name="T0" fmla="*/ 0 w 83"/>
                  <a:gd name="T1" fmla="*/ 36 h 36"/>
                  <a:gd name="T2" fmla="*/ 1 w 83"/>
                  <a:gd name="T3" fmla="*/ 19 h 36"/>
                  <a:gd name="T4" fmla="*/ 7 w 83"/>
                  <a:gd name="T5" fmla="*/ 8 h 36"/>
                  <a:gd name="T6" fmla="*/ 10 w 83"/>
                  <a:gd name="T7" fmla="*/ 0 h 36"/>
                  <a:gd name="T8" fmla="*/ 67 w 83"/>
                  <a:gd name="T9" fmla="*/ 0 h 36"/>
                  <a:gd name="T10" fmla="*/ 83 w 83"/>
                  <a:gd name="T11" fmla="*/ 36 h 36"/>
                  <a:gd name="T12" fmla="*/ 0 w 83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36">
                    <a:moveTo>
                      <a:pt x="0" y="36"/>
                    </a:moveTo>
                    <a:lnTo>
                      <a:pt x="1" y="19"/>
                    </a:lnTo>
                    <a:lnTo>
                      <a:pt x="7" y="8"/>
                    </a:lnTo>
                    <a:lnTo>
                      <a:pt x="10" y="0"/>
                    </a:lnTo>
                    <a:lnTo>
                      <a:pt x="67" y="0"/>
                    </a:lnTo>
                    <a:lnTo>
                      <a:pt x="83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2" name="Group 93"/>
              <p:cNvGrpSpPr/>
              <p:nvPr/>
            </p:nvGrpSpPr>
            <p:grpSpPr bwMode="auto">
              <a:xfrm>
                <a:off x="872" y="3547"/>
                <a:ext cx="50" cy="23"/>
                <a:chOff x="872" y="3547"/>
                <a:chExt cx="50" cy="23"/>
              </a:xfrm>
            </p:grpSpPr>
            <p:sp>
              <p:nvSpPr>
                <p:cNvPr id="511" name="Freeform 94"/>
                <p:cNvSpPr/>
                <p:nvPr/>
              </p:nvSpPr>
              <p:spPr bwMode="auto">
                <a:xfrm>
                  <a:off x="872" y="3547"/>
                  <a:ext cx="13" cy="23"/>
                </a:xfrm>
                <a:custGeom>
                  <a:avLst/>
                  <a:gdLst>
                    <a:gd name="T0" fmla="*/ 14 w 25"/>
                    <a:gd name="T1" fmla="*/ 68 h 68"/>
                    <a:gd name="T2" fmla="*/ 0 w 25"/>
                    <a:gd name="T3" fmla="*/ 27 h 68"/>
                    <a:gd name="T4" fmla="*/ 10 w 25"/>
                    <a:gd name="T5" fmla="*/ 0 h 68"/>
                    <a:gd name="T6" fmla="*/ 25 w 25"/>
                    <a:gd name="T7" fmla="*/ 31 h 68"/>
                    <a:gd name="T8" fmla="*/ 14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5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12" name="Freeform 95"/>
                <p:cNvSpPr/>
                <p:nvPr/>
              </p:nvSpPr>
              <p:spPr bwMode="auto">
                <a:xfrm>
                  <a:off x="878" y="3547"/>
                  <a:ext cx="36" cy="10"/>
                </a:xfrm>
                <a:custGeom>
                  <a:avLst/>
                  <a:gdLst>
                    <a:gd name="T0" fmla="*/ 2 w 73"/>
                    <a:gd name="T1" fmla="*/ 0 h 30"/>
                    <a:gd name="T2" fmla="*/ 49 w 73"/>
                    <a:gd name="T3" fmla="*/ 0 h 30"/>
                    <a:gd name="T4" fmla="*/ 50 w 73"/>
                    <a:gd name="T5" fmla="*/ 3 h 30"/>
                    <a:gd name="T6" fmla="*/ 57 w 73"/>
                    <a:gd name="T7" fmla="*/ 12 h 30"/>
                    <a:gd name="T8" fmla="*/ 73 w 73"/>
                    <a:gd name="T9" fmla="*/ 30 h 30"/>
                    <a:gd name="T10" fmla="*/ 19 w 73"/>
                    <a:gd name="T11" fmla="*/ 30 h 30"/>
                    <a:gd name="T12" fmla="*/ 10 w 73"/>
                    <a:gd name="T13" fmla="*/ 21 h 30"/>
                    <a:gd name="T14" fmla="*/ 0 w 73"/>
                    <a:gd name="T15" fmla="*/ 7 h 30"/>
                    <a:gd name="T16" fmla="*/ 2 w 73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30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0" y="3"/>
                      </a:lnTo>
                      <a:lnTo>
                        <a:pt x="57" y="12"/>
                      </a:lnTo>
                      <a:lnTo>
                        <a:pt x="73" y="30"/>
                      </a:lnTo>
                      <a:lnTo>
                        <a:pt x="19" y="30"/>
                      </a:lnTo>
                      <a:lnTo>
                        <a:pt x="10" y="21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13" name="Freeform 96"/>
                <p:cNvSpPr/>
                <p:nvPr/>
              </p:nvSpPr>
              <p:spPr bwMode="auto">
                <a:xfrm>
                  <a:off x="880" y="3558"/>
                  <a:ext cx="42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19 h 36"/>
                    <a:gd name="T4" fmla="*/ 6 w 82"/>
                    <a:gd name="T5" fmla="*/ 8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6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3" name="Group 97"/>
              <p:cNvGrpSpPr/>
              <p:nvPr/>
            </p:nvGrpSpPr>
            <p:grpSpPr bwMode="auto">
              <a:xfrm>
                <a:off x="885" y="3559"/>
                <a:ext cx="50" cy="23"/>
                <a:chOff x="885" y="3559"/>
                <a:chExt cx="50" cy="23"/>
              </a:xfrm>
            </p:grpSpPr>
            <p:sp>
              <p:nvSpPr>
                <p:cNvPr id="508" name="Freeform 98"/>
                <p:cNvSpPr/>
                <p:nvPr/>
              </p:nvSpPr>
              <p:spPr bwMode="auto">
                <a:xfrm>
                  <a:off x="885" y="3559"/>
                  <a:ext cx="12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6 h 68"/>
                    <a:gd name="T4" fmla="*/ 12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6"/>
                      </a:lnTo>
                      <a:lnTo>
                        <a:pt x="12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09" name="Freeform 99"/>
                <p:cNvSpPr/>
                <p:nvPr/>
              </p:nvSpPr>
              <p:spPr bwMode="auto">
                <a:xfrm>
                  <a:off x="890" y="3560"/>
                  <a:ext cx="37" cy="10"/>
                </a:xfrm>
                <a:custGeom>
                  <a:avLst/>
                  <a:gdLst>
                    <a:gd name="T0" fmla="*/ 3 w 74"/>
                    <a:gd name="T1" fmla="*/ 0 h 30"/>
                    <a:gd name="T2" fmla="*/ 49 w 74"/>
                    <a:gd name="T3" fmla="*/ 0 h 30"/>
                    <a:gd name="T4" fmla="*/ 52 w 74"/>
                    <a:gd name="T5" fmla="*/ 3 h 30"/>
                    <a:gd name="T6" fmla="*/ 57 w 74"/>
                    <a:gd name="T7" fmla="*/ 12 h 30"/>
                    <a:gd name="T8" fmla="*/ 74 w 74"/>
                    <a:gd name="T9" fmla="*/ 30 h 30"/>
                    <a:gd name="T10" fmla="*/ 19 w 74"/>
                    <a:gd name="T11" fmla="*/ 30 h 30"/>
                    <a:gd name="T12" fmla="*/ 10 w 74"/>
                    <a:gd name="T13" fmla="*/ 21 h 30"/>
                    <a:gd name="T14" fmla="*/ 0 w 74"/>
                    <a:gd name="T15" fmla="*/ 6 h 30"/>
                    <a:gd name="T16" fmla="*/ 3 w 74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0">
                      <a:moveTo>
                        <a:pt x="3" y="0"/>
                      </a:moveTo>
                      <a:lnTo>
                        <a:pt x="49" y="0"/>
                      </a:lnTo>
                      <a:lnTo>
                        <a:pt x="52" y="3"/>
                      </a:lnTo>
                      <a:lnTo>
                        <a:pt x="57" y="12"/>
                      </a:lnTo>
                      <a:lnTo>
                        <a:pt x="74" y="30"/>
                      </a:lnTo>
                      <a:lnTo>
                        <a:pt x="19" y="30"/>
                      </a:lnTo>
                      <a:lnTo>
                        <a:pt x="10" y="21"/>
                      </a:lnTo>
                      <a:lnTo>
                        <a:pt x="0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10" name="Freeform 100"/>
                <p:cNvSpPr/>
                <p:nvPr/>
              </p:nvSpPr>
              <p:spPr bwMode="auto">
                <a:xfrm>
                  <a:off x="893" y="3570"/>
                  <a:ext cx="42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19 h 36"/>
                    <a:gd name="T4" fmla="*/ 6 w 83"/>
                    <a:gd name="T5" fmla="*/ 8 h 36"/>
                    <a:gd name="T6" fmla="*/ 10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6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4" name="Group 101"/>
              <p:cNvGrpSpPr/>
              <p:nvPr/>
            </p:nvGrpSpPr>
            <p:grpSpPr bwMode="auto">
              <a:xfrm>
                <a:off x="898" y="3571"/>
                <a:ext cx="49" cy="23"/>
                <a:chOff x="898" y="3571"/>
                <a:chExt cx="49" cy="23"/>
              </a:xfrm>
            </p:grpSpPr>
            <p:sp>
              <p:nvSpPr>
                <p:cNvPr id="505" name="Freeform 102"/>
                <p:cNvSpPr/>
                <p:nvPr/>
              </p:nvSpPr>
              <p:spPr bwMode="auto">
                <a:xfrm>
                  <a:off x="898" y="3571"/>
                  <a:ext cx="13" cy="23"/>
                </a:xfrm>
                <a:custGeom>
                  <a:avLst/>
                  <a:gdLst>
                    <a:gd name="T0" fmla="*/ 16 w 25"/>
                    <a:gd name="T1" fmla="*/ 69 h 69"/>
                    <a:gd name="T2" fmla="*/ 0 w 25"/>
                    <a:gd name="T3" fmla="*/ 27 h 69"/>
                    <a:gd name="T4" fmla="*/ 9 w 25"/>
                    <a:gd name="T5" fmla="*/ 0 h 69"/>
                    <a:gd name="T6" fmla="*/ 25 w 25"/>
                    <a:gd name="T7" fmla="*/ 32 h 69"/>
                    <a:gd name="T8" fmla="*/ 16 w 25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6" y="69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5" y="32"/>
                      </a:lnTo>
                      <a:lnTo>
                        <a:pt x="16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06" name="Freeform 103"/>
                <p:cNvSpPr/>
                <p:nvPr/>
              </p:nvSpPr>
              <p:spPr bwMode="auto">
                <a:xfrm>
                  <a:off x="903" y="3572"/>
                  <a:ext cx="37" cy="10"/>
                </a:xfrm>
                <a:custGeom>
                  <a:avLst/>
                  <a:gdLst>
                    <a:gd name="T0" fmla="*/ 2 w 75"/>
                    <a:gd name="T1" fmla="*/ 0 h 29"/>
                    <a:gd name="T2" fmla="*/ 50 w 75"/>
                    <a:gd name="T3" fmla="*/ 0 h 29"/>
                    <a:gd name="T4" fmla="*/ 52 w 75"/>
                    <a:gd name="T5" fmla="*/ 2 h 29"/>
                    <a:gd name="T6" fmla="*/ 57 w 75"/>
                    <a:gd name="T7" fmla="*/ 11 h 29"/>
                    <a:gd name="T8" fmla="*/ 75 w 75"/>
                    <a:gd name="T9" fmla="*/ 29 h 29"/>
                    <a:gd name="T10" fmla="*/ 19 w 75"/>
                    <a:gd name="T11" fmla="*/ 29 h 29"/>
                    <a:gd name="T12" fmla="*/ 11 w 75"/>
                    <a:gd name="T13" fmla="*/ 20 h 29"/>
                    <a:gd name="T14" fmla="*/ 0 w 75"/>
                    <a:gd name="T15" fmla="*/ 5 h 29"/>
                    <a:gd name="T16" fmla="*/ 2 w 7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7" y="11"/>
                      </a:lnTo>
                      <a:lnTo>
                        <a:pt x="75" y="29"/>
                      </a:lnTo>
                      <a:lnTo>
                        <a:pt x="19" y="29"/>
                      </a:lnTo>
                      <a:lnTo>
                        <a:pt x="11" y="20"/>
                      </a:lnTo>
                      <a:lnTo>
                        <a:pt x="0" y="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07" name="Freeform 104"/>
                <p:cNvSpPr/>
                <p:nvPr/>
              </p:nvSpPr>
              <p:spPr bwMode="auto">
                <a:xfrm>
                  <a:off x="907" y="3582"/>
                  <a:ext cx="40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20 h 36"/>
                    <a:gd name="T4" fmla="*/ 5 w 82"/>
                    <a:gd name="T5" fmla="*/ 7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5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5" name="Group 105"/>
              <p:cNvGrpSpPr/>
              <p:nvPr/>
            </p:nvGrpSpPr>
            <p:grpSpPr bwMode="auto">
              <a:xfrm>
                <a:off x="911" y="3585"/>
                <a:ext cx="49" cy="23"/>
                <a:chOff x="911" y="3585"/>
                <a:chExt cx="49" cy="23"/>
              </a:xfrm>
            </p:grpSpPr>
            <p:sp>
              <p:nvSpPr>
                <p:cNvPr id="502" name="Freeform 106"/>
                <p:cNvSpPr/>
                <p:nvPr/>
              </p:nvSpPr>
              <p:spPr bwMode="auto">
                <a:xfrm>
                  <a:off x="911" y="3585"/>
                  <a:ext cx="12" cy="23"/>
                </a:xfrm>
                <a:custGeom>
                  <a:avLst/>
                  <a:gdLst>
                    <a:gd name="T0" fmla="*/ 15 w 24"/>
                    <a:gd name="T1" fmla="*/ 69 h 69"/>
                    <a:gd name="T2" fmla="*/ 0 w 24"/>
                    <a:gd name="T3" fmla="*/ 27 h 69"/>
                    <a:gd name="T4" fmla="*/ 10 w 24"/>
                    <a:gd name="T5" fmla="*/ 0 h 69"/>
                    <a:gd name="T6" fmla="*/ 24 w 24"/>
                    <a:gd name="T7" fmla="*/ 32 h 69"/>
                    <a:gd name="T8" fmla="*/ 15 w 24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9">
                      <a:moveTo>
                        <a:pt x="15" y="69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2"/>
                      </a:lnTo>
                      <a:lnTo>
                        <a:pt x="15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03" name="Freeform 107"/>
                <p:cNvSpPr/>
                <p:nvPr/>
              </p:nvSpPr>
              <p:spPr bwMode="auto">
                <a:xfrm>
                  <a:off x="915" y="3585"/>
                  <a:ext cx="38" cy="10"/>
                </a:xfrm>
                <a:custGeom>
                  <a:avLst/>
                  <a:gdLst>
                    <a:gd name="T0" fmla="*/ 3 w 75"/>
                    <a:gd name="T1" fmla="*/ 0 h 30"/>
                    <a:gd name="T2" fmla="*/ 52 w 75"/>
                    <a:gd name="T3" fmla="*/ 0 h 30"/>
                    <a:gd name="T4" fmla="*/ 53 w 75"/>
                    <a:gd name="T5" fmla="*/ 3 h 30"/>
                    <a:gd name="T6" fmla="*/ 57 w 75"/>
                    <a:gd name="T7" fmla="*/ 12 h 30"/>
                    <a:gd name="T8" fmla="*/ 75 w 75"/>
                    <a:gd name="T9" fmla="*/ 30 h 30"/>
                    <a:gd name="T10" fmla="*/ 19 w 75"/>
                    <a:gd name="T11" fmla="*/ 30 h 30"/>
                    <a:gd name="T12" fmla="*/ 11 w 75"/>
                    <a:gd name="T13" fmla="*/ 21 h 30"/>
                    <a:gd name="T14" fmla="*/ 0 w 75"/>
                    <a:gd name="T15" fmla="*/ 6 h 30"/>
                    <a:gd name="T16" fmla="*/ 3 w 75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30">
                      <a:moveTo>
                        <a:pt x="3" y="0"/>
                      </a:moveTo>
                      <a:lnTo>
                        <a:pt x="52" y="0"/>
                      </a:lnTo>
                      <a:lnTo>
                        <a:pt x="53" y="3"/>
                      </a:lnTo>
                      <a:lnTo>
                        <a:pt x="57" y="12"/>
                      </a:lnTo>
                      <a:lnTo>
                        <a:pt x="75" y="30"/>
                      </a:lnTo>
                      <a:lnTo>
                        <a:pt x="19" y="30"/>
                      </a:lnTo>
                      <a:lnTo>
                        <a:pt x="11" y="21"/>
                      </a:lnTo>
                      <a:lnTo>
                        <a:pt x="0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04" name="Freeform 108"/>
                <p:cNvSpPr/>
                <p:nvPr/>
              </p:nvSpPr>
              <p:spPr bwMode="auto">
                <a:xfrm>
                  <a:off x="919" y="3596"/>
                  <a:ext cx="41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1 w 82"/>
                    <a:gd name="T3" fmla="*/ 19 h 36"/>
                    <a:gd name="T4" fmla="*/ 7 w 82"/>
                    <a:gd name="T5" fmla="*/ 8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6" name="Group 109"/>
              <p:cNvGrpSpPr/>
              <p:nvPr/>
            </p:nvGrpSpPr>
            <p:grpSpPr bwMode="auto">
              <a:xfrm>
                <a:off x="923" y="3600"/>
                <a:ext cx="99" cy="73"/>
                <a:chOff x="923" y="3600"/>
                <a:chExt cx="99" cy="73"/>
              </a:xfrm>
            </p:grpSpPr>
            <p:grpSp>
              <p:nvGrpSpPr>
                <p:cNvPr id="482" name="Group 110"/>
                <p:cNvGrpSpPr/>
                <p:nvPr/>
              </p:nvGrpSpPr>
              <p:grpSpPr bwMode="auto">
                <a:xfrm>
                  <a:off x="923" y="3600"/>
                  <a:ext cx="49" cy="23"/>
                  <a:chOff x="923" y="3600"/>
                  <a:chExt cx="49" cy="23"/>
                </a:xfrm>
              </p:grpSpPr>
              <p:sp>
                <p:nvSpPr>
                  <p:cNvPr id="499" name="Freeform 111"/>
                  <p:cNvSpPr/>
                  <p:nvPr/>
                </p:nvSpPr>
                <p:spPr bwMode="auto">
                  <a:xfrm>
                    <a:off x="923" y="3600"/>
                    <a:ext cx="13" cy="23"/>
                  </a:xfrm>
                  <a:custGeom>
                    <a:avLst/>
                    <a:gdLst>
                      <a:gd name="T0" fmla="*/ 13 w 25"/>
                      <a:gd name="T1" fmla="*/ 69 h 69"/>
                      <a:gd name="T2" fmla="*/ 0 w 25"/>
                      <a:gd name="T3" fmla="*/ 27 h 69"/>
                      <a:gd name="T4" fmla="*/ 9 w 25"/>
                      <a:gd name="T5" fmla="*/ 0 h 69"/>
                      <a:gd name="T6" fmla="*/ 25 w 25"/>
                      <a:gd name="T7" fmla="*/ 30 h 69"/>
                      <a:gd name="T8" fmla="*/ 13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3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0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00" name="Freeform 112"/>
                  <p:cNvSpPr/>
                  <p:nvPr/>
                </p:nvSpPr>
                <p:spPr bwMode="auto">
                  <a:xfrm>
                    <a:off x="928" y="3600"/>
                    <a:ext cx="37" cy="10"/>
                  </a:xfrm>
                  <a:custGeom>
                    <a:avLst/>
                    <a:gdLst>
                      <a:gd name="T0" fmla="*/ 2 w 75"/>
                      <a:gd name="T1" fmla="*/ 0 h 29"/>
                      <a:gd name="T2" fmla="*/ 50 w 75"/>
                      <a:gd name="T3" fmla="*/ 0 h 29"/>
                      <a:gd name="T4" fmla="*/ 52 w 75"/>
                      <a:gd name="T5" fmla="*/ 3 h 29"/>
                      <a:gd name="T6" fmla="*/ 57 w 75"/>
                      <a:gd name="T7" fmla="*/ 12 h 29"/>
                      <a:gd name="T8" fmla="*/ 75 w 75"/>
                      <a:gd name="T9" fmla="*/ 29 h 29"/>
                      <a:gd name="T10" fmla="*/ 19 w 75"/>
                      <a:gd name="T11" fmla="*/ 29 h 29"/>
                      <a:gd name="T12" fmla="*/ 9 w 75"/>
                      <a:gd name="T13" fmla="*/ 20 h 29"/>
                      <a:gd name="T14" fmla="*/ 0 w 75"/>
                      <a:gd name="T15" fmla="*/ 6 h 29"/>
                      <a:gd name="T16" fmla="*/ 2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7" y="12"/>
                        </a:lnTo>
                        <a:lnTo>
                          <a:pt x="75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01" name="Freeform 113"/>
                  <p:cNvSpPr/>
                  <p:nvPr/>
                </p:nvSpPr>
                <p:spPr bwMode="auto">
                  <a:xfrm>
                    <a:off x="930" y="3610"/>
                    <a:ext cx="42" cy="13"/>
                  </a:xfrm>
                  <a:custGeom>
                    <a:avLst/>
                    <a:gdLst>
                      <a:gd name="T0" fmla="*/ 0 w 82"/>
                      <a:gd name="T1" fmla="*/ 37 h 37"/>
                      <a:gd name="T2" fmla="*/ 2 w 82"/>
                      <a:gd name="T3" fmla="*/ 22 h 37"/>
                      <a:gd name="T4" fmla="*/ 7 w 82"/>
                      <a:gd name="T5" fmla="*/ 7 h 37"/>
                      <a:gd name="T6" fmla="*/ 13 w 82"/>
                      <a:gd name="T7" fmla="*/ 0 h 37"/>
                      <a:gd name="T8" fmla="*/ 69 w 82"/>
                      <a:gd name="T9" fmla="*/ 0 h 37"/>
                      <a:gd name="T10" fmla="*/ 82 w 82"/>
                      <a:gd name="T11" fmla="*/ 37 h 37"/>
                      <a:gd name="T12" fmla="*/ 0 w 82"/>
                      <a:gd name="T13" fmla="*/ 3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7">
                        <a:moveTo>
                          <a:pt x="0" y="37"/>
                        </a:moveTo>
                        <a:lnTo>
                          <a:pt x="2" y="22"/>
                        </a:lnTo>
                        <a:lnTo>
                          <a:pt x="7" y="7"/>
                        </a:lnTo>
                        <a:lnTo>
                          <a:pt x="13" y="0"/>
                        </a:lnTo>
                        <a:lnTo>
                          <a:pt x="69" y="0"/>
                        </a:lnTo>
                        <a:lnTo>
                          <a:pt x="82" y="37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83" name="Group 114"/>
                <p:cNvGrpSpPr/>
                <p:nvPr/>
              </p:nvGrpSpPr>
              <p:grpSpPr bwMode="auto">
                <a:xfrm>
                  <a:off x="935" y="3612"/>
                  <a:ext cx="48" cy="23"/>
                  <a:chOff x="935" y="3612"/>
                  <a:chExt cx="48" cy="23"/>
                </a:xfrm>
              </p:grpSpPr>
              <p:sp>
                <p:nvSpPr>
                  <p:cNvPr id="496" name="Freeform 115"/>
                  <p:cNvSpPr/>
                  <p:nvPr/>
                </p:nvSpPr>
                <p:spPr bwMode="auto">
                  <a:xfrm>
                    <a:off x="935" y="3612"/>
                    <a:ext cx="12" cy="23"/>
                  </a:xfrm>
                  <a:custGeom>
                    <a:avLst/>
                    <a:gdLst>
                      <a:gd name="T0" fmla="*/ 14 w 25"/>
                      <a:gd name="T1" fmla="*/ 69 h 69"/>
                      <a:gd name="T2" fmla="*/ 0 w 25"/>
                      <a:gd name="T3" fmla="*/ 28 h 69"/>
                      <a:gd name="T4" fmla="*/ 9 w 25"/>
                      <a:gd name="T5" fmla="*/ 0 h 69"/>
                      <a:gd name="T6" fmla="*/ 25 w 25"/>
                      <a:gd name="T7" fmla="*/ 32 h 69"/>
                      <a:gd name="T8" fmla="*/ 14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4" y="69"/>
                        </a:moveTo>
                        <a:lnTo>
                          <a:pt x="0" y="28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4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97" name="Freeform 116"/>
                  <p:cNvSpPr/>
                  <p:nvPr/>
                </p:nvSpPr>
                <p:spPr bwMode="auto">
                  <a:xfrm>
                    <a:off x="939" y="3612"/>
                    <a:ext cx="38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50 w 75"/>
                      <a:gd name="T3" fmla="*/ 0 h 31"/>
                      <a:gd name="T4" fmla="*/ 53 w 75"/>
                      <a:gd name="T5" fmla="*/ 3 h 31"/>
                      <a:gd name="T6" fmla="*/ 56 w 75"/>
                      <a:gd name="T7" fmla="*/ 13 h 31"/>
                      <a:gd name="T8" fmla="*/ 75 w 75"/>
                      <a:gd name="T9" fmla="*/ 31 h 31"/>
                      <a:gd name="T10" fmla="*/ 18 w 75"/>
                      <a:gd name="T11" fmla="*/ 31 h 31"/>
                      <a:gd name="T12" fmla="*/ 9 w 75"/>
                      <a:gd name="T13" fmla="*/ 22 h 31"/>
                      <a:gd name="T14" fmla="*/ 0 w 75"/>
                      <a:gd name="T15" fmla="*/ 7 h 31"/>
                      <a:gd name="T16" fmla="*/ 1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3" y="3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98" name="Freeform 117"/>
                  <p:cNvSpPr/>
                  <p:nvPr/>
                </p:nvSpPr>
                <p:spPr bwMode="auto">
                  <a:xfrm>
                    <a:off x="943" y="3623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8 h 36"/>
                      <a:gd name="T6" fmla="*/ 12 w 82"/>
                      <a:gd name="T7" fmla="*/ 0 h 36"/>
                      <a:gd name="T8" fmla="*/ 69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84" name="Group 118"/>
                <p:cNvGrpSpPr/>
                <p:nvPr/>
              </p:nvGrpSpPr>
              <p:grpSpPr bwMode="auto">
                <a:xfrm>
                  <a:off x="947" y="3625"/>
                  <a:ext cx="50" cy="22"/>
                  <a:chOff x="947" y="3625"/>
                  <a:chExt cx="50" cy="22"/>
                </a:xfrm>
              </p:grpSpPr>
              <p:sp>
                <p:nvSpPr>
                  <p:cNvPr id="493" name="Freeform 119"/>
                  <p:cNvSpPr/>
                  <p:nvPr/>
                </p:nvSpPr>
                <p:spPr bwMode="auto">
                  <a:xfrm>
                    <a:off x="947" y="3625"/>
                    <a:ext cx="13" cy="22"/>
                  </a:xfrm>
                  <a:custGeom>
                    <a:avLst/>
                    <a:gdLst>
                      <a:gd name="T0" fmla="*/ 14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4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94" name="Freeform 120"/>
                  <p:cNvSpPr/>
                  <p:nvPr/>
                </p:nvSpPr>
                <p:spPr bwMode="auto">
                  <a:xfrm>
                    <a:off x="953" y="3625"/>
                    <a:ext cx="36" cy="10"/>
                  </a:xfrm>
                  <a:custGeom>
                    <a:avLst/>
                    <a:gdLst>
                      <a:gd name="T0" fmla="*/ 2 w 73"/>
                      <a:gd name="T1" fmla="*/ 0 h 29"/>
                      <a:gd name="T2" fmla="*/ 50 w 73"/>
                      <a:gd name="T3" fmla="*/ 0 h 29"/>
                      <a:gd name="T4" fmla="*/ 51 w 73"/>
                      <a:gd name="T5" fmla="*/ 2 h 29"/>
                      <a:gd name="T6" fmla="*/ 57 w 73"/>
                      <a:gd name="T7" fmla="*/ 11 h 29"/>
                      <a:gd name="T8" fmla="*/ 73 w 73"/>
                      <a:gd name="T9" fmla="*/ 29 h 29"/>
                      <a:gd name="T10" fmla="*/ 19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5 h 29"/>
                      <a:gd name="T16" fmla="*/ 2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7" y="11"/>
                        </a:lnTo>
                        <a:lnTo>
                          <a:pt x="73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95" name="Freeform 121"/>
                  <p:cNvSpPr/>
                  <p:nvPr/>
                </p:nvSpPr>
                <p:spPr bwMode="auto">
                  <a:xfrm>
                    <a:off x="955" y="3635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3 w 83"/>
                      <a:gd name="T3" fmla="*/ 20 h 36"/>
                      <a:gd name="T4" fmla="*/ 7 w 83"/>
                      <a:gd name="T5" fmla="*/ 8 h 36"/>
                      <a:gd name="T6" fmla="*/ 12 w 83"/>
                      <a:gd name="T7" fmla="*/ 0 h 36"/>
                      <a:gd name="T8" fmla="*/ 68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3" y="20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85" name="Group 122"/>
                <p:cNvGrpSpPr/>
                <p:nvPr/>
              </p:nvGrpSpPr>
              <p:grpSpPr bwMode="auto">
                <a:xfrm>
                  <a:off x="960" y="3637"/>
                  <a:ext cx="50" cy="23"/>
                  <a:chOff x="960" y="3637"/>
                  <a:chExt cx="50" cy="23"/>
                </a:xfrm>
              </p:grpSpPr>
              <p:sp>
                <p:nvSpPr>
                  <p:cNvPr id="490" name="Freeform 123"/>
                  <p:cNvSpPr/>
                  <p:nvPr/>
                </p:nvSpPr>
                <p:spPr bwMode="auto">
                  <a:xfrm>
                    <a:off x="960" y="3637"/>
                    <a:ext cx="12" cy="23"/>
                  </a:xfrm>
                  <a:custGeom>
                    <a:avLst/>
                    <a:gdLst>
                      <a:gd name="T0" fmla="*/ 15 w 25"/>
                      <a:gd name="T1" fmla="*/ 69 h 69"/>
                      <a:gd name="T2" fmla="*/ 0 w 25"/>
                      <a:gd name="T3" fmla="*/ 27 h 69"/>
                      <a:gd name="T4" fmla="*/ 12 w 25"/>
                      <a:gd name="T5" fmla="*/ 0 h 69"/>
                      <a:gd name="T6" fmla="*/ 25 w 25"/>
                      <a:gd name="T7" fmla="*/ 32 h 69"/>
                      <a:gd name="T8" fmla="*/ 15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5" y="69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91" name="Freeform 124"/>
                  <p:cNvSpPr/>
                  <p:nvPr/>
                </p:nvSpPr>
                <p:spPr bwMode="auto">
                  <a:xfrm>
                    <a:off x="965" y="3638"/>
                    <a:ext cx="37" cy="9"/>
                  </a:xfrm>
                  <a:custGeom>
                    <a:avLst/>
                    <a:gdLst>
                      <a:gd name="T0" fmla="*/ 3 w 74"/>
                      <a:gd name="T1" fmla="*/ 0 h 29"/>
                      <a:gd name="T2" fmla="*/ 49 w 74"/>
                      <a:gd name="T3" fmla="*/ 0 h 29"/>
                      <a:gd name="T4" fmla="*/ 53 w 74"/>
                      <a:gd name="T5" fmla="*/ 2 h 29"/>
                      <a:gd name="T6" fmla="*/ 57 w 74"/>
                      <a:gd name="T7" fmla="*/ 11 h 29"/>
                      <a:gd name="T8" fmla="*/ 74 w 74"/>
                      <a:gd name="T9" fmla="*/ 29 h 29"/>
                      <a:gd name="T10" fmla="*/ 19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5 h 29"/>
                      <a:gd name="T16" fmla="*/ 3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3" y="0"/>
                        </a:moveTo>
                        <a:lnTo>
                          <a:pt x="49" y="0"/>
                        </a:lnTo>
                        <a:lnTo>
                          <a:pt x="53" y="2"/>
                        </a:lnTo>
                        <a:lnTo>
                          <a:pt x="57" y="11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92" name="Freeform 125"/>
                  <p:cNvSpPr/>
                  <p:nvPr/>
                </p:nvSpPr>
                <p:spPr bwMode="auto">
                  <a:xfrm>
                    <a:off x="968" y="3648"/>
                    <a:ext cx="42" cy="12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1 w 83"/>
                      <a:gd name="T3" fmla="*/ 19 h 35"/>
                      <a:gd name="T4" fmla="*/ 6 w 83"/>
                      <a:gd name="T5" fmla="*/ 7 h 35"/>
                      <a:gd name="T6" fmla="*/ 10 w 83"/>
                      <a:gd name="T7" fmla="*/ 0 h 35"/>
                      <a:gd name="T8" fmla="*/ 67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86" name="Group 126"/>
                <p:cNvGrpSpPr/>
                <p:nvPr/>
              </p:nvGrpSpPr>
              <p:grpSpPr bwMode="auto">
                <a:xfrm>
                  <a:off x="973" y="3650"/>
                  <a:ext cx="49" cy="23"/>
                  <a:chOff x="973" y="3650"/>
                  <a:chExt cx="49" cy="23"/>
                </a:xfrm>
              </p:grpSpPr>
              <p:sp>
                <p:nvSpPr>
                  <p:cNvPr id="487" name="Freeform 127"/>
                  <p:cNvSpPr/>
                  <p:nvPr/>
                </p:nvSpPr>
                <p:spPr bwMode="auto">
                  <a:xfrm>
                    <a:off x="973" y="3650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6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6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88" name="Freeform 128"/>
                  <p:cNvSpPr/>
                  <p:nvPr/>
                </p:nvSpPr>
                <p:spPr bwMode="auto">
                  <a:xfrm>
                    <a:off x="978" y="3651"/>
                    <a:ext cx="37" cy="10"/>
                  </a:xfrm>
                  <a:custGeom>
                    <a:avLst/>
                    <a:gdLst>
                      <a:gd name="T0" fmla="*/ 2 w 74"/>
                      <a:gd name="T1" fmla="*/ 0 h 29"/>
                      <a:gd name="T2" fmla="*/ 49 w 74"/>
                      <a:gd name="T3" fmla="*/ 0 h 29"/>
                      <a:gd name="T4" fmla="*/ 50 w 74"/>
                      <a:gd name="T5" fmla="*/ 2 h 29"/>
                      <a:gd name="T6" fmla="*/ 57 w 74"/>
                      <a:gd name="T7" fmla="*/ 11 h 29"/>
                      <a:gd name="T8" fmla="*/ 74 w 74"/>
                      <a:gd name="T9" fmla="*/ 29 h 29"/>
                      <a:gd name="T10" fmla="*/ 19 w 74"/>
                      <a:gd name="T11" fmla="*/ 29 h 29"/>
                      <a:gd name="T12" fmla="*/ 10 w 74"/>
                      <a:gd name="T13" fmla="*/ 20 h 29"/>
                      <a:gd name="T14" fmla="*/ 0 w 74"/>
                      <a:gd name="T15" fmla="*/ 5 h 29"/>
                      <a:gd name="T16" fmla="*/ 2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89" name="Freeform 129"/>
                  <p:cNvSpPr/>
                  <p:nvPr/>
                </p:nvSpPr>
                <p:spPr bwMode="auto">
                  <a:xfrm>
                    <a:off x="982" y="3661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20 h 36"/>
                      <a:gd name="T4" fmla="*/ 5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5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17" name="Group 130"/>
              <p:cNvGrpSpPr/>
              <p:nvPr/>
            </p:nvGrpSpPr>
            <p:grpSpPr bwMode="auto">
              <a:xfrm>
                <a:off x="985" y="3665"/>
                <a:ext cx="100" cy="73"/>
                <a:chOff x="985" y="3665"/>
                <a:chExt cx="100" cy="73"/>
              </a:xfrm>
            </p:grpSpPr>
            <p:grpSp>
              <p:nvGrpSpPr>
                <p:cNvPr id="462" name="Group 131"/>
                <p:cNvGrpSpPr/>
                <p:nvPr/>
              </p:nvGrpSpPr>
              <p:grpSpPr bwMode="auto">
                <a:xfrm>
                  <a:off x="985" y="3665"/>
                  <a:ext cx="50" cy="23"/>
                  <a:chOff x="985" y="3665"/>
                  <a:chExt cx="50" cy="23"/>
                </a:xfrm>
              </p:grpSpPr>
              <p:sp>
                <p:nvSpPr>
                  <p:cNvPr id="479" name="Freeform 132"/>
                  <p:cNvSpPr/>
                  <p:nvPr/>
                </p:nvSpPr>
                <p:spPr bwMode="auto">
                  <a:xfrm>
                    <a:off x="985" y="3665"/>
                    <a:ext cx="12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7 h 68"/>
                      <a:gd name="T4" fmla="*/ 9 w 25"/>
                      <a:gd name="T5" fmla="*/ 0 h 68"/>
                      <a:gd name="T6" fmla="*/ 25 w 25"/>
                      <a:gd name="T7" fmla="*/ 31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80" name="Freeform 133"/>
                  <p:cNvSpPr/>
                  <p:nvPr/>
                </p:nvSpPr>
                <p:spPr bwMode="auto">
                  <a:xfrm>
                    <a:off x="989" y="3665"/>
                    <a:ext cx="38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4 h 31"/>
                      <a:gd name="T6" fmla="*/ 56 w 75"/>
                      <a:gd name="T7" fmla="*/ 13 h 31"/>
                      <a:gd name="T8" fmla="*/ 75 w 75"/>
                      <a:gd name="T9" fmla="*/ 31 h 31"/>
                      <a:gd name="T10" fmla="*/ 18 w 75"/>
                      <a:gd name="T11" fmla="*/ 31 h 31"/>
                      <a:gd name="T12" fmla="*/ 10 w 75"/>
                      <a:gd name="T13" fmla="*/ 22 h 31"/>
                      <a:gd name="T14" fmla="*/ 0 w 75"/>
                      <a:gd name="T15" fmla="*/ 7 h 31"/>
                      <a:gd name="T16" fmla="*/ 1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81" name="Freeform 134"/>
                  <p:cNvSpPr/>
                  <p:nvPr/>
                </p:nvSpPr>
                <p:spPr bwMode="auto">
                  <a:xfrm>
                    <a:off x="993" y="3676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0 h 36"/>
                      <a:gd name="T4" fmla="*/ 6 w 83"/>
                      <a:gd name="T5" fmla="*/ 8 h 36"/>
                      <a:gd name="T6" fmla="*/ 10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63" name="Group 135"/>
                <p:cNvGrpSpPr/>
                <p:nvPr/>
              </p:nvGrpSpPr>
              <p:grpSpPr bwMode="auto">
                <a:xfrm>
                  <a:off x="997" y="3677"/>
                  <a:ext cx="49" cy="23"/>
                  <a:chOff x="997" y="3677"/>
                  <a:chExt cx="49" cy="23"/>
                </a:xfrm>
              </p:grpSpPr>
              <p:sp>
                <p:nvSpPr>
                  <p:cNvPr id="476" name="Freeform 136"/>
                  <p:cNvSpPr/>
                  <p:nvPr/>
                </p:nvSpPr>
                <p:spPr bwMode="auto">
                  <a:xfrm>
                    <a:off x="997" y="3677"/>
                    <a:ext cx="13" cy="23"/>
                  </a:xfrm>
                  <a:custGeom>
                    <a:avLst/>
                    <a:gdLst>
                      <a:gd name="T0" fmla="*/ 13 w 25"/>
                      <a:gd name="T1" fmla="*/ 69 h 69"/>
                      <a:gd name="T2" fmla="*/ 0 w 25"/>
                      <a:gd name="T3" fmla="*/ 27 h 69"/>
                      <a:gd name="T4" fmla="*/ 9 w 25"/>
                      <a:gd name="T5" fmla="*/ 0 h 69"/>
                      <a:gd name="T6" fmla="*/ 25 w 25"/>
                      <a:gd name="T7" fmla="*/ 31 h 69"/>
                      <a:gd name="T8" fmla="*/ 13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3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77" name="Freeform 137"/>
                  <p:cNvSpPr/>
                  <p:nvPr/>
                </p:nvSpPr>
                <p:spPr bwMode="auto">
                  <a:xfrm>
                    <a:off x="1002" y="3678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50 w 73"/>
                      <a:gd name="T3" fmla="*/ 0 h 30"/>
                      <a:gd name="T4" fmla="*/ 51 w 73"/>
                      <a:gd name="T5" fmla="*/ 3 h 30"/>
                      <a:gd name="T6" fmla="*/ 56 w 73"/>
                      <a:gd name="T7" fmla="*/ 12 h 30"/>
                      <a:gd name="T8" fmla="*/ 73 w 73"/>
                      <a:gd name="T9" fmla="*/ 30 h 30"/>
                      <a:gd name="T10" fmla="*/ 18 w 73"/>
                      <a:gd name="T11" fmla="*/ 30 h 30"/>
                      <a:gd name="T12" fmla="*/ 10 w 73"/>
                      <a:gd name="T13" fmla="*/ 21 h 30"/>
                      <a:gd name="T14" fmla="*/ 0 w 73"/>
                      <a:gd name="T15" fmla="*/ 7 h 30"/>
                      <a:gd name="T16" fmla="*/ 1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10" y="21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78" name="Freeform 138"/>
                  <p:cNvSpPr/>
                  <p:nvPr/>
                </p:nvSpPr>
                <p:spPr bwMode="auto">
                  <a:xfrm>
                    <a:off x="1005" y="3688"/>
                    <a:ext cx="41" cy="12"/>
                  </a:xfrm>
                  <a:custGeom>
                    <a:avLst/>
                    <a:gdLst>
                      <a:gd name="T0" fmla="*/ 0 w 83"/>
                      <a:gd name="T1" fmla="*/ 37 h 37"/>
                      <a:gd name="T2" fmla="*/ 4 w 83"/>
                      <a:gd name="T3" fmla="*/ 19 h 37"/>
                      <a:gd name="T4" fmla="*/ 8 w 83"/>
                      <a:gd name="T5" fmla="*/ 8 h 37"/>
                      <a:gd name="T6" fmla="*/ 13 w 83"/>
                      <a:gd name="T7" fmla="*/ 0 h 37"/>
                      <a:gd name="T8" fmla="*/ 68 w 83"/>
                      <a:gd name="T9" fmla="*/ 0 h 37"/>
                      <a:gd name="T10" fmla="*/ 83 w 83"/>
                      <a:gd name="T11" fmla="*/ 37 h 37"/>
                      <a:gd name="T12" fmla="*/ 0 w 83"/>
                      <a:gd name="T13" fmla="*/ 3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7">
                        <a:moveTo>
                          <a:pt x="0" y="37"/>
                        </a:moveTo>
                        <a:lnTo>
                          <a:pt x="4" y="19"/>
                        </a:lnTo>
                        <a:lnTo>
                          <a:pt x="8" y="8"/>
                        </a:lnTo>
                        <a:lnTo>
                          <a:pt x="13" y="0"/>
                        </a:lnTo>
                        <a:lnTo>
                          <a:pt x="68" y="0"/>
                        </a:lnTo>
                        <a:lnTo>
                          <a:pt x="83" y="37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64" name="Group 139"/>
                <p:cNvGrpSpPr/>
                <p:nvPr/>
              </p:nvGrpSpPr>
              <p:grpSpPr bwMode="auto">
                <a:xfrm>
                  <a:off x="1010" y="3690"/>
                  <a:ext cx="48" cy="23"/>
                  <a:chOff x="1010" y="3690"/>
                  <a:chExt cx="48" cy="23"/>
                </a:xfrm>
              </p:grpSpPr>
              <p:sp>
                <p:nvSpPr>
                  <p:cNvPr id="473" name="Freeform 140"/>
                  <p:cNvSpPr/>
                  <p:nvPr/>
                </p:nvSpPr>
                <p:spPr bwMode="auto">
                  <a:xfrm>
                    <a:off x="1010" y="3690"/>
                    <a:ext cx="12" cy="23"/>
                  </a:xfrm>
                  <a:custGeom>
                    <a:avLst/>
                    <a:gdLst>
                      <a:gd name="T0" fmla="*/ 14 w 25"/>
                      <a:gd name="T1" fmla="*/ 69 h 69"/>
                      <a:gd name="T2" fmla="*/ 0 w 25"/>
                      <a:gd name="T3" fmla="*/ 28 h 69"/>
                      <a:gd name="T4" fmla="*/ 9 w 25"/>
                      <a:gd name="T5" fmla="*/ 0 h 69"/>
                      <a:gd name="T6" fmla="*/ 25 w 25"/>
                      <a:gd name="T7" fmla="*/ 32 h 69"/>
                      <a:gd name="T8" fmla="*/ 14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4" y="69"/>
                        </a:moveTo>
                        <a:lnTo>
                          <a:pt x="0" y="28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4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74" name="Freeform 141"/>
                  <p:cNvSpPr/>
                  <p:nvPr/>
                </p:nvSpPr>
                <p:spPr bwMode="auto">
                  <a:xfrm>
                    <a:off x="1014" y="3690"/>
                    <a:ext cx="38" cy="10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3 h 31"/>
                      <a:gd name="T6" fmla="*/ 56 w 75"/>
                      <a:gd name="T7" fmla="*/ 12 h 31"/>
                      <a:gd name="T8" fmla="*/ 75 w 75"/>
                      <a:gd name="T9" fmla="*/ 31 h 31"/>
                      <a:gd name="T10" fmla="*/ 18 w 75"/>
                      <a:gd name="T11" fmla="*/ 31 h 31"/>
                      <a:gd name="T12" fmla="*/ 9 w 75"/>
                      <a:gd name="T13" fmla="*/ 22 h 31"/>
                      <a:gd name="T14" fmla="*/ 0 w 75"/>
                      <a:gd name="T15" fmla="*/ 6 h 31"/>
                      <a:gd name="T16" fmla="*/ 1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6" y="12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75" name="Freeform 142"/>
                  <p:cNvSpPr/>
                  <p:nvPr/>
                </p:nvSpPr>
                <p:spPr bwMode="auto">
                  <a:xfrm>
                    <a:off x="1018" y="3701"/>
                    <a:ext cx="40" cy="12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2 w 82"/>
                      <a:gd name="T3" fmla="*/ 19 h 35"/>
                      <a:gd name="T4" fmla="*/ 8 w 82"/>
                      <a:gd name="T5" fmla="*/ 7 h 35"/>
                      <a:gd name="T6" fmla="*/ 12 w 82"/>
                      <a:gd name="T7" fmla="*/ 0 h 35"/>
                      <a:gd name="T8" fmla="*/ 69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8" y="7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65" name="Group 143"/>
                <p:cNvGrpSpPr/>
                <p:nvPr/>
              </p:nvGrpSpPr>
              <p:grpSpPr bwMode="auto">
                <a:xfrm>
                  <a:off x="1023" y="3703"/>
                  <a:ext cx="49" cy="22"/>
                  <a:chOff x="1023" y="3703"/>
                  <a:chExt cx="49" cy="22"/>
                </a:xfrm>
              </p:grpSpPr>
              <p:sp>
                <p:nvSpPr>
                  <p:cNvPr id="470" name="Freeform 144"/>
                  <p:cNvSpPr/>
                  <p:nvPr/>
                </p:nvSpPr>
                <p:spPr bwMode="auto">
                  <a:xfrm>
                    <a:off x="1023" y="3703"/>
                    <a:ext cx="12" cy="22"/>
                  </a:xfrm>
                  <a:custGeom>
                    <a:avLst/>
                    <a:gdLst>
                      <a:gd name="T0" fmla="*/ 13 w 25"/>
                      <a:gd name="T1" fmla="*/ 68 h 68"/>
                      <a:gd name="T2" fmla="*/ 0 w 25"/>
                      <a:gd name="T3" fmla="*/ 27 h 68"/>
                      <a:gd name="T4" fmla="*/ 9 w 25"/>
                      <a:gd name="T5" fmla="*/ 0 h 68"/>
                      <a:gd name="T6" fmla="*/ 25 w 25"/>
                      <a:gd name="T7" fmla="*/ 30 h 68"/>
                      <a:gd name="T8" fmla="*/ 13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0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71" name="Freeform 145"/>
                  <p:cNvSpPr/>
                  <p:nvPr/>
                </p:nvSpPr>
                <p:spPr bwMode="auto">
                  <a:xfrm>
                    <a:off x="1028" y="3703"/>
                    <a:ext cx="37" cy="10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1 w 75"/>
                      <a:gd name="T5" fmla="*/ 2 h 29"/>
                      <a:gd name="T6" fmla="*/ 57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9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72" name="Freeform 146"/>
                  <p:cNvSpPr/>
                  <p:nvPr/>
                </p:nvSpPr>
                <p:spPr bwMode="auto">
                  <a:xfrm>
                    <a:off x="1030" y="3713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3 w 83"/>
                      <a:gd name="T3" fmla="*/ 19 h 36"/>
                      <a:gd name="T4" fmla="*/ 7 w 83"/>
                      <a:gd name="T5" fmla="*/ 7 h 36"/>
                      <a:gd name="T6" fmla="*/ 13 w 83"/>
                      <a:gd name="T7" fmla="*/ 0 h 36"/>
                      <a:gd name="T8" fmla="*/ 70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3" y="0"/>
                        </a:lnTo>
                        <a:lnTo>
                          <a:pt x="70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66" name="Group 147"/>
                <p:cNvGrpSpPr/>
                <p:nvPr/>
              </p:nvGrpSpPr>
              <p:grpSpPr bwMode="auto">
                <a:xfrm>
                  <a:off x="1036" y="3716"/>
                  <a:ext cx="49" cy="22"/>
                  <a:chOff x="1036" y="3716"/>
                  <a:chExt cx="49" cy="22"/>
                </a:xfrm>
              </p:grpSpPr>
              <p:sp>
                <p:nvSpPr>
                  <p:cNvPr id="467" name="Freeform 148"/>
                  <p:cNvSpPr/>
                  <p:nvPr/>
                </p:nvSpPr>
                <p:spPr bwMode="auto">
                  <a:xfrm>
                    <a:off x="1036" y="3716"/>
                    <a:ext cx="11" cy="22"/>
                  </a:xfrm>
                  <a:custGeom>
                    <a:avLst/>
                    <a:gdLst>
                      <a:gd name="T0" fmla="*/ 13 w 22"/>
                      <a:gd name="T1" fmla="*/ 68 h 68"/>
                      <a:gd name="T2" fmla="*/ 0 w 22"/>
                      <a:gd name="T3" fmla="*/ 27 h 68"/>
                      <a:gd name="T4" fmla="*/ 9 w 22"/>
                      <a:gd name="T5" fmla="*/ 0 h 68"/>
                      <a:gd name="T6" fmla="*/ 22 w 22"/>
                      <a:gd name="T7" fmla="*/ 31 h 68"/>
                      <a:gd name="T8" fmla="*/ 13 w 22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68" name="Freeform 149"/>
                  <p:cNvSpPr/>
                  <p:nvPr/>
                </p:nvSpPr>
                <p:spPr bwMode="auto">
                  <a:xfrm>
                    <a:off x="1040" y="3716"/>
                    <a:ext cx="37" cy="10"/>
                  </a:xfrm>
                  <a:custGeom>
                    <a:avLst/>
                    <a:gdLst>
                      <a:gd name="T0" fmla="*/ 3 w 75"/>
                      <a:gd name="T1" fmla="*/ 0 h 29"/>
                      <a:gd name="T2" fmla="*/ 51 w 75"/>
                      <a:gd name="T3" fmla="*/ 0 h 29"/>
                      <a:gd name="T4" fmla="*/ 53 w 75"/>
                      <a:gd name="T5" fmla="*/ 2 h 29"/>
                      <a:gd name="T6" fmla="*/ 57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9 w 75"/>
                      <a:gd name="T13" fmla="*/ 20 h 29"/>
                      <a:gd name="T14" fmla="*/ 0 w 75"/>
                      <a:gd name="T15" fmla="*/ 5 h 29"/>
                      <a:gd name="T16" fmla="*/ 3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3" y="0"/>
                        </a:moveTo>
                        <a:lnTo>
                          <a:pt x="51" y="0"/>
                        </a:lnTo>
                        <a:lnTo>
                          <a:pt x="53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69" name="Freeform 150"/>
                  <p:cNvSpPr/>
                  <p:nvPr/>
                </p:nvSpPr>
                <p:spPr bwMode="auto">
                  <a:xfrm>
                    <a:off x="1043" y="3726"/>
                    <a:ext cx="42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20 h 36"/>
                      <a:gd name="T4" fmla="*/ 6 w 82"/>
                      <a:gd name="T5" fmla="*/ 8 h 36"/>
                      <a:gd name="T6" fmla="*/ 10 w 82"/>
                      <a:gd name="T7" fmla="*/ 0 h 36"/>
                      <a:gd name="T8" fmla="*/ 68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18" name="Group 151"/>
              <p:cNvGrpSpPr/>
              <p:nvPr/>
            </p:nvGrpSpPr>
            <p:grpSpPr bwMode="auto">
              <a:xfrm>
                <a:off x="1046" y="3727"/>
                <a:ext cx="49" cy="23"/>
                <a:chOff x="1046" y="3727"/>
                <a:chExt cx="49" cy="23"/>
              </a:xfrm>
            </p:grpSpPr>
            <p:sp>
              <p:nvSpPr>
                <p:cNvPr id="459" name="Freeform 152"/>
                <p:cNvSpPr/>
                <p:nvPr/>
              </p:nvSpPr>
              <p:spPr bwMode="auto">
                <a:xfrm>
                  <a:off x="1046" y="3727"/>
                  <a:ext cx="12" cy="23"/>
                </a:xfrm>
                <a:custGeom>
                  <a:avLst/>
                  <a:gdLst>
                    <a:gd name="T0" fmla="*/ 14 w 24"/>
                    <a:gd name="T1" fmla="*/ 68 h 68"/>
                    <a:gd name="T2" fmla="*/ 0 w 24"/>
                    <a:gd name="T3" fmla="*/ 27 h 68"/>
                    <a:gd name="T4" fmla="*/ 10 w 24"/>
                    <a:gd name="T5" fmla="*/ 0 h 68"/>
                    <a:gd name="T6" fmla="*/ 24 w 24"/>
                    <a:gd name="T7" fmla="*/ 32 h 68"/>
                    <a:gd name="T8" fmla="*/ 14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2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60" name="Freeform 153"/>
                <p:cNvSpPr/>
                <p:nvPr/>
              </p:nvSpPr>
              <p:spPr bwMode="auto">
                <a:xfrm>
                  <a:off x="1051" y="3727"/>
                  <a:ext cx="36" cy="11"/>
                </a:xfrm>
                <a:custGeom>
                  <a:avLst/>
                  <a:gdLst>
                    <a:gd name="T0" fmla="*/ 2 w 73"/>
                    <a:gd name="T1" fmla="*/ 0 h 31"/>
                    <a:gd name="T2" fmla="*/ 49 w 73"/>
                    <a:gd name="T3" fmla="*/ 0 h 31"/>
                    <a:gd name="T4" fmla="*/ 50 w 73"/>
                    <a:gd name="T5" fmla="*/ 4 h 31"/>
                    <a:gd name="T6" fmla="*/ 57 w 73"/>
                    <a:gd name="T7" fmla="*/ 13 h 31"/>
                    <a:gd name="T8" fmla="*/ 73 w 73"/>
                    <a:gd name="T9" fmla="*/ 31 h 31"/>
                    <a:gd name="T10" fmla="*/ 17 w 73"/>
                    <a:gd name="T11" fmla="*/ 31 h 31"/>
                    <a:gd name="T12" fmla="*/ 10 w 73"/>
                    <a:gd name="T13" fmla="*/ 22 h 31"/>
                    <a:gd name="T14" fmla="*/ 0 w 73"/>
                    <a:gd name="T15" fmla="*/ 6 h 31"/>
                    <a:gd name="T16" fmla="*/ 2 w 73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31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0" y="4"/>
                      </a:lnTo>
                      <a:lnTo>
                        <a:pt x="57" y="13"/>
                      </a:lnTo>
                      <a:lnTo>
                        <a:pt x="73" y="31"/>
                      </a:lnTo>
                      <a:lnTo>
                        <a:pt x="17" y="31"/>
                      </a:lnTo>
                      <a:lnTo>
                        <a:pt x="10" y="22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61" name="Freeform 154"/>
                <p:cNvSpPr/>
                <p:nvPr/>
              </p:nvSpPr>
              <p:spPr bwMode="auto">
                <a:xfrm>
                  <a:off x="1054" y="3738"/>
                  <a:ext cx="41" cy="12"/>
                </a:xfrm>
                <a:custGeom>
                  <a:avLst/>
                  <a:gdLst>
                    <a:gd name="T0" fmla="*/ 0 w 82"/>
                    <a:gd name="T1" fmla="*/ 35 h 35"/>
                    <a:gd name="T2" fmla="*/ 1 w 82"/>
                    <a:gd name="T3" fmla="*/ 19 h 35"/>
                    <a:gd name="T4" fmla="*/ 6 w 82"/>
                    <a:gd name="T5" fmla="*/ 6 h 35"/>
                    <a:gd name="T6" fmla="*/ 10 w 82"/>
                    <a:gd name="T7" fmla="*/ 0 h 35"/>
                    <a:gd name="T8" fmla="*/ 67 w 82"/>
                    <a:gd name="T9" fmla="*/ 0 h 35"/>
                    <a:gd name="T10" fmla="*/ 82 w 82"/>
                    <a:gd name="T11" fmla="*/ 35 h 35"/>
                    <a:gd name="T12" fmla="*/ 0 w 82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5">
                      <a:moveTo>
                        <a:pt x="0" y="35"/>
                      </a:moveTo>
                      <a:lnTo>
                        <a:pt x="1" y="19"/>
                      </a:lnTo>
                      <a:lnTo>
                        <a:pt x="6" y="6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9" name="Group 155"/>
              <p:cNvGrpSpPr/>
              <p:nvPr/>
            </p:nvGrpSpPr>
            <p:grpSpPr bwMode="auto">
              <a:xfrm>
                <a:off x="1058" y="3739"/>
                <a:ext cx="50" cy="23"/>
                <a:chOff x="1058" y="3739"/>
                <a:chExt cx="50" cy="23"/>
              </a:xfrm>
            </p:grpSpPr>
            <p:sp>
              <p:nvSpPr>
                <p:cNvPr id="456" name="Freeform 156"/>
                <p:cNvSpPr/>
                <p:nvPr/>
              </p:nvSpPr>
              <p:spPr bwMode="auto">
                <a:xfrm>
                  <a:off x="1058" y="3739"/>
                  <a:ext cx="13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0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57" name="Freeform 157"/>
                <p:cNvSpPr/>
                <p:nvPr/>
              </p:nvSpPr>
              <p:spPr bwMode="auto">
                <a:xfrm>
                  <a:off x="1063" y="3740"/>
                  <a:ext cx="37" cy="10"/>
                </a:xfrm>
                <a:custGeom>
                  <a:avLst/>
                  <a:gdLst>
                    <a:gd name="T0" fmla="*/ 3 w 75"/>
                    <a:gd name="T1" fmla="*/ 0 h 30"/>
                    <a:gd name="T2" fmla="*/ 50 w 75"/>
                    <a:gd name="T3" fmla="*/ 0 h 30"/>
                    <a:gd name="T4" fmla="*/ 51 w 75"/>
                    <a:gd name="T5" fmla="*/ 3 h 30"/>
                    <a:gd name="T6" fmla="*/ 58 w 75"/>
                    <a:gd name="T7" fmla="*/ 12 h 30"/>
                    <a:gd name="T8" fmla="*/ 75 w 75"/>
                    <a:gd name="T9" fmla="*/ 30 h 30"/>
                    <a:gd name="T10" fmla="*/ 18 w 75"/>
                    <a:gd name="T11" fmla="*/ 30 h 30"/>
                    <a:gd name="T12" fmla="*/ 11 w 75"/>
                    <a:gd name="T13" fmla="*/ 21 h 30"/>
                    <a:gd name="T14" fmla="*/ 0 w 75"/>
                    <a:gd name="T15" fmla="*/ 7 h 30"/>
                    <a:gd name="T16" fmla="*/ 3 w 75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30">
                      <a:moveTo>
                        <a:pt x="3" y="0"/>
                      </a:moveTo>
                      <a:lnTo>
                        <a:pt x="50" y="0"/>
                      </a:lnTo>
                      <a:lnTo>
                        <a:pt x="51" y="3"/>
                      </a:lnTo>
                      <a:lnTo>
                        <a:pt x="58" y="12"/>
                      </a:lnTo>
                      <a:lnTo>
                        <a:pt x="75" y="30"/>
                      </a:lnTo>
                      <a:lnTo>
                        <a:pt x="18" y="30"/>
                      </a:lnTo>
                      <a:lnTo>
                        <a:pt x="11" y="21"/>
                      </a:lnTo>
                      <a:lnTo>
                        <a:pt x="0" y="7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58" name="Freeform 158"/>
                <p:cNvSpPr/>
                <p:nvPr/>
              </p:nvSpPr>
              <p:spPr bwMode="auto">
                <a:xfrm>
                  <a:off x="1067" y="3750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19 h 36"/>
                    <a:gd name="T4" fmla="*/ 5 w 81"/>
                    <a:gd name="T5" fmla="*/ 8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20" name="Group 159"/>
              <p:cNvGrpSpPr/>
              <p:nvPr/>
            </p:nvGrpSpPr>
            <p:grpSpPr bwMode="auto">
              <a:xfrm>
                <a:off x="1072" y="3753"/>
                <a:ext cx="48" cy="22"/>
                <a:chOff x="1072" y="3753"/>
                <a:chExt cx="48" cy="22"/>
              </a:xfrm>
            </p:grpSpPr>
            <p:sp>
              <p:nvSpPr>
                <p:cNvPr id="453" name="Freeform 160"/>
                <p:cNvSpPr/>
                <p:nvPr/>
              </p:nvSpPr>
              <p:spPr bwMode="auto">
                <a:xfrm>
                  <a:off x="1072" y="3753"/>
                  <a:ext cx="11" cy="22"/>
                </a:xfrm>
                <a:custGeom>
                  <a:avLst/>
                  <a:gdLst>
                    <a:gd name="T0" fmla="*/ 15 w 24"/>
                    <a:gd name="T1" fmla="*/ 68 h 68"/>
                    <a:gd name="T2" fmla="*/ 0 w 24"/>
                    <a:gd name="T3" fmla="*/ 27 h 68"/>
                    <a:gd name="T4" fmla="*/ 9 w 24"/>
                    <a:gd name="T5" fmla="*/ 0 h 68"/>
                    <a:gd name="T6" fmla="*/ 24 w 24"/>
                    <a:gd name="T7" fmla="*/ 30 h 68"/>
                    <a:gd name="T8" fmla="*/ 15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5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0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54" name="Freeform 161"/>
                <p:cNvSpPr/>
                <p:nvPr/>
              </p:nvSpPr>
              <p:spPr bwMode="auto">
                <a:xfrm>
                  <a:off x="1076" y="3753"/>
                  <a:ext cx="37" cy="10"/>
                </a:xfrm>
                <a:custGeom>
                  <a:avLst/>
                  <a:gdLst>
                    <a:gd name="T0" fmla="*/ 2 w 74"/>
                    <a:gd name="T1" fmla="*/ 0 h 31"/>
                    <a:gd name="T2" fmla="*/ 50 w 74"/>
                    <a:gd name="T3" fmla="*/ 0 h 31"/>
                    <a:gd name="T4" fmla="*/ 52 w 74"/>
                    <a:gd name="T5" fmla="*/ 4 h 31"/>
                    <a:gd name="T6" fmla="*/ 57 w 74"/>
                    <a:gd name="T7" fmla="*/ 13 h 31"/>
                    <a:gd name="T8" fmla="*/ 74 w 74"/>
                    <a:gd name="T9" fmla="*/ 31 h 31"/>
                    <a:gd name="T10" fmla="*/ 19 w 74"/>
                    <a:gd name="T11" fmla="*/ 31 h 31"/>
                    <a:gd name="T12" fmla="*/ 11 w 74"/>
                    <a:gd name="T13" fmla="*/ 20 h 31"/>
                    <a:gd name="T14" fmla="*/ 0 w 74"/>
                    <a:gd name="T15" fmla="*/ 6 h 31"/>
                    <a:gd name="T16" fmla="*/ 2 w 74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1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57" y="13"/>
                      </a:lnTo>
                      <a:lnTo>
                        <a:pt x="74" y="31"/>
                      </a:lnTo>
                      <a:lnTo>
                        <a:pt x="19" y="31"/>
                      </a:lnTo>
                      <a:lnTo>
                        <a:pt x="11" y="20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55" name="Freeform 162"/>
                <p:cNvSpPr/>
                <p:nvPr/>
              </p:nvSpPr>
              <p:spPr bwMode="auto">
                <a:xfrm>
                  <a:off x="1079" y="3763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3 w 81"/>
                    <a:gd name="T3" fmla="*/ 20 h 36"/>
                    <a:gd name="T4" fmla="*/ 6 w 81"/>
                    <a:gd name="T5" fmla="*/ 7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3" y="20"/>
                      </a:lnTo>
                      <a:lnTo>
                        <a:pt x="6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21" name="Freeform 163"/>
              <p:cNvSpPr/>
              <p:nvPr/>
            </p:nvSpPr>
            <p:spPr bwMode="auto">
              <a:xfrm>
                <a:off x="820" y="3535"/>
                <a:ext cx="12" cy="23"/>
              </a:xfrm>
              <a:custGeom>
                <a:avLst/>
                <a:gdLst>
                  <a:gd name="T0" fmla="*/ 14 w 23"/>
                  <a:gd name="T1" fmla="*/ 68 h 68"/>
                  <a:gd name="T2" fmla="*/ 0 w 23"/>
                  <a:gd name="T3" fmla="*/ 27 h 68"/>
                  <a:gd name="T4" fmla="*/ 9 w 23"/>
                  <a:gd name="T5" fmla="*/ 0 h 68"/>
                  <a:gd name="T6" fmla="*/ 23 w 23"/>
                  <a:gd name="T7" fmla="*/ 31 h 68"/>
                  <a:gd name="T8" fmla="*/ 14 w 23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68">
                    <a:moveTo>
                      <a:pt x="14" y="68"/>
                    </a:moveTo>
                    <a:lnTo>
                      <a:pt x="0" y="27"/>
                    </a:lnTo>
                    <a:lnTo>
                      <a:pt x="9" y="0"/>
                    </a:lnTo>
                    <a:lnTo>
                      <a:pt x="23" y="31"/>
                    </a:lnTo>
                    <a:lnTo>
                      <a:pt x="14" y="68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2" name="Freeform 164"/>
              <p:cNvSpPr/>
              <p:nvPr/>
            </p:nvSpPr>
            <p:spPr bwMode="auto">
              <a:xfrm>
                <a:off x="825" y="3535"/>
                <a:ext cx="36" cy="9"/>
              </a:xfrm>
              <a:custGeom>
                <a:avLst/>
                <a:gdLst>
                  <a:gd name="T0" fmla="*/ 0 w 71"/>
                  <a:gd name="T1" fmla="*/ 0 h 27"/>
                  <a:gd name="T2" fmla="*/ 49 w 71"/>
                  <a:gd name="T3" fmla="*/ 0 h 27"/>
                  <a:gd name="T4" fmla="*/ 51 w 71"/>
                  <a:gd name="T5" fmla="*/ 2 h 27"/>
                  <a:gd name="T6" fmla="*/ 55 w 71"/>
                  <a:gd name="T7" fmla="*/ 12 h 27"/>
                  <a:gd name="T8" fmla="*/ 71 w 71"/>
                  <a:gd name="T9" fmla="*/ 27 h 27"/>
                  <a:gd name="T10" fmla="*/ 17 w 71"/>
                  <a:gd name="T11" fmla="*/ 27 h 27"/>
                  <a:gd name="T12" fmla="*/ 8 w 71"/>
                  <a:gd name="T13" fmla="*/ 20 h 27"/>
                  <a:gd name="T14" fmla="*/ 0 w 71"/>
                  <a:gd name="T15" fmla="*/ 6 h 27"/>
                  <a:gd name="T16" fmla="*/ 0 w 71"/>
                  <a:gd name="T1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27">
                    <a:moveTo>
                      <a:pt x="0" y="0"/>
                    </a:moveTo>
                    <a:lnTo>
                      <a:pt x="49" y="0"/>
                    </a:lnTo>
                    <a:lnTo>
                      <a:pt x="51" y="2"/>
                    </a:lnTo>
                    <a:lnTo>
                      <a:pt x="55" y="12"/>
                    </a:lnTo>
                    <a:lnTo>
                      <a:pt x="71" y="27"/>
                    </a:lnTo>
                    <a:lnTo>
                      <a:pt x="17" y="27"/>
                    </a:lnTo>
                    <a:lnTo>
                      <a:pt x="8" y="20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" name="Freeform 165"/>
              <p:cNvSpPr/>
              <p:nvPr/>
            </p:nvSpPr>
            <p:spPr bwMode="auto">
              <a:xfrm>
                <a:off x="828" y="3546"/>
                <a:ext cx="40" cy="12"/>
              </a:xfrm>
              <a:custGeom>
                <a:avLst/>
                <a:gdLst>
                  <a:gd name="T0" fmla="*/ 0 w 82"/>
                  <a:gd name="T1" fmla="*/ 36 h 36"/>
                  <a:gd name="T2" fmla="*/ 2 w 82"/>
                  <a:gd name="T3" fmla="*/ 21 h 36"/>
                  <a:gd name="T4" fmla="*/ 6 w 82"/>
                  <a:gd name="T5" fmla="*/ 8 h 36"/>
                  <a:gd name="T6" fmla="*/ 11 w 82"/>
                  <a:gd name="T7" fmla="*/ 0 h 36"/>
                  <a:gd name="T8" fmla="*/ 68 w 82"/>
                  <a:gd name="T9" fmla="*/ 0 h 36"/>
                  <a:gd name="T10" fmla="*/ 82 w 82"/>
                  <a:gd name="T11" fmla="*/ 36 h 36"/>
                  <a:gd name="T12" fmla="*/ 0 w 82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36">
                    <a:moveTo>
                      <a:pt x="0" y="36"/>
                    </a:moveTo>
                    <a:lnTo>
                      <a:pt x="2" y="21"/>
                    </a:lnTo>
                    <a:lnTo>
                      <a:pt x="6" y="8"/>
                    </a:lnTo>
                    <a:lnTo>
                      <a:pt x="11" y="0"/>
                    </a:lnTo>
                    <a:lnTo>
                      <a:pt x="68" y="0"/>
                    </a:lnTo>
                    <a:lnTo>
                      <a:pt x="82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24" name="Group 166"/>
              <p:cNvGrpSpPr/>
              <p:nvPr/>
            </p:nvGrpSpPr>
            <p:grpSpPr bwMode="auto">
              <a:xfrm>
                <a:off x="832" y="3547"/>
                <a:ext cx="49" cy="23"/>
                <a:chOff x="832" y="3547"/>
                <a:chExt cx="49" cy="23"/>
              </a:xfrm>
            </p:grpSpPr>
            <p:sp>
              <p:nvSpPr>
                <p:cNvPr id="450" name="Freeform 167"/>
                <p:cNvSpPr/>
                <p:nvPr/>
              </p:nvSpPr>
              <p:spPr bwMode="auto">
                <a:xfrm>
                  <a:off x="832" y="3547"/>
                  <a:ext cx="12" cy="23"/>
                </a:xfrm>
                <a:custGeom>
                  <a:avLst/>
                  <a:gdLst>
                    <a:gd name="T0" fmla="*/ 15 w 24"/>
                    <a:gd name="T1" fmla="*/ 68 h 68"/>
                    <a:gd name="T2" fmla="*/ 0 w 24"/>
                    <a:gd name="T3" fmla="*/ 27 h 68"/>
                    <a:gd name="T4" fmla="*/ 11 w 24"/>
                    <a:gd name="T5" fmla="*/ 0 h 68"/>
                    <a:gd name="T6" fmla="*/ 24 w 24"/>
                    <a:gd name="T7" fmla="*/ 31 h 68"/>
                    <a:gd name="T8" fmla="*/ 15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5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4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51" name="Freeform 168"/>
                <p:cNvSpPr/>
                <p:nvPr/>
              </p:nvSpPr>
              <p:spPr bwMode="auto">
                <a:xfrm>
                  <a:off x="837" y="3548"/>
                  <a:ext cx="36" cy="10"/>
                </a:xfrm>
                <a:custGeom>
                  <a:avLst/>
                  <a:gdLst>
                    <a:gd name="T0" fmla="*/ 1 w 72"/>
                    <a:gd name="T1" fmla="*/ 0 h 29"/>
                    <a:gd name="T2" fmla="*/ 49 w 72"/>
                    <a:gd name="T3" fmla="*/ 0 h 29"/>
                    <a:gd name="T4" fmla="*/ 50 w 72"/>
                    <a:gd name="T5" fmla="*/ 2 h 29"/>
                    <a:gd name="T6" fmla="*/ 56 w 72"/>
                    <a:gd name="T7" fmla="*/ 11 h 29"/>
                    <a:gd name="T8" fmla="*/ 72 w 72"/>
                    <a:gd name="T9" fmla="*/ 29 h 29"/>
                    <a:gd name="T10" fmla="*/ 17 w 72"/>
                    <a:gd name="T11" fmla="*/ 29 h 29"/>
                    <a:gd name="T12" fmla="*/ 9 w 72"/>
                    <a:gd name="T13" fmla="*/ 20 h 29"/>
                    <a:gd name="T14" fmla="*/ 0 w 72"/>
                    <a:gd name="T15" fmla="*/ 6 h 29"/>
                    <a:gd name="T16" fmla="*/ 1 w 72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29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2" y="29"/>
                      </a:lnTo>
                      <a:lnTo>
                        <a:pt x="17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52" name="Freeform 169"/>
                <p:cNvSpPr/>
                <p:nvPr/>
              </p:nvSpPr>
              <p:spPr bwMode="auto">
                <a:xfrm>
                  <a:off x="840" y="3558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20 h 36"/>
                    <a:gd name="T4" fmla="*/ 7 w 83"/>
                    <a:gd name="T5" fmla="*/ 8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25" name="Group 170"/>
              <p:cNvGrpSpPr/>
              <p:nvPr/>
            </p:nvGrpSpPr>
            <p:grpSpPr bwMode="auto">
              <a:xfrm>
                <a:off x="844" y="3560"/>
                <a:ext cx="49" cy="22"/>
                <a:chOff x="844" y="3560"/>
                <a:chExt cx="49" cy="22"/>
              </a:xfrm>
            </p:grpSpPr>
            <p:sp>
              <p:nvSpPr>
                <p:cNvPr id="447" name="Freeform 171"/>
                <p:cNvSpPr/>
                <p:nvPr/>
              </p:nvSpPr>
              <p:spPr bwMode="auto">
                <a:xfrm>
                  <a:off x="844" y="3560"/>
                  <a:ext cx="13" cy="22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1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48" name="Freeform 172"/>
                <p:cNvSpPr/>
                <p:nvPr/>
              </p:nvSpPr>
              <p:spPr bwMode="auto">
                <a:xfrm>
                  <a:off x="849" y="3560"/>
                  <a:ext cx="37" cy="10"/>
                </a:xfrm>
                <a:custGeom>
                  <a:avLst/>
                  <a:gdLst>
                    <a:gd name="T0" fmla="*/ 1 w 73"/>
                    <a:gd name="T1" fmla="*/ 0 h 29"/>
                    <a:gd name="T2" fmla="*/ 48 w 73"/>
                    <a:gd name="T3" fmla="*/ 0 h 29"/>
                    <a:gd name="T4" fmla="*/ 50 w 73"/>
                    <a:gd name="T5" fmla="*/ 2 h 29"/>
                    <a:gd name="T6" fmla="*/ 56 w 73"/>
                    <a:gd name="T7" fmla="*/ 11 h 29"/>
                    <a:gd name="T8" fmla="*/ 73 w 73"/>
                    <a:gd name="T9" fmla="*/ 29 h 29"/>
                    <a:gd name="T10" fmla="*/ 18 w 73"/>
                    <a:gd name="T11" fmla="*/ 29 h 29"/>
                    <a:gd name="T12" fmla="*/ 9 w 73"/>
                    <a:gd name="T13" fmla="*/ 20 h 29"/>
                    <a:gd name="T14" fmla="*/ 0 w 73"/>
                    <a:gd name="T15" fmla="*/ 5 h 29"/>
                    <a:gd name="T16" fmla="*/ 1 w 73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3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49" name="Freeform 173"/>
                <p:cNvSpPr/>
                <p:nvPr/>
              </p:nvSpPr>
              <p:spPr bwMode="auto">
                <a:xfrm>
                  <a:off x="853" y="3571"/>
                  <a:ext cx="40" cy="11"/>
                </a:xfrm>
                <a:custGeom>
                  <a:avLst/>
                  <a:gdLst>
                    <a:gd name="T0" fmla="*/ 0 w 82"/>
                    <a:gd name="T1" fmla="*/ 35 h 35"/>
                    <a:gd name="T2" fmla="*/ 2 w 82"/>
                    <a:gd name="T3" fmla="*/ 19 h 35"/>
                    <a:gd name="T4" fmla="*/ 6 w 82"/>
                    <a:gd name="T5" fmla="*/ 7 h 35"/>
                    <a:gd name="T6" fmla="*/ 11 w 82"/>
                    <a:gd name="T7" fmla="*/ 0 h 35"/>
                    <a:gd name="T8" fmla="*/ 67 w 82"/>
                    <a:gd name="T9" fmla="*/ 0 h 35"/>
                    <a:gd name="T10" fmla="*/ 82 w 82"/>
                    <a:gd name="T11" fmla="*/ 35 h 35"/>
                    <a:gd name="T12" fmla="*/ 0 w 82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5">
                      <a:moveTo>
                        <a:pt x="0" y="35"/>
                      </a:moveTo>
                      <a:lnTo>
                        <a:pt x="2" y="19"/>
                      </a:lnTo>
                      <a:lnTo>
                        <a:pt x="6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26" name="Group 174"/>
              <p:cNvGrpSpPr/>
              <p:nvPr/>
            </p:nvGrpSpPr>
            <p:grpSpPr bwMode="auto">
              <a:xfrm>
                <a:off x="857" y="3572"/>
                <a:ext cx="50" cy="23"/>
                <a:chOff x="857" y="3572"/>
                <a:chExt cx="50" cy="23"/>
              </a:xfrm>
            </p:grpSpPr>
            <p:sp>
              <p:nvSpPr>
                <p:cNvPr id="444" name="Freeform 175"/>
                <p:cNvSpPr/>
                <p:nvPr/>
              </p:nvSpPr>
              <p:spPr bwMode="auto">
                <a:xfrm>
                  <a:off x="857" y="3572"/>
                  <a:ext cx="12" cy="23"/>
                </a:xfrm>
                <a:custGeom>
                  <a:avLst/>
                  <a:gdLst>
                    <a:gd name="T0" fmla="*/ 14 w 23"/>
                    <a:gd name="T1" fmla="*/ 68 h 68"/>
                    <a:gd name="T2" fmla="*/ 0 w 23"/>
                    <a:gd name="T3" fmla="*/ 25 h 68"/>
                    <a:gd name="T4" fmla="*/ 9 w 23"/>
                    <a:gd name="T5" fmla="*/ 0 h 68"/>
                    <a:gd name="T6" fmla="*/ 23 w 23"/>
                    <a:gd name="T7" fmla="*/ 30 h 68"/>
                    <a:gd name="T8" fmla="*/ 14 w 23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68">
                      <a:moveTo>
                        <a:pt x="14" y="68"/>
                      </a:moveTo>
                      <a:lnTo>
                        <a:pt x="0" y="25"/>
                      </a:lnTo>
                      <a:lnTo>
                        <a:pt x="9" y="0"/>
                      </a:lnTo>
                      <a:lnTo>
                        <a:pt x="23" y="30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45" name="Freeform 176"/>
                <p:cNvSpPr/>
                <p:nvPr/>
              </p:nvSpPr>
              <p:spPr bwMode="auto">
                <a:xfrm>
                  <a:off x="862" y="3573"/>
                  <a:ext cx="37" cy="9"/>
                </a:xfrm>
                <a:custGeom>
                  <a:avLst/>
                  <a:gdLst>
                    <a:gd name="T0" fmla="*/ 1 w 73"/>
                    <a:gd name="T1" fmla="*/ 0 h 29"/>
                    <a:gd name="T2" fmla="*/ 50 w 73"/>
                    <a:gd name="T3" fmla="*/ 0 h 29"/>
                    <a:gd name="T4" fmla="*/ 51 w 73"/>
                    <a:gd name="T5" fmla="*/ 2 h 29"/>
                    <a:gd name="T6" fmla="*/ 56 w 73"/>
                    <a:gd name="T7" fmla="*/ 11 h 29"/>
                    <a:gd name="T8" fmla="*/ 73 w 73"/>
                    <a:gd name="T9" fmla="*/ 29 h 29"/>
                    <a:gd name="T10" fmla="*/ 18 w 73"/>
                    <a:gd name="T11" fmla="*/ 29 h 29"/>
                    <a:gd name="T12" fmla="*/ 10 w 73"/>
                    <a:gd name="T13" fmla="*/ 20 h 29"/>
                    <a:gd name="T14" fmla="*/ 0 w 73"/>
                    <a:gd name="T15" fmla="*/ 5 h 29"/>
                    <a:gd name="T16" fmla="*/ 1 w 73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6" y="11"/>
                      </a:lnTo>
                      <a:lnTo>
                        <a:pt x="73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46" name="Freeform 177"/>
                <p:cNvSpPr/>
                <p:nvPr/>
              </p:nvSpPr>
              <p:spPr bwMode="auto">
                <a:xfrm>
                  <a:off x="865" y="3583"/>
                  <a:ext cx="42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3 w 83"/>
                    <a:gd name="T3" fmla="*/ 19 h 36"/>
                    <a:gd name="T4" fmla="*/ 7 w 83"/>
                    <a:gd name="T5" fmla="*/ 7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3" y="19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27" name="Group 178"/>
              <p:cNvGrpSpPr/>
              <p:nvPr/>
            </p:nvGrpSpPr>
            <p:grpSpPr bwMode="auto">
              <a:xfrm>
                <a:off x="870" y="3585"/>
                <a:ext cx="48" cy="23"/>
                <a:chOff x="870" y="3585"/>
                <a:chExt cx="48" cy="23"/>
              </a:xfrm>
            </p:grpSpPr>
            <p:sp>
              <p:nvSpPr>
                <p:cNvPr id="441" name="Freeform 179"/>
                <p:cNvSpPr/>
                <p:nvPr/>
              </p:nvSpPr>
              <p:spPr bwMode="auto">
                <a:xfrm>
                  <a:off x="870" y="3585"/>
                  <a:ext cx="12" cy="23"/>
                </a:xfrm>
                <a:custGeom>
                  <a:avLst/>
                  <a:gdLst>
                    <a:gd name="T0" fmla="*/ 15 w 25"/>
                    <a:gd name="T1" fmla="*/ 68 h 68"/>
                    <a:gd name="T2" fmla="*/ 0 w 25"/>
                    <a:gd name="T3" fmla="*/ 26 h 68"/>
                    <a:gd name="T4" fmla="*/ 9 w 25"/>
                    <a:gd name="T5" fmla="*/ 0 h 68"/>
                    <a:gd name="T6" fmla="*/ 25 w 25"/>
                    <a:gd name="T7" fmla="*/ 31 h 68"/>
                    <a:gd name="T8" fmla="*/ 15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5" y="68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5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42" name="Freeform 180"/>
                <p:cNvSpPr/>
                <p:nvPr/>
              </p:nvSpPr>
              <p:spPr bwMode="auto">
                <a:xfrm>
                  <a:off x="874" y="3586"/>
                  <a:ext cx="38" cy="10"/>
                </a:xfrm>
                <a:custGeom>
                  <a:avLst/>
                  <a:gdLst>
                    <a:gd name="T0" fmla="*/ 1 w 75"/>
                    <a:gd name="T1" fmla="*/ 0 h 29"/>
                    <a:gd name="T2" fmla="*/ 50 w 75"/>
                    <a:gd name="T3" fmla="*/ 0 h 29"/>
                    <a:gd name="T4" fmla="*/ 52 w 75"/>
                    <a:gd name="T5" fmla="*/ 2 h 29"/>
                    <a:gd name="T6" fmla="*/ 56 w 75"/>
                    <a:gd name="T7" fmla="*/ 11 h 29"/>
                    <a:gd name="T8" fmla="*/ 75 w 75"/>
                    <a:gd name="T9" fmla="*/ 29 h 29"/>
                    <a:gd name="T10" fmla="*/ 18 w 75"/>
                    <a:gd name="T11" fmla="*/ 29 h 29"/>
                    <a:gd name="T12" fmla="*/ 10 w 75"/>
                    <a:gd name="T13" fmla="*/ 20 h 29"/>
                    <a:gd name="T14" fmla="*/ 0 w 75"/>
                    <a:gd name="T15" fmla="*/ 5 h 29"/>
                    <a:gd name="T16" fmla="*/ 1 w 7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6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43" name="Freeform 181"/>
                <p:cNvSpPr/>
                <p:nvPr/>
              </p:nvSpPr>
              <p:spPr bwMode="auto">
                <a:xfrm>
                  <a:off x="878" y="3596"/>
                  <a:ext cx="40" cy="12"/>
                </a:xfrm>
                <a:custGeom>
                  <a:avLst/>
                  <a:gdLst>
                    <a:gd name="T0" fmla="*/ 0 w 80"/>
                    <a:gd name="T1" fmla="*/ 36 h 36"/>
                    <a:gd name="T2" fmla="*/ 1 w 80"/>
                    <a:gd name="T3" fmla="*/ 20 h 36"/>
                    <a:gd name="T4" fmla="*/ 6 w 80"/>
                    <a:gd name="T5" fmla="*/ 8 h 36"/>
                    <a:gd name="T6" fmla="*/ 10 w 80"/>
                    <a:gd name="T7" fmla="*/ 0 h 36"/>
                    <a:gd name="T8" fmla="*/ 67 w 80"/>
                    <a:gd name="T9" fmla="*/ 0 h 36"/>
                    <a:gd name="T10" fmla="*/ 80 w 80"/>
                    <a:gd name="T11" fmla="*/ 36 h 36"/>
                    <a:gd name="T12" fmla="*/ 0 w 80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6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28" name="Group 182"/>
              <p:cNvGrpSpPr/>
              <p:nvPr/>
            </p:nvGrpSpPr>
            <p:grpSpPr bwMode="auto">
              <a:xfrm>
                <a:off x="882" y="3600"/>
                <a:ext cx="100" cy="73"/>
                <a:chOff x="882" y="3600"/>
                <a:chExt cx="100" cy="73"/>
              </a:xfrm>
            </p:grpSpPr>
            <p:grpSp>
              <p:nvGrpSpPr>
                <p:cNvPr id="421" name="Group 183"/>
                <p:cNvGrpSpPr/>
                <p:nvPr/>
              </p:nvGrpSpPr>
              <p:grpSpPr bwMode="auto">
                <a:xfrm>
                  <a:off x="882" y="3600"/>
                  <a:ext cx="49" cy="23"/>
                  <a:chOff x="882" y="3600"/>
                  <a:chExt cx="49" cy="23"/>
                </a:xfrm>
              </p:grpSpPr>
              <p:sp>
                <p:nvSpPr>
                  <p:cNvPr id="438" name="Freeform 184"/>
                  <p:cNvSpPr/>
                  <p:nvPr/>
                </p:nvSpPr>
                <p:spPr bwMode="auto">
                  <a:xfrm>
                    <a:off x="882" y="3600"/>
                    <a:ext cx="12" cy="23"/>
                  </a:xfrm>
                  <a:custGeom>
                    <a:avLst/>
                    <a:gdLst>
                      <a:gd name="T0" fmla="*/ 13 w 23"/>
                      <a:gd name="T1" fmla="*/ 70 h 70"/>
                      <a:gd name="T2" fmla="*/ 0 w 23"/>
                      <a:gd name="T3" fmla="*/ 27 h 70"/>
                      <a:gd name="T4" fmla="*/ 9 w 23"/>
                      <a:gd name="T5" fmla="*/ 0 h 70"/>
                      <a:gd name="T6" fmla="*/ 23 w 23"/>
                      <a:gd name="T7" fmla="*/ 31 h 70"/>
                      <a:gd name="T8" fmla="*/ 13 w 23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70">
                        <a:moveTo>
                          <a:pt x="13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3" y="31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39" name="Freeform 185"/>
                  <p:cNvSpPr/>
                  <p:nvPr/>
                </p:nvSpPr>
                <p:spPr bwMode="auto">
                  <a:xfrm>
                    <a:off x="887" y="3600"/>
                    <a:ext cx="37" cy="11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50 w 73"/>
                      <a:gd name="T3" fmla="*/ 0 h 31"/>
                      <a:gd name="T4" fmla="*/ 51 w 73"/>
                      <a:gd name="T5" fmla="*/ 4 h 31"/>
                      <a:gd name="T6" fmla="*/ 56 w 73"/>
                      <a:gd name="T7" fmla="*/ 13 h 31"/>
                      <a:gd name="T8" fmla="*/ 73 w 73"/>
                      <a:gd name="T9" fmla="*/ 31 h 31"/>
                      <a:gd name="T10" fmla="*/ 18 w 73"/>
                      <a:gd name="T11" fmla="*/ 31 h 31"/>
                      <a:gd name="T12" fmla="*/ 9 w 73"/>
                      <a:gd name="T13" fmla="*/ 22 h 31"/>
                      <a:gd name="T14" fmla="*/ 0 w 73"/>
                      <a:gd name="T15" fmla="*/ 7 h 31"/>
                      <a:gd name="T16" fmla="*/ 1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40" name="Freeform 186"/>
                  <p:cNvSpPr/>
                  <p:nvPr/>
                </p:nvSpPr>
                <p:spPr bwMode="auto">
                  <a:xfrm>
                    <a:off x="890" y="3611"/>
                    <a:ext cx="41" cy="12"/>
                  </a:xfrm>
                  <a:custGeom>
                    <a:avLst/>
                    <a:gdLst>
                      <a:gd name="T0" fmla="*/ 0 w 83"/>
                      <a:gd name="T1" fmla="*/ 38 h 38"/>
                      <a:gd name="T2" fmla="*/ 1 w 83"/>
                      <a:gd name="T3" fmla="*/ 22 h 38"/>
                      <a:gd name="T4" fmla="*/ 8 w 83"/>
                      <a:gd name="T5" fmla="*/ 8 h 38"/>
                      <a:gd name="T6" fmla="*/ 12 w 83"/>
                      <a:gd name="T7" fmla="*/ 0 h 38"/>
                      <a:gd name="T8" fmla="*/ 68 w 83"/>
                      <a:gd name="T9" fmla="*/ 0 h 38"/>
                      <a:gd name="T10" fmla="*/ 83 w 83"/>
                      <a:gd name="T11" fmla="*/ 38 h 38"/>
                      <a:gd name="T12" fmla="*/ 0 w 83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8">
                        <a:moveTo>
                          <a:pt x="0" y="38"/>
                        </a:moveTo>
                        <a:lnTo>
                          <a:pt x="1" y="22"/>
                        </a:lnTo>
                        <a:lnTo>
                          <a:pt x="8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3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22" name="Group 187"/>
                <p:cNvGrpSpPr/>
                <p:nvPr/>
              </p:nvGrpSpPr>
              <p:grpSpPr bwMode="auto">
                <a:xfrm>
                  <a:off x="894" y="3612"/>
                  <a:ext cx="49" cy="23"/>
                  <a:chOff x="894" y="3612"/>
                  <a:chExt cx="49" cy="23"/>
                </a:xfrm>
              </p:grpSpPr>
              <p:sp>
                <p:nvSpPr>
                  <p:cNvPr id="435" name="Freeform 188"/>
                  <p:cNvSpPr/>
                  <p:nvPr/>
                </p:nvSpPr>
                <p:spPr bwMode="auto">
                  <a:xfrm>
                    <a:off x="894" y="3612"/>
                    <a:ext cx="13" cy="23"/>
                  </a:xfrm>
                  <a:custGeom>
                    <a:avLst/>
                    <a:gdLst>
                      <a:gd name="T0" fmla="*/ 15 w 25"/>
                      <a:gd name="T1" fmla="*/ 69 h 69"/>
                      <a:gd name="T2" fmla="*/ 0 w 25"/>
                      <a:gd name="T3" fmla="*/ 28 h 69"/>
                      <a:gd name="T4" fmla="*/ 9 w 25"/>
                      <a:gd name="T5" fmla="*/ 0 h 69"/>
                      <a:gd name="T6" fmla="*/ 25 w 25"/>
                      <a:gd name="T7" fmla="*/ 32 h 69"/>
                      <a:gd name="T8" fmla="*/ 15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5" y="69"/>
                        </a:moveTo>
                        <a:lnTo>
                          <a:pt x="0" y="28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36" name="Freeform 189"/>
                  <p:cNvSpPr/>
                  <p:nvPr/>
                </p:nvSpPr>
                <p:spPr bwMode="auto">
                  <a:xfrm>
                    <a:off x="899" y="3613"/>
                    <a:ext cx="37" cy="10"/>
                  </a:xfrm>
                  <a:custGeom>
                    <a:avLst/>
                    <a:gdLst>
                      <a:gd name="T0" fmla="*/ 2 w 75"/>
                      <a:gd name="T1" fmla="*/ 0 h 32"/>
                      <a:gd name="T2" fmla="*/ 50 w 75"/>
                      <a:gd name="T3" fmla="*/ 0 h 32"/>
                      <a:gd name="T4" fmla="*/ 52 w 75"/>
                      <a:gd name="T5" fmla="*/ 3 h 32"/>
                      <a:gd name="T6" fmla="*/ 57 w 75"/>
                      <a:gd name="T7" fmla="*/ 15 h 32"/>
                      <a:gd name="T8" fmla="*/ 75 w 75"/>
                      <a:gd name="T9" fmla="*/ 32 h 32"/>
                      <a:gd name="T10" fmla="*/ 19 w 75"/>
                      <a:gd name="T11" fmla="*/ 32 h 32"/>
                      <a:gd name="T12" fmla="*/ 10 w 75"/>
                      <a:gd name="T13" fmla="*/ 22 h 32"/>
                      <a:gd name="T14" fmla="*/ 0 w 75"/>
                      <a:gd name="T15" fmla="*/ 7 h 32"/>
                      <a:gd name="T16" fmla="*/ 2 w 75"/>
                      <a:gd name="T17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2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7" y="15"/>
                        </a:lnTo>
                        <a:lnTo>
                          <a:pt x="75" y="32"/>
                        </a:lnTo>
                        <a:lnTo>
                          <a:pt x="19" y="32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37" name="Freeform 190"/>
                  <p:cNvSpPr/>
                  <p:nvPr/>
                </p:nvSpPr>
                <p:spPr bwMode="auto">
                  <a:xfrm>
                    <a:off x="902" y="3623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21 h 36"/>
                      <a:gd name="T4" fmla="*/ 5 w 81"/>
                      <a:gd name="T5" fmla="*/ 8 h 36"/>
                      <a:gd name="T6" fmla="*/ 12 w 81"/>
                      <a:gd name="T7" fmla="*/ 0 h 36"/>
                      <a:gd name="T8" fmla="*/ 68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5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23" name="Group 191"/>
                <p:cNvGrpSpPr/>
                <p:nvPr/>
              </p:nvGrpSpPr>
              <p:grpSpPr bwMode="auto">
                <a:xfrm>
                  <a:off x="907" y="3625"/>
                  <a:ext cx="49" cy="23"/>
                  <a:chOff x="907" y="3625"/>
                  <a:chExt cx="49" cy="23"/>
                </a:xfrm>
              </p:grpSpPr>
              <p:sp>
                <p:nvSpPr>
                  <p:cNvPr id="432" name="Freeform 192"/>
                  <p:cNvSpPr/>
                  <p:nvPr/>
                </p:nvSpPr>
                <p:spPr bwMode="auto">
                  <a:xfrm>
                    <a:off x="907" y="3625"/>
                    <a:ext cx="11" cy="23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7 h 68"/>
                      <a:gd name="T4" fmla="*/ 11 w 24"/>
                      <a:gd name="T5" fmla="*/ 0 h 68"/>
                      <a:gd name="T6" fmla="*/ 24 w 24"/>
                      <a:gd name="T7" fmla="*/ 30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33" name="Freeform 193"/>
                  <p:cNvSpPr/>
                  <p:nvPr/>
                </p:nvSpPr>
                <p:spPr bwMode="auto">
                  <a:xfrm>
                    <a:off x="912" y="3626"/>
                    <a:ext cx="36" cy="9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50 w 72"/>
                      <a:gd name="T3" fmla="*/ 0 h 29"/>
                      <a:gd name="T4" fmla="*/ 51 w 72"/>
                      <a:gd name="T5" fmla="*/ 2 h 29"/>
                      <a:gd name="T6" fmla="*/ 56 w 72"/>
                      <a:gd name="T7" fmla="*/ 11 h 29"/>
                      <a:gd name="T8" fmla="*/ 72 w 72"/>
                      <a:gd name="T9" fmla="*/ 29 h 29"/>
                      <a:gd name="T10" fmla="*/ 17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6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2" y="29"/>
                        </a:lnTo>
                        <a:lnTo>
                          <a:pt x="17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34" name="Freeform 194"/>
                  <p:cNvSpPr/>
                  <p:nvPr/>
                </p:nvSpPr>
                <p:spPr bwMode="auto">
                  <a:xfrm>
                    <a:off x="914" y="3636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7 w 83"/>
                      <a:gd name="T5" fmla="*/ 7 h 36"/>
                      <a:gd name="T6" fmla="*/ 10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24" name="Group 195"/>
                <p:cNvGrpSpPr/>
                <p:nvPr/>
              </p:nvGrpSpPr>
              <p:grpSpPr bwMode="auto">
                <a:xfrm>
                  <a:off x="919" y="3638"/>
                  <a:ext cx="49" cy="22"/>
                  <a:chOff x="919" y="3638"/>
                  <a:chExt cx="49" cy="22"/>
                </a:xfrm>
              </p:grpSpPr>
              <p:sp>
                <p:nvSpPr>
                  <p:cNvPr id="429" name="Freeform 196"/>
                  <p:cNvSpPr/>
                  <p:nvPr/>
                </p:nvSpPr>
                <p:spPr bwMode="auto">
                  <a:xfrm>
                    <a:off x="919" y="3638"/>
                    <a:ext cx="13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30" name="Freeform 197"/>
                  <p:cNvSpPr/>
                  <p:nvPr/>
                </p:nvSpPr>
                <p:spPr bwMode="auto">
                  <a:xfrm>
                    <a:off x="924" y="3638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48 w 73"/>
                      <a:gd name="T3" fmla="*/ 0 h 30"/>
                      <a:gd name="T4" fmla="*/ 52 w 73"/>
                      <a:gd name="T5" fmla="*/ 3 h 30"/>
                      <a:gd name="T6" fmla="*/ 56 w 73"/>
                      <a:gd name="T7" fmla="*/ 12 h 30"/>
                      <a:gd name="T8" fmla="*/ 73 w 73"/>
                      <a:gd name="T9" fmla="*/ 30 h 30"/>
                      <a:gd name="T10" fmla="*/ 18 w 73"/>
                      <a:gd name="T11" fmla="*/ 30 h 30"/>
                      <a:gd name="T12" fmla="*/ 9 w 73"/>
                      <a:gd name="T13" fmla="*/ 21 h 30"/>
                      <a:gd name="T14" fmla="*/ 0 w 73"/>
                      <a:gd name="T15" fmla="*/ 5 h 30"/>
                      <a:gd name="T16" fmla="*/ 1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2" y="3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31" name="Freeform 198"/>
                  <p:cNvSpPr/>
                  <p:nvPr/>
                </p:nvSpPr>
                <p:spPr bwMode="auto">
                  <a:xfrm>
                    <a:off x="928" y="3648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25" name="Group 199"/>
                <p:cNvGrpSpPr/>
                <p:nvPr/>
              </p:nvGrpSpPr>
              <p:grpSpPr bwMode="auto">
                <a:xfrm>
                  <a:off x="932" y="3651"/>
                  <a:ext cx="50" cy="22"/>
                  <a:chOff x="932" y="3651"/>
                  <a:chExt cx="50" cy="22"/>
                </a:xfrm>
              </p:grpSpPr>
              <p:sp>
                <p:nvSpPr>
                  <p:cNvPr id="426" name="Freeform 200"/>
                  <p:cNvSpPr/>
                  <p:nvPr/>
                </p:nvSpPr>
                <p:spPr bwMode="auto">
                  <a:xfrm>
                    <a:off x="932" y="3651"/>
                    <a:ext cx="12" cy="22"/>
                  </a:xfrm>
                  <a:custGeom>
                    <a:avLst/>
                    <a:gdLst>
                      <a:gd name="T0" fmla="*/ 15 w 24"/>
                      <a:gd name="T1" fmla="*/ 67 h 67"/>
                      <a:gd name="T2" fmla="*/ 0 w 24"/>
                      <a:gd name="T3" fmla="*/ 26 h 67"/>
                      <a:gd name="T4" fmla="*/ 11 w 24"/>
                      <a:gd name="T5" fmla="*/ 0 h 67"/>
                      <a:gd name="T6" fmla="*/ 24 w 24"/>
                      <a:gd name="T7" fmla="*/ 30 h 67"/>
                      <a:gd name="T8" fmla="*/ 15 w 24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7">
                        <a:moveTo>
                          <a:pt x="15" y="67"/>
                        </a:moveTo>
                        <a:lnTo>
                          <a:pt x="0" y="26"/>
                        </a:lnTo>
                        <a:lnTo>
                          <a:pt x="11" y="0"/>
                        </a:lnTo>
                        <a:lnTo>
                          <a:pt x="24" y="3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27" name="Freeform 201"/>
                  <p:cNvSpPr/>
                  <p:nvPr/>
                </p:nvSpPr>
                <p:spPr bwMode="auto">
                  <a:xfrm>
                    <a:off x="937" y="3651"/>
                    <a:ext cx="37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49 w 72"/>
                      <a:gd name="T3" fmla="*/ 0 h 29"/>
                      <a:gd name="T4" fmla="*/ 50 w 72"/>
                      <a:gd name="T5" fmla="*/ 2 h 29"/>
                      <a:gd name="T6" fmla="*/ 57 w 72"/>
                      <a:gd name="T7" fmla="*/ 11 h 29"/>
                      <a:gd name="T8" fmla="*/ 72 w 72"/>
                      <a:gd name="T9" fmla="*/ 29 h 29"/>
                      <a:gd name="T10" fmla="*/ 18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5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2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28" name="Freeform 202"/>
                  <p:cNvSpPr/>
                  <p:nvPr/>
                </p:nvSpPr>
                <p:spPr bwMode="auto">
                  <a:xfrm>
                    <a:off x="940" y="3662"/>
                    <a:ext cx="42" cy="11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3 w 83"/>
                      <a:gd name="T3" fmla="*/ 19 h 35"/>
                      <a:gd name="T4" fmla="*/ 7 w 83"/>
                      <a:gd name="T5" fmla="*/ 7 h 35"/>
                      <a:gd name="T6" fmla="*/ 11 w 83"/>
                      <a:gd name="T7" fmla="*/ 0 h 35"/>
                      <a:gd name="T8" fmla="*/ 67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29" name="Group 203"/>
              <p:cNvGrpSpPr/>
              <p:nvPr/>
            </p:nvGrpSpPr>
            <p:grpSpPr bwMode="auto">
              <a:xfrm>
                <a:off x="944" y="3665"/>
                <a:ext cx="99" cy="74"/>
                <a:chOff x="944" y="3665"/>
                <a:chExt cx="99" cy="74"/>
              </a:xfrm>
            </p:grpSpPr>
            <p:grpSp>
              <p:nvGrpSpPr>
                <p:cNvPr id="401" name="Group 204"/>
                <p:cNvGrpSpPr/>
                <p:nvPr/>
              </p:nvGrpSpPr>
              <p:grpSpPr bwMode="auto">
                <a:xfrm>
                  <a:off x="944" y="3665"/>
                  <a:ext cx="49" cy="23"/>
                  <a:chOff x="944" y="3665"/>
                  <a:chExt cx="49" cy="23"/>
                </a:xfrm>
              </p:grpSpPr>
              <p:sp>
                <p:nvSpPr>
                  <p:cNvPr id="418" name="Freeform 205"/>
                  <p:cNvSpPr/>
                  <p:nvPr/>
                </p:nvSpPr>
                <p:spPr bwMode="auto">
                  <a:xfrm>
                    <a:off x="944" y="3665"/>
                    <a:ext cx="13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9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19" name="Freeform 206"/>
                  <p:cNvSpPr/>
                  <p:nvPr/>
                </p:nvSpPr>
                <p:spPr bwMode="auto">
                  <a:xfrm>
                    <a:off x="949" y="3666"/>
                    <a:ext cx="37" cy="10"/>
                  </a:xfrm>
                  <a:custGeom>
                    <a:avLst/>
                    <a:gdLst>
                      <a:gd name="T0" fmla="*/ 2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4 h 31"/>
                      <a:gd name="T6" fmla="*/ 57 w 75"/>
                      <a:gd name="T7" fmla="*/ 13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11 w 75"/>
                      <a:gd name="T13" fmla="*/ 22 h 31"/>
                      <a:gd name="T14" fmla="*/ 0 w 75"/>
                      <a:gd name="T15" fmla="*/ 7 h 31"/>
                      <a:gd name="T16" fmla="*/ 2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7" y="13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1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20" name="Freeform 207"/>
                  <p:cNvSpPr/>
                  <p:nvPr/>
                </p:nvSpPr>
                <p:spPr bwMode="auto">
                  <a:xfrm>
                    <a:off x="953" y="3676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5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5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02" name="Group 208"/>
                <p:cNvGrpSpPr/>
                <p:nvPr/>
              </p:nvGrpSpPr>
              <p:grpSpPr bwMode="auto">
                <a:xfrm>
                  <a:off x="957" y="3678"/>
                  <a:ext cx="48" cy="23"/>
                  <a:chOff x="957" y="3678"/>
                  <a:chExt cx="48" cy="23"/>
                </a:xfrm>
              </p:grpSpPr>
              <p:sp>
                <p:nvSpPr>
                  <p:cNvPr id="415" name="Freeform 209"/>
                  <p:cNvSpPr/>
                  <p:nvPr/>
                </p:nvSpPr>
                <p:spPr bwMode="auto">
                  <a:xfrm>
                    <a:off x="957" y="3678"/>
                    <a:ext cx="11" cy="23"/>
                  </a:xfrm>
                  <a:custGeom>
                    <a:avLst/>
                    <a:gdLst>
                      <a:gd name="T0" fmla="*/ 13 w 24"/>
                      <a:gd name="T1" fmla="*/ 70 h 70"/>
                      <a:gd name="T2" fmla="*/ 0 w 24"/>
                      <a:gd name="T3" fmla="*/ 27 h 70"/>
                      <a:gd name="T4" fmla="*/ 9 w 24"/>
                      <a:gd name="T5" fmla="*/ 0 h 70"/>
                      <a:gd name="T6" fmla="*/ 24 w 24"/>
                      <a:gd name="T7" fmla="*/ 31 h 70"/>
                      <a:gd name="T8" fmla="*/ 13 w 24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70">
                        <a:moveTo>
                          <a:pt x="13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1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16" name="Freeform 210"/>
                  <p:cNvSpPr/>
                  <p:nvPr/>
                </p:nvSpPr>
                <p:spPr bwMode="auto">
                  <a:xfrm>
                    <a:off x="961" y="3678"/>
                    <a:ext cx="37" cy="10"/>
                  </a:xfrm>
                  <a:custGeom>
                    <a:avLst/>
                    <a:gdLst>
                      <a:gd name="T0" fmla="*/ 2 w 74"/>
                      <a:gd name="T1" fmla="*/ 0 h 30"/>
                      <a:gd name="T2" fmla="*/ 50 w 74"/>
                      <a:gd name="T3" fmla="*/ 0 h 30"/>
                      <a:gd name="T4" fmla="*/ 52 w 74"/>
                      <a:gd name="T5" fmla="*/ 3 h 30"/>
                      <a:gd name="T6" fmla="*/ 56 w 74"/>
                      <a:gd name="T7" fmla="*/ 12 h 30"/>
                      <a:gd name="T8" fmla="*/ 74 w 74"/>
                      <a:gd name="T9" fmla="*/ 30 h 30"/>
                      <a:gd name="T10" fmla="*/ 19 w 74"/>
                      <a:gd name="T11" fmla="*/ 30 h 30"/>
                      <a:gd name="T12" fmla="*/ 11 w 74"/>
                      <a:gd name="T13" fmla="*/ 20 h 30"/>
                      <a:gd name="T14" fmla="*/ 0 w 74"/>
                      <a:gd name="T15" fmla="*/ 6 h 30"/>
                      <a:gd name="T16" fmla="*/ 2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6" y="12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17" name="Freeform 211"/>
                  <p:cNvSpPr/>
                  <p:nvPr/>
                </p:nvSpPr>
                <p:spPr bwMode="auto">
                  <a:xfrm>
                    <a:off x="964" y="3688"/>
                    <a:ext cx="41" cy="13"/>
                  </a:xfrm>
                  <a:custGeom>
                    <a:avLst/>
                    <a:gdLst>
                      <a:gd name="T0" fmla="*/ 0 w 82"/>
                      <a:gd name="T1" fmla="*/ 38 h 38"/>
                      <a:gd name="T2" fmla="*/ 2 w 82"/>
                      <a:gd name="T3" fmla="*/ 21 h 38"/>
                      <a:gd name="T4" fmla="*/ 7 w 82"/>
                      <a:gd name="T5" fmla="*/ 8 h 38"/>
                      <a:gd name="T6" fmla="*/ 11 w 82"/>
                      <a:gd name="T7" fmla="*/ 0 h 38"/>
                      <a:gd name="T8" fmla="*/ 68 w 82"/>
                      <a:gd name="T9" fmla="*/ 0 h 38"/>
                      <a:gd name="T10" fmla="*/ 82 w 82"/>
                      <a:gd name="T11" fmla="*/ 38 h 38"/>
                      <a:gd name="T12" fmla="*/ 0 w 82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8">
                        <a:moveTo>
                          <a:pt x="0" y="38"/>
                        </a:moveTo>
                        <a:lnTo>
                          <a:pt x="2" y="21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03" name="Group 212"/>
                <p:cNvGrpSpPr/>
                <p:nvPr/>
              </p:nvGrpSpPr>
              <p:grpSpPr bwMode="auto">
                <a:xfrm>
                  <a:off x="969" y="3690"/>
                  <a:ext cx="49" cy="23"/>
                  <a:chOff x="969" y="3690"/>
                  <a:chExt cx="49" cy="23"/>
                </a:xfrm>
              </p:grpSpPr>
              <p:sp>
                <p:nvSpPr>
                  <p:cNvPr id="412" name="Freeform 213"/>
                  <p:cNvSpPr/>
                  <p:nvPr/>
                </p:nvSpPr>
                <p:spPr bwMode="auto">
                  <a:xfrm>
                    <a:off x="969" y="3690"/>
                    <a:ext cx="13" cy="23"/>
                  </a:xfrm>
                  <a:custGeom>
                    <a:avLst/>
                    <a:gdLst>
                      <a:gd name="T0" fmla="*/ 15 w 25"/>
                      <a:gd name="T1" fmla="*/ 70 h 70"/>
                      <a:gd name="T2" fmla="*/ 0 w 25"/>
                      <a:gd name="T3" fmla="*/ 29 h 70"/>
                      <a:gd name="T4" fmla="*/ 9 w 25"/>
                      <a:gd name="T5" fmla="*/ 0 h 70"/>
                      <a:gd name="T6" fmla="*/ 25 w 25"/>
                      <a:gd name="T7" fmla="*/ 33 h 70"/>
                      <a:gd name="T8" fmla="*/ 15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5" y="70"/>
                        </a:moveTo>
                        <a:lnTo>
                          <a:pt x="0" y="29"/>
                        </a:lnTo>
                        <a:lnTo>
                          <a:pt x="9" y="0"/>
                        </a:lnTo>
                        <a:lnTo>
                          <a:pt x="25" y="33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13" name="Freeform 214"/>
                  <p:cNvSpPr/>
                  <p:nvPr/>
                </p:nvSpPr>
                <p:spPr bwMode="auto">
                  <a:xfrm>
                    <a:off x="974" y="3691"/>
                    <a:ext cx="37" cy="10"/>
                  </a:xfrm>
                  <a:custGeom>
                    <a:avLst/>
                    <a:gdLst>
                      <a:gd name="T0" fmla="*/ 2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2 h 31"/>
                      <a:gd name="T6" fmla="*/ 57 w 75"/>
                      <a:gd name="T7" fmla="*/ 11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9 w 75"/>
                      <a:gd name="T13" fmla="*/ 22 h 31"/>
                      <a:gd name="T14" fmla="*/ 0 w 75"/>
                      <a:gd name="T15" fmla="*/ 6 h 31"/>
                      <a:gd name="T16" fmla="*/ 2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1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14" name="Freeform 215"/>
                  <p:cNvSpPr/>
                  <p:nvPr/>
                </p:nvSpPr>
                <p:spPr bwMode="auto">
                  <a:xfrm>
                    <a:off x="977" y="3701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6 w 81"/>
                      <a:gd name="T5" fmla="*/ 7 h 36"/>
                      <a:gd name="T6" fmla="*/ 12 w 81"/>
                      <a:gd name="T7" fmla="*/ 0 h 36"/>
                      <a:gd name="T8" fmla="*/ 68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04" name="Group 216"/>
                <p:cNvGrpSpPr/>
                <p:nvPr/>
              </p:nvGrpSpPr>
              <p:grpSpPr bwMode="auto">
                <a:xfrm>
                  <a:off x="982" y="3703"/>
                  <a:ext cx="49" cy="23"/>
                  <a:chOff x="982" y="3703"/>
                  <a:chExt cx="49" cy="23"/>
                </a:xfrm>
              </p:grpSpPr>
              <p:sp>
                <p:nvSpPr>
                  <p:cNvPr id="409" name="Freeform 217"/>
                  <p:cNvSpPr/>
                  <p:nvPr/>
                </p:nvSpPr>
                <p:spPr bwMode="auto">
                  <a:xfrm>
                    <a:off x="982" y="3703"/>
                    <a:ext cx="13" cy="23"/>
                  </a:xfrm>
                  <a:custGeom>
                    <a:avLst/>
                    <a:gdLst>
                      <a:gd name="T0" fmla="*/ 14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4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10" name="Freeform 218"/>
                  <p:cNvSpPr/>
                  <p:nvPr/>
                </p:nvSpPr>
                <p:spPr bwMode="auto">
                  <a:xfrm>
                    <a:off x="987" y="3703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50 w 73"/>
                      <a:gd name="T3" fmla="*/ 0 h 30"/>
                      <a:gd name="T4" fmla="*/ 51 w 73"/>
                      <a:gd name="T5" fmla="*/ 3 h 30"/>
                      <a:gd name="T6" fmla="*/ 56 w 73"/>
                      <a:gd name="T7" fmla="*/ 12 h 30"/>
                      <a:gd name="T8" fmla="*/ 73 w 73"/>
                      <a:gd name="T9" fmla="*/ 30 h 30"/>
                      <a:gd name="T10" fmla="*/ 18 w 73"/>
                      <a:gd name="T11" fmla="*/ 30 h 30"/>
                      <a:gd name="T12" fmla="*/ 9 w 73"/>
                      <a:gd name="T13" fmla="*/ 21 h 30"/>
                      <a:gd name="T14" fmla="*/ 0 w 73"/>
                      <a:gd name="T15" fmla="*/ 7 h 30"/>
                      <a:gd name="T16" fmla="*/ 1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11" name="Freeform 219"/>
                  <p:cNvSpPr/>
                  <p:nvPr/>
                </p:nvSpPr>
                <p:spPr bwMode="auto">
                  <a:xfrm>
                    <a:off x="989" y="3714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6 w 83"/>
                      <a:gd name="T5" fmla="*/ 8 h 36"/>
                      <a:gd name="T6" fmla="*/ 13 w 83"/>
                      <a:gd name="T7" fmla="*/ 0 h 36"/>
                      <a:gd name="T8" fmla="*/ 68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8"/>
                        </a:lnTo>
                        <a:lnTo>
                          <a:pt x="13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05" name="Group 220"/>
                <p:cNvGrpSpPr/>
                <p:nvPr/>
              </p:nvGrpSpPr>
              <p:grpSpPr bwMode="auto">
                <a:xfrm>
                  <a:off x="995" y="3716"/>
                  <a:ext cx="48" cy="23"/>
                  <a:chOff x="995" y="3716"/>
                  <a:chExt cx="48" cy="23"/>
                </a:xfrm>
              </p:grpSpPr>
              <p:sp>
                <p:nvSpPr>
                  <p:cNvPr id="406" name="Freeform 221"/>
                  <p:cNvSpPr/>
                  <p:nvPr/>
                </p:nvSpPr>
                <p:spPr bwMode="auto">
                  <a:xfrm>
                    <a:off x="995" y="3716"/>
                    <a:ext cx="11" cy="23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7 h 68"/>
                      <a:gd name="T4" fmla="*/ 10 w 24"/>
                      <a:gd name="T5" fmla="*/ 0 h 68"/>
                      <a:gd name="T6" fmla="*/ 24 w 24"/>
                      <a:gd name="T7" fmla="*/ 30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07" name="Freeform 222"/>
                  <p:cNvSpPr/>
                  <p:nvPr/>
                </p:nvSpPr>
                <p:spPr bwMode="auto">
                  <a:xfrm>
                    <a:off x="999" y="3717"/>
                    <a:ext cx="38" cy="9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49 w 74"/>
                      <a:gd name="T3" fmla="*/ 0 h 29"/>
                      <a:gd name="T4" fmla="*/ 52 w 74"/>
                      <a:gd name="T5" fmla="*/ 3 h 29"/>
                      <a:gd name="T6" fmla="*/ 56 w 74"/>
                      <a:gd name="T7" fmla="*/ 11 h 29"/>
                      <a:gd name="T8" fmla="*/ 74 w 74"/>
                      <a:gd name="T9" fmla="*/ 29 h 29"/>
                      <a:gd name="T10" fmla="*/ 18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6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2" y="3"/>
                        </a:lnTo>
                        <a:lnTo>
                          <a:pt x="56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08" name="Freeform 223"/>
                  <p:cNvSpPr/>
                  <p:nvPr/>
                </p:nvSpPr>
                <p:spPr bwMode="auto">
                  <a:xfrm>
                    <a:off x="1003" y="3727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5 w 82"/>
                      <a:gd name="T5" fmla="*/ 7 h 36"/>
                      <a:gd name="T6" fmla="*/ 11 w 82"/>
                      <a:gd name="T7" fmla="*/ 0 h 36"/>
                      <a:gd name="T8" fmla="*/ 68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30" name="Group 224"/>
              <p:cNvGrpSpPr/>
              <p:nvPr/>
            </p:nvGrpSpPr>
            <p:grpSpPr bwMode="auto">
              <a:xfrm>
                <a:off x="1005" y="3727"/>
                <a:ext cx="49" cy="23"/>
                <a:chOff x="1005" y="3727"/>
                <a:chExt cx="49" cy="23"/>
              </a:xfrm>
            </p:grpSpPr>
            <p:sp>
              <p:nvSpPr>
                <p:cNvPr id="398" name="Freeform 225"/>
                <p:cNvSpPr/>
                <p:nvPr/>
              </p:nvSpPr>
              <p:spPr bwMode="auto">
                <a:xfrm>
                  <a:off x="1005" y="3727"/>
                  <a:ext cx="12" cy="23"/>
                </a:xfrm>
                <a:custGeom>
                  <a:avLst/>
                  <a:gdLst>
                    <a:gd name="T0" fmla="*/ 16 w 25"/>
                    <a:gd name="T1" fmla="*/ 69 h 69"/>
                    <a:gd name="T2" fmla="*/ 0 w 25"/>
                    <a:gd name="T3" fmla="*/ 27 h 69"/>
                    <a:gd name="T4" fmla="*/ 12 w 25"/>
                    <a:gd name="T5" fmla="*/ 0 h 69"/>
                    <a:gd name="T6" fmla="*/ 25 w 25"/>
                    <a:gd name="T7" fmla="*/ 32 h 69"/>
                    <a:gd name="T8" fmla="*/ 16 w 25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6" y="69"/>
                      </a:moveTo>
                      <a:lnTo>
                        <a:pt x="0" y="27"/>
                      </a:lnTo>
                      <a:lnTo>
                        <a:pt x="12" y="0"/>
                      </a:lnTo>
                      <a:lnTo>
                        <a:pt x="25" y="32"/>
                      </a:lnTo>
                      <a:lnTo>
                        <a:pt x="16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" name="Freeform 226"/>
                <p:cNvSpPr/>
                <p:nvPr/>
              </p:nvSpPr>
              <p:spPr bwMode="auto">
                <a:xfrm>
                  <a:off x="1010" y="3728"/>
                  <a:ext cx="37" cy="10"/>
                </a:xfrm>
                <a:custGeom>
                  <a:avLst/>
                  <a:gdLst>
                    <a:gd name="T0" fmla="*/ 2 w 73"/>
                    <a:gd name="T1" fmla="*/ 0 h 31"/>
                    <a:gd name="T2" fmla="*/ 48 w 73"/>
                    <a:gd name="T3" fmla="*/ 0 h 31"/>
                    <a:gd name="T4" fmla="*/ 51 w 73"/>
                    <a:gd name="T5" fmla="*/ 4 h 31"/>
                    <a:gd name="T6" fmla="*/ 56 w 73"/>
                    <a:gd name="T7" fmla="*/ 13 h 31"/>
                    <a:gd name="T8" fmla="*/ 73 w 73"/>
                    <a:gd name="T9" fmla="*/ 31 h 31"/>
                    <a:gd name="T10" fmla="*/ 18 w 73"/>
                    <a:gd name="T11" fmla="*/ 31 h 31"/>
                    <a:gd name="T12" fmla="*/ 9 w 73"/>
                    <a:gd name="T13" fmla="*/ 22 h 31"/>
                    <a:gd name="T14" fmla="*/ 0 w 73"/>
                    <a:gd name="T15" fmla="*/ 7 h 31"/>
                    <a:gd name="T16" fmla="*/ 2 w 73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31">
                      <a:moveTo>
                        <a:pt x="2" y="0"/>
                      </a:moveTo>
                      <a:lnTo>
                        <a:pt x="48" y="0"/>
                      </a:lnTo>
                      <a:lnTo>
                        <a:pt x="51" y="4"/>
                      </a:lnTo>
                      <a:lnTo>
                        <a:pt x="56" y="13"/>
                      </a:lnTo>
                      <a:lnTo>
                        <a:pt x="73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0" name="Freeform 227"/>
                <p:cNvSpPr/>
                <p:nvPr/>
              </p:nvSpPr>
              <p:spPr bwMode="auto">
                <a:xfrm>
                  <a:off x="1013" y="3738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20 h 36"/>
                    <a:gd name="T4" fmla="*/ 7 w 83"/>
                    <a:gd name="T5" fmla="*/ 7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1" name="Group 228"/>
              <p:cNvGrpSpPr/>
              <p:nvPr/>
            </p:nvGrpSpPr>
            <p:grpSpPr bwMode="auto">
              <a:xfrm>
                <a:off x="1018" y="3740"/>
                <a:ext cx="49" cy="22"/>
                <a:chOff x="1018" y="3740"/>
                <a:chExt cx="49" cy="22"/>
              </a:xfrm>
            </p:grpSpPr>
            <p:sp>
              <p:nvSpPr>
                <p:cNvPr id="395" name="Freeform 229"/>
                <p:cNvSpPr/>
                <p:nvPr/>
              </p:nvSpPr>
              <p:spPr bwMode="auto">
                <a:xfrm>
                  <a:off x="1018" y="3740"/>
                  <a:ext cx="12" cy="22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1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6" name="Freeform 230"/>
                <p:cNvSpPr/>
                <p:nvPr/>
              </p:nvSpPr>
              <p:spPr bwMode="auto">
                <a:xfrm>
                  <a:off x="1022" y="3740"/>
                  <a:ext cx="38" cy="10"/>
                </a:xfrm>
                <a:custGeom>
                  <a:avLst/>
                  <a:gdLst>
                    <a:gd name="T0" fmla="*/ 2 w 74"/>
                    <a:gd name="T1" fmla="*/ 0 h 31"/>
                    <a:gd name="T2" fmla="*/ 49 w 74"/>
                    <a:gd name="T3" fmla="*/ 0 h 31"/>
                    <a:gd name="T4" fmla="*/ 51 w 74"/>
                    <a:gd name="T5" fmla="*/ 4 h 31"/>
                    <a:gd name="T6" fmla="*/ 57 w 74"/>
                    <a:gd name="T7" fmla="*/ 13 h 31"/>
                    <a:gd name="T8" fmla="*/ 74 w 74"/>
                    <a:gd name="T9" fmla="*/ 31 h 31"/>
                    <a:gd name="T10" fmla="*/ 18 w 74"/>
                    <a:gd name="T11" fmla="*/ 31 h 31"/>
                    <a:gd name="T12" fmla="*/ 10 w 74"/>
                    <a:gd name="T13" fmla="*/ 22 h 31"/>
                    <a:gd name="T14" fmla="*/ 0 w 74"/>
                    <a:gd name="T15" fmla="*/ 7 h 31"/>
                    <a:gd name="T16" fmla="*/ 2 w 74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1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1" y="4"/>
                      </a:lnTo>
                      <a:lnTo>
                        <a:pt x="57" y="13"/>
                      </a:lnTo>
                      <a:lnTo>
                        <a:pt x="74" y="31"/>
                      </a:lnTo>
                      <a:lnTo>
                        <a:pt x="18" y="31"/>
                      </a:lnTo>
                      <a:lnTo>
                        <a:pt x="10" y="22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7" name="Freeform 231"/>
                <p:cNvSpPr/>
                <p:nvPr/>
              </p:nvSpPr>
              <p:spPr bwMode="auto">
                <a:xfrm>
                  <a:off x="1026" y="3750"/>
                  <a:ext cx="41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21 h 36"/>
                    <a:gd name="T4" fmla="*/ 6 w 82"/>
                    <a:gd name="T5" fmla="*/ 8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1"/>
                      </a:lnTo>
                      <a:lnTo>
                        <a:pt x="6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2" name="Group 232"/>
              <p:cNvGrpSpPr/>
              <p:nvPr/>
            </p:nvGrpSpPr>
            <p:grpSpPr bwMode="auto">
              <a:xfrm>
                <a:off x="1030" y="3753"/>
                <a:ext cx="49" cy="23"/>
                <a:chOff x="1030" y="3753"/>
                <a:chExt cx="49" cy="23"/>
              </a:xfrm>
            </p:grpSpPr>
            <p:sp>
              <p:nvSpPr>
                <p:cNvPr id="392" name="Freeform 233"/>
                <p:cNvSpPr/>
                <p:nvPr/>
              </p:nvSpPr>
              <p:spPr bwMode="auto">
                <a:xfrm>
                  <a:off x="1030" y="3753"/>
                  <a:ext cx="13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1 w 25"/>
                    <a:gd name="T5" fmla="*/ 0 h 68"/>
                    <a:gd name="T6" fmla="*/ 25 w 25"/>
                    <a:gd name="T7" fmla="*/ 32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2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3" name="Freeform 234"/>
                <p:cNvSpPr/>
                <p:nvPr/>
              </p:nvSpPr>
              <p:spPr bwMode="auto">
                <a:xfrm>
                  <a:off x="1035" y="3753"/>
                  <a:ext cx="37" cy="11"/>
                </a:xfrm>
                <a:custGeom>
                  <a:avLst/>
                  <a:gdLst>
                    <a:gd name="T0" fmla="*/ 2 w 74"/>
                    <a:gd name="T1" fmla="*/ 0 h 31"/>
                    <a:gd name="T2" fmla="*/ 51 w 74"/>
                    <a:gd name="T3" fmla="*/ 0 h 31"/>
                    <a:gd name="T4" fmla="*/ 52 w 74"/>
                    <a:gd name="T5" fmla="*/ 4 h 31"/>
                    <a:gd name="T6" fmla="*/ 56 w 74"/>
                    <a:gd name="T7" fmla="*/ 13 h 31"/>
                    <a:gd name="T8" fmla="*/ 74 w 74"/>
                    <a:gd name="T9" fmla="*/ 31 h 31"/>
                    <a:gd name="T10" fmla="*/ 18 w 74"/>
                    <a:gd name="T11" fmla="*/ 31 h 31"/>
                    <a:gd name="T12" fmla="*/ 10 w 74"/>
                    <a:gd name="T13" fmla="*/ 22 h 31"/>
                    <a:gd name="T14" fmla="*/ 0 w 74"/>
                    <a:gd name="T15" fmla="*/ 7 h 31"/>
                    <a:gd name="T16" fmla="*/ 2 w 74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1">
                      <a:moveTo>
                        <a:pt x="2" y="0"/>
                      </a:moveTo>
                      <a:lnTo>
                        <a:pt x="51" y="0"/>
                      </a:lnTo>
                      <a:lnTo>
                        <a:pt x="52" y="4"/>
                      </a:lnTo>
                      <a:lnTo>
                        <a:pt x="56" y="13"/>
                      </a:lnTo>
                      <a:lnTo>
                        <a:pt x="74" y="31"/>
                      </a:lnTo>
                      <a:lnTo>
                        <a:pt x="18" y="31"/>
                      </a:lnTo>
                      <a:lnTo>
                        <a:pt x="10" y="22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4" name="Freeform 235"/>
                <p:cNvSpPr/>
                <p:nvPr/>
              </p:nvSpPr>
              <p:spPr bwMode="auto">
                <a:xfrm>
                  <a:off x="1039" y="3764"/>
                  <a:ext cx="40" cy="12"/>
                </a:xfrm>
                <a:custGeom>
                  <a:avLst/>
                  <a:gdLst>
                    <a:gd name="T0" fmla="*/ 0 w 82"/>
                    <a:gd name="T1" fmla="*/ 35 h 35"/>
                    <a:gd name="T2" fmla="*/ 2 w 82"/>
                    <a:gd name="T3" fmla="*/ 19 h 35"/>
                    <a:gd name="T4" fmla="*/ 7 w 82"/>
                    <a:gd name="T5" fmla="*/ 7 h 35"/>
                    <a:gd name="T6" fmla="*/ 11 w 82"/>
                    <a:gd name="T7" fmla="*/ 0 h 35"/>
                    <a:gd name="T8" fmla="*/ 67 w 82"/>
                    <a:gd name="T9" fmla="*/ 0 h 35"/>
                    <a:gd name="T10" fmla="*/ 82 w 82"/>
                    <a:gd name="T11" fmla="*/ 35 h 35"/>
                    <a:gd name="T12" fmla="*/ 0 w 82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5">
                      <a:moveTo>
                        <a:pt x="0" y="35"/>
                      </a:moveTo>
                      <a:lnTo>
                        <a:pt x="2" y="19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33" name="Freeform 236"/>
              <p:cNvSpPr/>
              <p:nvPr/>
            </p:nvSpPr>
            <p:spPr bwMode="auto">
              <a:xfrm>
                <a:off x="778" y="3535"/>
                <a:ext cx="12" cy="23"/>
              </a:xfrm>
              <a:custGeom>
                <a:avLst/>
                <a:gdLst>
                  <a:gd name="T0" fmla="*/ 13 w 24"/>
                  <a:gd name="T1" fmla="*/ 68 h 68"/>
                  <a:gd name="T2" fmla="*/ 0 w 24"/>
                  <a:gd name="T3" fmla="*/ 27 h 68"/>
                  <a:gd name="T4" fmla="*/ 9 w 24"/>
                  <a:gd name="T5" fmla="*/ 0 h 68"/>
                  <a:gd name="T6" fmla="*/ 24 w 24"/>
                  <a:gd name="T7" fmla="*/ 31 h 68"/>
                  <a:gd name="T8" fmla="*/ 13 w 24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8">
                    <a:moveTo>
                      <a:pt x="13" y="68"/>
                    </a:moveTo>
                    <a:lnTo>
                      <a:pt x="0" y="27"/>
                    </a:lnTo>
                    <a:lnTo>
                      <a:pt x="9" y="0"/>
                    </a:lnTo>
                    <a:lnTo>
                      <a:pt x="24" y="31"/>
                    </a:lnTo>
                    <a:lnTo>
                      <a:pt x="13" y="68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" name="Freeform 237"/>
              <p:cNvSpPr/>
              <p:nvPr/>
            </p:nvSpPr>
            <p:spPr bwMode="auto">
              <a:xfrm>
                <a:off x="783" y="3535"/>
                <a:ext cx="36" cy="11"/>
              </a:xfrm>
              <a:custGeom>
                <a:avLst/>
                <a:gdLst>
                  <a:gd name="T0" fmla="*/ 1 w 72"/>
                  <a:gd name="T1" fmla="*/ 0 h 31"/>
                  <a:gd name="T2" fmla="*/ 50 w 72"/>
                  <a:gd name="T3" fmla="*/ 0 h 31"/>
                  <a:gd name="T4" fmla="*/ 51 w 72"/>
                  <a:gd name="T5" fmla="*/ 4 h 31"/>
                  <a:gd name="T6" fmla="*/ 57 w 72"/>
                  <a:gd name="T7" fmla="*/ 13 h 31"/>
                  <a:gd name="T8" fmla="*/ 72 w 72"/>
                  <a:gd name="T9" fmla="*/ 31 h 31"/>
                  <a:gd name="T10" fmla="*/ 18 w 72"/>
                  <a:gd name="T11" fmla="*/ 31 h 31"/>
                  <a:gd name="T12" fmla="*/ 9 w 72"/>
                  <a:gd name="T13" fmla="*/ 22 h 31"/>
                  <a:gd name="T14" fmla="*/ 0 w 72"/>
                  <a:gd name="T15" fmla="*/ 7 h 31"/>
                  <a:gd name="T16" fmla="*/ 1 w 72"/>
                  <a:gd name="T1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31">
                    <a:moveTo>
                      <a:pt x="1" y="0"/>
                    </a:moveTo>
                    <a:lnTo>
                      <a:pt x="50" y="0"/>
                    </a:lnTo>
                    <a:lnTo>
                      <a:pt x="51" y="4"/>
                    </a:lnTo>
                    <a:lnTo>
                      <a:pt x="57" y="13"/>
                    </a:lnTo>
                    <a:lnTo>
                      <a:pt x="72" y="31"/>
                    </a:lnTo>
                    <a:lnTo>
                      <a:pt x="18" y="31"/>
                    </a:lnTo>
                    <a:lnTo>
                      <a:pt x="9" y="22"/>
                    </a:lnTo>
                    <a:lnTo>
                      <a:pt x="0" y="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Freeform 238"/>
              <p:cNvSpPr/>
              <p:nvPr/>
            </p:nvSpPr>
            <p:spPr bwMode="auto">
              <a:xfrm>
                <a:off x="786" y="3546"/>
                <a:ext cx="41" cy="12"/>
              </a:xfrm>
              <a:custGeom>
                <a:avLst/>
                <a:gdLst>
                  <a:gd name="T0" fmla="*/ 0 w 83"/>
                  <a:gd name="T1" fmla="*/ 36 h 36"/>
                  <a:gd name="T2" fmla="*/ 3 w 83"/>
                  <a:gd name="T3" fmla="*/ 21 h 36"/>
                  <a:gd name="T4" fmla="*/ 7 w 83"/>
                  <a:gd name="T5" fmla="*/ 8 h 36"/>
                  <a:gd name="T6" fmla="*/ 12 w 83"/>
                  <a:gd name="T7" fmla="*/ 0 h 36"/>
                  <a:gd name="T8" fmla="*/ 67 w 83"/>
                  <a:gd name="T9" fmla="*/ 0 h 36"/>
                  <a:gd name="T10" fmla="*/ 83 w 83"/>
                  <a:gd name="T11" fmla="*/ 36 h 36"/>
                  <a:gd name="T12" fmla="*/ 0 w 83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36">
                    <a:moveTo>
                      <a:pt x="0" y="36"/>
                    </a:moveTo>
                    <a:lnTo>
                      <a:pt x="3" y="21"/>
                    </a:lnTo>
                    <a:lnTo>
                      <a:pt x="7" y="8"/>
                    </a:lnTo>
                    <a:lnTo>
                      <a:pt x="12" y="0"/>
                    </a:lnTo>
                    <a:lnTo>
                      <a:pt x="67" y="0"/>
                    </a:lnTo>
                    <a:lnTo>
                      <a:pt x="83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36" name="Group 239"/>
              <p:cNvGrpSpPr/>
              <p:nvPr/>
            </p:nvGrpSpPr>
            <p:grpSpPr bwMode="auto">
              <a:xfrm>
                <a:off x="790" y="3547"/>
                <a:ext cx="49" cy="23"/>
                <a:chOff x="790" y="3547"/>
                <a:chExt cx="49" cy="23"/>
              </a:xfrm>
            </p:grpSpPr>
            <p:sp>
              <p:nvSpPr>
                <p:cNvPr id="389" name="Freeform 240"/>
                <p:cNvSpPr/>
                <p:nvPr/>
              </p:nvSpPr>
              <p:spPr bwMode="auto">
                <a:xfrm>
                  <a:off x="790" y="3547"/>
                  <a:ext cx="12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1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0" name="Freeform 241"/>
                <p:cNvSpPr/>
                <p:nvPr/>
              </p:nvSpPr>
              <p:spPr bwMode="auto">
                <a:xfrm>
                  <a:off x="795" y="3548"/>
                  <a:ext cx="37" cy="10"/>
                </a:xfrm>
                <a:custGeom>
                  <a:avLst/>
                  <a:gdLst>
                    <a:gd name="T0" fmla="*/ 1 w 73"/>
                    <a:gd name="T1" fmla="*/ 0 h 29"/>
                    <a:gd name="T2" fmla="*/ 48 w 73"/>
                    <a:gd name="T3" fmla="*/ 0 h 29"/>
                    <a:gd name="T4" fmla="*/ 50 w 73"/>
                    <a:gd name="T5" fmla="*/ 2 h 29"/>
                    <a:gd name="T6" fmla="*/ 56 w 73"/>
                    <a:gd name="T7" fmla="*/ 11 h 29"/>
                    <a:gd name="T8" fmla="*/ 73 w 73"/>
                    <a:gd name="T9" fmla="*/ 29 h 29"/>
                    <a:gd name="T10" fmla="*/ 18 w 73"/>
                    <a:gd name="T11" fmla="*/ 29 h 29"/>
                    <a:gd name="T12" fmla="*/ 9 w 73"/>
                    <a:gd name="T13" fmla="*/ 20 h 29"/>
                    <a:gd name="T14" fmla="*/ 0 w 73"/>
                    <a:gd name="T15" fmla="*/ 6 h 29"/>
                    <a:gd name="T16" fmla="*/ 1 w 73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3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1" name="Freeform 242"/>
                <p:cNvSpPr/>
                <p:nvPr/>
              </p:nvSpPr>
              <p:spPr bwMode="auto">
                <a:xfrm>
                  <a:off x="798" y="3558"/>
                  <a:ext cx="41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20 h 36"/>
                    <a:gd name="T4" fmla="*/ 7 w 82"/>
                    <a:gd name="T5" fmla="*/ 8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7" name="Group 243"/>
              <p:cNvGrpSpPr/>
              <p:nvPr/>
            </p:nvGrpSpPr>
            <p:grpSpPr bwMode="auto">
              <a:xfrm>
                <a:off x="803" y="3560"/>
                <a:ext cx="49" cy="22"/>
                <a:chOff x="803" y="3560"/>
                <a:chExt cx="49" cy="22"/>
              </a:xfrm>
            </p:grpSpPr>
            <p:sp>
              <p:nvSpPr>
                <p:cNvPr id="386" name="Freeform 244"/>
                <p:cNvSpPr/>
                <p:nvPr/>
              </p:nvSpPr>
              <p:spPr bwMode="auto">
                <a:xfrm>
                  <a:off x="803" y="3560"/>
                  <a:ext cx="12" cy="22"/>
                </a:xfrm>
                <a:custGeom>
                  <a:avLst/>
                  <a:gdLst>
                    <a:gd name="T0" fmla="*/ 14 w 24"/>
                    <a:gd name="T1" fmla="*/ 68 h 68"/>
                    <a:gd name="T2" fmla="*/ 0 w 24"/>
                    <a:gd name="T3" fmla="*/ 27 h 68"/>
                    <a:gd name="T4" fmla="*/ 10 w 24"/>
                    <a:gd name="T5" fmla="*/ 0 h 68"/>
                    <a:gd name="T6" fmla="*/ 24 w 24"/>
                    <a:gd name="T7" fmla="*/ 31 h 68"/>
                    <a:gd name="T8" fmla="*/ 14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7" name="Freeform 245"/>
                <p:cNvSpPr/>
                <p:nvPr/>
              </p:nvSpPr>
              <p:spPr bwMode="auto">
                <a:xfrm>
                  <a:off x="808" y="3560"/>
                  <a:ext cx="36" cy="10"/>
                </a:xfrm>
                <a:custGeom>
                  <a:avLst/>
                  <a:gdLst>
                    <a:gd name="T0" fmla="*/ 1 w 72"/>
                    <a:gd name="T1" fmla="*/ 0 h 29"/>
                    <a:gd name="T2" fmla="*/ 49 w 72"/>
                    <a:gd name="T3" fmla="*/ 0 h 29"/>
                    <a:gd name="T4" fmla="*/ 50 w 72"/>
                    <a:gd name="T5" fmla="*/ 2 h 29"/>
                    <a:gd name="T6" fmla="*/ 57 w 72"/>
                    <a:gd name="T7" fmla="*/ 11 h 29"/>
                    <a:gd name="T8" fmla="*/ 72 w 72"/>
                    <a:gd name="T9" fmla="*/ 29 h 29"/>
                    <a:gd name="T10" fmla="*/ 18 w 72"/>
                    <a:gd name="T11" fmla="*/ 29 h 29"/>
                    <a:gd name="T12" fmla="*/ 9 w 72"/>
                    <a:gd name="T13" fmla="*/ 20 h 29"/>
                    <a:gd name="T14" fmla="*/ 0 w 72"/>
                    <a:gd name="T15" fmla="*/ 5 h 29"/>
                    <a:gd name="T16" fmla="*/ 1 w 72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29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7" y="11"/>
                      </a:lnTo>
                      <a:lnTo>
                        <a:pt x="72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8" name="Freeform 246"/>
                <p:cNvSpPr/>
                <p:nvPr/>
              </p:nvSpPr>
              <p:spPr bwMode="auto">
                <a:xfrm>
                  <a:off x="811" y="3571"/>
                  <a:ext cx="41" cy="11"/>
                </a:xfrm>
                <a:custGeom>
                  <a:avLst/>
                  <a:gdLst>
                    <a:gd name="T0" fmla="*/ 0 w 83"/>
                    <a:gd name="T1" fmla="*/ 35 h 35"/>
                    <a:gd name="T2" fmla="*/ 3 w 83"/>
                    <a:gd name="T3" fmla="*/ 19 h 35"/>
                    <a:gd name="T4" fmla="*/ 7 w 83"/>
                    <a:gd name="T5" fmla="*/ 7 h 35"/>
                    <a:gd name="T6" fmla="*/ 12 w 83"/>
                    <a:gd name="T7" fmla="*/ 0 h 35"/>
                    <a:gd name="T8" fmla="*/ 67 w 83"/>
                    <a:gd name="T9" fmla="*/ 0 h 35"/>
                    <a:gd name="T10" fmla="*/ 83 w 83"/>
                    <a:gd name="T11" fmla="*/ 35 h 35"/>
                    <a:gd name="T12" fmla="*/ 0 w 83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5">
                      <a:moveTo>
                        <a:pt x="0" y="35"/>
                      </a:moveTo>
                      <a:lnTo>
                        <a:pt x="3" y="19"/>
                      </a:lnTo>
                      <a:lnTo>
                        <a:pt x="7" y="7"/>
                      </a:lnTo>
                      <a:lnTo>
                        <a:pt x="12" y="0"/>
                      </a:lnTo>
                      <a:lnTo>
                        <a:pt x="67" y="0"/>
                      </a:lnTo>
                      <a:lnTo>
                        <a:pt x="83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8" name="Group 247"/>
              <p:cNvGrpSpPr/>
              <p:nvPr/>
            </p:nvGrpSpPr>
            <p:grpSpPr bwMode="auto">
              <a:xfrm>
                <a:off x="815" y="3572"/>
                <a:ext cx="50" cy="23"/>
                <a:chOff x="815" y="3572"/>
                <a:chExt cx="50" cy="23"/>
              </a:xfrm>
            </p:grpSpPr>
            <p:sp>
              <p:nvSpPr>
                <p:cNvPr id="383" name="Freeform 248"/>
                <p:cNvSpPr/>
                <p:nvPr/>
              </p:nvSpPr>
              <p:spPr bwMode="auto">
                <a:xfrm>
                  <a:off x="815" y="3572"/>
                  <a:ext cx="13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5 h 68"/>
                    <a:gd name="T4" fmla="*/ 10 w 25"/>
                    <a:gd name="T5" fmla="*/ 0 h 68"/>
                    <a:gd name="T6" fmla="*/ 25 w 25"/>
                    <a:gd name="T7" fmla="*/ 30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5"/>
                      </a:lnTo>
                      <a:lnTo>
                        <a:pt x="10" y="0"/>
                      </a:lnTo>
                      <a:lnTo>
                        <a:pt x="25" y="30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4" name="Freeform 249"/>
                <p:cNvSpPr/>
                <p:nvPr/>
              </p:nvSpPr>
              <p:spPr bwMode="auto">
                <a:xfrm>
                  <a:off x="820" y="3573"/>
                  <a:ext cx="37" cy="9"/>
                </a:xfrm>
                <a:custGeom>
                  <a:avLst/>
                  <a:gdLst>
                    <a:gd name="T0" fmla="*/ 1 w 75"/>
                    <a:gd name="T1" fmla="*/ 0 h 29"/>
                    <a:gd name="T2" fmla="*/ 50 w 75"/>
                    <a:gd name="T3" fmla="*/ 0 h 29"/>
                    <a:gd name="T4" fmla="*/ 52 w 75"/>
                    <a:gd name="T5" fmla="*/ 2 h 29"/>
                    <a:gd name="T6" fmla="*/ 56 w 75"/>
                    <a:gd name="T7" fmla="*/ 11 h 29"/>
                    <a:gd name="T8" fmla="*/ 75 w 75"/>
                    <a:gd name="T9" fmla="*/ 29 h 29"/>
                    <a:gd name="T10" fmla="*/ 18 w 75"/>
                    <a:gd name="T11" fmla="*/ 29 h 29"/>
                    <a:gd name="T12" fmla="*/ 10 w 75"/>
                    <a:gd name="T13" fmla="*/ 20 h 29"/>
                    <a:gd name="T14" fmla="*/ 0 w 75"/>
                    <a:gd name="T15" fmla="*/ 5 h 29"/>
                    <a:gd name="T16" fmla="*/ 1 w 7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6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5" name="Freeform 250"/>
                <p:cNvSpPr/>
                <p:nvPr/>
              </p:nvSpPr>
              <p:spPr bwMode="auto">
                <a:xfrm>
                  <a:off x="824" y="3583"/>
                  <a:ext cx="41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1 w 82"/>
                    <a:gd name="T3" fmla="*/ 19 h 36"/>
                    <a:gd name="T4" fmla="*/ 6 w 82"/>
                    <a:gd name="T5" fmla="*/ 7 h 36"/>
                    <a:gd name="T6" fmla="*/ 10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6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9" name="Group 251"/>
              <p:cNvGrpSpPr/>
              <p:nvPr/>
            </p:nvGrpSpPr>
            <p:grpSpPr bwMode="auto">
              <a:xfrm>
                <a:off x="828" y="3585"/>
                <a:ext cx="49" cy="23"/>
                <a:chOff x="828" y="3585"/>
                <a:chExt cx="49" cy="23"/>
              </a:xfrm>
            </p:grpSpPr>
            <p:sp>
              <p:nvSpPr>
                <p:cNvPr id="380" name="Freeform 252"/>
                <p:cNvSpPr/>
                <p:nvPr/>
              </p:nvSpPr>
              <p:spPr bwMode="auto">
                <a:xfrm>
                  <a:off x="828" y="3585"/>
                  <a:ext cx="13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6 h 68"/>
                    <a:gd name="T4" fmla="*/ 9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1" name="Freeform 253"/>
                <p:cNvSpPr/>
                <p:nvPr/>
              </p:nvSpPr>
              <p:spPr bwMode="auto">
                <a:xfrm>
                  <a:off x="833" y="3586"/>
                  <a:ext cx="37" cy="10"/>
                </a:xfrm>
                <a:custGeom>
                  <a:avLst/>
                  <a:gdLst>
                    <a:gd name="T0" fmla="*/ 1 w 75"/>
                    <a:gd name="T1" fmla="*/ 0 h 29"/>
                    <a:gd name="T2" fmla="*/ 50 w 75"/>
                    <a:gd name="T3" fmla="*/ 0 h 29"/>
                    <a:gd name="T4" fmla="*/ 51 w 75"/>
                    <a:gd name="T5" fmla="*/ 2 h 29"/>
                    <a:gd name="T6" fmla="*/ 57 w 75"/>
                    <a:gd name="T7" fmla="*/ 11 h 29"/>
                    <a:gd name="T8" fmla="*/ 75 w 75"/>
                    <a:gd name="T9" fmla="*/ 29 h 29"/>
                    <a:gd name="T10" fmla="*/ 18 w 75"/>
                    <a:gd name="T11" fmla="*/ 29 h 29"/>
                    <a:gd name="T12" fmla="*/ 11 w 75"/>
                    <a:gd name="T13" fmla="*/ 20 h 29"/>
                    <a:gd name="T14" fmla="*/ 0 w 75"/>
                    <a:gd name="T15" fmla="*/ 5 h 29"/>
                    <a:gd name="T16" fmla="*/ 1 w 7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7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1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2" name="Freeform 254"/>
                <p:cNvSpPr/>
                <p:nvPr/>
              </p:nvSpPr>
              <p:spPr bwMode="auto">
                <a:xfrm>
                  <a:off x="837" y="3596"/>
                  <a:ext cx="40" cy="12"/>
                </a:xfrm>
                <a:custGeom>
                  <a:avLst/>
                  <a:gdLst>
                    <a:gd name="T0" fmla="*/ 0 w 80"/>
                    <a:gd name="T1" fmla="*/ 36 h 36"/>
                    <a:gd name="T2" fmla="*/ 1 w 80"/>
                    <a:gd name="T3" fmla="*/ 20 h 36"/>
                    <a:gd name="T4" fmla="*/ 5 w 80"/>
                    <a:gd name="T5" fmla="*/ 8 h 36"/>
                    <a:gd name="T6" fmla="*/ 10 w 80"/>
                    <a:gd name="T7" fmla="*/ 0 h 36"/>
                    <a:gd name="T8" fmla="*/ 67 w 80"/>
                    <a:gd name="T9" fmla="*/ 0 h 36"/>
                    <a:gd name="T10" fmla="*/ 80 w 80"/>
                    <a:gd name="T11" fmla="*/ 36 h 36"/>
                    <a:gd name="T12" fmla="*/ 0 w 80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5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40" name="Group 255"/>
              <p:cNvGrpSpPr/>
              <p:nvPr/>
            </p:nvGrpSpPr>
            <p:grpSpPr bwMode="auto">
              <a:xfrm>
                <a:off x="840" y="3600"/>
                <a:ext cx="100" cy="73"/>
                <a:chOff x="840" y="3600"/>
                <a:chExt cx="100" cy="73"/>
              </a:xfrm>
            </p:grpSpPr>
            <p:grpSp>
              <p:nvGrpSpPr>
                <p:cNvPr id="360" name="Group 256"/>
                <p:cNvGrpSpPr/>
                <p:nvPr/>
              </p:nvGrpSpPr>
              <p:grpSpPr bwMode="auto">
                <a:xfrm>
                  <a:off x="840" y="3600"/>
                  <a:ext cx="49" cy="23"/>
                  <a:chOff x="840" y="3600"/>
                  <a:chExt cx="49" cy="23"/>
                </a:xfrm>
              </p:grpSpPr>
              <p:sp>
                <p:nvSpPr>
                  <p:cNvPr id="377" name="Freeform 257"/>
                  <p:cNvSpPr/>
                  <p:nvPr/>
                </p:nvSpPr>
                <p:spPr bwMode="auto">
                  <a:xfrm>
                    <a:off x="840" y="3600"/>
                    <a:ext cx="13" cy="23"/>
                  </a:xfrm>
                  <a:custGeom>
                    <a:avLst/>
                    <a:gdLst>
                      <a:gd name="T0" fmla="*/ 15 w 25"/>
                      <a:gd name="T1" fmla="*/ 70 h 70"/>
                      <a:gd name="T2" fmla="*/ 0 w 25"/>
                      <a:gd name="T3" fmla="*/ 27 h 70"/>
                      <a:gd name="T4" fmla="*/ 10 w 25"/>
                      <a:gd name="T5" fmla="*/ 0 h 70"/>
                      <a:gd name="T6" fmla="*/ 25 w 25"/>
                      <a:gd name="T7" fmla="*/ 31 h 70"/>
                      <a:gd name="T8" fmla="*/ 15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5" y="70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78" name="Freeform 258"/>
                  <p:cNvSpPr/>
                  <p:nvPr/>
                </p:nvSpPr>
                <p:spPr bwMode="auto">
                  <a:xfrm>
                    <a:off x="845" y="3600"/>
                    <a:ext cx="37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4 h 31"/>
                      <a:gd name="T6" fmla="*/ 56 w 75"/>
                      <a:gd name="T7" fmla="*/ 13 h 31"/>
                      <a:gd name="T8" fmla="*/ 75 w 75"/>
                      <a:gd name="T9" fmla="*/ 31 h 31"/>
                      <a:gd name="T10" fmla="*/ 18 w 75"/>
                      <a:gd name="T11" fmla="*/ 31 h 31"/>
                      <a:gd name="T12" fmla="*/ 9 w 75"/>
                      <a:gd name="T13" fmla="*/ 22 h 31"/>
                      <a:gd name="T14" fmla="*/ 0 w 75"/>
                      <a:gd name="T15" fmla="*/ 7 h 31"/>
                      <a:gd name="T16" fmla="*/ 1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79" name="Freeform 259"/>
                  <p:cNvSpPr/>
                  <p:nvPr/>
                </p:nvSpPr>
                <p:spPr bwMode="auto">
                  <a:xfrm>
                    <a:off x="848" y="3611"/>
                    <a:ext cx="41" cy="12"/>
                  </a:xfrm>
                  <a:custGeom>
                    <a:avLst/>
                    <a:gdLst>
                      <a:gd name="T0" fmla="*/ 0 w 82"/>
                      <a:gd name="T1" fmla="*/ 38 h 38"/>
                      <a:gd name="T2" fmla="*/ 2 w 82"/>
                      <a:gd name="T3" fmla="*/ 22 h 38"/>
                      <a:gd name="T4" fmla="*/ 8 w 82"/>
                      <a:gd name="T5" fmla="*/ 8 h 38"/>
                      <a:gd name="T6" fmla="*/ 12 w 82"/>
                      <a:gd name="T7" fmla="*/ 0 h 38"/>
                      <a:gd name="T8" fmla="*/ 69 w 82"/>
                      <a:gd name="T9" fmla="*/ 0 h 38"/>
                      <a:gd name="T10" fmla="*/ 82 w 82"/>
                      <a:gd name="T11" fmla="*/ 38 h 38"/>
                      <a:gd name="T12" fmla="*/ 0 w 82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8">
                        <a:moveTo>
                          <a:pt x="0" y="38"/>
                        </a:moveTo>
                        <a:lnTo>
                          <a:pt x="2" y="22"/>
                        </a:lnTo>
                        <a:lnTo>
                          <a:pt x="8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361" name="Group 260"/>
                <p:cNvGrpSpPr/>
                <p:nvPr/>
              </p:nvGrpSpPr>
              <p:grpSpPr bwMode="auto">
                <a:xfrm>
                  <a:off x="853" y="3612"/>
                  <a:ext cx="48" cy="23"/>
                  <a:chOff x="853" y="3612"/>
                  <a:chExt cx="48" cy="23"/>
                </a:xfrm>
              </p:grpSpPr>
              <p:sp>
                <p:nvSpPr>
                  <p:cNvPr id="374" name="Freeform 261"/>
                  <p:cNvSpPr/>
                  <p:nvPr/>
                </p:nvSpPr>
                <p:spPr bwMode="auto">
                  <a:xfrm>
                    <a:off x="853" y="3612"/>
                    <a:ext cx="12" cy="23"/>
                  </a:xfrm>
                  <a:custGeom>
                    <a:avLst/>
                    <a:gdLst>
                      <a:gd name="T0" fmla="*/ 14 w 25"/>
                      <a:gd name="T1" fmla="*/ 69 h 69"/>
                      <a:gd name="T2" fmla="*/ 0 w 25"/>
                      <a:gd name="T3" fmla="*/ 28 h 69"/>
                      <a:gd name="T4" fmla="*/ 10 w 25"/>
                      <a:gd name="T5" fmla="*/ 0 h 69"/>
                      <a:gd name="T6" fmla="*/ 25 w 25"/>
                      <a:gd name="T7" fmla="*/ 32 h 69"/>
                      <a:gd name="T8" fmla="*/ 14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4" y="69"/>
                        </a:moveTo>
                        <a:lnTo>
                          <a:pt x="0" y="28"/>
                        </a:lnTo>
                        <a:lnTo>
                          <a:pt x="10" y="0"/>
                        </a:lnTo>
                        <a:lnTo>
                          <a:pt x="25" y="32"/>
                        </a:lnTo>
                        <a:lnTo>
                          <a:pt x="14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75" name="Freeform 262"/>
                  <p:cNvSpPr/>
                  <p:nvPr/>
                </p:nvSpPr>
                <p:spPr bwMode="auto">
                  <a:xfrm>
                    <a:off x="857" y="3613"/>
                    <a:ext cx="37" cy="10"/>
                  </a:xfrm>
                  <a:custGeom>
                    <a:avLst/>
                    <a:gdLst>
                      <a:gd name="T0" fmla="*/ 1 w 73"/>
                      <a:gd name="T1" fmla="*/ 0 h 32"/>
                      <a:gd name="T2" fmla="*/ 50 w 73"/>
                      <a:gd name="T3" fmla="*/ 0 h 32"/>
                      <a:gd name="T4" fmla="*/ 51 w 73"/>
                      <a:gd name="T5" fmla="*/ 3 h 32"/>
                      <a:gd name="T6" fmla="*/ 56 w 73"/>
                      <a:gd name="T7" fmla="*/ 15 h 32"/>
                      <a:gd name="T8" fmla="*/ 73 w 73"/>
                      <a:gd name="T9" fmla="*/ 32 h 32"/>
                      <a:gd name="T10" fmla="*/ 18 w 73"/>
                      <a:gd name="T11" fmla="*/ 32 h 32"/>
                      <a:gd name="T12" fmla="*/ 9 w 73"/>
                      <a:gd name="T13" fmla="*/ 22 h 32"/>
                      <a:gd name="T14" fmla="*/ 0 w 73"/>
                      <a:gd name="T15" fmla="*/ 7 h 32"/>
                      <a:gd name="T16" fmla="*/ 1 w 73"/>
                      <a:gd name="T17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2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5"/>
                        </a:lnTo>
                        <a:lnTo>
                          <a:pt x="73" y="32"/>
                        </a:lnTo>
                        <a:lnTo>
                          <a:pt x="18" y="32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76" name="Freeform 263"/>
                  <p:cNvSpPr/>
                  <p:nvPr/>
                </p:nvSpPr>
                <p:spPr bwMode="auto">
                  <a:xfrm>
                    <a:off x="860" y="3623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1 h 36"/>
                      <a:gd name="T4" fmla="*/ 6 w 83"/>
                      <a:gd name="T5" fmla="*/ 8 h 36"/>
                      <a:gd name="T6" fmla="*/ 13 w 83"/>
                      <a:gd name="T7" fmla="*/ 0 h 36"/>
                      <a:gd name="T8" fmla="*/ 68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6" y="8"/>
                        </a:lnTo>
                        <a:lnTo>
                          <a:pt x="13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362" name="Group 264"/>
                <p:cNvGrpSpPr/>
                <p:nvPr/>
              </p:nvGrpSpPr>
              <p:grpSpPr bwMode="auto">
                <a:xfrm>
                  <a:off x="865" y="3625"/>
                  <a:ext cx="49" cy="23"/>
                  <a:chOff x="865" y="3625"/>
                  <a:chExt cx="49" cy="23"/>
                </a:xfrm>
              </p:grpSpPr>
              <p:sp>
                <p:nvSpPr>
                  <p:cNvPr id="371" name="Freeform 265"/>
                  <p:cNvSpPr/>
                  <p:nvPr/>
                </p:nvSpPr>
                <p:spPr bwMode="auto">
                  <a:xfrm>
                    <a:off x="865" y="3625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0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0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72" name="Freeform 266"/>
                  <p:cNvSpPr/>
                  <p:nvPr/>
                </p:nvSpPr>
                <p:spPr bwMode="auto">
                  <a:xfrm>
                    <a:off x="870" y="3626"/>
                    <a:ext cx="37" cy="9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50 w 73"/>
                      <a:gd name="T3" fmla="*/ 0 h 29"/>
                      <a:gd name="T4" fmla="*/ 52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6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73" name="Freeform 267"/>
                  <p:cNvSpPr/>
                  <p:nvPr/>
                </p:nvSpPr>
                <p:spPr bwMode="auto">
                  <a:xfrm>
                    <a:off x="873" y="3636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7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363" name="Group 268"/>
                <p:cNvGrpSpPr/>
                <p:nvPr/>
              </p:nvGrpSpPr>
              <p:grpSpPr bwMode="auto">
                <a:xfrm>
                  <a:off x="878" y="3638"/>
                  <a:ext cx="49" cy="22"/>
                  <a:chOff x="878" y="3638"/>
                  <a:chExt cx="49" cy="22"/>
                </a:xfrm>
              </p:grpSpPr>
              <p:sp>
                <p:nvSpPr>
                  <p:cNvPr id="368" name="Freeform 269"/>
                  <p:cNvSpPr/>
                  <p:nvPr/>
                </p:nvSpPr>
                <p:spPr bwMode="auto">
                  <a:xfrm>
                    <a:off x="878" y="3638"/>
                    <a:ext cx="12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69" name="Freeform 270"/>
                  <p:cNvSpPr/>
                  <p:nvPr/>
                </p:nvSpPr>
                <p:spPr bwMode="auto">
                  <a:xfrm>
                    <a:off x="883" y="3638"/>
                    <a:ext cx="36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49 w 72"/>
                      <a:gd name="T3" fmla="*/ 0 h 30"/>
                      <a:gd name="T4" fmla="*/ 51 w 72"/>
                      <a:gd name="T5" fmla="*/ 3 h 30"/>
                      <a:gd name="T6" fmla="*/ 56 w 72"/>
                      <a:gd name="T7" fmla="*/ 12 h 30"/>
                      <a:gd name="T8" fmla="*/ 72 w 72"/>
                      <a:gd name="T9" fmla="*/ 30 h 30"/>
                      <a:gd name="T10" fmla="*/ 18 w 72"/>
                      <a:gd name="T11" fmla="*/ 30 h 30"/>
                      <a:gd name="T12" fmla="*/ 9 w 72"/>
                      <a:gd name="T13" fmla="*/ 21 h 30"/>
                      <a:gd name="T14" fmla="*/ 0 w 72"/>
                      <a:gd name="T15" fmla="*/ 5 h 30"/>
                      <a:gd name="T16" fmla="*/ 1 w 72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0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2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70" name="Freeform 271"/>
                  <p:cNvSpPr/>
                  <p:nvPr/>
                </p:nvSpPr>
                <p:spPr bwMode="auto">
                  <a:xfrm>
                    <a:off x="886" y="3648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8 h 36"/>
                      <a:gd name="T6" fmla="*/ 11 w 82"/>
                      <a:gd name="T7" fmla="*/ 0 h 36"/>
                      <a:gd name="T8" fmla="*/ 66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6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364" name="Group 272"/>
                <p:cNvGrpSpPr/>
                <p:nvPr/>
              </p:nvGrpSpPr>
              <p:grpSpPr bwMode="auto">
                <a:xfrm>
                  <a:off x="890" y="3651"/>
                  <a:ext cx="50" cy="22"/>
                  <a:chOff x="890" y="3651"/>
                  <a:chExt cx="50" cy="22"/>
                </a:xfrm>
              </p:grpSpPr>
              <p:sp>
                <p:nvSpPr>
                  <p:cNvPr id="365" name="Freeform 273"/>
                  <p:cNvSpPr/>
                  <p:nvPr/>
                </p:nvSpPr>
                <p:spPr bwMode="auto">
                  <a:xfrm>
                    <a:off x="890" y="3651"/>
                    <a:ext cx="13" cy="22"/>
                  </a:xfrm>
                  <a:custGeom>
                    <a:avLst/>
                    <a:gdLst>
                      <a:gd name="T0" fmla="*/ 16 w 25"/>
                      <a:gd name="T1" fmla="*/ 67 h 67"/>
                      <a:gd name="T2" fmla="*/ 0 w 25"/>
                      <a:gd name="T3" fmla="*/ 26 h 67"/>
                      <a:gd name="T4" fmla="*/ 12 w 25"/>
                      <a:gd name="T5" fmla="*/ 0 h 67"/>
                      <a:gd name="T6" fmla="*/ 25 w 25"/>
                      <a:gd name="T7" fmla="*/ 30 h 67"/>
                      <a:gd name="T8" fmla="*/ 16 w 25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7">
                        <a:moveTo>
                          <a:pt x="16" y="67"/>
                        </a:moveTo>
                        <a:lnTo>
                          <a:pt x="0" y="26"/>
                        </a:lnTo>
                        <a:lnTo>
                          <a:pt x="12" y="0"/>
                        </a:lnTo>
                        <a:lnTo>
                          <a:pt x="25" y="30"/>
                        </a:lnTo>
                        <a:lnTo>
                          <a:pt x="16" y="6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66" name="Freeform 274"/>
                  <p:cNvSpPr/>
                  <p:nvPr/>
                </p:nvSpPr>
                <p:spPr bwMode="auto">
                  <a:xfrm>
                    <a:off x="895" y="3651"/>
                    <a:ext cx="37" cy="10"/>
                  </a:xfrm>
                  <a:custGeom>
                    <a:avLst/>
                    <a:gdLst>
                      <a:gd name="T0" fmla="*/ 2 w 73"/>
                      <a:gd name="T1" fmla="*/ 0 h 29"/>
                      <a:gd name="T2" fmla="*/ 48 w 73"/>
                      <a:gd name="T3" fmla="*/ 0 h 29"/>
                      <a:gd name="T4" fmla="*/ 51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5 h 29"/>
                      <a:gd name="T16" fmla="*/ 2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2" y="0"/>
                        </a:moveTo>
                        <a:lnTo>
                          <a:pt x="48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67" name="Freeform 275"/>
                  <p:cNvSpPr/>
                  <p:nvPr/>
                </p:nvSpPr>
                <p:spPr bwMode="auto">
                  <a:xfrm>
                    <a:off x="899" y="3662"/>
                    <a:ext cx="41" cy="11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2 w 83"/>
                      <a:gd name="T3" fmla="*/ 19 h 35"/>
                      <a:gd name="T4" fmla="*/ 7 w 83"/>
                      <a:gd name="T5" fmla="*/ 7 h 35"/>
                      <a:gd name="T6" fmla="*/ 11 w 83"/>
                      <a:gd name="T7" fmla="*/ 0 h 35"/>
                      <a:gd name="T8" fmla="*/ 67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41" name="Group 276"/>
              <p:cNvGrpSpPr/>
              <p:nvPr/>
            </p:nvGrpSpPr>
            <p:grpSpPr bwMode="auto">
              <a:xfrm>
                <a:off x="903" y="3665"/>
                <a:ext cx="99" cy="74"/>
                <a:chOff x="903" y="3665"/>
                <a:chExt cx="99" cy="74"/>
              </a:xfrm>
            </p:grpSpPr>
            <p:grpSp>
              <p:nvGrpSpPr>
                <p:cNvPr id="340" name="Group 277"/>
                <p:cNvGrpSpPr/>
                <p:nvPr/>
              </p:nvGrpSpPr>
              <p:grpSpPr bwMode="auto">
                <a:xfrm>
                  <a:off x="903" y="3665"/>
                  <a:ext cx="49" cy="23"/>
                  <a:chOff x="903" y="3665"/>
                  <a:chExt cx="49" cy="23"/>
                </a:xfrm>
              </p:grpSpPr>
              <p:sp>
                <p:nvSpPr>
                  <p:cNvPr id="357" name="Freeform 278"/>
                  <p:cNvSpPr/>
                  <p:nvPr/>
                </p:nvSpPr>
                <p:spPr bwMode="auto">
                  <a:xfrm>
                    <a:off x="903" y="3665"/>
                    <a:ext cx="12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10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58" name="Freeform 279"/>
                  <p:cNvSpPr/>
                  <p:nvPr/>
                </p:nvSpPr>
                <p:spPr bwMode="auto">
                  <a:xfrm>
                    <a:off x="907" y="3666"/>
                    <a:ext cx="37" cy="10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49 w 73"/>
                      <a:gd name="T3" fmla="*/ 0 h 31"/>
                      <a:gd name="T4" fmla="*/ 51 w 73"/>
                      <a:gd name="T5" fmla="*/ 4 h 31"/>
                      <a:gd name="T6" fmla="*/ 56 w 73"/>
                      <a:gd name="T7" fmla="*/ 13 h 31"/>
                      <a:gd name="T8" fmla="*/ 73 w 73"/>
                      <a:gd name="T9" fmla="*/ 31 h 31"/>
                      <a:gd name="T10" fmla="*/ 18 w 73"/>
                      <a:gd name="T11" fmla="*/ 31 h 31"/>
                      <a:gd name="T12" fmla="*/ 10 w 73"/>
                      <a:gd name="T13" fmla="*/ 22 h 31"/>
                      <a:gd name="T14" fmla="*/ 0 w 73"/>
                      <a:gd name="T15" fmla="*/ 7 h 31"/>
                      <a:gd name="T16" fmla="*/ 1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59" name="Freeform 280"/>
                  <p:cNvSpPr/>
                  <p:nvPr/>
                </p:nvSpPr>
                <p:spPr bwMode="auto">
                  <a:xfrm>
                    <a:off x="911" y="3676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6 w 82"/>
                      <a:gd name="T5" fmla="*/ 7 h 36"/>
                      <a:gd name="T6" fmla="*/ 11 w 82"/>
                      <a:gd name="T7" fmla="*/ 0 h 36"/>
                      <a:gd name="T8" fmla="*/ 66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6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341" name="Group 281"/>
                <p:cNvGrpSpPr/>
                <p:nvPr/>
              </p:nvGrpSpPr>
              <p:grpSpPr bwMode="auto">
                <a:xfrm>
                  <a:off x="914" y="3678"/>
                  <a:ext cx="49" cy="23"/>
                  <a:chOff x="914" y="3678"/>
                  <a:chExt cx="49" cy="23"/>
                </a:xfrm>
              </p:grpSpPr>
              <p:sp>
                <p:nvSpPr>
                  <p:cNvPr id="354" name="Freeform 282"/>
                  <p:cNvSpPr/>
                  <p:nvPr/>
                </p:nvSpPr>
                <p:spPr bwMode="auto">
                  <a:xfrm>
                    <a:off x="914" y="3678"/>
                    <a:ext cx="13" cy="23"/>
                  </a:xfrm>
                  <a:custGeom>
                    <a:avLst/>
                    <a:gdLst>
                      <a:gd name="T0" fmla="*/ 14 w 25"/>
                      <a:gd name="T1" fmla="*/ 70 h 70"/>
                      <a:gd name="T2" fmla="*/ 0 w 25"/>
                      <a:gd name="T3" fmla="*/ 27 h 70"/>
                      <a:gd name="T4" fmla="*/ 9 w 25"/>
                      <a:gd name="T5" fmla="*/ 0 h 70"/>
                      <a:gd name="T6" fmla="*/ 25 w 25"/>
                      <a:gd name="T7" fmla="*/ 31 h 70"/>
                      <a:gd name="T8" fmla="*/ 14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4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4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55" name="Freeform 283"/>
                  <p:cNvSpPr/>
                  <p:nvPr/>
                </p:nvSpPr>
                <p:spPr bwMode="auto">
                  <a:xfrm>
                    <a:off x="919" y="3678"/>
                    <a:ext cx="38" cy="10"/>
                  </a:xfrm>
                  <a:custGeom>
                    <a:avLst/>
                    <a:gdLst>
                      <a:gd name="T0" fmla="*/ 1 w 75"/>
                      <a:gd name="T1" fmla="*/ 0 h 30"/>
                      <a:gd name="T2" fmla="*/ 50 w 75"/>
                      <a:gd name="T3" fmla="*/ 0 h 30"/>
                      <a:gd name="T4" fmla="*/ 51 w 75"/>
                      <a:gd name="T5" fmla="*/ 3 h 30"/>
                      <a:gd name="T6" fmla="*/ 57 w 75"/>
                      <a:gd name="T7" fmla="*/ 12 h 30"/>
                      <a:gd name="T8" fmla="*/ 75 w 75"/>
                      <a:gd name="T9" fmla="*/ 30 h 30"/>
                      <a:gd name="T10" fmla="*/ 19 w 75"/>
                      <a:gd name="T11" fmla="*/ 30 h 30"/>
                      <a:gd name="T12" fmla="*/ 11 w 75"/>
                      <a:gd name="T13" fmla="*/ 20 h 30"/>
                      <a:gd name="T14" fmla="*/ 0 w 75"/>
                      <a:gd name="T15" fmla="*/ 6 h 30"/>
                      <a:gd name="T16" fmla="*/ 1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56" name="Freeform 284"/>
                  <p:cNvSpPr/>
                  <p:nvPr/>
                </p:nvSpPr>
                <p:spPr bwMode="auto">
                  <a:xfrm>
                    <a:off x="922" y="3688"/>
                    <a:ext cx="41" cy="13"/>
                  </a:xfrm>
                  <a:custGeom>
                    <a:avLst/>
                    <a:gdLst>
                      <a:gd name="T0" fmla="*/ 0 w 81"/>
                      <a:gd name="T1" fmla="*/ 38 h 38"/>
                      <a:gd name="T2" fmla="*/ 2 w 81"/>
                      <a:gd name="T3" fmla="*/ 21 h 38"/>
                      <a:gd name="T4" fmla="*/ 8 w 81"/>
                      <a:gd name="T5" fmla="*/ 8 h 38"/>
                      <a:gd name="T6" fmla="*/ 12 w 81"/>
                      <a:gd name="T7" fmla="*/ 0 h 38"/>
                      <a:gd name="T8" fmla="*/ 68 w 81"/>
                      <a:gd name="T9" fmla="*/ 0 h 38"/>
                      <a:gd name="T10" fmla="*/ 81 w 81"/>
                      <a:gd name="T11" fmla="*/ 38 h 38"/>
                      <a:gd name="T12" fmla="*/ 0 w 81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8">
                        <a:moveTo>
                          <a:pt x="0" y="38"/>
                        </a:moveTo>
                        <a:lnTo>
                          <a:pt x="2" y="21"/>
                        </a:lnTo>
                        <a:lnTo>
                          <a:pt x="8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1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342" name="Group 285"/>
                <p:cNvGrpSpPr/>
                <p:nvPr/>
              </p:nvGrpSpPr>
              <p:grpSpPr bwMode="auto">
                <a:xfrm>
                  <a:off x="928" y="3690"/>
                  <a:ext cx="48" cy="23"/>
                  <a:chOff x="928" y="3690"/>
                  <a:chExt cx="48" cy="23"/>
                </a:xfrm>
              </p:grpSpPr>
              <p:sp>
                <p:nvSpPr>
                  <p:cNvPr id="351" name="Freeform 286"/>
                  <p:cNvSpPr/>
                  <p:nvPr/>
                </p:nvSpPr>
                <p:spPr bwMode="auto">
                  <a:xfrm>
                    <a:off x="928" y="3690"/>
                    <a:ext cx="12" cy="23"/>
                  </a:xfrm>
                  <a:custGeom>
                    <a:avLst/>
                    <a:gdLst>
                      <a:gd name="T0" fmla="*/ 13 w 25"/>
                      <a:gd name="T1" fmla="*/ 70 h 70"/>
                      <a:gd name="T2" fmla="*/ 0 w 25"/>
                      <a:gd name="T3" fmla="*/ 29 h 70"/>
                      <a:gd name="T4" fmla="*/ 9 w 25"/>
                      <a:gd name="T5" fmla="*/ 0 h 70"/>
                      <a:gd name="T6" fmla="*/ 25 w 25"/>
                      <a:gd name="T7" fmla="*/ 33 h 70"/>
                      <a:gd name="T8" fmla="*/ 13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3" y="70"/>
                        </a:moveTo>
                        <a:lnTo>
                          <a:pt x="0" y="29"/>
                        </a:lnTo>
                        <a:lnTo>
                          <a:pt x="9" y="0"/>
                        </a:lnTo>
                        <a:lnTo>
                          <a:pt x="25" y="33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52" name="Freeform 287"/>
                  <p:cNvSpPr/>
                  <p:nvPr/>
                </p:nvSpPr>
                <p:spPr bwMode="auto">
                  <a:xfrm>
                    <a:off x="932" y="3691"/>
                    <a:ext cx="38" cy="10"/>
                  </a:xfrm>
                  <a:custGeom>
                    <a:avLst/>
                    <a:gdLst>
                      <a:gd name="T0" fmla="*/ 2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2 h 31"/>
                      <a:gd name="T6" fmla="*/ 57 w 75"/>
                      <a:gd name="T7" fmla="*/ 11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10 w 75"/>
                      <a:gd name="T13" fmla="*/ 22 h 31"/>
                      <a:gd name="T14" fmla="*/ 0 w 75"/>
                      <a:gd name="T15" fmla="*/ 6 h 31"/>
                      <a:gd name="T16" fmla="*/ 2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1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0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53" name="Freeform 288"/>
                  <p:cNvSpPr/>
                  <p:nvPr/>
                </p:nvSpPr>
                <p:spPr bwMode="auto">
                  <a:xfrm>
                    <a:off x="935" y="3701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19 h 36"/>
                      <a:gd name="T4" fmla="*/ 8 w 83"/>
                      <a:gd name="T5" fmla="*/ 7 h 36"/>
                      <a:gd name="T6" fmla="*/ 13 w 83"/>
                      <a:gd name="T7" fmla="*/ 0 h 36"/>
                      <a:gd name="T8" fmla="*/ 69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8" y="7"/>
                        </a:lnTo>
                        <a:lnTo>
                          <a:pt x="13" y="0"/>
                        </a:lnTo>
                        <a:lnTo>
                          <a:pt x="69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343" name="Group 289"/>
                <p:cNvGrpSpPr/>
                <p:nvPr/>
              </p:nvGrpSpPr>
              <p:grpSpPr bwMode="auto">
                <a:xfrm>
                  <a:off x="940" y="3703"/>
                  <a:ext cx="49" cy="23"/>
                  <a:chOff x="940" y="3703"/>
                  <a:chExt cx="49" cy="23"/>
                </a:xfrm>
              </p:grpSpPr>
              <p:sp>
                <p:nvSpPr>
                  <p:cNvPr id="348" name="Freeform 290"/>
                  <p:cNvSpPr/>
                  <p:nvPr/>
                </p:nvSpPr>
                <p:spPr bwMode="auto">
                  <a:xfrm>
                    <a:off x="940" y="3703"/>
                    <a:ext cx="13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7 h 68"/>
                      <a:gd name="T4" fmla="*/ 9 w 25"/>
                      <a:gd name="T5" fmla="*/ 0 h 68"/>
                      <a:gd name="T6" fmla="*/ 25 w 25"/>
                      <a:gd name="T7" fmla="*/ 31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9" name="Freeform 291"/>
                  <p:cNvSpPr/>
                  <p:nvPr/>
                </p:nvSpPr>
                <p:spPr bwMode="auto">
                  <a:xfrm>
                    <a:off x="945" y="3703"/>
                    <a:ext cx="37" cy="10"/>
                  </a:xfrm>
                  <a:custGeom>
                    <a:avLst/>
                    <a:gdLst>
                      <a:gd name="T0" fmla="*/ 2 w 75"/>
                      <a:gd name="T1" fmla="*/ 0 h 30"/>
                      <a:gd name="T2" fmla="*/ 52 w 75"/>
                      <a:gd name="T3" fmla="*/ 0 h 30"/>
                      <a:gd name="T4" fmla="*/ 53 w 75"/>
                      <a:gd name="T5" fmla="*/ 3 h 30"/>
                      <a:gd name="T6" fmla="*/ 57 w 75"/>
                      <a:gd name="T7" fmla="*/ 12 h 30"/>
                      <a:gd name="T8" fmla="*/ 75 w 75"/>
                      <a:gd name="T9" fmla="*/ 30 h 30"/>
                      <a:gd name="T10" fmla="*/ 19 w 75"/>
                      <a:gd name="T11" fmla="*/ 30 h 30"/>
                      <a:gd name="T12" fmla="*/ 10 w 75"/>
                      <a:gd name="T13" fmla="*/ 21 h 30"/>
                      <a:gd name="T14" fmla="*/ 0 w 75"/>
                      <a:gd name="T15" fmla="*/ 7 h 30"/>
                      <a:gd name="T16" fmla="*/ 2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2" y="0"/>
                        </a:moveTo>
                        <a:lnTo>
                          <a:pt x="52" y="0"/>
                        </a:lnTo>
                        <a:lnTo>
                          <a:pt x="53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0" y="21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50" name="Freeform 292"/>
                  <p:cNvSpPr/>
                  <p:nvPr/>
                </p:nvSpPr>
                <p:spPr bwMode="auto">
                  <a:xfrm>
                    <a:off x="948" y="3714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7 w 82"/>
                      <a:gd name="T5" fmla="*/ 8 h 36"/>
                      <a:gd name="T6" fmla="*/ 12 w 82"/>
                      <a:gd name="T7" fmla="*/ 0 h 36"/>
                      <a:gd name="T8" fmla="*/ 68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344" name="Group 293"/>
                <p:cNvGrpSpPr/>
                <p:nvPr/>
              </p:nvGrpSpPr>
              <p:grpSpPr bwMode="auto">
                <a:xfrm>
                  <a:off x="953" y="3716"/>
                  <a:ext cx="49" cy="23"/>
                  <a:chOff x="953" y="3716"/>
                  <a:chExt cx="49" cy="23"/>
                </a:xfrm>
              </p:grpSpPr>
              <p:sp>
                <p:nvSpPr>
                  <p:cNvPr id="345" name="Freeform 294"/>
                  <p:cNvSpPr/>
                  <p:nvPr/>
                </p:nvSpPr>
                <p:spPr bwMode="auto">
                  <a:xfrm>
                    <a:off x="953" y="3716"/>
                    <a:ext cx="12" cy="23"/>
                  </a:xfrm>
                  <a:custGeom>
                    <a:avLst/>
                    <a:gdLst>
                      <a:gd name="T0" fmla="*/ 14 w 23"/>
                      <a:gd name="T1" fmla="*/ 68 h 68"/>
                      <a:gd name="T2" fmla="*/ 0 w 23"/>
                      <a:gd name="T3" fmla="*/ 27 h 68"/>
                      <a:gd name="T4" fmla="*/ 9 w 23"/>
                      <a:gd name="T5" fmla="*/ 0 h 68"/>
                      <a:gd name="T6" fmla="*/ 23 w 23"/>
                      <a:gd name="T7" fmla="*/ 30 h 68"/>
                      <a:gd name="T8" fmla="*/ 14 w 23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3" y="30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6" name="Freeform 295"/>
                  <p:cNvSpPr/>
                  <p:nvPr/>
                </p:nvSpPr>
                <p:spPr bwMode="auto">
                  <a:xfrm>
                    <a:off x="958" y="3717"/>
                    <a:ext cx="37" cy="9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1 w 75"/>
                      <a:gd name="T5" fmla="*/ 3 h 29"/>
                      <a:gd name="T6" fmla="*/ 56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9 w 75"/>
                      <a:gd name="T13" fmla="*/ 20 h 29"/>
                      <a:gd name="T14" fmla="*/ 0 w 75"/>
                      <a:gd name="T15" fmla="*/ 6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7" name="Freeform 296"/>
                  <p:cNvSpPr/>
                  <p:nvPr/>
                </p:nvSpPr>
                <p:spPr bwMode="auto">
                  <a:xfrm>
                    <a:off x="961" y="3727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7 h 36"/>
                      <a:gd name="T6" fmla="*/ 11 w 82"/>
                      <a:gd name="T7" fmla="*/ 0 h 36"/>
                      <a:gd name="T8" fmla="*/ 69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9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42" name="Group 297"/>
              <p:cNvGrpSpPr/>
              <p:nvPr/>
            </p:nvGrpSpPr>
            <p:grpSpPr bwMode="auto">
              <a:xfrm>
                <a:off x="963" y="3727"/>
                <a:ext cx="49" cy="23"/>
                <a:chOff x="963" y="3727"/>
                <a:chExt cx="49" cy="23"/>
              </a:xfrm>
            </p:grpSpPr>
            <p:sp>
              <p:nvSpPr>
                <p:cNvPr id="337" name="Freeform 298"/>
                <p:cNvSpPr/>
                <p:nvPr/>
              </p:nvSpPr>
              <p:spPr bwMode="auto">
                <a:xfrm>
                  <a:off x="963" y="3727"/>
                  <a:ext cx="13" cy="23"/>
                </a:xfrm>
                <a:custGeom>
                  <a:avLst/>
                  <a:gdLst>
                    <a:gd name="T0" fmla="*/ 16 w 25"/>
                    <a:gd name="T1" fmla="*/ 69 h 69"/>
                    <a:gd name="T2" fmla="*/ 0 w 25"/>
                    <a:gd name="T3" fmla="*/ 27 h 69"/>
                    <a:gd name="T4" fmla="*/ 11 w 25"/>
                    <a:gd name="T5" fmla="*/ 0 h 69"/>
                    <a:gd name="T6" fmla="*/ 25 w 25"/>
                    <a:gd name="T7" fmla="*/ 32 h 69"/>
                    <a:gd name="T8" fmla="*/ 16 w 25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6" y="69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2"/>
                      </a:lnTo>
                      <a:lnTo>
                        <a:pt x="16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8" name="Freeform 299"/>
                <p:cNvSpPr/>
                <p:nvPr/>
              </p:nvSpPr>
              <p:spPr bwMode="auto">
                <a:xfrm>
                  <a:off x="968" y="3728"/>
                  <a:ext cx="37" cy="10"/>
                </a:xfrm>
                <a:custGeom>
                  <a:avLst/>
                  <a:gdLst>
                    <a:gd name="T0" fmla="*/ 1 w 73"/>
                    <a:gd name="T1" fmla="*/ 0 h 31"/>
                    <a:gd name="T2" fmla="*/ 48 w 73"/>
                    <a:gd name="T3" fmla="*/ 0 h 31"/>
                    <a:gd name="T4" fmla="*/ 50 w 73"/>
                    <a:gd name="T5" fmla="*/ 4 h 31"/>
                    <a:gd name="T6" fmla="*/ 56 w 73"/>
                    <a:gd name="T7" fmla="*/ 13 h 31"/>
                    <a:gd name="T8" fmla="*/ 73 w 73"/>
                    <a:gd name="T9" fmla="*/ 31 h 31"/>
                    <a:gd name="T10" fmla="*/ 18 w 73"/>
                    <a:gd name="T11" fmla="*/ 31 h 31"/>
                    <a:gd name="T12" fmla="*/ 9 w 73"/>
                    <a:gd name="T13" fmla="*/ 22 h 31"/>
                    <a:gd name="T14" fmla="*/ 0 w 73"/>
                    <a:gd name="T15" fmla="*/ 7 h 31"/>
                    <a:gd name="T16" fmla="*/ 1 w 73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31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4"/>
                      </a:lnTo>
                      <a:lnTo>
                        <a:pt x="56" y="13"/>
                      </a:lnTo>
                      <a:lnTo>
                        <a:pt x="73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9" name="Freeform 300"/>
                <p:cNvSpPr/>
                <p:nvPr/>
              </p:nvSpPr>
              <p:spPr bwMode="auto">
                <a:xfrm>
                  <a:off x="972" y="3738"/>
                  <a:ext cx="40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20 h 36"/>
                    <a:gd name="T4" fmla="*/ 6 w 82"/>
                    <a:gd name="T5" fmla="*/ 7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6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43" name="Group 301"/>
              <p:cNvGrpSpPr/>
              <p:nvPr/>
            </p:nvGrpSpPr>
            <p:grpSpPr bwMode="auto">
              <a:xfrm>
                <a:off x="976" y="3740"/>
                <a:ext cx="50" cy="22"/>
                <a:chOff x="976" y="3740"/>
                <a:chExt cx="50" cy="22"/>
              </a:xfrm>
            </p:grpSpPr>
            <p:sp>
              <p:nvSpPr>
                <p:cNvPr id="334" name="Freeform 302"/>
                <p:cNvSpPr/>
                <p:nvPr/>
              </p:nvSpPr>
              <p:spPr bwMode="auto">
                <a:xfrm>
                  <a:off x="976" y="3740"/>
                  <a:ext cx="12" cy="22"/>
                </a:xfrm>
                <a:custGeom>
                  <a:avLst/>
                  <a:gdLst>
                    <a:gd name="T0" fmla="*/ 14 w 23"/>
                    <a:gd name="T1" fmla="*/ 68 h 68"/>
                    <a:gd name="T2" fmla="*/ 0 w 23"/>
                    <a:gd name="T3" fmla="*/ 27 h 68"/>
                    <a:gd name="T4" fmla="*/ 10 w 23"/>
                    <a:gd name="T5" fmla="*/ 0 h 68"/>
                    <a:gd name="T6" fmla="*/ 23 w 23"/>
                    <a:gd name="T7" fmla="*/ 31 h 68"/>
                    <a:gd name="T8" fmla="*/ 14 w 23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3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5" name="Freeform 303"/>
                <p:cNvSpPr/>
                <p:nvPr/>
              </p:nvSpPr>
              <p:spPr bwMode="auto">
                <a:xfrm>
                  <a:off x="980" y="3740"/>
                  <a:ext cx="38" cy="10"/>
                </a:xfrm>
                <a:custGeom>
                  <a:avLst/>
                  <a:gdLst>
                    <a:gd name="T0" fmla="*/ 4 w 75"/>
                    <a:gd name="T1" fmla="*/ 0 h 31"/>
                    <a:gd name="T2" fmla="*/ 52 w 75"/>
                    <a:gd name="T3" fmla="*/ 0 h 31"/>
                    <a:gd name="T4" fmla="*/ 53 w 75"/>
                    <a:gd name="T5" fmla="*/ 4 h 31"/>
                    <a:gd name="T6" fmla="*/ 60 w 75"/>
                    <a:gd name="T7" fmla="*/ 13 h 31"/>
                    <a:gd name="T8" fmla="*/ 75 w 75"/>
                    <a:gd name="T9" fmla="*/ 31 h 31"/>
                    <a:gd name="T10" fmla="*/ 19 w 75"/>
                    <a:gd name="T11" fmla="*/ 31 h 31"/>
                    <a:gd name="T12" fmla="*/ 12 w 75"/>
                    <a:gd name="T13" fmla="*/ 22 h 31"/>
                    <a:gd name="T14" fmla="*/ 0 w 75"/>
                    <a:gd name="T15" fmla="*/ 7 h 31"/>
                    <a:gd name="T16" fmla="*/ 4 w 75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31">
                      <a:moveTo>
                        <a:pt x="4" y="0"/>
                      </a:moveTo>
                      <a:lnTo>
                        <a:pt x="52" y="0"/>
                      </a:lnTo>
                      <a:lnTo>
                        <a:pt x="53" y="4"/>
                      </a:lnTo>
                      <a:lnTo>
                        <a:pt x="60" y="13"/>
                      </a:lnTo>
                      <a:lnTo>
                        <a:pt x="75" y="31"/>
                      </a:lnTo>
                      <a:lnTo>
                        <a:pt x="19" y="31"/>
                      </a:lnTo>
                      <a:lnTo>
                        <a:pt x="12" y="22"/>
                      </a:lnTo>
                      <a:lnTo>
                        <a:pt x="0" y="7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6" name="Freeform 304"/>
                <p:cNvSpPr/>
                <p:nvPr/>
              </p:nvSpPr>
              <p:spPr bwMode="auto">
                <a:xfrm>
                  <a:off x="984" y="3750"/>
                  <a:ext cx="42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2 w 83"/>
                    <a:gd name="T3" fmla="*/ 21 h 36"/>
                    <a:gd name="T4" fmla="*/ 7 w 83"/>
                    <a:gd name="T5" fmla="*/ 8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2" y="21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44" name="Group 305"/>
              <p:cNvGrpSpPr/>
              <p:nvPr/>
            </p:nvGrpSpPr>
            <p:grpSpPr bwMode="auto">
              <a:xfrm>
                <a:off x="761" y="3560"/>
                <a:ext cx="50" cy="22"/>
                <a:chOff x="761" y="3560"/>
                <a:chExt cx="50" cy="22"/>
              </a:xfrm>
            </p:grpSpPr>
            <p:sp>
              <p:nvSpPr>
                <p:cNvPr id="331" name="Freeform 306"/>
                <p:cNvSpPr/>
                <p:nvPr/>
              </p:nvSpPr>
              <p:spPr bwMode="auto">
                <a:xfrm>
                  <a:off x="761" y="3560"/>
                  <a:ext cx="12" cy="22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2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2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2" name="Freeform 307"/>
                <p:cNvSpPr/>
                <p:nvPr/>
              </p:nvSpPr>
              <p:spPr bwMode="auto">
                <a:xfrm>
                  <a:off x="767" y="3560"/>
                  <a:ext cx="36" cy="10"/>
                </a:xfrm>
                <a:custGeom>
                  <a:avLst/>
                  <a:gdLst>
                    <a:gd name="T0" fmla="*/ 2 w 73"/>
                    <a:gd name="T1" fmla="*/ 0 h 29"/>
                    <a:gd name="T2" fmla="*/ 49 w 73"/>
                    <a:gd name="T3" fmla="*/ 0 h 29"/>
                    <a:gd name="T4" fmla="*/ 50 w 73"/>
                    <a:gd name="T5" fmla="*/ 2 h 29"/>
                    <a:gd name="T6" fmla="*/ 55 w 73"/>
                    <a:gd name="T7" fmla="*/ 11 h 29"/>
                    <a:gd name="T8" fmla="*/ 73 w 73"/>
                    <a:gd name="T9" fmla="*/ 29 h 29"/>
                    <a:gd name="T10" fmla="*/ 17 w 73"/>
                    <a:gd name="T11" fmla="*/ 29 h 29"/>
                    <a:gd name="T12" fmla="*/ 8 w 73"/>
                    <a:gd name="T13" fmla="*/ 20 h 29"/>
                    <a:gd name="T14" fmla="*/ 0 w 73"/>
                    <a:gd name="T15" fmla="*/ 5 h 29"/>
                    <a:gd name="T16" fmla="*/ 2 w 73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5" y="11"/>
                      </a:lnTo>
                      <a:lnTo>
                        <a:pt x="73" y="29"/>
                      </a:lnTo>
                      <a:lnTo>
                        <a:pt x="17" y="29"/>
                      </a:lnTo>
                      <a:lnTo>
                        <a:pt x="8" y="20"/>
                      </a:lnTo>
                      <a:lnTo>
                        <a:pt x="0" y="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3" name="Freeform 308"/>
                <p:cNvSpPr/>
                <p:nvPr/>
              </p:nvSpPr>
              <p:spPr bwMode="auto">
                <a:xfrm>
                  <a:off x="769" y="3571"/>
                  <a:ext cx="42" cy="11"/>
                </a:xfrm>
                <a:custGeom>
                  <a:avLst/>
                  <a:gdLst>
                    <a:gd name="T0" fmla="*/ 0 w 83"/>
                    <a:gd name="T1" fmla="*/ 35 h 35"/>
                    <a:gd name="T2" fmla="*/ 2 w 83"/>
                    <a:gd name="T3" fmla="*/ 19 h 35"/>
                    <a:gd name="T4" fmla="*/ 7 w 83"/>
                    <a:gd name="T5" fmla="*/ 7 h 35"/>
                    <a:gd name="T6" fmla="*/ 11 w 83"/>
                    <a:gd name="T7" fmla="*/ 0 h 35"/>
                    <a:gd name="T8" fmla="*/ 68 w 83"/>
                    <a:gd name="T9" fmla="*/ 0 h 35"/>
                    <a:gd name="T10" fmla="*/ 83 w 83"/>
                    <a:gd name="T11" fmla="*/ 35 h 35"/>
                    <a:gd name="T12" fmla="*/ 0 w 83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5">
                      <a:moveTo>
                        <a:pt x="0" y="35"/>
                      </a:moveTo>
                      <a:lnTo>
                        <a:pt x="2" y="19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8" y="0"/>
                      </a:lnTo>
                      <a:lnTo>
                        <a:pt x="83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45" name="Group 309"/>
              <p:cNvGrpSpPr/>
              <p:nvPr/>
            </p:nvGrpSpPr>
            <p:grpSpPr bwMode="auto">
              <a:xfrm>
                <a:off x="774" y="3572"/>
                <a:ext cx="49" cy="23"/>
                <a:chOff x="774" y="3572"/>
                <a:chExt cx="49" cy="23"/>
              </a:xfrm>
            </p:grpSpPr>
            <p:sp>
              <p:nvSpPr>
                <p:cNvPr id="328" name="Freeform 310"/>
                <p:cNvSpPr/>
                <p:nvPr/>
              </p:nvSpPr>
              <p:spPr bwMode="auto">
                <a:xfrm>
                  <a:off x="774" y="3572"/>
                  <a:ext cx="12" cy="23"/>
                </a:xfrm>
                <a:custGeom>
                  <a:avLst/>
                  <a:gdLst>
                    <a:gd name="T0" fmla="*/ 15 w 25"/>
                    <a:gd name="T1" fmla="*/ 68 h 68"/>
                    <a:gd name="T2" fmla="*/ 0 w 25"/>
                    <a:gd name="T3" fmla="*/ 25 h 68"/>
                    <a:gd name="T4" fmla="*/ 9 w 25"/>
                    <a:gd name="T5" fmla="*/ 0 h 68"/>
                    <a:gd name="T6" fmla="*/ 25 w 25"/>
                    <a:gd name="T7" fmla="*/ 30 h 68"/>
                    <a:gd name="T8" fmla="*/ 15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5" y="68"/>
                      </a:moveTo>
                      <a:lnTo>
                        <a:pt x="0" y="25"/>
                      </a:lnTo>
                      <a:lnTo>
                        <a:pt x="9" y="0"/>
                      </a:lnTo>
                      <a:lnTo>
                        <a:pt x="25" y="30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9" name="Freeform 311"/>
                <p:cNvSpPr/>
                <p:nvPr/>
              </p:nvSpPr>
              <p:spPr bwMode="auto">
                <a:xfrm>
                  <a:off x="778" y="3573"/>
                  <a:ext cx="38" cy="9"/>
                </a:xfrm>
                <a:custGeom>
                  <a:avLst/>
                  <a:gdLst>
                    <a:gd name="T0" fmla="*/ 1 w 75"/>
                    <a:gd name="T1" fmla="*/ 0 h 29"/>
                    <a:gd name="T2" fmla="*/ 50 w 75"/>
                    <a:gd name="T3" fmla="*/ 0 h 29"/>
                    <a:gd name="T4" fmla="*/ 51 w 75"/>
                    <a:gd name="T5" fmla="*/ 2 h 29"/>
                    <a:gd name="T6" fmla="*/ 56 w 75"/>
                    <a:gd name="T7" fmla="*/ 11 h 29"/>
                    <a:gd name="T8" fmla="*/ 75 w 75"/>
                    <a:gd name="T9" fmla="*/ 29 h 29"/>
                    <a:gd name="T10" fmla="*/ 18 w 75"/>
                    <a:gd name="T11" fmla="*/ 29 h 29"/>
                    <a:gd name="T12" fmla="*/ 10 w 75"/>
                    <a:gd name="T13" fmla="*/ 20 h 29"/>
                    <a:gd name="T14" fmla="*/ 0 w 75"/>
                    <a:gd name="T15" fmla="*/ 5 h 29"/>
                    <a:gd name="T16" fmla="*/ 1 w 7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6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0" name="Freeform 312"/>
                <p:cNvSpPr/>
                <p:nvPr/>
              </p:nvSpPr>
              <p:spPr bwMode="auto">
                <a:xfrm>
                  <a:off x="782" y="3583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19 h 36"/>
                    <a:gd name="T4" fmla="*/ 5 w 81"/>
                    <a:gd name="T5" fmla="*/ 7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46" name="Group 313"/>
              <p:cNvGrpSpPr/>
              <p:nvPr/>
            </p:nvGrpSpPr>
            <p:grpSpPr bwMode="auto">
              <a:xfrm>
                <a:off x="787" y="3585"/>
                <a:ext cx="49" cy="23"/>
                <a:chOff x="787" y="3585"/>
                <a:chExt cx="49" cy="23"/>
              </a:xfrm>
            </p:grpSpPr>
            <p:sp>
              <p:nvSpPr>
                <p:cNvPr id="325" name="Freeform 314"/>
                <p:cNvSpPr/>
                <p:nvPr/>
              </p:nvSpPr>
              <p:spPr bwMode="auto">
                <a:xfrm>
                  <a:off x="787" y="3585"/>
                  <a:ext cx="12" cy="23"/>
                </a:xfrm>
                <a:custGeom>
                  <a:avLst/>
                  <a:gdLst>
                    <a:gd name="T0" fmla="*/ 14 w 24"/>
                    <a:gd name="T1" fmla="*/ 68 h 68"/>
                    <a:gd name="T2" fmla="*/ 0 w 24"/>
                    <a:gd name="T3" fmla="*/ 26 h 68"/>
                    <a:gd name="T4" fmla="*/ 9 w 24"/>
                    <a:gd name="T5" fmla="*/ 0 h 68"/>
                    <a:gd name="T6" fmla="*/ 24 w 24"/>
                    <a:gd name="T7" fmla="*/ 31 h 68"/>
                    <a:gd name="T8" fmla="*/ 14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4" y="68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4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6" name="Freeform 315"/>
                <p:cNvSpPr/>
                <p:nvPr/>
              </p:nvSpPr>
              <p:spPr bwMode="auto">
                <a:xfrm>
                  <a:off x="792" y="3586"/>
                  <a:ext cx="36" cy="10"/>
                </a:xfrm>
                <a:custGeom>
                  <a:avLst/>
                  <a:gdLst>
                    <a:gd name="T0" fmla="*/ 1 w 74"/>
                    <a:gd name="T1" fmla="*/ 0 h 29"/>
                    <a:gd name="T2" fmla="*/ 50 w 74"/>
                    <a:gd name="T3" fmla="*/ 0 h 29"/>
                    <a:gd name="T4" fmla="*/ 51 w 74"/>
                    <a:gd name="T5" fmla="*/ 2 h 29"/>
                    <a:gd name="T6" fmla="*/ 55 w 74"/>
                    <a:gd name="T7" fmla="*/ 11 h 29"/>
                    <a:gd name="T8" fmla="*/ 74 w 74"/>
                    <a:gd name="T9" fmla="*/ 29 h 29"/>
                    <a:gd name="T10" fmla="*/ 19 w 74"/>
                    <a:gd name="T11" fmla="*/ 29 h 29"/>
                    <a:gd name="T12" fmla="*/ 11 w 74"/>
                    <a:gd name="T13" fmla="*/ 20 h 29"/>
                    <a:gd name="T14" fmla="*/ 0 w 74"/>
                    <a:gd name="T15" fmla="*/ 5 h 29"/>
                    <a:gd name="T16" fmla="*/ 1 w 74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5" y="11"/>
                      </a:lnTo>
                      <a:lnTo>
                        <a:pt x="74" y="29"/>
                      </a:lnTo>
                      <a:lnTo>
                        <a:pt x="19" y="29"/>
                      </a:lnTo>
                      <a:lnTo>
                        <a:pt x="11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7" name="Freeform 316"/>
                <p:cNvSpPr/>
                <p:nvPr/>
              </p:nvSpPr>
              <p:spPr bwMode="auto">
                <a:xfrm>
                  <a:off x="795" y="3596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20 h 36"/>
                    <a:gd name="T4" fmla="*/ 6 w 81"/>
                    <a:gd name="T5" fmla="*/ 8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6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47" name="Group 317"/>
              <p:cNvGrpSpPr/>
              <p:nvPr/>
            </p:nvGrpSpPr>
            <p:grpSpPr bwMode="auto">
              <a:xfrm>
                <a:off x="799" y="3600"/>
                <a:ext cx="99" cy="73"/>
                <a:chOff x="799" y="3600"/>
                <a:chExt cx="99" cy="73"/>
              </a:xfrm>
            </p:grpSpPr>
            <p:grpSp>
              <p:nvGrpSpPr>
                <p:cNvPr id="305" name="Group 318"/>
                <p:cNvGrpSpPr/>
                <p:nvPr/>
              </p:nvGrpSpPr>
              <p:grpSpPr bwMode="auto">
                <a:xfrm>
                  <a:off x="799" y="3600"/>
                  <a:ext cx="48" cy="23"/>
                  <a:chOff x="799" y="3600"/>
                  <a:chExt cx="48" cy="23"/>
                </a:xfrm>
              </p:grpSpPr>
              <p:sp>
                <p:nvSpPr>
                  <p:cNvPr id="322" name="Freeform 319"/>
                  <p:cNvSpPr/>
                  <p:nvPr/>
                </p:nvSpPr>
                <p:spPr bwMode="auto">
                  <a:xfrm>
                    <a:off x="799" y="3600"/>
                    <a:ext cx="12" cy="23"/>
                  </a:xfrm>
                  <a:custGeom>
                    <a:avLst/>
                    <a:gdLst>
                      <a:gd name="T0" fmla="*/ 14 w 25"/>
                      <a:gd name="T1" fmla="*/ 70 h 70"/>
                      <a:gd name="T2" fmla="*/ 0 w 25"/>
                      <a:gd name="T3" fmla="*/ 27 h 70"/>
                      <a:gd name="T4" fmla="*/ 9 w 25"/>
                      <a:gd name="T5" fmla="*/ 0 h 70"/>
                      <a:gd name="T6" fmla="*/ 25 w 25"/>
                      <a:gd name="T7" fmla="*/ 31 h 70"/>
                      <a:gd name="T8" fmla="*/ 14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4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4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3" name="Freeform 320"/>
                  <p:cNvSpPr/>
                  <p:nvPr/>
                </p:nvSpPr>
                <p:spPr bwMode="auto">
                  <a:xfrm>
                    <a:off x="803" y="3600"/>
                    <a:ext cx="38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50 w 75"/>
                      <a:gd name="T3" fmla="*/ 0 h 31"/>
                      <a:gd name="T4" fmla="*/ 51 w 75"/>
                      <a:gd name="T5" fmla="*/ 4 h 31"/>
                      <a:gd name="T6" fmla="*/ 56 w 75"/>
                      <a:gd name="T7" fmla="*/ 13 h 31"/>
                      <a:gd name="T8" fmla="*/ 75 w 75"/>
                      <a:gd name="T9" fmla="*/ 31 h 31"/>
                      <a:gd name="T10" fmla="*/ 18 w 75"/>
                      <a:gd name="T11" fmla="*/ 31 h 31"/>
                      <a:gd name="T12" fmla="*/ 9 w 75"/>
                      <a:gd name="T13" fmla="*/ 22 h 31"/>
                      <a:gd name="T14" fmla="*/ 0 w 75"/>
                      <a:gd name="T15" fmla="*/ 7 h 31"/>
                      <a:gd name="T16" fmla="*/ 1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4" name="Freeform 321"/>
                  <p:cNvSpPr/>
                  <p:nvPr/>
                </p:nvSpPr>
                <p:spPr bwMode="auto">
                  <a:xfrm>
                    <a:off x="807" y="3611"/>
                    <a:ext cx="40" cy="12"/>
                  </a:xfrm>
                  <a:custGeom>
                    <a:avLst/>
                    <a:gdLst>
                      <a:gd name="T0" fmla="*/ 0 w 82"/>
                      <a:gd name="T1" fmla="*/ 38 h 38"/>
                      <a:gd name="T2" fmla="*/ 2 w 82"/>
                      <a:gd name="T3" fmla="*/ 22 h 38"/>
                      <a:gd name="T4" fmla="*/ 7 w 82"/>
                      <a:gd name="T5" fmla="*/ 8 h 38"/>
                      <a:gd name="T6" fmla="*/ 12 w 82"/>
                      <a:gd name="T7" fmla="*/ 0 h 38"/>
                      <a:gd name="T8" fmla="*/ 69 w 82"/>
                      <a:gd name="T9" fmla="*/ 0 h 38"/>
                      <a:gd name="T10" fmla="*/ 82 w 82"/>
                      <a:gd name="T11" fmla="*/ 38 h 38"/>
                      <a:gd name="T12" fmla="*/ 0 w 82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8">
                        <a:moveTo>
                          <a:pt x="0" y="38"/>
                        </a:moveTo>
                        <a:lnTo>
                          <a:pt x="2" y="22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306" name="Group 322"/>
                <p:cNvGrpSpPr/>
                <p:nvPr/>
              </p:nvGrpSpPr>
              <p:grpSpPr bwMode="auto">
                <a:xfrm>
                  <a:off x="811" y="3612"/>
                  <a:ext cx="48" cy="23"/>
                  <a:chOff x="811" y="3612"/>
                  <a:chExt cx="48" cy="23"/>
                </a:xfrm>
              </p:grpSpPr>
              <p:sp>
                <p:nvSpPr>
                  <p:cNvPr id="319" name="Freeform 323"/>
                  <p:cNvSpPr/>
                  <p:nvPr/>
                </p:nvSpPr>
                <p:spPr bwMode="auto">
                  <a:xfrm>
                    <a:off x="811" y="3612"/>
                    <a:ext cx="12" cy="23"/>
                  </a:xfrm>
                  <a:custGeom>
                    <a:avLst/>
                    <a:gdLst>
                      <a:gd name="T0" fmla="*/ 15 w 25"/>
                      <a:gd name="T1" fmla="*/ 69 h 69"/>
                      <a:gd name="T2" fmla="*/ 0 w 25"/>
                      <a:gd name="T3" fmla="*/ 28 h 69"/>
                      <a:gd name="T4" fmla="*/ 11 w 25"/>
                      <a:gd name="T5" fmla="*/ 0 h 69"/>
                      <a:gd name="T6" fmla="*/ 25 w 25"/>
                      <a:gd name="T7" fmla="*/ 32 h 69"/>
                      <a:gd name="T8" fmla="*/ 15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5" y="69"/>
                        </a:moveTo>
                        <a:lnTo>
                          <a:pt x="0" y="28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0" name="Freeform 324"/>
                  <p:cNvSpPr/>
                  <p:nvPr/>
                </p:nvSpPr>
                <p:spPr bwMode="auto">
                  <a:xfrm>
                    <a:off x="815" y="3613"/>
                    <a:ext cx="38" cy="10"/>
                  </a:xfrm>
                  <a:custGeom>
                    <a:avLst/>
                    <a:gdLst>
                      <a:gd name="T0" fmla="*/ 3 w 75"/>
                      <a:gd name="T1" fmla="*/ 0 h 32"/>
                      <a:gd name="T2" fmla="*/ 52 w 75"/>
                      <a:gd name="T3" fmla="*/ 0 h 32"/>
                      <a:gd name="T4" fmla="*/ 53 w 75"/>
                      <a:gd name="T5" fmla="*/ 3 h 32"/>
                      <a:gd name="T6" fmla="*/ 57 w 75"/>
                      <a:gd name="T7" fmla="*/ 15 h 32"/>
                      <a:gd name="T8" fmla="*/ 75 w 75"/>
                      <a:gd name="T9" fmla="*/ 32 h 32"/>
                      <a:gd name="T10" fmla="*/ 19 w 75"/>
                      <a:gd name="T11" fmla="*/ 32 h 32"/>
                      <a:gd name="T12" fmla="*/ 10 w 75"/>
                      <a:gd name="T13" fmla="*/ 22 h 32"/>
                      <a:gd name="T14" fmla="*/ 0 w 75"/>
                      <a:gd name="T15" fmla="*/ 7 h 32"/>
                      <a:gd name="T16" fmla="*/ 3 w 75"/>
                      <a:gd name="T17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2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3"/>
                        </a:lnTo>
                        <a:lnTo>
                          <a:pt x="57" y="15"/>
                        </a:lnTo>
                        <a:lnTo>
                          <a:pt x="75" y="32"/>
                        </a:lnTo>
                        <a:lnTo>
                          <a:pt x="19" y="32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1" name="Freeform 325"/>
                  <p:cNvSpPr/>
                  <p:nvPr/>
                </p:nvSpPr>
                <p:spPr bwMode="auto">
                  <a:xfrm>
                    <a:off x="819" y="3623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21 h 36"/>
                      <a:gd name="T4" fmla="*/ 7 w 82"/>
                      <a:gd name="T5" fmla="*/ 8 h 36"/>
                      <a:gd name="T6" fmla="*/ 12 w 82"/>
                      <a:gd name="T7" fmla="*/ 0 h 36"/>
                      <a:gd name="T8" fmla="*/ 68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307" name="Group 326"/>
                <p:cNvGrpSpPr/>
                <p:nvPr/>
              </p:nvGrpSpPr>
              <p:grpSpPr bwMode="auto">
                <a:xfrm>
                  <a:off x="823" y="3625"/>
                  <a:ext cx="49" cy="23"/>
                  <a:chOff x="823" y="3625"/>
                  <a:chExt cx="49" cy="23"/>
                </a:xfrm>
              </p:grpSpPr>
              <p:sp>
                <p:nvSpPr>
                  <p:cNvPr id="316" name="Freeform 327"/>
                  <p:cNvSpPr/>
                  <p:nvPr/>
                </p:nvSpPr>
                <p:spPr bwMode="auto">
                  <a:xfrm>
                    <a:off x="823" y="3625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0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0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7" name="Freeform 328"/>
                  <p:cNvSpPr/>
                  <p:nvPr/>
                </p:nvSpPr>
                <p:spPr bwMode="auto">
                  <a:xfrm>
                    <a:off x="828" y="3626"/>
                    <a:ext cx="37" cy="9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50 w 73"/>
                      <a:gd name="T3" fmla="*/ 0 h 29"/>
                      <a:gd name="T4" fmla="*/ 51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6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8" name="Freeform 329"/>
                  <p:cNvSpPr/>
                  <p:nvPr/>
                </p:nvSpPr>
                <p:spPr bwMode="auto">
                  <a:xfrm>
                    <a:off x="832" y="3636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308" name="Group 330"/>
                <p:cNvGrpSpPr/>
                <p:nvPr/>
              </p:nvGrpSpPr>
              <p:grpSpPr bwMode="auto">
                <a:xfrm>
                  <a:off x="836" y="3638"/>
                  <a:ext cx="50" cy="22"/>
                  <a:chOff x="836" y="3638"/>
                  <a:chExt cx="50" cy="22"/>
                </a:xfrm>
              </p:grpSpPr>
              <p:sp>
                <p:nvSpPr>
                  <p:cNvPr id="313" name="Freeform 331"/>
                  <p:cNvSpPr/>
                  <p:nvPr/>
                </p:nvSpPr>
                <p:spPr bwMode="auto">
                  <a:xfrm>
                    <a:off x="836" y="3638"/>
                    <a:ext cx="12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2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4" name="Freeform 332"/>
                  <p:cNvSpPr/>
                  <p:nvPr/>
                </p:nvSpPr>
                <p:spPr bwMode="auto">
                  <a:xfrm>
                    <a:off x="842" y="3638"/>
                    <a:ext cx="36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49 w 72"/>
                      <a:gd name="T3" fmla="*/ 0 h 30"/>
                      <a:gd name="T4" fmla="*/ 51 w 72"/>
                      <a:gd name="T5" fmla="*/ 3 h 30"/>
                      <a:gd name="T6" fmla="*/ 55 w 72"/>
                      <a:gd name="T7" fmla="*/ 12 h 30"/>
                      <a:gd name="T8" fmla="*/ 72 w 72"/>
                      <a:gd name="T9" fmla="*/ 30 h 30"/>
                      <a:gd name="T10" fmla="*/ 17 w 72"/>
                      <a:gd name="T11" fmla="*/ 30 h 30"/>
                      <a:gd name="T12" fmla="*/ 8 w 72"/>
                      <a:gd name="T13" fmla="*/ 21 h 30"/>
                      <a:gd name="T14" fmla="*/ 0 w 72"/>
                      <a:gd name="T15" fmla="*/ 5 h 30"/>
                      <a:gd name="T16" fmla="*/ 1 w 72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0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1" y="3"/>
                        </a:lnTo>
                        <a:lnTo>
                          <a:pt x="55" y="12"/>
                        </a:lnTo>
                        <a:lnTo>
                          <a:pt x="72" y="30"/>
                        </a:lnTo>
                        <a:lnTo>
                          <a:pt x="17" y="30"/>
                        </a:lnTo>
                        <a:lnTo>
                          <a:pt x="8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5" name="Freeform 333"/>
                  <p:cNvSpPr/>
                  <p:nvPr/>
                </p:nvSpPr>
                <p:spPr bwMode="auto">
                  <a:xfrm>
                    <a:off x="844" y="3648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19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309" name="Group 334"/>
                <p:cNvGrpSpPr/>
                <p:nvPr/>
              </p:nvGrpSpPr>
              <p:grpSpPr bwMode="auto">
                <a:xfrm>
                  <a:off x="849" y="3651"/>
                  <a:ext cx="49" cy="22"/>
                  <a:chOff x="849" y="3651"/>
                  <a:chExt cx="49" cy="22"/>
                </a:xfrm>
              </p:grpSpPr>
              <p:sp>
                <p:nvSpPr>
                  <p:cNvPr id="310" name="Freeform 335"/>
                  <p:cNvSpPr/>
                  <p:nvPr/>
                </p:nvSpPr>
                <p:spPr bwMode="auto">
                  <a:xfrm>
                    <a:off x="849" y="3651"/>
                    <a:ext cx="12" cy="22"/>
                  </a:xfrm>
                  <a:custGeom>
                    <a:avLst/>
                    <a:gdLst>
                      <a:gd name="T0" fmla="*/ 15 w 25"/>
                      <a:gd name="T1" fmla="*/ 67 h 67"/>
                      <a:gd name="T2" fmla="*/ 0 w 25"/>
                      <a:gd name="T3" fmla="*/ 26 h 67"/>
                      <a:gd name="T4" fmla="*/ 10 w 25"/>
                      <a:gd name="T5" fmla="*/ 0 h 67"/>
                      <a:gd name="T6" fmla="*/ 25 w 25"/>
                      <a:gd name="T7" fmla="*/ 30 h 67"/>
                      <a:gd name="T8" fmla="*/ 15 w 25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7">
                        <a:moveTo>
                          <a:pt x="15" y="67"/>
                        </a:moveTo>
                        <a:lnTo>
                          <a:pt x="0" y="26"/>
                        </a:lnTo>
                        <a:lnTo>
                          <a:pt x="10" y="0"/>
                        </a:lnTo>
                        <a:lnTo>
                          <a:pt x="25" y="3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1" name="Freeform 336"/>
                  <p:cNvSpPr/>
                  <p:nvPr/>
                </p:nvSpPr>
                <p:spPr bwMode="auto">
                  <a:xfrm>
                    <a:off x="854" y="3651"/>
                    <a:ext cx="37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49 w 74"/>
                      <a:gd name="T3" fmla="*/ 0 h 29"/>
                      <a:gd name="T4" fmla="*/ 50 w 74"/>
                      <a:gd name="T5" fmla="*/ 2 h 29"/>
                      <a:gd name="T6" fmla="*/ 57 w 74"/>
                      <a:gd name="T7" fmla="*/ 11 h 29"/>
                      <a:gd name="T8" fmla="*/ 74 w 74"/>
                      <a:gd name="T9" fmla="*/ 29 h 29"/>
                      <a:gd name="T10" fmla="*/ 18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5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2" name="Freeform 337"/>
                  <p:cNvSpPr/>
                  <p:nvPr/>
                </p:nvSpPr>
                <p:spPr bwMode="auto">
                  <a:xfrm>
                    <a:off x="857" y="3662"/>
                    <a:ext cx="41" cy="11"/>
                  </a:xfrm>
                  <a:custGeom>
                    <a:avLst/>
                    <a:gdLst>
                      <a:gd name="T0" fmla="*/ 0 w 81"/>
                      <a:gd name="T1" fmla="*/ 35 h 35"/>
                      <a:gd name="T2" fmla="*/ 1 w 81"/>
                      <a:gd name="T3" fmla="*/ 19 h 35"/>
                      <a:gd name="T4" fmla="*/ 5 w 81"/>
                      <a:gd name="T5" fmla="*/ 7 h 35"/>
                      <a:gd name="T6" fmla="*/ 10 w 81"/>
                      <a:gd name="T7" fmla="*/ 0 h 35"/>
                      <a:gd name="T8" fmla="*/ 67 w 81"/>
                      <a:gd name="T9" fmla="*/ 0 h 35"/>
                      <a:gd name="T10" fmla="*/ 81 w 81"/>
                      <a:gd name="T11" fmla="*/ 35 h 35"/>
                      <a:gd name="T12" fmla="*/ 0 w 81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48" name="Group 338"/>
              <p:cNvGrpSpPr/>
              <p:nvPr/>
            </p:nvGrpSpPr>
            <p:grpSpPr bwMode="auto">
              <a:xfrm>
                <a:off x="861" y="3665"/>
                <a:ext cx="99" cy="74"/>
                <a:chOff x="861" y="3665"/>
                <a:chExt cx="99" cy="74"/>
              </a:xfrm>
            </p:grpSpPr>
            <p:grpSp>
              <p:nvGrpSpPr>
                <p:cNvPr id="285" name="Group 339"/>
                <p:cNvGrpSpPr/>
                <p:nvPr/>
              </p:nvGrpSpPr>
              <p:grpSpPr bwMode="auto">
                <a:xfrm>
                  <a:off x="861" y="3665"/>
                  <a:ext cx="50" cy="23"/>
                  <a:chOff x="861" y="3665"/>
                  <a:chExt cx="50" cy="23"/>
                </a:xfrm>
              </p:grpSpPr>
              <p:sp>
                <p:nvSpPr>
                  <p:cNvPr id="302" name="Freeform 340"/>
                  <p:cNvSpPr/>
                  <p:nvPr/>
                </p:nvSpPr>
                <p:spPr bwMode="auto">
                  <a:xfrm>
                    <a:off x="861" y="3665"/>
                    <a:ext cx="12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11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3" name="Freeform 341"/>
                  <p:cNvSpPr/>
                  <p:nvPr/>
                </p:nvSpPr>
                <p:spPr bwMode="auto">
                  <a:xfrm>
                    <a:off x="865" y="3666"/>
                    <a:ext cx="38" cy="10"/>
                  </a:xfrm>
                  <a:custGeom>
                    <a:avLst/>
                    <a:gdLst>
                      <a:gd name="T0" fmla="*/ 3 w 75"/>
                      <a:gd name="T1" fmla="*/ 0 h 31"/>
                      <a:gd name="T2" fmla="*/ 52 w 75"/>
                      <a:gd name="T3" fmla="*/ 0 h 31"/>
                      <a:gd name="T4" fmla="*/ 53 w 75"/>
                      <a:gd name="T5" fmla="*/ 4 h 31"/>
                      <a:gd name="T6" fmla="*/ 57 w 75"/>
                      <a:gd name="T7" fmla="*/ 13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11 w 75"/>
                      <a:gd name="T13" fmla="*/ 22 h 31"/>
                      <a:gd name="T14" fmla="*/ 0 w 75"/>
                      <a:gd name="T15" fmla="*/ 7 h 31"/>
                      <a:gd name="T16" fmla="*/ 3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4"/>
                        </a:lnTo>
                        <a:lnTo>
                          <a:pt x="57" y="13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1" y="22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4" name="Freeform 342"/>
                  <p:cNvSpPr/>
                  <p:nvPr/>
                </p:nvSpPr>
                <p:spPr bwMode="auto">
                  <a:xfrm>
                    <a:off x="869" y="3676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20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86" name="Group 343"/>
                <p:cNvGrpSpPr/>
                <p:nvPr/>
              </p:nvGrpSpPr>
              <p:grpSpPr bwMode="auto">
                <a:xfrm>
                  <a:off x="873" y="3678"/>
                  <a:ext cx="49" cy="23"/>
                  <a:chOff x="873" y="3678"/>
                  <a:chExt cx="49" cy="23"/>
                </a:xfrm>
              </p:grpSpPr>
              <p:sp>
                <p:nvSpPr>
                  <p:cNvPr id="299" name="Freeform 344"/>
                  <p:cNvSpPr/>
                  <p:nvPr/>
                </p:nvSpPr>
                <p:spPr bwMode="auto">
                  <a:xfrm>
                    <a:off x="873" y="3678"/>
                    <a:ext cx="13" cy="23"/>
                  </a:xfrm>
                  <a:custGeom>
                    <a:avLst/>
                    <a:gdLst>
                      <a:gd name="T0" fmla="*/ 13 w 25"/>
                      <a:gd name="T1" fmla="*/ 70 h 70"/>
                      <a:gd name="T2" fmla="*/ 0 w 25"/>
                      <a:gd name="T3" fmla="*/ 27 h 70"/>
                      <a:gd name="T4" fmla="*/ 9 w 25"/>
                      <a:gd name="T5" fmla="*/ 0 h 70"/>
                      <a:gd name="T6" fmla="*/ 25 w 25"/>
                      <a:gd name="T7" fmla="*/ 31 h 70"/>
                      <a:gd name="T8" fmla="*/ 13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3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0" name="Freeform 345"/>
                  <p:cNvSpPr/>
                  <p:nvPr/>
                </p:nvSpPr>
                <p:spPr bwMode="auto">
                  <a:xfrm>
                    <a:off x="878" y="3678"/>
                    <a:ext cx="37" cy="10"/>
                  </a:xfrm>
                  <a:custGeom>
                    <a:avLst/>
                    <a:gdLst>
                      <a:gd name="T0" fmla="*/ 2 w 75"/>
                      <a:gd name="T1" fmla="*/ 0 h 30"/>
                      <a:gd name="T2" fmla="*/ 50 w 75"/>
                      <a:gd name="T3" fmla="*/ 0 h 30"/>
                      <a:gd name="T4" fmla="*/ 52 w 75"/>
                      <a:gd name="T5" fmla="*/ 3 h 30"/>
                      <a:gd name="T6" fmla="*/ 57 w 75"/>
                      <a:gd name="T7" fmla="*/ 12 h 30"/>
                      <a:gd name="T8" fmla="*/ 75 w 75"/>
                      <a:gd name="T9" fmla="*/ 30 h 30"/>
                      <a:gd name="T10" fmla="*/ 19 w 75"/>
                      <a:gd name="T11" fmla="*/ 30 h 30"/>
                      <a:gd name="T12" fmla="*/ 11 w 75"/>
                      <a:gd name="T13" fmla="*/ 20 h 30"/>
                      <a:gd name="T14" fmla="*/ 0 w 75"/>
                      <a:gd name="T15" fmla="*/ 6 h 30"/>
                      <a:gd name="T16" fmla="*/ 2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1" name="Freeform 346"/>
                  <p:cNvSpPr/>
                  <p:nvPr/>
                </p:nvSpPr>
                <p:spPr bwMode="auto">
                  <a:xfrm>
                    <a:off x="880" y="3688"/>
                    <a:ext cx="42" cy="13"/>
                  </a:xfrm>
                  <a:custGeom>
                    <a:avLst/>
                    <a:gdLst>
                      <a:gd name="T0" fmla="*/ 0 w 82"/>
                      <a:gd name="T1" fmla="*/ 38 h 38"/>
                      <a:gd name="T2" fmla="*/ 4 w 82"/>
                      <a:gd name="T3" fmla="*/ 21 h 38"/>
                      <a:gd name="T4" fmla="*/ 8 w 82"/>
                      <a:gd name="T5" fmla="*/ 8 h 38"/>
                      <a:gd name="T6" fmla="*/ 13 w 82"/>
                      <a:gd name="T7" fmla="*/ 0 h 38"/>
                      <a:gd name="T8" fmla="*/ 69 w 82"/>
                      <a:gd name="T9" fmla="*/ 0 h 38"/>
                      <a:gd name="T10" fmla="*/ 82 w 82"/>
                      <a:gd name="T11" fmla="*/ 38 h 38"/>
                      <a:gd name="T12" fmla="*/ 0 w 82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8">
                        <a:moveTo>
                          <a:pt x="0" y="38"/>
                        </a:moveTo>
                        <a:lnTo>
                          <a:pt x="4" y="21"/>
                        </a:lnTo>
                        <a:lnTo>
                          <a:pt x="8" y="8"/>
                        </a:lnTo>
                        <a:lnTo>
                          <a:pt x="13" y="0"/>
                        </a:lnTo>
                        <a:lnTo>
                          <a:pt x="69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87" name="Group 347"/>
                <p:cNvGrpSpPr/>
                <p:nvPr/>
              </p:nvGrpSpPr>
              <p:grpSpPr bwMode="auto">
                <a:xfrm>
                  <a:off x="886" y="3690"/>
                  <a:ext cx="49" cy="23"/>
                  <a:chOff x="886" y="3690"/>
                  <a:chExt cx="49" cy="23"/>
                </a:xfrm>
              </p:grpSpPr>
              <p:sp>
                <p:nvSpPr>
                  <p:cNvPr id="296" name="Freeform 348"/>
                  <p:cNvSpPr/>
                  <p:nvPr/>
                </p:nvSpPr>
                <p:spPr bwMode="auto">
                  <a:xfrm>
                    <a:off x="886" y="3690"/>
                    <a:ext cx="12" cy="23"/>
                  </a:xfrm>
                  <a:custGeom>
                    <a:avLst/>
                    <a:gdLst>
                      <a:gd name="T0" fmla="*/ 14 w 24"/>
                      <a:gd name="T1" fmla="*/ 70 h 70"/>
                      <a:gd name="T2" fmla="*/ 0 w 24"/>
                      <a:gd name="T3" fmla="*/ 29 h 70"/>
                      <a:gd name="T4" fmla="*/ 10 w 24"/>
                      <a:gd name="T5" fmla="*/ 0 h 70"/>
                      <a:gd name="T6" fmla="*/ 24 w 24"/>
                      <a:gd name="T7" fmla="*/ 33 h 70"/>
                      <a:gd name="T8" fmla="*/ 14 w 24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70">
                        <a:moveTo>
                          <a:pt x="14" y="70"/>
                        </a:moveTo>
                        <a:lnTo>
                          <a:pt x="0" y="29"/>
                        </a:lnTo>
                        <a:lnTo>
                          <a:pt x="10" y="0"/>
                        </a:lnTo>
                        <a:lnTo>
                          <a:pt x="24" y="33"/>
                        </a:lnTo>
                        <a:lnTo>
                          <a:pt x="14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7" name="Freeform 349"/>
                  <p:cNvSpPr/>
                  <p:nvPr/>
                </p:nvSpPr>
                <p:spPr bwMode="auto">
                  <a:xfrm>
                    <a:off x="890" y="3691"/>
                    <a:ext cx="38" cy="10"/>
                  </a:xfrm>
                  <a:custGeom>
                    <a:avLst/>
                    <a:gdLst>
                      <a:gd name="T0" fmla="*/ 3 w 75"/>
                      <a:gd name="T1" fmla="*/ 0 h 31"/>
                      <a:gd name="T2" fmla="*/ 52 w 75"/>
                      <a:gd name="T3" fmla="*/ 0 h 31"/>
                      <a:gd name="T4" fmla="*/ 53 w 75"/>
                      <a:gd name="T5" fmla="*/ 2 h 31"/>
                      <a:gd name="T6" fmla="*/ 57 w 75"/>
                      <a:gd name="T7" fmla="*/ 11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10 w 75"/>
                      <a:gd name="T13" fmla="*/ 22 h 31"/>
                      <a:gd name="T14" fmla="*/ 0 w 75"/>
                      <a:gd name="T15" fmla="*/ 6 h 31"/>
                      <a:gd name="T16" fmla="*/ 3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2"/>
                        </a:lnTo>
                        <a:lnTo>
                          <a:pt x="57" y="11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0" y="22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8" name="Freeform 350"/>
                  <p:cNvSpPr/>
                  <p:nvPr/>
                </p:nvSpPr>
                <p:spPr bwMode="auto">
                  <a:xfrm>
                    <a:off x="893" y="3701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8 w 83"/>
                      <a:gd name="T5" fmla="*/ 7 h 36"/>
                      <a:gd name="T6" fmla="*/ 12 w 83"/>
                      <a:gd name="T7" fmla="*/ 0 h 36"/>
                      <a:gd name="T8" fmla="*/ 68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8" y="7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88" name="Group 351"/>
                <p:cNvGrpSpPr/>
                <p:nvPr/>
              </p:nvGrpSpPr>
              <p:grpSpPr bwMode="auto">
                <a:xfrm>
                  <a:off x="899" y="3703"/>
                  <a:ext cx="48" cy="23"/>
                  <a:chOff x="899" y="3703"/>
                  <a:chExt cx="48" cy="23"/>
                </a:xfrm>
              </p:grpSpPr>
              <p:sp>
                <p:nvSpPr>
                  <p:cNvPr id="293" name="Freeform 352"/>
                  <p:cNvSpPr/>
                  <p:nvPr/>
                </p:nvSpPr>
                <p:spPr bwMode="auto">
                  <a:xfrm>
                    <a:off x="899" y="3703"/>
                    <a:ext cx="12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4" name="Freeform 353"/>
                  <p:cNvSpPr/>
                  <p:nvPr/>
                </p:nvSpPr>
                <p:spPr bwMode="auto">
                  <a:xfrm>
                    <a:off x="903" y="3703"/>
                    <a:ext cx="38" cy="10"/>
                  </a:xfrm>
                  <a:custGeom>
                    <a:avLst/>
                    <a:gdLst>
                      <a:gd name="T0" fmla="*/ 1 w 75"/>
                      <a:gd name="T1" fmla="*/ 0 h 30"/>
                      <a:gd name="T2" fmla="*/ 50 w 75"/>
                      <a:gd name="T3" fmla="*/ 0 h 30"/>
                      <a:gd name="T4" fmla="*/ 51 w 75"/>
                      <a:gd name="T5" fmla="*/ 3 h 30"/>
                      <a:gd name="T6" fmla="*/ 56 w 75"/>
                      <a:gd name="T7" fmla="*/ 12 h 30"/>
                      <a:gd name="T8" fmla="*/ 75 w 75"/>
                      <a:gd name="T9" fmla="*/ 30 h 30"/>
                      <a:gd name="T10" fmla="*/ 18 w 75"/>
                      <a:gd name="T11" fmla="*/ 30 h 30"/>
                      <a:gd name="T12" fmla="*/ 9 w 75"/>
                      <a:gd name="T13" fmla="*/ 21 h 30"/>
                      <a:gd name="T14" fmla="*/ 0 w 75"/>
                      <a:gd name="T15" fmla="*/ 7 h 30"/>
                      <a:gd name="T16" fmla="*/ 1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5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5" name="Freeform 354"/>
                  <p:cNvSpPr/>
                  <p:nvPr/>
                </p:nvSpPr>
                <p:spPr bwMode="auto">
                  <a:xfrm>
                    <a:off x="907" y="3714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5 w 82"/>
                      <a:gd name="T5" fmla="*/ 8 h 36"/>
                      <a:gd name="T6" fmla="*/ 12 w 82"/>
                      <a:gd name="T7" fmla="*/ 0 h 36"/>
                      <a:gd name="T8" fmla="*/ 69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5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89" name="Group 355"/>
                <p:cNvGrpSpPr/>
                <p:nvPr/>
              </p:nvGrpSpPr>
              <p:grpSpPr bwMode="auto">
                <a:xfrm>
                  <a:off x="912" y="3716"/>
                  <a:ext cx="48" cy="23"/>
                  <a:chOff x="912" y="3716"/>
                  <a:chExt cx="48" cy="23"/>
                </a:xfrm>
              </p:grpSpPr>
              <p:sp>
                <p:nvSpPr>
                  <p:cNvPr id="290" name="Freeform 356"/>
                  <p:cNvSpPr/>
                  <p:nvPr/>
                </p:nvSpPr>
                <p:spPr bwMode="auto">
                  <a:xfrm>
                    <a:off x="912" y="3716"/>
                    <a:ext cx="11" cy="23"/>
                  </a:xfrm>
                  <a:custGeom>
                    <a:avLst/>
                    <a:gdLst>
                      <a:gd name="T0" fmla="*/ 13 w 22"/>
                      <a:gd name="T1" fmla="*/ 68 h 68"/>
                      <a:gd name="T2" fmla="*/ 0 w 22"/>
                      <a:gd name="T3" fmla="*/ 27 h 68"/>
                      <a:gd name="T4" fmla="*/ 9 w 22"/>
                      <a:gd name="T5" fmla="*/ 0 h 68"/>
                      <a:gd name="T6" fmla="*/ 22 w 22"/>
                      <a:gd name="T7" fmla="*/ 30 h 68"/>
                      <a:gd name="T8" fmla="*/ 13 w 22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0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1" name="Freeform 357"/>
                  <p:cNvSpPr/>
                  <p:nvPr/>
                </p:nvSpPr>
                <p:spPr bwMode="auto">
                  <a:xfrm>
                    <a:off x="916" y="3717"/>
                    <a:ext cx="37" cy="9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50 w 74"/>
                      <a:gd name="T3" fmla="*/ 0 h 29"/>
                      <a:gd name="T4" fmla="*/ 51 w 74"/>
                      <a:gd name="T5" fmla="*/ 3 h 29"/>
                      <a:gd name="T6" fmla="*/ 55 w 74"/>
                      <a:gd name="T7" fmla="*/ 11 h 29"/>
                      <a:gd name="T8" fmla="*/ 74 w 74"/>
                      <a:gd name="T9" fmla="*/ 29 h 29"/>
                      <a:gd name="T10" fmla="*/ 18 w 74"/>
                      <a:gd name="T11" fmla="*/ 29 h 29"/>
                      <a:gd name="T12" fmla="*/ 8 w 74"/>
                      <a:gd name="T13" fmla="*/ 20 h 29"/>
                      <a:gd name="T14" fmla="*/ 0 w 74"/>
                      <a:gd name="T15" fmla="*/ 6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5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8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2" name="Freeform 358"/>
                  <p:cNvSpPr/>
                  <p:nvPr/>
                </p:nvSpPr>
                <p:spPr bwMode="auto">
                  <a:xfrm>
                    <a:off x="919" y="3727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9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9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49" name="Group 359"/>
              <p:cNvGrpSpPr/>
              <p:nvPr/>
            </p:nvGrpSpPr>
            <p:grpSpPr bwMode="auto">
              <a:xfrm>
                <a:off x="922" y="3727"/>
                <a:ext cx="49" cy="23"/>
                <a:chOff x="922" y="3727"/>
                <a:chExt cx="49" cy="23"/>
              </a:xfrm>
            </p:grpSpPr>
            <p:sp>
              <p:nvSpPr>
                <p:cNvPr id="282" name="Freeform 360"/>
                <p:cNvSpPr/>
                <p:nvPr/>
              </p:nvSpPr>
              <p:spPr bwMode="auto">
                <a:xfrm>
                  <a:off x="922" y="3727"/>
                  <a:ext cx="12" cy="23"/>
                </a:xfrm>
                <a:custGeom>
                  <a:avLst/>
                  <a:gdLst>
                    <a:gd name="T0" fmla="*/ 15 w 24"/>
                    <a:gd name="T1" fmla="*/ 69 h 69"/>
                    <a:gd name="T2" fmla="*/ 0 w 24"/>
                    <a:gd name="T3" fmla="*/ 27 h 69"/>
                    <a:gd name="T4" fmla="*/ 11 w 24"/>
                    <a:gd name="T5" fmla="*/ 0 h 69"/>
                    <a:gd name="T6" fmla="*/ 24 w 24"/>
                    <a:gd name="T7" fmla="*/ 32 h 69"/>
                    <a:gd name="T8" fmla="*/ 15 w 24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9">
                      <a:moveTo>
                        <a:pt x="15" y="69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4" y="32"/>
                      </a:lnTo>
                      <a:lnTo>
                        <a:pt x="15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3" name="Freeform 361"/>
                <p:cNvSpPr/>
                <p:nvPr/>
              </p:nvSpPr>
              <p:spPr bwMode="auto">
                <a:xfrm>
                  <a:off x="927" y="3728"/>
                  <a:ext cx="36" cy="10"/>
                </a:xfrm>
                <a:custGeom>
                  <a:avLst/>
                  <a:gdLst>
                    <a:gd name="T0" fmla="*/ 1 w 72"/>
                    <a:gd name="T1" fmla="*/ 0 h 31"/>
                    <a:gd name="T2" fmla="*/ 49 w 72"/>
                    <a:gd name="T3" fmla="*/ 0 h 31"/>
                    <a:gd name="T4" fmla="*/ 50 w 72"/>
                    <a:gd name="T5" fmla="*/ 4 h 31"/>
                    <a:gd name="T6" fmla="*/ 56 w 72"/>
                    <a:gd name="T7" fmla="*/ 13 h 31"/>
                    <a:gd name="T8" fmla="*/ 72 w 72"/>
                    <a:gd name="T9" fmla="*/ 31 h 31"/>
                    <a:gd name="T10" fmla="*/ 18 w 72"/>
                    <a:gd name="T11" fmla="*/ 31 h 31"/>
                    <a:gd name="T12" fmla="*/ 9 w 72"/>
                    <a:gd name="T13" fmla="*/ 22 h 31"/>
                    <a:gd name="T14" fmla="*/ 0 w 72"/>
                    <a:gd name="T15" fmla="*/ 7 h 31"/>
                    <a:gd name="T16" fmla="*/ 1 w 72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31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4"/>
                      </a:lnTo>
                      <a:lnTo>
                        <a:pt x="56" y="13"/>
                      </a:lnTo>
                      <a:lnTo>
                        <a:pt x="72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4" name="Freeform 362"/>
                <p:cNvSpPr/>
                <p:nvPr/>
              </p:nvSpPr>
              <p:spPr bwMode="auto">
                <a:xfrm>
                  <a:off x="930" y="3738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2 w 83"/>
                    <a:gd name="T3" fmla="*/ 20 h 36"/>
                    <a:gd name="T4" fmla="*/ 7 w 83"/>
                    <a:gd name="T5" fmla="*/ 7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50" name="Group 363"/>
              <p:cNvGrpSpPr/>
              <p:nvPr/>
            </p:nvGrpSpPr>
            <p:grpSpPr bwMode="auto">
              <a:xfrm>
                <a:off x="895" y="3526"/>
                <a:ext cx="44" cy="23"/>
                <a:chOff x="895" y="3526"/>
                <a:chExt cx="44" cy="23"/>
              </a:xfrm>
            </p:grpSpPr>
            <p:sp>
              <p:nvSpPr>
                <p:cNvPr id="279" name="Freeform 364"/>
                <p:cNvSpPr/>
                <p:nvPr/>
              </p:nvSpPr>
              <p:spPr bwMode="auto">
                <a:xfrm>
                  <a:off x="895" y="3526"/>
                  <a:ext cx="19" cy="23"/>
                </a:xfrm>
                <a:custGeom>
                  <a:avLst/>
                  <a:gdLst>
                    <a:gd name="T0" fmla="*/ 22 w 38"/>
                    <a:gd name="T1" fmla="*/ 69 h 69"/>
                    <a:gd name="T2" fmla="*/ 0 w 38"/>
                    <a:gd name="T3" fmla="*/ 34 h 69"/>
                    <a:gd name="T4" fmla="*/ 11 w 38"/>
                    <a:gd name="T5" fmla="*/ 0 h 69"/>
                    <a:gd name="T6" fmla="*/ 38 w 38"/>
                    <a:gd name="T7" fmla="*/ 34 h 69"/>
                    <a:gd name="T8" fmla="*/ 22 w 38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69">
                      <a:moveTo>
                        <a:pt x="22" y="69"/>
                      </a:moveTo>
                      <a:lnTo>
                        <a:pt x="0" y="34"/>
                      </a:lnTo>
                      <a:lnTo>
                        <a:pt x="11" y="0"/>
                      </a:lnTo>
                      <a:lnTo>
                        <a:pt x="38" y="34"/>
                      </a:lnTo>
                      <a:lnTo>
                        <a:pt x="22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0" name="Freeform 365"/>
                <p:cNvSpPr/>
                <p:nvPr/>
              </p:nvSpPr>
              <p:spPr bwMode="auto">
                <a:xfrm>
                  <a:off x="901" y="3526"/>
                  <a:ext cx="33" cy="12"/>
                </a:xfrm>
                <a:custGeom>
                  <a:avLst/>
                  <a:gdLst>
                    <a:gd name="T0" fmla="*/ 0 w 64"/>
                    <a:gd name="T1" fmla="*/ 0 h 35"/>
                    <a:gd name="T2" fmla="*/ 40 w 64"/>
                    <a:gd name="T3" fmla="*/ 0 h 35"/>
                    <a:gd name="T4" fmla="*/ 64 w 64"/>
                    <a:gd name="T5" fmla="*/ 35 h 35"/>
                    <a:gd name="T6" fmla="*/ 23 w 64"/>
                    <a:gd name="T7" fmla="*/ 35 h 35"/>
                    <a:gd name="T8" fmla="*/ 0 w 64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5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4" y="35"/>
                      </a:lnTo>
                      <a:lnTo>
                        <a:pt x="23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1" name="Freeform 366"/>
                <p:cNvSpPr/>
                <p:nvPr/>
              </p:nvSpPr>
              <p:spPr bwMode="auto">
                <a:xfrm>
                  <a:off x="907" y="3538"/>
                  <a:ext cx="32" cy="11"/>
                </a:xfrm>
                <a:custGeom>
                  <a:avLst/>
                  <a:gdLst>
                    <a:gd name="T0" fmla="*/ 0 w 65"/>
                    <a:gd name="T1" fmla="*/ 31 h 31"/>
                    <a:gd name="T2" fmla="*/ 13 w 65"/>
                    <a:gd name="T3" fmla="*/ 0 h 31"/>
                    <a:gd name="T4" fmla="*/ 54 w 65"/>
                    <a:gd name="T5" fmla="*/ 0 h 31"/>
                    <a:gd name="T6" fmla="*/ 65 w 65"/>
                    <a:gd name="T7" fmla="*/ 31 h 31"/>
                    <a:gd name="T8" fmla="*/ 0 w 65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31">
                      <a:moveTo>
                        <a:pt x="0" y="31"/>
                      </a:moveTo>
                      <a:lnTo>
                        <a:pt x="13" y="0"/>
                      </a:lnTo>
                      <a:lnTo>
                        <a:pt x="54" y="0"/>
                      </a:lnTo>
                      <a:lnTo>
                        <a:pt x="65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51" name="Group 367"/>
              <p:cNvGrpSpPr/>
              <p:nvPr/>
            </p:nvGrpSpPr>
            <p:grpSpPr bwMode="auto">
              <a:xfrm>
                <a:off x="907" y="3540"/>
                <a:ext cx="45" cy="22"/>
                <a:chOff x="907" y="3540"/>
                <a:chExt cx="45" cy="22"/>
              </a:xfrm>
            </p:grpSpPr>
            <p:sp>
              <p:nvSpPr>
                <p:cNvPr id="276" name="Freeform 368"/>
                <p:cNvSpPr/>
                <p:nvPr/>
              </p:nvSpPr>
              <p:spPr bwMode="auto">
                <a:xfrm>
                  <a:off x="907" y="3540"/>
                  <a:ext cx="20" cy="22"/>
                </a:xfrm>
                <a:custGeom>
                  <a:avLst/>
                  <a:gdLst>
                    <a:gd name="T0" fmla="*/ 22 w 39"/>
                    <a:gd name="T1" fmla="*/ 68 h 68"/>
                    <a:gd name="T2" fmla="*/ 0 w 39"/>
                    <a:gd name="T3" fmla="*/ 34 h 68"/>
                    <a:gd name="T4" fmla="*/ 11 w 39"/>
                    <a:gd name="T5" fmla="*/ 0 h 68"/>
                    <a:gd name="T6" fmla="*/ 39 w 39"/>
                    <a:gd name="T7" fmla="*/ 34 h 68"/>
                    <a:gd name="T8" fmla="*/ 22 w 39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8">
                      <a:moveTo>
                        <a:pt x="22" y="68"/>
                      </a:moveTo>
                      <a:lnTo>
                        <a:pt x="0" y="34"/>
                      </a:lnTo>
                      <a:lnTo>
                        <a:pt x="11" y="0"/>
                      </a:lnTo>
                      <a:lnTo>
                        <a:pt x="39" y="34"/>
                      </a:lnTo>
                      <a:lnTo>
                        <a:pt x="22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7" name="Freeform 369"/>
                <p:cNvSpPr/>
                <p:nvPr/>
              </p:nvSpPr>
              <p:spPr bwMode="auto">
                <a:xfrm>
                  <a:off x="914" y="3540"/>
                  <a:ext cx="32" cy="11"/>
                </a:xfrm>
                <a:custGeom>
                  <a:avLst/>
                  <a:gdLst>
                    <a:gd name="T0" fmla="*/ 0 w 64"/>
                    <a:gd name="T1" fmla="*/ 0 h 34"/>
                    <a:gd name="T2" fmla="*/ 40 w 64"/>
                    <a:gd name="T3" fmla="*/ 0 h 34"/>
                    <a:gd name="T4" fmla="*/ 64 w 64"/>
                    <a:gd name="T5" fmla="*/ 34 h 34"/>
                    <a:gd name="T6" fmla="*/ 25 w 64"/>
                    <a:gd name="T7" fmla="*/ 34 h 34"/>
                    <a:gd name="T8" fmla="*/ 0 w 64"/>
                    <a:gd name="T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4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4" y="34"/>
                      </a:lnTo>
                      <a:lnTo>
                        <a:pt x="25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8" name="Freeform 370"/>
                <p:cNvSpPr/>
                <p:nvPr/>
              </p:nvSpPr>
              <p:spPr bwMode="auto">
                <a:xfrm>
                  <a:off x="919" y="3552"/>
                  <a:ext cx="33" cy="10"/>
                </a:xfrm>
                <a:custGeom>
                  <a:avLst/>
                  <a:gdLst>
                    <a:gd name="T0" fmla="*/ 0 w 66"/>
                    <a:gd name="T1" fmla="*/ 30 h 30"/>
                    <a:gd name="T2" fmla="*/ 12 w 66"/>
                    <a:gd name="T3" fmla="*/ 0 h 30"/>
                    <a:gd name="T4" fmla="*/ 54 w 66"/>
                    <a:gd name="T5" fmla="*/ 0 h 30"/>
                    <a:gd name="T6" fmla="*/ 66 w 66"/>
                    <a:gd name="T7" fmla="*/ 30 h 30"/>
                    <a:gd name="T8" fmla="*/ 0 w 66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30">
                      <a:moveTo>
                        <a:pt x="0" y="30"/>
                      </a:moveTo>
                      <a:lnTo>
                        <a:pt x="12" y="0"/>
                      </a:lnTo>
                      <a:lnTo>
                        <a:pt x="54" y="0"/>
                      </a:lnTo>
                      <a:lnTo>
                        <a:pt x="6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52" name="Group 371"/>
              <p:cNvGrpSpPr/>
              <p:nvPr/>
            </p:nvGrpSpPr>
            <p:grpSpPr bwMode="auto">
              <a:xfrm>
                <a:off x="920" y="3553"/>
                <a:ext cx="45" cy="23"/>
                <a:chOff x="920" y="3553"/>
                <a:chExt cx="45" cy="23"/>
              </a:xfrm>
            </p:grpSpPr>
            <p:sp>
              <p:nvSpPr>
                <p:cNvPr id="273" name="Freeform 372"/>
                <p:cNvSpPr/>
                <p:nvPr/>
              </p:nvSpPr>
              <p:spPr bwMode="auto">
                <a:xfrm>
                  <a:off x="920" y="3553"/>
                  <a:ext cx="20" cy="23"/>
                </a:xfrm>
                <a:custGeom>
                  <a:avLst/>
                  <a:gdLst>
                    <a:gd name="T0" fmla="*/ 24 w 41"/>
                    <a:gd name="T1" fmla="*/ 68 h 68"/>
                    <a:gd name="T2" fmla="*/ 0 w 41"/>
                    <a:gd name="T3" fmla="*/ 32 h 68"/>
                    <a:gd name="T4" fmla="*/ 14 w 41"/>
                    <a:gd name="T5" fmla="*/ 0 h 68"/>
                    <a:gd name="T6" fmla="*/ 41 w 41"/>
                    <a:gd name="T7" fmla="*/ 32 h 68"/>
                    <a:gd name="T8" fmla="*/ 24 w 41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8">
                      <a:moveTo>
                        <a:pt x="24" y="68"/>
                      </a:moveTo>
                      <a:lnTo>
                        <a:pt x="0" y="32"/>
                      </a:lnTo>
                      <a:lnTo>
                        <a:pt x="14" y="0"/>
                      </a:lnTo>
                      <a:lnTo>
                        <a:pt x="41" y="32"/>
                      </a:lnTo>
                      <a:lnTo>
                        <a:pt x="24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4" name="Freeform 373"/>
                <p:cNvSpPr/>
                <p:nvPr/>
              </p:nvSpPr>
              <p:spPr bwMode="auto">
                <a:xfrm>
                  <a:off x="927" y="3554"/>
                  <a:ext cx="32" cy="11"/>
                </a:xfrm>
                <a:custGeom>
                  <a:avLst/>
                  <a:gdLst>
                    <a:gd name="T0" fmla="*/ 0 w 63"/>
                    <a:gd name="T1" fmla="*/ 0 h 33"/>
                    <a:gd name="T2" fmla="*/ 39 w 63"/>
                    <a:gd name="T3" fmla="*/ 0 h 33"/>
                    <a:gd name="T4" fmla="*/ 63 w 63"/>
                    <a:gd name="T5" fmla="*/ 33 h 33"/>
                    <a:gd name="T6" fmla="*/ 24 w 63"/>
                    <a:gd name="T7" fmla="*/ 33 h 33"/>
                    <a:gd name="T8" fmla="*/ 0 w 63"/>
                    <a:gd name="T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3">
                      <a:moveTo>
                        <a:pt x="0" y="0"/>
                      </a:moveTo>
                      <a:lnTo>
                        <a:pt x="39" y="0"/>
                      </a:lnTo>
                      <a:lnTo>
                        <a:pt x="63" y="33"/>
                      </a:lnTo>
                      <a:lnTo>
                        <a:pt x="24" y="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5" name="Freeform 374"/>
                <p:cNvSpPr/>
                <p:nvPr/>
              </p:nvSpPr>
              <p:spPr bwMode="auto">
                <a:xfrm>
                  <a:off x="932" y="3566"/>
                  <a:ext cx="33" cy="10"/>
                </a:xfrm>
                <a:custGeom>
                  <a:avLst/>
                  <a:gdLst>
                    <a:gd name="T0" fmla="*/ 0 w 66"/>
                    <a:gd name="T1" fmla="*/ 30 h 30"/>
                    <a:gd name="T2" fmla="*/ 12 w 66"/>
                    <a:gd name="T3" fmla="*/ 0 h 30"/>
                    <a:gd name="T4" fmla="*/ 53 w 66"/>
                    <a:gd name="T5" fmla="*/ 0 h 30"/>
                    <a:gd name="T6" fmla="*/ 66 w 66"/>
                    <a:gd name="T7" fmla="*/ 30 h 30"/>
                    <a:gd name="T8" fmla="*/ 0 w 66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30">
                      <a:moveTo>
                        <a:pt x="0" y="30"/>
                      </a:moveTo>
                      <a:lnTo>
                        <a:pt x="12" y="0"/>
                      </a:lnTo>
                      <a:lnTo>
                        <a:pt x="53" y="0"/>
                      </a:lnTo>
                      <a:lnTo>
                        <a:pt x="6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53" name="Group 375"/>
              <p:cNvGrpSpPr/>
              <p:nvPr/>
            </p:nvGrpSpPr>
            <p:grpSpPr bwMode="auto">
              <a:xfrm>
                <a:off x="934" y="3566"/>
                <a:ext cx="44" cy="23"/>
                <a:chOff x="934" y="3566"/>
                <a:chExt cx="44" cy="23"/>
              </a:xfrm>
            </p:grpSpPr>
            <p:sp>
              <p:nvSpPr>
                <p:cNvPr id="270" name="Freeform 376"/>
                <p:cNvSpPr/>
                <p:nvPr/>
              </p:nvSpPr>
              <p:spPr bwMode="auto">
                <a:xfrm>
                  <a:off x="934" y="3566"/>
                  <a:ext cx="19" cy="23"/>
                </a:xfrm>
                <a:custGeom>
                  <a:avLst/>
                  <a:gdLst>
                    <a:gd name="T0" fmla="*/ 22 w 40"/>
                    <a:gd name="T1" fmla="*/ 68 h 68"/>
                    <a:gd name="T2" fmla="*/ 0 w 40"/>
                    <a:gd name="T3" fmla="*/ 33 h 68"/>
                    <a:gd name="T4" fmla="*/ 12 w 40"/>
                    <a:gd name="T5" fmla="*/ 0 h 68"/>
                    <a:gd name="T6" fmla="*/ 40 w 40"/>
                    <a:gd name="T7" fmla="*/ 33 h 68"/>
                    <a:gd name="T8" fmla="*/ 22 w 40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8">
                      <a:moveTo>
                        <a:pt x="22" y="68"/>
                      </a:moveTo>
                      <a:lnTo>
                        <a:pt x="0" y="33"/>
                      </a:lnTo>
                      <a:lnTo>
                        <a:pt x="12" y="0"/>
                      </a:lnTo>
                      <a:lnTo>
                        <a:pt x="40" y="33"/>
                      </a:lnTo>
                      <a:lnTo>
                        <a:pt x="22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1" name="Freeform 377"/>
                <p:cNvSpPr/>
                <p:nvPr/>
              </p:nvSpPr>
              <p:spPr bwMode="auto">
                <a:xfrm>
                  <a:off x="940" y="3567"/>
                  <a:ext cx="32" cy="11"/>
                </a:xfrm>
                <a:custGeom>
                  <a:avLst/>
                  <a:gdLst>
                    <a:gd name="T0" fmla="*/ 0 w 65"/>
                    <a:gd name="T1" fmla="*/ 0 h 35"/>
                    <a:gd name="T2" fmla="*/ 41 w 65"/>
                    <a:gd name="T3" fmla="*/ 0 h 35"/>
                    <a:gd name="T4" fmla="*/ 65 w 65"/>
                    <a:gd name="T5" fmla="*/ 35 h 35"/>
                    <a:gd name="T6" fmla="*/ 25 w 65"/>
                    <a:gd name="T7" fmla="*/ 35 h 35"/>
                    <a:gd name="T8" fmla="*/ 0 w 65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35">
                      <a:moveTo>
                        <a:pt x="0" y="0"/>
                      </a:moveTo>
                      <a:lnTo>
                        <a:pt x="41" y="0"/>
                      </a:lnTo>
                      <a:lnTo>
                        <a:pt x="65" y="35"/>
                      </a:lnTo>
                      <a:lnTo>
                        <a:pt x="25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2" name="Freeform 378"/>
                <p:cNvSpPr/>
                <p:nvPr/>
              </p:nvSpPr>
              <p:spPr bwMode="auto">
                <a:xfrm>
                  <a:off x="945" y="3579"/>
                  <a:ext cx="33" cy="9"/>
                </a:xfrm>
                <a:custGeom>
                  <a:avLst/>
                  <a:gdLst>
                    <a:gd name="T0" fmla="*/ 0 w 65"/>
                    <a:gd name="T1" fmla="*/ 28 h 28"/>
                    <a:gd name="T2" fmla="*/ 13 w 65"/>
                    <a:gd name="T3" fmla="*/ 0 h 28"/>
                    <a:gd name="T4" fmla="*/ 54 w 65"/>
                    <a:gd name="T5" fmla="*/ 0 h 28"/>
                    <a:gd name="T6" fmla="*/ 65 w 65"/>
                    <a:gd name="T7" fmla="*/ 28 h 28"/>
                    <a:gd name="T8" fmla="*/ 0 w 65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28">
                      <a:moveTo>
                        <a:pt x="0" y="28"/>
                      </a:moveTo>
                      <a:lnTo>
                        <a:pt x="13" y="0"/>
                      </a:lnTo>
                      <a:lnTo>
                        <a:pt x="54" y="0"/>
                      </a:lnTo>
                      <a:lnTo>
                        <a:pt x="65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54" name="Group 379"/>
              <p:cNvGrpSpPr/>
              <p:nvPr/>
            </p:nvGrpSpPr>
            <p:grpSpPr bwMode="auto">
              <a:xfrm>
                <a:off x="949" y="3579"/>
                <a:ext cx="83" cy="63"/>
                <a:chOff x="949" y="3579"/>
                <a:chExt cx="83" cy="63"/>
              </a:xfrm>
            </p:grpSpPr>
            <p:grpSp>
              <p:nvGrpSpPr>
                <p:cNvPr id="254" name="Group 380"/>
                <p:cNvGrpSpPr/>
                <p:nvPr/>
              </p:nvGrpSpPr>
              <p:grpSpPr bwMode="auto">
                <a:xfrm>
                  <a:off x="949" y="3579"/>
                  <a:ext cx="44" cy="23"/>
                  <a:chOff x="949" y="3579"/>
                  <a:chExt cx="44" cy="23"/>
                </a:xfrm>
              </p:grpSpPr>
              <p:sp>
                <p:nvSpPr>
                  <p:cNvPr id="267" name="Freeform 381"/>
                  <p:cNvSpPr/>
                  <p:nvPr/>
                </p:nvSpPr>
                <p:spPr bwMode="auto">
                  <a:xfrm>
                    <a:off x="949" y="3579"/>
                    <a:ext cx="19" cy="23"/>
                  </a:xfrm>
                  <a:custGeom>
                    <a:avLst/>
                    <a:gdLst>
                      <a:gd name="T0" fmla="*/ 21 w 38"/>
                      <a:gd name="T1" fmla="*/ 68 h 68"/>
                      <a:gd name="T2" fmla="*/ 0 w 38"/>
                      <a:gd name="T3" fmla="*/ 32 h 68"/>
                      <a:gd name="T4" fmla="*/ 11 w 38"/>
                      <a:gd name="T5" fmla="*/ 0 h 68"/>
                      <a:gd name="T6" fmla="*/ 38 w 38"/>
                      <a:gd name="T7" fmla="*/ 32 h 68"/>
                      <a:gd name="T8" fmla="*/ 21 w 38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68">
                        <a:moveTo>
                          <a:pt x="21" y="68"/>
                        </a:moveTo>
                        <a:lnTo>
                          <a:pt x="0" y="32"/>
                        </a:lnTo>
                        <a:lnTo>
                          <a:pt x="11" y="0"/>
                        </a:lnTo>
                        <a:lnTo>
                          <a:pt x="38" y="32"/>
                        </a:lnTo>
                        <a:lnTo>
                          <a:pt x="21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8" name="Freeform 382"/>
                  <p:cNvSpPr/>
                  <p:nvPr/>
                </p:nvSpPr>
                <p:spPr bwMode="auto">
                  <a:xfrm>
                    <a:off x="955" y="3579"/>
                    <a:ext cx="32" cy="11"/>
                  </a:xfrm>
                  <a:custGeom>
                    <a:avLst/>
                    <a:gdLst>
                      <a:gd name="T0" fmla="*/ 0 w 66"/>
                      <a:gd name="T1" fmla="*/ 0 h 32"/>
                      <a:gd name="T2" fmla="*/ 42 w 66"/>
                      <a:gd name="T3" fmla="*/ 0 h 32"/>
                      <a:gd name="T4" fmla="*/ 66 w 66"/>
                      <a:gd name="T5" fmla="*/ 32 h 32"/>
                      <a:gd name="T6" fmla="*/ 25 w 66"/>
                      <a:gd name="T7" fmla="*/ 32 h 32"/>
                      <a:gd name="T8" fmla="*/ 0 w 66"/>
                      <a:gd name="T9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2">
                        <a:moveTo>
                          <a:pt x="0" y="0"/>
                        </a:moveTo>
                        <a:lnTo>
                          <a:pt x="42" y="0"/>
                        </a:lnTo>
                        <a:lnTo>
                          <a:pt x="66" y="32"/>
                        </a:lnTo>
                        <a:lnTo>
                          <a:pt x="25" y="3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9" name="Freeform 383"/>
                  <p:cNvSpPr/>
                  <p:nvPr/>
                </p:nvSpPr>
                <p:spPr bwMode="auto">
                  <a:xfrm>
                    <a:off x="960" y="3591"/>
                    <a:ext cx="33" cy="10"/>
                  </a:xfrm>
                  <a:custGeom>
                    <a:avLst/>
                    <a:gdLst>
                      <a:gd name="T0" fmla="*/ 0 w 65"/>
                      <a:gd name="T1" fmla="*/ 31 h 31"/>
                      <a:gd name="T2" fmla="*/ 14 w 65"/>
                      <a:gd name="T3" fmla="*/ 0 h 31"/>
                      <a:gd name="T4" fmla="*/ 55 w 65"/>
                      <a:gd name="T5" fmla="*/ 0 h 31"/>
                      <a:gd name="T6" fmla="*/ 65 w 65"/>
                      <a:gd name="T7" fmla="*/ 31 h 31"/>
                      <a:gd name="T8" fmla="*/ 0 w 65"/>
                      <a:gd name="T9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1">
                        <a:moveTo>
                          <a:pt x="0" y="31"/>
                        </a:moveTo>
                        <a:lnTo>
                          <a:pt x="14" y="0"/>
                        </a:lnTo>
                        <a:lnTo>
                          <a:pt x="55" y="0"/>
                        </a:lnTo>
                        <a:lnTo>
                          <a:pt x="65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55" name="Group 384"/>
                <p:cNvGrpSpPr/>
                <p:nvPr/>
              </p:nvGrpSpPr>
              <p:grpSpPr bwMode="auto">
                <a:xfrm>
                  <a:off x="961" y="3592"/>
                  <a:ext cx="45" cy="23"/>
                  <a:chOff x="961" y="3592"/>
                  <a:chExt cx="45" cy="23"/>
                </a:xfrm>
              </p:grpSpPr>
              <p:sp>
                <p:nvSpPr>
                  <p:cNvPr id="264" name="Freeform 385"/>
                  <p:cNvSpPr/>
                  <p:nvPr/>
                </p:nvSpPr>
                <p:spPr bwMode="auto">
                  <a:xfrm>
                    <a:off x="961" y="3592"/>
                    <a:ext cx="20" cy="23"/>
                  </a:xfrm>
                  <a:custGeom>
                    <a:avLst/>
                    <a:gdLst>
                      <a:gd name="T0" fmla="*/ 23 w 40"/>
                      <a:gd name="T1" fmla="*/ 69 h 69"/>
                      <a:gd name="T2" fmla="*/ 0 w 40"/>
                      <a:gd name="T3" fmla="*/ 33 h 69"/>
                      <a:gd name="T4" fmla="*/ 12 w 40"/>
                      <a:gd name="T5" fmla="*/ 0 h 69"/>
                      <a:gd name="T6" fmla="*/ 40 w 40"/>
                      <a:gd name="T7" fmla="*/ 33 h 69"/>
                      <a:gd name="T8" fmla="*/ 23 w 40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9">
                        <a:moveTo>
                          <a:pt x="23" y="69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40" y="33"/>
                        </a:lnTo>
                        <a:lnTo>
                          <a:pt x="23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5" name="Freeform 386"/>
                  <p:cNvSpPr/>
                  <p:nvPr/>
                </p:nvSpPr>
                <p:spPr bwMode="auto">
                  <a:xfrm>
                    <a:off x="968" y="3593"/>
                    <a:ext cx="33" cy="11"/>
                  </a:xfrm>
                  <a:custGeom>
                    <a:avLst/>
                    <a:gdLst>
                      <a:gd name="T0" fmla="*/ 0 w 66"/>
                      <a:gd name="T1" fmla="*/ 0 h 35"/>
                      <a:gd name="T2" fmla="*/ 41 w 66"/>
                      <a:gd name="T3" fmla="*/ 0 h 35"/>
                      <a:gd name="T4" fmla="*/ 66 w 66"/>
                      <a:gd name="T5" fmla="*/ 35 h 35"/>
                      <a:gd name="T6" fmla="*/ 24 w 66"/>
                      <a:gd name="T7" fmla="*/ 35 h 35"/>
                      <a:gd name="T8" fmla="*/ 0 w 66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5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6" y="35"/>
                        </a:lnTo>
                        <a:lnTo>
                          <a:pt x="24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6" name="Freeform 387"/>
                  <p:cNvSpPr/>
                  <p:nvPr/>
                </p:nvSpPr>
                <p:spPr bwMode="auto">
                  <a:xfrm>
                    <a:off x="973" y="3605"/>
                    <a:ext cx="33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3 w 66"/>
                      <a:gd name="T3" fmla="*/ 0 h 30"/>
                      <a:gd name="T4" fmla="*/ 55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3" y="0"/>
                        </a:lnTo>
                        <a:lnTo>
                          <a:pt x="55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56" name="Group 388"/>
                <p:cNvGrpSpPr/>
                <p:nvPr/>
              </p:nvGrpSpPr>
              <p:grpSpPr bwMode="auto">
                <a:xfrm>
                  <a:off x="974" y="3606"/>
                  <a:ext cx="44" cy="23"/>
                  <a:chOff x="974" y="3606"/>
                  <a:chExt cx="44" cy="23"/>
                </a:xfrm>
              </p:grpSpPr>
              <p:sp>
                <p:nvSpPr>
                  <p:cNvPr id="261" name="Freeform 389"/>
                  <p:cNvSpPr/>
                  <p:nvPr/>
                </p:nvSpPr>
                <p:spPr bwMode="auto">
                  <a:xfrm>
                    <a:off x="974" y="3606"/>
                    <a:ext cx="19" cy="23"/>
                  </a:xfrm>
                  <a:custGeom>
                    <a:avLst/>
                    <a:gdLst>
                      <a:gd name="T0" fmla="*/ 24 w 40"/>
                      <a:gd name="T1" fmla="*/ 68 h 68"/>
                      <a:gd name="T2" fmla="*/ 0 w 40"/>
                      <a:gd name="T3" fmla="*/ 35 h 68"/>
                      <a:gd name="T4" fmla="*/ 12 w 40"/>
                      <a:gd name="T5" fmla="*/ 0 h 68"/>
                      <a:gd name="T6" fmla="*/ 40 w 40"/>
                      <a:gd name="T7" fmla="*/ 35 h 68"/>
                      <a:gd name="T8" fmla="*/ 24 w 40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8">
                        <a:moveTo>
                          <a:pt x="24" y="68"/>
                        </a:moveTo>
                        <a:lnTo>
                          <a:pt x="0" y="35"/>
                        </a:lnTo>
                        <a:lnTo>
                          <a:pt x="12" y="0"/>
                        </a:lnTo>
                        <a:lnTo>
                          <a:pt x="40" y="35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2" name="Freeform 390"/>
                  <p:cNvSpPr/>
                  <p:nvPr/>
                </p:nvSpPr>
                <p:spPr bwMode="auto">
                  <a:xfrm>
                    <a:off x="980" y="3606"/>
                    <a:ext cx="32" cy="12"/>
                  </a:xfrm>
                  <a:custGeom>
                    <a:avLst/>
                    <a:gdLst>
                      <a:gd name="T0" fmla="*/ 0 w 65"/>
                      <a:gd name="T1" fmla="*/ 0 h 35"/>
                      <a:gd name="T2" fmla="*/ 42 w 65"/>
                      <a:gd name="T3" fmla="*/ 0 h 35"/>
                      <a:gd name="T4" fmla="*/ 65 w 65"/>
                      <a:gd name="T5" fmla="*/ 35 h 35"/>
                      <a:gd name="T6" fmla="*/ 25 w 65"/>
                      <a:gd name="T7" fmla="*/ 35 h 35"/>
                      <a:gd name="T8" fmla="*/ 0 w 65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5">
                        <a:moveTo>
                          <a:pt x="0" y="0"/>
                        </a:moveTo>
                        <a:lnTo>
                          <a:pt x="42" y="0"/>
                        </a:lnTo>
                        <a:lnTo>
                          <a:pt x="65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3" name="Freeform 391"/>
                  <p:cNvSpPr/>
                  <p:nvPr/>
                </p:nvSpPr>
                <p:spPr bwMode="auto">
                  <a:xfrm>
                    <a:off x="986" y="3619"/>
                    <a:ext cx="32" cy="9"/>
                  </a:xfrm>
                  <a:custGeom>
                    <a:avLst/>
                    <a:gdLst>
                      <a:gd name="T0" fmla="*/ 0 w 65"/>
                      <a:gd name="T1" fmla="*/ 29 h 29"/>
                      <a:gd name="T2" fmla="*/ 12 w 65"/>
                      <a:gd name="T3" fmla="*/ 0 h 29"/>
                      <a:gd name="T4" fmla="*/ 53 w 65"/>
                      <a:gd name="T5" fmla="*/ 0 h 29"/>
                      <a:gd name="T6" fmla="*/ 65 w 65"/>
                      <a:gd name="T7" fmla="*/ 29 h 29"/>
                      <a:gd name="T8" fmla="*/ 0 w 65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29">
                        <a:moveTo>
                          <a:pt x="0" y="29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5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57" name="Group 392"/>
                <p:cNvGrpSpPr/>
                <p:nvPr/>
              </p:nvGrpSpPr>
              <p:grpSpPr bwMode="auto">
                <a:xfrm>
                  <a:off x="987" y="3619"/>
                  <a:ext cx="45" cy="23"/>
                  <a:chOff x="987" y="3619"/>
                  <a:chExt cx="45" cy="23"/>
                </a:xfrm>
              </p:grpSpPr>
              <p:sp>
                <p:nvSpPr>
                  <p:cNvPr id="258" name="Freeform 393"/>
                  <p:cNvSpPr/>
                  <p:nvPr/>
                </p:nvSpPr>
                <p:spPr bwMode="auto">
                  <a:xfrm>
                    <a:off x="987" y="3619"/>
                    <a:ext cx="20" cy="23"/>
                  </a:xfrm>
                  <a:custGeom>
                    <a:avLst/>
                    <a:gdLst>
                      <a:gd name="T0" fmla="*/ 22 w 39"/>
                      <a:gd name="T1" fmla="*/ 68 h 68"/>
                      <a:gd name="T2" fmla="*/ 0 w 39"/>
                      <a:gd name="T3" fmla="*/ 33 h 68"/>
                      <a:gd name="T4" fmla="*/ 12 w 39"/>
                      <a:gd name="T5" fmla="*/ 0 h 68"/>
                      <a:gd name="T6" fmla="*/ 39 w 39"/>
                      <a:gd name="T7" fmla="*/ 33 h 68"/>
                      <a:gd name="T8" fmla="*/ 22 w 39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8">
                        <a:moveTo>
                          <a:pt x="22" y="68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39" y="33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9" name="Freeform 394"/>
                  <p:cNvSpPr/>
                  <p:nvPr/>
                </p:nvSpPr>
                <p:spPr bwMode="auto">
                  <a:xfrm>
                    <a:off x="994" y="3620"/>
                    <a:ext cx="32" cy="11"/>
                  </a:xfrm>
                  <a:custGeom>
                    <a:avLst/>
                    <a:gdLst>
                      <a:gd name="T0" fmla="*/ 0 w 64"/>
                      <a:gd name="T1" fmla="*/ 0 h 33"/>
                      <a:gd name="T2" fmla="*/ 41 w 64"/>
                      <a:gd name="T3" fmla="*/ 0 h 33"/>
                      <a:gd name="T4" fmla="*/ 64 w 64"/>
                      <a:gd name="T5" fmla="*/ 33 h 33"/>
                      <a:gd name="T6" fmla="*/ 25 w 64"/>
                      <a:gd name="T7" fmla="*/ 33 h 33"/>
                      <a:gd name="T8" fmla="*/ 0 w 64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3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4" y="33"/>
                        </a:lnTo>
                        <a:lnTo>
                          <a:pt x="25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0" name="Freeform 395"/>
                  <p:cNvSpPr/>
                  <p:nvPr/>
                </p:nvSpPr>
                <p:spPr bwMode="auto">
                  <a:xfrm>
                    <a:off x="999" y="3632"/>
                    <a:ext cx="33" cy="9"/>
                  </a:xfrm>
                  <a:custGeom>
                    <a:avLst/>
                    <a:gdLst>
                      <a:gd name="T0" fmla="*/ 0 w 65"/>
                      <a:gd name="T1" fmla="*/ 29 h 29"/>
                      <a:gd name="T2" fmla="*/ 14 w 65"/>
                      <a:gd name="T3" fmla="*/ 0 h 29"/>
                      <a:gd name="T4" fmla="*/ 53 w 65"/>
                      <a:gd name="T5" fmla="*/ 0 h 29"/>
                      <a:gd name="T6" fmla="*/ 65 w 65"/>
                      <a:gd name="T7" fmla="*/ 29 h 29"/>
                      <a:gd name="T8" fmla="*/ 0 w 65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29">
                        <a:moveTo>
                          <a:pt x="0" y="29"/>
                        </a:moveTo>
                        <a:lnTo>
                          <a:pt x="14" y="0"/>
                        </a:lnTo>
                        <a:lnTo>
                          <a:pt x="53" y="0"/>
                        </a:lnTo>
                        <a:lnTo>
                          <a:pt x="65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55" name="Group 396"/>
              <p:cNvGrpSpPr/>
              <p:nvPr/>
            </p:nvGrpSpPr>
            <p:grpSpPr bwMode="auto">
              <a:xfrm>
                <a:off x="1002" y="3632"/>
                <a:ext cx="83" cy="63"/>
                <a:chOff x="1002" y="3632"/>
                <a:chExt cx="83" cy="63"/>
              </a:xfrm>
            </p:grpSpPr>
            <p:grpSp>
              <p:nvGrpSpPr>
                <p:cNvPr id="238" name="Group 397"/>
                <p:cNvGrpSpPr/>
                <p:nvPr/>
              </p:nvGrpSpPr>
              <p:grpSpPr bwMode="auto">
                <a:xfrm>
                  <a:off x="1002" y="3632"/>
                  <a:ext cx="44" cy="22"/>
                  <a:chOff x="1002" y="3632"/>
                  <a:chExt cx="44" cy="22"/>
                </a:xfrm>
              </p:grpSpPr>
              <p:sp>
                <p:nvSpPr>
                  <p:cNvPr id="251" name="Freeform 398"/>
                  <p:cNvSpPr/>
                  <p:nvPr/>
                </p:nvSpPr>
                <p:spPr bwMode="auto">
                  <a:xfrm>
                    <a:off x="1002" y="3632"/>
                    <a:ext cx="19" cy="22"/>
                  </a:xfrm>
                  <a:custGeom>
                    <a:avLst/>
                    <a:gdLst>
                      <a:gd name="T0" fmla="*/ 21 w 38"/>
                      <a:gd name="T1" fmla="*/ 68 h 68"/>
                      <a:gd name="T2" fmla="*/ 0 w 38"/>
                      <a:gd name="T3" fmla="*/ 33 h 68"/>
                      <a:gd name="T4" fmla="*/ 10 w 38"/>
                      <a:gd name="T5" fmla="*/ 0 h 68"/>
                      <a:gd name="T6" fmla="*/ 38 w 38"/>
                      <a:gd name="T7" fmla="*/ 33 h 68"/>
                      <a:gd name="T8" fmla="*/ 21 w 38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68">
                        <a:moveTo>
                          <a:pt x="21" y="68"/>
                        </a:moveTo>
                        <a:lnTo>
                          <a:pt x="0" y="33"/>
                        </a:lnTo>
                        <a:lnTo>
                          <a:pt x="10" y="0"/>
                        </a:lnTo>
                        <a:lnTo>
                          <a:pt x="38" y="33"/>
                        </a:lnTo>
                        <a:lnTo>
                          <a:pt x="21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2" name="Freeform 399"/>
                  <p:cNvSpPr/>
                  <p:nvPr/>
                </p:nvSpPr>
                <p:spPr bwMode="auto">
                  <a:xfrm>
                    <a:off x="1008" y="3632"/>
                    <a:ext cx="33" cy="12"/>
                  </a:xfrm>
                  <a:custGeom>
                    <a:avLst/>
                    <a:gdLst>
                      <a:gd name="T0" fmla="*/ 0 w 65"/>
                      <a:gd name="T1" fmla="*/ 0 h 35"/>
                      <a:gd name="T2" fmla="*/ 40 w 65"/>
                      <a:gd name="T3" fmla="*/ 0 h 35"/>
                      <a:gd name="T4" fmla="*/ 65 w 65"/>
                      <a:gd name="T5" fmla="*/ 35 h 35"/>
                      <a:gd name="T6" fmla="*/ 25 w 65"/>
                      <a:gd name="T7" fmla="*/ 35 h 35"/>
                      <a:gd name="T8" fmla="*/ 0 w 65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5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5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3" name="Freeform 400"/>
                  <p:cNvSpPr/>
                  <p:nvPr/>
                </p:nvSpPr>
                <p:spPr bwMode="auto">
                  <a:xfrm>
                    <a:off x="1013" y="3644"/>
                    <a:ext cx="33" cy="10"/>
                  </a:xfrm>
                  <a:custGeom>
                    <a:avLst/>
                    <a:gdLst>
                      <a:gd name="T0" fmla="*/ 0 w 66"/>
                      <a:gd name="T1" fmla="*/ 28 h 28"/>
                      <a:gd name="T2" fmla="*/ 13 w 66"/>
                      <a:gd name="T3" fmla="*/ 0 h 28"/>
                      <a:gd name="T4" fmla="*/ 55 w 66"/>
                      <a:gd name="T5" fmla="*/ 0 h 28"/>
                      <a:gd name="T6" fmla="*/ 66 w 66"/>
                      <a:gd name="T7" fmla="*/ 28 h 28"/>
                      <a:gd name="T8" fmla="*/ 0 w 66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28">
                        <a:moveTo>
                          <a:pt x="0" y="28"/>
                        </a:moveTo>
                        <a:lnTo>
                          <a:pt x="13" y="0"/>
                        </a:lnTo>
                        <a:lnTo>
                          <a:pt x="55" y="0"/>
                        </a:lnTo>
                        <a:lnTo>
                          <a:pt x="66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39" name="Group 401"/>
                <p:cNvGrpSpPr/>
                <p:nvPr/>
              </p:nvGrpSpPr>
              <p:grpSpPr bwMode="auto">
                <a:xfrm>
                  <a:off x="1014" y="3645"/>
                  <a:ext cx="44" cy="23"/>
                  <a:chOff x="1014" y="3645"/>
                  <a:chExt cx="44" cy="23"/>
                </a:xfrm>
              </p:grpSpPr>
              <p:sp>
                <p:nvSpPr>
                  <p:cNvPr id="248" name="Freeform 402"/>
                  <p:cNvSpPr/>
                  <p:nvPr/>
                </p:nvSpPr>
                <p:spPr bwMode="auto">
                  <a:xfrm>
                    <a:off x="1014" y="3645"/>
                    <a:ext cx="19" cy="23"/>
                  </a:xfrm>
                  <a:custGeom>
                    <a:avLst/>
                    <a:gdLst>
                      <a:gd name="T0" fmla="*/ 24 w 40"/>
                      <a:gd name="T1" fmla="*/ 68 h 68"/>
                      <a:gd name="T2" fmla="*/ 0 w 40"/>
                      <a:gd name="T3" fmla="*/ 33 h 68"/>
                      <a:gd name="T4" fmla="*/ 14 w 40"/>
                      <a:gd name="T5" fmla="*/ 0 h 68"/>
                      <a:gd name="T6" fmla="*/ 40 w 40"/>
                      <a:gd name="T7" fmla="*/ 33 h 68"/>
                      <a:gd name="T8" fmla="*/ 24 w 40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8">
                        <a:moveTo>
                          <a:pt x="24" y="68"/>
                        </a:moveTo>
                        <a:lnTo>
                          <a:pt x="0" y="33"/>
                        </a:lnTo>
                        <a:lnTo>
                          <a:pt x="14" y="0"/>
                        </a:lnTo>
                        <a:lnTo>
                          <a:pt x="40" y="33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9" name="Freeform 403"/>
                  <p:cNvSpPr/>
                  <p:nvPr/>
                </p:nvSpPr>
                <p:spPr bwMode="auto">
                  <a:xfrm>
                    <a:off x="1021" y="3646"/>
                    <a:ext cx="32" cy="11"/>
                  </a:xfrm>
                  <a:custGeom>
                    <a:avLst/>
                    <a:gdLst>
                      <a:gd name="T0" fmla="*/ 0 w 63"/>
                      <a:gd name="T1" fmla="*/ 0 h 33"/>
                      <a:gd name="T2" fmla="*/ 41 w 63"/>
                      <a:gd name="T3" fmla="*/ 0 h 33"/>
                      <a:gd name="T4" fmla="*/ 63 w 63"/>
                      <a:gd name="T5" fmla="*/ 33 h 33"/>
                      <a:gd name="T6" fmla="*/ 24 w 63"/>
                      <a:gd name="T7" fmla="*/ 33 h 33"/>
                      <a:gd name="T8" fmla="*/ 0 w 63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3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3" y="33"/>
                        </a:lnTo>
                        <a:lnTo>
                          <a:pt x="24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0" name="Freeform 404"/>
                  <p:cNvSpPr/>
                  <p:nvPr/>
                </p:nvSpPr>
                <p:spPr bwMode="auto">
                  <a:xfrm>
                    <a:off x="1026" y="3658"/>
                    <a:ext cx="32" cy="10"/>
                  </a:xfrm>
                  <a:custGeom>
                    <a:avLst/>
                    <a:gdLst>
                      <a:gd name="T0" fmla="*/ 0 w 65"/>
                      <a:gd name="T1" fmla="*/ 30 h 30"/>
                      <a:gd name="T2" fmla="*/ 12 w 65"/>
                      <a:gd name="T3" fmla="*/ 0 h 30"/>
                      <a:gd name="T4" fmla="*/ 53 w 65"/>
                      <a:gd name="T5" fmla="*/ 0 h 30"/>
                      <a:gd name="T6" fmla="*/ 65 w 65"/>
                      <a:gd name="T7" fmla="*/ 30 h 30"/>
                      <a:gd name="T8" fmla="*/ 0 w 65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5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40" name="Group 405"/>
                <p:cNvGrpSpPr/>
                <p:nvPr/>
              </p:nvGrpSpPr>
              <p:grpSpPr bwMode="auto">
                <a:xfrm>
                  <a:off x="1027" y="3659"/>
                  <a:ext cx="45" cy="23"/>
                  <a:chOff x="1027" y="3659"/>
                  <a:chExt cx="45" cy="23"/>
                </a:xfrm>
              </p:grpSpPr>
              <p:sp>
                <p:nvSpPr>
                  <p:cNvPr id="245" name="Freeform 406"/>
                  <p:cNvSpPr/>
                  <p:nvPr/>
                </p:nvSpPr>
                <p:spPr bwMode="auto">
                  <a:xfrm>
                    <a:off x="1027" y="3659"/>
                    <a:ext cx="20" cy="23"/>
                  </a:xfrm>
                  <a:custGeom>
                    <a:avLst/>
                    <a:gdLst>
                      <a:gd name="T0" fmla="*/ 22 w 39"/>
                      <a:gd name="T1" fmla="*/ 70 h 70"/>
                      <a:gd name="T2" fmla="*/ 0 w 39"/>
                      <a:gd name="T3" fmla="*/ 34 h 70"/>
                      <a:gd name="T4" fmla="*/ 12 w 39"/>
                      <a:gd name="T5" fmla="*/ 0 h 70"/>
                      <a:gd name="T6" fmla="*/ 39 w 39"/>
                      <a:gd name="T7" fmla="*/ 34 h 70"/>
                      <a:gd name="T8" fmla="*/ 22 w 39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70">
                        <a:moveTo>
                          <a:pt x="22" y="70"/>
                        </a:moveTo>
                        <a:lnTo>
                          <a:pt x="0" y="34"/>
                        </a:lnTo>
                        <a:lnTo>
                          <a:pt x="12" y="0"/>
                        </a:lnTo>
                        <a:lnTo>
                          <a:pt x="39" y="34"/>
                        </a:lnTo>
                        <a:lnTo>
                          <a:pt x="22" y="7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6" name="Freeform 407"/>
                  <p:cNvSpPr/>
                  <p:nvPr/>
                </p:nvSpPr>
                <p:spPr bwMode="auto">
                  <a:xfrm>
                    <a:off x="1033" y="3659"/>
                    <a:ext cx="33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39 w 64"/>
                      <a:gd name="T3" fmla="*/ 0 h 34"/>
                      <a:gd name="T4" fmla="*/ 64 w 64"/>
                      <a:gd name="T5" fmla="*/ 34 h 34"/>
                      <a:gd name="T6" fmla="*/ 25 w 64"/>
                      <a:gd name="T7" fmla="*/ 34 h 34"/>
                      <a:gd name="T8" fmla="*/ 0 w 64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4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7" name="Freeform 408"/>
                  <p:cNvSpPr/>
                  <p:nvPr/>
                </p:nvSpPr>
                <p:spPr bwMode="auto">
                  <a:xfrm>
                    <a:off x="1039" y="3671"/>
                    <a:ext cx="33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2 w 66"/>
                      <a:gd name="T3" fmla="*/ 0 h 30"/>
                      <a:gd name="T4" fmla="*/ 54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41" name="Group 409"/>
                <p:cNvGrpSpPr/>
                <p:nvPr/>
              </p:nvGrpSpPr>
              <p:grpSpPr bwMode="auto">
                <a:xfrm>
                  <a:off x="1040" y="3672"/>
                  <a:ext cx="45" cy="23"/>
                  <a:chOff x="1040" y="3672"/>
                  <a:chExt cx="45" cy="23"/>
                </a:xfrm>
              </p:grpSpPr>
              <p:sp>
                <p:nvSpPr>
                  <p:cNvPr id="242" name="Freeform 410"/>
                  <p:cNvSpPr/>
                  <p:nvPr/>
                </p:nvSpPr>
                <p:spPr bwMode="auto">
                  <a:xfrm>
                    <a:off x="1040" y="3672"/>
                    <a:ext cx="20" cy="23"/>
                  </a:xfrm>
                  <a:custGeom>
                    <a:avLst/>
                    <a:gdLst>
                      <a:gd name="T0" fmla="*/ 24 w 41"/>
                      <a:gd name="T1" fmla="*/ 70 h 70"/>
                      <a:gd name="T2" fmla="*/ 0 w 41"/>
                      <a:gd name="T3" fmla="*/ 35 h 70"/>
                      <a:gd name="T4" fmla="*/ 13 w 41"/>
                      <a:gd name="T5" fmla="*/ 0 h 70"/>
                      <a:gd name="T6" fmla="*/ 41 w 41"/>
                      <a:gd name="T7" fmla="*/ 35 h 70"/>
                      <a:gd name="T8" fmla="*/ 24 w 41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" h="70">
                        <a:moveTo>
                          <a:pt x="24" y="70"/>
                        </a:moveTo>
                        <a:lnTo>
                          <a:pt x="0" y="35"/>
                        </a:lnTo>
                        <a:lnTo>
                          <a:pt x="13" y="0"/>
                        </a:lnTo>
                        <a:lnTo>
                          <a:pt x="41" y="35"/>
                        </a:lnTo>
                        <a:lnTo>
                          <a:pt x="24" y="7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3" name="Freeform 411"/>
                  <p:cNvSpPr/>
                  <p:nvPr/>
                </p:nvSpPr>
                <p:spPr bwMode="auto">
                  <a:xfrm>
                    <a:off x="1047" y="3672"/>
                    <a:ext cx="32" cy="12"/>
                  </a:xfrm>
                  <a:custGeom>
                    <a:avLst/>
                    <a:gdLst>
                      <a:gd name="T0" fmla="*/ 0 w 65"/>
                      <a:gd name="T1" fmla="*/ 0 h 34"/>
                      <a:gd name="T2" fmla="*/ 41 w 65"/>
                      <a:gd name="T3" fmla="*/ 0 h 34"/>
                      <a:gd name="T4" fmla="*/ 65 w 65"/>
                      <a:gd name="T5" fmla="*/ 34 h 34"/>
                      <a:gd name="T6" fmla="*/ 24 w 65"/>
                      <a:gd name="T7" fmla="*/ 34 h 34"/>
                      <a:gd name="T8" fmla="*/ 0 w 65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4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5" y="34"/>
                        </a:lnTo>
                        <a:lnTo>
                          <a:pt x="24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4" name="Freeform 412"/>
                  <p:cNvSpPr/>
                  <p:nvPr/>
                </p:nvSpPr>
                <p:spPr bwMode="auto">
                  <a:xfrm>
                    <a:off x="1053" y="3685"/>
                    <a:ext cx="32" cy="9"/>
                  </a:xfrm>
                  <a:custGeom>
                    <a:avLst/>
                    <a:gdLst>
                      <a:gd name="T0" fmla="*/ 0 w 66"/>
                      <a:gd name="T1" fmla="*/ 28 h 28"/>
                      <a:gd name="T2" fmla="*/ 12 w 66"/>
                      <a:gd name="T3" fmla="*/ 0 h 28"/>
                      <a:gd name="T4" fmla="*/ 54 w 66"/>
                      <a:gd name="T5" fmla="*/ 0 h 28"/>
                      <a:gd name="T6" fmla="*/ 66 w 66"/>
                      <a:gd name="T7" fmla="*/ 28 h 28"/>
                      <a:gd name="T8" fmla="*/ 0 w 66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28">
                        <a:moveTo>
                          <a:pt x="0" y="28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56" name="Group 413"/>
              <p:cNvGrpSpPr/>
              <p:nvPr/>
            </p:nvGrpSpPr>
            <p:grpSpPr bwMode="auto">
              <a:xfrm>
                <a:off x="1054" y="3685"/>
                <a:ext cx="45" cy="23"/>
                <a:chOff x="1054" y="3685"/>
                <a:chExt cx="45" cy="23"/>
              </a:xfrm>
            </p:grpSpPr>
            <p:sp>
              <p:nvSpPr>
                <p:cNvPr id="235" name="Freeform 414"/>
                <p:cNvSpPr/>
                <p:nvPr/>
              </p:nvSpPr>
              <p:spPr bwMode="auto">
                <a:xfrm>
                  <a:off x="1054" y="3685"/>
                  <a:ext cx="20" cy="23"/>
                </a:xfrm>
                <a:custGeom>
                  <a:avLst/>
                  <a:gdLst>
                    <a:gd name="T0" fmla="*/ 23 w 39"/>
                    <a:gd name="T1" fmla="*/ 70 h 70"/>
                    <a:gd name="T2" fmla="*/ 0 w 39"/>
                    <a:gd name="T3" fmla="*/ 34 h 70"/>
                    <a:gd name="T4" fmla="*/ 13 w 39"/>
                    <a:gd name="T5" fmla="*/ 0 h 70"/>
                    <a:gd name="T6" fmla="*/ 39 w 39"/>
                    <a:gd name="T7" fmla="*/ 34 h 70"/>
                    <a:gd name="T8" fmla="*/ 23 w 39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70">
                      <a:moveTo>
                        <a:pt x="23" y="70"/>
                      </a:moveTo>
                      <a:lnTo>
                        <a:pt x="0" y="34"/>
                      </a:lnTo>
                      <a:lnTo>
                        <a:pt x="13" y="0"/>
                      </a:lnTo>
                      <a:lnTo>
                        <a:pt x="39" y="34"/>
                      </a:lnTo>
                      <a:lnTo>
                        <a:pt x="23" y="7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6" name="Freeform 415"/>
                <p:cNvSpPr/>
                <p:nvPr/>
              </p:nvSpPr>
              <p:spPr bwMode="auto">
                <a:xfrm>
                  <a:off x="1061" y="3685"/>
                  <a:ext cx="32" cy="12"/>
                </a:xfrm>
                <a:custGeom>
                  <a:avLst/>
                  <a:gdLst>
                    <a:gd name="T0" fmla="*/ 0 w 63"/>
                    <a:gd name="T1" fmla="*/ 0 h 35"/>
                    <a:gd name="T2" fmla="*/ 41 w 63"/>
                    <a:gd name="T3" fmla="*/ 0 h 35"/>
                    <a:gd name="T4" fmla="*/ 63 w 63"/>
                    <a:gd name="T5" fmla="*/ 35 h 35"/>
                    <a:gd name="T6" fmla="*/ 24 w 63"/>
                    <a:gd name="T7" fmla="*/ 35 h 35"/>
                    <a:gd name="T8" fmla="*/ 0 w 63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5">
                      <a:moveTo>
                        <a:pt x="0" y="0"/>
                      </a:moveTo>
                      <a:lnTo>
                        <a:pt x="41" y="0"/>
                      </a:lnTo>
                      <a:lnTo>
                        <a:pt x="63" y="35"/>
                      </a:lnTo>
                      <a:lnTo>
                        <a:pt x="24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7" name="Freeform 416"/>
                <p:cNvSpPr/>
                <p:nvPr/>
              </p:nvSpPr>
              <p:spPr bwMode="auto">
                <a:xfrm>
                  <a:off x="1066" y="3697"/>
                  <a:ext cx="33" cy="10"/>
                </a:xfrm>
                <a:custGeom>
                  <a:avLst/>
                  <a:gdLst>
                    <a:gd name="T0" fmla="*/ 0 w 64"/>
                    <a:gd name="T1" fmla="*/ 30 h 30"/>
                    <a:gd name="T2" fmla="*/ 13 w 64"/>
                    <a:gd name="T3" fmla="*/ 0 h 30"/>
                    <a:gd name="T4" fmla="*/ 52 w 64"/>
                    <a:gd name="T5" fmla="*/ 0 h 30"/>
                    <a:gd name="T6" fmla="*/ 64 w 64"/>
                    <a:gd name="T7" fmla="*/ 30 h 30"/>
                    <a:gd name="T8" fmla="*/ 0 w 64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0">
                      <a:moveTo>
                        <a:pt x="0" y="30"/>
                      </a:moveTo>
                      <a:lnTo>
                        <a:pt x="13" y="0"/>
                      </a:lnTo>
                      <a:lnTo>
                        <a:pt x="52" y="0"/>
                      </a:lnTo>
                      <a:lnTo>
                        <a:pt x="64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57" name="Group 417"/>
              <p:cNvGrpSpPr/>
              <p:nvPr/>
            </p:nvGrpSpPr>
            <p:grpSpPr bwMode="auto">
              <a:xfrm>
                <a:off x="1067" y="3698"/>
                <a:ext cx="45" cy="23"/>
                <a:chOff x="1067" y="3698"/>
                <a:chExt cx="45" cy="23"/>
              </a:xfrm>
            </p:grpSpPr>
            <p:sp>
              <p:nvSpPr>
                <p:cNvPr id="232" name="Freeform 418"/>
                <p:cNvSpPr/>
                <p:nvPr/>
              </p:nvSpPr>
              <p:spPr bwMode="auto">
                <a:xfrm>
                  <a:off x="1067" y="3698"/>
                  <a:ext cx="20" cy="23"/>
                </a:xfrm>
                <a:custGeom>
                  <a:avLst/>
                  <a:gdLst>
                    <a:gd name="T0" fmla="*/ 22 w 39"/>
                    <a:gd name="T1" fmla="*/ 69 h 69"/>
                    <a:gd name="T2" fmla="*/ 0 w 39"/>
                    <a:gd name="T3" fmla="*/ 34 h 69"/>
                    <a:gd name="T4" fmla="*/ 12 w 39"/>
                    <a:gd name="T5" fmla="*/ 0 h 69"/>
                    <a:gd name="T6" fmla="*/ 39 w 39"/>
                    <a:gd name="T7" fmla="*/ 34 h 69"/>
                    <a:gd name="T8" fmla="*/ 22 w 39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9">
                      <a:moveTo>
                        <a:pt x="22" y="69"/>
                      </a:moveTo>
                      <a:lnTo>
                        <a:pt x="0" y="34"/>
                      </a:lnTo>
                      <a:lnTo>
                        <a:pt x="12" y="0"/>
                      </a:lnTo>
                      <a:lnTo>
                        <a:pt x="39" y="34"/>
                      </a:lnTo>
                      <a:lnTo>
                        <a:pt x="22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3" name="Freeform 419"/>
                <p:cNvSpPr/>
                <p:nvPr/>
              </p:nvSpPr>
              <p:spPr bwMode="auto">
                <a:xfrm>
                  <a:off x="1074" y="3699"/>
                  <a:ext cx="32" cy="11"/>
                </a:xfrm>
                <a:custGeom>
                  <a:avLst/>
                  <a:gdLst>
                    <a:gd name="T0" fmla="*/ 0 w 64"/>
                    <a:gd name="T1" fmla="*/ 0 h 34"/>
                    <a:gd name="T2" fmla="*/ 39 w 64"/>
                    <a:gd name="T3" fmla="*/ 0 h 34"/>
                    <a:gd name="T4" fmla="*/ 64 w 64"/>
                    <a:gd name="T5" fmla="*/ 34 h 34"/>
                    <a:gd name="T6" fmla="*/ 25 w 64"/>
                    <a:gd name="T7" fmla="*/ 34 h 34"/>
                    <a:gd name="T8" fmla="*/ 0 w 64"/>
                    <a:gd name="T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4">
                      <a:moveTo>
                        <a:pt x="0" y="0"/>
                      </a:moveTo>
                      <a:lnTo>
                        <a:pt x="39" y="0"/>
                      </a:lnTo>
                      <a:lnTo>
                        <a:pt x="64" y="34"/>
                      </a:lnTo>
                      <a:lnTo>
                        <a:pt x="25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4" name="Freeform 420"/>
                <p:cNvSpPr/>
                <p:nvPr/>
              </p:nvSpPr>
              <p:spPr bwMode="auto">
                <a:xfrm>
                  <a:off x="1079" y="3711"/>
                  <a:ext cx="33" cy="10"/>
                </a:xfrm>
                <a:custGeom>
                  <a:avLst/>
                  <a:gdLst>
                    <a:gd name="T0" fmla="*/ 0 w 65"/>
                    <a:gd name="T1" fmla="*/ 30 h 30"/>
                    <a:gd name="T2" fmla="*/ 11 w 65"/>
                    <a:gd name="T3" fmla="*/ 0 h 30"/>
                    <a:gd name="T4" fmla="*/ 53 w 65"/>
                    <a:gd name="T5" fmla="*/ 0 h 30"/>
                    <a:gd name="T6" fmla="*/ 65 w 65"/>
                    <a:gd name="T7" fmla="*/ 30 h 30"/>
                    <a:gd name="T8" fmla="*/ 0 w 65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30">
                      <a:moveTo>
                        <a:pt x="0" y="30"/>
                      </a:moveTo>
                      <a:lnTo>
                        <a:pt x="11" y="0"/>
                      </a:lnTo>
                      <a:lnTo>
                        <a:pt x="53" y="0"/>
                      </a:lnTo>
                      <a:lnTo>
                        <a:pt x="65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58" name="Group 421"/>
              <p:cNvGrpSpPr/>
              <p:nvPr/>
            </p:nvGrpSpPr>
            <p:grpSpPr bwMode="auto">
              <a:xfrm>
                <a:off x="1079" y="3712"/>
                <a:ext cx="44" cy="23"/>
                <a:chOff x="1079" y="3712"/>
                <a:chExt cx="44" cy="23"/>
              </a:xfrm>
            </p:grpSpPr>
            <p:sp>
              <p:nvSpPr>
                <p:cNvPr id="229" name="Freeform 422"/>
                <p:cNvSpPr/>
                <p:nvPr/>
              </p:nvSpPr>
              <p:spPr bwMode="auto">
                <a:xfrm>
                  <a:off x="1079" y="3712"/>
                  <a:ext cx="21" cy="23"/>
                </a:xfrm>
                <a:custGeom>
                  <a:avLst/>
                  <a:gdLst>
                    <a:gd name="T0" fmla="*/ 24 w 41"/>
                    <a:gd name="T1" fmla="*/ 68 h 68"/>
                    <a:gd name="T2" fmla="*/ 0 w 41"/>
                    <a:gd name="T3" fmla="*/ 32 h 68"/>
                    <a:gd name="T4" fmla="*/ 13 w 41"/>
                    <a:gd name="T5" fmla="*/ 0 h 68"/>
                    <a:gd name="T6" fmla="*/ 41 w 41"/>
                    <a:gd name="T7" fmla="*/ 32 h 68"/>
                    <a:gd name="T8" fmla="*/ 24 w 41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8">
                      <a:moveTo>
                        <a:pt x="24" y="68"/>
                      </a:moveTo>
                      <a:lnTo>
                        <a:pt x="0" y="32"/>
                      </a:lnTo>
                      <a:lnTo>
                        <a:pt x="13" y="0"/>
                      </a:lnTo>
                      <a:lnTo>
                        <a:pt x="41" y="32"/>
                      </a:lnTo>
                      <a:lnTo>
                        <a:pt x="24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0" name="Freeform 423"/>
                <p:cNvSpPr/>
                <p:nvPr/>
              </p:nvSpPr>
              <p:spPr bwMode="auto">
                <a:xfrm>
                  <a:off x="1087" y="3713"/>
                  <a:ext cx="31" cy="10"/>
                </a:xfrm>
                <a:custGeom>
                  <a:avLst/>
                  <a:gdLst>
                    <a:gd name="T0" fmla="*/ 0 w 63"/>
                    <a:gd name="T1" fmla="*/ 0 h 32"/>
                    <a:gd name="T2" fmla="*/ 40 w 63"/>
                    <a:gd name="T3" fmla="*/ 0 h 32"/>
                    <a:gd name="T4" fmla="*/ 63 w 63"/>
                    <a:gd name="T5" fmla="*/ 32 h 32"/>
                    <a:gd name="T6" fmla="*/ 23 w 63"/>
                    <a:gd name="T7" fmla="*/ 32 h 32"/>
                    <a:gd name="T8" fmla="*/ 0 w 63"/>
                    <a:gd name="T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2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3" y="32"/>
                      </a:lnTo>
                      <a:lnTo>
                        <a:pt x="23" y="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1" name="Freeform 424"/>
                <p:cNvSpPr/>
                <p:nvPr/>
              </p:nvSpPr>
              <p:spPr bwMode="auto">
                <a:xfrm>
                  <a:off x="1092" y="3724"/>
                  <a:ext cx="31" cy="11"/>
                </a:xfrm>
                <a:custGeom>
                  <a:avLst/>
                  <a:gdLst>
                    <a:gd name="T0" fmla="*/ 0 w 63"/>
                    <a:gd name="T1" fmla="*/ 31 h 31"/>
                    <a:gd name="T2" fmla="*/ 12 w 63"/>
                    <a:gd name="T3" fmla="*/ 0 h 31"/>
                    <a:gd name="T4" fmla="*/ 52 w 63"/>
                    <a:gd name="T5" fmla="*/ 0 h 31"/>
                    <a:gd name="T6" fmla="*/ 63 w 63"/>
                    <a:gd name="T7" fmla="*/ 31 h 31"/>
                    <a:gd name="T8" fmla="*/ 0 w 63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1">
                      <a:moveTo>
                        <a:pt x="0" y="31"/>
                      </a:moveTo>
                      <a:lnTo>
                        <a:pt x="12" y="0"/>
                      </a:lnTo>
                      <a:lnTo>
                        <a:pt x="52" y="0"/>
                      </a:lnTo>
                      <a:lnTo>
                        <a:pt x="63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59" name="Group 425"/>
              <p:cNvGrpSpPr/>
              <p:nvPr/>
            </p:nvGrpSpPr>
            <p:grpSpPr bwMode="auto">
              <a:xfrm>
                <a:off x="1093" y="3725"/>
                <a:ext cx="45" cy="23"/>
                <a:chOff x="1093" y="3725"/>
                <a:chExt cx="45" cy="23"/>
              </a:xfrm>
            </p:grpSpPr>
            <p:sp>
              <p:nvSpPr>
                <p:cNvPr id="226" name="Freeform 426"/>
                <p:cNvSpPr/>
                <p:nvPr/>
              </p:nvSpPr>
              <p:spPr bwMode="auto">
                <a:xfrm>
                  <a:off x="1093" y="3725"/>
                  <a:ext cx="20" cy="23"/>
                </a:xfrm>
                <a:custGeom>
                  <a:avLst/>
                  <a:gdLst>
                    <a:gd name="T0" fmla="*/ 24 w 40"/>
                    <a:gd name="T1" fmla="*/ 68 h 68"/>
                    <a:gd name="T2" fmla="*/ 0 w 40"/>
                    <a:gd name="T3" fmla="*/ 33 h 68"/>
                    <a:gd name="T4" fmla="*/ 12 w 40"/>
                    <a:gd name="T5" fmla="*/ 0 h 68"/>
                    <a:gd name="T6" fmla="*/ 40 w 40"/>
                    <a:gd name="T7" fmla="*/ 33 h 68"/>
                    <a:gd name="T8" fmla="*/ 24 w 40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8">
                      <a:moveTo>
                        <a:pt x="24" y="68"/>
                      </a:moveTo>
                      <a:lnTo>
                        <a:pt x="0" y="33"/>
                      </a:lnTo>
                      <a:lnTo>
                        <a:pt x="12" y="0"/>
                      </a:lnTo>
                      <a:lnTo>
                        <a:pt x="40" y="33"/>
                      </a:lnTo>
                      <a:lnTo>
                        <a:pt x="24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7" name="Freeform 427"/>
                <p:cNvSpPr/>
                <p:nvPr/>
              </p:nvSpPr>
              <p:spPr bwMode="auto">
                <a:xfrm>
                  <a:off x="1100" y="3726"/>
                  <a:ext cx="32" cy="11"/>
                </a:xfrm>
                <a:custGeom>
                  <a:avLst/>
                  <a:gdLst>
                    <a:gd name="T0" fmla="*/ 0 w 64"/>
                    <a:gd name="T1" fmla="*/ 0 h 34"/>
                    <a:gd name="T2" fmla="*/ 40 w 64"/>
                    <a:gd name="T3" fmla="*/ 0 h 34"/>
                    <a:gd name="T4" fmla="*/ 64 w 64"/>
                    <a:gd name="T5" fmla="*/ 34 h 34"/>
                    <a:gd name="T6" fmla="*/ 25 w 64"/>
                    <a:gd name="T7" fmla="*/ 34 h 34"/>
                    <a:gd name="T8" fmla="*/ 0 w 64"/>
                    <a:gd name="T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4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4" y="34"/>
                      </a:lnTo>
                      <a:lnTo>
                        <a:pt x="25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8" name="Freeform 428"/>
                <p:cNvSpPr/>
                <p:nvPr/>
              </p:nvSpPr>
              <p:spPr bwMode="auto">
                <a:xfrm>
                  <a:off x="1106" y="3738"/>
                  <a:ext cx="32" cy="9"/>
                </a:xfrm>
                <a:custGeom>
                  <a:avLst/>
                  <a:gdLst>
                    <a:gd name="T0" fmla="*/ 0 w 65"/>
                    <a:gd name="T1" fmla="*/ 28 h 28"/>
                    <a:gd name="T2" fmla="*/ 12 w 65"/>
                    <a:gd name="T3" fmla="*/ 0 h 28"/>
                    <a:gd name="T4" fmla="*/ 53 w 65"/>
                    <a:gd name="T5" fmla="*/ 0 h 28"/>
                    <a:gd name="T6" fmla="*/ 65 w 65"/>
                    <a:gd name="T7" fmla="*/ 28 h 28"/>
                    <a:gd name="T8" fmla="*/ 0 w 65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28">
                      <a:moveTo>
                        <a:pt x="0" y="28"/>
                      </a:moveTo>
                      <a:lnTo>
                        <a:pt x="12" y="0"/>
                      </a:lnTo>
                      <a:lnTo>
                        <a:pt x="53" y="0"/>
                      </a:lnTo>
                      <a:lnTo>
                        <a:pt x="65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0" name="Group 429"/>
              <p:cNvGrpSpPr/>
              <p:nvPr/>
            </p:nvGrpSpPr>
            <p:grpSpPr bwMode="auto">
              <a:xfrm>
                <a:off x="1108" y="3739"/>
                <a:ext cx="44" cy="23"/>
                <a:chOff x="1108" y="3739"/>
                <a:chExt cx="44" cy="23"/>
              </a:xfrm>
            </p:grpSpPr>
            <p:sp>
              <p:nvSpPr>
                <p:cNvPr id="223" name="Freeform 430"/>
                <p:cNvSpPr/>
                <p:nvPr/>
              </p:nvSpPr>
              <p:spPr bwMode="auto">
                <a:xfrm>
                  <a:off x="1108" y="3739"/>
                  <a:ext cx="19" cy="23"/>
                </a:xfrm>
                <a:custGeom>
                  <a:avLst/>
                  <a:gdLst>
                    <a:gd name="T0" fmla="*/ 23 w 40"/>
                    <a:gd name="T1" fmla="*/ 69 h 69"/>
                    <a:gd name="T2" fmla="*/ 0 w 40"/>
                    <a:gd name="T3" fmla="*/ 34 h 69"/>
                    <a:gd name="T4" fmla="*/ 12 w 40"/>
                    <a:gd name="T5" fmla="*/ 0 h 69"/>
                    <a:gd name="T6" fmla="*/ 40 w 40"/>
                    <a:gd name="T7" fmla="*/ 34 h 69"/>
                    <a:gd name="T8" fmla="*/ 23 w 40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9">
                      <a:moveTo>
                        <a:pt x="23" y="69"/>
                      </a:moveTo>
                      <a:lnTo>
                        <a:pt x="0" y="34"/>
                      </a:lnTo>
                      <a:lnTo>
                        <a:pt x="12" y="0"/>
                      </a:lnTo>
                      <a:lnTo>
                        <a:pt x="40" y="34"/>
                      </a:lnTo>
                      <a:lnTo>
                        <a:pt x="23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4" name="Freeform 431"/>
                <p:cNvSpPr/>
                <p:nvPr/>
              </p:nvSpPr>
              <p:spPr bwMode="auto">
                <a:xfrm>
                  <a:off x="1114" y="3740"/>
                  <a:ext cx="32" cy="11"/>
                </a:xfrm>
                <a:custGeom>
                  <a:avLst/>
                  <a:gdLst>
                    <a:gd name="T0" fmla="*/ 0 w 64"/>
                    <a:gd name="T1" fmla="*/ 0 h 35"/>
                    <a:gd name="T2" fmla="*/ 42 w 64"/>
                    <a:gd name="T3" fmla="*/ 0 h 35"/>
                    <a:gd name="T4" fmla="*/ 64 w 64"/>
                    <a:gd name="T5" fmla="*/ 35 h 35"/>
                    <a:gd name="T6" fmla="*/ 25 w 64"/>
                    <a:gd name="T7" fmla="*/ 35 h 35"/>
                    <a:gd name="T8" fmla="*/ 0 w 64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5">
                      <a:moveTo>
                        <a:pt x="0" y="0"/>
                      </a:moveTo>
                      <a:lnTo>
                        <a:pt x="42" y="0"/>
                      </a:lnTo>
                      <a:lnTo>
                        <a:pt x="64" y="35"/>
                      </a:lnTo>
                      <a:lnTo>
                        <a:pt x="25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5" name="Freeform 432"/>
                <p:cNvSpPr/>
                <p:nvPr/>
              </p:nvSpPr>
              <p:spPr bwMode="auto">
                <a:xfrm>
                  <a:off x="1120" y="3752"/>
                  <a:ext cx="32" cy="10"/>
                </a:xfrm>
                <a:custGeom>
                  <a:avLst/>
                  <a:gdLst>
                    <a:gd name="T0" fmla="*/ 0 w 66"/>
                    <a:gd name="T1" fmla="*/ 30 h 30"/>
                    <a:gd name="T2" fmla="*/ 15 w 66"/>
                    <a:gd name="T3" fmla="*/ 0 h 30"/>
                    <a:gd name="T4" fmla="*/ 54 w 66"/>
                    <a:gd name="T5" fmla="*/ 0 h 30"/>
                    <a:gd name="T6" fmla="*/ 66 w 66"/>
                    <a:gd name="T7" fmla="*/ 30 h 30"/>
                    <a:gd name="T8" fmla="*/ 0 w 66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30">
                      <a:moveTo>
                        <a:pt x="0" y="30"/>
                      </a:moveTo>
                      <a:lnTo>
                        <a:pt x="15" y="0"/>
                      </a:lnTo>
                      <a:lnTo>
                        <a:pt x="54" y="0"/>
                      </a:lnTo>
                      <a:lnTo>
                        <a:pt x="6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1" name="Group 433"/>
              <p:cNvGrpSpPr/>
              <p:nvPr/>
            </p:nvGrpSpPr>
            <p:grpSpPr bwMode="auto">
              <a:xfrm>
                <a:off x="1121" y="3753"/>
                <a:ext cx="45" cy="23"/>
                <a:chOff x="1121" y="3753"/>
                <a:chExt cx="45" cy="23"/>
              </a:xfrm>
            </p:grpSpPr>
            <p:sp>
              <p:nvSpPr>
                <p:cNvPr id="220" name="Freeform 434"/>
                <p:cNvSpPr/>
                <p:nvPr/>
              </p:nvSpPr>
              <p:spPr bwMode="auto">
                <a:xfrm>
                  <a:off x="1121" y="3753"/>
                  <a:ext cx="20" cy="23"/>
                </a:xfrm>
                <a:custGeom>
                  <a:avLst/>
                  <a:gdLst>
                    <a:gd name="T0" fmla="*/ 22 w 39"/>
                    <a:gd name="T1" fmla="*/ 68 h 68"/>
                    <a:gd name="T2" fmla="*/ 0 w 39"/>
                    <a:gd name="T3" fmla="*/ 35 h 68"/>
                    <a:gd name="T4" fmla="*/ 12 w 39"/>
                    <a:gd name="T5" fmla="*/ 0 h 68"/>
                    <a:gd name="T6" fmla="*/ 39 w 39"/>
                    <a:gd name="T7" fmla="*/ 35 h 68"/>
                    <a:gd name="T8" fmla="*/ 22 w 39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8">
                      <a:moveTo>
                        <a:pt x="22" y="68"/>
                      </a:moveTo>
                      <a:lnTo>
                        <a:pt x="0" y="35"/>
                      </a:lnTo>
                      <a:lnTo>
                        <a:pt x="12" y="0"/>
                      </a:lnTo>
                      <a:lnTo>
                        <a:pt x="39" y="35"/>
                      </a:lnTo>
                      <a:lnTo>
                        <a:pt x="22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1" name="Freeform 435"/>
                <p:cNvSpPr/>
                <p:nvPr/>
              </p:nvSpPr>
              <p:spPr bwMode="auto">
                <a:xfrm>
                  <a:off x="1127" y="3753"/>
                  <a:ext cx="33" cy="12"/>
                </a:xfrm>
                <a:custGeom>
                  <a:avLst/>
                  <a:gdLst>
                    <a:gd name="T0" fmla="*/ 0 w 64"/>
                    <a:gd name="T1" fmla="*/ 0 h 35"/>
                    <a:gd name="T2" fmla="*/ 39 w 64"/>
                    <a:gd name="T3" fmla="*/ 0 h 35"/>
                    <a:gd name="T4" fmla="*/ 64 w 64"/>
                    <a:gd name="T5" fmla="*/ 35 h 35"/>
                    <a:gd name="T6" fmla="*/ 24 w 64"/>
                    <a:gd name="T7" fmla="*/ 35 h 35"/>
                    <a:gd name="T8" fmla="*/ 0 w 64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5">
                      <a:moveTo>
                        <a:pt x="0" y="0"/>
                      </a:moveTo>
                      <a:lnTo>
                        <a:pt x="39" y="0"/>
                      </a:lnTo>
                      <a:lnTo>
                        <a:pt x="64" y="35"/>
                      </a:lnTo>
                      <a:lnTo>
                        <a:pt x="24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2" name="Freeform 436"/>
                <p:cNvSpPr/>
                <p:nvPr/>
              </p:nvSpPr>
              <p:spPr bwMode="auto">
                <a:xfrm>
                  <a:off x="1133" y="3766"/>
                  <a:ext cx="33" cy="9"/>
                </a:xfrm>
                <a:custGeom>
                  <a:avLst/>
                  <a:gdLst>
                    <a:gd name="T0" fmla="*/ 0 w 66"/>
                    <a:gd name="T1" fmla="*/ 29 h 29"/>
                    <a:gd name="T2" fmla="*/ 12 w 66"/>
                    <a:gd name="T3" fmla="*/ 0 h 29"/>
                    <a:gd name="T4" fmla="*/ 54 w 66"/>
                    <a:gd name="T5" fmla="*/ 0 h 29"/>
                    <a:gd name="T6" fmla="*/ 66 w 66"/>
                    <a:gd name="T7" fmla="*/ 29 h 29"/>
                    <a:gd name="T8" fmla="*/ 0 w 66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29">
                      <a:moveTo>
                        <a:pt x="0" y="29"/>
                      </a:moveTo>
                      <a:lnTo>
                        <a:pt x="12" y="0"/>
                      </a:lnTo>
                      <a:lnTo>
                        <a:pt x="54" y="0"/>
                      </a:lnTo>
                      <a:lnTo>
                        <a:pt x="66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2" name="Group 437"/>
              <p:cNvGrpSpPr/>
              <p:nvPr/>
            </p:nvGrpSpPr>
            <p:grpSpPr bwMode="auto">
              <a:xfrm>
                <a:off x="1133" y="3767"/>
                <a:ext cx="44" cy="23"/>
                <a:chOff x="1133" y="3767"/>
                <a:chExt cx="44" cy="23"/>
              </a:xfrm>
            </p:grpSpPr>
            <p:sp>
              <p:nvSpPr>
                <p:cNvPr id="217" name="Freeform 438"/>
                <p:cNvSpPr/>
                <p:nvPr/>
              </p:nvSpPr>
              <p:spPr bwMode="auto">
                <a:xfrm>
                  <a:off x="1133" y="3767"/>
                  <a:ext cx="20" cy="23"/>
                </a:xfrm>
                <a:custGeom>
                  <a:avLst/>
                  <a:gdLst>
                    <a:gd name="T0" fmla="*/ 23 w 39"/>
                    <a:gd name="T1" fmla="*/ 69 h 69"/>
                    <a:gd name="T2" fmla="*/ 0 w 39"/>
                    <a:gd name="T3" fmla="*/ 33 h 69"/>
                    <a:gd name="T4" fmla="*/ 12 w 39"/>
                    <a:gd name="T5" fmla="*/ 0 h 69"/>
                    <a:gd name="T6" fmla="*/ 39 w 39"/>
                    <a:gd name="T7" fmla="*/ 33 h 69"/>
                    <a:gd name="T8" fmla="*/ 23 w 39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9">
                      <a:moveTo>
                        <a:pt x="23" y="69"/>
                      </a:moveTo>
                      <a:lnTo>
                        <a:pt x="0" y="33"/>
                      </a:lnTo>
                      <a:lnTo>
                        <a:pt x="12" y="0"/>
                      </a:lnTo>
                      <a:lnTo>
                        <a:pt x="39" y="33"/>
                      </a:lnTo>
                      <a:lnTo>
                        <a:pt x="23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8" name="Freeform 439"/>
                <p:cNvSpPr/>
                <p:nvPr/>
              </p:nvSpPr>
              <p:spPr bwMode="auto">
                <a:xfrm>
                  <a:off x="1140" y="3767"/>
                  <a:ext cx="32" cy="11"/>
                </a:xfrm>
                <a:custGeom>
                  <a:avLst/>
                  <a:gdLst>
                    <a:gd name="T0" fmla="*/ 0 w 64"/>
                    <a:gd name="T1" fmla="*/ 0 h 33"/>
                    <a:gd name="T2" fmla="*/ 41 w 64"/>
                    <a:gd name="T3" fmla="*/ 0 h 33"/>
                    <a:gd name="T4" fmla="*/ 64 w 64"/>
                    <a:gd name="T5" fmla="*/ 33 h 33"/>
                    <a:gd name="T6" fmla="*/ 23 w 64"/>
                    <a:gd name="T7" fmla="*/ 33 h 33"/>
                    <a:gd name="T8" fmla="*/ 0 w 64"/>
                    <a:gd name="T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3">
                      <a:moveTo>
                        <a:pt x="0" y="0"/>
                      </a:moveTo>
                      <a:lnTo>
                        <a:pt x="41" y="0"/>
                      </a:lnTo>
                      <a:lnTo>
                        <a:pt x="64" y="33"/>
                      </a:lnTo>
                      <a:lnTo>
                        <a:pt x="23" y="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9" name="Freeform 440"/>
                <p:cNvSpPr/>
                <p:nvPr/>
              </p:nvSpPr>
              <p:spPr bwMode="auto">
                <a:xfrm>
                  <a:off x="1146" y="3779"/>
                  <a:ext cx="31" cy="10"/>
                </a:xfrm>
                <a:custGeom>
                  <a:avLst/>
                  <a:gdLst>
                    <a:gd name="T0" fmla="*/ 0 w 63"/>
                    <a:gd name="T1" fmla="*/ 31 h 31"/>
                    <a:gd name="T2" fmla="*/ 11 w 63"/>
                    <a:gd name="T3" fmla="*/ 0 h 31"/>
                    <a:gd name="T4" fmla="*/ 52 w 63"/>
                    <a:gd name="T5" fmla="*/ 0 h 31"/>
                    <a:gd name="T6" fmla="*/ 63 w 63"/>
                    <a:gd name="T7" fmla="*/ 31 h 31"/>
                    <a:gd name="T8" fmla="*/ 0 w 63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1">
                      <a:moveTo>
                        <a:pt x="0" y="31"/>
                      </a:moveTo>
                      <a:lnTo>
                        <a:pt x="11" y="0"/>
                      </a:lnTo>
                      <a:lnTo>
                        <a:pt x="52" y="0"/>
                      </a:lnTo>
                      <a:lnTo>
                        <a:pt x="63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63" name="Freeform 441"/>
              <p:cNvSpPr/>
              <p:nvPr/>
            </p:nvSpPr>
            <p:spPr bwMode="auto">
              <a:xfrm>
                <a:off x="972" y="3556"/>
                <a:ext cx="40" cy="12"/>
              </a:xfrm>
              <a:custGeom>
                <a:avLst/>
                <a:gdLst>
                  <a:gd name="T0" fmla="*/ 0 w 79"/>
                  <a:gd name="T1" fmla="*/ 0 h 36"/>
                  <a:gd name="T2" fmla="*/ 27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7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" name="Freeform 442"/>
              <p:cNvSpPr/>
              <p:nvPr/>
            </p:nvSpPr>
            <p:spPr bwMode="auto">
              <a:xfrm>
                <a:off x="993" y="3576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28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5" name="Freeform 443"/>
              <p:cNvSpPr/>
              <p:nvPr/>
            </p:nvSpPr>
            <p:spPr bwMode="auto">
              <a:xfrm>
                <a:off x="1012" y="3594"/>
                <a:ext cx="39" cy="12"/>
              </a:xfrm>
              <a:custGeom>
                <a:avLst/>
                <a:gdLst>
                  <a:gd name="T0" fmla="*/ 0 w 78"/>
                  <a:gd name="T1" fmla="*/ 0 h 36"/>
                  <a:gd name="T2" fmla="*/ 27 w 78"/>
                  <a:gd name="T3" fmla="*/ 36 h 36"/>
                  <a:gd name="T4" fmla="*/ 78 w 78"/>
                  <a:gd name="T5" fmla="*/ 36 h 36"/>
                  <a:gd name="T6" fmla="*/ 49 w 78"/>
                  <a:gd name="T7" fmla="*/ 0 h 36"/>
                  <a:gd name="T8" fmla="*/ 0 w 78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36">
                    <a:moveTo>
                      <a:pt x="0" y="0"/>
                    </a:moveTo>
                    <a:lnTo>
                      <a:pt x="27" y="36"/>
                    </a:lnTo>
                    <a:lnTo>
                      <a:pt x="78" y="36"/>
                    </a:lnTo>
                    <a:lnTo>
                      <a:pt x="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6" name="Freeform 444"/>
              <p:cNvSpPr/>
              <p:nvPr/>
            </p:nvSpPr>
            <p:spPr bwMode="auto">
              <a:xfrm>
                <a:off x="1032" y="3613"/>
                <a:ext cx="40" cy="12"/>
              </a:xfrm>
              <a:custGeom>
                <a:avLst/>
                <a:gdLst>
                  <a:gd name="T0" fmla="*/ 0 w 79"/>
                  <a:gd name="T1" fmla="*/ 0 h 36"/>
                  <a:gd name="T2" fmla="*/ 28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7" name="Freeform 445"/>
              <p:cNvSpPr/>
              <p:nvPr/>
            </p:nvSpPr>
            <p:spPr bwMode="auto">
              <a:xfrm>
                <a:off x="1053" y="3632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28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8" name="Freeform 446"/>
              <p:cNvSpPr/>
              <p:nvPr/>
            </p:nvSpPr>
            <p:spPr bwMode="auto">
              <a:xfrm>
                <a:off x="1074" y="3651"/>
                <a:ext cx="40" cy="12"/>
              </a:xfrm>
              <a:custGeom>
                <a:avLst/>
                <a:gdLst>
                  <a:gd name="T0" fmla="*/ 0 w 79"/>
                  <a:gd name="T1" fmla="*/ 0 h 35"/>
                  <a:gd name="T2" fmla="*/ 28 w 79"/>
                  <a:gd name="T3" fmla="*/ 35 h 35"/>
                  <a:gd name="T4" fmla="*/ 79 w 79"/>
                  <a:gd name="T5" fmla="*/ 35 h 35"/>
                  <a:gd name="T6" fmla="*/ 50 w 79"/>
                  <a:gd name="T7" fmla="*/ 0 h 35"/>
                  <a:gd name="T8" fmla="*/ 0 w 79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5">
                    <a:moveTo>
                      <a:pt x="0" y="0"/>
                    </a:moveTo>
                    <a:lnTo>
                      <a:pt x="28" y="35"/>
                    </a:lnTo>
                    <a:lnTo>
                      <a:pt x="79" y="35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9" name="Freeform 447"/>
              <p:cNvSpPr/>
              <p:nvPr/>
            </p:nvSpPr>
            <p:spPr bwMode="auto">
              <a:xfrm>
                <a:off x="1095" y="3669"/>
                <a:ext cx="40" cy="12"/>
              </a:xfrm>
              <a:custGeom>
                <a:avLst/>
                <a:gdLst>
                  <a:gd name="T0" fmla="*/ 0 w 80"/>
                  <a:gd name="T1" fmla="*/ 0 h 36"/>
                  <a:gd name="T2" fmla="*/ 28 w 80"/>
                  <a:gd name="T3" fmla="*/ 36 h 36"/>
                  <a:gd name="T4" fmla="*/ 80 w 80"/>
                  <a:gd name="T5" fmla="*/ 36 h 36"/>
                  <a:gd name="T6" fmla="*/ 51 w 80"/>
                  <a:gd name="T7" fmla="*/ 0 h 36"/>
                  <a:gd name="T8" fmla="*/ 0 w 8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28" y="36"/>
                    </a:lnTo>
                    <a:lnTo>
                      <a:pt x="80" y="36"/>
                    </a:lnTo>
                    <a:lnTo>
                      <a:pt x="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0" name="Freeform 448"/>
              <p:cNvSpPr/>
              <p:nvPr/>
            </p:nvSpPr>
            <p:spPr bwMode="auto">
              <a:xfrm>
                <a:off x="1115" y="3688"/>
                <a:ext cx="40" cy="12"/>
              </a:xfrm>
              <a:custGeom>
                <a:avLst/>
                <a:gdLst>
                  <a:gd name="T0" fmla="*/ 0 w 80"/>
                  <a:gd name="T1" fmla="*/ 0 h 36"/>
                  <a:gd name="T2" fmla="*/ 27 w 80"/>
                  <a:gd name="T3" fmla="*/ 36 h 36"/>
                  <a:gd name="T4" fmla="*/ 80 w 80"/>
                  <a:gd name="T5" fmla="*/ 36 h 36"/>
                  <a:gd name="T6" fmla="*/ 51 w 80"/>
                  <a:gd name="T7" fmla="*/ 0 h 36"/>
                  <a:gd name="T8" fmla="*/ 0 w 8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27" y="36"/>
                    </a:lnTo>
                    <a:lnTo>
                      <a:pt x="80" y="36"/>
                    </a:lnTo>
                    <a:lnTo>
                      <a:pt x="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1" name="Freeform 449"/>
              <p:cNvSpPr/>
              <p:nvPr/>
            </p:nvSpPr>
            <p:spPr bwMode="auto">
              <a:xfrm>
                <a:off x="1134" y="3707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28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2" name="Freeform 450"/>
              <p:cNvSpPr/>
              <p:nvPr/>
            </p:nvSpPr>
            <p:spPr bwMode="auto">
              <a:xfrm>
                <a:off x="1154" y="3726"/>
                <a:ext cx="40" cy="12"/>
              </a:xfrm>
              <a:custGeom>
                <a:avLst/>
                <a:gdLst>
                  <a:gd name="T0" fmla="*/ 0 w 80"/>
                  <a:gd name="T1" fmla="*/ 0 h 36"/>
                  <a:gd name="T2" fmla="*/ 27 w 80"/>
                  <a:gd name="T3" fmla="*/ 36 h 36"/>
                  <a:gd name="T4" fmla="*/ 80 w 80"/>
                  <a:gd name="T5" fmla="*/ 36 h 36"/>
                  <a:gd name="T6" fmla="*/ 51 w 80"/>
                  <a:gd name="T7" fmla="*/ 0 h 36"/>
                  <a:gd name="T8" fmla="*/ 0 w 8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27" y="36"/>
                    </a:lnTo>
                    <a:lnTo>
                      <a:pt x="80" y="36"/>
                    </a:lnTo>
                    <a:lnTo>
                      <a:pt x="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3" name="Freeform 451"/>
              <p:cNvSpPr/>
              <p:nvPr/>
            </p:nvSpPr>
            <p:spPr bwMode="auto">
              <a:xfrm>
                <a:off x="1175" y="3745"/>
                <a:ext cx="40" cy="12"/>
              </a:xfrm>
              <a:custGeom>
                <a:avLst/>
                <a:gdLst>
                  <a:gd name="T0" fmla="*/ 0 w 81"/>
                  <a:gd name="T1" fmla="*/ 0 h 36"/>
                  <a:gd name="T2" fmla="*/ 28 w 81"/>
                  <a:gd name="T3" fmla="*/ 36 h 36"/>
                  <a:gd name="T4" fmla="*/ 81 w 81"/>
                  <a:gd name="T5" fmla="*/ 36 h 36"/>
                  <a:gd name="T6" fmla="*/ 52 w 81"/>
                  <a:gd name="T7" fmla="*/ 0 h 36"/>
                  <a:gd name="T8" fmla="*/ 0 w 81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36">
                    <a:moveTo>
                      <a:pt x="0" y="0"/>
                    </a:moveTo>
                    <a:lnTo>
                      <a:pt x="28" y="36"/>
                    </a:lnTo>
                    <a:lnTo>
                      <a:pt x="81" y="36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74" name="Group 452"/>
              <p:cNvGrpSpPr/>
              <p:nvPr/>
            </p:nvGrpSpPr>
            <p:grpSpPr bwMode="auto">
              <a:xfrm>
                <a:off x="700" y="3535"/>
                <a:ext cx="49" cy="24"/>
                <a:chOff x="700" y="3535"/>
                <a:chExt cx="49" cy="24"/>
              </a:xfrm>
            </p:grpSpPr>
            <p:sp>
              <p:nvSpPr>
                <p:cNvPr id="214" name="Freeform 453"/>
                <p:cNvSpPr/>
                <p:nvPr/>
              </p:nvSpPr>
              <p:spPr bwMode="auto">
                <a:xfrm>
                  <a:off x="700" y="3535"/>
                  <a:ext cx="12" cy="24"/>
                </a:xfrm>
                <a:custGeom>
                  <a:avLst/>
                  <a:gdLst>
                    <a:gd name="T0" fmla="*/ 15 w 24"/>
                    <a:gd name="T1" fmla="*/ 70 h 70"/>
                    <a:gd name="T2" fmla="*/ 0 w 24"/>
                    <a:gd name="T3" fmla="*/ 27 h 70"/>
                    <a:gd name="T4" fmla="*/ 10 w 24"/>
                    <a:gd name="T5" fmla="*/ 0 h 70"/>
                    <a:gd name="T6" fmla="*/ 24 w 24"/>
                    <a:gd name="T7" fmla="*/ 32 h 70"/>
                    <a:gd name="T8" fmla="*/ 15 w 24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70">
                      <a:moveTo>
                        <a:pt x="15" y="70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2"/>
                      </a:lnTo>
                      <a:lnTo>
                        <a:pt x="15" y="7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5" name="Freeform 454"/>
                <p:cNvSpPr/>
                <p:nvPr/>
              </p:nvSpPr>
              <p:spPr bwMode="auto">
                <a:xfrm>
                  <a:off x="705" y="3536"/>
                  <a:ext cx="37" cy="10"/>
                </a:xfrm>
                <a:custGeom>
                  <a:avLst/>
                  <a:gdLst>
                    <a:gd name="T0" fmla="*/ 1 w 73"/>
                    <a:gd name="T1" fmla="*/ 0 h 30"/>
                    <a:gd name="T2" fmla="*/ 50 w 73"/>
                    <a:gd name="T3" fmla="*/ 0 h 30"/>
                    <a:gd name="T4" fmla="*/ 52 w 73"/>
                    <a:gd name="T5" fmla="*/ 4 h 30"/>
                    <a:gd name="T6" fmla="*/ 56 w 73"/>
                    <a:gd name="T7" fmla="*/ 12 h 30"/>
                    <a:gd name="T8" fmla="*/ 73 w 73"/>
                    <a:gd name="T9" fmla="*/ 30 h 30"/>
                    <a:gd name="T10" fmla="*/ 18 w 73"/>
                    <a:gd name="T11" fmla="*/ 30 h 30"/>
                    <a:gd name="T12" fmla="*/ 9 w 73"/>
                    <a:gd name="T13" fmla="*/ 21 h 30"/>
                    <a:gd name="T14" fmla="*/ 0 w 73"/>
                    <a:gd name="T15" fmla="*/ 6 h 30"/>
                    <a:gd name="T16" fmla="*/ 1 w 73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30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56" y="12"/>
                      </a:lnTo>
                      <a:lnTo>
                        <a:pt x="73" y="30"/>
                      </a:lnTo>
                      <a:lnTo>
                        <a:pt x="18" y="30"/>
                      </a:lnTo>
                      <a:lnTo>
                        <a:pt x="9" y="21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6" name="Freeform 455"/>
                <p:cNvSpPr/>
                <p:nvPr/>
              </p:nvSpPr>
              <p:spPr bwMode="auto">
                <a:xfrm>
                  <a:off x="708" y="3547"/>
                  <a:ext cx="41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19 h 36"/>
                    <a:gd name="T4" fmla="*/ 6 w 82"/>
                    <a:gd name="T5" fmla="*/ 6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6" y="6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75" name="Group 456"/>
              <p:cNvGrpSpPr/>
              <p:nvPr/>
            </p:nvGrpSpPr>
            <p:grpSpPr bwMode="auto">
              <a:xfrm>
                <a:off x="714" y="3551"/>
                <a:ext cx="49" cy="22"/>
                <a:chOff x="714" y="3551"/>
                <a:chExt cx="49" cy="22"/>
              </a:xfrm>
            </p:grpSpPr>
            <p:sp>
              <p:nvSpPr>
                <p:cNvPr id="211" name="Freeform 457"/>
                <p:cNvSpPr/>
                <p:nvPr/>
              </p:nvSpPr>
              <p:spPr bwMode="auto">
                <a:xfrm>
                  <a:off x="714" y="3551"/>
                  <a:ext cx="12" cy="22"/>
                </a:xfrm>
                <a:custGeom>
                  <a:avLst/>
                  <a:gdLst>
                    <a:gd name="T0" fmla="*/ 15 w 24"/>
                    <a:gd name="T1" fmla="*/ 67 h 67"/>
                    <a:gd name="T2" fmla="*/ 0 w 24"/>
                    <a:gd name="T3" fmla="*/ 26 h 67"/>
                    <a:gd name="T4" fmla="*/ 9 w 24"/>
                    <a:gd name="T5" fmla="*/ 0 h 67"/>
                    <a:gd name="T6" fmla="*/ 24 w 24"/>
                    <a:gd name="T7" fmla="*/ 30 h 67"/>
                    <a:gd name="T8" fmla="*/ 15 w 24"/>
                    <a:gd name="T9" fmla="*/ 6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7">
                      <a:moveTo>
                        <a:pt x="15" y="67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4" y="30"/>
                      </a:lnTo>
                      <a:lnTo>
                        <a:pt x="15" y="67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2" name="Freeform 458"/>
                <p:cNvSpPr/>
                <p:nvPr/>
              </p:nvSpPr>
              <p:spPr bwMode="auto">
                <a:xfrm>
                  <a:off x="719" y="3551"/>
                  <a:ext cx="36" cy="10"/>
                </a:xfrm>
                <a:custGeom>
                  <a:avLst/>
                  <a:gdLst>
                    <a:gd name="T0" fmla="*/ 2 w 74"/>
                    <a:gd name="T1" fmla="*/ 0 h 29"/>
                    <a:gd name="T2" fmla="*/ 50 w 74"/>
                    <a:gd name="T3" fmla="*/ 0 h 29"/>
                    <a:gd name="T4" fmla="*/ 52 w 74"/>
                    <a:gd name="T5" fmla="*/ 2 h 29"/>
                    <a:gd name="T6" fmla="*/ 57 w 74"/>
                    <a:gd name="T7" fmla="*/ 13 h 29"/>
                    <a:gd name="T8" fmla="*/ 74 w 74"/>
                    <a:gd name="T9" fmla="*/ 29 h 29"/>
                    <a:gd name="T10" fmla="*/ 19 w 74"/>
                    <a:gd name="T11" fmla="*/ 29 h 29"/>
                    <a:gd name="T12" fmla="*/ 9 w 74"/>
                    <a:gd name="T13" fmla="*/ 20 h 29"/>
                    <a:gd name="T14" fmla="*/ 0 w 74"/>
                    <a:gd name="T15" fmla="*/ 6 h 29"/>
                    <a:gd name="T16" fmla="*/ 2 w 74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29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7" y="13"/>
                      </a:lnTo>
                      <a:lnTo>
                        <a:pt x="74" y="29"/>
                      </a:lnTo>
                      <a:lnTo>
                        <a:pt x="19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3" name="Freeform 459"/>
                <p:cNvSpPr/>
                <p:nvPr/>
              </p:nvSpPr>
              <p:spPr bwMode="auto">
                <a:xfrm>
                  <a:off x="722" y="3562"/>
                  <a:ext cx="41" cy="11"/>
                </a:xfrm>
                <a:custGeom>
                  <a:avLst/>
                  <a:gdLst>
                    <a:gd name="T0" fmla="*/ 0 w 81"/>
                    <a:gd name="T1" fmla="*/ 35 h 35"/>
                    <a:gd name="T2" fmla="*/ 1 w 81"/>
                    <a:gd name="T3" fmla="*/ 19 h 35"/>
                    <a:gd name="T4" fmla="*/ 5 w 81"/>
                    <a:gd name="T5" fmla="*/ 7 h 35"/>
                    <a:gd name="T6" fmla="*/ 10 w 81"/>
                    <a:gd name="T7" fmla="*/ 0 h 35"/>
                    <a:gd name="T8" fmla="*/ 67 w 81"/>
                    <a:gd name="T9" fmla="*/ 0 h 35"/>
                    <a:gd name="T10" fmla="*/ 81 w 81"/>
                    <a:gd name="T11" fmla="*/ 35 h 35"/>
                    <a:gd name="T12" fmla="*/ 0 w 81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5">
                      <a:moveTo>
                        <a:pt x="0" y="35"/>
                      </a:moveTo>
                      <a:lnTo>
                        <a:pt x="1" y="19"/>
                      </a:lnTo>
                      <a:lnTo>
                        <a:pt x="5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76" name="Group 460"/>
              <p:cNvGrpSpPr/>
              <p:nvPr/>
            </p:nvGrpSpPr>
            <p:grpSpPr bwMode="auto">
              <a:xfrm>
                <a:off x="728" y="3564"/>
                <a:ext cx="48" cy="23"/>
                <a:chOff x="728" y="3564"/>
                <a:chExt cx="48" cy="23"/>
              </a:xfrm>
            </p:grpSpPr>
            <p:sp>
              <p:nvSpPr>
                <p:cNvPr id="208" name="Freeform 461"/>
                <p:cNvSpPr/>
                <p:nvPr/>
              </p:nvSpPr>
              <p:spPr bwMode="auto">
                <a:xfrm>
                  <a:off x="728" y="3564"/>
                  <a:ext cx="11" cy="23"/>
                </a:xfrm>
                <a:custGeom>
                  <a:avLst/>
                  <a:gdLst>
                    <a:gd name="T0" fmla="*/ 13 w 22"/>
                    <a:gd name="T1" fmla="*/ 68 h 68"/>
                    <a:gd name="T2" fmla="*/ 0 w 22"/>
                    <a:gd name="T3" fmla="*/ 27 h 68"/>
                    <a:gd name="T4" fmla="*/ 9 w 22"/>
                    <a:gd name="T5" fmla="*/ 0 h 68"/>
                    <a:gd name="T6" fmla="*/ 22 w 22"/>
                    <a:gd name="T7" fmla="*/ 31 h 68"/>
                    <a:gd name="T8" fmla="*/ 13 w 22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8">
                      <a:moveTo>
                        <a:pt x="13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2" y="31"/>
                      </a:lnTo>
                      <a:lnTo>
                        <a:pt x="13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9" name="Freeform 462"/>
                <p:cNvSpPr/>
                <p:nvPr/>
              </p:nvSpPr>
              <p:spPr bwMode="auto">
                <a:xfrm>
                  <a:off x="732" y="3565"/>
                  <a:ext cx="37" cy="10"/>
                </a:xfrm>
                <a:custGeom>
                  <a:avLst/>
                  <a:gdLst>
                    <a:gd name="T0" fmla="*/ 1 w 72"/>
                    <a:gd name="T1" fmla="*/ 0 h 30"/>
                    <a:gd name="T2" fmla="*/ 50 w 72"/>
                    <a:gd name="T3" fmla="*/ 0 h 30"/>
                    <a:gd name="T4" fmla="*/ 51 w 72"/>
                    <a:gd name="T5" fmla="*/ 3 h 30"/>
                    <a:gd name="T6" fmla="*/ 56 w 72"/>
                    <a:gd name="T7" fmla="*/ 12 h 30"/>
                    <a:gd name="T8" fmla="*/ 72 w 72"/>
                    <a:gd name="T9" fmla="*/ 30 h 30"/>
                    <a:gd name="T10" fmla="*/ 18 w 72"/>
                    <a:gd name="T11" fmla="*/ 30 h 30"/>
                    <a:gd name="T12" fmla="*/ 9 w 72"/>
                    <a:gd name="T13" fmla="*/ 21 h 30"/>
                    <a:gd name="T14" fmla="*/ 0 w 72"/>
                    <a:gd name="T15" fmla="*/ 6 h 30"/>
                    <a:gd name="T16" fmla="*/ 1 w 72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30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3"/>
                      </a:lnTo>
                      <a:lnTo>
                        <a:pt x="56" y="12"/>
                      </a:lnTo>
                      <a:lnTo>
                        <a:pt x="72" y="30"/>
                      </a:lnTo>
                      <a:lnTo>
                        <a:pt x="18" y="30"/>
                      </a:lnTo>
                      <a:lnTo>
                        <a:pt x="9" y="21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0" name="Freeform 463"/>
                <p:cNvSpPr/>
                <p:nvPr/>
              </p:nvSpPr>
              <p:spPr bwMode="auto">
                <a:xfrm>
                  <a:off x="735" y="3575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21 h 36"/>
                    <a:gd name="T4" fmla="*/ 7 w 83"/>
                    <a:gd name="T5" fmla="*/ 8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21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77" name="Group 464"/>
              <p:cNvGrpSpPr/>
              <p:nvPr/>
            </p:nvGrpSpPr>
            <p:grpSpPr bwMode="auto">
              <a:xfrm>
                <a:off x="742" y="3582"/>
                <a:ext cx="49" cy="23"/>
                <a:chOff x="742" y="3582"/>
                <a:chExt cx="49" cy="23"/>
              </a:xfrm>
            </p:grpSpPr>
            <p:sp>
              <p:nvSpPr>
                <p:cNvPr id="205" name="Freeform 465"/>
                <p:cNvSpPr/>
                <p:nvPr/>
              </p:nvSpPr>
              <p:spPr bwMode="auto">
                <a:xfrm>
                  <a:off x="742" y="3582"/>
                  <a:ext cx="11" cy="23"/>
                </a:xfrm>
                <a:custGeom>
                  <a:avLst/>
                  <a:gdLst>
                    <a:gd name="T0" fmla="*/ 15 w 24"/>
                    <a:gd name="T1" fmla="*/ 68 h 68"/>
                    <a:gd name="T2" fmla="*/ 0 w 24"/>
                    <a:gd name="T3" fmla="*/ 26 h 68"/>
                    <a:gd name="T4" fmla="*/ 11 w 24"/>
                    <a:gd name="T5" fmla="*/ 0 h 68"/>
                    <a:gd name="T6" fmla="*/ 24 w 24"/>
                    <a:gd name="T7" fmla="*/ 31 h 68"/>
                    <a:gd name="T8" fmla="*/ 15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5" y="68"/>
                      </a:moveTo>
                      <a:lnTo>
                        <a:pt x="0" y="26"/>
                      </a:lnTo>
                      <a:lnTo>
                        <a:pt x="11" y="0"/>
                      </a:lnTo>
                      <a:lnTo>
                        <a:pt x="24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6" name="Freeform 466"/>
                <p:cNvSpPr/>
                <p:nvPr/>
              </p:nvSpPr>
              <p:spPr bwMode="auto">
                <a:xfrm>
                  <a:off x="747" y="3582"/>
                  <a:ext cx="36" cy="10"/>
                </a:xfrm>
                <a:custGeom>
                  <a:avLst/>
                  <a:gdLst>
                    <a:gd name="T0" fmla="*/ 1 w 72"/>
                    <a:gd name="T1" fmla="*/ 0 h 30"/>
                    <a:gd name="T2" fmla="*/ 48 w 72"/>
                    <a:gd name="T3" fmla="*/ 0 h 30"/>
                    <a:gd name="T4" fmla="*/ 50 w 72"/>
                    <a:gd name="T5" fmla="*/ 3 h 30"/>
                    <a:gd name="T6" fmla="*/ 56 w 72"/>
                    <a:gd name="T7" fmla="*/ 12 h 30"/>
                    <a:gd name="T8" fmla="*/ 72 w 72"/>
                    <a:gd name="T9" fmla="*/ 30 h 30"/>
                    <a:gd name="T10" fmla="*/ 17 w 72"/>
                    <a:gd name="T11" fmla="*/ 30 h 30"/>
                    <a:gd name="T12" fmla="*/ 8 w 72"/>
                    <a:gd name="T13" fmla="*/ 21 h 30"/>
                    <a:gd name="T14" fmla="*/ 0 w 72"/>
                    <a:gd name="T15" fmla="*/ 6 h 30"/>
                    <a:gd name="T16" fmla="*/ 1 w 72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30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3"/>
                      </a:lnTo>
                      <a:lnTo>
                        <a:pt x="56" y="12"/>
                      </a:lnTo>
                      <a:lnTo>
                        <a:pt x="72" y="30"/>
                      </a:lnTo>
                      <a:lnTo>
                        <a:pt x="17" y="30"/>
                      </a:lnTo>
                      <a:lnTo>
                        <a:pt x="8" y="21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7" name="Freeform 467"/>
                <p:cNvSpPr/>
                <p:nvPr/>
              </p:nvSpPr>
              <p:spPr bwMode="auto">
                <a:xfrm>
                  <a:off x="750" y="3593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19 h 36"/>
                    <a:gd name="T4" fmla="*/ 7 w 83"/>
                    <a:gd name="T5" fmla="*/ 8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78" name="Group 468"/>
              <p:cNvGrpSpPr/>
              <p:nvPr/>
            </p:nvGrpSpPr>
            <p:grpSpPr bwMode="auto">
              <a:xfrm>
                <a:off x="752" y="3597"/>
                <a:ext cx="133" cy="106"/>
                <a:chOff x="752" y="3597"/>
                <a:chExt cx="133" cy="106"/>
              </a:xfrm>
            </p:grpSpPr>
            <p:sp>
              <p:nvSpPr>
                <p:cNvPr id="202" name="Freeform 469"/>
                <p:cNvSpPr/>
                <p:nvPr/>
              </p:nvSpPr>
              <p:spPr bwMode="auto">
                <a:xfrm>
                  <a:off x="752" y="3598"/>
                  <a:ext cx="91" cy="105"/>
                </a:xfrm>
                <a:custGeom>
                  <a:avLst/>
                  <a:gdLst>
                    <a:gd name="T0" fmla="*/ 171 w 182"/>
                    <a:gd name="T1" fmla="*/ 314 h 314"/>
                    <a:gd name="T2" fmla="*/ 0 w 182"/>
                    <a:gd name="T3" fmla="*/ 27 h 314"/>
                    <a:gd name="T4" fmla="*/ 13 w 182"/>
                    <a:gd name="T5" fmla="*/ 0 h 314"/>
                    <a:gd name="T6" fmla="*/ 182 w 182"/>
                    <a:gd name="T7" fmla="*/ 278 h 314"/>
                    <a:gd name="T8" fmla="*/ 171 w 182"/>
                    <a:gd name="T9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2" h="314">
                      <a:moveTo>
                        <a:pt x="171" y="314"/>
                      </a:moveTo>
                      <a:lnTo>
                        <a:pt x="0" y="27"/>
                      </a:lnTo>
                      <a:lnTo>
                        <a:pt x="13" y="0"/>
                      </a:lnTo>
                      <a:lnTo>
                        <a:pt x="182" y="278"/>
                      </a:lnTo>
                      <a:lnTo>
                        <a:pt x="171" y="314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3" name="Freeform 470"/>
                <p:cNvSpPr/>
                <p:nvPr/>
              </p:nvSpPr>
              <p:spPr bwMode="auto">
                <a:xfrm>
                  <a:off x="759" y="3597"/>
                  <a:ext cx="118" cy="94"/>
                </a:xfrm>
                <a:custGeom>
                  <a:avLst/>
                  <a:gdLst>
                    <a:gd name="T0" fmla="*/ 1 w 235"/>
                    <a:gd name="T1" fmla="*/ 0 h 281"/>
                    <a:gd name="T2" fmla="*/ 56 w 235"/>
                    <a:gd name="T3" fmla="*/ 0 h 281"/>
                    <a:gd name="T4" fmla="*/ 58 w 235"/>
                    <a:gd name="T5" fmla="*/ 0 h 281"/>
                    <a:gd name="T6" fmla="*/ 65 w 235"/>
                    <a:gd name="T7" fmla="*/ 10 h 281"/>
                    <a:gd name="T8" fmla="*/ 235 w 235"/>
                    <a:gd name="T9" fmla="*/ 281 h 281"/>
                    <a:gd name="T10" fmla="*/ 165 w 235"/>
                    <a:gd name="T11" fmla="*/ 277 h 281"/>
                    <a:gd name="T12" fmla="*/ 9 w 235"/>
                    <a:gd name="T13" fmla="*/ 19 h 281"/>
                    <a:gd name="T14" fmla="*/ 0 w 235"/>
                    <a:gd name="T15" fmla="*/ 4 h 281"/>
                    <a:gd name="T16" fmla="*/ 1 w 235"/>
                    <a:gd name="T17" fmla="*/ 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5" h="281">
                      <a:moveTo>
                        <a:pt x="1" y="0"/>
                      </a:moveTo>
                      <a:lnTo>
                        <a:pt x="56" y="0"/>
                      </a:lnTo>
                      <a:lnTo>
                        <a:pt x="58" y="0"/>
                      </a:lnTo>
                      <a:lnTo>
                        <a:pt x="65" y="10"/>
                      </a:lnTo>
                      <a:lnTo>
                        <a:pt x="235" y="281"/>
                      </a:lnTo>
                      <a:lnTo>
                        <a:pt x="165" y="277"/>
                      </a:lnTo>
                      <a:lnTo>
                        <a:pt x="9" y="19"/>
                      </a:lnTo>
                      <a:lnTo>
                        <a:pt x="0" y="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4" name="Freeform 471"/>
                <p:cNvSpPr/>
                <p:nvPr/>
              </p:nvSpPr>
              <p:spPr bwMode="auto">
                <a:xfrm>
                  <a:off x="838" y="3691"/>
                  <a:ext cx="47" cy="12"/>
                </a:xfrm>
                <a:custGeom>
                  <a:avLst/>
                  <a:gdLst>
                    <a:gd name="T0" fmla="*/ 0 w 95"/>
                    <a:gd name="T1" fmla="*/ 36 h 36"/>
                    <a:gd name="T2" fmla="*/ 2 w 95"/>
                    <a:gd name="T3" fmla="*/ 19 h 36"/>
                    <a:gd name="T4" fmla="*/ 8 w 95"/>
                    <a:gd name="T5" fmla="*/ 7 h 36"/>
                    <a:gd name="T6" fmla="*/ 12 w 95"/>
                    <a:gd name="T7" fmla="*/ 0 h 36"/>
                    <a:gd name="T8" fmla="*/ 76 w 95"/>
                    <a:gd name="T9" fmla="*/ 0 h 36"/>
                    <a:gd name="T10" fmla="*/ 95 w 95"/>
                    <a:gd name="T11" fmla="*/ 36 h 36"/>
                    <a:gd name="T12" fmla="*/ 0 w 95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5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8" y="7"/>
                      </a:lnTo>
                      <a:lnTo>
                        <a:pt x="12" y="0"/>
                      </a:lnTo>
                      <a:lnTo>
                        <a:pt x="76" y="0"/>
                      </a:lnTo>
                      <a:lnTo>
                        <a:pt x="95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79" name="Group 472"/>
              <p:cNvGrpSpPr/>
              <p:nvPr/>
            </p:nvGrpSpPr>
            <p:grpSpPr bwMode="auto">
              <a:xfrm>
                <a:off x="844" y="3694"/>
                <a:ext cx="48" cy="23"/>
                <a:chOff x="844" y="3694"/>
                <a:chExt cx="48" cy="23"/>
              </a:xfrm>
            </p:grpSpPr>
            <p:sp>
              <p:nvSpPr>
                <p:cNvPr id="199" name="Freeform 473"/>
                <p:cNvSpPr/>
                <p:nvPr/>
              </p:nvSpPr>
              <p:spPr bwMode="auto">
                <a:xfrm>
                  <a:off x="844" y="3694"/>
                  <a:ext cx="11" cy="23"/>
                </a:xfrm>
                <a:custGeom>
                  <a:avLst/>
                  <a:gdLst>
                    <a:gd name="T0" fmla="*/ 14 w 24"/>
                    <a:gd name="T1" fmla="*/ 68 h 68"/>
                    <a:gd name="T2" fmla="*/ 0 w 24"/>
                    <a:gd name="T3" fmla="*/ 27 h 68"/>
                    <a:gd name="T4" fmla="*/ 9 w 24"/>
                    <a:gd name="T5" fmla="*/ 0 h 68"/>
                    <a:gd name="T6" fmla="*/ 24 w 24"/>
                    <a:gd name="T7" fmla="*/ 32 h 68"/>
                    <a:gd name="T8" fmla="*/ 14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2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0" name="Freeform 474"/>
                <p:cNvSpPr/>
                <p:nvPr/>
              </p:nvSpPr>
              <p:spPr bwMode="auto">
                <a:xfrm>
                  <a:off x="848" y="3695"/>
                  <a:ext cx="37" cy="10"/>
                </a:xfrm>
                <a:custGeom>
                  <a:avLst/>
                  <a:gdLst>
                    <a:gd name="T0" fmla="*/ 2 w 74"/>
                    <a:gd name="T1" fmla="*/ 0 h 30"/>
                    <a:gd name="T2" fmla="*/ 50 w 74"/>
                    <a:gd name="T3" fmla="*/ 0 h 30"/>
                    <a:gd name="T4" fmla="*/ 51 w 74"/>
                    <a:gd name="T5" fmla="*/ 3 h 30"/>
                    <a:gd name="T6" fmla="*/ 57 w 74"/>
                    <a:gd name="T7" fmla="*/ 12 h 30"/>
                    <a:gd name="T8" fmla="*/ 74 w 74"/>
                    <a:gd name="T9" fmla="*/ 30 h 30"/>
                    <a:gd name="T10" fmla="*/ 19 w 74"/>
                    <a:gd name="T11" fmla="*/ 30 h 30"/>
                    <a:gd name="T12" fmla="*/ 9 w 74"/>
                    <a:gd name="T13" fmla="*/ 21 h 30"/>
                    <a:gd name="T14" fmla="*/ 0 w 74"/>
                    <a:gd name="T15" fmla="*/ 6 h 30"/>
                    <a:gd name="T16" fmla="*/ 2 w 74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0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1" y="3"/>
                      </a:lnTo>
                      <a:lnTo>
                        <a:pt x="57" y="12"/>
                      </a:lnTo>
                      <a:lnTo>
                        <a:pt x="74" y="30"/>
                      </a:lnTo>
                      <a:lnTo>
                        <a:pt x="19" y="30"/>
                      </a:lnTo>
                      <a:lnTo>
                        <a:pt x="9" y="21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1" name="Freeform 475"/>
                <p:cNvSpPr/>
                <p:nvPr/>
              </p:nvSpPr>
              <p:spPr bwMode="auto">
                <a:xfrm>
                  <a:off x="851" y="3706"/>
                  <a:ext cx="41" cy="11"/>
                </a:xfrm>
                <a:custGeom>
                  <a:avLst/>
                  <a:gdLst>
                    <a:gd name="T0" fmla="*/ 0 w 81"/>
                    <a:gd name="T1" fmla="*/ 34 h 34"/>
                    <a:gd name="T2" fmla="*/ 1 w 81"/>
                    <a:gd name="T3" fmla="*/ 19 h 34"/>
                    <a:gd name="T4" fmla="*/ 5 w 81"/>
                    <a:gd name="T5" fmla="*/ 6 h 34"/>
                    <a:gd name="T6" fmla="*/ 10 w 81"/>
                    <a:gd name="T7" fmla="*/ 0 h 34"/>
                    <a:gd name="T8" fmla="*/ 67 w 81"/>
                    <a:gd name="T9" fmla="*/ 0 h 34"/>
                    <a:gd name="T10" fmla="*/ 81 w 81"/>
                    <a:gd name="T11" fmla="*/ 34 h 34"/>
                    <a:gd name="T12" fmla="*/ 0 w 81"/>
                    <a:gd name="T13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4">
                      <a:moveTo>
                        <a:pt x="0" y="34"/>
                      </a:moveTo>
                      <a:lnTo>
                        <a:pt x="1" y="19"/>
                      </a:lnTo>
                      <a:lnTo>
                        <a:pt x="5" y="6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80" name="Group 476"/>
              <p:cNvGrpSpPr/>
              <p:nvPr/>
            </p:nvGrpSpPr>
            <p:grpSpPr bwMode="auto">
              <a:xfrm>
                <a:off x="857" y="3710"/>
                <a:ext cx="49" cy="22"/>
                <a:chOff x="857" y="3710"/>
                <a:chExt cx="49" cy="22"/>
              </a:xfrm>
            </p:grpSpPr>
            <p:sp>
              <p:nvSpPr>
                <p:cNvPr id="196" name="Freeform 477"/>
                <p:cNvSpPr/>
                <p:nvPr/>
              </p:nvSpPr>
              <p:spPr bwMode="auto">
                <a:xfrm>
                  <a:off x="857" y="3710"/>
                  <a:ext cx="11" cy="22"/>
                </a:xfrm>
                <a:custGeom>
                  <a:avLst/>
                  <a:gdLst>
                    <a:gd name="T0" fmla="*/ 13 w 22"/>
                    <a:gd name="T1" fmla="*/ 68 h 68"/>
                    <a:gd name="T2" fmla="*/ 0 w 22"/>
                    <a:gd name="T3" fmla="*/ 27 h 68"/>
                    <a:gd name="T4" fmla="*/ 9 w 22"/>
                    <a:gd name="T5" fmla="*/ 0 h 68"/>
                    <a:gd name="T6" fmla="*/ 22 w 22"/>
                    <a:gd name="T7" fmla="*/ 31 h 68"/>
                    <a:gd name="T8" fmla="*/ 13 w 22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8">
                      <a:moveTo>
                        <a:pt x="13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2" y="31"/>
                      </a:lnTo>
                      <a:lnTo>
                        <a:pt x="13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7" name="Freeform 478"/>
                <p:cNvSpPr/>
                <p:nvPr/>
              </p:nvSpPr>
              <p:spPr bwMode="auto">
                <a:xfrm>
                  <a:off x="862" y="3710"/>
                  <a:ext cx="36" cy="10"/>
                </a:xfrm>
                <a:custGeom>
                  <a:avLst/>
                  <a:gdLst>
                    <a:gd name="T0" fmla="*/ 1 w 72"/>
                    <a:gd name="T1" fmla="*/ 0 h 29"/>
                    <a:gd name="T2" fmla="*/ 50 w 72"/>
                    <a:gd name="T3" fmla="*/ 0 h 29"/>
                    <a:gd name="T4" fmla="*/ 51 w 72"/>
                    <a:gd name="T5" fmla="*/ 2 h 29"/>
                    <a:gd name="T6" fmla="*/ 56 w 72"/>
                    <a:gd name="T7" fmla="*/ 11 h 29"/>
                    <a:gd name="T8" fmla="*/ 72 w 72"/>
                    <a:gd name="T9" fmla="*/ 29 h 29"/>
                    <a:gd name="T10" fmla="*/ 17 w 72"/>
                    <a:gd name="T11" fmla="*/ 29 h 29"/>
                    <a:gd name="T12" fmla="*/ 9 w 72"/>
                    <a:gd name="T13" fmla="*/ 20 h 29"/>
                    <a:gd name="T14" fmla="*/ 0 w 72"/>
                    <a:gd name="T15" fmla="*/ 6 h 29"/>
                    <a:gd name="T16" fmla="*/ 1 w 72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6" y="11"/>
                      </a:lnTo>
                      <a:lnTo>
                        <a:pt x="72" y="29"/>
                      </a:lnTo>
                      <a:lnTo>
                        <a:pt x="17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8" name="Freeform 479"/>
                <p:cNvSpPr/>
                <p:nvPr/>
              </p:nvSpPr>
              <p:spPr bwMode="auto">
                <a:xfrm>
                  <a:off x="865" y="3720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20 h 36"/>
                    <a:gd name="T4" fmla="*/ 7 w 83"/>
                    <a:gd name="T5" fmla="*/ 8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81" name="Group 480"/>
              <p:cNvGrpSpPr/>
              <p:nvPr/>
            </p:nvGrpSpPr>
            <p:grpSpPr bwMode="auto">
              <a:xfrm>
                <a:off x="1086" y="3766"/>
                <a:ext cx="49" cy="23"/>
                <a:chOff x="1086" y="3766"/>
                <a:chExt cx="49" cy="23"/>
              </a:xfrm>
            </p:grpSpPr>
            <p:sp>
              <p:nvSpPr>
                <p:cNvPr id="193" name="Freeform 481"/>
                <p:cNvSpPr/>
                <p:nvPr/>
              </p:nvSpPr>
              <p:spPr bwMode="auto">
                <a:xfrm>
                  <a:off x="1086" y="3766"/>
                  <a:ext cx="11" cy="23"/>
                </a:xfrm>
                <a:custGeom>
                  <a:avLst/>
                  <a:gdLst>
                    <a:gd name="T0" fmla="*/ 13 w 22"/>
                    <a:gd name="T1" fmla="*/ 69 h 69"/>
                    <a:gd name="T2" fmla="*/ 0 w 22"/>
                    <a:gd name="T3" fmla="*/ 27 h 69"/>
                    <a:gd name="T4" fmla="*/ 9 w 22"/>
                    <a:gd name="T5" fmla="*/ 0 h 69"/>
                    <a:gd name="T6" fmla="*/ 22 w 22"/>
                    <a:gd name="T7" fmla="*/ 32 h 69"/>
                    <a:gd name="T8" fmla="*/ 13 w 22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9">
                      <a:moveTo>
                        <a:pt x="13" y="69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2" y="32"/>
                      </a:lnTo>
                      <a:lnTo>
                        <a:pt x="13" y="69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4" name="Freeform 482"/>
                <p:cNvSpPr/>
                <p:nvPr/>
              </p:nvSpPr>
              <p:spPr bwMode="auto">
                <a:xfrm>
                  <a:off x="1090" y="3767"/>
                  <a:ext cx="37" cy="10"/>
                </a:xfrm>
                <a:custGeom>
                  <a:avLst/>
                  <a:gdLst>
                    <a:gd name="T0" fmla="*/ 3 w 74"/>
                    <a:gd name="T1" fmla="*/ 0 h 31"/>
                    <a:gd name="T2" fmla="*/ 51 w 74"/>
                    <a:gd name="T3" fmla="*/ 0 h 31"/>
                    <a:gd name="T4" fmla="*/ 53 w 74"/>
                    <a:gd name="T5" fmla="*/ 4 h 31"/>
                    <a:gd name="T6" fmla="*/ 56 w 74"/>
                    <a:gd name="T7" fmla="*/ 13 h 31"/>
                    <a:gd name="T8" fmla="*/ 74 w 74"/>
                    <a:gd name="T9" fmla="*/ 31 h 31"/>
                    <a:gd name="T10" fmla="*/ 18 w 74"/>
                    <a:gd name="T11" fmla="*/ 31 h 31"/>
                    <a:gd name="T12" fmla="*/ 9 w 74"/>
                    <a:gd name="T13" fmla="*/ 22 h 31"/>
                    <a:gd name="T14" fmla="*/ 0 w 74"/>
                    <a:gd name="T15" fmla="*/ 6 h 31"/>
                    <a:gd name="T16" fmla="*/ 3 w 74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1">
                      <a:moveTo>
                        <a:pt x="3" y="0"/>
                      </a:moveTo>
                      <a:lnTo>
                        <a:pt x="51" y="0"/>
                      </a:lnTo>
                      <a:lnTo>
                        <a:pt x="53" y="4"/>
                      </a:lnTo>
                      <a:lnTo>
                        <a:pt x="56" y="13"/>
                      </a:lnTo>
                      <a:lnTo>
                        <a:pt x="74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5" name="Freeform 483"/>
                <p:cNvSpPr/>
                <p:nvPr/>
              </p:nvSpPr>
              <p:spPr bwMode="auto">
                <a:xfrm>
                  <a:off x="1093" y="3777"/>
                  <a:ext cx="42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2 w 83"/>
                    <a:gd name="T3" fmla="*/ 19 h 36"/>
                    <a:gd name="T4" fmla="*/ 7 w 83"/>
                    <a:gd name="T5" fmla="*/ 6 h 36"/>
                    <a:gd name="T6" fmla="*/ 11 w 83"/>
                    <a:gd name="T7" fmla="*/ 0 h 36"/>
                    <a:gd name="T8" fmla="*/ 68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7" y="6"/>
                      </a:lnTo>
                      <a:lnTo>
                        <a:pt x="11" y="0"/>
                      </a:lnTo>
                      <a:lnTo>
                        <a:pt x="68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82" name="Group 484"/>
              <p:cNvGrpSpPr/>
              <p:nvPr/>
            </p:nvGrpSpPr>
            <p:grpSpPr bwMode="auto">
              <a:xfrm>
                <a:off x="934" y="3740"/>
                <a:ext cx="48" cy="23"/>
                <a:chOff x="934" y="3740"/>
                <a:chExt cx="48" cy="23"/>
              </a:xfrm>
            </p:grpSpPr>
            <p:sp>
              <p:nvSpPr>
                <p:cNvPr id="190" name="Freeform 485"/>
                <p:cNvSpPr/>
                <p:nvPr/>
              </p:nvSpPr>
              <p:spPr bwMode="auto">
                <a:xfrm>
                  <a:off x="934" y="3740"/>
                  <a:ext cx="11" cy="23"/>
                </a:xfrm>
                <a:custGeom>
                  <a:avLst/>
                  <a:gdLst>
                    <a:gd name="T0" fmla="*/ 15 w 24"/>
                    <a:gd name="T1" fmla="*/ 70 h 70"/>
                    <a:gd name="T2" fmla="*/ 0 w 24"/>
                    <a:gd name="T3" fmla="*/ 27 h 70"/>
                    <a:gd name="T4" fmla="*/ 9 w 24"/>
                    <a:gd name="T5" fmla="*/ 0 h 70"/>
                    <a:gd name="T6" fmla="*/ 24 w 24"/>
                    <a:gd name="T7" fmla="*/ 32 h 70"/>
                    <a:gd name="T8" fmla="*/ 15 w 24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70">
                      <a:moveTo>
                        <a:pt x="15" y="70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2"/>
                      </a:lnTo>
                      <a:lnTo>
                        <a:pt x="15" y="7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1" name="Freeform 486"/>
                <p:cNvSpPr/>
                <p:nvPr/>
              </p:nvSpPr>
              <p:spPr bwMode="auto">
                <a:xfrm>
                  <a:off x="938" y="3741"/>
                  <a:ext cx="37" cy="10"/>
                </a:xfrm>
                <a:custGeom>
                  <a:avLst/>
                  <a:gdLst>
                    <a:gd name="T0" fmla="*/ 2 w 74"/>
                    <a:gd name="T1" fmla="*/ 0 h 30"/>
                    <a:gd name="T2" fmla="*/ 50 w 74"/>
                    <a:gd name="T3" fmla="*/ 0 h 30"/>
                    <a:gd name="T4" fmla="*/ 52 w 74"/>
                    <a:gd name="T5" fmla="*/ 4 h 30"/>
                    <a:gd name="T6" fmla="*/ 57 w 74"/>
                    <a:gd name="T7" fmla="*/ 13 h 30"/>
                    <a:gd name="T8" fmla="*/ 74 w 74"/>
                    <a:gd name="T9" fmla="*/ 30 h 30"/>
                    <a:gd name="T10" fmla="*/ 19 w 74"/>
                    <a:gd name="T11" fmla="*/ 30 h 30"/>
                    <a:gd name="T12" fmla="*/ 9 w 74"/>
                    <a:gd name="T13" fmla="*/ 22 h 30"/>
                    <a:gd name="T14" fmla="*/ 0 w 74"/>
                    <a:gd name="T15" fmla="*/ 6 h 30"/>
                    <a:gd name="T16" fmla="*/ 2 w 74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0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57" y="13"/>
                      </a:lnTo>
                      <a:lnTo>
                        <a:pt x="74" y="30"/>
                      </a:lnTo>
                      <a:lnTo>
                        <a:pt x="19" y="30"/>
                      </a:lnTo>
                      <a:lnTo>
                        <a:pt x="9" y="22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2" name="Freeform 487"/>
                <p:cNvSpPr/>
                <p:nvPr/>
              </p:nvSpPr>
              <p:spPr bwMode="auto">
                <a:xfrm>
                  <a:off x="941" y="3751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19 h 36"/>
                    <a:gd name="T4" fmla="*/ 5 w 81"/>
                    <a:gd name="T5" fmla="*/ 6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6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83" name="Group 488"/>
              <p:cNvGrpSpPr/>
              <p:nvPr/>
            </p:nvGrpSpPr>
            <p:grpSpPr bwMode="auto">
              <a:xfrm>
                <a:off x="943" y="3754"/>
                <a:ext cx="49" cy="23"/>
                <a:chOff x="943" y="3754"/>
                <a:chExt cx="49" cy="23"/>
              </a:xfrm>
            </p:grpSpPr>
            <p:sp>
              <p:nvSpPr>
                <p:cNvPr id="187" name="Freeform 489"/>
                <p:cNvSpPr/>
                <p:nvPr/>
              </p:nvSpPr>
              <p:spPr bwMode="auto">
                <a:xfrm>
                  <a:off x="943" y="3754"/>
                  <a:ext cx="12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5 h 68"/>
                    <a:gd name="T4" fmla="*/ 11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5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8" name="Freeform 490"/>
                <p:cNvSpPr/>
                <p:nvPr/>
              </p:nvSpPr>
              <p:spPr bwMode="auto">
                <a:xfrm>
                  <a:off x="948" y="3755"/>
                  <a:ext cx="37" cy="10"/>
                </a:xfrm>
                <a:custGeom>
                  <a:avLst/>
                  <a:gdLst>
                    <a:gd name="T0" fmla="*/ 1 w 74"/>
                    <a:gd name="T1" fmla="*/ 0 h 30"/>
                    <a:gd name="T2" fmla="*/ 49 w 74"/>
                    <a:gd name="T3" fmla="*/ 0 h 30"/>
                    <a:gd name="T4" fmla="*/ 50 w 74"/>
                    <a:gd name="T5" fmla="*/ 3 h 30"/>
                    <a:gd name="T6" fmla="*/ 57 w 74"/>
                    <a:gd name="T7" fmla="*/ 12 h 30"/>
                    <a:gd name="T8" fmla="*/ 74 w 74"/>
                    <a:gd name="T9" fmla="*/ 30 h 30"/>
                    <a:gd name="T10" fmla="*/ 18 w 74"/>
                    <a:gd name="T11" fmla="*/ 30 h 30"/>
                    <a:gd name="T12" fmla="*/ 9 w 74"/>
                    <a:gd name="T13" fmla="*/ 21 h 30"/>
                    <a:gd name="T14" fmla="*/ 0 w 74"/>
                    <a:gd name="T15" fmla="*/ 5 h 30"/>
                    <a:gd name="T16" fmla="*/ 1 w 74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0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3"/>
                      </a:lnTo>
                      <a:lnTo>
                        <a:pt x="57" y="12"/>
                      </a:lnTo>
                      <a:lnTo>
                        <a:pt x="74" y="30"/>
                      </a:lnTo>
                      <a:lnTo>
                        <a:pt x="18" y="30"/>
                      </a:lnTo>
                      <a:lnTo>
                        <a:pt x="9" y="21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9" name="Freeform 491"/>
                <p:cNvSpPr/>
                <p:nvPr/>
              </p:nvSpPr>
              <p:spPr bwMode="auto">
                <a:xfrm>
                  <a:off x="951" y="3765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19 h 36"/>
                    <a:gd name="T4" fmla="*/ 5 w 81"/>
                    <a:gd name="T5" fmla="*/ 7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84" name="Freeform 492"/>
              <p:cNvSpPr/>
              <p:nvPr/>
            </p:nvSpPr>
            <p:spPr bwMode="auto">
              <a:xfrm>
                <a:off x="987" y="3753"/>
                <a:ext cx="25" cy="43"/>
              </a:xfrm>
              <a:custGeom>
                <a:avLst/>
                <a:gdLst>
                  <a:gd name="T0" fmla="*/ 40 w 51"/>
                  <a:gd name="T1" fmla="*/ 128 h 128"/>
                  <a:gd name="T2" fmla="*/ 0 w 51"/>
                  <a:gd name="T3" fmla="*/ 29 h 128"/>
                  <a:gd name="T4" fmla="*/ 0 w 51"/>
                  <a:gd name="T5" fmla="*/ 20 h 128"/>
                  <a:gd name="T6" fmla="*/ 2 w 51"/>
                  <a:gd name="T7" fmla="*/ 11 h 128"/>
                  <a:gd name="T8" fmla="*/ 10 w 51"/>
                  <a:gd name="T9" fmla="*/ 0 h 128"/>
                  <a:gd name="T10" fmla="*/ 51 w 51"/>
                  <a:gd name="T11" fmla="*/ 91 h 128"/>
                  <a:gd name="T12" fmla="*/ 40 w 51"/>
                  <a:gd name="T13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128">
                    <a:moveTo>
                      <a:pt x="40" y="128"/>
                    </a:moveTo>
                    <a:lnTo>
                      <a:pt x="0" y="29"/>
                    </a:lnTo>
                    <a:lnTo>
                      <a:pt x="0" y="20"/>
                    </a:lnTo>
                    <a:lnTo>
                      <a:pt x="2" y="11"/>
                    </a:lnTo>
                    <a:lnTo>
                      <a:pt x="10" y="0"/>
                    </a:lnTo>
                    <a:lnTo>
                      <a:pt x="51" y="91"/>
                    </a:lnTo>
                    <a:lnTo>
                      <a:pt x="40" y="128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5" name="Freeform 493"/>
              <p:cNvSpPr/>
              <p:nvPr/>
            </p:nvSpPr>
            <p:spPr bwMode="auto">
              <a:xfrm>
                <a:off x="992" y="3753"/>
                <a:ext cx="91" cy="29"/>
              </a:xfrm>
              <a:custGeom>
                <a:avLst/>
                <a:gdLst>
                  <a:gd name="T0" fmla="*/ 0 w 183"/>
                  <a:gd name="T1" fmla="*/ 0 h 85"/>
                  <a:gd name="T2" fmla="*/ 64 w 183"/>
                  <a:gd name="T3" fmla="*/ 0 h 85"/>
                  <a:gd name="T4" fmla="*/ 67 w 183"/>
                  <a:gd name="T5" fmla="*/ 13 h 85"/>
                  <a:gd name="T6" fmla="*/ 75 w 183"/>
                  <a:gd name="T7" fmla="*/ 28 h 85"/>
                  <a:gd name="T8" fmla="*/ 84 w 183"/>
                  <a:gd name="T9" fmla="*/ 42 h 85"/>
                  <a:gd name="T10" fmla="*/ 158 w 183"/>
                  <a:gd name="T11" fmla="*/ 42 h 85"/>
                  <a:gd name="T12" fmla="*/ 163 w 183"/>
                  <a:gd name="T13" fmla="*/ 55 h 85"/>
                  <a:gd name="T14" fmla="*/ 172 w 183"/>
                  <a:gd name="T15" fmla="*/ 67 h 85"/>
                  <a:gd name="T16" fmla="*/ 183 w 183"/>
                  <a:gd name="T17" fmla="*/ 85 h 85"/>
                  <a:gd name="T18" fmla="*/ 64 w 183"/>
                  <a:gd name="T19" fmla="*/ 85 h 85"/>
                  <a:gd name="T20" fmla="*/ 41 w 183"/>
                  <a:gd name="T21" fmla="*/ 85 h 85"/>
                  <a:gd name="T22" fmla="*/ 0 w 183"/>
                  <a:gd name="T23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3" h="85">
                    <a:moveTo>
                      <a:pt x="0" y="0"/>
                    </a:moveTo>
                    <a:lnTo>
                      <a:pt x="64" y="0"/>
                    </a:lnTo>
                    <a:lnTo>
                      <a:pt x="67" y="13"/>
                    </a:lnTo>
                    <a:lnTo>
                      <a:pt x="75" y="28"/>
                    </a:lnTo>
                    <a:lnTo>
                      <a:pt x="84" y="42"/>
                    </a:lnTo>
                    <a:lnTo>
                      <a:pt x="158" y="42"/>
                    </a:lnTo>
                    <a:lnTo>
                      <a:pt x="163" y="55"/>
                    </a:lnTo>
                    <a:lnTo>
                      <a:pt x="172" y="67"/>
                    </a:lnTo>
                    <a:lnTo>
                      <a:pt x="183" y="85"/>
                    </a:lnTo>
                    <a:lnTo>
                      <a:pt x="64" y="85"/>
                    </a:lnTo>
                    <a:lnTo>
                      <a:pt x="41" y="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6" name="Freeform 494"/>
              <p:cNvSpPr/>
              <p:nvPr/>
            </p:nvSpPr>
            <p:spPr bwMode="auto">
              <a:xfrm>
                <a:off x="1008" y="3782"/>
                <a:ext cx="81" cy="12"/>
              </a:xfrm>
              <a:custGeom>
                <a:avLst/>
                <a:gdLst>
                  <a:gd name="T0" fmla="*/ 0 w 160"/>
                  <a:gd name="T1" fmla="*/ 36 h 36"/>
                  <a:gd name="T2" fmla="*/ 1 w 160"/>
                  <a:gd name="T3" fmla="*/ 20 h 36"/>
                  <a:gd name="T4" fmla="*/ 7 w 160"/>
                  <a:gd name="T5" fmla="*/ 8 h 36"/>
                  <a:gd name="T6" fmla="*/ 10 w 160"/>
                  <a:gd name="T7" fmla="*/ 0 h 36"/>
                  <a:gd name="T8" fmla="*/ 150 w 160"/>
                  <a:gd name="T9" fmla="*/ 0 h 36"/>
                  <a:gd name="T10" fmla="*/ 160 w 160"/>
                  <a:gd name="T11" fmla="*/ 36 h 36"/>
                  <a:gd name="T12" fmla="*/ 0 w 160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0" h="36">
                    <a:moveTo>
                      <a:pt x="0" y="36"/>
                    </a:moveTo>
                    <a:lnTo>
                      <a:pt x="1" y="20"/>
                    </a:lnTo>
                    <a:lnTo>
                      <a:pt x="7" y="8"/>
                    </a:lnTo>
                    <a:lnTo>
                      <a:pt x="10" y="0"/>
                    </a:lnTo>
                    <a:lnTo>
                      <a:pt x="150" y="0"/>
                    </a:lnTo>
                    <a:lnTo>
                      <a:pt x="160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1" name="Group 495"/>
            <p:cNvGrpSpPr/>
            <p:nvPr/>
          </p:nvGrpSpPr>
          <p:grpSpPr bwMode="auto">
            <a:xfrm>
              <a:off x="920" y="3821"/>
              <a:ext cx="413" cy="50"/>
              <a:chOff x="920" y="3821"/>
              <a:chExt cx="413" cy="50"/>
            </a:xfrm>
          </p:grpSpPr>
          <p:sp>
            <p:nvSpPr>
              <p:cNvPr id="102" name="Freeform 496"/>
              <p:cNvSpPr/>
              <p:nvPr/>
            </p:nvSpPr>
            <p:spPr bwMode="auto">
              <a:xfrm>
                <a:off x="920" y="3821"/>
                <a:ext cx="413" cy="50"/>
              </a:xfrm>
              <a:custGeom>
                <a:avLst/>
                <a:gdLst>
                  <a:gd name="T0" fmla="*/ 35 w 825"/>
                  <a:gd name="T1" fmla="*/ 13 h 151"/>
                  <a:gd name="T2" fmla="*/ 17 w 825"/>
                  <a:gd name="T3" fmla="*/ 27 h 151"/>
                  <a:gd name="T4" fmla="*/ 9 w 825"/>
                  <a:gd name="T5" fmla="*/ 48 h 151"/>
                  <a:gd name="T6" fmla="*/ 0 w 825"/>
                  <a:gd name="T7" fmla="*/ 97 h 151"/>
                  <a:gd name="T8" fmla="*/ 4 w 825"/>
                  <a:gd name="T9" fmla="*/ 124 h 151"/>
                  <a:gd name="T10" fmla="*/ 13 w 825"/>
                  <a:gd name="T11" fmla="*/ 138 h 151"/>
                  <a:gd name="T12" fmla="*/ 26 w 825"/>
                  <a:gd name="T13" fmla="*/ 151 h 151"/>
                  <a:gd name="T14" fmla="*/ 783 w 825"/>
                  <a:gd name="T15" fmla="*/ 142 h 151"/>
                  <a:gd name="T16" fmla="*/ 807 w 825"/>
                  <a:gd name="T17" fmla="*/ 128 h 151"/>
                  <a:gd name="T18" fmla="*/ 816 w 825"/>
                  <a:gd name="T19" fmla="*/ 107 h 151"/>
                  <a:gd name="T20" fmla="*/ 825 w 825"/>
                  <a:gd name="T21" fmla="*/ 61 h 151"/>
                  <a:gd name="T22" fmla="*/ 821 w 825"/>
                  <a:gd name="T23" fmla="*/ 27 h 151"/>
                  <a:gd name="T24" fmla="*/ 806 w 825"/>
                  <a:gd name="T25" fmla="*/ 9 h 151"/>
                  <a:gd name="T26" fmla="*/ 785 w 825"/>
                  <a:gd name="T27" fmla="*/ 0 h 151"/>
                  <a:gd name="T28" fmla="*/ 35 w 825"/>
                  <a:gd name="T29" fmla="*/ 13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25" h="151">
                    <a:moveTo>
                      <a:pt x="35" y="13"/>
                    </a:moveTo>
                    <a:lnTo>
                      <a:pt x="17" y="27"/>
                    </a:lnTo>
                    <a:lnTo>
                      <a:pt x="9" y="48"/>
                    </a:lnTo>
                    <a:lnTo>
                      <a:pt x="0" y="97"/>
                    </a:lnTo>
                    <a:lnTo>
                      <a:pt x="4" y="124"/>
                    </a:lnTo>
                    <a:lnTo>
                      <a:pt x="13" y="138"/>
                    </a:lnTo>
                    <a:lnTo>
                      <a:pt x="26" y="151"/>
                    </a:lnTo>
                    <a:lnTo>
                      <a:pt x="783" y="142"/>
                    </a:lnTo>
                    <a:lnTo>
                      <a:pt x="807" y="128"/>
                    </a:lnTo>
                    <a:lnTo>
                      <a:pt x="816" y="107"/>
                    </a:lnTo>
                    <a:lnTo>
                      <a:pt x="825" y="61"/>
                    </a:lnTo>
                    <a:lnTo>
                      <a:pt x="821" y="27"/>
                    </a:lnTo>
                    <a:lnTo>
                      <a:pt x="806" y="9"/>
                    </a:lnTo>
                    <a:lnTo>
                      <a:pt x="785" y="0"/>
                    </a:lnTo>
                    <a:lnTo>
                      <a:pt x="35" y="13"/>
                    </a:lnTo>
                    <a:close/>
                  </a:path>
                </a:pathLst>
              </a:custGeom>
              <a:solidFill>
                <a:srgbClr val="202020"/>
              </a:solidFill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Freeform 497"/>
              <p:cNvSpPr/>
              <p:nvPr/>
            </p:nvSpPr>
            <p:spPr bwMode="auto">
              <a:xfrm>
                <a:off x="972" y="3833"/>
                <a:ext cx="330" cy="27"/>
              </a:xfrm>
              <a:custGeom>
                <a:avLst/>
                <a:gdLst>
                  <a:gd name="T0" fmla="*/ 4 w 658"/>
                  <a:gd name="T1" fmla="*/ 23 h 79"/>
                  <a:gd name="T2" fmla="*/ 0 w 658"/>
                  <a:gd name="T3" fmla="*/ 50 h 79"/>
                  <a:gd name="T4" fmla="*/ 153 w 658"/>
                  <a:gd name="T5" fmla="*/ 50 h 79"/>
                  <a:gd name="T6" fmla="*/ 153 w 658"/>
                  <a:gd name="T7" fmla="*/ 79 h 79"/>
                  <a:gd name="T8" fmla="*/ 500 w 658"/>
                  <a:gd name="T9" fmla="*/ 73 h 79"/>
                  <a:gd name="T10" fmla="*/ 500 w 658"/>
                  <a:gd name="T11" fmla="*/ 50 h 79"/>
                  <a:gd name="T12" fmla="*/ 656 w 658"/>
                  <a:gd name="T13" fmla="*/ 50 h 79"/>
                  <a:gd name="T14" fmla="*/ 658 w 658"/>
                  <a:gd name="T15" fmla="*/ 23 h 79"/>
                  <a:gd name="T16" fmla="*/ 504 w 658"/>
                  <a:gd name="T17" fmla="*/ 23 h 79"/>
                  <a:gd name="T18" fmla="*/ 504 w 658"/>
                  <a:gd name="T19" fmla="*/ 0 h 79"/>
                  <a:gd name="T20" fmla="*/ 153 w 658"/>
                  <a:gd name="T21" fmla="*/ 8 h 79"/>
                  <a:gd name="T22" fmla="*/ 153 w 658"/>
                  <a:gd name="T23" fmla="*/ 23 h 79"/>
                  <a:gd name="T24" fmla="*/ 4 w 658"/>
                  <a:gd name="T25" fmla="*/ 2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58" h="79">
                    <a:moveTo>
                      <a:pt x="4" y="23"/>
                    </a:moveTo>
                    <a:lnTo>
                      <a:pt x="0" y="50"/>
                    </a:lnTo>
                    <a:lnTo>
                      <a:pt x="153" y="50"/>
                    </a:lnTo>
                    <a:lnTo>
                      <a:pt x="153" y="79"/>
                    </a:lnTo>
                    <a:lnTo>
                      <a:pt x="500" y="73"/>
                    </a:lnTo>
                    <a:lnTo>
                      <a:pt x="500" y="50"/>
                    </a:lnTo>
                    <a:lnTo>
                      <a:pt x="656" y="50"/>
                    </a:lnTo>
                    <a:lnTo>
                      <a:pt x="658" y="23"/>
                    </a:lnTo>
                    <a:lnTo>
                      <a:pt x="504" y="23"/>
                    </a:lnTo>
                    <a:lnTo>
                      <a:pt x="504" y="0"/>
                    </a:lnTo>
                    <a:lnTo>
                      <a:pt x="153" y="8"/>
                    </a:lnTo>
                    <a:lnTo>
                      <a:pt x="153" y="23"/>
                    </a:lnTo>
                    <a:lnTo>
                      <a:pt x="4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Rectangle 498"/>
              <p:cNvSpPr>
                <a:spLocks noChangeArrowheads="1"/>
              </p:cNvSpPr>
              <p:nvPr/>
            </p:nvSpPr>
            <p:spPr bwMode="auto">
              <a:xfrm>
                <a:off x="982" y="3856"/>
                <a:ext cx="26" cy="7"/>
              </a:xfrm>
              <a:prstGeom prst="rect">
                <a:avLst/>
              </a:prstGeom>
              <a:solidFill>
                <a:srgbClr val="00A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Rectangle 499"/>
              <p:cNvSpPr>
                <a:spLocks noChangeArrowheads="1"/>
              </p:cNvSpPr>
              <p:nvPr/>
            </p:nvSpPr>
            <p:spPr bwMode="auto">
              <a:xfrm>
                <a:off x="1237" y="3855"/>
                <a:ext cx="53" cy="6"/>
              </a:xfrm>
              <a:prstGeom prst="rect">
                <a:avLst/>
              </a:prstGeom>
              <a:solidFill>
                <a:srgbClr val="202020"/>
              </a:solidFill>
              <a:ln w="7938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2" name="Group 500"/>
            <p:cNvGrpSpPr/>
            <p:nvPr/>
          </p:nvGrpSpPr>
          <p:grpSpPr bwMode="auto">
            <a:xfrm>
              <a:off x="1227" y="3477"/>
              <a:ext cx="508" cy="321"/>
              <a:chOff x="1227" y="3477"/>
              <a:chExt cx="508" cy="321"/>
            </a:xfrm>
          </p:grpSpPr>
          <p:sp>
            <p:nvSpPr>
              <p:cNvPr id="83" name="Freeform 501"/>
              <p:cNvSpPr/>
              <p:nvPr/>
            </p:nvSpPr>
            <p:spPr bwMode="auto">
              <a:xfrm>
                <a:off x="1640" y="3731"/>
                <a:ext cx="95" cy="66"/>
              </a:xfrm>
              <a:custGeom>
                <a:avLst/>
                <a:gdLst>
                  <a:gd name="T0" fmla="*/ 126 w 191"/>
                  <a:gd name="T1" fmla="*/ 9 h 200"/>
                  <a:gd name="T2" fmla="*/ 93 w 191"/>
                  <a:gd name="T3" fmla="*/ 0 h 200"/>
                  <a:gd name="T4" fmla="*/ 59 w 191"/>
                  <a:gd name="T5" fmla="*/ 5 h 200"/>
                  <a:gd name="T6" fmla="*/ 32 w 191"/>
                  <a:gd name="T7" fmla="*/ 17 h 200"/>
                  <a:gd name="T8" fmla="*/ 9 w 191"/>
                  <a:gd name="T9" fmla="*/ 45 h 200"/>
                  <a:gd name="T10" fmla="*/ 0 w 191"/>
                  <a:gd name="T11" fmla="*/ 94 h 200"/>
                  <a:gd name="T12" fmla="*/ 0 w 191"/>
                  <a:gd name="T13" fmla="*/ 137 h 200"/>
                  <a:gd name="T14" fmla="*/ 0 w 191"/>
                  <a:gd name="T15" fmla="*/ 200 h 200"/>
                  <a:gd name="T16" fmla="*/ 191 w 191"/>
                  <a:gd name="T17" fmla="*/ 200 h 200"/>
                  <a:gd name="T18" fmla="*/ 181 w 191"/>
                  <a:gd name="T19" fmla="*/ 81 h 200"/>
                  <a:gd name="T20" fmla="*/ 157 w 191"/>
                  <a:gd name="T21" fmla="*/ 30 h 200"/>
                  <a:gd name="T22" fmla="*/ 126 w 191"/>
                  <a:gd name="T23" fmla="*/ 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1" h="200">
                    <a:moveTo>
                      <a:pt x="126" y="9"/>
                    </a:moveTo>
                    <a:lnTo>
                      <a:pt x="93" y="0"/>
                    </a:lnTo>
                    <a:lnTo>
                      <a:pt x="59" y="5"/>
                    </a:lnTo>
                    <a:lnTo>
                      <a:pt x="32" y="17"/>
                    </a:lnTo>
                    <a:lnTo>
                      <a:pt x="9" y="45"/>
                    </a:lnTo>
                    <a:lnTo>
                      <a:pt x="0" y="94"/>
                    </a:lnTo>
                    <a:lnTo>
                      <a:pt x="0" y="137"/>
                    </a:lnTo>
                    <a:lnTo>
                      <a:pt x="0" y="200"/>
                    </a:lnTo>
                    <a:lnTo>
                      <a:pt x="191" y="200"/>
                    </a:lnTo>
                    <a:lnTo>
                      <a:pt x="181" y="81"/>
                    </a:lnTo>
                    <a:lnTo>
                      <a:pt x="157" y="30"/>
                    </a:lnTo>
                    <a:lnTo>
                      <a:pt x="126" y="9"/>
                    </a:lnTo>
                    <a:close/>
                  </a:path>
                </a:pathLst>
              </a:custGeom>
              <a:solidFill>
                <a:schemeClr val="bg2"/>
              </a:solidFill>
              <a:ln w="7938">
                <a:solidFill>
                  <a:srgbClr val="40404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" name="Freeform 502"/>
              <p:cNvSpPr/>
              <p:nvPr/>
            </p:nvSpPr>
            <p:spPr bwMode="auto">
              <a:xfrm>
                <a:off x="1227" y="3477"/>
                <a:ext cx="429" cy="264"/>
              </a:xfrm>
              <a:custGeom>
                <a:avLst/>
                <a:gdLst>
                  <a:gd name="T0" fmla="*/ 0 w 860"/>
                  <a:gd name="T1" fmla="*/ 0 h 791"/>
                  <a:gd name="T2" fmla="*/ 860 w 860"/>
                  <a:gd name="T3" fmla="*/ 764 h 791"/>
                  <a:gd name="T4" fmla="*/ 849 w 860"/>
                  <a:gd name="T5" fmla="*/ 777 h 791"/>
                  <a:gd name="T6" fmla="*/ 838 w 860"/>
                  <a:gd name="T7" fmla="*/ 791 h 791"/>
                  <a:gd name="T8" fmla="*/ 0 w 860"/>
                  <a:gd name="T9" fmla="*/ 0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0" h="791">
                    <a:moveTo>
                      <a:pt x="0" y="0"/>
                    </a:moveTo>
                    <a:lnTo>
                      <a:pt x="860" y="764"/>
                    </a:lnTo>
                    <a:lnTo>
                      <a:pt x="849" y="777"/>
                    </a:lnTo>
                    <a:lnTo>
                      <a:pt x="838" y="7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Freeform 503"/>
              <p:cNvSpPr/>
              <p:nvPr/>
            </p:nvSpPr>
            <p:spPr bwMode="auto">
              <a:xfrm>
                <a:off x="1521" y="3650"/>
                <a:ext cx="141" cy="122"/>
              </a:xfrm>
              <a:custGeom>
                <a:avLst/>
                <a:gdLst>
                  <a:gd name="T0" fmla="*/ 4 w 281"/>
                  <a:gd name="T1" fmla="*/ 95 h 366"/>
                  <a:gd name="T2" fmla="*/ 24 w 281"/>
                  <a:gd name="T3" fmla="*/ 62 h 366"/>
                  <a:gd name="T4" fmla="*/ 54 w 281"/>
                  <a:gd name="T5" fmla="*/ 43 h 366"/>
                  <a:gd name="T6" fmla="*/ 78 w 281"/>
                  <a:gd name="T7" fmla="*/ 42 h 366"/>
                  <a:gd name="T8" fmla="*/ 128 w 281"/>
                  <a:gd name="T9" fmla="*/ 43 h 366"/>
                  <a:gd name="T10" fmla="*/ 132 w 281"/>
                  <a:gd name="T11" fmla="*/ 0 h 366"/>
                  <a:gd name="T12" fmla="*/ 281 w 281"/>
                  <a:gd name="T13" fmla="*/ 130 h 366"/>
                  <a:gd name="T14" fmla="*/ 272 w 281"/>
                  <a:gd name="T15" fmla="*/ 179 h 366"/>
                  <a:gd name="T16" fmla="*/ 228 w 281"/>
                  <a:gd name="T17" fmla="*/ 170 h 366"/>
                  <a:gd name="T18" fmla="*/ 191 w 281"/>
                  <a:gd name="T19" fmla="*/ 184 h 366"/>
                  <a:gd name="T20" fmla="*/ 158 w 281"/>
                  <a:gd name="T21" fmla="*/ 210 h 366"/>
                  <a:gd name="T22" fmla="*/ 150 w 281"/>
                  <a:gd name="T23" fmla="*/ 232 h 366"/>
                  <a:gd name="T24" fmla="*/ 149 w 281"/>
                  <a:gd name="T25" fmla="*/ 295 h 366"/>
                  <a:gd name="T26" fmla="*/ 149 w 281"/>
                  <a:gd name="T27" fmla="*/ 338 h 366"/>
                  <a:gd name="T28" fmla="*/ 150 w 281"/>
                  <a:gd name="T29" fmla="*/ 366 h 366"/>
                  <a:gd name="T30" fmla="*/ 0 w 281"/>
                  <a:gd name="T31" fmla="*/ 229 h 366"/>
                  <a:gd name="T32" fmla="*/ 0 w 281"/>
                  <a:gd name="T33" fmla="*/ 139 h 366"/>
                  <a:gd name="T34" fmla="*/ 4 w 281"/>
                  <a:gd name="T35" fmla="*/ 95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1" h="366">
                    <a:moveTo>
                      <a:pt x="4" y="95"/>
                    </a:moveTo>
                    <a:lnTo>
                      <a:pt x="24" y="62"/>
                    </a:lnTo>
                    <a:lnTo>
                      <a:pt x="54" y="43"/>
                    </a:lnTo>
                    <a:lnTo>
                      <a:pt x="78" y="42"/>
                    </a:lnTo>
                    <a:lnTo>
                      <a:pt x="128" y="43"/>
                    </a:lnTo>
                    <a:lnTo>
                      <a:pt x="132" y="0"/>
                    </a:lnTo>
                    <a:lnTo>
                      <a:pt x="281" y="130"/>
                    </a:lnTo>
                    <a:lnTo>
                      <a:pt x="272" y="179"/>
                    </a:lnTo>
                    <a:lnTo>
                      <a:pt x="228" y="170"/>
                    </a:lnTo>
                    <a:lnTo>
                      <a:pt x="191" y="184"/>
                    </a:lnTo>
                    <a:lnTo>
                      <a:pt x="158" y="210"/>
                    </a:lnTo>
                    <a:lnTo>
                      <a:pt x="150" y="232"/>
                    </a:lnTo>
                    <a:lnTo>
                      <a:pt x="149" y="295"/>
                    </a:lnTo>
                    <a:lnTo>
                      <a:pt x="149" y="338"/>
                    </a:lnTo>
                    <a:lnTo>
                      <a:pt x="150" y="366"/>
                    </a:lnTo>
                    <a:lnTo>
                      <a:pt x="0" y="229"/>
                    </a:lnTo>
                    <a:lnTo>
                      <a:pt x="0" y="139"/>
                    </a:lnTo>
                    <a:lnTo>
                      <a:pt x="4" y="95"/>
                    </a:lnTo>
                    <a:close/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Line 504"/>
              <p:cNvSpPr>
                <a:spLocks noChangeShapeType="1"/>
              </p:cNvSpPr>
              <p:nvPr/>
            </p:nvSpPr>
            <p:spPr bwMode="auto">
              <a:xfrm>
                <a:off x="1586" y="3665"/>
                <a:ext cx="76" cy="44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Freeform 505"/>
              <p:cNvSpPr/>
              <p:nvPr/>
            </p:nvSpPr>
            <p:spPr bwMode="auto">
              <a:xfrm>
                <a:off x="1242" y="3486"/>
                <a:ext cx="111" cy="96"/>
              </a:xfrm>
              <a:custGeom>
                <a:avLst/>
                <a:gdLst>
                  <a:gd name="T0" fmla="*/ 10 w 222"/>
                  <a:gd name="T1" fmla="*/ 98 h 289"/>
                  <a:gd name="T2" fmla="*/ 27 w 222"/>
                  <a:gd name="T3" fmla="*/ 64 h 289"/>
                  <a:gd name="T4" fmla="*/ 53 w 222"/>
                  <a:gd name="T5" fmla="*/ 45 h 289"/>
                  <a:gd name="T6" fmla="*/ 81 w 222"/>
                  <a:gd name="T7" fmla="*/ 41 h 289"/>
                  <a:gd name="T8" fmla="*/ 131 w 222"/>
                  <a:gd name="T9" fmla="*/ 42 h 289"/>
                  <a:gd name="T10" fmla="*/ 135 w 222"/>
                  <a:gd name="T11" fmla="*/ 0 h 289"/>
                  <a:gd name="T12" fmla="*/ 222 w 222"/>
                  <a:gd name="T13" fmla="*/ 80 h 289"/>
                  <a:gd name="T14" fmla="*/ 218 w 222"/>
                  <a:gd name="T15" fmla="*/ 120 h 289"/>
                  <a:gd name="T16" fmla="*/ 190 w 222"/>
                  <a:gd name="T17" fmla="*/ 118 h 289"/>
                  <a:gd name="T18" fmla="*/ 168 w 222"/>
                  <a:gd name="T19" fmla="*/ 116 h 289"/>
                  <a:gd name="T20" fmla="*/ 135 w 222"/>
                  <a:gd name="T21" fmla="*/ 125 h 289"/>
                  <a:gd name="T22" fmla="*/ 118 w 222"/>
                  <a:gd name="T23" fmla="*/ 137 h 289"/>
                  <a:gd name="T24" fmla="*/ 102 w 222"/>
                  <a:gd name="T25" fmla="*/ 161 h 289"/>
                  <a:gd name="T26" fmla="*/ 98 w 222"/>
                  <a:gd name="T27" fmla="*/ 192 h 289"/>
                  <a:gd name="T28" fmla="*/ 93 w 222"/>
                  <a:gd name="T29" fmla="*/ 289 h 289"/>
                  <a:gd name="T30" fmla="*/ 0 w 222"/>
                  <a:gd name="T31" fmla="*/ 197 h 289"/>
                  <a:gd name="T32" fmla="*/ 4 w 222"/>
                  <a:gd name="T33" fmla="*/ 138 h 289"/>
                  <a:gd name="T34" fmla="*/ 10 w 222"/>
                  <a:gd name="T35" fmla="*/ 9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2" h="289">
                    <a:moveTo>
                      <a:pt x="10" y="98"/>
                    </a:moveTo>
                    <a:lnTo>
                      <a:pt x="27" y="64"/>
                    </a:lnTo>
                    <a:lnTo>
                      <a:pt x="53" y="45"/>
                    </a:lnTo>
                    <a:lnTo>
                      <a:pt x="81" y="41"/>
                    </a:lnTo>
                    <a:lnTo>
                      <a:pt x="131" y="42"/>
                    </a:lnTo>
                    <a:lnTo>
                      <a:pt x="135" y="0"/>
                    </a:lnTo>
                    <a:lnTo>
                      <a:pt x="222" y="80"/>
                    </a:lnTo>
                    <a:lnTo>
                      <a:pt x="218" y="120"/>
                    </a:lnTo>
                    <a:lnTo>
                      <a:pt x="190" y="118"/>
                    </a:lnTo>
                    <a:lnTo>
                      <a:pt x="168" y="116"/>
                    </a:lnTo>
                    <a:lnTo>
                      <a:pt x="135" y="125"/>
                    </a:lnTo>
                    <a:lnTo>
                      <a:pt x="118" y="137"/>
                    </a:lnTo>
                    <a:lnTo>
                      <a:pt x="102" y="161"/>
                    </a:lnTo>
                    <a:lnTo>
                      <a:pt x="98" y="192"/>
                    </a:lnTo>
                    <a:lnTo>
                      <a:pt x="93" y="289"/>
                    </a:lnTo>
                    <a:lnTo>
                      <a:pt x="0" y="197"/>
                    </a:lnTo>
                    <a:lnTo>
                      <a:pt x="4" y="138"/>
                    </a:lnTo>
                    <a:lnTo>
                      <a:pt x="10" y="98"/>
                    </a:lnTo>
                    <a:close/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Freeform 506"/>
              <p:cNvSpPr/>
              <p:nvPr/>
            </p:nvSpPr>
            <p:spPr bwMode="auto">
              <a:xfrm>
                <a:off x="1456" y="3626"/>
                <a:ext cx="64" cy="62"/>
              </a:xfrm>
              <a:custGeom>
                <a:avLst/>
                <a:gdLst>
                  <a:gd name="T0" fmla="*/ 128 w 128"/>
                  <a:gd name="T1" fmla="*/ 5 h 186"/>
                  <a:gd name="T2" fmla="*/ 59 w 128"/>
                  <a:gd name="T3" fmla="*/ 0 h 186"/>
                  <a:gd name="T4" fmla="*/ 30 w 128"/>
                  <a:gd name="T5" fmla="*/ 14 h 186"/>
                  <a:gd name="T6" fmla="*/ 9 w 128"/>
                  <a:gd name="T7" fmla="*/ 40 h 186"/>
                  <a:gd name="T8" fmla="*/ 0 w 128"/>
                  <a:gd name="T9" fmla="*/ 89 h 186"/>
                  <a:gd name="T10" fmla="*/ 0 w 128"/>
                  <a:gd name="T11" fmla="*/ 186 h 186"/>
                  <a:gd name="T12" fmla="*/ 0 w 128"/>
                  <a:gd name="T13" fmla="*/ 18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86">
                    <a:moveTo>
                      <a:pt x="128" y="5"/>
                    </a:moveTo>
                    <a:lnTo>
                      <a:pt x="59" y="0"/>
                    </a:lnTo>
                    <a:lnTo>
                      <a:pt x="30" y="14"/>
                    </a:lnTo>
                    <a:lnTo>
                      <a:pt x="9" y="40"/>
                    </a:lnTo>
                    <a:lnTo>
                      <a:pt x="0" y="89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Freeform 507"/>
              <p:cNvSpPr/>
              <p:nvPr/>
            </p:nvSpPr>
            <p:spPr bwMode="auto">
              <a:xfrm>
                <a:off x="1440" y="3615"/>
                <a:ext cx="63" cy="61"/>
              </a:xfrm>
              <a:custGeom>
                <a:avLst/>
                <a:gdLst>
                  <a:gd name="T0" fmla="*/ 126 w 126"/>
                  <a:gd name="T1" fmla="*/ 3 h 185"/>
                  <a:gd name="T2" fmla="*/ 59 w 126"/>
                  <a:gd name="T3" fmla="*/ 0 h 185"/>
                  <a:gd name="T4" fmla="*/ 24 w 126"/>
                  <a:gd name="T5" fmla="*/ 15 h 185"/>
                  <a:gd name="T6" fmla="*/ 9 w 126"/>
                  <a:gd name="T7" fmla="*/ 39 h 185"/>
                  <a:gd name="T8" fmla="*/ 0 w 126"/>
                  <a:gd name="T9" fmla="*/ 88 h 185"/>
                  <a:gd name="T10" fmla="*/ 0 w 126"/>
                  <a:gd name="T11" fmla="*/ 185 h 185"/>
                  <a:gd name="T12" fmla="*/ 0 w 126"/>
                  <a:gd name="T13" fmla="*/ 18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185">
                    <a:moveTo>
                      <a:pt x="126" y="3"/>
                    </a:moveTo>
                    <a:lnTo>
                      <a:pt x="59" y="0"/>
                    </a:lnTo>
                    <a:lnTo>
                      <a:pt x="24" y="15"/>
                    </a:lnTo>
                    <a:lnTo>
                      <a:pt x="9" y="39"/>
                    </a:lnTo>
                    <a:lnTo>
                      <a:pt x="0" y="88"/>
                    </a:lnTo>
                    <a:lnTo>
                      <a:pt x="0" y="185"/>
                    </a:lnTo>
                    <a:lnTo>
                      <a:pt x="0" y="180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Freeform 508"/>
              <p:cNvSpPr/>
              <p:nvPr/>
            </p:nvSpPr>
            <p:spPr bwMode="auto">
              <a:xfrm>
                <a:off x="1422" y="3604"/>
                <a:ext cx="64" cy="62"/>
              </a:xfrm>
              <a:custGeom>
                <a:avLst/>
                <a:gdLst>
                  <a:gd name="T0" fmla="*/ 127 w 127"/>
                  <a:gd name="T1" fmla="*/ 5 h 185"/>
                  <a:gd name="T2" fmla="*/ 59 w 127"/>
                  <a:gd name="T3" fmla="*/ 0 h 185"/>
                  <a:gd name="T4" fmla="*/ 30 w 127"/>
                  <a:gd name="T5" fmla="*/ 14 h 185"/>
                  <a:gd name="T6" fmla="*/ 9 w 127"/>
                  <a:gd name="T7" fmla="*/ 39 h 185"/>
                  <a:gd name="T8" fmla="*/ 0 w 127"/>
                  <a:gd name="T9" fmla="*/ 88 h 185"/>
                  <a:gd name="T10" fmla="*/ 0 w 127"/>
                  <a:gd name="T11" fmla="*/ 185 h 185"/>
                  <a:gd name="T12" fmla="*/ 0 w 127"/>
                  <a:gd name="T13" fmla="*/ 182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85">
                    <a:moveTo>
                      <a:pt x="127" y="5"/>
                    </a:moveTo>
                    <a:lnTo>
                      <a:pt x="59" y="0"/>
                    </a:lnTo>
                    <a:lnTo>
                      <a:pt x="30" y="14"/>
                    </a:lnTo>
                    <a:lnTo>
                      <a:pt x="9" y="39"/>
                    </a:lnTo>
                    <a:lnTo>
                      <a:pt x="0" y="88"/>
                    </a:lnTo>
                    <a:lnTo>
                      <a:pt x="0" y="185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Freeform 509"/>
              <p:cNvSpPr/>
              <p:nvPr/>
            </p:nvSpPr>
            <p:spPr bwMode="auto">
              <a:xfrm>
                <a:off x="1401" y="3594"/>
                <a:ext cx="64" cy="62"/>
              </a:xfrm>
              <a:custGeom>
                <a:avLst/>
                <a:gdLst>
                  <a:gd name="T0" fmla="*/ 127 w 127"/>
                  <a:gd name="T1" fmla="*/ 5 h 186"/>
                  <a:gd name="T2" fmla="*/ 59 w 127"/>
                  <a:gd name="T3" fmla="*/ 0 h 186"/>
                  <a:gd name="T4" fmla="*/ 32 w 127"/>
                  <a:gd name="T5" fmla="*/ 10 h 186"/>
                  <a:gd name="T6" fmla="*/ 9 w 127"/>
                  <a:gd name="T7" fmla="*/ 39 h 186"/>
                  <a:gd name="T8" fmla="*/ 0 w 127"/>
                  <a:gd name="T9" fmla="*/ 88 h 186"/>
                  <a:gd name="T10" fmla="*/ 0 w 127"/>
                  <a:gd name="T11" fmla="*/ 186 h 186"/>
                  <a:gd name="T12" fmla="*/ 0 w 127"/>
                  <a:gd name="T13" fmla="*/ 18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86">
                    <a:moveTo>
                      <a:pt x="127" y="5"/>
                    </a:moveTo>
                    <a:lnTo>
                      <a:pt x="59" y="0"/>
                    </a:lnTo>
                    <a:lnTo>
                      <a:pt x="32" y="10"/>
                    </a:lnTo>
                    <a:lnTo>
                      <a:pt x="9" y="39"/>
                    </a:lnTo>
                    <a:lnTo>
                      <a:pt x="0" y="88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Freeform 510"/>
              <p:cNvSpPr/>
              <p:nvPr/>
            </p:nvSpPr>
            <p:spPr bwMode="auto">
              <a:xfrm>
                <a:off x="1383" y="3583"/>
                <a:ext cx="64" cy="62"/>
              </a:xfrm>
              <a:custGeom>
                <a:avLst/>
                <a:gdLst>
                  <a:gd name="T0" fmla="*/ 128 w 128"/>
                  <a:gd name="T1" fmla="*/ 4 h 186"/>
                  <a:gd name="T2" fmla="*/ 59 w 128"/>
                  <a:gd name="T3" fmla="*/ 0 h 186"/>
                  <a:gd name="T4" fmla="*/ 32 w 128"/>
                  <a:gd name="T5" fmla="*/ 13 h 186"/>
                  <a:gd name="T6" fmla="*/ 9 w 128"/>
                  <a:gd name="T7" fmla="*/ 40 h 186"/>
                  <a:gd name="T8" fmla="*/ 0 w 128"/>
                  <a:gd name="T9" fmla="*/ 88 h 186"/>
                  <a:gd name="T10" fmla="*/ 0 w 128"/>
                  <a:gd name="T11" fmla="*/ 186 h 186"/>
                  <a:gd name="T12" fmla="*/ 0 w 128"/>
                  <a:gd name="T13" fmla="*/ 18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86">
                    <a:moveTo>
                      <a:pt x="128" y="4"/>
                    </a:moveTo>
                    <a:lnTo>
                      <a:pt x="59" y="0"/>
                    </a:lnTo>
                    <a:lnTo>
                      <a:pt x="32" y="13"/>
                    </a:lnTo>
                    <a:lnTo>
                      <a:pt x="9" y="40"/>
                    </a:lnTo>
                    <a:lnTo>
                      <a:pt x="0" y="88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Freeform 511"/>
              <p:cNvSpPr/>
              <p:nvPr/>
            </p:nvSpPr>
            <p:spPr bwMode="auto">
              <a:xfrm>
                <a:off x="1365" y="3570"/>
                <a:ext cx="63" cy="62"/>
              </a:xfrm>
              <a:custGeom>
                <a:avLst/>
                <a:gdLst>
                  <a:gd name="T0" fmla="*/ 126 w 126"/>
                  <a:gd name="T1" fmla="*/ 4 h 186"/>
                  <a:gd name="T2" fmla="*/ 58 w 126"/>
                  <a:gd name="T3" fmla="*/ 0 h 186"/>
                  <a:gd name="T4" fmla="*/ 31 w 126"/>
                  <a:gd name="T5" fmla="*/ 14 h 186"/>
                  <a:gd name="T6" fmla="*/ 8 w 126"/>
                  <a:gd name="T7" fmla="*/ 40 h 186"/>
                  <a:gd name="T8" fmla="*/ 0 w 126"/>
                  <a:gd name="T9" fmla="*/ 89 h 186"/>
                  <a:gd name="T10" fmla="*/ 0 w 126"/>
                  <a:gd name="T11" fmla="*/ 186 h 186"/>
                  <a:gd name="T12" fmla="*/ 0 w 126"/>
                  <a:gd name="T13" fmla="*/ 18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186">
                    <a:moveTo>
                      <a:pt x="126" y="4"/>
                    </a:moveTo>
                    <a:lnTo>
                      <a:pt x="58" y="0"/>
                    </a:lnTo>
                    <a:lnTo>
                      <a:pt x="31" y="14"/>
                    </a:lnTo>
                    <a:lnTo>
                      <a:pt x="8" y="40"/>
                    </a:lnTo>
                    <a:lnTo>
                      <a:pt x="0" y="89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Freeform 512"/>
              <p:cNvSpPr/>
              <p:nvPr/>
            </p:nvSpPr>
            <p:spPr bwMode="auto">
              <a:xfrm>
                <a:off x="1349" y="3558"/>
                <a:ext cx="64" cy="62"/>
              </a:xfrm>
              <a:custGeom>
                <a:avLst/>
                <a:gdLst>
                  <a:gd name="T0" fmla="*/ 127 w 127"/>
                  <a:gd name="T1" fmla="*/ 5 h 186"/>
                  <a:gd name="T2" fmla="*/ 59 w 127"/>
                  <a:gd name="T3" fmla="*/ 0 h 186"/>
                  <a:gd name="T4" fmla="*/ 33 w 127"/>
                  <a:gd name="T5" fmla="*/ 16 h 186"/>
                  <a:gd name="T6" fmla="*/ 9 w 127"/>
                  <a:gd name="T7" fmla="*/ 40 h 186"/>
                  <a:gd name="T8" fmla="*/ 0 w 127"/>
                  <a:gd name="T9" fmla="*/ 89 h 186"/>
                  <a:gd name="T10" fmla="*/ 0 w 127"/>
                  <a:gd name="T11" fmla="*/ 186 h 186"/>
                  <a:gd name="T12" fmla="*/ 0 w 127"/>
                  <a:gd name="T13" fmla="*/ 18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86">
                    <a:moveTo>
                      <a:pt x="127" y="5"/>
                    </a:moveTo>
                    <a:lnTo>
                      <a:pt x="59" y="0"/>
                    </a:lnTo>
                    <a:lnTo>
                      <a:pt x="33" y="16"/>
                    </a:lnTo>
                    <a:lnTo>
                      <a:pt x="9" y="40"/>
                    </a:lnTo>
                    <a:lnTo>
                      <a:pt x="0" y="89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Freeform 513"/>
              <p:cNvSpPr/>
              <p:nvPr/>
            </p:nvSpPr>
            <p:spPr bwMode="auto">
              <a:xfrm>
                <a:off x="1331" y="3550"/>
                <a:ext cx="63" cy="62"/>
              </a:xfrm>
              <a:custGeom>
                <a:avLst/>
                <a:gdLst>
                  <a:gd name="T0" fmla="*/ 127 w 127"/>
                  <a:gd name="T1" fmla="*/ 4 h 186"/>
                  <a:gd name="T2" fmla="*/ 59 w 127"/>
                  <a:gd name="T3" fmla="*/ 0 h 186"/>
                  <a:gd name="T4" fmla="*/ 32 w 127"/>
                  <a:gd name="T5" fmla="*/ 13 h 186"/>
                  <a:gd name="T6" fmla="*/ 10 w 127"/>
                  <a:gd name="T7" fmla="*/ 39 h 186"/>
                  <a:gd name="T8" fmla="*/ 0 w 127"/>
                  <a:gd name="T9" fmla="*/ 88 h 186"/>
                  <a:gd name="T10" fmla="*/ 0 w 127"/>
                  <a:gd name="T11" fmla="*/ 186 h 186"/>
                  <a:gd name="T12" fmla="*/ 0 w 127"/>
                  <a:gd name="T13" fmla="*/ 18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86">
                    <a:moveTo>
                      <a:pt x="127" y="4"/>
                    </a:moveTo>
                    <a:lnTo>
                      <a:pt x="59" y="0"/>
                    </a:lnTo>
                    <a:lnTo>
                      <a:pt x="32" y="13"/>
                    </a:lnTo>
                    <a:lnTo>
                      <a:pt x="10" y="39"/>
                    </a:lnTo>
                    <a:lnTo>
                      <a:pt x="0" y="88"/>
                    </a:lnTo>
                    <a:lnTo>
                      <a:pt x="0" y="186"/>
                    </a:lnTo>
                    <a:lnTo>
                      <a:pt x="0" y="180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Freeform 514"/>
              <p:cNvSpPr/>
              <p:nvPr/>
            </p:nvSpPr>
            <p:spPr bwMode="auto">
              <a:xfrm>
                <a:off x="1308" y="3501"/>
                <a:ext cx="47" cy="25"/>
              </a:xfrm>
              <a:custGeom>
                <a:avLst/>
                <a:gdLst>
                  <a:gd name="T0" fmla="*/ 0 w 96"/>
                  <a:gd name="T1" fmla="*/ 0 h 74"/>
                  <a:gd name="T2" fmla="*/ 89 w 96"/>
                  <a:gd name="T3" fmla="*/ 74 h 74"/>
                  <a:gd name="T4" fmla="*/ 96 w 96"/>
                  <a:gd name="T5" fmla="*/ 74 h 74"/>
                  <a:gd name="T6" fmla="*/ 93 w 96"/>
                  <a:gd name="T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74">
                    <a:moveTo>
                      <a:pt x="0" y="0"/>
                    </a:moveTo>
                    <a:lnTo>
                      <a:pt x="89" y="74"/>
                    </a:lnTo>
                    <a:lnTo>
                      <a:pt x="96" y="74"/>
                    </a:lnTo>
                    <a:lnTo>
                      <a:pt x="93" y="74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Oval 515"/>
              <p:cNvSpPr>
                <a:spLocks noChangeArrowheads="1"/>
              </p:cNvSpPr>
              <p:nvPr/>
            </p:nvSpPr>
            <p:spPr bwMode="auto">
              <a:xfrm>
                <a:off x="1339" y="3772"/>
                <a:ext cx="78" cy="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Oval 516"/>
              <p:cNvSpPr>
                <a:spLocks noChangeArrowheads="1"/>
              </p:cNvSpPr>
              <p:nvPr/>
            </p:nvSpPr>
            <p:spPr bwMode="auto">
              <a:xfrm>
                <a:off x="1432" y="3771"/>
                <a:ext cx="78" cy="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Freeform 517"/>
              <p:cNvSpPr/>
              <p:nvPr/>
            </p:nvSpPr>
            <p:spPr bwMode="auto">
              <a:xfrm>
                <a:off x="1511" y="3785"/>
                <a:ext cx="94" cy="8"/>
              </a:xfrm>
              <a:custGeom>
                <a:avLst/>
                <a:gdLst>
                  <a:gd name="T0" fmla="*/ 0 w 188"/>
                  <a:gd name="T1" fmla="*/ 25 h 25"/>
                  <a:gd name="T2" fmla="*/ 6 w 188"/>
                  <a:gd name="T3" fmla="*/ 0 h 25"/>
                  <a:gd name="T4" fmla="*/ 175 w 188"/>
                  <a:gd name="T5" fmla="*/ 0 h 25"/>
                  <a:gd name="T6" fmla="*/ 188 w 188"/>
                  <a:gd name="T7" fmla="*/ 19 h 25"/>
                  <a:gd name="T8" fmla="*/ 0 w 188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" h="25">
                    <a:moveTo>
                      <a:pt x="0" y="25"/>
                    </a:moveTo>
                    <a:lnTo>
                      <a:pt x="6" y="0"/>
                    </a:lnTo>
                    <a:lnTo>
                      <a:pt x="175" y="0"/>
                    </a:lnTo>
                    <a:lnTo>
                      <a:pt x="188" y="19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Oval 518"/>
              <p:cNvSpPr>
                <a:spLocks noChangeArrowheads="1"/>
              </p:cNvSpPr>
              <p:nvPr/>
            </p:nvSpPr>
            <p:spPr bwMode="auto">
              <a:xfrm>
                <a:off x="1338" y="3767"/>
                <a:ext cx="78" cy="2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Oval 519"/>
              <p:cNvSpPr>
                <a:spLocks noChangeArrowheads="1"/>
              </p:cNvSpPr>
              <p:nvPr/>
            </p:nvSpPr>
            <p:spPr bwMode="auto">
              <a:xfrm>
                <a:off x="1431" y="3766"/>
                <a:ext cx="77" cy="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20" name="Text Box 520"/>
          <p:cNvSpPr txBox="1">
            <a:spLocks noChangeArrowheads="1"/>
          </p:cNvSpPr>
          <p:nvPr/>
        </p:nvSpPr>
        <p:spPr bwMode="auto">
          <a:xfrm>
            <a:off x="3613344" y="1086500"/>
            <a:ext cx="99899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中间人 </a:t>
            </a:r>
            <a:r>
              <a:rPr kumimoji="1"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521" name="Line 521"/>
          <p:cNvSpPr>
            <a:spLocks noChangeShapeType="1"/>
          </p:cNvSpPr>
          <p:nvPr/>
        </p:nvSpPr>
        <p:spPr bwMode="auto">
          <a:xfrm rot="5400000">
            <a:off x="3486361" y="2677907"/>
            <a:ext cx="220334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2" name="Group 554"/>
          <p:cNvGrpSpPr/>
          <p:nvPr/>
        </p:nvGrpSpPr>
        <p:grpSpPr bwMode="auto">
          <a:xfrm>
            <a:off x="4590243" y="1614959"/>
            <a:ext cx="2773377" cy="272106"/>
            <a:chOff x="2939" y="1851"/>
            <a:chExt cx="2512" cy="267"/>
          </a:xfrm>
        </p:grpSpPr>
        <p:sp>
          <p:nvSpPr>
            <p:cNvPr id="523" name="Line 522"/>
            <p:cNvSpPr>
              <a:spLocks noChangeShapeType="1"/>
            </p:cNvSpPr>
            <p:nvPr/>
          </p:nvSpPr>
          <p:spPr bwMode="auto">
            <a:xfrm>
              <a:off x="2939" y="1987"/>
              <a:ext cx="2512" cy="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4" name="Rectangle 523"/>
            <p:cNvSpPr>
              <a:spLocks noChangeArrowheads="1"/>
            </p:cNvSpPr>
            <p:nvPr/>
          </p:nvSpPr>
          <p:spPr bwMode="auto">
            <a:xfrm>
              <a:off x="3506" y="1851"/>
              <a:ext cx="619" cy="267"/>
            </a:xfrm>
            <a:prstGeom prst="rect">
              <a:avLst/>
            </a:prstGeom>
            <a:solidFill>
              <a:srgbClr val="0000FF"/>
            </a:solidFill>
            <a:ln w="6350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kumimoji="1"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 </a:t>
              </a:r>
              <a:r>
                <a:rPr kumimoji="1"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</p:grpSp>
      <p:grpSp>
        <p:nvGrpSpPr>
          <p:cNvPr id="525" name="Group 555"/>
          <p:cNvGrpSpPr/>
          <p:nvPr/>
        </p:nvGrpSpPr>
        <p:grpSpPr bwMode="auto">
          <a:xfrm>
            <a:off x="4572578" y="1948213"/>
            <a:ext cx="2773377" cy="272107"/>
            <a:chOff x="2923" y="2178"/>
            <a:chExt cx="2512" cy="267"/>
          </a:xfrm>
        </p:grpSpPr>
        <p:sp>
          <p:nvSpPr>
            <p:cNvPr id="526" name="Line 524"/>
            <p:cNvSpPr>
              <a:spLocks noChangeShapeType="1"/>
            </p:cNvSpPr>
            <p:nvPr/>
          </p:nvSpPr>
          <p:spPr bwMode="auto">
            <a:xfrm flipH="1">
              <a:off x="2923" y="2314"/>
              <a:ext cx="2512" cy="1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7" name="Rectangle 525"/>
            <p:cNvSpPr>
              <a:spLocks noChangeArrowheads="1"/>
            </p:cNvSpPr>
            <p:nvPr/>
          </p:nvSpPr>
          <p:spPr bwMode="auto">
            <a:xfrm>
              <a:off x="4383" y="2178"/>
              <a:ext cx="568" cy="267"/>
            </a:xfrm>
            <a:prstGeom prst="rect">
              <a:avLst/>
            </a:prstGeom>
            <a:solidFill>
              <a:srgbClr val="FF00FF"/>
            </a:solidFill>
            <a:ln w="6350">
              <a:solidFill>
                <a:srgbClr val="0099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kumimoji="1" lang="en-US" altLang="zh-CN" sz="14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</p:grpSp>
      <p:grpSp>
        <p:nvGrpSpPr>
          <p:cNvPr id="528" name="Group 558"/>
          <p:cNvGrpSpPr/>
          <p:nvPr/>
        </p:nvGrpSpPr>
        <p:grpSpPr bwMode="auto">
          <a:xfrm>
            <a:off x="4572578" y="2114331"/>
            <a:ext cx="2773377" cy="469816"/>
            <a:chOff x="2923" y="2341"/>
            <a:chExt cx="2512" cy="461"/>
          </a:xfrm>
        </p:grpSpPr>
        <p:sp>
          <p:nvSpPr>
            <p:cNvPr id="529" name="Line 526"/>
            <p:cNvSpPr>
              <a:spLocks noChangeShapeType="1"/>
            </p:cNvSpPr>
            <p:nvPr/>
          </p:nvSpPr>
          <p:spPr bwMode="auto">
            <a:xfrm>
              <a:off x="2923" y="2671"/>
              <a:ext cx="2512" cy="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0" name="Rectangle 527"/>
            <p:cNvSpPr>
              <a:spLocks noChangeArrowheads="1"/>
            </p:cNvSpPr>
            <p:nvPr/>
          </p:nvSpPr>
          <p:spPr bwMode="auto">
            <a:xfrm>
              <a:off x="3567" y="2534"/>
              <a:ext cx="567" cy="268"/>
            </a:xfrm>
            <a:prstGeom prst="rect">
              <a:avLst/>
            </a:prstGeom>
            <a:solidFill>
              <a:srgbClr val="FF00FF"/>
            </a:solidFill>
            <a:ln w="63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kumimoji="1" lang="en-US" altLang="zh-CN" sz="14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pic>
          <p:nvPicPr>
            <p:cNvPr id="531" name="Picture 52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2" y="2386"/>
              <a:ext cx="227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532" name="Text Box 529"/>
            <p:cNvSpPr txBox="1">
              <a:spLocks noChangeArrowheads="1"/>
            </p:cNvSpPr>
            <p:nvPr/>
          </p:nvSpPr>
          <p:spPr bwMode="auto">
            <a:xfrm>
              <a:off x="3010" y="2341"/>
              <a:ext cx="450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SK</a:t>
              </a:r>
              <a:r>
                <a:rPr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</a:p>
          </p:txBody>
        </p:sp>
      </p:grpSp>
      <p:grpSp>
        <p:nvGrpSpPr>
          <p:cNvPr id="533" name="Group 559"/>
          <p:cNvGrpSpPr/>
          <p:nvPr/>
        </p:nvGrpSpPr>
        <p:grpSpPr bwMode="auto">
          <a:xfrm>
            <a:off x="4590243" y="2613701"/>
            <a:ext cx="2773377" cy="272106"/>
            <a:chOff x="2939" y="2831"/>
            <a:chExt cx="2512" cy="267"/>
          </a:xfrm>
        </p:grpSpPr>
        <p:sp>
          <p:nvSpPr>
            <p:cNvPr id="534" name="Line 5"/>
            <p:cNvSpPr>
              <a:spLocks noChangeShapeType="1"/>
            </p:cNvSpPr>
            <p:nvPr/>
          </p:nvSpPr>
          <p:spPr bwMode="auto">
            <a:xfrm flipH="1">
              <a:off x="2939" y="2950"/>
              <a:ext cx="2512" cy="1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5" name="Rectangle 530"/>
            <p:cNvSpPr>
              <a:spLocks noChangeArrowheads="1"/>
            </p:cNvSpPr>
            <p:nvPr/>
          </p:nvSpPr>
          <p:spPr bwMode="auto">
            <a:xfrm>
              <a:off x="4281" y="2831"/>
              <a:ext cx="980" cy="26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99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kumimoji="1"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请把公钥发来</a:t>
              </a:r>
              <a:endParaRPr kumimoji="1" lang="zh-CN" altLang="en-US" sz="12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6" name="Group 563"/>
          <p:cNvGrpSpPr/>
          <p:nvPr/>
        </p:nvGrpSpPr>
        <p:grpSpPr bwMode="auto">
          <a:xfrm>
            <a:off x="4590243" y="2906190"/>
            <a:ext cx="2773377" cy="272107"/>
            <a:chOff x="2939" y="3118"/>
            <a:chExt cx="2512" cy="267"/>
          </a:xfrm>
        </p:grpSpPr>
        <p:sp>
          <p:nvSpPr>
            <p:cNvPr id="537" name="Line 531"/>
            <p:cNvSpPr>
              <a:spLocks noChangeShapeType="1"/>
            </p:cNvSpPr>
            <p:nvPr/>
          </p:nvSpPr>
          <p:spPr bwMode="auto">
            <a:xfrm>
              <a:off x="2939" y="3264"/>
              <a:ext cx="2512" cy="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8" name="Rectangle 532"/>
            <p:cNvSpPr>
              <a:spLocks noChangeArrowheads="1"/>
            </p:cNvSpPr>
            <p:nvPr/>
          </p:nvSpPr>
          <p:spPr bwMode="auto">
            <a:xfrm>
              <a:off x="3559" y="3118"/>
              <a:ext cx="567" cy="267"/>
            </a:xfrm>
            <a:prstGeom prst="rect">
              <a:avLst/>
            </a:prstGeom>
            <a:solidFill>
              <a:srgbClr val="009900"/>
            </a:solidFill>
            <a:ln w="63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kumimoji="1" lang="en-US" altLang="zh-CN" sz="14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PK</a:t>
              </a:r>
              <a:r>
                <a:rPr kumimoji="1" lang="en-US" altLang="zh-CN" sz="14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</a:p>
          </p:txBody>
        </p:sp>
      </p:grpSp>
      <p:grpSp>
        <p:nvGrpSpPr>
          <p:cNvPr id="539" name="Group 556"/>
          <p:cNvGrpSpPr/>
          <p:nvPr/>
        </p:nvGrpSpPr>
        <p:grpSpPr bwMode="auto">
          <a:xfrm>
            <a:off x="1801409" y="2038915"/>
            <a:ext cx="2773377" cy="272106"/>
            <a:chOff x="413" y="2267"/>
            <a:chExt cx="2512" cy="267"/>
          </a:xfrm>
        </p:grpSpPr>
        <p:sp>
          <p:nvSpPr>
            <p:cNvPr id="540" name="Line 533"/>
            <p:cNvSpPr>
              <a:spLocks noChangeShapeType="1"/>
            </p:cNvSpPr>
            <p:nvPr/>
          </p:nvSpPr>
          <p:spPr bwMode="auto">
            <a:xfrm flipH="1">
              <a:off x="413" y="2386"/>
              <a:ext cx="2512" cy="12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1" name="Rectangle 534"/>
            <p:cNvSpPr>
              <a:spLocks noChangeArrowheads="1"/>
            </p:cNvSpPr>
            <p:nvPr/>
          </p:nvSpPr>
          <p:spPr bwMode="auto">
            <a:xfrm>
              <a:off x="2011" y="2267"/>
              <a:ext cx="568" cy="267"/>
            </a:xfrm>
            <a:prstGeom prst="rect">
              <a:avLst/>
            </a:prstGeom>
            <a:solidFill>
              <a:srgbClr val="FF00FF"/>
            </a:solidFill>
            <a:ln w="63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kumimoji="1" lang="en-US" altLang="zh-CN" sz="14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</p:grpSp>
      <p:grpSp>
        <p:nvGrpSpPr>
          <p:cNvPr id="542" name="Group 557"/>
          <p:cNvGrpSpPr/>
          <p:nvPr/>
        </p:nvGrpSpPr>
        <p:grpSpPr bwMode="auto">
          <a:xfrm>
            <a:off x="1817970" y="2201977"/>
            <a:ext cx="2772273" cy="474913"/>
            <a:chOff x="428" y="2427"/>
            <a:chExt cx="2511" cy="466"/>
          </a:xfrm>
        </p:grpSpPr>
        <p:sp>
          <p:nvSpPr>
            <p:cNvPr id="543" name="Line 535"/>
            <p:cNvSpPr>
              <a:spLocks noChangeShapeType="1"/>
            </p:cNvSpPr>
            <p:nvPr/>
          </p:nvSpPr>
          <p:spPr bwMode="auto">
            <a:xfrm>
              <a:off x="428" y="2762"/>
              <a:ext cx="2511" cy="1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4" name="Rectangle 536"/>
            <p:cNvSpPr>
              <a:spLocks noChangeArrowheads="1"/>
            </p:cNvSpPr>
            <p:nvPr/>
          </p:nvSpPr>
          <p:spPr bwMode="auto">
            <a:xfrm>
              <a:off x="1071" y="2626"/>
              <a:ext cx="568" cy="267"/>
            </a:xfrm>
            <a:prstGeom prst="rect">
              <a:avLst/>
            </a:prstGeom>
            <a:solidFill>
              <a:srgbClr val="FF00FF"/>
            </a:solidFill>
            <a:ln w="63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kumimoji="1" lang="en-US" altLang="zh-CN" sz="14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pic>
          <p:nvPicPr>
            <p:cNvPr id="545" name="Picture 5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" y="2478"/>
              <a:ext cx="227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546" name="Text Box 538"/>
            <p:cNvSpPr txBox="1">
              <a:spLocks noChangeArrowheads="1"/>
            </p:cNvSpPr>
            <p:nvPr/>
          </p:nvSpPr>
          <p:spPr bwMode="auto">
            <a:xfrm>
              <a:off x="503" y="2427"/>
              <a:ext cx="459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SK</a:t>
              </a:r>
              <a:r>
                <a:rPr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</p:grpSp>
      <p:grpSp>
        <p:nvGrpSpPr>
          <p:cNvPr id="547" name="Group 560"/>
          <p:cNvGrpSpPr/>
          <p:nvPr/>
        </p:nvGrpSpPr>
        <p:grpSpPr bwMode="auto">
          <a:xfrm>
            <a:off x="1817970" y="2734977"/>
            <a:ext cx="2772273" cy="272107"/>
            <a:chOff x="428" y="2950"/>
            <a:chExt cx="2511" cy="267"/>
          </a:xfrm>
        </p:grpSpPr>
        <p:sp>
          <p:nvSpPr>
            <p:cNvPr id="548" name="Line 539"/>
            <p:cNvSpPr>
              <a:spLocks noChangeShapeType="1"/>
            </p:cNvSpPr>
            <p:nvPr/>
          </p:nvSpPr>
          <p:spPr bwMode="auto">
            <a:xfrm flipH="1">
              <a:off x="428" y="3069"/>
              <a:ext cx="2511" cy="12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9" name="Rectangle 540"/>
            <p:cNvSpPr>
              <a:spLocks noChangeArrowheads="1"/>
            </p:cNvSpPr>
            <p:nvPr/>
          </p:nvSpPr>
          <p:spPr bwMode="auto">
            <a:xfrm>
              <a:off x="1769" y="2950"/>
              <a:ext cx="980" cy="26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kumimoji="1"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请把公钥发来</a:t>
              </a:r>
              <a:endParaRPr kumimoji="1" lang="zh-CN" altLang="en-US" sz="12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0" name="Group 562"/>
          <p:cNvGrpSpPr/>
          <p:nvPr/>
        </p:nvGrpSpPr>
        <p:grpSpPr bwMode="auto">
          <a:xfrm>
            <a:off x="1817970" y="3039695"/>
            <a:ext cx="2772273" cy="272106"/>
            <a:chOff x="428" y="3249"/>
            <a:chExt cx="2511" cy="267"/>
          </a:xfrm>
        </p:grpSpPr>
        <p:sp>
          <p:nvSpPr>
            <p:cNvPr id="551" name="Line 541"/>
            <p:cNvSpPr>
              <a:spLocks noChangeShapeType="1"/>
            </p:cNvSpPr>
            <p:nvPr/>
          </p:nvSpPr>
          <p:spPr bwMode="auto">
            <a:xfrm>
              <a:off x="428" y="3382"/>
              <a:ext cx="2511" cy="1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2" name="Rectangle 542"/>
            <p:cNvSpPr>
              <a:spLocks noChangeArrowheads="1"/>
            </p:cNvSpPr>
            <p:nvPr/>
          </p:nvSpPr>
          <p:spPr bwMode="auto">
            <a:xfrm>
              <a:off x="1047" y="3249"/>
              <a:ext cx="568" cy="267"/>
            </a:xfrm>
            <a:prstGeom prst="rect">
              <a:avLst/>
            </a:prstGeom>
            <a:solidFill>
              <a:srgbClr val="009900"/>
            </a:solidFill>
            <a:ln w="6350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kumimoji="1" lang="en-US" altLang="zh-CN" sz="14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PK</a:t>
              </a:r>
              <a:r>
                <a:rPr kumimoji="1" lang="en-US" altLang="zh-CN" sz="14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</p:grpSp>
      <p:grpSp>
        <p:nvGrpSpPr>
          <p:cNvPr id="553" name="Group 565"/>
          <p:cNvGrpSpPr/>
          <p:nvPr/>
        </p:nvGrpSpPr>
        <p:grpSpPr bwMode="auto">
          <a:xfrm>
            <a:off x="4590243" y="3131419"/>
            <a:ext cx="2773377" cy="521792"/>
            <a:chOff x="2939" y="3339"/>
            <a:chExt cx="2512" cy="512"/>
          </a:xfrm>
        </p:grpSpPr>
        <p:sp>
          <p:nvSpPr>
            <p:cNvPr id="554" name="Line 543"/>
            <p:cNvSpPr>
              <a:spLocks noChangeShapeType="1"/>
            </p:cNvSpPr>
            <p:nvPr/>
          </p:nvSpPr>
          <p:spPr bwMode="auto">
            <a:xfrm flipH="1">
              <a:off x="2939" y="3711"/>
              <a:ext cx="2512" cy="1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5" name="Rectangle 544"/>
            <p:cNvSpPr>
              <a:spLocks noChangeArrowheads="1"/>
            </p:cNvSpPr>
            <p:nvPr/>
          </p:nvSpPr>
          <p:spPr bwMode="auto">
            <a:xfrm>
              <a:off x="4669" y="3584"/>
              <a:ext cx="567" cy="267"/>
            </a:xfrm>
            <a:prstGeom prst="rect">
              <a:avLst/>
            </a:prstGeom>
            <a:solidFill>
              <a:srgbClr val="FFFF66"/>
            </a:solidFill>
            <a:ln w="6350">
              <a:solidFill>
                <a:srgbClr val="0099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kumimoji="1" lang="en-US" altLang="zh-CN" sz="14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DATA</a:t>
              </a:r>
              <a:endParaRPr kumimoji="1" lang="en-US" altLang="zh-CN" sz="1400" b="1" i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56" name="Picture 54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0" y="3427"/>
              <a:ext cx="227" cy="255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557" name="Text Box 546"/>
            <p:cNvSpPr txBox="1">
              <a:spLocks noChangeArrowheads="1"/>
            </p:cNvSpPr>
            <p:nvPr/>
          </p:nvSpPr>
          <p:spPr bwMode="auto">
            <a:xfrm>
              <a:off x="4226" y="3339"/>
              <a:ext cx="418" cy="27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PK</a:t>
              </a:r>
              <a:r>
                <a:rPr lang="en-US" altLang="zh-CN" sz="12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</a:p>
          </p:txBody>
        </p:sp>
      </p:grpSp>
      <p:grpSp>
        <p:nvGrpSpPr>
          <p:cNvPr id="558" name="Group 564"/>
          <p:cNvGrpSpPr/>
          <p:nvPr/>
        </p:nvGrpSpPr>
        <p:grpSpPr bwMode="auto">
          <a:xfrm>
            <a:off x="1817970" y="3254734"/>
            <a:ext cx="2772273" cy="510582"/>
            <a:chOff x="428" y="3460"/>
            <a:chExt cx="2511" cy="501"/>
          </a:xfrm>
        </p:grpSpPr>
        <p:sp>
          <p:nvSpPr>
            <p:cNvPr id="559" name="Line 547"/>
            <p:cNvSpPr>
              <a:spLocks noChangeShapeType="1"/>
            </p:cNvSpPr>
            <p:nvPr/>
          </p:nvSpPr>
          <p:spPr bwMode="auto">
            <a:xfrm flipH="1">
              <a:off x="428" y="3830"/>
              <a:ext cx="2511" cy="12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0" name="Rectangle 548"/>
            <p:cNvSpPr>
              <a:spLocks noChangeArrowheads="1"/>
            </p:cNvSpPr>
            <p:nvPr/>
          </p:nvSpPr>
          <p:spPr bwMode="auto">
            <a:xfrm>
              <a:off x="2166" y="3694"/>
              <a:ext cx="568" cy="267"/>
            </a:xfrm>
            <a:prstGeom prst="rect">
              <a:avLst/>
            </a:prstGeom>
            <a:solidFill>
              <a:srgbClr val="FFFF66"/>
            </a:solidFill>
            <a:ln w="6350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4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DATA</a:t>
              </a:r>
            </a:p>
          </p:txBody>
        </p:sp>
        <p:pic>
          <p:nvPicPr>
            <p:cNvPr id="561" name="Picture 54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3546"/>
              <a:ext cx="226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562" name="Text Box 550"/>
            <p:cNvSpPr txBox="1">
              <a:spLocks noChangeArrowheads="1"/>
            </p:cNvSpPr>
            <p:nvPr/>
          </p:nvSpPr>
          <p:spPr bwMode="auto">
            <a:xfrm>
              <a:off x="1688" y="3460"/>
              <a:ext cx="426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PK</a:t>
              </a:r>
              <a:r>
                <a:rPr lang="en-US" altLang="zh-CN" sz="12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</p:grpSp>
      <p:sp>
        <p:nvSpPr>
          <p:cNvPr id="563" name="Text Box 551"/>
          <p:cNvSpPr txBox="1">
            <a:spLocks noChangeArrowheads="1"/>
          </p:cNvSpPr>
          <p:nvPr/>
        </p:nvSpPr>
        <p:spPr bwMode="auto">
          <a:xfrm>
            <a:off x="1385565" y="3524799"/>
            <a:ext cx="49244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</a:p>
        </p:txBody>
      </p:sp>
      <p:pic>
        <p:nvPicPr>
          <p:cNvPr id="565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260" y="1086823"/>
            <a:ext cx="441048" cy="44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6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158" y="1096643"/>
            <a:ext cx="441048" cy="44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2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778111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583966" y="744900"/>
            <a:ext cx="19800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中间人攻击说明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5" y="1164615"/>
            <a:ext cx="8017008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向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发送“我是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A”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的报文，并给出了自己的身份。此报文被 “中间人”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截获，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把此报文原封不动地转发给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选择一个不重数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发送给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，但同样被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截获后也照样转发给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中间人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用自己的私钥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对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加密后发回给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，使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误以为是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发来的。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收到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后也用自己的私钥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对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加密后发回给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，中途被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截获并丢弃。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向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索取其公钥，此报文被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截获后转发给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060708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70331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583966" y="670099"/>
            <a:ext cx="19800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中间人攻击说明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5" y="1088181"/>
            <a:ext cx="8017008" cy="3134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把自己的公钥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冒充是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的发送给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，而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也截获到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发送给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的公钥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aseline="-25000" dirty="0"/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用收到的公钥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（以为是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的）对数据加密发送给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截获后用自己的私钥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解密，复制一份留下，再用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的公钥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对数据加密后发送给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收到数据后，用自己的私钥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解密，以为和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进行了保密通信。其实，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发送给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的加密数据已被中间人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截获并解密了一份。但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却都不知道。 </a:t>
            </a:r>
          </a:p>
        </p:txBody>
      </p:sp>
    </p:spTree>
    <p:extLst>
      <p:ext uri="{BB962C8B-B14F-4D97-AF65-F5344CB8AC3E}">
        <p14:creationId xmlns:p14="http://schemas.microsoft.com/office/powerpoint/2010/main" val="18684146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676639" y="1468128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676639" y="2074553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748077" y="1433584"/>
            <a:ext cx="559434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7.5.1  			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对称密钥的分配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7.5.2  				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公钥的分配</a:t>
            </a:r>
          </a:p>
        </p:txBody>
      </p:sp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687234" y="1468128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9" name="Rectangle 29"/>
          <p:cNvSpPr>
            <a:spLocks noChangeArrowheads="1"/>
          </p:cNvSpPr>
          <p:nvPr/>
        </p:nvSpPr>
        <p:spPr bwMode="auto">
          <a:xfrm>
            <a:off x="696123" y="1563060"/>
            <a:ext cx="162765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7.5</a:t>
            </a: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密钥分配</a:t>
            </a:r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>
            <a:off x="3684702" y="1341912"/>
            <a:ext cx="0" cy="1419101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0695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09475" y="913952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696178" y="880741"/>
            <a:ext cx="17556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7.5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密钥分配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1894" y="1336854"/>
            <a:ext cx="8459914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由于密码算法是公开的，网络的安全性就完全基于密钥的安全保护上。因此在密码学中出现了一个重要的分支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密钥管理。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密钥管理包括：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密钥的产生、分配、注入、验证和使用。本节只讨论 密钥的分配。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密钥分配是密钥管理中最大的问题。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密钥必须通过最安全的通路进行 分配。</a:t>
            </a:r>
          </a:p>
        </p:txBody>
      </p:sp>
    </p:spTree>
    <p:extLst>
      <p:ext uri="{BB962C8B-B14F-4D97-AF65-F5344CB8AC3E}">
        <p14:creationId xmlns:p14="http://schemas.microsoft.com/office/powerpoint/2010/main" val="2349389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9475" y="943642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696178" y="910431"/>
            <a:ext cx="17556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7.5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密钥分配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1894" y="1366544"/>
            <a:ext cx="8459914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网外分配方式：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派非常可靠的信使携带密钥分配给互相通信的各用户。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网内分配方式：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密钥自动分配。</a:t>
            </a:r>
          </a:p>
        </p:txBody>
      </p:sp>
      <p:sp>
        <p:nvSpPr>
          <p:cNvPr id="6" name="圆角矩形 3"/>
          <p:cNvSpPr>
            <a:spLocks noChangeArrowheads="1"/>
          </p:cNvSpPr>
          <p:nvPr/>
        </p:nvSpPr>
        <p:spPr bwMode="auto">
          <a:xfrm>
            <a:off x="511894" y="2467367"/>
            <a:ext cx="8129016" cy="1511300"/>
          </a:xfrm>
          <a:prstGeom prst="roundRect">
            <a:avLst>
              <a:gd name="adj" fmla="val 8708"/>
            </a:avLst>
          </a:prstGeom>
          <a:solidFill>
            <a:srgbClr val="0089F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/>
        </p:spPr>
        <p:txBody>
          <a:bodyPr anchor="ctr"/>
          <a:lstStyle/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但随着用户的增多和网络流量的增大，密钥更换频繁（密钥必须定期更换才能做到可靠），派信使的办法已不再适用，而应采用网内分配方式。</a:t>
            </a:r>
          </a:p>
        </p:txBody>
      </p:sp>
    </p:spTree>
    <p:extLst>
      <p:ext uri="{BB962C8B-B14F-4D97-AF65-F5344CB8AC3E}">
        <p14:creationId xmlns:p14="http://schemas.microsoft.com/office/powerpoint/2010/main" val="19726915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511896" y="682010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943585" y="656546"/>
            <a:ext cx="3265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7.5.1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对称密钥的分配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1127048"/>
            <a:ext cx="8236703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目前常用的密钥分配方式是设立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密钥分配中心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KDC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(Key Distribution Center)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KDC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是大家都信任的机构，其任务就是给需要进行秘密通信的用户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临时分配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一个会话密钥（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仅使用一次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假设用户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都是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KDC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的登记用户，并已经在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KDC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的服务器上安装了各自和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KDC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进行通信的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主密钥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master key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000" b="1" baseline="-250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000" b="1" baseline="-250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 “主密钥”可简称为“密钥”。</a:t>
            </a:r>
          </a:p>
        </p:txBody>
      </p:sp>
    </p:spTree>
    <p:extLst>
      <p:ext uri="{BB962C8B-B14F-4D97-AF65-F5344CB8AC3E}">
        <p14:creationId xmlns:p14="http://schemas.microsoft.com/office/powerpoint/2010/main" val="5750326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5"/>
          <p:cNvSpPr>
            <a:spLocks noChangeArrowheads="1"/>
          </p:cNvSpPr>
          <p:nvPr/>
        </p:nvSpPr>
        <p:spPr bwMode="auto">
          <a:xfrm>
            <a:off x="509475" y="66940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" name="Rectangle 6"/>
          <p:cNvSpPr>
            <a:spLocks noChangeArrowheads="1"/>
          </p:cNvSpPr>
          <p:nvPr/>
        </p:nvSpPr>
        <p:spPr bwMode="auto">
          <a:xfrm>
            <a:off x="3583968" y="636189"/>
            <a:ext cx="19800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对称密钥的分配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17852" y="1139468"/>
            <a:ext cx="8133857" cy="324252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066024" y="1762475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62" name="Line 65"/>
          <p:cNvSpPr>
            <a:spLocks noChangeShapeType="1"/>
          </p:cNvSpPr>
          <p:nvPr/>
        </p:nvSpPr>
        <p:spPr bwMode="auto">
          <a:xfrm rot="5400000">
            <a:off x="558823" y="3279155"/>
            <a:ext cx="1919794" cy="127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Line 66"/>
          <p:cNvSpPr>
            <a:spLocks noChangeShapeType="1"/>
          </p:cNvSpPr>
          <p:nvPr/>
        </p:nvSpPr>
        <p:spPr bwMode="auto">
          <a:xfrm rot="5400000">
            <a:off x="6771538" y="3307934"/>
            <a:ext cx="2002442" cy="51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Line 74"/>
          <p:cNvSpPr>
            <a:spLocks noChangeShapeType="1"/>
          </p:cNvSpPr>
          <p:nvPr/>
        </p:nvSpPr>
        <p:spPr bwMode="auto">
          <a:xfrm rot="16200000" flipH="1">
            <a:off x="3958850" y="2570595"/>
            <a:ext cx="1526626" cy="51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 Box 75"/>
          <p:cNvSpPr txBox="1">
            <a:spLocks noChangeArrowheads="1"/>
          </p:cNvSpPr>
          <p:nvPr/>
        </p:nvSpPr>
        <p:spPr bwMode="auto">
          <a:xfrm>
            <a:off x="3302391" y="1205330"/>
            <a:ext cx="118815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</a:p>
          <a:p>
            <a:pPr algn="r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分配中心</a:t>
            </a:r>
          </a:p>
          <a:p>
            <a:pPr algn="r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KDC</a:t>
            </a:r>
          </a:p>
        </p:txBody>
      </p:sp>
      <p:grpSp>
        <p:nvGrpSpPr>
          <p:cNvPr id="66" name="Group 101"/>
          <p:cNvGrpSpPr>
            <a:grpSpLocks/>
          </p:cNvGrpSpPr>
          <p:nvPr/>
        </p:nvGrpSpPr>
        <p:grpSpPr bwMode="auto">
          <a:xfrm>
            <a:off x="1527035" y="3513569"/>
            <a:ext cx="6215027" cy="654100"/>
            <a:chOff x="466" y="3117"/>
            <a:chExt cx="4859" cy="554"/>
          </a:xfrm>
        </p:grpSpPr>
        <p:sp>
          <p:nvSpPr>
            <p:cNvPr id="67" name="Line 5"/>
            <p:cNvSpPr>
              <a:spLocks noChangeShapeType="1"/>
            </p:cNvSpPr>
            <p:nvPr/>
          </p:nvSpPr>
          <p:spPr bwMode="auto">
            <a:xfrm>
              <a:off x="466" y="3540"/>
              <a:ext cx="4859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Rectangle 6"/>
            <p:cNvSpPr>
              <a:spLocks noChangeArrowheads="1"/>
            </p:cNvSpPr>
            <p:nvPr/>
          </p:nvSpPr>
          <p:spPr bwMode="auto">
            <a:xfrm>
              <a:off x="2356" y="3410"/>
              <a:ext cx="670" cy="261"/>
            </a:xfrm>
            <a:prstGeom prst="rect">
              <a:avLst/>
            </a:prstGeom>
            <a:solidFill>
              <a:srgbClr val="99FF66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kumimoji="1" lang="en-US" altLang="zh-CN" sz="14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kumimoji="1"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kumimoji="1" lang="en-US" altLang="zh-CN" sz="14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, K</a:t>
              </a:r>
              <a:r>
                <a:rPr kumimoji="1" lang="en-US" altLang="zh-CN" sz="14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AB</a:t>
              </a:r>
            </a:p>
          </p:txBody>
        </p:sp>
        <p:sp>
          <p:nvSpPr>
            <p:cNvPr id="69" name="Text Box 71"/>
            <p:cNvSpPr txBox="1">
              <a:spLocks noChangeArrowheads="1"/>
            </p:cNvSpPr>
            <p:nvPr/>
          </p:nvSpPr>
          <p:spPr bwMode="auto">
            <a:xfrm>
              <a:off x="1943" y="3117"/>
              <a:ext cx="306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4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70" name="Text Box 78"/>
            <p:cNvSpPr txBox="1">
              <a:spLocks noChangeArrowheads="1"/>
            </p:cNvSpPr>
            <p:nvPr/>
          </p:nvSpPr>
          <p:spPr bwMode="auto">
            <a:xfrm>
              <a:off x="499" y="3207"/>
              <a:ext cx="359" cy="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</a:t>
              </a:r>
            </a:p>
          </p:txBody>
        </p:sp>
        <p:pic>
          <p:nvPicPr>
            <p:cNvPr id="71" name="Picture 8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2" y="3182"/>
              <a:ext cx="259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pic>
        <p:nvPicPr>
          <p:cNvPr id="72" name="Picture 8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094" y="1520573"/>
            <a:ext cx="497560" cy="804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73" name="Rectangle 83"/>
          <p:cNvSpPr>
            <a:spLocks noChangeArrowheads="1"/>
          </p:cNvSpPr>
          <p:nvPr/>
        </p:nvSpPr>
        <p:spPr bwMode="auto">
          <a:xfrm>
            <a:off x="5639261" y="1433203"/>
            <a:ext cx="1528495" cy="1531348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Rectangle 84"/>
          <p:cNvSpPr>
            <a:spLocks noChangeArrowheads="1"/>
          </p:cNvSpPr>
          <p:nvPr/>
        </p:nvSpPr>
        <p:spPr bwMode="auto">
          <a:xfrm>
            <a:off x="5768447" y="1727193"/>
            <a:ext cx="1166517" cy="11464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Line 85"/>
          <p:cNvSpPr>
            <a:spLocks noChangeShapeType="1"/>
          </p:cNvSpPr>
          <p:nvPr/>
        </p:nvSpPr>
        <p:spPr bwMode="auto">
          <a:xfrm>
            <a:off x="5768447" y="1988124"/>
            <a:ext cx="11524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Line 86"/>
          <p:cNvSpPr>
            <a:spLocks noChangeShapeType="1"/>
          </p:cNvSpPr>
          <p:nvPr/>
        </p:nvSpPr>
        <p:spPr bwMode="auto">
          <a:xfrm flipV="1">
            <a:off x="5768448" y="2497000"/>
            <a:ext cx="1172911" cy="82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Line 87"/>
          <p:cNvSpPr>
            <a:spLocks noChangeShapeType="1"/>
          </p:cNvSpPr>
          <p:nvPr/>
        </p:nvSpPr>
        <p:spPr bwMode="auto">
          <a:xfrm rot="16200000" flipH="1">
            <a:off x="5625733" y="2291412"/>
            <a:ext cx="1148806" cy="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Text Box 88"/>
          <p:cNvSpPr txBox="1">
            <a:spLocks noChangeArrowheads="1"/>
          </p:cNvSpPr>
          <p:nvPr/>
        </p:nvSpPr>
        <p:spPr bwMode="auto">
          <a:xfrm rot="16200000">
            <a:off x="5622124" y="2432563"/>
            <a:ext cx="5309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79" name="Text Box 89"/>
          <p:cNvSpPr txBox="1">
            <a:spLocks noChangeArrowheads="1"/>
          </p:cNvSpPr>
          <p:nvPr/>
        </p:nvSpPr>
        <p:spPr bwMode="auto">
          <a:xfrm rot="16200000">
            <a:off x="6212877" y="2432563"/>
            <a:ext cx="5309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80" name="Text Box 90"/>
          <p:cNvSpPr txBox="1">
            <a:spLocks noChangeArrowheads="1"/>
          </p:cNvSpPr>
          <p:nvPr/>
        </p:nvSpPr>
        <p:spPr bwMode="auto">
          <a:xfrm>
            <a:off x="5606006" y="1421395"/>
            <a:ext cx="156175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用户专用主密钥</a:t>
            </a:r>
          </a:p>
        </p:txBody>
      </p:sp>
      <p:sp>
        <p:nvSpPr>
          <p:cNvPr id="82" name="Rectangle 92"/>
          <p:cNvSpPr>
            <a:spLocks noChangeArrowheads="1"/>
          </p:cNvSpPr>
          <p:nvPr/>
        </p:nvSpPr>
        <p:spPr bwMode="auto">
          <a:xfrm>
            <a:off x="4678675" y="1951522"/>
            <a:ext cx="122791" cy="184187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Freeform 93"/>
          <p:cNvSpPr>
            <a:spLocks/>
          </p:cNvSpPr>
          <p:nvPr/>
        </p:nvSpPr>
        <p:spPr bwMode="auto">
          <a:xfrm>
            <a:off x="4800188" y="1437925"/>
            <a:ext cx="835236" cy="1526626"/>
          </a:xfrm>
          <a:custGeom>
            <a:avLst/>
            <a:gdLst>
              <a:gd name="T0" fmla="*/ 0 w 618"/>
              <a:gd name="T1" fmla="*/ 381 h 1125"/>
              <a:gd name="T2" fmla="*/ 615 w 618"/>
              <a:gd name="T3" fmla="*/ 0 h 1125"/>
              <a:gd name="T4" fmla="*/ 618 w 618"/>
              <a:gd name="T5" fmla="*/ 1125 h 1125"/>
              <a:gd name="T6" fmla="*/ 6 w 618"/>
              <a:gd name="T7" fmla="*/ 519 h 1125"/>
              <a:gd name="T8" fmla="*/ 0 w 618"/>
              <a:gd name="T9" fmla="*/ 381 h 1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8" h="1125">
                <a:moveTo>
                  <a:pt x="0" y="381"/>
                </a:moveTo>
                <a:lnTo>
                  <a:pt x="615" y="0"/>
                </a:lnTo>
                <a:lnTo>
                  <a:pt x="618" y="1125"/>
                </a:lnTo>
                <a:lnTo>
                  <a:pt x="6" y="519"/>
                </a:lnTo>
                <a:lnTo>
                  <a:pt x="0" y="381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33CCFF"/>
              </a:gs>
            </a:gsLst>
            <a:lin ang="0" scaled="1"/>
          </a:gradFill>
          <a:ln>
            <a:noFill/>
          </a:ln>
          <a:effectLst/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Line 94"/>
          <p:cNvSpPr>
            <a:spLocks noChangeShapeType="1"/>
          </p:cNvSpPr>
          <p:nvPr/>
        </p:nvSpPr>
        <p:spPr bwMode="auto">
          <a:xfrm>
            <a:off x="5773563" y="2239609"/>
            <a:ext cx="11677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5" name="Group 100"/>
          <p:cNvGrpSpPr>
            <a:grpSpLocks/>
          </p:cNvGrpSpPr>
          <p:nvPr/>
        </p:nvGrpSpPr>
        <p:grpSpPr bwMode="auto">
          <a:xfrm>
            <a:off x="1518080" y="2628056"/>
            <a:ext cx="3198968" cy="824118"/>
            <a:chOff x="459" y="2367"/>
            <a:chExt cx="2501" cy="698"/>
          </a:xfrm>
        </p:grpSpPr>
        <p:sp>
          <p:nvSpPr>
            <p:cNvPr id="86" name="Line 67"/>
            <p:cNvSpPr>
              <a:spLocks noChangeShapeType="1"/>
            </p:cNvSpPr>
            <p:nvPr/>
          </p:nvSpPr>
          <p:spPr bwMode="auto">
            <a:xfrm flipH="1">
              <a:off x="459" y="2789"/>
              <a:ext cx="2501" cy="1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Rectangle 68"/>
            <p:cNvSpPr>
              <a:spLocks noChangeArrowheads="1"/>
            </p:cNvSpPr>
            <p:nvPr/>
          </p:nvSpPr>
          <p:spPr bwMode="auto">
            <a:xfrm>
              <a:off x="1158" y="2527"/>
              <a:ext cx="1324" cy="538"/>
            </a:xfrm>
            <a:prstGeom prst="rect">
              <a:avLst/>
            </a:prstGeom>
            <a:solidFill>
              <a:srgbClr val="FF00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Rectangle 69"/>
            <p:cNvSpPr>
              <a:spLocks noChangeArrowheads="1"/>
            </p:cNvSpPr>
            <p:nvPr/>
          </p:nvSpPr>
          <p:spPr bwMode="auto">
            <a:xfrm>
              <a:off x="1733" y="2778"/>
              <a:ext cx="670" cy="261"/>
            </a:xfrm>
            <a:prstGeom prst="rect">
              <a:avLst/>
            </a:prstGeom>
            <a:solidFill>
              <a:srgbClr val="99FF66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kumimoji="1" lang="en-US" altLang="zh-CN" sz="14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kumimoji="1"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kumimoji="1" lang="en-US" altLang="zh-CN" sz="14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K</a:t>
              </a:r>
              <a:r>
                <a:rPr kumimoji="1"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AB</a:t>
              </a:r>
            </a:p>
          </p:txBody>
        </p:sp>
        <p:sp>
          <p:nvSpPr>
            <p:cNvPr id="89" name="Text Box 70"/>
            <p:cNvSpPr txBox="1">
              <a:spLocks noChangeArrowheads="1"/>
            </p:cNvSpPr>
            <p:nvPr/>
          </p:nvSpPr>
          <p:spPr bwMode="auto">
            <a:xfrm>
              <a:off x="1158" y="2752"/>
              <a:ext cx="376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sz="14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AB</a:t>
              </a:r>
            </a:p>
          </p:txBody>
        </p:sp>
        <p:pic>
          <p:nvPicPr>
            <p:cNvPr id="90" name="Picture 7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4" y="2577"/>
              <a:ext cx="259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91" name="Text Box 73"/>
            <p:cNvSpPr txBox="1">
              <a:spLocks noChangeArrowheads="1"/>
            </p:cNvSpPr>
            <p:nvPr/>
          </p:nvSpPr>
          <p:spPr bwMode="auto">
            <a:xfrm>
              <a:off x="1349" y="2491"/>
              <a:ext cx="306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4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92" name="Text Box 77"/>
            <p:cNvSpPr txBox="1">
              <a:spLocks noChangeArrowheads="1"/>
            </p:cNvSpPr>
            <p:nvPr/>
          </p:nvSpPr>
          <p:spPr bwMode="auto">
            <a:xfrm>
              <a:off x="2583" y="2436"/>
              <a:ext cx="359" cy="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</a:t>
              </a:r>
            </a:p>
          </p:txBody>
        </p:sp>
        <p:pic>
          <p:nvPicPr>
            <p:cNvPr id="93" name="Picture 7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" y="2367"/>
              <a:ext cx="25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94" name="Text Box 80"/>
            <p:cNvSpPr txBox="1">
              <a:spLocks noChangeArrowheads="1"/>
            </p:cNvSpPr>
            <p:nvPr/>
          </p:nvSpPr>
          <p:spPr bwMode="auto">
            <a:xfrm>
              <a:off x="726" y="2367"/>
              <a:ext cx="432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4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4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95" name="Text Box 95"/>
            <p:cNvSpPr txBox="1">
              <a:spLocks noChangeArrowheads="1"/>
            </p:cNvSpPr>
            <p:nvPr/>
          </p:nvSpPr>
          <p:spPr bwMode="auto">
            <a:xfrm>
              <a:off x="1446" y="2752"/>
              <a:ext cx="184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endParaRPr lang="en-US" altLang="zh-CN" sz="14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6" name="Text Box 96"/>
          <p:cNvSpPr txBox="1">
            <a:spLocks noChangeArrowheads="1"/>
          </p:cNvSpPr>
          <p:nvPr/>
        </p:nvSpPr>
        <p:spPr bwMode="auto">
          <a:xfrm>
            <a:off x="1002612" y="3891389"/>
            <a:ext cx="5437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</a:p>
        </p:txBody>
      </p:sp>
      <p:grpSp>
        <p:nvGrpSpPr>
          <p:cNvPr id="97" name="Group 99"/>
          <p:cNvGrpSpPr>
            <a:grpSpLocks/>
          </p:cNvGrpSpPr>
          <p:nvPr/>
        </p:nvGrpSpPr>
        <p:grpSpPr bwMode="auto">
          <a:xfrm>
            <a:off x="1515522" y="2115639"/>
            <a:ext cx="3224549" cy="534850"/>
            <a:chOff x="457" y="1933"/>
            <a:chExt cx="2521" cy="453"/>
          </a:xfrm>
        </p:grpSpPr>
        <p:sp>
          <p:nvSpPr>
            <p:cNvPr id="98" name="Line 7"/>
            <p:cNvSpPr>
              <a:spLocks noChangeShapeType="1"/>
            </p:cNvSpPr>
            <p:nvPr/>
          </p:nvSpPr>
          <p:spPr bwMode="auto">
            <a:xfrm>
              <a:off x="457" y="2260"/>
              <a:ext cx="2521" cy="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Text Box 76"/>
            <p:cNvSpPr txBox="1">
              <a:spLocks noChangeArrowheads="1"/>
            </p:cNvSpPr>
            <p:nvPr/>
          </p:nvSpPr>
          <p:spPr bwMode="auto">
            <a:xfrm>
              <a:off x="516" y="1933"/>
              <a:ext cx="359" cy="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</a:t>
              </a:r>
            </a:p>
          </p:txBody>
        </p:sp>
        <p:sp>
          <p:nvSpPr>
            <p:cNvPr id="100" name="Rectangle 97"/>
            <p:cNvSpPr>
              <a:spLocks noChangeArrowheads="1"/>
            </p:cNvSpPr>
            <p:nvPr/>
          </p:nvSpPr>
          <p:spPr bwMode="auto">
            <a:xfrm>
              <a:off x="1235" y="2126"/>
              <a:ext cx="619" cy="260"/>
            </a:xfrm>
            <a:prstGeom prst="rect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A, B</a:t>
              </a:r>
              <a:endParaRPr kumimoji="1" lang="en-US" altLang="zh-CN" sz="14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2" name="Picture 200" descr="jisuanj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013" y="1816271"/>
            <a:ext cx="441048" cy="44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00" descr="jisuanj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855" y="1828929"/>
            <a:ext cx="441048" cy="44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 Box 8"/>
          <p:cNvSpPr txBox="1">
            <a:spLocks noChangeArrowheads="1"/>
          </p:cNvSpPr>
          <p:nvPr/>
        </p:nvSpPr>
        <p:spPr bwMode="auto">
          <a:xfrm>
            <a:off x="7918647" y="1784367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05" name="Text Box 91"/>
          <p:cNvSpPr txBox="1">
            <a:spLocks noChangeArrowheads="1"/>
          </p:cNvSpPr>
          <p:nvPr/>
        </p:nvSpPr>
        <p:spPr bwMode="auto">
          <a:xfrm>
            <a:off x="5728498" y="1694641"/>
            <a:ext cx="1247457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  主密钥</a:t>
            </a:r>
          </a:p>
          <a:p>
            <a:pPr algn="l">
              <a:lnSpc>
                <a:spcPct val="120000"/>
              </a:lnSpc>
            </a:pP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 </a:t>
            </a:r>
            <a:r>
              <a:rPr kumimoji="1"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kumimoji="1"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kumimoji="1"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B  </a:t>
            </a:r>
            <a:r>
              <a:rPr kumimoji="1" lang="en-US" altLang="zh-CN" sz="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kumimoji="1"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kumimoji="1"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39665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3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1392432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327488" y="1359221"/>
            <a:ext cx="24929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对称密钥的分配说明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772458"/>
            <a:ext cx="812953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为防止重放攻击，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KDC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还可在报文中加入时间戳。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会话密钥 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000" b="1" baseline="-25000" dirty="0">
                <a:latin typeface="微软雅黑" pitchFamily="34" charset="-122"/>
                <a:ea typeface="微软雅黑" pitchFamily="34" charset="-122"/>
              </a:rPr>
              <a:t>AB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是一次性的，因此保密性较高。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KDC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分配给用户的密钥 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000" b="1" baseline="-250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000" b="1" baseline="-250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，应定期更换，以减少攻击者破译密钥的机会。</a:t>
            </a:r>
          </a:p>
        </p:txBody>
      </p:sp>
    </p:spTree>
    <p:extLst>
      <p:ext uri="{BB962C8B-B14F-4D97-AF65-F5344CB8AC3E}">
        <p14:creationId xmlns:p14="http://schemas.microsoft.com/office/powerpoint/2010/main" val="3671293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5" y="1148486"/>
            <a:ext cx="8129015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主动攻击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主要有：</a:t>
            </a:r>
          </a:p>
          <a:p>
            <a:pPr marL="799465" indent="-457200" eaLnBrk="0" hangingPunct="0">
              <a:lnSpc>
                <a:spcPts val="3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篡改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故意篡改网络上传送的报文。这种攻击方式有时也称为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更改报文流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799465" indent="-457200" eaLnBrk="0" hangingPunct="0">
              <a:lnSpc>
                <a:spcPts val="3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恶意程序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种类繁多，对网络安全威胁较大的主要包括：计算机病毒、计算机蠕虫、特洛伊木马、逻辑炸弹、后门入侵、流氓软件等。</a:t>
            </a:r>
          </a:p>
          <a:p>
            <a:pPr marL="799465" indent="-457200" eaLnBrk="0" hangingPunct="0">
              <a:lnSpc>
                <a:spcPts val="3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拒绝服务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指攻击者向互联网上的某个服务器不停地发送大量分组，使该服务器无法提供正常服务，甚至完全瘫痪。</a:t>
            </a: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509474" y="707048"/>
            <a:ext cx="812901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计算机网络上的通信面临以下两大类威胁：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被动攻击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主动攻击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511896" y="687983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2020256" y="662519"/>
            <a:ext cx="51122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7.1.1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计算机网络面临的安全性威胁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509473" y="1648263"/>
            <a:ext cx="8397021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目前最出名的密钥分配协议是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Kerberos V5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Kerberos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既是鉴别协议，同时也是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KDC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，它已经变得很普及，现    在是互联网建议标准。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Kerberos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使用比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DES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更加安全的高级加密标准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AES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进行加密。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126672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903511" y="1233516"/>
            <a:ext cx="13409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Kerberos</a:t>
            </a:r>
          </a:p>
        </p:txBody>
      </p:sp>
    </p:spTree>
    <p:extLst>
      <p:ext uri="{BB962C8B-B14F-4D97-AF65-F5344CB8AC3E}">
        <p14:creationId xmlns:p14="http://schemas.microsoft.com/office/powerpoint/2010/main" val="15633620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2573" y="620973"/>
            <a:ext cx="8128800" cy="374071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Rectangle 54"/>
          <p:cNvSpPr>
            <a:spLocks noChangeArrowheads="1"/>
          </p:cNvSpPr>
          <p:nvPr/>
        </p:nvSpPr>
        <p:spPr bwMode="auto">
          <a:xfrm>
            <a:off x="4573870" y="834676"/>
            <a:ext cx="1010355" cy="663767"/>
          </a:xfrm>
          <a:prstGeom prst="rect">
            <a:avLst/>
          </a:prstGeom>
          <a:solidFill>
            <a:srgbClr val="99FF66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220503" y="1088420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6600778" y="1124208"/>
            <a:ext cx="3080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 rot="16200000" flipH="1">
            <a:off x="738895" y="2795135"/>
            <a:ext cx="2692879" cy="1547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 rot="16200000" flipH="1">
            <a:off x="5684245" y="2818801"/>
            <a:ext cx="2739090" cy="91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Line 44"/>
          <p:cNvSpPr>
            <a:spLocks noChangeShapeType="1"/>
          </p:cNvSpPr>
          <p:nvPr/>
        </p:nvSpPr>
        <p:spPr bwMode="auto">
          <a:xfrm rot="5400000">
            <a:off x="4514355" y="1799169"/>
            <a:ext cx="603272" cy="182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554634" y="773728"/>
            <a:ext cx="992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Kerberos</a:t>
            </a:r>
          </a:p>
        </p:txBody>
      </p:sp>
      <p:grpSp>
        <p:nvGrpSpPr>
          <p:cNvPr id="5" name="Group 95"/>
          <p:cNvGrpSpPr>
            <a:grpSpLocks/>
          </p:cNvGrpSpPr>
          <p:nvPr/>
        </p:nvGrpSpPr>
        <p:grpSpPr bwMode="auto">
          <a:xfrm>
            <a:off x="2085303" y="1287552"/>
            <a:ext cx="2731598" cy="376415"/>
            <a:chOff x="-77" y="703"/>
            <a:chExt cx="3001" cy="448"/>
          </a:xfrm>
        </p:grpSpPr>
        <p:sp>
          <p:nvSpPr>
            <p:cNvPr id="38" name="Line 8"/>
            <p:cNvSpPr>
              <a:spLocks noChangeShapeType="1"/>
            </p:cNvSpPr>
            <p:nvPr/>
          </p:nvSpPr>
          <p:spPr bwMode="auto">
            <a:xfrm>
              <a:off x="-77" y="1052"/>
              <a:ext cx="300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Rectangle 41"/>
            <p:cNvSpPr>
              <a:spLocks noChangeArrowheads="1"/>
            </p:cNvSpPr>
            <p:nvPr/>
          </p:nvSpPr>
          <p:spPr bwMode="auto">
            <a:xfrm>
              <a:off x="1265" y="937"/>
              <a:ext cx="324" cy="214"/>
            </a:xfrm>
            <a:prstGeom prst="rect">
              <a:avLst/>
            </a:prstGeom>
            <a:solidFill>
              <a:srgbClr val="FF00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kumimoji="1" lang="en-US" altLang="zh-CN" sz="11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 Box 46"/>
            <p:cNvSpPr txBox="1">
              <a:spLocks noChangeArrowheads="1"/>
            </p:cNvSpPr>
            <p:nvPr/>
          </p:nvSpPr>
          <p:spPr bwMode="auto">
            <a:xfrm>
              <a:off x="-9" y="703"/>
              <a:ext cx="428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</a:t>
              </a:r>
            </a:p>
          </p:txBody>
        </p:sp>
      </p:grpSp>
      <p:pic>
        <p:nvPicPr>
          <p:cNvPr id="41" name="Picture 5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788" y="1080858"/>
            <a:ext cx="181135" cy="334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42" name="Picture 5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262" y="1042208"/>
            <a:ext cx="270338" cy="417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43" name="Line 53"/>
          <p:cNvSpPr>
            <a:spLocks noChangeShapeType="1"/>
          </p:cNvSpPr>
          <p:nvPr/>
        </p:nvSpPr>
        <p:spPr bwMode="auto">
          <a:xfrm rot="16200000" flipH="1">
            <a:off x="4519396" y="2280190"/>
            <a:ext cx="1576237" cy="1274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 Box 55"/>
          <p:cNvSpPr txBox="1">
            <a:spLocks noChangeArrowheads="1"/>
          </p:cNvSpPr>
          <p:nvPr/>
        </p:nvSpPr>
        <p:spPr bwMode="auto">
          <a:xfrm>
            <a:off x="4633339" y="868785"/>
            <a:ext cx="3754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</a:p>
        </p:txBody>
      </p:sp>
      <p:sp>
        <p:nvSpPr>
          <p:cNvPr id="45" name="Text Box 56"/>
          <p:cNvSpPr txBox="1">
            <a:spLocks noChangeArrowheads="1"/>
          </p:cNvSpPr>
          <p:nvPr/>
        </p:nvSpPr>
        <p:spPr bwMode="auto">
          <a:xfrm>
            <a:off x="5081606" y="838651"/>
            <a:ext cx="46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TGS</a:t>
            </a:r>
          </a:p>
        </p:txBody>
      </p:sp>
      <p:pic>
        <p:nvPicPr>
          <p:cNvPr id="64" name="Picture 8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623" y="959027"/>
            <a:ext cx="406872" cy="54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grpSp>
        <p:nvGrpSpPr>
          <p:cNvPr id="6" name="Group 96"/>
          <p:cNvGrpSpPr>
            <a:grpSpLocks/>
          </p:cNvGrpSpPr>
          <p:nvPr/>
        </p:nvGrpSpPr>
        <p:grpSpPr bwMode="auto">
          <a:xfrm>
            <a:off x="2093494" y="1593384"/>
            <a:ext cx="2727951" cy="610831"/>
            <a:chOff x="-68" y="1067"/>
            <a:chExt cx="2997" cy="727"/>
          </a:xfrm>
        </p:grpSpPr>
        <p:sp>
          <p:nvSpPr>
            <p:cNvPr id="88" name="Line 40"/>
            <p:cNvSpPr>
              <a:spLocks noChangeShapeType="1"/>
            </p:cNvSpPr>
            <p:nvPr/>
          </p:nvSpPr>
          <p:spPr bwMode="auto">
            <a:xfrm flipH="1">
              <a:off x="-68" y="1547"/>
              <a:ext cx="2992" cy="1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Rectangle 42"/>
            <p:cNvSpPr>
              <a:spLocks noChangeArrowheads="1"/>
            </p:cNvSpPr>
            <p:nvPr/>
          </p:nvSpPr>
          <p:spPr bwMode="auto">
            <a:xfrm>
              <a:off x="797" y="1333"/>
              <a:ext cx="1388" cy="461"/>
            </a:xfrm>
            <a:prstGeom prst="rect">
              <a:avLst/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zh-CN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Text Box 43"/>
            <p:cNvSpPr txBox="1">
              <a:spLocks noChangeArrowheads="1"/>
            </p:cNvSpPr>
            <p:nvPr/>
          </p:nvSpPr>
          <p:spPr bwMode="auto">
            <a:xfrm>
              <a:off x="972" y="1286"/>
              <a:ext cx="455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TG</a:t>
              </a:r>
            </a:p>
          </p:txBody>
        </p:sp>
        <p:sp>
          <p:nvSpPr>
            <p:cNvPr id="91" name="Text Box 47"/>
            <p:cNvSpPr txBox="1">
              <a:spLocks noChangeArrowheads="1"/>
            </p:cNvSpPr>
            <p:nvPr/>
          </p:nvSpPr>
          <p:spPr bwMode="auto">
            <a:xfrm>
              <a:off x="2501" y="1203"/>
              <a:ext cx="428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</a:t>
              </a:r>
            </a:p>
          </p:txBody>
        </p:sp>
        <p:pic>
          <p:nvPicPr>
            <p:cNvPr id="92" name="Picture 4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" y="1206"/>
              <a:ext cx="26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93" name="Text Box 50"/>
            <p:cNvSpPr txBox="1">
              <a:spLocks noChangeArrowheads="1"/>
            </p:cNvSpPr>
            <p:nvPr/>
          </p:nvSpPr>
          <p:spPr bwMode="auto">
            <a:xfrm>
              <a:off x="435" y="1067"/>
              <a:ext cx="397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1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94" name="Rectangle 57"/>
            <p:cNvSpPr>
              <a:spLocks noChangeArrowheads="1"/>
            </p:cNvSpPr>
            <p:nvPr/>
          </p:nvSpPr>
          <p:spPr bwMode="auto">
            <a:xfrm>
              <a:off x="1555" y="1547"/>
              <a:ext cx="572" cy="197"/>
            </a:xfrm>
            <a:prstGeom prst="rect">
              <a:avLst/>
            </a:prstGeom>
            <a:solidFill>
              <a:srgbClr val="FFCC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A, </a:t>
              </a:r>
              <a:r>
                <a:rPr kumimoji="1"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</a:p>
          </p:txBody>
        </p:sp>
        <p:pic>
          <p:nvPicPr>
            <p:cNvPr id="95" name="Picture 5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6" y="1350"/>
              <a:ext cx="26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96" name="Text Box 91"/>
            <p:cNvSpPr txBox="1">
              <a:spLocks noChangeArrowheads="1"/>
            </p:cNvSpPr>
            <p:nvPr/>
          </p:nvSpPr>
          <p:spPr bwMode="auto">
            <a:xfrm>
              <a:off x="806" y="1482"/>
              <a:ext cx="372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</a:p>
          </p:txBody>
        </p:sp>
        <p:sp>
          <p:nvSpPr>
            <p:cNvPr id="97" name="Text Box 93"/>
            <p:cNvSpPr txBox="1">
              <a:spLocks noChangeArrowheads="1"/>
            </p:cNvSpPr>
            <p:nvPr/>
          </p:nvSpPr>
          <p:spPr bwMode="auto">
            <a:xfrm>
              <a:off x="996" y="1482"/>
              <a:ext cx="293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</a:p>
          </p:txBody>
        </p:sp>
      </p:grpSp>
      <p:pic>
        <p:nvPicPr>
          <p:cNvPr id="99" name="Picture 200" descr="jisuanj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108" y="1080858"/>
            <a:ext cx="371021" cy="37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67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2573" y="620973"/>
            <a:ext cx="8128800" cy="374071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Rectangle 54"/>
          <p:cNvSpPr>
            <a:spLocks noChangeArrowheads="1"/>
          </p:cNvSpPr>
          <p:nvPr/>
        </p:nvSpPr>
        <p:spPr bwMode="auto">
          <a:xfrm>
            <a:off x="4573870" y="834676"/>
            <a:ext cx="1010355" cy="663767"/>
          </a:xfrm>
          <a:prstGeom prst="rect">
            <a:avLst/>
          </a:prstGeom>
          <a:solidFill>
            <a:srgbClr val="99FF66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220503" y="1088420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6600778" y="1124208"/>
            <a:ext cx="3080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 rot="16200000" flipH="1">
            <a:off x="738895" y="2795135"/>
            <a:ext cx="2692879" cy="1547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 rot="16200000" flipH="1">
            <a:off x="5684245" y="2818801"/>
            <a:ext cx="2739090" cy="91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Line 44"/>
          <p:cNvSpPr>
            <a:spLocks noChangeShapeType="1"/>
          </p:cNvSpPr>
          <p:nvPr/>
        </p:nvSpPr>
        <p:spPr bwMode="auto">
          <a:xfrm rot="5400000">
            <a:off x="4514355" y="1799169"/>
            <a:ext cx="603272" cy="182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554634" y="773728"/>
            <a:ext cx="992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Kerberos</a:t>
            </a:r>
          </a:p>
        </p:txBody>
      </p:sp>
      <p:grpSp>
        <p:nvGrpSpPr>
          <p:cNvPr id="6" name="Group 95"/>
          <p:cNvGrpSpPr>
            <a:grpSpLocks/>
          </p:cNvGrpSpPr>
          <p:nvPr/>
        </p:nvGrpSpPr>
        <p:grpSpPr bwMode="auto">
          <a:xfrm>
            <a:off x="2085303" y="1287552"/>
            <a:ext cx="2731598" cy="376415"/>
            <a:chOff x="-77" y="703"/>
            <a:chExt cx="3001" cy="448"/>
          </a:xfrm>
        </p:grpSpPr>
        <p:sp>
          <p:nvSpPr>
            <p:cNvPr id="38" name="Line 8"/>
            <p:cNvSpPr>
              <a:spLocks noChangeShapeType="1"/>
            </p:cNvSpPr>
            <p:nvPr/>
          </p:nvSpPr>
          <p:spPr bwMode="auto">
            <a:xfrm>
              <a:off x="-77" y="1052"/>
              <a:ext cx="300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Rectangle 41"/>
            <p:cNvSpPr>
              <a:spLocks noChangeArrowheads="1"/>
            </p:cNvSpPr>
            <p:nvPr/>
          </p:nvSpPr>
          <p:spPr bwMode="auto">
            <a:xfrm>
              <a:off x="1265" y="937"/>
              <a:ext cx="324" cy="214"/>
            </a:xfrm>
            <a:prstGeom prst="rect">
              <a:avLst/>
            </a:prstGeom>
            <a:solidFill>
              <a:srgbClr val="FF00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kumimoji="1" lang="en-US" altLang="zh-CN" sz="11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 Box 46"/>
            <p:cNvSpPr txBox="1">
              <a:spLocks noChangeArrowheads="1"/>
            </p:cNvSpPr>
            <p:nvPr/>
          </p:nvSpPr>
          <p:spPr bwMode="auto">
            <a:xfrm>
              <a:off x="-9" y="703"/>
              <a:ext cx="428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</a:t>
              </a:r>
            </a:p>
          </p:txBody>
        </p:sp>
      </p:grpSp>
      <p:pic>
        <p:nvPicPr>
          <p:cNvPr id="41" name="Picture 5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788" y="1080858"/>
            <a:ext cx="181135" cy="334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42" name="Picture 5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262" y="1042208"/>
            <a:ext cx="270338" cy="417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43" name="Line 53"/>
          <p:cNvSpPr>
            <a:spLocks noChangeShapeType="1"/>
          </p:cNvSpPr>
          <p:nvPr/>
        </p:nvSpPr>
        <p:spPr bwMode="auto">
          <a:xfrm rot="16200000" flipH="1">
            <a:off x="4519396" y="2280190"/>
            <a:ext cx="1576237" cy="1274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 Box 55"/>
          <p:cNvSpPr txBox="1">
            <a:spLocks noChangeArrowheads="1"/>
          </p:cNvSpPr>
          <p:nvPr/>
        </p:nvSpPr>
        <p:spPr bwMode="auto">
          <a:xfrm>
            <a:off x="4633339" y="868785"/>
            <a:ext cx="3754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</a:p>
        </p:txBody>
      </p:sp>
      <p:sp>
        <p:nvSpPr>
          <p:cNvPr id="45" name="Text Box 56"/>
          <p:cNvSpPr txBox="1">
            <a:spLocks noChangeArrowheads="1"/>
          </p:cNvSpPr>
          <p:nvPr/>
        </p:nvSpPr>
        <p:spPr bwMode="auto">
          <a:xfrm>
            <a:off x="5081606" y="838651"/>
            <a:ext cx="46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TGS</a:t>
            </a:r>
          </a:p>
        </p:txBody>
      </p:sp>
      <p:pic>
        <p:nvPicPr>
          <p:cNvPr id="64" name="Picture 8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623" y="959027"/>
            <a:ext cx="406872" cy="54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grpSp>
        <p:nvGrpSpPr>
          <p:cNvPr id="7" name="Group 96"/>
          <p:cNvGrpSpPr>
            <a:grpSpLocks/>
          </p:cNvGrpSpPr>
          <p:nvPr/>
        </p:nvGrpSpPr>
        <p:grpSpPr bwMode="auto">
          <a:xfrm>
            <a:off x="2093494" y="1593384"/>
            <a:ext cx="2727951" cy="610831"/>
            <a:chOff x="-68" y="1067"/>
            <a:chExt cx="2997" cy="727"/>
          </a:xfrm>
        </p:grpSpPr>
        <p:sp>
          <p:nvSpPr>
            <p:cNvPr id="88" name="Line 40"/>
            <p:cNvSpPr>
              <a:spLocks noChangeShapeType="1"/>
            </p:cNvSpPr>
            <p:nvPr/>
          </p:nvSpPr>
          <p:spPr bwMode="auto">
            <a:xfrm flipH="1">
              <a:off x="-68" y="1547"/>
              <a:ext cx="2992" cy="1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Rectangle 42"/>
            <p:cNvSpPr>
              <a:spLocks noChangeArrowheads="1"/>
            </p:cNvSpPr>
            <p:nvPr/>
          </p:nvSpPr>
          <p:spPr bwMode="auto">
            <a:xfrm>
              <a:off x="797" y="1333"/>
              <a:ext cx="1388" cy="461"/>
            </a:xfrm>
            <a:prstGeom prst="rect">
              <a:avLst/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zh-CN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Text Box 43"/>
            <p:cNvSpPr txBox="1">
              <a:spLocks noChangeArrowheads="1"/>
            </p:cNvSpPr>
            <p:nvPr/>
          </p:nvSpPr>
          <p:spPr bwMode="auto">
            <a:xfrm>
              <a:off x="972" y="1286"/>
              <a:ext cx="455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TG</a:t>
              </a:r>
            </a:p>
          </p:txBody>
        </p:sp>
        <p:sp>
          <p:nvSpPr>
            <p:cNvPr id="91" name="Text Box 47"/>
            <p:cNvSpPr txBox="1">
              <a:spLocks noChangeArrowheads="1"/>
            </p:cNvSpPr>
            <p:nvPr/>
          </p:nvSpPr>
          <p:spPr bwMode="auto">
            <a:xfrm>
              <a:off x="2501" y="1203"/>
              <a:ext cx="428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</a:t>
              </a:r>
            </a:p>
          </p:txBody>
        </p:sp>
        <p:pic>
          <p:nvPicPr>
            <p:cNvPr id="92" name="Picture 4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" y="1206"/>
              <a:ext cx="26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93" name="Text Box 50"/>
            <p:cNvSpPr txBox="1">
              <a:spLocks noChangeArrowheads="1"/>
            </p:cNvSpPr>
            <p:nvPr/>
          </p:nvSpPr>
          <p:spPr bwMode="auto">
            <a:xfrm>
              <a:off x="435" y="1067"/>
              <a:ext cx="397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1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94" name="Rectangle 57"/>
            <p:cNvSpPr>
              <a:spLocks noChangeArrowheads="1"/>
            </p:cNvSpPr>
            <p:nvPr/>
          </p:nvSpPr>
          <p:spPr bwMode="auto">
            <a:xfrm>
              <a:off x="1555" y="1547"/>
              <a:ext cx="572" cy="197"/>
            </a:xfrm>
            <a:prstGeom prst="rect">
              <a:avLst/>
            </a:prstGeom>
            <a:solidFill>
              <a:srgbClr val="FFCC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A, </a:t>
              </a:r>
              <a:r>
                <a:rPr kumimoji="1"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</a:p>
          </p:txBody>
        </p:sp>
        <p:pic>
          <p:nvPicPr>
            <p:cNvPr id="95" name="Picture 5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6" y="1350"/>
              <a:ext cx="26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96" name="Text Box 91"/>
            <p:cNvSpPr txBox="1">
              <a:spLocks noChangeArrowheads="1"/>
            </p:cNvSpPr>
            <p:nvPr/>
          </p:nvSpPr>
          <p:spPr bwMode="auto">
            <a:xfrm>
              <a:off x="806" y="1482"/>
              <a:ext cx="372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</a:p>
          </p:txBody>
        </p:sp>
        <p:sp>
          <p:nvSpPr>
            <p:cNvPr id="97" name="Text Box 93"/>
            <p:cNvSpPr txBox="1">
              <a:spLocks noChangeArrowheads="1"/>
            </p:cNvSpPr>
            <p:nvPr/>
          </p:nvSpPr>
          <p:spPr bwMode="auto">
            <a:xfrm>
              <a:off x="996" y="1482"/>
              <a:ext cx="293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</a:p>
          </p:txBody>
        </p:sp>
      </p:grpSp>
      <p:pic>
        <p:nvPicPr>
          <p:cNvPr id="99" name="Picture 200" descr="jisuanj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108" y="1080858"/>
            <a:ext cx="371021" cy="37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809068" y="2449032"/>
            <a:ext cx="4572000" cy="92333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2"/>
            </a:solidFill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并不保存密钥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b="1" baseline="-250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需键入正确口令，利用适当的算法生成密钥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b="1" baseline="-250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。这个口令随即被销毁。</a:t>
            </a:r>
          </a:p>
        </p:txBody>
      </p:sp>
    </p:spTree>
    <p:extLst>
      <p:ext uri="{BB962C8B-B14F-4D97-AF65-F5344CB8AC3E}">
        <p14:creationId xmlns:p14="http://schemas.microsoft.com/office/powerpoint/2010/main" val="26259633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2573" y="620973"/>
            <a:ext cx="8128800" cy="374071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Rectangle 54"/>
          <p:cNvSpPr>
            <a:spLocks noChangeArrowheads="1"/>
          </p:cNvSpPr>
          <p:nvPr/>
        </p:nvSpPr>
        <p:spPr bwMode="auto">
          <a:xfrm>
            <a:off x="4573870" y="834676"/>
            <a:ext cx="1010355" cy="663767"/>
          </a:xfrm>
          <a:prstGeom prst="rect">
            <a:avLst/>
          </a:prstGeom>
          <a:solidFill>
            <a:srgbClr val="99FF66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220503" y="1088420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6600778" y="1124208"/>
            <a:ext cx="3080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 rot="16200000" flipH="1">
            <a:off x="738895" y="2795135"/>
            <a:ext cx="2692879" cy="1547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 rot="16200000" flipH="1">
            <a:off x="5684245" y="2818801"/>
            <a:ext cx="2739090" cy="91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Line 44"/>
          <p:cNvSpPr>
            <a:spLocks noChangeShapeType="1"/>
          </p:cNvSpPr>
          <p:nvPr/>
        </p:nvSpPr>
        <p:spPr bwMode="auto">
          <a:xfrm rot="5400000">
            <a:off x="4514355" y="1799169"/>
            <a:ext cx="603272" cy="182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554634" y="773728"/>
            <a:ext cx="992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Kerberos</a:t>
            </a:r>
          </a:p>
        </p:txBody>
      </p:sp>
      <p:grpSp>
        <p:nvGrpSpPr>
          <p:cNvPr id="37" name="Group 95"/>
          <p:cNvGrpSpPr>
            <a:grpSpLocks/>
          </p:cNvGrpSpPr>
          <p:nvPr/>
        </p:nvGrpSpPr>
        <p:grpSpPr bwMode="auto">
          <a:xfrm>
            <a:off x="2085303" y="1287552"/>
            <a:ext cx="2731598" cy="376415"/>
            <a:chOff x="-77" y="703"/>
            <a:chExt cx="3001" cy="448"/>
          </a:xfrm>
        </p:grpSpPr>
        <p:sp>
          <p:nvSpPr>
            <p:cNvPr id="38" name="Line 8"/>
            <p:cNvSpPr>
              <a:spLocks noChangeShapeType="1"/>
            </p:cNvSpPr>
            <p:nvPr/>
          </p:nvSpPr>
          <p:spPr bwMode="auto">
            <a:xfrm>
              <a:off x="-77" y="1052"/>
              <a:ext cx="300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Rectangle 41"/>
            <p:cNvSpPr>
              <a:spLocks noChangeArrowheads="1"/>
            </p:cNvSpPr>
            <p:nvPr/>
          </p:nvSpPr>
          <p:spPr bwMode="auto">
            <a:xfrm>
              <a:off x="1265" y="937"/>
              <a:ext cx="324" cy="214"/>
            </a:xfrm>
            <a:prstGeom prst="rect">
              <a:avLst/>
            </a:prstGeom>
            <a:solidFill>
              <a:srgbClr val="FF00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kumimoji="1" lang="en-US" altLang="zh-CN" sz="11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 Box 46"/>
            <p:cNvSpPr txBox="1">
              <a:spLocks noChangeArrowheads="1"/>
            </p:cNvSpPr>
            <p:nvPr/>
          </p:nvSpPr>
          <p:spPr bwMode="auto">
            <a:xfrm>
              <a:off x="-9" y="703"/>
              <a:ext cx="428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</a:t>
              </a:r>
            </a:p>
          </p:txBody>
        </p:sp>
      </p:grpSp>
      <p:pic>
        <p:nvPicPr>
          <p:cNvPr id="41" name="Picture 5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788" y="1080858"/>
            <a:ext cx="181135" cy="334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42" name="Picture 5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262" y="1042208"/>
            <a:ext cx="270338" cy="417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43" name="Line 53"/>
          <p:cNvSpPr>
            <a:spLocks noChangeShapeType="1"/>
          </p:cNvSpPr>
          <p:nvPr/>
        </p:nvSpPr>
        <p:spPr bwMode="auto">
          <a:xfrm rot="16200000" flipH="1">
            <a:off x="4519396" y="2280190"/>
            <a:ext cx="1576237" cy="1274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 Box 55"/>
          <p:cNvSpPr txBox="1">
            <a:spLocks noChangeArrowheads="1"/>
          </p:cNvSpPr>
          <p:nvPr/>
        </p:nvSpPr>
        <p:spPr bwMode="auto">
          <a:xfrm>
            <a:off x="4633339" y="868785"/>
            <a:ext cx="3754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</a:p>
        </p:txBody>
      </p:sp>
      <p:sp>
        <p:nvSpPr>
          <p:cNvPr id="45" name="Text Box 56"/>
          <p:cNvSpPr txBox="1">
            <a:spLocks noChangeArrowheads="1"/>
          </p:cNvSpPr>
          <p:nvPr/>
        </p:nvSpPr>
        <p:spPr bwMode="auto">
          <a:xfrm>
            <a:off x="5081606" y="838651"/>
            <a:ext cx="46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TGS</a:t>
            </a:r>
          </a:p>
        </p:txBody>
      </p:sp>
      <p:grpSp>
        <p:nvGrpSpPr>
          <p:cNvPr id="46" name="Group 99"/>
          <p:cNvGrpSpPr>
            <a:grpSpLocks/>
          </p:cNvGrpSpPr>
          <p:nvPr/>
        </p:nvGrpSpPr>
        <p:grpSpPr bwMode="auto">
          <a:xfrm>
            <a:off x="2093495" y="3211625"/>
            <a:ext cx="4979865" cy="525971"/>
            <a:chOff x="-68" y="2993"/>
            <a:chExt cx="5471" cy="626"/>
          </a:xfrm>
        </p:grpSpPr>
        <p:sp>
          <p:nvSpPr>
            <p:cNvPr id="47" name="Line 74"/>
            <p:cNvSpPr>
              <a:spLocks noChangeShapeType="1"/>
            </p:cNvSpPr>
            <p:nvPr/>
          </p:nvSpPr>
          <p:spPr bwMode="auto">
            <a:xfrm flipV="1">
              <a:off x="-68" y="3324"/>
              <a:ext cx="5471" cy="1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Rectangle 75"/>
            <p:cNvSpPr>
              <a:spLocks noChangeArrowheads="1"/>
            </p:cNvSpPr>
            <p:nvPr/>
          </p:nvSpPr>
          <p:spPr bwMode="auto">
            <a:xfrm>
              <a:off x="1526" y="3111"/>
              <a:ext cx="2290" cy="460"/>
            </a:xfrm>
            <a:prstGeom prst="rect">
              <a:avLst/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zh-CN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Rectangle 76"/>
            <p:cNvSpPr>
              <a:spLocks noChangeArrowheads="1"/>
            </p:cNvSpPr>
            <p:nvPr/>
          </p:nvSpPr>
          <p:spPr bwMode="auto">
            <a:xfrm>
              <a:off x="2114" y="3324"/>
              <a:ext cx="275" cy="19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1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kumimoji="1" lang="en-US" altLang="zh-CN" sz="1100" b="1" i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 Box 77"/>
            <p:cNvSpPr txBox="1">
              <a:spLocks noChangeArrowheads="1"/>
            </p:cNvSpPr>
            <p:nvPr/>
          </p:nvSpPr>
          <p:spPr bwMode="auto">
            <a:xfrm>
              <a:off x="1572" y="3077"/>
              <a:ext cx="458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AB</a:t>
              </a:r>
            </a:p>
          </p:txBody>
        </p:sp>
        <p:pic>
          <p:nvPicPr>
            <p:cNvPr id="51" name="Picture 7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6" y="3132"/>
              <a:ext cx="26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52" name="Text Box 79"/>
            <p:cNvSpPr txBox="1">
              <a:spLocks noChangeArrowheads="1"/>
            </p:cNvSpPr>
            <p:nvPr/>
          </p:nvSpPr>
          <p:spPr bwMode="auto">
            <a:xfrm>
              <a:off x="2363" y="3308"/>
              <a:ext cx="293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</a:p>
          </p:txBody>
        </p:sp>
        <p:sp>
          <p:nvSpPr>
            <p:cNvPr id="53" name="Text Box 80"/>
            <p:cNvSpPr txBox="1">
              <a:spLocks noChangeArrowheads="1"/>
            </p:cNvSpPr>
            <p:nvPr/>
          </p:nvSpPr>
          <p:spPr bwMode="auto">
            <a:xfrm>
              <a:off x="-1" y="2993"/>
              <a:ext cx="428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</a:t>
              </a:r>
            </a:p>
          </p:txBody>
        </p:sp>
        <p:sp>
          <p:nvSpPr>
            <p:cNvPr id="54" name="Rectangle 81"/>
            <p:cNvSpPr>
              <a:spLocks noChangeArrowheads="1"/>
            </p:cNvSpPr>
            <p:nvPr/>
          </p:nvSpPr>
          <p:spPr bwMode="auto">
            <a:xfrm>
              <a:off x="3013" y="3324"/>
              <a:ext cx="605" cy="197"/>
            </a:xfrm>
            <a:prstGeom prst="rect">
              <a:avLst/>
            </a:prstGeom>
            <a:solidFill>
              <a:srgbClr val="0099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A, </a:t>
              </a:r>
              <a:r>
                <a:rPr kumimoji="1" lang="en-US" altLang="zh-CN" sz="11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sz="11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</a:t>
              </a:r>
            </a:p>
          </p:txBody>
        </p:sp>
        <p:sp>
          <p:nvSpPr>
            <p:cNvPr id="55" name="Text Box 82"/>
            <p:cNvSpPr txBox="1">
              <a:spLocks noChangeArrowheads="1"/>
            </p:cNvSpPr>
            <p:nvPr/>
          </p:nvSpPr>
          <p:spPr bwMode="auto">
            <a:xfrm>
              <a:off x="2496" y="3081"/>
              <a:ext cx="381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pic>
          <p:nvPicPr>
            <p:cNvPr id="56" name="Picture 8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8" y="3127"/>
              <a:ext cx="26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grpSp>
        <p:nvGrpSpPr>
          <p:cNvPr id="57" name="Group 100"/>
          <p:cNvGrpSpPr>
            <a:grpSpLocks/>
          </p:cNvGrpSpPr>
          <p:nvPr/>
        </p:nvGrpSpPr>
        <p:grpSpPr bwMode="auto">
          <a:xfrm>
            <a:off x="2093495" y="3699783"/>
            <a:ext cx="4958924" cy="481439"/>
            <a:chOff x="-68" y="3574"/>
            <a:chExt cx="5448" cy="573"/>
          </a:xfrm>
        </p:grpSpPr>
        <p:sp>
          <p:nvSpPr>
            <p:cNvPr id="58" name="Line 5"/>
            <p:cNvSpPr>
              <a:spLocks noChangeShapeType="1"/>
            </p:cNvSpPr>
            <p:nvPr/>
          </p:nvSpPr>
          <p:spPr bwMode="auto">
            <a:xfrm flipH="1" flipV="1">
              <a:off x="-68" y="3899"/>
              <a:ext cx="5445" cy="1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Rectangle 84"/>
            <p:cNvSpPr>
              <a:spLocks noChangeArrowheads="1"/>
            </p:cNvSpPr>
            <p:nvPr/>
          </p:nvSpPr>
          <p:spPr bwMode="auto">
            <a:xfrm>
              <a:off x="2044" y="3687"/>
              <a:ext cx="1341" cy="460"/>
            </a:xfrm>
            <a:prstGeom prst="rect">
              <a:avLst/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zh-CN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Rectangle 85"/>
            <p:cNvSpPr>
              <a:spLocks noChangeArrowheads="1"/>
            </p:cNvSpPr>
            <p:nvPr/>
          </p:nvSpPr>
          <p:spPr bwMode="auto">
            <a:xfrm>
              <a:off x="2659" y="3900"/>
              <a:ext cx="557" cy="197"/>
            </a:xfrm>
            <a:prstGeom prst="rect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+ 1</a:t>
              </a:r>
              <a:endParaRPr kumimoji="1" lang="en-US" altLang="zh-CN" sz="1100" b="1" i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Text Box 86"/>
            <p:cNvSpPr txBox="1">
              <a:spLocks noChangeArrowheads="1"/>
            </p:cNvSpPr>
            <p:nvPr/>
          </p:nvSpPr>
          <p:spPr bwMode="auto">
            <a:xfrm>
              <a:off x="2116" y="3653"/>
              <a:ext cx="458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AB</a:t>
              </a:r>
            </a:p>
          </p:txBody>
        </p:sp>
        <p:pic>
          <p:nvPicPr>
            <p:cNvPr id="62" name="Picture 8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1" y="3707"/>
              <a:ext cx="26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63" name="Text Box 88"/>
            <p:cNvSpPr txBox="1">
              <a:spLocks noChangeArrowheads="1"/>
            </p:cNvSpPr>
            <p:nvPr/>
          </p:nvSpPr>
          <p:spPr bwMode="auto">
            <a:xfrm>
              <a:off x="4952" y="3574"/>
              <a:ext cx="428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</a:t>
              </a:r>
            </a:p>
          </p:txBody>
        </p:sp>
      </p:grpSp>
      <p:pic>
        <p:nvPicPr>
          <p:cNvPr id="64" name="Picture 8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623" y="959027"/>
            <a:ext cx="406872" cy="54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grpSp>
        <p:nvGrpSpPr>
          <p:cNvPr id="65" name="Group 97"/>
          <p:cNvGrpSpPr>
            <a:grpSpLocks/>
          </p:cNvGrpSpPr>
          <p:nvPr/>
        </p:nvGrpSpPr>
        <p:grpSpPr bwMode="auto">
          <a:xfrm>
            <a:off x="2085303" y="2214294"/>
            <a:ext cx="3229494" cy="527650"/>
            <a:chOff x="-77" y="1806"/>
            <a:chExt cx="3548" cy="628"/>
          </a:xfrm>
        </p:grpSpPr>
        <p:sp>
          <p:nvSpPr>
            <p:cNvPr id="66" name="Line 6"/>
            <p:cNvSpPr>
              <a:spLocks noChangeShapeType="1"/>
            </p:cNvSpPr>
            <p:nvPr/>
          </p:nvSpPr>
          <p:spPr bwMode="auto">
            <a:xfrm flipV="1">
              <a:off x="-77" y="2152"/>
              <a:ext cx="354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Rectangle 7"/>
            <p:cNvSpPr>
              <a:spLocks noChangeArrowheads="1"/>
            </p:cNvSpPr>
            <p:nvPr/>
          </p:nvSpPr>
          <p:spPr bwMode="auto">
            <a:xfrm>
              <a:off x="692" y="1925"/>
              <a:ext cx="2021" cy="461"/>
            </a:xfrm>
            <a:prstGeom prst="rect">
              <a:avLst/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zh-CN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Text Box 48"/>
            <p:cNvSpPr txBox="1">
              <a:spLocks noChangeArrowheads="1"/>
            </p:cNvSpPr>
            <p:nvPr/>
          </p:nvSpPr>
          <p:spPr bwMode="auto">
            <a:xfrm>
              <a:off x="-18" y="1806"/>
              <a:ext cx="428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</a:t>
              </a:r>
            </a:p>
          </p:txBody>
        </p:sp>
        <p:sp>
          <p:nvSpPr>
            <p:cNvPr id="69" name="Rectangle 59"/>
            <p:cNvSpPr>
              <a:spLocks noChangeArrowheads="1"/>
            </p:cNvSpPr>
            <p:nvPr/>
          </p:nvSpPr>
          <p:spPr bwMode="auto">
            <a:xfrm>
              <a:off x="2092" y="2140"/>
              <a:ext cx="567" cy="197"/>
            </a:xfrm>
            <a:prstGeom prst="rect">
              <a:avLst/>
            </a:prstGeom>
            <a:solidFill>
              <a:srgbClr val="FFCC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A, </a:t>
              </a:r>
              <a:r>
                <a:rPr kumimoji="1"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</a:p>
          </p:txBody>
        </p:sp>
        <p:pic>
          <p:nvPicPr>
            <p:cNvPr id="70" name="Picture 6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" y="1943"/>
              <a:ext cx="26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1" name="Rectangle 61"/>
            <p:cNvSpPr>
              <a:spLocks noChangeArrowheads="1"/>
            </p:cNvSpPr>
            <p:nvPr/>
          </p:nvSpPr>
          <p:spPr bwMode="auto">
            <a:xfrm>
              <a:off x="1106" y="2139"/>
              <a:ext cx="275" cy="197"/>
            </a:xfrm>
            <a:prstGeom prst="rect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1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kumimoji="1" lang="en-US" altLang="zh-CN" sz="1100" b="1" i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Text Box 62"/>
            <p:cNvSpPr txBox="1">
              <a:spLocks noChangeArrowheads="1"/>
            </p:cNvSpPr>
            <p:nvPr/>
          </p:nvSpPr>
          <p:spPr bwMode="auto">
            <a:xfrm>
              <a:off x="639" y="1892"/>
              <a:ext cx="372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</a:p>
          </p:txBody>
        </p:sp>
        <p:pic>
          <p:nvPicPr>
            <p:cNvPr id="73" name="Picture 6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" y="1946"/>
              <a:ext cx="26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4" name="Text Box 64"/>
            <p:cNvSpPr txBox="1">
              <a:spLocks noChangeArrowheads="1"/>
            </p:cNvSpPr>
            <p:nvPr/>
          </p:nvSpPr>
          <p:spPr bwMode="auto">
            <a:xfrm>
              <a:off x="1354" y="2123"/>
              <a:ext cx="442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, B,</a:t>
              </a:r>
            </a:p>
          </p:txBody>
        </p:sp>
        <p:sp>
          <p:nvSpPr>
            <p:cNvPr id="75" name="Text Box 90"/>
            <p:cNvSpPr txBox="1">
              <a:spLocks noChangeArrowheads="1"/>
            </p:cNvSpPr>
            <p:nvPr/>
          </p:nvSpPr>
          <p:spPr bwMode="auto">
            <a:xfrm>
              <a:off x="1510" y="1892"/>
              <a:ext cx="455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TG</a:t>
              </a:r>
            </a:p>
          </p:txBody>
        </p:sp>
      </p:grpSp>
      <p:grpSp>
        <p:nvGrpSpPr>
          <p:cNvPr id="76" name="Group 98"/>
          <p:cNvGrpSpPr>
            <a:grpSpLocks/>
          </p:cNvGrpSpPr>
          <p:nvPr/>
        </p:nvGrpSpPr>
        <p:grpSpPr bwMode="auto">
          <a:xfrm>
            <a:off x="2093495" y="2714222"/>
            <a:ext cx="3221296" cy="519249"/>
            <a:chOff x="-68" y="2401"/>
            <a:chExt cx="3539" cy="618"/>
          </a:xfrm>
        </p:grpSpPr>
        <p:sp>
          <p:nvSpPr>
            <p:cNvPr id="77" name="Line 65"/>
            <p:cNvSpPr>
              <a:spLocks noChangeShapeType="1"/>
            </p:cNvSpPr>
            <p:nvPr/>
          </p:nvSpPr>
          <p:spPr bwMode="auto">
            <a:xfrm flipH="1" flipV="1">
              <a:off x="-68" y="2744"/>
              <a:ext cx="3539" cy="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Rectangle 66"/>
            <p:cNvSpPr>
              <a:spLocks noChangeArrowheads="1"/>
            </p:cNvSpPr>
            <p:nvPr/>
          </p:nvSpPr>
          <p:spPr bwMode="auto">
            <a:xfrm>
              <a:off x="639" y="2518"/>
              <a:ext cx="2236" cy="460"/>
            </a:xfrm>
            <a:prstGeom prst="rect">
              <a:avLst/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zh-CN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Rectangle 67"/>
            <p:cNvSpPr>
              <a:spLocks noChangeArrowheads="1"/>
            </p:cNvSpPr>
            <p:nvPr/>
          </p:nvSpPr>
          <p:spPr bwMode="auto">
            <a:xfrm>
              <a:off x="2174" y="2732"/>
              <a:ext cx="628" cy="197"/>
            </a:xfrm>
            <a:prstGeom prst="rect">
              <a:avLst/>
            </a:prstGeom>
            <a:solidFill>
              <a:srgbClr val="0099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A, </a:t>
              </a:r>
              <a:r>
                <a:rPr kumimoji="1" lang="en-US" altLang="zh-CN" sz="11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sz="11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</a:t>
              </a:r>
            </a:p>
          </p:txBody>
        </p:sp>
        <p:sp>
          <p:nvSpPr>
            <p:cNvPr id="80" name="Text Box 68"/>
            <p:cNvSpPr txBox="1">
              <a:spLocks noChangeArrowheads="1"/>
            </p:cNvSpPr>
            <p:nvPr/>
          </p:nvSpPr>
          <p:spPr bwMode="auto">
            <a:xfrm>
              <a:off x="1663" y="2485"/>
              <a:ext cx="381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pic>
          <p:nvPicPr>
            <p:cNvPr id="81" name="Picture 6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9" y="2535"/>
              <a:ext cx="26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82" name="Text Box 70"/>
            <p:cNvSpPr txBox="1">
              <a:spLocks noChangeArrowheads="1"/>
            </p:cNvSpPr>
            <p:nvPr/>
          </p:nvSpPr>
          <p:spPr bwMode="auto">
            <a:xfrm>
              <a:off x="1694" y="2708"/>
              <a:ext cx="247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</a:p>
          </p:txBody>
        </p:sp>
        <p:sp>
          <p:nvSpPr>
            <p:cNvPr id="83" name="Text Box 71"/>
            <p:cNvSpPr txBox="1">
              <a:spLocks noChangeArrowheads="1"/>
            </p:cNvSpPr>
            <p:nvPr/>
          </p:nvSpPr>
          <p:spPr bwMode="auto">
            <a:xfrm>
              <a:off x="3037" y="2401"/>
              <a:ext cx="428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</a:t>
              </a:r>
            </a:p>
          </p:txBody>
        </p:sp>
        <p:sp>
          <p:nvSpPr>
            <p:cNvPr id="84" name="Rectangle 72"/>
            <p:cNvSpPr>
              <a:spLocks noChangeArrowheads="1"/>
            </p:cNvSpPr>
            <p:nvPr/>
          </p:nvSpPr>
          <p:spPr bwMode="auto">
            <a:xfrm>
              <a:off x="1136" y="2732"/>
              <a:ext cx="601" cy="197"/>
            </a:xfrm>
            <a:prstGeom prst="rect">
              <a:avLst/>
            </a:prstGeom>
            <a:solidFill>
              <a:srgbClr val="0000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B, </a:t>
              </a:r>
              <a:r>
                <a:rPr kumimoji="1" lang="en-US" altLang="zh-CN" sz="11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sz="11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</a:t>
              </a:r>
            </a:p>
          </p:txBody>
        </p:sp>
        <p:pic>
          <p:nvPicPr>
            <p:cNvPr id="85" name="Picture 7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" y="2538"/>
              <a:ext cx="26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86" name="Text Box 92"/>
            <p:cNvSpPr txBox="1">
              <a:spLocks noChangeArrowheads="1"/>
            </p:cNvSpPr>
            <p:nvPr/>
          </p:nvSpPr>
          <p:spPr bwMode="auto">
            <a:xfrm>
              <a:off x="598" y="2485"/>
              <a:ext cx="372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</a:p>
          </p:txBody>
        </p:sp>
      </p:grpSp>
      <p:grpSp>
        <p:nvGrpSpPr>
          <p:cNvPr id="87" name="Group 96"/>
          <p:cNvGrpSpPr>
            <a:grpSpLocks/>
          </p:cNvGrpSpPr>
          <p:nvPr/>
        </p:nvGrpSpPr>
        <p:grpSpPr bwMode="auto">
          <a:xfrm>
            <a:off x="2093494" y="1593384"/>
            <a:ext cx="2727951" cy="610831"/>
            <a:chOff x="-68" y="1067"/>
            <a:chExt cx="2997" cy="727"/>
          </a:xfrm>
        </p:grpSpPr>
        <p:sp>
          <p:nvSpPr>
            <p:cNvPr id="88" name="Line 40"/>
            <p:cNvSpPr>
              <a:spLocks noChangeShapeType="1"/>
            </p:cNvSpPr>
            <p:nvPr/>
          </p:nvSpPr>
          <p:spPr bwMode="auto">
            <a:xfrm flipH="1">
              <a:off x="-68" y="1547"/>
              <a:ext cx="2992" cy="1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Rectangle 42"/>
            <p:cNvSpPr>
              <a:spLocks noChangeArrowheads="1"/>
            </p:cNvSpPr>
            <p:nvPr/>
          </p:nvSpPr>
          <p:spPr bwMode="auto">
            <a:xfrm>
              <a:off x="797" y="1333"/>
              <a:ext cx="1388" cy="461"/>
            </a:xfrm>
            <a:prstGeom prst="rect">
              <a:avLst/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zh-CN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Text Box 43"/>
            <p:cNvSpPr txBox="1">
              <a:spLocks noChangeArrowheads="1"/>
            </p:cNvSpPr>
            <p:nvPr/>
          </p:nvSpPr>
          <p:spPr bwMode="auto">
            <a:xfrm>
              <a:off x="972" y="1286"/>
              <a:ext cx="455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TG</a:t>
              </a:r>
            </a:p>
          </p:txBody>
        </p:sp>
        <p:sp>
          <p:nvSpPr>
            <p:cNvPr id="91" name="Text Box 47"/>
            <p:cNvSpPr txBox="1">
              <a:spLocks noChangeArrowheads="1"/>
            </p:cNvSpPr>
            <p:nvPr/>
          </p:nvSpPr>
          <p:spPr bwMode="auto">
            <a:xfrm>
              <a:off x="2501" y="1203"/>
              <a:ext cx="428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</a:t>
              </a:r>
            </a:p>
          </p:txBody>
        </p:sp>
        <p:pic>
          <p:nvPicPr>
            <p:cNvPr id="92" name="Picture 4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" y="1206"/>
              <a:ext cx="26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93" name="Text Box 50"/>
            <p:cNvSpPr txBox="1">
              <a:spLocks noChangeArrowheads="1"/>
            </p:cNvSpPr>
            <p:nvPr/>
          </p:nvSpPr>
          <p:spPr bwMode="auto">
            <a:xfrm>
              <a:off x="435" y="1067"/>
              <a:ext cx="397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1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94" name="Rectangle 57"/>
            <p:cNvSpPr>
              <a:spLocks noChangeArrowheads="1"/>
            </p:cNvSpPr>
            <p:nvPr/>
          </p:nvSpPr>
          <p:spPr bwMode="auto">
            <a:xfrm>
              <a:off x="1555" y="1547"/>
              <a:ext cx="572" cy="197"/>
            </a:xfrm>
            <a:prstGeom prst="rect">
              <a:avLst/>
            </a:prstGeom>
            <a:solidFill>
              <a:srgbClr val="FFCC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A, </a:t>
              </a:r>
              <a:r>
                <a:rPr kumimoji="1"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</a:p>
          </p:txBody>
        </p:sp>
        <p:pic>
          <p:nvPicPr>
            <p:cNvPr id="95" name="Picture 5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6" y="1350"/>
              <a:ext cx="26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96" name="Text Box 91"/>
            <p:cNvSpPr txBox="1">
              <a:spLocks noChangeArrowheads="1"/>
            </p:cNvSpPr>
            <p:nvPr/>
          </p:nvSpPr>
          <p:spPr bwMode="auto">
            <a:xfrm>
              <a:off x="806" y="1482"/>
              <a:ext cx="372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</a:p>
          </p:txBody>
        </p:sp>
        <p:sp>
          <p:nvSpPr>
            <p:cNvPr id="97" name="Text Box 93"/>
            <p:cNvSpPr txBox="1">
              <a:spLocks noChangeArrowheads="1"/>
            </p:cNvSpPr>
            <p:nvPr/>
          </p:nvSpPr>
          <p:spPr bwMode="auto">
            <a:xfrm>
              <a:off x="996" y="1482"/>
              <a:ext cx="293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</a:p>
          </p:txBody>
        </p:sp>
      </p:grpSp>
      <p:pic>
        <p:nvPicPr>
          <p:cNvPr id="99" name="Picture 200" descr="jisuanj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108" y="1080858"/>
            <a:ext cx="371021" cy="37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22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3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3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132388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134070" y="1290672"/>
            <a:ext cx="28798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Kerberos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密钥分配说明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1709847"/>
            <a:ext cx="8402958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用明文（包括登记的身份）向鉴别服务器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表明自己的身份。</a:t>
            </a:r>
          </a:p>
          <a:p>
            <a:pPr marL="457200" indent="-4572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向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发送用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的对称密钥 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000" b="1" baseline="-25000" dirty="0"/>
              <a:t>A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加密的报文，这个报文包含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TGS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通信的会话密钥 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000" b="1" baseline="-25000" dirty="0"/>
              <a:t>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，以及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要发送给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TGS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的票据（这个票据是用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TGS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的对称密钥 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000" b="1" baseline="-25000" dirty="0"/>
              <a:t>TG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加密的）。</a:t>
            </a:r>
          </a:p>
        </p:txBody>
      </p:sp>
    </p:spTree>
    <p:extLst>
      <p:ext uri="{BB962C8B-B14F-4D97-AF65-F5344CB8AC3E}">
        <p14:creationId xmlns:p14="http://schemas.microsoft.com/office/powerpoint/2010/main" val="32846613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793682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134070" y="760471"/>
            <a:ext cx="28798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Kerberos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密钥分配说明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1177251"/>
            <a:ext cx="8402958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 startAt="3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向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TGS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发送三个项目：</a:t>
            </a:r>
          </a:p>
          <a:p>
            <a:pPr marL="799200" indent="-342900" eaLnBrk="0" hangingPunct="0">
              <a:lnSpc>
                <a:spcPts val="33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转发鉴别服务器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发来的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票据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799200" indent="-342900" eaLnBrk="0" hangingPunct="0">
              <a:lnSpc>
                <a:spcPts val="33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服务器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名字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。这表明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请求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的服务。请注意，现在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向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TGS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证明自己的身份并非通过键入口令（因为入侵者能够从网上截获明文口令），而是通过转发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发出的票据（只有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才能提取出）。票据是加密的，入侵者伪造不了。</a:t>
            </a:r>
          </a:p>
          <a:p>
            <a:pPr marL="799200" indent="-342900" eaLnBrk="0" hangingPunct="0">
              <a:lnSpc>
                <a:spcPts val="33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用 </a:t>
            </a:r>
            <a:r>
              <a:rPr lang="en-US" altLang="zh-CN" sz="2000" dirty="0"/>
              <a:t>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dirty="0"/>
              <a:t>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加密的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时间戳 </a:t>
            </a:r>
            <a:r>
              <a:rPr lang="en-US" altLang="zh-CN" sz="2000" b="1" i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。它用来防止入侵者的重放攻击。</a:t>
            </a:r>
          </a:p>
        </p:txBody>
      </p:sp>
    </p:spTree>
    <p:extLst>
      <p:ext uri="{BB962C8B-B14F-4D97-AF65-F5344CB8AC3E}">
        <p14:creationId xmlns:p14="http://schemas.microsoft.com/office/powerpoint/2010/main" val="18719527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654772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134070" y="621561"/>
            <a:ext cx="28798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Kerberos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密钥分配说明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437048" y="984023"/>
            <a:ext cx="849872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 startAt="4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TGS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发送两个票据，每一个都包含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通信的会话密钥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。给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的票据用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加密；给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的票据用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的密钥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加密。请注意，现在入侵者不能提取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，因为不知道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。入侵者也不能重放步骤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，因为入侵者不能把时间戳更换为一个新的（因为不知道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）。</a:t>
            </a:r>
          </a:p>
          <a:p>
            <a:pPr marL="457200" indent="-4572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 startAt="4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向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转发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TGS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发来的票据，同时发送用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加密的时间戳 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457200" indent="-4572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 startAt="4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把时间戳 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加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来证实收到了票据。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向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发送的报文用密钥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442913" eaLnBrk="0" hangingPunct="0">
              <a:lnSpc>
                <a:spcPts val="3300"/>
              </a:lnSpc>
              <a:buClr>
                <a:srgbClr val="0070C0"/>
              </a:buClr>
            </a:pP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加密。</a:t>
            </a:r>
          </a:p>
          <a:p>
            <a:pPr marL="442913" eaLnBrk="0" hangingPunct="0">
              <a:lnSpc>
                <a:spcPts val="3300"/>
              </a:lnSpc>
              <a:buClr>
                <a:srgbClr val="7030A0"/>
              </a:buClr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以后，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就使用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TGS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给出的会话密钥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进行通信。</a:t>
            </a:r>
          </a:p>
        </p:txBody>
      </p:sp>
    </p:spTree>
    <p:extLst>
      <p:ext uri="{BB962C8B-B14F-4D97-AF65-F5344CB8AC3E}">
        <p14:creationId xmlns:p14="http://schemas.microsoft.com/office/powerpoint/2010/main" val="3930778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1087696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10879" y="1054485"/>
            <a:ext cx="37262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Kerberos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要求“松散的”同步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1475611"/>
            <a:ext cx="8272330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Kerberos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要求所有使用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Kerberos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的主机必须在时钟上进行“松散的”同步。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所谓“松散的”同步是要求所有主机的时钟误差不能太大，例如，不能超过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分钟的数量级。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这个要求是为了防止重放攻击。</a:t>
            </a:r>
          </a:p>
        </p:txBody>
      </p:sp>
    </p:spTree>
    <p:extLst>
      <p:ext uri="{BB962C8B-B14F-4D97-AF65-F5344CB8AC3E}">
        <p14:creationId xmlns:p14="http://schemas.microsoft.com/office/powerpoint/2010/main" val="171015440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511896" y="1272086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3251362" y="1246622"/>
            <a:ext cx="26500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7.5.2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公钥的分配</a:t>
            </a:r>
          </a:p>
        </p:txBody>
      </p:sp>
      <p:sp>
        <p:nvSpPr>
          <p:cNvPr id="7" name="Rectangle 46"/>
          <p:cNvSpPr>
            <a:spLocks noChangeArrowheads="1"/>
          </p:cNvSpPr>
          <p:nvPr/>
        </p:nvSpPr>
        <p:spPr bwMode="auto">
          <a:xfrm>
            <a:off x="509473" y="1717829"/>
            <a:ext cx="8236703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在公钥密码体制中，如果每个用户都具有其他用户的公钥，就可实现安全通信。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但不能随意公布用户的公钥，因为无法防止假冒和欺骗。使用者也无法确定公钥的真正拥有者。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01544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511896" y="730735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3251362" y="705271"/>
            <a:ext cx="26500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7.5.2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公钥的分配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1174125"/>
            <a:ext cx="812901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需要有一个值得信赖的机构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即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认证中心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(Certification Authority)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，来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将公钥与其对应的实体（人或机器）进行绑定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(binding)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认证中心一般由政府出资建立。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每个实体都有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CA 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发来的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证书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(certificate)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，里面有公钥及其拥有者的标识信息。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此证书被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进行了数字签名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，是不可伪造的，可以信任。</a:t>
            </a:r>
            <a:endParaRPr lang="en-US" altLang="zh-CN" sz="2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证书是一种身份证明，用于解决信任问题。</a:t>
            </a:r>
          </a:p>
        </p:txBody>
      </p:sp>
    </p:spTree>
    <p:extLst>
      <p:ext uri="{BB962C8B-B14F-4D97-AF65-F5344CB8AC3E}">
        <p14:creationId xmlns:p14="http://schemas.microsoft.com/office/powerpoint/2010/main" val="4057139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3" y="1918658"/>
            <a:ext cx="8312248" cy="136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若从互联网上的成百上千的网站集中攻击一个网站，则称为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分布式拒绝服务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DDoS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(Distributed Denial of Service)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有时也把这种攻击称为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网络带宽攻击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连通性攻击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1493868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180812" y="1460657"/>
            <a:ext cx="27863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分布式拒绝服务 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DDoS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511896" y="1311073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3251362" y="1285609"/>
            <a:ext cx="26500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7.5.2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公钥的分配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1754463"/>
            <a:ext cx="812901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任何用户都可从可信的地方（如代表政府的报纸）获得认证中心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的公钥，此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公钥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用来验证某个公钥是否为某个实体所拥有（通过向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查询）。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有的大公司也提供认证中心服务。</a:t>
            </a:r>
          </a:p>
        </p:txBody>
      </p:sp>
    </p:spTree>
    <p:extLst>
      <p:ext uri="{BB962C8B-B14F-4D97-AF65-F5344CB8AC3E}">
        <p14:creationId xmlns:p14="http://schemas.microsoft.com/office/powerpoint/2010/main" val="24332837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64093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003956" y="607726"/>
            <a:ext cx="11400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证书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5" y="977246"/>
            <a:ext cx="2956740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5600" indent="-3420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证书具有统一的格式，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ITU-T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制定了 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X.509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协议标准，用来描述证书的结构。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345600" indent="-3420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IETF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接受了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X.509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，仅做了少量的改动，给出了互联网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X.509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公钥基础结构 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PKI (Public Key Infrastructure)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aphicFrame>
        <p:nvGraphicFramePr>
          <p:cNvPr id="7" name="Group 6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9427800"/>
              </p:ext>
            </p:extLst>
          </p:nvPr>
        </p:nvGraphicFramePr>
        <p:xfrm>
          <a:off x="3572536" y="1095026"/>
          <a:ext cx="4890981" cy="3219062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467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3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版本号</a:t>
                      </a:r>
                      <a:endParaRPr kumimoji="0" lang="zh-CN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区分 </a:t>
                      </a: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X.509 </a:t>
                      </a: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不同版本</a:t>
                      </a:r>
                      <a:endParaRPr kumimoji="0" lang="zh-CN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序列号</a:t>
                      </a:r>
                      <a:endParaRPr kumimoji="0" lang="zh-CN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CA </a:t>
                      </a: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发放，唯一</a:t>
                      </a:r>
                      <a:endParaRPr kumimoji="0" lang="zh-CN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签名算法</a:t>
                      </a:r>
                      <a:endParaRPr kumimoji="0" lang="zh-CN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签署证书所使用的算法和参数</a:t>
                      </a:r>
                      <a:endParaRPr kumimoji="0" lang="zh-CN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发行者</a:t>
                      </a:r>
                      <a:endParaRPr kumimoji="0" lang="zh-CN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CA </a:t>
                      </a: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 </a:t>
                      </a: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X.509 </a:t>
                      </a: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名字</a:t>
                      </a:r>
                      <a:endParaRPr kumimoji="0" lang="zh-CN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有效期</a:t>
                      </a:r>
                      <a:endParaRPr kumimoji="0" lang="zh-CN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包括起始时间和终止时间</a:t>
                      </a:r>
                      <a:endParaRPr kumimoji="0" lang="zh-CN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主体名</a:t>
                      </a:r>
                      <a:endParaRPr kumimoji="0" lang="zh-CN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证书持有者的名称及有关信息</a:t>
                      </a:r>
                      <a:endParaRPr kumimoji="0" lang="zh-CN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公钥</a:t>
                      </a:r>
                      <a:endParaRPr kumimoji="0" lang="zh-CN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有效的公钥及其使用方法</a:t>
                      </a:r>
                      <a:endParaRPr kumimoji="0" lang="zh-CN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发行者 </a:t>
                      </a: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ID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任选，唯一，标识发行者</a:t>
                      </a:r>
                      <a:endParaRPr kumimoji="0" lang="zh-CN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主体 </a:t>
                      </a: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ID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任选，唯一，标识证书持有者</a:t>
                      </a:r>
                      <a:endParaRPr kumimoji="0" lang="zh-CN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扩展域</a:t>
                      </a:r>
                      <a:endParaRPr kumimoji="0" lang="zh-CN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扩充信息</a:t>
                      </a:r>
                      <a:endParaRPr kumimoji="0" lang="zh-CN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认证机构签名</a:t>
                      </a:r>
                      <a:endParaRPr kumimoji="0" lang="zh-CN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用 </a:t>
                      </a: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CA </a:t>
                      </a: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私钥对证书签名</a:t>
                      </a:r>
                      <a:endParaRPr kumimoji="0" lang="zh-CN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15440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99486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619236" y="961656"/>
            <a:ext cx="19094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证书的吊销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378072"/>
            <a:ext cx="8242640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56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证书不是永久有效，它可以过期，也可以被吊销。</a:t>
            </a:r>
          </a:p>
          <a:p>
            <a:pPr marL="3456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有很多原因导致证书被吊销，例如：</a:t>
            </a:r>
          </a:p>
          <a:p>
            <a:pPr marL="808038" lvl="1" indent="-45085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用户的私钥已被泄漏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808038" lvl="1" indent="-45085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该用户不再被该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认证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808038" lvl="1" indent="-45085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签署用户证书的私钥已被泄漏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3456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建立并维护一个证书吊销列表。</a:t>
            </a:r>
          </a:p>
        </p:txBody>
      </p:sp>
    </p:spTree>
    <p:extLst>
      <p:ext uri="{BB962C8B-B14F-4D97-AF65-F5344CB8AC3E}">
        <p14:creationId xmlns:p14="http://schemas.microsoft.com/office/powerpoint/2010/main" val="397177630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2676639" y="1468128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2676639" y="2074553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687234" y="1468128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7" name="Rectangle 29"/>
          <p:cNvSpPr>
            <a:spLocks noChangeArrowheads="1"/>
          </p:cNvSpPr>
          <p:nvPr/>
        </p:nvSpPr>
        <p:spPr bwMode="auto">
          <a:xfrm>
            <a:off x="696123" y="1563060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7.6</a:t>
            </a: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互联网使用的安全协议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676639" y="2675753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3684702" y="1341912"/>
            <a:ext cx="0" cy="1834737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748077" y="1433584"/>
            <a:ext cx="5594341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7.6.1  			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网络层安全协议</a:t>
            </a:r>
          </a:p>
          <a:p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7.6.2  			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运输层安全协议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7.6.3 			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应用层安全协议</a:t>
            </a:r>
          </a:p>
        </p:txBody>
      </p:sp>
    </p:spTree>
    <p:extLst>
      <p:ext uri="{BB962C8B-B14F-4D97-AF65-F5344CB8AC3E}">
        <p14:creationId xmlns:p14="http://schemas.microsoft.com/office/powerpoint/2010/main" val="171015440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2"/>
          <p:cNvSpPr>
            <a:spLocks noChangeArrowheads="1"/>
          </p:cNvSpPr>
          <p:nvPr/>
        </p:nvSpPr>
        <p:spPr bwMode="auto">
          <a:xfrm>
            <a:off x="511896" y="879185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2943585" y="853721"/>
            <a:ext cx="3265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7.6.1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网络层安全协议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1322575"/>
            <a:ext cx="8230766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安全性很差：</a:t>
            </a:r>
          </a:p>
          <a:p>
            <a:pPr marL="799200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没有为通信提供良好的数据源鉴别机制；</a:t>
            </a:r>
          </a:p>
          <a:p>
            <a:pPr marL="799200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没有为数据提供强大的完整性保护机制；</a:t>
            </a:r>
          </a:p>
          <a:p>
            <a:pPr marL="799200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没有为数据提供任何机密性保护；</a:t>
            </a:r>
          </a:p>
          <a:p>
            <a:pPr marL="799200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在设计和实现上存在安全漏洞，使各种攻击有机可乘。例如：攻击者很容易构造一个包含虚假地址的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数据报。</a:t>
            </a:r>
          </a:p>
        </p:txBody>
      </p:sp>
    </p:spTree>
    <p:extLst>
      <p:ext uri="{BB962C8B-B14F-4D97-AF65-F5344CB8AC3E}">
        <p14:creationId xmlns:p14="http://schemas.microsoft.com/office/powerpoint/2010/main" val="171015440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2"/>
          <p:cNvSpPr>
            <a:spLocks noChangeArrowheads="1"/>
          </p:cNvSpPr>
          <p:nvPr/>
        </p:nvSpPr>
        <p:spPr bwMode="auto">
          <a:xfrm>
            <a:off x="511896" y="730735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2943585" y="705271"/>
            <a:ext cx="3265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7.6.1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网络层安全协议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1174125"/>
            <a:ext cx="8230766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几乎不具备任何安全性，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不能保证：</a:t>
            </a:r>
          </a:p>
          <a:p>
            <a:pPr marL="799200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数据机密性</a:t>
            </a:r>
          </a:p>
          <a:p>
            <a:pPr marL="799200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数据完整性</a:t>
            </a:r>
          </a:p>
          <a:p>
            <a:pPr marL="799200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数据来源认证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由于其在设计和实现上存在安全漏洞，使各种攻击有机可乘。例如：攻击者很容易构造一个包含虚假地址的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数据报。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IPsec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提供了标准、健壮且包含广泛的机制保证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层安全。</a:t>
            </a:r>
          </a:p>
        </p:txBody>
      </p:sp>
    </p:spTree>
    <p:extLst>
      <p:ext uri="{BB962C8B-B14F-4D97-AF65-F5344CB8AC3E}">
        <p14:creationId xmlns:p14="http://schemas.microsoft.com/office/powerpoint/2010/main" val="389353294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758418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661715" y="725207"/>
            <a:ext cx="18245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 IPsec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141623"/>
            <a:ext cx="8129016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IPsec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就是“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安全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(security)”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的缩写。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IPsec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并不是一个单个的协议，而是能够在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层提供互联网通信安全的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协议族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IPsec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是个框架，它允许通信双方选择合适的算法和参数（例如，密钥长度）。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为保证互操作性，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IPsec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还包含了所有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IPsec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的实现都必须有的一套加密算法。</a:t>
            </a:r>
          </a:p>
        </p:txBody>
      </p:sp>
    </p:spTree>
    <p:extLst>
      <p:ext uri="{BB962C8B-B14F-4D97-AF65-F5344CB8AC3E}">
        <p14:creationId xmlns:p14="http://schemas.microsoft.com/office/powerpoint/2010/main" val="171015440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4633" y="1163189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622624" y="1126061"/>
            <a:ext cx="24641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IPsec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由三部分组成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2" y="1502419"/>
            <a:ext cx="8521711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安全数据报格式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的两个协议</a:t>
            </a:r>
          </a:p>
          <a:p>
            <a:pPr marL="712788" indent="-271463" eaLnBrk="0" hangingPunct="0">
              <a:lnSpc>
                <a:spcPts val="3300"/>
              </a:lnSpc>
              <a:buClr>
                <a:srgbClr val="7030A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鉴别首部 </a:t>
            </a:r>
            <a:r>
              <a:rPr lang="en-US" altLang="zh-CN" sz="20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AH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(Authentication Header)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协议</a:t>
            </a:r>
          </a:p>
          <a:p>
            <a:pPr marL="712788" indent="-271463" eaLnBrk="0" hangingPunct="0">
              <a:lnSpc>
                <a:spcPts val="3300"/>
              </a:lnSpc>
              <a:buClr>
                <a:srgbClr val="7030A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封装安全有效载荷 </a:t>
            </a:r>
            <a:r>
              <a:rPr lang="en-US" altLang="zh-CN" sz="20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ESP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(Encapsulation Security Payload)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协议</a:t>
            </a:r>
          </a:p>
          <a:p>
            <a:pPr marL="457200" indent="-4572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 startAt="2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有关加密算法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的三个协议（在此不讨论）</a:t>
            </a:r>
          </a:p>
          <a:p>
            <a:pPr marL="457200" indent="-4572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 startAt="2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互联网密钥交换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IKE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(Internet Key Exchange)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171015440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4633" y="770473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622624" y="733345"/>
            <a:ext cx="24641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IPsec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由三部分组成</a:t>
            </a: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509474" y="1109724"/>
            <a:ext cx="7890247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AH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协议提供源点鉴别和数据完整性，但不能保密。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ESP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协议比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AH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协议复杂得多，它提供源点鉴别、数据完整性和保密。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ESP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AH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协议的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数据报称为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安全数据报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（或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IPsec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数据报）。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Ipsec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支持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IPv4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IPv6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AH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协议的功能都已包含在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ESP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协议中。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268364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圆角矩形 86"/>
          <p:cNvSpPr/>
          <p:nvPr/>
        </p:nvSpPr>
        <p:spPr>
          <a:xfrm>
            <a:off x="4497130" y="1166446"/>
            <a:ext cx="4080148" cy="298352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4633" y="722319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622624" y="685191"/>
            <a:ext cx="35942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安全数据报有两种工作方式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30740" y="1072182"/>
            <a:ext cx="3707404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rgbClr val="0070C0"/>
              </a:buClr>
            </a:pPr>
            <a:r>
              <a:rPr lang="zh-CN" altLang="en-US" sz="20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运输方式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(transport mode)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 marL="265113" indent="-265113" eaLnBrk="0" hangingPunct="0">
              <a:lnSpc>
                <a:spcPts val="3000"/>
              </a:lnSpc>
              <a:buClr>
                <a:srgbClr val="7030A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整个运输层报文段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的前后分别添加若干控制信息，再加上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首部，构成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安全数据报。</a:t>
            </a:r>
          </a:p>
          <a:p>
            <a:pPr marL="265113" indent="-265113" eaLnBrk="0" hangingPunct="0">
              <a:lnSpc>
                <a:spcPts val="3000"/>
              </a:lnSpc>
              <a:buClr>
                <a:srgbClr val="7030A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适合于主机到主机之间的安全传送。 </a:t>
            </a:r>
          </a:p>
          <a:p>
            <a:pPr marL="265113" indent="-265113" eaLnBrk="0" hangingPunct="0">
              <a:lnSpc>
                <a:spcPts val="3000"/>
              </a:lnSpc>
              <a:buClr>
                <a:srgbClr val="7030A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需要使用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IPsec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的主机都运行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IPsec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协议。</a:t>
            </a:r>
          </a:p>
        </p:txBody>
      </p:sp>
      <p:grpSp>
        <p:nvGrpSpPr>
          <p:cNvPr id="85" name="组合 84"/>
          <p:cNvGrpSpPr/>
          <p:nvPr/>
        </p:nvGrpSpPr>
        <p:grpSpPr>
          <a:xfrm>
            <a:off x="5538088" y="1425260"/>
            <a:ext cx="2042349" cy="648019"/>
            <a:chOff x="5601886" y="1478458"/>
            <a:chExt cx="2042349" cy="648019"/>
          </a:xfrm>
        </p:grpSpPr>
        <p:sp>
          <p:nvSpPr>
            <p:cNvPr id="40" name="Text Box 17"/>
            <p:cNvSpPr txBox="1">
              <a:spLocks noChangeArrowheads="1"/>
            </p:cNvSpPr>
            <p:nvPr/>
          </p:nvSpPr>
          <p:spPr bwMode="auto">
            <a:xfrm>
              <a:off x="5943354" y="1478458"/>
              <a:ext cx="13615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原始 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数据报</a:t>
              </a: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5601886" y="1786235"/>
              <a:ext cx="2042349" cy="340242"/>
              <a:chOff x="5925153" y="1233377"/>
              <a:chExt cx="2042349" cy="340242"/>
            </a:xfrm>
            <a:solidFill>
              <a:srgbClr val="00FF99"/>
            </a:solidFill>
          </p:grpSpPr>
          <p:sp>
            <p:nvSpPr>
              <p:cNvPr id="66" name="矩形 65"/>
              <p:cNvSpPr/>
              <p:nvPr/>
            </p:nvSpPr>
            <p:spPr>
              <a:xfrm>
                <a:off x="5925153" y="1233377"/>
                <a:ext cx="710969" cy="340242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000" b="1" kern="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原始</a:t>
                </a:r>
                <a:endParaRPr lang="en-US" altLang="zh-CN" sz="10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en-US" altLang="zh-CN" sz="1000" b="1" kern="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IP </a:t>
                </a:r>
                <a:r>
                  <a:rPr lang="zh-CN" altLang="en-US" sz="1000" b="1" kern="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首部</a:t>
                </a: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6636122" y="1233377"/>
                <a:ext cx="1331380" cy="340242"/>
              </a:xfrm>
              <a:prstGeom prst="rect">
                <a:avLst/>
              </a:prstGeom>
              <a:grpFill/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000" b="1" kern="0" dirty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TCP/UDP </a:t>
                </a:r>
                <a:r>
                  <a:rPr lang="zh-CN" altLang="en-US" sz="1000" b="1" kern="0" dirty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报文段</a:t>
                </a:r>
              </a:p>
            </p:txBody>
          </p:sp>
        </p:grpSp>
      </p:grpSp>
      <p:grpSp>
        <p:nvGrpSpPr>
          <p:cNvPr id="86" name="组合 85"/>
          <p:cNvGrpSpPr/>
          <p:nvPr/>
        </p:nvGrpSpPr>
        <p:grpSpPr>
          <a:xfrm>
            <a:off x="4832873" y="2608048"/>
            <a:ext cx="3458534" cy="920734"/>
            <a:chOff x="4896671" y="2661246"/>
            <a:chExt cx="3458534" cy="920734"/>
          </a:xfrm>
        </p:grpSpPr>
        <p:sp>
          <p:nvSpPr>
            <p:cNvPr id="71" name="矩形 70"/>
            <p:cNvSpPr/>
            <p:nvPr/>
          </p:nvSpPr>
          <p:spPr>
            <a:xfrm>
              <a:off x="4896671" y="2661246"/>
              <a:ext cx="710969" cy="340242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0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原始</a:t>
              </a:r>
              <a:endParaRPr lang="en-US" altLang="zh-CN" sz="10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0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lang="zh-CN" altLang="en-US" sz="10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首部</a:t>
              </a:r>
            </a:p>
          </p:txBody>
        </p:sp>
        <p:sp>
          <p:nvSpPr>
            <p:cNvPr id="72" name="矩形 71"/>
            <p:cNvSpPr/>
            <p:nvPr/>
          </p:nvSpPr>
          <p:spPr>
            <a:xfrm>
              <a:off x="6312855" y="2661246"/>
              <a:ext cx="1331380" cy="340242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0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TCP/UDP </a:t>
              </a:r>
              <a:r>
                <a:rPr lang="zh-CN" altLang="en-US" sz="10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报文段</a:t>
              </a:r>
            </a:p>
          </p:txBody>
        </p:sp>
        <p:sp>
          <p:nvSpPr>
            <p:cNvPr id="73" name="矩形 72"/>
            <p:cNvSpPr/>
            <p:nvPr/>
          </p:nvSpPr>
          <p:spPr>
            <a:xfrm>
              <a:off x="5601885" y="2661246"/>
              <a:ext cx="710969" cy="34024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0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添加的</a:t>
              </a:r>
              <a:endParaRPr lang="en-US" altLang="zh-CN" sz="10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0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首部</a:t>
              </a:r>
            </a:p>
          </p:txBody>
        </p:sp>
        <p:sp>
          <p:nvSpPr>
            <p:cNvPr id="74" name="矩形 73"/>
            <p:cNvSpPr/>
            <p:nvPr/>
          </p:nvSpPr>
          <p:spPr>
            <a:xfrm>
              <a:off x="7644235" y="2661246"/>
              <a:ext cx="606633" cy="34024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0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添加的</a:t>
              </a:r>
              <a:endParaRPr lang="en-US" altLang="zh-CN" sz="10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0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尾部</a:t>
              </a:r>
              <a:endParaRPr lang="en-US" altLang="zh-CN" sz="10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Line 55"/>
            <p:cNvSpPr>
              <a:spLocks noChangeShapeType="1"/>
            </p:cNvSpPr>
            <p:nvPr/>
          </p:nvSpPr>
          <p:spPr bwMode="auto">
            <a:xfrm>
              <a:off x="4910851" y="3032560"/>
              <a:ext cx="0" cy="5270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55"/>
            <p:cNvSpPr>
              <a:spLocks noChangeShapeType="1"/>
            </p:cNvSpPr>
            <p:nvPr/>
          </p:nvSpPr>
          <p:spPr bwMode="auto">
            <a:xfrm>
              <a:off x="8355204" y="3032560"/>
              <a:ext cx="0" cy="5270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Line 62"/>
            <p:cNvSpPr>
              <a:spLocks noChangeShapeType="1"/>
            </p:cNvSpPr>
            <p:nvPr/>
          </p:nvSpPr>
          <p:spPr bwMode="auto">
            <a:xfrm>
              <a:off x="4930335" y="3294495"/>
              <a:ext cx="34248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Text Box 17"/>
            <p:cNvSpPr txBox="1">
              <a:spLocks noChangeArrowheads="1"/>
            </p:cNvSpPr>
            <p:nvPr/>
          </p:nvSpPr>
          <p:spPr bwMode="auto">
            <a:xfrm>
              <a:off x="5881163" y="3304981"/>
              <a:ext cx="13615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安全数据报</a:t>
              </a:r>
            </a:p>
          </p:txBody>
        </p:sp>
      </p:grpSp>
      <p:sp>
        <p:nvSpPr>
          <p:cNvPr id="21" name="Line 55"/>
          <p:cNvSpPr>
            <a:spLocks noChangeShapeType="1"/>
          </p:cNvSpPr>
          <p:nvPr/>
        </p:nvSpPr>
        <p:spPr bwMode="auto">
          <a:xfrm>
            <a:off x="6259690" y="2073279"/>
            <a:ext cx="0" cy="527069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55"/>
          <p:cNvSpPr>
            <a:spLocks noChangeShapeType="1"/>
          </p:cNvSpPr>
          <p:nvPr/>
        </p:nvSpPr>
        <p:spPr bwMode="auto">
          <a:xfrm>
            <a:off x="7580437" y="2073279"/>
            <a:ext cx="0" cy="527069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" name="直接箭头连接符 5"/>
          <p:cNvCxnSpPr>
            <a:stCxn id="66" idx="2"/>
            <a:endCxn id="71" idx="0"/>
          </p:cNvCxnSpPr>
          <p:nvPr/>
        </p:nvCxnSpPr>
        <p:spPr>
          <a:xfrm flipH="1">
            <a:off x="5188358" y="2073279"/>
            <a:ext cx="705215" cy="53476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726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3" y="1105032"/>
            <a:ext cx="8312248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对于主动攻击，可以采取适当措施加以检测。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对于被动攻击，通常却是检测不出来的。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根据这些特点，可得出计算机网络通信安全的目标：</a:t>
            </a:r>
          </a:p>
          <a:p>
            <a:pPr marL="799465" indent="-457200" eaLnBrk="0" hangingPunct="0">
              <a:lnSpc>
                <a:spcPts val="3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防止分析出报文内容和流量分析。</a:t>
            </a:r>
          </a:p>
          <a:p>
            <a:pPr marL="799465" indent="-457200" eaLnBrk="0" hangingPunct="0">
              <a:lnSpc>
                <a:spcPts val="3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防止恶意程序。</a:t>
            </a:r>
          </a:p>
          <a:p>
            <a:pPr marL="799465" indent="-457200" eaLnBrk="0" hangingPunct="0">
              <a:lnSpc>
                <a:spcPts val="3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检测更改报文流和拒绝服务。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对付被动攻击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可采用各种数据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对付主动攻击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则需将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技术与适当的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鉴别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技术相结合。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734072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942766" y="700861"/>
            <a:ext cx="32624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计算机网络通信安全的目标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圆角矩形 86"/>
          <p:cNvSpPr/>
          <p:nvPr/>
        </p:nvSpPr>
        <p:spPr>
          <a:xfrm>
            <a:off x="4349262" y="1209073"/>
            <a:ext cx="4344978" cy="301709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4633" y="769215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622624" y="732087"/>
            <a:ext cx="35942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安全数据报有两种工作方式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30740" y="1119078"/>
            <a:ext cx="3818522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rgbClr val="0070C0"/>
              </a:buClr>
            </a:pPr>
            <a:r>
              <a:rPr lang="zh-CN" altLang="en-US" sz="20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隧道方式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(tunnel mode)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265113" indent="-265113" eaLnBrk="0" hangingPunct="0">
              <a:lnSpc>
                <a:spcPts val="3000"/>
              </a:lnSpc>
              <a:buClr>
                <a:srgbClr val="7030A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原始的 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数据报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的前后分别添加若干控制信息，再加上新的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首部，构成一个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安全数据报。</a:t>
            </a:r>
          </a:p>
          <a:p>
            <a:pPr marL="265113" indent="-265113" eaLnBrk="0" hangingPunct="0">
              <a:lnSpc>
                <a:spcPts val="3000"/>
              </a:lnSpc>
              <a:buClr>
                <a:srgbClr val="7030A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需要在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IPsec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数据报所经过的所有路由器上都运行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IPsec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协议。</a:t>
            </a:r>
          </a:p>
          <a:p>
            <a:pPr marL="265113" indent="-265113" eaLnBrk="0" hangingPunct="0">
              <a:lnSpc>
                <a:spcPts val="3000"/>
              </a:lnSpc>
              <a:buClr>
                <a:srgbClr val="7030A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隧道方式常用来实现虚拟专用网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VPN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pSp>
        <p:nvGrpSpPr>
          <p:cNvPr id="85" name="组合 84"/>
          <p:cNvGrpSpPr/>
          <p:nvPr/>
        </p:nvGrpSpPr>
        <p:grpSpPr>
          <a:xfrm>
            <a:off x="5846445" y="1390088"/>
            <a:ext cx="2042349" cy="648019"/>
            <a:chOff x="5601886" y="1478458"/>
            <a:chExt cx="2042349" cy="648019"/>
          </a:xfrm>
        </p:grpSpPr>
        <p:sp>
          <p:nvSpPr>
            <p:cNvPr id="40" name="Text Box 17"/>
            <p:cNvSpPr txBox="1">
              <a:spLocks noChangeArrowheads="1"/>
            </p:cNvSpPr>
            <p:nvPr/>
          </p:nvSpPr>
          <p:spPr bwMode="auto">
            <a:xfrm>
              <a:off x="5943354" y="1478458"/>
              <a:ext cx="13615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原始 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数据报</a:t>
              </a: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5601886" y="1786235"/>
              <a:ext cx="2042349" cy="340242"/>
              <a:chOff x="5925153" y="1233377"/>
              <a:chExt cx="2042349" cy="340242"/>
            </a:xfrm>
            <a:solidFill>
              <a:srgbClr val="00FF99"/>
            </a:solidFill>
          </p:grpSpPr>
          <p:sp>
            <p:nvSpPr>
              <p:cNvPr id="66" name="矩形 65"/>
              <p:cNvSpPr/>
              <p:nvPr/>
            </p:nvSpPr>
            <p:spPr>
              <a:xfrm>
                <a:off x="5925153" y="1233377"/>
                <a:ext cx="710969" cy="340242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000" b="1" kern="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原始</a:t>
                </a:r>
                <a:endParaRPr lang="en-US" altLang="zh-CN" sz="10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en-US" altLang="zh-CN" sz="1000" b="1" kern="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IP</a:t>
                </a:r>
                <a:r>
                  <a:rPr lang="zh-CN" altLang="en-US" sz="1000" b="1" kern="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首部</a:t>
                </a: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6636122" y="1233377"/>
                <a:ext cx="1331380" cy="340242"/>
              </a:xfrm>
              <a:prstGeom prst="rect">
                <a:avLst/>
              </a:prstGeom>
              <a:grpFill/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000" b="1" kern="0" dirty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TCP/UDP </a:t>
                </a:r>
                <a:r>
                  <a:rPr lang="zh-CN" altLang="en-US" sz="1000" b="1" kern="0" dirty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报文段</a:t>
                </a:r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4442999" y="2572876"/>
            <a:ext cx="4156765" cy="920734"/>
            <a:chOff x="4400467" y="2608048"/>
            <a:chExt cx="4156765" cy="920734"/>
          </a:xfrm>
        </p:grpSpPr>
        <p:sp>
          <p:nvSpPr>
            <p:cNvPr id="71" name="矩形 70"/>
            <p:cNvSpPr/>
            <p:nvPr/>
          </p:nvSpPr>
          <p:spPr>
            <a:xfrm>
              <a:off x="5802470" y="2608048"/>
              <a:ext cx="710969" cy="340242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0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原始</a:t>
              </a:r>
              <a:endParaRPr lang="en-US" altLang="zh-CN" sz="10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0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lang="zh-CN" altLang="en-US" sz="10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首部</a:t>
              </a:r>
            </a:p>
          </p:txBody>
        </p:sp>
        <p:sp>
          <p:nvSpPr>
            <p:cNvPr id="72" name="矩形 71"/>
            <p:cNvSpPr/>
            <p:nvPr/>
          </p:nvSpPr>
          <p:spPr>
            <a:xfrm>
              <a:off x="6514882" y="2608048"/>
              <a:ext cx="1331380" cy="340242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0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TCP/UDP </a:t>
              </a:r>
              <a:r>
                <a:rPr lang="zh-CN" altLang="en-US" sz="10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报文段</a:t>
              </a:r>
            </a:p>
          </p:txBody>
        </p:sp>
        <p:sp>
          <p:nvSpPr>
            <p:cNvPr id="73" name="矩形 72"/>
            <p:cNvSpPr/>
            <p:nvPr/>
          </p:nvSpPr>
          <p:spPr>
            <a:xfrm>
              <a:off x="5091501" y="2608048"/>
              <a:ext cx="710969" cy="34024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0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添加的</a:t>
              </a:r>
              <a:endParaRPr lang="en-US" altLang="zh-CN" sz="10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0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首部</a:t>
              </a:r>
            </a:p>
          </p:txBody>
        </p:sp>
        <p:sp>
          <p:nvSpPr>
            <p:cNvPr id="74" name="矩形 73"/>
            <p:cNvSpPr/>
            <p:nvPr/>
          </p:nvSpPr>
          <p:spPr>
            <a:xfrm>
              <a:off x="7846263" y="2608048"/>
              <a:ext cx="606622" cy="34024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0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添加的</a:t>
              </a:r>
              <a:endParaRPr lang="en-US" altLang="zh-CN" sz="10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0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尾部</a:t>
              </a:r>
              <a:endParaRPr lang="en-US" altLang="zh-CN" sz="10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Line 55"/>
            <p:cNvSpPr>
              <a:spLocks noChangeShapeType="1"/>
            </p:cNvSpPr>
            <p:nvPr/>
          </p:nvSpPr>
          <p:spPr bwMode="auto">
            <a:xfrm>
              <a:off x="4400467" y="2979362"/>
              <a:ext cx="0" cy="5270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55"/>
            <p:cNvSpPr>
              <a:spLocks noChangeShapeType="1"/>
            </p:cNvSpPr>
            <p:nvPr/>
          </p:nvSpPr>
          <p:spPr bwMode="auto">
            <a:xfrm>
              <a:off x="8557231" y="2979362"/>
              <a:ext cx="0" cy="5270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Line 62"/>
            <p:cNvSpPr>
              <a:spLocks noChangeShapeType="1"/>
            </p:cNvSpPr>
            <p:nvPr/>
          </p:nvSpPr>
          <p:spPr bwMode="auto">
            <a:xfrm>
              <a:off x="4400467" y="3241297"/>
              <a:ext cx="41567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Text Box 17"/>
            <p:cNvSpPr txBox="1">
              <a:spLocks noChangeArrowheads="1"/>
            </p:cNvSpPr>
            <p:nvPr/>
          </p:nvSpPr>
          <p:spPr bwMode="auto">
            <a:xfrm>
              <a:off x="5764200" y="3251783"/>
              <a:ext cx="13615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安全数据报</a:t>
              </a:r>
            </a:p>
          </p:txBody>
        </p:sp>
      </p:grpSp>
      <p:sp>
        <p:nvSpPr>
          <p:cNvPr id="88" name="矩形 87"/>
          <p:cNvSpPr/>
          <p:nvPr/>
        </p:nvSpPr>
        <p:spPr>
          <a:xfrm>
            <a:off x="4442999" y="2572876"/>
            <a:ext cx="710969" cy="340242"/>
          </a:xfrm>
          <a:prstGeom prst="rect">
            <a:avLst/>
          </a:prstGeom>
          <a:solidFill>
            <a:srgbClr val="00FFFF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0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新</a:t>
            </a:r>
            <a:endParaRPr lang="en-US" altLang="zh-CN" sz="1000" b="1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0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10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首部</a:t>
            </a:r>
          </a:p>
        </p:txBody>
      </p:sp>
      <p:sp>
        <p:nvSpPr>
          <p:cNvPr id="90" name="Line 55"/>
          <p:cNvSpPr>
            <a:spLocks noChangeShapeType="1"/>
          </p:cNvSpPr>
          <p:nvPr/>
        </p:nvSpPr>
        <p:spPr bwMode="auto">
          <a:xfrm>
            <a:off x="5846445" y="2038107"/>
            <a:ext cx="0" cy="527069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Line 55"/>
          <p:cNvSpPr>
            <a:spLocks noChangeShapeType="1"/>
          </p:cNvSpPr>
          <p:nvPr/>
        </p:nvSpPr>
        <p:spPr bwMode="auto">
          <a:xfrm>
            <a:off x="7888794" y="2038107"/>
            <a:ext cx="0" cy="527069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15440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4633" y="1090667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622624" y="1053539"/>
            <a:ext cx="35942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安全数据报有两种工作方式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429897"/>
            <a:ext cx="8129016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无论使用哪种方式，最后得出的 </a:t>
            </a:r>
            <a:r>
              <a:rPr lang="en-US" altLang="zh-CN" sz="20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安全数据报的 </a:t>
            </a:r>
            <a:r>
              <a:rPr lang="en-US" altLang="zh-CN" sz="20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首部都是不加密的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所谓“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安全数据报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”是指数据报的数据部分是经过加密的，并能够被鉴别的。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通常把数据报的数据部分称为数据报的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有效载荷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(payload)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1015440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4633" y="1195770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622624" y="1158642"/>
            <a:ext cx="16337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安全关联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SA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535000"/>
            <a:ext cx="8040760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在发送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安全数据报之前，在源实体和目的实体之间必须创建一条网络层的逻辑连接。此逻辑连接叫做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安全关联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SA (Security Association)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IPsec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就把传统互联网无连接的网络层转换为具有逻辑连接的网络层。 </a:t>
            </a:r>
          </a:p>
        </p:txBody>
      </p:sp>
    </p:spTree>
    <p:extLst>
      <p:ext uri="{BB962C8B-B14F-4D97-AF65-F5344CB8AC3E}">
        <p14:creationId xmlns:p14="http://schemas.microsoft.com/office/powerpoint/2010/main" val="171015440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4633" y="1038642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622624" y="1001514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安全关联的特点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377872"/>
            <a:ext cx="8040760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安全关联是从源点到终点的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单向连接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，它能够提供安全服务。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在安全关联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上传送的就是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安全数据报。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如要进行双向安全通信，则两个方向都需要建立安全关联。</a:t>
            </a:r>
            <a:endParaRPr lang="en-US" altLang="zh-CN" sz="2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若 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2000" b="1" dirty="0">
                <a:latin typeface="微软雅黑" pitchFamily="34" charset="-122"/>
                <a:ea typeface="微软雅黑" pitchFamily="34" charset="-122"/>
              </a:rPr>
              <a:t>个员工进行双向安全通信，一共需要创建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(2 + 2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n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zh-CN" sz="2000" b="1" dirty="0">
                <a:latin typeface="微软雅黑" pitchFamily="34" charset="-122"/>
                <a:ea typeface="微软雅黑" pitchFamily="34" charset="-122"/>
              </a:rPr>
              <a:t>条安全关联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SA</a:t>
            </a:r>
            <a:r>
              <a:rPr lang="zh-CN" altLang="zh-CN" sz="2000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0310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17852" y="1074150"/>
            <a:ext cx="8133857" cy="330098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559" name="Group 107"/>
          <p:cNvGrpSpPr>
            <a:grpSpLocks/>
          </p:cNvGrpSpPr>
          <p:nvPr/>
        </p:nvGrpSpPr>
        <p:grpSpPr bwMode="auto">
          <a:xfrm>
            <a:off x="3036033" y="2260759"/>
            <a:ext cx="3004755" cy="1969898"/>
            <a:chOff x="2248" y="820"/>
            <a:chExt cx="2248" cy="883"/>
          </a:xfrm>
        </p:grpSpPr>
        <p:grpSp>
          <p:nvGrpSpPr>
            <p:cNvPr id="560" name="Group 108"/>
            <p:cNvGrpSpPr>
              <a:grpSpLocks/>
            </p:cNvGrpSpPr>
            <p:nvPr/>
          </p:nvGrpSpPr>
          <p:grpSpPr bwMode="auto">
            <a:xfrm>
              <a:off x="3567" y="902"/>
              <a:ext cx="929" cy="759"/>
              <a:chOff x="3567" y="902"/>
              <a:chExt cx="929" cy="759"/>
            </a:xfrm>
          </p:grpSpPr>
          <p:grpSp>
            <p:nvGrpSpPr>
              <p:cNvPr id="590" name="Group 109"/>
              <p:cNvGrpSpPr>
                <a:grpSpLocks/>
              </p:cNvGrpSpPr>
              <p:nvPr/>
            </p:nvGrpSpPr>
            <p:grpSpPr bwMode="auto">
              <a:xfrm>
                <a:off x="3926" y="902"/>
                <a:ext cx="570" cy="611"/>
                <a:chOff x="3926" y="902"/>
                <a:chExt cx="570" cy="611"/>
              </a:xfrm>
            </p:grpSpPr>
            <p:grpSp>
              <p:nvGrpSpPr>
                <p:cNvPr id="595" name="Group 110"/>
                <p:cNvGrpSpPr>
                  <a:grpSpLocks/>
                </p:cNvGrpSpPr>
                <p:nvPr/>
              </p:nvGrpSpPr>
              <p:grpSpPr bwMode="auto">
                <a:xfrm>
                  <a:off x="4071" y="982"/>
                  <a:ext cx="425" cy="448"/>
                  <a:chOff x="4071" y="982"/>
                  <a:chExt cx="425" cy="448"/>
                </a:xfrm>
              </p:grpSpPr>
              <p:grpSp>
                <p:nvGrpSpPr>
                  <p:cNvPr id="605" name="Group 111"/>
                  <p:cNvGrpSpPr>
                    <a:grpSpLocks/>
                  </p:cNvGrpSpPr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607" name="Group 1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82" y="1010"/>
                      <a:ext cx="314" cy="366"/>
                      <a:chOff x="4182" y="1010"/>
                      <a:chExt cx="314" cy="366"/>
                    </a:xfrm>
                  </p:grpSpPr>
                  <p:grpSp>
                    <p:nvGrpSpPr>
                      <p:cNvPr id="611" name="Group 11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220" y="1010"/>
                        <a:ext cx="276" cy="366"/>
                        <a:chOff x="4220" y="1010"/>
                        <a:chExt cx="276" cy="366"/>
                      </a:xfrm>
                    </p:grpSpPr>
                    <p:sp>
                      <p:nvSpPr>
                        <p:cNvPr id="615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65" y="1228"/>
                          <a:ext cx="131" cy="9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616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54" y="1254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617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9" y="1091"/>
                          <a:ext cx="131" cy="9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618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0" y="1010"/>
                          <a:ext cx="166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619" name="Freeform 11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332" y="1092"/>
                          <a:ext cx="113" cy="208"/>
                        </a:xfrm>
                        <a:custGeom>
                          <a:avLst/>
                          <a:gdLst>
                            <a:gd name="T0" fmla="*/ 112 w 113"/>
                            <a:gd name="T1" fmla="*/ 205 h 208"/>
                            <a:gd name="T2" fmla="*/ 63 w 113"/>
                            <a:gd name="T3" fmla="*/ 207 h 208"/>
                            <a:gd name="T4" fmla="*/ 0 w 113"/>
                            <a:gd name="T5" fmla="*/ 0 h 208"/>
                            <a:gd name="T6" fmla="*/ 70 w 113"/>
                            <a:gd name="T7" fmla="*/ 15 h 208"/>
                            <a:gd name="T8" fmla="*/ 71 w 113"/>
                            <a:gd name="T9" fmla="*/ 117 h 208"/>
                            <a:gd name="T10" fmla="*/ 112 w 113"/>
                            <a:gd name="T11" fmla="*/ 205 h 2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13" h="208">
                              <a:moveTo>
                                <a:pt x="112" y="205"/>
                              </a:moveTo>
                              <a:lnTo>
                                <a:pt x="63" y="207"/>
                              </a:lnTo>
                              <a:lnTo>
                                <a:pt x="0" y="0"/>
                              </a:lnTo>
                              <a:lnTo>
                                <a:pt x="70" y="15"/>
                              </a:lnTo>
                              <a:lnTo>
                                <a:pt x="71" y="117"/>
                              </a:lnTo>
                              <a:lnTo>
                                <a:pt x="112" y="205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612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119"/>
                        <a:ext cx="240" cy="17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613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228"/>
                        <a:ext cx="167" cy="12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614" name="Freeform 1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35" y="1068"/>
                        <a:ext cx="121" cy="224"/>
                      </a:xfrm>
                      <a:custGeom>
                        <a:avLst/>
                        <a:gdLst>
                          <a:gd name="T0" fmla="*/ 110 w 121"/>
                          <a:gd name="T1" fmla="*/ 38 h 224"/>
                          <a:gd name="T2" fmla="*/ 97 w 121"/>
                          <a:gd name="T3" fmla="*/ 85 h 224"/>
                          <a:gd name="T4" fmla="*/ 120 w 121"/>
                          <a:gd name="T5" fmla="*/ 192 h 224"/>
                          <a:gd name="T6" fmla="*/ 72 w 121"/>
                          <a:gd name="T7" fmla="*/ 223 h 224"/>
                          <a:gd name="T8" fmla="*/ 0 w 121"/>
                          <a:gd name="T9" fmla="*/ 95 h 224"/>
                          <a:gd name="T10" fmla="*/ 57 w 121"/>
                          <a:gd name="T11" fmla="*/ 0 h 224"/>
                          <a:gd name="T12" fmla="*/ 110 w 121"/>
                          <a:gd name="T13" fmla="*/ 38 h 2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1" h="224">
                            <a:moveTo>
                              <a:pt x="110" y="38"/>
                            </a:moveTo>
                            <a:lnTo>
                              <a:pt x="97" y="85"/>
                            </a:lnTo>
                            <a:lnTo>
                              <a:pt x="120" y="192"/>
                            </a:lnTo>
                            <a:lnTo>
                              <a:pt x="72" y="223"/>
                            </a:lnTo>
                            <a:lnTo>
                              <a:pt x="0" y="95"/>
                            </a:lnTo>
                            <a:lnTo>
                              <a:pt x="57" y="0"/>
                            </a:lnTo>
                            <a:lnTo>
                              <a:pt x="110" y="38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608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" y="1336"/>
                      <a:ext cx="129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609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982"/>
                      <a:ext cx="168" cy="1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610" name="Freeform 124"/>
                    <p:cNvSpPr>
                      <a:spLocks/>
                    </p:cNvSpPr>
                    <p:nvPr/>
                  </p:nvSpPr>
                  <p:spPr bwMode="auto">
                    <a:xfrm>
                      <a:off x="4224" y="1313"/>
                      <a:ext cx="85" cy="39"/>
                    </a:xfrm>
                    <a:custGeom>
                      <a:avLst/>
                      <a:gdLst>
                        <a:gd name="T0" fmla="*/ 84 w 85"/>
                        <a:gd name="T1" fmla="*/ 24 h 39"/>
                        <a:gd name="T2" fmla="*/ 58 w 85"/>
                        <a:gd name="T3" fmla="*/ 38 h 39"/>
                        <a:gd name="T4" fmla="*/ 0 w 85"/>
                        <a:gd name="T5" fmla="*/ 18 h 39"/>
                        <a:gd name="T6" fmla="*/ 58 w 85"/>
                        <a:gd name="T7" fmla="*/ 0 h 39"/>
                        <a:gd name="T8" fmla="*/ 84 w 85"/>
                        <a:gd name="T9" fmla="*/ 24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5" h="39">
                          <a:moveTo>
                            <a:pt x="84" y="24"/>
                          </a:moveTo>
                          <a:lnTo>
                            <a:pt x="58" y="38"/>
                          </a:lnTo>
                          <a:lnTo>
                            <a:pt x="0" y="18"/>
                          </a:lnTo>
                          <a:lnTo>
                            <a:pt x="58" y="0"/>
                          </a:lnTo>
                          <a:lnTo>
                            <a:pt x="84" y="2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606" name="Freeform 125"/>
                  <p:cNvSpPr>
                    <a:spLocks/>
                  </p:cNvSpPr>
                  <p:nvPr/>
                </p:nvSpPr>
                <p:spPr bwMode="auto">
                  <a:xfrm>
                    <a:off x="4209" y="1042"/>
                    <a:ext cx="47" cy="68"/>
                  </a:xfrm>
                  <a:custGeom>
                    <a:avLst/>
                    <a:gdLst>
                      <a:gd name="T0" fmla="*/ 23 w 47"/>
                      <a:gd name="T1" fmla="*/ 0 h 68"/>
                      <a:gd name="T2" fmla="*/ 46 w 47"/>
                      <a:gd name="T3" fmla="*/ 1 h 68"/>
                      <a:gd name="T4" fmla="*/ 38 w 47"/>
                      <a:gd name="T5" fmla="*/ 67 h 68"/>
                      <a:gd name="T6" fmla="*/ 0 w 47"/>
                      <a:gd name="T7" fmla="*/ 54 h 68"/>
                      <a:gd name="T8" fmla="*/ 23 w 47"/>
                      <a:gd name="T9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68">
                        <a:moveTo>
                          <a:pt x="23" y="0"/>
                        </a:moveTo>
                        <a:lnTo>
                          <a:pt x="46" y="1"/>
                        </a:lnTo>
                        <a:lnTo>
                          <a:pt x="38" y="67"/>
                        </a:lnTo>
                        <a:lnTo>
                          <a:pt x="0" y="54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596" name="Group 126"/>
                <p:cNvGrpSpPr>
                  <a:grpSpLocks/>
                </p:cNvGrpSpPr>
                <p:nvPr/>
              </p:nvGrpSpPr>
              <p:grpSpPr bwMode="auto">
                <a:xfrm>
                  <a:off x="3926" y="902"/>
                  <a:ext cx="385" cy="556"/>
                  <a:chOff x="3926" y="902"/>
                  <a:chExt cx="385" cy="556"/>
                </a:xfrm>
              </p:grpSpPr>
              <p:sp>
                <p:nvSpPr>
                  <p:cNvPr id="599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961" y="1228"/>
                    <a:ext cx="314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600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1065"/>
                    <a:ext cx="314" cy="2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601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902"/>
                    <a:ext cx="241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602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1010"/>
                    <a:ext cx="131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603" name="Freeform 131"/>
                  <p:cNvSpPr>
                    <a:spLocks/>
                  </p:cNvSpPr>
                  <p:nvPr/>
                </p:nvSpPr>
                <p:spPr bwMode="auto">
                  <a:xfrm>
                    <a:off x="4000" y="990"/>
                    <a:ext cx="208" cy="202"/>
                  </a:xfrm>
                  <a:custGeom>
                    <a:avLst/>
                    <a:gdLst>
                      <a:gd name="T0" fmla="*/ 146 w 208"/>
                      <a:gd name="T1" fmla="*/ 8 h 202"/>
                      <a:gd name="T2" fmla="*/ 145 w 208"/>
                      <a:gd name="T3" fmla="*/ 32 h 202"/>
                      <a:gd name="T4" fmla="*/ 194 w 208"/>
                      <a:gd name="T5" fmla="*/ 77 h 202"/>
                      <a:gd name="T6" fmla="*/ 207 w 208"/>
                      <a:gd name="T7" fmla="*/ 82 h 202"/>
                      <a:gd name="T8" fmla="*/ 133 w 208"/>
                      <a:gd name="T9" fmla="*/ 201 h 202"/>
                      <a:gd name="T10" fmla="*/ 0 w 208"/>
                      <a:gd name="T11" fmla="*/ 0 h 202"/>
                      <a:gd name="T12" fmla="*/ 146 w 208"/>
                      <a:gd name="T13" fmla="*/ 8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8" h="202">
                        <a:moveTo>
                          <a:pt x="146" y="8"/>
                        </a:moveTo>
                        <a:lnTo>
                          <a:pt x="145" y="32"/>
                        </a:lnTo>
                        <a:lnTo>
                          <a:pt x="194" y="77"/>
                        </a:lnTo>
                        <a:lnTo>
                          <a:pt x="207" y="82"/>
                        </a:lnTo>
                        <a:lnTo>
                          <a:pt x="133" y="201"/>
                        </a:lnTo>
                        <a:lnTo>
                          <a:pt x="0" y="0"/>
                        </a:lnTo>
                        <a:lnTo>
                          <a:pt x="146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604" name="Freeform 132"/>
                  <p:cNvSpPr>
                    <a:spLocks/>
                  </p:cNvSpPr>
                  <p:nvPr/>
                </p:nvSpPr>
                <p:spPr bwMode="auto">
                  <a:xfrm>
                    <a:off x="4103" y="1271"/>
                    <a:ext cx="133" cy="54"/>
                  </a:xfrm>
                  <a:custGeom>
                    <a:avLst/>
                    <a:gdLst>
                      <a:gd name="T0" fmla="*/ 117 w 133"/>
                      <a:gd name="T1" fmla="*/ 8 h 54"/>
                      <a:gd name="T2" fmla="*/ 132 w 133"/>
                      <a:gd name="T3" fmla="*/ 25 h 54"/>
                      <a:gd name="T4" fmla="*/ 0 w 133"/>
                      <a:gd name="T5" fmla="*/ 53 h 54"/>
                      <a:gd name="T6" fmla="*/ 4 w 133"/>
                      <a:gd name="T7" fmla="*/ 0 h 54"/>
                      <a:gd name="T8" fmla="*/ 117 w 133"/>
                      <a:gd name="T9" fmla="*/ 8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3" h="54">
                        <a:moveTo>
                          <a:pt x="117" y="8"/>
                        </a:moveTo>
                        <a:lnTo>
                          <a:pt x="132" y="25"/>
                        </a:lnTo>
                        <a:lnTo>
                          <a:pt x="0" y="53"/>
                        </a:lnTo>
                        <a:lnTo>
                          <a:pt x="4" y="0"/>
                        </a:lnTo>
                        <a:lnTo>
                          <a:pt x="117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597" name="Oval 133"/>
                <p:cNvSpPr>
                  <a:spLocks noChangeArrowheads="1"/>
                </p:cNvSpPr>
                <p:nvPr/>
              </p:nvSpPr>
              <p:spPr bwMode="auto">
                <a:xfrm>
                  <a:off x="3926" y="13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8" name="Freeform 134"/>
                <p:cNvSpPr>
                  <a:spLocks/>
                </p:cNvSpPr>
                <p:nvPr/>
              </p:nvSpPr>
              <p:spPr bwMode="auto">
                <a:xfrm>
                  <a:off x="4041" y="1378"/>
                  <a:ext cx="87" cy="65"/>
                </a:xfrm>
                <a:custGeom>
                  <a:avLst/>
                  <a:gdLst>
                    <a:gd name="T0" fmla="*/ 34 w 87"/>
                    <a:gd name="T1" fmla="*/ 64 h 65"/>
                    <a:gd name="T2" fmla="*/ 86 w 87"/>
                    <a:gd name="T3" fmla="*/ 41 h 65"/>
                    <a:gd name="T4" fmla="*/ 27 w 87"/>
                    <a:gd name="T5" fmla="*/ 0 h 65"/>
                    <a:gd name="T6" fmla="*/ 0 w 87"/>
                    <a:gd name="T7" fmla="*/ 23 h 65"/>
                    <a:gd name="T8" fmla="*/ 34 w 87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65">
                      <a:moveTo>
                        <a:pt x="34" y="64"/>
                      </a:moveTo>
                      <a:lnTo>
                        <a:pt x="86" y="41"/>
                      </a:lnTo>
                      <a:lnTo>
                        <a:pt x="27" y="0"/>
                      </a:lnTo>
                      <a:lnTo>
                        <a:pt x="0" y="23"/>
                      </a:lnTo>
                      <a:lnTo>
                        <a:pt x="34" y="64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591" name="Oval 135"/>
              <p:cNvSpPr>
                <a:spLocks noChangeArrowheads="1"/>
              </p:cNvSpPr>
              <p:nvPr/>
            </p:nvSpPr>
            <p:spPr bwMode="auto">
              <a:xfrm>
                <a:off x="3567" y="1513"/>
                <a:ext cx="204" cy="14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92" name="Oval 136"/>
              <p:cNvSpPr>
                <a:spLocks noChangeArrowheads="1"/>
              </p:cNvSpPr>
              <p:nvPr/>
            </p:nvSpPr>
            <p:spPr bwMode="auto">
              <a:xfrm>
                <a:off x="3742" y="1513"/>
                <a:ext cx="168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93" name="Oval 137"/>
              <p:cNvSpPr>
                <a:spLocks noChangeArrowheads="1"/>
              </p:cNvSpPr>
              <p:nvPr/>
            </p:nvSpPr>
            <p:spPr bwMode="auto">
              <a:xfrm>
                <a:off x="3843" y="1469"/>
                <a:ext cx="166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94" name="Freeform 138"/>
              <p:cNvSpPr>
                <a:spLocks/>
              </p:cNvSpPr>
              <p:nvPr/>
            </p:nvSpPr>
            <p:spPr bwMode="auto">
              <a:xfrm>
                <a:off x="3696" y="1448"/>
                <a:ext cx="345" cy="171"/>
              </a:xfrm>
              <a:custGeom>
                <a:avLst/>
                <a:gdLst>
                  <a:gd name="T0" fmla="*/ 321 w 345"/>
                  <a:gd name="T1" fmla="*/ 49 h 171"/>
                  <a:gd name="T2" fmla="*/ 288 w 345"/>
                  <a:gd name="T3" fmla="*/ 60 h 171"/>
                  <a:gd name="T4" fmla="*/ 195 w 345"/>
                  <a:gd name="T5" fmla="*/ 129 h 171"/>
                  <a:gd name="T6" fmla="*/ 174 w 345"/>
                  <a:gd name="T7" fmla="*/ 158 h 171"/>
                  <a:gd name="T8" fmla="*/ 73 w 345"/>
                  <a:gd name="T9" fmla="*/ 158 h 171"/>
                  <a:gd name="T10" fmla="*/ 52 w 345"/>
                  <a:gd name="T11" fmla="*/ 170 h 171"/>
                  <a:gd name="T12" fmla="*/ 0 w 345"/>
                  <a:gd name="T13" fmla="*/ 119 h 171"/>
                  <a:gd name="T14" fmla="*/ 233 w 345"/>
                  <a:gd name="T15" fmla="*/ 0 h 171"/>
                  <a:gd name="T16" fmla="*/ 344 w 345"/>
                  <a:gd name="T17" fmla="*/ 27 h 171"/>
                  <a:gd name="T18" fmla="*/ 321 w 345"/>
                  <a:gd name="T19" fmla="*/ 4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71">
                    <a:moveTo>
                      <a:pt x="321" y="49"/>
                    </a:moveTo>
                    <a:lnTo>
                      <a:pt x="288" y="60"/>
                    </a:lnTo>
                    <a:lnTo>
                      <a:pt x="195" y="129"/>
                    </a:lnTo>
                    <a:lnTo>
                      <a:pt x="174" y="158"/>
                    </a:lnTo>
                    <a:lnTo>
                      <a:pt x="73" y="158"/>
                    </a:lnTo>
                    <a:lnTo>
                      <a:pt x="52" y="170"/>
                    </a:lnTo>
                    <a:lnTo>
                      <a:pt x="0" y="119"/>
                    </a:lnTo>
                    <a:lnTo>
                      <a:pt x="233" y="0"/>
                    </a:lnTo>
                    <a:lnTo>
                      <a:pt x="344" y="27"/>
                    </a:lnTo>
                    <a:lnTo>
                      <a:pt x="321" y="4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61" name="Group 139"/>
            <p:cNvGrpSpPr>
              <a:grpSpLocks/>
            </p:cNvGrpSpPr>
            <p:nvPr/>
          </p:nvGrpSpPr>
          <p:grpSpPr bwMode="auto">
            <a:xfrm>
              <a:off x="2248" y="907"/>
              <a:ext cx="556" cy="525"/>
              <a:chOff x="2248" y="907"/>
              <a:chExt cx="556" cy="525"/>
            </a:xfrm>
          </p:grpSpPr>
          <p:grpSp>
            <p:nvGrpSpPr>
              <p:cNvPr id="575" name="Group 140"/>
              <p:cNvGrpSpPr>
                <a:grpSpLocks/>
              </p:cNvGrpSpPr>
              <p:nvPr/>
            </p:nvGrpSpPr>
            <p:grpSpPr bwMode="auto">
              <a:xfrm>
                <a:off x="2248" y="982"/>
                <a:ext cx="299" cy="314"/>
                <a:chOff x="2248" y="982"/>
                <a:chExt cx="299" cy="314"/>
              </a:xfrm>
            </p:grpSpPr>
            <p:sp>
              <p:nvSpPr>
                <p:cNvPr id="586" name="Oval 141"/>
                <p:cNvSpPr>
                  <a:spLocks noChangeArrowheads="1"/>
                </p:cNvSpPr>
                <p:nvPr/>
              </p:nvSpPr>
              <p:spPr bwMode="auto">
                <a:xfrm>
                  <a:off x="2248" y="1091"/>
                  <a:ext cx="129" cy="9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7" name="Oval 142"/>
                <p:cNvSpPr>
                  <a:spLocks noChangeArrowheads="1"/>
                </p:cNvSpPr>
                <p:nvPr/>
              </p:nvSpPr>
              <p:spPr bwMode="auto">
                <a:xfrm>
                  <a:off x="2270" y="1174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8" name="Oval 143"/>
                <p:cNvSpPr>
                  <a:spLocks noChangeArrowheads="1"/>
                </p:cNvSpPr>
                <p:nvPr/>
              </p:nvSpPr>
              <p:spPr bwMode="auto">
                <a:xfrm>
                  <a:off x="2307" y="982"/>
                  <a:ext cx="240" cy="17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9" name="Freeform 144"/>
                <p:cNvSpPr>
                  <a:spLocks/>
                </p:cNvSpPr>
                <p:nvPr/>
              </p:nvSpPr>
              <p:spPr bwMode="auto">
                <a:xfrm>
                  <a:off x="2291" y="1104"/>
                  <a:ext cx="84" cy="95"/>
                </a:xfrm>
                <a:custGeom>
                  <a:avLst/>
                  <a:gdLst>
                    <a:gd name="T0" fmla="*/ 47 w 84"/>
                    <a:gd name="T1" fmla="*/ 0 h 95"/>
                    <a:gd name="T2" fmla="*/ 0 w 84"/>
                    <a:gd name="T3" fmla="*/ 18 h 95"/>
                    <a:gd name="T4" fmla="*/ 1 w 84"/>
                    <a:gd name="T5" fmla="*/ 76 h 95"/>
                    <a:gd name="T6" fmla="*/ 16 w 84"/>
                    <a:gd name="T7" fmla="*/ 94 h 95"/>
                    <a:gd name="T8" fmla="*/ 83 w 84"/>
                    <a:gd name="T9" fmla="*/ 76 h 95"/>
                    <a:gd name="T10" fmla="*/ 47 w 84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95">
                      <a:moveTo>
                        <a:pt x="47" y="0"/>
                      </a:moveTo>
                      <a:lnTo>
                        <a:pt x="0" y="18"/>
                      </a:lnTo>
                      <a:lnTo>
                        <a:pt x="1" y="76"/>
                      </a:lnTo>
                      <a:lnTo>
                        <a:pt x="16" y="94"/>
                      </a:lnTo>
                      <a:lnTo>
                        <a:pt x="83" y="76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576" name="Group 145"/>
              <p:cNvGrpSpPr>
                <a:grpSpLocks/>
              </p:cNvGrpSpPr>
              <p:nvPr/>
            </p:nvGrpSpPr>
            <p:grpSpPr bwMode="auto">
              <a:xfrm>
                <a:off x="2344" y="907"/>
                <a:ext cx="460" cy="525"/>
                <a:chOff x="2344" y="907"/>
                <a:chExt cx="460" cy="525"/>
              </a:xfrm>
            </p:grpSpPr>
            <p:sp>
              <p:nvSpPr>
                <p:cNvPr id="578" name="Oval 146"/>
                <p:cNvSpPr>
                  <a:spLocks noChangeArrowheads="1"/>
                </p:cNvSpPr>
                <p:nvPr/>
              </p:nvSpPr>
              <p:spPr bwMode="auto">
                <a:xfrm>
                  <a:off x="2491" y="929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79" name="Oval 147"/>
                <p:cNvSpPr>
                  <a:spLocks noChangeArrowheads="1"/>
                </p:cNvSpPr>
                <p:nvPr/>
              </p:nvSpPr>
              <p:spPr bwMode="auto">
                <a:xfrm>
                  <a:off x="2344" y="10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0" name="Oval 148"/>
                <p:cNvSpPr>
                  <a:spLocks noChangeArrowheads="1"/>
                </p:cNvSpPr>
                <p:nvPr/>
              </p:nvSpPr>
              <p:spPr bwMode="auto">
                <a:xfrm>
                  <a:off x="2380" y="1174"/>
                  <a:ext cx="242" cy="17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1" name="Oval 149"/>
                <p:cNvSpPr>
                  <a:spLocks noChangeArrowheads="1"/>
                </p:cNvSpPr>
                <p:nvPr/>
              </p:nvSpPr>
              <p:spPr bwMode="auto">
                <a:xfrm>
                  <a:off x="2454" y="1254"/>
                  <a:ext cx="240" cy="17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2" name="Oval 150"/>
                <p:cNvSpPr>
                  <a:spLocks noChangeArrowheads="1"/>
                </p:cNvSpPr>
                <p:nvPr/>
              </p:nvSpPr>
              <p:spPr bwMode="auto">
                <a:xfrm>
                  <a:off x="2471" y="1042"/>
                  <a:ext cx="214" cy="151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3" name="Oval 151"/>
                <p:cNvSpPr>
                  <a:spLocks noChangeArrowheads="1"/>
                </p:cNvSpPr>
                <p:nvPr/>
              </p:nvSpPr>
              <p:spPr bwMode="auto">
                <a:xfrm>
                  <a:off x="2656" y="907"/>
                  <a:ext cx="129" cy="9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4" name="Freeform 152"/>
                <p:cNvSpPr>
                  <a:spLocks/>
                </p:cNvSpPr>
                <p:nvPr/>
              </p:nvSpPr>
              <p:spPr bwMode="auto">
                <a:xfrm>
                  <a:off x="2541" y="1010"/>
                  <a:ext cx="151" cy="76"/>
                </a:xfrm>
                <a:custGeom>
                  <a:avLst/>
                  <a:gdLst>
                    <a:gd name="T0" fmla="*/ 0 w 151"/>
                    <a:gd name="T1" fmla="*/ 20 h 76"/>
                    <a:gd name="T2" fmla="*/ 19 w 151"/>
                    <a:gd name="T3" fmla="*/ 56 h 76"/>
                    <a:gd name="T4" fmla="*/ 150 w 151"/>
                    <a:gd name="T5" fmla="*/ 75 h 76"/>
                    <a:gd name="T6" fmla="*/ 150 w 151"/>
                    <a:gd name="T7" fmla="*/ 28 h 76"/>
                    <a:gd name="T8" fmla="*/ 9 w 151"/>
                    <a:gd name="T9" fmla="*/ 0 h 76"/>
                    <a:gd name="T10" fmla="*/ 0 w 151"/>
                    <a:gd name="T11" fmla="*/ 2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1" h="76">
                      <a:moveTo>
                        <a:pt x="0" y="20"/>
                      </a:moveTo>
                      <a:lnTo>
                        <a:pt x="19" y="56"/>
                      </a:lnTo>
                      <a:lnTo>
                        <a:pt x="150" y="75"/>
                      </a:lnTo>
                      <a:lnTo>
                        <a:pt x="150" y="28"/>
                      </a:lnTo>
                      <a:lnTo>
                        <a:pt x="9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5" name="Freeform 153"/>
                <p:cNvSpPr>
                  <a:spLocks/>
                </p:cNvSpPr>
                <p:nvPr/>
              </p:nvSpPr>
              <p:spPr bwMode="auto">
                <a:xfrm>
                  <a:off x="2394" y="1149"/>
                  <a:ext cx="172" cy="159"/>
                </a:xfrm>
                <a:custGeom>
                  <a:avLst/>
                  <a:gdLst>
                    <a:gd name="T0" fmla="*/ 106 w 172"/>
                    <a:gd name="T1" fmla="*/ 0 h 159"/>
                    <a:gd name="T2" fmla="*/ 0 w 172"/>
                    <a:gd name="T3" fmla="*/ 40 h 159"/>
                    <a:gd name="T4" fmla="*/ 44 w 172"/>
                    <a:gd name="T5" fmla="*/ 71 h 159"/>
                    <a:gd name="T6" fmla="*/ 50 w 172"/>
                    <a:gd name="T7" fmla="*/ 148 h 159"/>
                    <a:gd name="T8" fmla="*/ 75 w 172"/>
                    <a:gd name="T9" fmla="*/ 158 h 159"/>
                    <a:gd name="T10" fmla="*/ 164 w 172"/>
                    <a:gd name="T11" fmla="*/ 108 h 159"/>
                    <a:gd name="T12" fmla="*/ 171 w 172"/>
                    <a:gd name="T13" fmla="*/ 16 h 159"/>
                    <a:gd name="T14" fmla="*/ 106 w 172"/>
                    <a:gd name="T1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2" h="159">
                      <a:moveTo>
                        <a:pt x="106" y="0"/>
                      </a:moveTo>
                      <a:lnTo>
                        <a:pt x="0" y="40"/>
                      </a:lnTo>
                      <a:lnTo>
                        <a:pt x="44" y="71"/>
                      </a:lnTo>
                      <a:lnTo>
                        <a:pt x="50" y="148"/>
                      </a:lnTo>
                      <a:lnTo>
                        <a:pt x="75" y="158"/>
                      </a:lnTo>
                      <a:lnTo>
                        <a:pt x="164" y="108"/>
                      </a:lnTo>
                      <a:lnTo>
                        <a:pt x="171" y="16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577" name="Freeform 154"/>
              <p:cNvSpPr>
                <a:spLocks/>
              </p:cNvSpPr>
              <p:nvPr/>
            </p:nvSpPr>
            <p:spPr bwMode="auto">
              <a:xfrm>
                <a:off x="2650" y="963"/>
                <a:ext cx="88" cy="75"/>
              </a:xfrm>
              <a:custGeom>
                <a:avLst/>
                <a:gdLst>
                  <a:gd name="T0" fmla="*/ 0 w 88"/>
                  <a:gd name="T1" fmla="*/ 39 h 75"/>
                  <a:gd name="T2" fmla="*/ 37 w 88"/>
                  <a:gd name="T3" fmla="*/ 0 h 75"/>
                  <a:gd name="T4" fmla="*/ 87 w 88"/>
                  <a:gd name="T5" fmla="*/ 39 h 75"/>
                  <a:gd name="T6" fmla="*/ 45 w 88"/>
                  <a:gd name="T7" fmla="*/ 74 h 75"/>
                  <a:gd name="T8" fmla="*/ 0 w 88"/>
                  <a:gd name="T9" fmla="*/ 3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75">
                    <a:moveTo>
                      <a:pt x="0" y="39"/>
                    </a:moveTo>
                    <a:lnTo>
                      <a:pt x="37" y="0"/>
                    </a:lnTo>
                    <a:lnTo>
                      <a:pt x="87" y="39"/>
                    </a:lnTo>
                    <a:lnTo>
                      <a:pt x="45" y="74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62" name="Group 155"/>
            <p:cNvGrpSpPr>
              <a:grpSpLocks/>
            </p:cNvGrpSpPr>
            <p:nvPr/>
          </p:nvGrpSpPr>
          <p:grpSpPr bwMode="auto">
            <a:xfrm>
              <a:off x="2529" y="820"/>
              <a:ext cx="1638" cy="883"/>
              <a:chOff x="2529" y="820"/>
              <a:chExt cx="1638" cy="883"/>
            </a:xfrm>
          </p:grpSpPr>
          <p:sp>
            <p:nvSpPr>
              <p:cNvPr id="563" name="Oval 156"/>
              <p:cNvSpPr>
                <a:spLocks noChangeArrowheads="1"/>
              </p:cNvSpPr>
              <p:nvPr/>
            </p:nvSpPr>
            <p:spPr bwMode="auto">
              <a:xfrm>
                <a:off x="3042" y="848"/>
                <a:ext cx="388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4" name="Oval 157"/>
              <p:cNvSpPr>
                <a:spLocks noChangeArrowheads="1"/>
              </p:cNvSpPr>
              <p:nvPr/>
            </p:nvSpPr>
            <p:spPr bwMode="auto">
              <a:xfrm>
                <a:off x="3374" y="820"/>
                <a:ext cx="313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5" name="Oval 158"/>
              <p:cNvSpPr>
                <a:spLocks noChangeArrowheads="1"/>
              </p:cNvSpPr>
              <p:nvPr/>
            </p:nvSpPr>
            <p:spPr bwMode="auto">
              <a:xfrm>
                <a:off x="3668" y="1065"/>
                <a:ext cx="499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6" name="Oval 159"/>
              <p:cNvSpPr>
                <a:spLocks noChangeArrowheads="1"/>
              </p:cNvSpPr>
              <p:nvPr/>
            </p:nvSpPr>
            <p:spPr bwMode="auto">
              <a:xfrm>
                <a:off x="2712" y="1228"/>
                <a:ext cx="570" cy="42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7" name="Oval 160"/>
              <p:cNvSpPr>
                <a:spLocks noChangeArrowheads="1"/>
              </p:cNvSpPr>
              <p:nvPr/>
            </p:nvSpPr>
            <p:spPr bwMode="auto">
              <a:xfrm>
                <a:off x="3521" y="1282"/>
                <a:ext cx="422" cy="3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8" name="Oval 161"/>
              <p:cNvSpPr>
                <a:spLocks noChangeArrowheads="1"/>
              </p:cNvSpPr>
              <p:nvPr/>
            </p:nvSpPr>
            <p:spPr bwMode="auto">
              <a:xfrm>
                <a:off x="2564" y="1310"/>
                <a:ext cx="315" cy="229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9" name="Oval 162"/>
              <p:cNvSpPr>
                <a:spLocks noChangeArrowheads="1"/>
              </p:cNvSpPr>
              <p:nvPr/>
            </p:nvSpPr>
            <p:spPr bwMode="auto">
              <a:xfrm>
                <a:off x="2529" y="1119"/>
                <a:ext cx="312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0" name="Oval 163"/>
              <p:cNvSpPr>
                <a:spLocks noChangeArrowheads="1"/>
              </p:cNvSpPr>
              <p:nvPr/>
            </p:nvSpPr>
            <p:spPr bwMode="auto">
              <a:xfrm>
                <a:off x="2675" y="902"/>
                <a:ext cx="498" cy="36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1" name="Oval 164"/>
              <p:cNvSpPr>
                <a:spLocks noChangeArrowheads="1"/>
              </p:cNvSpPr>
              <p:nvPr/>
            </p:nvSpPr>
            <p:spPr bwMode="auto">
              <a:xfrm>
                <a:off x="3115" y="1336"/>
                <a:ext cx="500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2" name="Oval 165"/>
              <p:cNvSpPr>
                <a:spLocks noChangeArrowheads="1"/>
              </p:cNvSpPr>
              <p:nvPr/>
            </p:nvSpPr>
            <p:spPr bwMode="auto">
              <a:xfrm>
                <a:off x="3742" y="929"/>
                <a:ext cx="386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3" name="Oval 166"/>
              <p:cNvSpPr>
                <a:spLocks noChangeArrowheads="1"/>
              </p:cNvSpPr>
              <p:nvPr/>
            </p:nvSpPr>
            <p:spPr bwMode="auto">
              <a:xfrm>
                <a:off x="3631" y="820"/>
                <a:ext cx="351" cy="25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4" name="Freeform 167"/>
              <p:cNvSpPr>
                <a:spLocks/>
              </p:cNvSpPr>
              <p:nvPr/>
            </p:nvSpPr>
            <p:spPr bwMode="auto">
              <a:xfrm>
                <a:off x="2661" y="889"/>
                <a:ext cx="1415" cy="700"/>
              </a:xfrm>
              <a:custGeom>
                <a:avLst/>
                <a:gdLst>
                  <a:gd name="T0" fmla="*/ 436 w 1415"/>
                  <a:gd name="T1" fmla="*/ 70 h 700"/>
                  <a:gd name="T2" fmla="*/ 494 w 1415"/>
                  <a:gd name="T3" fmla="*/ 20 h 700"/>
                  <a:gd name="T4" fmla="*/ 759 w 1415"/>
                  <a:gd name="T5" fmla="*/ 24 h 700"/>
                  <a:gd name="T6" fmla="*/ 947 w 1415"/>
                  <a:gd name="T7" fmla="*/ 0 h 700"/>
                  <a:gd name="T8" fmla="*/ 1180 w 1415"/>
                  <a:gd name="T9" fmla="*/ 83 h 700"/>
                  <a:gd name="T10" fmla="*/ 1300 w 1415"/>
                  <a:gd name="T11" fmla="*/ 60 h 700"/>
                  <a:gd name="T12" fmla="*/ 1362 w 1415"/>
                  <a:gd name="T13" fmla="*/ 70 h 700"/>
                  <a:gd name="T14" fmla="*/ 1376 w 1415"/>
                  <a:gd name="T15" fmla="*/ 278 h 700"/>
                  <a:gd name="T16" fmla="*/ 1414 w 1415"/>
                  <a:gd name="T17" fmla="*/ 311 h 700"/>
                  <a:gd name="T18" fmla="*/ 1304 w 1415"/>
                  <a:gd name="T19" fmla="*/ 472 h 700"/>
                  <a:gd name="T20" fmla="*/ 1185 w 1415"/>
                  <a:gd name="T21" fmla="*/ 363 h 700"/>
                  <a:gd name="T22" fmla="*/ 1153 w 1415"/>
                  <a:gd name="T23" fmla="*/ 418 h 700"/>
                  <a:gd name="T24" fmla="*/ 986 w 1415"/>
                  <a:gd name="T25" fmla="*/ 640 h 700"/>
                  <a:gd name="T26" fmla="*/ 427 w 1415"/>
                  <a:gd name="T27" fmla="*/ 699 h 700"/>
                  <a:gd name="T28" fmla="*/ 135 w 1415"/>
                  <a:gd name="T29" fmla="*/ 655 h 700"/>
                  <a:gd name="T30" fmla="*/ 45 w 1415"/>
                  <a:gd name="T31" fmla="*/ 519 h 700"/>
                  <a:gd name="T32" fmla="*/ 45 w 1415"/>
                  <a:gd name="T33" fmla="*/ 379 h 700"/>
                  <a:gd name="T34" fmla="*/ 0 w 1415"/>
                  <a:gd name="T35" fmla="*/ 261 h 700"/>
                  <a:gd name="T36" fmla="*/ 436 w 1415"/>
                  <a:gd name="T37" fmla="*/ 7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5" h="700">
                    <a:moveTo>
                      <a:pt x="436" y="70"/>
                    </a:moveTo>
                    <a:lnTo>
                      <a:pt x="494" y="20"/>
                    </a:lnTo>
                    <a:lnTo>
                      <a:pt x="759" y="24"/>
                    </a:lnTo>
                    <a:lnTo>
                      <a:pt x="947" y="0"/>
                    </a:lnTo>
                    <a:lnTo>
                      <a:pt x="1180" y="83"/>
                    </a:lnTo>
                    <a:lnTo>
                      <a:pt x="1300" y="60"/>
                    </a:lnTo>
                    <a:lnTo>
                      <a:pt x="1362" y="70"/>
                    </a:lnTo>
                    <a:lnTo>
                      <a:pt x="1376" y="278"/>
                    </a:lnTo>
                    <a:lnTo>
                      <a:pt x="1414" y="311"/>
                    </a:lnTo>
                    <a:lnTo>
                      <a:pt x="1304" y="472"/>
                    </a:lnTo>
                    <a:lnTo>
                      <a:pt x="1185" y="363"/>
                    </a:lnTo>
                    <a:lnTo>
                      <a:pt x="1153" y="418"/>
                    </a:lnTo>
                    <a:lnTo>
                      <a:pt x="986" y="640"/>
                    </a:lnTo>
                    <a:lnTo>
                      <a:pt x="427" y="699"/>
                    </a:lnTo>
                    <a:lnTo>
                      <a:pt x="135" y="655"/>
                    </a:lnTo>
                    <a:lnTo>
                      <a:pt x="45" y="519"/>
                    </a:lnTo>
                    <a:lnTo>
                      <a:pt x="45" y="379"/>
                    </a:lnTo>
                    <a:lnTo>
                      <a:pt x="0" y="261"/>
                    </a:lnTo>
                    <a:lnTo>
                      <a:pt x="436" y="70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17853" y="655006"/>
            <a:ext cx="8133857" cy="308939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37984" y="605694"/>
            <a:ext cx="39004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路由器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到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的安全关联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SA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63476" y="1182051"/>
            <a:ext cx="6442608" cy="523220"/>
          </a:xfrm>
          <a:prstGeom prst="rect">
            <a:avLst/>
          </a:prstGeom>
          <a:solidFill>
            <a:srgbClr val="99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假定公司总部的主机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要和分公司的主机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通过互联网进行安全通信。公司总部与分公司之间的安全关联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SA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就是在路由器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之间建立的。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6214933" y="2291017"/>
            <a:ext cx="2197948" cy="1920002"/>
          </a:xfrm>
          <a:prstGeom prst="roundRect">
            <a:avLst/>
          </a:prstGeom>
          <a:solidFill>
            <a:srgbClr val="00FFFF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778708" y="2291017"/>
            <a:ext cx="2197948" cy="1920002"/>
          </a:xfrm>
          <a:prstGeom prst="roundRect">
            <a:avLst/>
          </a:prstGeom>
          <a:solidFill>
            <a:srgbClr val="33CCFF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Line 205"/>
          <p:cNvSpPr>
            <a:spLocks noChangeShapeType="1"/>
          </p:cNvSpPr>
          <p:nvPr/>
        </p:nvSpPr>
        <p:spPr bwMode="auto">
          <a:xfrm>
            <a:off x="1550455" y="3162521"/>
            <a:ext cx="154179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48"/>
          <p:cNvSpPr txBox="1">
            <a:spLocks noChangeArrowheads="1"/>
          </p:cNvSpPr>
          <p:nvPr/>
        </p:nvSpPr>
        <p:spPr bwMode="auto">
          <a:xfrm>
            <a:off x="1370567" y="1982744"/>
            <a:ext cx="902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公司总部</a:t>
            </a:r>
          </a:p>
        </p:txBody>
      </p:sp>
      <p:pic>
        <p:nvPicPr>
          <p:cNvPr id="13" name="Picture 20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191" y="3018232"/>
            <a:ext cx="475967" cy="30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Line 176"/>
          <p:cNvSpPr>
            <a:spLocks noChangeShapeType="1"/>
          </p:cNvSpPr>
          <p:nvPr/>
        </p:nvSpPr>
        <p:spPr bwMode="auto">
          <a:xfrm>
            <a:off x="3015753" y="3251018"/>
            <a:ext cx="3136283" cy="26934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 Box 207"/>
          <p:cNvSpPr txBox="1">
            <a:spLocks noChangeArrowheads="1"/>
          </p:cNvSpPr>
          <p:nvPr/>
        </p:nvSpPr>
        <p:spPr bwMode="auto">
          <a:xfrm>
            <a:off x="4104657" y="1971122"/>
            <a:ext cx="723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sp>
        <p:nvSpPr>
          <p:cNvPr id="16" name="Text Box 201"/>
          <p:cNvSpPr txBox="1">
            <a:spLocks noChangeArrowheads="1"/>
          </p:cNvSpPr>
          <p:nvPr/>
        </p:nvSpPr>
        <p:spPr bwMode="auto">
          <a:xfrm>
            <a:off x="4389259" y="3280116"/>
            <a:ext cx="4619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</a:t>
            </a:r>
            <a:endParaRPr kumimoji="0" lang="en-US" altLang="zh-CN" sz="16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Box 208"/>
          <p:cNvSpPr txBox="1">
            <a:spLocks noChangeArrowheads="1"/>
          </p:cNvSpPr>
          <p:nvPr/>
        </p:nvSpPr>
        <p:spPr bwMode="auto">
          <a:xfrm>
            <a:off x="2553385" y="2610375"/>
            <a:ext cx="412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6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8" name="TextBox 997"/>
          <p:cNvSpPr txBox="1">
            <a:spLocks noChangeArrowheads="1"/>
          </p:cNvSpPr>
          <p:nvPr/>
        </p:nvSpPr>
        <p:spPr bwMode="auto">
          <a:xfrm>
            <a:off x="3747553" y="2553052"/>
            <a:ext cx="14750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安全数据报</a:t>
            </a:r>
          </a:p>
        </p:txBody>
      </p:sp>
      <p:sp>
        <p:nvSpPr>
          <p:cNvPr id="19" name="Text Box 213"/>
          <p:cNvSpPr txBox="1">
            <a:spLocks noChangeArrowheads="1"/>
          </p:cNvSpPr>
          <p:nvPr/>
        </p:nvSpPr>
        <p:spPr bwMode="auto">
          <a:xfrm>
            <a:off x="784646" y="2856443"/>
            <a:ext cx="4379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grpSp>
        <p:nvGrpSpPr>
          <p:cNvPr id="20" name="组合 990"/>
          <p:cNvGrpSpPr>
            <a:grpSpLocks/>
          </p:cNvGrpSpPr>
          <p:nvPr/>
        </p:nvGrpSpPr>
        <p:grpSpPr bwMode="auto">
          <a:xfrm>
            <a:off x="1717043" y="2900878"/>
            <a:ext cx="617057" cy="175070"/>
            <a:chOff x="1691680" y="1052736"/>
            <a:chExt cx="576064" cy="144016"/>
          </a:xfrm>
        </p:grpSpPr>
        <p:sp>
          <p:nvSpPr>
            <p:cNvPr id="531" name="矩形 530"/>
            <p:cNvSpPr/>
            <p:nvPr/>
          </p:nvSpPr>
          <p:spPr bwMode="auto">
            <a:xfrm>
              <a:off x="1691680" y="1052736"/>
              <a:ext cx="360238" cy="144016"/>
            </a:xfrm>
            <a:prstGeom prst="rect">
              <a:avLst/>
            </a:prstGeom>
            <a:solidFill>
              <a:srgbClr val="FFC0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32" name="直接箭头连接符 988"/>
            <p:cNvCxnSpPr>
              <a:cxnSpLocks noChangeShapeType="1"/>
              <a:stCxn id="531" idx="3"/>
            </p:cNvCxnSpPr>
            <p:nvPr/>
          </p:nvCxnSpPr>
          <p:spPr bwMode="auto">
            <a:xfrm>
              <a:off x="2051720" y="1124744"/>
              <a:ext cx="216024" cy="0"/>
            </a:xfrm>
            <a:prstGeom prst="straightConnector1">
              <a:avLst/>
            </a:prstGeom>
            <a:noFill/>
            <a:ln w="38100" algn="ctr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AutoShape 212"/>
          <p:cNvSpPr>
            <a:spLocks noChangeArrowheads="1"/>
          </p:cNvSpPr>
          <p:nvPr/>
        </p:nvSpPr>
        <p:spPr bwMode="auto">
          <a:xfrm>
            <a:off x="5273198" y="2973361"/>
            <a:ext cx="518464" cy="98116"/>
          </a:xfrm>
          <a:prstGeom prst="rightArrow">
            <a:avLst>
              <a:gd name="adj1" fmla="val 50000"/>
              <a:gd name="adj2" fmla="val 73675"/>
            </a:avLst>
          </a:prstGeom>
          <a:solidFill>
            <a:srgbClr val="CC0099"/>
          </a:solidFill>
          <a:ln w="9525">
            <a:solidFill>
              <a:srgbClr val="CC00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Picture 20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926" y="3043243"/>
            <a:ext cx="475967" cy="30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直接连接符 504"/>
          <p:cNvCxnSpPr>
            <a:cxnSpLocks noChangeShapeType="1"/>
          </p:cNvCxnSpPr>
          <p:nvPr/>
        </p:nvCxnSpPr>
        <p:spPr bwMode="auto">
          <a:xfrm flipV="1">
            <a:off x="6036445" y="3195226"/>
            <a:ext cx="280481" cy="962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Box 208"/>
          <p:cNvSpPr txBox="1">
            <a:spLocks noChangeArrowheads="1"/>
          </p:cNvSpPr>
          <p:nvPr/>
        </p:nvSpPr>
        <p:spPr bwMode="auto">
          <a:xfrm>
            <a:off x="6330525" y="2639234"/>
            <a:ext cx="412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6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28" name="Text Box 213"/>
          <p:cNvSpPr txBox="1">
            <a:spLocks noChangeArrowheads="1"/>
          </p:cNvSpPr>
          <p:nvPr/>
        </p:nvSpPr>
        <p:spPr bwMode="auto">
          <a:xfrm>
            <a:off x="7926453" y="2838869"/>
            <a:ext cx="4379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cxnSp>
        <p:nvCxnSpPr>
          <p:cNvPr id="29" name="直接连接符 536"/>
          <p:cNvCxnSpPr>
            <a:cxnSpLocks noChangeShapeType="1"/>
          </p:cNvCxnSpPr>
          <p:nvPr/>
        </p:nvCxnSpPr>
        <p:spPr bwMode="auto">
          <a:xfrm flipV="1">
            <a:off x="6792893" y="3185607"/>
            <a:ext cx="819344" cy="961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" name="组合 990"/>
          <p:cNvGrpSpPr>
            <a:grpSpLocks/>
          </p:cNvGrpSpPr>
          <p:nvPr/>
        </p:nvGrpSpPr>
        <p:grpSpPr bwMode="auto">
          <a:xfrm>
            <a:off x="6857488" y="2950897"/>
            <a:ext cx="617057" cy="175070"/>
            <a:chOff x="1691680" y="1052736"/>
            <a:chExt cx="576064" cy="144016"/>
          </a:xfrm>
        </p:grpSpPr>
        <p:sp>
          <p:nvSpPr>
            <p:cNvPr id="503" name="矩形 502"/>
            <p:cNvSpPr/>
            <p:nvPr/>
          </p:nvSpPr>
          <p:spPr bwMode="auto">
            <a:xfrm>
              <a:off x="1691680" y="1052736"/>
              <a:ext cx="360238" cy="144016"/>
            </a:xfrm>
            <a:prstGeom prst="rect">
              <a:avLst/>
            </a:prstGeom>
            <a:solidFill>
              <a:srgbClr val="FFC0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04" name="直接箭头连接符 988"/>
            <p:cNvCxnSpPr>
              <a:cxnSpLocks noChangeShapeType="1"/>
              <a:stCxn id="503" idx="3"/>
            </p:cNvCxnSpPr>
            <p:nvPr/>
          </p:nvCxnSpPr>
          <p:spPr bwMode="auto">
            <a:xfrm>
              <a:off x="2051720" y="1124744"/>
              <a:ext cx="216024" cy="0"/>
            </a:xfrm>
            <a:prstGeom prst="straightConnector1">
              <a:avLst/>
            </a:prstGeom>
            <a:noFill/>
            <a:ln w="38100" algn="ctr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" name="Text Box 48"/>
          <p:cNvSpPr txBox="1">
            <a:spLocks noChangeArrowheads="1"/>
          </p:cNvSpPr>
          <p:nvPr/>
        </p:nvSpPr>
        <p:spPr bwMode="auto">
          <a:xfrm>
            <a:off x="6921458" y="1980820"/>
            <a:ext cx="723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分公司</a:t>
            </a:r>
          </a:p>
        </p:txBody>
      </p:sp>
      <p:cxnSp>
        <p:nvCxnSpPr>
          <p:cNvPr id="33" name="直接连接符 540"/>
          <p:cNvCxnSpPr>
            <a:cxnSpLocks noChangeShapeType="1"/>
          </p:cNvCxnSpPr>
          <p:nvPr/>
        </p:nvCxnSpPr>
        <p:spPr bwMode="auto">
          <a:xfrm flipH="1">
            <a:off x="2413996" y="3297190"/>
            <a:ext cx="236283" cy="30396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 Box 213"/>
          <p:cNvSpPr txBox="1">
            <a:spLocks noChangeArrowheads="1"/>
          </p:cNvSpPr>
          <p:nvPr/>
        </p:nvSpPr>
        <p:spPr bwMode="auto">
          <a:xfrm>
            <a:off x="1781639" y="3424164"/>
            <a:ext cx="4379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6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35" name="矩形 540"/>
          <p:cNvSpPr>
            <a:spLocks noChangeArrowheads="1"/>
          </p:cNvSpPr>
          <p:nvPr/>
        </p:nvSpPr>
        <p:spPr bwMode="auto">
          <a:xfrm>
            <a:off x="1993262" y="2904725"/>
            <a:ext cx="108793" cy="169299"/>
          </a:xfrm>
          <a:prstGeom prst="rect">
            <a:avLst/>
          </a:prstGeom>
          <a:solidFill>
            <a:srgbClr val="00FFFF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542"/>
          <p:cNvSpPr>
            <a:spLocks noChangeArrowheads="1"/>
          </p:cNvSpPr>
          <p:nvPr/>
        </p:nvSpPr>
        <p:spPr bwMode="auto">
          <a:xfrm>
            <a:off x="7131169" y="2954911"/>
            <a:ext cx="110493" cy="171223"/>
          </a:xfrm>
          <a:prstGeom prst="rect">
            <a:avLst/>
          </a:prstGeom>
          <a:solidFill>
            <a:srgbClr val="00FFFF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548"/>
          <p:cNvGrpSpPr>
            <a:grpSpLocks/>
          </p:cNvGrpSpPr>
          <p:nvPr/>
        </p:nvGrpSpPr>
        <p:grpSpPr bwMode="auto">
          <a:xfrm>
            <a:off x="1505902" y="2349761"/>
            <a:ext cx="1144864" cy="653079"/>
            <a:chOff x="1505608" y="598373"/>
            <a:chExt cx="1074067" cy="538002"/>
          </a:xfrm>
        </p:grpSpPr>
        <p:grpSp>
          <p:nvGrpSpPr>
            <p:cNvPr id="47" name="组合 516"/>
            <p:cNvGrpSpPr>
              <a:grpSpLocks/>
            </p:cNvGrpSpPr>
            <p:nvPr/>
          </p:nvGrpSpPr>
          <p:grpSpPr bwMode="auto">
            <a:xfrm>
              <a:off x="1505608" y="598373"/>
              <a:ext cx="1074067" cy="294860"/>
              <a:chOff x="1576472" y="576470"/>
              <a:chExt cx="1033000" cy="294860"/>
            </a:xfrm>
          </p:grpSpPr>
          <p:sp>
            <p:nvSpPr>
              <p:cNvPr id="49" name="圆角矩形标注 552"/>
              <p:cNvSpPr>
                <a:spLocks noChangeArrowheads="1"/>
              </p:cNvSpPr>
              <p:nvPr/>
            </p:nvSpPr>
            <p:spPr bwMode="auto">
              <a:xfrm>
                <a:off x="1591178" y="576470"/>
                <a:ext cx="992998" cy="294860"/>
              </a:xfrm>
              <a:prstGeom prst="wedgeRoundRectCallout">
                <a:avLst>
                  <a:gd name="adj1" fmla="val -9139"/>
                  <a:gd name="adj2" fmla="val 50139"/>
                  <a:gd name="adj3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Text Box 48"/>
              <p:cNvSpPr txBox="1">
                <a:spLocks noChangeArrowheads="1"/>
              </p:cNvSpPr>
              <p:nvPr/>
            </p:nvSpPr>
            <p:spPr bwMode="auto">
              <a:xfrm>
                <a:off x="1576472" y="609118"/>
                <a:ext cx="1033000" cy="2535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 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4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 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4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8" name="下箭头 551"/>
            <p:cNvSpPr>
              <a:spLocks noChangeArrowheads="1"/>
            </p:cNvSpPr>
            <p:nvPr/>
          </p:nvSpPr>
          <p:spPr bwMode="auto">
            <a:xfrm>
              <a:off x="1962200" y="895401"/>
              <a:ext cx="89519" cy="240974"/>
            </a:xfrm>
            <a:prstGeom prst="downArrow">
              <a:avLst>
                <a:gd name="adj1" fmla="val 50000"/>
                <a:gd name="adj2" fmla="val 127715"/>
              </a:avLst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554"/>
          <p:cNvGrpSpPr>
            <a:grpSpLocks/>
          </p:cNvGrpSpPr>
          <p:nvPr/>
        </p:nvGrpSpPr>
        <p:grpSpPr bwMode="auto">
          <a:xfrm>
            <a:off x="6638313" y="2363133"/>
            <a:ext cx="1145725" cy="651251"/>
            <a:chOff x="1501147" y="598373"/>
            <a:chExt cx="1069610" cy="538002"/>
          </a:xfrm>
        </p:grpSpPr>
        <p:grpSp>
          <p:nvGrpSpPr>
            <p:cNvPr id="43" name="组合 516"/>
            <p:cNvGrpSpPr>
              <a:grpSpLocks/>
            </p:cNvGrpSpPr>
            <p:nvPr/>
          </p:nvGrpSpPr>
          <p:grpSpPr bwMode="auto">
            <a:xfrm>
              <a:off x="1501147" y="598373"/>
              <a:ext cx="1069610" cy="294860"/>
              <a:chOff x="1572179" y="576470"/>
              <a:chExt cx="1028712" cy="294860"/>
            </a:xfrm>
          </p:grpSpPr>
          <p:sp>
            <p:nvSpPr>
              <p:cNvPr id="45" name="圆角矩形标注 557"/>
              <p:cNvSpPr>
                <a:spLocks noChangeArrowheads="1"/>
              </p:cNvSpPr>
              <p:nvPr/>
            </p:nvSpPr>
            <p:spPr bwMode="auto">
              <a:xfrm>
                <a:off x="1572179" y="576470"/>
                <a:ext cx="1011994" cy="294860"/>
              </a:xfrm>
              <a:prstGeom prst="wedgeRoundRectCallout">
                <a:avLst>
                  <a:gd name="adj1" fmla="val -9139"/>
                  <a:gd name="adj2" fmla="val 50139"/>
                  <a:gd name="adj3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Text Box 48"/>
              <p:cNvSpPr txBox="1">
                <a:spLocks noChangeArrowheads="1"/>
              </p:cNvSpPr>
              <p:nvPr/>
            </p:nvSpPr>
            <p:spPr bwMode="auto">
              <a:xfrm>
                <a:off x="1572953" y="598164"/>
                <a:ext cx="1027938" cy="254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 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4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 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4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4" name="下箭头 556"/>
            <p:cNvSpPr>
              <a:spLocks noChangeArrowheads="1"/>
            </p:cNvSpPr>
            <p:nvPr/>
          </p:nvSpPr>
          <p:spPr bwMode="auto">
            <a:xfrm>
              <a:off x="1962200" y="895401"/>
              <a:ext cx="89519" cy="240974"/>
            </a:xfrm>
            <a:prstGeom prst="downArrow">
              <a:avLst>
                <a:gd name="adj1" fmla="val 50000"/>
                <a:gd name="adj2" fmla="val 127715"/>
              </a:avLst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20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285" y="2922613"/>
            <a:ext cx="488382" cy="48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1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229" y="2921657"/>
            <a:ext cx="488382" cy="48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2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49" y="3540732"/>
            <a:ext cx="488382" cy="48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组合 11"/>
          <p:cNvGrpSpPr/>
          <p:nvPr/>
        </p:nvGrpSpPr>
        <p:grpSpPr>
          <a:xfrm>
            <a:off x="3789200" y="2883562"/>
            <a:ext cx="1470375" cy="278959"/>
            <a:chOff x="3789200" y="2883562"/>
            <a:chExt cx="1470375" cy="278959"/>
          </a:xfrm>
        </p:grpSpPr>
        <p:grpSp>
          <p:nvGrpSpPr>
            <p:cNvPr id="8" name="组合 7"/>
            <p:cNvGrpSpPr/>
            <p:nvPr/>
          </p:nvGrpSpPr>
          <p:grpSpPr>
            <a:xfrm>
              <a:off x="3789200" y="2883562"/>
              <a:ext cx="1470375" cy="278959"/>
              <a:chOff x="3789200" y="2883562"/>
              <a:chExt cx="1470375" cy="278959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3789200" y="2883562"/>
                <a:ext cx="1470375" cy="278959"/>
                <a:chOff x="3789200" y="2883562"/>
                <a:chExt cx="1470375" cy="278959"/>
              </a:xfrm>
            </p:grpSpPr>
            <p:sp>
              <p:nvSpPr>
                <p:cNvPr id="22" name="Rectangle 210"/>
                <p:cNvSpPr>
                  <a:spLocks noChangeArrowheads="1"/>
                </p:cNvSpPr>
                <p:nvPr/>
              </p:nvSpPr>
              <p:spPr bwMode="auto">
                <a:xfrm>
                  <a:off x="3789200" y="2883562"/>
                  <a:ext cx="1463600" cy="278959"/>
                </a:xfrm>
                <a:prstGeom prst="rect">
                  <a:avLst/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 bwMode="auto">
                <a:xfrm>
                  <a:off x="5004592" y="2887304"/>
                  <a:ext cx="254983" cy="272619"/>
                </a:xfrm>
                <a:prstGeom prst="rect">
                  <a:avLst/>
                </a:prstGeom>
                <a:solidFill>
                  <a:srgbClr val="FFFF00"/>
                </a:solidFill>
                <a:ln w="63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3" name="矩形 22"/>
              <p:cNvSpPr/>
              <p:nvPr/>
            </p:nvSpPr>
            <p:spPr bwMode="auto">
              <a:xfrm>
                <a:off x="4328063" y="2935507"/>
                <a:ext cx="385872" cy="175070"/>
              </a:xfrm>
              <a:prstGeom prst="rect">
                <a:avLst/>
              </a:prstGeom>
              <a:solidFill>
                <a:srgbClr val="FFC0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6" name="矩形 541"/>
            <p:cNvSpPr>
              <a:spLocks noChangeArrowheads="1"/>
            </p:cNvSpPr>
            <p:nvPr/>
          </p:nvSpPr>
          <p:spPr bwMode="auto">
            <a:xfrm>
              <a:off x="4601744" y="2937430"/>
              <a:ext cx="110493" cy="169299"/>
            </a:xfrm>
            <a:prstGeom prst="rect">
              <a:avLst/>
            </a:prstGeom>
            <a:solidFill>
              <a:srgbClr val="00FFFF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圆角矩形标注 559"/>
          <p:cNvSpPr>
            <a:spLocks noChangeArrowheads="1"/>
          </p:cNvSpPr>
          <p:nvPr/>
        </p:nvSpPr>
        <p:spPr bwMode="auto">
          <a:xfrm>
            <a:off x="5359297" y="1868863"/>
            <a:ext cx="1195612" cy="344370"/>
          </a:xfrm>
          <a:prstGeom prst="wedgeRoundRectCallout">
            <a:avLst>
              <a:gd name="adj1" fmla="val -65563"/>
              <a:gd name="adj2" fmla="val 280063"/>
              <a:gd name="adj3" fmla="val 16667"/>
            </a:avLst>
          </a:prstGeom>
          <a:solidFill>
            <a:srgbClr val="FF00FF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 Box 48"/>
          <p:cNvSpPr txBox="1">
            <a:spLocks noChangeArrowheads="1"/>
          </p:cNvSpPr>
          <p:nvPr/>
        </p:nvSpPr>
        <p:spPr bwMode="auto">
          <a:xfrm>
            <a:off x="5355410" y="1886577"/>
            <a:ext cx="12330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 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6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6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baseline="-25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980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17852" y="1074150"/>
            <a:ext cx="8133857" cy="330098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559" name="Group 107"/>
          <p:cNvGrpSpPr>
            <a:grpSpLocks/>
          </p:cNvGrpSpPr>
          <p:nvPr/>
        </p:nvGrpSpPr>
        <p:grpSpPr bwMode="auto">
          <a:xfrm>
            <a:off x="3036033" y="2260759"/>
            <a:ext cx="3004755" cy="1969898"/>
            <a:chOff x="2248" y="820"/>
            <a:chExt cx="2248" cy="883"/>
          </a:xfrm>
        </p:grpSpPr>
        <p:grpSp>
          <p:nvGrpSpPr>
            <p:cNvPr id="560" name="Group 108"/>
            <p:cNvGrpSpPr>
              <a:grpSpLocks/>
            </p:cNvGrpSpPr>
            <p:nvPr/>
          </p:nvGrpSpPr>
          <p:grpSpPr bwMode="auto">
            <a:xfrm>
              <a:off x="3567" y="902"/>
              <a:ext cx="929" cy="759"/>
              <a:chOff x="3567" y="902"/>
              <a:chExt cx="929" cy="759"/>
            </a:xfrm>
          </p:grpSpPr>
          <p:grpSp>
            <p:nvGrpSpPr>
              <p:cNvPr id="590" name="Group 109"/>
              <p:cNvGrpSpPr>
                <a:grpSpLocks/>
              </p:cNvGrpSpPr>
              <p:nvPr/>
            </p:nvGrpSpPr>
            <p:grpSpPr bwMode="auto">
              <a:xfrm>
                <a:off x="3926" y="902"/>
                <a:ext cx="570" cy="611"/>
                <a:chOff x="3926" y="902"/>
                <a:chExt cx="570" cy="611"/>
              </a:xfrm>
            </p:grpSpPr>
            <p:grpSp>
              <p:nvGrpSpPr>
                <p:cNvPr id="595" name="Group 110"/>
                <p:cNvGrpSpPr>
                  <a:grpSpLocks/>
                </p:cNvGrpSpPr>
                <p:nvPr/>
              </p:nvGrpSpPr>
              <p:grpSpPr bwMode="auto">
                <a:xfrm>
                  <a:off x="4071" y="982"/>
                  <a:ext cx="425" cy="448"/>
                  <a:chOff x="4071" y="982"/>
                  <a:chExt cx="425" cy="448"/>
                </a:xfrm>
              </p:grpSpPr>
              <p:grpSp>
                <p:nvGrpSpPr>
                  <p:cNvPr id="605" name="Group 111"/>
                  <p:cNvGrpSpPr>
                    <a:grpSpLocks/>
                  </p:cNvGrpSpPr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607" name="Group 1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82" y="1010"/>
                      <a:ext cx="314" cy="366"/>
                      <a:chOff x="4182" y="1010"/>
                      <a:chExt cx="314" cy="366"/>
                    </a:xfrm>
                  </p:grpSpPr>
                  <p:grpSp>
                    <p:nvGrpSpPr>
                      <p:cNvPr id="611" name="Group 11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220" y="1010"/>
                        <a:ext cx="276" cy="366"/>
                        <a:chOff x="4220" y="1010"/>
                        <a:chExt cx="276" cy="366"/>
                      </a:xfrm>
                    </p:grpSpPr>
                    <p:sp>
                      <p:nvSpPr>
                        <p:cNvPr id="615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65" y="1228"/>
                          <a:ext cx="131" cy="9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616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54" y="1254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617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9" y="1091"/>
                          <a:ext cx="131" cy="9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618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0" y="1010"/>
                          <a:ext cx="166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619" name="Freeform 11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332" y="1092"/>
                          <a:ext cx="113" cy="208"/>
                        </a:xfrm>
                        <a:custGeom>
                          <a:avLst/>
                          <a:gdLst>
                            <a:gd name="T0" fmla="*/ 112 w 113"/>
                            <a:gd name="T1" fmla="*/ 205 h 208"/>
                            <a:gd name="T2" fmla="*/ 63 w 113"/>
                            <a:gd name="T3" fmla="*/ 207 h 208"/>
                            <a:gd name="T4" fmla="*/ 0 w 113"/>
                            <a:gd name="T5" fmla="*/ 0 h 208"/>
                            <a:gd name="T6" fmla="*/ 70 w 113"/>
                            <a:gd name="T7" fmla="*/ 15 h 208"/>
                            <a:gd name="T8" fmla="*/ 71 w 113"/>
                            <a:gd name="T9" fmla="*/ 117 h 208"/>
                            <a:gd name="T10" fmla="*/ 112 w 113"/>
                            <a:gd name="T11" fmla="*/ 205 h 2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13" h="208">
                              <a:moveTo>
                                <a:pt x="112" y="205"/>
                              </a:moveTo>
                              <a:lnTo>
                                <a:pt x="63" y="207"/>
                              </a:lnTo>
                              <a:lnTo>
                                <a:pt x="0" y="0"/>
                              </a:lnTo>
                              <a:lnTo>
                                <a:pt x="70" y="15"/>
                              </a:lnTo>
                              <a:lnTo>
                                <a:pt x="71" y="117"/>
                              </a:lnTo>
                              <a:lnTo>
                                <a:pt x="112" y="205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612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119"/>
                        <a:ext cx="240" cy="17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613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228"/>
                        <a:ext cx="167" cy="12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614" name="Freeform 1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35" y="1068"/>
                        <a:ext cx="121" cy="224"/>
                      </a:xfrm>
                      <a:custGeom>
                        <a:avLst/>
                        <a:gdLst>
                          <a:gd name="T0" fmla="*/ 110 w 121"/>
                          <a:gd name="T1" fmla="*/ 38 h 224"/>
                          <a:gd name="T2" fmla="*/ 97 w 121"/>
                          <a:gd name="T3" fmla="*/ 85 h 224"/>
                          <a:gd name="T4" fmla="*/ 120 w 121"/>
                          <a:gd name="T5" fmla="*/ 192 h 224"/>
                          <a:gd name="T6" fmla="*/ 72 w 121"/>
                          <a:gd name="T7" fmla="*/ 223 h 224"/>
                          <a:gd name="T8" fmla="*/ 0 w 121"/>
                          <a:gd name="T9" fmla="*/ 95 h 224"/>
                          <a:gd name="T10" fmla="*/ 57 w 121"/>
                          <a:gd name="T11" fmla="*/ 0 h 224"/>
                          <a:gd name="T12" fmla="*/ 110 w 121"/>
                          <a:gd name="T13" fmla="*/ 38 h 2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1" h="224">
                            <a:moveTo>
                              <a:pt x="110" y="38"/>
                            </a:moveTo>
                            <a:lnTo>
                              <a:pt x="97" y="85"/>
                            </a:lnTo>
                            <a:lnTo>
                              <a:pt x="120" y="192"/>
                            </a:lnTo>
                            <a:lnTo>
                              <a:pt x="72" y="223"/>
                            </a:lnTo>
                            <a:lnTo>
                              <a:pt x="0" y="95"/>
                            </a:lnTo>
                            <a:lnTo>
                              <a:pt x="57" y="0"/>
                            </a:lnTo>
                            <a:lnTo>
                              <a:pt x="110" y="38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608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" y="1336"/>
                      <a:ext cx="129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609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982"/>
                      <a:ext cx="168" cy="1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610" name="Freeform 124"/>
                    <p:cNvSpPr>
                      <a:spLocks/>
                    </p:cNvSpPr>
                    <p:nvPr/>
                  </p:nvSpPr>
                  <p:spPr bwMode="auto">
                    <a:xfrm>
                      <a:off x="4224" y="1313"/>
                      <a:ext cx="85" cy="39"/>
                    </a:xfrm>
                    <a:custGeom>
                      <a:avLst/>
                      <a:gdLst>
                        <a:gd name="T0" fmla="*/ 84 w 85"/>
                        <a:gd name="T1" fmla="*/ 24 h 39"/>
                        <a:gd name="T2" fmla="*/ 58 w 85"/>
                        <a:gd name="T3" fmla="*/ 38 h 39"/>
                        <a:gd name="T4" fmla="*/ 0 w 85"/>
                        <a:gd name="T5" fmla="*/ 18 h 39"/>
                        <a:gd name="T6" fmla="*/ 58 w 85"/>
                        <a:gd name="T7" fmla="*/ 0 h 39"/>
                        <a:gd name="T8" fmla="*/ 84 w 85"/>
                        <a:gd name="T9" fmla="*/ 24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5" h="39">
                          <a:moveTo>
                            <a:pt x="84" y="24"/>
                          </a:moveTo>
                          <a:lnTo>
                            <a:pt x="58" y="38"/>
                          </a:lnTo>
                          <a:lnTo>
                            <a:pt x="0" y="18"/>
                          </a:lnTo>
                          <a:lnTo>
                            <a:pt x="58" y="0"/>
                          </a:lnTo>
                          <a:lnTo>
                            <a:pt x="84" y="2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606" name="Freeform 125"/>
                  <p:cNvSpPr>
                    <a:spLocks/>
                  </p:cNvSpPr>
                  <p:nvPr/>
                </p:nvSpPr>
                <p:spPr bwMode="auto">
                  <a:xfrm>
                    <a:off x="4209" y="1042"/>
                    <a:ext cx="47" cy="68"/>
                  </a:xfrm>
                  <a:custGeom>
                    <a:avLst/>
                    <a:gdLst>
                      <a:gd name="T0" fmla="*/ 23 w 47"/>
                      <a:gd name="T1" fmla="*/ 0 h 68"/>
                      <a:gd name="T2" fmla="*/ 46 w 47"/>
                      <a:gd name="T3" fmla="*/ 1 h 68"/>
                      <a:gd name="T4" fmla="*/ 38 w 47"/>
                      <a:gd name="T5" fmla="*/ 67 h 68"/>
                      <a:gd name="T6" fmla="*/ 0 w 47"/>
                      <a:gd name="T7" fmla="*/ 54 h 68"/>
                      <a:gd name="T8" fmla="*/ 23 w 47"/>
                      <a:gd name="T9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68">
                        <a:moveTo>
                          <a:pt x="23" y="0"/>
                        </a:moveTo>
                        <a:lnTo>
                          <a:pt x="46" y="1"/>
                        </a:lnTo>
                        <a:lnTo>
                          <a:pt x="38" y="67"/>
                        </a:lnTo>
                        <a:lnTo>
                          <a:pt x="0" y="54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596" name="Group 126"/>
                <p:cNvGrpSpPr>
                  <a:grpSpLocks/>
                </p:cNvGrpSpPr>
                <p:nvPr/>
              </p:nvGrpSpPr>
              <p:grpSpPr bwMode="auto">
                <a:xfrm>
                  <a:off x="3926" y="902"/>
                  <a:ext cx="385" cy="556"/>
                  <a:chOff x="3926" y="902"/>
                  <a:chExt cx="385" cy="556"/>
                </a:xfrm>
              </p:grpSpPr>
              <p:sp>
                <p:nvSpPr>
                  <p:cNvPr id="599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961" y="1228"/>
                    <a:ext cx="314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600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1065"/>
                    <a:ext cx="314" cy="2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601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902"/>
                    <a:ext cx="241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602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1010"/>
                    <a:ext cx="131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603" name="Freeform 131"/>
                  <p:cNvSpPr>
                    <a:spLocks/>
                  </p:cNvSpPr>
                  <p:nvPr/>
                </p:nvSpPr>
                <p:spPr bwMode="auto">
                  <a:xfrm>
                    <a:off x="4000" y="990"/>
                    <a:ext cx="208" cy="202"/>
                  </a:xfrm>
                  <a:custGeom>
                    <a:avLst/>
                    <a:gdLst>
                      <a:gd name="T0" fmla="*/ 146 w 208"/>
                      <a:gd name="T1" fmla="*/ 8 h 202"/>
                      <a:gd name="T2" fmla="*/ 145 w 208"/>
                      <a:gd name="T3" fmla="*/ 32 h 202"/>
                      <a:gd name="T4" fmla="*/ 194 w 208"/>
                      <a:gd name="T5" fmla="*/ 77 h 202"/>
                      <a:gd name="T6" fmla="*/ 207 w 208"/>
                      <a:gd name="T7" fmla="*/ 82 h 202"/>
                      <a:gd name="T8" fmla="*/ 133 w 208"/>
                      <a:gd name="T9" fmla="*/ 201 h 202"/>
                      <a:gd name="T10" fmla="*/ 0 w 208"/>
                      <a:gd name="T11" fmla="*/ 0 h 202"/>
                      <a:gd name="T12" fmla="*/ 146 w 208"/>
                      <a:gd name="T13" fmla="*/ 8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8" h="202">
                        <a:moveTo>
                          <a:pt x="146" y="8"/>
                        </a:moveTo>
                        <a:lnTo>
                          <a:pt x="145" y="32"/>
                        </a:lnTo>
                        <a:lnTo>
                          <a:pt x="194" y="77"/>
                        </a:lnTo>
                        <a:lnTo>
                          <a:pt x="207" y="82"/>
                        </a:lnTo>
                        <a:lnTo>
                          <a:pt x="133" y="201"/>
                        </a:lnTo>
                        <a:lnTo>
                          <a:pt x="0" y="0"/>
                        </a:lnTo>
                        <a:lnTo>
                          <a:pt x="146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604" name="Freeform 132"/>
                  <p:cNvSpPr>
                    <a:spLocks/>
                  </p:cNvSpPr>
                  <p:nvPr/>
                </p:nvSpPr>
                <p:spPr bwMode="auto">
                  <a:xfrm>
                    <a:off x="4103" y="1271"/>
                    <a:ext cx="133" cy="54"/>
                  </a:xfrm>
                  <a:custGeom>
                    <a:avLst/>
                    <a:gdLst>
                      <a:gd name="T0" fmla="*/ 117 w 133"/>
                      <a:gd name="T1" fmla="*/ 8 h 54"/>
                      <a:gd name="T2" fmla="*/ 132 w 133"/>
                      <a:gd name="T3" fmla="*/ 25 h 54"/>
                      <a:gd name="T4" fmla="*/ 0 w 133"/>
                      <a:gd name="T5" fmla="*/ 53 h 54"/>
                      <a:gd name="T6" fmla="*/ 4 w 133"/>
                      <a:gd name="T7" fmla="*/ 0 h 54"/>
                      <a:gd name="T8" fmla="*/ 117 w 133"/>
                      <a:gd name="T9" fmla="*/ 8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3" h="54">
                        <a:moveTo>
                          <a:pt x="117" y="8"/>
                        </a:moveTo>
                        <a:lnTo>
                          <a:pt x="132" y="25"/>
                        </a:lnTo>
                        <a:lnTo>
                          <a:pt x="0" y="53"/>
                        </a:lnTo>
                        <a:lnTo>
                          <a:pt x="4" y="0"/>
                        </a:lnTo>
                        <a:lnTo>
                          <a:pt x="117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597" name="Oval 133"/>
                <p:cNvSpPr>
                  <a:spLocks noChangeArrowheads="1"/>
                </p:cNvSpPr>
                <p:nvPr/>
              </p:nvSpPr>
              <p:spPr bwMode="auto">
                <a:xfrm>
                  <a:off x="3926" y="13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8" name="Freeform 134"/>
                <p:cNvSpPr>
                  <a:spLocks/>
                </p:cNvSpPr>
                <p:nvPr/>
              </p:nvSpPr>
              <p:spPr bwMode="auto">
                <a:xfrm>
                  <a:off x="4041" y="1378"/>
                  <a:ext cx="87" cy="65"/>
                </a:xfrm>
                <a:custGeom>
                  <a:avLst/>
                  <a:gdLst>
                    <a:gd name="T0" fmla="*/ 34 w 87"/>
                    <a:gd name="T1" fmla="*/ 64 h 65"/>
                    <a:gd name="T2" fmla="*/ 86 w 87"/>
                    <a:gd name="T3" fmla="*/ 41 h 65"/>
                    <a:gd name="T4" fmla="*/ 27 w 87"/>
                    <a:gd name="T5" fmla="*/ 0 h 65"/>
                    <a:gd name="T6" fmla="*/ 0 w 87"/>
                    <a:gd name="T7" fmla="*/ 23 h 65"/>
                    <a:gd name="T8" fmla="*/ 34 w 87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65">
                      <a:moveTo>
                        <a:pt x="34" y="64"/>
                      </a:moveTo>
                      <a:lnTo>
                        <a:pt x="86" y="41"/>
                      </a:lnTo>
                      <a:lnTo>
                        <a:pt x="27" y="0"/>
                      </a:lnTo>
                      <a:lnTo>
                        <a:pt x="0" y="23"/>
                      </a:lnTo>
                      <a:lnTo>
                        <a:pt x="34" y="64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591" name="Oval 135"/>
              <p:cNvSpPr>
                <a:spLocks noChangeArrowheads="1"/>
              </p:cNvSpPr>
              <p:nvPr/>
            </p:nvSpPr>
            <p:spPr bwMode="auto">
              <a:xfrm>
                <a:off x="3567" y="1513"/>
                <a:ext cx="204" cy="14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92" name="Oval 136"/>
              <p:cNvSpPr>
                <a:spLocks noChangeArrowheads="1"/>
              </p:cNvSpPr>
              <p:nvPr/>
            </p:nvSpPr>
            <p:spPr bwMode="auto">
              <a:xfrm>
                <a:off x="3742" y="1513"/>
                <a:ext cx="168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93" name="Oval 137"/>
              <p:cNvSpPr>
                <a:spLocks noChangeArrowheads="1"/>
              </p:cNvSpPr>
              <p:nvPr/>
            </p:nvSpPr>
            <p:spPr bwMode="auto">
              <a:xfrm>
                <a:off x="3843" y="1469"/>
                <a:ext cx="166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94" name="Freeform 138"/>
              <p:cNvSpPr>
                <a:spLocks/>
              </p:cNvSpPr>
              <p:nvPr/>
            </p:nvSpPr>
            <p:spPr bwMode="auto">
              <a:xfrm>
                <a:off x="3696" y="1448"/>
                <a:ext cx="345" cy="171"/>
              </a:xfrm>
              <a:custGeom>
                <a:avLst/>
                <a:gdLst>
                  <a:gd name="T0" fmla="*/ 321 w 345"/>
                  <a:gd name="T1" fmla="*/ 49 h 171"/>
                  <a:gd name="T2" fmla="*/ 288 w 345"/>
                  <a:gd name="T3" fmla="*/ 60 h 171"/>
                  <a:gd name="T4" fmla="*/ 195 w 345"/>
                  <a:gd name="T5" fmla="*/ 129 h 171"/>
                  <a:gd name="T6" fmla="*/ 174 w 345"/>
                  <a:gd name="T7" fmla="*/ 158 h 171"/>
                  <a:gd name="T8" fmla="*/ 73 w 345"/>
                  <a:gd name="T9" fmla="*/ 158 h 171"/>
                  <a:gd name="T10" fmla="*/ 52 w 345"/>
                  <a:gd name="T11" fmla="*/ 170 h 171"/>
                  <a:gd name="T12" fmla="*/ 0 w 345"/>
                  <a:gd name="T13" fmla="*/ 119 h 171"/>
                  <a:gd name="T14" fmla="*/ 233 w 345"/>
                  <a:gd name="T15" fmla="*/ 0 h 171"/>
                  <a:gd name="T16" fmla="*/ 344 w 345"/>
                  <a:gd name="T17" fmla="*/ 27 h 171"/>
                  <a:gd name="T18" fmla="*/ 321 w 345"/>
                  <a:gd name="T19" fmla="*/ 4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71">
                    <a:moveTo>
                      <a:pt x="321" y="49"/>
                    </a:moveTo>
                    <a:lnTo>
                      <a:pt x="288" y="60"/>
                    </a:lnTo>
                    <a:lnTo>
                      <a:pt x="195" y="129"/>
                    </a:lnTo>
                    <a:lnTo>
                      <a:pt x="174" y="158"/>
                    </a:lnTo>
                    <a:lnTo>
                      <a:pt x="73" y="158"/>
                    </a:lnTo>
                    <a:lnTo>
                      <a:pt x="52" y="170"/>
                    </a:lnTo>
                    <a:lnTo>
                      <a:pt x="0" y="119"/>
                    </a:lnTo>
                    <a:lnTo>
                      <a:pt x="233" y="0"/>
                    </a:lnTo>
                    <a:lnTo>
                      <a:pt x="344" y="27"/>
                    </a:lnTo>
                    <a:lnTo>
                      <a:pt x="321" y="4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61" name="Group 139"/>
            <p:cNvGrpSpPr>
              <a:grpSpLocks/>
            </p:cNvGrpSpPr>
            <p:nvPr/>
          </p:nvGrpSpPr>
          <p:grpSpPr bwMode="auto">
            <a:xfrm>
              <a:off x="2248" y="907"/>
              <a:ext cx="556" cy="525"/>
              <a:chOff x="2248" y="907"/>
              <a:chExt cx="556" cy="525"/>
            </a:xfrm>
          </p:grpSpPr>
          <p:grpSp>
            <p:nvGrpSpPr>
              <p:cNvPr id="575" name="Group 140"/>
              <p:cNvGrpSpPr>
                <a:grpSpLocks/>
              </p:cNvGrpSpPr>
              <p:nvPr/>
            </p:nvGrpSpPr>
            <p:grpSpPr bwMode="auto">
              <a:xfrm>
                <a:off x="2248" y="982"/>
                <a:ext cx="299" cy="314"/>
                <a:chOff x="2248" y="982"/>
                <a:chExt cx="299" cy="314"/>
              </a:xfrm>
            </p:grpSpPr>
            <p:sp>
              <p:nvSpPr>
                <p:cNvPr id="586" name="Oval 141"/>
                <p:cNvSpPr>
                  <a:spLocks noChangeArrowheads="1"/>
                </p:cNvSpPr>
                <p:nvPr/>
              </p:nvSpPr>
              <p:spPr bwMode="auto">
                <a:xfrm>
                  <a:off x="2248" y="1091"/>
                  <a:ext cx="129" cy="9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7" name="Oval 142"/>
                <p:cNvSpPr>
                  <a:spLocks noChangeArrowheads="1"/>
                </p:cNvSpPr>
                <p:nvPr/>
              </p:nvSpPr>
              <p:spPr bwMode="auto">
                <a:xfrm>
                  <a:off x="2270" y="1174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8" name="Oval 143"/>
                <p:cNvSpPr>
                  <a:spLocks noChangeArrowheads="1"/>
                </p:cNvSpPr>
                <p:nvPr/>
              </p:nvSpPr>
              <p:spPr bwMode="auto">
                <a:xfrm>
                  <a:off x="2307" y="982"/>
                  <a:ext cx="240" cy="17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9" name="Freeform 144"/>
                <p:cNvSpPr>
                  <a:spLocks/>
                </p:cNvSpPr>
                <p:nvPr/>
              </p:nvSpPr>
              <p:spPr bwMode="auto">
                <a:xfrm>
                  <a:off x="2291" y="1104"/>
                  <a:ext cx="84" cy="95"/>
                </a:xfrm>
                <a:custGeom>
                  <a:avLst/>
                  <a:gdLst>
                    <a:gd name="T0" fmla="*/ 47 w 84"/>
                    <a:gd name="T1" fmla="*/ 0 h 95"/>
                    <a:gd name="T2" fmla="*/ 0 w 84"/>
                    <a:gd name="T3" fmla="*/ 18 h 95"/>
                    <a:gd name="T4" fmla="*/ 1 w 84"/>
                    <a:gd name="T5" fmla="*/ 76 h 95"/>
                    <a:gd name="T6" fmla="*/ 16 w 84"/>
                    <a:gd name="T7" fmla="*/ 94 h 95"/>
                    <a:gd name="T8" fmla="*/ 83 w 84"/>
                    <a:gd name="T9" fmla="*/ 76 h 95"/>
                    <a:gd name="T10" fmla="*/ 47 w 84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95">
                      <a:moveTo>
                        <a:pt x="47" y="0"/>
                      </a:moveTo>
                      <a:lnTo>
                        <a:pt x="0" y="18"/>
                      </a:lnTo>
                      <a:lnTo>
                        <a:pt x="1" y="76"/>
                      </a:lnTo>
                      <a:lnTo>
                        <a:pt x="16" y="94"/>
                      </a:lnTo>
                      <a:lnTo>
                        <a:pt x="83" y="76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576" name="Group 145"/>
              <p:cNvGrpSpPr>
                <a:grpSpLocks/>
              </p:cNvGrpSpPr>
              <p:nvPr/>
            </p:nvGrpSpPr>
            <p:grpSpPr bwMode="auto">
              <a:xfrm>
                <a:off x="2344" y="907"/>
                <a:ext cx="460" cy="525"/>
                <a:chOff x="2344" y="907"/>
                <a:chExt cx="460" cy="525"/>
              </a:xfrm>
            </p:grpSpPr>
            <p:sp>
              <p:nvSpPr>
                <p:cNvPr id="578" name="Oval 146"/>
                <p:cNvSpPr>
                  <a:spLocks noChangeArrowheads="1"/>
                </p:cNvSpPr>
                <p:nvPr/>
              </p:nvSpPr>
              <p:spPr bwMode="auto">
                <a:xfrm>
                  <a:off x="2491" y="929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79" name="Oval 147"/>
                <p:cNvSpPr>
                  <a:spLocks noChangeArrowheads="1"/>
                </p:cNvSpPr>
                <p:nvPr/>
              </p:nvSpPr>
              <p:spPr bwMode="auto">
                <a:xfrm>
                  <a:off x="2344" y="10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0" name="Oval 148"/>
                <p:cNvSpPr>
                  <a:spLocks noChangeArrowheads="1"/>
                </p:cNvSpPr>
                <p:nvPr/>
              </p:nvSpPr>
              <p:spPr bwMode="auto">
                <a:xfrm>
                  <a:off x="2380" y="1174"/>
                  <a:ext cx="242" cy="17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1" name="Oval 149"/>
                <p:cNvSpPr>
                  <a:spLocks noChangeArrowheads="1"/>
                </p:cNvSpPr>
                <p:nvPr/>
              </p:nvSpPr>
              <p:spPr bwMode="auto">
                <a:xfrm>
                  <a:off x="2454" y="1254"/>
                  <a:ext cx="240" cy="17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2" name="Oval 150"/>
                <p:cNvSpPr>
                  <a:spLocks noChangeArrowheads="1"/>
                </p:cNvSpPr>
                <p:nvPr/>
              </p:nvSpPr>
              <p:spPr bwMode="auto">
                <a:xfrm>
                  <a:off x="2471" y="1042"/>
                  <a:ext cx="214" cy="151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3" name="Oval 151"/>
                <p:cNvSpPr>
                  <a:spLocks noChangeArrowheads="1"/>
                </p:cNvSpPr>
                <p:nvPr/>
              </p:nvSpPr>
              <p:spPr bwMode="auto">
                <a:xfrm>
                  <a:off x="2656" y="907"/>
                  <a:ext cx="129" cy="9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4" name="Freeform 152"/>
                <p:cNvSpPr>
                  <a:spLocks/>
                </p:cNvSpPr>
                <p:nvPr/>
              </p:nvSpPr>
              <p:spPr bwMode="auto">
                <a:xfrm>
                  <a:off x="2541" y="1010"/>
                  <a:ext cx="151" cy="76"/>
                </a:xfrm>
                <a:custGeom>
                  <a:avLst/>
                  <a:gdLst>
                    <a:gd name="T0" fmla="*/ 0 w 151"/>
                    <a:gd name="T1" fmla="*/ 20 h 76"/>
                    <a:gd name="T2" fmla="*/ 19 w 151"/>
                    <a:gd name="T3" fmla="*/ 56 h 76"/>
                    <a:gd name="T4" fmla="*/ 150 w 151"/>
                    <a:gd name="T5" fmla="*/ 75 h 76"/>
                    <a:gd name="T6" fmla="*/ 150 w 151"/>
                    <a:gd name="T7" fmla="*/ 28 h 76"/>
                    <a:gd name="T8" fmla="*/ 9 w 151"/>
                    <a:gd name="T9" fmla="*/ 0 h 76"/>
                    <a:gd name="T10" fmla="*/ 0 w 151"/>
                    <a:gd name="T11" fmla="*/ 2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1" h="76">
                      <a:moveTo>
                        <a:pt x="0" y="20"/>
                      </a:moveTo>
                      <a:lnTo>
                        <a:pt x="19" y="56"/>
                      </a:lnTo>
                      <a:lnTo>
                        <a:pt x="150" y="75"/>
                      </a:lnTo>
                      <a:lnTo>
                        <a:pt x="150" y="28"/>
                      </a:lnTo>
                      <a:lnTo>
                        <a:pt x="9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5" name="Freeform 153"/>
                <p:cNvSpPr>
                  <a:spLocks/>
                </p:cNvSpPr>
                <p:nvPr/>
              </p:nvSpPr>
              <p:spPr bwMode="auto">
                <a:xfrm>
                  <a:off x="2394" y="1149"/>
                  <a:ext cx="172" cy="159"/>
                </a:xfrm>
                <a:custGeom>
                  <a:avLst/>
                  <a:gdLst>
                    <a:gd name="T0" fmla="*/ 106 w 172"/>
                    <a:gd name="T1" fmla="*/ 0 h 159"/>
                    <a:gd name="T2" fmla="*/ 0 w 172"/>
                    <a:gd name="T3" fmla="*/ 40 h 159"/>
                    <a:gd name="T4" fmla="*/ 44 w 172"/>
                    <a:gd name="T5" fmla="*/ 71 h 159"/>
                    <a:gd name="T6" fmla="*/ 50 w 172"/>
                    <a:gd name="T7" fmla="*/ 148 h 159"/>
                    <a:gd name="T8" fmla="*/ 75 w 172"/>
                    <a:gd name="T9" fmla="*/ 158 h 159"/>
                    <a:gd name="T10" fmla="*/ 164 w 172"/>
                    <a:gd name="T11" fmla="*/ 108 h 159"/>
                    <a:gd name="T12" fmla="*/ 171 w 172"/>
                    <a:gd name="T13" fmla="*/ 16 h 159"/>
                    <a:gd name="T14" fmla="*/ 106 w 172"/>
                    <a:gd name="T1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2" h="159">
                      <a:moveTo>
                        <a:pt x="106" y="0"/>
                      </a:moveTo>
                      <a:lnTo>
                        <a:pt x="0" y="40"/>
                      </a:lnTo>
                      <a:lnTo>
                        <a:pt x="44" y="71"/>
                      </a:lnTo>
                      <a:lnTo>
                        <a:pt x="50" y="148"/>
                      </a:lnTo>
                      <a:lnTo>
                        <a:pt x="75" y="158"/>
                      </a:lnTo>
                      <a:lnTo>
                        <a:pt x="164" y="108"/>
                      </a:lnTo>
                      <a:lnTo>
                        <a:pt x="171" y="16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577" name="Freeform 154"/>
              <p:cNvSpPr>
                <a:spLocks/>
              </p:cNvSpPr>
              <p:nvPr/>
            </p:nvSpPr>
            <p:spPr bwMode="auto">
              <a:xfrm>
                <a:off x="2650" y="963"/>
                <a:ext cx="88" cy="75"/>
              </a:xfrm>
              <a:custGeom>
                <a:avLst/>
                <a:gdLst>
                  <a:gd name="T0" fmla="*/ 0 w 88"/>
                  <a:gd name="T1" fmla="*/ 39 h 75"/>
                  <a:gd name="T2" fmla="*/ 37 w 88"/>
                  <a:gd name="T3" fmla="*/ 0 h 75"/>
                  <a:gd name="T4" fmla="*/ 87 w 88"/>
                  <a:gd name="T5" fmla="*/ 39 h 75"/>
                  <a:gd name="T6" fmla="*/ 45 w 88"/>
                  <a:gd name="T7" fmla="*/ 74 h 75"/>
                  <a:gd name="T8" fmla="*/ 0 w 88"/>
                  <a:gd name="T9" fmla="*/ 3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75">
                    <a:moveTo>
                      <a:pt x="0" y="39"/>
                    </a:moveTo>
                    <a:lnTo>
                      <a:pt x="37" y="0"/>
                    </a:lnTo>
                    <a:lnTo>
                      <a:pt x="87" y="39"/>
                    </a:lnTo>
                    <a:lnTo>
                      <a:pt x="45" y="74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62" name="Group 155"/>
            <p:cNvGrpSpPr>
              <a:grpSpLocks/>
            </p:cNvGrpSpPr>
            <p:nvPr/>
          </p:nvGrpSpPr>
          <p:grpSpPr bwMode="auto">
            <a:xfrm>
              <a:off x="2529" y="820"/>
              <a:ext cx="1638" cy="883"/>
              <a:chOff x="2529" y="820"/>
              <a:chExt cx="1638" cy="883"/>
            </a:xfrm>
          </p:grpSpPr>
          <p:sp>
            <p:nvSpPr>
              <p:cNvPr id="563" name="Oval 156"/>
              <p:cNvSpPr>
                <a:spLocks noChangeArrowheads="1"/>
              </p:cNvSpPr>
              <p:nvPr/>
            </p:nvSpPr>
            <p:spPr bwMode="auto">
              <a:xfrm>
                <a:off x="3042" y="848"/>
                <a:ext cx="388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4" name="Oval 157"/>
              <p:cNvSpPr>
                <a:spLocks noChangeArrowheads="1"/>
              </p:cNvSpPr>
              <p:nvPr/>
            </p:nvSpPr>
            <p:spPr bwMode="auto">
              <a:xfrm>
                <a:off x="3374" y="820"/>
                <a:ext cx="313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5" name="Oval 158"/>
              <p:cNvSpPr>
                <a:spLocks noChangeArrowheads="1"/>
              </p:cNvSpPr>
              <p:nvPr/>
            </p:nvSpPr>
            <p:spPr bwMode="auto">
              <a:xfrm>
                <a:off x="3668" y="1065"/>
                <a:ext cx="499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6" name="Oval 159"/>
              <p:cNvSpPr>
                <a:spLocks noChangeArrowheads="1"/>
              </p:cNvSpPr>
              <p:nvPr/>
            </p:nvSpPr>
            <p:spPr bwMode="auto">
              <a:xfrm>
                <a:off x="2712" y="1228"/>
                <a:ext cx="570" cy="42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7" name="Oval 160"/>
              <p:cNvSpPr>
                <a:spLocks noChangeArrowheads="1"/>
              </p:cNvSpPr>
              <p:nvPr/>
            </p:nvSpPr>
            <p:spPr bwMode="auto">
              <a:xfrm>
                <a:off x="3521" y="1282"/>
                <a:ext cx="422" cy="3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8" name="Oval 161"/>
              <p:cNvSpPr>
                <a:spLocks noChangeArrowheads="1"/>
              </p:cNvSpPr>
              <p:nvPr/>
            </p:nvSpPr>
            <p:spPr bwMode="auto">
              <a:xfrm>
                <a:off x="2564" y="1310"/>
                <a:ext cx="315" cy="229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9" name="Oval 162"/>
              <p:cNvSpPr>
                <a:spLocks noChangeArrowheads="1"/>
              </p:cNvSpPr>
              <p:nvPr/>
            </p:nvSpPr>
            <p:spPr bwMode="auto">
              <a:xfrm>
                <a:off x="2529" y="1119"/>
                <a:ext cx="312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0" name="Oval 163"/>
              <p:cNvSpPr>
                <a:spLocks noChangeArrowheads="1"/>
              </p:cNvSpPr>
              <p:nvPr/>
            </p:nvSpPr>
            <p:spPr bwMode="auto">
              <a:xfrm>
                <a:off x="2675" y="902"/>
                <a:ext cx="498" cy="36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1" name="Oval 164"/>
              <p:cNvSpPr>
                <a:spLocks noChangeArrowheads="1"/>
              </p:cNvSpPr>
              <p:nvPr/>
            </p:nvSpPr>
            <p:spPr bwMode="auto">
              <a:xfrm>
                <a:off x="3115" y="1336"/>
                <a:ext cx="500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2" name="Oval 165"/>
              <p:cNvSpPr>
                <a:spLocks noChangeArrowheads="1"/>
              </p:cNvSpPr>
              <p:nvPr/>
            </p:nvSpPr>
            <p:spPr bwMode="auto">
              <a:xfrm>
                <a:off x="3742" y="929"/>
                <a:ext cx="386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3" name="Oval 166"/>
              <p:cNvSpPr>
                <a:spLocks noChangeArrowheads="1"/>
              </p:cNvSpPr>
              <p:nvPr/>
            </p:nvSpPr>
            <p:spPr bwMode="auto">
              <a:xfrm>
                <a:off x="3631" y="820"/>
                <a:ext cx="351" cy="25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4" name="Freeform 167"/>
              <p:cNvSpPr>
                <a:spLocks/>
              </p:cNvSpPr>
              <p:nvPr/>
            </p:nvSpPr>
            <p:spPr bwMode="auto">
              <a:xfrm>
                <a:off x="2661" y="889"/>
                <a:ext cx="1415" cy="700"/>
              </a:xfrm>
              <a:custGeom>
                <a:avLst/>
                <a:gdLst>
                  <a:gd name="T0" fmla="*/ 436 w 1415"/>
                  <a:gd name="T1" fmla="*/ 70 h 700"/>
                  <a:gd name="T2" fmla="*/ 494 w 1415"/>
                  <a:gd name="T3" fmla="*/ 20 h 700"/>
                  <a:gd name="T4" fmla="*/ 759 w 1415"/>
                  <a:gd name="T5" fmla="*/ 24 h 700"/>
                  <a:gd name="T6" fmla="*/ 947 w 1415"/>
                  <a:gd name="T7" fmla="*/ 0 h 700"/>
                  <a:gd name="T8" fmla="*/ 1180 w 1415"/>
                  <a:gd name="T9" fmla="*/ 83 h 700"/>
                  <a:gd name="T10" fmla="*/ 1300 w 1415"/>
                  <a:gd name="T11" fmla="*/ 60 h 700"/>
                  <a:gd name="T12" fmla="*/ 1362 w 1415"/>
                  <a:gd name="T13" fmla="*/ 70 h 700"/>
                  <a:gd name="T14" fmla="*/ 1376 w 1415"/>
                  <a:gd name="T15" fmla="*/ 278 h 700"/>
                  <a:gd name="T16" fmla="*/ 1414 w 1415"/>
                  <a:gd name="T17" fmla="*/ 311 h 700"/>
                  <a:gd name="T18" fmla="*/ 1304 w 1415"/>
                  <a:gd name="T19" fmla="*/ 472 h 700"/>
                  <a:gd name="T20" fmla="*/ 1185 w 1415"/>
                  <a:gd name="T21" fmla="*/ 363 h 700"/>
                  <a:gd name="T22" fmla="*/ 1153 w 1415"/>
                  <a:gd name="T23" fmla="*/ 418 h 700"/>
                  <a:gd name="T24" fmla="*/ 986 w 1415"/>
                  <a:gd name="T25" fmla="*/ 640 h 700"/>
                  <a:gd name="T26" fmla="*/ 427 w 1415"/>
                  <a:gd name="T27" fmla="*/ 699 h 700"/>
                  <a:gd name="T28" fmla="*/ 135 w 1415"/>
                  <a:gd name="T29" fmla="*/ 655 h 700"/>
                  <a:gd name="T30" fmla="*/ 45 w 1415"/>
                  <a:gd name="T31" fmla="*/ 519 h 700"/>
                  <a:gd name="T32" fmla="*/ 45 w 1415"/>
                  <a:gd name="T33" fmla="*/ 379 h 700"/>
                  <a:gd name="T34" fmla="*/ 0 w 1415"/>
                  <a:gd name="T35" fmla="*/ 261 h 700"/>
                  <a:gd name="T36" fmla="*/ 436 w 1415"/>
                  <a:gd name="T37" fmla="*/ 7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5" h="700">
                    <a:moveTo>
                      <a:pt x="436" y="70"/>
                    </a:moveTo>
                    <a:lnTo>
                      <a:pt x="494" y="20"/>
                    </a:lnTo>
                    <a:lnTo>
                      <a:pt x="759" y="24"/>
                    </a:lnTo>
                    <a:lnTo>
                      <a:pt x="947" y="0"/>
                    </a:lnTo>
                    <a:lnTo>
                      <a:pt x="1180" y="83"/>
                    </a:lnTo>
                    <a:lnTo>
                      <a:pt x="1300" y="60"/>
                    </a:lnTo>
                    <a:lnTo>
                      <a:pt x="1362" y="70"/>
                    </a:lnTo>
                    <a:lnTo>
                      <a:pt x="1376" y="278"/>
                    </a:lnTo>
                    <a:lnTo>
                      <a:pt x="1414" y="311"/>
                    </a:lnTo>
                    <a:lnTo>
                      <a:pt x="1304" y="472"/>
                    </a:lnTo>
                    <a:lnTo>
                      <a:pt x="1185" y="363"/>
                    </a:lnTo>
                    <a:lnTo>
                      <a:pt x="1153" y="418"/>
                    </a:lnTo>
                    <a:lnTo>
                      <a:pt x="986" y="640"/>
                    </a:lnTo>
                    <a:lnTo>
                      <a:pt x="427" y="699"/>
                    </a:lnTo>
                    <a:lnTo>
                      <a:pt x="135" y="655"/>
                    </a:lnTo>
                    <a:lnTo>
                      <a:pt x="45" y="519"/>
                    </a:lnTo>
                    <a:lnTo>
                      <a:pt x="45" y="379"/>
                    </a:lnTo>
                    <a:lnTo>
                      <a:pt x="0" y="261"/>
                    </a:lnTo>
                    <a:lnTo>
                      <a:pt x="436" y="70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17853" y="655006"/>
            <a:ext cx="8133857" cy="308939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37984" y="605694"/>
            <a:ext cx="3281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主机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2000" b="1" baseline="-25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到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2000" b="1" baseline="-25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之间的通信</a:t>
            </a:r>
          </a:p>
        </p:txBody>
      </p:sp>
      <p:sp>
        <p:nvSpPr>
          <p:cNvPr id="5" name="矩形 4"/>
          <p:cNvSpPr/>
          <p:nvPr/>
        </p:nvSpPr>
        <p:spPr>
          <a:xfrm>
            <a:off x="1363476" y="1182051"/>
            <a:ext cx="6442608" cy="523220"/>
          </a:xfrm>
          <a:prstGeom prst="rect">
            <a:avLst/>
          </a:prstGeom>
          <a:solidFill>
            <a:srgbClr val="99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假定公司总部的主机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要和内部的主机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进行通信。由于都在公司内部，不需要加密，因此不需要建立安全关联。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6214933" y="2291017"/>
            <a:ext cx="2197948" cy="1920002"/>
          </a:xfrm>
          <a:prstGeom prst="roundRect">
            <a:avLst/>
          </a:prstGeom>
          <a:solidFill>
            <a:srgbClr val="00FFFF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778708" y="2291017"/>
            <a:ext cx="2197948" cy="1920002"/>
          </a:xfrm>
          <a:prstGeom prst="roundRect">
            <a:avLst/>
          </a:prstGeom>
          <a:solidFill>
            <a:srgbClr val="33CCFF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Line 205"/>
          <p:cNvSpPr>
            <a:spLocks noChangeShapeType="1"/>
          </p:cNvSpPr>
          <p:nvPr/>
        </p:nvSpPr>
        <p:spPr bwMode="auto">
          <a:xfrm>
            <a:off x="1550455" y="3162521"/>
            <a:ext cx="154179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48"/>
          <p:cNvSpPr txBox="1">
            <a:spLocks noChangeArrowheads="1"/>
          </p:cNvSpPr>
          <p:nvPr/>
        </p:nvSpPr>
        <p:spPr bwMode="auto">
          <a:xfrm>
            <a:off x="1370567" y="1982744"/>
            <a:ext cx="902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公司总部</a:t>
            </a:r>
          </a:p>
        </p:txBody>
      </p:sp>
      <p:pic>
        <p:nvPicPr>
          <p:cNvPr id="13" name="Picture 20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191" y="3018232"/>
            <a:ext cx="475967" cy="30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207"/>
          <p:cNvSpPr txBox="1">
            <a:spLocks noChangeArrowheads="1"/>
          </p:cNvSpPr>
          <p:nvPr/>
        </p:nvSpPr>
        <p:spPr bwMode="auto">
          <a:xfrm>
            <a:off x="4104657" y="1971122"/>
            <a:ext cx="723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sp>
        <p:nvSpPr>
          <p:cNvPr id="17" name="Text Box 208"/>
          <p:cNvSpPr txBox="1">
            <a:spLocks noChangeArrowheads="1"/>
          </p:cNvSpPr>
          <p:nvPr/>
        </p:nvSpPr>
        <p:spPr bwMode="auto">
          <a:xfrm>
            <a:off x="2553385" y="2610375"/>
            <a:ext cx="412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6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9" name="Text Box 213"/>
          <p:cNvSpPr txBox="1">
            <a:spLocks noChangeArrowheads="1"/>
          </p:cNvSpPr>
          <p:nvPr/>
        </p:nvSpPr>
        <p:spPr bwMode="auto">
          <a:xfrm>
            <a:off x="784646" y="2856443"/>
            <a:ext cx="4379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grpSp>
        <p:nvGrpSpPr>
          <p:cNvPr id="20" name="组合 990"/>
          <p:cNvGrpSpPr>
            <a:grpSpLocks/>
          </p:cNvGrpSpPr>
          <p:nvPr/>
        </p:nvGrpSpPr>
        <p:grpSpPr bwMode="auto">
          <a:xfrm>
            <a:off x="1717043" y="2900878"/>
            <a:ext cx="617057" cy="175070"/>
            <a:chOff x="1691680" y="1052736"/>
            <a:chExt cx="576064" cy="144016"/>
          </a:xfrm>
        </p:grpSpPr>
        <p:sp>
          <p:nvSpPr>
            <p:cNvPr id="531" name="矩形 530"/>
            <p:cNvSpPr/>
            <p:nvPr/>
          </p:nvSpPr>
          <p:spPr bwMode="auto">
            <a:xfrm>
              <a:off x="1691680" y="1052736"/>
              <a:ext cx="360238" cy="144016"/>
            </a:xfrm>
            <a:prstGeom prst="rect">
              <a:avLst/>
            </a:prstGeom>
            <a:solidFill>
              <a:srgbClr val="FFC0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32" name="直接箭头连接符 988"/>
            <p:cNvCxnSpPr>
              <a:cxnSpLocks noChangeShapeType="1"/>
              <a:stCxn id="531" idx="3"/>
            </p:cNvCxnSpPr>
            <p:nvPr/>
          </p:nvCxnSpPr>
          <p:spPr bwMode="auto">
            <a:xfrm>
              <a:off x="2051720" y="1124744"/>
              <a:ext cx="216024" cy="0"/>
            </a:xfrm>
            <a:prstGeom prst="straightConnector1">
              <a:avLst/>
            </a:prstGeom>
            <a:noFill/>
            <a:ln w="38100" algn="ctr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24" name="Picture 20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926" y="3043243"/>
            <a:ext cx="475967" cy="30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直接连接符 504"/>
          <p:cNvCxnSpPr>
            <a:cxnSpLocks noChangeShapeType="1"/>
          </p:cNvCxnSpPr>
          <p:nvPr/>
        </p:nvCxnSpPr>
        <p:spPr bwMode="auto">
          <a:xfrm flipV="1">
            <a:off x="6036445" y="3195226"/>
            <a:ext cx="280481" cy="962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Box 208"/>
          <p:cNvSpPr txBox="1">
            <a:spLocks noChangeArrowheads="1"/>
          </p:cNvSpPr>
          <p:nvPr/>
        </p:nvSpPr>
        <p:spPr bwMode="auto">
          <a:xfrm>
            <a:off x="6330525" y="2639234"/>
            <a:ext cx="412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6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28" name="Text Box 213"/>
          <p:cNvSpPr txBox="1">
            <a:spLocks noChangeArrowheads="1"/>
          </p:cNvSpPr>
          <p:nvPr/>
        </p:nvSpPr>
        <p:spPr bwMode="auto">
          <a:xfrm>
            <a:off x="7926453" y="2838869"/>
            <a:ext cx="4379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cxnSp>
        <p:nvCxnSpPr>
          <p:cNvPr id="29" name="直接连接符 536"/>
          <p:cNvCxnSpPr>
            <a:cxnSpLocks noChangeShapeType="1"/>
          </p:cNvCxnSpPr>
          <p:nvPr/>
        </p:nvCxnSpPr>
        <p:spPr bwMode="auto">
          <a:xfrm flipV="1">
            <a:off x="6792893" y="3185607"/>
            <a:ext cx="819344" cy="961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 Box 48"/>
          <p:cNvSpPr txBox="1">
            <a:spLocks noChangeArrowheads="1"/>
          </p:cNvSpPr>
          <p:nvPr/>
        </p:nvSpPr>
        <p:spPr bwMode="auto">
          <a:xfrm>
            <a:off x="6921458" y="1980820"/>
            <a:ext cx="723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分公司</a:t>
            </a:r>
          </a:p>
        </p:txBody>
      </p:sp>
      <p:cxnSp>
        <p:nvCxnSpPr>
          <p:cNvPr id="33" name="直接连接符 540"/>
          <p:cNvCxnSpPr>
            <a:cxnSpLocks noChangeShapeType="1"/>
          </p:cNvCxnSpPr>
          <p:nvPr/>
        </p:nvCxnSpPr>
        <p:spPr bwMode="auto">
          <a:xfrm flipH="1">
            <a:off x="2413996" y="3297190"/>
            <a:ext cx="236283" cy="30396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 Box 213"/>
          <p:cNvSpPr txBox="1">
            <a:spLocks noChangeArrowheads="1"/>
          </p:cNvSpPr>
          <p:nvPr/>
        </p:nvSpPr>
        <p:spPr bwMode="auto">
          <a:xfrm>
            <a:off x="1781639" y="3424164"/>
            <a:ext cx="4379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6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35" name="矩形 540"/>
          <p:cNvSpPr>
            <a:spLocks noChangeArrowheads="1"/>
          </p:cNvSpPr>
          <p:nvPr/>
        </p:nvSpPr>
        <p:spPr bwMode="auto">
          <a:xfrm>
            <a:off x="1993262" y="2904725"/>
            <a:ext cx="108793" cy="169299"/>
          </a:xfrm>
          <a:prstGeom prst="rect">
            <a:avLst/>
          </a:prstGeom>
          <a:solidFill>
            <a:srgbClr val="00FFFF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548"/>
          <p:cNvGrpSpPr>
            <a:grpSpLocks/>
          </p:cNvGrpSpPr>
          <p:nvPr/>
        </p:nvGrpSpPr>
        <p:grpSpPr bwMode="auto">
          <a:xfrm>
            <a:off x="1505902" y="2349761"/>
            <a:ext cx="1144864" cy="653079"/>
            <a:chOff x="1505608" y="598373"/>
            <a:chExt cx="1074067" cy="538002"/>
          </a:xfrm>
        </p:grpSpPr>
        <p:grpSp>
          <p:nvGrpSpPr>
            <p:cNvPr id="47" name="组合 516"/>
            <p:cNvGrpSpPr>
              <a:grpSpLocks/>
            </p:cNvGrpSpPr>
            <p:nvPr/>
          </p:nvGrpSpPr>
          <p:grpSpPr bwMode="auto">
            <a:xfrm>
              <a:off x="1505608" y="598373"/>
              <a:ext cx="1074067" cy="294860"/>
              <a:chOff x="1576472" y="576470"/>
              <a:chExt cx="1033000" cy="294860"/>
            </a:xfrm>
          </p:grpSpPr>
          <p:sp>
            <p:nvSpPr>
              <p:cNvPr id="49" name="圆角矩形标注 552"/>
              <p:cNvSpPr>
                <a:spLocks noChangeArrowheads="1"/>
              </p:cNvSpPr>
              <p:nvPr/>
            </p:nvSpPr>
            <p:spPr bwMode="auto">
              <a:xfrm>
                <a:off x="1591178" y="576470"/>
                <a:ext cx="992998" cy="294860"/>
              </a:xfrm>
              <a:prstGeom prst="wedgeRoundRectCallout">
                <a:avLst>
                  <a:gd name="adj1" fmla="val -9139"/>
                  <a:gd name="adj2" fmla="val 50139"/>
                  <a:gd name="adj3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Text Box 48"/>
              <p:cNvSpPr txBox="1">
                <a:spLocks noChangeArrowheads="1"/>
              </p:cNvSpPr>
              <p:nvPr/>
            </p:nvSpPr>
            <p:spPr bwMode="auto">
              <a:xfrm>
                <a:off x="1576472" y="609118"/>
                <a:ext cx="1033000" cy="2535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 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4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 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4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8" name="下箭头 551"/>
            <p:cNvSpPr>
              <a:spLocks noChangeArrowheads="1"/>
            </p:cNvSpPr>
            <p:nvPr/>
          </p:nvSpPr>
          <p:spPr bwMode="auto">
            <a:xfrm>
              <a:off x="1962200" y="895401"/>
              <a:ext cx="89519" cy="240974"/>
            </a:xfrm>
            <a:prstGeom prst="downArrow">
              <a:avLst>
                <a:gd name="adj1" fmla="val 50000"/>
                <a:gd name="adj2" fmla="val 127715"/>
              </a:avLst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20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285" y="2922613"/>
            <a:ext cx="488382" cy="48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1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229" y="2921657"/>
            <a:ext cx="488382" cy="48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2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49" y="3540732"/>
            <a:ext cx="488382" cy="48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71396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7852" y="1074150"/>
            <a:ext cx="8133857" cy="330098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517853" y="655006"/>
            <a:ext cx="8133857" cy="308939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637984" y="605694"/>
            <a:ext cx="44438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路由器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到主机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的安全关联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SA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363476" y="1182051"/>
            <a:ext cx="6442608" cy="523220"/>
          </a:xfrm>
          <a:prstGeom prst="rect">
            <a:avLst/>
          </a:prstGeom>
          <a:solidFill>
            <a:srgbClr val="99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若公司总部的主机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要和某外地业务员的主机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进行安全通信，需要在公司总部的路由器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和外地业务员的主机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建立安全关联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SA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pSp>
        <p:nvGrpSpPr>
          <p:cNvPr id="1080" name="Group 107"/>
          <p:cNvGrpSpPr>
            <a:grpSpLocks/>
          </p:cNvGrpSpPr>
          <p:nvPr/>
        </p:nvGrpSpPr>
        <p:grpSpPr bwMode="auto">
          <a:xfrm>
            <a:off x="3317042" y="2247664"/>
            <a:ext cx="3220329" cy="1969898"/>
            <a:chOff x="2248" y="820"/>
            <a:chExt cx="2248" cy="883"/>
          </a:xfrm>
        </p:grpSpPr>
        <p:grpSp>
          <p:nvGrpSpPr>
            <p:cNvPr id="1081" name="Group 108"/>
            <p:cNvGrpSpPr>
              <a:grpSpLocks/>
            </p:cNvGrpSpPr>
            <p:nvPr/>
          </p:nvGrpSpPr>
          <p:grpSpPr bwMode="auto">
            <a:xfrm>
              <a:off x="3567" y="902"/>
              <a:ext cx="929" cy="759"/>
              <a:chOff x="3567" y="902"/>
              <a:chExt cx="929" cy="759"/>
            </a:xfrm>
          </p:grpSpPr>
          <p:grpSp>
            <p:nvGrpSpPr>
              <p:cNvPr id="1111" name="Group 109"/>
              <p:cNvGrpSpPr>
                <a:grpSpLocks/>
              </p:cNvGrpSpPr>
              <p:nvPr/>
            </p:nvGrpSpPr>
            <p:grpSpPr bwMode="auto">
              <a:xfrm>
                <a:off x="3926" y="902"/>
                <a:ext cx="570" cy="611"/>
                <a:chOff x="3926" y="902"/>
                <a:chExt cx="570" cy="611"/>
              </a:xfrm>
            </p:grpSpPr>
            <p:grpSp>
              <p:nvGrpSpPr>
                <p:cNvPr id="1116" name="Group 110"/>
                <p:cNvGrpSpPr>
                  <a:grpSpLocks/>
                </p:cNvGrpSpPr>
                <p:nvPr/>
              </p:nvGrpSpPr>
              <p:grpSpPr bwMode="auto">
                <a:xfrm>
                  <a:off x="4071" y="982"/>
                  <a:ext cx="425" cy="448"/>
                  <a:chOff x="4071" y="982"/>
                  <a:chExt cx="425" cy="448"/>
                </a:xfrm>
              </p:grpSpPr>
              <p:grpSp>
                <p:nvGrpSpPr>
                  <p:cNvPr id="1126" name="Group 111"/>
                  <p:cNvGrpSpPr>
                    <a:grpSpLocks/>
                  </p:cNvGrpSpPr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1128" name="Group 1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82" y="1010"/>
                      <a:ext cx="314" cy="366"/>
                      <a:chOff x="4182" y="1010"/>
                      <a:chExt cx="314" cy="366"/>
                    </a:xfrm>
                  </p:grpSpPr>
                  <p:grpSp>
                    <p:nvGrpSpPr>
                      <p:cNvPr id="1132" name="Group 11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220" y="1010"/>
                        <a:ext cx="276" cy="366"/>
                        <a:chOff x="4220" y="1010"/>
                        <a:chExt cx="276" cy="366"/>
                      </a:xfrm>
                    </p:grpSpPr>
                    <p:sp>
                      <p:nvSpPr>
                        <p:cNvPr id="1136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65" y="1228"/>
                          <a:ext cx="131" cy="9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1137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54" y="1254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1138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9" y="1091"/>
                          <a:ext cx="131" cy="9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1139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0" y="1010"/>
                          <a:ext cx="166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1140" name="Freeform 11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332" y="1092"/>
                          <a:ext cx="113" cy="208"/>
                        </a:xfrm>
                        <a:custGeom>
                          <a:avLst/>
                          <a:gdLst>
                            <a:gd name="T0" fmla="*/ 112 w 113"/>
                            <a:gd name="T1" fmla="*/ 205 h 208"/>
                            <a:gd name="T2" fmla="*/ 63 w 113"/>
                            <a:gd name="T3" fmla="*/ 207 h 208"/>
                            <a:gd name="T4" fmla="*/ 0 w 113"/>
                            <a:gd name="T5" fmla="*/ 0 h 208"/>
                            <a:gd name="T6" fmla="*/ 70 w 113"/>
                            <a:gd name="T7" fmla="*/ 15 h 208"/>
                            <a:gd name="T8" fmla="*/ 71 w 113"/>
                            <a:gd name="T9" fmla="*/ 117 h 208"/>
                            <a:gd name="T10" fmla="*/ 112 w 113"/>
                            <a:gd name="T11" fmla="*/ 205 h 2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13" h="208">
                              <a:moveTo>
                                <a:pt x="112" y="205"/>
                              </a:moveTo>
                              <a:lnTo>
                                <a:pt x="63" y="207"/>
                              </a:lnTo>
                              <a:lnTo>
                                <a:pt x="0" y="0"/>
                              </a:lnTo>
                              <a:lnTo>
                                <a:pt x="70" y="15"/>
                              </a:lnTo>
                              <a:lnTo>
                                <a:pt x="71" y="117"/>
                              </a:lnTo>
                              <a:lnTo>
                                <a:pt x="112" y="205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1133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119"/>
                        <a:ext cx="240" cy="17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1134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228"/>
                        <a:ext cx="167" cy="12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1135" name="Freeform 1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35" y="1068"/>
                        <a:ext cx="121" cy="224"/>
                      </a:xfrm>
                      <a:custGeom>
                        <a:avLst/>
                        <a:gdLst>
                          <a:gd name="T0" fmla="*/ 110 w 121"/>
                          <a:gd name="T1" fmla="*/ 38 h 224"/>
                          <a:gd name="T2" fmla="*/ 97 w 121"/>
                          <a:gd name="T3" fmla="*/ 85 h 224"/>
                          <a:gd name="T4" fmla="*/ 120 w 121"/>
                          <a:gd name="T5" fmla="*/ 192 h 224"/>
                          <a:gd name="T6" fmla="*/ 72 w 121"/>
                          <a:gd name="T7" fmla="*/ 223 h 224"/>
                          <a:gd name="T8" fmla="*/ 0 w 121"/>
                          <a:gd name="T9" fmla="*/ 95 h 224"/>
                          <a:gd name="T10" fmla="*/ 57 w 121"/>
                          <a:gd name="T11" fmla="*/ 0 h 224"/>
                          <a:gd name="T12" fmla="*/ 110 w 121"/>
                          <a:gd name="T13" fmla="*/ 38 h 2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1" h="224">
                            <a:moveTo>
                              <a:pt x="110" y="38"/>
                            </a:moveTo>
                            <a:lnTo>
                              <a:pt x="97" y="85"/>
                            </a:lnTo>
                            <a:lnTo>
                              <a:pt x="120" y="192"/>
                            </a:lnTo>
                            <a:lnTo>
                              <a:pt x="72" y="223"/>
                            </a:lnTo>
                            <a:lnTo>
                              <a:pt x="0" y="95"/>
                            </a:lnTo>
                            <a:lnTo>
                              <a:pt x="57" y="0"/>
                            </a:lnTo>
                            <a:lnTo>
                              <a:pt x="110" y="38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1129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" y="1336"/>
                      <a:ext cx="129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130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982"/>
                      <a:ext cx="168" cy="1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131" name="Freeform 124"/>
                    <p:cNvSpPr>
                      <a:spLocks/>
                    </p:cNvSpPr>
                    <p:nvPr/>
                  </p:nvSpPr>
                  <p:spPr bwMode="auto">
                    <a:xfrm>
                      <a:off x="4224" y="1313"/>
                      <a:ext cx="85" cy="39"/>
                    </a:xfrm>
                    <a:custGeom>
                      <a:avLst/>
                      <a:gdLst>
                        <a:gd name="T0" fmla="*/ 84 w 85"/>
                        <a:gd name="T1" fmla="*/ 24 h 39"/>
                        <a:gd name="T2" fmla="*/ 58 w 85"/>
                        <a:gd name="T3" fmla="*/ 38 h 39"/>
                        <a:gd name="T4" fmla="*/ 0 w 85"/>
                        <a:gd name="T5" fmla="*/ 18 h 39"/>
                        <a:gd name="T6" fmla="*/ 58 w 85"/>
                        <a:gd name="T7" fmla="*/ 0 h 39"/>
                        <a:gd name="T8" fmla="*/ 84 w 85"/>
                        <a:gd name="T9" fmla="*/ 24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5" h="39">
                          <a:moveTo>
                            <a:pt x="84" y="24"/>
                          </a:moveTo>
                          <a:lnTo>
                            <a:pt x="58" y="38"/>
                          </a:lnTo>
                          <a:lnTo>
                            <a:pt x="0" y="18"/>
                          </a:lnTo>
                          <a:lnTo>
                            <a:pt x="58" y="0"/>
                          </a:lnTo>
                          <a:lnTo>
                            <a:pt x="84" y="2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1127" name="Freeform 125"/>
                  <p:cNvSpPr>
                    <a:spLocks/>
                  </p:cNvSpPr>
                  <p:nvPr/>
                </p:nvSpPr>
                <p:spPr bwMode="auto">
                  <a:xfrm>
                    <a:off x="4209" y="1042"/>
                    <a:ext cx="47" cy="68"/>
                  </a:xfrm>
                  <a:custGeom>
                    <a:avLst/>
                    <a:gdLst>
                      <a:gd name="T0" fmla="*/ 23 w 47"/>
                      <a:gd name="T1" fmla="*/ 0 h 68"/>
                      <a:gd name="T2" fmla="*/ 46 w 47"/>
                      <a:gd name="T3" fmla="*/ 1 h 68"/>
                      <a:gd name="T4" fmla="*/ 38 w 47"/>
                      <a:gd name="T5" fmla="*/ 67 h 68"/>
                      <a:gd name="T6" fmla="*/ 0 w 47"/>
                      <a:gd name="T7" fmla="*/ 54 h 68"/>
                      <a:gd name="T8" fmla="*/ 23 w 47"/>
                      <a:gd name="T9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68">
                        <a:moveTo>
                          <a:pt x="23" y="0"/>
                        </a:moveTo>
                        <a:lnTo>
                          <a:pt x="46" y="1"/>
                        </a:lnTo>
                        <a:lnTo>
                          <a:pt x="38" y="67"/>
                        </a:lnTo>
                        <a:lnTo>
                          <a:pt x="0" y="54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17" name="Group 126"/>
                <p:cNvGrpSpPr>
                  <a:grpSpLocks/>
                </p:cNvGrpSpPr>
                <p:nvPr/>
              </p:nvGrpSpPr>
              <p:grpSpPr bwMode="auto">
                <a:xfrm>
                  <a:off x="3926" y="902"/>
                  <a:ext cx="385" cy="556"/>
                  <a:chOff x="3926" y="902"/>
                  <a:chExt cx="385" cy="556"/>
                </a:xfrm>
              </p:grpSpPr>
              <p:sp>
                <p:nvSpPr>
                  <p:cNvPr id="1120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961" y="1228"/>
                    <a:ext cx="314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121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1065"/>
                    <a:ext cx="314" cy="2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122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902"/>
                    <a:ext cx="241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123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1010"/>
                    <a:ext cx="131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124" name="Freeform 131"/>
                  <p:cNvSpPr>
                    <a:spLocks/>
                  </p:cNvSpPr>
                  <p:nvPr/>
                </p:nvSpPr>
                <p:spPr bwMode="auto">
                  <a:xfrm>
                    <a:off x="4000" y="990"/>
                    <a:ext cx="208" cy="202"/>
                  </a:xfrm>
                  <a:custGeom>
                    <a:avLst/>
                    <a:gdLst>
                      <a:gd name="T0" fmla="*/ 146 w 208"/>
                      <a:gd name="T1" fmla="*/ 8 h 202"/>
                      <a:gd name="T2" fmla="*/ 145 w 208"/>
                      <a:gd name="T3" fmla="*/ 32 h 202"/>
                      <a:gd name="T4" fmla="*/ 194 w 208"/>
                      <a:gd name="T5" fmla="*/ 77 h 202"/>
                      <a:gd name="T6" fmla="*/ 207 w 208"/>
                      <a:gd name="T7" fmla="*/ 82 h 202"/>
                      <a:gd name="T8" fmla="*/ 133 w 208"/>
                      <a:gd name="T9" fmla="*/ 201 h 202"/>
                      <a:gd name="T10" fmla="*/ 0 w 208"/>
                      <a:gd name="T11" fmla="*/ 0 h 202"/>
                      <a:gd name="T12" fmla="*/ 146 w 208"/>
                      <a:gd name="T13" fmla="*/ 8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8" h="202">
                        <a:moveTo>
                          <a:pt x="146" y="8"/>
                        </a:moveTo>
                        <a:lnTo>
                          <a:pt x="145" y="32"/>
                        </a:lnTo>
                        <a:lnTo>
                          <a:pt x="194" y="77"/>
                        </a:lnTo>
                        <a:lnTo>
                          <a:pt x="207" y="82"/>
                        </a:lnTo>
                        <a:lnTo>
                          <a:pt x="133" y="201"/>
                        </a:lnTo>
                        <a:lnTo>
                          <a:pt x="0" y="0"/>
                        </a:lnTo>
                        <a:lnTo>
                          <a:pt x="146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125" name="Freeform 132"/>
                  <p:cNvSpPr>
                    <a:spLocks/>
                  </p:cNvSpPr>
                  <p:nvPr/>
                </p:nvSpPr>
                <p:spPr bwMode="auto">
                  <a:xfrm>
                    <a:off x="4103" y="1271"/>
                    <a:ext cx="133" cy="54"/>
                  </a:xfrm>
                  <a:custGeom>
                    <a:avLst/>
                    <a:gdLst>
                      <a:gd name="T0" fmla="*/ 117 w 133"/>
                      <a:gd name="T1" fmla="*/ 8 h 54"/>
                      <a:gd name="T2" fmla="*/ 132 w 133"/>
                      <a:gd name="T3" fmla="*/ 25 h 54"/>
                      <a:gd name="T4" fmla="*/ 0 w 133"/>
                      <a:gd name="T5" fmla="*/ 53 h 54"/>
                      <a:gd name="T6" fmla="*/ 4 w 133"/>
                      <a:gd name="T7" fmla="*/ 0 h 54"/>
                      <a:gd name="T8" fmla="*/ 117 w 133"/>
                      <a:gd name="T9" fmla="*/ 8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3" h="54">
                        <a:moveTo>
                          <a:pt x="117" y="8"/>
                        </a:moveTo>
                        <a:lnTo>
                          <a:pt x="132" y="25"/>
                        </a:lnTo>
                        <a:lnTo>
                          <a:pt x="0" y="53"/>
                        </a:lnTo>
                        <a:lnTo>
                          <a:pt x="4" y="0"/>
                        </a:lnTo>
                        <a:lnTo>
                          <a:pt x="117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1118" name="Oval 133"/>
                <p:cNvSpPr>
                  <a:spLocks noChangeArrowheads="1"/>
                </p:cNvSpPr>
                <p:nvPr/>
              </p:nvSpPr>
              <p:spPr bwMode="auto">
                <a:xfrm>
                  <a:off x="3926" y="13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19" name="Freeform 134"/>
                <p:cNvSpPr>
                  <a:spLocks/>
                </p:cNvSpPr>
                <p:nvPr/>
              </p:nvSpPr>
              <p:spPr bwMode="auto">
                <a:xfrm>
                  <a:off x="4041" y="1378"/>
                  <a:ext cx="87" cy="65"/>
                </a:xfrm>
                <a:custGeom>
                  <a:avLst/>
                  <a:gdLst>
                    <a:gd name="T0" fmla="*/ 34 w 87"/>
                    <a:gd name="T1" fmla="*/ 64 h 65"/>
                    <a:gd name="T2" fmla="*/ 86 w 87"/>
                    <a:gd name="T3" fmla="*/ 41 h 65"/>
                    <a:gd name="T4" fmla="*/ 27 w 87"/>
                    <a:gd name="T5" fmla="*/ 0 h 65"/>
                    <a:gd name="T6" fmla="*/ 0 w 87"/>
                    <a:gd name="T7" fmla="*/ 23 h 65"/>
                    <a:gd name="T8" fmla="*/ 34 w 87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65">
                      <a:moveTo>
                        <a:pt x="34" y="64"/>
                      </a:moveTo>
                      <a:lnTo>
                        <a:pt x="86" y="41"/>
                      </a:lnTo>
                      <a:lnTo>
                        <a:pt x="27" y="0"/>
                      </a:lnTo>
                      <a:lnTo>
                        <a:pt x="0" y="23"/>
                      </a:lnTo>
                      <a:lnTo>
                        <a:pt x="34" y="64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1112" name="Oval 135"/>
              <p:cNvSpPr>
                <a:spLocks noChangeArrowheads="1"/>
              </p:cNvSpPr>
              <p:nvPr/>
            </p:nvSpPr>
            <p:spPr bwMode="auto">
              <a:xfrm>
                <a:off x="3567" y="1513"/>
                <a:ext cx="204" cy="14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13" name="Oval 136"/>
              <p:cNvSpPr>
                <a:spLocks noChangeArrowheads="1"/>
              </p:cNvSpPr>
              <p:nvPr/>
            </p:nvSpPr>
            <p:spPr bwMode="auto">
              <a:xfrm>
                <a:off x="3742" y="1513"/>
                <a:ext cx="168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14" name="Oval 137"/>
              <p:cNvSpPr>
                <a:spLocks noChangeArrowheads="1"/>
              </p:cNvSpPr>
              <p:nvPr/>
            </p:nvSpPr>
            <p:spPr bwMode="auto">
              <a:xfrm>
                <a:off x="3843" y="1469"/>
                <a:ext cx="166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15" name="Freeform 138"/>
              <p:cNvSpPr>
                <a:spLocks/>
              </p:cNvSpPr>
              <p:nvPr/>
            </p:nvSpPr>
            <p:spPr bwMode="auto">
              <a:xfrm>
                <a:off x="3696" y="1448"/>
                <a:ext cx="345" cy="171"/>
              </a:xfrm>
              <a:custGeom>
                <a:avLst/>
                <a:gdLst>
                  <a:gd name="T0" fmla="*/ 321 w 345"/>
                  <a:gd name="T1" fmla="*/ 49 h 171"/>
                  <a:gd name="T2" fmla="*/ 288 w 345"/>
                  <a:gd name="T3" fmla="*/ 60 h 171"/>
                  <a:gd name="T4" fmla="*/ 195 w 345"/>
                  <a:gd name="T5" fmla="*/ 129 h 171"/>
                  <a:gd name="T6" fmla="*/ 174 w 345"/>
                  <a:gd name="T7" fmla="*/ 158 h 171"/>
                  <a:gd name="T8" fmla="*/ 73 w 345"/>
                  <a:gd name="T9" fmla="*/ 158 h 171"/>
                  <a:gd name="T10" fmla="*/ 52 w 345"/>
                  <a:gd name="T11" fmla="*/ 170 h 171"/>
                  <a:gd name="T12" fmla="*/ 0 w 345"/>
                  <a:gd name="T13" fmla="*/ 119 h 171"/>
                  <a:gd name="T14" fmla="*/ 233 w 345"/>
                  <a:gd name="T15" fmla="*/ 0 h 171"/>
                  <a:gd name="T16" fmla="*/ 344 w 345"/>
                  <a:gd name="T17" fmla="*/ 27 h 171"/>
                  <a:gd name="T18" fmla="*/ 321 w 345"/>
                  <a:gd name="T19" fmla="*/ 4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71">
                    <a:moveTo>
                      <a:pt x="321" y="49"/>
                    </a:moveTo>
                    <a:lnTo>
                      <a:pt x="288" y="60"/>
                    </a:lnTo>
                    <a:lnTo>
                      <a:pt x="195" y="129"/>
                    </a:lnTo>
                    <a:lnTo>
                      <a:pt x="174" y="158"/>
                    </a:lnTo>
                    <a:lnTo>
                      <a:pt x="73" y="158"/>
                    </a:lnTo>
                    <a:lnTo>
                      <a:pt x="52" y="170"/>
                    </a:lnTo>
                    <a:lnTo>
                      <a:pt x="0" y="119"/>
                    </a:lnTo>
                    <a:lnTo>
                      <a:pt x="233" y="0"/>
                    </a:lnTo>
                    <a:lnTo>
                      <a:pt x="344" y="27"/>
                    </a:lnTo>
                    <a:lnTo>
                      <a:pt x="321" y="4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82" name="Group 139"/>
            <p:cNvGrpSpPr>
              <a:grpSpLocks/>
            </p:cNvGrpSpPr>
            <p:nvPr/>
          </p:nvGrpSpPr>
          <p:grpSpPr bwMode="auto">
            <a:xfrm>
              <a:off x="2248" y="907"/>
              <a:ext cx="556" cy="525"/>
              <a:chOff x="2248" y="907"/>
              <a:chExt cx="556" cy="525"/>
            </a:xfrm>
          </p:grpSpPr>
          <p:grpSp>
            <p:nvGrpSpPr>
              <p:cNvPr id="1096" name="Group 140"/>
              <p:cNvGrpSpPr>
                <a:grpSpLocks/>
              </p:cNvGrpSpPr>
              <p:nvPr/>
            </p:nvGrpSpPr>
            <p:grpSpPr bwMode="auto">
              <a:xfrm>
                <a:off x="2248" y="982"/>
                <a:ext cx="299" cy="314"/>
                <a:chOff x="2248" y="982"/>
                <a:chExt cx="299" cy="314"/>
              </a:xfrm>
            </p:grpSpPr>
            <p:sp>
              <p:nvSpPr>
                <p:cNvPr id="1107" name="Oval 141"/>
                <p:cNvSpPr>
                  <a:spLocks noChangeArrowheads="1"/>
                </p:cNvSpPr>
                <p:nvPr/>
              </p:nvSpPr>
              <p:spPr bwMode="auto">
                <a:xfrm>
                  <a:off x="2248" y="1091"/>
                  <a:ext cx="129" cy="9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08" name="Oval 142"/>
                <p:cNvSpPr>
                  <a:spLocks noChangeArrowheads="1"/>
                </p:cNvSpPr>
                <p:nvPr/>
              </p:nvSpPr>
              <p:spPr bwMode="auto">
                <a:xfrm>
                  <a:off x="2270" y="1174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09" name="Oval 143"/>
                <p:cNvSpPr>
                  <a:spLocks noChangeArrowheads="1"/>
                </p:cNvSpPr>
                <p:nvPr/>
              </p:nvSpPr>
              <p:spPr bwMode="auto">
                <a:xfrm>
                  <a:off x="2307" y="982"/>
                  <a:ext cx="240" cy="17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10" name="Freeform 144"/>
                <p:cNvSpPr>
                  <a:spLocks/>
                </p:cNvSpPr>
                <p:nvPr/>
              </p:nvSpPr>
              <p:spPr bwMode="auto">
                <a:xfrm>
                  <a:off x="2291" y="1104"/>
                  <a:ext cx="84" cy="95"/>
                </a:xfrm>
                <a:custGeom>
                  <a:avLst/>
                  <a:gdLst>
                    <a:gd name="T0" fmla="*/ 47 w 84"/>
                    <a:gd name="T1" fmla="*/ 0 h 95"/>
                    <a:gd name="T2" fmla="*/ 0 w 84"/>
                    <a:gd name="T3" fmla="*/ 18 h 95"/>
                    <a:gd name="T4" fmla="*/ 1 w 84"/>
                    <a:gd name="T5" fmla="*/ 76 h 95"/>
                    <a:gd name="T6" fmla="*/ 16 w 84"/>
                    <a:gd name="T7" fmla="*/ 94 h 95"/>
                    <a:gd name="T8" fmla="*/ 83 w 84"/>
                    <a:gd name="T9" fmla="*/ 76 h 95"/>
                    <a:gd name="T10" fmla="*/ 47 w 84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95">
                      <a:moveTo>
                        <a:pt x="47" y="0"/>
                      </a:moveTo>
                      <a:lnTo>
                        <a:pt x="0" y="18"/>
                      </a:lnTo>
                      <a:lnTo>
                        <a:pt x="1" y="76"/>
                      </a:lnTo>
                      <a:lnTo>
                        <a:pt x="16" y="94"/>
                      </a:lnTo>
                      <a:lnTo>
                        <a:pt x="83" y="76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1097" name="Group 145"/>
              <p:cNvGrpSpPr>
                <a:grpSpLocks/>
              </p:cNvGrpSpPr>
              <p:nvPr/>
            </p:nvGrpSpPr>
            <p:grpSpPr bwMode="auto">
              <a:xfrm>
                <a:off x="2344" y="907"/>
                <a:ext cx="460" cy="525"/>
                <a:chOff x="2344" y="907"/>
                <a:chExt cx="460" cy="525"/>
              </a:xfrm>
            </p:grpSpPr>
            <p:sp>
              <p:nvSpPr>
                <p:cNvPr id="1099" name="Oval 146"/>
                <p:cNvSpPr>
                  <a:spLocks noChangeArrowheads="1"/>
                </p:cNvSpPr>
                <p:nvPr/>
              </p:nvSpPr>
              <p:spPr bwMode="auto">
                <a:xfrm>
                  <a:off x="2491" y="929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00" name="Oval 147"/>
                <p:cNvSpPr>
                  <a:spLocks noChangeArrowheads="1"/>
                </p:cNvSpPr>
                <p:nvPr/>
              </p:nvSpPr>
              <p:spPr bwMode="auto">
                <a:xfrm>
                  <a:off x="2344" y="10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01" name="Oval 148"/>
                <p:cNvSpPr>
                  <a:spLocks noChangeArrowheads="1"/>
                </p:cNvSpPr>
                <p:nvPr/>
              </p:nvSpPr>
              <p:spPr bwMode="auto">
                <a:xfrm>
                  <a:off x="2380" y="1174"/>
                  <a:ext cx="242" cy="17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02" name="Oval 149"/>
                <p:cNvSpPr>
                  <a:spLocks noChangeArrowheads="1"/>
                </p:cNvSpPr>
                <p:nvPr/>
              </p:nvSpPr>
              <p:spPr bwMode="auto">
                <a:xfrm>
                  <a:off x="2454" y="1254"/>
                  <a:ext cx="240" cy="17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03" name="Oval 150"/>
                <p:cNvSpPr>
                  <a:spLocks noChangeArrowheads="1"/>
                </p:cNvSpPr>
                <p:nvPr/>
              </p:nvSpPr>
              <p:spPr bwMode="auto">
                <a:xfrm>
                  <a:off x="2471" y="1042"/>
                  <a:ext cx="214" cy="151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04" name="Oval 151"/>
                <p:cNvSpPr>
                  <a:spLocks noChangeArrowheads="1"/>
                </p:cNvSpPr>
                <p:nvPr/>
              </p:nvSpPr>
              <p:spPr bwMode="auto">
                <a:xfrm>
                  <a:off x="2656" y="907"/>
                  <a:ext cx="129" cy="9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05" name="Freeform 152"/>
                <p:cNvSpPr>
                  <a:spLocks/>
                </p:cNvSpPr>
                <p:nvPr/>
              </p:nvSpPr>
              <p:spPr bwMode="auto">
                <a:xfrm>
                  <a:off x="2541" y="1010"/>
                  <a:ext cx="151" cy="76"/>
                </a:xfrm>
                <a:custGeom>
                  <a:avLst/>
                  <a:gdLst>
                    <a:gd name="T0" fmla="*/ 0 w 151"/>
                    <a:gd name="T1" fmla="*/ 20 h 76"/>
                    <a:gd name="T2" fmla="*/ 19 w 151"/>
                    <a:gd name="T3" fmla="*/ 56 h 76"/>
                    <a:gd name="T4" fmla="*/ 150 w 151"/>
                    <a:gd name="T5" fmla="*/ 75 h 76"/>
                    <a:gd name="T6" fmla="*/ 150 w 151"/>
                    <a:gd name="T7" fmla="*/ 28 h 76"/>
                    <a:gd name="T8" fmla="*/ 9 w 151"/>
                    <a:gd name="T9" fmla="*/ 0 h 76"/>
                    <a:gd name="T10" fmla="*/ 0 w 151"/>
                    <a:gd name="T11" fmla="*/ 2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1" h="76">
                      <a:moveTo>
                        <a:pt x="0" y="20"/>
                      </a:moveTo>
                      <a:lnTo>
                        <a:pt x="19" y="56"/>
                      </a:lnTo>
                      <a:lnTo>
                        <a:pt x="150" y="75"/>
                      </a:lnTo>
                      <a:lnTo>
                        <a:pt x="150" y="28"/>
                      </a:lnTo>
                      <a:lnTo>
                        <a:pt x="9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06" name="Freeform 153"/>
                <p:cNvSpPr>
                  <a:spLocks/>
                </p:cNvSpPr>
                <p:nvPr/>
              </p:nvSpPr>
              <p:spPr bwMode="auto">
                <a:xfrm>
                  <a:off x="2394" y="1149"/>
                  <a:ext cx="172" cy="159"/>
                </a:xfrm>
                <a:custGeom>
                  <a:avLst/>
                  <a:gdLst>
                    <a:gd name="T0" fmla="*/ 106 w 172"/>
                    <a:gd name="T1" fmla="*/ 0 h 159"/>
                    <a:gd name="T2" fmla="*/ 0 w 172"/>
                    <a:gd name="T3" fmla="*/ 40 h 159"/>
                    <a:gd name="T4" fmla="*/ 44 w 172"/>
                    <a:gd name="T5" fmla="*/ 71 h 159"/>
                    <a:gd name="T6" fmla="*/ 50 w 172"/>
                    <a:gd name="T7" fmla="*/ 148 h 159"/>
                    <a:gd name="T8" fmla="*/ 75 w 172"/>
                    <a:gd name="T9" fmla="*/ 158 h 159"/>
                    <a:gd name="T10" fmla="*/ 164 w 172"/>
                    <a:gd name="T11" fmla="*/ 108 h 159"/>
                    <a:gd name="T12" fmla="*/ 171 w 172"/>
                    <a:gd name="T13" fmla="*/ 16 h 159"/>
                    <a:gd name="T14" fmla="*/ 106 w 172"/>
                    <a:gd name="T1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2" h="159">
                      <a:moveTo>
                        <a:pt x="106" y="0"/>
                      </a:moveTo>
                      <a:lnTo>
                        <a:pt x="0" y="40"/>
                      </a:lnTo>
                      <a:lnTo>
                        <a:pt x="44" y="71"/>
                      </a:lnTo>
                      <a:lnTo>
                        <a:pt x="50" y="148"/>
                      </a:lnTo>
                      <a:lnTo>
                        <a:pt x="75" y="158"/>
                      </a:lnTo>
                      <a:lnTo>
                        <a:pt x="164" y="108"/>
                      </a:lnTo>
                      <a:lnTo>
                        <a:pt x="171" y="16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1098" name="Freeform 154"/>
              <p:cNvSpPr>
                <a:spLocks/>
              </p:cNvSpPr>
              <p:nvPr/>
            </p:nvSpPr>
            <p:spPr bwMode="auto">
              <a:xfrm>
                <a:off x="2650" y="963"/>
                <a:ext cx="88" cy="75"/>
              </a:xfrm>
              <a:custGeom>
                <a:avLst/>
                <a:gdLst>
                  <a:gd name="T0" fmla="*/ 0 w 88"/>
                  <a:gd name="T1" fmla="*/ 39 h 75"/>
                  <a:gd name="T2" fmla="*/ 37 w 88"/>
                  <a:gd name="T3" fmla="*/ 0 h 75"/>
                  <a:gd name="T4" fmla="*/ 87 w 88"/>
                  <a:gd name="T5" fmla="*/ 39 h 75"/>
                  <a:gd name="T6" fmla="*/ 45 w 88"/>
                  <a:gd name="T7" fmla="*/ 74 h 75"/>
                  <a:gd name="T8" fmla="*/ 0 w 88"/>
                  <a:gd name="T9" fmla="*/ 3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75">
                    <a:moveTo>
                      <a:pt x="0" y="39"/>
                    </a:moveTo>
                    <a:lnTo>
                      <a:pt x="37" y="0"/>
                    </a:lnTo>
                    <a:lnTo>
                      <a:pt x="87" y="39"/>
                    </a:lnTo>
                    <a:lnTo>
                      <a:pt x="45" y="74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83" name="Group 155"/>
            <p:cNvGrpSpPr>
              <a:grpSpLocks/>
            </p:cNvGrpSpPr>
            <p:nvPr/>
          </p:nvGrpSpPr>
          <p:grpSpPr bwMode="auto">
            <a:xfrm>
              <a:off x="2529" y="820"/>
              <a:ext cx="1638" cy="883"/>
              <a:chOff x="2529" y="820"/>
              <a:chExt cx="1638" cy="883"/>
            </a:xfrm>
          </p:grpSpPr>
          <p:sp>
            <p:nvSpPr>
              <p:cNvPr id="1084" name="Oval 156"/>
              <p:cNvSpPr>
                <a:spLocks noChangeArrowheads="1"/>
              </p:cNvSpPr>
              <p:nvPr/>
            </p:nvSpPr>
            <p:spPr bwMode="auto">
              <a:xfrm>
                <a:off x="3042" y="848"/>
                <a:ext cx="388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85" name="Oval 157"/>
              <p:cNvSpPr>
                <a:spLocks noChangeArrowheads="1"/>
              </p:cNvSpPr>
              <p:nvPr/>
            </p:nvSpPr>
            <p:spPr bwMode="auto">
              <a:xfrm>
                <a:off x="3374" y="820"/>
                <a:ext cx="313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86" name="Oval 158"/>
              <p:cNvSpPr>
                <a:spLocks noChangeArrowheads="1"/>
              </p:cNvSpPr>
              <p:nvPr/>
            </p:nvSpPr>
            <p:spPr bwMode="auto">
              <a:xfrm>
                <a:off x="3668" y="1065"/>
                <a:ext cx="499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87" name="Oval 159"/>
              <p:cNvSpPr>
                <a:spLocks noChangeArrowheads="1"/>
              </p:cNvSpPr>
              <p:nvPr/>
            </p:nvSpPr>
            <p:spPr bwMode="auto">
              <a:xfrm>
                <a:off x="2712" y="1228"/>
                <a:ext cx="570" cy="42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88" name="Oval 160"/>
              <p:cNvSpPr>
                <a:spLocks noChangeArrowheads="1"/>
              </p:cNvSpPr>
              <p:nvPr/>
            </p:nvSpPr>
            <p:spPr bwMode="auto">
              <a:xfrm>
                <a:off x="3521" y="1282"/>
                <a:ext cx="422" cy="3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89" name="Oval 161"/>
              <p:cNvSpPr>
                <a:spLocks noChangeArrowheads="1"/>
              </p:cNvSpPr>
              <p:nvPr/>
            </p:nvSpPr>
            <p:spPr bwMode="auto">
              <a:xfrm>
                <a:off x="2564" y="1310"/>
                <a:ext cx="315" cy="229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90" name="Oval 162"/>
              <p:cNvSpPr>
                <a:spLocks noChangeArrowheads="1"/>
              </p:cNvSpPr>
              <p:nvPr/>
            </p:nvSpPr>
            <p:spPr bwMode="auto">
              <a:xfrm>
                <a:off x="2529" y="1119"/>
                <a:ext cx="312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91" name="Oval 163"/>
              <p:cNvSpPr>
                <a:spLocks noChangeArrowheads="1"/>
              </p:cNvSpPr>
              <p:nvPr/>
            </p:nvSpPr>
            <p:spPr bwMode="auto">
              <a:xfrm>
                <a:off x="2675" y="902"/>
                <a:ext cx="498" cy="36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92" name="Oval 164"/>
              <p:cNvSpPr>
                <a:spLocks noChangeArrowheads="1"/>
              </p:cNvSpPr>
              <p:nvPr/>
            </p:nvSpPr>
            <p:spPr bwMode="auto">
              <a:xfrm>
                <a:off x="3115" y="1336"/>
                <a:ext cx="500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93" name="Oval 165"/>
              <p:cNvSpPr>
                <a:spLocks noChangeArrowheads="1"/>
              </p:cNvSpPr>
              <p:nvPr/>
            </p:nvSpPr>
            <p:spPr bwMode="auto">
              <a:xfrm>
                <a:off x="3742" y="929"/>
                <a:ext cx="386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94" name="Oval 166"/>
              <p:cNvSpPr>
                <a:spLocks noChangeArrowheads="1"/>
              </p:cNvSpPr>
              <p:nvPr/>
            </p:nvSpPr>
            <p:spPr bwMode="auto">
              <a:xfrm>
                <a:off x="3631" y="820"/>
                <a:ext cx="351" cy="25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95" name="Freeform 167"/>
              <p:cNvSpPr>
                <a:spLocks/>
              </p:cNvSpPr>
              <p:nvPr/>
            </p:nvSpPr>
            <p:spPr bwMode="auto">
              <a:xfrm>
                <a:off x="2661" y="889"/>
                <a:ext cx="1415" cy="700"/>
              </a:xfrm>
              <a:custGeom>
                <a:avLst/>
                <a:gdLst>
                  <a:gd name="T0" fmla="*/ 436 w 1415"/>
                  <a:gd name="T1" fmla="*/ 70 h 700"/>
                  <a:gd name="T2" fmla="*/ 494 w 1415"/>
                  <a:gd name="T3" fmla="*/ 20 h 700"/>
                  <a:gd name="T4" fmla="*/ 759 w 1415"/>
                  <a:gd name="T5" fmla="*/ 24 h 700"/>
                  <a:gd name="T6" fmla="*/ 947 w 1415"/>
                  <a:gd name="T7" fmla="*/ 0 h 700"/>
                  <a:gd name="T8" fmla="*/ 1180 w 1415"/>
                  <a:gd name="T9" fmla="*/ 83 h 700"/>
                  <a:gd name="T10" fmla="*/ 1300 w 1415"/>
                  <a:gd name="T11" fmla="*/ 60 h 700"/>
                  <a:gd name="T12" fmla="*/ 1362 w 1415"/>
                  <a:gd name="T13" fmla="*/ 70 h 700"/>
                  <a:gd name="T14" fmla="*/ 1376 w 1415"/>
                  <a:gd name="T15" fmla="*/ 278 h 700"/>
                  <a:gd name="T16" fmla="*/ 1414 w 1415"/>
                  <a:gd name="T17" fmla="*/ 311 h 700"/>
                  <a:gd name="T18" fmla="*/ 1304 w 1415"/>
                  <a:gd name="T19" fmla="*/ 472 h 700"/>
                  <a:gd name="T20" fmla="*/ 1185 w 1415"/>
                  <a:gd name="T21" fmla="*/ 363 h 700"/>
                  <a:gd name="T22" fmla="*/ 1153 w 1415"/>
                  <a:gd name="T23" fmla="*/ 418 h 700"/>
                  <a:gd name="T24" fmla="*/ 986 w 1415"/>
                  <a:gd name="T25" fmla="*/ 640 h 700"/>
                  <a:gd name="T26" fmla="*/ 427 w 1415"/>
                  <a:gd name="T27" fmla="*/ 699 h 700"/>
                  <a:gd name="T28" fmla="*/ 135 w 1415"/>
                  <a:gd name="T29" fmla="*/ 655 h 700"/>
                  <a:gd name="T30" fmla="*/ 45 w 1415"/>
                  <a:gd name="T31" fmla="*/ 519 h 700"/>
                  <a:gd name="T32" fmla="*/ 45 w 1415"/>
                  <a:gd name="T33" fmla="*/ 379 h 700"/>
                  <a:gd name="T34" fmla="*/ 0 w 1415"/>
                  <a:gd name="T35" fmla="*/ 261 h 700"/>
                  <a:gd name="T36" fmla="*/ 436 w 1415"/>
                  <a:gd name="T37" fmla="*/ 7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5" h="700">
                    <a:moveTo>
                      <a:pt x="436" y="70"/>
                    </a:moveTo>
                    <a:lnTo>
                      <a:pt x="494" y="20"/>
                    </a:lnTo>
                    <a:lnTo>
                      <a:pt x="759" y="24"/>
                    </a:lnTo>
                    <a:lnTo>
                      <a:pt x="947" y="0"/>
                    </a:lnTo>
                    <a:lnTo>
                      <a:pt x="1180" y="83"/>
                    </a:lnTo>
                    <a:lnTo>
                      <a:pt x="1300" y="60"/>
                    </a:lnTo>
                    <a:lnTo>
                      <a:pt x="1362" y="70"/>
                    </a:lnTo>
                    <a:lnTo>
                      <a:pt x="1376" y="278"/>
                    </a:lnTo>
                    <a:lnTo>
                      <a:pt x="1414" y="311"/>
                    </a:lnTo>
                    <a:lnTo>
                      <a:pt x="1304" y="472"/>
                    </a:lnTo>
                    <a:lnTo>
                      <a:pt x="1185" y="363"/>
                    </a:lnTo>
                    <a:lnTo>
                      <a:pt x="1153" y="418"/>
                    </a:lnTo>
                    <a:lnTo>
                      <a:pt x="986" y="640"/>
                    </a:lnTo>
                    <a:lnTo>
                      <a:pt x="427" y="699"/>
                    </a:lnTo>
                    <a:lnTo>
                      <a:pt x="135" y="655"/>
                    </a:lnTo>
                    <a:lnTo>
                      <a:pt x="45" y="519"/>
                    </a:lnTo>
                    <a:lnTo>
                      <a:pt x="45" y="379"/>
                    </a:lnTo>
                    <a:lnTo>
                      <a:pt x="0" y="261"/>
                    </a:lnTo>
                    <a:lnTo>
                      <a:pt x="436" y="70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141" name="圆角矩形 1140"/>
          <p:cNvSpPr/>
          <p:nvPr/>
        </p:nvSpPr>
        <p:spPr bwMode="auto">
          <a:xfrm>
            <a:off x="853261" y="2294071"/>
            <a:ext cx="2376640" cy="1895572"/>
          </a:xfrm>
          <a:prstGeom prst="roundRect">
            <a:avLst/>
          </a:prstGeom>
          <a:solidFill>
            <a:srgbClr val="33CCFF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42" name="直接连接符 75"/>
          <p:cNvCxnSpPr>
            <a:cxnSpLocks noChangeShapeType="1"/>
          </p:cNvCxnSpPr>
          <p:nvPr/>
        </p:nvCxnSpPr>
        <p:spPr bwMode="auto">
          <a:xfrm>
            <a:off x="6391403" y="3479279"/>
            <a:ext cx="1275629" cy="159547"/>
          </a:xfrm>
          <a:prstGeom prst="line">
            <a:avLst/>
          </a:prstGeom>
          <a:noFill/>
          <a:ln w="19050" algn="ctr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3" name="Line 205"/>
          <p:cNvSpPr>
            <a:spLocks noChangeShapeType="1"/>
          </p:cNvSpPr>
          <p:nvPr/>
        </p:nvSpPr>
        <p:spPr bwMode="auto">
          <a:xfrm>
            <a:off x="1687750" y="3154487"/>
            <a:ext cx="1667140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4" name="Text Box 48"/>
          <p:cNvSpPr txBox="1">
            <a:spLocks noChangeArrowheads="1"/>
          </p:cNvSpPr>
          <p:nvPr/>
        </p:nvSpPr>
        <p:spPr bwMode="auto">
          <a:xfrm>
            <a:off x="1636937" y="2000041"/>
            <a:ext cx="902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公司总部</a:t>
            </a:r>
          </a:p>
        </p:txBody>
      </p:sp>
      <p:pic>
        <p:nvPicPr>
          <p:cNvPr id="1145" name="Picture 20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668" y="3012033"/>
            <a:ext cx="514663" cy="3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" name="Line 176"/>
          <p:cNvSpPr>
            <a:spLocks noChangeShapeType="1"/>
          </p:cNvSpPr>
          <p:nvPr/>
        </p:nvSpPr>
        <p:spPr bwMode="auto">
          <a:xfrm>
            <a:off x="3272178" y="3241858"/>
            <a:ext cx="4084220" cy="429258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7" name="Text Box 207"/>
          <p:cNvSpPr txBox="1">
            <a:spLocks noChangeArrowheads="1"/>
          </p:cNvSpPr>
          <p:nvPr/>
        </p:nvSpPr>
        <p:spPr bwMode="auto">
          <a:xfrm>
            <a:off x="4524703" y="1980036"/>
            <a:ext cx="723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sp>
        <p:nvSpPr>
          <p:cNvPr id="1148" name="Text Box 201"/>
          <p:cNvSpPr txBox="1">
            <a:spLocks noChangeArrowheads="1"/>
          </p:cNvSpPr>
          <p:nvPr/>
        </p:nvSpPr>
        <p:spPr bwMode="auto">
          <a:xfrm>
            <a:off x="4757348" y="3412801"/>
            <a:ext cx="4619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SA</a:t>
            </a:r>
            <a:endParaRPr kumimoji="0" lang="en-US" altLang="zh-CN" sz="1600" b="1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9" name="Text Box 208"/>
          <p:cNvSpPr txBox="1">
            <a:spLocks noChangeArrowheads="1"/>
          </p:cNvSpPr>
          <p:nvPr/>
        </p:nvSpPr>
        <p:spPr bwMode="auto">
          <a:xfrm>
            <a:off x="2772219" y="2609367"/>
            <a:ext cx="412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6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150" name="TextBox 997"/>
          <p:cNvSpPr txBox="1">
            <a:spLocks noChangeArrowheads="1"/>
          </p:cNvSpPr>
          <p:nvPr/>
        </p:nvSpPr>
        <p:spPr bwMode="auto">
          <a:xfrm rot="331179">
            <a:off x="4461136" y="2767925"/>
            <a:ext cx="13147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安全数据报</a:t>
            </a:r>
          </a:p>
        </p:txBody>
      </p:sp>
      <p:sp>
        <p:nvSpPr>
          <p:cNvPr id="1151" name="Text Box 213"/>
          <p:cNvSpPr txBox="1">
            <a:spLocks noChangeArrowheads="1"/>
          </p:cNvSpPr>
          <p:nvPr/>
        </p:nvSpPr>
        <p:spPr bwMode="auto">
          <a:xfrm>
            <a:off x="942331" y="2800523"/>
            <a:ext cx="4379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605" name="Text Box 213"/>
          <p:cNvSpPr txBox="1">
            <a:spLocks noChangeArrowheads="1"/>
          </p:cNvSpPr>
          <p:nvPr/>
        </p:nvSpPr>
        <p:spPr bwMode="auto">
          <a:xfrm>
            <a:off x="7481981" y="3085222"/>
            <a:ext cx="4379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607" name="AutoShape 212"/>
          <p:cNvSpPr>
            <a:spLocks noChangeArrowheads="1"/>
          </p:cNvSpPr>
          <p:nvPr/>
        </p:nvSpPr>
        <p:spPr bwMode="auto">
          <a:xfrm rot="349158">
            <a:off x="5960811" y="3293920"/>
            <a:ext cx="976722" cy="105922"/>
          </a:xfrm>
          <a:prstGeom prst="rightArrow">
            <a:avLst>
              <a:gd name="adj1" fmla="val 50000"/>
              <a:gd name="adj2" fmla="val 72412"/>
            </a:avLst>
          </a:prstGeom>
          <a:solidFill>
            <a:srgbClr val="CC0099"/>
          </a:solidFill>
          <a:ln w="9525">
            <a:solidFill>
              <a:srgbClr val="CC00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9" name="Text Box 207"/>
          <p:cNvSpPr txBox="1">
            <a:spLocks noChangeArrowheads="1"/>
          </p:cNvSpPr>
          <p:nvPr/>
        </p:nvSpPr>
        <p:spPr bwMode="auto">
          <a:xfrm>
            <a:off x="7282736" y="2804806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业务员</a:t>
            </a:r>
          </a:p>
        </p:txBody>
      </p:sp>
      <p:grpSp>
        <p:nvGrpSpPr>
          <p:cNvPr id="1611" name="组合 1610"/>
          <p:cNvGrpSpPr/>
          <p:nvPr/>
        </p:nvGrpSpPr>
        <p:grpSpPr>
          <a:xfrm>
            <a:off x="1855015" y="2922763"/>
            <a:ext cx="667224" cy="172842"/>
            <a:chOff x="1914443" y="4003494"/>
            <a:chExt cx="805871" cy="198282"/>
          </a:xfrm>
        </p:grpSpPr>
        <p:grpSp>
          <p:nvGrpSpPr>
            <p:cNvPr id="1612" name="组合 990"/>
            <p:cNvGrpSpPr>
              <a:grpSpLocks/>
            </p:cNvGrpSpPr>
            <p:nvPr/>
          </p:nvGrpSpPr>
          <p:grpSpPr bwMode="auto">
            <a:xfrm>
              <a:off x="1914443" y="4003494"/>
              <a:ext cx="805871" cy="198282"/>
              <a:chOff x="1691680" y="1052736"/>
              <a:chExt cx="576064" cy="144016"/>
            </a:xfrm>
          </p:grpSpPr>
          <p:sp>
            <p:nvSpPr>
              <p:cNvPr id="1614" name="矩形 1613"/>
              <p:cNvSpPr/>
              <p:nvPr/>
            </p:nvSpPr>
            <p:spPr bwMode="auto">
              <a:xfrm>
                <a:off x="1691680" y="1052736"/>
                <a:ext cx="360239" cy="144016"/>
              </a:xfrm>
              <a:prstGeom prst="rect">
                <a:avLst/>
              </a:prstGeom>
              <a:solidFill>
                <a:srgbClr val="FFC0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615" name="直接箭头连接符 988"/>
              <p:cNvCxnSpPr>
                <a:cxnSpLocks noChangeShapeType="1"/>
                <a:stCxn id="1614" idx="3"/>
              </p:cNvCxnSpPr>
              <p:nvPr/>
            </p:nvCxnSpPr>
            <p:spPr bwMode="auto">
              <a:xfrm>
                <a:off x="2051720" y="1124744"/>
                <a:ext cx="216024" cy="0"/>
              </a:xfrm>
              <a:prstGeom prst="straightConnector1">
                <a:avLst/>
              </a:prstGeom>
              <a:noFill/>
              <a:ln w="38100" algn="ctr">
                <a:solidFill>
                  <a:srgbClr val="FF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613" name="矩形 507"/>
            <p:cNvSpPr>
              <a:spLocks noChangeArrowheads="1"/>
            </p:cNvSpPr>
            <p:nvPr/>
          </p:nvSpPr>
          <p:spPr bwMode="auto">
            <a:xfrm>
              <a:off x="2267428" y="4010030"/>
              <a:ext cx="148741" cy="187388"/>
            </a:xfrm>
            <a:prstGeom prst="rect">
              <a:avLst/>
            </a:prstGeom>
            <a:solidFill>
              <a:srgbClr val="00FFFF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18" name="组合 518"/>
          <p:cNvGrpSpPr>
            <a:grpSpLocks/>
          </p:cNvGrpSpPr>
          <p:nvPr/>
        </p:nvGrpSpPr>
        <p:grpSpPr bwMode="auto">
          <a:xfrm>
            <a:off x="1691639" y="2352071"/>
            <a:ext cx="1159946" cy="644771"/>
            <a:chOff x="1550530" y="598373"/>
            <a:chExt cx="1002848" cy="538002"/>
          </a:xfrm>
        </p:grpSpPr>
        <p:grpSp>
          <p:nvGrpSpPr>
            <p:cNvPr id="1619" name="组合 516"/>
            <p:cNvGrpSpPr>
              <a:grpSpLocks/>
            </p:cNvGrpSpPr>
            <p:nvPr/>
          </p:nvGrpSpPr>
          <p:grpSpPr bwMode="auto">
            <a:xfrm>
              <a:off x="1550530" y="598373"/>
              <a:ext cx="1002848" cy="294860"/>
              <a:chOff x="1619672" y="576470"/>
              <a:chExt cx="964502" cy="294860"/>
            </a:xfrm>
          </p:grpSpPr>
          <p:sp>
            <p:nvSpPr>
              <p:cNvPr id="1621" name="圆角矩形标注 515"/>
              <p:cNvSpPr>
                <a:spLocks noChangeArrowheads="1"/>
              </p:cNvSpPr>
              <p:nvPr/>
            </p:nvSpPr>
            <p:spPr bwMode="auto">
              <a:xfrm>
                <a:off x="1619672" y="576470"/>
                <a:ext cx="964502" cy="294860"/>
              </a:xfrm>
              <a:prstGeom prst="wedgeRoundRectCallout">
                <a:avLst>
                  <a:gd name="adj1" fmla="val -9139"/>
                  <a:gd name="adj2" fmla="val 50139"/>
                  <a:gd name="adj3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22" name="Text Box 48"/>
              <p:cNvSpPr txBox="1">
                <a:spLocks noChangeArrowheads="1"/>
              </p:cNvSpPr>
              <p:nvPr/>
            </p:nvSpPr>
            <p:spPr bwMode="auto">
              <a:xfrm>
                <a:off x="1626950" y="610981"/>
                <a:ext cx="951961" cy="256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 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4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 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4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20" name="下箭头 517"/>
            <p:cNvSpPr>
              <a:spLocks noChangeArrowheads="1"/>
            </p:cNvSpPr>
            <p:nvPr/>
          </p:nvSpPr>
          <p:spPr bwMode="auto">
            <a:xfrm>
              <a:off x="1962200" y="895401"/>
              <a:ext cx="89519" cy="240974"/>
            </a:xfrm>
            <a:prstGeom prst="downArrow">
              <a:avLst>
                <a:gd name="adj1" fmla="val 50000"/>
                <a:gd name="adj2" fmla="val 127715"/>
              </a:avLst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363998" y="3065005"/>
            <a:ext cx="1582589" cy="336639"/>
            <a:chOff x="4363998" y="3065005"/>
            <a:chExt cx="1582589" cy="336639"/>
          </a:xfrm>
        </p:grpSpPr>
        <p:grpSp>
          <p:nvGrpSpPr>
            <p:cNvPr id="3" name="组合 2"/>
            <p:cNvGrpSpPr/>
            <p:nvPr/>
          </p:nvGrpSpPr>
          <p:grpSpPr>
            <a:xfrm>
              <a:off x="4363998" y="3065005"/>
              <a:ext cx="1582589" cy="336639"/>
              <a:chOff x="4363998" y="3065005"/>
              <a:chExt cx="1582589" cy="336639"/>
            </a:xfrm>
          </p:grpSpPr>
          <p:sp>
            <p:nvSpPr>
              <p:cNvPr id="1608" name="Rectangle 210"/>
              <p:cNvSpPr>
                <a:spLocks noChangeArrowheads="1"/>
              </p:cNvSpPr>
              <p:nvPr/>
            </p:nvSpPr>
            <p:spPr bwMode="auto">
              <a:xfrm rot="349158">
                <a:off x="4363998" y="3065005"/>
                <a:ext cx="1582589" cy="27540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10" name="矩形 1609"/>
              <p:cNvSpPr/>
              <p:nvPr/>
            </p:nvSpPr>
            <p:spPr bwMode="auto">
              <a:xfrm rot="355772">
                <a:off x="5691942" y="3141431"/>
                <a:ext cx="249979" cy="260213"/>
              </a:xfrm>
              <a:prstGeom prst="rect">
                <a:avLst/>
              </a:prstGeom>
              <a:solidFill>
                <a:srgbClr val="FFFF66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23" name="组合 1622"/>
            <p:cNvGrpSpPr/>
            <p:nvPr/>
          </p:nvGrpSpPr>
          <p:grpSpPr>
            <a:xfrm rot="353826">
              <a:off x="4914706" y="3105795"/>
              <a:ext cx="417246" cy="172842"/>
              <a:chOff x="1914444" y="4003494"/>
              <a:chExt cx="503948" cy="198282"/>
            </a:xfrm>
          </p:grpSpPr>
          <p:sp>
            <p:nvSpPr>
              <p:cNvPr id="1624" name="矩形 1623"/>
              <p:cNvSpPr/>
              <p:nvPr/>
            </p:nvSpPr>
            <p:spPr bwMode="auto">
              <a:xfrm>
                <a:off x="1914444" y="4003494"/>
                <a:ext cx="503948" cy="198282"/>
              </a:xfrm>
              <a:prstGeom prst="rect">
                <a:avLst/>
              </a:prstGeom>
              <a:solidFill>
                <a:srgbClr val="FFC0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25" name="矩形 507"/>
              <p:cNvSpPr>
                <a:spLocks noChangeArrowheads="1"/>
              </p:cNvSpPr>
              <p:nvPr/>
            </p:nvSpPr>
            <p:spPr bwMode="auto">
              <a:xfrm>
                <a:off x="2267428" y="4010030"/>
                <a:ext cx="148741" cy="187388"/>
              </a:xfrm>
              <a:prstGeom prst="rect">
                <a:avLst/>
              </a:prstGeom>
              <a:solidFill>
                <a:srgbClr val="00FFFF"/>
              </a:solidFill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1626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049" y="2852444"/>
            <a:ext cx="488382" cy="48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059" y="3400530"/>
            <a:ext cx="716843" cy="71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6" name="圆角矩形标注 514"/>
          <p:cNvSpPr>
            <a:spLocks noChangeArrowheads="1"/>
          </p:cNvSpPr>
          <p:nvPr/>
        </p:nvSpPr>
        <p:spPr bwMode="auto">
          <a:xfrm>
            <a:off x="6113853" y="2347254"/>
            <a:ext cx="1217001" cy="324793"/>
          </a:xfrm>
          <a:prstGeom prst="wedgeRoundRectCallout">
            <a:avLst>
              <a:gd name="adj1" fmla="val -77218"/>
              <a:gd name="adj2" fmla="val 217574"/>
              <a:gd name="adj3" fmla="val 16667"/>
            </a:avLst>
          </a:prstGeom>
          <a:solidFill>
            <a:srgbClr val="FF00FF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7" name="Text Box 48"/>
          <p:cNvSpPr txBox="1">
            <a:spLocks noChangeArrowheads="1"/>
          </p:cNvSpPr>
          <p:nvPr/>
        </p:nvSpPr>
        <p:spPr bwMode="auto">
          <a:xfrm>
            <a:off x="6176515" y="2351440"/>
            <a:ext cx="11224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 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4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4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baseline="-25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795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AutoShape 5"/>
          <p:cNvSpPr>
            <a:spLocks noChangeArrowheads="1"/>
          </p:cNvSpPr>
          <p:nvPr/>
        </p:nvSpPr>
        <p:spPr bwMode="auto">
          <a:xfrm>
            <a:off x="504633" y="619103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9" name="矩形 4"/>
          <p:cNvSpPr>
            <a:spLocks noChangeArrowheads="1"/>
          </p:cNvSpPr>
          <p:nvPr/>
        </p:nvSpPr>
        <p:spPr bwMode="auto">
          <a:xfrm>
            <a:off x="622624" y="581975"/>
            <a:ext cx="27366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安全关联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状态信息</a:t>
            </a:r>
          </a:p>
        </p:txBody>
      </p:sp>
      <p:sp>
        <p:nvSpPr>
          <p:cNvPr id="580" name="Rectangle 46"/>
          <p:cNvSpPr>
            <a:spLocks noChangeArrowheads="1"/>
          </p:cNvSpPr>
          <p:nvPr/>
        </p:nvSpPr>
        <p:spPr bwMode="auto">
          <a:xfrm>
            <a:off x="509473" y="913068"/>
            <a:ext cx="8129017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一个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32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位的连接标识符，称为安全参数索引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SPI (Security Parameter Index)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000" indent="-342000" eaLnBrk="0" hangingPunct="0">
              <a:lnSpc>
                <a:spcPts val="3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安全关联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的源点和终点的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地址（例如路由器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R1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R2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地址）。</a:t>
            </a:r>
          </a:p>
          <a:p>
            <a:pPr marL="342000" indent="-342000" eaLnBrk="0" hangingPunct="0">
              <a:lnSpc>
                <a:spcPts val="3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所使用的加密类型（例如，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DES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AES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）。</a:t>
            </a:r>
          </a:p>
          <a:p>
            <a:pPr marL="342000" indent="-342000" eaLnBrk="0" hangingPunct="0">
              <a:lnSpc>
                <a:spcPts val="3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加密的密钥。</a:t>
            </a:r>
          </a:p>
          <a:p>
            <a:pPr marL="342000" indent="-342000" eaLnBrk="0" hangingPunct="0">
              <a:lnSpc>
                <a:spcPts val="3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完整性检查的类型（例如，使用报文摘要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MD5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SHA-1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的报文鉴别码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MAC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）。</a:t>
            </a:r>
          </a:p>
          <a:p>
            <a:pPr marL="342000" indent="-342000" eaLnBrk="0" hangingPunct="0">
              <a:lnSpc>
                <a:spcPts val="3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鉴别使用的密钥。</a:t>
            </a:r>
          </a:p>
        </p:txBody>
      </p:sp>
    </p:spTree>
    <p:extLst>
      <p:ext uri="{BB962C8B-B14F-4D97-AF65-F5344CB8AC3E}">
        <p14:creationId xmlns:p14="http://schemas.microsoft.com/office/powerpoint/2010/main" val="429345280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09474" y="1143000"/>
            <a:ext cx="8129015" cy="321868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73929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142707" y="650839"/>
            <a:ext cx="2877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安全数据报的格式</a:t>
            </a:r>
          </a:p>
        </p:txBody>
      </p:sp>
      <p:sp>
        <p:nvSpPr>
          <p:cNvPr id="6" name="矩形 5"/>
          <p:cNvSpPr/>
          <p:nvPr/>
        </p:nvSpPr>
        <p:spPr>
          <a:xfrm>
            <a:off x="598538" y="2490733"/>
            <a:ext cx="16648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隧道方式下的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安全数据报的格式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730157" y="1243569"/>
            <a:ext cx="6088607" cy="994031"/>
            <a:chOff x="488211" y="1176741"/>
            <a:chExt cx="9143628" cy="1492797"/>
          </a:xfrm>
        </p:grpSpPr>
        <p:sp>
          <p:nvSpPr>
            <p:cNvPr id="16" name="Rectangle 56"/>
            <p:cNvSpPr>
              <a:spLocks noChangeArrowheads="1"/>
            </p:cNvSpPr>
            <p:nvPr/>
          </p:nvSpPr>
          <p:spPr bwMode="auto">
            <a:xfrm>
              <a:off x="1316616" y="1666390"/>
              <a:ext cx="8315223" cy="610275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308926" y="1666390"/>
              <a:ext cx="7322913" cy="610275"/>
            </a:xfrm>
            <a:prstGeom prst="rect">
              <a:avLst/>
            </a:prstGeom>
            <a:solidFill>
              <a:srgbClr val="FF0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 Box 48"/>
            <p:cNvSpPr txBox="1">
              <a:spLocks noChangeArrowheads="1"/>
            </p:cNvSpPr>
            <p:nvPr/>
          </p:nvSpPr>
          <p:spPr bwMode="auto">
            <a:xfrm>
              <a:off x="1163996" y="2276662"/>
              <a:ext cx="1247478" cy="39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 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 50</a:t>
              </a:r>
            </a:p>
          </p:txBody>
        </p:sp>
        <p:sp>
          <p:nvSpPr>
            <p:cNvPr id="10" name="Line 67"/>
            <p:cNvSpPr>
              <a:spLocks noChangeShapeType="1"/>
            </p:cNvSpPr>
            <p:nvPr/>
          </p:nvSpPr>
          <p:spPr bwMode="auto">
            <a:xfrm flipV="1">
              <a:off x="1316616" y="1437115"/>
              <a:ext cx="8315223" cy="168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68"/>
            <p:cNvSpPr txBox="1">
              <a:spLocks noChangeArrowheads="1"/>
            </p:cNvSpPr>
            <p:nvPr/>
          </p:nvSpPr>
          <p:spPr bwMode="auto">
            <a:xfrm>
              <a:off x="4355368" y="1176741"/>
              <a:ext cx="1974490" cy="469718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dirty="0"/>
                <a:t>IP </a:t>
              </a:r>
              <a:r>
                <a:rPr lang="zh-CN" altLang="en-US" dirty="0"/>
                <a:t>安全数据报</a:t>
              </a:r>
            </a:p>
          </p:txBody>
        </p:sp>
        <p:sp>
          <p:nvSpPr>
            <p:cNvPr id="12" name="Line 66"/>
            <p:cNvSpPr>
              <a:spLocks noChangeShapeType="1"/>
            </p:cNvSpPr>
            <p:nvPr/>
          </p:nvSpPr>
          <p:spPr bwMode="auto">
            <a:xfrm flipH="1">
              <a:off x="1316616" y="1283703"/>
              <a:ext cx="0" cy="28996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68"/>
            <p:cNvSpPr txBox="1">
              <a:spLocks noChangeArrowheads="1"/>
            </p:cNvSpPr>
            <p:nvPr/>
          </p:nvSpPr>
          <p:spPr bwMode="auto">
            <a:xfrm>
              <a:off x="1330092" y="1666390"/>
              <a:ext cx="975449" cy="64708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新的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 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首部</a:t>
              </a:r>
            </a:p>
          </p:txBody>
        </p:sp>
        <p:sp>
          <p:nvSpPr>
            <p:cNvPr id="14" name="TextBox 43"/>
            <p:cNvSpPr txBox="1">
              <a:spLocks noChangeArrowheads="1"/>
            </p:cNvSpPr>
            <p:nvPr/>
          </p:nvSpPr>
          <p:spPr bwMode="auto">
            <a:xfrm>
              <a:off x="1259432" y="1669762"/>
              <a:ext cx="467504" cy="39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</a:t>
              </a:r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68"/>
            <p:cNvSpPr txBox="1">
              <a:spLocks noChangeArrowheads="1"/>
            </p:cNvSpPr>
            <p:nvPr/>
          </p:nvSpPr>
          <p:spPr bwMode="auto">
            <a:xfrm>
              <a:off x="3680444" y="1779073"/>
              <a:ext cx="4547920" cy="398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    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安   全   数   据   报   的   有   效   载   荷</a:t>
              </a:r>
            </a:p>
          </p:txBody>
        </p:sp>
        <p:sp>
          <p:nvSpPr>
            <p:cNvPr id="17" name="Line 66"/>
            <p:cNvSpPr>
              <a:spLocks noChangeShapeType="1"/>
            </p:cNvSpPr>
            <p:nvPr/>
          </p:nvSpPr>
          <p:spPr bwMode="auto">
            <a:xfrm flipH="1">
              <a:off x="9631839" y="1298876"/>
              <a:ext cx="0" cy="2899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右箭头 17"/>
            <p:cNvSpPr/>
            <p:nvPr/>
          </p:nvSpPr>
          <p:spPr bwMode="auto">
            <a:xfrm flipH="1">
              <a:off x="660173" y="1895666"/>
              <a:ext cx="647524" cy="151726"/>
            </a:xfrm>
            <a:prstGeom prst="rightArrow">
              <a:avLst>
                <a:gd name="adj1" fmla="val 50000"/>
                <a:gd name="adj2" fmla="val 124075"/>
              </a:avLst>
            </a:prstGeom>
            <a:solidFill>
              <a:srgbClr val="FF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48"/>
            <p:cNvSpPr txBox="1">
              <a:spLocks noChangeArrowheads="1"/>
            </p:cNvSpPr>
            <p:nvPr/>
          </p:nvSpPr>
          <p:spPr bwMode="auto">
            <a:xfrm>
              <a:off x="488211" y="1187835"/>
              <a:ext cx="841881" cy="693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在前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任意多边形 20"/>
          <p:cNvSpPr/>
          <p:nvPr/>
        </p:nvSpPr>
        <p:spPr bwMode="auto">
          <a:xfrm>
            <a:off x="5273139" y="3136737"/>
            <a:ext cx="1981174" cy="309831"/>
          </a:xfrm>
          <a:custGeom>
            <a:avLst/>
            <a:gdLst>
              <a:gd name="connsiteX0" fmla="*/ 1090720 w 2808808"/>
              <a:gd name="connsiteY0" fmla="*/ 0 h 426447"/>
              <a:gd name="connsiteX1" fmla="*/ 0 w 2808808"/>
              <a:gd name="connsiteY1" fmla="*/ 418246 h 426447"/>
              <a:gd name="connsiteX2" fmla="*/ 2808808 w 2808808"/>
              <a:gd name="connsiteY2" fmla="*/ 426447 h 426447"/>
              <a:gd name="connsiteX3" fmla="*/ 1951814 w 2808808"/>
              <a:gd name="connsiteY3" fmla="*/ 0 h 426447"/>
              <a:gd name="connsiteX4" fmla="*/ 1090720 w 2808808"/>
              <a:gd name="connsiteY4" fmla="*/ 0 h 42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808" h="426447">
                <a:moveTo>
                  <a:pt x="1090720" y="0"/>
                </a:moveTo>
                <a:lnTo>
                  <a:pt x="0" y="418246"/>
                </a:lnTo>
                <a:lnTo>
                  <a:pt x="2808808" y="426447"/>
                </a:lnTo>
                <a:lnTo>
                  <a:pt x="1951814" y="0"/>
                </a:lnTo>
                <a:lnTo>
                  <a:pt x="109072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FF00FF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任意多边形 21"/>
          <p:cNvSpPr/>
          <p:nvPr/>
        </p:nvSpPr>
        <p:spPr bwMode="auto">
          <a:xfrm>
            <a:off x="2743195" y="3134492"/>
            <a:ext cx="1977814" cy="312076"/>
          </a:xfrm>
          <a:custGeom>
            <a:avLst/>
            <a:gdLst>
              <a:gd name="connsiteX0" fmla="*/ 274320 w 2804160"/>
              <a:gd name="connsiteY0" fmla="*/ 0 h 441960"/>
              <a:gd name="connsiteX1" fmla="*/ 0 w 2804160"/>
              <a:gd name="connsiteY1" fmla="*/ 441960 h 441960"/>
              <a:gd name="connsiteX2" fmla="*/ 2804160 w 2804160"/>
              <a:gd name="connsiteY2" fmla="*/ 434340 h 441960"/>
              <a:gd name="connsiteX3" fmla="*/ 1440180 w 2804160"/>
              <a:gd name="connsiteY3" fmla="*/ 7620 h 441960"/>
              <a:gd name="connsiteX4" fmla="*/ 274320 w 2804160"/>
              <a:gd name="connsiteY4" fmla="*/ 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4160" h="441960">
                <a:moveTo>
                  <a:pt x="274320" y="0"/>
                </a:moveTo>
                <a:lnTo>
                  <a:pt x="0" y="441960"/>
                </a:lnTo>
                <a:lnTo>
                  <a:pt x="2804160" y="434340"/>
                </a:lnTo>
                <a:lnTo>
                  <a:pt x="1440180" y="7620"/>
                </a:lnTo>
                <a:lnTo>
                  <a:pt x="27432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00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Line 51"/>
          <p:cNvSpPr>
            <a:spLocks noChangeShapeType="1"/>
          </p:cNvSpPr>
          <p:nvPr/>
        </p:nvSpPr>
        <p:spPr bwMode="auto">
          <a:xfrm flipH="1">
            <a:off x="6650666" y="2087127"/>
            <a:ext cx="0" cy="6533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Line 53"/>
          <p:cNvSpPr>
            <a:spLocks noChangeShapeType="1"/>
          </p:cNvSpPr>
          <p:nvPr/>
        </p:nvSpPr>
        <p:spPr bwMode="auto">
          <a:xfrm>
            <a:off x="3754500" y="2332972"/>
            <a:ext cx="1120" cy="40637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Line 54"/>
          <p:cNvSpPr>
            <a:spLocks noChangeShapeType="1"/>
          </p:cNvSpPr>
          <p:nvPr/>
        </p:nvSpPr>
        <p:spPr bwMode="auto">
          <a:xfrm>
            <a:off x="3755621" y="2385733"/>
            <a:ext cx="289504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4720427" y="2247656"/>
            <a:ext cx="1017108" cy="261610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   加密的部分</a:t>
            </a:r>
          </a:p>
        </p:txBody>
      </p:sp>
      <p:sp>
        <p:nvSpPr>
          <p:cNvPr id="27" name="Line 55"/>
          <p:cNvSpPr>
            <a:spLocks noChangeShapeType="1"/>
          </p:cNvSpPr>
          <p:nvPr/>
        </p:nvSpPr>
        <p:spPr bwMode="auto">
          <a:xfrm flipV="1">
            <a:off x="2942544" y="2145501"/>
            <a:ext cx="3708121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 Box 40"/>
          <p:cNvSpPr txBox="1">
            <a:spLocks noChangeArrowheads="1"/>
          </p:cNvSpPr>
          <p:nvPr/>
        </p:nvSpPr>
        <p:spPr bwMode="auto">
          <a:xfrm>
            <a:off x="4306771" y="2035488"/>
            <a:ext cx="1008546" cy="261610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rgbClr val="0000FF"/>
                </a:solidFill>
              </a:rPr>
              <a:t>   鉴别的部分</a:t>
            </a:r>
          </a:p>
        </p:txBody>
      </p:sp>
      <p:sp>
        <p:nvSpPr>
          <p:cNvPr id="29" name="Rectangle 57"/>
          <p:cNvSpPr>
            <a:spLocks noChangeArrowheads="1"/>
          </p:cNvSpPr>
          <p:nvPr/>
        </p:nvSpPr>
        <p:spPr bwMode="auto">
          <a:xfrm>
            <a:off x="2738715" y="3437588"/>
            <a:ext cx="1981174" cy="586696"/>
          </a:xfrm>
          <a:prstGeom prst="rect">
            <a:avLst/>
          </a:prstGeom>
          <a:solidFill>
            <a:srgbClr val="0099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 Box 59"/>
          <p:cNvSpPr txBox="1">
            <a:spLocks noChangeArrowheads="1"/>
          </p:cNvSpPr>
          <p:nvPr/>
        </p:nvSpPr>
        <p:spPr bwMode="auto">
          <a:xfrm>
            <a:off x="3094856" y="3460065"/>
            <a:ext cx="13997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安全参数索引 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62"/>
          <p:cNvSpPr>
            <a:spLocks noChangeArrowheads="1"/>
          </p:cNvSpPr>
          <p:nvPr/>
        </p:nvSpPr>
        <p:spPr bwMode="auto">
          <a:xfrm>
            <a:off x="5278739" y="3437588"/>
            <a:ext cx="1981174" cy="560166"/>
          </a:xfrm>
          <a:prstGeom prst="rect">
            <a:avLst/>
          </a:prstGeom>
          <a:solidFill>
            <a:srgbClr val="CC00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Line 52"/>
          <p:cNvSpPr>
            <a:spLocks noChangeShapeType="1"/>
          </p:cNvSpPr>
          <p:nvPr/>
        </p:nvSpPr>
        <p:spPr bwMode="auto">
          <a:xfrm>
            <a:off x="2942544" y="1975992"/>
            <a:ext cx="0" cy="814991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200" b="1">
              <a:ln>
                <a:solidFill>
                  <a:schemeClr val="tx1"/>
                </a:solidFill>
                <a:prstDash val="dash"/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Line 69"/>
          <p:cNvSpPr>
            <a:spLocks noChangeShapeType="1"/>
          </p:cNvSpPr>
          <p:nvPr/>
        </p:nvSpPr>
        <p:spPr bwMode="auto">
          <a:xfrm flipH="1">
            <a:off x="7818764" y="1975992"/>
            <a:ext cx="1119" cy="814991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200" b="1">
              <a:ln>
                <a:solidFill>
                  <a:schemeClr val="tx1"/>
                </a:solidFill>
                <a:prstDash val="dash"/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2"/>
          <p:cNvCxnSpPr>
            <a:cxnSpLocks noChangeShapeType="1"/>
            <a:stCxn id="29" idx="1"/>
            <a:endCxn id="29" idx="3"/>
          </p:cNvCxnSpPr>
          <p:nvPr/>
        </p:nvCxnSpPr>
        <p:spPr bwMode="auto">
          <a:xfrm>
            <a:off x="2738715" y="3730936"/>
            <a:ext cx="1981174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63"/>
          <p:cNvSpPr txBox="1">
            <a:spLocks noChangeArrowheads="1"/>
          </p:cNvSpPr>
          <p:nvPr/>
        </p:nvSpPr>
        <p:spPr bwMode="auto">
          <a:xfrm>
            <a:off x="3411799" y="3747758"/>
            <a:ext cx="5854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</a:t>
            </a:r>
          </a:p>
        </p:txBody>
      </p: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378305" y="4035453"/>
            <a:ext cx="6671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32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37" name="Text Box 63"/>
          <p:cNvSpPr txBox="1">
            <a:spLocks noChangeArrowheads="1"/>
          </p:cNvSpPr>
          <p:nvPr/>
        </p:nvSpPr>
        <p:spPr bwMode="auto">
          <a:xfrm>
            <a:off x="5228342" y="3489227"/>
            <a:ext cx="5854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</a:t>
            </a:r>
          </a:p>
        </p:txBody>
      </p:sp>
      <p:sp>
        <p:nvSpPr>
          <p:cNvPr id="38" name="Text Box 63"/>
          <p:cNvSpPr txBox="1">
            <a:spLocks noChangeArrowheads="1"/>
          </p:cNvSpPr>
          <p:nvPr/>
        </p:nvSpPr>
        <p:spPr bwMode="auto">
          <a:xfrm>
            <a:off x="5775655" y="3773712"/>
            <a:ext cx="74892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填充长度</a:t>
            </a:r>
          </a:p>
        </p:txBody>
      </p:sp>
      <p:sp>
        <p:nvSpPr>
          <p:cNvPr id="39" name="Text Box 63"/>
          <p:cNvSpPr txBox="1">
            <a:spLocks noChangeArrowheads="1"/>
          </p:cNvSpPr>
          <p:nvPr/>
        </p:nvSpPr>
        <p:spPr bwMode="auto">
          <a:xfrm>
            <a:off x="6417380" y="3771790"/>
            <a:ext cx="8899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下一个首部</a:t>
            </a:r>
          </a:p>
        </p:txBody>
      </p:sp>
      <p:sp>
        <p:nvSpPr>
          <p:cNvPr id="40" name="任意多边形 48"/>
          <p:cNvSpPr>
            <a:spLocks/>
          </p:cNvSpPr>
          <p:nvPr/>
        </p:nvSpPr>
        <p:spPr bwMode="auto">
          <a:xfrm>
            <a:off x="5787192" y="3811406"/>
            <a:ext cx="1472721" cy="182980"/>
          </a:xfrm>
          <a:custGeom>
            <a:avLst/>
            <a:gdLst>
              <a:gd name="T0" fmla="*/ 0 w 2021522"/>
              <a:gd name="T1" fmla="*/ 261828 h 258328"/>
              <a:gd name="T2" fmla="*/ 5476 w 2021522"/>
              <a:gd name="T3" fmla="*/ 4156 h 258328"/>
              <a:gd name="T4" fmla="*/ 2699984 w 2021522"/>
              <a:gd name="T5" fmla="*/ 0 h 258328"/>
              <a:gd name="T6" fmla="*/ 0 60000 65536"/>
              <a:gd name="T7" fmla="*/ 0 60000 65536"/>
              <a:gd name="T8" fmla="*/ 0 60000 65536"/>
              <a:gd name="T9" fmla="*/ 0 w 2021522"/>
              <a:gd name="T10" fmla="*/ 0 h 258328"/>
              <a:gd name="T11" fmla="*/ 2021522 w 2021522"/>
              <a:gd name="T12" fmla="*/ 258328 h 2583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1522" h="258328">
                <a:moveTo>
                  <a:pt x="0" y="258328"/>
                </a:moveTo>
                <a:lnTo>
                  <a:pt x="4101" y="4100"/>
                </a:lnTo>
                <a:lnTo>
                  <a:pt x="2021522" y="0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51"/>
          <p:cNvCxnSpPr>
            <a:cxnSpLocks noChangeShapeType="1"/>
          </p:cNvCxnSpPr>
          <p:nvPr/>
        </p:nvCxnSpPr>
        <p:spPr bwMode="auto">
          <a:xfrm flipH="1">
            <a:off x="6484914" y="3815896"/>
            <a:ext cx="1120" cy="18073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 Box 63"/>
          <p:cNvSpPr txBox="1">
            <a:spLocks noChangeArrowheads="1"/>
          </p:cNvSpPr>
          <p:nvPr/>
        </p:nvSpPr>
        <p:spPr bwMode="auto">
          <a:xfrm>
            <a:off x="5823788" y="3587363"/>
            <a:ext cx="5373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8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43" name="Text Box 63"/>
          <p:cNvSpPr txBox="1">
            <a:spLocks noChangeArrowheads="1"/>
          </p:cNvSpPr>
          <p:nvPr/>
        </p:nvSpPr>
        <p:spPr bwMode="auto">
          <a:xfrm>
            <a:off x="6560604" y="3581572"/>
            <a:ext cx="5373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8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5869967" y="4005762"/>
            <a:ext cx="6671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32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cxnSp>
        <p:nvCxnSpPr>
          <p:cNvPr id="45" name="直接连接符 44"/>
          <p:cNvCxnSpPr>
            <a:cxnSpLocks noChangeShapeType="1"/>
          </p:cNvCxnSpPr>
          <p:nvPr/>
        </p:nvCxnSpPr>
        <p:spPr bwMode="auto">
          <a:xfrm>
            <a:off x="6041418" y="2486764"/>
            <a:ext cx="0" cy="25370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Line 54"/>
          <p:cNvSpPr>
            <a:spLocks noChangeShapeType="1"/>
          </p:cNvSpPr>
          <p:nvPr/>
        </p:nvSpPr>
        <p:spPr bwMode="auto">
          <a:xfrm>
            <a:off x="3755621" y="2587796"/>
            <a:ext cx="2285797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 Box 15"/>
          <p:cNvSpPr txBox="1">
            <a:spLocks noChangeArrowheads="1"/>
          </p:cNvSpPr>
          <p:nvPr/>
        </p:nvSpPr>
        <p:spPr bwMode="auto">
          <a:xfrm>
            <a:off x="4329403" y="2462559"/>
            <a:ext cx="1189748" cy="265586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>
                <a:solidFill>
                  <a:srgbClr val="C00000"/>
                </a:solidFill>
              </a:rPr>
              <a:t>ESP </a:t>
            </a:r>
            <a:r>
              <a:rPr lang="zh-CN" altLang="en-US" dirty="0">
                <a:solidFill>
                  <a:srgbClr val="C00000"/>
                </a:solidFill>
              </a:rPr>
              <a:t>的有效载荷</a:t>
            </a:r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6690885" y="3999029"/>
            <a:ext cx="2792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2942545" y="2724750"/>
            <a:ext cx="811956" cy="406372"/>
          </a:xfrm>
          <a:prstGeom prst="rect">
            <a:avLst/>
          </a:prstGeom>
          <a:solidFill>
            <a:srgbClr val="99FF66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ESP </a:t>
            </a:r>
          </a:p>
          <a:p>
            <a:pPr algn="ctr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首部</a:t>
            </a:r>
          </a:p>
        </p:txBody>
      </p:sp>
      <p:sp>
        <p:nvSpPr>
          <p:cNvPr id="53" name="Rectangle 2"/>
          <p:cNvSpPr>
            <a:spLocks noChangeArrowheads="1"/>
          </p:cNvSpPr>
          <p:nvPr/>
        </p:nvSpPr>
        <p:spPr bwMode="auto">
          <a:xfrm>
            <a:off x="3754500" y="2731812"/>
            <a:ext cx="2286918" cy="39930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6650666" y="2724750"/>
            <a:ext cx="1168098" cy="406372"/>
          </a:xfrm>
          <a:prstGeom prst="rect">
            <a:avLst/>
          </a:prstGeom>
          <a:solidFill>
            <a:srgbClr val="FFFF66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报文鉴别码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</a:p>
        </p:txBody>
      </p:sp>
      <p:sp>
        <p:nvSpPr>
          <p:cNvPr id="56" name="Rectangle 56"/>
          <p:cNvSpPr>
            <a:spLocks noChangeArrowheads="1"/>
          </p:cNvSpPr>
          <p:nvPr/>
        </p:nvSpPr>
        <p:spPr bwMode="auto">
          <a:xfrm>
            <a:off x="2942545" y="2724750"/>
            <a:ext cx="4876219" cy="40637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 Box 68"/>
          <p:cNvSpPr txBox="1">
            <a:spLocks noChangeArrowheads="1"/>
          </p:cNvSpPr>
          <p:nvPr/>
        </p:nvSpPr>
        <p:spPr bwMode="auto">
          <a:xfrm>
            <a:off x="4569247" y="2722505"/>
            <a:ext cx="125547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原始的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的有效载荷</a:t>
            </a:r>
          </a:p>
        </p:txBody>
      </p:sp>
      <p:sp>
        <p:nvSpPr>
          <p:cNvPr id="58" name="Text Box 68"/>
          <p:cNvSpPr txBox="1">
            <a:spLocks noChangeArrowheads="1"/>
          </p:cNvSpPr>
          <p:nvPr/>
        </p:nvSpPr>
        <p:spPr bwMode="auto">
          <a:xfrm>
            <a:off x="3750594" y="2721383"/>
            <a:ext cx="649537" cy="4308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原始的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首部</a:t>
            </a:r>
          </a:p>
        </p:txBody>
      </p:sp>
      <p:cxnSp>
        <p:nvCxnSpPr>
          <p:cNvPr id="59" name="直接连接符 38"/>
          <p:cNvCxnSpPr>
            <a:cxnSpLocks noChangeShapeType="1"/>
          </p:cNvCxnSpPr>
          <p:nvPr/>
        </p:nvCxnSpPr>
        <p:spPr bwMode="auto">
          <a:xfrm>
            <a:off x="4404066" y="2722505"/>
            <a:ext cx="0" cy="40861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组合 4"/>
          <p:cNvGrpSpPr/>
          <p:nvPr/>
        </p:nvGrpSpPr>
        <p:grpSpPr>
          <a:xfrm>
            <a:off x="5962535" y="2724750"/>
            <a:ext cx="688131" cy="406372"/>
            <a:chOff x="5962535" y="2724750"/>
            <a:chExt cx="688131" cy="406372"/>
          </a:xfrm>
        </p:grpSpPr>
        <p:sp>
          <p:nvSpPr>
            <p:cNvPr id="55" name="Rectangle 38"/>
            <p:cNvSpPr>
              <a:spLocks noChangeArrowheads="1"/>
            </p:cNvSpPr>
            <p:nvPr/>
          </p:nvSpPr>
          <p:spPr bwMode="auto">
            <a:xfrm>
              <a:off x="6041418" y="2724750"/>
              <a:ext cx="609248" cy="406372"/>
            </a:xfrm>
            <a:prstGeom prst="rect">
              <a:avLst/>
            </a:prstGeom>
            <a:solidFill>
              <a:srgbClr val="CC00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ESP </a:t>
              </a:r>
            </a:p>
            <a:p>
              <a:pPr algn="ctr"/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尾部</a:t>
              </a:r>
            </a:p>
          </p:txBody>
        </p:sp>
        <p:sp>
          <p:nvSpPr>
            <p:cNvPr id="60" name="TextBox 40"/>
            <p:cNvSpPr txBox="1">
              <a:spLocks noChangeArrowheads="1"/>
            </p:cNvSpPr>
            <p:nvPr/>
          </p:nvSpPr>
          <p:spPr bwMode="auto">
            <a:xfrm>
              <a:off x="5962535" y="2725874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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1" name="TextBox 42"/>
          <p:cNvSpPr txBox="1">
            <a:spLocks noChangeArrowheads="1"/>
          </p:cNvSpPr>
          <p:nvPr/>
        </p:nvSpPr>
        <p:spPr bwMode="auto">
          <a:xfrm>
            <a:off x="2929079" y="2733730"/>
            <a:ext cx="3113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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43"/>
          <p:cNvSpPr txBox="1">
            <a:spLocks noChangeArrowheads="1"/>
          </p:cNvSpPr>
          <p:nvPr/>
        </p:nvSpPr>
        <p:spPr bwMode="auto">
          <a:xfrm>
            <a:off x="6621156" y="2722505"/>
            <a:ext cx="3113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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51"/>
          <p:cNvSpPr>
            <a:spLocks noChangeArrowheads="1"/>
          </p:cNvSpPr>
          <p:nvPr/>
        </p:nvSpPr>
        <p:spPr bwMode="auto">
          <a:xfrm>
            <a:off x="3749683" y="2727793"/>
            <a:ext cx="2285797" cy="40637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1"/>
          <p:cNvSpPr txBox="1">
            <a:spLocks noChangeArrowheads="1"/>
          </p:cNvSpPr>
          <p:nvPr/>
        </p:nvSpPr>
        <p:spPr bwMode="auto">
          <a:xfrm>
            <a:off x="4672419" y="2251948"/>
            <a:ext cx="3113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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43"/>
          <p:cNvSpPr txBox="1">
            <a:spLocks noChangeArrowheads="1"/>
          </p:cNvSpPr>
          <p:nvPr/>
        </p:nvSpPr>
        <p:spPr bwMode="auto">
          <a:xfrm>
            <a:off x="4241072" y="2027630"/>
            <a:ext cx="3113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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484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09474" y="1143000"/>
            <a:ext cx="8129015" cy="321868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73929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142707" y="650839"/>
            <a:ext cx="2877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安全数据报的格式</a:t>
            </a:r>
          </a:p>
        </p:txBody>
      </p:sp>
      <p:sp>
        <p:nvSpPr>
          <p:cNvPr id="6" name="矩形 5"/>
          <p:cNvSpPr/>
          <p:nvPr/>
        </p:nvSpPr>
        <p:spPr>
          <a:xfrm>
            <a:off x="598538" y="2490733"/>
            <a:ext cx="16648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隧道方式下的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安全数据报的格式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730157" y="1243569"/>
            <a:ext cx="6088607" cy="994031"/>
            <a:chOff x="488211" y="1176741"/>
            <a:chExt cx="9143628" cy="1492797"/>
          </a:xfrm>
        </p:grpSpPr>
        <p:sp>
          <p:nvSpPr>
            <p:cNvPr id="16" name="Rectangle 56"/>
            <p:cNvSpPr>
              <a:spLocks noChangeArrowheads="1"/>
            </p:cNvSpPr>
            <p:nvPr/>
          </p:nvSpPr>
          <p:spPr bwMode="auto">
            <a:xfrm>
              <a:off x="1316616" y="1666390"/>
              <a:ext cx="8315223" cy="610275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308926" y="1666390"/>
              <a:ext cx="7322913" cy="610275"/>
            </a:xfrm>
            <a:prstGeom prst="rect">
              <a:avLst/>
            </a:prstGeom>
            <a:solidFill>
              <a:srgbClr val="FF0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 Box 48"/>
            <p:cNvSpPr txBox="1">
              <a:spLocks noChangeArrowheads="1"/>
            </p:cNvSpPr>
            <p:nvPr/>
          </p:nvSpPr>
          <p:spPr bwMode="auto">
            <a:xfrm>
              <a:off x="1163996" y="2276662"/>
              <a:ext cx="1247478" cy="39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 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 50</a:t>
              </a:r>
            </a:p>
          </p:txBody>
        </p:sp>
        <p:sp>
          <p:nvSpPr>
            <p:cNvPr id="10" name="Line 67"/>
            <p:cNvSpPr>
              <a:spLocks noChangeShapeType="1"/>
            </p:cNvSpPr>
            <p:nvPr/>
          </p:nvSpPr>
          <p:spPr bwMode="auto">
            <a:xfrm flipV="1">
              <a:off x="1316616" y="1437115"/>
              <a:ext cx="8315223" cy="168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68"/>
            <p:cNvSpPr txBox="1">
              <a:spLocks noChangeArrowheads="1"/>
            </p:cNvSpPr>
            <p:nvPr/>
          </p:nvSpPr>
          <p:spPr bwMode="auto">
            <a:xfrm>
              <a:off x="4355368" y="1176741"/>
              <a:ext cx="1974490" cy="469718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dirty="0"/>
                <a:t>IP </a:t>
              </a:r>
              <a:r>
                <a:rPr lang="zh-CN" altLang="en-US" dirty="0"/>
                <a:t>安全数据报</a:t>
              </a:r>
            </a:p>
          </p:txBody>
        </p:sp>
        <p:sp>
          <p:nvSpPr>
            <p:cNvPr id="12" name="Line 66"/>
            <p:cNvSpPr>
              <a:spLocks noChangeShapeType="1"/>
            </p:cNvSpPr>
            <p:nvPr/>
          </p:nvSpPr>
          <p:spPr bwMode="auto">
            <a:xfrm flipH="1">
              <a:off x="1316616" y="1283703"/>
              <a:ext cx="0" cy="28996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68"/>
            <p:cNvSpPr txBox="1">
              <a:spLocks noChangeArrowheads="1"/>
            </p:cNvSpPr>
            <p:nvPr/>
          </p:nvSpPr>
          <p:spPr bwMode="auto">
            <a:xfrm>
              <a:off x="1330092" y="1666390"/>
              <a:ext cx="975449" cy="64708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新的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 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首部</a:t>
              </a:r>
            </a:p>
          </p:txBody>
        </p:sp>
        <p:sp>
          <p:nvSpPr>
            <p:cNvPr id="14" name="TextBox 43"/>
            <p:cNvSpPr txBox="1">
              <a:spLocks noChangeArrowheads="1"/>
            </p:cNvSpPr>
            <p:nvPr/>
          </p:nvSpPr>
          <p:spPr bwMode="auto">
            <a:xfrm>
              <a:off x="1259432" y="1669762"/>
              <a:ext cx="467504" cy="39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</a:t>
              </a:r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68"/>
            <p:cNvSpPr txBox="1">
              <a:spLocks noChangeArrowheads="1"/>
            </p:cNvSpPr>
            <p:nvPr/>
          </p:nvSpPr>
          <p:spPr bwMode="auto">
            <a:xfrm>
              <a:off x="3680444" y="1779073"/>
              <a:ext cx="4547920" cy="398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    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安   全   数   据   报   的   有   效   载   荷</a:t>
              </a:r>
            </a:p>
          </p:txBody>
        </p:sp>
        <p:sp>
          <p:nvSpPr>
            <p:cNvPr id="17" name="Line 66"/>
            <p:cNvSpPr>
              <a:spLocks noChangeShapeType="1"/>
            </p:cNvSpPr>
            <p:nvPr/>
          </p:nvSpPr>
          <p:spPr bwMode="auto">
            <a:xfrm flipH="1">
              <a:off x="9631839" y="1298876"/>
              <a:ext cx="0" cy="2899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右箭头 17"/>
            <p:cNvSpPr/>
            <p:nvPr/>
          </p:nvSpPr>
          <p:spPr bwMode="auto">
            <a:xfrm flipH="1">
              <a:off x="660173" y="1895666"/>
              <a:ext cx="647524" cy="151726"/>
            </a:xfrm>
            <a:prstGeom prst="rightArrow">
              <a:avLst>
                <a:gd name="adj1" fmla="val 50000"/>
                <a:gd name="adj2" fmla="val 124075"/>
              </a:avLst>
            </a:prstGeom>
            <a:solidFill>
              <a:srgbClr val="FF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48"/>
            <p:cNvSpPr txBox="1">
              <a:spLocks noChangeArrowheads="1"/>
            </p:cNvSpPr>
            <p:nvPr/>
          </p:nvSpPr>
          <p:spPr bwMode="auto">
            <a:xfrm>
              <a:off x="488211" y="1187835"/>
              <a:ext cx="841881" cy="693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在前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任意多边形 20"/>
          <p:cNvSpPr/>
          <p:nvPr/>
        </p:nvSpPr>
        <p:spPr bwMode="auto">
          <a:xfrm>
            <a:off x="5273139" y="3136737"/>
            <a:ext cx="1981174" cy="309831"/>
          </a:xfrm>
          <a:custGeom>
            <a:avLst/>
            <a:gdLst>
              <a:gd name="connsiteX0" fmla="*/ 1090720 w 2808808"/>
              <a:gd name="connsiteY0" fmla="*/ 0 h 426447"/>
              <a:gd name="connsiteX1" fmla="*/ 0 w 2808808"/>
              <a:gd name="connsiteY1" fmla="*/ 418246 h 426447"/>
              <a:gd name="connsiteX2" fmla="*/ 2808808 w 2808808"/>
              <a:gd name="connsiteY2" fmla="*/ 426447 h 426447"/>
              <a:gd name="connsiteX3" fmla="*/ 1951814 w 2808808"/>
              <a:gd name="connsiteY3" fmla="*/ 0 h 426447"/>
              <a:gd name="connsiteX4" fmla="*/ 1090720 w 2808808"/>
              <a:gd name="connsiteY4" fmla="*/ 0 h 42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808" h="426447">
                <a:moveTo>
                  <a:pt x="1090720" y="0"/>
                </a:moveTo>
                <a:lnTo>
                  <a:pt x="0" y="418246"/>
                </a:lnTo>
                <a:lnTo>
                  <a:pt x="2808808" y="426447"/>
                </a:lnTo>
                <a:lnTo>
                  <a:pt x="1951814" y="0"/>
                </a:lnTo>
                <a:lnTo>
                  <a:pt x="109072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FF00FF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任意多边形 21"/>
          <p:cNvSpPr/>
          <p:nvPr/>
        </p:nvSpPr>
        <p:spPr bwMode="auto">
          <a:xfrm>
            <a:off x="2743195" y="3134492"/>
            <a:ext cx="1977814" cy="312076"/>
          </a:xfrm>
          <a:custGeom>
            <a:avLst/>
            <a:gdLst>
              <a:gd name="connsiteX0" fmla="*/ 274320 w 2804160"/>
              <a:gd name="connsiteY0" fmla="*/ 0 h 441960"/>
              <a:gd name="connsiteX1" fmla="*/ 0 w 2804160"/>
              <a:gd name="connsiteY1" fmla="*/ 441960 h 441960"/>
              <a:gd name="connsiteX2" fmla="*/ 2804160 w 2804160"/>
              <a:gd name="connsiteY2" fmla="*/ 434340 h 441960"/>
              <a:gd name="connsiteX3" fmla="*/ 1440180 w 2804160"/>
              <a:gd name="connsiteY3" fmla="*/ 7620 h 441960"/>
              <a:gd name="connsiteX4" fmla="*/ 274320 w 2804160"/>
              <a:gd name="connsiteY4" fmla="*/ 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4160" h="441960">
                <a:moveTo>
                  <a:pt x="274320" y="0"/>
                </a:moveTo>
                <a:lnTo>
                  <a:pt x="0" y="441960"/>
                </a:lnTo>
                <a:lnTo>
                  <a:pt x="2804160" y="434340"/>
                </a:lnTo>
                <a:lnTo>
                  <a:pt x="1440180" y="7620"/>
                </a:lnTo>
                <a:lnTo>
                  <a:pt x="27432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00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Line 51"/>
          <p:cNvSpPr>
            <a:spLocks noChangeShapeType="1"/>
          </p:cNvSpPr>
          <p:nvPr/>
        </p:nvSpPr>
        <p:spPr bwMode="auto">
          <a:xfrm flipH="1">
            <a:off x="6650666" y="2087127"/>
            <a:ext cx="0" cy="6533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Line 53"/>
          <p:cNvSpPr>
            <a:spLocks noChangeShapeType="1"/>
          </p:cNvSpPr>
          <p:nvPr/>
        </p:nvSpPr>
        <p:spPr bwMode="auto">
          <a:xfrm>
            <a:off x="3754500" y="2332972"/>
            <a:ext cx="1120" cy="40637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Line 54"/>
          <p:cNvSpPr>
            <a:spLocks noChangeShapeType="1"/>
          </p:cNvSpPr>
          <p:nvPr/>
        </p:nvSpPr>
        <p:spPr bwMode="auto">
          <a:xfrm>
            <a:off x="3755621" y="2385733"/>
            <a:ext cx="289504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Line 55"/>
          <p:cNvSpPr>
            <a:spLocks noChangeShapeType="1"/>
          </p:cNvSpPr>
          <p:nvPr/>
        </p:nvSpPr>
        <p:spPr bwMode="auto">
          <a:xfrm flipV="1">
            <a:off x="2942544" y="2145501"/>
            <a:ext cx="3708121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 Box 40"/>
          <p:cNvSpPr txBox="1">
            <a:spLocks noChangeArrowheads="1"/>
          </p:cNvSpPr>
          <p:nvPr/>
        </p:nvSpPr>
        <p:spPr bwMode="auto">
          <a:xfrm>
            <a:off x="4306771" y="2035488"/>
            <a:ext cx="1008546" cy="261610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rgbClr val="0000FF"/>
                </a:solidFill>
              </a:rPr>
              <a:t>   鉴别的部分</a:t>
            </a:r>
          </a:p>
        </p:txBody>
      </p:sp>
      <p:sp>
        <p:nvSpPr>
          <p:cNvPr id="29" name="Rectangle 57"/>
          <p:cNvSpPr>
            <a:spLocks noChangeArrowheads="1"/>
          </p:cNvSpPr>
          <p:nvPr/>
        </p:nvSpPr>
        <p:spPr bwMode="auto">
          <a:xfrm>
            <a:off x="2738715" y="3437588"/>
            <a:ext cx="1981174" cy="586696"/>
          </a:xfrm>
          <a:prstGeom prst="rect">
            <a:avLst/>
          </a:prstGeom>
          <a:solidFill>
            <a:srgbClr val="0099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 Box 59"/>
          <p:cNvSpPr txBox="1">
            <a:spLocks noChangeArrowheads="1"/>
          </p:cNvSpPr>
          <p:nvPr/>
        </p:nvSpPr>
        <p:spPr bwMode="auto">
          <a:xfrm>
            <a:off x="3094856" y="3460065"/>
            <a:ext cx="13997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安全参数索引 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62"/>
          <p:cNvSpPr>
            <a:spLocks noChangeArrowheads="1"/>
          </p:cNvSpPr>
          <p:nvPr/>
        </p:nvSpPr>
        <p:spPr bwMode="auto">
          <a:xfrm>
            <a:off x="5278739" y="3437588"/>
            <a:ext cx="1981174" cy="560166"/>
          </a:xfrm>
          <a:prstGeom prst="rect">
            <a:avLst/>
          </a:prstGeom>
          <a:solidFill>
            <a:srgbClr val="CC00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Line 52"/>
          <p:cNvSpPr>
            <a:spLocks noChangeShapeType="1"/>
          </p:cNvSpPr>
          <p:nvPr/>
        </p:nvSpPr>
        <p:spPr bwMode="auto">
          <a:xfrm>
            <a:off x="2942544" y="1975992"/>
            <a:ext cx="0" cy="814991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200" b="1">
              <a:ln>
                <a:solidFill>
                  <a:schemeClr val="tx1"/>
                </a:solidFill>
                <a:prstDash val="dash"/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Line 69"/>
          <p:cNvSpPr>
            <a:spLocks noChangeShapeType="1"/>
          </p:cNvSpPr>
          <p:nvPr/>
        </p:nvSpPr>
        <p:spPr bwMode="auto">
          <a:xfrm flipH="1">
            <a:off x="7818764" y="1975992"/>
            <a:ext cx="1119" cy="814991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200" b="1">
              <a:ln>
                <a:solidFill>
                  <a:schemeClr val="tx1"/>
                </a:solidFill>
                <a:prstDash val="dash"/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2"/>
          <p:cNvCxnSpPr>
            <a:cxnSpLocks noChangeShapeType="1"/>
            <a:stCxn id="29" idx="1"/>
            <a:endCxn id="29" idx="3"/>
          </p:cNvCxnSpPr>
          <p:nvPr/>
        </p:nvCxnSpPr>
        <p:spPr bwMode="auto">
          <a:xfrm>
            <a:off x="2738715" y="3730936"/>
            <a:ext cx="1981174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63"/>
          <p:cNvSpPr txBox="1">
            <a:spLocks noChangeArrowheads="1"/>
          </p:cNvSpPr>
          <p:nvPr/>
        </p:nvSpPr>
        <p:spPr bwMode="auto">
          <a:xfrm>
            <a:off x="3411799" y="3747758"/>
            <a:ext cx="5854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</a:t>
            </a:r>
          </a:p>
        </p:txBody>
      </p: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378305" y="4035453"/>
            <a:ext cx="6671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32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37" name="Text Box 63"/>
          <p:cNvSpPr txBox="1">
            <a:spLocks noChangeArrowheads="1"/>
          </p:cNvSpPr>
          <p:nvPr/>
        </p:nvSpPr>
        <p:spPr bwMode="auto">
          <a:xfrm>
            <a:off x="5228342" y="3489227"/>
            <a:ext cx="5854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</a:t>
            </a:r>
          </a:p>
        </p:txBody>
      </p:sp>
      <p:sp>
        <p:nvSpPr>
          <p:cNvPr id="38" name="Text Box 63"/>
          <p:cNvSpPr txBox="1">
            <a:spLocks noChangeArrowheads="1"/>
          </p:cNvSpPr>
          <p:nvPr/>
        </p:nvSpPr>
        <p:spPr bwMode="auto">
          <a:xfrm>
            <a:off x="5775655" y="3773712"/>
            <a:ext cx="74892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填充长度</a:t>
            </a:r>
          </a:p>
        </p:txBody>
      </p:sp>
      <p:sp>
        <p:nvSpPr>
          <p:cNvPr id="39" name="Text Box 63"/>
          <p:cNvSpPr txBox="1">
            <a:spLocks noChangeArrowheads="1"/>
          </p:cNvSpPr>
          <p:nvPr/>
        </p:nvSpPr>
        <p:spPr bwMode="auto">
          <a:xfrm>
            <a:off x="6417380" y="3771790"/>
            <a:ext cx="8899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下一个首部</a:t>
            </a:r>
          </a:p>
        </p:txBody>
      </p:sp>
      <p:sp>
        <p:nvSpPr>
          <p:cNvPr id="40" name="任意多边形 48"/>
          <p:cNvSpPr>
            <a:spLocks/>
          </p:cNvSpPr>
          <p:nvPr/>
        </p:nvSpPr>
        <p:spPr bwMode="auto">
          <a:xfrm>
            <a:off x="5787192" y="3811406"/>
            <a:ext cx="1472721" cy="182980"/>
          </a:xfrm>
          <a:custGeom>
            <a:avLst/>
            <a:gdLst>
              <a:gd name="T0" fmla="*/ 0 w 2021522"/>
              <a:gd name="T1" fmla="*/ 261828 h 258328"/>
              <a:gd name="T2" fmla="*/ 5476 w 2021522"/>
              <a:gd name="T3" fmla="*/ 4156 h 258328"/>
              <a:gd name="T4" fmla="*/ 2699984 w 2021522"/>
              <a:gd name="T5" fmla="*/ 0 h 258328"/>
              <a:gd name="T6" fmla="*/ 0 60000 65536"/>
              <a:gd name="T7" fmla="*/ 0 60000 65536"/>
              <a:gd name="T8" fmla="*/ 0 60000 65536"/>
              <a:gd name="T9" fmla="*/ 0 w 2021522"/>
              <a:gd name="T10" fmla="*/ 0 h 258328"/>
              <a:gd name="T11" fmla="*/ 2021522 w 2021522"/>
              <a:gd name="T12" fmla="*/ 258328 h 2583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1522" h="258328">
                <a:moveTo>
                  <a:pt x="0" y="258328"/>
                </a:moveTo>
                <a:lnTo>
                  <a:pt x="4101" y="4100"/>
                </a:lnTo>
                <a:lnTo>
                  <a:pt x="2021522" y="0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51"/>
          <p:cNvCxnSpPr>
            <a:cxnSpLocks noChangeShapeType="1"/>
          </p:cNvCxnSpPr>
          <p:nvPr/>
        </p:nvCxnSpPr>
        <p:spPr bwMode="auto">
          <a:xfrm flipH="1">
            <a:off x="6484914" y="3815896"/>
            <a:ext cx="1120" cy="18073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 Box 63"/>
          <p:cNvSpPr txBox="1">
            <a:spLocks noChangeArrowheads="1"/>
          </p:cNvSpPr>
          <p:nvPr/>
        </p:nvSpPr>
        <p:spPr bwMode="auto">
          <a:xfrm>
            <a:off x="5823788" y="3587363"/>
            <a:ext cx="5373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8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43" name="Text Box 63"/>
          <p:cNvSpPr txBox="1">
            <a:spLocks noChangeArrowheads="1"/>
          </p:cNvSpPr>
          <p:nvPr/>
        </p:nvSpPr>
        <p:spPr bwMode="auto">
          <a:xfrm>
            <a:off x="6560604" y="3581572"/>
            <a:ext cx="5373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8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5869967" y="4005762"/>
            <a:ext cx="6671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32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cxnSp>
        <p:nvCxnSpPr>
          <p:cNvPr id="45" name="直接连接符 44"/>
          <p:cNvCxnSpPr>
            <a:cxnSpLocks noChangeShapeType="1"/>
          </p:cNvCxnSpPr>
          <p:nvPr/>
        </p:nvCxnSpPr>
        <p:spPr bwMode="auto">
          <a:xfrm>
            <a:off x="6041418" y="2486764"/>
            <a:ext cx="0" cy="25370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Line 54"/>
          <p:cNvSpPr>
            <a:spLocks noChangeShapeType="1"/>
          </p:cNvSpPr>
          <p:nvPr/>
        </p:nvSpPr>
        <p:spPr bwMode="auto">
          <a:xfrm>
            <a:off x="3755621" y="2587796"/>
            <a:ext cx="2285797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 Box 15"/>
          <p:cNvSpPr txBox="1">
            <a:spLocks noChangeArrowheads="1"/>
          </p:cNvSpPr>
          <p:nvPr/>
        </p:nvSpPr>
        <p:spPr bwMode="auto">
          <a:xfrm>
            <a:off x="4329403" y="2462559"/>
            <a:ext cx="1189748" cy="265586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>
                <a:solidFill>
                  <a:srgbClr val="C00000"/>
                </a:solidFill>
              </a:rPr>
              <a:t>ESP </a:t>
            </a:r>
            <a:r>
              <a:rPr lang="zh-CN" altLang="en-US" dirty="0">
                <a:solidFill>
                  <a:srgbClr val="C00000"/>
                </a:solidFill>
              </a:rPr>
              <a:t>的有效载荷</a:t>
            </a:r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6690885" y="3999029"/>
            <a:ext cx="2792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2942545" y="2724750"/>
            <a:ext cx="811956" cy="406372"/>
          </a:xfrm>
          <a:prstGeom prst="rect">
            <a:avLst/>
          </a:prstGeom>
          <a:solidFill>
            <a:srgbClr val="99FF66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ESP </a:t>
            </a:r>
          </a:p>
          <a:p>
            <a:pPr algn="ctr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首部</a:t>
            </a:r>
          </a:p>
        </p:txBody>
      </p:sp>
      <p:sp>
        <p:nvSpPr>
          <p:cNvPr id="53" name="Rectangle 2"/>
          <p:cNvSpPr>
            <a:spLocks noChangeArrowheads="1"/>
          </p:cNvSpPr>
          <p:nvPr/>
        </p:nvSpPr>
        <p:spPr bwMode="auto">
          <a:xfrm>
            <a:off x="3754500" y="2731812"/>
            <a:ext cx="2286918" cy="39930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6650666" y="2724750"/>
            <a:ext cx="1168098" cy="406372"/>
          </a:xfrm>
          <a:prstGeom prst="rect">
            <a:avLst/>
          </a:prstGeom>
          <a:solidFill>
            <a:srgbClr val="FFFF66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报文鉴别码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</a:p>
        </p:txBody>
      </p:sp>
      <p:sp>
        <p:nvSpPr>
          <p:cNvPr id="56" name="Rectangle 56"/>
          <p:cNvSpPr>
            <a:spLocks noChangeArrowheads="1"/>
          </p:cNvSpPr>
          <p:nvPr/>
        </p:nvSpPr>
        <p:spPr bwMode="auto">
          <a:xfrm>
            <a:off x="2942545" y="2724750"/>
            <a:ext cx="4876219" cy="40637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 Box 68"/>
          <p:cNvSpPr txBox="1">
            <a:spLocks noChangeArrowheads="1"/>
          </p:cNvSpPr>
          <p:nvPr/>
        </p:nvSpPr>
        <p:spPr bwMode="auto">
          <a:xfrm>
            <a:off x="4569247" y="2722505"/>
            <a:ext cx="125547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原始的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的有效载荷</a:t>
            </a:r>
          </a:p>
        </p:txBody>
      </p:sp>
      <p:sp>
        <p:nvSpPr>
          <p:cNvPr id="58" name="Text Box 68"/>
          <p:cNvSpPr txBox="1">
            <a:spLocks noChangeArrowheads="1"/>
          </p:cNvSpPr>
          <p:nvPr/>
        </p:nvSpPr>
        <p:spPr bwMode="auto">
          <a:xfrm>
            <a:off x="3750594" y="2721383"/>
            <a:ext cx="649537" cy="4308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原始的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首部</a:t>
            </a:r>
          </a:p>
        </p:txBody>
      </p:sp>
      <p:cxnSp>
        <p:nvCxnSpPr>
          <p:cNvPr id="59" name="直接连接符 38"/>
          <p:cNvCxnSpPr>
            <a:cxnSpLocks noChangeShapeType="1"/>
          </p:cNvCxnSpPr>
          <p:nvPr/>
        </p:nvCxnSpPr>
        <p:spPr bwMode="auto">
          <a:xfrm>
            <a:off x="4404066" y="2722505"/>
            <a:ext cx="0" cy="40861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组合 4"/>
          <p:cNvGrpSpPr/>
          <p:nvPr/>
        </p:nvGrpSpPr>
        <p:grpSpPr>
          <a:xfrm>
            <a:off x="5962535" y="2724750"/>
            <a:ext cx="688131" cy="406372"/>
            <a:chOff x="5962535" y="2724750"/>
            <a:chExt cx="688131" cy="406372"/>
          </a:xfrm>
        </p:grpSpPr>
        <p:sp>
          <p:nvSpPr>
            <p:cNvPr id="55" name="Rectangle 38"/>
            <p:cNvSpPr>
              <a:spLocks noChangeArrowheads="1"/>
            </p:cNvSpPr>
            <p:nvPr/>
          </p:nvSpPr>
          <p:spPr bwMode="auto">
            <a:xfrm>
              <a:off x="6041418" y="2724750"/>
              <a:ext cx="609248" cy="406372"/>
            </a:xfrm>
            <a:prstGeom prst="rect">
              <a:avLst/>
            </a:prstGeom>
            <a:solidFill>
              <a:srgbClr val="CC00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ESP </a:t>
              </a:r>
            </a:p>
            <a:p>
              <a:pPr algn="ctr"/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尾部</a:t>
              </a:r>
            </a:p>
          </p:txBody>
        </p:sp>
        <p:sp>
          <p:nvSpPr>
            <p:cNvPr id="60" name="TextBox 40"/>
            <p:cNvSpPr txBox="1">
              <a:spLocks noChangeArrowheads="1"/>
            </p:cNvSpPr>
            <p:nvPr/>
          </p:nvSpPr>
          <p:spPr bwMode="auto">
            <a:xfrm>
              <a:off x="5962535" y="2725874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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1" name="TextBox 42"/>
          <p:cNvSpPr txBox="1">
            <a:spLocks noChangeArrowheads="1"/>
          </p:cNvSpPr>
          <p:nvPr/>
        </p:nvSpPr>
        <p:spPr bwMode="auto">
          <a:xfrm>
            <a:off x="2929079" y="2733730"/>
            <a:ext cx="3113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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43"/>
          <p:cNvSpPr txBox="1">
            <a:spLocks noChangeArrowheads="1"/>
          </p:cNvSpPr>
          <p:nvPr/>
        </p:nvSpPr>
        <p:spPr bwMode="auto">
          <a:xfrm>
            <a:off x="6621156" y="2722505"/>
            <a:ext cx="3113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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51"/>
          <p:cNvSpPr>
            <a:spLocks noChangeArrowheads="1"/>
          </p:cNvSpPr>
          <p:nvPr/>
        </p:nvSpPr>
        <p:spPr bwMode="auto">
          <a:xfrm>
            <a:off x="3749683" y="2727793"/>
            <a:ext cx="2285797" cy="40637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72419" y="2247656"/>
            <a:ext cx="1065116" cy="265902"/>
            <a:chOff x="4672419" y="2247656"/>
            <a:chExt cx="1065116" cy="265902"/>
          </a:xfrm>
        </p:grpSpPr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4720427" y="2247656"/>
              <a:ext cx="1017108" cy="261610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kumimoji="1"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/>
                <a:t>   加密的部分</a:t>
              </a:r>
            </a:p>
          </p:txBody>
        </p:sp>
        <p:sp>
          <p:nvSpPr>
            <p:cNvPr id="50" name="TextBox 41"/>
            <p:cNvSpPr txBox="1">
              <a:spLocks noChangeArrowheads="1"/>
            </p:cNvSpPr>
            <p:nvPr/>
          </p:nvSpPr>
          <p:spPr bwMode="auto">
            <a:xfrm>
              <a:off x="4672419" y="2251948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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" name="TextBox 43"/>
          <p:cNvSpPr txBox="1">
            <a:spLocks noChangeArrowheads="1"/>
          </p:cNvSpPr>
          <p:nvPr/>
        </p:nvSpPr>
        <p:spPr bwMode="auto">
          <a:xfrm>
            <a:off x="4241072" y="2027630"/>
            <a:ext cx="3113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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368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</TotalTime>
  <Words>10293</Words>
  <Application>Microsoft Office PowerPoint</Application>
  <PresentationFormat>全屏显示(16:9)</PresentationFormat>
  <Paragraphs>1383</Paragraphs>
  <Slides>138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138</vt:i4>
      </vt:variant>
    </vt:vector>
  </HeadingPairs>
  <TitlesOfParts>
    <vt:vector size="146" baseType="lpstr">
      <vt:lpstr>微软雅黑</vt:lpstr>
      <vt:lpstr>宋体</vt:lpstr>
      <vt:lpstr>Wingdings</vt:lpstr>
      <vt:lpstr>Arial</vt:lpstr>
      <vt:lpstr>Calibri</vt:lpstr>
      <vt:lpstr>1_Office 主题​​</vt:lpstr>
      <vt:lpstr>公式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dr_zhangxy@163.com</cp:lastModifiedBy>
  <cp:revision>563</cp:revision>
  <dcterms:created xsi:type="dcterms:W3CDTF">2018-07-18T08:51:00Z</dcterms:created>
  <dcterms:modified xsi:type="dcterms:W3CDTF">2019-03-09T14:51:57Z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2052-11.1.0.7693</vt:lpwstr>
  </property>
</Properties>
</file>