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88" r:id="rId2"/>
  </p:sldMasterIdLst>
  <p:notesMasterIdLst>
    <p:notesMasterId r:id="rId110"/>
  </p:notesMasterIdLst>
  <p:sldIdLst>
    <p:sldId id="257" r:id="rId3"/>
    <p:sldId id="593" r:id="rId4"/>
    <p:sldId id="258" r:id="rId5"/>
    <p:sldId id="259" r:id="rId6"/>
    <p:sldId id="524" r:id="rId7"/>
    <p:sldId id="522" r:id="rId8"/>
    <p:sldId id="260" r:id="rId9"/>
    <p:sldId id="459" r:id="rId10"/>
    <p:sldId id="464" r:id="rId11"/>
    <p:sldId id="463" r:id="rId12"/>
    <p:sldId id="462" r:id="rId13"/>
    <p:sldId id="461" r:id="rId14"/>
    <p:sldId id="526" r:id="rId15"/>
    <p:sldId id="525" r:id="rId16"/>
    <p:sldId id="469" r:id="rId17"/>
    <p:sldId id="527" r:id="rId18"/>
    <p:sldId id="468" r:id="rId19"/>
    <p:sldId id="467" r:id="rId20"/>
    <p:sldId id="530" r:id="rId21"/>
    <p:sldId id="466" r:id="rId22"/>
    <p:sldId id="477" r:id="rId23"/>
    <p:sldId id="531" r:id="rId24"/>
    <p:sldId id="480" r:id="rId25"/>
    <p:sldId id="479" r:id="rId26"/>
    <p:sldId id="478" r:id="rId27"/>
    <p:sldId id="483" r:id="rId28"/>
    <p:sldId id="482" r:id="rId29"/>
    <p:sldId id="481" r:id="rId30"/>
    <p:sldId id="486" r:id="rId31"/>
    <p:sldId id="537" r:id="rId32"/>
    <p:sldId id="484" r:id="rId33"/>
    <p:sldId id="490" r:id="rId34"/>
    <p:sldId id="489" r:id="rId35"/>
    <p:sldId id="488" r:id="rId36"/>
    <p:sldId id="487" r:id="rId37"/>
    <p:sldId id="493" r:id="rId38"/>
    <p:sldId id="492" r:id="rId39"/>
    <p:sldId id="491" r:id="rId40"/>
    <p:sldId id="476" r:id="rId41"/>
    <p:sldId id="496" r:id="rId42"/>
    <p:sldId id="595" r:id="rId43"/>
    <p:sldId id="542" r:id="rId44"/>
    <p:sldId id="543" r:id="rId45"/>
    <p:sldId id="596" r:id="rId46"/>
    <p:sldId id="597" r:id="rId47"/>
    <p:sldId id="500" r:id="rId48"/>
    <p:sldId id="499" r:id="rId49"/>
    <p:sldId id="498" r:id="rId50"/>
    <p:sldId id="497" r:id="rId51"/>
    <p:sldId id="504" r:id="rId52"/>
    <p:sldId id="503" r:id="rId53"/>
    <p:sldId id="505" r:id="rId54"/>
    <p:sldId id="509" r:id="rId55"/>
    <p:sldId id="508" r:id="rId56"/>
    <p:sldId id="507" r:id="rId57"/>
    <p:sldId id="506" r:id="rId58"/>
    <p:sldId id="513" r:id="rId59"/>
    <p:sldId id="512" r:id="rId60"/>
    <p:sldId id="511" r:id="rId61"/>
    <p:sldId id="510" r:id="rId62"/>
    <p:sldId id="598" r:id="rId63"/>
    <p:sldId id="516" r:id="rId64"/>
    <p:sldId id="515" r:id="rId65"/>
    <p:sldId id="554" r:id="rId66"/>
    <p:sldId id="556" r:id="rId67"/>
    <p:sldId id="514" r:id="rId68"/>
    <p:sldId id="502" r:id="rId69"/>
    <p:sldId id="521" r:id="rId70"/>
    <p:sldId id="557" r:id="rId71"/>
    <p:sldId id="558" r:id="rId72"/>
    <p:sldId id="559" r:id="rId73"/>
    <p:sldId id="560" r:id="rId74"/>
    <p:sldId id="561" r:id="rId75"/>
    <p:sldId id="562" r:id="rId76"/>
    <p:sldId id="563" r:id="rId77"/>
    <p:sldId id="564" r:id="rId78"/>
    <p:sldId id="565" r:id="rId79"/>
    <p:sldId id="566" r:id="rId80"/>
    <p:sldId id="567" r:id="rId81"/>
    <p:sldId id="568" r:id="rId82"/>
    <p:sldId id="569" r:id="rId83"/>
    <p:sldId id="570" r:id="rId84"/>
    <p:sldId id="571" r:id="rId85"/>
    <p:sldId id="572" r:id="rId86"/>
    <p:sldId id="573" r:id="rId87"/>
    <p:sldId id="574" r:id="rId88"/>
    <p:sldId id="575" r:id="rId89"/>
    <p:sldId id="576" r:id="rId90"/>
    <p:sldId id="577" r:id="rId91"/>
    <p:sldId id="578" r:id="rId92"/>
    <p:sldId id="579" r:id="rId93"/>
    <p:sldId id="580" r:id="rId94"/>
    <p:sldId id="581" r:id="rId95"/>
    <p:sldId id="582" r:id="rId96"/>
    <p:sldId id="599" r:id="rId97"/>
    <p:sldId id="583" r:id="rId98"/>
    <p:sldId id="584" r:id="rId99"/>
    <p:sldId id="585" r:id="rId100"/>
    <p:sldId id="600" r:id="rId101"/>
    <p:sldId id="586" r:id="rId102"/>
    <p:sldId id="601" r:id="rId103"/>
    <p:sldId id="587" r:id="rId104"/>
    <p:sldId id="588" r:id="rId105"/>
    <p:sldId id="589" r:id="rId106"/>
    <p:sldId id="590" r:id="rId107"/>
    <p:sldId id="591" r:id="rId108"/>
    <p:sldId id="592" r:id="rId109"/>
  </p:sldIdLst>
  <p:sldSz cx="9144000" cy="5143500" type="screen16x9"/>
  <p:notesSz cx="6858000" cy="9144000"/>
  <p:embeddedFontLst>
    <p:embeddedFont>
      <p:font typeface="Calibri" panose="020F0502020204030204" pitchFamily="34" charset="0"/>
      <p:regular r:id="rId111"/>
      <p:bold r:id="rId112"/>
      <p:italic r:id="rId113"/>
      <p:boldItalic r:id="rId114"/>
    </p:embeddedFont>
    <p:embeddedFont>
      <p:font typeface="等线" panose="02010600030101010101" pitchFamily="2" charset="-122"/>
      <p:regular r:id="rId115"/>
      <p:bold r:id="rId116"/>
    </p:embeddedFont>
    <p:embeddedFont>
      <p:font typeface="等线 Light" panose="02010600030101010101" pitchFamily="2" charset="-122"/>
      <p:regular r:id="rId117"/>
    </p:embeddedFont>
    <p:embeddedFont>
      <p:font typeface="微软雅黑" panose="020B0503020204020204" pitchFamily="34" charset="-122"/>
      <p:regular r:id="rId118"/>
      <p:bold r:id="rId11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CC00FF"/>
    <a:srgbClr val="99FFCC"/>
    <a:srgbClr val="008000"/>
    <a:srgbClr val="0066FF"/>
    <a:srgbClr val="CC0000"/>
    <a:srgbClr val="FF99FF"/>
    <a:srgbClr val="66FF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053" autoAdjust="0"/>
    <p:restoredTop sz="98564" autoAdjust="0"/>
  </p:normalViewPr>
  <p:slideViewPr>
    <p:cSldViewPr snapToGrid="0">
      <p:cViewPr varScale="1">
        <p:scale>
          <a:sx n="109" d="100"/>
          <a:sy n="109" d="100"/>
        </p:scale>
        <p:origin x="96" y="168"/>
      </p:cViewPr>
      <p:guideLst>
        <p:guide orient="horz" pos="1620"/>
        <p:guide pos="288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7.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2.fntdata"/><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font" Target="fonts/font3.fntdata"/><Relationship Id="rId11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font" Target="fonts/font4.fntdata"/><Relationship Id="rId119"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2019/3/9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90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3DA329A4-D27B-47FF-810D-EE065D85E4EC}"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9BF8F64-AEEF-4EA5-B05C-A8B826AB69EE}" type="slidenum">
              <a:rPr lang="zh-CN" altLang="en-US"/>
              <a:pPr>
                <a:defRPr/>
              </a:pPr>
              <a:t>‹#›</a:t>
            </a:fld>
            <a:endParaRPr lang="zh-CN" altLang="en-US"/>
          </a:p>
        </p:txBody>
      </p:sp>
    </p:spTree>
    <p:extLst>
      <p:ext uri="{BB962C8B-B14F-4D97-AF65-F5344CB8AC3E}">
        <p14:creationId xmlns:p14="http://schemas.microsoft.com/office/powerpoint/2010/main" val="407577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A344629-E8D8-4FC9-B2F5-E1E23C54B76E}"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B92F815-478E-4E94-8CB1-4FA036D12C22}" type="slidenum">
              <a:rPr lang="zh-CN" altLang="en-US"/>
              <a:pPr>
                <a:defRPr/>
              </a:pPr>
              <a:t>‹#›</a:t>
            </a:fld>
            <a:endParaRPr lang="zh-CN" altLang="en-US"/>
          </a:p>
        </p:txBody>
      </p:sp>
    </p:spTree>
    <p:extLst>
      <p:ext uri="{BB962C8B-B14F-4D97-AF65-F5344CB8AC3E}">
        <p14:creationId xmlns:p14="http://schemas.microsoft.com/office/powerpoint/2010/main" val="304385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3271B62-ACE9-45FB-967E-7F3DF287A11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EDEBAC4-09E0-4CDA-BEAB-7114EA3C252E}" type="slidenum">
              <a:rPr lang="zh-CN" altLang="en-US"/>
              <a:pPr>
                <a:defRPr/>
              </a:pPr>
              <a:t>‹#›</a:t>
            </a:fld>
            <a:endParaRPr lang="zh-CN" altLang="en-US"/>
          </a:p>
        </p:txBody>
      </p:sp>
    </p:spTree>
    <p:extLst>
      <p:ext uri="{BB962C8B-B14F-4D97-AF65-F5344CB8AC3E}">
        <p14:creationId xmlns:p14="http://schemas.microsoft.com/office/powerpoint/2010/main" val="1338022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50D7647C-2BA5-490B-BA8F-200D31D2A377}"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8A98C907-F5C8-4C51-A988-DD1AA919B615}" type="slidenum">
              <a:rPr lang="zh-CN" altLang="en-US"/>
              <a:pPr>
                <a:defRPr/>
              </a:pPr>
              <a:t>‹#›</a:t>
            </a:fld>
            <a:endParaRPr lang="zh-CN" altLang="en-US"/>
          </a:p>
        </p:txBody>
      </p:sp>
    </p:spTree>
    <p:extLst>
      <p:ext uri="{BB962C8B-B14F-4D97-AF65-F5344CB8AC3E}">
        <p14:creationId xmlns:p14="http://schemas.microsoft.com/office/powerpoint/2010/main" val="26570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1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73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080D2-1C56-4882-B15B-B69F0AA07D09}"/>
              </a:ext>
            </a:extLst>
          </p:cNvPr>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BE501D-651C-4916-A6A6-2913921B45B9}"/>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81BC7E-0953-4AF9-8661-48FA7A7311C2}"/>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030F6D7B-2A3D-4FBE-A38A-503BE35D5D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9B097C-B662-490A-AD9E-B2DE2AD49BAF}"/>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115413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A7CA9-1615-4CD2-8B8C-22E9419E86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FE20FA-4DDF-4F02-8523-2433A8D25E8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0B7FA9-F9AB-4829-B4C1-4FF97A976C4F}"/>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F9CFDFDF-DB92-409E-9AE6-9037698ED0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5465E2-74A4-47C2-BB2F-0C21335432F5}"/>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52768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550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7EE3-5C92-447A-B68B-7B962B0E63CB}"/>
              </a:ext>
            </a:extLst>
          </p:cNvPr>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6047B5-5A78-4BC0-BFF1-7814DFF6530E}"/>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7B7E22-1928-4A23-A93C-8B7DDB92DBEA}"/>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21E57CDD-A453-422E-90C6-2A89D4771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82F3C-509C-4F3F-998A-3CA33A800756}"/>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1881486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BA889-7491-4FD4-BB37-FFB8534C8B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33E2D-15C1-4E8A-94C0-C028538A0CCA}"/>
              </a:ext>
            </a:extLst>
          </p:cNvPr>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DD965B-105C-4579-95F6-009C9EF796E3}"/>
              </a:ext>
            </a:extLst>
          </p:cNvPr>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499C9C0-E33B-4DD6-B389-AF166C0CA6A4}"/>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3758FF9D-5C3E-41D6-AFD1-CD964808A5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7BBA1D-A82B-4A06-A56C-D2FB52C53DF2}"/>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1636633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07820-FB97-4FA2-B6D7-3946DF42A791}"/>
              </a:ext>
            </a:extLst>
          </p:cNvPr>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CF0B49-DA60-4B37-8679-61A10A8341CF}"/>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0C3500B-6469-4CD3-8521-5BBA1EAA21E8}"/>
              </a:ext>
            </a:extLst>
          </p:cNvPr>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CCE33F-E419-4572-8C81-3D89B7B1B002}"/>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503920-559C-42A1-9824-8F00A3D84D6A}"/>
              </a:ext>
            </a:extLst>
          </p:cNvPr>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2A0A85F-D113-4C00-9C3C-DB148277DC3D}"/>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8" name="页脚占位符 7">
            <a:extLst>
              <a:ext uri="{FF2B5EF4-FFF2-40B4-BE49-F238E27FC236}">
                <a16:creationId xmlns:a16="http://schemas.microsoft.com/office/drawing/2014/main" id="{C729F230-4581-4D8A-A178-9D56E2CB36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9E44B6-D419-4813-B0EA-99EF3F530773}"/>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39457868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C148E-582D-4566-832B-011A18EE2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BE2400-86C9-432A-B34A-6A00174537F8}"/>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4" name="页脚占位符 3">
            <a:extLst>
              <a:ext uri="{FF2B5EF4-FFF2-40B4-BE49-F238E27FC236}">
                <a16:creationId xmlns:a16="http://schemas.microsoft.com/office/drawing/2014/main" id="{DDCDEDAC-644B-4615-9F09-27B372E21B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C14DD7-8765-4383-AD79-A893553FE8BC}"/>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3873159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007C0F-6F9A-49EE-AE26-9D0D304C783E}"/>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3" name="页脚占位符 2">
            <a:extLst>
              <a:ext uri="{FF2B5EF4-FFF2-40B4-BE49-F238E27FC236}">
                <a16:creationId xmlns:a16="http://schemas.microsoft.com/office/drawing/2014/main" id="{513A334D-37E7-443A-816C-EF18C0FF86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68B174-7B9E-42EA-9180-12703B9BCFC7}"/>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999176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BE68F-721A-4FDC-BA72-2D0E919CCD0A}"/>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E81FFC-8D95-481C-B47E-75B8DBD5A06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85D57B-12B8-4C1C-BA1E-D84BE13B875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92574A-AEEE-42CF-9A99-723633DA3865}"/>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B9A37751-BA09-4308-955E-7C587C0103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343A77-23B4-4C46-91D0-29E28B1B17E4}"/>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379477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CC5D8-B0CA-4547-8463-087DBF89763E}"/>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345E3E-6EEC-4FEA-B7A2-415CCA5E6FFC}"/>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49C37D-CD2E-4E94-B801-1261A05FBB9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F4B508-BD96-4AF2-93B9-A46068C9AC41}"/>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6" name="页脚占位符 5">
            <a:extLst>
              <a:ext uri="{FF2B5EF4-FFF2-40B4-BE49-F238E27FC236}">
                <a16:creationId xmlns:a16="http://schemas.microsoft.com/office/drawing/2014/main" id="{08F55A5D-F277-4A1E-9B68-F6F4735EC5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60F648-CAF3-4D48-AFCA-5412E3C7D8D7}"/>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2287452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4BC20-C7E4-4193-90F7-BC170A07D6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9A8517-E375-4054-9E20-363D9B106F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F1DA67-5BB3-4E87-AEDC-FDA8F707CE60}"/>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E92331FF-A26C-4B88-BDD2-9BB5AE31C1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8FD3E5-2692-4AB8-9A1E-530900916FBE}"/>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1154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82D797-429F-4057-B48E-D443B0629D2A}"/>
              </a:ext>
            </a:extLst>
          </p:cNvPr>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DBA45A-914C-4727-8FD2-98DF122B6693}"/>
              </a:ext>
            </a:extLst>
          </p:cNvPr>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8FCD55-015C-4CFF-B25C-88F84893E6DA}"/>
              </a:ext>
            </a:extLst>
          </p:cNvPr>
          <p:cNvSpPr>
            <a:spLocks noGrp="1"/>
          </p:cNvSpPr>
          <p:nvPr>
            <p:ph type="dt" sz="half" idx="10"/>
          </p:nvPr>
        </p:nvSpPr>
        <p:spPr/>
        <p:txBody>
          <a:body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124A0EEE-DFE3-47CB-A115-FB01573693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DCA96F-14F6-4A3E-B44A-53442ED21453}"/>
              </a:ext>
            </a:extLst>
          </p:cNvPr>
          <p:cNvSpPr>
            <a:spLocks noGrp="1"/>
          </p:cNvSpPr>
          <p:nvPr>
            <p:ph type="sldNum" sz="quarter" idx="12"/>
          </p:nvPr>
        </p:nvSpPr>
        <p:spPr/>
        <p:txBody>
          <a:body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148111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C3E34-1C4B-4E72-8B73-8FD3F5BB451F}"/>
              </a:ext>
            </a:extLst>
          </p:cNvPr>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5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6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0FECE22F-C5C5-4781-A914-564AC8604FFF}" type="datetimeFigureOut">
              <a:rPr lang="zh-CN" altLang="en-US"/>
              <a:pPr>
                <a:defRPr/>
              </a:pPr>
              <a:t>2019/3/9</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19141D5B-6DFE-4544-AB12-B62DBE9FF1FE}" type="slidenum">
              <a:rPr lang="zh-CN" altLang="en-US"/>
              <a:pPr>
                <a:defRPr/>
              </a:pPr>
              <a:t>‹#›</a:t>
            </a:fld>
            <a:endParaRPr lang="zh-CN" altLang="en-US"/>
          </a:p>
        </p:txBody>
      </p:sp>
    </p:spTree>
    <p:extLst>
      <p:ext uri="{BB962C8B-B14F-4D97-AF65-F5344CB8AC3E}">
        <p14:creationId xmlns:p14="http://schemas.microsoft.com/office/powerpoint/2010/main" val="20438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423E13FE-D74E-4681-86EE-8605341373C1}" type="datetimeFigureOut">
              <a:rPr lang="zh-CN" altLang="en-US"/>
              <a:pPr>
                <a:defRPr/>
              </a:pPr>
              <a:t>2019/3/9</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2B4B2D38-9BBB-44EE-A7EC-0C73C7AF765F}" type="slidenum">
              <a:rPr lang="zh-CN" altLang="en-US"/>
              <a:pPr>
                <a:defRPr/>
              </a:pPr>
              <a:t>‹#›</a:t>
            </a:fld>
            <a:endParaRPr lang="zh-CN" altLang="en-US"/>
          </a:p>
        </p:txBody>
      </p:sp>
    </p:spTree>
    <p:extLst>
      <p:ext uri="{BB962C8B-B14F-4D97-AF65-F5344CB8AC3E}">
        <p14:creationId xmlns:p14="http://schemas.microsoft.com/office/powerpoint/2010/main" val="381279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A33B0D37-B650-4F36-9AF4-E0C58AC46186}" type="datetimeFigureOut">
              <a:rPr lang="zh-CN" altLang="en-US"/>
              <a:pPr>
                <a:defRPr/>
              </a:pPr>
              <a:t>2019/3/9</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D030FB5E-FBC5-486C-B226-802E21D21F30}" type="slidenum">
              <a:rPr lang="zh-CN" altLang="en-US"/>
              <a:pPr>
                <a:defRPr/>
              </a:pPr>
              <a:t>‹#›</a:t>
            </a:fld>
            <a:endParaRPr lang="zh-CN" altLang="en-US"/>
          </a:p>
        </p:txBody>
      </p:sp>
    </p:spTree>
    <p:extLst>
      <p:ext uri="{BB962C8B-B14F-4D97-AF65-F5344CB8AC3E}">
        <p14:creationId xmlns:p14="http://schemas.microsoft.com/office/powerpoint/2010/main" val="323942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92E24AEA-74A9-4099-9A56-447F8443042D}" type="datetimeFigureOut">
              <a:rPr lang="zh-CN" altLang="en-US"/>
              <a:pPr>
                <a:defRPr/>
              </a:pPr>
              <a:t>2019/3/9</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7B76FEC2-9CFF-4436-844D-2D5595FDF35B}" type="slidenum">
              <a:rPr lang="zh-CN" altLang="en-US"/>
              <a:pPr>
                <a:defRPr/>
              </a:pPr>
              <a:t>‹#›</a:t>
            </a:fld>
            <a:endParaRPr lang="zh-CN" altLang="en-US"/>
          </a:p>
        </p:txBody>
      </p:sp>
    </p:spTree>
    <p:extLst>
      <p:ext uri="{BB962C8B-B14F-4D97-AF65-F5344CB8AC3E}">
        <p14:creationId xmlns:p14="http://schemas.microsoft.com/office/powerpoint/2010/main" val="172550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62F58448-F6D4-4566-AE9E-C49DFCCFFE79}" type="datetimeFigureOut">
              <a:rPr lang="zh-CN" altLang="en-US"/>
              <a:pPr>
                <a:defRPr/>
              </a:pPr>
              <a:t>2019/3/9</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fontAlgn="auto">
              <a:spcBef>
                <a:spcPts val="0"/>
              </a:spcBef>
              <a:spcAft>
                <a:spcPts val="0"/>
              </a:spcAft>
              <a:defRPr>
                <a:latin typeface="+mn-lt"/>
                <a:ea typeface="+mn-ea"/>
              </a:defRPr>
            </a:lvl1pPr>
          </a:lstStyle>
          <a:p>
            <a:pPr>
              <a:defRPr/>
            </a:pPr>
            <a:fld id="{C2485B17-6DCC-4B80-BFD5-13BCBC683071}" type="slidenum">
              <a:rPr lang="zh-CN" altLang="en-US"/>
              <a:pPr>
                <a:defRPr/>
              </a:pPr>
              <a:t>‹#›</a:t>
            </a:fld>
            <a:endParaRPr lang="zh-CN" altLang="en-US"/>
          </a:p>
        </p:txBody>
      </p:sp>
    </p:spTree>
    <p:extLst>
      <p:ext uri="{BB962C8B-B14F-4D97-AF65-F5344CB8AC3E}">
        <p14:creationId xmlns:p14="http://schemas.microsoft.com/office/powerpoint/2010/main" val="17858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Line 3"/>
          <p:cNvSpPr>
            <a:spLocks noChangeShapeType="1"/>
          </p:cNvSpPr>
          <p:nvPr userDrawn="1"/>
        </p:nvSpPr>
        <p:spPr bwMode="auto">
          <a:xfrm>
            <a:off x="-6254" y="434350"/>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2275" y="123825"/>
            <a:ext cx="679450" cy="46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Line 3"/>
          <p:cNvSpPr>
            <a:spLocks noChangeShapeType="1"/>
          </p:cNvSpPr>
          <p:nvPr userDrawn="1"/>
        </p:nvSpPr>
        <p:spPr bwMode="auto">
          <a:xfrm flipV="1">
            <a:off x="-1" y="258416"/>
            <a:ext cx="2964595" cy="3447"/>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5"/>
          <p:cNvSpPr>
            <a:spLocks noChangeArrowheads="1"/>
          </p:cNvSpPr>
          <p:nvPr userDrawn="1"/>
        </p:nvSpPr>
        <p:spPr bwMode="auto">
          <a:xfrm>
            <a:off x="4896724" y="113353"/>
            <a:ext cx="11721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itchFamily="34" charset="-122"/>
                <a:ea typeface="微软雅黑" pitchFamily="34" charset="-122"/>
              </a:rPr>
              <a:t>计算机网络</a:t>
            </a:r>
            <a:r>
              <a:rPr lang="zh-CN" altLang="en-US" sz="1100" b="1" dirty="0">
                <a:solidFill>
                  <a:srgbClr val="0070C0"/>
                </a:solidFill>
                <a:latin typeface="微软雅黑" pitchFamily="34" charset="-122"/>
                <a:ea typeface="微软雅黑" pitchFamily="34" charset="-122"/>
              </a:rPr>
              <a:t>原理</a:t>
            </a:r>
            <a:endParaRPr lang="fr-FR" altLang="zh-CN" sz="1100" b="1" dirty="0">
              <a:solidFill>
                <a:srgbClr val="0070C0"/>
              </a:solidFill>
              <a:latin typeface="微软雅黑" pitchFamily="34" charset="-122"/>
              <a:ea typeface="微软雅黑" pitchFamily="34" charset="-122"/>
            </a:endParaRPr>
          </a:p>
        </p:txBody>
      </p:sp>
      <p:sp>
        <p:nvSpPr>
          <p:cNvPr id="1033" name="Line 3"/>
          <p:cNvSpPr>
            <a:spLocks noChangeShapeType="1"/>
          </p:cNvSpPr>
          <p:nvPr userDrawn="1"/>
        </p:nvSpPr>
        <p:spPr bwMode="auto">
          <a:xfrm flipV="1">
            <a:off x="6055588" y="250784"/>
            <a:ext cx="3094666"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3"/>
          <p:cNvSpPr>
            <a:spLocks noChangeShapeType="1"/>
          </p:cNvSpPr>
          <p:nvPr userDrawn="1"/>
        </p:nvSpPr>
        <p:spPr bwMode="auto">
          <a:xfrm>
            <a:off x="114638" y="5030147"/>
            <a:ext cx="8235273" cy="14977"/>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392827" y="74337"/>
            <a:ext cx="358346" cy="458684"/>
          </a:xfrm>
          <a:prstGeom prst="rect">
            <a:avLst/>
          </a:prstGeom>
        </p:spPr>
      </p:pic>
      <p:pic>
        <p:nvPicPr>
          <p:cNvPr id="4" name="图片 3">
            <a:extLst>
              <a:ext uri="{FF2B5EF4-FFF2-40B4-BE49-F238E27FC236}">
                <a16:creationId xmlns:a16="http://schemas.microsoft.com/office/drawing/2014/main" id="{F97E00ED-9935-4618-B6C4-A45B3432A59B}"/>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015177" y="94215"/>
            <a:ext cx="1232099" cy="322040"/>
          </a:xfrm>
          <a:prstGeom prst="rect">
            <a:avLst/>
          </a:prstGeom>
        </p:spPr>
      </p:pic>
      <p:sp>
        <p:nvSpPr>
          <p:cNvPr id="5" name="文本框 4">
            <a:extLst>
              <a:ext uri="{FF2B5EF4-FFF2-40B4-BE49-F238E27FC236}">
                <a16:creationId xmlns:a16="http://schemas.microsoft.com/office/drawing/2014/main" id="{50D1C139-D8D1-4C7B-AA02-4D86CDF2BD31}"/>
              </a:ext>
            </a:extLst>
          </p:cNvPr>
          <p:cNvSpPr txBox="1"/>
          <p:nvPr userDrawn="1"/>
        </p:nvSpPr>
        <p:spPr>
          <a:xfrm>
            <a:off x="8438417" y="4873239"/>
            <a:ext cx="711837" cy="246221"/>
          </a:xfrm>
          <a:prstGeom prst="rect">
            <a:avLst/>
          </a:prstGeom>
          <a:noFill/>
        </p:spPr>
        <p:txBody>
          <a:bodyPr wrap="square" rtlCol="0">
            <a:spAutoFit/>
          </a:bodyPr>
          <a:lstStyle/>
          <a:p>
            <a:r>
              <a:rPr lang="en-US" altLang="zh-CN" sz="1000" dirty="0"/>
              <a:t>Zhang XY</a:t>
            </a:r>
            <a:endParaRPr lang="zh-CN" altLang="en-US" sz="1000" dirty="0"/>
          </a:p>
        </p:txBody>
      </p:sp>
      <p:sp>
        <p:nvSpPr>
          <p:cNvPr id="18" name="Line 3">
            <a:extLst>
              <a:ext uri="{FF2B5EF4-FFF2-40B4-BE49-F238E27FC236}">
                <a16:creationId xmlns:a16="http://schemas.microsoft.com/office/drawing/2014/main" id="{3C8EE781-85FC-473D-92F8-5E75E434FD3C}"/>
              </a:ext>
            </a:extLst>
          </p:cNvPr>
          <p:cNvSpPr>
            <a:spLocks noChangeShapeType="1"/>
          </p:cNvSpPr>
          <p:nvPr userDrawn="1"/>
        </p:nvSpPr>
        <p:spPr bwMode="auto">
          <a:xfrm>
            <a:off x="114638" y="4997482"/>
            <a:ext cx="8235273" cy="12835"/>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 name="图片 8">
            <a:extLst>
              <a:ext uri="{FF2B5EF4-FFF2-40B4-BE49-F238E27FC236}">
                <a16:creationId xmlns:a16="http://schemas.microsoft.com/office/drawing/2014/main" id="{5FF6D04D-DE7F-4632-88A6-34F20A558DBB}"/>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8026622" y="4857893"/>
            <a:ext cx="471429" cy="261567"/>
          </a:xfrm>
          <a:prstGeom prst="rect">
            <a:avLst/>
          </a:prstGeom>
        </p:spPr>
      </p:pic>
    </p:spTree>
    <p:extLst>
      <p:ext uri="{BB962C8B-B14F-4D97-AF65-F5344CB8AC3E}">
        <p14:creationId xmlns:p14="http://schemas.microsoft.com/office/powerpoint/2010/main" val="2489594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49" r:id="rId15"/>
    <p:sldLayoutId id="2147483650" r:id="rId16"/>
    <p:sldLayoutId id="2147483687" r:id="rId17"/>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809B55-600F-4850-98D4-1B91CCE2FA8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98C240-6AF0-4870-9486-217786CC868E}"/>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08C527-442C-4B00-94A5-C68F6ABCC97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10EA342B-4C7B-4FD0-B853-7F0215B27482}" type="datetimeFigureOut">
              <a:rPr lang="zh-CN" altLang="en-US" smtClean="0"/>
              <a:t>2019/3/9</a:t>
            </a:fld>
            <a:endParaRPr lang="zh-CN" altLang="en-US"/>
          </a:p>
        </p:txBody>
      </p:sp>
      <p:sp>
        <p:nvSpPr>
          <p:cNvPr id="5" name="页脚占位符 4">
            <a:extLst>
              <a:ext uri="{FF2B5EF4-FFF2-40B4-BE49-F238E27FC236}">
                <a16:creationId xmlns:a16="http://schemas.microsoft.com/office/drawing/2014/main" id="{6B9D1706-F301-47C1-89D3-0FA7F1C1B07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71F9FC-F0D8-4856-B4F9-12E312A88031}"/>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106ACED-AD2D-47C1-B75C-044DBA41AAF1}" type="slidenum">
              <a:rPr lang="zh-CN" altLang="en-US" smtClean="0"/>
              <a:t>‹#›</a:t>
            </a:fld>
            <a:endParaRPr lang="zh-CN" altLang="en-US"/>
          </a:p>
        </p:txBody>
      </p:sp>
    </p:spTree>
    <p:extLst>
      <p:ext uri="{BB962C8B-B14F-4D97-AF65-F5344CB8AC3E}">
        <p14:creationId xmlns:p14="http://schemas.microsoft.com/office/powerpoint/2010/main" val="312056272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14.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Rectangle 6"/>
          <p:cNvSpPr>
            <a:spLocks noChangeArrowheads="1"/>
          </p:cNvSpPr>
          <p:nvPr/>
        </p:nvSpPr>
        <p:spPr bwMode="auto">
          <a:xfrm>
            <a:off x="49253" y="2239857"/>
            <a:ext cx="187098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zh-CN" altLang="en-US" sz="1600" b="1" dirty="0">
                <a:solidFill>
                  <a:srgbClr val="00B0F0"/>
                </a:solidFill>
                <a:latin typeface="微软雅黑" pitchFamily="34" charset="-122"/>
                <a:ea typeface="微软雅黑" pitchFamily="34" charset="-122"/>
              </a:rPr>
              <a:t>原理</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40934" y="1943628"/>
            <a:ext cx="3986989" cy="1785104"/>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无</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线</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络</a:t>
            </a:r>
            <a:endParaRPr lang="en-US" altLang="zh-CN" sz="5500" b="1" dirty="0">
              <a:solidFill>
                <a:schemeClr val="bg1"/>
              </a:solidFill>
              <a:latin typeface="微软雅黑" pitchFamily="34" charset="-122"/>
              <a:ea typeface="微软雅黑" pitchFamily="34" charset="-122"/>
            </a:endParaRPr>
          </a:p>
          <a:p>
            <a:pPr algn="ctr" eaLnBrk="0" hangingPunct="0"/>
            <a:r>
              <a:rPr lang="zh-CN" altLang="en-US" sz="5500" b="1" dirty="0">
                <a:solidFill>
                  <a:schemeClr val="bg1"/>
                </a:solidFill>
                <a:latin typeface="微软雅黑" pitchFamily="34" charset="-122"/>
                <a:ea typeface="微软雅黑" pitchFamily="34" charset="-122"/>
              </a:rPr>
              <a:t>和</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移</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动</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网</a:t>
            </a:r>
            <a:r>
              <a:rPr lang="zh-CN" altLang="en-US"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络</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461010"/>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9 章</a:t>
            </a: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6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7" y="1963485"/>
            <a:ext cx="37803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729706" y="1655408"/>
            <a:ext cx="958688"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455605" y="2207506"/>
            <a:ext cx="6087115" cy="2018809"/>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9" y="2545734"/>
            <a:ext cx="3059872"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6" y="2340006"/>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7" y="2560336"/>
            <a:ext cx="2848707"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5986299" y="2748012"/>
            <a:ext cx="878470"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671138" y="2211224"/>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35" y="3142329"/>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2" y="3231686"/>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8" y="3833560"/>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5" y="3843783"/>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4" y="2172135"/>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4"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4" y="2443691"/>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4"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4" y="2396786"/>
            <a:ext cx="517648" cy="485096"/>
          </a:xfrm>
          <a:prstGeom prst="rect">
            <a:avLst/>
          </a:prstGeom>
          <a:noFill/>
          <a:ln>
            <a:noFill/>
          </a:ln>
        </p:spPr>
      </p:pic>
      <p:sp>
        <p:nvSpPr>
          <p:cNvPr id="23" name="Line 49"/>
          <p:cNvSpPr>
            <a:spLocks noChangeShapeType="1"/>
          </p:cNvSpPr>
          <p:nvPr/>
        </p:nvSpPr>
        <p:spPr bwMode="auto">
          <a:xfrm flipV="1">
            <a:off x="5526186" y="1963484"/>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6859353" y="1795938"/>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81" y="2227680"/>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2"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81" y="2499236"/>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2"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9" y="17018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7" y="18598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81" y="27880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44" y="27880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7" y="2732527"/>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5" y="2732527"/>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6" y="27880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5" y="27880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8" y="27880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9" y="27880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7" y="27880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5" y="36274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6" y="19370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2110148" y="2667341"/>
            <a:ext cx="878470"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413372" y="1963485"/>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41" y="18091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588597" y="1701920"/>
            <a:ext cx="1021635"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8" y="3059993"/>
            <a:ext cx="335593"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7" y="3473934"/>
            <a:ext cx="335593"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53" y="3602450"/>
            <a:ext cx="335593"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5" y="2811457"/>
            <a:ext cx="335593"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4" y="3473934"/>
            <a:ext cx="335593"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31" y="3543287"/>
            <a:ext cx="335593"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7" y="3248641"/>
            <a:ext cx="335593"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3" y="2821780"/>
            <a:ext cx="335593"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900" y="3136206"/>
            <a:ext cx="335593"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9" y="3342936"/>
            <a:ext cx="3480961"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7" name="矩形 196"/>
          <p:cNvSpPr/>
          <p:nvPr/>
        </p:nvSpPr>
        <p:spPr>
          <a:xfrm>
            <a:off x="1658206" y="730205"/>
            <a:ext cx="5769222"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基本服务集内的基站叫做</a:t>
            </a:r>
            <a:r>
              <a:rPr lang="zh-CN" altLang="en-US" sz="1400" b="1" dirty="0">
                <a:solidFill>
                  <a:srgbClr val="0000FF"/>
                </a:solidFill>
                <a:latin typeface="微软雅黑" pitchFamily="34" charset="-122"/>
                <a:ea typeface="微软雅黑" pitchFamily="34" charset="-122"/>
              </a:rPr>
              <a:t>接入点 </a:t>
            </a:r>
            <a:r>
              <a:rPr lang="en-US" altLang="zh-CN" sz="1400" b="1" dirty="0">
                <a:solidFill>
                  <a:srgbClr val="0000FF"/>
                </a:solidFill>
                <a:latin typeface="微软雅黑" pitchFamily="34" charset="-122"/>
                <a:ea typeface="微软雅黑" pitchFamily="34" charset="-122"/>
              </a:rPr>
              <a:t>AP </a:t>
            </a:r>
            <a:r>
              <a:rPr lang="en-US" altLang="zh-CN" sz="1400" b="1" dirty="0">
                <a:latin typeface="微软雅黑" pitchFamily="34" charset="-122"/>
                <a:ea typeface="微软雅黑" pitchFamily="34" charset="-122"/>
              </a:rPr>
              <a:t>(Access Point)</a:t>
            </a:r>
            <a:r>
              <a:rPr lang="zh-CN" altLang="en-US" sz="1400" b="1" dirty="0">
                <a:latin typeface="微软雅黑" pitchFamily="34" charset="-122"/>
                <a:ea typeface="微软雅黑" pitchFamily="34" charset="-122"/>
              </a:rPr>
              <a:t>其作用和网桥相似。</a:t>
            </a:r>
          </a:p>
        </p:txBody>
      </p:sp>
      <p:sp>
        <p:nvSpPr>
          <p:cNvPr id="198" name="矩形 197"/>
          <p:cNvSpPr/>
          <p:nvPr/>
        </p:nvSpPr>
        <p:spPr>
          <a:xfrm>
            <a:off x="1651567" y="1097622"/>
            <a:ext cx="5769222" cy="523220"/>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当网络管理员安装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时，必须为该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分配一个不超过 </a:t>
            </a:r>
            <a:r>
              <a:rPr lang="en-US" altLang="zh-CN" sz="1400" b="1" dirty="0">
                <a:latin typeface="微软雅黑" pitchFamily="34" charset="-122"/>
                <a:ea typeface="微软雅黑" pitchFamily="34" charset="-122"/>
              </a:rPr>
              <a:t>32 </a:t>
            </a:r>
            <a:r>
              <a:rPr lang="zh-CN" altLang="en-US" sz="1400" b="1" dirty="0">
                <a:latin typeface="微软雅黑" pitchFamily="34" charset="-122"/>
                <a:ea typeface="微软雅黑" pitchFamily="34" charset="-122"/>
              </a:rPr>
              <a:t>字节的</a:t>
            </a:r>
            <a:r>
              <a:rPr lang="zh-CN" altLang="en-US" sz="1400" b="1" dirty="0">
                <a:solidFill>
                  <a:srgbClr val="0000FF"/>
                </a:solidFill>
                <a:latin typeface="微软雅黑" pitchFamily="34" charset="-122"/>
                <a:ea typeface="微软雅黑" pitchFamily="34" charset="-122"/>
              </a:rPr>
              <a:t>服务集标识符 </a:t>
            </a:r>
            <a:r>
              <a:rPr lang="en-US" altLang="zh-CN" sz="1400" b="1" dirty="0">
                <a:solidFill>
                  <a:srgbClr val="0000FF"/>
                </a:solidFill>
                <a:latin typeface="微软雅黑" pitchFamily="34" charset="-122"/>
                <a:ea typeface="微软雅黑" pitchFamily="34" charset="-122"/>
              </a:rPr>
              <a:t>SSID </a:t>
            </a:r>
            <a:r>
              <a:rPr lang="zh-CN" altLang="en-US" sz="1400" b="1" dirty="0">
                <a:latin typeface="微软雅黑" pitchFamily="34" charset="-122"/>
                <a:ea typeface="微软雅黑" pitchFamily="34" charset="-122"/>
              </a:rPr>
              <a:t>和一个信道。 </a:t>
            </a:r>
          </a:p>
        </p:txBody>
      </p:sp>
      <p:sp>
        <p:nvSpPr>
          <p:cNvPr id="201" name="Text Box 17"/>
          <p:cNvSpPr txBox="1">
            <a:spLocks noChangeArrowheads="1"/>
          </p:cNvSpPr>
          <p:nvPr/>
        </p:nvSpPr>
        <p:spPr bwMode="auto">
          <a:xfrm>
            <a:off x="3696378" y="2285662"/>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a:solidFill>
                  <a:srgbClr val="0000FF"/>
                </a:solidFill>
                <a:latin typeface="微软雅黑" panose="020B0503020204020204" pitchFamily="34" charset="-122"/>
                <a:ea typeface="微软雅黑" panose="020B0503020204020204" pitchFamily="34" charset="-122"/>
              </a:rPr>
              <a:t>接入点 </a:t>
            </a:r>
            <a:r>
              <a:rPr lang="en-US" altLang="zh-CN" sz="1200" dirty="0">
                <a:solidFill>
                  <a:srgbClr val="0000FF"/>
                </a:solidFill>
                <a:latin typeface="微软雅黑" panose="020B0503020204020204" pitchFamily="34" charset="-122"/>
                <a:ea typeface="微软雅黑" panose="020B0503020204020204" pitchFamily="34" charset="-122"/>
              </a:rPr>
              <a:t>AP</a:t>
            </a:r>
            <a:r>
              <a:rPr lang="en-US" altLang="zh-CN" sz="1200" baseline="-25000" dirty="0">
                <a:solidFill>
                  <a:srgbClr val="0000FF"/>
                </a:solidFill>
                <a:latin typeface="微软雅黑" pitchFamily="34" charset="-122"/>
                <a:ea typeface="微软雅黑" pitchFamily="34" charset="-122"/>
              </a:rPr>
              <a:t>1</a:t>
            </a:r>
          </a:p>
        </p:txBody>
      </p:sp>
      <p:sp>
        <p:nvSpPr>
          <p:cNvPr id="202" name="Text Box 18"/>
          <p:cNvSpPr txBox="1">
            <a:spLocks noChangeArrowheads="1"/>
          </p:cNvSpPr>
          <p:nvPr/>
        </p:nvSpPr>
        <p:spPr bwMode="auto">
          <a:xfrm>
            <a:off x="5827600" y="2300676"/>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a:solidFill>
                  <a:srgbClr val="0000FF"/>
                </a:solidFill>
                <a:latin typeface="微软雅黑" panose="020B0503020204020204" pitchFamily="34" charset="-122"/>
                <a:ea typeface="微软雅黑" panose="020B0503020204020204" pitchFamily="34" charset="-122"/>
              </a:rPr>
              <a:t>接入点 </a:t>
            </a:r>
            <a:r>
              <a:rPr lang="en-US" altLang="zh-CN" sz="1200" dirty="0">
                <a:solidFill>
                  <a:srgbClr val="0000FF"/>
                </a:solidFill>
                <a:latin typeface="微软雅黑" panose="020B0503020204020204" pitchFamily="34" charset="-122"/>
                <a:ea typeface="微软雅黑" panose="020B0503020204020204" pitchFamily="34" charset="-122"/>
              </a:rPr>
              <a:t>AP</a:t>
            </a:r>
            <a:r>
              <a:rPr lang="en-US" altLang="zh-CN" sz="1200" baseline="-25000" dirty="0">
                <a:solidFill>
                  <a:srgbClr val="0000FF"/>
                </a:solidFill>
                <a:latin typeface="微软雅黑" pitchFamily="34" charset="-122"/>
                <a:ea typeface="微软雅黑" pitchFamily="34" charset="-122"/>
              </a:rPr>
              <a:t>2</a:t>
            </a:r>
          </a:p>
        </p:txBody>
      </p:sp>
    </p:spTree>
    <p:extLst>
      <p:ext uri="{BB962C8B-B14F-4D97-AF65-F5344CB8AC3E}">
        <p14:creationId xmlns:p14="http://schemas.microsoft.com/office/powerpoint/2010/main" val="31498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500"/>
                                  </p:stCondLst>
                                  <p:childTnLst>
                                    <p:anim calcmode="discrete" valueType="str">
                                      <p:cBhvr>
                                        <p:cTn id="6" dur="1000" fill="hold"/>
                                        <p:tgtEl>
                                          <p:spTgt spid="20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202"/>
                                        </p:tgtEl>
                                        <p:attrNameLst>
                                          <p:attrName>style.visibility</p:attrName>
                                        </p:attrNameLst>
                                      </p:cBhvr>
                                      <p:tavLst>
                                        <p:tav tm="0">
                                          <p:val>
                                            <p:strVal val="hidden"/>
                                          </p:val>
                                        </p:tav>
                                        <p:tav tm="50000">
                                          <p:val>
                                            <p:strVal val="visible"/>
                                          </p:val>
                                        </p:tav>
                                      </p:tavLst>
                                    </p:anim>
                                  </p:childTnLst>
                                </p:cTn>
                              </p:par>
                            </p:childTnLst>
                          </p:cTn>
                        </p:par>
                        <p:par>
                          <p:cTn id="9" fill="hold">
                            <p:stCondLst>
                              <p:cond delay="3500"/>
                            </p:stCondLst>
                            <p:childTnLst>
                              <p:par>
                                <p:cTn id="10" presetID="1" presetClass="entr" presetSubtype="0" fill="hold" grpId="0" nodeType="afterEffect">
                                  <p:stCondLst>
                                    <p:cond delay="500"/>
                                  </p:stCondLst>
                                  <p:childTnLst>
                                    <p:set>
                                      <p:cBhvr>
                                        <p:cTn id="11"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201" grpId="0"/>
      <p:bldP spid="20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37" name="Group 17"/>
          <p:cNvGrpSpPr>
            <a:grpSpLocks/>
          </p:cNvGrpSpPr>
          <p:nvPr/>
        </p:nvGrpSpPr>
        <p:grpSpPr bwMode="auto">
          <a:xfrm>
            <a:off x="5004551" y="2103281"/>
            <a:ext cx="2002775" cy="1269256"/>
            <a:chOff x="1680" y="240"/>
            <a:chExt cx="2529" cy="1270"/>
          </a:xfrm>
          <a:solidFill>
            <a:schemeClr val="bg1"/>
          </a:solidFill>
        </p:grpSpPr>
        <p:sp>
          <p:nvSpPr>
            <p:cNvPr id="23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3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24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5" y="660157"/>
            <a:ext cx="66511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蜂窝移动通信网中对移动用户的路由选择</a:t>
            </a:r>
          </a:p>
        </p:txBody>
      </p:sp>
      <p:sp>
        <p:nvSpPr>
          <p:cNvPr id="5" name="Freeform 4"/>
          <p:cNvSpPr>
            <a:spLocks/>
          </p:cNvSpPr>
          <p:nvPr/>
        </p:nvSpPr>
        <p:spPr bwMode="auto">
          <a:xfrm>
            <a:off x="1629622" y="2549618"/>
            <a:ext cx="2743985" cy="173750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2068416" y="312553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auto">
          <a:xfrm>
            <a:off x="2460216" y="2912791"/>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2464825" y="3331892"/>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8"/>
          <p:cNvSpPr>
            <a:spLocks noChangeArrowheads="1"/>
          </p:cNvSpPr>
          <p:nvPr/>
        </p:nvSpPr>
        <p:spPr bwMode="auto">
          <a:xfrm>
            <a:off x="2852015" y="3114895"/>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9"/>
          <p:cNvSpPr>
            <a:spLocks noChangeArrowheads="1"/>
          </p:cNvSpPr>
          <p:nvPr/>
        </p:nvSpPr>
        <p:spPr bwMode="auto">
          <a:xfrm>
            <a:off x="2074178" y="3544633"/>
            <a:ext cx="523167" cy="418038"/>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AutoShape 10"/>
          <p:cNvSpPr>
            <a:spLocks noChangeArrowheads="1"/>
          </p:cNvSpPr>
          <p:nvPr/>
        </p:nvSpPr>
        <p:spPr bwMode="auto">
          <a:xfrm>
            <a:off x="2856624" y="3539316"/>
            <a:ext cx="523167" cy="418037"/>
          </a:xfrm>
          <a:prstGeom prst="hexagon">
            <a:avLst>
              <a:gd name="adj" fmla="val 28880"/>
              <a:gd name="vf" fmla="val 115470"/>
            </a:avLst>
          </a:prstGeom>
          <a:solidFill>
            <a:schemeClr val="bg1"/>
          </a:solidFill>
          <a:ln w="63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2" name="Group 11"/>
          <p:cNvGrpSpPr>
            <a:grpSpLocks/>
          </p:cNvGrpSpPr>
          <p:nvPr/>
        </p:nvGrpSpPr>
        <p:grpSpPr bwMode="auto">
          <a:xfrm>
            <a:off x="2627307" y="2753235"/>
            <a:ext cx="208575" cy="338259"/>
            <a:chOff x="4608" y="700"/>
            <a:chExt cx="306" cy="553"/>
          </a:xfrm>
        </p:grpSpPr>
        <p:grpSp>
          <p:nvGrpSpPr>
            <p:cNvPr id="13" name="Group 12"/>
            <p:cNvGrpSpPr>
              <a:grpSpLocks/>
            </p:cNvGrpSpPr>
            <p:nvPr/>
          </p:nvGrpSpPr>
          <p:grpSpPr bwMode="auto">
            <a:xfrm>
              <a:off x="4694" y="784"/>
              <a:ext cx="134" cy="469"/>
              <a:chOff x="4740" y="784"/>
              <a:chExt cx="88" cy="692"/>
            </a:xfrm>
          </p:grpSpPr>
          <p:sp>
            <p:nvSpPr>
              <p:cNvPr id="2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 name="Group 14"/>
              <p:cNvGrpSpPr>
                <a:grpSpLocks/>
              </p:cNvGrpSpPr>
              <p:nvPr/>
            </p:nvGrpSpPr>
            <p:grpSpPr bwMode="auto">
              <a:xfrm>
                <a:off x="4740" y="784"/>
                <a:ext cx="88" cy="692"/>
                <a:chOff x="4740" y="784"/>
                <a:chExt cx="88" cy="692"/>
              </a:xfrm>
            </p:grpSpPr>
            <p:sp>
              <p:nvSpPr>
                <p:cNvPr id="2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4" name="Group 29"/>
            <p:cNvGrpSpPr>
              <a:grpSpLocks/>
            </p:cNvGrpSpPr>
            <p:nvPr/>
          </p:nvGrpSpPr>
          <p:grpSpPr bwMode="auto">
            <a:xfrm>
              <a:off x="4608" y="700"/>
              <a:ext cx="306" cy="90"/>
              <a:chOff x="748" y="2251"/>
              <a:chExt cx="306" cy="90"/>
            </a:xfrm>
          </p:grpSpPr>
          <p:sp>
            <p:nvSpPr>
              <p:cNvPr id="15"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7" name="Group 36"/>
          <p:cNvGrpSpPr>
            <a:grpSpLocks/>
          </p:cNvGrpSpPr>
          <p:nvPr/>
        </p:nvGrpSpPr>
        <p:grpSpPr bwMode="auto">
          <a:xfrm>
            <a:off x="2209002" y="2994697"/>
            <a:ext cx="208576" cy="338259"/>
            <a:chOff x="4608" y="700"/>
            <a:chExt cx="306" cy="553"/>
          </a:xfrm>
        </p:grpSpPr>
        <p:grpSp>
          <p:nvGrpSpPr>
            <p:cNvPr id="38" name="Group 37"/>
            <p:cNvGrpSpPr>
              <a:grpSpLocks/>
            </p:cNvGrpSpPr>
            <p:nvPr/>
          </p:nvGrpSpPr>
          <p:grpSpPr bwMode="auto">
            <a:xfrm>
              <a:off x="4694" y="784"/>
              <a:ext cx="134" cy="469"/>
              <a:chOff x="4740" y="784"/>
              <a:chExt cx="88" cy="692"/>
            </a:xfrm>
          </p:grpSpPr>
          <p:sp>
            <p:nvSpPr>
              <p:cNvPr id="4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 name="Group 39"/>
              <p:cNvGrpSpPr>
                <a:grpSpLocks/>
              </p:cNvGrpSpPr>
              <p:nvPr/>
            </p:nvGrpSpPr>
            <p:grpSpPr bwMode="auto">
              <a:xfrm>
                <a:off x="4740" y="784"/>
                <a:ext cx="88" cy="692"/>
                <a:chOff x="4740" y="784"/>
                <a:chExt cx="88" cy="692"/>
              </a:xfrm>
            </p:grpSpPr>
            <p:sp>
              <p:nvSpPr>
                <p:cNvPr id="4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 name="Group 54"/>
            <p:cNvGrpSpPr>
              <a:grpSpLocks/>
            </p:cNvGrpSpPr>
            <p:nvPr/>
          </p:nvGrpSpPr>
          <p:grpSpPr bwMode="auto">
            <a:xfrm>
              <a:off x="4608" y="700"/>
              <a:ext cx="306" cy="90"/>
              <a:chOff x="748" y="2251"/>
              <a:chExt cx="306" cy="90"/>
            </a:xfrm>
          </p:grpSpPr>
          <p:sp>
            <p:nvSpPr>
              <p:cNvPr id="40"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2" name="Group 61"/>
          <p:cNvGrpSpPr>
            <a:grpSpLocks/>
          </p:cNvGrpSpPr>
          <p:nvPr/>
        </p:nvGrpSpPr>
        <p:grpSpPr bwMode="auto">
          <a:xfrm>
            <a:off x="2679162" y="3236159"/>
            <a:ext cx="208576" cy="338259"/>
            <a:chOff x="4608" y="700"/>
            <a:chExt cx="306" cy="553"/>
          </a:xfrm>
        </p:grpSpPr>
        <p:grpSp>
          <p:nvGrpSpPr>
            <p:cNvPr id="63" name="Group 62"/>
            <p:cNvGrpSpPr>
              <a:grpSpLocks/>
            </p:cNvGrpSpPr>
            <p:nvPr/>
          </p:nvGrpSpPr>
          <p:grpSpPr bwMode="auto">
            <a:xfrm>
              <a:off x="4694" y="784"/>
              <a:ext cx="134" cy="469"/>
              <a:chOff x="4740" y="784"/>
              <a:chExt cx="88" cy="692"/>
            </a:xfrm>
          </p:grpSpPr>
          <p:sp>
            <p:nvSpPr>
              <p:cNvPr id="7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2" name="Group 64"/>
              <p:cNvGrpSpPr>
                <a:grpSpLocks/>
              </p:cNvGrpSpPr>
              <p:nvPr/>
            </p:nvGrpSpPr>
            <p:grpSpPr bwMode="auto">
              <a:xfrm>
                <a:off x="4740" y="784"/>
                <a:ext cx="88" cy="692"/>
                <a:chOff x="4740" y="784"/>
                <a:chExt cx="88" cy="692"/>
              </a:xfrm>
            </p:grpSpPr>
            <p:sp>
              <p:nvSpPr>
                <p:cNvPr id="7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4" name="Group 79"/>
            <p:cNvGrpSpPr>
              <a:grpSpLocks/>
            </p:cNvGrpSpPr>
            <p:nvPr/>
          </p:nvGrpSpPr>
          <p:grpSpPr bwMode="auto">
            <a:xfrm>
              <a:off x="4608" y="700"/>
              <a:ext cx="306" cy="90"/>
              <a:chOff x="748" y="2251"/>
              <a:chExt cx="306" cy="90"/>
            </a:xfrm>
          </p:grpSpPr>
          <p:sp>
            <p:nvSpPr>
              <p:cNvPr id="65"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7" name="Group 86"/>
          <p:cNvGrpSpPr>
            <a:grpSpLocks/>
          </p:cNvGrpSpPr>
          <p:nvPr/>
        </p:nvGrpSpPr>
        <p:grpSpPr bwMode="auto">
          <a:xfrm>
            <a:off x="3097466" y="2945767"/>
            <a:ext cx="208575" cy="338259"/>
            <a:chOff x="4608" y="700"/>
            <a:chExt cx="306" cy="553"/>
          </a:xfrm>
        </p:grpSpPr>
        <p:grpSp>
          <p:nvGrpSpPr>
            <p:cNvPr id="88" name="Group 87"/>
            <p:cNvGrpSpPr>
              <a:grpSpLocks/>
            </p:cNvGrpSpPr>
            <p:nvPr/>
          </p:nvGrpSpPr>
          <p:grpSpPr bwMode="auto">
            <a:xfrm>
              <a:off x="4694" y="784"/>
              <a:ext cx="134" cy="469"/>
              <a:chOff x="4740" y="784"/>
              <a:chExt cx="88" cy="692"/>
            </a:xfrm>
          </p:grpSpPr>
          <p:sp>
            <p:nvSpPr>
              <p:cNvPr id="9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 name="Group 89"/>
              <p:cNvGrpSpPr>
                <a:grpSpLocks/>
              </p:cNvGrpSpPr>
              <p:nvPr/>
            </p:nvGrpSpPr>
            <p:grpSpPr bwMode="auto">
              <a:xfrm>
                <a:off x="4740" y="784"/>
                <a:ext cx="88" cy="692"/>
                <a:chOff x="4740" y="784"/>
                <a:chExt cx="88" cy="692"/>
              </a:xfrm>
            </p:grpSpPr>
            <p:sp>
              <p:nvSpPr>
                <p:cNvPr id="9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9" name="Group 104"/>
            <p:cNvGrpSpPr>
              <a:grpSpLocks/>
            </p:cNvGrpSpPr>
            <p:nvPr/>
          </p:nvGrpSpPr>
          <p:grpSpPr bwMode="auto">
            <a:xfrm>
              <a:off x="4608" y="700"/>
              <a:ext cx="306" cy="90"/>
              <a:chOff x="748" y="2251"/>
              <a:chExt cx="306" cy="90"/>
            </a:xfrm>
          </p:grpSpPr>
          <p:sp>
            <p:nvSpPr>
              <p:cNvPr id="90"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2" name="Group 111"/>
          <p:cNvGrpSpPr>
            <a:grpSpLocks/>
          </p:cNvGrpSpPr>
          <p:nvPr/>
        </p:nvGrpSpPr>
        <p:grpSpPr bwMode="auto">
          <a:xfrm>
            <a:off x="2260859" y="3428690"/>
            <a:ext cx="208575" cy="338259"/>
            <a:chOff x="4608" y="700"/>
            <a:chExt cx="306" cy="553"/>
          </a:xfrm>
        </p:grpSpPr>
        <p:grpSp>
          <p:nvGrpSpPr>
            <p:cNvPr id="113" name="Group 112"/>
            <p:cNvGrpSpPr>
              <a:grpSpLocks/>
            </p:cNvGrpSpPr>
            <p:nvPr/>
          </p:nvGrpSpPr>
          <p:grpSpPr bwMode="auto">
            <a:xfrm>
              <a:off x="4694" y="784"/>
              <a:ext cx="134" cy="469"/>
              <a:chOff x="4740" y="784"/>
              <a:chExt cx="88" cy="692"/>
            </a:xfrm>
          </p:grpSpPr>
          <p:sp>
            <p:nvSpPr>
              <p:cNvPr id="12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2" name="Group 114"/>
              <p:cNvGrpSpPr>
                <a:grpSpLocks/>
              </p:cNvGrpSpPr>
              <p:nvPr/>
            </p:nvGrpSpPr>
            <p:grpSpPr bwMode="auto">
              <a:xfrm>
                <a:off x="4740" y="784"/>
                <a:ext cx="88" cy="692"/>
                <a:chOff x="4740" y="784"/>
                <a:chExt cx="88" cy="692"/>
              </a:xfrm>
            </p:grpSpPr>
            <p:sp>
              <p:nvSpPr>
                <p:cNvPr id="12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4" name="Group 129"/>
            <p:cNvGrpSpPr>
              <a:grpSpLocks/>
            </p:cNvGrpSpPr>
            <p:nvPr/>
          </p:nvGrpSpPr>
          <p:grpSpPr bwMode="auto">
            <a:xfrm>
              <a:off x="4608" y="700"/>
              <a:ext cx="306" cy="90"/>
              <a:chOff x="748" y="2251"/>
              <a:chExt cx="306" cy="90"/>
            </a:xfrm>
          </p:grpSpPr>
          <p:sp>
            <p:nvSpPr>
              <p:cNvPr id="115"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0"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7" name="Group 136"/>
          <p:cNvGrpSpPr>
            <a:grpSpLocks/>
          </p:cNvGrpSpPr>
          <p:nvPr/>
        </p:nvGrpSpPr>
        <p:grpSpPr bwMode="auto">
          <a:xfrm>
            <a:off x="3045609" y="3428690"/>
            <a:ext cx="208576" cy="338259"/>
            <a:chOff x="4608" y="700"/>
            <a:chExt cx="306" cy="553"/>
          </a:xfrm>
        </p:grpSpPr>
        <p:grpSp>
          <p:nvGrpSpPr>
            <p:cNvPr id="138" name="Group 137"/>
            <p:cNvGrpSpPr>
              <a:grpSpLocks/>
            </p:cNvGrpSpPr>
            <p:nvPr/>
          </p:nvGrpSpPr>
          <p:grpSpPr bwMode="auto">
            <a:xfrm>
              <a:off x="4694" y="784"/>
              <a:ext cx="134" cy="469"/>
              <a:chOff x="4740" y="784"/>
              <a:chExt cx="88" cy="692"/>
            </a:xfrm>
          </p:grpSpPr>
          <p:sp>
            <p:nvSpPr>
              <p:cNvPr id="14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7" name="Group 139"/>
              <p:cNvGrpSpPr>
                <a:grpSpLocks/>
              </p:cNvGrpSpPr>
              <p:nvPr/>
            </p:nvGrpSpPr>
            <p:grpSpPr bwMode="auto">
              <a:xfrm>
                <a:off x="4740" y="784"/>
                <a:ext cx="88" cy="692"/>
                <a:chOff x="4740" y="784"/>
                <a:chExt cx="88" cy="692"/>
              </a:xfrm>
            </p:grpSpPr>
            <p:sp>
              <p:nvSpPr>
                <p:cNvPr id="14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9" name="Group 154"/>
            <p:cNvGrpSpPr>
              <a:grpSpLocks/>
            </p:cNvGrpSpPr>
            <p:nvPr/>
          </p:nvGrpSpPr>
          <p:grpSpPr bwMode="auto">
            <a:xfrm>
              <a:off x="4608" y="700"/>
              <a:ext cx="306" cy="90"/>
              <a:chOff x="748" y="2251"/>
              <a:chExt cx="306" cy="90"/>
            </a:xfrm>
          </p:grpSpPr>
          <p:sp>
            <p:nvSpPr>
              <p:cNvPr id="140"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1"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2"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3"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4"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2" name="Group 161"/>
          <p:cNvGrpSpPr>
            <a:grpSpLocks/>
          </p:cNvGrpSpPr>
          <p:nvPr/>
        </p:nvGrpSpPr>
        <p:grpSpPr bwMode="auto">
          <a:xfrm>
            <a:off x="2052282" y="3091494"/>
            <a:ext cx="148654" cy="279756"/>
            <a:chOff x="4186" y="1736"/>
            <a:chExt cx="229" cy="461"/>
          </a:xfrm>
        </p:grpSpPr>
        <p:pic>
          <p:nvPicPr>
            <p:cNvPr id="163" name="Picture 16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3"/>
            <p:cNvGrpSpPr>
              <a:grpSpLocks/>
            </p:cNvGrpSpPr>
            <p:nvPr/>
          </p:nvGrpSpPr>
          <p:grpSpPr bwMode="auto">
            <a:xfrm>
              <a:off x="4186" y="1736"/>
              <a:ext cx="198" cy="79"/>
              <a:chOff x="4513" y="1707"/>
              <a:chExt cx="198" cy="177"/>
            </a:xfrm>
          </p:grpSpPr>
          <p:sp>
            <p:nvSpPr>
              <p:cNvPr id="165"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6"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7"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68" name="Group 167"/>
          <p:cNvGrpSpPr>
            <a:grpSpLocks/>
          </p:cNvGrpSpPr>
          <p:nvPr/>
        </p:nvGrpSpPr>
        <p:grpSpPr bwMode="auto">
          <a:xfrm>
            <a:off x="2470587" y="2897899"/>
            <a:ext cx="148653" cy="279756"/>
            <a:chOff x="4186" y="1736"/>
            <a:chExt cx="229" cy="461"/>
          </a:xfrm>
        </p:grpSpPr>
        <p:pic>
          <p:nvPicPr>
            <p:cNvPr id="169" name="Picture 16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70" name="Group 169"/>
            <p:cNvGrpSpPr>
              <a:grpSpLocks/>
            </p:cNvGrpSpPr>
            <p:nvPr/>
          </p:nvGrpSpPr>
          <p:grpSpPr bwMode="auto">
            <a:xfrm>
              <a:off x="4186" y="1736"/>
              <a:ext cx="198" cy="79"/>
              <a:chOff x="4513" y="1707"/>
              <a:chExt cx="198" cy="177"/>
            </a:xfrm>
          </p:grpSpPr>
          <p:sp>
            <p:nvSpPr>
              <p:cNvPr id="171"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2"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3"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74" name="Group 173"/>
          <p:cNvGrpSpPr>
            <a:grpSpLocks/>
          </p:cNvGrpSpPr>
          <p:nvPr/>
        </p:nvGrpSpPr>
        <p:grpSpPr bwMode="auto">
          <a:xfrm>
            <a:off x="2052282" y="3525487"/>
            <a:ext cx="148654" cy="279756"/>
            <a:chOff x="4186" y="1736"/>
            <a:chExt cx="229" cy="461"/>
          </a:xfrm>
        </p:grpSpPr>
        <p:pic>
          <p:nvPicPr>
            <p:cNvPr id="175" name="Picture 17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176" name="Group 175"/>
            <p:cNvGrpSpPr>
              <a:grpSpLocks/>
            </p:cNvGrpSpPr>
            <p:nvPr/>
          </p:nvGrpSpPr>
          <p:grpSpPr bwMode="auto">
            <a:xfrm>
              <a:off x="4186" y="1736"/>
              <a:ext cx="198" cy="79"/>
              <a:chOff x="4513" y="1707"/>
              <a:chExt cx="198" cy="177"/>
            </a:xfrm>
          </p:grpSpPr>
          <p:sp>
            <p:nvSpPr>
              <p:cNvPr id="177"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8"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9"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aphicFrame>
        <p:nvGraphicFramePr>
          <p:cNvPr id="180" name="Object 179">
            <a:hlinkClick r:id="" action="ppaction://ole?verb=0"/>
          </p:cNvPr>
          <p:cNvGraphicFramePr>
            <a:graphicFrameLocks/>
          </p:cNvGraphicFramePr>
          <p:nvPr>
            <p:extLst>
              <p:ext uri="{D42A27DB-BD31-4B8C-83A1-F6EECF244321}">
                <p14:modId xmlns:p14="http://schemas.microsoft.com/office/powerpoint/2010/main" val="1726151106"/>
              </p:ext>
            </p:extLst>
          </p:nvPr>
        </p:nvGraphicFramePr>
        <p:xfrm>
          <a:off x="2000428" y="3862683"/>
          <a:ext cx="365295" cy="173384"/>
        </p:xfrm>
        <a:graphic>
          <a:graphicData uri="http://schemas.openxmlformats.org/presentationml/2006/ole">
            <mc:AlternateContent xmlns:mc="http://schemas.openxmlformats.org/markup-compatibility/2006">
              <mc:Choice xmlns:v="urn:schemas-microsoft-com:vml" Requires="v">
                <p:oleObj spid="_x0000_s2077" name="Microsoft ClipArt Gallery" r:id="rId4" imgW="8839200" imgH="3481388" progId="">
                  <p:embed/>
                </p:oleObj>
              </mc:Choice>
              <mc:Fallback>
                <p:oleObj name="Microsoft ClipArt Gallery" r:id="rId4" imgW="8839200" imgH="3481388"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428" y="3862683"/>
                        <a:ext cx="365295" cy="17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 name="Line 200"/>
          <p:cNvSpPr>
            <a:spLocks noChangeShapeType="1"/>
          </p:cNvSpPr>
          <p:nvPr/>
        </p:nvSpPr>
        <p:spPr bwMode="auto">
          <a:xfrm>
            <a:off x="3254185" y="3187228"/>
            <a:ext cx="679887" cy="338259"/>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2" name="Line 201"/>
          <p:cNvSpPr>
            <a:spLocks noChangeShapeType="1"/>
          </p:cNvSpPr>
          <p:nvPr/>
        </p:nvSpPr>
        <p:spPr bwMode="auto">
          <a:xfrm flipV="1">
            <a:off x="3150474" y="3621221"/>
            <a:ext cx="731742" cy="96798"/>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202"/>
          <p:cNvSpPr>
            <a:spLocks noChangeShapeType="1"/>
          </p:cNvSpPr>
          <p:nvPr/>
        </p:nvSpPr>
        <p:spPr bwMode="auto">
          <a:xfrm>
            <a:off x="2784026" y="3525487"/>
            <a:ext cx="1098190" cy="47867"/>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203"/>
          <p:cNvSpPr>
            <a:spLocks noChangeShapeType="1"/>
          </p:cNvSpPr>
          <p:nvPr/>
        </p:nvSpPr>
        <p:spPr bwMode="auto">
          <a:xfrm>
            <a:off x="2732170" y="3042564"/>
            <a:ext cx="1158113" cy="488243"/>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204"/>
          <p:cNvSpPr>
            <a:spLocks noChangeShapeType="1"/>
          </p:cNvSpPr>
          <p:nvPr/>
        </p:nvSpPr>
        <p:spPr bwMode="auto">
          <a:xfrm>
            <a:off x="2313867" y="3284025"/>
            <a:ext cx="1576416" cy="262736"/>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205"/>
          <p:cNvSpPr>
            <a:spLocks noChangeShapeType="1"/>
          </p:cNvSpPr>
          <p:nvPr/>
        </p:nvSpPr>
        <p:spPr bwMode="auto">
          <a:xfrm flipV="1">
            <a:off x="2365722" y="3586118"/>
            <a:ext cx="1515342" cy="13190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Text Box 206"/>
          <p:cNvSpPr txBox="1">
            <a:spLocks noChangeArrowheads="1"/>
          </p:cNvSpPr>
          <p:nvPr/>
        </p:nvSpPr>
        <p:spPr bwMode="auto">
          <a:xfrm>
            <a:off x="5549684" y="260857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公用电话网</a:t>
            </a:r>
          </a:p>
        </p:txBody>
      </p:sp>
      <p:sp>
        <p:nvSpPr>
          <p:cNvPr id="208" name="Text Box 207"/>
          <p:cNvSpPr txBox="1">
            <a:spLocks noChangeArrowheads="1"/>
          </p:cNvSpPr>
          <p:nvPr/>
        </p:nvSpPr>
        <p:spPr bwMode="auto">
          <a:xfrm>
            <a:off x="3829208" y="3620157"/>
            <a:ext cx="46038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BSC</a:t>
            </a:r>
          </a:p>
        </p:txBody>
      </p:sp>
      <p:sp>
        <p:nvSpPr>
          <p:cNvPr id="209" name="Text Box 208"/>
          <p:cNvSpPr txBox="1">
            <a:spLocks noChangeArrowheads="1"/>
          </p:cNvSpPr>
          <p:nvPr/>
        </p:nvSpPr>
        <p:spPr bwMode="auto">
          <a:xfrm>
            <a:off x="3328242" y="2727572"/>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被访网络</a:t>
            </a:r>
          </a:p>
        </p:txBody>
      </p:sp>
      <p:sp>
        <p:nvSpPr>
          <p:cNvPr id="210" name="Text Box 209"/>
          <p:cNvSpPr txBox="1">
            <a:spLocks noChangeArrowheads="1"/>
          </p:cNvSpPr>
          <p:nvPr/>
        </p:nvSpPr>
        <p:spPr bwMode="auto">
          <a:xfrm>
            <a:off x="3585300" y="3046943"/>
            <a:ext cx="646331" cy="406265"/>
          </a:xfrm>
          <a:prstGeom prst="rect">
            <a:avLst/>
          </a:prstGeom>
          <a:solidFill>
            <a:srgbClr val="0066FF"/>
          </a:solidFill>
          <a:ln>
            <a:noFill/>
          </a:ln>
          <a:effectLst/>
          <a:extLst/>
        </p:spPr>
        <p:txBody>
          <a:bodyPr wrap="none">
            <a:spAutoFit/>
          </a:bodyPr>
          <a:lstStyle/>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基站</a:t>
            </a:r>
          </a:p>
          <a:p>
            <a:pPr algn="ctr">
              <a:lnSpc>
                <a:spcPct val="85000"/>
              </a:lnSpc>
            </a:pPr>
            <a:r>
              <a:rPr kumimoji="1" lang="zh-CN" altLang="en-US" sz="1200" b="1" dirty="0">
                <a:solidFill>
                  <a:schemeClr val="bg1"/>
                </a:solidFill>
                <a:latin typeface="微软雅黑" panose="020B0503020204020204" pitchFamily="34" charset="-122"/>
                <a:ea typeface="微软雅黑" panose="020B0503020204020204" pitchFamily="34" charset="-122"/>
              </a:rPr>
              <a:t>控制器</a:t>
            </a:r>
          </a:p>
        </p:txBody>
      </p:sp>
      <p:sp>
        <p:nvSpPr>
          <p:cNvPr id="211" name="AutoShape 210"/>
          <p:cNvSpPr>
            <a:spLocks noChangeArrowheads="1"/>
          </p:cNvSpPr>
          <p:nvPr/>
        </p:nvSpPr>
        <p:spPr bwMode="auto">
          <a:xfrm>
            <a:off x="3829208" y="3476557"/>
            <a:ext cx="418304" cy="19359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2" name="Freeform 211"/>
          <p:cNvSpPr>
            <a:spLocks/>
          </p:cNvSpPr>
          <p:nvPr/>
        </p:nvSpPr>
        <p:spPr bwMode="auto">
          <a:xfrm>
            <a:off x="4247511" y="3331892"/>
            <a:ext cx="261583" cy="241462"/>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19050">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3" name="Freeform 212"/>
          <p:cNvSpPr>
            <a:spLocks/>
          </p:cNvSpPr>
          <p:nvPr/>
        </p:nvSpPr>
        <p:spPr bwMode="auto">
          <a:xfrm>
            <a:off x="2460217" y="1353395"/>
            <a:ext cx="2258606" cy="120624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4" name="Text Box 213"/>
          <p:cNvSpPr txBox="1">
            <a:spLocks noChangeArrowheads="1"/>
          </p:cNvSpPr>
          <p:nvPr/>
        </p:nvSpPr>
        <p:spPr bwMode="auto">
          <a:xfrm>
            <a:off x="3326867" y="1440425"/>
            <a:ext cx="800219" cy="276999"/>
          </a:xfrm>
          <a:prstGeom prst="rect">
            <a:avLst/>
          </a:prstGeom>
          <a:solidFill>
            <a:srgbClr val="0066FF"/>
          </a:solidFill>
          <a:ln>
            <a:noFill/>
          </a:ln>
          <a:effectLs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归属网络</a:t>
            </a:r>
          </a:p>
        </p:txBody>
      </p:sp>
      <p:grpSp>
        <p:nvGrpSpPr>
          <p:cNvPr id="215" name="Group 214"/>
          <p:cNvGrpSpPr>
            <a:grpSpLocks/>
          </p:cNvGrpSpPr>
          <p:nvPr/>
        </p:nvGrpSpPr>
        <p:grpSpPr bwMode="auto">
          <a:xfrm>
            <a:off x="4299367" y="2994697"/>
            <a:ext cx="523167" cy="405273"/>
            <a:chOff x="2744" y="1646"/>
            <a:chExt cx="454" cy="381"/>
          </a:xfrm>
        </p:grpSpPr>
        <p:sp>
          <p:nvSpPr>
            <p:cNvPr id="216" name="AutoShape 215"/>
            <p:cNvSpPr>
              <a:spLocks noChangeArrowheads="1"/>
            </p:cNvSpPr>
            <p:nvPr/>
          </p:nvSpPr>
          <p:spPr bwMode="auto">
            <a:xfrm>
              <a:off x="2744" y="1646"/>
              <a:ext cx="454" cy="332"/>
            </a:xfrm>
            <a:prstGeom prst="can">
              <a:avLst>
                <a:gd name="adj" fmla="val 44935"/>
              </a:avLst>
            </a:prstGeom>
            <a:solidFill>
              <a:srgbClr val="99FF66"/>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7" name="Text Box 216"/>
            <p:cNvSpPr txBox="1">
              <a:spLocks noChangeArrowheads="1"/>
            </p:cNvSpPr>
            <p:nvPr/>
          </p:nvSpPr>
          <p:spPr bwMode="auto">
            <a:xfrm>
              <a:off x="2777" y="1781"/>
              <a:ext cx="400"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VLR</a:t>
              </a:r>
            </a:p>
          </p:txBody>
        </p:sp>
      </p:grpSp>
      <p:grpSp>
        <p:nvGrpSpPr>
          <p:cNvPr id="218" name="Group 217"/>
          <p:cNvGrpSpPr>
            <a:grpSpLocks/>
          </p:cNvGrpSpPr>
          <p:nvPr/>
        </p:nvGrpSpPr>
        <p:grpSpPr bwMode="auto">
          <a:xfrm>
            <a:off x="2835876" y="1594861"/>
            <a:ext cx="523166" cy="379745"/>
            <a:chOff x="2744" y="1646"/>
            <a:chExt cx="454" cy="357"/>
          </a:xfrm>
        </p:grpSpPr>
        <p:sp>
          <p:nvSpPr>
            <p:cNvPr id="219" name="AutoShape 218"/>
            <p:cNvSpPr>
              <a:spLocks noChangeArrowheads="1"/>
            </p:cNvSpPr>
            <p:nvPr/>
          </p:nvSpPr>
          <p:spPr bwMode="auto">
            <a:xfrm>
              <a:off x="2744" y="1646"/>
              <a:ext cx="454" cy="332"/>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20" name="Text Box 219"/>
            <p:cNvSpPr txBox="1">
              <a:spLocks noChangeArrowheads="1"/>
            </p:cNvSpPr>
            <p:nvPr/>
          </p:nvSpPr>
          <p:spPr bwMode="auto">
            <a:xfrm>
              <a:off x="2777" y="1757"/>
              <a:ext cx="412"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HLR</a:t>
              </a:r>
            </a:p>
          </p:txBody>
        </p:sp>
      </p:grpSp>
      <p:sp>
        <p:nvSpPr>
          <p:cNvPr id="222" name="Text Box 221"/>
          <p:cNvSpPr txBox="1">
            <a:spLocks noChangeArrowheads="1"/>
          </p:cNvSpPr>
          <p:nvPr/>
        </p:nvSpPr>
        <p:spPr bwMode="auto">
          <a:xfrm>
            <a:off x="2154939" y="3975597"/>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移动用户</a:t>
            </a:r>
          </a:p>
        </p:txBody>
      </p:sp>
      <p:sp>
        <p:nvSpPr>
          <p:cNvPr id="223" name="Line 222"/>
          <p:cNvSpPr>
            <a:spLocks noChangeShapeType="1"/>
          </p:cNvSpPr>
          <p:nvPr/>
        </p:nvSpPr>
        <p:spPr bwMode="auto">
          <a:xfrm>
            <a:off x="3202328" y="1933115"/>
            <a:ext cx="365296" cy="241461"/>
          </a:xfrm>
          <a:prstGeom prst="line">
            <a:avLst/>
          </a:prstGeom>
          <a:noFill/>
          <a:ln w="190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23"/>
          <p:cNvSpPr>
            <a:spLocks/>
          </p:cNvSpPr>
          <p:nvPr/>
        </p:nvSpPr>
        <p:spPr bwMode="auto">
          <a:xfrm>
            <a:off x="4188741" y="1831000"/>
            <a:ext cx="2613532" cy="623333"/>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Text Box 224"/>
          <p:cNvSpPr txBox="1">
            <a:spLocks noChangeArrowheads="1"/>
          </p:cNvSpPr>
          <p:nvPr/>
        </p:nvSpPr>
        <p:spPr bwMode="auto">
          <a:xfrm flipH="1">
            <a:off x="6152687" y="1811762"/>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6" name="Text Box 225"/>
          <p:cNvSpPr txBox="1">
            <a:spLocks noChangeArrowheads="1"/>
          </p:cNvSpPr>
          <p:nvPr/>
        </p:nvSpPr>
        <p:spPr bwMode="auto">
          <a:xfrm flipH="1">
            <a:off x="3103000" y="1962877"/>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7" name="Text Box 226"/>
          <p:cNvSpPr txBox="1">
            <a:spLocks noChangeArrowheads="1"/>
          </p:cNvSpPr>
          <p:nvPr/>
        </p:nvSpPr>
        <p:spPr bwMode="auto">
          <a:xfrm flipH="1">
            <a:off x="4568694" y="2372405"/>
            <a:ext cx="413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微软雅黑" panose="020B0503020204020204" pitchFamily="34" charset="-122"/>
                <a:ea typeface="微软雅黑" panose="020B0503020204020204" pitchFamily="34" charset="-122"/>
                <a:sym typeface="Wingdings" pitchFamily="2" charset="2"/>
              </a:rPr>
              <a:t></a:t>
            </a:r>
          </a:p>
        </p:txBody>
      </p:sp>
      <p:sp>
        <p:nvSpPr>
          <p:cNvPr id="228" name="Text Box 227"/>
          <p:cNvSpPr txBox="1">
            <a:spLocks noChangeArrowheads="1"/>
          </p:cNvSpPr>
          <p:nvPr/>
        </p:nvSpPr>
        <p:spPr bwMode="auto">
          <a:xfrm>
            <a:off x="6535959" y="130259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grpSp>
        <p:nvGrpSpPr>
          <p:cNvPr id="229" name="Group 228"/>
          <p:cNvGrpSpPr>
            <a:grpSpLocks/>
          </p:cNvGrpSpPr>
          <p:nvPr/>
        </p:nvGrpSpPr>
        <p:grpSpPr bwMode="auto">
          <a:xfrm>
            <a:off x="4195654" y="2656439"/>
            <a:ext cx="628031" cy="412719"/>
            <a:chOff x="3197" y="2387"/>
            <a:chExt cx="545" cy="388"/>
          </a:xfrm>
        </p:grpSpPr>
        <p:sp>
          <p:nvSpPr>
            <p:cNvPr id="230" name="AutoShape 229"/>
            <p:cNvSpPr>
              <a:spLocks noChangeArrowheads="1"/>
            </p:cNvSpPr>
            <p:nvPr/>
          </p:nvSpPr>
          <p:spPr bwMode="auto">
            <a:xfrm>
              <a:off x="3197" y="238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1" name="Text Box 230"/>
            <p:cNvSpPr txBox="1">
              <a:spLocks noChangeArrowheads="1"/>
            </p:cNvSpPr>
            <p:nvPr/>
          </p:nvSpPr>
          <p:spPr bwMode="auto">
            <a:xfrm>
              <a:off x="3287" y="2529"/>
              <a:ext cx="441" cy="2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a:latin typeface="微软雅黑" panose="020B0503020204020204" pitchFamily="34" charset="-122"/>
                  <a:ea typeface="微软雅黑" panose="020B0503020204020204" pitchFamily="34" charset="-122"/>
                </a:rPr>
                <a:t>MSC</a:t>
              </a:r>
            </a:p>
          </p:txBody>
        </p:sp>
      </p:grpSp>
      <p:sp>
        <p:nvSpPr>
          <p:cNvPr id="232" name="Freeform 231"/>
          <p:cNvSpPr>
            <a:spLocks/>
          </p:cNvSpPr>
          <p:nvPr/>
        </p:nvSpPr>
        <p:spPr bwMode="auto">
          <a:xfrm>
            <a:off x="2342675" y="3024480"/>
            <a:ext cx="2101888" cy="867986"/>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3" name="AutoShape 232"/>
          <p:cNvSpPr>
            <a:spLocks noChangeArrowheads="1"/>
          </p:cNvSpPr>
          <p:nvPr/>
        </p:nvSpPr>
        <p:spPr bwMode="auto">
          <a:xfrm>
            <a:off x="3567625" y="1980983"/>
            <a:ext cx="628031" cy="386127"/>
          </a:xfrm>
          <a:prstGeom prst="can">
            <a:avLst>
              <a:gd name="adj" fmla="val 44935"/>
            </a:avLst>
          </a:prstGeom>
          <a:solidFill>
            <a:srgbClr val="00B0F0"/>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234" name="Text Box 233"/>
          <p:cNvSpPr txBox="1">
            <a:spLocks noChangeArrowheads="1"/>
          </p:cNvSpPr>
          <p:nvPr/>
        </p:nvSpPr>
        <p:spPr bwMode="auto">
          <a:xfrm>
            <a:off x="3463913" y="1741712"/>
            <a:ext cx="89479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归属 </a:t>
            </a:r>
            <a:r>
              <a:rPr kumimoji="1" lang="en-US" altLang="zh-CN" sz="1200" b="1" dirty="0">
                <a:latin typeface="微软雅黑" panose="020B0503020204020204" pitchFamily="34" charset="-122"/>
                <a:ea typeface="微软雅黑" panose="020B0503020204020204" pitchFamily="34" charset="-122"/>
              </a:rPr>
              <a:t>MSC</a:t>
            </a:r>
          </a:p>
        </p:txBody>
      </p:sp>
      <p:sp>
        <p:nvSpPr>
          <p:cNvPr id="235" name="Freeform 234"/>
          <p:cNvSpPr>
            <a:spLocks/>
          </p:cNvSpPr>
          <p:nvPr/>
        </p:nvSpPr>
        <p:spPr bwMode="auto">
          <a:xfrm>
            <a:off x="4091944" y="2271375"/>
            <a:ext cx="1288328" cy="625461"/>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pic>
        <p:nvPicPr>
          <p:cNvPr id="308" name="图片 3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0625" y="1535034"/>
            <a:ext cx="645521" cy="568058"/>
          </a:xfrm>
          <a:prstGeom prst="rect">
            <a:avLst/>
          </a:prstGeom>
        </p:spPr>
      </p:pic>
      <p:sp>
        <p:nvSpPr>
          <p:cNvPr id="309" name="矩形 308"/>
          <p:cNvSpPr/>
          <p:nvPr/>
        </p:nvSpPr>
        <p:spPr>
          <a:xfrm>
            <a:off x="4905162" y="3658629"/>
            <a:ext cx="3128368" cy="338554"/>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呼叫过程使用的是间接路由选择</a:t>
            </a:r>
          </a:p>
        </p:txBody>
      </p:sp>
    </p:spTree>
    <p:extLst>
      <p:ext uri="{BB962C8B-B14F-4D97-AF65-F5344CB8AC3E}">
        <p14:creationId xmlns:p14="http://schemas.microsoft.com/office/powerpoint/2010/main" val="12403734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879204"/>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250814" y="853740"/>
            <a:ext cx="66511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9.4.3  </a:t>
            </a:r>
            <a:r>
              <a:rPr lang="zh-CN" altLang="en-US" sz="2400" b="1" dirty="0">
                <a:solidFill>
                  <a:schemeClr val="bg1"/>
                </a:solidFill>
                <a:latin typeface="微软雅黑" pitchFamily="34" charset="-122"/>
                <a:ea typeface="微软雅黑" pitchFamily="34" charset="-122"/>
              </a:rPr>
              <a:t>蜂窝移动通信网中对移动用户的路由选择</a:t>
            </a:r>
          </a:p>
        </p:txBody>
      </p:sp>
      <p:sp>
        <p:nvSpPr>
          <p:cNvPr id="4" name="Rectangle 46"/>
          <p:cNvSpPr>
            <a:spLocks noChangeArrowheads="1"/>
          </p:cNvSpPr>
          <p:nvPr/>
        </p:nvSpPr>
        <p:spPr bwMode="auto">
          <a:xfrm>
            <a:off x="511896" y="1363172"/>
            <a:ext cx="812901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找到移动用户的归属网络。</a:t>
            </a:r>
          </a:p>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向其 </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查询现在被叫移动用户的位置。</a:t>
            </a:r>
            <a:r>
              <a:rPr lang="en-US" altLang="zh-CN" sz="2000" b="1" dirty="0">
                <a:latin typeface="微软雅黑" pitchFamily="34" charset="-122"/>
                <a:ea typeface="微软雅黑" pitchFamily="34" charset="-122"/>
              </a:rPr>
              <a:t>HLR </a:t>
            </a:r>
            <a:r>
              <a:rPr lang="zh-CN" altLang="en-US" sz="2000" b="1" dirty="0">
                <a:latin typeface="微软雅黑" pitchFamily="34" charset="-122"/>
                <a:ea typeface="微软雅黑" pitchFamily="34" charset="-122"/>
              </a:rPr>
              <a:t>向归属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返回被叫移动用户的移动站漫游号 </a:t>
            </a:r>
            <a:r>
              <a:rPr lang="en-US" altLang="zh-CN" sz="2000" b="1" dirty="0">
                <a:latin typeface="微软雅黑" pitchFamily="34" charset="-122"/>
                <a:ea typeface="微软雅黑" pitchFamily="34" charset="-122"/>
              </a:rPr>
              <a:t>MSRN</a:t>
            </a:r>
            <a:r>
              <a:rPr lang="zh-CN" altLang="en-US" sz="2000" b="1" dirty="0">
                <a:latin typeface="微软雅黑" pitchFamily="34" charset="-122"/>
                <a:ea typeface="微软雅黑" pitchFamily="34" charset="-122"/>
              </a:rPr>
              <a:t>。</a:t>
            </a:r>
          </a:p>
          <a:p>
            <a:pPr marL="457200" indent="-457200" eaLnBrk="0" hangingPunct="0">
              <a:lnSpc>
                <a:spcPts val="3300"/>
              </a:lnSpc>
              <a:buClr>
                <a:srgbClr val="0070C0"/>
              </a:buClr>
              <a:buFont typeface="+mj-ea"/>
              <a:buAutoNum type="circleNumDbPlain"/>
            </a:pPr>
            <a:r>
              <a:rPr lang="zh-CN" altLang="en-US" sz="2000" b="1" dirty="0">
                <a:latin typeface="微软雅黑" pitchFamily="34" charset="-122"/>
                <a:ea typeface="微软雅黑" pitchFamily="34" charset="-122"/>
              </a:rPr>
              <a:t>归属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按照所得到的漫游号码 </a:t>
            </a:r>
            <a:r>
              <a:rPr lang="en-US" altLang="zh-CN" sz="2000" b="1" dirty="0">
                <a:latin typeface="微软雅黑" pitchFamily="34" charset="-122"/>
                <a:ea typeface="微软雅黑" pitchFamily="34" charset="-122"/>
              </a:rPr>
              <a:t>MSRN </a:t>
            </a:r>
            <a:r>
              <a:rPr lang="zh-CN" altLang="en-US" sz="2000" b="1" dirty="0">
                <a:latin typeface="微软雅黑" pitchFamily="34" charset="-122"/>
                <a:ea typeface="微软雅黑" pitchFamily="34" charset="-122"/>
              </a:rPr>
              <a:t>进行呼叫的第二段，把通信者发起的呼叫从归属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传送到被访网络的 </a:t>
            </a:r>
            <a:r>
              <a:rPr lang="en-US" altLang="zh-CN" sz="2000" b="1" dirty="0">
                <a:latin typeface="微软雅黑" pitchFamily="34" charset="-122"/>
                <a:ea typeface="微软雅黑" pitchFamily="34" charset="-122"/>
              </a:rPr>
              <a:t>MSC</a:t>
            </a:r>
            <a:r>
              <a:rPr lang="zh-CN" altLang="en-US" sz="2000" b="1" dirty="0">
                <a:latin typeface="微软雅黑" pitchFamily="34" charset="-122"/>
                <a:ea typeface="微软雅黑" pitchFamily="34" charset="-122"/>
              </a:rPr>
              <a:t>，再传送到该移动用户所漫游到的小区的基站。</a:t>
            </a:r>
          </a:p>
        </p:txBody>
      </p:sp>
    </p:spTree>
    <p:extLst>
      <p:ext uri="{BB962C8B-B14F-4D97-AF65-F5344CB8AC3E}">
        <p14:creationId xmlns:p14="http://schemas.microsoft.com/office/powerpoint/2010/main" val="28615048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598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990874" y="700525"/>
            <a:ext cx="3171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9.4.4  GSM </a:t>
            </a:r>
            <a:r>
              <a:rPr lang="zh-CN" altLang="en-US" sz="2400" b="1" dirty="0">
                <a:solidFill>
                  <a:schemeClr val="bg1"/>
                </a:solidFill>
                <a:latin typeface="微软雅黑" pitchFamily="34" charset="-122"/>
                <a:ea typeface="微软雅黑" pitchFamily="34" charset="-122"/>
              </a:rPr>
              <a:t>中的切换</a:t>
            </a:r>
          </a:p>
        </p:txBody>
      </p:sp>
      <p:sp>
        <p:nvSpPr>
          <p:cNvPr id="4" name="Rectangle 46"/>
          <p:cNvSpPr>
            <a:spLocks noChangeArrowheads="1"/>
          </p:cNvSpPr>
          <p:nvPr/>
        </p:nvSpPr>
        <p:spPr bwMode="auto">
          <a:xfrm>
            <a:off x="511896" y="1173745"/>
            <a:ext cx="8327304"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切换</a:t>
            </a:r>
            <a:r>
              <a:rPr lang="en-US" altLang="zh-CN" sz="2000" b="1" dirty="0">
                <a:latin typeface="微软雅黑" pitchFamily="34" charset="-122"/>
                <a:ea typeface="微软雅黑" pitchFamily="34" charset="-122"/>
              </a:rPr>
              <a:t>(handover)</a:t>
            </a:r>
            <a:r>
              <a:rPr lang="zh-CN" altLang="en-US" sz="2000" b="1" dirty="0">
                <a:latin typeface="微软雅黑" pitchFamily="34" charset="-122"/>
                <a:ea typeface="微软雅黑" pitchFamily="34" charset="-122"/>
              </a:rPr>
              <a:t>就是移动用户与相关联的基站发生了改变。</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移动用户在和一个基站相关联期间，会</a:t>
            </a:r>
            <a:r>
              <a:rPr lang="zh-CN" altLang="en-US" sz="2000" b="1" dirty="0">
                <a:solidFill>
                  <a:srgbClr val="0000FF"/>
                </a:solidFill>
                <a:latin typeface="微软雅黑" pitchFamily="34" charset="-122"/>
                <a:ea typeface="微软雅黑" pitchFamily="34" charset="-122"/>
              </a:rPr>
              <a:t>周期性</a:t>
            </a:r>
            <a:r>
              <a:rPr lang="zh-CN" altLang="en-US" sz="2000" b="1" dirty="0">
                <a:latin typeface="微软雅黑" pitchFamily="34" charset="-122"/>
                <a:ea typeface="微软雅黑" pitchFamily="34" charset="-122"/>
              </a:rPr>
              <a:t>地测量来自其当前基站及其邻近基站的</a:t>
            </a:r>
            <a:r>
              <a:rPr lang="zh-CN" altLang="en-US" sz="2000" b="1" dirty="0">
                <a:solidFill>
                  <a:srgbClr val="0000FF"/>
                </a:solidFill>
                <a:latin typeface="微软雅黑" pitchFamily="34" charset="-122"/>
                <a:ea typeface="微软雅黑" pitchFamily="34" charset="-122"/>
              </a:rPr>
              <a:t>信标信号强度</a:t>
            </a:r>
            <a:r>
              <a:rPr lang="zh-CN" altLang="en-US" sz="2000" b="1" dirty="0">
                <a:latin typeface="微软雅黑" pitchFamily="34" charset="-122"/>
                <a:ea typeface="微软雅黑" pitchFamily="34" charset="-122"/>
              </a:rPr>
              <a:t>，并将测量结果以每秒 </a:t>
            </a:r>
            <a:r>
              <a:rPr lang="en-US" altLang="zh-CN" sz="2000" b="1" dirty="0">
                <a:latin typeface="微软雅黑" pitchFamily="34" charset="-122"/>
                <a:ea typeface="微软雅黑" pitchFamily="34" charset="-122"/>
              </a:rPr>
              <a:t>1 ~ 2 </a:t>
            </a:r>
            <a:r>
              <a:rPr lang="zh-CN" altLang="en-US" sz="2000" b="1" dirty="0">
                <a:latin typeface="微软雅黑" pitchFamily="34" charset="-122"/>
                <a:ea typeface="微软雅黑" pitchFamily="34" charset="-122"/>
              </a:rPr>
              <a:t>次频率报告给当前基站。根据这些测量数据以及邻近蜂窝的当前负载情况，当前基站决定是否发起切换。</a:t>
            </a:r>
          </a:p>
          <a:p>
            <a:pPr marL="457200" indent="-4572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移动站的切换可能仍处在同一个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的控制下，而只是相关联的基站发生了变化。但在许多情况下，移动站的切换是相关联的 </a:t>
            </a:r>
            <a:r>
              <a:rPr lang="en-US" altLang="zh-CN" sz="2000" b="1" dirty="0">
                <a:latin typeface="微软雅黑" pitchFamily="34" charset="-122"/>
                <a:ea typeface="微软雅黑" pitchFamily="34" charset="-122"/>
              </a:rPr>
              <a:t>MSC </a:t>
            </a:r>
            <a:r>
              <a:rPr lang="zh-CN" altLang="en-US" sz="2000" b="1" dirty="0">
                <a:latin typeface="微软雅黑" pitchFamily="34" charset="-122"/>
                <a:ea typeface="微软雅黑" pitchFamily="34" charset="-122"/>
              </a:rPr>
              <a:t>都改变了。在这种情况下，向移动站的呼叫路由会有很大的变化。 </a:t>
            </a:r>
          </a:p>
        </p:txBody>
      </p:sp>
    </p:spTree>
    <p:extLst>
      <p:ext uri="{BB962C8B-B14F-4D97-AF65-F5344CB8AC3E}">
        <p14:creationId xmlns:p14="http://schemas.microsoft.com/office/powerpoint/2010/main" val="247777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07" name="Group 17"/>
          <p:cNvGrpSpPr>
            <a:grpSpLocks/>
          </p:cNvGrpSpPr>
          <p:nvPr/>
        </p:nvGrpSpPr>
        <p:grpSpPr bwMode="auto">
          <a:xfrm>
            <a:off x="2387604" y="1194240"/>
            <a:ext cx="1839964" cy="1213565"/>
            <a:chOff x="1680" y="240"/>
            <a:chExt cx="2529" cy="1270"/>
          </a:xfrm>
          <a:solidFill>
            <a:schemeClr val="bg1"/>
          </a:solidFill>
        </p:grpSpPr>
        <p:sp>
          <p:nvSpPr>
            <p:cNvPr id="100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0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grpSp>
        <p:nvGrpSpPr>
          <p:cNvPr id="1017" name="Group 17"/>
          <p:cNvGrpSpPr>
            <a:grpSpLocks/>
          </p:cNvGrpSpPr>
          <p:nvPr/>
        </p:nvGrpSpPr>
        <p:grpSpPr bwMode="auto">
          <a:xfrm>
            <a:off x="5651759" y="1200619"/>
            <a:ext cx="1839964" cy="1213565"/>
            <a:chOff x="1680" y="240"/>
            <a:chExt cx="2529" cy="1270"/>
          </a:xfrm>
          <a:solidFill>
            <a:schemeClr val="bg1"/>
          </a:solidFill>
        </p:grpSpPr>
        <p:sp>
          <p:nvSpPr>
            <p:cNvPr id="101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1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sp>
          <p:nvSpPr>
            <p:cNvPr id="102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200" b="1">
                <a:solidFill>
                  <a:srgbClr val="368AD6"/>
                </a:solidFill>
                <a:latin typeface="+mn-lt"/>
                <a:ea typeface="黑体" pitchFamily="2" charset="-122"/>
              </a:endParaRPr>
            </a:p>
          </p:txBody>
        </p:sp>
      </p:grpSp>
      <p:sp>
        <p:nvSpPr>
          <p:cNvPr id="5" name="Freeform 6"/>
          <p:cNvSpPr>
            <a:spLocks/>
          </p:cNvSpPr>
          <p:nvPr/>
        </p:nvSpPr>
        <p:spPr bwMode="auto">
          <a:xfrm>
            <a:off x="1303699" y="3072668"/>
            <a:ext cx="1717189" cy="1221763"/>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 name="AutoShape 7"/>
          <p:cNvSpPr>
            <a:spLocks noChangeArrowheads="1"/>
          </p:cNvSpPr>
          <p:nvPr/>
        </p:nvSpPr>
        <p:spPr bwMode="auto">
          <a:xfrm>
            <a:off x="1543484" y="3437677"/>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AutoShape 8"/>
          <p:cNvSpPr>
            <a:spLocks noChangeArrowheads="1"/>
          </p:cNvSpPr>
          <p:nvPr/>
        </p:nvSpPr>
        <p:spPr bwMode="auto">
          <a:xfrm>
            <a:off x="1876364" y="3256926"/>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AutoShape 9"/>
          <p:cNvSpPr>
            <a:spLocks noChangeArrowheads="1"/>
          </p:cNvSpPr>
          <p:nvPr/>
        </p:nvSpPr>
        <p:spPr bwMode="auto">
          <a:xfrm>
            <a:off x="1880281" y="3613004"/>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AutoShape 10"/>
          <p:cNvSpPr>
            <a:spLocks noChangeArrowheads="1"/>
          </p:cNvSpPr>
          <p:nvPr/>
        </p:nvSpPr>
        <p:spPr bwMode="auto">
          <a:xfrm>
            <a:off x="2209246" y="3428639"/>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AutoShape 11"/>
          <p:cNvSpPr>
            <a:spLocks noChangeArrowheads="1"/>
          </p:cNvSpPr>
          <p:nvPr/>
        </p:nvSpPr>
        <p:spPr bwMode="auto">
          <a:xfrm>
            <a:off x="1548379" y="3793753"/>
            <a:ext cx="444493" cy="355172"/>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11" name="Group 12"/>
          <p:cNvGrpSpPr>
            <a:grpSpLocks/>
          </p:cNvGrpSpPr>
          <p:nvPr/>
        </p:nvGrpSpPr>
        <p:grpSpPr bwMode="auto">
          <a:xfrm>
            <a:off x="2018328" y="3121364"/>
            <a:ext cx="177210" cy="287392"/>
            <a:chOff x="4608" y="700"/>
            <a:chExt cx="306" cy="553"/>
          </a:xfrm>
        </p:grpSpPr>
        <p:grpSp>
          <p:nvGrpSpPr>
            <p:cNvPr id="12" name="Group 13"/>
            <p:cNvGrpSpPr>
              <a:grpSpLocks/>
            </p:cNvGrpSpPr>
            <p:nvPr/>
          </p:nvGrpSpPr>
          <p:grpSpPr bwMode="auto">
            <a:xfrm>
              <a:off x="4694" y="784"/>
              <a:ext cx="134" cy="469"/>
              <a:chOff x="4740" y="784"/>
              <a:chExt cx="88" cy="692"/>
            </a:xfrm>
          </p:grpSpPr>
          <p:sp>
            <p:nvSpPr>
              <p:cNvPr id="20"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 name="Group 15"/>
              <p:cNvGrpSpPr>
                <a:grpSpLocks/>
              </p:cNvGrpSpPr>
              <p:nvPr/>
            </p:nvGrpSpPr>
            <p:grpSpPr bwMode="auto">
              <a:xfrm>
                <a:off x="4740" y="784"/>
                <a:ext cx="88" cy="692"/>
                <a:chOff x="4740" y="784"/>
                <a:chExt cx="88" cy="692"/>
              </a:xfrm>
            </p:grpSpPr>
            <p:sp>
              <p:nvSpPr>
                <p:cNvPr id="22"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3" name="Group 30"/>
            <p:cNvGrpSpPr>
              <a:grpSpLocks/>
            </p:cNvGrpSpPr>
            <p:nvPr/>
          </p:nvGrpSpPr>
          <p:grpSpPr bwMode="auto">
            <a:xfrm>
              <a:off x="4608" y="700"/>
              <a:ext cx="306" cy="90"/>
              <a:chOff x="748" y="2251"/>
              <a:chExt cx="306" cy="90"/>
            </a:xfrm>
          </p:grpSpPr>
          <p:sp>
            <p:nvSpPr>
              <p:cNvPr id="14"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6" name="Group 37"/>
          <p:cNvGrpSpPr>
            <a:grpSpLocks/>
          </p:cNvGrpSpPr>
          <p:nvPr/>
        </p:nvGrpSpPr>
        <p:grpSpPr bwMode="auto">
          <a:xfrm>
            <a:off x="1662929" y="3326515"/>
            <a:ext cx="177210" cy="287392"/>
            <a:chOff x="4608" y="700"/>
            <a:chExt cx="306" cy="553"/>
          </a:xfrm>
        </p:grpSpPr>
        <p:grpSp>
          <p:nvGrpSpPr>
            <p:cNvPr id="37" name="Group 38"/>
            <p:cNvGrpSpPr>
              <a:grpSpLocks/>
            </p:cNvGrpSpPr>
            <p:nvPr/>
          </p:nvGrpSpPr>
          <p:grpSpPr bwMode="auto">
            <a:xfrm>
              <a:off x="4694" y="784"/>
              <a:ext cx="134" cy="469"/>
              <a:chOff x="4740" y="784"/>
              <a:chExt cx="88" cy="692"/>
            </a:xfrm>
          </p:grpSpPr>
          <p:sp>
            <p:nvSpPr>
              <p:cNvPr id="45"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6" name="Group 40"/>
              <p:cNvGrpSpPr>
                <a:grpSpLocks/>
              </p:cNvGrpSpPr>
              <p:nvPr/>
            </p:nvGrpSpPr>
            <p:grpSpPr bwMode="auto">
              <a:xfrm>
                <a:off x="4740" y="784"/>
                <a:ext cx="88" cy="692"/>
                <a:chOff x="4740" y="784"/>
                <a:chExt cx="88" cy="692"/>
              </a:xfrm>
            </p:grpSpPr>
            <p:sp>
              <p:nvSpPr>
                <p:cNvPr id="47"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8" name="Group 55"/>
            <p:cNvGrpSpPr>
              <a:grpSpLocks/>
            </p:cNvGrpSpPr>
            <p:nvPr/>
          </p:nvGrpSpPr>
          <p:grpSpPr bwMode="auto">
            <a:xfrm>
              <a:off x="4608" y="700"/>
              <a:ext cx="306" cy="90"/>
              <a:chOff x="748" y="2251"/>
              <a:chExt cx="306" cy="90"/>
            </a:xfrm>
          </p:grpSpPr>
          <p:sp>
            <p:nvSpPr>
              <p:cNvPr id="39"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1" name="Group 62"/>
          <p:cNvGrpSpPr>
            <a:grpSpLocks/>
          </p:cNvGrpSpPr>
          <p:nvPr/>
        </p:nvGrpSpPr>
        <p:grpSpPr bwMode="auto">
          <a:xfrm>
            <a:off x="2062387" y="3531666"/>
            <a:ext cx="177210" cy="287392"/>
            <a:chOff x="4608" y="700"/>
            <a:chExt cx="306" cy="553"/>
          </a:xfrm>
        </p:grpSpPr>
        <p:grpSp>
          <p:nvGrpSpPr>
            <p:cNvPr id="62" name="Group 63"/>
            <p:cNvGrpSpPr>
              <a:grpSpLocks/>
            </p:cNvGrpSpPr>
            <p:nvPr/>
          </p:nvGrpSpPr>
          <p:grpSpPr bwMode="auto">
            <a:xfrm>
              <a:off x="4694" y="784"/>
              <a:ext cx="134" cy="469"/>
              <a:chOff x="4740" y="784"/>
              <a:chExt cx="88" cy="692"/>
            </a:xfrm>
          </p:grpSpPr>
          <p:sp>
            <p:nvSpPr>
              <p:cNvPr id="70"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 name="Group 65"/>
              <p:cNvGrpSpPr>
                <a:grpSpLocks/>
              </p:cNvGrpSpPr>
              <p:nvPr/>
            </p:nvGrpSpPr>
            <p:grpSpPr bwMode="auto">
              <a:xfrm>
                <a:off x="4740" y="784"/>
                <a:ext cx="88" cy="692"/>
                <a:chOff x="4740" y="784"/>
                <a:chExt cx="88" cy="692"/>
              </a:xfrm>
            </p:grpSpPr>
            <p:sp>
              <p:nvSpPr>
                <p:cNvPr id="72"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 name="Group 80"/>
            <p:cNvGrpSpPr>
              <a:grpSpLocks/>
            </p:cNvGrpSpPr>
            <p:nvPr/>
          </p:nvGrpSpPr>
          <p:grpSpPr bwMode="auto">
            <a:xfrm>
              <a:off x="4608" y="700"/>
              <a:ext cx="306" cy="90"/>
              <a:chOff x="748" y="2251"/>
              <a:chExt cx="306" cy="90"/>
            </a:xfrm>
          </p:grpSpPr>
          <p:sp>
            <p:nvSpPr>
              <p:cNvPr id="64"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6" name="Group 87"/>
          <p:cNvGrpSpPr>
            <a:grpSpLocks/>
          </p:cNvGrpSpPr>
          <p:nvPr/>
        </p:nvGrpSpPr>
        <p:grpSpPr bwMode="auto">
          <a:xfrm>
            <a:off x="2417785" y="3284942"/>
            <a:ext cx="177210" cy="287392"/>
            <a:chOff x="4608" y="700"/>
            <a:chExt cx="306" cy="553"/>
          </a:xfrm>
        </p:grpSpPr>
        <p:grpSp>
          <p:nvGrpSpPr>
            <p:cNvPr id="87" name="Group 88"/>
            <p:cNvGrpSpPr>
              <a:grpSpLocks/>
            </p:cNvGrpSpPr>
            <p:nvPr/>
          </p:nvGrpSpPr>
          <p:grpSpPr bwMode="auto">
            <a:xfrm>
              <a:off x="4694" y="784"/>
              <a:ext cx="134" cy="469"/>
              <a:chOff x="4740" y="784"/>
              <a:chExt cx="88" cy="692"/>
            </a:xfrm>
          </p:grpSpPr>
          <p:sp>
            <p:nvSpPr>
              <p:cNvPr id="95"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 name="Group 90"/>
              <p:cNvGrpSpPr>
                <a:grpSpLocks/>
              </p:cNvGrpSpPr>
              <p:nvPr/>
            </p:nvGrpSpPr>
            <p:grpSpPr bwMode="auto">
              <a:xfrm>
                <a:off x="4740" y="784"/>
                <a:ext cx="88" cy="692"/>
                <a:chOff x="4740" y="784"/>
                <a:chExt cx="88" cy="692"/>
              </a:xfrm>
            </p:grpSpPr>
            <p:sp>
              <p:nvSpPr>
                <p:cNvPr id="97"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1"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2"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3"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4"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5"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6"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7"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8"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9"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0"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 name="Group 105"/>
            <p:cNvGrpSpPr>
              <a:grpSpLocks/>
            </p:cNvGrpSpPr>
            <p:nvPr/>
          </p:nvGrpSpPr>
          <p:grpSpPr bwMode="auto">
            <a:xfrm>
              <a:off x="4608" y="700"/>
              <a:ext cx="306" cy="90"/>
              <a:chOff x="748" y="2251"/>
              <a:chExt cx="306" cy="90"/>
            </a:xfrm>
          </p:grpSpPr>
          <p:sp>
            <p:nvSpPr>
              <p:cNvPr id="89"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0"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1" name="Group 112"/>
          <p:cNvGrpSpPr>
            <a:grpSpLocks/>
          </p:cNvGrpSpPr>
          <p:nvPr/>
        </p:nvGrpSpPr>
        <p:grpSpPr bwMode="auto">
          <a:xfrm>
            <a:off x="1706987" y="3695245"/>
            <a:ext cx="177210" cy="287392"/>
            <a:chOff x="4608" y="700"/>
            <a:chExt cx="306" cy="553"/>
          </a:xfrm>
        </p:grpSpPr>
        <p:grpSp>
          <p:nvGrpSpPr>
            <p:cNvPr id="112" name="Group 113"/>
            <p:cNvGrpSpPr>
              <a:grpSpLocks/>
            </p:cNvGrpSpPr>
            <p:nvPr/>
          </p:nvGrpSpPr>
          <p:grpSpPr bwMode="auto">
            <a:xfrm>
              <a:off x="4694" y="784"/>
              <a:ext cx="134" cy="469"/>
              <a:chOff x="4740" y="784"/>
              <a:chExt cx="88" cy="692"/>
            </a:xfrm>
          </p:grpSpPr>
          <p:sp>
            <p:nvSpPr>
              <p:cNvPr id="120"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1" name="Group 115"/>
              <p:cNvGrpSpPr>
                <a:grpSpLocks/>
              </p:cNvGrpSpPr>
              <p:nvPr/>
            </p:nvGrpSpPr>
            <p:grpSpPr bwMode="auto">
              <a:xfrm>
                <a:off x="4740" y="784"/>
                <a:ext cx="88" cy="692"/>
                <a:chOff x="4740" y="784"/>
                <a:chExt cx="88" cy="692"/>
              </a:xfrm>
            </p:grpSpPr>
            <p:sp>
              <p:nvSpPr>
                <p:cNvPr id="122"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3"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6"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7"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13" name="Group 130"/>
            <p:cNvGrpSpPr>
              <a:grpSpLocks/>
            </p:cNvGrpSpPr>
            <p:nvPr/>
          </p:nvGrpSpPr>
          <p:grpSpPr bwMode="auto">
            <a:xfrm>
              <a:off x="4608" y="700"/>
              <a:ext cx="306" cy="90"/>
              <a:chOff x="748" y="2251"/>
              <a:chExt cx="306" cy="90"/>
            </a:xfrm>
          </p:grpSpPr>
          <p:sp>
            <p:nvSpPr>
              <p:cNvPr id="114"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5"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6"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7"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8"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9"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136" name="Line 137"/>
          <p:cNvSpPr>
            <a:spLocks noChangeShapeType="1"/>
          </p:cNvSpPr>
          <p:nvPr/>
        </p:nvSpPr>
        <p:spPr bwMode="auto">
          <a:xfrm flipV="1">
            <a:off x="2532336" y="3269579"/>
            <a:ext cx="0" cy="286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138"/>
          <p:cNvSpPr>
            <a:spLocks noChangeShapeType="1"/>
          </p:cNvSpPr>
          <p:nvPr/>
        </p:nvSpPr>
        <p:spPr bwMode="auto">
          <a:xfrm flipV="1">
            <a:off x="2151481" y="3269579"/>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Line 139"/>
          <p:cNvSpPr>
            <a:spLocks noChangeShapeType="1"/>
          </p:cNvSpPr>
          <p:nvPr/>
        </p:nvSpPr>
        <p:spPr bwMode="auto">
          <a:xfrm flipV="1">
            <a:off x="2107424" y="3187338"/>
            <a:ext cx="247702" cy="1798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9" name="Line 140"/>
          <p:cNvSpPr>
            <a:spLocks noChangeShapeType="1"/>
          </p:cNvSpPr>
          <p:nvPr/>
        </p:nvSpPr>
        <p:spPr bwMode="auto">
          <a:xfrm flipV="1">
            <a:off x="1777479" y="3228007"/>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141"/>
          <p:cNvSpPr>
            <a:spLocks noChangeShapeType="1"/>
          </p:cNvSpPr>
          <p:nvPr/>
        </p:nvSpPr>
        <p:spPr bwMode="auto">
          <a:xfrm flipV="1">
            <a:off x="1796082" y="3228007"/>
            <a:ext cx="647160" cy="7130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142"/>
          <p:cNvSpPr txBox="1">
            <a:spLocks noChangeArrowheads="1"/>
          </p:cNvSpPr>
          <p:nvPr/>
        </p:nvSpPr>
        <p:spPr bwMode="auto">
          <a:xfrm>
            <a:off x="3337601" y="1922009"/>
            <a:ext cx="952143"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142" name="Freeform 143"/>
          <p:cNvSpPr>
            <a:spLocks/>
          </p:cNvSpPr>
          <p:nvPr/>
        </p:nvSpPr>
        <p:spPr bwMode="auto">
          <a:xfrm>
            <a:off x="1453296" y="648596"/>
            <a:ext cx="1521059" cy="889268"/>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144"/>
          <p:cNvSpPr txBox="1">
            <a:spLocks noChangeArrowheads="1"/>
          </p:cNvSpPr>
          <p:nvPr/>
        </p:nvSpPr>
        <p:spPr bwMode="auto">
          <a:xfrm>
            <a:off x="1728763" y="68822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145" name="Text Box 146"/>
          <p:cNvSpPr txBox="1">
            <a:spLocks noChangeArrowheads="1"/>
          </p:cNvSpPr>
          <p:nvPr/>
        </p:nvSpPr>
        <p:spPr bwMode="auto">
          <a:xfrm>
            <a:off x="3234646" y="593399"/>
            <a:ext cx="65031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146" name="AutoShape 147"/>
          <p:cNvSpPr>
            <a:spLocks noChangeArrowheads="1"/>
          </p:cNvSpPr>
          <p:nvPr/>
        </p:nvSpPr>
        <p:spPr bwMode="auto">
          <a:xfrm>
            <a:off x="2095170" y="106619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147" name="Text Box 148"/>
          <p:cNvSpPr txBox="1">
            <a:spLocks noChangeArrowheads="1"/>
          </p:cNvSpPr>
          <p:nvPr/>
        </p:nvSpPr>
        <p:spPr bwMode="auto">
          <a:xfrm>
            <a:off x="1929877" y="869909"/>
            <a:ext cx="890405"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148" name="Freeform 149"/>
          <p:cNvSpPr>
            <a:spLocks/>
          </p:cNvSpPr>
          <p:nvPr/>
        </p:nvSpPr>
        <p:spPr bwMode="auto">
          <a:xfrm>
            <a:off x="2606242" y="1043103"/>
            <a:ext cx="1068025" cy="383056"/>
          </a:xfrm>
          <a:custGeom>
            <a:avLst/>
            <a:gdLst>
              <a:gd name="T0" fmla="*/ 1148 w 1148"/>
              <a:gd name="T1" fmla="*/ 0 h 285"/>
              <a:gd name="T2" fmla="*/ 792 w 1148"/>
              <a:gd name="T3" fmla="*/ 276 h 285"/>
              <a:gd name="T4" fmla="*/ 0 w 1148"/>
              <a:gd name="T5" fmla="*/ 56 h 285"/>
              <a:gd name="connsiteX0" fmla="*/ 10700 w 10700"/>
              <a:gd name="connsiteY0" fmla="*/ 0 h 14872"/>
              <a:gd name="connsiteX1" fmla="*/ 6899 w 10700"/>
              <a:gd name="connsiteY1" fmla="*/ 14861 h 14872"/>
              <a:gd name="connsiteX2" fmla="*/ 0 w 10700"/>
              <a:gd name="connsiteY2" fmla="*/ 7142 h 14872"/>
            </a:gdLst>
            <a:ahLst/>
            <a:cxnLst>
              <a:cxn ang="0">
                <a:pos x="connsiteX0" y="connsiteY0"/>
              </a:cxn>
              <a:cxn ang="0">
                <a:pos x="connsiteX1" y="connsiteY1"/>
              </a:cxn>
              <a:cxn ang="0">
                <a:pos x="connsiteX2" y="connsiteY2"/>
              </a:cxn>
            </a:cxnLst>
            <a:rect l="l" t="t" r="r" b="b"/>
            <a:pathLst>
              <a:path w="10700" h="14872">
                <a:moveTo>
                  <a:pt x="10700" y="0"/>
                </a:moveTo>
                <a:cubicBezTo>
                  <a:pt x="10186" y="1579"/>
                  <a:pt x="8563" y="14545"/>
                  <a:pt x="6899" y="14861"/>
                </a:cubicBezTo>
                <a:cubicBezTo>
                  <a:pt x="5235" y="15177"/>
                  <a:pt x="1437" y="8756"/>
                  <a:pt x="0" y="7142"/>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9" name="Group 150"/>
          <p:cNvGrpSpPr>
            <a:grpSpLocks/>
          </p:cNvGrpSpPr>
          <p:nvPr/>
        </p:nvGrpSpPr>
        <p:grpSpPr bwMode="auto">
          <a:xfrm>
            <a:off x="1821537" y="4047707"/>
            <a:ext cx="310362" cy="147312"/>
            <a:chOff x="3561" y="3339"/>
            <a:chExt cx="317" cy="163"/>
          </a:xfrm>
        </p:grpSpPr>
        <p:sp>
          <p:nvSpPr>
            <p:cNvPr id="150"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51" name="Group 152"/>
            <p:cNvGrpSpPr>
              <a:grpSpLocks/>
            </p:cNvGrpSpPr>
            <p:nvPr/>
          </p:nvGrpSpPr>
          <p:grpSpPr bwMode="auto">
            <a:xfrm flipH="1">
              <a:off x="3676" y="3344"/>
              <a:ext cx="45" cy="34"/>
              <a:chOff x="3037" y="3208"/>
              <a:chExt cx="45" cy="34"/>
            </a:xfrm>
          </p:grpSpPr>
          <p:sp>
            <p:nvSpPr>
              <p:cNvPr id="27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2" name="Group 155"/>
            <p:cNvGrpSpPr>
              <a:grpSpLocks/>
            </p:cNvGrpSpPr>
            <p:nvPr/>
          </p:nvGrpSpPr>
          <p:grpSpPr bwMode="auto">
            <a:xfrm flipH="1">
              <a:off x="3614" y="3351"/>
              <a:ext cx="168" cy="55"/>
              <a:chOff x="2976" y="3215"/>
              <a:chExt cx="168" cy="55"/>
            </a:xfrm>
          </p:grpSpPr>
          <p:sp>
            <p:nvSpPr>
              <p:cNvPr id="257"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58" name="Group 157"/>
              <p:cNvGrpSpPr>
                <a:grpSpLocks/>
              </p:cNvGrpSpPr>
              <p:nvPr/>
            </p:nvGrpSpPr>
            <p:grpSpPr bwMode="auto">
              <a:xfrm>
                <a:off x="2976" y="3215"/>
                <a:ext cx="132" cy="55"/>
                <a:chOff x="2976" y="3215"/>
                <a:chExt cx="132" cy="55"/>
              </a:xfrm>
            </p:grpSpPr>
            <p:grpSp>
              <p:nvGrpSpPr>
                <p:cNvPr id="259" name="Group 158"/>
                <p:cNvGrpSpPr>
                  <a:grpSpLocks/>
                </p:cNvGrpSpPr>
                <p:nvPr/>
              </p:nvGrpSpPr>
              <p:grpSpPr bwMode="auto">
                <a:xfrm>
                  <a:off x="3014" y="3215"/>
                  <a:ext cx="94" cy="55"/>
                  <a:chOff x="3014" y="3215"/>
                  <a:chExt cx="94" cy="55"/>
                </a:xfrm>
              </p:grpSpPr>
              <p:grpSp>
                <p:nvGrpSpPr>
                  <p:cNvPr id="261" name="Group 159"/>
                  <p:cNvGrpSpPr>
                    <a:grpSpLocks/>
                  </p:cNvGrpSpPr>
                  <p:nvPr/>
                </p:nvGrpSpPr>
                <p:grpSpPr bwMode="auto">
                  <a:xfrm>
                    <a:off x="3054" y="3218"/>
                    <a:ext cx="54" cy="52"/>
                    <a:chOff x="3054" y="3218"/>
                    <a:chExt cx="54" cy="52"/>
                  </a:xfrm>
                </p:grpSpPr>
                <p:grpSp>
                  <p:nvGrpSpPr>
                    <p:cNvPr id="268" name="Group 160"/>
                    <p:cNvGrpSpPr>
                      <a:grpSpLocks/>
                    </p:cNvGrpSpPr>
                    <p:nvPr/>
                  </p:nvGrpSpPr>
                  <p:grpSpPr bwMode="auto">
                    <a:xfrm>
                      <a:off x="3090" y="3228"/>
                      <a:ext cx="9" cy="3"/>
                      <a:chOff x="3090" y="3228"/>
                      <a:chExt cx="9" cy="3"/>
                    </a:xfrm>
                  </p:grpSpPr>
                  <p:sp>
                    <p:nvSpPr>
                      <p:cNvPr id="27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9"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0"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62" name="Group 165"/>
                  <p:cNvGrpSpPr>
                    <a:grpSpLocks/>
                  </p:cNvGrpSpPr>
                  <p:nvPr/>
                </p:nvGrpSpPr>
                <p:grpSpPr bwMode="auto">
                  <a:xfrm>
                    <a:off x="3014" y="3215"/>
                    <a:ext cx="54" cy="53"/>
                    <a:chOff x="3014" y="3215"/>
                    <a:chExt cx="54" cy="53"/>
                  </a:xfrm>
                </p:grpSpPr>
                <p:grpSp>
                  <p:nvGrpSpPr>
                    <p:cNvPr id="263" name="Group 166"/>
                    <p:cNvGrpSpPr>
                      <a:grpSpLocks/>
                    </p:cNvGrpSpPr>
                    <p:nvPr/>
                  </p:nvGrpSpPr>
                  <p:grpSpPr bwMode="auto">
                    <a:xfrm>
                      <a:off x="3050" y="3224"/>
                      <a:ext cx="10" cy="4"/>
                      <a:chOff x="3050" y="3224"/>
                      <a:chExt cx="10" cy="4"/>
                    </a:xfrm>
                  </p:grpSpPr>
                  <p:sp>
                    <p:nvSpPr>
                      <p:cNvPr id="266"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7"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64"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5"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260"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3" name="Group 172"/>
            <p:cNvGrpSpPr>
              <a:grpSpLocks/>
            </p:cNvGrpSpPr>
            <p:nvPr/>
          </p:nvGrpSpPr>
          <p:grpSpPr bwMode="auto">
            <a:xfrm flipH="1">
              <a:off x="3626" y="3348"/>
              <a:ext cx="7" cy="35"/>
              <a:chOff x="3125" y="3212"/>
              <a:chExt cx="7" cy="35"/>
            </a:xfrm>
          </p:grpSpPr>
          <p:sp>
            <p:nvSpPr>
              <p:cNvPr id="255"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6"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4" name="Group 175"/>
            <p:cNvGrpSpPr>
              <a:grpSpLocks/>
            </p:cNvGrpSpPr>
            <p:nvPr/>
          </p:nvGrpSpPr>
          <p:grpSpPr bwMode="auto">
            <a:xfrm flipH="1">
              <a:off x="3655" y="3348"/>
              <a:ext cx="9" cy="38"/>
              <a:chOff x="3094" y="3212"/>
              <a:chExt cx="9" cy="38"/>
            </a:xfrm>
          </p:grpSpPr>
          <p:sp>
            <p:nvSpPr>
              <p:cNvPr id="253"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4"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5" name="Group 178"/>
            <p:cNvGrpSpPr>
              <a:grpSpLocks/>
            </p:cNvGrpSpPr>
            <p:nvPr/>
          </p:nvGrpSpPr>
          <p:grpSpPr bwMode="auto">
            <a:xfrm flipH="1">
              <a:off x="3582" y="3404"/>
              <a:ext cx="272" cy="98"/>
              <a:chOff x="2904" y="3268"/>
              <a:chExt cx="272" cy="98"/>
            </a:xfrm>
          </p:grpSpPr>
          <p:grpSp>
            <p:nvGrpSpPr>
              <p:cNvPr id="226" name="Group 179"/>
              <p:cNvGrpSpPr>
                <a:grpSpLocks/>
              </p:cNvGrpSpPr>
              <p:nvPr/>
            </p:nvGrpSpPr>
            <p:grpSpPr bwMode="auto">
              <a:xfrm>
                <a:off x="2904" y="3289"/>
                <a:ext cx="42" cy="54"/>
                <a:chOff x="2904" y="3289"/>
                <a:chExt cx="42" cy="54"/>
              </a:xfrm>
            </p:grpSpPr>
            <p:sp>
              <p:nvSpPr>
                <p:cNvPr id="251"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2"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27" name="Group 182"/>
              <p:cNvGrpSpPr>
                <a:grpSpLocks/>
              </p:cNvGrpSpPr>
              <p:nvPr/>
            </p:nvGrpSpPr>
            <p:grpSpPr bwMode="auto">
              <a:xfrm>
                <a:off x="2983" y="3281"/>
                <a:ext cx="55" cy="85"/>
                <a:chOff x="2983" y="3281"/>
                <a:chExt cx="55" cy="85"/>
              </a:xfrm>
            </p:grpSpPr>
            <p:sp>
              <p:nvSpPr>
                <p:cNvPr id="240"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1" name="Group 184"/>
                <p:cNvGrpSpPr>
                  <a:grpSpLocks/>
                </p:cNvGrpSpPr>
                <p:nvPr/>
              </p:nvGrpSpPr>
              <p:grpSpPr bwMode="auto">
                <a:xfrm>
                  <a:off x="2983" y="3290"/>
                  <a:ext cx="49" cy="76"/>
                  <a:chOff x="2983" y="3290"/>
                  <a:chExt cx="49" cy="76"/>
                </a:xfrm>
              </p:grpSpPr>
              <p:sp>
                <p:nvSpPr>
                  <p:cNvPr id="242"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3" name="Group 186"/>
                  <p:cNvGrpSpPr>
                    <a:grpSpLocks/>
                  </p:cNvGrpSpPr>
                  <p:nvPr/>
                </p:nvGrpSpPr>
                <p:grpSpPr bwMode="auto">
                  <a:xfrm>
                    <a:off x="2992" y="3292"/>
                    <a:ext cx="40" cy="74"/>
                    <a:chOff x="2992" y="3292"/>
                    <a:chExt cx="40" cy="74"/>
                  </a:xfrm>
                </p:grpSpPr>
                <p:sp>
                  <p:nvSpPr>
                    <p:cNvPr id="244"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5"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6"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7"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48" name="Group 191"/>
                    <p:cNvGrpSpPr>
                      <a:grpSpLocks/>
                    </p:cNvGrpSpPr>
                    <p:nvPr/>
                  </p:nvGrpSpPr>
                  <p:grpSpPr bwMode="auto">
                    <a:xfrm>
                      <a:off x="3009" y="3324"/>
                      <a:ext cx="5" cy="10"/>
                      <a:chOff x="3009" y="3324"/>
                      <a:chExt cx="5" cy="10"/>
                    </a:xfrm>
                  </p:grpSpPr>
                  <p:sp>
                    <p:nvSpPr>
                      <p:cNvPr id="249"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0"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228" name="Group 194"/>
              <p:cNvGrpSpPr>
                <a:grpSpLocks/>
              </p:cNvGrpSpPr>
              <p:nvPr/>
            </p:nvGrpSpPr>
            <p:grpSpPr bwMode="auto">
              <a:xfrm>
                <a:off x="3137" y="3268"/>
                <a:ext cx="39" cy="59"/>
                <a:chOff x="3137" y="3268"/>
                <a:chExt cx="39" cy="59"/>
              </a:xfrm>
            </p:grpSpPr>
            <p:sp>
              <p:nvSpPr>
                <p:cNvPr id="229"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0" name="Group 196"/>
                <p:cNvGrpSpPr>
                  <a:grpSpLocks/>
                </p:cNvGrpSpPr>
                <p:nvPr/>
              </p:nvGrpSpPr>
              <p:grpSpPr bwMode="auto">
                <a:xfrm>
                  <a:off x="3137" y="3270"/>
                  <a:ext cx="37" cy="57"/>
                  <a:chOff x="3137" y="3270"/>
                  <a:chExt cx="37" cy="57"/>
                </a:xfrm>
              </p:grpSpPr>
              <p:sp>
                <p:nvSpPr>
                  <p:cNvPr id="231"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2" name="Group 198"/>
                  <p:cNvGrpSpPr>
                    <a:grpSpLocks/>
                  </p:cNvGrpSpPr>
                  <p:nvPr/>
                </p:nvGrpSpPr>
                <p:grpSpPr bwMode="auto">
                  <a:xfrm>
                    <a:off x="3144" y="3271"/>
                    <a:ext cx="30" cy="56"/>
                    <a:chOff x="3144" y="3271"/>
                    <a:chExt cx="30" cy="56"/>
                  </a:xfrm>
                </p:grpSpPr>
                <p:sp>
                  <p:nvSpPr>
                    <p:cNvPr id="233"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4"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5"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6"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37" name="Group 203"/>
                    <p:cNvGrpSpPr>
                      <a:grpSpLocks/>
                    </p:cNvGrpSpPr>
                    <p:nvPr/>
                  </p:nvGrpSpPr>
                  <p:grpSpPr bwMode="auto">
                    <a:xfrm>
                      <a:off x="3156" y="3295"/>
                      <a:ext cx="4" cy="8"/>
                      <a:chOff x="3156" y="3295"/>
                      <a:chExt cx="4" cy="8"/>
                    </a:xfrm>
                  </p:grpSpPr>
                  <p:sp>
                    <p:nvSpPr>
                      <p:cNvPr id="238"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9"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156" name="Group 206"/>
            <p:cNvGrpSpPr>
              <a:grpSpLocks/>
            </p:cNvGrpSpPr>
            <p:nvPr/>
          </p:nvGrpSpPr>
          <p:grpSpPr bwMode="auto">
            <a:xfrm flipH="1">
              <a:off x="3568" y="3339"/>
              <a:ext cx="307" cy="133"/>
              <a:chOff x="2883" y="3203"/>
              <a:chExt cx="307" cy="133"/>
            </a:xfrm>
          </p:grpSpPr>
          <p:grpSp>
            <p:nvGrpSpPr>
              <p:cNvPr id="175" name="Group 207"/>
              <p:cNvGrpSpPr>
                <a:grpSpLocks/>
              </p:cNvGrpSpPr>
              <p:nvPr/>
            </p:nvGrpSpPr>
            <p:grpSpPr bwMode="auto">
              <a:xfrm>
                <a:off x="2883" y="3203"/>
                <a:ext cx="307" cy="133"/>
                <a:chOff x="2883" y="3203"/>
                <a:chExt cx="307" cy="133"/>
              </a:xfrm>
            </p:grpSpPr>
            <p:grpSp>
              <p:nvGrpSpPr>
                <p:cNvPr id="197" name="Group 208"/>
                <p:cNvGrpSpPr>
                  <a:grpSpLocks/>
                </p:cNvGrpSpPr>
                <p:nvPr/>
              </p:nvGrpSpPr>
              <p:grpSpPr bwMode="auto">
                <a:xfrm>
                  <a:off x="2883" y="3203"/>
                  <a:ext cx="307" cy="133"/>
                  <a:chOff x="2883" y="3203"/>
                  <a:chExt cx="307" cy="133"/>
                </a:xfrm>
              </p:grpSpPr>
              <p:sp>
                <p:nvSpPr>
                  <p:cNvPr id="221"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22" name="Group 210"/>
                  <p:cNvGrpSpPr>
                    <a:grpSpLocks/>
                  </p:cNvGrpSpPr>
                  <p:nvPr/>
                </p:nvGrpSpPr>
                <p:grpSpPr bwMode="auto">
                  <a:xfrm>
                    <a:off x="2883" y="3203"/>
                    <a:ext cx="307" cy="133"/>
                    <a:chOff x="2883" y="3203"/>
                    <a:chExt cx="307" cy="133"/>
                  </a:xfrm>
                </p:grpSpPr>
                <p:sp>
                  <p:nvSpPr>
                    <p:cNvPr id="223"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98" name="Group 214"/>
                <p:cNvGrpSpPr>
                  <a:grpSpLocks/>
                </p:cNvGrpSpPr>
                <p:nvPr/>
              </p:nvGrpSpPr>
              <p:grpSpPr bwMode="auto">
                <a:xfrm>
                  <a:off x="2975" y="3240"/>
                  <a:ext cx="178" cy="76"/>
                  <a:chOff x="2975" y="3240"/>
                  <a:chExt cx="178" cy="76"/>
                </a:xfrm>
              </p:grpSpPr>
              <p:grpSp>
                <p:nvGrpSpPr>
                  <p:cNvPr id="199" name="Group 215"/>
                  <p:cNvGrpSpPr>
                    <a:grpSpLocks/>
                  </p:cNvGrpSpPr>
                  <p:nvPr/>
                </p:nvGrpSpPr>
                <p:grpSpPr bwMode="auto">
                  <a:xfrm>
                    <a:off x="2975" y="3297"/>
                    <a:ext cx="8" cy="7"/>
                    <a:chOff x="2975" y="3297"/>
                    <a:chExt cx="8" cy="7"/>
                  </a:xfrm>
                </p:grpSpPr>
                <p:sp>
                  <p:nvSpPr>
                    <p:cNvPr id="219"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0"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0" name="Group 218"/>
                  <p:cNvGrpSpPr>
                    <a:grpSpLocks/>
                  </p:cNvGrpSpPr>
                  <p:nvPr/>
                </p:nvGrpSpPr>
                <p:grpSpPr bwMode="auto">
                  <a:xfrm>
                    <a:off x="3052" y="3240"/>
                    <a:ext cx="101" cy="76"/>
                    <a:chOff x="3052" y="3240"/>
                    <a:chExt cx="101" cy="76"/>
                  </a:xfrm>
                </p:grpSpPr>
                <p:grpSp>
                  <p:nvGrpSpPr>
                    <p:cNvPr id="201" name="Group 219"/>
                    <p:cNvGrpSpPr>
                      <a:grpSpLocks/>
                    </p:cNvGrpSpPr>
                    <p:nvPr/>
                  </p:nvGrpSpPr>
                  <p:grpSpPr bwMode="auto">
                    <a:xfrm>
                      <a:off x="3064" y="3240"/>
                      <a:ext cx="20" cy="23"/>
                      <a:chOff x="3064" y="3240"/>
                      <a:chExt cx="20" cy="23"/>
                    </a:xfrm>
                  </p:grpSpPr>
                  <p:sp>
                    <p:nvSpPr>
                      <p:cNvPr id="212"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3" name="Group 221"/>
                      <p:cNvGrpSpPr>
                        <a:grpSpLocks/>
                      </p:cNvGrpSpPr>
                      <p:nvPr/>
                    </p:nvGrpSpPr>
                    <p:grpSpPr bwMode="auto">
                      <a:xfrm>
                        <a:off x="3064" y="3240"/>
                        <a:ext cx="18" cy="23"/>
                        <a:chOff x="3064" y="3240"/>
                        <a:chExt cx="18" cy="23"/>
                      </a:xfrm>
                    </p:grpSpPr>
                    <p:sp>
                      <p:nvSpPr>
                        <p:cNvPr id="214"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15" name="Group 223"/>
                        <p:cNvGrpSpPr>
                          <a:grpSpLocks/>
                        </p:cNvGrpSpPr>
                        <p:nvPr/>
                      </p:nvGrpSpPr>
                      <p:grpSpPr bwMode="auto">
                        <a:xfrm>
                          <a:off x="3064" y="3242"/>
                          <a:ext cx="18" cy="21"/>
                          <a:chOff x="3064" y="3242"/>
                          <a:chExt cx="18" cy="21"/>
                        </a:xfrm>
                      </p:grpSpPr>
                      <p:sp>
                        <p:nvSpPr>
                          <p:cNvPr id="216"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7"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8"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202" name="Group 227"/>
                    <p:cNvGrpSpPr>
                      <a:grpSpLocks/>
                    </p:cNvGrpSpPr>
                    <p:nvPr/>
                  </p:nvGrpSpPr>
                  <p:grpSpPr bwMode="auto">
                    <a:xfrm>
                      <a:off x="3096" y="3250"/>
                      <a:ext cx="51" cy="11"/>
                      <a:chOff x="3096" y="3250"/>
                      <a:chExt cx="51" cy="11"/>
                    </a:xfrm>
                  </p:grpSpPr>
                  <p:grpSp>
                    <p:nvGrpSpPr>
                      <p:cNvPr id="206" name="Group 228"/>
                      <p:cNvGrpSpPr>
                        <a:grpSpLocks/>
                      </p:cNvGrpSpPr>
                      <p:nvPr/>
                    </p:nvGrpSpPr>
                    <p:grpSpPr bwMode="auto">
                      <a:xfrm>
                        <a:off x="3096" y="3255"/>
                        <a:ext cx="9" cy="6"/>
                        <a:chOff x="3096" y="3255"/>
                        <a:chExt cx="9" cy="6"/>
                      </a:xfrm>
                    </p:grpSpPr>
                    <p:sp>
                      <p:nvSpPr>
                        <p:cNvPr id="210"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1"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207" name="Group 231"/>
                      <p:cNvGrpSpPr>
                        <a:grpSpLocks/>
                      </p:cNvGrpSpPr>
                      <p:nvPr/>
                    </p:nvGrpSpPr>
                    <p:grpSpPr bwMode="auto">
                      <a:xfrm>
                        <a:off x="3138" y="3250"/>
                        <a:ext cx="9" cy="5"/>
                        <a:chOff x="3138" y="3250"/>
                        <a:chExt cx="9" cy="5"/>
                      </a:xfrm>
                    </p:grpSpPr>
                    <p:sp>
                      <p:nvSpPr>
                        <p:cNvPr id="208"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9"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03" name="Group 234"/>
                    <p:cNvGrpSpPr>
                      <a:grpSpLocks/>
                    </p:cNvGrpSpPr>
                    <p:nvPr/>
                  </p:nvGrpSpPr>
                  <p:grpSpPr bwMode="auto">
                    <a:xfrm>
                      <a:off x="3052" y="3245"/>
                      <a:ext cx="101" cy="71"/>
                      <a:chOff x="3052" y="3245"/>
                      <a:chExt cx="101" cy="71"/>
                    </a:xfrm>
                  </p:grpSpPr>
                  <p:sp>
                    <p:nvSpPr>
                      <p:cNvPr id="204"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176" name="Group 237"/>
              <p:cNvGrpSpPr>
                <a:grpSpLocks/>
              </p:cNvGrpSpPr>
              <p:nvPr/>
            </p:nvGrpSpPr>
            <p:grpSpPr bwMode="auto">
              <a:xfrm>
                <a:off x="2883" y="3275"/>
                <a:ext cx="77" cy="45"/>
                <a:chOff x="2883" y="3275"/>
                <a:chExt cx="77" cy="45"/>
              </a:xfrm>
            </p:grpSpPr>
            <p:grpSp>
              <p:nvGrpSpPr>
                <p:cNvPr id="177" name="Group 238"/>
                <p:cNvGrpSpPr>
                  <a:grpSpLocks/>
                </p:cNvGrpSpPr>
                <p:nvPr/>
              </p:nvGrpSpPr>
              <p:grpSpPr bwMode="auto">
                <a:xfrm>
                  <a:off x="2884" y="3281"/>
                  <a:ext cx="76" cy="39"/>
                  <a:chOff x="2884" y="3281"/>
                  <a:chExt cx="76" cy="39"/>
                </a:xfrm>
              </p:grpSpPr>
              <p:grpSp>
                <p:nvGrpSpPr>
                  <p:cNvPr id="179" name="Group 239"/>
                  <p:cNvGrpSpPr>
                    <a:grpSpLocks/>
                  </p:cNvGrpSpPr>
                  <p:nvPr/>
                </p:nvGrpSpPr>
                <p:grpSpPr bwMode="auto">
                  <a:xfrm>
                    <a:off x="2892" y="3283"/>
                    <a:ext cx="47" cy="37"/>
                    <a:chOff x="2892" y="3283"/>
                    <a:chExt cx="47" cy="37"/>
                  </a:xfrm>
                </p:grpSpPr>
                <p:sp>
                  <p:nvSpPr>
                    <p:cNvPr id="189"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90" name="Group 241"/>
                    <p:cNvGrpSpPr>
                      <a:grpSpLocks/>
                    </p:cNvGrpSpPr>
                    <p:nvPr/>
                  </p:nvGrpSpPr>
                  <p:grpSpPr bwMode="auto">
                    <a:xfrm>
                      <a:off x="2895" y="3285"/>
                      <a:ext cx="40" cy="25"/>
                      <a:chOff x="2895" y="3285"/>
                      <a:chExt cx="40" cy="25"/>
                    </a:xfrm>
                  </p:grpSpPr>
                  <p:sp>
                    <p:nvSpPr>
                      <p:cNvPr id="191"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2"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3"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4"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5"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6"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80" name="Group 248"/>
                  <p:cNvGrpSpPr>
                    <a:grpSpLocks/>
                  </p:cNvGrpSpPr>
                  <p:nvPr/>
                </p:nvGrpSpPr>
                <p:grpSpPr bwMode="auto">
                  <a:xfrm>
                    <a:off x="2884" y="3281"/>
                    <a:ext cx="76" cy="35"/>
                    <a:chOff x="2884" y="3281"/>
                    <a:chExt cx="76" cy="35"/>
                  </a:xfrm>
                </p:grpSpPr>
                <p:grpSp>
                  <p:nvGrpSpPr>
                    <p:cNvPr id="181" name="Group 249"/>
                    <p:cNvGrpSpPr>
                      <a:grpSpLocks/>
                    </p:cNvGrpSpPr>
                    <p:nvPr/>
                  </p:nvGrpSpPr>
                  <p:grpSpPr bwMode="auto">
                    <a:xfrm>
                      <a:off x="2884" y="3281"/>
                      <a:ext cx="12" cy="26"/>
                      <a:chOff x="2884" y="3281"/>
                      <a:chExt cx="12" cy="26"/>
                    </a:xfrm>
                  </p:grpSpPr>
                  <p:sp>
                    <p:nvSpPr>
                      <p:cNvPr id="186"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82" name="Group 253"/>
                    <p:cNvGrpSpPr>
                      <a:grpSpLocks/>
                    </p:cNvGrpSpPr>
                    <p:nvPr/>
                  </p:nvGrpSpPr>
                  <p:grpSpPr bwMode="auto">
                    <a:xfrm>
                      <a:off x="2933" y="3295"/>
                      <a:ext cx="27" cy="21"/>
                      <a:chOff x="2933" y="3295"/>
                      <a:chExt cx="27" cy="21"/>
                    </a:xfrm>
                  </p:grpSpPr>
                  <p:sp>
                    <p:nvSpPr>
                      <p:cNvPr id="183"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4"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5"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178"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157" name="Group 258"/>
            <p:cNvGrpSpPr>
              <a:grpSpLocks/>
            </p:cNvGrpSpPr>
            <p:nvPr/>
          </p:nvGrpSpPr>
          <p:grpSpPr bwMode="auto">
            <a:xfrm flipH="1">
              <a:off x="3561" y="3405"/>
              <a:ext cx="317" cy="67"/>
              <a:chOff x="2880" y="3269"/>
              <a:chExt cx="317" cy="67"/>
            </a:xfrm>
          </p:grpSpPr>
          <p:grpSp>
            <p:nvGrpSpPr>
              <p:cNvPr id="158" name="Group 259"/>
              <p:cNvGrpSpPr>
                <a:grpSpLocks/>
              </p:cNvGrpSpPr>
              <p:nvPr/>
            </p:nvGrpSpPr>
            <p:grpSpPr bwMode="auto">
              <a:xfrm>
                <a:off x="3174" y="3269"/>
                <a:ext cx="23" cy="20"/>
                <a:chOff x="3174" y="3269"/>
                <a:chExt cx="23" cy="20"/>
              </a:xfrm>
            </p:grpSpPr>
            <p:grpSp>
              <p:nvGrpSpPr>
                <p:cNvPr id="171" name="Group 260"/>
                <p:cNvGrpSpPr>
                  <a:grpSpLocks/>
                </p:cNvGrpSpPr>
                <p:nvPr/>
              </p:nvGrpSpPr>
              <p:grpSpPr bwMode="auto">
                <a:xfrm>
                  <a:off x="3174" y="3269"/>
                  <a:ext cx="23" cy="20"/>
                  <a:chOff x="3174" y="3269"/>
                  <a:chExt cx="23" cy="20"/>
                </a:xfrm>
              </p:grpSpPr>
              <p:sp>
                <p:nvSpPr>
                  <p:cNvPr id="173"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72"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59" name="Group 264"/>
              <p:cNvGrpSpPr>
                <a:grpSpLocks/>
              </p:cNvGrpSpPr>
              <p:nvPr/>
            </p:nvGrpSpPr>
            <p:grpSpPr bwMode="auto">
              <a:xfrm>
                <a:off x="2880" y="3291"/>
                <a:ext cx="103" cy="45"/>
                <a:chOff x="2880" y="3291"/>
                <a:chExt cx="103" cy="45"/>
              </a:xfrm>
            </p:grpSpPr>
            <p:grpSp>
              <p:nvGrpSpPr>
                <p:cNvPr id="160" name="Group 265"/>
                <p:cNvGrpSpPr>
                  <a:grpSpLocks/>
                </p:cNvGrpSpPr>
                <p:nvPr/>
              </p:nvGrpSpPr>
              <p:grpSpPr bwMode="auto">
                <a:xfrm>
                  <a:off x="2880" y="3291"/>
                  <a:ext cx="103" cy="45"/>
                  <a:chOff x="2880" y="3291"/>
                  <a:chExt cx="103" cy="45"/>
                </a:xfrm>
              </p:grpSpPr>
              <p:sp>
                <p:nvSpPr>
                  <p:cNvPr id="168"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1" name="Group 269"/>
                <p:cNvGrpSpPr>
                  <a:grpSpLocks/>
                </p:cNvGrpSpPr>
                <p:nvPr/>
              </p:nvGrpSpPr>
              <p:grpSpPr bwMode="auto">
                <a:xfrm>
                  <a:off x="2884" y="3309"/>
                  <a:ext cx="66" cy="22"/>
                  <a:chOff x="2884" y="3309"/>
                  <a:chExt cx="66" cy="22"/>
                </a:xfrm>
              </p:grpSpPr>
              <p:grpSp>
                <p:nvGrpSpPr>
                  <p:cNvPr id="162" name="Group 270"/>
                  <p:cNvGrpSpPr>
                    <a:grpSpLocks/>
                  </p:cNvGrpSpPr>
                  <p:nvPr/>
                </p:nvGrpSpPr>
                <p:grpSpPr bwMode="auto">
                  <a:xfrm>
                    <a:off x="2938" y="3325"/>
                    <a:ext cx="12" cy="6"/>
                    <a:chOff x="2938" y="3325"/>
                    <a:chExt cx="12" cy="6"/>
                  </a:xfrm>
                </p:grpSpPr>
                <p:sp>
                  <p:nvSpPr>
                    <p:cNvPr id="166"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7"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163" name="Group 273"/>
                  <p:cNvGrpSpPr>
                    <a:grpSpLocks/>
                  </p:cNvGrpSpPr>
                  <p:nvPr/>
                </p:nvGrpSpPr>
                <p:grpSpPr bwMode="auto">
                  <a:xfrm>
                    <a:off x="2884" y="3309"/>
                    <a:ext cx="5" cy="7"/>
                    <a:chOff x="2884" y="3309"/>
                    <a:chExt cx="5" cy="7"/>
                  </a:xfrm>
                </p:grpSpPr>
                <p:sp>
                  <p:nvSpPr>
                    <p:cNvPr id="16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sp>
        <p:nvSpPr>
          <p:cNvPr id="275" name="Freeform 276"/>
          <p:cNvSpPr>
            <a:spLocks/>
          </p:cNvSpPr>
          <p:nvPr/>
        </p:nvSpPr>
        <p:spPr bwMode="auto">
          <a:xfrm>
            <a:off x="1575297" y="1796834"/>
            <a:ext cx="1447985" cy="112746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6" name="AutoShape 277"/>
          <p:cNvSpPr>
            <a:spLocks noChangeArrowheads="1"/>
          </p:cNvSpPr>
          <p:nvPr/>
        </p:nvSpPr>
        <p:spPr bwMode="auto">
          <a:xfrm>
            <a:off x="1704525" y="22302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7" name="AutoShape 278"/>
          <p:cNvSpPr>
            <a:spLocks noChangeArrowheads="1"/>
          </p:cNvSpPr>
          <p:nvPr/>
        </p:nvSpPr>
        <p:spPr bwMode="auto">
          <a:xfrm>
            <a:off x="2037406" y="20494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8" name="AutoShape 279"/>
          <p:cNvSpPr>
            <a:spLocks noChangeArrowheads="1"/>
          </p:cNvSpPr>
          <p:nvPr/>
        </p:nvSpPr>
        <p:spPr bwMode="auto">
          <a:xfrm>
            <a:off x="2041323" y="240554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9" name="AutoShape 280"/>
          <p:cNvSpPr>
            <a:spLocks noChangeArrowheads="1"/>
          </p:cNvSpPr>
          <p:nvPr/>
        </p:nvSpPr>
        <p:spPr bwMode="auto">
          <a:xfrm>
            <a:off x="2370288" y="222118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280" name="Group 281"/>
          <p:cNvGrpSpPr>
            <a:grpSpLocks/>
          </p:cNvGrpSpPr>
          <p:nvPr/>
        </p:nvGrpSpPr>
        <p:grpSpPr bwMode="auto">
          <a:xfrm>
            <a:off x="2179370" y="1913907"/>
            <a:ext cx="177210" cy="287392"/>
            <a:chOff x="4608" y="700"/>
            <a:chExt cx="306" cy="553"/>
          </a:xfrm>
        </p:grpSpPr>
        <p:grpSp>
          <p:nvGrpSpPr>
            <p:cNvPr id="281" name="Group 282"/>
            <p:cNvGrpSpPr>
              <a:grpSpLocks/>
            </p:cNvGrpSpPr>
            <p:nvPr/>
          </p:nvGrpSpPr>
          <p:grpSpPr bwMode="auto">
            <a:xfrm>
              <a:off x="4694" y="784"/>
              <a:ext cx="134" cy="469"/>
              <a:chOff x="4740" y="784"/>
              <a:chExt cx="88" cy="692"/>
            </a:xfrm>
          </p:grpSpPr>
          <p:sp>
            <p:nvSpPr>
              <p:cNvPr id="289"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290" name="Group 284"/>
              <p:cNvGrpSpPr>
                <a:grpSpLocks/>
              </p:cNvGrpSpPr>
              <p:nvPr/>
            </p:nvGrpSpPr>
            <p:grpSpPr bwMode="auto">
              <a:xfrm>
                <a:off x="4740" y="784"/>
                <a:ext cx="88" cy="692"/>
                <a:chOff x="4740" y="784"/>
                <a:chExt cx="88" cy="692"/>
              </a:xfrm>
            </p:grpSpPr>
            <p:sp>
              <p:nvSpPr>
                <p:cNvPr id="291"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2"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3"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4"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5"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6"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7"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8"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9"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0"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1"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2"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3"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4"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282" name="Group 299"/>
            <p:cNvGrpSpPr>
              <a:grpSpLocks/>
            </p:cNvGrpSpPr>
            <p:nvPr/>
          </p:nvGrpSpPr>
          <p:grpSpPr bwMode="auto">
            <a:xfrm>
              <a:off x="4608" y="700"/>
              <a:ext cx="306" cy="90"/>
              <a:chOff x="748" y="2251"/>
              <a:chExt cx="306" cy="90"/>
            </a:xfrm>
          </p:grpSpPr>
          <p:sp>
            <p:nvSpPr>
              <p:cNvPr id="283"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4"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5"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6"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7"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8"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5" name="Group 306"/>
          <p:cNvGrpSpPr>
            <a:grpSpLocks/>
          </p:cNvGrpSpPr>
          <p:nvPr/>
        </p:nvGrpSpPr>
        <p:grpSpPr bwMode="auto">
          <a:xfrm>
            <a:off x="1823971" y="2119058"/>
            <a:ext cx="177210" cy="287392"/>
            <a:chOff x="4608" y="700"/>
            <a:chExt cx="306" cy="553"/>
          </a:xfrm>
        </p:grpSpPr>
        <p:grpSp>
          <p:nvGrpSpPr>
            <p:cNvPr id="306" name="Group 307"/>
            <p:cNvGrpSpPr>
              <a:grpSpLocks/>
            </p:cNvGrpSpPr>
            <p:nvPr/>
          </p:nvGrpSpPr>
          <p:grpSpPr bwMode="auto">
            <a:xfrm>
              <a:off x="4694" y="784"/>
              <a:ext cx="134" cy="469"/>
              <a:chOff x="4740" y="784"/>
              <a:chExt cx="88" cy="692"/>
            </a:xfrm>
          </p:grpSpPr>
          <p:sp>
            <p:nvSpPr>
              <p:cNvPr id="314"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15" name="Group 309"/>
              <p:cNvGrpSpPr>
                <a:grpSpLocks/>
              </p:cNvGrpSpPr>
              <p:nvPr/>
            </p:nvGrpSpPr>
            <p:grpSpPr bwMode="auto">
              <a:xfrm>
                <a:off x="4740" y="784"/>
                <a:ext cx="88" cy="692"/>
                <a:chOff x="4740" y="784"/>
                <a:chExt cx="88" cy="692"/>
              </a:xfrm>
            </p:grpSpPr>
            <p:sp>
              <p:nvSpPr>
                <p:cNvPr id="316"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7"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8"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9"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0"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1"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2"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3"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4"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5"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6"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7"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8"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9"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07" name="Group 324"/>
            <p:cNvGrpSpPr>
              <a:grpSpLocks/>
            </p:cNvGrpSpPr>
            <p:nvPr/>
          </p:nvGrpSpPr>
          <p:grpSpPr bwMode="auto">
            <a:xfrm>
              <a:off x="4608" y="700"/>
              <a:ext cx="306" cy="90"/>
              <a:chOff x="748" y="2251"/>
              <a:chExt cx="306" cy="90"/>
            </a:xfrm>
          </p:grpSpPr>
          <p:sp>
            <p:nvSpPr>
              <p:cNvPr id="308"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09"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0"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1"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2"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3"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0" name="Group 331"/>
          <p:cNvGrpSpPr>
            <a:grpSpLocks/>
          </p:cNvGrpSpPr>
          <p:nvPr/>
        </p:nvGrpSpPr>
        <p:grpSpPr bwMode="auto">
          <a:xfrm>
            <a:off x="2223427" y="2324208"/>
            <a:ext cx="177210" cy="287392"/>
            <a:chOff x="4608" y="700"/>
            <a:chExt cx="306" cy="553"/>
          </a:xfrm>
        </p:grpSpPr>
        <p:grpSp>
          <p:nvGrpSpPr>
            <p:cNvPr id="331" name="Group 332"/>
            <p:cNvGrpSpPr>
              <a:grpSpLocks/>
            </p:cNvGrpSpPr>
            <p:nvPr/>
          </p:nvGrpSpPr>
          <p:grpSpPr bwMode="auto">
            <a:xfrm>
              <a:off x="4694" y="784"/>
              <a:ext cx="134" cy="469"/>
              <a:chOff x="4740" y="784"/>
              <a:chExt cx="88" cy="692"/>
            </a:xfrm>
          </p:grpSpPr>
          <p:sp>
            <p:nvSpPr>
              <p:cNvPr id="339"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40" name="Group 334"/>
              <p:cNvGrpSpPr>
                <a:grpSpLocks/>
              </p:cNvGrpSpPr>
              <p:nvPr/>
            </p:nvGrpSpPr>
            <p:grpSpPr bwMode="auto">
              <a:xfrm>
                <a:off x="4740" y="784"/>
                <a:ext cx="88" cy="692"/>
                <a:chOff x="4740" y="784"/>
                <a:chExt cx="88" cy="692"/>
              </a:xfrm>
            </p:grpSpPr>
            <p:sp>
              <p:nvSpPr>
                <p:cNvPr id="341"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2"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3"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4"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5"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6"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7"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8"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9"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0"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1"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2"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3"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4"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32" name="Group 349"/>
            <p:cNvGrpSpPr>
              <a:grpSpLocks/>
            </p:cNvGrpSpPr>
            <p:nvPr/>
          </p:nvGrpSpPr>
          <p:grpSpPr bwMode="auto">
            <a:xfrm>
              <a:off x="4608" y="700"/>
              <a:ext cx="306" cy="90"/>
              <a:chOff x="748" y="2251"/>
              <a:chExt cx="306" cy="90"/>
            </a:xfrm>
          </p:grpSpPr>
          <p:sp>
            <p:nvSpPr>
              <p:cNvPr id="333"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4"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5"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6"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7"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8"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5" name="Group 356"/>
          <p:cNvGrpSpPr>
            <a:grpSpLocks/>
          </p:cNvGrpSpPr>
          <p:nvPr/>
        </p:nvGrpSpPr>
        <p:grpSpPr bwMode="auto">
          <a:xfrm>
            <a:off x="2578827" y="2077485"/>
            <a:ext cx="177210" cy="287392"/>
            <a:chOff x="4608" y="700"/>
            <a:chExt cx="306" cy="553"/>
          </a:xfrm>
        </p:grpSpPr>
        <p:grpSp>
          <p:nvGrpSpPr>
            <p:cNvPr id="356" name="Group 357"/>
            <p:cNvGrpSpPr>
              <a:grpSpLocks/>
            </p:cNvGrpSpPr>
            <p:nvPr/>
          </p:nvGrpSpPr>
          <p:grpSpPr bwMode="auto">
            <a:xfrm>
              <a:off x="4694" y="784"/>
              <a:ext cx="134" cy="469"/>
              <a:chOff x="4740" y="784"/>
              <a:chExt cx="88" cy="692"/>
            </a:xfrm>
          </p:grpSpPr>
          <p:sp>
            <p:nvSpPr>
              <p:cNvPr id="364"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65" name="Group 359"/>
              <p:cNvGrpSpPr>
                <a:grpSpLocks/>
              </p:cNvGrpSpPr>
              <p:nvPr/>
            </p:nvGrpSpPr>
            <p:grpSpPr bwMode="auto">
              <a:xfrm>
                <a:off x="4740" y="784"/>
                <a:ext cx="88" cy="692"/>
                <a:chOff x="4740" y="784"/>
                <a:chExt cx="88" cy="692"/>
              </a:xfrm>
            </p:grpSpPr>
            <p:sp>
              <p:nvSpPr>
                <p:cNvPr id="366"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7"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8"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9"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0"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1"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2"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3"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4"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5"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6"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7"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8"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9"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57" name="Group 374"/>
            <p:cNvGrpSpPr>
              <a:grpSpLocks/>
            </p:cNvGrpSpPr>
            <p:nvPr/>
          </p:nvGrpSpPr>
          <p:grpSpPr bwMode="auto">
            <a:xfrm>
              <a:off x="4608" y="700"/>
              <a:ext cx="306" cy="90"/>
              <a:chOff x="748" y="2251"/>
              <a:chExt cx="306" cy="90"/>
            </a:xfrm>
          </p:grpSpPr>
          <p:sp>
            <p:nvSpPr>
              <p:cNvPr id="358"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59"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0"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1"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2"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3"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380" name="Line 381"/>
          <p:cNvSpPr>
            <a:spLocks noChangeShapeType="1"/>
          </p:cNvSpPr>
          <p:nvPr/>
        </p:nvSpPr>
        <p:spPr bwMode="auto">
          <a:xfrm flipV="1">
            <a:off x="2711979" y="206212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1" name="Line 382"/>
          <p:cNvSpPr>
            <a:spLocks noChangeShapeType="1"/>
          </p:cNvSpPr>
          <p:nvPr/>
        </p:nvSpPr>
        <p:spPr bwMode="auto">
          <a:xfrm flipV="1">
            <a:off x="2312522" y="202235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2" name="Line 383"/>
          <p:cNvSpPr>
            <a:spLocks noChangeShapeType="1"/>
          </p:cNvSpPr>
          <p:nvPr/>
        </p:nvSpPr>
        <p:spPr bwMode="auto">
          <a:xfrm flipV="1">
            <a:off x="2268465" y="198078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3" name="Line 384"/>
          <p:cNvSpPr>
            <a:spLocks noChangeShapeType="1"/>
          </p:cNvSpPr>
          <p:nvPr/>
        </p:nvSpPr>
        <p:spPr bwMode="auto">
          <a:xfrm flipV="1">
            <a:off x="1913065" y="2021452"/>
            <a:ext cx="801852"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384" name="Group 385"/>
          <p:cNvGrpSpPr>
            <a:grpSpLocks/>
          </p:cNvGrpSpPr>
          <p:nvPr/>
        </p:nvGrpSpPr>
        <p:grpSpPr bwMode="auto">
          <a:xfrm>
            <a:off x="2455470" y="1734969"/>
            <a:ext cx="695135" cy="383191"/>
            <a:chOff x="1193" y="1207"/>
            <a:chExt cx="710" cy="424"/>
          </a:xfrm>
        </p:grpSpPr>
        <p:sp>
          <p:nvSpPr>
            <p:cNvPr id="385" name="AutoShape 386"/>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386" name="Text Box 387"/>
            <p:cNvSpPr txBox="1">
              <a:spLocks noChangeArrowheads="1"/>
            </p:cNvSpPr>
            <p:nvPr/>
          </p:nvSpPr>
          <p:spPr bwMode="auto">
            <a:xfrm>
              <a:off x="1193" y="1321"/>
              <a:ext cx="710"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387" name="Freeform 388"/>
          <p:cNvSpPr>
            <a:spLocks/>
          </p:cNvSpPr>
          <p:nvPr/>
        </p:nvSpPr>
        <p:spPr bwMode="auto">
          <a:xfrm>
            <a:off x="2551413" y="136081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8" name="Freeform 389"/>
          <p:cNvSpPr>
            <a:spLocks/>
          </p:cNvSpPr>
          <p:nvPr/>
        </p:nvSpPr>
        <p:spPr bwMode="auto">
          <a:xfrm>
            <a:off x="2931792" y="3125668"/>
            <a:ext cx="1295776" cy="1149472"/>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9" name="AutoShape 390"/>
          <p:cNvSpPr>
            <a:spLocks noChangeArrowheads="1"/>
          </p:cNvSpPr>
          <p:nvPr/>
        </p:nvSpPr>
        <p:spPr bwMode="auto">
          <a:xfrm>
            <a:off x="3187328" y="33751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0" name="AutoShape 391"/>
          <p:cNvSpPr>
            <a:spLocks noChangeArrowheads="1"/>
          </p:cNvSpPr>
          <p:nvPr/>
        </p:nvSpPr>
        <p:spPr bwMode="auto">
          <a:xfrm>
            <a:off x="3520209" y="31943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1" name="AutoShape 392"/>
          <p:cNvSpPr>
            <a:spLocks noChangeArrowheads="1"/>
          </p:cNvSpPr>
          <p:nvPr/>
        </p:nvSpPr>
        <p:spPr bwMode="auto">
          <a:xfrm>
            <a:off x="3524125" y="35504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2" name="AutoShape 393"/>
          <p:cNvSpPr>
            <a:spLocks noChangeArrowheads="1"/>
          </p:cNvSpPr>
          <p:nvPr/>
        </p:nvSpPr>
        <p:spPr bwMode="auto">
          <a:xfrm>
            <a:off x="3192223" y="37311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393" name="Group 394"/>
          <p:cNvGrpSpPr>
            <a:grpSpLocks/>
          </p:cNvGrpSpPr>
          <p:nvPr/>
        </p:nvGrpSpPr>
        <p:grpSpPr bwMode="auto">
          <a:xfrm>
            <a:off x="3775745" y="3166337"/>
            <a:ext cx="177210" cy="287392"/>
            <a:chOff x="4608" y="700"/>
            <a:chExt cx="306" cy="553"/>
          </a:xfrm>
        </p:grpSpPr>
        <p:grpSp>
          <p:nvGrpSpPr>
            <p:cNvPr id="394" name="Group 395"/>
            <p:cNvGrpSpPr>
              <a:grpSpLocks/>
            </p:cNvGrpSpPr>
            <p:nvPr/>
          </p:nvGrpSpPr>
          <p:grpSpPr bwMode="auto">
            <a:xfrm>
              <a:off x="4694" y="784"/>
              <a:ext cx="134" cy="469"/>
              <a:chOff x="4740" y="784"/>
              <a:chExt cx="88" cy="692"/>
            </a:xfrm>
          </p:grpSpPr>
          <p:sp>
            <p:nvSpPr>
              <p:cNvPr id="402"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03" name="Group 397"/>
              <p:cNvGrpSpPr>
                <a:grpSpLocks/>
              </p:cNvGrpSpPr>
              <p:nvPr/>
            </p:nvGrpSpPr>
            <p:grpSpPr bwMode="auto">
              <a:xfrm>
                <a:off x="4740" y="784"/>
                <a:ext cx="88" cy="692"/>
                <a:chOff x="4740" y="784"/>
                <a:chExt cx="88" cy="692"/>
              </a:xfrm>
            </p:grpSpPr>
            <p:sp>
              <p:nvSpPr>
                <p:cNvPr id="404"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5"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6"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7"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8"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9"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0"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1"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2"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3"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4"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5"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6"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7"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395" name="Group 412"/>
            <p:cNvGrpSpPr>
              <a:grpSpLocks/>
            </p:cNvGrpSpPr>
            <p:nvPr/>
          </p:nvGrpSpPr>
          <p:grpSpPr bwMode="auto">
            <a:xfrm>
              <a:off x="4608" y="700"/>
              <a:ext cx="306" cy="90"/>
              <a:chOff x="748" y="2251"/>
              <a:chExt cx="306" cy="90"/>
            </a:xfrm>
          </p:grpSpPr>
          <p:sp>
            <p:nvSpPr>
              <p:cNvPr id="396"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7"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8"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9"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0"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01"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18" name="Group 419"/>
          <p:cNvGrpSpPr>
            <a:grpSpLocks/>
          </p:cNvGrpSpPr>
          <p:nvPr/>
        </p:nvGrpSpPr>
        <p:grpSpPr bwMode="auto">
          <a:xfrm>
            <a:off x="3306773" y="3263942"/>
            <a:ext cx="177210" cy="287392"/>
            <a:chOff x="4608" y="700"/>
            <a:chExt cx="306" cy="553"/>
          </a:xfrm>
        </p:grpSpPr>
        <p:grpSp>
          <p:nvGrpSpPr>
            <p:cNvPr id="419" name="Group 420"/>
            <p:cNvGrpSpPr>
              <a:grpSpLocks/>
            </p:cNvGrpSpPr>
            <p:nvPr/>
          </p:nvGrpSpPr>
          <p:grpSpPr bwMode="auto">
            <a:xfrm>
              <a:off x="4694" y="784"/>
              <a:ext cx="134" cy="469"/>
              <a:chOff x="4740" y="784"/>
              <a:chExt cx="88" cy="692"/>
            </a:xfrm>
          </p:grpSpPr>
          <p:sp>
            <p:nvSpPr>
              <p:cNvPr id="427"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28" name="Group 422"/>
              <p:cNvGrpSpPr>
                <a:grpSpLocks/>
              </p:cNvGrpSpPr>
              <p:nvPr/>
            </p:nvGrpSpPr>
            <p:grpSpPr bwMode="auto">
              <a:xfrm>
                <a:off x="4740" y="784"/>
                <a:ext cx="88" cy="692"/>
                <a:chOff x="4740" y="784"/>
                <a:chExt cx="88" cy="692"/>
              </a:xfrm>
            </p:grpSpPr>
            <p:sp>
              <p:nvSpPr>
                <p:cNvPr id="429"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0"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1"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2"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3"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4"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5"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6"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7"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8"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39"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0"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1"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42"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20" name="Group 437"/>
            <p:cNvGrpSpPr>
              <a:grpSpLocks/>
            </p:cNvGrpSpPr>
            <p:nvPr/>
          </p:nvGrpSpPr>
          <p:grpSpPr bwMode="auto">
            <a:xfrm>
              <a:off x="4608" y="700"/>
              <a:ext cx="306" cy="90"/>
              <a:chOff x="748" y="2251"/>
              <a:chExt cx="306" cy="90"/>
            </a:xfrm>
          </p:grpSpPr>
          <p:sp>
            <p:nvSpPr>
              <p:cNvPr id="421"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2"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3"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4"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5"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6"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3" name="Group 444"/>
          <p:cNvGrpSpPr>
            <a:grpSpLocks/>
          </p:cNvGrpSpPr>
          <p:nvPr/>
        </p:nvGrpSpPr>
        <p:grpSpPr bwMode="auto">
          <a:xfrm>
            <a:off x="3706231" y="3469092"/>
            <a:ext cx="177210" cy="287392"/>
            <a:chOff x="4608" y="700"/>
            <a:chExt cx="306" cy="553"/>
          </a:xfrm>
          <a:solidFill>
            <a:schemeClr val="bg1"/>
          </a:solidFill>
        </p:grpSpPr>
        <p:grpSp>
          <p:nvGrpSpPr>
            <p:cNvPr id="444" name="Group 445"/>
            <p:cNvGrpSpPr>
              <a:grpSpLocks/>
            </p:cNvGrpSpPr>
            <p:nvPr/>
          </p:nvGrpSpPr>
          <p:grpSpPr bwMode="auto">
            <a:xfrm>
              <a:off x="4694" y="784"/>
              <a:ext cx="134" cy="469"/>
              <a:chOff x="4740" y="784"/>
              <a:chExt cx="88" cy="692"/>
            </a:xfrm>
            <a:grpFill/>
          </p:grpSpPr>
          <p:sp>
            <p:nvSpPr>
              <p:cNvPr id="452" name="Line 446"/>
              <p:cNvSpPr>
                <a:spLocks noChangeShapeType="1"/>
              </p:cNvSpPr>
              <p:nvPr/>
            </p:nvSpPr>
            <p:spPr bwMode="auto">
              <a:xfrm>
                <a:off x="4771" y="1032"/>
                <a:ext cx="29"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53" name="Group 447"/>
              <p:cNvGrpSpPr>
                <a:grpSpLocks/>
              </p:cNvGrpSpPr>
              <p:nvPr/>
            </p:nvGrpSpPr>
            <p:grpSpPr bwMode="auto">
              <a:xfrm>
                <a:off x="4740" y="784"/>
                <a:ext cx="88" cy="692"/>
                <a:chOff x="4740" y="784"/>
                <a:chExt cx="88" cy="692"/>
              </a:xfrm>
              <a:grpFill/>
            </p:grpSpPr>
            <p:sp>
              <p:nvSpPr>
                <p:cNvPr id="454" name="Line 448"/>
                <p:cNvSpPr>
                  <a:spLocks noChangeShapeType="1"/>
                </p:cNvSpPr>
                <p:nvPr/>
              </p:nvSpPr>
              <p:spPr bwMode="auto">
                <a:xfrm flipV="1">
                  <a:off x="4785" y="793"/>
                  <a:ext cx="1" cy="13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5" name="Line 449"/>
                <p:cNvSpPr>
                  <a:spLocks noChangeShapeType="1"/>
                </p:cNvSpPr>
                <p:nvPr/>
              </p:nvSpPr>
              <p:spPr bwMode="auto">
                <a:xfrm flipV="1">
                  <a:off x="4740"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6" name="Line 450"/>
                <p:cNvSpPr>
                  <a:spLocks noChangeShapeType="1"/>
                </p:cNvSpPr>
                <p:nvPr/>
              </p:nvSpPr>
              <p:spPr bwMode="auto">
                <a:xfrm>
                  <a:off x="4793" y="929"/>
                  <a:ext cx="35" cy="5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7" name="Line 451"/>
                <p:cNvSpPr>
                  <a:spLocks noChangeShapeType="1"/>
                </p:cNvSpPr>
                <p:nvPr/>
              </p:nvSpPr>
              <p:spPr bwMode="auto">
                <a:xfrm>
                  <a:off x="4743" y="1461"/>
                  <a:ext cx="84"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8" name="Line 452"/>
                <p:cNvSpPr>
                  <a:spLocks noChangeShapeType="1"/>
                </p:cNvSpPr>
                <p:nvPr/>
              </p:nvSpPr>
              <p:spPr bwMode="auto">
                <a:xfrm>
                  <a:off x="4753" y="1312"/>
                  <a:ext cx="6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9" name="Line 453"/>
                <p:cNvSpPr>
                  <a:spLocks noChangeShapeType="1"/>
                </p:cNvSpPr>
                <p:nvPr/>
              </p:nvSpPr>
              <p:spPr bwMode="auto">
                <a:xfrm>
                  <a:off x="4752" y="1314"/>
                  <a:ext cx="73" cy="15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0" name="Line 454"/>
                <p:cNvSpPr>
                  <a:spLocks noChangeShapeType="1"/>
                </p:cNvSpPr>
                <p:nvPr/>
              </p:nvSpPr>
              <p:spPr bwMode="auto">
                <a:xfrm flipH="1">
                  <a:off x="4745" y="1313"/>
                  <a:ext cx="73" cy="149"/>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1" name="Line 455"/>
                <p:cNvSpPr>
                  <a:spLocks noChangeShapeType="1"/>
                </p:cNvSpPr>
                <p:nvPr/>
              </p:nvSpPr>
              <p:spPr bwMode="auto">
                <a:xfrm>
                  <a:off x="4762" y="1167"/>
                  <a:ext cx="46" cy="1"/>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2" name="Line 456"/>
                <p:cNvSpPr>
                  <a:spLocks noChangeShapeType="1"/>
                </p:cNvSpPr>
                <p:nvPr/>
              </p:nvSpPr>
              <p:spPr bwMode="auto">
                <a:xfrm>
                  <a:off x="4761" y="1166"/>
                  <a:ext cx="54" cy="147"/>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3" name="Line 457"/>
                <p:cNvSpPr>
                  <a:spLocks noChangeShapeType="1"/>
                </p:cNvSpPr>
                <p:nvPr/>
              </p:nvSpPr>
              <p:spPr bwMode="auto">
                <a:xfrm flipV="1">
                  <a:off x="4750" y="1166"/>
                  <a:ext cx="57" cy="145"/>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4" name="Line 458"/>
                <p:cNvSpPr>
                  <a:spLocks noChangeShapeType="1"/>
                </p:cNvSpPr>
                <p:nvPr/>
              </p:nvSpPr>
              <p:spPr bwMode="auto">
                <a:xfrm>
                  <a:off x="4768" y="1032"/>
                  <a:ext cx="41" cy="13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5" name="Line 459"/>
                <p:cNvSpPr>
                  <a:spLocks noChangeShapeType="1"/>
                </p:cNvSpPr>
                <p:nvPr/>
              </p:nvSpPr>
              <p:spPr bwMode="auto">
                <a:xfrm flipV="1">
                  <a:off x="4759" y="1031"/>
                  <a:ext cx="39" cy="138"/>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6" name="Line 460"/>
                <p:cNvSpPr>
                  <a:spLocks noChangeShapeType="1"/>
                </p:cNvSpPr>
                <p:nvPr/>
              </p:nvSpPr>
              <p:spPr bwMode="auto">
                <a:xfrm flipV="1">
                  <a:off x="4766" y="930"/>
                  <a:ext cx="27" cy="106"/>
                </a:xfrm>
                <a:prstGeom prst="line">
                  <a:avLst/>
                </a:prstGeom>
                <a:grpFill/>
                <a:ln w="6350">
                  <a:solidFill>
                    <a:schemeClr val="tx1"/>
                  </a:solidFill>
                  <a:round/>
                  <a:headEnd/>
                  <a:tailEnd/>
                </a:ln>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7" name="Oval 461"/>
                <p:cNvSpPr>
                  <a:spLocks noChangeArrowheads="1"/>
                </p:cNvSpPr>
                <p:nvPr/>
              </p:nvSpPr>
              <p:spPr bwMode="auto">
                <a:xfrm>
                  <a:off x="4774" y="784"/>
                  <a:ext cx="22" cy="16"/>
                </a:xfrm>
                <a:prstGeom prst="ellipse">
                  <a:avLst/>
                </a:prstGeom>
                <a:grpFill/>
                <a:ln w="6350">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45" name="Group 462"/>
            <p:cNvGrpSpPr>
              <a:grpSpLocks/>
            </p:cNvGrpSpPr>
            <p:nvPr/>
          </p:nvGrpSpPr>
          <p:grpSpPr bwMode="auto">
            <a:xfrm>
              <a:off x="4608" y="700"/>
              <a:ext cx="306" cy="90"/>
              <a:chOff x="748" y="2251"/>
              <a:chExt cx="306" cy="90"/>
            </a:xfrm>
            <a:grpFill/>
          </p:grpSpPr>
          <p:sp>
            <p:nvSpPr>
              <p:cNvPr id="446" name="AutoShape 463"/>
              <p:cNvSpPr>
                <a:spLocks noChangeArrowheads="1"/>
              </p:cNvSpPr>
              <p:nvPr/>
            </p:nvSpPr>
            <p:spPr bwMode="auto">
              <a:xfrm>
                <a:off x="748"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7" name="AutoShape 464"/>
              <p:cNvSpPr>
                <a:spLocks noChangeArrowheads="1"/>
              </p:cNvSpPr>
              <p:nvPr/>
            </p:nvSpPr>
            <p:spPr bwMode="auto">
              <a:xfrm flipH="1">
                <a:off x="943" y="2251"/>
                <a:ext cx="111" cy="90"/>
              </a:xfrm>
              <a:prstGeom prst="moon">
                <a:avLst>
                  <a:gd name="adj" fmla="val 18444"/>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8" name="AutoShape 465"/>
              <p:cNvSpPr>
                <a:spLocks noChangeArrowheads="1"/>
              </p:cNvSpPr>
              <p:nvPr/>
            </p:nvSpPr>
            <p:spPr bwMode="auto">
              <a:xfrm flipH="1">
                <a:off x="922"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49" name="AutoShape 466"/>
              <p:cNvSpPr>
                <a:spLocks noChangeArrowheads="1"/>
              </p:cNvSpPr>
              <p:nvPr/>
            </p:nvSpPr>
            <p:spPr bwMode="auto">
              <a:xfrm>
                <a:off x="806" y="2266"/>
                <a:ext cx="70" cy="60"/>
              </a:xfrm>
              <a:prstGeom prst="moon">
                <a:avLst>
                  <a:gd name="adj" fmla="val 1834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0" name="AutoShape 467"/>
              <p:cNvSpPr>
                <a:spLocks noChangeArrowheads="1"/>
              </p:cNvSpPr>
              <p:nvPr/>
            </p:nvSpPr>
            <p:spPr bwMode="auto">
              <a:xfrm flipH="1">
                <a:off x="905"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1" name="AutoShape 468"/>
              <p:cNvSpPr>
                <a:spLocks noChangeArrowheads="1"/>
              </p:cNvSpPr>
              <p:nvPr/>
            </p:nvSpPr>
            <p:spPr bwMode="auto">
              <a:xfrm>
                <a:off x="857" y="2281"/>
                <a:ext cx="35" cy="30"/>
              </a:xfrm>
              <a:prstGeom prst="moon">
                <a:avLst>
                  <a:gd name="adj" fmla="val 41907"/>
                </a:avLst>
              </a:prstGeom>
              <a:grp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68" name="Group 469"/>
          <p:cNvGrpSpPr>
            <a:grpSpLocks/>
          </p:cNvGrpSpPr>
          <p:nvPr/>
        </p:nvGrpSpPr>
        <p:grpSpPr bwMode="auto">
          <a:xfrm>
            <a:off x="3350831" y="3632672"/>
            <a:ext cx="177210" cy="287392"/>
            <a:chOff x="4608" y="700"/>
            <a:chExt cx="306" cy="553"/>
          </a:xfrm>
        </p:grpSpPr>
        <p:grpSp>
          <p:nvGrpSpPr>
            <p:cNvPr id="469" name="Group 470"/>
            <p:cNvGrpSpPr>
              <a:grpSpLocks/>
            </p:cNvGrpSpPr>
            <p:nvPr/>
          </p:nvGrpSpPr>
          <p:grpSpPr bwMode="auto">
            <a:xfrm>
              <a:off x="4694" y="784"/>
              <a:ext cx="134" cy="469"/>
              <a:chOff x="4740" y="784"/>
              <a:chExt cx="88" cy="692"/>
            </a:xfrm>
          </p:grpSpPr>
          <p:sp>
            <p:nvSpPr>
              <p:cNvPr id="477"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78" name="Group 472"/>
              <p:cNvGrpSpPr>
                <a:grpSpLocks/>
              </p:cNvGrpSpPr>
              <p:nvPr/>
            </p:nvGrpSpPr>
            <p:grpSpPr bwMode="auto">
              <a:xfrm>
                <a:off x="4740" y="784"/>
                <a:ext cx="88" cy="692"/>
                <a:chOff x="4740" y="784"/>
                <a:chExt cx="88" cy="692"/>
              </a:xfrm>
            </p:grpSpPr>
            <p:sp>
              <p:nvSpPr>
                <p:cNvPr id="479"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0"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1"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2"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3"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4"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5"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6"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7"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8"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9"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0"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1"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2"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70" name="Group 487"/>
            <p:cNvGrpSpPr>
              <a:grpSpLocks/>
            </p:cNvGrpSpPr>
            <p:nvPr/>
          </p:nvGrpSpPr>
          <p:grpSpPr bwMode="auto">
            <a:xfrm>
              <a:off x="4608" y="700"/>
              <a:ext cx="306" cy="90"/>
              <a:chOff x="748" y="2251"/>
              <a:chExt cx="306" cy="90"/>
            </a:xfrm>
          </p:grpSpPr>
          <p:sp>
            <p:nvSpPr>
              <p:cNvPr id="471"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2"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3"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4"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5"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6"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493" name="Line 494"/>
          <p:cNvSpPr>
            <a:spLocks noChangeShapeType="1"/>
          </p:cNvSpPr>
          <p:nvPr/>
        </p:nvSpPr>
        <p:spPr bwMode="auto">
          <a:xfrm flipH="1" flipV="1">
            <a:off x="3623989" y="32088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4" name="Line 495"/>
          <p:cNvSpPr>
            <a:spLocks noChangeShapeType="1"/>
          </p:cNvSpPr>
          <p:nvPr/>
        </p:nvSpPr>
        <p:spPr bwMode="auto">
          <a:xfrm>
            <a:off x="3686650" y="31817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5" name="Line 496"/>
          <p:cNvSpPr>
            <a:spLocks noChangeShapeType="1"/>
          </p:cNvSpPr>
          <p:nvPr/>
        </p:nvSpPr>
        <p:spPr bwMode="auto">
          <a:xfrm flipV="1">
            <a:off x="3395868" y="3166336"/>
            <a:ext cx="69513"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6" name="Line 497"/>
          <p:cNvSpPr>
            <a:spLocks noChangeShapeType="1"/>
          </p:cNvSpPr>
          <p:nvPr/>
        </p:nvSpPr>
        <p:spPr bwMode="auto">
          <a:xfrm flipV="1">
            <a:off x="3439926" y="31961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97" name="Group 498"/>
          <p:cNvGrpSpPr>
            <a:grpSpLocks/>
          </p:cNvGrpSpPr>
          <p:nvPr/>
        </p:nvGrpSpPr>
        <p:grpSpPr bwMode="auto">
          <a:xfrm>
            <a:off x="3331275" y="2879853"/>
            <a:ext cx="556112" cy="389517"/>
            <a:chOff x="3197" y="2387"/>
            <a:chExt cx="568" cy="431"/>
          </a:xfrm>
        </p:grpSpPr>
        <p:sp>
          <p:nvSpPr>
            <p:cNvPr id="498" name="AutoShape 499"/>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499" name="Text Box 500"/>
            <p:cNvSpPr txBox="1">
              <a:spLocks noChangeArrowheads="1"/>
            </p:cNvSpPr>
            <p:nvPr/>
          </p:nvSpPr>
          <p:spPr bwMode="auto">
            <a:xfrm>
              <a:off x="3209" y="2508"/>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grpSp>
        <p:nvGrpSpPr>
          <p:cNvPr id="500" name="Group 501"/>
          <p:cNvGrpSpPr>
            <a:grpSpLocks/>
          </p:cNvGrpSpPr>
          <p:nvPr/>
        </p:nvGrpSpPr>
        <p:grpSpPr bwMode="auto">
          <a:xfrm>
            <a:off x="2266048" y="2983095"/>
            <a:ext cx="579608" cy="389517"/>
            <a:chOff x="3197" y="2387"/>
            <a:chExt cx="592" cy="431"/>
          </a:xfrm>
        </p:grpSpPr>
        <p:sp>
          <p:nvSpPr>
            <p:cNvPr id="501" name="AutoShape 502"/>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2" name="Text Box 503"/>
            <p:cNvSpPr txBox="1">
              <a:spLocks noChangeArrowheads="1"/>
            </p:cNvSpPr>
            <p:nvPr/>
          </p:nvSpPr>
          <p:spPr bwMode="auto">
            <a:xfrm>
              <a:off x="3233" y="2508"/>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503" name="Text Box 504"/>
          <p:cNvSpPr txBox="1">
            <a:spLocks noChangeArrowheads="1"/>
          </p:cNvSpPr>
          <p:nvPr/>
        </p:nvSpPr>
        <p:spPr bwMode="auto">
          <a:xfrm>
            <a:off x="6611202" y="1877559"/>
            <a:ext cx="952143"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公用电话网</a:t>
            </a:r>
          </a:p>
        </p:txBody>
      </p:sp>
      <p:sp>
        <p:nvSpPr>
          <p:cNvPr id="504" name="Freeform 505"/>
          <p:cNvSpPr>
            <a:spLocks/>
          </p:cNvSpPr>
          <p:nvPr/>
        </p:nvSpPr>
        <p:spPr bwMode="auto">
          <a:xfrm>
            <a:off x="4937394" y="660352"/>
            <a:ext cx="1459188" cy="853096"/>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5" name="Text Box 506"/>
          <p:cNvSpPr txBox="1">
            <a:spLocks noChangeArrowheads="1"/>
          </p:cNvSpPr>
          <p:nvPr/>
        </p:nvSpPr>
        <p:spPr bwMode="auto">
          <a:xfrm>
            <a:off x="5078564" y="681875"/>
            <a:ext cx="800219" cy="276999"/>
          </a:xfrm>
          <a:prstGeom prst="rect">
            <a:avLst/>
          </a:prstGeom>
          <a:noFill/>
          <a:ln>
            <a:noFill/>
          </a:ln>
          <a:effectLst/>
          <a:extLst/>
        </p:spPr>
        <p:txBody>
          <a:bodyPr wrap="none">
            <a:spAutoFit/>
          </a:bodyPr>
          <a:lstStyle/>
          <a:p>
            <a:r>
              <a:rPr kumimoji="1" lang="zh-CN" altLang="en-US" sz="1200" b="1" dirty="0">
                <a:solidFill>
                  <a:srgbClr val="CC00CC"/>
                </a:solidFill>
                <a:latin typeface="微软雅黑" panose="020B0503020204020204" pitchFamily="34" charset="-122"/>
                <a:ea typeface="微软雅黑" panose="020B0503020204020204" pitchFamily="34" charset="-122"/>
              </a:rPr>
              <a:t>归属网络</a:t>
            </a:r>
          </a:p>
        </p:txBody>
      </p:sp>
      <p:sp>
        <p:nvSpPr>
          <p:cNvPr id="507" name="Text Box 508"/>
          <p:cNvSpPr txBox="1">
            <a:spLocks noChangeArrowheads="1"/>
          </p:cNvSpPr>
          <p:nvPr/>
        </p:nvSpPr>
        <p:spPr bwMode="auto">
          <a:xfrm>
            <a:off x="6541732" y="612449"/>
            <a:ext cx="65031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通信者</a:t>
            </a:r>
          </a:p>
        </p:txBody>
      </p:sp>
      <p:sp>
        <p:nvSpPr>
          <p:cNvPr id="508" name="AutoShape 509"/>
          <p:cNvSpPr>
            <a:spLocks noChangeArrowheads="1"/>
          </p:cNvSpPr>
          <p:nvPr/>
        </p:nvSpPr>
        <p:spPr bwMode="auto">
          <a:xfrm>
            <a:off x="5444973" y="1059840"/>
            <a:ext cx="533589" cy="328061"/>
          </a:xfrm>
          <a:prstGeom prst="can">
            <a:avLst>
              <a:gd name="adj" fmla="val 44935"/>
            </a:avLst>
          </a:prstGeom>
          <a:solidFill>
            <a:srgbClr val="99FF66"/>
          </a:solidFill>
          <a:ln w="6350">
            <a:solidFill>
              <a:schemeClr val="tx1"/>
            </a:solidFill>
            <a:round/>
            <a:headEnd/>
            <a:tailEnd/>
          </a:ln>
          <a:effectLs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509" name="Text Box 510"/>
          <p:cNvSpPr txBox="1">
            <a:spLocks noChangeArrowheads="1"/>
          </p:cNvSpPr>
          <p:nvPr/>
        </p:nvSpPr>
        <p:spPr bwMode="auto">
          <a:xfrm>
            <a:off x="5266978" y="857209"/>
            <a:ext cx="890405"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 </a:t>
            </a:r>
            <a:r>
              <a:rPr kumimoji="1" lang="en-US" altLang="zh-CN" sz="1100" b="1" dirty="0">
                <a:latin typeface="微软雅黑" panose="020B0503020204020204" pitchFamily="34" charset="-122"/>
                <a:ea typeface="微软雅黑" panose="020B0503020204020204" pitchFamily="34" charset="-122"/>
              </a:rPr>
              <a:t>MSC</a:t>
            </a:r>
          </a:p>
        </p:txBody>
      </p:sp>
      <p:sp>
        <p:nvSpPr>
          <p:cNvPr id="510" name="Freeform 511"/>
          <p:cNvSpPr>
            <a:spLocks/>
          </p:cNvSpPr>
          <p:nvPr/>
        </p:nvSpPr>
        <p:spPr bwMode="auto">
          <a:xfrm>
            <a:off x="5956044" y="1087545"/>
            <a:ext cx="969614" cy="332264"/>
          </a:xfrm>
          <a:custGeom>
            <a:avLst/>
            <a:gdLst>
              <a:gd name="T0" fmla="*/ 1148 w 1148"/>
              <a:gd name="T1" fmla="*/ 0 h 285"/>
              <a:gd name="T2" fmla="*/ 792 w 1148"/>
              <a:gd name="T3" fmla="*/ 276 h 285"/>
              <a:gd name="T4" fmla="*/ 0 w 1148"/>
              <a:gd name="T5" fmla="*/ 56 h 285"/>
              <a:gd name="connsiteX0" fmla="*/ 10931 w 10931"/>
              <a:gd name="connsiteY0" fmla="*/ 0 h 12900"/>
              <a:gd name="connsiteX1" fmla="*/ 6899 w 10931"/>
              <a:gd name="connsiteY1" fmla="*/ 12889 h 12900"/>
              <a:gd name="connsiteX2" fmla="*/ 0 w 10931"/>
              <a:gd name="connsiteY2" fmla="*/ 5170 h 12900"/>
            </a:gdLst>
            <a:ahLst/>
            <a:cxnLst>
              <a:cxn ang="0">
                <a:pos x="connsiteX0" y="connsiteY0"/>
              </a:cxn>
              <a:cxn ang="0">
                <a:pos x="connsiteX1" y="connsiteY1"/>
              </a:cxn>
              <a:cxn ang="0">
                <a:pos x="connsiteX2" y="connsiteY2"/>
              </a:cxn>
            </a:cxnLst>
            <a:rect l="l" t="t" r="r" b="b"/>
            <a:pathLst>
              <a:path w="10931" h="12900">
                <a:moveTo>
                  <a:pt x="10931" y="0"/>
                </a:moveTo>
                <a:cubicBezTo>
                  <a:pt x="10417" y="1579"/>
                  <a:pt x="8563" y="12573"/>
                  <a:pt x="6899" y="12889"/>
                </a:cubicBezTo>
                <a:cubicBezTo>
                  <a:pt x="5235" y="13205"/>
                  <a:pt x="1437" y="6784"/>
                  <a:pt x="0" y="5170"/>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1" name="Freeform 512"/>
          <p:cNvSpPr>
            <a:spLocks/>
          </p:cNvSpPr>
          <p:nvPr/>
        </p:nvSpPr>
        <p:spPr bwMode="auto">
          <a:xfrm>
            <a:off x="4906974" y="1776370"/>
            <a:ext cx="1466110" cy="1141579"/>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99"/>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2" name="AutoShape 513"/>
          <p:cNvSpPr>
            <a:spLocks noChangeArrowheads="1"/>
          </p:cNvSpPr>
          <p:nvPr/>
        </p:nvSpPr>
        <p:spPr bwMode="auto">
          <a:xfrm>
            <a:off x="5054327" y="222386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3" name="AutoShape 514"/>
          <p:cNvSpPr>
            <a:spLocks noChangeArrowheads="1"/>
          </p:cNvSpPr>
          <p:nvPr/>
        </p:nvSpPr>
        <p:spPr bwMode="auto">
          <a:xfrm>
            <a:off x="5387209" y="2043118"/>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4" name="AutoShape 515"/>
          <p:cNvSpPr>
            <a:spLocks noChangeArrowheads="1"/>
          </p:cNvSpPr>
          <p:nvPr/>
        </p:nvSpPr>
        <p:spPr bwMode="auto">
          <a:xfrm>
            <a:off x="5391124" y="239919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15" name="AutoShape 516"/>
          <p:cNvSpPr>
            <a:spLocks noChangeArrowheads="1"/>
          </p:cNvSpPr>
          <p:nvPr/>
        </p:nvSpPr>
        <p:spPr bwMode="auto">
          <a:xfrm>
            <a:off x="5720089" y="2214831"/>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516" name="Group 517"/>
          <p:cNvGrpSpPr>
            <a:grpSpLocks/>
          </p:cNvGrpSpPr>
          <p:nvPr/>
        </p:nvGrpSpPr>
        <p:grpSpPr bwMode="auto">
          <a:xfrm>
            <a:off x="5529172" y="1907557"/>
            <a:ext cx="177210" cy="287392"/>
            <a:chOff x="4608" y="700"/>
            <a:chExt cx="306" cy="553"/>
          </a:xfrm>
        </p:grpSpPr>
        <p:grpSp>
          <p:nvGrpSpPr>
            <p:cNvPr id="517" name="Group 518"/>
            <p:cNvGrpSpPr>
              <a:grpSpLocks/>
            </p:cNvGrpSpPr>
            <p:nvPr/>
          </p:nvGrpSpPr>
          <p:grpSpPr bwMode="auto">
            <a:xfrm>
              <a:off x="4694" y="784"/>
              <a:ext cx="134" cy="469"/>
              <a:chOff x="4740" y="784"/>
              <a:chExt cx="88" cy="692"/>
            </a:xfrm>
          </p:grpSpPr>
          <p:sp>
            <p:nvSpPr>
              <p:cNvPr id="525"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26" name="Group 520"/>
              <p:cNvGrpSpPr>
                <a:grpSpLocks/>
              </p:cNvGrpSpPr>
              <p:nvPr/>
            </p:nvGrpSpPr>
            <p:grpSpPr bwMode="auto">
              <a:xfrm>
                <a:off x="4740" y="784"/>
                <a:ext cx="88" cy="692"/>
                <a:chOff x="4740" y="784"/>
                <a:chExt cx="88" cy="692"/>
              </a:xfrm>
            </p:grpSpPr>
            <p:sp>
              <p:nvSpPr>
                <p:cNvPr id="527"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8"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29"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0"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1"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2"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3"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4"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5"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6"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7"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8"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9"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40"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18" name="Group 535"/>
            <p:cNvGrpSpPr>
              <a:grpSpLocks/>
            </p:cNvGrpSpPr>
            <p:nvPr/>
          </p:nvGrpSpPr>
          <p:grpSpPr bwMode="auto">
            <a:xfrm>
              <a:off x="4608" y="700"/>
              <a:ext cx="306" cy="90"/>
              <a:chOff x="748" y="2251"/>
              <a:chExt cx="306" cy="90"/>
            </a:xfrm>
          </p:grpSpPr>
          <p:sp>
            <p:nvSpPr>
              <p:cNvPr id="519"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0"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1"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2"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3"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24"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1" name="Group 542"/>
          <p:cNvGrpSpPr>
            <a:grpSpLocks/>
          </p:cNvGrpSpPr>
          <p:nvPr/>
        </p:nvGrpSpPr>
        <p:grpSpPr bwMode="auto">
          <a:xfrm>
            <a:off x="5173773" y="2112708"/>
            <a:ext cx="177210" cy="287392"/>
            <a:chOff x="4608" y="700"/>
            <a:chExt cx="306" cy="553"/>
          </a:xfrm>
        </p:grpSpPr>
        <p:grpSp>
          <p:nvGrpSpPr>
            <p:cNvPr id="542" name="Group 543"/>
            <p:cNvGrpSpPr>
              <a:grpSpLocks/>
            </p:cNvGrpSpPr>
            <p:nvPr/>
          </p:nvGrpSpPr>
          <p:grpSpPr bwMode="auto">
            <a:xfrm>
              <a:off x="4694" y="784"/>
              <a:ext cx="134" cy="469"/>
              <a:chOff x="4740" y="784"/>
              <a:chExt cx="88" cy="692"/>
            </a:xfrm>
          </p:grpSpPr>
          <p:sp>
            <p:nvSpPr>
              <p:cNvPr id="550"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51" name="Group 545"/>
              <p:cNvGrpSpPr>
                <a:grpSpLocks/>
              </p:cNvGrpSpPr>
              <p:nvPr/>
            </p:nvGrpSpPr>
            <p:grpSpPr bwMode="auto">
              <a:xfrm>
                <a:off x="4740" y="784"/>
                <a:ext cx="88" cy="692"/>
                <a:chOff x="4740" y="784"/>
                <a:chExt cx="88" cy="692"/>
              </a:xfrm>
            </p:grpSpPr>
            <p:sp>
              <p:nvSpPr>
                <p:cNvPr id="552"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3"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4"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5"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6"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7"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8"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9"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0"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1"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2"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3"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4"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5"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43" name="Group 560"/>
            <p:cNvGrpSpPr>
              <a:grpSpLocks/>
            </p:cNvGrpSpPr>
            <p:nvPr/>
          </p:nvGrpSpPr>
          <p:grpSpPr bwMode="auto">
            <a:xfrm>
              <a:off x="4608" y="700"/>
              <a:ext cx="306" cy="90"/>
              <a:chOff x="748" y="2251"/>
              <a:chExt cx="306" cy="90"/>
            </a:xfrm>
          </p:grpSpPr>
          <p:sp>
            <p:nvSpPr>
              <p:cNvPr id="544"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5"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6"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7"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8"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9"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6" name="Group 567"/>
          <p:cNvGrpSpPr>
            <a:grpSpLocks/>
          </p:cNvGrpSpPr>
          <p:nvPr/>
        </p:nvGrpSpPr>
        <p:grpSpPr bwMode="auto">
          <a:xfrm>
            <a:off x="5573229" y="2317858"/>
            <a:ext cx="177210" cy="287392"/>
            <a:chOff x="4608" y="700"/>
            <a:chExt cx="306" cy="553"/>
          </a:xfrm>
        </p:grpSpPr>
        <p:grpSp>
          <p:nvGrpSpPr>
            <p:cNvPr id="567" name="Group 568"/>
            <p:cNvGrpSpPr>
              <a:grpSpLocks/>
            </p:cNvGrpSpPr>
            <p:nvPr/>
          </p:nvGrpSpPr>
          <p:grpSpPr bwMode="auto">
            <a:xfrm>
              <a:off x="4694" y="784"/>
              <a:ext cx="134" cy="469"/>
              <a:chOff x="4740" y="784"/>
              <a:chExt cx="88" cy="692"/>
            </a:xfrm>
          </p:grpSpPr>
          <p:sp>
            <p:nvSpPr>
              <p:cNvPr id="575"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576" name="Group 570"/>
              <p:cNvGrpSpPr>
                <a:grpSpLocks/>
              </p:cNvGrpSpPr>
              <p:nvPr/>
            </p:nvGrpSpPr>
            <p:grpSpPr bwMode="auto">
              <a:xfrm>
                <a:off x="4740" y="784"/>
                <a:ext cx="88" cy="692"/>
                <a:chOff x="4740" y="784"/>
                <a:chExt cx="88" cy="692"/>
              </a:xfrm>
            </p:grpSpPr>
            <p:sp>
              <p:nvSpPr>
                <p:cNvPr id="577"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8"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9"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0"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1"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2"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3"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4"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5"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6"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7"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8"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9"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0"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68" name="Group 585"/>
            <p:cNvGrpSpPr>
              <a:grpSpLocks/>
            </p:cNvGrpSpPr>
            <p:nvPr/>
          </p:nvGrpSpPr>
          <p:grpSpPr bwMode="auto">
            <a:xfrm>
              <a:off x="4608" y="700"/>
              <a:ext cx="306" cy="90"/>
              <a:chOff x="748" y="2251"/>
              <a:chExt cx="306" cy="90"/>
            </a:xfrm>
          </p:grpSpPr>
          <p:sp>
            <p:nvSpPr>
              <p:cNvPr id="569"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0"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1"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2"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3"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74"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1" name="Group 592"/>
          <p:cNvGrpSpPr>
            <a:grpSpLocks/>
          </p:cNvGrpSpPr>
          <p:nvPr/>
        </p:nvGrpSpPr>
        <p:grpSpPr bwMode="auto">
          <a:xfrm>
            <a:off x="5928630" y="2071135"/>
            <a:ext cx="177210" cy="287392"/>
            <a:chOff x="4608" y="700"/>
            <a:chExt cx="306" cy="553"/>
          </a:xfrm>
        </p:grpSpPr>
        <p:grpSp>
          <p:nvGrpSpPr>
            <p:cNvPr id="592" name="Group 593"/>
            <p:cNvGrpSpPr>
              <a:grpSpLocks/>
            </p:cNvGrpSpPr>
            <p:nvPr/>
          </p:nvGrpSpPr>
          <p:grpSpPr bwMode="auto">
            <a:xfrm>
              <a:off x="4694" y="784"/>
              <a:ext cx="134" cy="469"/>
              <a:chOff x="4740" y="784"/>
              <a:chExt cx="88" cy="692"/>
            </a:xfrm>
          </p:grpSpPr>
          <p:sp>
            <p:nvSpPr>
              <p:cNvPr id="600"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01" name="Group 595"/>
              <p:cNvGrpSpPr>
                <a:grpSpLocks/>
              </p:cNvGrpSpPr>
              <p:nvPr/>
            </p:nvGrpSpPr>
            <p:grpSpPr bwMode="auto">
              <a:xfrm>
                <a:off x="4740" y="784"/>
                <a:ext cx="88" cy="692"/>
                <a:chOff x="4740" y="784"/>
                <a:chExt cx="88" cy="692"/>
              </a:xfrm>
            </p:grpSpPr>
            <p:sp>
              <p:nvSpPr>
                <p:cNvPr id="602"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3"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4"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5"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6"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7"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8"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09"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0"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1"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2"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3"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4"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5"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93" name="Group 610"/>
            <p:cNvGrpSpPr>
              <a:grpSpLocks/>
            </p:cNvGrpSpPr>
            <p:nvPr/>
          </p:nvGrpSpPr>
          <p:grpSpPr bwMode="auto">
            <a:xfrm>
              <a:off x="4608" y="700"/>
              <a:ext cx="306" cy="90"/>
              <a:chOff x="748" y="2251"/>
              <a:chExt cx="306" cy="90"/>
            </a:xfrm>
          </p:grpSpPr>
          <p:sp>
            <p:nvSpPr>
              <p:cNvPr id="594"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5"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6"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7"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8"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99"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616" name="Line 617"/>
          <p:cNvSpPr>
            <a:spLocks noChangeShapeType="1"/>
          </p:cNvSpPr>
          <p:nvPr/>
        </p:nvSpPr>
        <p:spPr bwMode="auto">
          <a:xfrm flipV="1">
            <a:off x="6061782" y="2055771"/>
            <a:ext cx="92032" cy="2205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7" name="Line 618"/>
          <p:cNvSpPr>
            <a:spLocks noChangeShapeType="1"/>
          </p:cNvSpPr>
          <p:nvPr/>
        </p:nvSpPr>
        <p:spPr bwMode="auto">
          <a:xfrm flipV="1">
            <a:off x="5662325" y="2016006"/>
            <a:ext cx="403374" cy="547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8" name="Line 619"/>
          <p:cNvSpPr>
            <a:spLocks noChangeShapeType="1"/>
          </p:cNvSpPr>
          <p:nvPr/>
        </p:nvSpPr>
        <p:spPr bwMode="auto">
          <a:xfrm flipV="1">
            <a:off x="5618266" y="1974433"/>
            <a:ext cx="402394" cy="1789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9" name="Line 620"/>
          <p:cNvSpPr>
            <a:spLocks noChangeShapeType="1"/>
          </p:cNvSpPr>
          <p:nvPr/>
        </p:nvSpPr>
        <p:spPr bwMode="auto">
          <a:xfrm flipV="1">
            <a:off x="5262868" y="2015102"/>
            <a:ext cx="801851"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20" name="Group 621"/>
          <p:cNvGrpSpPr>
            <a:grpSpLocks/>
          </p:cNvGrpSpPr>
          <p:nvPr/>
        </p:nvGrpSpPr>
        <p:grpSpPr bwMode="auto">
          <a:xfrm>
            <a:off x="5811147" y="1728620"/>
            <a:ext cx="695135" cy="376865"/>
            <a:chOff x="1199" y="1207"/>
            <a:chExt cx="710" cy="417"/>
          </a:xfrm>
        </p:grpSpPr>
        <p:sp>
          <p:nvSpPr>
            <p:cNvPr id="621" name="AutoShape 622"/>
            <p:cNvSpPr>
              <a:spLocks noChangeArrowheads="1"/>
            </p:cNvSpPr>
            <p:nvPr/>
          </p:nvSpPr>
          <p:spPr bwMode="auto">
            <a:xfrm>
              <a:off x="1233" y="1207"/>
              <a:ext cx="545" cy="363"/>
            </a:xfrm>
            <a:prstGeom prst="can">
              <a:avLst>
                <a:gd name="adj" fmla="val 44935"/>
              </a:avLst>
            </a:prstGeom>
            <a:solidFill>
              <a:srgbClr val="FF99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622" name="Text Box 623"/>
            <p:cNvSpPr txBox="1">
              <a:spLocks noChangeArrowheads="1"/>
            </p:cNvSpPr>
            <p:nvPr/>
          </p:nvSpPr>
          <p:spPr bwMode="auto">
            <a:xfrm>
              <a:off x="1199" y="1314"/>
              <a:ext cx="710"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a:t>
              </a:r>
              <a:r>
                <a:rPr kumimoji="1" lang="en-US" altLang="zh-CN" sz="1100" b="1" dirty="0">
                  <a:latin typeface="微软雅黑" panose="020B0503020204020204" pitchFamily="34" charset="-122"/>
                  <a:ea typeface="微软雅黑" panose="020B0503020204020204" pitchFamily="34" charset="-122"/>
                </a:rPr>
                <a:t>MSC</a:t>
              </a:r>
            </a:p>
          </p:txBody>
        </p:sp>
      </p:grpSp>
      <p:sp>
        <p:nvSpPr>
          <p:cNvPr id="623" name="Freeform 624"/>
          <p:cNvSpPr>
            <a:spLocks/>
          </p:cNvSpPr>
          <p:nvPr/>
        </p:nvSpPr>
        <p:spPr bwMode="auto">
          <a:xfrm>
            <a:off x="5901215" y="1354462"/>
            <a:ext cx="1076968" cy="543153"/>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4" name="Freeform 625"/>
          <p:cNvSpPr>
            <a:spLocks/>
          </p:cNvSpPr>
          <p:nvPr/>
        </p:nvSpPr>
        <p:spPr bwMode="auto">
          <a:xfrm>
            <a:off x="6522895" y="2935168"/>
            <a:ext cx="1317406" cy="116866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66FF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25" name="AutoShape 626"/>
          <p:cNvSpPr>
            <a:spLocks noChangeArrowheads="1"/>
          </p:cNvSpPr>
          <p:nvPr/>
        </p:nvSpPr>
        <p:spPr bwMode="auto">
          <a:xfrm>
            <a:off x="6778431" y="3184603"/>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6" name="AutoShape 627"/>
          <p:cNvSpPr>
            <a:spLocks noChangeArrowheads="1"/>
          </p:cNvSpPr>
          <p:nvPr/>
        </p:nvSpPr>
        <p:spPr bwMode="auto">
          <a:xfrm>
            <a:off x="7111312" y="300385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7" name="AutoShape 628"/>
          <p:cNvSpPr>
            <a:spLocks noChangeArrowheads="1"/>
          </p:cNvSpPr>
          <p:nvPr/>
        </p:nvSpPr>
        <p:spPr bwMode="auto">
          <a:xfrm>
            <a:off x="7115227" y="335992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8" name="AutoShape 629"/>
          <p:cNvSpPr>
            <a:spLocks noChangeArrowheads="1"/>
          </p:cNvSpPr>
          <p:nvPr/>
        </p:nvSpPr>
        <p:spPr bwMode="auto">
          <a:xfrm>
            <a:off x="6783326" y="354067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629" name="Group 630"/>
          <p:cNvGrpSpPr>
            <a:grpSpLocks/>
          </p:cNvGrpSpPr>
          <p:nvPr/>
        </p:nvGrpSpPr>
        <p:grpSpPr bwMode="auto">
          <a:xfrm>
            <a:off x="7366846" y="2975837"/>
            <a:ext cx="177210" cy="287392"/>
            <a:chOff x="4608" y="700"/>
            <a:chExt cx="306" cy="553"/>
          </a:xfrm>
        </p:grpSpPr>
        <p:grpSp>
          <p:nvGrpSpPr>
            <p:cNvPr id="630" name="Group 631"/>
            <p:cNvGrpSpPr>
              <a:grpSpLocks/>
            </p:cNvGrpSpPr>
            <p:nvPr/>
          </p:nvGrpSpPr>
          <p:grpSpPr bwMode="auto">
            <a:xfrm>
              <a:off x="4694" y="784"/>
              <a:ext cx="134" cy="469"/>
              <a:chOff x="4740" y="784"/>
              <a:chExt cx="88" cy="692"/>
            </a:xfrm>
          </p:grpSpPr>
          <p:sp>
            <p:nvSpPr>
              <p:cNvPr id="638"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39" name="Group 633"/>
              <p:cNvGrpSpPr>
                <a:grpSpLocks/>
              </p:cNvGrpSpPr>
              <p:nvPr/>
            </p:nvGrpSpPr>
            <p:grpSpPr bwMode="auto">
              <a:xfrm>
                <a:off x="4740" y="784"/>
                <a:ext cx="88" cy="692"/>
                <a:chOff x="4740" y="784"/>
                <a:chExt cx="88" cy="692"/>
              </a:xfrm>
            </p:grpSpPr>
            <p:sp>
              <p:nvSpPr>
                <p:cNvPr id="640"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1"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2"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3"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4"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5"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6"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7"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8"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9"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0"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1"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2"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3"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31" name="Group 648"/>
            <p:cNvGrpSpPr>
              <a:grpSpLocks/>
            </p:cNvGrpSpPr>
            <p:nvPr/>
          </p:nvGrpSpPr>
          <p:grpSpPr bwMode="auto">
            <a:xfrm>
              <a:off x="4608" y="700"/>
              <a:ext cx="306" cy="90"/>
              <a:chOff x="748" y="2251"/>
              <a:chExt cx="306" cy="90"/>
            </a:xfrm>
          </p:grpSpPr>
          <p:sp>
            <p:nvSpPr>
              <p:cNvPr id="632"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3"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4"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5"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6"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7"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4" name="Group 655"/>
          <p:cNvGrpSpPr>
            <a:grpSpLocks/>
          </p:cNvGrpSpPr>
          <p:nvPr/>
        </p:nvGrpSpPr>
        <p:grpSpPr bwMode="auto">
          <a:xfrm>
            <a:off x="6897876" y="3073442"/>
            <a:ext cx="177210" cy="287392"/>
            <a:chOff x="4608" y="700"/>
            <a:chExt cx="306" cy="553"/>
          </a:xfrm>
        </p:grpSpPr>
        <p:grpSp>
          <p:nvGrpSpPr>
            <p:cNvPr id="655" name="Group 656"/>
            <p:cNvGrpSpPr>
              <a:grpSpLocks/>
            </p:cNvGrpSpPr>
            <p:nvPr/>
          </p:nvGrpSpPr>
          <p:grpSpPr bwMode="auto">
            <a:xfrm>
              <a:off x="4694" y="784"/>
              <a:ext cx="134" cy="469"/>
              <a:chOff x="4740" y="784"/>
              <a:chExt cx="88" cy="692"/>
            </a:xfrm>
          </p:grpSpPr>
          <p:sp>
            <p:nvSpPr>
              <p:cNvPr id="663"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64" name="Group 658"/>
              <p:cNvGrpSpPr>
                <a:grpSpLocks/>
              </p:cNvGrpSpPr>
              <p:nvPr/>
            </p:nvGrpSpPr>
            <p:grpSpPr bwMode="auto">
              <a:xfrm>
                <a:off x="4740" y="784"/>
                <a:ext cx="88" cy="692"/>
                <a:chOff x="4740" y="784"/>
                <a:chExt cx="88" cy="692"/>
              </a:xfrm>
            </p:grpSpPr>
            <p:sp>
              <p:nvSpPr>
                <p:cNvPr id="665"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6"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7"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8"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9"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0"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1"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2"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3"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4"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5"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6"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7"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78"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56" name="Group 673"/>
            <p:cNvGrpSpPr>
              <a:grpSpLocks/>
            </p:cNvGrpSpPr>
            <p:nvPr/>
          </p:nvGrpSpPr>
          <p:grpSpPr bwMode="auto">
            <a:xfrm>
              <a:off x="4608" y="700"/>
              <a:ext cx="306" cy="90"/>
              <a:chOff x="748" y="2251"/>
              <a:chExt cx="306" cy="90"/>
            </a:xfrm>
          </p:grpSpPr>
          <p:sp>
            <p:nvSpPr>
              <p:cNvPr id="657"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8"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9"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0"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1"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2"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79" name="Group 680"/>
          <p:cNvGrpSpPr>
            <a:grpSpLocks/>
          </p:cNvGrpSpPr>
          <p:nvPr/>
        </p:nvGrpSpPr>
        <p:grpSpPr bwMode="auto">
          <a:xfrm>
            <a:off x="7297334" y="3278592"/>
            <a:ext cx="177210" cy="287392"/>
            <a:chOff x="4608" y="700"/>
            <a:chExt cx="306" cy="553"/>
          </a:xfrm>
        </p:grpSpPr>
        <p:grpSp>
          <p:nvGrpSpPr>
            <p:cNvPr id="680" name="Group 681"/>
            <p:cNvGrpSpPr>
              <a:grpSpLocks/>
            </p:cNvGrpSpPr>
            <p:nvPr/>
          </p:nvGrpSpPr>
          <p:grpSpPr bwMode="auto">
            <a:xfrm>
              <a:off x="4694" y="784"/>
              <a:ext cx="134" cy="469"/>
              <a:chOff x="4740" y="784"/>
              <a:chExt cx="88" cy="692"/>
            </a:xfrm>
          </p:grpSpPr>
          <p:sp>
            <p:nvSpPr>
              <p:cNvPr id="688"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689" name="Group 683"/>
              <p:cNvGrpSpPr>
                <a:grpSpLocks/>
              </p:cNvGrpSpPr>
              <p:nvPr/>
            </p:nvGrpSpPr>
            <p:grpSpPr bwMode="auto">
              <a:xfrm>
                <a:off x="4740" y="784"/>
                <a:ext cx="88" cy="692"/>
                <a:chOff x="4740" y="784"/>
                <a:chExt cx="88" cy="692"/>
              </a:xfrm>
            </p:grpSpPr>
            <p:sp>
              <p:nvSpPr>
                <p:cNvPr id="690"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1"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2"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3"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4"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5"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6"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7"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8"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9"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0"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1"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2"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3"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681" name="Group 698"/>
            <p:cNvGrpSpPr>
              <a:grpSpLocks/>
            </p:cNvGrpSpPr>
            <p:nvPr/>
          </p:nvGrpSpPr>
          <p:grpSpPr bwMode="auto">
            <a:xfrm>
              <a:off x="4608" y="700"/>
              <a:ext cx="306" cy="90"/>
              <a:chOff x="748" y="2251"/>
              <a:chExt cx="306" cy="90"/>
            </a:xfrm>
          </p:grpSpPr>
          <p:sp>
            <p:nvSpPr>
              <p:cNvPr id="682"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3"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4"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5"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6"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87"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4" name="Group 705"/>
          <p:cNvGrpSpPr>
            <a:grpSpLocks/>
          </p:cNvGrpSpPr>
          <p:nvPr/>
        </p:nvGrpSpPr>
        <p:grpSpPr bwMode="auto">
          <a:xfrm>
            <a:off x="6941933" y="3442172"/>
            <a:ext cx="177210" cy="287392"/>
            <a:chOff x="4608" y="700"/>
            <a:chExt cx="306" cy="553"/>
          </a:xfrm>
        </p:grpSpPr>
        <p:grpSp>
          <p:nvGrpSpPr>
            <p:cNvPr id="705" name="Group 706"/>
            <p:cNvGrpSpPr>
              <a:grpSpLocks/>
            </p:cNvGrpSpPr>
            <p:nvPr/>
          </p:nvGrpSpPr>
          <p:grpSpPr bwMode="auto">
            <a:xfrm>
              <a:off x="4694" y="784"/>
              <a:ext cx="134" cy="469"/>
              <a:chOff x="4740" y="784"/>
              <a:chExt cx="88" cy="692"/>
            </a:xfrm>
          </p:grpSpPr>
          <p:sp>
            <p:nvSpPr>
              <p:cNvPr id="713"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14" name="Group 708"/>
              <p:cNvGrpSpPr>
                <a:grpSpLocks/>
              </p:cNvGrpSpPr>
              <p:nvPr/>
            </p:nvGrpSpPr>
            <p:grpSpPr bwMode="auto">
              <a:xfrm>
                <a:off x="4740" y="784"/>
                <a:ext cx="88" cy="692"/>
                <a:chOff x="4740" y="784"/>
                <a:chExt cx="88" cy="692"/>
              </a:xfrm>
            </p:grpSpPr>
            <p:sp>
              <p:nvSpPr>
                <p:cNvPr id="715"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6"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7"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8"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9"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0"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1"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2"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3"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4"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5"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6"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7"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8"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06" name="Group 723"/>
            <p:cNvGrpSpPr>
              <a:grpSpLocks/>
            </p:cNvGrpSpPr>
            <p:nvPr/>
          </p:nvGrpSpPr>
          <p:grpSpPr bwMode="auto">
            <a:xfrm>
              <a:off x="4608" y="700"/>
              <a:ext cx="306" cy="90"/>
              <a:chOff x="748" y="2251"/>
              <a:chExt cx="306" cy="90"/>
            </a:xfrm>
          </p:grpSpPr>
          <p:sp>
            <p:nvSpPr>
              <p:cNvPr id="707"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8"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9"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0"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1"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2"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729" name="Line 730"/>
          <p:cNvSpPr>
            <a:spLocks noChangeShapeType="1"/>
          </p:cNvSpPr>
          <p:nvPr/>
        </p:nvSpPr>
        <p:spPr bwMode="auto">
          <a:xfrm flipH="1" flipV="1">
            <a:off x="7215092" y="3018312"/>
            <a:ext cx="171336" cy="5060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0" name="Line 731"/>
          <p:cNvSpPr>
            <a:spLocks noChangeShapeType="1"/>
          </p:cNvSpPr>
          <p:nvPr/>
        </p:nvSpPr>
        <p:spPr bwMode="auto">
          <a:xfrm>
            <a:off x="7277752" y="2991200"/>
            <a:ext cx="178189" cy="230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1" name="Line 732"/>
          <p:cNvSpPr>
            <a:spLocks noChangeShapeType="1"/>
          </p:cNvSpPr>
          <p:nvPr/>
        </p:nvSpPr>
        <p:spPr bwMode="auto">
          <a:xfrm flipV="1">
            <a:off x="6986970" y="2975836"/>
            <a:ext cx="69514" cy="34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2" name="Line 733"/>
          <p:cNvSpPr>
            <a:spLocks noChangeShapeType="1"/>
          </p:cNvSpPr>
          <p:nvPr/>
        </p:nvSpPr>
        <p:spPr bwMode="auto">
          <a:xfrm flipV="1">
            <a:off x="7031028" y="3005660"/>
            <a:ext cx="93990" cy="6823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33" name="Group 734"/>
          <p:cNvGrpSpPr>
            <a:grpSpLocks/>
          </p:cNvGrpSpPr>
          <p:nvPr/>
        </p:nvGrpSpPr>
        <p:grpSpPr bwMode="auto">
          <a:xfrm>
            <a:off x="6922355" y="2689354"/>
            <a:ext cx="620726" cy="383191"/>
            <a:chOff x="3197" y="2387"/>
            <a:chExt cx="634" cy="424"/>
          </a:xfrm>
        </p:grpSpPr>
        <p:sp>
          <p:nvSpPr>
            <p:cNvPr id="734" name="AutoShape 735"/>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735" name="Text Box 736"/>
            <p:cNvSpPr txBox="1">
              <a:spLocks noChangeArrowheads="1"/>
            </p:cNvSpPr>
            <p:nvPr/>
          </p:nvSpPr>
          <p:spPr bwMode="auto">
            <a:xfrm>
              <a:off x="3275" y="2501"/>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736" name="Freeform 737"/>
          <p:cNvSpPr>
            <a:spLocks/>
          </p:cNvSpPr>
          <p:nvPr/>
        </p:nvSpPr>
        <p:spPr bwMode="auto">
          <a:xfrm>
            <a:off x="6383312" y="2005194"/>
            <a:ext cx="697487" cy="1756435"/>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 name="connsiteX0" fmla="*/ 0 w 9350"/>
              <a:gd name="connsiteY0" fmla="*/ 0 h 9937"/>
              <a:gd name="connsiteX1" fmla="*/ 5675 w 9350"/>
              <a:gd name="connsiteY1" fmla="*/ 1355 h 9937"/>
              <a:gd name="connsiteX2" fmla="*/ 8730 w 9350"/>
              <a:gd name="connsiteY2" fmla="*/ 3851 h 9937"/>
              <a:gd name="connsiteX3" fmla="*/ 8825 w 9350"/>
              <a:gd name="connsiteY3" fmla="*/ 7029 h 9937"/>
              <a:gd name="connsiteX4" fmla="*/ 3097 w 9350"/>
              <a:gd name="connsiteY4" fmla="*/ 9937 h 9937"/>
              <a:gd name="connsiteX0" fmla="*/ 0 w 10000"/>
              <a:gd name="connsiteY0" fmla="*/ 0 h 8445"/>
              <a:gd name="connsiteX1" fmla="*/ 6070 w 10000"/>
              <a:gd name="connsiteY1" fmla="*/ 1364 h 8445"/>
              <a:gd name="connsiteX2" fmla="*/ 9337 w 10000"/>
              <a:gd name="connsiteY2" fmla="*/ 3875 h 8445"/>
              <a:gd name="connsiteX3" fmla="*/ 9439 w 10000"/>
              <a:gd name="connsiteY3" fmla="*/ 7074 h 8445"/>
              <a:gd name="connsiteX4" fmla="*/ 6126 w 10000"/>
              <a:gd name="connsiteY4" fmla="*/ 8445 h 8445"/>
              <a:gd name="connsiteX0" fmla="*/ 0 w 10118"/>
              <a:gd name="connsiteY0" fmla="*/ 0 h 10000"/>
              <a:gd name="connsiteX1" fmla="*/ 6070 w 10118"/>
              <a:gd name="connsiteY1" fmla="*/ 1615 h 10000"/>
              <a:gd name="connsiteX2" fmla="*/ 9337 w 10118"/>
              <a:gd name="connsiteY2" fmla="*/ 4589 h 10000"/>
              <a:gd name="connsiteX3" fmla="*/ 9605 w 10118"/>
              <a:gd name="connsiteY3" fmla="*/ 7701 h 10000"/>
              <a:gd name="connsiteX4" fmla="*/ 6126 w 10118"/>
              <a:gd name="connsiteY4" fmla="*/ 10000 h 10000"/>
              <a:gd name="connsiteX0" fmla="*/ 0 w 9888"/>
              <a:gd name="connsiteY0" fmla="*/ 0 h 10169"/>
              <a:gd name="connsiteX1" fmla="*/ 6070 w 9888"/>
              <a:gd name="connsiteY1" fmla="*/ 1615 h 10169"/>
              <a:gd name="connsiteX2" fmla="*/ 9337 w 9888"/>
              <a:gd name="connsiteY2" fmla="*/ 4589 h 10169"/>
              <a:gd name="connsiteX3" fmla="*/ 9605 w 9888"/>
              <a:gd name="connsiteY3" fmla="*/ 7701 h 10169"/>
              <a:gd name="connsiteX4" fmla="*/ 6188 w 9888"/>
              <a:gd name="connsiteY4" fmla="*/ 10004 h 10169"/>
              <a:gd name="connsiteX5" fmla="*/ 6126 w 9888"/>
              <a:gd name="connsiteY5" fmla="*/ 10000 h 10169"/>
              <a:gd name="connsiteX0" fmla="*/ 0 w 10092"/>
              <a:gd name="connsiteY0" fmla="*/ 0 h 10222"/>
              <a:gd name="connsiteX1" fmla="*/ 6231 w 10092"/>
              <a:gd name="connsiteY1" fmla="*/ 1810 h 10222"/>
              <a:gd name="connsiteX2" fmla="*/ 9535 w 10092"/>
              <a:gd name="connsiteY2" fmla="*/ 4735 h 10222"/>
              <a:gd name="connsiteX3" fmla="*/ 9806 w 10092"/>
              <a:gd name="connsiteY3" fmla="*/ 7795 h 10222"/>
              <a:gd name="connsiteX4" fmla="*/ 6350 w 10092"/>
              <a:gd name="connsiteY4" fmla="*/ 10060 h 10222"/>
              <a:gd name="connsiteX5" fmla="*/ 6287 w 10092"/>
              <a:gd name="connsiteY5" fmla="*/ 10056 h 1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222">
                <a:moveTo>
                  <a:pt x="0" y="0"/>
                </a:moveTo>
                <a:cubicBezTo>
                  <a:pt x="1071" y="279"/>
                  <a:pt x="4642" y="1021"/>
                  <a:pt x="6231" y="1810"/>
                </a:cubicBezTo>
                <a:cubicBezTo>
                  <a:pt x="7820" y="2599"/>
                  <a:pt x="8939" y="3738"/>
                  <a:pt x="9535" y="4735"/>
                </a:cubicBezTo>
                <a:cubicBezTo>
                  <a:pt x="10130" y="5732"/>
                  <a:pt x="10294" y="6926"/>
                  <a:pt x="9806" y="7795"/>
                </a:cubicBezTo>
                <a:cubicBezTo>
                  <a:pt x="9317" y="8664"/>
                  <a:pt x="6937" y="9683"/>
                  <a:pt x="6350" y="10060"/>
                </a:cubicBezTo>
                <a:cubicBezTo>
                  <a:pt x="5764" y="10436"/>
                  <a:pt x="6340" y="10038"/>
                  <a:pt x="6287" y="10056"/>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7" name="Line 738"/>
          <p:cNvSpPr>
            <a:spLocks noChangeShapeType="1"/>
          </p:cNvSpPr>
          <p:nvPr/>
        </p:nvSpPr>
        <p:spPr bwMode="auto">
          <a:xfrm>
            <a:off x="4574259" y="621307"/>
            <a:ext cx="2713" cy="3740381"/>
          </a:xfrm>
          <a:prstGeom prst="line">
            <a:avLst/>
          </a:prstGeom>
          <a:noFill/>
          <a:ln w="12700">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38" name="Text Box 739"/>
          <p:cNvSpPr txBox="1">
            <a:spLocks noChangeArrowheads="1"/>
          </p:cNvSpPr>
          <p:nvPr/>
        </p:nvSpPr>
        <p:spPr bwMode="auto">
          <a:xfrm>
            <a:off x="678330" y="2214007"/>
            <a:ext cx="898981"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 </a:t>
            </a:r>
            <a:r>
              <a:rPr kumimoji="1" lang="zh-CN" altLang="en-US" sz="1200" b="1" dirty="0">
                <a:latin typeface="微软雅黑" panose="020B0503020204020204" pitchFamily="34" charset="-122"/>
                <a:ea typeface="微软雅黑" panose="020B0503020204020204" pitchFamily="34" charset="-122"/>
              </a:rPr>
              <a:t>切换前</a:t>
            </a:r>
          </a:p>
        </p:txBody>
      </p:sp>
      <p:sp>
        <p:nvSpPr>
          <p:cNvPr id="739" name="Freeform 740"/>
          <p:cNvSpPr>
            <a:spLocks/>
          </p:cNvSpPr>
          <p:nvPr/>
        </p:nvSpPr>
        <p:spPr bwMode="auto">
          <a:xfrm>
            <a:off x="2169462" y="2011488"/>
            <a:ext cx="1256312" cy="2119491"/>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 name="connsiteX0" fmla="*/ 6373 w 9620"/>
              <a:gd name="connsiteY0" fmla="*/ 0 h 9255"/>
              <a:gd name="connsiteX1" fmla="*/ 9611 w 9620"/>
              <a:gd name="connsiteY1" fmla="*/ 1455 h 9255"/>
              <a:gd name="connsiteX2" fmla="*/ 5226 w 9620"/>
              <a:gd name="connsiteY2" fmla="*/ 4295 h 9255"/>
              <a:gd name="connsiteX3" fmla="*/ 4461 w 9620"/>
              <a:gd name="connsiteY3" fmla="*/ 6102 h 9255"/>
              <a:gd name="connsiteX4" fmla="*/ 3584 w 9620"/>
              <a:gd name="connsiteY4" fmla="*/ 8284 h 9255"/>
              <a:gd name="connsiteX5" fmla="*/ 2347 w 9620"/>
              <a:gd name="connsiteY5" fmla="*/ 9182 h 9255"/>
              <a:gd name="connsiteX6" fmla="*/ 0 w 9620"/>
              <a:gd name="connsiteY6" fmla="*/ 8989 h 9255"/>
              <a:gd name="connsiteX0" fmla="*/ 6625 w 10000"/>
              <a:gd name="connsiteY0" fmla="*/ 0 h 9713"/>
              <a:gd name="connsiteX1" fmla="*/ 9991 w 10000"/>
              <a:gd name="connsiteY1" fmla="*/ 1572 h 9713"/>
              <a:gd name="connsiteX2" fmla="*/ 5432 w 10000"/>
              <a:gd name="connsiteY2" fmla="*/ 4641 h 9713"/>
              <a:gd name="connsiteX3" fmla="*/ 4637 w 10000"/>
              <a:gd name="connsiteY3" fmla="*/ 6593 h 9713"/>
              <a:gd name="connsiteX4" fmla="*/ 3726 w 10000"/>
              <a:gd name="connsiteY4" fmla="*/ 8951 h 9713"/>
              <a:gd name="connsiteX5" fmla="*/ 2693 w 10000"/>
              <a:gd name="connsiteY5" fmla="*/ 9375 h 9713"/>
              <a:gd name="connsiteX6" fmla="*/ 0 w 10000"/>
              <a:gd name="connsiteY6" fmla="*/ 9713 h 9713"/>
              <a:gd name="connsiteX0" fmla="*/ 6625 w 10000"/>
              <a:gd name="connsiteY0" fmla="*/ 0 h 10000"/>
              <a:gd name="connsiteX1" fmla="*/ 9991 w 10000"/>
              <a:gd name="connsiteY1" fmla="*/ 1618 h 10000"/>
              <a:gd name="connsiteX2" fmla="*/ 5432 w 10000"/>
              <a:gd name="connsiteY2" fmla="*/ 4778 h 10000"/>
              <a:gd name="connsiteX3" fmla="*/ 4637 w 10000"/>
              <a:gd name="connsiteY3" fmla="*/ 6788 h 10000"/>
              <a:gd name="connsiteX4" fmla="*/ 4080 w 10000"/>
              <a:gd name="connsiteY4" fmla="*/ 8475 h 10000"/>
              <a:gd name="connsiteX5" fmla="*/ 2693 w 10000"/>
              <a:gd name="connsiteY5" fmla="*/ 9652 h 10000"/>
              <a:gd name="connsiteX6" fmla="*/ 0 w 10000"/>
              <a:gd name="connsiteY6" fmla="*/ 10000 h 10000"/>
              <a:gd name="connsiteX0" fmla="*/ 6928 w 10006"/>
              <a:gd name="connsiteY0" fmla="*/ 0 h 9793"/>
              <a:gd name="connsiteX1" fmla="*/ 9991 w 10006"/>
              <a:gd name="connsiteY1" fmla="*/ 1411 h 9793"/>
              <a:gd name="connsiteX2" fmla="*/ 5432 w 10006"/>
              <a:gd name="connsiteY2" fmla="*/ 4571 h 9793"/>
              <a:gd name="connsiteX3" fmla="*/ 4637 w 10006"/>
              <a:gd name="connsiteY3" fmla="*/ 6581 h 9793"/>
              <a:gd name="connsiteX4" fmla="*/ 4080 w 10006"/>
              <a:gd name="connsiteY4" fmla="*/ 8268 h 9793"/>
              <a:gd name="connsiteX5" fmla="*/ 2693 w 10006"/>
              <a:gd name="connsiteY5" fmla="*/ 9445 h 9793"/>
              <a:gd name="connsiteX6" fmla="*/ 0 w 10006"/>
              <a:gd name="connsiteY6" fmla="*/ 9793 h 9793"/>
              <a:gd name="connsiteX0" fmla="*/ 6570 w 9993"/>
              <a:gd name="connsiteY0" fmla="*/ 0 h 10091"/>
              <a:gd name="connsiteX1" fmla="*/ 9985 w 9993"/>
              <a:gd name="connsiteY1" fmla="*/ 1532 h 10091"/>
              <a:gd name="connsiteX2" fmla="*/ 5429 w 9993"/>
              <a:gd name="connsiteY2" fmla="*/ 4759 h 10091"/>
              <a:gd name="connsiteX3" fmla="*/ 4634 w 9993"/>
              <a:gd name="connsiteY3" fmla="*/ 6811 h 10091"/>
              <a:gd name="connsiteX4" fmla="*/ 4078 w 9993"/>
              <a:gd name="connsiteY4" fmla="*/ 8534 h 10091"/>
              <a:gd name="connsiteX5" fmla="*/ 2691 w 9993"/>
              <a:gd name="connsiteY5" fmla="*/ 9736 h 10091"/>
              <a:gd name="connsiteX6" fmla="*/ 0 w 9993"/>
              <a:gd name="connsiteY6" fmla="*/ 10091 h 1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3" h="10091">
                <a:moveTo>
                  <a:pt x="6570" y="0"/>
                </a:moveTo>
                <a:cubicBezTo>
                  <a:pt x="7130" y="280"/>
                  <a:pt x="10175" y="739"/>
                  <a:pt x="9985" y="1532"/>
                </a:cubicBezTo>
                <a:cubicBezTo>
                  <a:pt x="9795" y="2325"/>
                  <a:pt x="6324" y="3881"/>
                  <a:pt x="5429" y="4759"/>
                </a:cubicBezTo>
                <a:cubicBezTo>
                  <a:pt x="4533" y="5637"/>
                  <a:pt x="4859" y="6182"/>
                  <a:pt x="4634" y="6811"/>
                </a:cubicBezTo>
                <a:cubicBezTo>
                  <a:pt x="4409" y="7440"/>
                  <a:pt x="4401" y="8047"/>
                  <a:pt x="4078" y="8534"/>
                </a:cubicBezTo>
                <a:cubicBezTo>
                  <a:pt x="3754" y="9022"/>
                  <a:pt x="3346" y="9413"/>
                  <a:pt x="2691" y="9736"/>
                </a:cubicBezTo>
                <a:cubicBezTo>
                  <a:pt x="2038" y="10058"/>
                  <a:pt x="553" y="9898"/>
                  <a:pt x="0" y="10091"/>
                </a:cubicBezTo>
              </a:path>
            </a:pathLst>
          </a:custGeom>
          <a:noFill/>
          <a:ln w="381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dirty="0">
              <a:latin typeface="微软雅黑" panose="020B0503020204020204" pitchFamily="34" charset="-122"/>
              <a:ea typeface="微软雅黑" panose="020B0503020204020204" pitchFamily="34" charset="-122"/>
            </a:endParaRPr>
          </a:p>
        </p:txBody>
      </p:sp>
      <p:sp>
        <p:nvSpPr>
          <p:cNvPr id="740" name="Freeform 741"/>
          <p:cNvSpPr>
            <a:spLocks/>
          </p:cNvSpPr>
          <p:nvPr/>
        </p:nvSpPr>
        <p:spPr bwMode="auto">
          <a:xfrm>
            <a:off x="4946095" y="3070564"/>
            <a:ext cx="1709954" cy="1216614"/>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CC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1" name="AutoShape 742"/>
          <p:cNvSpPr>
            <a:spLocks noChangeArrowheads="1"/>
          </p:cNvSpPr>
          <p:nvPr/>
        </p:nvSpPr>
        <p:spPr bwMode="auto">
          <a:xfrm>
            <a:off x="5178643" y="343042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2" name="AutoShape 743"/>
          <p:cNvSpPr>
            <a:spLocks noChangeArrowheads="1"/>
          </p:cNvSpPr>
          <p:nvPr/>
        </p:nvSpPr>
        <p:spPr bwMode="auto">
          <a:xfrm>
            <a:off x="5511523" y="3249672"/>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3" name="AutoShape 744"/>
          <p:cNvSpPr>
            <a:spLocks noChangeArrowheads="1"/>
          </p:cNvSpPr>
          <p:nvPr/>
        </p:nvSpPr>
        <p:spPr bwMode="auto">
          <a:xfrm>
            <a:off x="5515440" y="360574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4" name="AutoShape 745"/>
          <p:cNvSpPr>
            <a:spLocks noChangeArrowheads="1"/>
          </p:cNvSpPr>
          <p:nvPr/>
        </p:nvSpPr>
        <p:spPr bwMode="auto">
          <a:xfrm>
            <a:off x="5844405" y="3421385"/>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45" name="AutoShape 746"/>
          <p:cNvSpPr>
            <a:spLocks noChangeArrowheads="1"/>
          </p:cNvSpPr>
          <p:nvPr/>
        </p:nvSpPr>
        <p:spPr bwMode="auto">
          <a:xfrm>
            <a:off x="5183538" y="3786499"/>
            <a:ext cx="444494" cy="355174"/>
          </a:xfrm>
          <a:prstGeom prst="hexagon">
            <a:avLst>
              <a:gd name="adj" fmla="val 28880"/>
              <a:gd name="vf" fmla="val 115470"/>
            </a:avLst>
          </a:prstGeom>
          <a:solidFill>
            <a:schemeClr val="bg1"/>
          </a:solidFill>
          <a:ln w="6350">
            <a:solidFill>
              <a:schemeClr val="tx1"/>
            </a:solidFill>
            <a:prstDash val="dash"/>
            <a:miter lim="800000"/>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746" name="Group 747"/>
          <p:cNvGrpSpPr>
            <a:grpSpLocks/>
          </p:cNvGrpSpPr>
          <p:nvPr/>
        </p:nvGrpSpPr>
        <p:grpSpPr bwMode="auto">
          <a:xfrm>
            <a:off x="5653487" y="3114110"/>
            <a:ext cx="177210" cy="287392"/>
            <a:chOff x="4608" y="700"/>
            <a:chExt cx="306" cy="553"/>
          </a:xfrm>
        </p:grpSpPr>
        <p:grpSp>
          <p:nvGrpSpPr>
            <p:cNvPr id="747" name="Group 748"/>
            <p:cNvGrpSpPr>
              <a:grpSpLocks/>
            </p:cNvGrpSpPr>
            <p:nvPr/>
          </p:nvGrpSpPr>
          <p:grpSpPr bwMode="auto">
            <a:xfrm>
              <a:off x="4694" y="784"/>
              <a:ext cx="134" cy="469"/>
              <a:chOff x="4740" y="784"/>
              <a:chExt cx="88" cy="692"/>
            </a:xfrm>
          </p:grpSpPr>
          <p:sp>
            <p:nvSpPr>
              <p:cNvPr id="755"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56" name="Group 750"/>
              <p:cNvGrpSpPr>
                <a:grpSpLocks/>
              </p:cNvGrpSpPr>
              <p:nvPr/>
            </p:nvGrpSpPr>
            <p:grpSpPr bwMode="auto">
              <a:xfrm>
                <a:off x="4740" y="784"/>
                <a:ext cx="88" cy="692"/>
                <a:chOff x="4740" y="784"/>
                <a:chExt cx="88" cy="692"/>
              </a:xfrm>
            </p:grpSpPr>
            <p:sp>
              <p:nvSpPr>
                <p:cNvPr id="757"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8"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59"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0"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1"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2"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3"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4"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5"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6"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7"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8"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69"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0"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48" name="Group 765"/>
            <p:cNvGrpSpPr>
              <a:grpSpLocks/>
            </p:cNvGrpSpPr>
            <p:nvPr/>
          </p:nvGrpSpPr>
          <p:grpSpPr bwMode="auto">
            <a:xfrm>
              <a:off x="4608" y="700"/>
              <a:ext cx="306" cy="90"/>
              <a:chOff x="748" y="2251"/>
              <a:chExt cx="306" cy="90"/>
            </a:xfrm>
          </p:grpSpPr>
          <p:sp>
            <p:nvSpPr>
              <p:cNvPr id="749"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0"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1"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2"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3"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4"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1" name="Group 772"/>
          <p:cNvGrpSpPr>
            <a:grpSpLocks/>
          </p:cNvGrpSpPr>
          <p:nvPr/>
        </p:nvGrpSpPr>
        <p:grpSpPr bwMode="auto">
          <a:xfrm>
            <a:off x="5298087" y="3319261"/>
            <a:ext cx="177210" cy="287392"/>
            <a:chOff x="4608" y="700"/>
            <a:chExt cx="306" cy="553"/>
          </a:xfrm>
        </p:grpSpPr>
        <p:grpSp>
          <p:nvGrpSpPr>
            <p:cNvPr id="772" name="Group 773"/>
            <p:cNvGrpSpPr>
              <a:grpSpLocks/>
            </p:cNvGrpSpPr>
            <p:nvPr/>
          </p:nvGrpSpPr>
          <p:grpSpPr bwMode="auto">
            <a:xfrm>
              <a:off x="4694" y="784"/>
              <a:ext cx="134" cy="469"/>
              <a:chOff x="4740" y="784"/>
              <a:chExt cx="88" cy="692"/>
            </a:xfrm>
          </p:grpSpPr>
          <p:sp>
            <p:nvSpPr>
              <p:cNvPr id="780"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781" name="Group 775"/>
              <p:cNvGrpSpPr>
                <a:grpSpLocks/>
              </p:cNvGrpSpPr>
              <p:nvPr/>
            </p:nvGrpSpPr>
            <p:grpSpPr bwMode="auto">
              <a:xfrm>
                <a:off x="4740" y="784"/>
                <a:ext cx="88" cy="692"/>
                <a:chOff x="4740" y="784"/>
                <a:chExt cx="88" cy="692"/>
              </a:xfrm>
            </p:grpSpPr>
            <p:sp>
              <p:nvSpPr>
                <p:cNvPr id="782"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3"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4"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5"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6"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7"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8"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9"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0"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1"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2"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3"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4"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5"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73" name="Group 790"/>
            <p:cNvGrpSpPr>
              <a:grpSpLocks/>
            </p:cNvGrpSpPr>
            <p:nvPr/>
          </p:nvGrpSpPr>
          <p:grpSpPr bwMode="auto">
            <a:xfrm>
              <a:off x="4608" y="700"/>
              <a:ext cx="306" cy="90"/>
              <a:chOff x="748" y="2251"/>
              <a:chExt cx="306" cy="90"/>
            </a:xfrm>
          </p:grpSpPr>
          <p:sp>
            <p:nvSpPr>
              <p:cNvPr id="774"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5"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6"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7"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8"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79"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6" name="Group 797"/>
          <p:cNvGrpSpPr>
            <a:grpSpLocks/>
          </p:cNvGrpSpPr>
          <p:nvPr/>
        </p:nvGrpSpPr>
        <p:grpSpPr bwMode="auto">
          <a:xfrm>
            <a:off x="5697544" y="3524412"/>
            <a:ext cx="177210" cy="287392"/>
            <a:chOff x="4608" y="700"/>
            <a:chExt cx="306" cy="553"/>
          </a:xfrm>
        </p:grpSpPr>
        <p:grpSp>
          <p:nvGrpSpPr>
            <p:cNvPr id="797" name="Group 798"/>
            <p:cNvGrpSpPr>
              <a:grpSpLocks/>
            </p:cNvGrpSpPr>
            <p:nvPr/>
          </p:nvGrpSpPr>
          <p:grpSpPr bwMode="auto">
            <a:xfrm>
              <a:off x="4694" y="784"/>
              <a:ext cx="134" cy="469"/>
              <a:chOff x="4740" y="784"/>
              <a:chExt cx="88" cy="692"/>
            </a:xfrm>
          </p:grpSpPr>
          <p:sp>
            <p:nvSpPr>
              <p:cNvPr id="805"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06" name="Group 800"/>
              <p:cNvGrpSpPr>
                <a:grpSpLocks/>
              </p:cNvGrpSpPr>
              <p:nvPr/>
            </p:nvGrpSpPr>
            <p:grpSpPr bwMode="auto">
              <a:xfrm>
                <a:off x="4740" y="784"/>
                <a:ext cx="88" cy="692"/>
                <a:chOff x="4740" y="784"/>
                <a:chExt cx="88" cy="692"/>
              </a:xfrm>
            </p:grpSpPr>
            <p:sp>
              <p:nvSpPr>
                <p:cNvPr id="807"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8"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9"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0"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1"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2"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3"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4"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5"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6"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7"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8"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9"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0"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798" name="Group 815"/>
            <p:cNvGrpSpPr>
              <a:grpSpLocks/>
            </p:cNvGrpSpPr>
            <p:nvPr/>
          </p:nvGrpSpPr>
          <p:grpSpPr bwMode="auto">
            <a:xfrm>
              <a:off x="4608" y="700"/>
              <a:ext cx="306" cy="90"/>
              <a:chOff x="748" y="2251"/>
              <a:chExt cx="306" cy="90"/>
            </a:xfrm>
          </p:grpSpPr>
          <p:sp>
            <p:nvSpPr>
              <p:cNvPr id="799"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0"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1"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2"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3"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04"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1" name="Group 822"/>
          <p:cNvGrpSpPr>
            <a:grpSpLocks/>
          </p:cNvGrpSpPr>
          <p:nvPr/>
        </p:nvGrpSpPr>
        <p:grpSpPr bwMode="auto">
          <a:xfrm>
            <a:off x="6052943" y="3277689"/>
            <a:ext cx="177210" cy="287392"/>
            <a:chOff x="4608" y="700"/>
            <a:chExt cx="306" cy="553"/>
          </a:xfrm>
        </p:grpSpPr>
        <p:grpSp>
          <p:nvGrpSpPr>
            <p:cNvPr id="822" name="Group 823"/>
            <p:cNvGrpSpPr>
              <a:grpSpLocks/>
            </p:cNvGrpSpPr>
            <p:nvPr/>
          </p:nvGrpSpPr>
          <p:grpSpPr bwMode="auto">
            <a:xfrm>
              <a:off x="4694" y="784"/>
              <a:ext cx="134" cy="469"/>
              <a:chOff x="4740" y="784"/>
              <a:chExt cx="88" cy="692"/>
            </a:xfrm>
          </p:grpSpPr>
          <p:sp>
            <p:nvSpPr>
              <p:cNvPr id="830"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31" name="Group 825"/>
              <p:cNvGrpSpPr>
                <a:grpSpLocks/>
              </p:cNvGrpSpPr>
              <p:nvPr/>
            </p:nvGrpSpPr>
            <p:grpSpPr bwMode="auto">
              <a:xfrm>
                <a:off x="4740" y="784"/>
                <a:ext cx="88" cy="692"/>
                <a:chOff x="4740" y="784"/>
                <a:chExt cx="88" cy="692"/>
              </a:xfrm>
            </p:grpSpPr>
            <p:sp>
              <p:nvSpPr>
                <p:cNvPr id="832"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3"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4"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5"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6"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7"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8"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9"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0"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1"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2"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3"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4"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5"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23" name="Group 840"/>
            <p:cNvGrpSpPr>
              <a:grpSpLocks/>
            </p:cNvGrpSpPr>
            <p:nvPr/>
          </p:nvGrpSpPr>
          <p:grpSpPr bwMode="auto">
            <a:xfrm>
              <a:off x="4608" y="700"/>
              <a:ext cx="306" cy="90"/>
              <a:chOff x="748" y="2251"/>
              <a:chExt cx="306" cy="90"/>
            </a:xfrm>
          </p:grpSpPr>
          <p:sp>
            <p:nvSpPr>
              <p:cNvPr id="824"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5"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6"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7"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8"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29"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6" name="Group 847"/>
          <p:cNvGrpSpPr>
            <a:grpSpLocks/>
          </p:cNvGrpSpPr>
          <p:nvPr/>
        </p:nvGrpSpPr>
        <p:grpSpPr bwMode="auto">
          <a:xfrm>
            <a:off x="5342144" y="3687991"/>
            <a:ext cx="177210" cy="287392"/>
            <a:chOff x="4608" y="700"/>
            <a:chExt cx="306" cy="553"/>
          </a:xfrm>
        </p:grpSpPr>
        <p:grpSp>
          <p:nvGrpSpPr>
            <p:cNvPr id="847" name="Group 848"/>
            <p:cNvGrpSpPr>
              <a:grpSpLocks/>
            </p:cNvGrpSpPr>
            <p:nvPr/>
          </p:nvGrpSpPr>
          <p:grpSpPr bwMode="auto">
            <a:xfrm>
              <a:off x="4694" y="784"/>
              <a:ext cx="134" cy="469"/>
              <a:chOff x="4740" y="784"/>
              <a:chExt cx="88" cy="692"/>
            </a:xfrm>
          </p:grpSpPr>
          <p:sp>
            <p:nvSpPr>
              <p:cNvPr id="855"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56" name="Group 850"/>
              <p:cNvGrpSpPr>
                <a:grpSpLocks/>
              </p:cNvGrpSpPr>
              <p:nvPr/>
            </p:nvGrpSpPr>
            <p:grpSpPr bwMode="auto">
              <a:xfrm>
                <a:off x="4740" y="784"/>
                <a:ext cx="88" cy="692"/>
                <a:chOff x="4740" y="784"/>
                <a:chExt cx="88" cy="692"/>
              </a:xfrm>
            </p:grpSpPr>
            <p:sp>
              <p:nvSpPr>
                <p:cNvPr id="857"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8"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59"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0"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1"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2"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3"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4"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5"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6"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7"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8"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9"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0"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48" name="Group 865"/>
            <p:cNvGrpSpPr>
              <a:grpSpLocks/>
            </p:cNvGrpSpPr>
            <p:nvPr/>
          </p:nvGrpSpPr>
          <p:grpSpPr bwMode="auto">
            <a:xfrm>
              <a:off x="4608" y="700"/>
              <a:ext cx="306" cy="90"/>
              <a:chOff x="748" y="2251"/>
              <a:chExt cx="306" cy="90"/>
            </a:xfrm>
          </p:grpSpPr>
          <p:sp>
            <p:nvSpPr>
              <p:cNvPr id="849"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0"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1"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2"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3"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4"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sp>
        <p:nvSpPr>
          <p:cNvPr id="871" name="Line 872"/>
          <p:cNvSpPr>
            <a:spLocks noChangeShapeType="1"/>
          </p:cNvSpPr>
          <p:nvPr/>
        </p:nvSpPr>
        <p:spPr bwMode="auto">
          <a:xfrm flipV="1">
            <a:off x="6167494" y="3262324"/>
            <a:ext cx="0" cy="2864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2" name="Line 873"/>
          <p:cNvSpPr>
            <a:spLocks noChangeShapeType="1"/>
          </p:cNvSpPr>
          <p:nvPr/>
        </p:nvSpPr>
        <p:spPr bwMode="auto">
          <a:xfrm flipV="1">
            <a:off x="5786639" y="3262325"/>
            <a:ext cx="336797" cy="5079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3" name="Line 874"/>
          <p:cNvSpPr>
            <a:spLocks noChangeShapeType="1"/>
          </p:cNvSpPr>
          <p:nvPr/>
        </p:nvSpPr>
        <p:spPr bwMode="auto">
          <a:xfrm flipV="1">
            <a:off x="5742581" y="3180084"/>
            <a:ext cx="247702" cy="1798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4" name="Line 875"/>
          <p:cNvSpPr>
            <a:spLocks noChangeShapeType="1"/>
          </p:cNvSpPr>
          <p:nvPr/>
        </p:nvSpPr>
        <p:spPr bwMode="auto">
          <a:xfrm flipV="1">
            <a:off x="5412637" y="3220752"/>
            <a:ext cx="665762" cy="3687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5" name="Line 876"/>
          <p:cNvSpPr>
            <a:spLocks noChangeShapeType="1"/>
          </p:cNvSpPr>
          <p:nvPr/>
        </p:nvSpPr>
        <p:spPr bwMode="auto">
          <a:xfrm flipV="1">
            <a:off x="5431238" y="3220752"/>
            <a:ext cx="647160" cy="7130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76" name="Group 877"/>
          <p:cNvGrpSpPr>
            <a:grpSpLocks/>
          </p:cNvGrpSpPr>
          <p:nvPr/>
        </p:nvGrpSpPr>
        <p:grpSpPr bwMode="auto">
          <a:xfrm>
            <a:off x="5901205" y="2975841"/>
            <a:ext cx="579608" cy="395843"/>
            <a:chOff x="3197" y="2387"/>
            <a:chExt cx="592" cy="438"/>
          </a:xfrm>
        </p:grpSpPr>
        <p:sp>
          <p:nvSpPr>
            <p:cNvPr id="877" name="AutoShape 878"/>
            <p:cNvSpPr>
              <a:spLocks noChangeArrowheads="1"/>
            </p:cNvSpPr>
            <p:nvPr/>
          </p:nvSpPr>
          <p:spPr bwMode="auto">
            <a:xfrm>
              <a:off x="3197" y="2387"/>
              <a:ext cx="545" cy="363"/>
            </a:xfrm>
            <a:prstGeom prst="can">
              <a:avLst>
                <a:gd name="adj" fmla="val 44935"/>
              </a:avLst>
            </a:prstGeom>
            <a:solidFill>
              <a:srgbClr val="66FFFF"/>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100" b="1">
                <a:latin typeface="微软雅黑" panose="020B0503020204020204" pitchFamily="34" charset="-122"/>
                <a:ea typeface="微软雅黑" panose="020B0503020204020204" pitchFamily="34" charset="-122"/>
              </a:endParaRPr>
            </a:p>
          </p:txBody>
        </p:sp>
        <p:sp>
          <p:nvSpPr>
            <p:cNvPr id="878" name="Text Box 879"/>
            <p:cNvSpPr txBox="1">
              <a:spLocks noChangeArrowheads="1"/>
            </p:cNvSpPr>
            <p:nvPr/>
          </p:nvSpPr>
          <p:spPr bwMode="auto">
            <a:xfrm>
              <a:off x="3233" y="2515"/>
              <a:ext cx="556" cy="3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MSC</a:t>
              </a:r>
            </a:p>
          </p:txBody>
        </p:sp>
      </p:grpSp>
      <p:sp>
        <p:nvSpPr>
          <p:cNvPr id="879" name="Text Box 880"/>
          <p:cNvSpPr txBox="1">
            <a:spLocks noChangeArrowheads="1"/>
          </p:cNvSpPr>
          <p:nvPr/>
        </p:nvSpPr>
        <p:spPr bwMode="auto">
          <a:xfrm>
            <a:off x="7571334" y="2214359"/>
            <a:ext cx="912700" cy="27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 </a:t>
            </a:r>
            <a:r>
              <a:rPr kumimoji="1" lang="zh-CN" altLang="en-US" sz="1200" b="1" dirty="0">
                <a:latin typeface="微软雅黑" panose="020B0503020204020204" pitchFamily="34" charset="-122"/>
                <a:ea typeface="微软雅黑" panose="020B0503020204020204" pitchFamily="34" charset="-122"/>
              </a:rPr>
              <a:t>切换后</a:t>
            </a:r>
          </a:p>
        </p:txBody>
      </p:sp>
      <p:grpSp>
        <p:nvGrpSpPr>
          <p:cNvPr id="880" name="Group 881"/>
          <p:cNvGrpSpPr>
            <a:grpSpLocks/>
          </p:cNvGrpSpPr>
          <p:nvPr/>
        </p:nvGrpSpPr>
        <p:grpSpPr bwMode="auto">
          <a:xfrm>
            <a:off x="6611983" y="3714204"/>
            <a:ext cx="310362" cy="147312"/>
            <a:chOff x="3561" y="3339"/>
            <a:chExt cx="317" cy="163"/>
          </a:xfrm>
        </p:grpSpPr>
        <p:sp>
          <p:nvSpPr>
            <p:cNvPr id="881"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882" name="Group 883"/>
            <p:cNvGrpSpPr>
              <a:grpSpLocks/>
            </p:cNvGrpSpPr>
            <p:nvPr/>
          </p:nvGrpSpPr>
          <p:grpSpPr bwMode="auto">
            <a:xfrm flipH="1">
              <a:off x="3676" y="3344"/>
              <a:ext cx="45" cy="34"/>
              <a:chOff x="3037" y="3208"/>
              <a:chExt cx="45" cy="34"/>
            </a:xfrm>
          </p:grpSpPr>
          <p:sp>
            <p:nvSpPr>
              <p:cNvPr id="100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3" name="Group 886"/>
            <p:cNvGrpSpPr>
              <a:grpSpLocks/>
            </p:cNvGrpSpPr>
            <p:nvPr/>
          </p:nvGrpSpPr>
          <p:grpSpPr bwMode="auto">
            <a:xfrm flipH="1">
              <a:off x="3614" y="3351"/>
              <a:ext cx="168" cy="55"/>
              <a:chOff x="2976" y="3215"/>
              <a:chExt cx="168" cy="55"/>
            </a:xfrm>
          </p:grpSpPr>
          <p:sp>
            <p:nvSpPr>
              <p:cNvPr id="988"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89" name="Group 888"/>
              <p:cNvGrpSpPr>
                <a:grpSpLocks/>
              </p:cNvGrpSpPr>
              <p:nvPr/>
            </p:nvGrpSpPr>
            <p:grpSpPr bwMode="auto">
              <a:xfrm>
                <a:off x="2976" y="3215"/>
                <a:ext cx="132" cy="55"/>
                <a:chOff x="2976" y="3215"/>
                <a:chExt cx="132" cy="55"/>
              </a:xfrm>
            </p:grpSpPr>
            <p:grpSp>
              <p:nvGrpSpPr>
                <p:cNvPr id="990" name="Group 889"/>
                <p:cNvGrpSpPr>
                  <a:grpSpLocks/>
                </p:cNvGrpSpPr>
                <p:nvPr/>
              </p:nvGrpSpPr>
              <p:grpSpPr bwMode="auto">
                <a:xfrm>
                  <a:off x="3014" y="3215"/>
                  <a:ext cx="94" cy="55"/>
                  <a:chOff x="3014" y="3215"/>
                  <a:chExt cx="94" cy="55"/>
                </a:xfrm>
              </p:grpSpPr>
              <p:grpSp>
                <p:nvGrpSpPr>
                  <p:cNvPr id="992" name="Group 890"/>
                  <p:cNvGrpSpPr>
                    <a:grpSpLocks/>
                  </p:cNvGrpSpPr>
                  <p:nvPr/>
                </p:nvGrpSpPr>
                <p:grpSpPr bwMode="auto">
                  <a:xfrm>
                    <a:off x="3054" y="3218"/>
                    <a:ext cx="54" cy="52"/>
                    <a:chOff x="3054" y="3218"/>
                    <a:chExt cx="54" cy="52"/>
                  </a:xfrm>
                </p:grpSpPr>
                <p:grpSp>
                  <p:nvGrpSpPr>
                    <p:cNvPr id="999" name="Group 891"/>
                    <p:cNvGrpSpPr>
                      <a:grpSpLocks/>
                    </p:cNvGrpSpPr>
                    <p:nvPr/>
                  </p:nvGrpSpPr>
                  <p:grpSpPr bwMode="auto">
                    <a:xfrm>
                      <a:off x="3090" y="3228"/>
                      <a:ext cx="9" cy="3"/>
                      <a:chOff x="3090" y="3228"/>
                      <a:chExt cx="9" cy="3"/>
                    </a:xfrm>
                  </p:grpSpPr>
                  <p:sp>
                    <p:nvSpPr>
                      <p:cNvPr id="100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00"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001"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93" name="Group 896"/>
                  <p:cNvGrpSpPr>
                    <a:grpSpLocks/>
                  </p:cNvGrpSpPr>
                  <p:nvPr/>
                </p:nvGrpSpPr>
                <p:grpSpPr bwMode="auto">
                  <a:xfrm>
                    <a:off x="3014" y="3215"/>
                    <a:ext cx="54" cy="53"/>
                    <a:chOff x="3014" y="3215"/>
                    <a:chExt cx="54" cy="53"/>
                  </a:xfrm>
                </p:grpSpPr>
                <p:grpSp>
                  <p:nvGrpSpPr>
                    <p:cNvPr id="994" name="Group 897"/>
                    <p:cNvGrpSpPr>
                      <a:grpSpLocks/>
                    </p:cNvGrpSpPr>
                    <p:nvPr/>
                  </p:nvGrpSpPr>
                  <p:grpSpPr bwMode="auto">
                    <a:xfrm>
                      <a:off x="3050" y="3224"/>
                      <a:ext cx="10" cy="4"/>
                      <a:chOff x="3050" y="3224"/>
                      <a:chExt cx="10" cy="4"/>
                    </a:xfrm>
                  </p:grpSpPr>
                  <p:sp>
                    <p:nvSpPr>
                      <p:cNvPr id="997"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8"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95"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96"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991"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4" name="Group 903"/>
            <p:cNvGrpSpPr>
              <a:grpSpLocks/>
            </p:cNvGrpSpPr>
            <p:nvPr/>
          </p:nvGrpSpPr>
          <p:grpSpPr bwMode="auto">
            <a:xfrm flipH="1">
              <a:off x="3626" y="3348"/>
              <a:ext cx="7" cy="35"/>
              <a:chOff x="3125" y="3212"/>
              <a:chExt cx="7" cy="35"/>
            </a:xfrm>
          </p:grpSpPr>
          <p:sp>
            <p:nvSpPr>
              <p:cNvPr id="986"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7"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5" name="Group 906"/>
            <p:cNvGrpSpPr>
              <a:grpSpLocks/>
            </p:cNvGrpSpPr>
            <p:nvPr/>
          </p:nvGrpSpPr>
          <p:grpSpPr bwMode="auto">
            <a:xfrm flipH="1">
              <a:off x="3655" y="3348"/>
              <a:ext cx="9" cy="38"/>
              <a:chOff x="3094" y="3212"/>
              <a:chExt cx="9" cy="38"/>
            </a:xfrm>
          </p:grpSpPr>
          <p:sp>
            <p:nvSpPr>
              <p:cNvPr id="984"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5"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86" name="Group 909"/>
            <p:cNvGrpSpPr>
              <a:grpSpLocks/>
            </p:cNvGrpSpPr>
            <p:nvPr/>
          </p:nvGrpSpPr>
          <p:grpSpPr bwMode="auto">
            <a:xfrm flipH="1">
              <a:off x="3582" y="3404"/>
              <a:ext cx="272" cy="98"/>
              <a:chOff x="2904" y="3268"/>
              <a:chExt cx="272" cy="98"/>
            </a:xfrm>
          </p:grpSpPr>
          <p:grpSp>
            <p:nvGrpSpPr>
              <p:cNvPr id="957" name="Group 910"/>
              <p:cNvGrpSpPr>
                <a:grpSpLocks/>
              </p:cNvGrpSpPr>
              <p:nvPr/>
            </p:nvGrpSpPr>
            <p:grpSpPr bwMode="auto">
              <a:xfrm>
                <a:off x="2904" y="3289"/>
                <a:ext cx="42" cy="54"/>
                <a:chOff x="2904" y="3289"/>
                <a:chExt cx="42" cy="54"/>
              </a:xfrm>
            </p:grpSpPr>
            <p:sp>
              <p:nvSpPr>
                <p:cNvPr id="982"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3"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58" name="Group 913"/>
              <p:cNvGrpSpPr>
                <a:grpSpLocks/>
              </p:cNvGrpSpPr>
              <p:nvPr/>
            </p:nvGrpSpPr>
            <p:grpSpPr bwMode="auto">
              <a:xfrm>
                <a:off x="2983" y="3281"/>
                <a:ext cx="55" cy="85"/>
                <a:chOff x="2983" y="3281"/>
                <a:chExt cx="55" cy="85"/>
              </a:xfrm>
            </p:grpSpPr>
            <p:sp>
              <p:nvSpPr>
                <p:cNvPr id="971"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2" name="Group 915"/>
                <p:cNvGrpSpPr>
                  <a:grpSpLocks/>
                </p:cNvGrpSpPr>
                <p:nvPr/>
              </p:nvGrpSpPr>
              <p:grpSpPr bwMode="auto">
                <a:xfrm>
                  <a:off x="2983" y="3290"/>
                  <a:ext cx="49" cy="76"/>
                  <a:chOff x="2983" y="3290"/>
                  <a:chExt cx="49" cy="76"/>
                </a:xfrm>
              </p:grpSpPr>
              <p:sp>
                <p:nvSpPr>
                  <p:cNvPr id="973"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4" name="Group 917"/>
                  <p:cNvGrpSpPr>
                    <a:grpSpLocks/>
                  </p:cNvGrpSpPr>
                  <p:nvPr/>
                </p:nvGrpSpPr>
                <p:grpSpPr bwMode="auto">
                  <a:xfrm>
                    <a:off x="2992" y="3292"/>
                    <a:ext cx="40" cy="74"/>
                    <a:chOff x="2992" y="3292"/>
                    <a:chExt cx="40" cy="74"/>
                  </a:xfrm>
                </p:grpSpPr>
                <p:sp>
                  <p:nvSpPr>
                    <p:cNvPr id="975"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6"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7"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8"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79" name="Group 922"/>
                    <p:cNvGrpSpPr>
                      <a:grpSpLocks/>
                    </p:cNvGrpSpPr>
                    <p:nvPr/>
                  </p:nvGrpSpPr>
                  <p:grpSpPr bwMode="auto">
                    <a:xfrm>
                      <a:off x="3009" y="3324"/>
                      <a:ext cx="5" cy="10"/>
                      <a:chOff x="3009" y="3324"/>
                      <a:chExt cx="5" cy="10"/>
                    </a:xfrm>
                  </p:grpSpPr>
                  <p:sp>
                    <p:nvSpPr>
                      <p:cNvPr id="980"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81"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59" name="Group 925"/>
              <p:cNvGrpSpPr>
                <a:grpSpLocks/>
              </p:cNvGrpSpPr>
              <p:nvPr/>
            </p:nvGrpSpPr>
            <p:grpSpPr bwMode="auto">
              <a:xfrm>
                <a:off x="3137" y="3268"/>
                <a:ext cx="39" cy="59"/>
                <a:chOff x="3137" y="3268"/>
                <a:chExt cx="39" cy="59"/>
              </a:xfrm>
            </p:grpSpPr>
            <p:sp>
              <p:nvSpPr>
                <p:cNvPr id="960"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1" name="Group 927"/>
                <p:cNvGrpSpPr>
                  <a:grpSpLocks/>
                </p:cNvGrpSpPr>
                <p:nvPr/>
              </p:nvGrpSpPr>
              <p:grpSpPr bwMode="auto">
                <a:xfrm>
                  <a:off x="3137" y="3270"/>
                  <a:ext cx="37" cy="57"/>
                  <a:chOff x="3137" y="3270"/>
                  <a:chExt cx="37" cy="57"/>
                </a:xfrm>
              </p:grpSpPr>
              <p:sp>
                <p:nvSpPr>
                  <p:cNvPr id="962"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3" name="Group 929"/>
                  <p:cNvGrpSpPr>
                    <a:grpSpLocks/>
                  </p:cNvGrpSpPr>
                  <p:nvPr/>
                </p:nvGrpSpPr>
                <p:grpSpPr bwMode="auto">
                  <a:xfrm>
                    <a:off x="3144" y="3271"/>
                    <a:ext cx="30" cy="56"/>
                    <a:chOff x="3144" y="3271"/>
                    <a:chExt cx="30" cy="56"/>
                  </a:xfrm>
                </p:grpSpPr>
                <p:sp>
                  <p:nvSpPr>
                    <p:cNvPr id="964"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5"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6"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67"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68" name="Group 934"/>
                    <p:cNvGrpSpPr>
                      <a:grpSpLocks/>
                    </p:cNvGrpSpPr>
                    <p:nvPr/>
                  </p:nvGrpSpPr>
                  <p:grpSpPr bwMode="auto">
                    <a:xfrm>
                      <a:off x="3156" y="3295"/>
                      <a:ext cx="4" cy="8"/>
                      <a:chOff x="3156" y="3295"/>
                      <a:chExt cx="4" cy="8"/>
                    </a:xfrm>
                  </p:grpSpPr>
                  <p:sp>
                    <p:nvSpPr>
                      <p:cNvPr id="969"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70"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grpSp>
          <p:nvGrpSpPr>
            <p:cNvPr id="887" name="Group 937"/>
            <p:cNvGrpSpPr>
              <a:grpSpLocks/>
            </p:cNvGrpSpPr>
            <p:nvPr/>
          </p:nvGrpSpPr>
          <p:grpSpPr bwMode="auto">
            <a:xfrm flipH="1">
              <a:off x="3568" y="3339"/>
              <a:ext cx="307" cy="133"/>
              <a:chOff x="2883" y="3203"/>
              <a:chExt cx="307" cy="133"/>
            </a:xfrm>
          </p:grpSpPr>
          <p:grpSp>
            <p:nvGrpSpPr>
              <p:cNvPr id="906" name="Group 938"/>
              <p:cNvGrpSpPr>
                <a:grpSpLocks/>
              </p:cNvGrpSpPr>
              <p:nvPr/>
            </p:nvGrpSpPr>
            <p:grpSpPr bwMode="auto">
              <a:xfrm>
                <a:off x="2883" y="3203"/>
                <a:ext cx="307" cy="133"/>
                <a:chOff x="2883" y="3203"/>
                <a:chExt cx="307" cy="133"/>
              </a:xfrm>
            </p:grpSpPr>
            <p:grpSp>
              <p:nvGrpSpPr>
                <p:cNvPr id="928" name="Group 939"/>
                <p:cNvGrpSpPr>
                  <a:grpSpLocks/>
                </p:cNvGrpSpPr>
                <p:nvPr/>
              </p:nvGrpSpPr>
              <p:grpSpPr bwMode="auto">
                <a:xfrm>
                  <a:off x="2883" y="3203"/>
                  <a:ext cx="307" cy="133"/>
                  <a:chOff x="2883" y="3203"/>
                  <a:chExt cx="307" cy="133"/>
                </a:xfrm>
              </p:grpSpPr>
              <p:sp>
                <p:nvSpPr>
                  <p:cNvPr id="952"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53" name="Group 941"/>
                  <p:cNvGrpSpPr>
                    <a:grpSpLocks/>
                  </p:cNvGrpSpPr>
                  <p:nvPr/>
                </p:nvGrpSpPr>
                <p:grpSpPr bwMode="auto">
                  <a:xfrm>
                    <a:off x="2883" y="3203"/>
                    <a:ext cx="307" cy="133"/>
                    <a:chOff x="2883" y="3203"/>
                    <a:chExt cx="307" cy="133"/>
                  </a:xfrm>
                </p:grpSpPr>
                <p:sp>
                  <p:nvSpPr>
                    <p:cNvPr id="954"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5"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6"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29" name="Group 945"/>
                <p:cNvGrpSpPr>
                  <a:grpSpLocks/>
                </p:cNvGrpSpPr>
                <p:nvPr/>
              </p:nvGrpSpPr>
              <p:grpSpPr bwMode="auto">
                <a:xfrm>
                  <a:off x="2975" y="3240"/>
                  <a:ext cx="178" cy="76"/>
                  <a:chOff x="2975" y="3240"/>
                  <a:chExt cx="178" cy="76"/>
                </a:xfrm>
              </p:grpSpPr>
              <p:grpSp>
                <p:nvGrpSpPr>
                  <p:cNvPr id="930" name="Group 946"/>
                  <p:cNvGrpSpPr>
                    <a:grpSpLocks/>
                  </p:cNvGrpSpPr>
                  <p:nvPr/>
                </p:nvGrpSpPr>
                <p:grpSpPr bwMode="auto">
                  <a:xfrm>
                    <a:off x="2975" y="3297"/>
                    <a:ext cx="8" cy="7"/>
                    <a:chOff x="2975" y="3297"/>
                    <a:chExt cx="8" cy="7"/>
                  </a:xfrm>
                </p:grpSpPr>
                <p:sp>
                  <p:nvSpPr>
                    <p:cNvPr id="950"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51"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1" name="Group 949"/>
                  <p:cNvGrpSpPr>
                    <a:grpSpLocks/>
                  </p:cNvGrpSpPr>
                  <p:nvPr/>
                </p:nvGrpSpPr>
                <p:grpSpPr bwMode="auto">
                  <a:xfrm>
                    <a:off x="3052" y="3240"/>
                    <a:ext cx="101" cy="76"/>
                    <a:chOff x="3052" y="3240"/>
                    <a:chExt cx="101" cy="76"/>
                  </a:xfrm>
                </p:grpSpPr>
                <p:grpSp>
                  <p:nvGrpSpPr>
                    <p:cNvPr id="932" name="Group 950"/>
                    <p:cNvGrpSpPr>
                      <a:grpSpLocks/>
                    </p:cNvGrpSpPr>
                    <p:nvPr/>
                  </p:nvGrpSpPr>
                  <p:grpSpPr bwMode="auto">
                    <a:xfrm>
                      <a:off x="3064" y="3240"/>
                      <a:ext cx="20" cy="23"/>
                      <a:chOff x="3064" y="3240"/>
                      <a:chExt cx="20" cy="23"/>
                    </a:xfrm>
                  </p:grpSpPr>
                  <p:sp>
                    <p:nvSpPr>
                      <p:cNvPr id="943"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4" name="Group 952"/>
                      <p:cNvGrpSpPr>
                        <a:grpSpLocks/>
                      </p:cNvGrpSpPr>
                      <p:nvPr/>
                    </p:nvGrpSpPr>
                    <p:grpSpPr bwMode="auto">
                      <a:xfrm>
                        <a:off x="3064" y="3240"/>
                        <a:ext cx="18" cy="23"/>
                        <a:chOff x="3064" y="3240"/>
                        <a:chExt cx="18" cy="23"/>
                      </a:xfrm>
                    </p:grpSpPr>
                    <p:sp>
                      <p:nvSpPr>
                        <p:cNvPr id="945"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46" name="Group 954"/>
                        <p:cNvGrpSpPr>
                          <a:grpSpLocks/>
                        </p:cNvGrpSpPr>
                        <p:nvPr/>
                      </p:nvGrpSpPr>
                      <p:grpSpPr bwMode="auto">
                        <a:xfrm>
                          <a:off x="3064" y="3242"/>
                          <a:ext cx="18" cy="21"/>
                          <a:chOff x="3064" y="3242"/>
                          <a:chExt cx="18" cy="21"/>
                        </a:xfrm>
                      </p:grpSpPr>
                      <p:sp>
                        <p:nvSpPr>
                          <p:cNvPr id="947"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8"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9"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nvGrpSpPr>
                    <p:cNvPr id="933" name="Group 958"/>
                    <p:cNvGrpSpPr>
                      <a:grpSpLocks/>
                    </p:cNvGrpSpPr>
                    <p:nvPr/>
                  </p:nvGrpSpPr>
                  <p:grpSpPr bwMode="auto">
                    <a:xfrm>
                      <a:off x="3096" y="3250"/>
                      <a:ext cx="51" cy="11"/>
                      <a:chOff x="3096" y="3250"/>
                      <a:chExt cx="51" cy="11"/>
                    </a:xfrm>
                  </p:grpSpPr>
                  <p:grpSp>
                    <p:nvGrpSpPr>
                      <p:cNvPr id="937" name="Group 959"/>
                      <p:cNvGrpSpPr>
                        <a:grpSpLocks/>
                      </p:cNvGrpSpPr>
                      <p:nvPr/>
                    </p:nvGrpSpPr>
                    <p:grpSpPr bwMode="auto">
                      <a:xfrm>
                        <a:off x="3096" y="3255"/>
                        <a:ext cx="9" cy="6"/>
                        <a:chOff x="3096" y="3255"/>
                        <a:chExt cx="9" cy="6"/>
                      </a:xfrm>
                    </p:grpSpPr>
                    <p:sp>
                      <p:nvSpPr>
                        <p:cNvPr id="941"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2"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38" name="Group 962"/>
                      <p:cNvGrpSpPr>
                        <a:grpSpLocks/>
                      </p:cNvGrpSpPr>
                      <p:nvPr/>
                    </p:nvGrpSpPr>
                    <p:grpSpPr bwMode="auto">
                      <a:xfrm>
                        <a:off x="3138" y="3250"/>
                        <a:ext cx="9" cy="5"/>
                        <a:chOff x="3138" y="3250"/>
                        <a:chExt cx="9" cy="5"/>
                      </a:xfrm>
                    </p:grpSpPr>
                    <p:sp>
                      <p:nvSpPr>
                        <p:cNvPr id="939"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0"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34" name="Group 965"/>
                    <p:cNvGrpSpPr>
                      <a:grpSpLocks/>
                    </p:cNvGrpSpPr>
                    <p:nvPr/>
                  </p:nvGrpSpPr>
                  <p:grpSpPr bwMode="auto">
                    <a:xfrm>
                      <a:off x="3052" y="3245"/>
                      <a:ext cx="101" cy="71"/>
                      <a:chOff x="3052" y="3245"/>
                      <a:chExt cx="101" cy="71"/>
                    </a:xfrm>
                  </p:grpSpPr>
                  <p:sp>
                    <p:nvSpPr>
                      <p:cNvPr id="935"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36"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nvGrpSpPr>
              <p:cNvPr id="907" name="Group 968"/>
              <p:cNvGrpSpPr>
                <a:grpSpLocks/>
              </p:cNvGrpSpPr>
              <p:nvPr/>
            </p:nvGrpSpPr>
            <p:grpSpPr bwMode="auto">
              <a:xfrm>
                <a:off x="2883" y="3275"/>
                <a:ext cx="77" cy="45"/>
                <a:chOff x="2883" y="3275"/>
                <a:chExt cx="77" cy="45"/>
              </a:xfrm>
            </p:grpSpPr>
            <p:grpSp>
              <p:nvGrpSpPr>
                <p:cNvPr id="908" name="Group 969"/>
                <p:cNvGrpSpPr>
                  <a:grpSpLocks/>
                </p:cNvGrpSpPr>
                <p:nvPr/>
              </p:nvGrpSpPr>
              <p:grpSpPr bwMode="auto">
                <a:xfrm>
                  <a:off x="2884" y="3281"/>
                  <a:ext cx="76" cy="39"/>
                  <a:chOff x="2884" y="3281"/>
                  <a:chExt cx="76" cy="39"/>
                </a:xfrm>
              </p:grpSpPr>
              <p:grpSp>
                <p:nvGrpSpPr>
                  <p:cNvPr id="910" name="Group 970"/>
                  <p:cNvGrpSpPr>
                    <a:grpSpLocks/>
                  </p:cNvGrpSpPr>
                  <p:nvPr/>
                </p:nvGrpSpPr>
                <p:grpSpPr bwMode="auto">
                  <a:xfrm>
                    <a:off x="2892" y="3283"/>
                    <a:ext cx="47" cy="37"/>
                    <a:chOff x="2892" y="3283"/>
                    <a:chExt cx="47" cy="37"/>
                  </a:xfrm>
                </p:grpSpPr>
                <p:sp>
                  <p:nvSpPr>
                    <p:cNvPr id="920"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921" name="Group 972"/>
                    <p:cNvGrpSpPr>
                      <a:grpSpLocks/>
                    </p:cNvGrpSpPr>
                    <p:nvPr/>
                  </p:nvGrpSpPr>
                  <p:grpSpPr bwMode="auto">
                    <a:xfrm>
                      <a:off x="2895" y="3285"/>
                      <a:ext cx="40" cy="25"/>
                      <a:chOff x="2895" y="3285"/>
                      <a:chExt cx="40" cy="25"/>
                    </a:xfrm>
                  </p:grpSpPr>
                  <p:sp>
                    <p:nvSpPr>
                      <p:cNvPr id="922"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3"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4"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5"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6"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27"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911" name="Group 979"/>
                  <p:cNvGrpSpPr>
                    <a:grpSpLocks/>
                  </p:cNvGrpSpPr>
                  <p:nvPr/>
                </p:nvGrpSpPr>
                <p:grpSpPr bwMode="auto">
                  <a:xfrm>
                    <a:off x="2884" y="3281"/>
                    <a:ext cx="76" cy="35"/>
                    <a:chOff x="2884" y="3281"/>
                    <a:chExt cx="76" cy="35"/>
                  </a:xfrm>
                </p:grpSpPr>
                <p:grpSp>
                  <p:nvGrpSpPr>
                    <p:cNvPr id="912" name="Group 980"/>
                    <p:cNvGrpSpPr>
                      <a:grpSpLocks/>
                    </p:cNvGrpSpPr>
                    <p:nvPr/>
                  </p:nvGrpSpPr>
                  <p:grpSpPr bwMode="auto">
                    <a:xfrm>
                      <a:off x="2884" y="3281"/>
                      <a:ext cx="12" cy="26"/>
                      <a:chOff x="2884" y="3281"/>
                      <a:chExt cx="12" cy="26"/>
                    </a:xfrm>
                  </p:grpSpPr>
                  <p:sp>
                    <p:nvSpPr>
                      <p:cNvPr id="917"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8"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9"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913" name="Group 984"/>
                    <p:cNvGrpSpPr>
                      <a:grpSpLocks/>
                    </p:cNvGrpSpPr>
                    <p:nvPr/>
                  </p:nvGrpSpPr>
                  <p:grpSpPr bwMode="auto">
                    <a:xfrm>
                      <a:off x="2933" y="3295"/>
                      <a:ext cx="27" cy="21"/>
                      <a:chOff x="2933" y="3295"/>
                      <a:chExt cx="27" cy="21"/>
                    </a:xfrm>
                  </p:grpSpPr>
                  <p:sp>
                    <p:nvSpPr>
                      <p:cNvPr id="914"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5"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16"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sp>
              <p:nvSpPr>
                <p:cNvPr id="909"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888" name="Group 989"/>
            <p:cNvGrpSpPr>
              <a:grpSpLocks/>
            </p:cNvGrpSpPr>
            <p:nvPr/>
          </p:nvGrpSpPr>
          <p:grpSpPr bwMode="auto">
            <a:xfrm flipH="1">
              <a:off x="3561" y="3405"/>
              <a:ext cx="317" cy="67"/>
              <a:chOff x="2880" y="3269"/>
              <a:chExt cx="317" cy="67"/>
            </a:xfrm>
          </p:grpSpPr>
          <p:grpSp>
            <p:nvGrpSpPr>
              <p:cNvPr id="889" name="Group 990"/>
              <p:cNvGrpSpPr>
                <a:grpSpLocks/>
              </p:cNvGrpSpPr>
              <p:nvPr/>
            </p:nvGrpSpPr>
            <p:grpSpPr bwMode="auto">
              <a:xfrm>
                <a:off x="3174" y="3269"/>
                <a:ext cx="23" cy="20"/>
                <a:chOff x="3174" y="3269"/>
                <a:chExt cx="23" cy="20"/>
              </a:xfrm>
            </p:grpSpPr>
            <p:grpSp>
              <p:nvGrpSpPr>
                <p:cNvPr id="902" name="Group 991"/>
                <p:cNvGrpSpPr>
                  <a:grpSpLocks/>
                </p:cNvGrpSpPr>
                <p:nvPr/>
              </p:nvGrpSpPr>
              <p:grpSpPr bwMode="auto">
                <a:xfrm>
                  <a:off x="3174" y="3269"/>
                  <a:ext cx="23" cy="20"/>
                  <a:chOff x="3174" y="3269"/>
                  <a:chExt cx="23" cy="20"/>
                </a:xfrm>
              </p:grpSpPr>
              <p:sp>
                <p:nvSpPr>
                  <p:cNvPr id="904"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5"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03"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0" name="Group 995"/>
              <p:cNvGrpSpPr>
                <a:grpSpLocks/>
              </p:cNvGrpSpPr>
              <p:nvPr/>
            </p:nvGrpSpPr>
            <p:grpSpPr bwMode="auto">
              <a:xfrm>
                <a:off x="2880" y="3291"/>
                <a:ext cx="103" cy="45"/>
                <a:chOff x="2880" y="3291"/>
                <a:chExt cx="103" cy="45"/>
              </a:xfrm>
            </p:grpSpPr>
            <p:grpSp>
              <p:nvGrpSpPr>
                <p:cNvPr id="891" name="Group 996"/>
                <p:cNvGrpSpPr>
                  <a:grpSpLocks/>
                </p:cNvGrpSpPr>
                <p:nvPr/>
              </p:nvGrpSpPr>
              <p:grpSpPr bwMode="auto">
                <a:xfrm>
                  <a:off x="2880" y="3291"/>
                  <a:ext cx="103" cy="45"/>
                  <a:chOff x="2880" y="3291"/>
                  <a:chExt cx="103" cy="45"/>
                </a:xfrm>
              </p:grpSpPr>
              <p:sp>
                <p:nvSpPr>
                  <p:cNvPr id="899"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0"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1"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2" name="Group 1000"/>
                <p:cNvGrpSpPr>
                  <a:grpSpLocks/>
                </p:cNvGrpSpPr>
                <p:nvPr/>
              </p:nvGrpSpPr>
              <p:grpSpPr bwMode="auto">
                <a:xfrm>
                  <a:off x="2884" y="3309"/>
                  <a:ext cx="66" cy="22"/>
                  <a:chOff x="2884" y="3309"/>
                  <a:chExt cx="66" cy="22"/>
                </a:xfrm>
              </p:grpSpPr>
              <p:grpSp>
                <p:nvGrpSpPr>
                  <p:cNvPr id="893" name="Group 1001"/>
                  <p:cNvGrpSpPr>
                    <a:grpSpLocks/>
                  </p:cNvGrpSpPr>
                  <p:nvPr/>
                </p:nvGrpSpPr>
                <p:grpSpPr bwMode="auto">
                  <a:xfrm>
                    <a:off x="2938" y="3325"/>
                    <a:ext cx="12" cy="6"/>
                    <a:chOff x="2938" y="3325"/>
                    <a:chExt cx="12" cy="6"/>
                  </a:xfrm>
                </p:grpSpPr>
                <p:sp>
                  <p:nvSpPr>
                    <p:cNvPr id="897"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8"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nvGrpSpPr>
                  <p:cNvPr id="894" name="Group 1004"/>
                  <p:cNvGrpSpPr>
                    <a:grpSpLocks/>
                  </p:cNvGrpSpPr>
                  <p:nvPr/>
                </p:nvGrpSpPr>
                <p:grpSpPr bwMode="auto">
                  <a:xfrm>
                    <a:off x="2884" y="3309"/>
                    <a:ext cx="5" cy="7"/>
                    <a:chOff x="2884" y="3309"/>
                    <a:chExt cx="5" cy="7"/>
                  </a:xfrm>
                </p:grpSpPr>
                <p:sp>
                  <p:nvSpPr>
                    <p:cNvPr id="89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grpSp>
      </p:grpSp>
      <p:pic>
        <p:nvPicPr>
          <p:cNvPr id="1028" name="图片 10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8348" y="850859"/>
            <a:ext cx="543314" cy="478115"/>
          </a:xfrm>
          <a:prstGeom prst="rect">
            <a:avLst/>
          </a:prstGeom>
        </p:spPr>
      </p:pic>
      <p:pic>
        <p:nvPicPr>
          <p:cNvPr id="1029" name="图片 10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108" y="824104"/>
            <a:ext cx="435075" cy="382865"/>
          </a:xfrm>
          <a:prstGeom prst="rect">
            <a:avLst/>
          </a:prstGeom>
        </p:spPr>
      </p:pic>
    </p:spTree>
    <p:extLst>
      <p:ext uri="{BB962C8B-B14F-4D97-AF65-F5344CB8AC3E}">
        <p14:creationId xmlns:p14="http://schemas.microsoft.com/office/powerpoint/2010/main" val="38761141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2637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00912"/>
            <a:ext cx="4804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10344"/>
            <a:ext cx="8129016"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无线网络在移动站漫游时，会经常更换移动用户到无线网络的连接点</a:t>
            </a:r>
            <a:endParaRPr lang="en-US" altLang="zh-CN" sz="1900" b="1" dirty="0">
              <a:latin typeface="微软雅黑" pitchFamily="34" charset="-122"/>
              <a:ea typeface="微软雅黑" pitchFamily="34" charset="-122"/>
            </a:endParaRPr>
          </a:p>
          <a:p>
            <a:pPr marL="442913" eaLnBrk="0" hangingPunct="0">
              <a:lnSpc>
                <a:spcPts val="3000"/>
              </a:lnSpc>
              <a:buClr>
                <a:srgbClr val="0070C0"/>
              </a:buClr>
            </a:pPr>
            <a:r>
              <a:rPr lang="zh-CN" altLang="en-US" sz="1900" b="1" dirty="0">
                <a:latin typeface="微软雅黑" pitchFamily="34" charset="-122"/>
                <a:ea typeface="微软雅黑" pitchFamily="34" charset="-122"/>
              </a:rPr>
              <a:t>（即到移动站相关联的基站）。这样，网络的连接就会发生很短时间的中断。</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由于移动用户更新相关联的基站需要一定的时间，这就可能造成</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报文段的丢失。只要出现</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报文段频繁丢失，</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的拥塞控制就会采取措施，减小其拥塞窗口，从而使</a:t>
            </a:r>
            <a:r>
              <a:rPr lang="en-US" altLang="zh-CN" sz="1900" b="1" dirty="0">
                <a:latin typeface="微软雅黑" pitchFamily="34" charset="-122"/>
                <a:ea typeface="微软雅黑" pitchFamily="34" charset="-122"/>
              </a:rPr>
              <a:t>TCP</a:t>
            </a:r>
            <a:r>
              <a:rPr lang="zh-CN" altLang="en-US" sz="1900" b="1" dirty="0">
                <a:latin typeface="微软雅黑" pitchFamily="34" charset="-122"/>
                <a:ea typeface="微软雅黑" pitchFamily="34" charset="-122"/>
              </a:rPr>
              <a:t>发送方的报文段发送速率降低。</a:t>
            </a:r>
          </a:p>
          <a:p>
            <a:pPr marL="457200" indent="-457200" eaLnBrk="0" hangingPunct="0">
              <a:lnSpc>
                <a:spcPts val="30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当无线信道出现严重的比特差错，或由于切换产生了报文段丢失，</a:t>
            </a:r>
            <a:r>
              <a:rPr lang="zh-CN" altLang="en-US" sz="1900" b="1" dirty="0">
                <a:solidFill>
                  <a:srgbClr val="0000FF"/>
                </a:solidFill>
                <a:latin typeface="微软雅黑" pitchFamily="34" charset="-122"/>
                <a:ea typeface="微软雅黑" pitchFamily="34" charset="-122"/>
              </a:rPr>
              <a:t>减小</a:t>
            </a:r>
            <a:r>
              <a:rPr lang="en-US" altLang="zh-CN" sz="1900" b="1" dirty="0">
                <a:solidFill>
                  <a:srgbClr val="0000FF"/>
                </a:solidFill>
                <a:latin typeface="微软雅黑" pitchFamily="34" charset="-122"/>
                <a:ea typeface="微软雅黑" pitchFamily="34" charset="-122"/>
              </a:rPr>
              <a:t>TCP</a:t>
            </a:r>
            <a:r>
              <a:rPr lang="zh-CN" altLang="en-US" sz="1900" b="1" dirty="0">
                <a:solidFill>
                  <a:srgbClr val="0000FF"/>
                </a:solidFill>
                <a:latin typeface="微软雅黑" pitchFamily="34" charset="-122"/>
                <a:ea typeface="微软雅黑" pitchFamily="34" charset="-122"/>
              </a:rPr>
              <a:t>发送方的拥塞窗口对改善网络性能并不会有任何好处。</a:t>
            </a:r>
          </a:p>
        </p:txBody>
      </p:sp>
    </p:spTree>
    <p:extLst>
      <p:ext uri="{BB962C8B-B14F-4D97-AF65-F5344CB8AC3E}">
        <p14:creationId xmlns:p14="http://schemas.microsoft.com/office/powerpoint/2010/main" val="31858879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73658"/>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174144" y="748194"/>
            <a:ext cx="4804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9.4.5  </a:t>
            </a:r>
            <a:r>
              <a:rPr lang="zh-CN" altLang="en-US" sz="2400" b="1" dirty="0">
                <a:solidFill>
                  <a:schemeClr val="bg1"/>
                </a:solidFill>
                <a:latin typeface="微软雅黑" pitchFamily="34" charset="-122"/>
                <a:ea typeface="微软雅黑" pitchFamily="34" charset="-122"/>
              </a:rPr>
              <a:t>无线网络对高层协议的影响</a:t>
            </a:r>
          </a:p>
        </p:txBody>
      </p:sp>
      <p:sp>
        <p:nvSpPr>
          <p:cNvPr id="4" name="Rectangle 46"/>
          <p:cNvSpPr>
            <a:spLocks noChangeArrowheads="1"/>
          </p:cNvSpPr>
          <p:nvPr/>
        </p:nvSpPr>
        <p:spPr bwMode="auto">
          <a:xfrm>
            <a:off x="511896" y="1257626"/>
            <a:ext cx="812901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解决方法：</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本地恢复。这是指差错在什么地方出现，就在什么地方改正。</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让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发送方知道什么地方使用了无线链路。只有当</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能够确知，是有线网络部分发生了拥塞时，</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才采用拥塞控制的策略。</a:t>
            </a:r>
          </a:p>
          <a:p>
            <a:pPr marL="809625" indent="-36195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把含有移动用户的端到端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连接拆成两个互相串接的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连接。 </a:t>
            </a:r>
          </a:p>
        </p:txBody>
      </p:sp>
    </p:spTree>
    <p:extLst>
      <p:ext uri="{BB962C8B-B14F-4D97-AF65-F5344CB8AC3E}">
        <p14:creationId xmlns:p14="http://schemas.microsoft.com/office/powerpoint/2010/main" val="5974750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1172420"/>
            <a:ext cx="8053711"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前面已经介绍了两种不同的无线上网方法。</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但应注意，它们上网所需的</a:t>
            </a:r>
            <a:r>
              <a:rPr lang="zh-CN" altLang="en-US" sz="2000" b="1" dirty="0">
                <a:solidFill>
                  <a:srgbClr val="0000FF"/>
                </a:solidFill>
                <a:latin typeface="微软雅黑" pitchFamily="34" charset="-122"/>
                <a:ea typeface="微软雅黑" pitchFamily="34" charset="-122"/>
              </a:rPr>
              <a:t>费用是很不一样的</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目前</a:t>
            </a:r>
            <a:r>
              <a:rPr lang="zh-CN" altLang="en-US" sz="2000" b="1" dirty="0">
                <a:solidFill>
                  <a:srgbClr val="0000FF"/>
                </a:solidFill>
                <a:latin typeface="微软雅黑" pitchFamily="34" charset="-122"/>
                <a:ea typeface="微软雅黑" pitchFamily="34" charset="-122"/>
              </a:rPr>
              <a:t>蜂窝移动网络</a:t>
            </a:r>
            <a:r>
              <a:rPr lang="zh-CN" altLang="en-US" sz="2000" b="1" dirty="0">
                <a:latin typeface="微软雅黑" pitchFamily="34" charset="-122"/>
                <a:ea typeface="微软雅黑" pitchFamily="34" charset="-122"/>
              </a:rPr>
              <a:t>的运营商的上网收费都是按照用户所消耗的</a:t>
            </a:r>
            <a:r>
              <a:rPr lang="zh-CN" altLang="en-US" sz="2000" b="1" dirty="0">
                <a:solidFill>
                  <a:srgbClr val="0000FF"/>
                </a:solidFill>
                <a:latin typeface="微软雅黑" pitchFamily="34" charset="-122"/>
                <a:ea typeface="微软雅黑" pitchFamily="34" charset="-122"/>
              </a:rPr>
              <a:t>数据流量</a:t>
            </a:r>
            <a:r>
              <a:rPr lang="zh-CN" altLang="en-US" sz="2000" b="1" dirty="0">
                <a:latin typeface="微软雅黑" pitchFamily="34" charset="-122"/>
                <a:ea typeface="微软雅黑" pitchFamily="34" charset="-122"/>
              </a:rPr>
              <a:t>来计算的。</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我国的</a:t>
            </a:r>
            <a:r>
              <a:rPr lang="zh-CN" altLang="en-US" sz="2000" b="1" dirty="0">
                <a:solidFill>
                  <a:srgbClr val="0000FF"/>
                </a:solidFill>
                <a:latin typeface="微软雅黑" pitchFamily="34" charset="-122"/>
                <a:ea typeface="微软雅黑" pitchFamily="34" charset="-122"/>
              </a:rPr>
              <a:t>宽带入网</a:t>
            </a:r>
            <a:r>
              <a:rPr lang="zh-CN" altLang="en-US" sz="2000" b="1" dirty="0">
                <a:latin typeface="微软雅黑" pitchFamily="34" charset="-122"/>
                <a:ea typeface="微软雅黑" pitchFamily="34" charset="-122"/>
              </a:rPr>
              <a:t>一般都是根据用户使用的带宽多少，按使用的</a:t>
            </a:r>
            <a:r>
              <a:rPr lang="zh-CN" altLang="en-US" sz="2000" b="1" dirty="0">
                <a:solidFill>
                  <a:srgbClr val="0000FF"/>
                </a:solidFill>
                <a:latin typeface="微软雅黑" pitchFamily="34" charset="-122"/>
                <a:ea typeface="微软雅黑" pitchFamily="34" charset="-122"/>
              </a:rPr>
              <a:t>时间</a:t>
            </a:r>
            <a:r>
              <a:rPr lang="zh-CN" altLang="en-US" sz="2000" b="1" dirty="0">
                <a:latin typeface="微软雅黑" pitchFamily="34" charset="-122"/>
                <a:ea typeface="微软雅黑" pitchFamily="34" charset="-122"/>
              </a:rPr>
              <a:t>（按月或按年）付费的，因此，使用家庭的无线路由器上网，并不需要再增加任何额外上网的费用。</a:t>
            </a:r>
          </a:p>
        </p:txBody>
      </p:sp>
      <p:sp>
        <p:nvSpPr>
          <p:cNvPr id="5" name="AutoShape 5"/>
          <p:cNvSpPr>
            <a:spLocks noChangeArrowheads="1"/>
          </p:cNvSpPr>
          <p:nvPr/>
        </p:nvSpPr>
        <p:spPr bwMode="auto">
          <a:xfrm>
            <a:off x="545144" y="758091"/>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923955" y="724873"/>
            <a:ext cx="3296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9.5  </a:t>
            </a:r>
            <a:r>
              <a:rPr lang="zh-CN" altLang="en-US" sz="2400" b="1" dirty="0">
                <a:solidFill>
                  <a:schemeClr val="bg1"/>
                </a:solidFill>
                <a:latin typeface="微软雅黑" pitchFamily="34" charset="-122"/>
                <a:ea typeface="微软雅黑" pitchFamily="34" charset="-122"/>
              </a:rPr>
              <a:t>两种不同无线上网</a:t>
            </a:r>
          </a:p>
        </p:txBody>
      </p:sp>
    </p:spTree>
    <p:extLst>
      <p:ext uri="{BB962C8B-B14F-4D97-AF65-F5344CB8AC3E}">
        <p14:creationId xmlns:p14="http://schemas.microsoft.com/office/powerpoint/2010/main" val="6187584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Rectangle 13"/>
          <p:cNvSpPr>
            <a:spLocks noChangeArrowheads="1"/>
          </p:cNvSpPr>
          <p:nvPr/>
        </p:nvSpPr>
        <p:spPr bwMode="auto">
          <a:xfrm>
            <a:off x="3099077" y="66015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几种无线网络的比较</a:t>
            </a:r>
          </a:p>
        </p:txBody>
      </p:sp>
      <p:sp>
        <p:nvSpPr>
          <p:cNvPr id="5" name="矩形 4"/>
          <p:cNvSpPr/>
          <p:nvPr/>
        </p:nvSpPr>
        <p:spPr>
          <a:xfrm>
            <a:off x="6849692" y="2106383"/>
            <a:ext cx="1633908"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各种无线网络，可以看出，这些网络各有优缺点，也都有各自最适宜的使用环境。</a:t>
            </a:r>
          </a:p>
        </p:txBody>
      </p:sp>
      <p:sp>
        <p:nvSpPr>
          <p:cNvPr id="6" name="Oval 22"/>
          <p:cNvSpPr>
            <a:spLocks noChangeArrowheads="1"/>
          </p:cNvSpPr>
          <p:nvPr/>
        </p:nvSpPr>
        <p:spPr bwMode="auto">
          <a:xfrm>
            <a:off x="3134922" y="1981296"/>
            <a:ext cx="987877" cy="410198"/>
          </a:xfrm>
          <a:prstGeom prst="ellipse">
            <a:avLst/>
          </a:prstGeom>
          <a:solidFill>
            <a:srgbClr val="33CC33"/>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802.11n</a:t>
            </a:r>
          </a:p>
        </p:txBody>
      </p:sp>
      <p:sp>
        <p:nvSpPr>
          <p:cNvPr id="7" name="Text Box 19"/>
          <p:cNvSpPr txBox="1">
            <a:spLocks noChangeArrowheads="1"/>
          </p:cNvSpPr>
          <p:nvPr/>
        </p:nvSpPr>
        <p:spPr bwMode="auto">
          <a:xfrm>
            <a:off x="6354333" y="3703510"/>
            <a:ext cx="800219" cy="313932"/>
          </a:xfrm>
          <a:prstGeom prst="rect">
            <a:avLst/>
          </a:prstGeom>
          <a:no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dirty="0">
                <a:latin typeface="微软雅黑" panose="020B0503020204020204" pitchFamily="34" charset="-122"/>
                <a:ea typeface="微软雅黑" panose="020B0503020204020204" pitchFamily="34" charset="-122"/>
              </a:rPr>
              <a:t>覆盖范围</a:t>
            </a:r>
          </a:p>
        </p:txBody>
      </p:sp>
      <p:sp>
        <p:nvSpPr>
          <p:cNvPr id="8" name="Text Box 5"/>
          <p:cNvSpPr txBox="1">
            <a:spLocks noChangeArrowheads="1"/>
          </p:cNvSpPr>
          <p:nvPr/>
        </p:nvSpPr>
        <p:spPr bwMode="auto">
          <a:xfrm>
            <a:off x="624307" y="1601627"/>
            <a:ext cx="1032655"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a:latin typeface="微软雅黑" panose="020B0503020204020204" pitchFamily="34" charset="-122"/>
                <a:ea typeface="微软雅黑" panose="020B0503020204020204" pitchFamily="34" charset="-122"/>
              </a:rPr>
              <a:t>Gbit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a:latin typeface="微软雅黑" panose="020B0503020204020204" pitchFamily="34" charset="-122"/>
                <a:ea typeface="微软雅黑" panose="020B0503020204020204" pitchFamily="34" charset="-122"/>
              </a:rPr>
              <a:t>Mbit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a:latin typeface="微软雅黑" panose="020B0503020204020204" pitchFamily="34" charset="-122"/>
                <a:ea typeface="微软雅黑" panose="020B0503020204020204" pitchFamily="34" charset="-122"/>
              </a:rPr>
              <a:t>kbit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a:latin typeface="微软雅黑" panose="020B0503020204020204" pitchFamily="34" charset="-122"/>
                <a:ea typeface="微软雅黑" panose="020B0503020204020204" pitchFamily="34" charset="-122"/>
              </a:rPr>
              <a:t>kbit</a:t>
            </a:r>
            <a:r>
              <a:rPr lang="en-US" altLang="zh-CN" sz="1200" b="1" dirty="0">
                <a:latin typeface="微软雅黑" panose="020B0503020204020204" pitchFamily="34" charset="-122"/>
                <a:ea typeface="微软雅黑" panose="020B0503020204020204" pitchFamily="34" charset="-122"/>
              </a:rPr>
              <a:t>/s</a:t>
            </a:r>
          </a:p>
          <a:p>
            <a:pPr algn="r">
              <a:lnSpc>
                <a:spcPct val="120000"/>
              </a:lnSpc>
            </a:pPr>
            <a:endParaRPr lang="en-US" altLang="zh-CN" sz="1200" b="1" dirty="0">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1603550" y="3996091"/>
            <a:ext cx="508859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rot="16200000">
            <a:off x="448445" y="2924852"/>
            <a:ext cx="25084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651792" y="1342875"/>
            <a:ext cx="646331" cy="48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a:latin typeface="微软雅黑" panose="020B0503020204020204" pitchFamily="34" charset="-122"/>
                <a:ea typeface="微软雅黑" panose="020B0503020204020204" pitchFamily="34" charset="-122"/>
              </a:rPr>
              <a:t>用户</a:t>
            </a:r>
          </a:p>
          <a:p>
            <a:pPr algn="ctr">
              <a:lnSpc>
                <a:spcPct val="95000"/>
              </a:lnSpc>
            </a:pPr>
            <a:r>
              <a:rPr lang="zh-CN" altLang="en-US" sz="1200" b="1">
                <a:latin typeface="微软雅黑" panose="020B0503020204020204" pitchFamily="34" charset="-122"/>
                <a:ea typeface="微软雅黑" panose="020B0503020204020204" pitchFamily="34" charset="-122"/>
              </a:rPr>
              <a:t>数据率</a:t>
            </a:r>
          </a:p>
        </p:txBody>
      </p:sp>
      <p:sp>
        <p:nvSpPr>
          <p:cNvPr id="12" name="Text Box 9"/>
          <p:cNvSpPr txBox="1">
            <a:spLocks noChangeArrowheads="1"/>
          </p:cNvSpPr>
          <p:nvPr/>
        </p:nvSpPr>
        <p:spPr bwMode="auto">
          <a:xfrm>
            <a:off x="1990568" y="3960903"/>
            <a:ext cx="463851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dirty="0">
                <a:latin typeface="微软雅黑" panose="020B0503020204020204" pitchFamily="34" charset="-122"/>
                <a:ea typeface="微软雅黑" panose="020B0503020204020204" pitchFamily="34" charset="-122"/>
              </a:rPr>
              <a:t>PAN                     LAN                    MAN                       WAN</a:t>
            </a:r>
          </a:p>
        </p:txBody>
      </p:sp>
      <p:sp>
        <p:nvSpPr>
          <p:cNvPr id="13" name="Oval 10"/>
          <p:cNvSpPr>
            <a:spLocks noChangeArrowheads="1"/>
          </p:cNvSpPr>
          <p:nvPr/>
        </p:nvSpPr>
        <p:spPr bwMode="auto">
          <a:xfrm>
            <a:off x="1949907" y="3220938"/>
            <a:ext cx="987877" cy="456446"/>
          </a:xfrm>
          <a:prstGeom prst="ellipse">
            <a:avLst/>
          </a:prstGeom>
          <a:solidFill>
            <a:srgbClr val="0066FF"/>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802.15.4</a:t>
            </a:r>
          </a:p>
          <a:p>
            <a:pPr algn="ctr"/>
            <a:r>
              <a:rPr lang="en-US" altLang="zh-CN" sz="1200" b="1" dirty="0">
                <a:solidFill>
                  <a:schemeClr val="bg1"/>
                </a:solidFill>
                <a:latin typeface="微软雅黑" panose="020B0503020204020204" pitchFamily="34" charset="-122"/>
                <a:ea typeface="微软雅黑" panose="020B0503020204020204" pitchFamily="34" charset="-122"/>
              </a:rPr>
              <a:t>ZigBee</a:t>
            </a:r>
          </a:p>
        </p:txBody>
      </p:sp>
      <p:sp>
        <p:nvSpPr>
          <p:cNvPr id="14" name="Oval 11"/>
          <p:cNvSpPr>
            <a:spLocks noChangeArrowheads="1"/>
          </p:cNvSpPr>
          <p:nvPr/>
        </p:nvSpPr>
        <p:spPr bwMode="auto">
          <a:xfrm>
            <a:off x="1949907" y="2719147"/>
            <a:ext cx="987877" cy="519875"/>
          </a:xfrm>
          <a:prstGeom prst="ellipse">
            <a:avLst/>
          </a:prstGeom>
          <a:solidFill>
            <a:srgbClr val="00B0F0"/>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802.15.1</a:t>
            </a:r>
          </a:p>
          <a:p>
            <a:pPr algn="ctr"/>
            <a:r>
              <a:rPr lang="zh-CN" altLang="en-US" sz="1200" b="1" dirty="0">
                <a:solidFill>
                  <a:schemeClr val="bg1"/>
                </a:solidFill>
                <a:latin typeface="微软雅黑" panose="020B0503020204020204" pitchFamily="34" charset="-122"/>
                <a:ea typeface="微软雅黑" panose="020B0503020204020204" pitchFamily="34" charset="-122"/>
              </a:rPr>
              <a:t>蓝牙</a:t>
            </a:r>
          </a:p>
        </p:txBody>
      </p:sp>
      <p:sp>
        <p:nvSpPr>
          <p:cNvPr id="15" name="Oval 12"/>
          <p:cNvSpPr>
            <a:spLocks noChangeArrowheads="1"/>
          </p:cNvSpPr>
          <p:nvPr/>
        </p:nvSpPr>
        <p:spPr bwMode="auto">
          <a:xfrm>
            <a:off x="1949907" y="1777921"/>
            <a:ext cx="987877" cy="503995"/>
          </a:xfrm>
          <a:prstGeom prst="ellipse">
            <a:avLst/>
          </a:prstGeom>
          <a:solidFill>
            <a:srgbClr val="66FFFF"/>
          </a:solidFill>
          <a:ln w="12700">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802.15.3</a:t>
            </a:r>
          </a:p>
          <a:p>
            <a:pPr algn="ctr"/>
            <a:r>
              <a:rPr lang="zh-CN" altLang="en-US" sz="1200" b="1" dirty="0">
                <a:latin typeface="微软雅黑" panose="020B0503020204020204" pitchFamily="34" charset="-122"/>
                <a:ea typeface="微软雅黑" panose="020B0503020204020204" pitchFamily="34" charset="-122"/>
              </a:rPr>
              <a:t>超宽带</a:t>
            </a:r>
          </a:p>
        </p:txBody>
      </p:sp>
      <p:sp>
        <p:nvSpPr>
          <p:cNvPr id="16" name="Oval 13"/>
          <p:cNvSpPr>
            <a:spLocks noChangeArrowheads="1"/>
          </p:cNvSpPr>
          <p:nvPr/>
        </p:nvSpPr>
        <p:spPr bwMode="auto">
          <a:xfrm>
            <a:off x="3134922" y="2289210"/>
            <a:ext cx="987877" cy="410198"/>
          </a:xfrm>
          <a:prstGeom prst="ellipse">
            <a:avLst/>
          </a:prstGeom>
          <a:solidFill>
            <a:srgbClr val="99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802.11g, a</a:t>
            </a:r>
          </a:p>
        </p:txBody>
      </p:sp>
      <p:sp>
        <p:nvSpPr>
          <p:cNvPr id="17" name="Oval 14"/>
          <p:cNvSpPr>
            <a:spLocks noChangeArrowheads="1"/>
          </p:cNvSpPr>
          <p:nvPr/>
        </p:nvSpPr>
        <p:spPr bwMode="auto">
          <a:xfrm>
            <a:off x="3134922" y="2607918"/>
            <a:ext cx="987877" cy="41019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802.11b</a:t>
            </a:r>
          </a:p>
        </p:txBody>
      </p:sp>
      <p:sp>
        <p:nvSpPr>
          <p:cNvPr id="18" name="Oval 15"/>
          <p:cNvSpPr>
            <a:spLocks noChangeArrowheads="1"/>
          </p:cNvSpPr>
          <p:nvPr/>
        </p:nvSpPr>
        <p:spPr bwMode="auto">
          <a:xfrm>
            <a:off x="4272014" y="2445785"/>
            <a:ext cx="987877" cy="410198"/>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802.16</a:t>
            </a:r>
          </a:p>
        </p:txBody>
      </p:sp>
      <p:sp>
        <p:nvSpPr>
          <p:cNvPr id="19" name="Oval 16"/>
          <p:cNvSpPr>
            <a:spLocks noChangeArrowheads="1"/>
          </p:cNvSpPr>
          <p:nvPr/>
        </p:nvSpPr>
        <p:spPr bwMode="auto">
          <a:xfrm>
            <a:off x="5474179" y="3321015"/>
            <a:ext cx="1187530" cy="493101"/>
          </a:xfrm>
          <a:prstGeom prst="ellipse">
            <a:avLst/>
          </a:prstGeom>
          <a:solidFill>
            <a:srgbClr val="99FF66"/>
          </a:solidFill>
          <a:ln w="12700" cmpd="dbl">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2G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0" name="Oval 17"/>
          <p:cNvSpPr>
            <a:spLocks noChangeArrowheads="1"/>
          </p:cNvSpPr>
          <p:nvPr/>
        </p:nvSpPr>
        <p:spPr bwMode="auto">
          <a:xfrm>
            <a:off x="5432078" y="2776805"/>
            <a:ext cx="1202730" cy="499412"/>
          </a:xfrm>
          <a:prstGeom prst="ellipse">
            <a:avLst/>
          </a:prstGeom>
          <a:solidFill>
            <a:srgbClr val="FFCCFF"/>
          </a:solidFill>
          <a:ln w="127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3G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1" name="Oval 18"/>
          <p:cNvSpPr>
            <a:spLocks noChangeArrowheads="1"/>
          </p:cNvSpPr>
          <p:nvPr/>
        </p:nvSpPr>
        <p:spPr bwMode="auto">
          <a:xfrm>
            <a:off x="5374596" y="2195388"/>
            <a:ext cx="1255117" cy="521165"/>
          </a:xfrm>
          <a:prstGeom prst="ellipse">
            <a:avLst/>
          </a:prstGeom>
          <a:solidFill>
            <a:srgbClr val="99FFCC"/>
          </a:solidFill>
          <a:ln w="12700" cmpd="dbl">
            <a:solidFill>
              <a:schemeClr val="tx1"/>
            </a:solidFill>
            <a:prstDash val="solid"/>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4G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2" name="Text Box 20"/>
          <p:cNvSpPr txBox="1">
            <a:spLocks noChangeArrowheads="1"/>
          </p:cNvSpPr>
          <p:nvPr/>
        </p:nvSpPr>
        <p:spPr bwMode="auto">
          <a:xfrm>
            <a:off x="3316321" y="1713863"/>
            <a:ext cx="593432"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Wi-Fi</a:t>
            </a:r>
          </a:p>
        </p:txBody>
      </p:sp>
      <p:sp>
        <p:nvSpPr>
          <p:cNvPr id="23" name="Text Box 21"/>
          <p:cNvSpPr txBox="1">
            <a:spLocks noChangeArrowheads="1"/>
          </p:cNvSpPr>
          <p:nvPr/>
        </p:nvSpPr>
        <p:spPr bwMode="auto">
          <a:xfrm>
            <a:off x="4396096" y="2198460"/>
            <a:ext cx="776175"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WiMAX</a:t>
            </a:r>
          </a:p>
        </p:txBody>
      </p:sp>
      <p:sp>
        <p:nvSpPr>
          <p:cNvPr id="24" name="Oval 18"/>
          <p:cNvSpPr>
            <a:spLocks noChangeArrowheads="1"/>
          </p:cNvSpPr>
          <p:nvPr/>
        </p:nvSpPr>
        <p:spPr bwMode="auto">
          <a:xfrm>
            <a:off x="5450184" y="1356180"/>
            <a:ext cx="1088999" cy="566589"/>
          </a:xfrm>
          <a:prstGeom prst="ellipse">
            <a:avLst/>
          </a:prstGeom>
          <a:solidFill>
            <a:srgbClr val="66FFFF"/>
          </a:solidFill>
          <a:ln w="12700" cmpd="dbl">
            <a:solidFill>
              <a:schemeClr val="tx1"/>
            </a:solidFill>
            <a:prstDash val="dash"/>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5G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5" name="Line 23"/>
          <p:cNvSpPr>
            <a:spLocks noChangeShapeType="1"/>
          </p:cNvSpPr>
          <p:nvPr/>
        </p:nvSpPr>
        <p:spPr bwMode="auto">
          <a:xfrm flipV="1">
            <a:off x="6006917" y="1843226"/>
            <a:ext cx="0" cy="378438"/>
          </a:xfrm>
          <a:prstGeom prst="line">
            <a:avLst/>
          </a:prstGeom>
          <a:noFill/>
          <a:ln w="38100">
            <a:solidFill>
              <a:srgbClr val="FF00FF"/>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07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连接到一个</a:t>
            </a:r>
            <a:r>
              <a:rPr lang="zh-CN" altLang="en-US" sz="1400" b="1" dirty="0">
                <a:solidFill>
                  <a:srgbClr val="0000FF"/>
                </a:solidFill>
                <a:latin typeface="微软雅黑" pitchFamily="34" charset="-122"/>
                <a:ea typeface="微软雅黑" pitchFamily="34" charset="-122"/>
              </a:rPr>
              <a:t>主干分配系统 </a:t>
            </a:r>
            <a:r>
              <a:rPr lang="en-US" altLang="zh-CN" sz="1400" b="1" dirty="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a:latin typeface="微软雅黑" pitchFamily="34" charset="-122"/>
                <a:ea typeface="微软雅黑" pitchFamily="34" charset="-122"/>
              </a:rPr>
              <a:t>，然后再接入到另一个基本服务集，构成</a:t>
            </a:r>
            <a:r>
              <a:rPr lang="zh-CN" altLang="en-US" sz="1400" b="1" dirty="0">
                <a:solidFill>
                  <a:srgbClr val="0000FF"/>
                </a:solidFill>
                <a:latin typeface="微软雅黑" pitchFamily="34" charset="-122"/>
                <a:ea typeface="微软雅黑" pitchFamily="34" charset="-122"/>
              </a:rPr>
              <a:t>扩展的服务集 </a:t>
            </a:r>
            <a:r>
              <a:rPr lang="en-US" altLang="zh-CN" sz="1400" b="1" dirty="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137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1000"/>
                                        <p:tgtEl>
                                          <p:spTgt spid="200"/>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201"/>
                                        </p:tgtEl>
                                        <p:attrNameLst>
                                          <p:attrName>style.visibility</p:attrName>
                                        </p:attrNameLst>
                                      </p:cBhvr>
                                      <p:to>
                                        <p:strVal val="visible"/>
                                      </p:to>
                                    </p:set>
                                    <p:animEffect transition="in" filter="wipe(left)">
                                      <p:cBhvr>
                                        <p:cTn id="11" dur="1000"/>
                                        <p:tgtEl>
                                          <p:spTgt spid="201"/>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202"/>
                                        </p:tgtEl>
                                        <p:attrNameLst>
                                          <p:attrName>style.visibility</p:attrName>
                                        </p:attrNameLst>
                                      </p:cBhvr>
                                      <p:to>
                                        <p:strVal val="visible"/>
                                      </p:to>
                                    </p:set>
                                    <p:animEffect transition="in" filter="wipe(up)">
                                      <p:cBhvr>
                                        <p:cTn id="15" dur="1000"/>
                                        <p:tgtEl>
                                          <p:spTgt spid="202"/>
                                        </p:tgtEl>
                                      </p:cBhvr>
                                    </p:animEffect>
                                  </p:childTnLst>
                                </p:cTn>
                              </p:par>
                            </p:childTnLst>
                          </p:cTn>
                        </p:par>
                        <p:par>
                          <p:cTn id="16" fill="hold">
                            <p:stCondLst>
                              <p:cond delay="4500"/>
                            </p:stCondLst>
                            <p:childTnLst>
                              <p:par>
                                <p:cTn id="17" presetID="35" presetClass="emph" presetSubtype="0" repeatCount="3000" fill="hold" grpId="0" nodeType="afterEffect">
                                  <p:stCondLst>
                                    <p:cond delay="0"/>
                                  </p:stCondLst>
                                  <p:childTnLst>
                                    <p:anim calcmode="discrete" valueType="str">
                                      <p:cBhvr>
                                        <p:cTn id="18" dur="1000" fill="hold"/>
                                        <p:tgtEl>
                                          <p:spTgt spid="2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53335"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44654"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ESS </a:t>
            </a:r>
            <a:r>
              <a:rPr lang="zh-CN" altLang="en-US" sz="1400" b="1" dirty="0">
                <a:latin typeface="微软雅黑" pitchFamily="34" charset="-122"/>
                <a:ea typeface="微软雅黑" pitchFamily="34" charset="-122"/>
              </a:rPr>
              <a:t>还可通过</a:t>
            </a:r>
            <a:r>
              <a:rPr lang="zh-CN" altLang="en-US" sz="1400" b="1" dirty="0">
                <a:solidFill>
                  <a:srgbClr val="0000FF"/>
                </a:solidFill>
                <a:latin typeface="微软雅黑" pitchFamily="34" charset="-122"/>
                <a:ea typeface="微软雅黑" pitchFamily="34" charset="-122"/>
              </a:rPr>
              <a:t>门户 </a:t>
            </a:r>
            <a:r>
              <a:rPr lang="en-US" altLang="zh-CN" sz="1400" b="1" dirty="0">
                <a:latin typeface="微软雅黑" pitchFamily="34" charset="-122"/>
                <a:ea typeface="微软雅黑" pitchFamily="34" charset="-122"/>
              </a:rPr>
              <a:t>(portal) </a:t>
            </a:r>
            <a:r>
              <a:rPr lang="zh-CN" altLang="en-US" sz="1400" b="1" dirty="0">
                <a:latin typeface="微软雅黑" pitchFamily="34" charset="-122"/>
                <a:ea typeface="微软雅黑" pitchFamily="34" charset="-122"/>
              </a:rPr>
              <a:t>为无线用户提供到非 </a:t>
            </a:r>
            <a:r>
              <a:rPr lang="en-US" altLang="zh-CN" sz="1400" b="1" dirty="0">
                <a:latin typeface="微软雅黑" pitchFamily="34" charset="-122"/>
                <a:ea typeface="微软雅黑" pitchFamily="34" charset="-122"/>
              </a:rPr>
              <a:t>802.11 </a:t>
            </a:r>
            <a:r>
              <a:rPr lang="zh-CN" altLang="en-US" sz="1400" b="1" dirty="0">
                <a:latin typeface="微软雅黑" pitchFamily="34" charset="-122"/>
                <a:ea typeface="微软雅黑" pitchFamily="34" charset="-122"/>
              </a:rPr>
              <a:t>无线局域网（例如，到有线连接的互联网）的接入。</a:t>
            </a:r>
            <a:r>
              <a:rPr lang="zh-CN" altLang="en-US" sz="1400" b="1" dirty="0">
                <a:solidFill>
                  <a:srgbClr val="0000FF"/>
                </a:solidFill>
                <a:latin typeface="微软雅黑" pitchFamily="34" charset="-122"/>
                <a:ea typeface="微软雅黑" pitchFamily="34" charset="-122"/>
              </a:rPr>
              <a:t>门户的作用就相当于一个网桥</a:t>
            </a:r>
            <a:r>
              <a:rPr lang="zh-CN" altLang="en-US" sz="1400" b="1" dirty="0">
                <a:latin typeface="微软雅黑" pitchFamily="34" charset="-122"/>
                <a:ea typeface="微软雅黑" pitchFamily="34" charset="-122"/>
              </a:rPr>
              <a:t>。 </a:t>
            </a:r>
          </a:p>
        </p:txBody>
      </p:sp>
      <p:sp>
        <p:nvSpPr>
          <p:cNvPr id="200" name="Rectangle 14"/>
          <p:cNvSpPr>
            <a:spLocks noChangeArrowheads="1"/>
          </p:cNvSpPr>
          <p:nvPr/>
        </p:nvSpPr>
        <p:spPr bwMode="auto">
          <a:xfrm>
            <a:off x="2783091" y="1613373"/>
            <a:ext cx="513590" cy="35435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90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750"/>
                                  </p:stCondLst>
                                  <p:childTnLst>
                                    <p:anim calcmode="discrete" valueType="str">
                                      <p:cBhvr>
                                        <p:cTn id="6" dur="1000" fill="hold"/>
                                        <p:tgtEl>
                                          <p:spTgt spid="2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连接到一个</a:t>
            </a:r>
            <a:r>
              <a:rPr lang="zh-CN" altLang="en-US" sz="1400" b="1" dirty="0">
                <a:solidFill>
                  <a:srgbClr val="0000FF"/>
                </a:solidFill>
                <a:latin typeface="微软雅黑" pitchFamily="34" charset="-122"/>
                <a:ea typeface="微软雅黑" pitchFamily="34" charset="-122"/>
              </a:rPr>
              <a:t>主干分配系统  </a:t>
            </a:r>
            <a:r>
              <a:rPr lang="en-US" altLang="zh-CN" sz="1400" b="1" dirty="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a:latin typeface="微软雅黑" pitchFamily="34" charset="-122"/>
                <a:ea typeface="微软雅黑" pitchFamily="34" charset="-122"/>
              </a:rPr>
              <a:t>，然后再接入到另一个基本服务集，构成</a:t>
            </a:r>
            <a:r>
              <a:rPr lang="zh-CN" altLang="en-US" sz="1400" b="1" dirty="0">
                <a:solidFill>
                  <a:srgbClr val="0000FF"/>
                </a:solidFill>
                <a:latin typeface="微软雅黑" pitchFamily="34" charset="-122"/>
                <a:ea typeface="微软雅黑" pitchFamily="34" charset="-122"/>
              </a:rPr>
              <a:t>扩展的服务集 </a:t>
            </a:r>
            <a:r>
              <a:rPr lang="en-US" altLang="zh-CN" sz="1400" b="1" dirty="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16"/>
          <p:cNvSpPr>
            <a:spLocks noChangeShapeType="1"/>
          </p:cNvSpPr>
          <p:nvPr/>
        </p:nvSpPr>
        <p:spPr bwMode="auto">
          <a:xfrm flipV="1">
            <a:off x="2229552" y="2570040"/>
            <a:ext cx="1274000" cy="5141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Line 16"/>
          <p:cNvSpPr>
            <a:spLocks noChangeShapeType="1"/>
          </p:cNvSpPr>
          <p:nvPr/>
        </p:nvSpPr>
        <p:spPr bwMode="auto">
          <a:xfrm>
            <a:off x="5462648" y="2547220"/>
            <a:ext cx="1125871" cy="63301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37881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left)">
                                      <p:cBhvr>
                                        <p:cTn id="7" dur="2000"/>
                                        <p:tgtEl>
                                          <p:spTgt spid="204"/>
                                        </p:tgtEl>
                                      </p:cBhvr>
                                    </p:animEffect>
                                  </p:childTnLst>
                                </p:cTn>
                              </p:par>
                            </p:childTnLst>
                          </p:cTn>
                        </p:par>
                        <p:par>
                          <p:cTn id="8" fill="hold">
                            <p:stCondLst>
                              <p:cond delay="2000"/>
                            </p:stCondLst>
                            <p:childTnLst>
                              <p:par>
                                <p:cTn id="9" presetID="22" presetClass="entr" presetSubtype="4" fill="hold" grpId="0" nodeType="afterEffect">
                                  <p:stCondLst>
                                    <p:cond delay="500"/>
                                  </p:stCondLst>
                                  <p:childTnLst>
                                    <p:set>
                                      <p:cBhvr>
                                        <p:cTn id="10" dur="1" fill="hold">
                                          <p:stCondLst>
                                            <p:cond delay="0"/>
                                          </p:stCondLst>
                                        </p:cTn>
                                        <p:tgtEl>
                                          <p:spTgt spid="200"/>
                                        </p:tgtEl>
                                        <p:attrNameLst>
                                          <p:attrName>style.visibility</p:attrName>
                                        </p:attrNameLst>
                                      </p:cBhvr>
                                      <p:to>
                                        <p:strVal val="visible"/>
                                      </p:to>
                                    </p:set>
                                    <p:animEffect transition="in" filter="wipe(down)">
                                      <p:cBhvr>
                                        <p:cTn id="11" dur="2000"/>
                                        <p:tgtEl>
                                          <p:spTgt spid="200"/>
                                        </p:tgtEl>
                                      </p:cBhvr>
                                    </p:animEffect>
                                  </p:childTnLst>
                                </p:cTn>
                              </p:par>
                            </p:childTnLst>
                          </p:cTn>
                        </p:par>
                        <p:par>
                          <p:cTn id="12" fill="hold">
                            <p:stCondLst>
                              <p:cond delay="4500"/>
                            </p:stCondLst>
                            <p:childTnLst>
                              <p:par>
                                <p:cTn id="13" presetID="22" presetClass="entr" presetSubtype="8" fill="hold" grpId="0" nodeType="afterEffect">
                                  <p:stCondLst>
                                    <p:cond delay="500"/>
                                  </p:stCondLst>
                                  <p:childTnLst>
                                    <p:set>
                                      <p:cBhvr>
                                        <p:cTn id="14" dur="1" fill="hold">
                                          <p:stCondLst>
                                            <p:cond delay="0"/>
                                          </p:stCondLst>
                                        </p:cTn>
                                        <p:tgtEl>
                                          <p:spTgt spid="201"/>
                                        </p:tgtEl>
                                        <p:attrNameLst>
                                          <p:attrName>style.visibility</p:attrName>
                                        </p:attrNameLst>
                                      </p:cBhvr>
                                      <p:to>
                                        <p:strVal val="visible"/>
                                      </p:to>
                                    </p:set>
                                    <p:animEffect transition="in" filter="wipe(left)">
                                      <p:cBhvr>
                                        <p:cTn id="15" dur="2000"/>
                                        <p:tgtEl>
                                          <p:spTgt spid="201"/>
                                        </p:tgtEl>
                                      </p:cBhvr>
                                    </p:animEffect>
                                  </p:childTnLst>
                                </p:cTn>
                              </p:par>
                            </p:childTnLst>
                          </p:cTn>
                        </p:par>
                        <p:par>
                          <p:cTn id="16" fill="hold">
                            <p:stCondLst>
                              <p:cond delay="7000"/>
                            </p:stCondLst>
                            <p:childTnLst>
                              <p:par>
                                <p:cTn id="17" presetID="22" presetClass="entr" presetSubtype="1" fill="hold" grpId="0" nodeType="afterEffect">
                                  <p:stCondLst>
                                    <p:cond delay="500"/>
                                  </p:stCondLst>
                                  <p:childTnLst>
                                    <p:set>
                                      <p:cBhvr>
                                        <p:cTn id="18" dur="1" fill="hold">
                                          <p:stCondLst>
                                            <p:cond delay="0"/>
                                          </p:stCondLst>
                                        </p:cTn>
                                        <p:tgtEl>
                                          <p:spTgt spid="202"/>
                                        </p:tgtEl>
                                        <p:attrNameLst>
                                          <p:attrName>style.visibility</p:attrName>
                                        </p:attrNameLst>
                                      </p:cBhvr>
                                      <p:to>
                                        <p:strVal val="visible"/>
                                      </p:to>
                                    </p:set>
                                    <p:animEffect transition="in" filter="wipe(up)">
                                      <p:cBhvr>
                                        <p:cTn id="19" dur="2000"/>
                                        <p:tgtEl>
                                          <p:spTgt spid="202"/>
                                        </p:tgtEl>
                                      </p:cBhvr>
                                    </p:animEffect>
                                  </p:childTnLst>
                                </p:cTn>
                              </p:par>
                            </p:childTnLst>
                          </p:cTn>
                        </p:par>
                        <p:par>
                          <p:cTn id="20" fill="hold">
                            <p:stCondLst>
                              <p:cond delay="9500"/>
                            </p:stCondLst>
                            <p:childTnLst>
                              <p:par>
                                <p:cTn id="21" presetID="22" presetClass="entr" presetSubtype="8" fill="hold" grpId="0" nodeType="afterEffect">
                                  <p:stCondLst>
                                    <p:cond delay="500"/>
                                  </p:stCondLst>
                                  <p:childTnLst>
                                    <p:set>
                                      <p:cBhvr>
                                        <p:cTn id="22" dur="1" fill="hold">
                                          <p:stCondLst>
                                            <p:cond delay="0"/>
                                          </p:stCondLst>
                                        </p:cTn>
                                        <p:tgtEl>
                                          <p:spTgt spid="205"/>
                                        </p:tgtEl>
                                        <p:attrNameLst>
                                          <p:attrName>style.visibility</p:attrName>
                                        </p:attrNameLst>
                                      </p:cBhvr>
                                      <p:to>
                                        <p:strVal val="visible"/>
                                      </p:to>
                                    </p:set>
                                    <p:animEffect transition="in" filter="wipe(left)">
                                      <p:cBhvr>
                                        <p:cTn id="23" dur="2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4" grpId="0" animBg="1"/>
      <p:bldP spid="2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从某一个基本服务集</a:t>
            </a:r>
            <a:r>
              <a:rPr lang="zh-CN" altLang="en-US" sz="1400" b="1" dirty="0">
                <a:solidFill>
                  <a:srgbClr val="0000FF"/>
                </a:solidFill>
                <a:latin typeface="微软雅黑" pitchFamily="34" charset="-122"/>
                <a:ea typeface="微软雅黑" pitchFamily="34" charset="-122"/>
              </a:rPr>
              <a:t>漫游</a:t>
            </a:r>
            <a:r>
              <a:rPr lang="zh-CN" altLang="en-US" sz="1400" b="1" dirty="0">
                <a:latin typeface="微软雅黑" pitchFamily="34" charset="-122"/>
                <a:ea typeface="微软雅黑" pitchFamily="34" charset="-122"/>
              </a:rPr>
              <a:t>到另一个基本服务集（到  </a:t>
            </a:r>
            <a:r>
              <a:rPr lang="en-US" altLang="zh-CN" sz="1400" b="1" dirty="0">
                <a:latin typeface="微软雅黑" pitchFamily="34" charset="-122"/>
                <a:ea typeface="微软雅黑" pitchFamily="34" charset="-122"/>
              </a:rPr>
              <a:t>A</a:t>
            </a:r>
            <a:r>
              <a:rPr lang="en-US" altLang="zh-CN" sz="1400" dirty="0">
                <a:sym typeface="Symbol" pitchFamily="18" charset="2"/>
              </a:rPr>
              <a:t> </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的位置），仍可保持与另一个移动站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进行通信。 </a:t>
            </a:r>
          </a:p>
        </p:txBody>
      </p:sp>
      <p:sp>
        <p:nvSpPr>
          <p:cNvPr id="199" name="Line 13"/>
          <p:cNvSpPr>
            <a:spLocks noChangeShapeType="1"/>
          </p:cNvSpPr>
          <p:nvPr/>
        </p:nvSpPr>
        <p:spPr bwMode="auto">
          <a:xfrm>
            <a:off x="1999511" y="3303821"/>
            <a:ext cx="3782219" cy="449722"/>
          </a:xfrm>
          <a:prstGeom prst="line">
            <a:avLst/>
          </a:prstGeom>
          <a:noFill/>
          <a:ln w="57150">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flipV="1">
            <a:off x="5837699" y="3384191"/>
            <a:ext cx="1049158" cy="432719"/>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Line 16"/>
          <p:cNvSpPr>
            <a:spLocks noChangeShapeType="1"/>
          </p:cNvSpPr>
          <p:nvPr/>
        </p:nvSpPr>
        <p:spPr bwMode="auto">
          <a:xfrm>
            <a:off x="2017097" y="3265232"/>
            <a:ext cx="4832446" cy="72828"/>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10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3000"/>
                                        <p:tgtEl>
                                          <p:spTgt spid="199"/>
                                        </p:tgtEl>
                                      </p:cBhvr>
                                    </p:animEffect>
                                  </p:childTnLst>
                                </p:cTn>
                              </p:par>
                            </p:childTnLst>
                          </p:cTn>
                        </p:par>
                        <p:par>
                          <p:cTn id="8" fill="hold">
                            <p:stCondLst>
                              <p:cond delay="3000"/>
                            </p:stCondLst>
                            <p:childTnLst>
                              <p:par>
                                <p:cTn id="9" presetID="1" presetClass="exit" presetSubtype="0" fill="hold" grpId="1" nodeType="afterEffect">
                                  <p:stCondLst>
                                    <p:cond delay="0"/>
                                  </p:stCondLst>
                                  <p:childTnLst>
                                    <p:set>
                                      <p:cBhvr>
                                        <p:cTn id="10" dur="1" fill="hold">
                                          <p:stCondLst>
                                            <p:cond delay="0"/>
                                          </p:stCondLst>
                                        </p:cTn>
                                        <p:tgtEl>
                                          <p:spTgt spid="20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1" grpId="0" animBg="1"/>
      <p:bldP spid="20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811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8288"/>
            <a:ext cx="29274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建立</a:t>
            </a:r>
            <a:r>
              <a:rPr lang="zh-CN" altLang="en-US" sz="2000" b="1" dirty="0">
                <a:solidFill>
                  <a:srgbClr val="0000FF"/>
                </a:solidFill>
                <a:latin typeface="微软雅黑" pitchFamily="34" charset="-122"/>
                <a:ea typeface="微软雅黑" pitchFamily="34" charset="-122"/>
              </a:rPr>
              <a:t>关联 </a:t>
            </a:r>
            <a:r>
              <a:rPr lang="en-US" altLang="zh-CN" sz="2000" b="1" dirty="0">
                <a:latin typeface="微软雅黑" pitchFamily="34" charset="-122"/>
                <a:ea typeface="微软雅黑" pitchFamily="34" charset="-122"/>
              </a:rPr>
              <a:t>(association)</a:t>
            </a:r>
          </a:p>
        </p:txBody>
      </p:sp>
      <p:sp>
        <p:nvSpPr>
          <p:cNvPr id="4" name="Rectangle 46"/>
          <p:cNvSpPr>
            <a:spLocks noChangeArrowheads="1"/>
          </p:cNvSpPr>
          <p:nvPr/>
        </p:nvSpPr>
        <p:spPr bwMode="auto">
          <a:xfrm>
            <a:off x="517853" y="1337098"/>
            <a:ext cx="823718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一个移动站若要加入到一个基本服务集 </a:t>
            </a:r>
            <a:r>
              <a:rPr lang="en-US" altLang="zh-CN" sz="2000" b="1" dirty="0">
                <a:latin typeface="微软雅黑" pitchFamily="34" charset="-122"/>
                <a:ea typeface="微软雅黑" pitchFamily="34" charset="-122"/>
              </a:rPr>
              <a:t>BSS</a:t>
            </a:r>
            <a:r>
              <a:rPr lang="zh-CN" altLang="en-US" sz="2000" b="1" dirty="0">
                <a:latin typeface="微软雅黑" pitchFamily="34" charset="-122"/>
                <a:ea typeface="微软雅黑" pitchFamily="34" charset="-122"/>
              </a:rPr>
              <a:t>，就必须先选择一个接入点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，并与此接入点</a:t>
            </a:r>
            <a:r>
              <a:rPr lang="zh-CN" altLang="en-US" sz="2000" b="1" dirty="0">
                <a:solidFill>
                  <a:srgbClr val="0000FF"/>
                </a:solidFill>
                <a:latin typeface="微软雅黑" pitchFamily="34" charset="-122"/>
                <a:ea typeface="微软雅黑" pitchFamily="34" charset="-122"/>
              </a:rPr>
              <a:t>建立关联 </a:t>
            </a:r>
            <a:r>
              <a:rPr lang="en-US" altLang="zh-CN" sz="2000" b="1" dirty="0">
                <a:latin typeface="微软雅黑" pitchFamily="34" charset="-122"/>
                <a:ea typeface="微软雅黑" pitchFamily="34" charset="-122"/>
              </a:rPr>
              <a:t>(association)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建立关联就表示这个移动站加入了选定的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所属的子网，并和这个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之间创建了一个</a:t>
            </a:r>
            <a:r>
              <a:rPr lang="zh-CN" altLang="en-US" sz="2000" b="1" dirty="0">
                <a:solidFill>
                  <a:srgbClr val="0000FF"/>
                </a:solidFill>
                <a:latin typeface="微软雅黑" pitchFamily="34" charset="-122"/>
                <a:ea typeface="微软雅黑" pitchFamily="34" charset="-122"/>
              </a:rPr>
              <a:t>虚拟线路</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只有关联的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才能向这个移动站发送数据帧，而这个移动站也只有通过关联的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才能向其他站点发送数据帧。</a:t>
            </a:r>
          </a:p>
        </p:txBody>
      </p:sp>
    </p:spTree>
    <p:extLst>
      <p:ext uri="{BB962C8B-B14F-4D97-AF65-F5344CB8AC3E}">
        <p14:creationId xmlns:p14="http://schemas.microsoft.com/office/powerpoint/2010/main" val="346658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44413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394309"/>
            <a:ext cx="58451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重建关联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和分离 </a:t>
            </a:r>
            <a:r>
              <a:rPr lang="en-US" altLang="zh-CN" sz="2000" b="1" dirty="0">
                <a:latin typeface="微软雅黑" pitchFamily="34" charset="-122"/>
                <a:ea typeface="微软雅黑" pitchFamily="34" charset="-122"/>
              </a:rPr>
              <a:t>(dissociation)</a:t>
            </a:r>
          </a:p>
        </p:txBody>
      </p:sp>
      <p:sp>
        <p:nvSpPr>
          <p:cNvPr id="4" name="Rectangle 46"/>
          <p:cNvSpPr>
            <a:spLocks noChangeArrowheads="1"/>
          </p:cNvSpPr>
          <p:nvPr/>
        </p:nvSpPr>
        <p:spPr bwMode="auto">
          <a:xfrm>
            <a:off x="517853" y="1803119"/>
            <a:ext cx="8133857"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若移动站使用重建关联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服务，就可把这种关联转移到另一个接入点。</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当使用分离 </a:t>
            </a:r>
            <a:r>
              <a:rPr lang="en-US" altLang="zh-CN" sz="2000" b="1" dirty="0">
                <a:latin typeface="微软雅黑" pitchFamily="34" charset="-122"/>
                <a:ea typeface="微软雅黑" pitchFamily="34" charset="-122"/>
              </a:rPr>
              <a:t>(dissociation) </a:t>
            </a:r>
            <a:r>
              <a:rPr lang="zh-CN" altLang="en-US" sz="2000" b="1" dirty="0">
                <a:latin typeface="微软雅黑" pitchFamily="34" charset="-122"/>
                <a:ea typeface="微软雅黑" pitchFamily="34" charset="-122"/>
              </a:rPr>
              <a:t>服务时，就可终止这种关联。</a:t>
            </a:r>
          </a:p>
        </p:txBody>
      </p:sp>
    </p:spTree>
    <p:extLst>
      <p:ext uri="{BB962C8B-B14F-4D97-AF65-F5344CB8AC3E}">
        <p14:creationId xmlns:p14="http://schemas.microsoft.com/office/powerpoint/2010/main" val="145585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6799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18169"/>
            <a:ext cx="35205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移动站与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建立关联的方法</a:t>
            </a:r>
          </a:p>
        </p:txBody>
      </p:sp>
      <p:sp>
        <p:nvSpPr>
          <p:cNvPr id="4" name="Rectangle 46"/>
          <p:cNvSpPr>
            <a:spLocks noChangeArrowheads="1"/>
          </p:cNvSpPr>
          <p:nvPr/>
        </p:nvSpPr>
        <p:spPr bwMode="auto">
          <a:xfrm>
            <a:off x="517853" y="1426979"/>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被动扫描：</a:t>
            </a:r>
            <a:r>
              <a:rPr lang="zh-CN" altLang="en-US" sz="2000" b="1" dirty="0">
                <a:latin typeface="微软雅黑" pitchFamily="34" charset="-122"/>
                <a:ea typeface="微软雅黑" pitchFamily="34" charset="-122"/>
              </a:rPr>
              <a:t>移动站等待接收接入站周期性发出的</a:t>
            </a:r>
            <a:r>
              <a:rPr lang="zh-CN" altLang="en-US" sz="2000" b="1" dirty="0">
                <a:solidFill>
                  <a:srgbClr val="0000FF"/>
                </a:solidFill>
                <a:latin typeface="微软雅黑" pitchFamily="34" charset="-122"/>
                <a:ea typeface="微软雅黑" pitchFamily="34" charset="-122"/>
              </a:rPr>
              <a:t>信标帧 </a:t>
            </a:r>
            <a:r>
              <a:rPr lang="en-US" altLang="zh-CN" sz="2000" b="1" dirty="0">
                <a:latin typeface="微软雅黑" pitchFamily="34" charset="-122"/>
                <a:ea typeface="微软雅黑" pitchFamily="34" charset="-122"/>
              </a:rPr>
              <a:t>(beacon frame)</a:t>
            </a:r>
            <a:r>
              <a:rPr lang="zh-CN" altLang="en-US" sz="2000" b="1" dirty="0">
                <a:latin typeface="微软雅黑" pitchFamily="34" charset="-122"/>
                <a:ea typeface="微软雅黑" pitchFamily="34" charset="-122"/>
              </a:rPr>
              <a:t>。信标帧中包含有若干系统参数（如服务集标识符 </a:t>
            </a:r>
            <a:r>
              <a:rPr lang="en-US" altLang="zh-CN" sz="2000" b="1" dirty="0">
                <a:latin typeface="微软雅黑" pitchFamily="34" charset="-122"/>
                <a:ea typeface="微软雅黑" pitchFamily="34" charset="-122"/>
              </a:rPr>
              <a:t>SSID </a:t>
            </a:r>
            <a:r>
              <a:rPr lang="zh-CN" altLang="en-US" sz="2000" b="1" dirty="0">
                <a:latin typeface="微软雅黑" pitchFamily="34" charset="-122"/>
                <a:ea typeface="微软雅黑" pitchFamily="34" charset="-122"/>
              </a:rPr>
              <a:t>以及支持的速率等）。</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主动扫描：</a:t>
            </a:r>
            <a:r>
              <a:rPr lang="zh-CN" altLang="en-US" sz="2000" b="1" dirty="0">
                <a:latin typeface="微软雅黑" pitchFamily="34" charset="-122"/>
                <a:ea typeface="微软雅黑" pitchFamily="34" charset="-122"/>
              </a:rPr>
              <a:t>移动站主动发出</a:t>
            </a:r>
            <a:r>
              <a:rPr lang="zh-CN" altLang="en-US" sz="2000" b="1" dirty="0">
                <a:solidFill>
                  <a:srgbClr val="0000FF"/>
                </a:solidFill>
                <a:latin typeface="微软雅黑" pitchFamily="34" charset="-122"/>
                <a:ea typeface="微软雅黑" pitchFamily="34" charset="-122"/>
              </a:rPr>
              <a:t>探测请求帧 </a:t>
            </a:r>
            <a:r>
              <a:rPr lang="en-US" altLang="zh-CN" sz="2000" b="1" dirty="0">
                <a:latin typeface="微软雅黑" pitchFamily="34" charset="-122"/>
                <a:ea typeface="微软雅黑" pitchFamily="34" charset="-122"/>
              </a:rPr>
              <a:t>(probe request frame)</a:t>
            </a:r>
            <a:r>
              <a:rPr lang="zh-CN" altLang="en-US" sz="2000" b="1" dirty="0">
                <a:latin typeface="微软雅黑" pitchFamily="34" charset="-122"/>
                <a:ea typeface="微软雅黑" pitchFamily="34" charset="-122"/>
              </a:rPr>
              <a:t>，然后等待从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发回的</a:t>
            </a:r>
            <a:r>
              <a:rPr lang="zh-CN" altLang="en-US" sz="2000" b="1" dirty="0">
                <a:solidFill>
                  <a:srgbClr val="0000FF"/>
                </a:solidFill>
                <a:latin typeface="微软雅黑" pitchFamily="34" charset="-122"/>
                <a:ea typeface="微软雅黑" pitchFamily="34" charset="-122"/>
              </a:rPr>
              <a:t>探测响应帧 </a:t>
            </a:r>
            <a:r>
              <a:rPr lang="en-US" altLang="zh-CN" sz="2000" b="1" dirty="0">
                <a:latin typeface="微软雅黑" pitchFamily="34" charset="-122"/>
                <a:ea typeface="微软雅黑" pitchFamily="34" charset="-122"/>
              </a:rPr>
              <a:t>(probe response frame)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47742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8336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33536"/>
            <a:ext cx="20617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热点 </a:t>
            </a:r>
            <a:r>
              <a:rPr lang="en-US" altLang="zh-CN" sz="2000" b="1" dirty="0">
                <a:latin typeface="微软雅黑" pitchFamily="34" charset="-122"/>
                <a:ea typeface="微软雅黑" pitchFamily="34" charset="-122"/>
              </a:rPr>
              <a:t>(hot spot)</a:t>
            </a:r>
          </a:p>
        </p:txBody>
      </p:sp>
      <p:sp>
        <p:nvSpPr>
          <p:cNvPr id="4" name="Rectangle 46"/>
          <p:cNvSpPr>
            <a:spLocks noChangeArrowheads="1"/>
          </p:cNvSpPr>
          <p:nvPr/>
        </p:nvSpPr>
        <p:spPr bwMode="auto">
          <a:xfrm>
            <a:off x="517853" y="1428253"/>
            <a:ext cx="831224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热点</a:t>
            </a:r>
            <a:r>
              <a:rPr lang="zh-CN" altLang="en-US" sz="2000" b="1" dirty="0">
                <a:latin typeface="微软雅黑" pitchFamily="34" charset="-122"/>
                <a:ea typeface="微软雅黑" pitchFamily="34" charset="-122"/>
              </a:rPr>
              <a:t>就是公众无线入网点。</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由许多热点和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连接起来的区域叫做</a:t>
            </a:r>
            <a:r>
              <a:rPr lang="zh-CN" altLang="en-US" sz="2000" b="1" dirty="0">
                <a:solidFill>
                  <a:srgbClr val="0000FF"/>
                </a:solidFill>
                <a:latin typeface="微软雅黑" pitchFamily="34" charset="-122"/>
                <a:ea typeface="微软雅黑" pitchFamily="34" charset="-122"/>
              </a:rPr>
              <a:t>热区 </a:t>
            </a:r>
            <a:r>
              <a:rPr lang="en-US" altLang="zh-CN" sz="2000" b="1" dirty="0">
                <a:latin typeface="微软雅黑" pitchFamily="34" charset="-122"/>
                <a:ea typeface="微软雅黑" pitchFamily="34" charset="-122"/>
              </a:rPr>
              <a:t>(hot zone)</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用户可以通过无线信道接入到</a:t>
            </a:r>
            <a:r>
              <a:rPr lang="zh-CN" altLang="en-US" sz="2000" b="1" dirty="0">
                <a:solidFill>
                  <a:srgbClr val="0000FF"/>
                </a:solidFill>
                <a:latin typeface="微软雅黑" pitchFamily="34" charset="-122"/>
                <a:ea typeface="微软雅黑" pitchFamily="34" charset="-122"/>
              </a:rPr>
              <a:t>无线互联网服务提供者 </a:t>
            </a:r>
            <a:r>
              <a:rPr lang="en-US" altLang="zh-CN" sz="2000" b="1" dirty="0">
                <a:latin typeface="微软雅黑" pitchFamily="34" charset="-122"/>
                <a:ea typeface="微软雅黑" pitchFamily="34" charset="-122"/>
              </a:rPr>
              <a:t>WISP (Wireless Internet Service Provider)</a:t>
            </a:r>
            <a:r>
              <a:rPr lang="zh-CN" altLang="en-US" sz="2000" b="1" dirty="0">
                <a:latin typeface="微软雅黑" pitchFamily="34" charset="-122"/>
                <a:ea typeface="微软雅黑" pitchFamily="34" charset="-122"/>
              </a:rPr>
              <a:t> ，然后再经过无线信道接入到互联网。</a:t>
            </a:r>
          </a:p>
        </p:txBody>
      </p:sp>
    </p:spTree>
    <p:extLst>
      <p:ext uri="{BB962C8B-B14F-4D97-AF65-F5344CB8AC3E}">
        <p14:creationId xmlns:p14="http://schemas.microsoft.com/office/powerpoint/2010/main" val="384103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81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836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接入安全</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63081"/>
            <a:ext cx="831224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无线局域网用户在和附近的接入点</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建立关联时，一般还要键入用户密码。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初期的接入加密方案称为 </a:t>
            </a:r>
            <a:r>
              <a:rPr lang="en-US" altLang="zh-CN" sz="2000" b="1" dirty="0">
                <a:latin typeface="微软雅黑" pitchFamily="34" charset="-122"/>
                <a:ea typeface="微软雅黑" pitchFamily="34" charset="-122"/>
              </a:rPr>
              <a:t>WEP (Wired Equivalent Privacy</a:t>
            </a:r>
            <a:r>
              <a:rPr lang="zh-CN" altLang="en-US" sz="2000" b="1" dirty="0">
                <a:latin typeface="微软雅黑" pitchFamily="34" charset="-122"/>
                <a:ea typeface="微软雅黑" pitchFamily="34" charset="-122"/>
              </a:rPr>
              <a:t>，意思是有线等效的保密）。</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现在的接入加密方案为 </a:t>
            </a:r>
            <a:r>
              <a:rPr lang="en-US" altLang="zh-CN" sz="2000" b="1" dirty="0">
                <a:latin typeface="微软雅黑" pitchFamily="34" charset="-122"/>
                <a:ea typeface="微软雅黑" pitchFamily="34" charset="-122"/>
              </a:rPr>
              <a:t>WPA (</a:t>
            </a:r>
            <a:r>
              <a:rPr lang="en-US" altLang="zh-CN" sz="2000" b="1" dirty="0" err="1">
                <a:latin typeface="微软雅黑" pitchFamily="34" charset="-122"/>
                <a:ea typeface="微软雅黑" pitchFamily="34" charset="-122"/>
              </a:rPr>
              <a:t>WiFi</a:t>
            </a:r>
            <a:r>
              <a:rPr lang="en-US" altLang="zh-CN" sz="2000" b="1" dirty="0">
                <a:latin typeface="微软雅黑" pitchFamily="34" charset="-122"/>
                <a:ea typeface="微软雅黑" pitchFamily="34" charset="-122"/>
              </a:rPr>
              <a:t> Protected Access</a:t>
            </a:r>
            <a:r>
              <a:rPr lang="zh-CN" altLang="en-US" sz="2000" b="1" dirty="0">
                <a:latin typeface="微软雅黑" pitchFamily="34" charset="-122"/>
                <a:ea typeface="微软雅黑" pitchFamily="34" charset="-122"/>
              </a:rPr>
              <a:t>，意思是“无线局域网受保护的接入”</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WPA2</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217234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1736634" y="3180139"/>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1736635" y="12620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1736635" y="17421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1"/>
          <p:cNvSpPr>
            <a:spLocks noChangeArrowheads="1"/>
          </p:cNvSpPr>
          <p:nvPr/>
        </p:nvSpPr>
        <p:spPr bwMode="auto">
          <a:xfrm>
            <a:off x="1736635" y="22321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2"/>
          <p:cNvSpPr>
            <a:spLocks noChangeArrowheads="1"/>
          </p:cNvSpPr>
          <p:nvPr/>
        </p:nvSpPr>
        <p:spPr bwMode="auto">
          <a:xfrm>
            <a:off x="1736635" y="27206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2484345" y="1080840"/>
            <a:ext cx="0" cy="254501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p:nvSpPr>
        <p:spPr bwMode="auto">
          <a:xfrm>
            <a:off x="1768382" y="1103870"/>
            <a:ext cx="5661539"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9.1 			       </a:t>
            </a:r>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p>
          <a:p>
            <a:pPr>
              <a:lnSpc>
                <a:spcPts val="3800"/>
              </a:lnSpc>
            </a:pPr>
            <a:r>
              <a:rPr lang="en-US" altLang="zh-CN" sz="2000" b="1" dirty="0">
                <a:solidFill>
                  <a:schemeClr val="bg1"/>
                </a:solidFill>
                <a:latin typeface="微软雅黑" pitchFamily="34" charset="-122"/>
                <a:ea typeface="微软雅黑" pitchFamily="34" charset="-122"/>
              </a:rPr>
              <a:t>9.2  			</a:t>
            </a:r>
            <a:r>
              <a:rPr lang="zh-CN" altLang="en-US" sz="2000" b="1" dirty="0">
                <a:solidFill>
                  <a:schemeClr val="bg1"/>
                </a:solidFill>
                <a:latin typeface="微软雅黑" pitchFamily="34" charset="-122"/>
                <a:ea typeface="微软雅黑" pitchFamily="34" charset="-122"/>
              </a:rPr>
              <a:t>无线个人区域网 </a:t>
            </a:r>
            <a:r>
              <a:rPr lang="en-US" altLang="zh-CN" sz="2000" b="1" dirty="0">
                <a:solidFill>
                  <a:schemeClr val="bg1"/>
                </a:solidFill>
                <a:latin typeface="微软雅黑" pitchFamily="34" charset="-122"/>
                <a:ea typeface="微软雅黑" pitchFamily="34" charset="-122"/>
              </a:rPr>
              <a:t>WPAN</a:t>
            </a:r>
          </a:p>
          <a:p>
            <a:pPr>
              <a:lnSpc>
                <a:spcPts val="3800"/>
              </a:lnSpc>
            </a:pPr>
            <a:r>
              <a:rPr lang="en-US" altLang="zh-CN" sz="2000" b="1" dirty="0">
                <a:solidFill>
                  <a:schemeClr val="bg1"/>
                </a:solidFill>
                <a:latin typeface="微软雅黑" pitchFamily="34" charset="-122"/>
                <a:ea typeface="微软雅黑" pitchFamily="34" charset="-122"/>
              </a:rPr>
              <a:t>9.3  			     </a:t>
            </a:r>
            <a:r>
              <a:rPr lang="zh-CN" altLang="en-US" sz="2000" b="1" dirty="0">
                <a:solidFill>
                  <a:schemeClr val="bg1"/>
                </a:solidFill>
                <a:latin typeface="微软雅黑" pitchFamily="34" charset="-122"/>
                <a:ea typeface="微软雅黑" pitchFamily="34" charset="-122"/>
              </a:rPr>
              <a:t>无线城域网 </a:t>
            </a:r>
            <a:r>
              <a:rPr lang="en-US" altLang="zh-CN" sz="2000" b="1" dirty="0">
                <a:solidFill>
                  <a:schemeClr val="bg1"/>
                </a:solidFill>
                <a:latin typeface="微软雅黑" pitchFamily="34" charset="-122"/>
                <a:ea typeface="微软雅黑" pitchFamily="34" charset="-122"/>
              </a:rPr>
              <a:t>WMAN</a:t>
            </a:r>
          </a:p>
          <a:p>
            <a:pPr>
              <a:lnSpc>
                <a:spcPts val="3800"/>
              </a:lnSpc>
            </a:pPr>
            <a:r>
              <a:rPr lang="en-US" altLang="zh-CN" sz="2000" b="1" dirty="0">
                <a:solidFill>
                  <a:schemeClr val="bg1"/>
                </a:solidFill>
                <a:latin typeface="微软雅黑" pitchFamily="34" charset="-122"/>
                <a:ea typeface="微软雅黑" pitchFamily="34" charset="-122"/>
              </a:rPr>
              <a:t>9.4 			            </a:t>
            </a:r>
            <a:r>
              <a:rPr lang="zh-CN" altLang="en-US" sz="2000" b="1" dirty="0">
                <a:solidFill>
                  <a:schemeClr val="bg1"/>
                </a:solidFill>
                <a:latin typeface="微软雅黑" pitchFamily="34" charset="-122"/>
                <a:ea typeface="微软雅黑" pitchFamily="34" charset="-122"/>
              </a:rPr>
              <a:t>蜂窝移动通信网</a:t>
            </a:r>
          </a:p>
          <a:p>
            <a:pPr>
              <a:lnSpc>
                <a:spcPts val="3800"/>
              </a:lnSpc>
            </a:pPr>
            <a:r>
              <a:rPr lang="en-US" altLang="zh-CN" sz="2000" b="1" dirty="0">
                <a:solidFill>
                  <a:schemeClr val="bg1"/>
                </a:solidFill>
                <a:latin typeface="微软雅黑" pitchFamily="34" charset="-122"/>
                <a:ea typeface="微软雅黑" pitchFamily="34" charset="-122"/>
              </a:rPr>
              <a:t>9.5 			         </a:t>
            </a:r>
            <a:r>
              <a:rPr lang="zh-CN" altLang="en-US" sz="2000" b="1" dirty="0">
                <a:solidFill>
                  <a:schemeClr val="bg1"/>
                </a:solidFill>
                <a:latin typeface="微软雅黑" pitchFamily="34" charset="-122"/>
                <a:ea typeface="微软雅黑" pitchFamily="34" charset="-122"/>
              </a:rPr>
              <a:t>两种不同无线上网</a:t>
            </a:r>
          </a:p>
        </p:txBody>
      </p:sp>
    </p:spTree>
    <p:extLst>
      <p:ext uri="{BB962C8B-B14F-4D97-AF65-F5344CB8AC3E}">
        <p14:creationId xmlns:p14="http://schemas.microsoft.com/office/powerpoint/2010/main" val="65216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613033"/>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移动自组网络又称为</a:t>
            </a:r>
            <a:r>
              <a:rPr lang="zh-CN" altLang="en-US" sz="2000" b="1" dirty="0">
                <a:solidFill>
                  <a:srgbClr val="0000FF"/>
                </a:solidFill>
                <a:latin typeface="微软雅黑" pitchFamily="34" charset="-122"/>
                <a:ea typeface="微软雅黑" pitchFamily="34" charset="-122"/>
              </a:rPr>
              <a:t>自组网络 </a:t>
            </a:r>
            <a:r>
              <a:rPr lang="en-US" altLang="zh-CN" sz="2000" b="1" dirty="0">
                <a:latin typeface="微软雅黑" pitchFamily="34" charset="-122"/>
                <a:ea typeface="微软雅黑" pitchFamily="34" charset="-122"/>
              </a:rPr>
              <a:t>(ad hoc network)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自组网络是没有固定基础设施（即没有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）的无线局域网。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这种网络是由一些处于平等状态的移动站之间相互通信组成的临时网络。</a:t>
            </a:r>
          </a:p>
        </p:txBody>
      </p:sp>
      <p:sp>
        <p:nvSpPr>
          <p:cNvPr id="3" name="AutoShape 5"/>
          <p:cNvSpPr>
            <a:spLocks noChangeArrowheads="1"/>
          </p:cNvSpPr>
          <p:nvPr/>
        </p:nvSpPr>
        <p:spPr bwMode="auto">
          <a:xfrm>
            <a:off x="509475" y="12400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206827"/>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7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591548" y="65083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2. </a:t>
            </a:r>
            <a:r>
              <a:rPr lang="zh-CN" altLang="en-US" sz="2000" b="1" dirty="0">
                <a:solidFill>
                  <a:schemeClr val="bg1"/>
                </a:solidFill>
                <a:ea typeface="微软雅黑" pitchFamily="34" charset="-122"/>
              </a:rPr>
              <a:t>移动自组网络</a:t>
            </a:r>
          </a:p>
        </p:txBody>
      </p:sp>
      <p:sp>
        <p:nvSpPr>
          <p:cNvPr id="6" name="矩形 5"/>
          <p:cNvSpPr/>
          <p:nvPr/>
        </p:nvSpPr>
        <p:spPr>
          <a:xfrm>
            <a:off x="3260628" y="3945815"/>
            <a:ext cx="4597314" cy="307777"/>
          </a:xfrm>
          <a:prstGeom prst="rect">
            <a:avLst/>
          </a:prstGeom>
          <a:solidFill>
            <a:srgbClr val="CC00FF"/>
          </a:solidFill>
          <a:ln>
            <a:solidFill>
              <a:schemeClr val="tx1"/>
            </a:solidFill>
          </a:ln>
        </p:spPr>
        <p:txBody>
          <a:bodyPr wrap="square">
            <a:spAutoFit/>
          </a:bodyPr>
          <a:lstStyle/>
          <a:p>
            <a:pPr algn="ctr"/>
            <a:r>
              <a:rPr lang="zh-CN" altLang="en-US" sz="1400" b="1" dirty="0">
                <a:solidFill>
                  <a:schemeClr val="bg1"/>
                </a:solidFill>
                <a:latin typeface="微软雅黑" pitchFamily="34" charset="-122"/>
                <a:ea typeface="微软雅黑" pitchFamily="34" charset="-122"/>
              </a:rPr>
              <a:t>三个主要问题：路由选择协议，多播，安全。</a:t>
            </a:r>
          </a:p>
        </p:txBody>
      </p:sp>
      <p:sp>
        <p:nvSpPr>
          <p:cNvPr id="8" name="Text Box 104"/>
          <p:cNvSpPr txBox="1">
            <a:spLocks noChangeArrowheads="1"/>
          </p:cNvSpPr>
          <p:nvPr/>
        </p:nvSpPr>
        <p:spPr bwMode="auto">
          <a:xfrm>
            <a:off x="7594924" y="11174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400" b="1">
              <a:latin typeface="微软雅黑" panose="020B0503020204020204" pitchFamily="34" charset="-122"/>
              <a:ea typeface="微软雅黑" panose="020B0503020204020204" pitchFamily="34" charset="-122"/>
            </a:endParaRPr>
          </a:p>
        </p:txBody>
      </p:sp>
      <p:sp>
        <p:nvSpPr>
          <p:cNvPr id="9" name="Oval 106"/>
          <p:cNvSpPr>
            <a:spLocks noChangeArrowheads="1"/>
          </p:cNvSpPr>
          <p:nvPr/>
        </p:nvSpPr>
        <p:spPr bwMode="auto">
          <a:xfrm>
            <a:off x="1650064" y="1600758"/>
            <a:ext cx="5684951" cy="2189751"/>
          </a:xfrm>
          <a:prstGeom prst="ellipse">
            <a:avLst/>
          </a:prstGeom>
          <a:solidFill>
            <a:srgbClr val="00FFFF"/>
          </a:solidFill>
          <a:ln w="9525">
            <a:solidFill>
              <a:schemeClr val="tx1"/>
            </a:solidFill>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 name="Text Box 107"/>
          <p:cNvSpPr txBox="1">
            <a:spLocks noChangeArrowheads="1"/>
          </p:cNvSpPr>
          <p:nvPr/>
        </p:nvSpPr>
        <p:spPr bwMode="auto">
          <a:xfrm>
            <a:off x="3788009" y="2427066"/>
            <a:ext cx="1210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自组网络</a:t>
            </a:r>
          </a:p>
        </p:txBody>
      </p:sp>
      <p:sp>
        <p:nvSpPr>
          <p:cNvPr id="29" name="Text Box 138"/>
          <p:cNvSpPr txBox="1">
            <a:spLocks noChangeArrowheads="1"/>
          </p:cNvSpPr>
          <p:nvPr/>
        </p:nvSpPr>
        <p:spPr bwMode="auto">
          <a:xfrm>
            <a:off x="2475749" y="317929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A</a:t>
            </a:r>
          </a:p>
        </p:txBody>
      </p:sp>
      <p:sp>
        <p:nvSpPr>
          <p:cNvPr id="30" name="Text Box 139"/>
          <p:cNvSpPr txBox="1">
            <a:spLocks noChangeArrowheads="1"/>
          </p:cNvSpPr>
          <p:nvPr/>
        </p:nvSpPr>
        <p:spPr bwMode="auto">
          <a:xfrm>
            <a:off x="6839234" y="2718516"/>
            <a:ext cx="2872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E</a:t>
            </a:r>
          </a:p>
        </p:txBody>
      </p:sp>
      <p:sp>
        <p:nvSpPr>
          <p:cNvPr id="31" name="Text Box 140"/>
          <p:cNvSpPr txBox="1">
            <a:spLocks noChangeArrowheads="1"/>
          </p:cNvSpPr>
          <p:nvPr/>
        </p:nvSpPr>
        <p:spPr bwMode="auto">
          <a:xfrm>
            <a:off x="5375931" y="2197081"/>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D</a:t>
            </a:r>
          </a:p>
        </p:txBody>
      </p:sp>
      <p:sp>
        <p:nvSpPr>
          <p:cNvPr id="32" name="Text Box 141"/>
          <p:cNvSpPr txBox="1">
            <a:spLocks noChangeArrowheads="1"/>
          </p:cNvSpPr>
          <p:nvPr/>
        </p:nvSpPr>
        <p:spPr bwMode="auto">
          <a:xfrm>
            <a:off x="3640698" y="2134675"/>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C</a:t>
            </a:r>
          </a:p>
        </p:txBody>
      </p:sp>
      <p:sp>
        <p:nvSpPr>
          <p:cNvPr id="33" name="Text Box 142"/>
          <p:cNvSpPr txBox="1">
            <a:spLocks noChangeArrowheads="1"/>
          </p:cNvSpPr>
          <p:nvPr/>
        </p:nvSpPr>
        <p:spPr bwMode="auto">
          <a:xfrm>
            <a:off x="1801803" y="21332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B</a:t>
            </a:r>
          </a:p>
        </p:txBody>
      </p:sp>
      <p:sp>
        <p:nvSpPr>
          <p:cNvPr id="34" name="Text Box 143"/>
          <p:cNvSpPr txBox="1">
            <a:spLocks noChangeArrowheads="1"/>
          </p:cNvSpPr>
          <p:nvPr/>
        </p:nvSpPr>
        <p:spPr bwMode="auto">
          <a:xfrm>
            <a:off x="4363337" y="3230244"/>
            <a:ext cx="2856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F</a:t>
            </a:r>
          </a:p>
        </p:txBody>
      </p:sp>
      <p:sp>
        <p:nvSpPr>
          <p:cNvPr id="35" name="Text Box 150"/>
          <p:cNvSpPr txBox="1">
            <a:spLocks noChangeArrowheads="1"/>
          </p:cNvSpPr>
          <p:nvPr/>
        </p:nvSpPr>
        <p:spPr bwMode="auto">
          <a:xfrm>
            <a:off x="1796321" y="153709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6" name="Text Box 151"/>
          <p:cNvSpPr txBox="1">
            <a:spLocks noChangeArrowheads="1"/>
          </p:cNvSpPr>
          <p:nvPr/>
        </p:nvSpPr>
        <p:spPr bwMode="auto">
          <a:xfrm>
            <a:off x="3404391" y="1249460"/>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7" name="Text Box 152"/>
          <p:cNvSpPr txBox="1">
            <a:spLocks noChangeArrowheads="1"/>
          </p:cNvSpPr>
          <p:nvPr/>
        </p:nvSpPr>
        <p:spPr bwMode="auto">
          <a:xfrm>
            <a:off x="5082968" y="1281688"/>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50" name="AutoShape 144"/>
          <p:cNvSpPr>
            <a:spLocks noChangeArrowheads="1"/>
          </p:cNvSpPr>
          <p:nvPr/>
        </p:nvSpPr>
        <p:spPr bwMode="auto">
          <a:xfrm rot="114164">
            <a:off x="4051118" y="1851772"/>
            <a:ext cx="1289027" cy="165600"/>
          </a:xfrm>
          <a:prstGeom prst="rightArrow">
            <a:avLst>
              <a:gd name="adj1" fmla="val 50000"/>
              <a:gd name="adj2" fmla="val 13396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AutoShape 145"/>
          <p:cNvSpPr>
            <a:spLocks noChangeArrowheads="1"/>
          </p:cNvSpPr>
          <p:nvPr/>
        </p:nvSpPr>
        <p:spPr bwMode="auto">
          <a:xfrm rot="1262345">
            <a:off x="5815138" y="2156687"/>
            <a:ext cx="991560" cy="180000"/>
          </a:xfrm>
          <a:prstGeom prst="rightArrow">
            <a:avLst>
              <a:gd name="adj1" fmla="val 50000"/>
              <a:gd name="adj2" fmla="val 86535"/>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AutoShape 146"/>
          <p:cNvSpPr>
            <a:spLocks noChangeArrowheads="1"/>
          </p:cNvSpPr>
          <p:nvPr/>
        </p:nvSpPr>
        <p:spPr bwMode="auto">
          <a:xfrm rot="20907191">
            <a:off x="2526297" y="1972840"/>
            <a:ext cx="1093720" cy="169200"/>
          </a:xfrm>
          <a:prstGeom prst="rightArrow">
            <a:avLst>
              <a:gd name="adj1" fmla="val 50000"/>
              <a:gd name="adj2" fmla="val 97962"/>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AutoShape 147"/>
          <p:cNvSpPr>
            <a:spLocks noChangeArrowheads="1"/>
          </p:cNvSpPr>
          <p:nvPr/>
        </p:nvSpPr>
        <p:spPr bwMode="auto">
          <a:xfrm rot="14368129">
            <a:off x="2136290" y="2741311"/>
            <a:ext cx="701719" cy="187200"/>
          </a:xfrm>
          <a:prstGeom prst="rightArrow">
            <a:avLst>
              <a:gd name="adj1" fmla="val 50000"/>
              <a:gd name="adj2" fmla="val 5814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148"/>
          <p:cNvSpPr txBox="1">
            <a:spLocks noChangeArrowheads="1"/>
          </p:cNvSpPr>
          <p:nvPr/>
        </p:nvSpPr>
        <p:spPr bwMode="auto">
          <a:xfrm>
            <a:off x="2392716" y="362249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源结点</a:t>
            </a:r>
          </a:p>
        </p:txBody>
      </p:sp>
      <p:sp>
        <p:nvSpPr>
          <p:cNvPr id="58" name="Text Box 149"/>
          <p:cNvSpPr txBox="1">
            <a:spLocks noChangeArrowheads="1"/>
          </p:cNvSpPr>
          <p:nvPr/>
        </p:nvSpPr>
        <p:spPr bwMode="auto">
          <a:xfrm>
            <a:off x="7387704" y="2403245"/>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目的</a:t>
            </a:r>
            <a:endParaRPr kumimoji="1" lang="en-US" altLang="zh-CN" sz="1600" b="1" dirty="0">
              <a:solidFill>
                <a:srgbClr val="0000FF"/>
              </a:solidFill>
              <a:latin typeface="微软雅黑" panose="020B0503020204020204" pitchFamily="34" charset="-122"/>
              <a:ea typeface="微软雅黑" panose="020B0503020204020204" pitchFamily="34" charset="-122"/>
            </a:endParaRPr>
          </a:p>
          <a:p>
            <a:r>
              <a:rPr kumimoji="1" lang="zh-CN" altLang="en-US" sz="1600" b="1" dirty="0">
                <a:solidFill>
                  <a:srgbClr val="0000FF"/>
                </a:solidFill>
                <a:latin typeface="微软雅黑" panose="020B0503020204020204" pitchFamily="34" charset="-122"/>
                <a:ea typeface="微软雅黑" panose="020B0503020204020204" pitchFamily="34" charset="-122"/>
              </a:rPr>
              <a:t>结点</a:t>
            </a:r>
          </a:p>
        </p:txBody>
      </p:sp>
      <p:grpSp>
        <p:nvGrpSpPr>
          <p:cNvPr id="54" name="组合 53"/>
          <p:cNvGrpSpPr/>
          <p:nvPr/>
        </p:nvGrpSpPr>
        <p:grpSpPr>
          <a:xfrm>
            <a:off x="2689182" y="2864605"/>
            <a:ext cx="571445" cy="623757"/>
            <a:chOff x="928510" y="3970431"/>
            <a:chExt cx="726342" cy="782512"/>
          </a:xfrm>
        </p:grpSpPr>
        <p:sp>
          <p:nvSpPr>
            <p:cNvPr id="56"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9" name="Group 424"/>
            <p:cNvGrpSpPr>
              <a:grpSpLocks/>
            </p:cNvGrpSpPr>
            <p:nvPr/>
          </p:nvGrpSpPr>
          <p:grpSpPr bwMode="auto">
            <a:xfrm>
              <a:off x="928510" y="3970431"/>
              <a:ext cx="726342" cy="241721"/>
              <a:chOff x="748" y="2251"/>
              <a:chExt cx="306" cy="90"/>
            </a:xfrm>
            <a:solidFill>
              <a:schemeClr val="tx2"/>
            </a:solidFill>
          </p:grpSpPr>
          <p:sp>
            <p:nvSpPr>
              <p:cNvPr id="6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6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组合 66"/>
          <p:cNvGrpSpPr/>
          <p:nvPr/>
        </p:nvGrpSpPr>
        <p:grpSpPr>
          <a:xfrm>
            <a:off x="1948985" y="1870510"/>
            <a:ext cx="571445" cy="623757"/>
            <a:chOff x="928510" y="3970431"/>
            <a:chExt cx="726342" cy="782512"/>
          </a:xfrm>
        </p:grpSpPr>
        <p:sp>
          <p:nvSpPr>
            <p:cNvPr id="6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9" name="Group 424"/>
            <p:cNvGrpSpPr>
              <a:grpSpLocks/>
            </p:cNvGrpSpPr>
            <p:nvPr/>
          </p:nvGrpSpPr>
          <p:grpSpPr bwMode="auto">
            <a:xfrm>
              <a:off x="928510" y="3970431"/>
              <a:ext cx="726342" cy="241721"/>
              <a:chOff x="748" y="2251"/>
              <a:chExt cx="306" cy="90"/>
            </a:xfrm>
            <a:solidFill>
              <a:schemeClr val="tx2"/>
            </a:solidFill>
          </p:grpSpPr>
          <p:sp>
            <p:nvSpPr>
              <p:cNvPr id="7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7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组合 76"/>
          <p:cNvGrpSpPr/>
          <p:nvPr/>
        </p:nvGrpSpPr>
        <p:grpSpPr>
          <a:xfrm>
            <a:off x="3543992" y="1584810"/>
            <a:ext cx="571445" cy="623757"/>
            <a:chOff x="928510" y="3970431"/>
            <a:chExt cx="726342" cy="782512"/>
          </a:xfrm>
        </p:grpSpPr>
        <p:sp>
          <p:nvSpPr>
            <p:cNvPr id="7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9" name="Group 424"/>
            <p:cNvGrpSpPr>
              <a:grpSpLocks/>
            </p:cNvGrpSpPr>
            <p:nvPr/>
          </p:nvGrpSpPr>
          <p:grpSpPr bwMode="auto">
            <a:xfrm>
              <a:off x="928510" y="3970431"/>
              <a:ext cx="726342" cy="241721"/>
              <a:chOff x="748" y="2251"/>
              <a:chExt cx="306" cy="90"/>
            </a:xfrm>
            <a:solidFill>
              <a:schemeClr val="tx2"/>
            </a:solidFill>
          </p:grpSpPr>
          <p:sp>
            <p:nvSpPr>
              <p:cNvPr id="8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8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p:cNvGrpSpPr/>
          <p:nvPr/>
        </p:nvGrpSpPr>
        <p:grpSpPr>
          <a:xfrm>
            <a:off x="5285854" y="1626036"/>
            <a:ext cx="571445" cy="623757"/>
            <a:chOff x="928510" y="3970431"/>
            <a:chExt cx="726342" cy="782512"/>
          </a:xfrm>
        </p:grpSpPr>
        <p:sp>
          <p:nvSpPr>
            <p:cNvPr id="8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9" name="Group 424"/>
            <p:cNvGrpSpPr>
              <a:grpSpLocks/>
            </p:cNvGrpSpPr>
            <p:nvPr/>
          </p:nvGrpSpPr>
          <p:grpSpPr bwMode="auto">
            <a:xfrm>
              <a:off x="928510" y="3970431"/>
              <a:ext cx="726342" cy="241721"/>
              <a:chOff x="748" y="2251"/>
              <a:chExt cx="306" cy="90"/>
            </a:xfrm>
            <a:solidFill>
              <a:schemeClr val="tx2"/>
            </a:solidFill>
          </p:grpSpPr>
          <p:sp>
            <p:nvSpPr>
              <p:cNvPr id="9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6720028" y="2129185"/>
            <a:ext cx="571445" cy="623757"/>
            <a:chOff x="928510" y="3970431"/>
            <a:chExt cx="726342" cy="782512"/>
          </a:xfrm>
        </p:grpSpPr>
        <p:sp>
          <p:nvSpPr>
            <p:cNvPr id="9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9" name="Group 424"/>
            <p:cNvGrpSpPr>
              <a:grpSpLocks/>
            </p:cNvGrpSpPr>
            <p:nvPr/>
          </p:nvGrpSpPr>
          <p:grpSpPr bwMode="auto">
            <a:xfrm>
              <a:off x="928510" y="3970431"/>
              <a:ext cx="726342" cy="241721"/>
              <a:chOff x="748" y="2251"/>
              <a:chExt cx="306" cy="90"/>
            </a:xfrm>
            <a:solidFill>
              <a:schemeClr val="tx2"/>
            </a:solidFill>
          </p:grpSpPr>
          <p:sp>
            <p:nvSpPr>
              <p:cNvPr id="10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组合 106"/>
          <p:cNvGrpSpPr/>
          <p:nvPr/>
        </p:nvGrpSpPr>
        <p:grpSpPr>
          <a:xfrm>
            <a:off x="4577143" y="3033754"/>
            <a:ext cx="571445" cy="623757"/>
            <a:chOff x="928510" y="3970431"/>
            <a:chExt cx="726342" cy="782512"/>
          </a:xfrm>
        </p:grpSpPr>
        <p:sp>
          <p:nvSpPr>
            <p:cNvPr id="10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9" name="Group 424"/>
            <p:cNvGrpSpPr>
              <a:grpSpLocks/>
            </p:cNvGrpSpPr>
            <p:nvPr/>
          </p:nvGrpSpPr>
          <p:grpSpPr bwMode="auto">
            <a:xfrm>
              <a:off x="928510" y="3970431"/>
              <a:ext cx="726342" cy="241721"/>
              <a:chOff x="748" y="2251"/>
              <a:chExt cx="306" cy="90"/>
            </a:xfrm>
            <a:solidFill>
              <a:schemeClr val="tx2"/>
            </a:solidFill>
          </p:grpSpPr>
          <p:sp>
            <p:nvSpPr>
              <p:cNvPr id="11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1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866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22" presetClass="entr" presetSubtype="4"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000"/>
                                        <p:tgtEl>
                                          <p:spTgt spid="53"/>
                                        </p:tgtEl>
                                      </p:cBhvr>
                                    </p:animEffect>
                                  </p:childTnLst>
                                </p:cTn>
                              </p:par>
                            </p:childTnLst>
                          </p:cTn>
                        </p:par>
                        <p:par>
                          <p:cTn id="14" fill="hold">
                            <p:stCondLst>
                              <p:cond delay="7000"/>
                            </p:stCondLst>
                            <p:childTnLst>
                              <p:par>
                                <p:cTn id="15" presetID="22" presetClass="entr" presetSubtype="8" fill="hold" grpId="0" nodeType="after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1000"/>
                                        <p:tgtEl>
                                          <p:spTgt spid="52"/>
                                        </p:tgtEl>
                                      </p:cBhvr>
                                    </p:animEffect>
                                  </p:childTnLst>
                                </p:cTn>
                              </p:par>
                            </p:childTnLst>
                          </p:cTn>
                        </p:par>
                        <p:par>
                          <p:cTn id="18" fill="hold">
                            <p:stCondLst>
                              <p:cond delay="8500"/>
                            </p:stCondLst>
                            <p:childTnLst>
                              <p:par>
                                <p:cTn id="19" presetID="22" presetClass="entr" presetSubtype="8" fill="hold" grpId="0" nodeType="after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1000"/>
                                        <p:tgtEl>
                                          <p:spTgt spid="50"/>
                                        </p:tgtEl>
                                      </p:cBhvr>
                                    </p:animEffect>
                                  </p:childTnLst>
                                </p:cTn>
                              </p:par>
                            </p:childTnLst>
                          </p:cTn>
                        </p:par>
                        <p:par>
                          <p:cTn id="22" fill="hold">
                            <p:stCondLst>
                              <p:cond delay="10000"/>
                            </p:stCondLst>
                            <p:childTnLst>
                              <p:par>
                                <p:cTn id="23" presetID="22" presetClass="entr" presetSubtype="8" fill="hold" grpId="0" nodeType="afterEffect">
                                  <p:stCondLst>
                                    <p:cond delay="50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735554"/>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自组网络的服务范围通常是受限的，而且一般也不和外界的其他网络相连接。</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移动自组网络也就是</a:t>
            </a:r>
            <a:r>
              <a:rPr lang="zh-CN" altLang="en-US" sz="2000" b="1" dirty="0">
                <a:solidFill>
                  <a:srgbClr val="0000FF"/>
                </a:solidFill>
                <a:latin typeface="微软雅黑" pitchFamily="34" charset="-122"/>
                <a:ea typeface="微软雅黑" pitchFamily="34" charset="-122"/>
              </a:rPr>
              <a:t>移动分组无线网络</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09475" y="13625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329348"/>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2402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46425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414423"/>
            <a:ext cx="3082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移动自组网络的应用前景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809140"/>
            <a:ext cx="831224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携带了移动站的作战人员可利用临时建立的移动自组网络进行通信。</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作战的地面车辆群和坦克群，以及海上的舰艇群、空中的机群组网。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在抢险救灾时，迅速组建移动自组网络实现通信。</a:t>
            </a:r>
          </a:p>
        </p:txBody>
      </p:sp>
    </p:spTree>
    <p:extLst>
      <p:ext uri="{BB962C8B-B14F-4D97-AF65-F5344CB8AC3E}">
        <p14:creationId xmlns:p14="http://schemas.microsoft.com/office/powerpoint/2010/main" val="422753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9377"/>
            <a:ext cx="8291169"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9549"/>
            <a:ext cx="2756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微软雅黑" pitchFamily="34" charset="-122"/>
                <a:ea typeface="微软雅黑" pitchFamily="34" charset="-122"/>
              </a:rPr>
              <a:t>无线传感器网络 </a:t>
            </a:r>
            <a:r>
              <a:rPr lang="en-US" altLang="zh-CN" sz="2000" b="1" dirty="0">
                <a:latin typeface="微软雅黑" pitchFamily="34" charset="-122"/>
                <a:ea typeface="微软雅黑" pitchFamily="34" charset="-122"/>
              </a:rPr>
              <a:t>WSN</a:t>
            </a:r>
          </a:p>
        </p:txBody>
      </p:sp>
      <p:sp>
        <p:nvSpPr>
          <p:cNvPr id="4" name="Rectangle 46"/>
          <p:cNvSpPr>
            <a:spLocks noChangeArrowheads="1"/>
          </p:cNvSpPr>
          <p:nvPr/>
        </p:nvSpPr>
        <p:spPr bwMode="auto">
          <a:xfrm>
            <a:off x="517853" y="1214266"/>
            <a:ext cx="8291169"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1900" b="1" dirty="0">
                <a:solidFill>
                  <a:srgbClr val="0000FF"/>
                </a:solidFill>
                <a:latin typeface="微软雅黑" pitchFamily="34" charset="-122"/>
                <a:ea typeface="微软雅黑" pitchFamily="34" charset="-122"/>
              </a:rPr>
              <a:t>无线传感器网络 </a:t>
            </a:r>
            <a:r>
              <a:rPr lang="en-US" altLang="zh-CN" sz="1900" b="1" dirty="0">
                <a:solidFill>
                  <a:srgbClr val="0000FF"/>
                </a:solidFill>
                <a:latin typeface="微软雅黑" pitchFamily="34" charset="-122"/>
                <a:ea typeface="微软雅黑" pitchFamily="34" charset="-122"/>
              </a:rPr>
              <a:t>WSN </a:t>
            </a:r>
            <a:r>
              <a:rPr lang="en-US" altLang="zh-CN" sz="1900" b="1" dirty="0">
                <a:latin typeface="微软雅黑" pitchFamily="34" charset="-122"/>
                <a:ea typeface="微软雅黑" pitchFamily="34" charset="-122"/>
              </a:rPr>
              <a:t>(Wireless Sensor Network) </a:t>
            </a:r>
            <a:r>
              <a:rPr lang="zh-CN" altLang="en-US" sz="1900" b="1" dirty="0">
                <a:latin typeface="微软雅黑" pitchFamily="34" charset="-122"/>
                <a:ea typeface="微软雅黑" pitchFamily="34" charset="-122"/>
              </a:rPr>
              <a:t>是由大量</a:t>
            </a:r>
            <a:r>
              <a:rPr lang="zh-CN" altLang="en-US" sz="1900" b="1" dirty="0">
                <a:solidFill>
                  <a:srgbClr val="0000FF"/>
                </a:solidFill>
                <a:latin typeface="微软雅黑" pitchFamily="34" charset="-122"/>
                <a:ea typeface="微软雅黑" pitchFamily="34" charset="-122"/>
              </a:rPr>
              <a:t>传感器</a:t>
            </a:r>
            <a:r>
              <a:rPr lang="zh-CN" altLang="en-US" sz="1900" b="1" dirty="0">
                <a:latin typeface="微软雅黑" pitchFamily="34" charset="-122"/>
                <a:ea typeface="微软雅黑" pitchFamily="34" charset="-122"/>
              </a:rPr>
              <a:t>结点通过无线通信技术构成的</a:t>
            </a:r>
            <a:r>
              <a:rPr lang="zh-CN" altLang="en-US" sz="1900" b="1" dirty="0">
                <a:solidFill>
                  <a:srgbClr val="0000FF"/>
                </a:solidFill>
                <a:latin typeface="微软雅黑" pitchFamily="34" charset="-122"/>
                <a:ea typeface="微软雅黑" pitchFamily="34" charset="-122"/>
              </a:rPr>
              <a:t>自组网络</a:t>
            </a:r>
            <a:r>
              <a:rPr lang="zh-CN" altLang="en-US" sz="19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无线传感器网络的应用是进行各种数据的采集、处理和传输。</a:t>
            </a:r>
            <a:endParaRPr lang="en-US" altLang="zh-CN" sz="1900" b="1" dirty="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特点：</a:t>
            </a:r>
            <a:endParaRPr lang="en-US" altLang="zh-CN" sz="1900" b="1" dirty="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不需要很高的带宽，必须保持低功耗。</a:t>
            </a: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对协议栈的大小有严格的限制。</a:t>
            </a:r>
          </a:p>
          <a:p>
            <a:pPr marL="711200" lvl="1" indent="-347663" eaLnBrk="0" hangingPunct="0">
              <a:lnSpc>
                <a:spcPts val="3300"/>
              </a:lnSpc>
              <a:buClr>
                <a:srgbClr val="7030A0"/>
              </a:buClr>
              <a:buFont typeface="+mj-lt"/>
              <a:buAutoNum type="arabicPeriod"/>
            </a:pPr>
            <a:r>
              <a:rPr lang="zh-CN" altLang="en-US" sz="1900" b="1" dirty="0">
                <a:latin typeface="微软雅黑" pitchFamily="34" charset="-122"/>
                <a:ea typeface="微软雅黑" pitchFamily="34" charset="-122"/>
              </a:rPr>
              <a:t>对网络安全性、结点自动配置、网络动态重组等方面有一定的要求。 </a:t>
            </a:r>
          </a:p>
        </p:txBody>
      </p:sp>
    </p:spTree>
    <p:extLst>
      <p:ext uri="{BB962C8B-B14F-4D97-AF65-F5344CB8AC3E}">
        <p14:creationId xmlns:p14="http://schemas.microsoft.com/office/powerpoint/2010/main" val="372422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44016"/>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9470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传感器结点的形状和组成</a:t>
            </a:r>
          </a:p>
        </p:txBody>
      </p:sp>
      <p:sp>
        <p:nvSpPr>
          <p:cNvPr id="6" name="圆角矩形 5"/>
          <p:cNvSpPr/>
          <p:nvPr/>
        </p:nvSpPr>
        <p:spPr>
          <a:xfrm>
            <a:off x="517852" y="1063160"/>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6"/>
          <p:cNvSpPr>
            <a:spLocks noChangeArrowheads="1"/>
          </p:cNvSpPr>
          <p:nvPr/>
        </p:nvSpPr>
        <p:spPr bwMode="auto">
          <a:xfrm>
            <a:off x="4775611" y="1506925"/>
            <a:ext cx="3601404" cy="2245051"/>
          </a:xfrm>
          <a:prstGeom prst="rect">
            <a:avLst/>
          </a:prstGeom>
          <a:solidFill>
            <a:schemeClr val="bg1"/>
          </a:solidFill>
          <a:ln w="12700" cap="sq">
            <a:solidFill>
              <a:srgbClr val="333399"/>
            </a:solidFill>
            <a:miter lim="800000"/>
            <a:headEnd type="none" w="sm" len="sm"/>
            <a:tailEnd type="none" w="sm" len="sm"/>
          </a:ln>
          <a:effectLst/>
        </p:spPr>
        <p:txBody>
          <a:bodyPr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4965992" y="2586250"/>
            <a:ext cx="832924" cy="1038317"/>
          </a:xfrm>
          <a:prstGeom prst="roundRect">
            <a:avLst>
              <a:gd name="adj" fmla="val 16667"/>
            </a:avLst>
          </a:prstGeom>
          <a:solidFill>
            <a:srgbClr val="008000"/>
          </a:solidFill>
          <a:ln w="12700" cap="sq">
            <a:solidFill>
              <a:srgbClr val="333399"/>
            </a:solidFill>
            <a:round/>
            <a:headEnd type="none" w="sm" len="sm"/>
            <a:tailEnd type="none" w="sm" len="sm"/>
          </a:ln>
          <a:effectLst/>
          <a:extLst/>
        </p:spPr>
        <p:txBody>
          <a:bodyPr wrap="none" anchor="ctr"/>
          <a:lstStyle/>
          <a:p>
            <a:pPr algn="ctr" eaLnBrk="0" hangingPunct="0"/>
            <a:r>
              <a:rPr lang="zh-CN" altLang="en-US" b="1">
                <a:solidFill>
                  <a:schemeClr val="bg1"/>
                </a:solidFill>
                <a:latin typeface="微软雅黑" panose="020B0503020204020204" pitchFamily="34" charset="-122"/>
                <a:ea typeface="微软雅黑" panose="020B0503020204020204" pitchFamily="34" charset="-122"/>
              </a:rPr>
              <a:t>存储器</a:t>
            </a:r>
          </a:p>
        </p:txBody>
      </p:sp>
      <p:sp>
        <p:nvSpPr>
          <p:cNvPr id="9" name="AutoShape 8"/>
          <p:cNvSpPr>
            <a:spLocks noChangeArrowheads="1"/>
          </p:cNvSpPr>
          <p:nvPr/>
        </p:nvSpPr>
        <p:spPr bwMode="auto">
          <a:xfrm>
            <a:off x="5914733" y="1687058"/>
            <a:ext cx="945567" cy="664875"/>
          </a:xfrm>
          <a:prstGeom prst="roundRect">
            <a:avLst>
              <a:gd name="adj" fmla="val 16667"/>
            </a:avLst>
          </a:prstGeom>
          <a:solidFill>
            <a:srgbClr val="0000FF"/>
          </a:solidFill>
          <a:ln w="12700" cap="sq">
            <a:solidFill>
              <a:schemeClr val="tx2"/>
            </a:solidFill>
            <a:round/>
            <a:headEnd type="none" w="sm" len="sm"/>
            <a:tailEnd type="none" w="sm" len="sm"/>
          </a:ln>
          <a:effectLst/>
          <a:extLst/>
        </p:spPr>
        <p:txBody>
          <a:bodyPr wrap="none" anchor="ctr"/>
          <a:lstStyle/>
          <a:p>
            <a:pPr algn="ctr" eaLnBrk="0" hangingPunct="0"/>
            <a:r>
              <a:rPr lang="en-US" altLang="zh-CN" b="1">
                <a:solidFill>
                  <a:schemeClr val="bg1"/>
                </a:solidFill>
                <a:latin typeface="微软雅黑" panose="020B0503020204020204" pitchFamily="34" charset="-122"/>
                <a:ea typeface="微软雅黑" panose="020B0503020204020204" pitchFamily="34" charset="-122"/>
              </a:rPr>
              <a:t>CPU</a:t>
            </a:r>
          </a:p>
        </p:txBody>
      </p:sp>
      <p:grpSp>
        <p:nvGrpSpPr>
          <p:cNvPr id="10" name="Group 9"/>
          <p:cNvGrpSpPr>
            <a:grpSpLocks/>
          </p:cNvGrpSpPr>
          <p:nvPr/>
        </p:nvGrpSpPr>
        <p:grpSpPr bwMode="auto">
          <a:xfrm>
            <a:off x="6101942" y="2586250"/>
            <a:ext cx="1042346" cy="1032459"/>
            <a:chOff x="1296" y="2064"/>
            <a:chExt cx="768" cy="1344"/>
          </a:xfrm>
          <a:solidFill>
            <a:srgbClr val="00B050"/>
          </a:solidFill>
        </p:grpSpPr>
        <p:sp>
          <p:nvSpPr>
            <p:cNvPr id="11" name="AutoShape 10"/>
            <p:cNvSpPr>
              <a:spLocks noChangeArrowheads="1"/>
            </p:cNvSpPr>
            <p:nvPr/>
          </p:nvSpPr>
          <p:spPr bwMode="auto">
            <a:xfrm>
              <a:off x="1296"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AutoShape 11"/>
            <p:cNvSpPr>
              <a:spLocks noChangeArrowheads="1"/>
            </p:cNvSpPr>
            <p:nvPr/>
          </p:nvSpPr>
          <p:spPr bwMode="auto">
            <a:xfrm>
              <a:off x="1872"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AutoShape 12"/>
            <p:cNvSpPr>
              <a:spLocks noChangeArrowheads="1"/>
            </p:cNvSpPr>
            <p:nvPr/>
          </p:nvSpPr>
          <p:spPr bwMode="auto">
            <a:xfrm>
              <a:off x="1584"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14" name="AutoShape 13"/>
          <p:cNvSpPr>
            <a:spLocks noChangeArrowheads="1"/>
          </p:cNvSpPr>
          <p:nvPr/>
        </p:nvSpPr>
        <p:spPr bwMode="auto">
          <a:xfrm rot="5400000">
            <a:off x="6965988" y="1865357"/>
            <a:ext cx="613617" cy="2570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12700" cap="sq">
            <a:solidFill>
              <a:srgbClr val="333399"/>
            </a:solidFill>
            <a:miter lim="800000"/>
            <a:headEnd type="none" w="sm" len="sm"/>
            <a:tailEnd type="none" w="sm" len="sm"/>
          </a:ln>
          <a:effectLst/>
          <a:extLst/>
        </p:spPr>
        <p:txBody>
          <a:bodyPr rot="10800000" vert="eaVert"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15" name="Rectangle 14"/>
          <p:cNvSpPr>
            <a:spLocks noChangeArrowheads="1"/>
          </p:cNvSpPr>
          <p:nvPr/>
        </p:nvSpPr>
        <p:spPr bwMode="auto">
          <a:xfrm>
            <a:off x="7135653" y="2716587"/>
            <a:ext cx="877163"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latin typeface="微软雅黑" panose="020B0503020204020204" pitchFamily="34" charset="-122"/>
                <a:ea typeface="微软雅黑" panose="020B0503020204020204" pitchFamily="34" charset="-122"/>
              </a:rPr>
              <a:t>传感器</a:t>
            </a:r>
          </a:p>
          <a:p>
            <a:pPr algn="ctr" eaLnBrk="0" hangingPunct="0">
              <a:lnSpc>
                <a:spcPct val="85000"/>
              </a:lnSpc>
            </a:pPr>
            <a:r>
              <a:rPr lang="zh-CN" altLang="en-US" b="1">
                <a:latin typeface="微软雅黑" panose="020B0503020204020204" pitchFamily="34" charset="-122"/>
                <a:ea typeface="微软雅黑" panose="020B0503020204020204" pitchFamily="34" charset="-122"/>
              </a:rPr>
              <a:t>硬件</a:t>
            </a:r>
          </a:p>
        </p:txBody>
      </p:sp>
      <p:sp>
        <p:nvSpPr>
          <p:cNvPr id="16" name="Oval 15"/>
          <p:cNvSpPr>
            <a:spLocks noChangeArrowheads="1"/>
          </p:cNvSpPr>
          <p:nvPr/>
        </p:nvSpPr>
        <p:spPr bwMode="auto">
          <a:xfrm>
            <a:off x="5059598" y="1685593"/>
            <a:ext cx="664752" cy="629727"/>
          </a:xfrm>
          <a:prstGeom prst="ellipse">
            <a:avLst/>
          </a:prstGeom>
          <a:solidFill>
            <a:srgbClr val="CC00FF"/>
          </a:solidFill>
          <a:ln w="9525">
            <a:solidFill>
              <a:srgbClr val="333399"/>
            </a:solidFill>
            <a:round/>
            <a:headEnd/>
            <a:tailEnd/>
          </a:ln>
          <a:effectLst/>
          <a:extLst/>
        </p:spPr>
        <p:txBody>
          <a:bodyPr wrap="none" anchor="ctr"/>
          <a:lstStyle/>
          <a:p>
            <a:pPr algn="ctr"/>
            <a:r>
              <a:rPr lang="zh-CN" altLang="en-US" b="1">
                <a:solidFill>
                  <a:schemeClr val="bg1"/>
                </a:solidFill>
                <a:latin typeface="微软雅黑" panose="020B0503020204020204" pitchFamily="34" charset="-122"/>
                <a:ea typeface="微软雅黑" panose="020B0503020204020204" pitchFamily="34" charset="-122"/>
              </a:rPr>
              <a:t>电池</a:t>
            </a:r>
          </a:p>
        </p:txBody>
      </p:sp>
      <p:sp>
        <p:nvSpPr>
          <p:cNvPr id="17" name="Rectangle 16"/>
          <p:cNvSpPr>
            <a:spLocks noChangeArrowheads="1"/>
          </p:cNvSpPr>
          <p:nvPr/>
        </p:nvSpPr>
        <p:spPr bwMode="auto">
          <a:xfrm>
            <a:off x="7419641" y="1721115"/>
            <a:ext cx="87716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无线</a:t>
            </a:r>
          </a:p>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收发器</a:t>
            </a:r>
          </a:p>
        </p:txBody>
      </p:sp>
      <p:pic>
        <p:nvPicPr>
          <p:cNvPr id="18"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758424" y="1506925"/>
            <a:ext cx="3693423" cy="224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1"/>
          <p:cNvSpPr txBox="1">
            <a:spLocks noChangeArrowheads="1"/>
          </p:cNvSpPr>
          <p:nvPr/>
        </p:nvSpPr>
        <p:spPr bwMode="auto">
          <a:xfrm>
            <a:off x="2176050" y="3823735"/>
            <a:ext cx="1027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形状</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20" name="Text Box 22"/>
          <p:cNvSpPr txBox="1">
            <a:spLocks noChangeArrowheads="1"/>
          </p:cNvSpPr>
          <p:nvPr/>
        </p:nvSpPr>
        <p:spPr bwMode="auto">
          <a:xfrm>
            <a:off x="6109152" y="3831059"/>
            <a:ext cx="10486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(b) </a:t>
            </a:r>
            <a:r>
              <a:rPr lang="zh-CN" altLang="en-US" b="1" dirty="0">
                <a:solidFill>
                  <a:srgbClr val="0000FF"/>
                </a:solidFill>
                <a:latin typeface="微软雅黑" panose="020B0503020204020204" pitchFamily="34" charset="-122"/>
                <a:ea typeface="微软雅黑" panose="020B0503020204020204" pitchFamily="34" charset="-122"/>
              </a:rPr>
              <a:t>组成</a:t>
            </a:r>
            <a:endParaRPr lang="en-US" altLang="zh-CN"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832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806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30837"/>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无线传感器网络主要的应用领域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25554"/>
            <a:ext cx="831907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无线传感器网络主要的应用领域就是组成各种</a:t>
            </a:r>
            <a:r>
              <a:rPr lang="zh-CN" altLang="en-US" sz="2000" b="1" dirty="0">
                <a:solidFill>
                  <a:srgbClr val="0000FF"/>
                </a:solidFill>
                <a:latin typeface="微软雅黑" pitchFamily="34" charset="-122"/>
                <a:ea typeface="微软雅黑" pitchFamily="34" charset="-122"/>
              </a:rPr>
              <a:t>物联网 </a:t>
            </a:r>
            <a:r>
              <a:rPr lang="en-US" altLang="zh-CN" sz="2000" b="1" dirty="0" err="1">
                <a:latin typeface="微软雅黑" pitchFamily="34" charset="-122"/>
                <a:ea typeface="微软雅黑" pitchFamily="34" charset="-122"/>
              </a:rPr>
              <a:t>IoT</a:t>
            </a:r>
            <a:r>
              <a:rPr lang="en-US" altLang="zh-CN" sz="2000" b="1" dirty="0">
                <a:latin typeface="微软雅黑" pitchFamily="34" charset="-122"/>
                <a:ea typeface="微软雅黑" pitchFamily="34" charset="-122"/>
              </a:rPr>
              <a:t> (Internet of Things) </a:t>
            </a:r>
            <a:r>
              <a:rPr lang="zh-CN" altLang="en-US" sz="2000" b="1" dirty="0">
                <a:latin typeface="微软雅黑" pitchFamily="34" charset="-122"/>
                <a:ea typeface="微软雅黑" pitchFamily="34" charset="-122"/>
              </a:rPr>
              <a:t>，例如：</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环境监测与保护；</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战争中对敌情的侦查和对兵力、装备、物资等的监控；</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医疗中对病房的监测和对患者的护理；</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在危险的工业环境中的安全监测；</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城市交通管理、建筑内的温度</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照明</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安全控制等。 </a:t>
            </a:r>
          </a:p>
        </p:txBody>
      </p:sp>
    </p:spTree>
    <p:extLst>
      <p:ext uri="{BB962C8B-B14F-4D97-AF65-F5344CB8AC3E}">
        <p14:creationId xmlns:p14="http://schemas.microsoft.com/office/powerpoint/2010/main" val="418517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4373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93905"/>
            <a:ext cx="3337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a:t>
            </a:r>
            <a:r>
              <a:rPr lang="zh-CN" altLang="en-US" sz="2000" b="1" dirty="0">
                <a:solidFill>
                  <a:srgbClr val="0000FF"/>
                </a:solidFill>
                <a:latin typeface="微软雅黑" pitchFamily="34" charset="-122"/>
                <a:ea typeface="微软雅黑" pitchFamily="34" charset="-122"/>
              </a:rPr>
              <a:t>不同于</a:t>
            </a:r>
            <a:r>
              <a:rPr lang="zh-CN" altLang="en-US" sz="2000" b="1" dirty="0">
                <a:latin typeface="微软雅黑" pitchFamily="34" charset="-122"/>
                <a:ea typeface="微软雅黑" pitchFamily="34" charset="-122"/>
              </a:rPr>
              <a:t>移动 </a:t>
            </a:r>
            <a:r>
              <a:rPr lang="en-US" altLang="zh-CN" sz="2000" b="1" dirty="0">
                <a:latin typeface="微软雅黑" pitchFamily="34" charset="-122"/>
                <a:ea typeface="微软雅黑" pitchFamily="34" charset="-122"/>
              </a:rPr>
              <a:t>IP</a:t>
            </a:r>
          </a:p>
        </p:txBody>
      </p:sp>
      <p:sp>
        <p:nvSpPr>
          <p:cNvPr id="4" name="Rectangle 46"/>
          <p:cNvSpPr>
            <a:spLocks noChangeArrowheads="1"/>
          </p:cNvSpPr>
          <p:nvPr/>
        </p:nvSpPr>
        <p:spPr bwMode="auto">
          <a:xfrm>
            <a:off x="517853" y="1488622"/>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技术使漫游的主机可以用多种方式连接到互联网。</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的核心网络功能仍然是基于在固定互联网中一直在使用的各种路由选择协议。</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移动自组网络</a:t>
            </a:r>
            <a:r>
              <a:rPr lang="zh-CN" altLang="en-US" sz="2000" b="1" dirty="0">
                <a:latin typeface="微软雅黑" pitchFamily="34" charset="-122"/>
                <a:ea typeface="微软雅黑" pitchFamily="34" charset="-122"/>
              </a:rPr>
              <a:t>是将移动性扩展到无线领域中的自治系统，它具有自己特定的路由选择协议，并且可以不和互联网相连。 </a:t>
            </a:r>
          </a:p>
        </p:txBody>
      </p:sp>
    </p:spTree>
    <p:extLst>
      <p:ext uri="{BB962C8B-B14F-4D97-AF65-F5344CB8AC3E}">
        <p14:creationId xmlns:p14="http://schemas.microsoft.com/office/powerpoint/2010/main" val="221300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5336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03541"/>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几种不同的接入</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98258"/>
            <a:ext cx="8133857"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固定接入 </a:t>
            </a:r>
            <a:r>
              <a:rPr lang="en-US" altLang="zh-CN" b="1" dirty="0">
                <a:latin typeface="微软雅黑" pitchFamily="34" charset="-122"/>
                <a:ea typeface="微软雅黑" pitchFamily="34" charset="-122"/>
              </a:rPr>
              <a:t>(fixed access) —— </a:t>
            </a:r>
            <a:r>
              <a:rPr lang="zh-CN" altLang="en-US" b="1" dirty="0">
                <a:latin typeface="微软雅黑" pitchFamily="34" charset="-122"/>
                <a:ea typeface="微软雅黑" pitchFamily="34" charset="-122"/>
              </a:rPr>
              <a:t>在作为网络用户期间，用户设置的地理位置保持不变。</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移动接入 </a:t>
            </a:r>
            <a:r>
              <a:rPr lang="en-US" altLang="zh-CN" b="1" dirty="0">
                <a:latin typeface="微软雅黑" pitchFamily="34" charset="-122"/>
                <a:ea typeface="微软雅黑" pitchFamily="34" charset="-122"/>
              </a:rPr>
              <a:t>(mobility access) —— </a:t>
            </a:r>
            <a:r>
              <a:rPr lang="zh-CN" altLang="en-US" b="1" dirty="0">
                <a:latin typeface="微软雅黑" pitchFamily="34" charset="-122"/>
                <a:ea typeface="微软雅黑" pitchFamily="34" charset="-122"/>
              </a:rPr>
              <a:t>用户设置能够以车辆速度移动时进行网络通信。当发生切换时，通信仍然是连续的。</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便携接入 </a:t>
            </a:r>
            <a:r>
              <a:rPr lang="en-US" altLang="zh-CN" b="1" dirty="0">
                <a:latin typeface="微软雅黑" pitchFamily="34" charset="-122"/>
                <a:ea typeface="微软雅黑" pitchFamily="34" charset="-122"/>
              </a:rPr>
              <a:t>(portable access) —— </a:t>
            </a:r>
            <a:r>
              <a:rPr lang="zh-CN" altLang="en-US" b="1" dirty="0">
                <a:latin typeface="微软雅黑" pitchFamily="34" charset="-122"/>
                <a:ea typeface="微软雅黑" pitchFamily="34" charset="-122"/>
              </a:rPr>
              <a:t>在受限的网络覆盖面积中，用户设备能够在以步行速度移动时进行网络通信，提供有限的切换能力。</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游牧接入 </a:t>
            </a:r>
            <a:r>
              <a:rPr lang="en-US" altLang="zh-CN" b="1" dirty="0">
                <a:latin typeface="微软雅黑" pitchFamily="34" charset="-122"/>
                <a:ea typeface="微软雅黑" pitchFamily="34" charset="-122"/>
              </a:rPr>
              <a:t>(nomadic access) —— </a:t>
            </a:r>
            <a:r>
              <a:rPr lang="zh-CN" altLang="en-US" b="1" dirty="0">
                <a:latin typeface="微软雅黑" pitchFamily="34" charset="-122"/>
                <a:ea typeface="微软雅黑" pitchFamily="34" charset="-122"/>
              </a:rPr>
              <a:t>用户设备的地理位置至少在进行网络通信时保持不变。如用户设备移动了位置，则再次进行通信时可能还要寻找最佳的基站。</a:t>
            </a:r>
          </a:p>
        </p:txBody>
      </p:sp>
    </p:spTree>
    <p:extLst>
      <p:ext uri="{BB962C8B-B14F-4D97-AF65-F5344CB8AC3E}">
        <p14:creationId xmlns:p14="http://schemas.microsoft.com/office/powerpoint/2010/main" val="2295817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3550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610045"/>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119477"/>
            <a:ext cx="8277262"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标准中物理层相当复杂。根据物理层的不同（如工作频段、数据率、调制方法等），对应的标准也不同。</a:t>
            </a:r>
          </a:p>
        </p:txBody>
      </p:sp>
      <p:graphicFrame>
        <p:nvGraphicFramePr>
          <p:cNvPr id="5" name="Group 179"/>
          <p:cNvGraphicFramePr>
            <a:graphicFrameLocks/>
          </p:cNvGraphicFramePr>
          <p:nvPr>
            <p:extLst>
              <p:ext uri="{D42A27DB-BD31-4B8C-83A1-F6EECF244321}">
                <p14:modId xmlns:p14="http://schemas.microsoft.com/office/powerpoint/2010/main" val="3196265390"/>
              </p:ext>
            </p:extLst>
          </p:nvPr>
        </p:nvGraphicFramePr>
        <p:xfrm>
          <a:off x="569951" y="1959779"/>
          <a:ext cx="8007992" cy="2293664"/>
        </p:xfrm>
        <a:graphic>
          <a:graphicData uri="http://schemas.openxmlformats.org/drawingml/2006/table">
            <a:tbl>
              <a:tblPr/>
              <a:tblGrid>
                <a:gridCol w="963219">
                  <a:extLst>
                    <a:ext uri="{9D8B030D-6E8A-4147-A177-3AD203B41FA5}">
                      <a16:colId xmlns:a16="http://schemas.microsoft.com/office/drawing/2014/main" val="20000"/>
                    </a:ext>
                  </a:extLst>
                </a:gridCol>
                <a:gridCol w="1129670">
                  <a:extLst>
                    <a:ext uri="{9D8B030D-6E8A-4147-A177-3AD203B41FA5}">
                      <a16:colId xmlns:a16="http://schemas.microsoft.com/office/drawing/2014/main" val="20001"/>
                    </a:ext>
                  </a:extLst>
                </a:gridCol>
                <a:gridCol w="1046445">
                  <a:extLst>
                    <a:ext uri="{9D8B030D-6E8A-4147-A177-3AD203B41FA5}">
                      <a16:colId xmlns:a16="http://schemas.microsoft.com/office/drawing/2014/main" val="20002"/>
                    </a:ext>
                  </a:extLst>
                </a:gridCol>
                <a:gridCol w="927241">
                  <a:extLst>
                    <a:ext uri="{9D8B030D-6E8A-4147-A177-3AD203B41FA5}">
                      <a16:colId xmlns:a16="http://schemas.microsoft.com/office/drawing/2014/main" val="20003"/>
                    </a:ext>
                  </a:extLst>
                </a:gridCol>
                <a:gridCol w="3941417">
                  <a:extLst>
                    <a:ext uri="{9D8B030D-6E8A-4147-A177-3AD203B41FA5}">
                      <a16:colId xmlns:a16="http://schemas.microsoft.com/office/drawing/2014/main" val="20004"/>
                    </a:ext>
                  </a:extLst>
                </a:gridCol>
              </a:tblGrid>
              <a:tr h="330308">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标准</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频段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数据速率</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物理层</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优缺点</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extLst>
                  <a:ext uri="{0D108BD9-81ED-4DB2-BD59-A6C34878D82A}">
                    <a16:rowId xmlns:a16="http://schemas.microsoft.com/office/drawing/2014/main" val="10000"/>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802.11b</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11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扩频</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最高数据率较低，价格最低，信号传播距离最远，且不易受阻碍</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802.11a</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5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54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最高数据率较高，支持更多用户同时上网，价格最高，信号传播距离较短，且易受阻碍</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802.11g</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(2003</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54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最高数据率较高，支持更多用户同时上网，信号传播距离最远，且不易受阻碍，价格比</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802.11b </a:t>
                      </a:r>
                      <a:r>
                        <a:rPr lang="zh-CN" sz="1200" b="1" dirty="0">
                          <a:solidFill>
                            <a:schemeClr val="tx1"/>
                          </a:solidFill>
                          <a:effectLst/>
                          <a:latin typeface="微软雅黑" panose="020B0503020204020204" pitchFamily="34" charset="-122"/>
                          <a:ea typeface="微软雅黑" panose="020B0503020204020204" pitchFamily="34" charset="-122"/>
                        </a:rPr>
                        <a:t>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802.11n</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2.4 / 5 GHz</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 </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kern="100" spc="-10" dirty="0">
                          <a:solidFill>
                            <a:schemeClr val="tx1"/>
                          </a:solidFill>
                          <a:effectLst/>
                          <a:latin typeface="微软雅黑" panose="020B0503020204020204" pitchFamily="34" charset="-122"/>
                          <a:ea typeface="微软雅黑" panose="020B0503020204020204" pitchFamily="34" charset="-122"/>
                        </a:rPr>
                        <a:t>最高</a:t>
                      </a:r>
                      <a:r>
                        <a:rPr lang="en-US" sz="1200" b="1" kern="100" spc="-10" dirty="0">
                          <a:solidFill>
                            <a:schemeClr val="tx1"/>
                          </a:solidFill>
                          <a:effectLst/>
                          <a:latin typeface="微软雅黑" panose="020B0503020204020204" pitchFamily="34" charset="-122"/>
                          <a:ea typeface="微软雅黑" panose="020B0503020204020204" pitchFamily="34" charset="-122"/>
                        </a:rPr>
                        <a:t>600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MIMO</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zh-CN" sz="1200" b="1" kern="1050" dirty="0">
                          <a:solidFill>
                            <a:schemeClr val="tx1"/>
                          </a:solidFill>
                          <a:effectLst/>
                          <a:latin typeface="微软雅黑" panose="020B0503020204020204" pitchFamily="34" charset="-122"/>
                          <a:ea typeface="微软雅黑" panose="020B0503020204020204" pitchFamily="34" charset="-122"/>
                        </a:rPr>
                        <a:t>使用多个发射和接收天线达到更高的数据传输率</a:t>
                      </a:r>
                      <a:r>
                        <a:rPr lang="zh-CN" altLang="en-US" sz="1200" b="1" kern="1050" dirty="0">
                          <a:solidFill>
                            <a:schemeClr val="tx1"/>
                          </a:solidFill>
                          <a:effectLst/>
                          <a:latin typeface="微软雅黑" panose="020B0503020204020204" pitchFamily="34" charset="-122"/>
                          <a:ea typeface="微软雅黑" panose="020B0503020204020204" pitchFamily="34" charset="-122"/>
                        </a:rPr>
                        <a:t>。</a:t>
                      </a:r>
                      <a:r>
                        <a:rPr lang="zh-CN" sz="1200" b="1" dirty="0">
                          <a:solidFill>
                            <a:schemeClr val="tx1"/>
                          </a:solidFill>
                          <a:effectLst/>
                          <a:latin typeface="微软雅黑" panose="020B0503020204020204" pitchFamily="34" charset="-122"/>
                          <a:ea typeface="微软雅黑" panose="020B0503020204020204" pitchFamily="34" charset="-122"/>
                        </a:rPr>
                        <a:t>当使用双倍带宽</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(40 MHz) </a:t>
                      </a:r>
                      <a:r>
                        <a:rPr lang="zh-CN" sz="1200" b="1" dirty="0">
                          <a:solidFill>
                            <a:schemeClr val="tx1"/>
                          </a:solidFill>
                          <a:effectLst/>
                          <a:latin typeface="微软雅黑" panose="020B0503020204020204" pitchFamily="34" charset="-122"/>
                          <a:ea typeface="微软雅黑" panose="020B0503020204020204" pitchFamily="34" charset="-122"/>
                        </a:rPr>
                        <a:t>时速率可达</a:t>
                      </a:r>
                      <a:r>
                        <a:rPr lang="en-US" altLang="zh-CN" sz="1200" b="1" dirty="0">
                          <a:solidFill>
                            <a:schemeClr val="tx1"/>
                          </a:solidFill>
                          <a:effectLst/>
                          <a:latin typeface="微软雅黑" panose="020B0503020204020204" pitchFamily="34" charset="-122"/>
                          <a:ea typeface="微软雅黑" panose="020B0503020204020204" pitchFamily="34" charset="-122"/>
                        </a:rPr>
                        <a:t> </a:t>
                      </a:r>
                      <a:r>
                        <a:rPr lang="en-US" sz="1200" b="1" dirty="0">
                          <a:solidFill>
                            <a:schemeClr val="tx1"/>
                          </a:solidFill>
                          <a:effectLst/>
                          <a:latin typeface="微软雅黑" panose="020B0503020204020204" pitchFamily="34" charset="-122"/>
                          <a:ea typeface="微软雅黑" panose="020B0503020204020204" pitchFamily="34" charset="-122"/>
                        </a:rPr>
                        <a:t>600 </a:t>
                      </a:r>
                      <a:r>
                        <a:rPr lang="en-US" sz="1200" b="1" dirty="0" err="1">
                          <a:solidFill>
                            <a:schemeClr val="tx1"/>
                          </a:solidFill>
                          <a:effectLst/>
                          <a:latin typeface="微软雅黑" panose="020B0503020204020204" pitchFamily="34" charset="-122"/>
                          <a:ea typeface="微软雅黑" panose="020B0503020204020204" pitchFamily="34" charset="-122"/>
                        </a:rPr>
                        <a:t>Mbit</a:t>
                      </a:r>
                      <a:r>
                        <a:rPr lang="en-US" sz="1200" b="1" dirty="0">
                          <a:solidFill>
                            <a:schemeClr val="tx1"/>
                          </a:solidFill>
                          <a:effectLst/>
                          <a:latin typeface="微软雅黑" panose="020B0503020204020204" pitchFamily="34" charset="-122"/>
                          <a:ea typeface="微软雅黑" panose="020B0503020204020204" pitchFamily="34" charset="-122"/>
                        </a:rPr>
                        <a: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294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p:cNvSpPr>
            <a:spLocks noChangeArrowheads="1"/>
          </p:cNvSpPr>
          <p:nvPr/>
        </p:nvSpPr>
        <p:spPr bwMode="auto">
          <a:xfrm>
            <a:off x="639730" y="11986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 name="Rectangle 29"/>
          <p:cNvSpPr>
            <a:spLocks noChangeArrowheads="1"/>
          </p:cNvSpPr>
          <p:nvPr/>
        </p:nvSpPr>
        <p:spPr bwMode="auto">
          <a:xfrm>
            <a:off x="648619" y="129360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9.1</a:t>
            </a:r>
          </a:p>
          <a:p>
            <a:pPr eaLnBrk="0" hangingPunct="0"/>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endParaRPr lang="zh-CN" altLang="fr-FR" sz="2000" b="1"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3033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4089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986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8050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1127232"/>
            <a:ext cx="0" cy="2371983"/>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3" y="944670"/>
            <a:ext cx="56115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9.1.1  			        </a:t>
            </a:r>
            <a:r>
              <a:rPr lang="zh-CN" altLang="en-US" sz="2000" b="1" dirty="0">
                <a:solidFill>
                  <a:schemeClr val="bg1"/>
                </a:solidFill>
                <a:latin typeface="微软雅黑" pitchFamily="34" charset="-122"/>
                <a:ea typeface="微软雅黑" pitchFamily="34" charset="-122"/>
              </a:rPr>
              <a:t>无线局域网的组成</a:t>
            </a:r>
          </a:p>
          <a:p>
            <a:pPr eaLnBrk="0" hangingPunct="0">
              <a:lnSpc>
                <a:spcPct val="200000"/>
              </a:lnSpc>
            </a:pPr>
            <a:r>
              <a:rPr lang="en-US" altLang="zh-CN" sz="2000" b="1" dirty="0">
                <a:solidFill>
                  <a:schemeClr val="bg1"/>
                </a:solidFill>
                <a:latin typeface="微软雅黑" pitchFamily="34" charset="-122"/>
                <a:ea typeface="微软雅黑" pitchFamily="34" charset="-122"/>
              </a:rPr>
              <a:t>9.1.2  		           802.11 </a:t>
            </a:r>
            <a:r>
              <a:rPr lang="zh-CN" altLang="en-US" sz="2000" b="1" dirty="0">
                <a:solidFill>
                  <a:schemeClr val="bg1"/>
                </a:solidFill>
                <a:latin typeface="微软雅黑" pitchFamily="34" charset="-122"/>
                <a:ea typeface="微软雅黑" pitchFamily="34" charset="-122"/>
              </a:rPr>
              <a:t>局域网的物理层</a:t>
            </a:r>
          </a:p>
          <a:p>
            <a:pPr eaLnBrk="0" hangingPunct="0">
              <a:lnSpc>
                <a:spcPct val="200000"/>
              </a:lnSpc>
            </a:pPr>
            <a:r>
              <a:rPr lang="en-US" altLang="zh-CN" sz="2000" b="1" dirty="0">
                <a:solidFill>
                  <a:schemeClr val="bg1"/>
                </a:solidFill>
                <a:latin typeface="微软雅黑" pitchFamily="34" charset="-122"/>
                <a:ea typeface="微软雅黑" pitchFamily="34" charset="-122"/>
              </a:rPr>
              <a:t>9.1.3 		 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层协议</a:t>
            </a:r>
          </a:p>
          <a:p>
            <a:pPr eaLnBrk="0" hangingPunct="0">
              <a:lnSpc>
                <a:spcPct val="200000"/>
              </a:lnSpc>
            </a:pPr>
            <a:r>
              <a:rPr lang="en-US" altLang="zh-CN" sz="2000" b="1" dirty="0">
                <a:solidFill>
                  <a:schemeClr val="bg1"/>
                </a:solidFill>
                <a:latin typeface="微软雅黑" pitchFamily="34" charset="-122"/>
                <a:ea typeface="微软雅黑" pitchFamily="34" charset="-122"/>
              </a:rPr>
              <a:t>9.1.4 		        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val="14007001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4408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1018619"/>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528051"/>
            <a:ext cx="82772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的物理层有以下几种实现方法：</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直接序列扩频 </a:t>
            </a:r>
            <a:r>
              <a:rPr lang="en-US" altLang="zh-CN" b="1" dirty="0">
                <a:latin typeface="微软雅黑" pitchFamily="34" charset="-122"/>
                <a:ea typeface="微软雅黑" pitchFamily="34" charset="-122"/>
              </a:rPr>
              <a:t>DSSS</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正交频分复用 </a:t>
            </a:r>
            <a:r>
              <a:rPr lang="en-US" altLang="zh-CN" b="1" dirty="0">
                <a:latin typeface="微软雅黑" pitchFamily="34" charset="-122"/>
                <a:ea typeface="微软雅黑" pitchFamily="34" charset="-122"/>
              </a:rPr>
              <a:t>OFDM </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跳频扩频 </a:t>
            </a:r>
            <a:r>
              <a:rPr lang="en-US" altLang="zh-CN" b="1" dirty="0">
                <a:latin typeface="微软雅黑" pitchFamily="34" charset="-122"/>
                <a:ea typeface="微软雅黑" pitchFamily="34" charset="-122"/>
              </a:rPr>
              <a:t>FHSS </a:t>
            </a:r>
            <a:r>
              <a:rPr lang="zh-CN" altLang="en-US" b="1" dirty="0">
                <a:latin typeface="微软雅黑" pitchFamily="34" charset="-122"/>
                <a:ea typeface="微软雅黑" pitchFamily="34" charset="-122"/>
              </a:rPr>
              <a:t>（已很少用）</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红外线 </a:t>
            </a:r>
            <a:r>
              <a:rPr lang="en-US" altLang="zh-CN" b="1" dirty="0">
                <a:latin typeface="微软雅黑" pitchFamily="34" charset="-122"/>
                <a:ea typeface="微软雅黑" pitchFamily="34" charset="-122"/>
              </a:rPr>
              <a:t>IR </a:t>
            </a:r>
            <a:r>
              <a:rPr lang="zh-CN" altLang="en-US" b="1" dirty="0">
                <a:latin typeface="微软雅黑" pitchFamily="34" charset="-122"/>
                <a:ea typeface="微软雅黑" pitchFamily="34" charset="-122"/>
              </a:rPr>
              <a:t>（已很少用） </a:t>
            </a:r>
          </a:p>
        </p:txBody>
      </p:sp>
    </p:spTree>
    <p:extLst>
      <p:ext uri="{BB962C8B-B14F-4D97-AF65-F5344CB8AC3E}">
        <p14:creationId xmlns:p14="http://schemas.microsoft.com/office/powerpoint/2010/main" val="3781109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63626" y="1755368"/>
            <a:ext cx="8162772"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无线局域网不能简单地搬用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协议。因为：</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“碰撞检测”要求一个站点在发送本站数据的同时，还必须不间断地检测信道，但接收到的信号强度往往会远远小于发送信号的强度，在无线局域网的设备中要实现这种功能就</a:t>
            </a:r>
            <a:r>
              <a:rPr lang="zh-CN" altLang="en-US" sz="2000" b="1" dirty="0">
                <a:solidFill>
                  <a:srgbClr val="0000FF"/>
                </a:solidFill>
                <a:latin typeface="微软雅黑" pitchFamily="34" charset="-122"/>
                <a:ea typeface="微软雅黑" pitchFamily="34" charset="-122"/>
              </a:rPr>
              <a:t>花费过大</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即使能够实现碰撞检测的功能，并且在发送数据时检测到信道是空闲的时候，在接收端仍然有</a:t>
            </a:r>
            <a:r>
              <a:rPr lang="zh-CN" altLang="en-US" sz="2000" b="1" dirty="0">
                <a:solidFill>
                  <a:srgbClr val="0000FF"/>
                </a:solidFill>
                <a:latin typeface="微软雅黑" pitchFamily="34" charset="-122"/>
                <a:ea typeface="微软雅黑" pitchFamily="34" charset="-122"/>
              </a:rPr>
              <a:t>可能发生碰撞</a:t>
            </a:r>
            <a:r>
              <a:rPr lang="zh-CN" altLang="en-US" sz="2000" b="1" dirty="0">
                <a:latin typeface="微软雅黑" pitchFamily="34" charset="-122"/>
                <a:ea typeface="微软雅黑" pitchFamily="34" charset="-122"/>
              </a:rPr>
              <a:t>。 </a:t>
            </a:r>
          </a:p>
        </p:txBody>
      </p:sp>
      <p:sp>
        <p:nvSpPr>
          <p:cNvPr id="7" name="AutoShape 5"/>
          <p:cNvSpPr>
            <a:spLocks noChangeArrowheads="1"/>
          </p:cNvSpPr>
          <p:nvPr/>
        </p:nvSpPr>
        <p:spPr bwMode="auto">
          <a:xfrm>
            <a:off x="497383" y="13823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334567" y="134916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CSMA/CA </a:t>
            </a:r>
            <a:r>
              <a:rPr lang="zh-CN" altLang="en-US" sz="2000" b="1" dirty="0">
                <a:solidFill>
                  <a:schemeClr val="bg1"/>
                </a:solidFill>
                <a:latin typeface="微软雅黑" pitchFamily="34" charset="-122"/>
                <a:ea typeface="微软雅黑" pitchFamily="34" charset="-122"/>
              </a:rPr>
              <a:t>协议</a:t>
            </a:r>
          </a:p>
        </p:txBody>
      </p:sp>
      <p:sp>
        <p:nvSpPr>
          <p:cNvPr id="5" name="AutoShape 12"/>
          <p:cNvSpPr>
            <a:spLocks noChangeArrowheads="1"/>
          </p:cNvSpPr>
          <p:nvPr/>
        </p:nvSpPr>
        <p:spPr bwMode="auto">
          <a:xfrm>
            <a:off x="511896" y="75155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1915323" y="726086"/>
            <a:ext cx="5322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9.1.3  802.11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层协议</a:t>
            </a:r>
            <a:endParaRPr lang="en-US"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2041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08312" y="1314601"/>
            <a:ext cx="2562630" cy="2585509"/>
            <a:chOff x="4691515" y="1628800"/>
            <a:chExt cx="3537945" cy="3696270"/>
          </a:xfrm>
        </p:grpSpPr>
        <p:sp>
          <p:nvSpPr>
            <p:cNvPr id="6" name="Oval 86"/>
            <p:cNvSpPr>
              <a:spLocks noChangeArrowheads="1"/>
            </p:cNvSpPr>
            <p:nvPr/>
          </p:nvSpPr>
          <p:spPr bwMode="auto">
            <a:xfrm>
              <a:off x="4772679" y="2310408"/>
              <a:ext cx="3456781" cy="3014662"/>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Text Box 89"/>
            <p:cNvSpPr txBox="1">
              <a:spLocks noChangeArrowheads="1"/>
            </p:cNvSpPr>
            <p:nvPr/>
          </p:nvSpPr>
          <p:spPr bwMode="auto">
            <a:xfrm>
              <a:off x="4691515" y="1628800"/>
              <a:ext cx="1945749"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8" name="Line 139"/>
            <p:cNvSpPr>
              <a:spLocks noChangeShapeType="1"/>
            </p:cNvSpPr>
            <p:nvPr/>
          </p:nvSpPr>
          <p:spPr bwMode="auto">
            <a:xfrm>
              <a:off x="5169024" y="2060848"/>
              <a:ext cx="424788" cy="390525"/>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 name="Text Box 92"/>
          <p:cNvSpPr txBox="1">
            <a:spLocks noChangeArrowheads="1"/>
          </p:cNvSpPr>
          <p:nvPr/>
        </p:nvSpPr>
        <p:spPr bwMode="auto">
          <a:xfrm>
            <a:off x="4100953" y="3027302"/>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10" name="Text Box 93"/>
          <p:cNvSpPr txBox="1">
            <a:spLocks noChangeArrowheads="1"/>
          </p:cNvSpPr>
          <p:nvPr/>
        </p:nvSpPr>
        <p:spPr bwMode="auto">
          <a:xfrm>
            <a:off x="4937691" y="3027302"/>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D</a:t>
            </a:r>
          </a:p>
        </p:txBody>
      </p:sp>
      <p:grpSp>
        <p:nvGrpSpPr>
          <p:cNvPr id="33" name="组合 32"/>
          <p:cNvGrpSpPr/>
          <p:nvPr/>
        </p:nvGrpSpPr>
        <p:grpSpPr>
          <a:xfrm>
            <a:off x="947516" y="1314601"/>
            <a:ext cx="2683177" cy="2585509"/>
            <a:chOff x="1476798" y="1628800"/>
            <a:chExt cx="3835897" cy="3696270"/>
          </a:xfrm>
        </p:grpSpPr>
        <p:sp>
          <p:nvSpPr>
            <p:cNvPr id="34" name="Text Box 87"/>
            <p:cNvSpPr txBox="1">
              <a:spLocks noChangeArrowheads="1"/>
            </p:cNvSpPr>
            <p:nvPr/>
          </p:nvSpPr>
          <p:spPr bwMode="auto">
            <a:xfrm>
              <a:off x="1476798" y="1628800"/>
              <a:ext cx="2037752"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A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35" name="Oval 88"/>
            <p:cNvSpPr>
              <a:spLocks noChangeArrowheads="1"/>
            </p:cNvSpPr>
            <p:nvPr/>
          </p:nvSpPr>
          <p:spPr bwMode="auto">
            <a:xfrm>
              <a:off x="1712641" y="2310408"/>
              <a:ext cx="3600054" cy="3014662"/>
            </a:xfrm>
            <a:prstGeom prst="ellipse">
              <a:avLst/>
            </a:prstGeom>
            <a:solidFill>
              <a:srgbClr val="00FFFF">
                <a:alpha val="5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138"/>
            <p:cNvSpPr>
              <a:spLocks noChangeShapeType="1"/>
            </p:cNvSpPr>
            <p:nvPr/>
          </p:nvSpPr>
          <p:spPr bwMode="auto">
            <a:xfrm>
              <a:off x="2144688" y="2060848"/>
              <a:ext cx="498740" cy="436562"/>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7" name="Text Box 90"/>
          <p:cNvSpPr txBox="1">
            <a:spLocks noChangeArrowheads="1"/>
          </p:cNvSpPr>
          <p:nvPr/>
        </p:nvSpPr>
        <p:spPr bwMode="auto">
          <a:xfrm>
            <a:off x="1881914" y="3026192"/>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A</a:t>
            </a:r>
          </a:p>
        </p:txBody>
      </p:sp>
      <p:sp>
        <p:nvSpPr>
          <p:cNvPr id="38" name="Text Box 91"/>
          <p:cNvSpPr txBox="1">
            <a:spLocks noChangeArrowheads="1"/>
          </p:cNvSpPr>
          <p:nvPr/>
        </p:nvSpPr>
        <p:spPr bwMode="auto">
          <a:xfrm>
            <a:off x="3238476" y="3027302"/>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B</a:t>
            </a:r>
          </a:p>
        </p:txBody>
      </p:sp>
      <p:sp>
        <p:nvSpPr>
          <p:cNvPr id="62" name="矩形 61"/>
          <p:cNvSpPr/>
          <p:nvPr/>
        </p:nvSpPr>
        <p:spPr>
          <a:xfrm>
            <a:off x="6073254" y="165495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检测不到彼此的无线信号，都以为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是空闲的，因而都向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发送数据，结果发生碰撞。</a:t>
            </a:r>
          </a:p>
        </p:txBody>
      </p:sp>
      <p:sp>
        <p:nvSpPr>
          <p:cNvPr id="63" name="矩形 62"/>
          <p:cNvSpPr/>
          <p:nvPr/>
        </p:nvSpPr>
        <p:spPr>
          <a:xfrm>
            <a:off x="6073254" y="2855932"/>
            <a:ext cx="2406022" cy="1077218"/>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这种未能检测出媒体上已存在的信号的问题叫做</a:t>
            </a:r>
            <a:r>
              <a:rPr lang="zh-CN" altLang="en-US" sz="1600" b="1" dirty="0">
                <a:solidFill>
                  <a:srgbClr val="C00000"/>
                </a:solidFill>
                <a:latin typeface="微软雅黑" pitchFamily="34" charset="-122"/>
                <a:ea typeface="微软雅黑" pitchFamily="34" charset="-122"/>
              </a:rPr>
              <a:t>隐蔽站问题 </a:t>
            </a:r>
            <a:r>
              <a:rPr lang="en-US" altLang="zh-CN" sz="1600" b="1" dirty="0">
                <a:latin typeface="微软雅黑" pitchFamily="34" charset="-122"/>
                <a:ea typeface="微软雅黑" pitchFamily="34" charset="-122"/>
              </a:rPr>
              <a:t>(hidden station problem)</a:t>
            </a:r>
            <a:r>
              <a:rPr lang="zh-CN" altLang="en-US" sz="1600" b="1" dirty="0">
                <a:latin typeface="微软雅黑" pitchFamily="34" charset="-122"/>
                <a:ea typeface="微软雅黑" pitchFamily="34" charset="-122"/>
              </a:rPr>
              <a:t>。</a:t>
            </a:r>
            <a:r>
              <a:rPr lang="en-US" altLang="zh-CN" sz="1600" b="1" dirty="0">
                <a:latin typeface="微软雅黑" pitchFamily="34" charset="-122"/>
                <a:ea typeface="微软雅黑" pitchFamily="34" charset="-122"/>
              </a:rPr>
              <a:t> </a:t>
            </a:r>
          </a:p>
        </p:txBody>
      </p:sp>
      <p:grpSp>
        <p:nvGrpSpPr>
          <p:cNvPr id="64" name="组合 63"/>
          <p:cNvGrpSpPr/>
          <p:nvPr/>
        </p:nvGrpSpPr>
        <p:grpSpPr>
          <a:xfrm>
            <a:off x="1715560" y="2362955"/>
            <a:ext cx="671262" cy="719336"/>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组合 73"/>
          <p:cNvGrpSpPr/>
          <p:nvPr/>
        </p:nvGrpSpPr>
        <p:grpSpPr>
          <a:xfrm>
            <a:off x="3059379" y="2362955"/>
            <a:ext cx="671262" cy="719336"/>
            <a:chOff x="2565534" y="4101618"/>
            <a:chExt cx="360485" cy="386301"/>
          </a:xfrm>
        </p:grpSpPr>
        <p:sp>
          <p:nvSpPr>
            <p:cNvPr id="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6" name="Group 424"/>
            <p:cNvGrpSpPr>
              <a:grpSpLocks/>
            </p:cNvGrpSpPr>
            <p:nvPr/>
          </p:nvGrpSpPr>
          <p:grpSpPr bwMode="auto">
            <a:xfrm>
              <a:off x="2565534" y="4101618"/>
              <a:ext cx="360485" cy="119330"/>
              <a:chOff x="748" y="2251"/>
              <a:chExt cx="306" cy="90"/>
            </a:xfrm>
          </p:grpSpPr>
          <p:sp>
            <p:nvSpPr>
              <p:cNvPr id="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 name="组合 83"/>
          <p:cNvGrpSpPr/>
          <p:nvPr/>
        </p:nvGrpSpPr>
        <p:grpSpPr>
          <a:xfrm>
            <a:off x="3908678" y="2362955"/>
            <a:ext cx="671262" cy="719336"/>
            <a:chOff x="2565534" y="4101618"/>
            <a:chExt cx="360485" cy="386301"/>
          </a:xfrm>
        </p:grpSpPr>
        <p:sp>
          <p:nvSpPr>
            <p:cNvPr id="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6" name="Group 424"/>
            <p:cNvGrpSpPr>
              <a:grpSpLocks/>
            </p:cNvGrpSpPr>
            <p:nvPr/>
          </p:nvGrpSpPr>
          <p:grpSpPr bwMode="auto">
            <a:xfrm>
              <a:off x="2565534" y="4101618"/>
              <a:ext cx="360485" cy="119330"/>
              <a:chOff x="748" y="2251"/>
              <a:chExt cx="306" cy="90"/>
            </a:xfrm>
          </p:grpSpPr>
          <p:sp>
            <p:nvSpPr>
              <p:cNvPr id="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4769330" y="2380761"/>
            <a:ext cx="671262" cy="719336"/>
            <a:chOff x="2565534" y="4101618"/>
            <a:chExt cx="360485" cy="386301"/>
          </a:xfrm>
        </p:grpSpPr>
        <p:sp>
          <p:nvSpPr>
            <p:cNvPr id="9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6" name="Group 424"/>
            <p:cNvGrpSpPr>
              <a:grpSpLocks/>
            </p:cNvGrpSpPr>
            <p:nvPr/>
          </p:nvGrpSpPr>
          <p:grpSpPr bwMode="auto">
            <a:xfrm>
              <a:off x="2565534" y="4101618"/>
              <a:ext cx="360485" cy="119330"/>
              <a:chOff x="748" y="2251"/>
              <a:chExt cx="306" cy="90"/>
            </a:xfrm>
          </p:grpSpPr>
          <p:sp>
            <p:nvSpPr>
              <p:cNvPr id="9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20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750"/>
                                  </p:stCondLst>
                                  <p:childTnLst>
                                    <p:anim calcmode="discrete" valueType="str">
                                      <p:cBhvr>
                                        <p:cTn id="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9" fill="hold">
                            <p:stCondLst>
                              <p:cond delay="3750"/>
                            </p:stCondLst>
                            <p:childTnLst>
                              <p:par>
                                <p:cTn id="10" presetID="1" presetClass="entr" presetSubtype="0" fill="hold" grpId="2" nodeType="afterEffect">
                                  <p:stCondLst>
                                    <p:cond delay="1000"/>
                                  </p:stCondLst>
                                  <p:childTnLst>
                                    <p:set>
                                      <p:cBhvr>
                                        <p:cTn id="11" dur="1" fill="hold">
                                          <p:stCondLst>
                                            <p:cond delay="0"/>
                                          </p:stCondLst>
                                        </p:cTn>
                                        <p:tgtEl>
                                          <p:spTgt spid="62"/>
                                        </p:tgtEl>
                                        <p:attrNameLst>
                                          <p:attrName>style.visibility</p:attrName>
                                        </p:attrNameLst>
                                      </p:cBhvr>
                                      <p:to>
                                        <p:strVal val="visible"/>
                                      </p:to>
                                    </p:set>
                                  </p:childTnLst>
                                </p:cTn>
                              </p:par>
                            </p:childTnLst>
                          </p:cTn>
                        </p:par>
                        <p:par>
                          <p:cTn id="12" fill="hold">
                            <p:stCondLst>
                              <p:cond delay="4750"/>
                            </p:stCondLst>
                            <p:childTnLst>
                              <p:par>
                                <p:cTn id="13" presetID="35" presetClass="emph" presetSubtype="0" repeatCount="3000" fill="hold" grpId="1" nodeType="afterEffect">
                                  <p:stCondLst>
                                    <p:cond delay="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childTnLst>
                          </p:cTn>
                        </p:par>
                        <p:par>
                          <p:cTn id="15" fill="hold">
                            <p:stCondLst>
                              <p:cond delay="7750"/>
                            </p:stCondLst>
                            <p:childTnLst>
                              <p:par>
                                <p:cTn id="16" presetID="14" presetClass="entr" presetSubtype="1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randombar(horizontal)">
                                      <p:cBhvr>
                                        <p:cTn id="1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1" animBg="1"/>
      <p:bldP spid="62" grpId="2"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组合 58"/>
          <p:cNvGrpSpPr/>
          <p:nvPr/>
        </p:nvGrpSpPr>
        <p:grpSpPr>
          <a:xfrm>
            <a:off x="2600593" y="1471078"/>
            <a:ext cx="3196315" cy="2449504"/>
            <a:chOff x="4138717" y="1657580"/>
            <a:chExt cx="4849084" cy="3716109"/>
          </a:xfrm>
        </p:grpSpPr>
        <p:sp>
          <p:nvSpPr>
            <p:cNvPr id="60" name="Oval 85"/>
            <p:cNvSpPr>
              <a:spLocks noChangeArrowheads="1"/>
            </p:cNvSpPr>
            <p:nvPr/>
          </p:nvSpPr>
          <p:spPr bwMode="auto">
            <a:xfrm>
              <a:off x="4138717" y="2149476"/>
              <a:ext cx="3979702" cy="3224213"/>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Text Box 138"/>
            <p:cNvSpPr txBox="1">
              <a:spLocks noChangeArrowheads="1"/>
            </p:cNvSpPr>
            <p:nvPr/>
          </p:nvSpPr>
          <p:spPr bwMode="auto">
            <a:xfrm>
              <a:off x="6849681" y="1657580"/>
              <a:ext cx="2138120" cy="51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6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17" name="矩形 16"/>
          <p:cNvSpPr/>
          <p:nvPr/>
        </p:nvSpPr>
        <p:spPr>
          <a:xfrm>
            <a:off x="6073254" y="156442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又想和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通信。</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检测到媒体上有信号，于是就不敢向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 </a:t>
            </a:r>
          </a:p>
        </p:txBody>
      </p:sp>
      <p:sp>
        <p:nvSpPr>
          <p:cNvPr id="18" name="矩形 17"/>
          <p:cNvSpPr/>
          <p:nvPr/>
        </p:nvSpPr>
        <p:spPr>
          <a:xfrm>
            <a:off x="6073254" y="2745762"/>
            <a:ext cx="2406022" cy="1323439"/>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其实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发送数据并不影响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发送数据这就是</a:t>
            </a:r>
            <a:r>
              <a:rPr lang="zh-CN" altLang="en-US" sz="1600" b="1" dirty="0">
                <a:solidFill>
                  <a:srgbClr val="C00000"/>
                </a:solidFill>
                <a:latin typeface="微软雅黑" pitchFamily="34" charset="-122"/>
                <a:ea typeface="微软雅黑" pitchFamily="34" charset="-122"/>
              </a:rPr>
              <a:t>暴露站问题 </a:t>
            </a:r>
            <a:r>
              <a:rPr lang="en-US" altLang="zh-CN" sz="1600" b="1" dirty="0">
                <a:latin typeface="微软雅黑" pitchFamily="34" charset="-122"/>
                <a:ea typeface="微软雅黑" pitchFamily="34" charset="-122"/>
              </a:rPr>
              <a:t>(exposed station problem) </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nvGrpSpPr>
          <p:cNvPr id="123" name="组合 122"/>
          <p:cNvGrpSpPr/>
          <p:nvPr/>
        </p:nvGrpSpPr>
        <p:grpSpPr>
          <a:xfrm>
            <a:off x="814483" y="1491004"/>
            <a:ext cx="3285652" cy="2429578"/>
            <a:chOff x="1325526" y="1687811"/>
            <a:chExt cx="4984596" cy="3685878"/>
          </a:xfrm>
        </p:grpSpPr>
        <p:sp>
          <p:nvSpPr>
            <p:cNvPr id="124" name="Oval 86"/>
            <p:cNvSpPr>
              <a:spLocks noChangeArrowheads="1"/>
            </p:cNvSpPr>
            <p:nvPr/>
          </p:nvSpPr>
          <p:spPr bwMode="auto">
            <a:xfrm>
              <a:off x="2397015" y="2149475"/>
              <a:ext cx="3913107" cy="3224214"/>
            </a:xfrm>
            <a:prstGeom prst="ellipse">
              <a:avLst/>
            </a:prstGeom>
            <a:solidFill>
              <a:srgbClr val="00FFFF">
                <a:alpha val="3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5" name="Text Box 137"/>
            <p:cNvSpPr txBox="1">
              <a:spLocks noChangeArrowheads="1"/>
            </p:cNvSpPr>
            <p:nvPr/>
          </p:nvSpPr>
          <p:spPr bwMode="auto">
            <a:xfrm>
              <a:off x="1325526" y="1687811"/>
              <a:ext cx="2142976" cy="51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B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126"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Line 87"/>
          <p:cNvSpPr>
            <a:spLocks noChangeShapeType="1"/>
          </p:cNvSpPr>
          <p:nvPr/>
        </p:nvSpPr>
        <p:spPr bwMode="auto">
          <a:xfrm flipV="1">
            <a:off x="4026698" y="2847232"/>
            <a:ext cx="529974" cy="832"/>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Text Box 88"/>
          <p:cNvSpPr txBox="1">
            <a:spLocks noChangeArrowheads="1"/>
          </p:cNvSpPr>
          <p:nvPr/>
        </p:nvSpPr>
        <p:spPr bwMode="auto">
          <a:xfrm>
            <a:off x="1769353" y="3001830"/>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A</a:t>
            </a:r>
          </a:p>
        </p:txBody>
      </p:sp>
      <p:sp>
        <p:nvSpPr>
          <p:cNvPr id="65" name="Text Box 89"/>
          <p:cNvSpPr txBox="1">
            <a:spLocks noChangeArrowheads="1"/>
          </p:cNvSpPr>
          <p:nvPr/>
        </p:nvSpPr>
        <p:spPr bwMode="auto">
          <a:xfrm>
            <a:off x="4650513" y="3001830"/>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D</a:t>
            </a:r>
          </a:p>
        </p:txBody>
      </p:sp>
      <p:sp>
        <p:nvSpPr>
          <p:cNvPr id="66" name="Text Box 90"/>
          <p:cNvSpPr txBox="1">
            <a:spLocks noChangeArrowheads="1"/>
          </p:cNvSpPr>
          <p:nvPr/>
        </p:nvSpPr>
        <p:spPr bwMode="auto">
          <a:xfrm>
            <a:off x="3649530" y="3001830"/>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67" name="Text Box 91"/>
          <p:cNvSpPr txBox="1">
            <a:spLocks noChangeArrowheads="1"/>
          </p:cNvSpPr>
          <p:nvPr/>
        </p:nvSpPr>
        <p:spPr bwMode="auto">
          <a:xfrm>
            <a:off x="2710165" y="3001830"/>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B</a:t>
            </a:r>
          </a:p>
        </p:txBody>
      </p:sp>
      <p:grpSp>
        <p:nvGrpSpPr>
          <p:cNvPr id="19" name="组合 18"/>
          <p:cNvGrpSpPr/>
          <p:nvPr/>
        </p:nvGrpSpPr>
        <p:grpSpPr>
          <a:xfrm>
            <a:off x="1698852" y="2549335"/>
            <a:ext cx="458040" cy="490843"/>
            <a:chOff x="2565534" y="4101618"/>
            <a:chExt cx="360485" cy="386301"/>
          </a:xfrm>
        </p:grpSpPr>
        <p:sp>
          <p:nvSpPr>
            <p:cNvPr id="2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 name="Group 424"/>
            <p:cNvGrpSpPr>
              <a:grpSpLocks/>
            </p:cNvGrpSpPr>
            <p:nvPr/>
          </p:nvGrpSpPr>
          <p:grpSpPr bwMode="auto">
            <a:xfrm>
              <a:off x="2565534" y="4101618"/>
              <a:ext cx="360485" cy="119330"/>
              <a:chOff x="748" y="2251"/>
              <a:chExt cx="306" cy="90"/>
            </a:xfrm>
          </p:grpSpPr>
          <p:sp>
            <p:nvSpPr>
              <p:cNvPr id="2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2653273" y="2549335"/>
            <a:ext cx="458040" cy="490843"/>
            <a:chOff x="2565534" y="4101618"/>
            <a:chExt cx="360485" cy="386301"/>
          </a:xfrm>
        </p:grpSpPr>
        <p:sp>
          <p:nvSpPr>
            <p:cNvPr id="3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31" name="Group 424"/>
            <p:cNvGrpSpPr>
              <a:grpSpLocks/>
            </p:cNvGrpSpPr>
            <p:nvPr/>
          </p:nvGrpSpPr>
          <p:grpSpPr bwMode="auto">
            <a:xfrm>
              <a:off x="2565534" y="4101618"/>
              <a:ext cx="360485" cy="119330"/>
              <a:chOff x="748" y="2251"/>
              <a:chExt cx="306" cy="90"/>
            </a:xfrm>
          </p:grpSpPr>
          <p:sp>
            <p:nvSpPr>
              <p:cNvPr id="3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3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3578659" y="2549335"/>
            <a:ext cx="458040" cy="490843"/>
            <a:chOff x="2565534" y="4101618"/>
            <a:chExt cx="360485" cy="386301"/>
          </a:xfrm>
        </p:grpSpPr>
        <p:sp>
          <p:nvSpPr>
            <p:cNvPr id="4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41" name="Group 424"/>
            <p:cNvGrpSpPr>
              <a:grpSpLocks/>
            </p:cNvGrpSpPr>
            <p:nvPr/>
          </p:nvGrpSpPr>
          <p:grpSpPr bwMode="auto">
            <a:xfrm>
              <a:off x="2565534" y="4101618"/>
              <a:ext cx="360485" cy="119330"/>
              <a:chOff x="748" y="2251"/>
              <a:chExt cx="306" cy="90"/>
            </a:xfrm>
          </p:grpSpPr>
          <p:sp>
            <p:nvSpPr>
              <p:cNvPr id="4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591498" y="2561485"/>
            <a:ext cx="458040" cy="490843"/>
            <a:chOff x="2565534" y="4101618"/>
            <a:chExt cx="360485" cy="386301"/>
          </a:xfrm>
        </p:grpSpPr>
        <p:sp>
          <p:nvSpPr>
            <p:cNvPr id="5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1" name="Group 424"/>
            <p:cNvGrpSpPr>
              <a:grpSpLocks/>
            </p:cNvGrpSpPr>
            <p:nvPr/>
          </p:nvGrpSpPr>
          <p:grpSpPr bwMode="auto">
            <a:xfrm>
              <a:off x="2565534" y="4101618"/>
              <a:ext cx="360485" cy="119330"/>
              <a:chOff x="748" y="2251"/>
              <a:chExt cx="306" cy="90"/>
            </a:xfrm>
          </p:grpSpPr>
          <p:sp>
            <p:nvSpPr>
              <p:cNvPr id="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 Box 92"/>
          <p:cNvSpPr txBox="1">
            <a:spLocks noChangeArrowheads="1"/>
          </p:cNvSpPr>
          <p:nvPr/>
        </p:nvSpPr>
        <p:spPr bwMode="auto">
          <a:xfrm>
            <a:off x="3978643" y="2403479"/>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微软雅黑" panose="020B0503020204020204" pitchFamily="34" charset="-122"/>
                <a:ea typeface="微软雅黑" panose="020B0503020204020204" pitchFamily="34" charset="-122"/>
              </a:rPr>
              <a:t>？</a:t>
            </a:r>
          </a:p>
        </p:txBody>
      </p:sp>
      <p:sp>
        <p:nvSpPr>
          <p:cNvPr id="71" name="Line 87"/>
          <p:cNvSpPr>
            <a:spLocks noChangeShapeType="1"/>
          </p:cNvSpPr>
          <p:nvPr/>
        </p:nvSpPr>
        <p:spPr bwMode="auto">
          <a:xfrm flipH="1" flipV="1">
            <a:off x="2123299" y="2847232"/>
            <a:ext cx="529974" cy="832"/>
          </a:xfrm>
          <a:prstGeom prst="line">
            <a:avLst/>
          </a:prstGeom>
          <a:noFill/>
          <a:ln w="38100">
            <a:solidFill>
              <a:srgbClr val="C00000"/>
            </a:solidFill>
            <a:prstDash val="solid"/>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87"/>
          <p:cNvSpPr>
            <a:spLocks noChangeShapeType="1"/>
          </p:cNvSpPr>
          <p:nvPr/>
        </p:nvSpPr>
        <p:spPr bwMode="auto">
          <a:xfrm flipV="1">
            <a:off x="2987303" y="2848064"/>
            <a:ext cx="701535" cy="0"/>
          </a:xfrm>
          <a:prstGeom prst="line">
            <a:avLst/>
          </a:prstGeom>
          <a:noFill/>
          <a:ln w="38100">
            <a:solidFill>
              <a:srgbClr val="00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 name="爆炸形 1 4"/>
          <p:cNvSpPr/>
          <p:nvPr/>
        </p:nvSpPr>
        <p:spPr>
          <a:xfrm>
            <a:off x="3134431" y="2698292"/>
            <a:ext cx="386172" cy="312858"/>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2252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2268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72857"/>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67574"/>
            <a:ext cx="857155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无线局域网不能使用 </a:t>
            </a:r>
            <a:r>
              <a:rPr lang="en-US" altLang="zh-CN" sz="2000" b="1" dirty="0">
                <a:latin typeface="微软雅黑" pitchFamily="34" charset="-122"/>
                <a:ea typeface="微软雅黑" pitchFamily="34" charset="-122"/>
              </a:rPr>
              <a:t>CSMA/CD</a:t>
            </a:r>
            <a:r>
              <a:rPr lang="zh-CN" altLang="en-US" sz="2000" b="1" dirty="0">
                <a:latin typeface="微软雅黑" pitchFamily="34" charset="-122"/>
                <a:ea typeface="微软雅黑" pitchFamily="34" charset="-122"/>
              </a:rPr>
              <a:t>，而只能使用改进的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改进的办法是把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增加一个</a:t>
            </a:r>
            <a:r>
              <a:rPr lang="zh-CN" altLang="en-US" sz="2000" b="1" dirty="0">
                <a:solidFill>
                  <a:srgbClr val="0000FF"/>
                </a:solidFill>
                <a:latin typeface="微软雅黑" pitchFamily="34" charset="-122"/>
                <a:ea typeface="微软雅黑" pitchFamily="34" charset="-122"/>
              </a:rPr>
              <a:t>碰撞避免 </a:t>
            </a:r>
            <a:r>
              <a:rPr lang="en-US" altLang="zh-CN" sz="2000" b="1" dirty="0">
                <a:latin typeface="微软雅黑" pitchFamily="34" charset="-122"/>
                <a:ea typeface="微软雅黑" pitchFamily="34" charset="-122"/>
              </a:rPr>
              <a:t>CA (Collision Avoidance)</a:t>
            </a:r>
            <a:r>
              <a:rPr lang="zh-CN" altLang="en-US" sz="2000" b="1" dirty="0">
                <a:latin typeface="微软雅黑" pitchFamily="34" charset="-122"/>
                <a:ea typeface="微软雅黑" pitchFamily="34" charset="-122"/>
              </a:rPr>
              <a:t>功能。</a:t>
            </a: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就使用 </a:t>
            </a:r>
            <a:r>
              <a:rPr lang="en-US" altLang="zh-CN" sz="2000" b="1" dirty="0">
                <a:solidFill>
                  <a:srgbClr val="0000FF"/>
                </a:solidFill>
                <a:latin typeface="微软雅黑" pitchFamily="34" charset="-122"/>
                <a:ea typeface="微软雅黑" pitchFamily="34" charset="-122"/>
              </a:rPr>
              <a:t>CSMA/CA </a:t>
            </a:r>
            <a:r>
              <a:rPr lang="zh-CN" altLang="en-US" sz="2000" b="1" dirty="0">
                <a:solidFill>
                  <a:srgbClr val="0000FF"/>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。在使用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的同时，还增加使用</a:t>
            </a:r>
            <a:r>
              <a:rPr lang="zh-CN" altLang="en-US" sz="2000" b="1" dirty="0">
                <a:solidFill>
                  <a:srgbClr val="0000FF"/>
                </a:solidFill>
                <a:latin typeface="微软雅黑" pitchFamily="34" charset="-122"/>
                <a:ea typeface="微软雅黑" pitchFamily="34" charset="-122"/>
              </a:rPr>
              <a:t>停止等待</a:t>
            </a:r>
            <a:r>
              <a:rPr lang="zh-CN" altLang="en-US" sz="2000" b="1" dirty="0">
                <a:latin typeface="微软雅黑" pitchFamily="34" charset="-122"/>
                <a:ea typeface="微软雅黑" pitchFamily="34" charset="-122"/>
              </a:rPr>
              <a:t>协议。</a:t>
            </a:r>
          </a:p>
        </p:txBody>
      </p:sp>
    </p:spTree>
    <p:extLst>
      <p:ext uri="{BB962C8B-B14F-4D97-AF65-F5344CB8AC3E}">
        <p14:creationId xmlns:p14="http://schemas.microsoft.com/office/powerpoint/2010/main" val="390026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98504"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 </a:t>
            </a:r>
          </a:p>
        </p:txBody>
      </p:sp>
      <p:sp>
        <p:nvSpPr>
          <p:cNvPr id="5" name="矩形 4"/>
          <p:cNvSpPr/>
          <p:nvPr/>
        </p:nvSpPr>
        <p:spPr>
          <a:xfrm>
            <a:off x="2141831" y="1149988"/>
            <a:ext cx="488589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层通过</a:t>
            </a:r>
            <a:r>
              <a:rPr lang="zh-CN" altLang="en-US" sz="1400" b="1" dirty="0">
                <a:solidFill>
                  <a:srgbClr val="0000FF"/>
                </a:solidFill>
                <a:latin typeface="微软雅黑" pitchFamily="34" charset="-122"/>
                <a:ea typeface="微软雅黑" pitchFamily="34" charset="-122"/>
              </a:rPr>
              <a:t>协调功能</a:t>
            </a:r>
            <a:r>
              <a:rPr lang="zh-CN" altLang="en-US" sz="1400" b="1" dirty="0">
                <a:latin typeface="微软雅黑" pitchFamily="34" charset="-122"/>
                <a:ea typeface="微软雅黑" pitchFamily="34" charset="-122"/>
              </a:rPr>
              <a:t>来确定在基本服务集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中的移动站在什么时间能发送数据或接收数据。 </a:t>
            </a:r>
          </a:p>
        </p:txBody>
      </p:sp>
      <p:grpSp>
        <p:nvGrpSpPr>
          <p:cNvPr id="41" name="组合 40"/>
          <p:cNvGrpSpPr/>
          <p:nvPr/>
        </p:nvGrpSpPr>
        <p:grpSpPr>
          <a:xfrm>
            <a:off x="1797658" y="1695713"/>
            <a:ext cx="5574244" cy="2510870"/>
            <a:chOff x="1917518" y="1695713"/>
            <a:chExt cx="5574244" cy="2510870"/>
          </a:xfrm>
        </p:grpSpPr>
        <p:sp>
          <p:nvSpPr>
            <p:cNvPr id="24" name="Line 13"/>
            <p:cNvSpPr>
              <a:spLocks noChangeShapeType="1"/>
            </p:cNvSpPr>
            <p:nvPr/>
          </p:nvSpPr>
          <p:spPr bwMode="auto">
            <a:xfrm>
              <a:off x="2171604" y="219539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Text Box 14"/>
            <p:cNvSpPr txBox="1">
              <a:spLocks noChangeArrowheads="1"/>
            </p:cNvSpPr>
            <p:nvPr/>
          </p:nvSpPr>
          <p:spPr bwMode="auto">
            <a:xfrm>
              <a:off x="1917518" y="278311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6" name="Text Box 15"/>
            <p:cNvSpPr txBox="1">
              <a:spLocks noChangeArrowheads="1"/>
            </p:cNvSpPr>
            <p:nvPr/>
          </p:nvSpPr>
          <p:spPr bwMode="auto">
            <a:xfrm>
              <a:off x="3052561" y="169571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7" name="Rectangle 16"/>
            <p:cNvSpPr>
              <a:spLocks noChangeArrowheads="1"/>
            </p:cNvSpPr>
            <p:nvPr/>
          </p:nvSpPr>
          <p:spPr bwMode="auto">
            <a:xfrm>
              <a:off x="2492125" y="291956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 name="Rectangle 18"/>
            <p:cNvSpPr>
              <a:spLocks noChangeArrowheads="1"/>
            </p:cNvSpPr>
            <p:nvPr/>
          </p:nvSpPr>
          <p:spPr bwMode="auto">
            <a:xfrm>
              <a:off x="2501141" y="292510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2486973" y="2178760"/>
              <a:ext cx="3080345"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 name="Text Box 20"/>
            <p:cNvSpPr txBox="1">
              <a:spLocks noChangeArrowheads="1"/>
            </p:cNvSpPr>
            <p:nvPr/>
          </p:nvSpPr>
          <p:spPr bwMode="auto">
            <a:xfrm>
              <a:off x="5828266" y="195276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31" name="Text Box 23"/>
            <p:cNvSpPr txBox="1">
              <a:spLocks noChangeArrowheads="1"/>
            </p:cNvSpPr>
            <p:nvPr/>
          </p:nvSpPr>
          <p:spPr bwMode="auto">
            <a:xfrm>
              <a:off x="3087613" y="299879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32" name="Text Box 24"/>
            <p:cNvSpPr txBox="1">
              <a:spLocks noChangeArrowheads="1"/>
            </p:cNvSpPr>
            <p:nvPr/>
          </p:nvSpPr>
          <p:spPr bwMode="auto">
            <a:xfrm>
              <a:off x="2407287" y="222250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3" name="Rectangle 25"/>
            <p:cNvSpPr>
              <a:spLocks noChangeArrowheads="1"/>
            </p:cNvSpPr>
            <p:nvPr/>
          </p:nvSpPr>
          <p:spPr bwMode="auto">
            <a:xfrm>
              <a:off x="2492125" y="217876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4" name="Line 37"/>
            <p:cNvSpPr>
              <a:spLocks noChangeShapeType="1"/>
            </p:cNvSpPr>
            <p:nvPr/>
          </p:nvSpPr>
          <p:spPr bwMode="auto">
            <a:xfrm>
              <a:off x="1921261" y="217922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Text Box 12"/>
            <p:cNvSpPr txBox="1">
              <a:spLocks noChangeArrowheads="1"/>
            </p:cNvSpPr>
            <p:nvPr/>
          </p:nvSpPr>
          <p:spPr bwMode="auto">
            <a:xfrm>
              <a:off x="4605497" y="383434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6" name="Line 36"/>
            <p:cNvSpPr>
              <a:spLocks noChangeShapeType="1"/>
            </p:cNvSpPr>
            <p:nvPr/>
          </p:nvSpPr>
          <p:spPr bwMode="auto">
            <a:xfrm>
              <a:off x="1921261" y="381888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9"/>
            <p:cNvSpPr>
              <a:spLocks noChangeShapeType="1"/>
            </p:cNvSpPr>
            <p:nvPr/>
          </p:nvSpPr>
          <p:spPr bwMode="auto">
            <a:xfrm flipV="1">
              <a:off x="2486973" y="381741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AutoShape 50"/>
            <p:cNvSpPr>
              <a:spLocks noChangeArrowheads="1"/>
            </p:cNvSpPr>
            <p:nvPr/>
          </p:nvSpPr>
          <p:spPr bwMode="auto">
            <a:xfrm>
              <a:off x="6370886" y="250827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9" name="AutoShape 51"/>
            <p:cNvSpPr>
              <a:spLocks noChangeArrowheads="1"/>
            </p:cNvSpPr>
            <p:nvPr/>
          </p:nvSpPr>
          <p:spPr bwMode="auto">
            <a:xfrm>
              <a:off x="3846857" y="200636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28136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Line 22"/>
          <p:cNvSpPr>
            <a:spLocks noChangeShapeType="1"/>
          </p:cNvSpPr>
          <p:nvPr/>
        </p:nvSpPr>
        <p:spPr bwMode="auto">
          <a:xfrm>
            <a:off x="5829985" y="1460310"/>
            <a:ext cx="0" cy="145087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2141831" y="836084"/>
            <a:ext cx="4885898" cy="738664"/>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子层在每一个结点使用 </a:t>
            </a:r>
            <a:r>
              <a:rPr lang="en-US" altLang="zh-CN" sz="1400" b="1" dirty="0">
                <a:latin typeface="微软雅黑" pitchFamily="34" charset="-122"/>
                <a:ea typeface="微软雅黑" pitchFamily="34" charset="-122"/>
              </a:rPr>
              <a:t>CSMA </a:t>
            </a:r>
            <a:r>
              <a:rPr lang="zh-CN" altLang="en-US" sz="1400" b="1" dirty="0">
                <a:latin typeface="微软雅黑" pitchFamily="34" charset="-122"/>
                <a:ea typeface="微软雅黑" pitchFamily="34" charset="-122"/>
              </a:rPr>
              <a:t>机制的</a:t>
            </a:r>
            <a:r>
              <a:rPr lang="zh-CN" altLang="en-US" sz="1400" b="1" dirty="0">
                <a:solidFill>
                  <a:srgbClr val="0000FF"/>
                </a:solidFill>
                <a:latin typeface="微软雅黑" pitchFamily="34" charset="-122"/>
                <a:ea typeface="微软雅黑" pitchFamily="34" charset="-122"/>
              </a:rPr>
              <a:t>分布式接入</a:t>
            </a:r>
            <a:r>
              <a:rPr lang="zh-CN" altLang="en-US" sz="1400" b="1" dirty="0">
                <a:latin typeface="微软雅黑" pitchFamily="34" charset="-122"/>
                <a:ea typeface="微软雅黑" pitchFamily="34" charset="-122"/>
              </a:rPr>
              <a:t>算法，让各个站通过</a:t>
            </a:r>
            <a:r>
              <a:rPr lang="zh-CN" altLang="en-US" sz="1400" b="1" dirty="0">
                <a:solidFill>
                  <a:srgbClr val="0000FF"/>
                </a:solidFill>
                <a:latin typeface="微软雅黑" pitchFamily="34" charset="-122"/>
                <a:ea typeface="微软雅黑" pitchFamily="34" charset="-122"/>
              </a:rPr>
              <a:t>争用</a:t>
            </a:r>
            <a:r>
              <a:rPr lang="zh-CN" altLang="en-US" sz="1400" b="1" dirty="0">
                <a:latin typeface="微软雅黑" pitchFamily="34" charset="-122"/>
                <a:ea typeface="微软雅黑" pitchFamily="34" charset="-122"/>
              </a:rPr>
              <a:t>信道来获取发送权。因此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向上提供争用服务。</a:t>
            </a:r>
          </a:p>
        </p:txBody>
      </p:sp>
      <p:grpSp>
        <p:nvGrpSpPr>
          <p:cNvPr id="22" name="组合 21"/>
          <p:cNvGrpSpPr/>
          <p:nvPr/>
        </p:nvGrpSpPr>
        <p:grpSpPr>
          <a:xfrm>
            <a:off x="1789851" y="1627473"/>
            <a:ext cx="5574244" cy="2510870"/>
            <a:chOff x="1917518" y="1627473"/>
            <a:chExt cx="5574244" cy="2510870"/>
          </a:xfrm>
        </p:grpSpPr>
        <p:sp>
          <p:nvSpPr>
            <p:cNvPr id="4" name="Line 13"/>
            <p:cNvSpPr>
              <a:spLocks noChangeShapeType="1"/>
            </p:cNvSpPr>
            <p:nvPr/>
          </p:nvSpPr>
          <p:spPr bwMode="auto">
            <a:xfrm>
              <a:off x="2171604"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 name="Text Box 14"/>
            <p:cNvSpPr txBox="1">
              <a:spLocks noChangeArrowheads="1"/>
            </p:cNvSpPr>
            <p:nvPr/>
          </p:nvSpPr>
          <p:spPr bwMode="auto">
            <a:xfrm>
              <a:off x="1917518"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6" name="Text Box 15"/>
            <p:cNvSpPr txBox="1">
              <a:spLocks noChangeArrowheads="1"/>
            </p:cNvSpPr>
            <p:nvPr/>
          </p:nvSpPr>
          <p:spPr bwMode="auto">
            <a:xfrm>
              <a:off x="3052561"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7" name="Rectangle 16"/>
            <p:cNvSpPr>
              <a:spLocks noChangeArrowheads="1"/>
            </p:cNvSpPr>
            <p:nvPr/>
          </p:nvSpPr>
          <p:spPr bwMode="auto">
            <a:xfrm>
              <a:off x="2492125"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8" name="Rectangle 18"/>
            <p:cNvSpPr>
              <a:spLocks noChangeArrowheads="1"/>
            </p:cNvSpPr>
            <p:nvPr/>
          </p:nvSpPr>
          <p:spPr bwMode="auto">
            <a:xfrm>
              <a:off x="2501141"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2507577"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5828266"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11" name="Text Box 23"/>
            <p:cNvSpPr txBox="1">
              <a:spLocks noChangeArrowheads="1"/>
            </p:cNvSpPr>
            <p:nvPr/>
          </p:nvSpPr>
          <p:spPr bwMode="auto">
            <a:xfrm>
              <a:off x="3087613"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12" name="Text Box 24"/>
            <p:cNvSpPr txBox="1">
              <a:spLocks noChangeArrowheads="1"/>
            </p:cNvSpPr>
            <p:nvPr/>
          </p:nvSpPr>
          <p:spPr bwMode="auto">
            <a:xfrm>
              <a:off x="2407287"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13" name="Rectangle 25"/>
            <p:cNvSpPr>
              <a:spLocks noChangeArrowheads="1"/>
            </p:cNvSpPr>
            <p:nvPr/>
          </p:nvSpPr>
          <p:spPr bwMode="auto">
            <a:xfrm>
              <a:off x="2492125"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Line 37"/>
            <p:cNvSpPr>
              <a:spLocks noChangeShapeType="1"/>
            </p:cNvSpPr>
            <p:nvPr/>
          </p:nvSpPr>
          <p:spPr bwMode="auto">
            <a:xfrm>
              <a:off x="1921261"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4605497" y="3757048"/>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16" name="Line 36"/>
            <p:cNvSpPr>
              <a:spLocks noChangeShapeType="1"/>
            </p:cNvSpPr>
            <p:nvPr/>
          </p:nvSpPr>
          <p:spPr bwMode="auto">
            <a:xfrm>
              <a:off x="1921261"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Line 49"/>
            <p:cNvSpPr>
              <a:spLocks noChangeShapeType="1"/>
            </p:cNvSpPr>
            <p:nvPr/>
          </p:nvSpPr>
          <p:spPr bwMode="auto">
            <a:xfrm flipV="1">
              <a:off x="2486973"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0"/>
            <p:cNvSpPr>
              <a:spLocks noChangeArrowheads="1"/>
            </p:cNvSpPr>
            <p:nvPr/>
          </p:nvSpPr>
          <p:spPr bwMode="auto">
            <a:xfrm>
              <a:off x="6370886"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9" name="AutoShape 51"/>
            <p:cNvSpPr>
              <a:spLocks noChangeArrowheads="1"/>
            </p:cNvSpPr>
            <p:nvPr/>
          </p:nvSpPr>
          <p:spPr bwMode="auto">
            <a:xfrm>
              <a:off x="3846857"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08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Line 22"/>
          <p:cNvSpPr>
            <a:spLocks noChangeShapeType="1"/>
          </p:cNvSpPr>
          <p:nvPr/>
        </p:nvSpPr>
        <p:spPr bwMode="auto">
          <a:xfrm>
            <a:off x="5170454" y="1132763"/>
            <a:ext cx="0" cy="1031366"/>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2141831" y="836084"/>
            <a:ext cx="4885898" cy="523220"/>
          </a:xfrm>
          <a:prstGeom prst="rect">
            <a:avLst/>
          </a:prstGeom>
          <a:solidFill>
            <a:srgbClr val="00FFFF"/>
          </a:solidFill>
          <a:ln>
            <a:solidFill>
              <a:srgbClr val="0000FF"/>
            </a:solidFill>
          </a:ln>
          <a:effectLst/>
        </p:spPr>
        <p:txBody>
          <a:bodyPr wrap="square">
            <a:spAutoFit/>
          </a:bodyPr>
          <a:lstStyle/>
          <a:p>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子层使用</a:t>
            </a:r>
            <a:r>
              <a:rPr lang="zh-CN" altLang="en-US" sz="1400" b="1" dirty="0">
                <a:solidFill>
                  <a:srgbClr val="0000FF"/>
                </a:solidFill>
                <a:latin typeface="微软雅黑" pitchFamily="34" charset="-122"/>
                <a:ea typeface="微软雅黑" pitchFamily="34" charset="-122"/>
              </a:rPr>
              <a:t>集中控制</a:t>
            </a:r>
            <a:r>
              <a:rPr lang="zh-CN" altLang="en-US" sz="1400" b="1" dirty="0">
                <a:latin typeface="微软雅黑" pitchFamily="34" charset="-122"/>
                <a:ea typeface="微软雅黑" pitchFamily="34" charset="-122"/>
              </a:rPr>
              <a:t>的接入算法把发送数据权轮流交给各个站从而避免了碰撞的产生。自组网络就没有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 </a:t>
            </a:r>
          </a:p>
        </p:txBody>
      </p:sp>
      <p:grpSp>
        <p:nvGrpSpPr>
          <p:cNvPr id="38" name="组合 37"/>
          <p:cNvGrpSpPr/>
          <p:nvPr/>
        </p:nvGrpSpPr>
        <p:grpSpPr>
          <a:xfrm>
            <a:off x="1789851" y="1627473"/>
            <a:ext cx="5574244" cy="2510870"/>
            <a:chOff x="1862926" y="1627473"/>
            <a:chExt cx="5574244" cy="2510870"/>
          </a:xfrm>
        </p:grpSpPr>
        <p:sp>
          <p:nvSpPr>
            <p:cNvPr id="21" name="Line 13"/>
            <p:cNvSpPr>
              <a:spLocks noChangeShapeType="1"/>
            </p:cNvSpPr>
            <p:nvPr/>
          </p:nvSpPr>
          <p:spPr bwMode="auto">
            <a:xfrm>
              <a:off x="2117012"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auto">
            <a:xfrm>
              <a:off x="1862926"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3" name="Text Box 15"/>
            <p:cNvSpPr txBox="1">
              <a:spLocks noChangeArrowheads="1"/>
            </p:cNvSpPr>
            <p:nvPr/>
          </p:nvSpPr>
          <p:spPr bwMode="auto">
            <a:xfrm>
              <a:off x="2997969"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4" name="Rectangle 16"/>
            <p:cNvSpPr>
              <a:spLocks noChangeArrowheads="1"/>
            </p:cNvSpPr>
            <p:nvPr/>
          </p:nvSpPr>
          <p:spPr bwMode="auto">
            <a:xfrm>
              <a:off x="2437533"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2446549"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2452985"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Text Box 20"/>
            <p:cNvSpPr txBox="1">
              <a:spLocks noChangeArrowheads="1"/>
            </p:cNvSpPr>
            <p:nvPr/>
          </p:nvSpPr>
          <p:spPr bwMode="auto">
            <a:xfrm>
              <a:off x="5773674"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28" name="Text Box 23"/>
            <p:cNvSpPr txBox="1">
              <a:spLocks noChangeArrowheads="1"/>
            </p:cNvSpPr>
            <p:nvPr/>
          </p:nvSpPr>
          <p:spPr bwMode="auto">
            <a:xfrm>
              <a:off x="3033021"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29" name="Text Box 24"/>
            <p:cNvSpPr txBox="1">
              <a:spLocks noChangeArrowheads="1"/>
            </p:cNvSpPr>
            <p:nvPr/>
          </p:nvSpPr>
          <p:spPr bwMode="auto">
            <a:xfrm>
              <a:off x="2352695"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0" name="Rectangle 25"/>
            <p:cNvSpPr>
              <a:spLocks noChangeArrowheads="1"/>
            </p:cNvSpPr>
            <p:nvPr/>
          </p:nvSpPr>
          <p:spPr bwMode="auto">
            <a:xfrm>
              <a:off x="2437533"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1" name="Line 37"/>
            <p:cNvSpPr>
              <a:spLocks noChangeShapeType="1"/>
            </p:cNvSpPr>
            <p:nvPr/>
          </p:nvSpPr>
          <p:spPr bwMode="auto">
            <a:xfrm>
              <a:off x="1866669"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Text Box 12"/>
            <p:cNvSpPr txBox="1">
              <a:spLocks noChangeArrowheads="1"/>
            </p:cNvSpPr>
            <p:nvPr/>
          </p:nvSpPr>
          <p:spPr bwMode="auto">
            <a:xfrm>
              <a:off x="4550905" y="376610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3" name="Line 36"/>
            <p:cNvSpPr>
              <a:spLocks noChangeShapeType="1"/>
            </p:cNvSpPr>
            <p:nvPr/>
          </p:nvSpPr>
          <p:spPr bwMode="auto">
            <a:xfrm>
              <a:off x="1866669"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Line 49"/>
            <p:cNvSpPr>
              <a:spLocks noChangeShapeType="1"/>
            </p:cNvSpPr>
            <p:nvPr/>
          </p:nvSpPr>
          <p:spPr bwMode="auto">
            <a:xfrm flipV="1">
              <a:off x="2432381"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AutoShape 50"/>
            <p:cNvSpPr>
              <a:spLocks noChangeArrowheads="1"/>
            </p:cNvSpPr>
            <p:nvPr/>
          </p:nvSpPr>
          <p:spPr bwMode="auto">
            <a:xfrm>
              <a:off x="6316294"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6" name="AutoShape 51"/>
            <p:cNvSpPr>
              <a:spLocks noChangeArrowheads="1"/>
            </p:cNvSpPr>
            <p:nvPr/>
          </p:nvSpPr>
          <p:spPr bwMode="auto">
            <a:xfrm>
              <a:off x="3792265"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851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607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76245"/>
            <a:ext cx="1744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帧间间隔 </a:t>
            </a:r>
            <a:r>
              <a:rPr lang="en-US" altLang="zh-CN" sz="2000" b="1" dirty="0">
                <a:latin typeface="微软雅黑" pitchFamily="34" charset="-122"/>
                <a:ea typeface="微软雅黑" pitchFamily="34" charset="-122"/>
              </a:rPr>
              <a:t>IFS </a:t>
            </a:r>
          </a:p>
        </p:txBody>
      </p:sp>
      <p:sp>
        <p:nvSpPr>
          <p:cNvPr id="4" name="Rectangle 46"/>
          <p:cNvSpPr>
            <a:spLocks noChangeArrowheads="1"/>
          </p:cNvSpPr>
          <p:nvPr/>
        </p:nvSpPr>
        <p:spPr bwMode="auto">
          <a:xfrm>
            <a:off x="517853" y="1070962"/>
            <a:ext cx="819624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所有的站在完成发送后，必须再等待一段很短的时间（继续监听）才能发送下一帧。这段时间的通称是</a:t>
            </a:r>
            <a:r>
              <a:rPr lang="zh-CN" altLang="en-US" sz="2000" b="1" dirty="0">
                <a:solidFill>
                  <a:srgbClr val="0000FF"/>
                </a:solidFill>
                <a:latin typeface="微软雅黑" pitchFamily="34" charset="-122"/>
                <a:ea typeface="微软雅黑" pitchFamily="34" charset="-122"/>
              </a:rPr>
              <a:t>帧间间隔</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IFS (</a:t>
            </a:r>
            <a:r>
              <a:rPr lang="en-US" altLang="zh-CN" sz="2000" b="1" dirty="0" err="1">
                <a:latin typeface="微软雅黑" pitchFamily="34" charset="-122"/>
                <a:ea typeface="微软雅黑" pitchFamily="34" charset="-122"/>
              </a:rPr>
              <a:t>InterFrame</a:t>
            </a:r>
            <a:r>
              <a:rPr lang="en-US" altLang="zh-CN" sz="2000" b="1" dirty="0">
                <a:latin typeface="微软雅黑" pitchFamily="34" charset="-122"/>
                <a:ea typeface="微软雅黑" pitchFamily="34" charset="-122"/>
              </a:rPr>
              <a:t> Space)</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帧间间隔长度取决于该站欲发送的帧的类型。高优先级帧需要等待的时间较短，因此可优先获得发送权。</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若低优先级帧还没来得及发送而其他站的高优先级帧已发送到媒体，则媒体变为忙态，因而低优先级帧就只能再推迟发送了。这样就减少了发生碰撞的机会。 </a:t>
            </a:r>
          </a:p>
        </p:txBody>
      </p:sp>
    </p:spTree>
    <p:extLst>
      <p:ext uri="{BB962C8B-B14F-4D97-AF65-F5344CB8AC3E}">
        <p14:creationId xmlns:p14="http://schemas.microsoft.com/office/powerpoint/2010/main" val="3684722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两种常用的帧间间隔 </a:t>
            </a:r>
          </a:p>
        </p:txBody>
      </p:sp>
      <p:sp>
        <p:nvSpPr>
          <p:cNvPr id="5"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ACK</a:t>
            </a:r>
          </a:p>
        </p:txBody>
      </p:sp>
      <p:sp>
        <p:nvSpPr>
          <p:cNvPr id="6"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7"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8"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7"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9"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20"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38"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39"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41"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2"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43"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44"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45"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47"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84250" y="3133517"/>
            <a:ext cx="1024333" cy="637533"/>
            <a:chOff x="4184250" y="3133517"/>
            <a:chExt cx="1024333" cy="637533"/>
          </a:xfrm>
        </p:grpSpPr>
        <p:sp>
          <p:nvSpPr>
            <p:cNvPr id="13"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48"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grpSp>
      <p:sp>
        <p:nvSpPr>
          <p:cNvPr id="49"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52"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54"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63"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8" name="矩形 67"/>
          <p:cNvSpPr/>
          <p:nvPr/>
        </p:nvSpPr>
        <p:spPr>
          <a:xfrm>
            <a:off x="1038242" y="1137590"/>
            <a:ext cx="3433173" cy="954107"/>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SIFS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短 </a:t>
            </a:r>
            <a:r>
              <a:rPr lang="en-US" altLang="zh-CN" sz="1400" b="1" dirty="0">
                <a:solidFill>
                  <a:srgbClr val="0000FF"/>
                </a:solidFill>
                <a:latin typeface="微软雅黑" pitchFamily="34" charset="-122"/>
                <a:ea typeface="微软雅黑" pitchFamily="34" charset="-122"/>
              </a:rPr>
              <a:t>(Short) </a:t>
            </a:r>
            <a:r>
              <a:rPr lang="zh-CN" altLang="en-US" sz="1400" b="1" dirty="0">
                <a:solidFill>
                  <a:srgbClr val="0000FF"/>
                </a:solidFill>
                <a:latin typeface="微软雅黑" pitchFamily="34" charset="-122"/>
                <a:ea typeface="微软雅黑" pitchFamily="34" charset="-122"/>
              </a:rPr>
              <a:t>帧间间隔</a:t>
            </a:r>
            <a:r>
              <a:rPr lang="zh-CN" altLang="en-US" sz="1400" b="1" dirty="0">
                <a:latin typeface="微软雅黑" pitchFamily="34" charset="-122"/>
                <a:ea typeface="微软雅黑" pitchFamily="34" charset="-122"/>
              </a:rPr>
              <a:t>，长度为</a:t>
            </a:r>
            <a:r>
              <a:rPr lang="en-US" altLang="zh-CN" sz="1400" b="1" dirty="0">
                <a:latin typeface="微软雅黑" pitchFamily="34" charset="-122"/>
                <a:ea typeface="微软雅黑" pitchFamily="34" charset="-122"/>
              </a:rPr>
              <a:t>28</a:t>
            </a:r>
            <a:r>
              <a:rPr lang="en-US" altLang="zh-CN" sz="1400" b="1" dirty="0">
                <a:sym typeface="Symbol"/>
              </a:rPr>
              <a:t> </a:t>
            </a:r>
            <a:r>
              <a:rPr lang="en-US" altLang="zh-CN" sz="1400" b="1" dirty="0"/>
              <a:t>s</a:t>
            </a:r>
            <a:r>
              <a:rPr lang="zh-CN" altLang="en-US" sz="1400" b="1" dirty="0">
                <a:latin typeface="微软雅黑" pitchFamily="34" charset="-122"/>
                <a:ea typeface="微软雅黑" pitchFamily="34" charset="-122"/>
              </a:rPr>
              <a:t>，是最短的帧间间隔，用来分隔开属于一次对话的各帧。一个站应当能够在这段时间内从发送方式切换到接收方式。</a:t>
            </a:r>
          </a:p>
        </p:txBody>
      </p:sp>
      <p:sp>
        <p:nvSpPr>
          <p:cNvPr id="69" name="矩形 68"/>
          <p:cNvSpPr/>
          <p:nvPr/>
        </p:nvSpPr>
        <p:spPr>
          <a:xfrm>
            <a:off x="4697649" y="1137590"/>
            <a:ext cx="3512096" cy="954107"/>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使用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的帧类型有：</a:t>
            </a:r>
            <a:r>
              <a:rPr lang="en-US" altLang="zh-CN" sz="1400" b="1" dirty="0">
                <a:latin typeface="微软雅黑" pitchFamily="34" charset="-122"/>
                <a:ea typeface="微软雅黑" pitchFamily="34" charset="-122"/>
              </a:rPr>
              <a:t>ACK </a:t>
            </a:r>
            <a:r>
              <a:rPr lang="zh-CN" altLang="en-US" sz="1400" b="1" dirty="0">
                <a:latin typeface="微软雅黑" pitchFamily="34" charset="-122"/>
                <a:ea typeface="微软雅黑" pitchFamily="34" charset="-122"/>
              </a:rPr>
              <a:t>帧、</a:t>
            </a:r>
            <a:r>
              <a:rPr lang="en-US" altLang="zh-CN" sz="1400" b="1" dirty="0">
                <a:latin typeface="微软雅黑" pitchFamily="34" charset="-122"/>
                <a:ea typeface="微软雅黑" pitchFamily="34" charset="-122"/>
              </a:rPr>
              <a:t>CTS </a:t>
            </a:r>
            <a:r>
              <a:rPr lang="zh-CN" altLang="en-US" sz="1400" b="1" dirty="0">
                <a:latin typeface="微软雅黑" pitchFamily="34" charset="-122"/>
                <a:ea typeface="微软雅黑" pitchFamily="34" charset="-122"/>
              </a:rPr>
              <a:t>帧、由过长的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帧分片后的数据帧，以及所有回答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探询的帧和在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方式中接入点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发送出的任何帧。</a:t>
            </a:r>
          </a:p>
        </p:txBody>
      </p:sp>
      <p:sp>
        <p:nvSpPr>
          <p:cNvPr id="70"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71"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2"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153120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650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624741"/>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059742"/>
            <a:ext cx="8129016" cy="3433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 </a:t>
            </a:r>
            <a:r>
              <a:rPr lang="en-US" altLang="zh-CN" sz="2000" b="1" dirty="0">
                <a:latin typeface="微软雅黑" pitchFamily="34" charset="-122"/>
                <a:ea typeface="微软雅黑" pitchFamily="34" charset="-122"/>
              </a:rPr>
              <a:t>WLAN (Wireless Local Area Network) </a:t>
            </a:r>
            <a:r>
              <a:rPr lang="zh-CN" altLang="en-US" sz="2000" b="1" dirty="0">
                <a:latin typeface="微软雅黑" pitchFamily="34" charset="-122"/>
                <a:ea typeface="微软雅黑" pitchFamily="34" charset="-122"/>
              </a:rPr>
              <a:t>指采用无线通信技术的局域网。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特点：</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提供了移动接入的功能</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节省投资，建网速度较快</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支持便携设备联网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由于手机普及率日益增高，通过无线局域网接入到互联网已成为当今上网的最常用的方式。</a:t>
            </a:r>
          </a:p>
        </p:txBody>
      </p:sp>
    </p:spTree>
    <p:extLst>
      <p:ext uri="{BB962C8B-B14F-4D97-AF65-F5344CB8AC3E}">
        <p14:creationId xmlns:p14="http://schemas.microsoft.com/office/powerpoint/2010/main" val="2616902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两种常用的帧间间隔 </a:t>
            </a:r>
          </a:p>
        </p:txBody>
      </p:sp>
      <p:sp>
        <p:nvSpPr>
          <p:cNvPr id="64" name="矩形 63"/>
          <p:cNvSpPr/>
          <p:nvPr/>
        </p:nvSpPr>
        <p:spPr>
          <a:xfrm>
            <a:off x="1691961" y="1390076"/>
            <a:ext cx="578563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分布协调功能帧间间隔</a:t>
            </a:r>
            <a:r>
              <a:rPr lang="zh-CN" altLang="en-US" sz="1400" b="1" dirty="0">
                <a:latin typeface="微软雅黑" pitchFamily="34" charset="-122"/>
                <a:ea typeface="微软雅黑" pitchFamily="34" charset="-122"/>
              </a:rPr>
              <a:t>，它比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的帧间间隔要长得多，长度为 </a:t>
            </a:r>
            <a:r>
              <a:rPr lang="en-US" altLang="zh-CN" sz="1400" b="1" dirty="0">
                <a:latin typeface="微软雅黑" pitchFamily="34" charset="-122"/>
                <a:ea typeface="微软雅黑" pitchFamily="34" charset="-122"/>
              </a:rPr>
              <a:t>128 </a:t>
            </a:r>
            <a:r>
              <a:rPr lang="en-US" altLang="zh-CN" sz="1400" b="1" dirty="0">
                <a:sym typeface="Symbol"/>
              </a:rPr>
              <a:t></a:t>
            </a:r>
            <a:r>
              <a:rPr lang="en-US" altLang="zh-CN" sz="1400" b="1" dirty="0"/>
              <a:t>s </a:t>
            </a:r>
            <a:r>
              <a:rPr lang="zh-CN" altLang="en-US" sz="1400" b="1" dirty="0">
                <a:latin typeface="微软雅黑" pitchFamily="34" charset="-122"/>
                <a:ea typeface="微软雅黑" pitchFamily="34" charset="-122"/>
              </a:rPr>
              <a:t>。在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方式中，</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用来发送数据帧和管理帧。</a:t>
            </a: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416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512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01437"/>
            <a:ext cx="2892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96154"/>
            <a:ext cx="8196243"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欲发送数据的站先检测信道。在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标准中规定了在物理层的空中接口进行物理层的载波监听。</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通过收到的相对信号强度是否超过一定的门限数值就可判定是否有其他的移动站在信道上发送数据。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当源站发送它的第一个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帧时，若检测到信道空闲，则在</a:t>
            </a:r>
            <a:r>
              <a:rPr lang="zh-CN" altLang="en-US" sz="2000" b="1" dirty="0">
                <a:solidFill>
                  <a:srgbClr val="0000FF"/>
                </a:solidFill>
                <a:latin typeface="微软雅黑" pitchFamily="34" charset="-122"/>
                <a:ea typeface="微软雅黑" pitchFamily="34" charset="-122"/>
              </a:rPr>
              <a:t>等待一段时间 </a:t>
            </a:r>
            <a:r>
              <a:rPr lang="en-US" altLang="zh-CN" sz="2000" b="1" dirty="0">
                <a:solidFill>
                  <a:srgbClr val="0000FF"/>
                </a:solidFill>
                <a:latin typeface="微软雅黑" pitchFamily="34" charset="-122"/>
                <a:ea typeface="微软雅黑" pitchFamily="34" charset="-122"/>
              </a:rPr>
              <a:t>DIFS </a:t>
            </a:r>
            <a:r>
              <a:rPr lang="zh-CN" altLang="en-US" sz="2000" b="1" dirty="0">
                <a:latin typeface="微软雅黑" pitchFamily="34" charset="-122"/>
                <a:ea typeface="微软雅黑" pitchFamily="34" charset="-122"/>
              </a:rPr>
              <a:t>后就可发送。</a:t>
            </a:r>
          </a:p>
        </p:txBody>
      </p:sp>
    </p:spTree>
    <p:extLst>
      <p:ext uri="{BB962C8B-B14F-4D97-AF65-F5344CB8AC3E}">
        <p14:creationId xmlns:p14="http://schemas.microsoft.com/office/powerpoint/2010/main" val="104624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当源站发送它的第一个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帧时，若检测到信道空闲，则在等待一段时间 </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后，信道若仍然空闲，就开始发送。</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22696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目的站若正确收到此帧，则经过时间间隔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后，向源站发送确认帧 </a:t>
            </a:r>
            <a:r>
              <a:rPr lang="en-US" altLang="zh-CN" sz="1400" b="1" dirty="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34477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7318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6820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为什么信道空闲还要再等待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2076760"/>
            <a:ext cx="8133857"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这是考虑到可能有其他的站有高优先级的帧要发送。</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如有，就要让高优先级帧先发送。 </a:t>
            </a:r>
          </a:p>
        </p:txBody>
      </p:sp>
    </p:spTree>
    <p:extLst>
      <p:ext uri="{BB962C8B-B14F-4D97-AF65-F5344CB8AC3E}">
        <p14:creationId xmlns:p14="http://schemas.microsoft.com/office/powerpoint/2010/main" val="2849574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0605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107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假定没有高优先级帧要发送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05460"/>
            <a:ext cx="8133857"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源站发送了自己的数据帧。</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目的站若正确收到此帧，则经过时间间隔 </a:t>
            </a:r>
            <a:r>
              <a:rPr lang="en-US" altLang="zh-CN" sz="2000" b="1" dirty="0">
                <a:latin typeface="微软雅黑" pitchFamily="34" charset="-122"/>
                <a:ea typeface="微软雅黑" pitchFamily="34" charset="-122"/>
              </a:rPr>
              <a:t>SIFS </a:t>
            </a:r>
            <a:r>
              <a:rPr lang="zh-CN" altLang="en-US" sz="2000" b="1" dirty="0">
                <a:latin typeface="微软雅黑" pitchFamily="34" charset="-122"/>
                <a:ea typeface="微软雅黑" pitchFamily="34" charset="-122"/>
              </a:rPr>
              <a:t>后，向源站发送</a:t>
            </a:r>
            <a:r>
              <a:rPr lang="zh-CN" altLang="en-US" sz="2000" b="1" dirty="0">
                <a:solidFill>
                  <a:srgbClr val="0000FF"/>
                </a:solidFill>
                <a:latin typeface="微软雅黑" pitchFamily="34" charset="-122"/>
                <a:ea typeface="微软雅黑" pitchFamily="34" charset="-122"/>
              </a:rPr>
              <a:t>确认帧</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若源站在</a:t>
            </a:r>
            <a:r>
              <a:rPr lang="zh-CN" altLang="en-US" sz="2000" b="1" dirty="0">
                <a:solidFill>
                  <a:srgbClr val="0000FF"/>
                </a:solidFill>
                <a:latin typeface="微软雅黑" pitchFamily="34" charset="-122"/>
                <a:ea typeface="微软雅黑" pitchFamily="34" charset="-122"/>
              </a:rPr>
              <a:t>规定时间</a:t>
            </a:r>
            <a:r>
              <a:rPr lang="zh-CN" altLang="en-US" sz="2000" b="1" dirty="0">
                <a:latin typeface="微软雅黑" pitchFamily="34" charset="-122"/>
                <a:ea typeface="微软雅黑" pitchFamily="34" charset="-122"/>
              </a:rPr>
              <a:t>内没有收到确认帧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（由重传计时器控制这段时间），就必须</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此帧，直到收到确认为止，或者经过若干次的重传失败后放弃发送。 </a:t>
            </a:r>
          </a:p>
        </p:txBody>
      </p:sp>
    </p:spTree>
    <p:extLst>
      <p:ext uri="{BB962C8B-B14F-4D97-AF65-F5344CB8AC3E}">
        <p14:creationId xmlns:p14="http://schemas.microsoft.com/office/powerpoint/2010/main" val="350666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307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80965"/>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4" y="1275682"/>
            <a:ext cx="801283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虚拟载波监听 </a:t>
            </a:r>
            <a:r>
              <a:rPr lang="en-US" altLang="zh-CN" sz="2000" b="1" dirty="0">
                <a:latin typeface="微软雅黑" pitchFamily="34" charset="-122"/>
                <a:ea typeface="微软雅黑" pitchFamily="34" charset="-122"/>
              </a:rPr>
              <a:t>(Virtual Carrier Sense) </a:t>
            </a:r>
            <a:r>
              <a:rPr lang="zh-CN" altLang="en-US" sz="2000" b="1" dirty="0">
                <a:latin typeface="微软雅黑" pitchFamily="34" charset="-122"/>
                <a:ea typeface="微软雅黑" pitchFamily="34" charset="-122"/>
              </a:rPr>
              <a:t>的机制是让源站将它要占用信道的时间（包括目的站发回确认帧所需的时间）</a:t>
            </a:r>
            <a:r>
              <a:rPr lang="zh-CN" altLang="en-US" sz="2000" b="1" dirty="0">
                <a:solidFill>
                  <a:srgbClr val="0000FF"/>
                </a:solidFill>
                <a:latin typeface="微软雅黑" pitchFamily="34" charset="-122"/>
                <a:ea typeface="微软雅黑" pitchFamily="34" charset="-122"/>
              </a:rPr>
              <a:t>通知给所有其他站</a:t>
            </a:r>
            <a:r>
              <a:rPr lang="zh-CN" altLang="en-US" sz="2000" b="1" dirty="0">
                <a:latin typeface="微软雅黑" pitchFamily="34" charset="-122"/>
                <a:ea typeface="微软雅黑" pitchFamily="34" charset="-122"/>
              </a:rPr>
              <a:t>，以便使其他所有站在这一段时间都停止发送数据。这样就大大减少了碰撞的机会。 </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“虚拟载波监听”</a:t>
            </a:r>
            <a:r>
              <a:rPr lang="zh-CN" altLang="en-US" sz="2000" b="1" dirty="0">
                <a:latin typeface="微软雅黑" pitchFamily="34" charset="-122"/>
                <a:ea typeface="微软雅黑" pitchFamily="34" charset="-122"/>
              </a:rPr>
              <a:t>是指：其他站实际上并没有监听信道，而是由于其他站收到了“源站的通知”才不发送数据。</a:t>
            </a:r>
          </a:p>
        </p:txBody>
      </p:sp>
    </p:spTree>
    <p:extLst>
      <p:ext uri="{BB962C8B-B14F-4D97-AF65-F5344CB8AC3E}">
        <p14:creationId xmlns:p14="http://schemas.microsoft.com/office/powerpoint/2010/main" val="2313525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55584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506015"/>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900732"/>
            <a:ext cx="8196243"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所谓“源站的通知”就是源站在其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帧首部中的</a:t>
            </a:r>
            <a:r>
              <a:rPr lang="zh-CN" altLang="en-US" sz="2000" b="1" dirty="0">
                <a:solidFill>
                  <a:srgbClr val="0000FF"/>
                </a:solidFill>
                <a:latin typeface="微软雅黑" pitchFamily="34" charset="-122"/>
                <a:ea typeface="微软雅黑" pitchFamily="34" charset="-122"/>
              </a:rPr>
              <a:t>第二个字段“持续时间”</a:t>
            </a:r>
            <a:r>
              <a:rPr lang="zh-CN" altLang="en-US" sz="2000" b="1" dirty="0">
                <a:latin typeface="微软雅黑" pitchFamily="34" charset="-122"/>
                <a:ea typeface="微软雅黑" pitchFamily="34" charset="-122"/>
              </a:rPr>
              <a:t>中填入了在本帧结束后还要占用信道多少时间（以微秒为单位），包括目的站发送确认帧所需的时间。 </a:t>
            </a:r>
          </a:p>
        </p:txBody>
      </p:sp>
    </p:spTree>
    <p:extLst>
      <p:ext uri="{BB962C8B-B14F-4D97-AF65-F5344CB8AC3E}">
        <p14:creationId xmlns:p14="http://schemas.microsoft.com/office/powerpoint/2010/main" val="13992216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2631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176491"/>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网络分配向量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1208"/>
            <a:ext cx="8133857" cy="201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当一个站检测到正在信道中传送的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帧首部的“持续时间”字段时，就调整自己的</a:t>
            </a:r>
            <a:r>
              <a:rPr lang="zh-CN" altLang="en-US" sz="2000" b="1" dirty="0">
                <a:solidFill>
                  <a:srgbClr val="0000FF"/>
                </a:solidFill>
                <a:latin typeface="微软雅黑" pitchFamily="34" charset="-122"/>
                <a:ea typeface="微软雅黑" pitchFamily="34" charset="-122"/>
              </a:rPr>
              <a:t>网络分配向量 </a:t>
            </a:r>
            <a:r>
              <a:rPr lang="en-US" altLang="zh-CN" sz="2000" b="1" dirty="0">
                <a:latin typeface="微软雅黑" pitchFamily="34" charset="-122"/>
                <a:ea typeface="微软雅黑" pitchFamily="34" charset="-122"/>
              </a:rPr>
              <a:t>NAV (Network Allocation Vector)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NAV </a:t>
            </a:r>
            <a:r>
              <a:rPr lang="zh-CN" altLang="en-US" sz="2000" b="1" dirty="0">
                <a:solidFill>
                  <a:srgbClr val="0000FF"/>
                </a:solidFill>
                <a:latin typeface="微软雅黑" pitchFamily="34" charset="-122"/>
                <a:ea typeface="微软雅黑" pitchFamily="34" charset="-122"/>
              </a:rPr>
              <a:t>指出</a:t>
            </a:r>
            <a:r>
              <a:rPr lang="zh-CN" altLang="en-US" sz="2000" b="1" dirty="0">
                <a:latin typeface="微软雅黑" pitchFamily="34" charset="-122"/>
                <a:ea typeface="微软雅黑" pitchFamily="34" charset="-122"/>
              </a:rPr>
              <a:t>：必须经过多少时间才能完成数据帧的这次传输，才能使信道转入到空闲状态。 </a:t>
            </a:r>
          </a:p>
        </p:txBody>
      </p:sp>
    </p:spTree>
    <p:extLst>
      <p:ext uri="{BB962C8B-B14F-4D97-AF65-F5344CB8AC3E}">
        <p14:creationId xmlns:p14="http://schemas.microsoft.com/office/powerpoint/2010/main" val="3108107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争用窗口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785378"/>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信道从忙态变为空闲时，任何一个站要发送数据帧时，不仅都必须等待一个 </a:t>
            </a:r>
            <a:r>
              <a:rPr lang="en-US" altLang="zh-CN" sz="2000" b="1" dirty="0">
                <a:latin typeface="微软雅黑" pitchFamily="34" charset="-122"/>
                <a:ea typeface="微软雅黑" pitchFamily="34" charset="-122"/>
              </a:rPr>
              <a:t>DIFS </a:t>
            </a:r>
            <a:r>
              <a:rPr lang="zh-CN" altLang="en-US" sz="2000" b="1" dirty="0">
                <a:latin typeface="微软雅黑" pitchFamily="34" charset="-122"/>
                <a:ea typeface="微软雅黑" pitchFamily="34" charset="-122"/>
              </a:rPr>
              <a:t>的间隔，而且还要进入</a:t>
            </a:r>
            <a:r>
              <a:rPr lang="zh-CN" altLang="en-US" sz="2000" b="1" dirty="0">
                <a:solidFill>
                  <a:srgbClr val="0000FF"/>
                </a:solidFill>
                <a:latin typeface="微软雅黑" pitchFamily="34" charset="-122"/>
                <a:ea typeface="微软雅黑" pitchFamily="34" charset="-122"/>
              </a:rPr>
              <a:t>争用窗口</a:t>
            </a:r>
            <a:r>
              <a:rPr lang="zh-CN" altLang="en-US" sz="2000" b="1" dirty="0">
                <a:latin typeface="微软雅黑" pitchFamily="34" charset="-122"/>
                <a:ea typeface="微软雅黑" pitchFamily="34" charset="-122"/>
              </a:rPr>
              <a:t>，并计算随机退避时间以便再次重新试图接入到信道。</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在信道从忙态转为空闲时，为了避免几个站同时发送数据（一旦发送就要把一帧发送完，不能中途停止），各站就要执行退避算法，以减少发生碰撞的概率。</a:t>
            </a: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使用二进制指数退避算法。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77432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43794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412483"/>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900649"/>
            <a:ext cx="812901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便携站和移动站表示的意思并不一样。</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便携站</a:t>
            </a:r>
            <a:r>
              <a:rPr lang="zh-CN" altLang="en-US" sz="2000" b="1" dirty="0">
                <a:latin typeface="微软雅黑" pitchFamily="34" charset="-122"/>
                <a:ea typeface="微软雅黑" pitchFamily="34" charset="-122"/>
              </a:rPr>
              <a:t>：便于移动，但在工作时，其位置是固定不变的。</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：不仅能够移动，还可以在移动的过程中进行通信。</a:t>
            </a:r>
          </a:p>
        </p:txBody>
      </p:sp>
    </p:spTree>
    <p:extLst>
      <p:ext uri="{BB962C8B-B14F-4D97-AF65-F5344CB8AC3E}">
        <p14:creationId xmlns:p14="http://schemas.microsoft.com/office/powerpoint/2010/main" val="3629160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二进制指数退避算法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次退避就在 </a:t>
            </a:r>
            <a:r>
              <a:rPr lang="en-US" altLang="zh-CN" sz="2000" b="1" dirty="0">
                <a:latin typeface="微软雅黑" pitchFamily="34" charset="-122"/>
                <a:ea typeface="微软雅黑" pitchFamily="34" charset="-122"/>
              </a:rPr>
              <a:t>2</a:t>
            </a:r>
            <a:r>
              <a:rPr lang="en-US" altLang="zh-CN" sz="2000" b="1" baseline="30000" dirty="0">
                <a:latin typeface="微软雅黑" pitchFamily="34" charset="-122"/>
                <a:ea typeface="微软雅黑" pitchFamily="34" charset="-122"/>
              </a:rPr>
              <a:t>2+</a:t>
            </a:r>
            <a:r>
              <a:rPr lang="en-US" altLang="zh-CN" sz="2000" b="1" i="1" baseline="30000" dirty="0">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个时隙中随机地选择一个，即：第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次退避是在时隙 </a:t>
            </a:r>
            <a:r>
              <a:rPr lang="en-US" altLang="zh-CN" sz="2000" b="1" dirty="0">
                <a:latin typeface="微软雅黑" pitchFamily="34" charset="-122"/>
                <a:ea typeface="微软雅黑" pitchFamily="34" charset="-122"/>
              </a:rPr>
              <a:t>{0, 1, …, 2</a:t>
            </a:r>
            <a:r>
              <a:rPr lang="en-US" altLang="zh-CN" sz="2000" b="1" baseline="30000" dirty="0">
                <a:latin typeface="微软雅黑" panose="020B0503020204020204" pitchFamily="34" charset="-122"/>
                <a:ea typeface="微软雅黑" panose="020B0503020204020204" pitchFamily="34" charset="-122"/>
              </a:rPr>
              <a:t>2+</a:t>
            </a:r>
            <a:r>
              <a:rPr lang="en-US" altLang="zh-CN" sz="2000" b="1" i="1" baseline="30000" dirty="0">
                <a:latin typeface="Times New Roman" pitchFamily="18" charset="0"/>
              </a:rPr>
              <a:t>i</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中随机地选择一个。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个时隙中随机选择一个。</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个时隙中随机选择一个。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当时隙编号达到 </a:t>
            </a:r>
            <a:r>
              <a:rPr lang="en-US" altLang="zh-CN" sz="2000" b="1" dirty="0">
                <a:latin typeface="微软雅黑" pitchFamily="34" charset="-122"/>
                <a:ea typeface="微软雅黑" pitchFamily="34" charset="-122"/>
              </a:rPr>
              <a:t>255 </a:t>
            </a:r>
            <a:r>
              <a:rPr lang="zh-CN" altLang="en-US" sz="2000" b="1" dirty="0">
                <a:latin typeface="微软雅黑" pitchFamily="34" charset="-122"/>
                <a:ea typeface="微软雅黑" pitchFamily="34" charset="-122"/>
              </a:rPr>
              <a:t>时（这对应于第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次退避）就不再增加了。</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这里决定退避时间的变量 </a:t>
            </a:r>
            <a:r>
              <a:rPr lang="en-US" altLang="zh-CN" sz="2000" b="1" i="1" dirty="0" err="1">
                <a:latin typeface="Times New Roman" pitchFamily="18" charset="0"/>
              </a:rPr>
              <a:t>i</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退避变量</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3237874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1148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61656"/>
            <a:ext cx="3480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退避计时器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timer)</a:t>
            </a:r>
          </a:p>
        </p:txBody>
      </p:sp>
      <p:sp>
        <p:nvSpPr>
          <p:cNvPr id="4" name="Rectangle 46"/>
          <p:cNvSpPr>
            <a:spLocks noChangeArrowheads="1"/>
          </p:cNvSpPr>
          <p:nvPr/>
        </p:nvSpPr>
        <p:spPr bwMode="auto">
          <a:xfrm>
            <a:off x="517853" y="1056373"/>
            <a:ext cx="8083536"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站点每经历一个时隙的时间就检测一次信道。</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这可能发生两种情况：</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若检测到</a:t>
            </a:r>
            <a:r>
              <a:rPr lang="zh-CN" altLang="en-US" sz="2000" b="1" dirty="0">
                <a:solidFill>
                  <a:srgbClr val="0000FF"/>
                </a:solidFill>
                <a:latin typeface="微软雅黑" pitchFamily="34" charset="-122"/>
                <a:ea typeface="微软雅黑" pitchFamily="34" charset="-122"/>
              </a:rPr>
              <a:t>信道空闲</a:t>
            </a:r>
            <a:r>
              <a:rPr lang="zh-CN" altLang="en-US" sz="2000" b="1" dirty="0">
                <a:latin typeface="微软雅黑" pitchFamily="34" charset="-122"/>
                <a:ea typeface="微软雅黑" pitchFamily="34" charset="-122"/>
              </a:rPr>
              <a:t>，退避计时器就</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倒计时。</a:t>
            </a:r>
          </a:p>
          <a:p>
            <a:pPr marL="799200" indent="-457200" eaLnBrk="0" hangingPunct="0">
              <a:lnSpc>
                <a:spcPts val="3300"/>
              </a:lnSpc>
              <a:buClr>
                <a:srgbClr val="7030A0"/>
              </a:buClr>
              <a:buFont typeface="+mj-lt"/>
              <a:buAutoNum type="arabicPeriod"/>
            </a:pPr>
            <a:r>
              <a:rPr lang="zh-CN" altLang="en-US" sz="2000" b="1" spc="-20" dirty="0">
                <a:latin typeface="微软雅黑" pitchFamily="34" charset="-122"/>
                <a:ea typeface="微软雅黑" pitchFamily="34" charset="-122"/>
              </a:rPr>
              <a:t>若检测到</a:t>
            </a:r>
            <a:r>
              <a:rPr lang="zh-CN" altLang="en-US" sz="2000" b="1" spc="-20" dirty="0">
                <a:solidFill>
                  <a:srgbClr val="0000FF"/>
                </a:solidFill>
                <a:latin typeface="微软雅黑" pitchFamily="34" charset="-122"/>
                <a:ea typeface="微软雅黑" pitchFamily="34" charset="-122"/>
              </a:rPr>
              <a:t>信道忙</a:t>
            </a:r>
            <a:r>
              <a:rPr lang="zh-CN" altLang="en-US" sz="2000" b="1" spc="-20" dirty="0">
                <a:latin typeface="微软雅黑" pitchFamily="34" charset="-122"/>
                <a:ea typeface="微软雅黑" pitchFamily="34" charset="-122"/>
              </a:rPr>
              <a:t>，就</a:t>
            </a:r>
            <a:r>
              <a:rPr lang="zh-CN" altLang="en-US" sz="2000" b="1" spc="-20" dirty="0">
                <a:solidFill>
                  <a:srgbClr val="0000FF"/>
                </a:solidFill>
                <a:latin typeface="微软雅黑" pitchFamily="34" charset="-122"/>
                <a:ea typeface="微软雅黑" pitchFamily="34" charset="-122"/>
              </a:rPr>
              <a:t>冻结</a:t>
            </a:r>
            <a:r>
              <a:rPr lang="zh-CN" altLang="en-US" sz="2000" b="1" spc="-20" dirty="0">
                <a:latin typeface="微软雅黑" pitchFamily="34" charset="-122"/>
                <a:ea typeface="微软雅黑" pitchFamily="34" charset="-122"/>
              </a:rPr>
              <a:t>退避计时器的剩余时间，重新等待信道</a:t>
            </a:r>
            <a:r>
              <a:rPr lang="zh-CN" altLang="en-US" sz="2000" b="1" spc="10" dirty="0">
                <a:latin typeface="微软雅黑" pitchFamily="34" charset="-122"/>
                <a:ea typeface="微软雅黑" pitchFamily="34" charset="-122"/>
              </a:rPr>
              <a:t>变为空闲，并再经过时间 </a:t>
            </a:r>
            <a:r>
              <a:rPr lang="en-US" altLang="zh-CN" sz="2000" b="1" spc="10" dirty="0">
                <a:latin typeface="微软雅黑" pitchFamily="34" charset="-122"/>
                <a:ea typeface="微软雅黑" pitchFamily="34" charset="-122"/>
              </a:rPr>
              <a:t>DIFS </a:t>
            </a:r>
            <a:r>
              <a:rPr lang="zh-CN" altLang="en-US" sz="2000" b="1" spc="10" dirty="0">
                <a:latin typeface="微软雅黑" pitchFamily="34" charset="-122"/>
                <a:ea typeface="微软雅黑" pitchFamily="34" charset="-122"/>
              </a:rPr>
              <a:t>后，从剩余时间开始继续倒计时。</a:t>
            </a:r>
            <a:r>
              <a:rPr lang="zh-CN" altLang="en-US" sz="2000" b="1" spc="-20" dirty="0">
                <a:solidFill>
                  <a:srgbClr val="0000FF"/>
                </a:solidFill>
                <a:latin typeface="微软雅黑" pitchFamily="34" charset="-122"/>
                <a:ea typeface="微软雅黑" pitchFamily="34" charset="-122"/>
              </a:rPr>
              <a:t>当退避计时器的时间减小到零时，就开始发送整个数据帧。 </a:t>
            </a:r>
          </a:p>
        </p:txBody>
      </p:sp>
      <p:sp>
        <p:nvSpPr>
          <p:cNvPr id="6" name="对角圆角矩形 5"/>
          <p:cNvSpPr/>
          <p:nvPr/>
        </p:nvSpPr>
        <p:spPr>
          <a:xfrm>
            <a:off x="517852" y="3691835"/>
            <a:ext cx="8133857" cy="55417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6338" y="3745946"/>
            <a:ext cx="701688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冻结退避计时器剩余时间的做法是为了使协议对所有站点更加公平。</a:t>
            </a:r>
          </a:p>
        </p:txBody>
      </p:sp>
    </p:spTree>
    <p:extLst>
      <p:ext uri="{BB962C8B-B14F-4D97-AF65-F5344CB8AC3E}">
        <p14:creationId xmlns:p14="http://schemas.microsoft.com/office/powerpoint/2010/main" val="515675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p:cNvSpPr/>
          <p:nvPr/>
        </p:nvSpPr>
        <p:spPr>
          <a:xfrm>
            <a:off x="1580206" y="1124861"/>
            <a:ext cx="6001694" cy="3175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11238"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的退避机制</a:t>
            </a:r>
          </a:p>
        </p:txBody>
      </p:sp>
      <p:grpSp>
        <p:nvGrpSpPr>
          <p:cNvPr id="107" name="组合 106"/>
          <p:cNvGrpSpPr/>
          <p:nvPr/>
        </p:nvGrpSpPr>
        <p:grpSpPr>
          <a:xfrm>
            <a:off x="1650057" y="3972807"/>
            <a:ext cx="5869447" cy="261610"/>
            <a:chOff x="1484791" y="3991850"/>
            <a:chExt cx="5869447" cy="261609"/>
          </a:xfrm>
        </p:grpSpPr>
        <p:sp>
          <p:nvSpPr>
            <p:cNvPr id="5" name="Text Box 94"/>
            <p:cNvSpPr txBox="1">
              <a:spLocks noChangeArrowheads="1"/>
            </p:cNvSpPr>
            <p:nvPr/>
          </p:nvSpPr>
          <p:spPr bwMode="auto">
            <a:xfrm>
              <a:off x="1484791" y="3991850"/>
              <a:ext cx="5869447" cy="261609"/>
            </a:xfrm>
            <a:prstGeom prst="rect">
              <a:avLst/>
            </a:prstGeom>
            <a:solidFill>
              <a:srgbClr val="99FF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00" b="1" dirty="0">
                  <a:latin typeface="微软雅黑" panose="020B0503020204020204" pitchFamily="34" charset="-122"/>
                  <a:ea typeface="微软雅黑" panose="020B0503020204020204" pitchFamily="34" charset="-122"/>
                </a:rPr>
                <a:t>图例            要发送数据；                    退避时间；              检测到信道忙，冻结退避计数器</a:t>
              </a:r>
            </a:p>
          </p:txBody>
        </p:sp>
        <p:sp>
          <p:nvSpPr>
            <p:cNvPr id="78" name="Rectangle 93"/>
            <p:cNvSpPr>
              <a:spLocks noChangeArrowheads="1"/>
            </p:cNvSpPr>
            <p:nvPr/>
          </p:nvSpPr>
          <p:spPr bwMode="auto">
            <a:xfrm>
              <a:off x="4735047" y="4067577"/>
              <a:ext cx="199933" cy="128707"/>
            </a:xfrm>
            <a:prstGeom prst="rect">
              <a:avLst/>
            </a:prstGeom>
            <a:solidFill>
              <a:srgbClr val="00FFFF"/>
            </a:solidFill>
            <a:ln w="9525" algn="ctr">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9" name="Line 95"/>
            <p:cNvSpPr>
              <a:spLocks noChangeShapeType="1"/>
            </p:cNvSpPr>
            <p:nvPr/>
          </p:nvSpPr>
          <p:spPr bwMode="auto">
            <a:xfrm>
              <a:off x="4966503" y="4134613"/>
              <a:ext cx="228676" cy="47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1" name="Line 112"/>
            <p:cNvSpPr>
              <a:spLocks noChangeShapeType="1"/>
            </p:cNvSpPr>
            <p:nvPr/>
          </p:nvSpPr>
          <p:spPr bwMode="auto">
            <a:xfrm flipV="1">
              <a:off x="1942009" y="4034459"/>
              <a:ext cx="0" cy="15956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2" name="Line 113"/>
            <p:cNvSpPr>
              <a:spLocks noChangeShapeType="1"/>
            </p:cNvSpPr>
            <p:nvPr/>
          </p:nvSpPr>
          <p:spPr bwMode="auto">
            <a:xfrm flipV="1">
              <a:off x="2005410" y="4131116"/>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7" name="右箭头 96"/>
            <p:cNvSpPr/>
            <p:nvPr/>
          </p:nvSpPr>
          <p:spPr>
            <a:xfrm>
              <a:off x="3230635" y="4072104"/>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8" name="Line 113"/>
            <p:cNvSpPr>
              <a:spLocks noChangeShapeType="1"/>
            </p:cNvSpPr>
            <p:nvPr/>
          </p:nvSpPr>
          <p:spPr bwMode="auto">
            <a:xfrm flipV="1">
              <a:off x="3650482" y="4129289"/>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1846661" y="1124861"/>
            <a:ext cx="5476239" cy="2762251"/>
            <a:chOff x="1998387" y="1118511"/>
            <a:chExt cx="5476239" cy="2762251"/>
          </a:xfrm>
        </p:grpSpPr>
        <p:sp>
          <p:nvSpPr>
            <p:cNvPr id="6" name="Rectangle 4"/>
            <p:cNvSpPr>
              <a:spLocks noChangeArrowheads="1"/>
            </p:cNvSpPr>
            <p:nvPr/>
          </p:nvSpPr>
          <p:spPr bwMode="auto">
            <a:xfrm>
              <a:off x="6462509" y="1854021"/>
              <a:ext cx="532899" cy="215099"/>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 name="Line 7"/>
            <p:cNvSpPr>
              <a:spLocks noChangeShapeType="1"/>
            </p:cNvSpPr>
            <p:nvPr/>
          </p:nvSpPr>
          <p:spPr bwMode="auto">
            <a:xfrm>
              <a:off x="298625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3212591" y="2283338"/>
              <a:ext cx="857604" cy="215099"/>
            </a:xfrm>
            <a:prstGeom prst="rect">
              <a:avLst/>
            </a:prstGeom>
            <a:solidFill>
              <a:srgbClr val="99FF99"/>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4071149"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416092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11"/>
            <p:cNvSpPr>
              <a:spLocks noChangeArrowheads="1"/>
            </p:cNvSpPr>
            <p:nvPr/>
          </p:nvSpPr>
          <p:spPr bwMode="auto">
            <a:xfrm>
              <a:off x="4340464" y="2712654"/>
              <a:ext cx="767833" cy="215099"/>
            </a:xfrm>
            <a:prstGeom prst="rect">
              <a:avLst/>
            </a:prstGeom>
            <a:solidFill>
              <a:srgbClr val="FF99CC"/>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5378566" y="3141970"/>
              <a:ext cx="858559" cy="214217"/>
            </a:xfrm>
            <a:prstGeom prst="rect">
              <a:avLst/>
            </a:prstGeom>
            <a:solidFill>
              <a:schemeClr val="accent6">
                <a:lumMod val="60000"/>
                <a:lumOff val="40000"/>
              </a:schemeClr>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5109252"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199023"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62380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6326896"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7"/>
            <p:cNvSpPr>
              <a:spLocks noChangeArrowheads="1"/>
            </p:cNvSpPr>
            <p:nvPr/>
          </p:nvSpPr>
          <p:spPr bwMode="auto">
            <a:xfrm>
              <a:off x="2227969" y="1467117"/>
              <a:ext cx="662781" cy="214217"/>
            </a:xfrm>
            <a:prstGeom prst="rect">
              <a:avLst/>
            </a:prstGeom>
            <a:solidFill>
              <a:srgbClr val="FF99FF"/>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a:off x="2219374" y="1467117"/>
              <a:ext cx="677106" cy="0"/>
            </a:xfrm>
            <a:prstGeom prst="line">
              <a:avLst/>
            </a:prstGeom>
            <a:noFill/>
            <a:ln w="63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 name="Freeform 19"/>
            <p:cNvSpPr>
              <a:spLocks/>
            </p:cNvSpPr>
            <p:nvPr/>
          </p:nvSpPr>
          <p:spPr bwMode="auto">
            <a:xfrm>
              <a:off x="6462509" y="1850495"/>
              <a:ext cx="540539" cy="218625"/>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2400272" y="1445307"/>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1" name="Text Box 21"/>
            <p:cNvSpPr txBox="1">
              <a:spLocks noChangeArrowheads="1"/>
            </p:cNvSpPr>
            <p:nvPr/>
          </p:nvSpPr>
          <p:spPr bwMode="auto">
            <a:xfrm>
              <a:off x="5658385" y="3118169"/>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2" name="Text Box 22"/>
            <p:cNvSpPr txBox="1">
              <a:spLocks noChangeArrowheads="1"/>
            </p:cNvSpPr>
            <p:nvPr/>
          </p:nvSpPr>
          <p:spPr bwMode="auto">
            <a:xfrm>
              <a:off x="4578263" y="269943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3" name="Text Box 23"/>
            <p:cNvSpPr txBox="1">
              <a:spLocks noChangeArrowheads="1"/>
            </p:cNvSpPr>
            <p:nvPr/>
          </p:nvSpPr>
          <p:spPr bwMode="auto">
            <a:xfrm>
              <a:off x="6585030" y="1821610"/>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4" name="Text Box 24"/>
            <p:cNvSpPr txBox="1">
              <a:spLocks noChangeArrowheads="1"/>
            </p:cNvSpPr>
            <p:nvPr/>
          </p:nvSpPr>
          <p:spPr bwMode="auto">
            <a:xfrm>
              <a:off x="3498139" y="226835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5" name="Text Box 25"/>
            <p:cNvSpPr txBox="1">
              <a:spLocks noChangeArrowheads="1"/>
            </p:cNvSpPr>
            <p:nvPr/>
          </p:nvSpPr>
          <p:spPr bwMode="auto">
            <a:xfrm>
              <a:off x="2673111"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微软雅黑" panose="020B0503020204020204" pitchFamily="34" charset="-122"/>
                  <a:ea typeface="微软雅黑" panose="020B0503020204020204" pitchFamily="34" charset="-122"/>
                </a:rPr>
                <a:t>DIFS</a:t>
              </a:r>
            </a:p>
          </p:txBody>
        </p:sp>
        <p:sp>
          <p:nvSpPr>
            <p:cNvPr id="26" name="Text Box 26"/>
            <p:cNvSpPr txBox="1">
              <a:spLocks noChangeArrowheads="1"/>
            </p:cNvSpPr>
            <p:nvPr/>
          </p:nvSpPr>
          <p:spPr bwMode="auto">
            <a:xfrm>
              <a:off x="3845870"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7" name="Text Box 27"/>
            <p:cNvSpPr txBox="1">
              <a:spLocks noChangeArrowheads="1"/>
            </p:cNvSpPr>
            <p:nvPr/>
          </p:nvSpPr>
          <p:spPr bwMode="auto">
            <a:xfrm>
              <a:off x="4899252"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8" name="Text Box 28"/>
            <p:cNvSpPr txBox="1">
              <a:spLocks noChangeArrowheads="1"/>
            </p:cNvSpPr>
            <p:nvPr/>
          </p:nvSpPr>
          <p:spPr bwMode="auto">
            <a:xfrm>
              <a:off x="6027126"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9" name="Line 29"/>
            <p:cNvSpPr>
              <a:spLocks noChangeShapeType="1"/>
            </p:cNvSpPr>
            <p:nvPr/>
          </p:nvSpPr>
          <p:spPr bwMode="auto">
            <a:xfrm flipV="1">
              <a:off x="2354031" y="1898099"/>
              <a:ext cx="0" cy="171021"/>
            </a:xfrm>
            <a:prstGeom prst="line">
              <a:avLst/>
            </a:prstGeom>
            <a:noFill/>
            <a:ln w="1905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2626210" y="2327416"/>
              <a:ext cx="0" cy="171021"/>
            </a:xfrm>
            <a:prstGeom prst="line">
              <a:avLst/>
            </a:prstGeom>
            <a:noFill/>
            <a:ln w="1905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2489643" y="2755850"/>
              <a:ext cx="0" cy="171903"/>
            </a:xfrm>
            <a:prstGeom prst="line">
              <a:avLst/>
            </a:prstGeom>
            <a:noFill/>
            <a:ln w="1905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V="1">
              <a:off x="3709198" y="3185167"/>
              <a:ext cx="0" cy="171021"/>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2986252" y="1594942"/>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a:off x="3027181" y="1365738"/>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35" name="Line 35"/>
            <p:cNvSpPr>
              <a:spLocks noChangeShapeType="1"/>
            </p:cNvSpPr>
            <p:nvPr/>
          </p:nvSpPr>
          <p:spPr bwMode="auto">
            <a:xfrm>
              <a:off x="3798970" y="150943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36"/>
            <p:cNvSpPr>
              <a:spLocks noChangeShapeType="1"/>
            </p:cNvSpPr>
            <p:nvPr/>
          </p:nvSpPr>
          <p:spPr bwMode="auto">
            <a:xfrm>
              <a:off x="4159966" y="2412044"/>
              <a:ext cx="812718"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37"/>
            <p:cNvSpPr>
              <a:spLocks noChangeShapeType="1"/>
            </p:cNvSpPr>
            <p:nvPr/>
          </p:nvSpPr>
          <p:spPr bwMode="auto">
            <a:xfrm>
              <a:off x="4972684" y="232653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a:off x="6325942" y="3269795"/>
              <a:ext cx="813674"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a:off x="7139615" y="318340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0"/>
            <p:cNvSpPr>
              <a:spLocks noChangeShapeType="1"/>
            </p:cNvSpPr>
            <p:nvPr/>
          </p:nvSpPr>
          <p:spPr bwMode="auto">
            <a:xfrm>
              <a:off x="5198068" y="2841360"/>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6010787" y="2754968"/>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4280012" y="2183365"/>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3" name="Text Box 43"/>
            <p:cNvSpPr txBox="1">
              <a:spLocks noChangeArrowheads="1"/>
            </p:cNvSpPr>
            <p:nvPr/>
          </p:nvSpPr>
          <p:spPr bwMode="auto">
            <a:xfrm>
              <a:off x="5305947" y="260763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4" name="Text Box 44"/>
            <p:cNvSpPr txBox="1">
              <a:spLocks noChangeArrowheads="1"/>
            </p:cNvSpPr>
            <p:nvPr/>
          </p:nvSpPr>
          <p:spPr bwMode="auto">
            <a:xfrm>
              <a:off x="6363758" y="3040234"/>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5" name="Rectangle 46"/>
            <p:cNvSpPr>
              <a:spLocks noChangeArrowheads="1"/>
            </p:cNvSpPr>
            <p:nvPr/>
          </p:nvSpPr>
          <p:spPr bwMode="auto">
            <a:xfrm>
              <a:off x="4159966" y="2798165"/>
              <a:ext cx="180498" cy="129588"/>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6" name="Rectangle 47"/>
            <p:cNvSpPr>
              <a:spLocks noChangeArrowheads="1"/>
            </p:cNvSpPr>
            <p:nvPr/>
          </p:nvSpPr>
          <p:spPr bwMode="auto">
            <a:xfrm>
              <a:off x="3212591" y="2798165"/>
              <a:ext cx="180498" cy="129588"/>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7" name="Rectangle 49"/>
            <p:cNvSpPr>
              <a:spLocks noChangeArrowheads="1"/>
            </p:cNvSpPr>
            <p:nvPr/>
          </p:nvSpPr>
          <p:spPr bwMode="auto">
            <a:xfrm>
              <a:off x="6326897" y="1940414"/>
              <a:ext cx="135612"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8" name="Line 50"/>
            <p:cNvSpPr>
              <a:spLocks noChangeShapeType="1"/>
            </p:cNvSpPr>
            <p:nvPr/>
          </p:nvSpPr>
          <p:spPr bwMode="auto">
            <a:xfrm>
              <a:off x="5378566" y="2069120"/>
              <a:ext cx="0" cy="107196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51"/>
            <p:cNvSpPr>
              <a:spLocks noChangeArrowheads="1"/>
            </p:cNvSpPr>
            <p:nvPr/>
          </p:nvSpPr>
          <p:spPr bwMode="auto">
            <a:xfrm>
              <a:off x="5378567" y="1940414"/>
              <a:ext cx="135612"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0" name="Rectangle 52"/>
            <p:cNvSpPr>
              <a:spLocks noChangeArrowheads="1"/>
            </p:cNvSpPr>
            <p:nvPr/>
          </p:nvSpPr>
          <p:spPr bwMode="auto">
            <a:xfrm>
              <a:off x="5199023"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1" name="Line 53"/>
            <p:cNvSpPr>
              <a:spLocks noChangeShapeType="1"/>
            </p:cNvSpPr>
            <p:nvPr/>
          </p:nvSpPr>
          <p:spPr bwMode="auto">
            <a:xfrm>
              <a:off x="4340464" y="2069120"/>
              <a:ext cx="0" cy="11583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2" name="Line 54"/>
            <p:cNvSpPr>
              <a:spLocks noChangeShapeType="1"/>
            </p:cNvSpPr>
            <p:nvPr/>
          </p:nvSpPr>
          <p:spPr bwMode="auto">
            <a:xfrm>
              <a:off x="3212590" y="1811707"/>
              <a:ext cx="0" cy="47163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3" name="Rectangle 55"/>
            <p:cNvSpPr>
              <a:spLocks noChangeArrowheads="1"/>
            </p:cNvSpPr>
            <p:nvPr/>
          </p:nvSpPr>
          <p:spPr bwMode="auto">
            <a:xfrm>
              <a:off x="4160921"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4" name="Rectangle 56"/>
            <p:cNvSpPr>
              <a:spLocks noChangeArrowheads="1"/>
            </p:cNvSpPr>
            <p:nvPr/>
          </p:nvSpPr>
          <p:spPr bwMode="auto">
            <a:xfrm>
              <a:off x="4340464" y="1940414"/>
              <a:ext cx="316111"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5" name="Rectangle 57"/>
            <p:cNvSpPr>
              <a:spLocks noChangeArrowheads="1"/>
            </p:cNvSpPr>
            <p:nvPr/>
          </p:nvSpPr>
          <p:spPr bwMode="auto">
            <a:xfrm>
              <a:off x="3212591" y="1940414"/>
              <a:ext cx="495653"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Rectangle 58"/>
            <p:cNvSpPr>
              <a:spLocks noChangeArrowheads="1"/>
            </p:cNvSpPr>
            <p:nvPr/>
          </p:nvSpPr>
          <p:spPr bwMode="auto">
            <a:xfrm>
              <a:off x="4340464" y="3227481"/>
              <a:ext cx="180498" cy="127825"/>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7" name="Rectangle 59"/>
            <p:cNvSpPr>
              <a:spLocks noChangeArrowheads="1"/>
            </p:cNvSpPr>
            <p:nvPr/>
          </p:nvSpPr>
          <p:spPr bwMode="auto">
            <a:xfrm>
              <a:off x="5199023" y="3227481"/>
              <a:ext cx="179543" cy="1278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8" name="Line 70"/>
            <p:cNvSpPr>
              <a:spLocks noChangeShapeType="1"/>
            </p:cNvSpPr>
            <p:nvPr/>
          </p:nvSpPr>
          <p:spPr bwMode="auto">
            <a:xfrm>
              <a:off x="3709198" y="206912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9" name="Line 74"/>
            <p:cNvSpPr>
              <a:spLocks noChangeShapeType="1"/>
            </p:cNvSpPr>
            <p:nvPr/>
          </p:nvSpPr>
          <p:spPr bwMode="auto">
            <a:xfrm>
              <a:off x="4520962" y="3354424"/>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Line 75"/>
            <p:cNvSpPr>
              <a:spLocks noChangeShapeType="1"/>
            </p:cNvSpPr>
            <p:nvPr/>
          </p:nvSpPr>
          <p:spPr bwMode="auto">
            <a:xfrm>
              <a:off x="3212590" y="2498437"/>
              <a:ext cx="0" cy="1710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1" name="Line 76"/>
            <p:cNvSpPr>
              <a:spLocks noChangeShapeType="1"/>
            </p:cNvSpPr>
            <p:nvPr/>
          </p:nvSpPr>
          <p:spPr bwMode="auto">
            <a:xfrm>
              <a:off x="3392133" y="2927753"/>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2" name="Line 77"/>
            <p:cNvSpPr>
              <a:spLocks noChangeShapeType="1"/>
            </p:cNvSpPr>
            <p:nvPr/>
          </p:nvSpPr>
          <p:spPr bwMode="auto">
            <a:xfrm>
              <a:off x="4520962" y="3290953"/>
              <a:ext cx="766877"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3" name="Line 78"/>
            <p:cNvSpPr>
              <a:spLocks noChangeShapeType="1"/>
            </p:cNvSpPr>
            <p:nvPr/>
          </p:nvSpPr>
          <p:spPr bwMode="auto">
            <a:xfrm>
              <a:off x="3376853" y="2863400"/>
              <a:ext cx="892940" cy="2644"/>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3709198" y="2003885"/>
              <a:ext cx="541493"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4656574" y="2003885"/>
              <a:ext cx="631265"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5514179" y="2003885"/>
              <a:ext cx="902490"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8" name="Text Box 83"/>
            <p:cNvSpPr txBox="1">
              <a:spLocks noChangeArrowheads="1"/>
            </p:cNvSpPr>
            <p:nvPr/>
          </p:nvSpPr>
          <p:spPr bwMode="auto">
            <a:xfrm>
              <a:off x="1998387" y="1833550"/>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B</a:t>
              </a:r>
            </a:p>
          </p:txBody>
        </p:sp>
        <p:sp>
          <p:nvSpPr>
            <p:cNvPr id="69" name="Text Box 84"/>
            <p:cNvSpPr txBox="1">
              <a:spLocks noChangeArrowheads="1"/>
            </p:cNvSpPr>
            <p:nvPr/>
          </p:nvSpPr>
          <p:spPr bwMode="auto">
            <a:xfrm>
              <a:off x="1998387" y="2269037"/>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C</a:t>
              </a:r>
            </a:p>
          </p:txBody>
        </p:sp>
        <p:sp>
          <p:nvSpPr>
            <p:cNvPr id="70" name="Text Box 85"/>
            <p:cNvSpPr txBox="1">
              <a:spLocks noChangeArrowheads="1"/>
            </p:cNvSpPr>
            <p:nvPr/>
          </p:nvSpPr>
          <p:spPr bwMode="auto">
            <a:xfrm>
              <a:off x="1998387" y="2703642"/>
              <a:ext cx="3064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D</a:t>
              </a:r>
            </a:p>
          </p:txBody>
        </p:sp>
        <p:sp>
          <p:nvSpPr>
            <p:cNvPr id="71" name="Text Box 86"/>
            <p:cNvSpPr txBox="1">
              <a:spLocks noChangeArrowheads="1"/>
            </p:cNvSpPr>
            <p:nvPr/>
          </p:nvSpPr>
          <p:spPr bwMode="auto">
            <a:xfrm>
              <a:off x="1998387" y="3124600"/>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E</a:t>
              </a:r>
            </a:p>
          </p:txBody>
        </p:sp>
        <p:sp>
          <p:nvSpPr>
            <p:cNvPr id="72" name="Text Box 87"/>
            <p:cNvSpPr txBox="1">
              <a:spLocks noChangeArrowheads="1"/>
            </p:cNvSpPr>
            <p:nvPr/>
          </p:nvSpPr>
          <p:spPr bwMode="auto">
            <a:xfrm>
              <a:off x="7168266" y="1467117"/>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3" name="Text Box 88"/>
            <p:cNvSpPr txBox="1">
              <a:spLocks noChangeArrowheads="1"/>
            </p:cNvSpPr>
            <p:nvPr/>
          </p:nvSpPr>
          <p:spPr bwMode="auto">
            <a:xfrm>
              <a:off x="7184501" y="1854022"/>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4" name="Text Box 89"/>
            <p:cNvSpPr txBox="1">
              <a:spLocks noChangeArrowheads="1"/>
            </p:cNvSpPr>
            <p:nvPr/>
          </p:nvSpPr>
          <p:spPr bwMode="auto">
            <a:xfrm>
              <a:off x="7199781" y="228245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5" name="Text Box 90"/>
            <p:cNvSpPr txBox="1">
              <a:spLocks noChangeArrowheads="1"/>
            </p:cNvSpPr>
            <p:nvPr/>
          </p:nvSpPr>
          <p:spPr bwMode="auto">
            <a:xfrm>
              <a:off x="7216017" y="2710891"/>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6" name="Text Box 91"/>
            <p:cNvSpPr txBox="1">
              <a:spLocks noChangeArrowheads="1"/>
            </p:cNvSpPr>
            <p:nvPr/>
          </p:nvSpPr>
          <p:spPr bwMode="auto">
            <a:xfrm>
              <a:off x="7232252" y="313932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7" name="Line 92"/>
            <p:cNvSpPr>
              <a:spLocks noChangeShapeType="1"/>
            </p:cNvSpPr>
            <p:nvPr/>
          </p:nvSpPr>
          <p:spPr bwMode="auto">
            <a:xfrm>
              <a:off x="28964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1" name="Text Box 97"/>
            <p:cNvSpPr txBox="1">
              <a:spLocks noChangeArrowheads="1"/>
            </p:cNvSpPr>
            <p:nvPr/>
          </p:nvSpPr>
          <p:spPr bwMode="auto">
            <a:xfrm>
              <a:off x="3229434"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2" name="Text Box 98"/>
            <p:cNvSpPr txBox="1">
              <a:spLocks noChangeArrowheads="1"/>
            </p:cNvSpPr>
            <p:nvPr/>
          </p:nvSpPr>
          <p:spPr bwMode="auto">
            <a:xfrm>
              <a:off x="3134949" y="2583269"/>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4" name="Text Box 100"/>
            <p:cNvSpPr txBox="1">
              <a:spLocks noChangeArrowheads="1"/>
            </p:cNvSpPr>
            <p:nvPr/>
          </p:nvSpPr>
          <p:spPr bwMode="auto">
            <a:xfrm>
              <a:off x="5202285"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5" name="Text Box 101"/>
            <p:cNvSpPr txBox="1">
              <a:spLocks noChangeArrowheads="1"/>
            </p:cNvSpPr>
            <p:nvPr/>
          </p:nvSpPr>
          <p:spPr bwMode="auto">
            <a:xfrm>
              <a:off x="4253880"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6" name="Line 5"/>
            <p:cNvSpPr>
              <a:spLocks noChangeShapeType="1"/>
            </p:cNvSpPr>
            <p:nvPr/>
          </p:nvSpPr>
          <p:spPr bwMode="auto">
            <a:xfrm>
              <a:off x="2083762" y="1681334"/>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7" name="Line 6"/>
            <p:cNvSpPr>
              <a:spLocks noChangeShapeType="1"/>
            </p:cNvSpPr>
            <p:nvPr/>
          </p:nvSpPr>
          <p:spPr bwMode="auto">
            <a:xfrm>
              <a:off x="2083762" y="3353543"/>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Line 66"/>
            <p:cNvSpPr>
              <a:spLocks noChangeShapeType="1"/>
            </p:cNvSpPr>
            <p:nvPr/>
          </p:nvSpPr>
          <p:spPr bwMode="auto">
            <a:xfrm>
              <a:off x="2083762" y="2497555"/>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Line 67"/>
            <p:cNvSpPr>
              <a:spLocks noChangeShapeType="1"/>
            </p:cNvSpPr>
            <p:nvPr/>
          </p:nvSpPr>
          <p:spPr bwMode="auto">
            <a:xfrm>
              <a:off x="2083762" y="2925108"/>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0" name="Line 68"/>
            <p:cNvSpPr>
              <a:spLocks noChangeShapeType="1"/>
            </p:cNvSpPr>
            <p:nvPr/>
          </p:nvSpPr>
          <p:spPr bwMode="auto">
            <a:xfrm>
              <a:off x="2083762" y="2069120"/>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3" name="右箭头 92"/>
            <p:cNvSpPr/>
            <p:nvPr/>
          </p:nvSpPr>
          <p:spPr>
            <a:xfrm>
              <a:off x="2993244" y="2086077"/>
              <a:ext cx="719760"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4" name="右箭头 93"/>
            <p:cNvSpPr/>
            <p:nvPr/>
          </p:nvSpPr>
          <p:spPr>
            <a:xfrm>
              <a:off x="2993244" y="2525931"/>
              <a:ext cx="21592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5" name="右箭头 94"/>
            <p:cNvSpPr/>
            <p:nvPr/>
          </p:nvSpPr>
          <p:spPr>
            <a:xfrm>
              <a:off x="2993244" y="2965784"/>
              <a:ext cx="397962"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6" name="右箭头 95"/>
            <p:cNvSpPr/>
            <p:nvPr/>
          </p:nvSpPr>
          <p:spPr>
            <a:xfrm>
              <a:off x="4159554" y="3405638"/>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2050418" y="3619152"/>
              <a:ext cx="1822935" cy="261610"/>
            </a:xfrm>
            <a:prstGeom prst="rect">
              <a:avLst/>
            </a:prstGeom>
            <a:solidFill>
              <a:srgbClr val="008000"/>
            </a:solidFill>
            <a:ln>
              <a:noFill/>
            </a:ln>
          </p:spPr>
          <p:txBody>
            <a:bodyPr wrap="non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B, C </a:t>
              </a:r>
              <a:r>
                <a:rPr lang="zh-CN" altLang="en-US" sz="1100" b="1" dirty="0">
                  <a:solidFill>
                    <a:schemeClr val="bg1"/>
                  </a:solidFill>
                  <a:latin typeface="微软雅黑" panose="020B0503020204020204" pitchFamily="34" charset="-122"/>
                  <a:ea typeface="微软雅黑" panose="020B0503020204020204" pitchFamily="34" charset="-122"/>
                </a:rPr>
                <a:t>和 </a:t>
              </a:r>
              <a:r>
                <a:rPr lang="en-US" altLang="zh-CN" sz="1100" b="1" dirty="0">
                  <a:solidFill>
                    <a:schemeClr val="bg1"/>
                  </a:solidFill>
                  <a:latin typeface="微软雅黑" panose="020B0503020204020204" pitchFamily="34" charset="-122"/>
                  <a:ea typeface="微软雅黑" panose="020B0503020204020204" pitchFamily="34" charset="-122"/>
                </a:rPr>
                <a:t>D </a:t>
              </a:r>
              <a:r>
                <a:rPr lang="zh-CN" altLang="en-US" sz="1100" b="1" dirty="0">
                  <a:solidFill>
                    <a:schemeClr val="bg1"/>
                  </a:solidFill>
                  <a:latin typeface="微软雅黑" panose="020B0503020204020204" pitchFamily="34" charset="-122"/>
                  <a:ea typeface="微软雅黑" panose="020B0503020204020204" pitchFamily="34" charset="-122"/>
                </a:rPr>
                <a:t>启动退避计数器</a:t>
              </a:r>
            </a:p>
          </p:txBody>
        </p:sp>
        <p:sp>
          <p:nvSpPr>
            <p:cNvPr id="100" name="TextBox 99"/>
            <p:cNvSpPr txBox="1"/>
            <p:nvPr/>
          </p:nvSpPr>
          <p:spPr>
            <a:xfrm>
              <a:off x="3908554" y="3619152"/>
              <a:ext cx="1293944" cy="261610"/>
            </a:xfrm>
            <a:prstGeom prst="rect">
              <a:avLst/>
            </a:prstGeom>
            <a:solidFill>
              <a:srgbClr val="0000FF"/>
            </a:solidFill>
            <a:ln>
              <a:noFill/>
            </a:ln>
          </p:spPr>
          <p:txBody>
            <a:bodyPr wrap="none" rtlCol="0">
              <a:spAutoFit/>
            </a:bodyPr>
            <a:lstStyle/>
            <a:p>
              <a:r>
                <a:rPr lang="en-US" altLang="zh-CN" sz="1100" b="1" dirty="0">
                  <a:solidFill>
                    <a:schemeClr val="bg1"/>
                  </a:solidFill>
                  <a:latin typeface="微软雅黑" panose="020B0503020204020204" pitchFamily="34" charset="-122"/>
                  <a:ea typeface="微软雅黑" panose="020B0503020204020204" pitchFamily="34" charset="-122"/>
                </a:rPr>
                <a:t>E </a:t>
              </a:r>
              <a:r>
                <a:rPr lang="zh-CN" altLang="en-US" sz="1100" b="1" dirty="0">
                  <a:solidFill>
                    <a:schemeClr val="bg1"/>
                  </a:solidFill>
                  <a:latin typeface="微软雅黑" panose="020B0503020204020204" pitchFamily="34" charset="-122"/>
                  <a:ea typeface="微软雅黑" panose="020B0503020204020204" pitchFamily="34" charset="-122"/>
                </a:rPr>
                <a:t>启动退避计数器</a:t>
              </a:r>
            </a:p>
          </p:txBody>
        </p:sp>
        <p:sp>
          <p:nvSpPr>
            <p:cNvPr id="101" name="右箭头 100"/>
            <p:cNvSpPr/>
            <p:nvPr/>
          </p:nvSpPr>
          <p:spPr>
            <a:xfrm rot="16200000">
              <a:off x="2848067" y="3431662"/>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2" name="右箭头 101"/>
            <p:cNvSpPr/>
            <p:nvPr/>
          </p:nvSpPr>
          <p:spPr>
            <a:xfrm rot="16200000">
              <a:off x="4028396" y="3426497"/>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5" name="Text Box 99"/>
            <p:cNvSpPr txBox="1">
              <a:spLocks noChangeArrowheads="1"/>
            </p:cNvSpPr>
            <p:nvPr/>
          </p:nvSpPr>
          <p:spPr bwMode="auto">
            <a:xfrm>
              <a:off x="4259573" y="3010381"/>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106" name="Text Box 82"/>
            <p:cNvSpPr txBox="1">
              <a:spLocks noChangeArrowheads="1"/>
            </p:cNvSpPr>
            <p:nvPr/>
          </p:nvSpPr>
          <p:spPr bwMode="auto">
            <a:xfrm>
              <a:off x="1998387" y="1439592"/>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A</a:t>
              </a:r>
            </a:p>
          </p:txBody>
        </p:sp>
      </p:grpSp>
    </p:spTree>
    <p:extLst>
      <p:ext uri="{BB962C8B-B14F-4D97-AF65-F5344CB8AC3E}">
        <p14:creationId xmlns:p14="http://schemas.microsoft.com/office/powerpoint/2010/main" val="1769733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746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24806"/>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退避算法的使用情况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319523"/>
            <a:ext cx="8133857"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仅在下面的情况下才</a:t>
            </a:r>
            <a:r>
              <a:rPr lang="zh-CN" altLang="en-US" sz="2000" b="1" dirty="0">
                <a:solidFill>
                  <a:srgbClr val="0000FF"/>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退避算法：</a:t>
            </a:r>
          </a:p>
          <a:p>
            <a:pPr marL="341100" eaLnBrk="0" hangingPunct="0">
              <a:lnSpc>
                <a:spcPts val="3300"/>
              </a:lnSpc>
              <a:buClr>
                <a:srgbClr val="7030A0"/>
              </a:buClr>
            </a:pPr>
            <a:r>
              <a:rPr lang="zh-CN" altLang="en-US" sz="2000" b="1" dirty="0">
                <a:latin typeface="微软雅黑" pitchFamily="34" charset="-122"/>
                <a:ea typeface="微软雅黑" pitchFamily="34" charset="-122"/>
              </a:rPr>
              <a:t>检测到信道是空闲的，并且这个数据帧是要发送的第一个数据帧。</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除此以外的所有情况，</a:t>
            </a:r>
            <a:r>
              <a:rPr lang="zh-CN" altLang="en-US" sz="2000" b="1" dirty="0">
                <a:solidFill>
                  <a:srgbClr val="CC0000"/>
                </a:solidFill>
                <a:latin typeface="微软雅黑" pitchFamily="34" charset="-122"/>
                <a:ea typeface="微软雅黑" pitchFamily="34" charset="-122"/>
              </a:rPr>
              <a:t>都必须使用</a:t>
            </a:r>
            <a:r>
              <a:rPr lang="zh-CN" altLang="en-US" sz="2000" b="1" dirty="0">
                <a:latin typeface="微软雅黑" pitchFamily="34" charset="-122"/>
                <a:ea typeface="微软雅黑" pitchFamily="34" charset="-122"/>
              </a:rPr>
              <a:t>退避算法：</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在发送第一个帧之前检测到信道处于忙态。</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在每一次的重传后。</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在每一次的成功发送后。 </a:t>
            </a:r>
          </a:p>
        </p:txBody>
      </p:sp>
    </p:spTree>
    <p:extLst>
      <p:ext uri="{BB962C8B-B14F-4D97-AF65-F5344CB8AC3E}">
        <p14:creationId xmlns:p14="http://schemas.microsoft.com/office/powerpoint/2010/main" val="3010789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5871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0888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a:t>
            </a:r>
            <a:r>
              <a:rPr lang="zh-CN" altLang="en-US" sz="2000" b="1" dirty="0">
                <a:latin typeface="微软雅黑" pitchFamily="34" charset="-122"/>
                <a:ea typeface="微软雅黑" pitchFamily="34" charset="-122"/>
              </a:rPr>
              <a:t>算法归纳</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03602"/>
            <a:ext cx="8235854" cy="3453125"/>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若站点最初有数据要发送（而不是发送不成功再进行重传），且检测到信道空闲，在等待时间 </a:t>
            </a:r>
            <a:r>
              <a:rPr lang="en-US" altLang="zh-CN" sz="1500" b="1" dirty="0">
                <a:latin typeface="微软雅黑" pitchFamily="34" charset="-122"/>
                <a:ea typeface="微软雅黑" pitchFamily="34" charset="-122"/>
              </a:rPr>
              <a:t>DIFS </a:t>
            </a:r>
            <a:r>
              <a:rPr lang="zh-CN" altLang="en-US" sz="1500" b="1" dirty="0">
                <a:latin typeface="微软雅黑" pitchFamily="34" charset="-122"/>
                <a:ea typeface="微软雅黑" pitchFamily="34" charset="-122"/>
              </a:rPr>
              <a:t>后，就发送整个数据帧。</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否则，站点就要等检测到信道空闲并经过时间 </a:t>
            </a:r>
            <a:r>
              <a:rPr lang="en-US" altLang="zh-CN" sz="1500" b="1" dirty="0">
                <a:latin typeface="微软雅黑" pitchFamily="34" charset="-122"/>
                <a:ea typeface="微软雅黑" pitchFamily="34" charset="-122"/>
              </a:rPr>
              <a:t>DIFS </a:t>
            </a:r>
            <a:r>
              <a:rPr lang="zh-CN" altLang="en-US" sz="1500" b="1" dirty="0">
                <a:latin typeface="微软雅黑" pitchFamily="34" charset="-122"/>
                <a:ea typeface="微软雅黑" pitchFamily="34" charset="-122"/>
              </a:rPr>
              <a:t>后，执行 </a:t>
            </a:r>
            <a:r>
              <a:rPr lang="en-US" altLang="zh-CN" sz="1500" b="1" dirty="0">
                <a:latin typeface="微软雅黑" pitchFamily="34" charset="-122"/>
                <a:ea typeface="微软雅黑" pitchFamily="34" charset="-122"/>
              </a:rPr>
              <a:t>CSMA/CA </a:t>
            </a:r>
            <a:r>
              <a:rPr lang="zh-CN" altLang="en-US" sz="1500" b="1" dirty="0">
                <a:latin typeface="微软雅黑" pitchFamily="34" charset="-122"/>
                <a:ea typeface="微软雅黑" pitchFamily="34" charset="-122"/>
              </a:rPr>
              <a:t>协议的退避算法，启动退避计数器。在退避计数器减少到零之前，一旦检测到信道忙，就冻结退避计时器。一旦信道空闲，退避计时器就进行倒计时。</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当退避计时器时间减少到零时（这时信道只可能是空闲的），站点就发送整个的帧并等待确认。</a:t>
            </a:r>
          </a:p>
          <a:p>
            <a:pPr marL="342900" indent="-342900" eaLnBrk="0" hangingPunct="0">
              <a:lnSpc>
                <a:spcPts val="2200"/>
              </a:lnSpc>
              <a:buClr>
                <a:srgbClr val="0070C0"/>
              </a:buClr>
              <a:buSzPct val="110000"/>
              <a:buFont typeface="+mj-ea"/>
              <a:buAutoNum type="circleNumDbPlain"/>
            </a:pPr>
            <a:r>
              <a:rPr lang="zh-CN" altLang="en-US" sz="1500" b="1" dirty="0">
                <a:latin typeface="微软雅黑" pitchFamily="34" charset="-122"/>
                <a:ea typeface="微软雅黑" pitchFamily="34" charset="-122"/>
              </a:rPr>
              <a:t>发送站若收到确认，就知道已发送的帧被目的站正确收到了。这时如果要发送第二帧，就要从上面的步骤 </a:t>
            </a:r>
            <a:r>
              <a:rPr lang="en-US" altLang="zh-CN" sz="1500" b="1" dirty="0">
                <a:latin typeface="微软雅黑" pitchFamily="34" charset="-122"/>
                <a:ea typeface="微软雅黑" pitchFamily="34" charset="-122"/>
              </a:rPr>
              <a:t>(2) </a:t>
            </a:r>
            <a:r>
              <a:rPr lang="zh-CN" altLang="en-US" sz="1500" b="1" dirty="0">
                <a:latin typeface="微软雅黑" pitchFamily="34" charset="-122"/>
                <a:ea typeface="微软雅黑" pitchFamily="34" charset="-122"/>
              </a:rPr>
              <a:t>开始，执行 </a:t>
            </a:r>
            <a:r>
              <a:rPr lang="en-US" altLang="zh-CN" sz="1500" b="1" dirty="0">
                <a:latin typeface="微软雅黑" pitchFamily="34" charset="-122"/>
                <a:ea typeface="微软雅黑" pitchFamily="34" charset="-122"/>
              </a:rPr>
              <a:t>CSMA/CA </a:t>
            </a:r>
            <a:r>
              <a:rPr lang="zh-CN" altLang="en-US" sz="1500" b="1" dirty="0">
                <a:latin typeface="微软雅黑" pitchFamily="34" charset="-122"/>
                <a:ea typeface="微软雅黑" pitchFamily="34" charset="-122"/>
              </a:rPr>
              <a:t>协议的退避算法，随机选定一段退避时间。若源站在规定时间内没有收到确认帧 </a:t>
            </a:r>
            <a:r>
              <a:rPr lang="en-US" altLang="zh-CN" sz="1500" b="1" dirty="0">
                <a:latin typeface="微软雅黑" pitchFamily="34" charset="-122"/>
                <a:ea typeface="微软雅黑" pitchFamily="34" charset="-122"/>
              </a:rPr>
              <a:t>ACK</a:t>
            </a:r>
            <a:r>
              <a:rPr lang="zh-CN" altLang="en-US" sz="1500" b="1" dirty="0">
                <a:latin typeface="微软雅黑" pitchFamily="34" charset="-122"/>
                <a:ea typeface="微软雅黑" pitchFamily="34" charset="-122"/>
              </a:rPr>
              <a:t>（由重传计时器控制这段时间），就必须重传此帧   （再次使用 </a:t>
            </a:r>
            <a:r>
              <a:rPr lang="en-US" altLang="zh-CN" sz="1500" b="1" dirty="0">
                <a:latin typeface="微软雅黑" pitchFamily="34" charset="-122"/>
                <a:ea typeface="微软雅黑" pitchFamily="34" charset="-122"/>
              </a:rPr>
              <a:t>CSMA/CA </a:t>
            </a:r>
            <a:r>
              <a:rPr lang="zh-CN" altLang="en-US" sz="1500" b="1" dirty="0">
                <a:latin typeface="微软雅黑" pitchFamily="34" charset="-122"/>
                <a:ea typeface="微软雅黑" pitchFamily="34" charset="-122"/>
              </a:rPr>
              <a:t>协议争用接入信道），直到收到确认为止，或者经过若干次的重传失败后放弃发送。</a:t>
            </a:r>
          </a:p>
        </p:txBody>
      </p:sp>
    </p:spTree>
    <p:extLst>
      <p:ext uri="{BB962C8B-B14F-4D97-AF65-F5344CB8AC3E}">
        <p14:creationId xmlns:p14="http://schemas.microsoft.com/office/powerpoint/2010/main" val="609342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36196" y="1076181"/>
            <a:ext cx="818511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为了更好地解决隐蔽站带来的碰撞问题，</a:t>
            </a: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允许要发送数据的站对信道进行预约。</a:t>
            </a:r>
          </a:p>
        </p:txBody>
      </p:sp>
      <p:sp>
        <p:nvSpPr>
          <p:cNvPr id="6" name="AutoShape 5"/>
          <p:cNvSpPr>
            <a:spLocks noChangeArrowheads="1"/>
          </p:cNvSpPr>
          <p:nvPr/>
        </p:nvSpPr>
        <p:spPr bwMode="auto">
          <a:xfrm>
            <a:off x="511897" y="70318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49081" y="669975"/>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8" name="圆角矩形 7"/>
          <p:cNvSpPr/>
          <p:nvPr/>
        </p:nvSpPr>
        <p:spPr>
          <a:xfrm>
            <a:off x="664289" y="1829401"/>
            <a:ext cx="8133857" cy="2419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30977" y="3331692"/>
            <a:ext cx="7831000" cy="753997"/>
            <a:chOff x="624258" y="4461795"/>
            <a:chExt cx="8934756" cy="860271"/>
          </a:xfrm>
        </p:grpSpPr>
        <p:sp>
          <p:nvSpPr>
            <p:cNvPr id="10" name="Text Box 96"/>
            <p:cNvSpPr txBox="1">
              <a:spLocks noChangeArrowheads="1"/>
            </p:cNvSpPr>
            <p:nvPr/>
          </p:nvSpPr>
          <p:spPr bwMode="auto">
            <a:xfrm>
              <a:off x="9260536" y="4461795"/>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11" name="Line 95"/>
            <p:cNvSpPr>
              <a:spLocks noChangeShapeType="1"/>
            </p:cNvSpPr>
            <p:nvPr/>
          </p:nvSpPr>
          <p:spPr bwMode="auto">
            <a:xfrm>
              <a:off x="846873" y="4901232"/>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 name="矩形 11"/>
            <p:cNvSpPr/>
            <p:nvPr/>
          </p:nvSpPr>
          <p:spPr bwMode="auto">
            <a:xfrm>
              <a:off x="2719553" y="4478071"/>
              <a:ext cx="6168096" cy="423161"/>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矩形 12"/>
            <p:cNvSpPr/>
            <p:nvPr/>
          </p:nvSpPr>
          <p:spPr bwMode="auto">
            <a:xfrm>
              <a:off x="4027749" y="4901231"/>
              <a:ext cx="4859900" cy="420835"/>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Text Box 94"/>
            <p:cNvSpPr txBox="1">
              <a:spLocks noChangeArrowheads="1"/>
            </p:cNvSpPr>
            <p:nvPr/>
          </p:nvSpPr>
          <p:spPr bwMode="auto">
            <a:xfrm>
              <a:off x="3467388" y="4469049"/>
              <a:ext cx="4577661"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A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RTS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5" name="Text Box 94"/>
            <p:cNvSpPr txBox="1">
              <a:spLocks noChangeArrowheads="1"/>
            </p:cNvSpPr>
            <p:nvPr/>
          </p:nvSpPr>
          <p:spPr bwMode="auto">
            <a:xfrm>
              <a:off x="4176080" y="4901097"/>
              <a:ext cx="4579718"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B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CTS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6" name="Text Box 94"/>
            <p:cNvSpPr txBox="1">
              <a:spLocks noChangeArrowheads="1"/>
            </p:cNvSpPr>
            <p:nvPr/>
          </p:nvSpPr>
          <p:spPr bwMode="auto">
            <a:xfrm>
              <a:off x="624258" y="4469049"/>
              <a:ext cx="118276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sp>
          <p:nvSpPr>
            <p:cNvPr id="17" name="Text Box 94"/>
            <p:cNvSpPr txBox="1">
              <a:spLocks noChangeArrowheads="1"/>
            </p:cNvSpPr>
            <p:nvPr/>
          </p:nvSpPr>
          <p:spPr bwMode="auto">
            <a:xfrm>
              <a:off x="631356" y="4941169"/>
              <a:ext cx="116857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00458" y="1984697"/>
            <a:ext cx="7861519" cy="1361261"/>
            <a:chOff x="589437" y="2924944"/>
            <a:chExt cx="8969577" cy="1553128"/>
          </a:xfrm>
        </p:grpSpPr>
        <p:sp>
          <p:nvSpPr>
            <p:cNvPr id="19" name="Text Box 3"/>
            <p:cNvSpPr txBox="1">
              <a:spLocks noChangeArrowheads="1"/>
            </p:cNvSpPr>
            <p:nvPr/>
          </p:nvSpPr>
          <p:spPr bwMode="auto">
            <a:xfrm>
              <a:off x="9260536" y="3103974"/>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20" name="Text Box 9"/>
            <p:cNvSpPr txBox="1">
              <a:spLocks noChangeArrowheads="1"/>
            </p:cNvSpPr>
            <p:nvPr/>
          </p:nvSpPr>
          <p:spPr bwMode="auto">
            <a:xfrm>
              <a:off x="1131175" y="2999346"/>
              <a:ext cx="719895"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DIFS</a:t>
              </a:r>
            </a:p>
          </p:txBody>
        </p:sp>
        <p:sp>
          <p:nvSpPr>
            <p:cNvPr id="21" name="Line 12"/>
            <p:cNvSpPr>
              <a:spLocks noChangeShapeType="1"/>
            </p:cNvSpPr>
            <p:nvPr/>
          </p:nvSpPr>
          <p:spPr bwMode="auto">
            <a:xfrm>
              <a:off x="943701" y="3420182"/>
              <a:ext cx="1028015"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2" name="Text Box 24"/>
            <p:cNvSpPr txBox="1">
              <a:spLocks noChangeArrowheads="1"/>
            </p:cNvSpPr>
            <p:nvPr/>
          </p:nvSpPr>
          <p:spPr bwMode="auto">
            <a:xfrm>
              <a:off x="2719554" y="2962145"/>
              <a:ext cx="840542"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3" name="Text Box 94"/>
            <p:cNvSpPr txBox="1">
              <a:spLocks noChangeArrowheads="1"/>
            </p:cNvSpPr>
            <p:nvPr/>
          </p:nvSpPr>
          <p:spPr bwMode="auto">
            <a:xfrm>
              <a:off x="589437" y="2999346"/>
              <a:ext cx="37478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a:latin typeface="微软雅黑" panose="020B0503020204020204" pitchFamily="34" charset="-122"/>
                  <a:ea typeface="微软雅黑" panose="020B0503020204020204" pitchFamily="34" charset="-122"/>
                </a:rPr>
                <a:t>A</a:t>
              </a:r>
              <a:endParaRPr lang="zh-CN" altLang="en-US" sz="1600" b="1">
                <a:latin typeface="微软雅黑" panose="020B0503020204020204" pitchFamily="34" charset="-122"/>
                <a:ea typeface="微软雅黑" panose="020B0503020204020204" pitchFamily="34" charset="-122"/>
              </a:endParaRPr>
            </a:p>
          </p:txBody>
        </p:sp>
        <p:sp>
          <p:nvSpPr>
            <p:cNvPr id="24" name="Line 130"/>
            <p:cNvSpPr>
              <a:spLocks noChangeShapeType="1"/>
            </p:cNvSpPr>
            <p:nvPr/>
          </p:nvSpPr>
          <p:spPr bwMode="auto">
            <a:xfrm>
              <a:off x="8887649" y="3532945"/>
              <a:ext cx="0" cy="94512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5" name="Line 2"/>
            <p:cNvSpPr>
              <a:spLocks noChangeShapeType="1"/>
            </p:cNvSpPr>
            <p:nvPr/>
          </p:nvSpPr>
          <p:spPr bwMode="auto">
            <a:xfrm>
              <a:off x="849466" y="3524890"/>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6" name="Line 141"/>
            <p:cNvSpPr>
              <a:spLocks noChangeShapeType="1"/>
            </p:cNvSpPr>
            <p:nvPr/>
          </p:nvSpPr>
          <p:spPr bwMode="auto">
            <a:xfrm>
              <a:off x="8232520"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7" name="Text Box 143"/>
            <p:cNvSpPr txBox="1">
              <a:spLocks noChangeArrowheads="1"/>
            </p:cNvSpPr>
            <p:nvPr/>
          </p:nvSpPr>
          <p:spPr bwMode="auto">
            <a:xfrm>
              <a:off x="7511467" y="2924944"/>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8" name="Text Box 148"/>
            <p:cNvSpPr txBox="1">
              <a:spLocks noChangeArrowheads="1"/>
            </p:cNvSpPr>
            <p:nvPr/>
          </p:nvSpPr>
          <p:spPr bwMode="auto">
            <a:xfrm>
              <a:off x="3970064" y="2966795"/>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SIFS</a:t>
              </a:r>
            </a:p>
          </p:txBody>
        </p:sp>
        <p:sp>
          <p:nvSpPr>
            <p:cNvPr id="29" name="Text Box 94"/>
            <p:cNvSpPr txBox="1">
              <a:spLocks noChangeArrowheads="1"/>
            </p:cNvSpPr>
            <p:nvPr/>
          </p:nvSpPr>
          <p:spPr bwMode="auto">
            <a:xfrm>
              <a:off x="598597" y="3567696"/>
              <a:ext cx="360587"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971717" y="3103974"/>
              <a:ext cx="747836" cy="423161"/>
            </a:xfrm>
            <a:prstGeom prst="rect">
              <a:avLst/>
            </a:prstGeom>
            <a:solidFill>
              <a:srgbClr val="99FF99"/>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1" name="Text Box 23"/>
            <p:cNvSpPr txBox="1">
              <a:spLocks noChangeArrowheads="1"/>
            </p:cNvSpPr>
            <p:nvPr/>
          </p:nvSpPr>
          <p:spPr bwMode="auto">
            <a:xfrm>
              <a:off x="2000671" y="3140968"/>
              <a:ext cx="72105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RTS</a:t>
              </a:r>
            </a:p>
          </p:txBody>
        </p:sp>
        <p:sp>
          <p:nvSpPr>
            <p:cNvPr id="32" name="Line 142"/>
            <p:cNvSpPr>
              <a:spLocks noChangeShapeType="1"/>
            </p:cNvSpPr>
            <p:nvPr/>
          </p:nvSpPr>
          <p:spPr bwMode="auto">
            <a:xfrm>
              <a:off x="3374681"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3" name="矩形 32"/>
            <p:cNvSpPr/>
            <p:nvPr/>
          </p:nvSpPr>
          <p:spPr bwMode="auto">
            <a:xfrm>
              <a:off x="3374681" y="3527135"/>
              <a:ext cx="653068" cy="420835"/>
            </a:xfrm>
            <a:prstGeom prst="rect">
              <a:avLst/>
            </a:prstGeom>
            <a:solidFill>
              <a:srgbClr val="FFCC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4" name="Text Box 113"/>
            <p:cNvSpPr txBox="1">
              <a:spLocks noChangeArrowheads="1"/>
            </p:cNvSpPr>
            <p:nvPr/>
          </p:nvSpPr>
          <p:spPr bwMode="auto">
            <a:xfrm>
              <a:off x="3367670" y="3532945"/>
              <a:ext cx="63564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CTS</a:t>
              </a:r>
            </a:p>
          </p:txBody>
        </p:sp>
        <p:sp>
          <p:nvSpPr>
            <p:cNvPr id="35" name="Line 142"/>
            <p:cNvSpPr>
              <a:spLocks noChangeShapeType="1"/>
            </p:cNvSpPr>
            <p:nvPr/>
          </p:nvSpPr>
          <p:spPr bwMode="auto">
            <a:xfrm>
              <a:off x="4027749" y="3315554"/>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6" name="矩形 35"/>
            <p:cNvSpPr/>
            <p:nvPr/>
          </p:nvSpPr>
          <p:spPr bwMode="auto">
            <a:xfrm>
              <a:off x="4682877" y="3103974"/>
              <a:ext cx="2896574" cy="42316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7" name="Text Box 123"/>
            <p:cNvSpPr txBox="1">
              <a:spLocks noChangeArrowheads="1"/>
            </p:cNvSpPr>
            <p:nvPr/>
          </p:nvSpPr>
          <p:spPr bwMode="auto">
            <a:xfrm>
              <a:off x="5340124" y="3100898"/>
              <a:ext cx="1469006" cy="38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数    据    帧</a:t>
              </a:r>
            </a:p>
          </p:txBody>
        </p:sp>
        <p:sp>
          <p:nvSpPr>
            <p:cNvPr id="38" name="Line 12"/>
            <p:cNvSpPr>
              <a:spLocks noChangeShapeType="1"/>
            </p:cNvSpPr>
            <p:nvPr/>
          </p:nvSpPr>
          <p:spPr bwMode="auto">
            <a:xfrm>
              <a:off x="2719553"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9" name="Line 12"/>
            <p:cNvSpPr>
              <a:spLocks noChangeShapeType="1"/>
            </p:cNvSpPr>
            <p:nvPr/>
          </p:nvSpPr>
          <p:spPr bwMode="auto">
            <a:xfrm>
              <a:off x="4027749"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0" name="Line 12"/>
            <p:cNvSpPr>
              <a:spLocks noChangeShapeType="1"/>
            </p:cNvSpPr>
            <p:nvPr/>
          </p:nvSpPr>
          <p:spPr bwMode="auto">
            <a:xfrm>
              <a:off x="7579451" y="3420182"/>
              <a:ext cx="653069"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1" name="矩形 40"/>
            <p:cNvSpPr/>
            <p:nvPr/>
          </p:nvSpPr>
          <p:spPr bwMode="auto">
            <a:xfrm>
              <a:off x="8232520" y="3527135"/>
              <a:ext cx="655128" cy="420835"/>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2" name="Text Box 100"/>
            <p:cNvSpPr txBox="1">
              <a:spLocks noChangeArrowheads="1"/>
            </p:cNvSpPr>
            <p:nvPr/>
          </p:nvSpPr>
          <p:spPr bwMode="auto">
            <a:xfrm>
              <a:off x="8213085" y="3532945"/>
              <a:ext cx="68163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ACK</a:t>
              </a:r>
            </a:p>
          </p:txBody>
        </p:sp>
        <p:sp>
          <p:nvSpPr>
            <p:cNvPr id="43" name="Line 130"/>
            <p:cNvSpPr>
              <a:spLocks noChangeShapeType="1"/>
            </p:cNvSpPr>
            <p:nvPr/>
          </p:nvSpPr>
          <p:spPr bwMode="auto">
            <a:xfrm>
              <a:off x="2719553"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4" name="Line 130"/>
            <p:cNvSpPr>
              <a:spLocks noChangeShapeType="1"/>
            </p:cNvSpPr>
            <p:nvPr/>
          </p:nvSpPr>
          <p:spPr bwMode="auto">
            <a:xfrm>
              <a:off x="4027749"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84549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636552"/>
            <a:ext cx="818511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帧会使整个网络的通信效率有所下降。但与数据帧相比，开销不算大。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相反，若不使用这种控制帧，则一旦发生碰撞而导致数据帧重发，则浪费的时间就更多。</a:t>
            </a:r>
          </a:p>
        </p:txBody>
      </p:sp>
      <p:sp>
        <p:nvSpPr>
          <p:cNvPr id="3" name="AutoShape 5"/>
          <p:cNvSpPr>
            <a:spLocks noChangeArrowheads="1"/>
          </p:cNvSpPr>
          <p:nvPr/>
        </p:nvSpPr>
        <p:spPr bwMode="auto">
          <a:xfrm>
            <a:off x="511897" y="1263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1230346"/>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val="2534030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083808"/>
            <a:ext cx="8104716" cy="3182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虽然如此，协议还是设有三种情况供用户选择：</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只有当数据帧的长度超过某一数值时才使用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帧（显然，当数据帧本身就很短时，再使用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帧只能增加开销）；</a:t>
            </a:r>
          </a:p>
          <a:p>
            <a:pPr marL="8100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不使用 </a:t>
            </a:r>
            <a:r>
              <a:rPr lang="en-US" altLang="zh-CN" sz="2000" b="1" dirty="0">
                <a:latin typeface="微软雅黑" pitchFamily="34" charset="-122"/>
                <a:ea typeface="微软雅黑" pitchFamily="34" charset="-122"/>
              </a:rPr>
              <a:t>RTS </a:t>
            </a:r>
            <a:r>
              <a:rPr lang="zh-CN" altLang="en-US" sz="2000" b="1" dirty="0">
                <a:latin typeface="微软雅黑" pitchFamily="34" charset="-122"/>
                <a:ea typeface="微软雅黑" pitchFamily="34" charset="-122"/>
              </a:rPr>
              <a:t>帧和 </a:t>
            </a:r>
            <a:r>
              <a:rPr lang="en-US" altLang="zh-CN" sz="2000" b="1" dirty="0">
                <a:latin typeface="微软雅黑" pitchFamily="34" charset="-122"/>
                <a:ea typeface="微软雅黑" pitchFamily="34" charset="-122"/>
              </a:rPr>
              <a:t>CTS </a:t>
            </a:r>
            <a:r>
              <a:rPr lang="zh-CN" altLang="en-US" sz="2000" b="1" dirty="0">
                <a:latin typeface="微软雅黑" pitchFamily="34" charset="-122"/>
                <a:ea typeface="微软雅黑" pitchFamily="34" charset="-122"/>
              </a:rPr>
              <a:t>帧。</a:t>
            </a:r>
          </a:p>
          <a:p>
            <a:pPr marL="342900" indent="-342900" eaLnBrk="0" hangingPunct="0">
              <a:lnSpc>
                <a:spcPts val="3300"/>
              </a:lnSpc>
              <a:spcBef>
                <a:spcPts val="1000"/>
              </a:spcBef>
              <a:buClr>
                <a:srgbClr val="0070C0"/>
              </a:buClr>
              <a:buFont typeface="Wingdings" pitchFamily="2" charset="2"/>
              <a:buChar char="l"/>
            </a:pPr>
            <a:r>
              <a:rPr lang="zh-CN" altLang="en-US" sz="2000" b="1" dirty="0">
                <a:latin typeface="微软雅黑" pitchFamily="34" charset="-122"/>
                <a:ea typeface="微软雅黑" pitchFamily="34" charset="-122"/>
              </a:rPr>
              <a:t>虽然协议经过了精心设计，但碰撞仍然会发生。</a:t>
            </a:r>
          </a:p>
        </p:txBody>
      </p:sp>
      <p:sp>
        <p:nvSpPr>
          <p:cNvPr id="3" name="AutoShape 5"/>
          <p:cNvSpPr>
            <a:spLocks noChangeArrowheads="1"/>
          </p:cNvSpPr>
          <p:nvPr/>
        </p:nvSpPr>
        <p:spPr bwMode="auto">
          <a:xfrm>
            <a:off x="511897" y="710813"/>
            <a:ext cx="8129015" cy="337863"/>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67760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val="570152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3584636"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协议的基本流程图</a:t>
            </a:r>
          </a:p>
        </p:txBody>
      </p:sp>
      <p:grpSp>
        <p:nvGrpSpPr>
          <p:cNvPr id="87" name="组合 86"/>
          <p:cNvGrpSpPr/>
          <p:nvPr/>
        </p:nvGrpSpPr>
        <p:grpSpPr>
          <a:xfrm>
            <a:off x="1688927" y="1118231"/>
            <a:ext cx="5550407" cy="3149197"/>
            <a:chOff x="1705963" y="1118231"/>
            <a:chExt cx="5550407" cy="3149197"/>
          </a:xfrm>
        </p:grpSpPr>
        <p:sp>
          <p:nvSpPr>
            <p:cNvPr id="45" name="Line 53"/>
            <p:cNvSpPr>
              <a:spLocks noChangeShapeType="1"/>
            </p:cNvSpPr>
            <p:nvPr/>
          </p:nvSpPr>
          <p:spPr bwMode="auto">
            <a:xfrm flipV="1">
              <a:off x="5552239" y="1673312"/>
              <a:ext cx="900437" cy="18520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6" name="Line 54"/>
            <p:cNvSpPr>
              <a:spLocks noChangeShapeType="1"/>
            </p:cNvSpPr>
            <p:nvPr/>
          </p:nvSpPr>
          <p:spPr bwMode="auto">
            <a:xfrm flipV="1">
              <a:off x="5552240" y="2749764"/>
              <a:ext cx="912983" cy="10885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7" name="Line 55"/>
            <p:cNvSpPr>
              <a:spLocks noChangeShapeType="1"/>
            </p:cNvSpPr>
            <p:nvPr/>
          </p:nvSpPr>
          <p:spPr bwMode="auto">
            <a:xfrm flipV="1">
              <a:off x="5552240" y="3799004"/>
              <a:ext cx="900436" cy="1050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3" name="Line 71"/>
            <p:cNvSpPr>
              <a:spLocks noChangeShapeType="1"/>
            </p:cNvSpPr>
            <p:nvPr/>
          </p:nvSpPr>
          <p:spPr bwMode="auto">
            <a:xfrm flipV="1">
              <a:off x="5947907" y="2263665"/>
              <a:ext cx="539312" cy="7827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5" name="Line 73"/>
            <p:cNvSpPr>
              <a:spLocks noChangeShapeType="1"/>
            </p:cNvSpPr>
            <p:nvPr/>
          </p:nvSpPr>
          <p:spPr bwMode="auto">
            <a:xfrm flipV="1">
              <a:off x="5912614" y="3300085"/>
              <a:ext cx="574606" cy="706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 name="AutoShape 6"/>
            <p:cNvSpPr>
              <a:spLocks noChangeArrowheads="1"/>
            </p:cNvSpPr>
            <p:nvPr/>
          </p:nvSpPr>
          <p:spPr bwMode="auto">
            <a:xfrm>
              <a:off x="5312272" y="1391981"/>
              <a:ext cx="468000" cy="144000"/>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dirty="0"/>
                <a:t> </a:t>
              </a:r>
              <a:r>
                <a:rPr lang="en-US" altLang="zh-CN" sz="1000" b="1" dirty="0">
                  <a:latin typeface="微软雅黑" panose="020B0503020204020204" pitchFamily="34" charset="-122"/>
                  <a:ea typeface="微软雅黑" panose="020B0503020204020204" pitchFamily="34" charset="-122"/>
                </a:rPr>
                <a:t>=</a:t>
              </a:r>
              <a:r>
                <a:rPr lang="en-US" altLang="zh-CN" sz="1000" b="1" i="1" dirty="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0</a:t>
              </a:r>
            </a:p>
          </p:txBody>
        </p:sp>
        <p:sp>
          <p:nvSpPr>
            <p:cNvPr id="7" name="AutoShape 8"/>
            <p:cNvSpPr>
              <a:spLocks noChangeArrowheads="1"/>
            </p:cNvSpPr>
            <p:nvPr/>
          </p:nvSpPr>
          <p:spPr bwMode="auto">
            <a:xfrm>
              <a:off x="5490402" y="1807114"/>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8" name="AutoShape 10"/>
            <p:cNvCxnSpPr>
              <a:cxnSpLocks noChangeShapeType="1"/>
              <a:stCxn id="6" idx="2"/>
              <a:endCxn id="7" idx="0"/>
            </p:cNvCxnSpPr>
            <p:nvPr/>
          </p:nvCxnSpPr>
          <p:spPr bwMode="auto">
            <a:xfrm>
              <a:off x="5546272" y="1535981"/>
              <a:ext cx="5073" cy="271133"/>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3"/>
            <p:cNvCxnSpPr>
              <a:cxnSpLocks noChangeShapeType="1"/>
              <a:stCxn id="7" idx="1"/>
            </p:cNvCxnSpPr>
            <p:nvPr/>
          </p:nvCxnSpPr>
          <p:spPr bwMode="auto">
            <a:xfrm rot="10800000" flipH="1">
              <a:off x="5490402" y="1673314"/>
              <a:ext cx="60046" cy="185204"/>
            </a:xfrm>
            <a:prstGeom prst="bentConnector4">
              <a:avLst>
                <a:gd name="adj1" fmla="val -632838"/>
                <a:gd name="adj2" fmla="val 99995"/>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6"/>
            <p:cNvCxnSpPr>
              <a:cxnSpLocks noChangeShapeType="1"/>
              <a:stCxn id="7" idx="2"/>
            </p:cNvCxnSpPr>
            <p:nvPr/>
          </p:nvCxnSpPr>
          <p:spPr bwMode="auto">
            <a:xfrm flipH="1">
              <a:off x="5550448" y="1909922"/>
              <a:ext cx="896" cy="71814"/>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17"/>
            <p:cNvSpPr>
              <a:spLocks noChangeArrowheads="1"/>
            </p:cNvSpPr>
            <p:nvPr/>
          </p:nvSpPr>
          <p:spPr bwMode="auto">
            <a:xfrm>
              <a:off x="5155906" y="1981735"/>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DIFS</a:t>
              </a:r>
            </a:p>
          </p:txBody>
        </p:sp>
        <p:sp>
          <p:nvSpPr>
            <p:cNvPr id="13" name="AutoShape 18"/>
            <p:cNvSpPr>
              <a:spLocks noChangeArrowheads="1"/>
            </p:cNvSpPr>
            <p:nvPr/>
          </p:nvSpPr>
          <p:spPr bwMode="auto">
            <a:xfrm>
              <a:off x="5155906" y="2256140"/>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发送 </a:t>
              </a:r>
              <a:r>
                <a:rPr lang="en-US" altLang="zh-CN" sz="1000" b="1" dirty="0">
                  <a:latin typeface="微软雅黑" panose="020B0503020204020204" pitchFamily="34" charset="-122"/>
                  <a:ea typeface="微软雅黑" panose="020B0503020204020204" pitchFamily="34" charset="-122"/>
                </a:rPr>
                <a:t>RTS</a:t>
              </a:r>
            </a:p>
          </p:txBody>
        </p:sp>
        <p:cxnSp>
          <p:nvCxnSpPr>
            <p:cNvPr id="14" name="AutoShape 19"/>
            <p:cNvCxnSpPr>
              <a:cxnSpLocks noChangeShapeType="1"/>
              <a:stCxn id="12" idx="2"/>
              <a:endCxn id="13" idx="0"/>
            </p:cNvCxnSpPr>
            <p:nvPr/>
          </p:nvCxnSpPr>
          <p:spPr bwMode="auto">
            <a:xfrm>
              <a:off x="5551906" y="2153333"/>
              <a:ext cx="0" cy="102807"/>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20"/>
            <p:cNvSpPr>
              <a:spLocks noChangeArrowheads="1"/>
            </p:cNvSpPr>
            <p:nvPr/>
          </p:nvSpPr>
          <p:spPr bwMode="auto">
            <a:xfrm>
              <a:off x="5155906" y="2530544"/>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cxnSp>
          <p:nvCxnSpPr>
            <p:cNvPr id="16" name="AutoShape 21"/>
            <p:cNvCxnSpPr>
              <a:cxnSpLocks noChangeShapeType="1"/>
            </p:cNvCxnSpPr>
            <p:nvPr/>
          </p:nvCxnSpPr>
          <p:spPr bwMode="auto">
            <a:xfrm flipH="1">
              <a:off x="5550448" y="2424713"/>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2"/>
            <p:cNvSpPr>
              <a:spLocks noChangeArrowheads="1"/>
            </p:cNvSpPr>
            <p:nvPr/>
          </p:nvSpPr>
          <p:spPr bwMode="auto">
            <a:xfrm>
              <a:off x="5487713" y="2807217"/>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18" name="AutoShape 23"/>
            <p:cNvCxnSpPr>
              <a:cxnSpLocks noChangeShapeType="1"/>
            </p:cNvCxnSpPr>
            <p:nvPr/>
          </p:nvCxnSpPr>
          <p:spPr bwMode="auto">
            <a:xfrm flipH="1">
              <a:off x="5550448" y="2699118"/>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4"/>
            <p:cNvCxnSpPr>
              <a:cxnSpLocks noChangeShapeType="1"/>
            </p:cNvCxnSpPr>
            <p:nvPr/>
          </p:nvCxnSpPr>
          <p:spPr bwMode="auto">
            <a:xfrm flipH="1">
              <a:off x="5546863" y="2910780"/>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25"/>
            <p:cNvSpPr>
              <a:spLocks noChangeArrowheads="1"/>
            </p:cNvSpPr>
            <p:nvPr/>
          </p:nvSpPr>
          <p:spPr bwMode="auto">
            <a:xfrm>
              <a:off x="5155906" y="3010563"/>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SIFS</a:t>
              </a:r>
            </a:p>
          </p:txBody>
        </p:sp>
        <p:cxnSp>
          <p:nvCxnSpPr>
            <p:cNvPr id="21" name="AutoShape 26"/>
            <p:cNvCxnSpPr>
              <a:cxnSpLocks noChangeShapeType="1"/>
            </p:cNvCxnSpPr>
            <p:nvPr/>
          </p:nvCxnSpPr>
          <p:spPr bwMode="auto">
            <a:xfrm flipH="1">
              <a:off x="5550448" y="3179137"/>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27"/>
            <p:cNvSpPr>
              <a:spLocks noChangeArrowheads="1"/>
            </p:cNvSpPr>
            <p:nvPr/>
          </p:nvSpPr>
          <p:spPr bwMode="auto">
            <a:xfrm>
              <a:off x="5155906" y="3284968"/>
              <a:ext cx="792000" cy="171598"/>
            </a:xfrm>
            <a:prstGeom prst="flowChartProcess">
              <a:avLst/>
            </a:prstGeom>
            <a:solidFill>
              <a:srgbClr val="CC00FF"/>
            </a:solidFill>
            <a:ln>
              <a:solidFill>
                <a:srgbClr val="CC00FF"/>
              </a:solidFill>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发送数据帧</a:t>
              </a:r>
            </a:p>
          </p:txBody>
        </p:sp>
        <p:cxnSp>
          <p:nvCxnSpPr>
            <p:cNvPr id="23" name="AutoShape 28"/>
            <p:cNvCxnSpPr>
              <a:cxnSpLocks noChangeShapeType="1"/>
            </p:cNvCxnSpPr>
            <p:nvPr/>
          </p:nvCxnSpPr>
          <p:spPr bwMode="auto">
            <a:xfrm flipH="1">
              <a:off x="5550448" y="345354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AutoShape 29"/>
            <p:cNvSpPr>
              <a:spLocks noChangeArrowheads="1"/>
            </p:cNvSpPr>
            <p:nvPr/>
          </p:nvSpPr>
          <p:spPr bwMode="auto">
            <a:xfrm>
              <a:off x="5150506" y="3559372"/>
              <a:ext cx="8028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sp>
          <p:nvSpPr>
            <p:cNvPr id="25" name="AutoShape 30"/>
            <p:cNvSpPr>
              <a:spLocks noChangeArrowheads="1"/>
            </p:cNvSpPr>
            <p:nvPr/>
          </p:nvSpPr>
          <p:spPr bwMode="auto">
            <a:xfrm>
              <a:off x="5484128" y="3842848"/>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26" name="AutoShape 31"/>
            <p:cNvCxnSpPr>
              <a:cxnSpLocks noChangeShapeType="1"/>
            </p:cNvCxnSpPr>
            <p:nvPr/>
          </p:nvCxnSpPr>
          <p:spPr bwMode="auto">
            <a:xfrm flipH="1">
              <a:off x="5546863" y="373474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2"/>
            <p:cNvCxnSpPr>
              <a:cxnSpLocks noChangeShapeType="1"/>
            </p:cNvCxnSpPr>
            <p:nvPr/>
          </p:nvCxnSpPr>
          <p:spPr bwMode="auto">
            <a:xfrm flipH="1">
              <a:off x="5543278" y="394641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33"/>
            <p:cNvSpPr>
              <a:spLocks noChangeArrowheads="1"/>
            </p:cNvSpPr>
            <p:nvPr/>
          </p:nvSpPr>
          <p:spPr bwMode="auto">
            <a:xfrm>
              <a:off x="5458138" y="4080294"/>
              <a:ext cx="162214" cy="136825"/>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29" name="AutoShape 34"/>
            <p:cNvSpPr>
              <a:spLocks noChangeArrowheads="1"/>
            </p:cNvSpPr>
            <p:nvPr/>
          </p:nvSpPr>
          <p:spPr bwMode="auto">
            <a:xfrm>
              <a:off x="3739231" y="3814122"/>
              <a:ext cx="649753" cy="171598"/>
            </a:xfrm>
            <a:prstGeom prst="flowChart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i="1" dirty="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a:t>
              </a:r>
              <a:r>
                <a:rPr lang="en-US" altLang="zh-CN" sz="1000" b="1" i="1" dirty="0">
                  <a:latin typeface="Times New Roman" pitchFamily="18" charset="0"/>
                </a:rPr>
                <a:t> </a:t>
              </a:r>
              <a:r>
                <a:rPr lang="en-US" altLang="zh-CN" sz="1000" b="1" i="1" dirty="0" err="1">
                  <a:latin typeface="Times New Roman" pitchFamily="18" charset="0"/>
                </a:rPr>
                <a:t>i</a:t>
              </a:r>
              <a:r>
                <a:rPr lang="en-US" altLang="zh-CN" sz="1000" b="1" dirty="0"/>
                <a:t> </a:t>
              </a:r>
              <a:r>
                <a:rPr lang="en-US" altLang="zh-CN" sz="1000" b="1" dirty="0">
                  <a:latin typeface="微软雅黑" panose="020B0503020204020204" pitchFamily="34" charset="-122"/>
                  <a:ea typeface="微软雅黑" panose="020B0503020204020204" pitchFamily="34" charset="-122"/>
                </a:rPr>
                <a:t>+ 1</a:t>
              </a:r>
            </a:p>
          </p:txBody>
        </p:sp>
        <p:cxnSp>
          <p:nvCxnSpPr>
            <p:cNvPr id="32" name="AutoShape 37"/>
            <p:cNvCxnSpPr>
              <a:cxnSpLocks noChangeShapeType="1"/>
              <a:stCxn id="25" idx="1"/>
              <a:endCxn id="29" idx="3"/>
            </p:cNvCxnSpPr>
            <p:nvPr/>
          </p:nvCxnSpPr>
          <p:spPr bwMode="auto">
            <a:xfrm flipH="1">
              <a:off x="4388984" y="3894252"/>
              <a:ext cx="1095144" cy="5669"/>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0"/>
            <p:cNvCxnSpPr>
              <a:cxnSpLocks noChangeShapeType="1"/>
              <a:stCxn id="17" idx="1"/>
            </p:cNvCxnSpPr>
            <p:nvPr/>
          </p:nvCxnSpPr>
          <p:spPr bwMode="auto">
            <a:xfrm rot="10800000" flipV="1">
              <a:off x="4859469" y="2858620"/>
              <a:ext cx="628244" cy="1043191"/>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AutoShape 41"/>
            <p:cNvSpPr>
              <a:spLocks noChangeArrowheads="1"/>
            </p:cNvSpPr>
            <p:nvPr/>
          </p:nvSpPr>
          <p:spPr bwMode="auto">
            <a:xfrm>
              <a:off x="3052145" y="3845116"/>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35" name="AutoShape 43"/>
            <p:cNvCxnSpPr>
              <a:cxnSpLocks noChangeShapeType="1"/>
            </p:cNvCxnSpPr>
            <p:nvPr/>
          </p:nvCxnSpPr>
          <p:spPr bwMode="auto">
            <a:xfrm flipH="1">
              <a:off x="3111295" y="394867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44"/>
            <p:cNvSpPr>
              <a:spLocks noChangeArrowheads="1"/>
            </p:cNvSpPr>
            <p:nvPr/>
          </p:nvSpPr>
          <p:spPr bwMode="auto">
            <a:xfrm>
              <a:off x="3032979" y="4089386"/>
              <a:ext cx="162214" cy="136824"/>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37" name="AutoShape 45"/>
            <p:cNvSpPr>
              <a:spLocks noChangeArrowheads="1"/>
            </p:cNvSpPr>
            <p:nvPr/>
          </p:nvSpPr>
          <p:spPr bwMode="auto">
            <a:xfrm>
              <a:off x="2593068" y="2256140"/>
              <a:ext cx="1037887" cy="388551"/>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计算退避时间</a:t>
              </a:r>
            </a:p>
            <a:p>
              <a:pPr algn="ctr"/>
              <a:r>
                <a:rPr lang="zh-CN" altLang="en-US" sz="1000" b="1" dirty="0">
                  <a:latin typeface="微软雅黑" panose="020B0503020204020204" pitchFamily="34" charset="-122"/>
                  <a:ea typeface="微软雅黑" panose="020B0503020204020204" pitchFamily="34" charset="-122"/>
                </a:rPr>
                <a:t>并等待</a:t>
              </a:r>
            </a:p>
          </p:txBody>
        </p:sp>
        <p:sp>
          <p:nvSpPr>
            <p:cNvPr id="38" name="AutoShape 46"/>
            <p:cNvSpPr>
              <a:spLocks noChangeArrowheads="1"/>
            </p:cNvSpPr>
            <p:nvPr/>
          </p:nvSpPr>
          <p:spPr bwMode="auto">
            <a:xfrm>
              <a:off x="1705963" y="3662180"/>
              <a:ext cx="767229" cy="24189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en-US" altLang="zh-CN" sz="1000" b="1" i="1" dirty="0" err="1">
                  <a:solidFill>
                    <a:schemeClr val="bg1"/>
                  </a:solidFill>
                  <a:latin typeface="Times New Roman" pitchFamily="18" charset="0"/>
                </a:rPr>
                <a:t>i</a:t>
              </a:r>
              <a:r>
                <a:rPr lang="en-US" altLang="zh-CN" sz="1000" b="1" dirty="0">
                  <a:solidFill>
                    <a:schemeClr val="bg1"/>
                  </a:solidFill>
                </a:rPr>
                <a:t> </a:t>
              </a:r>
              <a:r>
                <a:rPr lang="en-US" altLang="zh-CN" sz="1000" b="1" dirty="0">
                  <a:solidFill>
                    <a:schemeClr val="bg1"/>
                  </a:solidFill>
                  <a:latin typeface="微软雅黑" panose="020B0503020204020204" pitchFamily="34" charset="-122"/>
                  <a:ea typeface="微软雅黑" panose="020B0503020204020204" pitchFamily="34" charset="-122"/>
                </a:rPr>
                <a:t>&lt; </a:t>
              </a:r>
              <a:r>
                <a:rPr lang="zh-CN" altLang="en-US" sz="1000" b="1" dirty="0">
                  <a:solidFill>
                    <a:schemeClr val="bg1"/>
                  </a:solidFill>
                  <a:latin typeface="微软雅黑" panose="020B0503020204020204" pitchFamily="34" charset="-122"/>
                  <a:ea typeface="微软雅黑" panose="020B0503020204020204" pitchFamily="34" charset="-122"/>
                </a:rPr>
                <a:t>上限</a:t>
              </a:r>
              <a:r>
                <a:rPr lang="en-US" altLang="zh-CN" sz="1000" b="1" dirty="0">
                  <a:solidFill>
                    <a:schemeClr val="bg1"/>
                  </a:solidFill>
                  <a:latin typeface="微软雅黑" panose="020B0503020204020204" pitchFamily="34" charset="-122"/>
                  <a:ea typeface="微软雅黑" panose="020B0503020204020204" pitchFamily="34" charset="-122"/>
                </a:rPr>
                <a:t>?</a:t>
              </a:r>
            </a:p>
          </p:txBody>
        </p:sp>
        <p:cxnSp>
          <p:nvCxnSpPr>
            <p:cNvPr id="39" name="AutoShape 47"/>
            <p:cNvCxnSpPr>
              <a:cxnSpLocks noChangeShapeType="1"/>
              <a:stCxn id="29" idx="1"/>
            </p:cNvCxnSpPr>
            <p:nvPr/>
          </p:nvCxnSpPr>
          <p:spPr bwMode="auto">
            <a:xfrm flipH="1" flipV="1">
              <a:off x="3166860" y="3892741"/>
              <a:ext cx="572371" cy="718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8"/>
            <p:cNvCxnSpPr>
              <a:cxnSpLocks noChangeShapeType="1"/>
              <a:stCxn id="34" idx="0"/>
              <a:endCxn id="37" idx="2"/>
            </p:cNvCxnSpPr>
            <p:nvPr/>
          </p:nvCxnSpPr>
          <p:spPr bwMode="auto">
            <a:xfrm flipH="1" flipV="1">
              <a:off x="3112012" y="2644691"/>
              <a:ext cx="1076" cy="12004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9"/>
            <p:cNvCxnSpPr>
              <a:cxnSpLocks noChangeShapeType="1"/>
              <a:stCxn id="37" idx="0"/>
            </p:cNvCxnSpPr>
            <p:nvPr/>
          </p:nvCxnSpPr>
          <p:spPr bwMode="auto">
            <a:xfrm rot="5400000" flipH="1" flipV="1">
              <a:off x="4012777" y="696205"/>
              <a:ext cx="659170" cy="2460700"/>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50"/>
            <p:cNvCxnSpPr>
              <a:cxnSpLocks noChangeShapeType="1"/>
              <a:endCxn id="6" idx="0"/>
            </p:cNvCxnSpPr>
            <p:nvPr/>
          </p:nvCxnSpPr>
          <p:spPr bwMode="auto">
            <a:xfrm flipH="1">
              <a:off x="5546272" y="1283156"/>
              <a:ext cx="1488" cy="1088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51"/>
            <p:cNvSpPr>
              <a:spLocks noChangeArrowheads="1"/>
            </p:cNvSpPr>
            <p:nvPr/>
          </p:nvSpPr>
          <p:spPr bwMode="auto">
            <a:xfrm>
              <a:off x="5484128" y="1168920"/>
              <a:ext cx="126366" cy="106587"/>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44" name="Line 52"/>
            <p:cNvSpPr>
              <a:spLocks noChangeShapeType="1"/>
            </p:cNvSpPr>
            <p:nvPr/>
          </p:nvSpPr>
          <p:spPr bwMode="auto">
            <a:xfrm>
              <a:off x="2472296" y="3764986"/>
              <a:ext cx="579849" cy="136825"/>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8" name="Text Box 56"/>
            <p:cNvSpPr txBox="1">
              <a:spLocks noChangeArrowheads="1"/>
            </p:cNvSpPr>
            <p:nvPr/>
          </p:nvSpPr>
          <p:spPr bwMode="auto">
            <a:xfrm>
              <a:off x="5551344" y="177593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49" name="Text Box 57"/>
            <p:cNvSpPr txBox="1">
              <a:spLocks noChangeArrowheads="1"/>
            </p:cNvSpPr>
            <p:nvPr/>
          </p:nvSpPr>
          <p:spPr bwMode="auto">
            <a:xfrm>
              <a:off x="5540244" y="3870752"/>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0" name="Text Box 58"/>
            <p:cNvSpPr txBox="1">
              <a:spLocks noChangeArrowheads="1"/>
            </p:cNvSpPr>
            <p:nvPr/>
          </p:nvSpPr>
          <p:spPr bwMode="auto">
            <a:xfrm>
              <a:off x="5533196" y="2823761"/>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1" name="Text Box 59"/>
            <p:cNvSpPr txBox="1">
              <a:spLocks noChangeArrowheads="1"/>
            </p:cNvSpPr>
            <p:nvPr/>
          </p:nvSpPr>
          <p:spPr bwMode="auto">
            <a:xfrm>
              <a:off x="3108670" y="3624094"/>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2" name="Text Box 60"/>
            <p:cNvSpPr txBox="1">
              <a:spLocks noChangeArrowheads="1"/>
            </p:cNvSpPr>
            <p:nvPr/>
          </p:nvSpPr>
          <p:spPr bwMode="auto">
            <a:xfrm>
              <a:off x="5216763" y="1663945"/>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3" name="Text Box 61"/>
            <p:cNvSpPr txBox="1">
              <a:spLocks noChangeArrowheads="1"/>
            </p:cNvSpPr>
            <p:nvPr/>
          </p:nvSpPr>
          <p:spPr bwMode="auto">
            <a:xfrm>
              <a:off x="5233835" y="266881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4" name="Text Box 62"/>
            <p:cNvSpPr txBox="1">
              <a:spLocks noChangeArrowheads="1"/>
            </p:cNvSpPr>
            <p:nvPr/>
          </p:nvSpPr>
          <p:spPr bwMode="auto">
            <a:xfrm>
              <a:off x="5219393" y="370827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5" name="Text Box 63"/>
            <p:cNvSpPr txBox="1">
              <a:spLocks noChangeArrowheads="1"/>
            </p:cNvSpPr>
            <p:nvPr/>
          </p:nvSpPr>
          <p:spPr bwMode="auto">
            <a:xfrm>
              <a:off x="3115840" y="3888163"/>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6" name="Text Box 64"/>
            <p:cNvSpPr txBox="1">
              <a:spLocks noChangeArrowheads="1"/>
            </p:cNvSpPr>
            <p:nvPr/>
          </p:nvSpPr>
          <p:spPr bwMode="auto">
            <a:xfrm>
              <a:off x="3784745" y="1261982"/>
              <a:ext cx="13331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退避变量 </a:t>
              </a:r>
              <a:r>
                <a:rPr lang="en-US" altLang="zh-CN" sz="1000" b="1" i="1" dirty="0" err="1">
                  <a:latin typeface="Times New Roman" pitchFamily="18" charset="0"/>
                </a:rPr>
                <a:t>i</a:t>
              </a:r>
              <a:r>
                <a:rPr lang="en-US" altLang="zh-CN" sz="1000" b="1" i="1" dirty="0">
                  <a:latin typeface="Times New Roman" pitchFamily="18" charset="0"/>
                </a:rPr>
                <a:t> </a:t>
              </a:r>
              <a:r>
                <a:rPr lang="zh-CN" altLang="en-US" sz="1000" b="1" dirty="0">
                  <a:latin typeface="微软雅黑" panose="020B0503020204020204" pitchFamily="34" charset="-122"/>
                  <a:ea typeface="微软雅黑" panose="020B0503020204020204" pitchFamily="34" charset="-122"/>
                </a:rPr>
                <a:t>初始化</a:t>
              </a:r>
            </a:p>
          </p:txBody>
        </p:sp>
        <p:sp>
          <p:nvSpPr>
            <p:cNvPr id="57" name="Line 65"/>
            <p:cNvSpPr>
              <a:spLocks noChangeShapeType="1"/>
            </p:cNvSpPr>
            <p:nvPr/>
          </p:nvSpPr>
          <p:spPr bwMode="auto">
            <a:xfrm>
              <a:off x="4900362" y="1368610"/>
              <a:ext cx="397918" cy="967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58" name="Text Box 66"/>
            <p:cNvSpPr txBox="1">
              <a:spLocks noChangeArrowheads="1"/>
            </p:cNvSpPr>
            <p:nvPr/>
          </p:nvSpPr>
          <p:spPr bwMode="auto">
            <a:xfrm>
              <a:off x="5604708" y="1118231"/>
              <a:ext cx="11749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有数据帧要发送</a:t>
              </a:r>
            </a:p>
          </p:txBody>
        </p:sp>
        <p:sp>
          <p:nvSpPr>
            <p:cNvPr id="59" name="Text Box 67"/>
            <p:cNvSpPr txBox="1">
              <a:spLocks noChangeArrowheads="1"/>
            </p:cNvSpPr>
            <p:nvPr/>
          </p:nvSpPr>
          <p:spPr bwMode="auto">
            <a:xfrm>
              <a:off x="5653512" y="4021207"/>
              <a:ext cx="5182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成功</a:t>
              </a:r>
            </a:p>
          </p:txBody>
        </p:sp>
        <p:sp>
          <p:nvSpPr>
            <p:cNvPr id="60" name="Text Box 68"/>
            <p:cNvSpPr txBox="1">
              <a:spLocks noChangeArrowheads="1"/>
            </p:cNvSpPr>
            <p:nvPr/>
          </p:nvSpPr>
          <p:spPr bwMode="auto">
            <a:xfrm>
              <a:off x="2567832" y="4014383"/>
              <a:ext cx="5538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放弃</a:t>
              </a:r>
            </a:p>
          </p:txBody>
        </p:sp>
        <p:sp>
          <p:nvSpPr>
            <p:cNvPr id="66" name="Text Box 74"/>
            <p:cNvSpPr txBox="1">
              <a:spLocks noChangeArrowheads="1"/>
            </p:cNvSpPr>
            <p:nvPr/>
          </p:nvSpPr>
          <p:spPr bwMode="auto">
            <a:xfrm>
              <a:off x="2344062" y="1220935"/>
              <a:ext cx="1532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000" b="1" dirty="0">
                  <a:latin typeface="微软雅黑" panose="020B0503020204020204" pitchFamily="34" charset="-122"/>
                  <a:ea typeface="微软雅黑" panose="020B0503020204020204" pitchFamily="34" charset="-122"/>
                </a:rPr>
                <a:t>等待一个退避时间后</a:t>
              </a:r>
            </a:p>
            <a:p>
              <a:pPr algn="ctr"/>
              <a:r>
                <a:rPr lang="zh-CN" altLang="en-US" sz="1000" b="1" dirty="0">
                  <a:latin typeface="微软雅黑" panose="020B0503020204020204" pitchFamily="34" charset="-122"/>
                  <a:ea typeface="微软雅黑" panose="020B0503020204020204" pitchFamily="34" charset="-122"/>
                </a:rPr>
                <a:t>才继续监听信道</a:t>
              </a:r>
            </a:p>
          </p:txBody>
        </p:sp>
        <p:sp>
          <p:nvSpPr>
            <p:cNvPr id="10" name="AutoShape 14"/>
            <p:cNvSpPr>
              <a:spLocks noChangeArrowheads="1"/>
            </p:cNvSpPr>
            <p:nvPr/>
          </p:nvSpPr>
          <p:spPr bwMode="auto">
            <a:xfrm>
              <a:off x="6411821" y="1611898"/>
              <a:ext cx="786873" cy="23660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信道空闲</a:t>
              </a:r>
              <a:r>
                <a:rPr lang="en-US" altLang="zh-CN" sz="1000" b="1" dirty="0">
                  <a:solidFill>
                    <a:schemeClr val="bg1"/>
                  </a:solidFill>
                  <a:latin typeface="微软雅黑" panose="020B0503020204020204" pitchFamily="34" charset="-122"/>
                  <a:ea typeface="微软雅黑" panose="020B0503020204020204" pitchFamily="34" charset="-122"/>
                </a:rPr>
                <a:t>?</a:t>
              </a:r>
            </a:p>
          </p:txBody>
        </p:sp>
        <p:sp>
          <p:nvSpPr>
            <p:cNvPr id="30" name="AutoShape 35"/>
            <p:cNvSpPr>
              <a:spLocks noChangeArrowheads="1"/>
            </p:cNvSpPr>
            <p:nvPr/>
          </p:nvSpPr>
          <p:spPr bwMode="auto">
            <a:xfrm>
              <a:off x="6354144" y="2578862"/>
              <a:ext cx="902226" cy="395381"/>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CTS?</a:t>
              </a:r>
            </a:p>
          </p:txBody>
        </p:sp>
        <p:sp>
          <p:nvSpPr>
            <p:cNvPr id="31" name="AutoShape 36"/>
            <p:cNvSpPr>
              <a:spLocks noChangeArrowheads="1"/>
            </p:cNvSpPr>
            <p:nvPr/>
          </p:nvSpPr>
          <p:spPr bwMode="auto">
            <a:xfrm>
              <a:off x="6354144" y="3641708"/>
              <a:ext cx="902226" cy="393086"/>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ACK?</a:t>
              </a:r>
            </a:p>
          </p:txBody>
        </p:sp>
        <p:sp>
          <p:nvSpPr>
            <p:cNvPr id="61" name="Text Box 69"/>
            <p:cNvSpPr txBox="1">
              <a:spLocks noChangeArrowheads="1"/>
            </p:cNvSpPr>
            <p:nvPr/>
          </p:nvSpPr>
          <p:spPr bwMode="auto">
            <a:xfrm>
              <a:off x="6418990" y="13720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载波监听</a:t>
              </a:r>
            </a:p>
          </p:txBody>
        </p:sp>
        <p:sp>
          <p:nvSpPr>
            <p:cNvPr id="62" name="Text Box 70"/>
            <p:cNvSpPr txBox="1">
              <a:spLocks noChangeArrowheads="1"/>
            </p:cNvSpPr>
            <p:nvPr/>
          </p:nvSpPr>
          <p:spPr bwMode="auto">
            <a:xfrm>
              <a:off x="6418990" y="21328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a:latin typeface="微软雅黑" panose="020B0503020204020204" pitchFamily="34" charset="-122"/>
                  <a:ea typeface="微软雅黑" panose="020B0503020204020204" pitchFamily="34" charset="-122"/>
                </a:rPr>
                <a:t>预约信道</a:t>
              </a:r>
            </a:p>
          </p:txBody>
        </p:sp>
        <p:sp>
          <p:nvSpPr>
            <p:cNvPr id="64" name="Text Box 72"/>
            <p:cNvSpPr txBox="1">
              <a:spLocks noChangeArrowheads="1"/>
            </p:cNvSpPr>
            <p:nvPr/>
          </p:nvSpPr>
          <p:spPr bwMode="auto">
            <a:xfrm>
              <a:off x="6418990" y="3170739"/>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发送数据</a:t>
              </a:r>
            </a:p>
          </p:txBody>
        </p:sp>
      </p:grpSp>
    </p:spTree>
    <p:extLst>
      <p:ext uri="{BB962C8B-B14F-4D97-AF65-F5344CB8AC3E}">
        <p14:creationId xmlns:p14="http://schemas.microsoft.com/office/powerpoint/2010/main" val="1853094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7978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223101" y="654316"/>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4" name="Rectangle 46"/>
          <p:cNvSpPr>
            <a:spLocks noChangeArrowheads="1"/>
          </p:cNvSpPr>
          <p:nvPr/>
        </p:nvSpPr>
        <p:spPr bwMode="auto">
          <a:xfrm>
            <a:off x="511896" y="1163748"/>
            <a:ext cx="8277262"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5" name="圆角矩形 4"/>
          <p:cNvSpPr/>
          <p:nvPr/>
        </p:nvSpPr>
        <p:spPr>
          <a:xfrm>
            <a:off x="511896" y="1608680"/>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5229" y="1702456"/>
            <a:ext cx="1082348" cy="307777"/>
          </a:xfrm>
          <a:prstGeom prst="rect">
            <a:avLst/>
          </a:prstGeom>
        </p:spPr>
        <p:txBody>
          <a:bodyPr wrap="none">
            <a:spAutoFit/>
          </a:bodyPr>
          <a:lstStyle/>
          <a:p>
            <a:r>
              <a:rPr lang="zh-CN" altLang="en-US" sz="1400" b="1" dirty="0">
                <a:latin typeface="微软雅黑" pitchFamily="34" charset="-122"/>
                <a:ea typeface="微软雅黑" pitchFamily="34" charset="-122"/>
              </a:rPr>
              <a:t>数据帧格式</a:t>
            </a:r>
          </a:p>
        </p:txBody>
      </p:sp>
      <p:sp>
        <p:nvSpPr>
          <p:cNvPr id="8" name="Freeform 4"/>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737862" y="2526153"/>
            <a:ext cx="74174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字节        </a:t>
            </a:r>
            <a:r>
              <a:rPr lang="en-US" altLang="zh-CN" sz="1200" b="1" dirty="0">
                <a:latin typeface="微软雅黑" panose="020B0503020204020204" pitchFamily="34" charset="-122"/>
                <a:ea typeface="微软雅黑" panose="020B0503020204020204" pitchFamily="34" charset="-122"/>
              </a:rPr>
              <a:t>2              2              6              6              6               2             6             0 ~ 2312             4</a:t>
            </a:r>
          </a:p>
        </p:txBody>
      </p:sp>
      <p:sp>
        <p:nvSpPr>
          <p:cNvPr id="10" name="Rectangle 6"/>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dirty="0">
                <a:latin typeface="微软雅黑" panose="020B0503020204020204" pitchFamily="34" charset="-122"/>
                <a:ea typeface="微软雅黑" panose="020B0503020204020204" pitchFamily="34" charset="-122"/>
              </a:rPr>
              <a:t>持续期</a:t>
            </a:r>
          </a:p>
        </p:txBody>
      </p:sp>
      <p:sp>
        <p:nvSpPr>
          <p:cNvPr id="13" name="Rectangle 9"/>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1</a:t>
            </a:r>
          </a:p>
        </p:txBody>
      </p:sp>
      <p:sp>
        <p:nvSpPr>
          <p:cNvPr id="14" name="Rectangle 10"/>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2</a:t>
            </a:r>
          </a:p>
        </p:txBody>
      </p:sp>
      <p:sp>
        <p:nvSpPr>
          <p:cNvPr id="15" name="Rectangle 11"/>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3</a:t>
            </a:r>
          </a:p>
        </p:txBody>
      </p:sp>
      <p:sp>
        <p:nvSpPr>
          <p:cNvPr id="16" name="Rectangle 12"/>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序号控制</a:t>
            </a:r>
          </a:p>
        </p:txBody>
      </p:sp>
      <p:sp>
        <p:nvSpPr>
          <p:cNvPr id="17" name="Rectangle 13"/>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4</a:t>
            </a:r>
          </a:p>
        </p:txBody>
      </p:sp>
      <p:sp>
        <p:nvSpPr>
          <p:cNvPr id="18" name="Rectangle 14"/>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帧主体</a:t>
            </a:r>
          </a:p>
        </p:txBody>
      </p:sp>
      <p:sp>
        <p:nvSpPr>
          <p:cNvPr id="19" name="Rectangle 15"/>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FCS</a:t>
            </a:r>
          </a:p>
        </p:txBody>
      </p:sp>
      <p:sp>
        <p:nvSpPr>
          <p:cNvPr id="20" name="Rectangle 16"/>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协议</a:t>
            </a:r>
          </a:p>
          <a:p>
            <a:pPr algn="ctr"/>
            <a:r>
              <a:rPr lang="zh-CN" altLang="en-US" sz="1200" b="1">
                <a:solidFill>
                  <a:schemeClr val="bg1"/>
                </a:solidFill>
                <a:latin typeface="微软雅黑" panose="020B0503020204020204" pitchFamily="34" charset="-122"/>
                <a:ea typeface="微软雅黑" panose="020B0503020204020204" pitchFamily="34" charset="-122"/>
              </a:rPr>
              <a:t>版本</a:t>
            </a:r>
          </a:p>
        </p:txBody>
      </p:sp>
      <p:sp>
        <p:nvSpPr>
          <p:cNvPr id="21" name="Rectangle 17"/>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类型</a:t>
            </a:r>
          </a:p>
        </p:txBody>
      </p:sp>
      <p:sp>
        <p:nvSpPr>
          <p:cNvPr id="22" name="Rectangle 18"/>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子类型</a:t>
            </a:r>
          </a:p>
        </p:txBody>
      </p:sp>
      <p:sp>
        <p:nvSpPr>
          <p:cNvPr id="23" name="Rectangle 19"/>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去往</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4" name="Rectangle 20"/>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来自</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5" name="Rectangle 21"/>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分片</a:t>
            </a:r>
          </a:p>
        </p:txBody>
      </p:sp>
      <p:sp>
        <p:nvSpPr>
          <p:cNvPr id="26" name="Rectangle 22"/>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重试</a:t>
            </a:r>
          </a:p>
        </p:txBody>
      </p:sp>
      <p:sp>
        <p:nvSpPr>
          <p:cNvPr id="27" name="Rectangle 23"/>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功率</a:t>
            </a:r>
          </a:p>
          <a:p>
            <a:pPr algn="ctr"/>
            <a:r>
              <a:rPr lang="zh-CN" altLang="en-US" sz="1200" b="1">
                <a:solidFill>
                  <a:schemeClr val="bg1"/>
                </a:solidFill>
                <a:latin typeface="微软雅黑" panose="020B0503020204020204" pitchFamily="34" charset="-122"/>
                <a:ea typeface="微软雅黑" panose="020B0503020204020204" pitchFamily="34" charset="-122"/>
              </a:rPr>
              <a:t>管理</a:t>
            </a:r>
          </a:p>
        </p:txBody>
      </p:sp>
      <p:sp>
        <p:nvSpPr>
          <p:cNvPr id="28" name="Rectangle 24"/>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数据</a:t>
            </a:r>
          </a:p>
        </p:txBody>
      </p:sp>
      <p:sp>
        <p:nvSpPr>
          <p:cNvPr id="29" name="Rectangle 25"/>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WEP</a:t>
            </a:r>
          </a:p>
        </p:txBody>
      </p:sp>
      <p:sp>
        <p:nvSpPr>
          <p:cNvPr id="30" name="Rectangle 26"/>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顺序</a:t>
            </a:r>
          </a:p>
        </p:txBody>
      </p:sp>
      <p:sp>
        <p:nvSpPr>
          <p:cNvPr id="31" name="Text Box 27"/>
          <p:cNvSpPr txBox="1">
            <a:spLocks noChangeArrowheads="1"/>
          </p:cNvSpPr>
          <p:nvPr/>
        </p:nvSpPr>
        <p:spPr bwMode="auto">
          <a:xfrm>
            <a:off x="638473" y="3277940"/>
            <a:ext cx="72362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位        </a:t>
            </a:r>
            <a:r>
              <a:rPr lang="en-US" altLang="zh-CN" sz="1200" b="1" dirty="0">
                <a:latin typeface="微软雅黑" panose="020B0503020204020204" pitchFamily="34" charset="-122"/>
                <a:ea typeface="微软雅黑" panose="020B0503020204020204" pitchFamily="34" charset="-122"/>
              </a:rPr>
              <a:t>2              2                    4                     1         1         1         1         1         1         1         1</a:t>
            </a:r>
          </a:p>
        </p:txBody>
      </p:sp>
      <p:sp>
        <p:nvSpPr>
          <p:cNvPr id="32" name="AutoShape 28"/>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Text Box 29"/>
          <p:cNvSpPr txBox="1">
            <a:spLocks noChangeArrowheads="1"/>
          </p:cNvSpPr>
          <p:nvPr/>
        </p:nvSpPr>
        <p:spPr bwMode="auto">
          <a:xfrm>
            <a:off x="3204639" y="2026660"/>
            <a:ext cx="1277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 </a:t>
            </a:r>
            <a:r>
              <a:rPr lang="zh-CN" altLang="en-US" b="1" dirty="0">
                <a:solidFill>
                  <a:srgbClr val="0000FF"/>
                </a:solidFill>
                <a:latin typeface="微软雅黑" panose="020B0503020204020204" pitchFamily="34" charset="-122"/>
                <a:ea typeface="微软雅黑" panose="020B0503020204020204" pitchFamily="34" charset="-122"/>
              </a:rPr>
              <a:t>首部</a:t>
            </a:r>
          </a:p>
        </p:txBody>
      </p:sp>
      <p:sp>
        <p:nvSpPr>
          <p:cNvPr id="34" name="Text Box 30"/>
          <p:cNvSpPr txBox="1">
            <a:spLocks noChangeArrowheads="1"/>
          </p:cNvSpPr>
          <p:nvPr/>
        </p:nvSpPr>
        <p:spPr bwMode="auto">
          <a:xfrm>
            <a:off x="7627934" y="1900780"/>
            <a:ext cx="7468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a:t>
            </a:r>
          </a:p>
          <a:p>
            <a:r>
              <a:rPr lang="zh-CN" altLang="en-US" b="1" dirty="0">
                <a:solidFill>
                  <a:srgbClr val="0000FF"/>
                </a:solidFill>
                <a:latin typeface="微软雅黑" panose="020B0503020204020204" pitchFamily="34" charset="-122"/>
                <a:ea typeface="微软雅黑" panose="020B0503020204020204" pitchFamily="34" charset="-122"/>
              </a:rPr>
              <a:t> 尾部</a:t>
            </a:r>
          </a:p>
        </p:txBody>
      </p:sp>
      <p:sp>
        <p:nvSpPr>
          <p:cNvPr id="11" name="Rectangle 7"/>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帧控制</a:t>
            </a:r>
          </a:p>
        </p:txBody>
      </p:sp>
    </p:spTree>
    <p:extLst>
      <p:ext uri="{BB962C8B-B14F-4D97-AF65-F5344CB8AC3E}">
        <p14:creationId xmlns:p14="http://schemas.microsoft.com/office/powerpoint/2010/main" val="5939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053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055067"/>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564499"/>
            <a:ext cx="842056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 </a:t>
            </a:r>
            <a:r>
              <a:rPr lang="en-US" altLang="zh-CN" sz="2000" b="1" dirty="0">
                <a:latin typeface="微软雅黑" pitchFamily="34" charset="-122"/>
                <a:ea typeface="微软雅黑" pitchFamily="34" charset="-122"/>
              </a:rPr>
              <a:t>WLAN </a:t>
            </a:r>
            <a:r>
              <a:rPr lang="zh-CN" altLang="en-US" sz="2000" b="1" dirty="0">
                <a:latin typeface="微软雅黑" pitchFamily="34" charset="-122"/>
                <a:ea typeface="微软雅黑" pitchFamily="34" charset="-122"/>
              </a:rPr>
              <a:t>可分为两大类：</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有固定基础设施的 </a:t>
            </a:r>
            <a:r>
              <a:rPr lang="en-US" altLang="zh-CN" sz="2000" b="1" dirty="0">
                <a:latin typeface="微软雅黑" pitchFamily="34" charset="-122"/>
                <a:ea typeface="微软雅黑" pitchFamily="34" charset="-122"/>
              </a:rPr>
              <a:t>WLAN</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无固定基础设施的 </a:t>
            </a:r>
            <a:r>
              <a:rPr lang="en-US" altLang="zh-CN" sz="2000" b="1" dirty="0">
                <a:latin typeface="微软雅黑" pitchFamily="34" charset="-122"/>
                <a:ea typeface="微软雅黑" pitchFamily="34" charset="-122"/>
              </a:rPr>
              <a:t>WLAN</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所谓“固定基础设施”是指预先建立起来的、能够覆盖一定地理范围 的一批固定基站。</a:t>
            </a:r>
          </a:p>
        </p:txBody>
      </p:sp>
    </p:spTree>
    <p:extLst>
      <p:ext uri="{BB962C8B-B14F-4D97-AF65-F5344CB8AC3E}">
        <p14:creationId xmlns:p14="http://schemas.microsoft.com/office/powerpoint/2010/main" val="2249866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652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2223101" y="627157"/>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8" name="Rectangle 46"/>
          <p:cNvSpPr>
            <a:spLocks noChangeArrowheads="1"/>
          </p:cNvSpPr>
          <p:nvPr/>
        </p:nvSpPr>
        <p:spPr bwMode="auto">
          <a:xfrm>
            <a:off x="511896" y="1136589"/>
            <a:ext cx="8277262"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9" name="圆角矩形 8"/>
          <p:cNvSpPr/>
          <p:nvPr/>
        </p:nvSpPr>
        <p:spPr>
          <a:xfrm>
            <a:off x="511896" y="1581521"/>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04950" y="1756458"/>
            <a:ext cx="5720151" cy="1122436"/>
            <a:chOff x="1137742" y="2602293"/>
            <a:chExt cx="7482878" cy="1468325"/>
          </a:xfrm>
        </p:grpSpPr>
        <p:sp>
          <p:nvSpPr>
            <p:cNvPr id="11" name="矩形 10"/>
            <p:cNvSpPr/>
            <p:nvPr/>
          </p:nvSpPr>
          <p:spPr>
            <a:xfrm>
              <a:off x="1905305" y="3627735"/>
              <a:ext cx="6260008" cy="442883"/>
            </a:xfrm>
            <a:prstGeom prst="rect">
              <a:avLst/>
            </a:prstGeom>
            <a:noFill/>
            <a:ln>
              <a:noFill/>
            </a:ln>
          </p:spPr>
          <p:txBody>
            <a:bodyPr wrap="square">
              <a:spAutoFit/>
            </a:bodyPr>
            <a:lstStyle/>
            <a:p>
              <a:r>
                <a:rPr lang="en-US" altLang="zh-CN" sz="1600" b="1" dirty="0">
                  <a:latin typeface="微软雅黑" panose="020B0503020204020204" pitchFamily="34" charset="-122"/>
                  <a:ea typeface="微软雅黑" panose="020B0503020204020204" pitchFamily="34" charset="-122"/>
                </a:rPr>
                <a:t>RTS </a:t>
              </a:r>
              <a:r>
                <a:rPr lang="zh-CN" altLang="en-US" sz="1600" b="1" dirty="0">
                  <a:latin typeface="微软雅黑" panose="020B0503020204020204" pitchFamily="34" charset="-122"/>
                  <a:ea typeface="微软雅黑" panose="020B0503020204020204" pitchFamily="34" charset="-122"/>
                </a:rPr>
                <a:t>帧格式（帧控制字段中的子类型为 </a:t>
              </a:r>
              <a:r>
                <a:rPr lang="en-US" altLang="zh-CN" sz="1600" b="1" dirty="0">
                  <a:latin typeface="微软雅黑" panose="020B0503020204020204" pitchFamily="34" charset="-122"/>
                  <a:ea typeface="微软雅黑" panose="020B0503020204020204" pitchFamily="34" charset="-122"/>
                </a:rPr>
                <a:t>1011</a:t>
              </a:r>
              <a:r>
                <a:rPr lang="zh-CN" altLang="en-US" sz="1600" b="1" dirty="0">
                  <a:latin typeface="微软雅黑" panose="020B0503020204020204" pitchFamily="34" charset="-122"/>
                  <a:ea typeface="微软雅黑" panose="020B0503020204020204" pitchFamily="34" charset="-122"/>
                </a:rPr>
                <a:t>）</a:t>
              </a:r>
            </a:p>
          </p:txBody>
        </p:sp>
        <p:grpSp>
          <p:nvGrpSpPr>
            <p:cNvPr id="12" name="组合 11"/>
            <p:cNvGrpSpPr/>
            <p:nvPr/>
          </p:nvGrpSpPr>
          <p:grpSpPr>
            <a:xfrm>
              <a:off x="1137742" y="2602293"/>
              <a:ext cx="7482878" cy="889079"/>
              <a:chOff x="2095672" y="3238115"/>
              <a:chExt cx="4781378" cy="623255"/>
            </a:xfrm>
          </p:grpSpPr>
          <p:sp>
            <p:nvSpPr>
              <p:cNvPr id="1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4" name="Rectangle 17"/>
              <p:cNvSpPr>
                <a:spLocks noChangeArrowheads="1"/>
              </p:cNvSpPr>
              <p:nvPr/>
            </p:nvSpPr>
            <p:spPr bwMode="auto">
              <a:xfrm>
                <a:off x="2551113" y="3501008"/>
                <a:ext cx="865187" cy="360362"/>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15" name="Rectangle 18"/>
              <p:cNvSpPr>
                <a:spLocks noChangeArrowheads="1"/>
              </p:cNvSpPr>
              <p:nvPr/>
            </p:nvSpPr>
            <p:spPr bwMode="auto">
              <a:xfrm>
                <a:off x="3416300"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16" name="Rectangle 19"/>
              <p:cNvSpPr>
                <a:spLocks noChangeArrowheads="1"/>
              </p:cNvSpPr>
              <p:nvPr/>
            </p:nvSpPr>
            <p:spPr bwMode="auto">
              <a:xfrm>
                <a:off x="4281488"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17" name="Rectangle 20"/>
              <p:cNvSpPr>
                <a:spLocks noChangeArrowheads="1"/>
              </p:cNvSpPr>
              <p:nvPr/>
            </p:nvSpPr>
            <p:spPr bwMode="auto">
              <a:xfrm>
                <a:off x="5146675"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发送地址</a:t>
                </a:r>
                <a:endParaRPr lang="en-US" altLang="zh-CN" sz="1400" b="1">
                  <a:latin typeface="微软雅黑" panose="020B0503020204020204" pitchFamily="34" charset="-122"/>
                  <a:ea typeface="微软雅黑" panose="020B0503020204020204" pitchFamily="34" charset="-122"/>
                </a:endParaRPr>
              </a:p>
            </p:txBody>
          </p:sp>
          <p:sp>
            <p:nvSpPr>
              <p:cNvPr id="18" name="Rectangle 21"/>
              <p:cNvSpPr>
                <a:spLocks noChangeArrowheads="1"/>
              </p:cNvSpPr>
              <p:nvPr/>
            </p:nvSpPr>
            <p:spPr bwMode="auto">
              <a:xfrm>
                <a:off x="6011863"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19" name="Text Box 14"/>
              <p:cNvSpPr txBox="1">
                <a:spLocks noChangeArrowheads="1"/>
              </p:cNvSpPr>
              <p:nvPr/>
            </p:nvSpPr>
            <p:spPr bwMode="auto">
              <a:xfrm>
                <a:off x="2095672" y="3238115"/>
                <a:ext cx="4781378" cy="28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en-US" altLang="zh-CN" sz="1400" b="1" dirty="0">
                    <a:latin typeface="微软雅黑" panose="020B0503020204020204" pitchFamily="34" charset="-122"/>
                    <a:ea typeface="微软雅黑" panose="020B0503020204020204" pitchFamily="34" charset="-122"/>
                  </a:rPr>
                  <a:t>2                  2                 6                  6                 4</a:t>
                </a:r>
              </a:p>
            </p:txBody>
          </p:sp>
        </p:grpSp>
      </p:grpSp>
      <p:grpSp>
        <p:nvGrpSpPr>
          <p:cNvPr id="20" name="组合 19"/>
          <p:cNvGrpSpPr/>
          <p:nvPr/>
        </p:nvGrpSpPr>
        <p:grpSpPr>
          <a:xfrm>
            <a:off x="1504950" y="2929840"/>
            <a:ext cx="6719540" cy="1171896"/>
            <a:chOff x="1187582" y="4256555"/>
            <a:chExt cx="8790243" cy="1354726"/>
          </a:xfrm>
        </p:grpSpPr>
        <p:sp>
          <p:nvSpPr>
            <p:cNvPr id="2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1900385" y="4575413"/>
              <a:ext cx="1340741" cy="455135"/>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23" name="Rectangle 18"/>
            <p:cNvSpPr>
              <a:spLocks noChangeArrowheads="1"/>
            </p:cNvSpPr>
            <p:nvPr/>
          </p:nvSpPr>
          <p:spPr bwMode="auto">
            <a:xfrm>
              <a:off x="3241126"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24" name="Rectangle 19"/>
            <p:cNvSpPr>
              <a:spLocks noChangeArrowheads="1"/>
            </p:cNvSpPr>
            <p:nvPr/>
          </p:nvSpPr>
          <p:spPr bwMode="auto">
            <a:xfrm>
              <a:off x="4581868" y="4575413"/>
              <a:ext cx="1340741"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5888168"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26" name="Text Box 14"/>
            <p:cNvSpPr txBox="1">
              <a:spLocks noChangeArrowheads="1"/>
            </p:cNvSpPr>
            <p:nvPr/>
          </p:nvSpPr>
          <p:spPr bwMode="auto">
            <a:xfrm>
              <a:off x="1187582" y="4256555"/>
              <a:ext cx="5666301" cy="35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en-US" altLang="zh-CN" sz="1400" b="1" dirty="0">
                  <a:latin typeface="微软雅黑" panose="020B0503020204020204" pitchFamily="34" charset="-122"/>
                  <a:ea typeface="微软雅黑" panose="020B0503020204020204" pitchFamily="34" charset="-122"/>
                </a:rPr>
                <a:t>2                  2                6                 4</a:t>
              </a:r>
            </a:p>
          </p:txBody>
        </p:sp>
        <p:sp>
          <p:nvSpPr>
            <p:cNvPr id="27" name="Text Box 58"/>
            <p:cNvSpPr txBox="1">
              <a:spLocks noChangeArrowheads="1"/>
            </p:cNvSpPr>
            <p:nvPr/>
          </p:nvSpPr>
          <p:spPr bwMode="auto">
            <a:xfrm>
              <a:off x="1774019" y="5219908"/>
              <a:ext cx="8203806" cy="39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CTS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ACK </a:t>
              </a:r>
              <a:r>
                <a:rPr lang="zh-CN" altLang="en-US" sz="1600" b="1" dirty="0">
                  <a:latin typeface="微软雅黑" panose="020B0503020204020204" pitchFamily="34" charset="-122"/>
                  <a:ea typeface="微软雅黑" panose="020B0503020204020204" pitchFamily="34" charset="-122"/>
                </a:rPr>
                <a:t>帧格式（帧控制字段中的子类型分别为 </a:t>
              </a:r>
              <a:r>
                <a:rPr lang="en-US" altLang="zh-CN" sz="1600" b="1" dirty="0">
                  <a:latin typeface="微软雅黑" panose="020B0503020204020204" pitchFamily="34" charset="-122"/>
                  <a:ea typeface="微软雅黑" panose="020B0503020204020204" pitchFamily="34" charset="-122"/>
                </a:rPr>
                <a:t>1100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1101</a:t>
              </a:r>
              <a:r>
                <a:rPr lang="zh-CN" altLang="en-US" sz="1600" b="1" dirty="0">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939975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85541"/>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首部</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字节。帧的复杂性都在帧的首部。</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帧主体</a:t>
            </a:r>
            <a:r>
              <a:rPr lang="zh-CN" altLang="en-US" sz="2000" b="1" dirty="0">
                <a:latin typeface="微软雅黑" pitchFamily="34" charset="-122"/>
                <a:ea typeface="微软雅黑" pitchFamily="34" charset="-122"/>
              </a:rPr>
              <a:t>，也就是帧的数据部分，不超过 </a:t>
            </a:r>
            <a:r>
              <a:rPr lang="en-US" altLang="zh-CN" sz="2000" b="1" dirty="0">
                <a:latin typeface="微软雅黑" pitchFamily="34" charset="-122"/>
                <a:ea typeface="微软雅黑" pitchFamily="34" charset="-122"/>
              </a:rPr>
              <a:t>2312 </a:t>
            </a:r>
            <a:r>
              <a:rPr lang="zh-CN" altLang="en-US" sz="2000" b="1" dirty="0">
                <a:latin typeface="微软雅黑" pitchFamily="34" charset="-122"/>
                <a:ea typeface="微软雅黑" pitchFamily="34" charset="-122"/>
              </a:rPr>
              <a:t>字节。这个数值比以太网的最大长度长很多。不过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帧的长度通常都小于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帧检验序列 </a:t>
            </a:r>
            <a:r>
              <a:rPr lang="en-US" altLang="zh-CN" sz="2000" b="1" dirty="0">
                <a:solidFill>
                  <a:srgbClr val="0000FF"/>
                </a:solidFill>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是尾部，共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 。</a:t>
            </a:r>
          </a:p>
        </p:txBody>
      </p:sp>
      <p:sp>
        <p:nvSpPr>
          <p:cNvPr id="3" name="AutoShape 5"/>
          <p:cNvSpPr>
            <a:spLocks noChangeArrowheads="1"/>
          </p:cNvSpPr>
          <p:nvPr/>
        </p:nvSpPr>
        <p:spPr bwMode="auto">
          <a:xfrm>
            <a:off x="511897" y="111254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36308" y="1079335"/>
            <a:ext cx="32576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数据帧的三大部分 </a:t>
            </a:r>
          </a:p>
        </p:txBody>
      </p:sp>
    </p:spTree>
    <p:extLst>
      <p:ext uri="{BB962C8B-B14F-4D97-AF65-F5344CB8AC3E}">
        <p14:creationId xmlns:p14="http://schemas.microsoft.com/office/powerpoint/2010/main" val="1808426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0700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57175"/>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51892"/>
            <a:ext cx="8270547"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数据帧最特殊的地方就是有四个地址字段。地址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用于自组网络。我们在这里只讨论前三种地址。 </a:t>
            </a:r>
          </a:p>
        </p:txBody>
      </p:sp>
      <p:graphicFrame>
        <p:nvGraphicFramePr>
          <p:cNvPr id="7" name="Group 179"/>
          <p:cNvGraphicFramePr>
            <a:graphicFrameLocks/>
          </p:cNvGraphicFramePr>
          <p:nvPr>
            <p:extLst>
              <p:ext uri="{D42A27DB-BD31-4B8C-83A1-F6EECF244321}">
                <p14:modId xmlns:p14="http://schemas.microsoft.com/office/powerpoint/2010/main" val="3179820175"/>
              </p:ext>
            </p:extLst>
          </p:nvPr>
        </p:nvGraphicFramePr>
        <p:xfrm>
          <a:off x="515825" y="2209800"/>
          <a:ext cx="8121600" cy="1620000"/>
        </p:xfrm>
        <a:graphic>
          <a:graphicData uri="http://schemas.openxmlformats.org/drawingml/2006/table">
            <a:tbl>
              <a:tblPr/>
              <a:tblGrid>
                <a:gridCol w="1353600">
                  <a:extLst>
                    <a:ext uri="{9D8B030D-6E8A-4147-A177-3AD203B41FA5}">
                      <a16:colId xmlns:a16="http://schemas.microsoft.com/office/drawing/2014/main" val="20000"/>
                    </a:ext>
                  </a:extLst>
                </a:gridCol>
                <a:gridCol w="1353600">
                  <a:extLst>
                    <a:ext uri="{9D8B030D-6E8A-4147-A177-3AD203B41FA5}">
                      <a16:colId xmlns:a16="http://schemas.microsoft.com/office/drawing/2014/main" val="20001"/>
                    </a:ext>
                  </a:extLst>
                </a:gridCol>
                <a:gridCol w="1353600">
                  <a:extLst>
                    <a:ext uri="{9D8B030D-6E8A-4147-A177-3AD203B41FA5}">
                      <a16:colId xmlns:a16="http://schemas.microsoft.com/office/drawing/2014/main" val="20002"/>
                    </a:ext>
                  </a:extLst>
                </a:gridCol>
                <a:gridCol w="1353600">
                  <a:extLst>
                    <a:ext uri="{9D8B030D-6E8A-4147-A177-3AD203B41FA5}">
                      <a16:colId xmlns:a16="http://schemas.microsoft.com/office/drawing/2014/main" val="20003"/>
                    </a:ext>
                  </a:extLst>
                </a:gridCol>
                <a:gridCol w="1353600">
                  <a:extLst>
                    <a:ext uri="{9D8B030D-6E8A-4147-A177-3AD203B41FA5}">
                      <a16:colId xmlns:a16="http://schemas.microsoft.com/office/drawing/2014/main" val="20004"/>
                    </a:ext>
                  </a:extLst>
                </a:gridCol>
                <a:gridCol w="1353600">
                  <a:extLst>
                    <a:ext uri="{9D8B030D-6E8A-4147-A177-3AD203B41FA5}">
                      <a16:colId xmlns:a16="http://schemas.microsoft.com/office/drawing/2014/main" val="20005"/>
                    </a:ext>
                  </a:extLst>
                </a:gridCol>
              </a:tblGrid>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去往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来自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2</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3</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4</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66145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发送数据帧，数据帧必须经过 </a:t>
            </a:r>
            <a:r>
              <a:rPr lang="en-US" altLang="zh-CN" sz="1600" b="1" dirty="0">
                <a:latin typeface="微软雅黑" pitchFamily="34" charset="-122"/>
                <a:ea typeface="微软雅黑" pitchFamily="34" charset="-122"/>
              </a:rPr>
              <a:t>AP</a:t>
            </a:r>
            <a:r>
              <a:rPr lang="en-US" altLang="zh-CN" sz="1600" b="1" baseline="-25000" dirty="0">
                <a:latin typeface="微软雅黑" pitchFamily="34" charset="-122"/>
                <a:ea typeface="微软雅黑" pitchFamily="34" charset="-122"/>
              </a:rPr>
              <a:t>1</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转发。</a:t>
            </a: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互联网</a:t>
            </a: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8798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113942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108959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4030865895"/>
              </p:ext>
            </p:extLst>
          </p:nvPr>
        </p:nvGraphicFramePr>
        <p:xfrm>
          <a:off x="522175" y="1559574"/>
          <a:ext cx="8117487" cy="1944000"/>
        </p:xfrm>
        <a:graphic>
          <a:graphicData uri="http://schemas.openxmlformats.org/drawingml/2006/table">
            <a:tbl>
              <a:tblPr/>
              <a:tblGrid>
                <a:gridCol w="13968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160229">
                  <a:extLst>
                    <a:ext uri="{9D8B030D-6E8A-4147-A177-3AD203B41FA5}">
                      <a16:colId xmlns:a16="http://schemas.microsoft.com/office/drawing/2014/main" val="20003"/>
                    </a:ext>
                  </a:extLst>
                </a:gridCol>
                <a:gridCol w="1160229">
                  <a:extLst>
                    <a:ext uri="{9D8B030D-6E8A-4147-A177-3AD203B41FA5}">
                      <a16:colId xmlns:a16="http://schemas.microsoft.com/office/drawing/2014/main" val="20004"/>
                    </a:ext>
                  </a:extLst>
                </a:gridCol>
                <a:gridCol w="1160229">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tblGrid>
              <a:tr h="648000">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来自</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648000">
                <a:tc>
                  <a:txBody>
                    <a:bodyPr/>
                    <a:lstStyle/>
                    <a:p>
                      <a:pPr algn="ctr">
                        <a:lnSpc>
                          <a:spcPct val="100000"/>
                        </a:lnSpc>
                        <a:spcAft>
                          <a:spcPts val="0"/>
                        </a:spcAft>
                        <a:tabLst>
                          <a:tab pos="1752600" algn="l"/>
                        </a:tabLst>
                      </a:pPr>
                      <a:r>
                        <a:rPr lang="en-US" altLang="zh-CN" sz="1400" b="1" baseline="0" dirty="0">
                          <a:solidFill>
                            <a:schemeClr val="tx1"/>
                          </a:solidFill>
                          <a:effectLst/>
                          <a:latin typeface="微软雅黑" panose="020B0503020204020204" pitchFamily="34" charset="-122"/>
                          <a:ea typeface="微软雅黑" panose="020B0503020204020204" pitchFamily="34" charset="-122"/>
                        </a:rPr>
                        <a:t>A</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 AP</a:t>
                      </a:r>
                      <a:r>
                        <a:rPr lang="en-US" sz="1400" b="1" baseline="-25000"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A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B </a:t>
                      </a:r>
                      <a:r>
                        <a:rPr lang="zh-CN" altLang="en-US" sz="1400" b="1" dirty="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8000">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 B</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B </a:t>
                      </a:r>
                      <a:r>
                        <a:rPr lang="zh-CN" altLang="en-US" sz="1400" b="1" dirty="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1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a:solidFill>
                            <a:schemeClr val="tx1"/>
                          </a:solidFill>
                          <a:effectLst/>
                          <a:latin typeface="微软雅黑" panose="020B0503020204020204" pitchFamily="34" charset="-122"/>
                          <a:ea typeface="微软雅黑" panose="020B0503020204020204" pitchFamily="34" charset="-122"/>
                        </a:rPr>
                        <a:t>A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3991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发送数据帧，或路由器 </a:t>
            </a:r>
            <a:r>
              <a:rPr lang="en-US" altLang="zh-CN" sz="1600" b="1" dirty="0">
                <a:latin typeface="微软雅黑" pitchFamily="34" charset="-122"/>
                <a:ea typeface="微软雅黑" pitchFamily="34" charset="-122"/>
              </a:rPr>
              <a:t>R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发送数据，数据帧必须经过 </a:t>
            </a:r>
            <a:r>
              <a:rPr lang="en-US" altLang="zh-CN" sz="1600" b="1" dirty="0">
                <a:latin typeface="微软雅黑" pitchFamily="34" charset="-122"/>
                <a:ea typeface="微软雅黑" pitchFamily="34" charset="-122"/>
              </a:rPr>
              <a:t>AP</a:t>
            </a:r>
            <a:r>
              <a:rPr lang="en-US" altLang="zh-CN" sz="1600" b="1" baseline="-25000" dirty="0">
                <a:latin typeface="微软雅黑" pitchFamily="34" charset="-122"/>
                <a:ea typeface="微软雅黑" pitchFamily="34" charset="-122"/>
              </a:rPr>
              <a:t>2</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转发。</a:t>
            </a: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互联网</a:t>
            </a: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2560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9624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91262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3058194116"/>
              </p:ext>
            </p:extLst>
          </p:nvPr>
        </p:nvGraphicFramePr>
        <p:xfrm>
          <a:off x="522175" y="1382604"/>
          <a:ext cx="8117487" cy="2599445"/>
        </p:xfrm>
        <a:graphic>
          <a:graphicData uri="http://schemas.openxmlformats.org/drawingml/2006/table">
            <a:tbl>
              <a:tblPr/>
              <a:tblGrid>
                <a:gridCol w="13968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160229">
                  <a:extLst>
                    <a:ext uri="{9D8B030D-6E8A-4147-A177-3AD203B41FA5}">
                      <a16:colId xmlns:a16="http://schemas.microsoft.com/office/drawing/2014/main" val="20003"/>
                    </a:ext>
                  </a:extLst>
                </a:gridCol>
                <a:gridCol w="1160229">
                  <a:extLst>
                    <a:ext uri="{9D8B030D-6E8A-4147-A177-3AD203B41FA5}">
                      <a16:colId xmlns:a16="http://schemas.microsoft.com/office/drawing/2014/main" val="20004"/>
                    </a:ext>
                  </a:extLst>
                </a:gridCol>
                <a:gridCol w="1160229">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tblGrid>
              <a:tr h="519889">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来自</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地址</a:t>
                      </a:r>
                      <a:r>
                        <a:rPr lang="en-US" altLang="zh-CN" sz="1400" b="1" dirty="0">
                          <a:solidFill>
                            <a:schemeClr val="bg1"/>
                          </a:solidFill>
                          <a:effectLst/>
                          <a:latin typeface="微软雅黑" panose="020B0503020204020204" pitchFamily="34" charset="-122"/>
                          <a:ea typeface="微软雅黑" panose="020B0503020204020204" pitchFamily="34" charset="-122"/>
                        </a:rPr>
                        <a:t> </a:t>
                      </a:r>
                      <a:r>
                        <a:rPr lang="en-US" sz="1400" b="1" dirty="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C</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a:t>
                      </a:r>
                      <a:r>
                        <a:rPr lang="en-US" sz="1400" b="1" baseline="0" dirty="0">
                          <a:solidFill>
                            <a:schemeClr val="tx1"/>
                          </a:solidFill>
                          <a:effectLst/>
                          <a:latin typeface="微软雅黑" panose="020B0503020204020204" pitchFamily="34" charset="-122"/>
                          <a:ea typeface="微软雅黑" panose="020B0503020204020204" pitchFamily="34" charset="-122"/>
                        </a:rPr>
                        <a:t>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 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en-US" altLang="zh-CN" sz="1400" b="1" dirty="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 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C </a:t>
                      </a:r>
                      <a:r>
                        <a:rPr lang="zh-CN" sz="1400" b="1" dirty="0">
                          <a:solidFill>
                            <a:schemeClr val="tx1"/>
                          </a:solidFill>
                          <a:effectLst/>
                          <a:latin typeface="微软雅黑" panose="020B0503020204020204" pitchFamily="34" charset="-122"/>
                          <a:ea typeface="微软雅黑" panose="020B0503020204020204" pitchFamily="34" charset="-122"/>
                        </a:rPr>
                        <a:t>的地址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2571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560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06265"/>
            <a:ext cx="4161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序号控制、持续期和帧控制字段 </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00982"/>
            <a:ext cx="8345490" cy="3519681"/>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序号控制</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位，其中序号子字段占 </a:t>
            </a:r>
            <a:r>
              <a:rPr lang="en-US" altLang="zh-CN" sz="2000" b="1" dirty="0">
                <a:latin typeface="微软雅黑" pitchFamily="34" charset="-122"/>
                <a:ea typeface="微软雅黑" pitchFamily="34" charset="-122"/>
              </a:rPr>
              <a:t>12 </a:t>
            </a:r>
            <a:r>
              <a:rPr lang="zh-CN" altLang="en-US" sz="2000" b="1" dirty="0">
                <a:latin typeface="微软雅黑" pitchFamily="34" charset="-122"/>
                <a:ea typeface="微软雅黑" pitchFamily="34" charset="-122"/>
              </a:rPr>
              <a:t>位，分片子字段占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持续期</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帧控制</a:t>
            </a:r>
            <a:r>
              <a:rPr lang="zh-CN" altLang="en-US" sz="2000" b="1" dirty="0">
                <a:latin typeface="微软雅黑" pitchFamily="34" charset="-122"/>
                <a:ea typeface="微软雅黑" pitchFamily="34" charset="-122"/>
              </a:rPr>
              <a:t>字段共分为 </a:t>
            </a:r>
            <a:r>
              <a:rPr lang="en-US" altLang="zh-CN" sz="2000" b="1" dirty="0">
                <a:latin typeface="微软雅黑" pitchFamily="34" charset="-122"/>
                <a:ea typeface="微软雅黑" pitchFamily="34" charset="-122"/>
              </a:rPr>
              <a:t>11 </a:t>
            </a:r>
            <a:r>
              <a:rPr lang="zh-CN" altLang="en-US" sz="2000" b="1" dirty="0">
                <a:latin typeface="微软雅黑" pitchFamily="34" charset="-122"/>
                <a:ea typeface="微软雅黑" pitchFamily="34" charset="-122"/>
              </a:rPr>
              <a:t>个子字段：</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协议版本</a:t>
            </a:r>
            <a:r>
              <a:rPr lang="zh-CN" altLang="en-US" sz="2000" b="1" dirty="0">
                <a:latin typeface="微软雅黑" pitchFamily="34" charset="-122"/>
                <a:ea typeface="微软雅黑" pitchFamily="34" charset="-122"/>
              </a:rPr>
              <a:t>字段现在是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字段和</a:t>
            </a:r>
            <a:r>
              <a:rPr lang="zh-CN" altLang="en-US" sz="2000" b="1" dirty="0">
                <a:solidFill>
                  <a:srgbClr val="0000FF"/>
                </a:solidFill>
                <a:latin typeface="微软雅黑" pitchFamily="34" charset="-122"/>
                <a:ea typeface="微软雅黑" pitchFamily="34" charset="-122"/>
              </a:rPr>
              <a:t>子类型</a:t>
            </a:r>
            <a:r>
              <a:rPr lang="zh-CN" altLang="en-US" sz="2000" b="1" dirty="0">
                <a:latin typeface="微软雅黑" pitchFamily="34" charset="-122"/>
                <a:ea typeface="微软雅黑" pitchFamily="34" charset="-122"/>
              </a:rPr>
              <a:t>字段用来区分帧的功能。</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更多分片</a:t>
            </a:r>
            <a:r>
              <a:rPr lang="zh-CN" altLang="en-US" sz="2000" b="1" dirty="0">
                <a:latin typeface="微软雅黑" pitchFamily="34" charset="-122"/>
                <a:ea typeface="微软雅黑" pitchFamily="34" charset="-122"/>
              </a:rPr>
              <a:t>字段置为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时表明这个帧属于一个帧的多个分片之一。</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有线等效保密</a:t>
            </a:r>
            <a:r>
              <a:rPr lang="zh-CN" altLang="en-US" sz="2000" b="1" dirty="0">
                <a:latin typeface="微软雅黑" pitchFamily="34" charset="-122"/>
                <a:ea typeface="微软雅黑" pitchFamily="34" charset="-122"/>
              </a:rPr>
              <a:t>字段 </a:t>
            </a:r>
            <a:r>
              <a:rPr lang="en-US" altLang="zh-CN" sz="2000" b="1" dirty="0">
                <a:latin typeface="微软雅黑" pitchFamily="34" charset="-122"/>
                <a:ea typeface="微软雅黑" pitchFamily="34" charset="-122"/>
              </a:rPr>
              <a:t>WEP </a:t>
            </a: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位。若 </a:t>
            </a:r>
            <a:r>
              <a:rPr lang="en-US" altLang="zh-CN" sz="2000" b="1" dirty="0">
                <a:latin typeface="微软雅黑" pitchFamily="34" charset="-122"/>
                <a:ea typeface="微软雅黑" pitchFamily="34" charset="-122"/>
              </a:rPr>
              <a:t>WEP = 1</a:t>
            </a:r>
            <a:r>
              <a:rPr lang="zh-CN" altLang="en-US" sz="2000" b="1" dirty="0">
                <a:latin typeface="微软雅黑" pitchFamily="34" charset="-122"/>
                <a:ea typeface="微软雅黑" pitchFamily="34" charset="-122"/>
              </a:rPr>
              <a:t>，就表明采用了</a:t>
            </a:r>
            <a:r>
              <a:rPr lang="en-US" altLang="zh-CN" sz="2000" b="1" dirty="0">
                <a:latin typeface="微软雅黑" pitchFamily="34" charset="-122"/>
                <a:ea typeface="微软雅黑" pitchFamily="34" charset="-122"/>
              </a:rPr>
              <a:t>WEP</a:t>
            </a:r>
            <a:r>
              <a:rPr lang="zh-CN" altLang="en-US" sz="2000" b="1" dirty="0">
                <a:latin typeface="微软雅黑" pitchFamily="34" charset="-122"/>
                <a:ea typeface="微软雅黑" pitchFamily="34" charset="-122"/>
              </a:rPr>
              <a:t>加密算法。 </a:t>
            </a:r>
          </a:p>
        </p:txBody>
      </p:sp>
    </p:spTree>
    <p:extLst>
      <p:ext uri="{BB962C8B-B14F-4D97-AF65-F5344CB8AC3E}">
        <p14:creationId xmlns:p14="http://schemas.microsoft.com/office/powerpoint/2010/main" val="33396394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056973" cy="400110"/>
          </a:xfrm>
          <a:prstGeom prst="rect">
            <a:avLst/>
          </a:prstGeom>
        </p:spPr>
        <p:txBody>
          <a:bodyPr wrap="none">
            <a:spAutoFit/>
          </a:bodyPr>
          <a:lstStyle/>
          <a:p>
            <a:r>
              <a:rPr lang="zh-CN" altLang="en-US" sz="2000" b="1" dirty="0">
                <a:latin typeface="微软雅黑" pitchFamily="34" charset="-122"/>
                <a:ea typeface="微软雅黑" pitchFamily="34" charset="-122"/>
              </a:rPr>
              <a:t>分片的发送举例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177498" y="1171446"/>
            <a:ext cx="6814565"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为了提高传输效率，在信道质量较差时，需要把一个较长的帧划分为许多较短的分片。</a:t>
            </a:r>
          </a:p>
        </p:txBody>
      </p:sp>
      <p:sp>
        <p:nvSpPr>
          <p:cNvPr id="6" name="Text Box 6"/>
          <p:cNvSpPr txBox="1">
            <a:spLocks noChangeArrowheads="1"/>
          </p:cNvSpPr>
          <p:nvPr/>
        </p:nvSpPr>
        <p:spPr bwMode="auto">
          <a:xfrm>
            <a:off x="7865350" y="2263083"/>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7" name="Text Box 8"/>
          <p:cNvSpPr txBox="1">
            <a:spLocks noChangeArrowheads="1"/>
          </p:cNvSpPr>
          <p:nvPr/>
        </p:nvSpPr>
        <p:spPr bwMode="auto">
          <a:xfrm>
            <a:off x="7865350" y="3642795"/>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8" name="Text Box 11"/>
          <p:cNvSpPr txBox="1">
            <a:spLocks noChangeArrowheads="1"/>
          </p:cNvSpPr>
          <p:nvPr/>
        </p:nvSpPr>
        <p:spPr bwMode="auto">
          <a:xfrm>
            <a:off x="7865350" y="2963290"/>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9" name="Text Box 9"/>
          <p:cNvSpPr txBox="1">
            <a:spLocks noChangeArrowheads="1"/>
          </p:cNvSpPr>
          <p:nvPr/>
        </p:nvSpPr>
        <p:spPr bwMode="auto">
          <a:xfrm>
            <a:off x="860710" y="218514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源站</a:t>
            </a:r>
          </a:p>
        </p:txBody>
      </p:sp>
      <p:sp>
        <p:nvSpPr>
          <p:cNvPr id="10" name="Text Box 12"/>
          <p:cNvSpPr txBox="1">
            <a:spLocks noChangeArrowheads="1"/>
          </p:cNvSpPr>
          <p:nvPr/>
        </p:nvSpPr>
        <p:spPr bwMode="auto">
          <a:xfrm>
            <a:off x="868196" y="28476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1" name="Text Box 13"/>
          <p:cNvSpPr txBox="1">
            <a:spLocks noChangeArrowheads="1"/>
          </p:cNvSpPr>
          <p:nvPr/>
        </p:nvSpPr>
        <p:spPr bwMode="auto">
          <a:xfrm>
            <a:off x="818567" y="3475964"/>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 </a:t>
            </a:r>
            <a:r>
              <a:rPr kumimoji="1" lang="zh-CN" altLang="en-US" sz="1200" b="1">
                <a:latin typeface="微软雅黑" panose="020B0503020204020204" pitchFamily="34" charset="-122"/>
                <a:ea typeface="微软雅黑" panose="020B0503020204020204" pitchFamily="34" charset="-122"/>
              </a:rPr>
              <a:t>其他站</a:t>
            </a:r>
          </a:p>
        </p:txBody>
      </p:sp>
      <p:sp>
        <p:nvSpPr>
          <p:cNvPr id="12" name="Rectangle 14"/>
          <p:cNvSpPr>
            <a:spLocks noChangeArrowheads="1"/>
          </p:cNvSpPr>
          <p:nvPr/>
        </p:nvSpPr>
        <p:spPr bwMode="auto">
          <a:xfrm>
            <a:off x="1856254" y="2209503"/>
            <a:ext cx="47888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RTS</a:t>
            </a:r>
          </a:p>
        </p:txBody>
      </p:sp>
      <p:sp>
        <p:nvSpPr>
          <p:cNvPr id="13" name="Rectangle 15"/>
          <p:cNvSpPr>
            <a:spLocks noChangeArrowheads="1"/>
          </p:cNvSpPr>
          <p:nvPr/>
        </p:nvSpPr>
        <p:spPr bwMode="auto">
          <a:xfrm>
            <a:off x="2496081" y="2890226"/>
            <a:ext cx="480200" cy="304438"/>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CTS</a:t>
            </a:r>
          </a:p>
        </p:txBody>
      </p:sp>
      <p:sp>
        <p:nvSpPr>
          <p:cNvPr id="14" name="Rectangle 16"/>
          <p:cNvSpPr>
            <a:spLocks noChangeArrowheads="1"/>
          </p:cNvSpPr>
          <p:nvPr/>
        </p:nvSpPr>
        <p:spPr bwMode="auto">
          <a:xfrm>
            <a:off x="3137227" y="2209503"/>
            <a:ext cx="720300" cy="304438"/>
          </a:xfrm>
          <a:prstGeom prst="rect">
            <a:avLst/>
          </a:prstGeom>
          <a:solidFill>
            <a:srgbClr val="99FFCC"/>
          </a:solidFill>
          <a:ln w="9525">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a:t>
            </a:r>
            <a:r>
              <a:rPr lang="zh-CN" altLang="en-US" sz="7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0</a:t>
            </a:r>
          </a:p>
        </p:txBody>
      </p:sp>
      <p:sp>
        <p:nvSpPr>
          <p:cNvPr id="15" name="Line 17"/>
          <p:cNvSpPr>
            <a:spLocks noChangeShapeType="1"/>
          </p:cNvSpPr>
          <p:nvPr/>
        </p:nvSpPr>
        <p:spPr bwMode="auto">
          <a:xfrm>
            <a:off x="2335134" y="1983000"/>
            <a:ext cx="0" cy="1590384"/>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a:off x="2496081" y="1983000"/>
            <a:ext cx="0" cy="121166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2976281" y="2890225"/>
            <a:ext cx="0" cy="68315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3137226" y="2209503"/>
            <a:ext cx="0" cy="9851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21"/>
          <p:cNvSpPr>
            <a:spLocks noChangeArrowheads="1"/>
          </p:cNvSpPr>
          <p:nvPr/>
        </p:nvSpPr>
        <p:spPr bwMode="auto">
          <a:xfrm>
            <a:off x="4018473" y="2890226"/>
            <a:ext cx="476242"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ACK0</a:t>
            </a:r>
          </a:p>
        </p:txBody>
      </p:sp>
      <p:sp>
        <p:nvSpPr>
          <p:cNvPr id="20" name="Line 22"/>
          <p:cNvSpPr>
            <a:spLocks noChangeShapeType="1"/>
          </p:cNvSpPr>
          <p:nvPr/>
        </p:nvSpPr>
        <p:spPr bwMode="auto">
          <a:xfrm>
            <a:off x="3857527" y="2437222"/>
            <a:ext cx="0" cy="75744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3"/>
          <p:cNvSpPr>
            <a:spLocks noChangeShapeType="1"/>
          </p:cNvSpPr>
          <p:nvPr/>
        </p:nvSpPr>
        <p:spPr bwMode="auto">
          <a:xfrm>
            <a:off x="4018473"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Rectangle 24"/>
          <p:cNvSpPr>
            <a:spLocks noChangeArrowheads="1"/>
          </p:cNvSpPr>
          <p:nvPr/>
        </p:nvSpPr>
        <p:spPr bwMode="auto">
          <a:xfrm>
            <a:off x="4659620"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1</a:t>
            </a:r>
          </a:p>
        </p:txBody>
      </p:sp>
      <p:sp>
        <p:nvSpPr>
          <p:cNvPr id="23" name="Rectangle 25"/>
          <p:cNvSpPr>
            <a:spLocks noChangeArrowheads="1"/>
          </p:cNvSpPr>
          <p:nvPr/>
        </p:nvSpPr>
        <p:spPr bwMode="auto">
          <a:xfrm>
            <a:off x="5540865" y="2890226"/>
            <a:ext cx="487289"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ACK1</a:t>
            </a:r>
          </a:p>
        </p:txBody>
      </p:sp>
      <p:sp>
        <p:nvSpPr>
          <p:cNvPr id="24" name="Line 27"/>
          <p:cNvSpPr>
            <a:spLocks noChangeShapeType="1"/>
          </p:cNvSpPr>
          <p:nvPr/>
        </p:nvSpPr>
        <p:spPr bwMode="auto">
          <a:xfrm flipH="1">
            <a:off x="4484161" y="2513940"/>
            <a:ext cx="15831" cy="105700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4660938"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9"/>
          <p:cNvSpPr>
            <a:spLocks noChangeShapeType="1"/>
          </p:cNvSpPr>
          <p:nvPr/>
        </p:nvSpPr>
        <p:spPr bwMode="auto">
          <a:xfrm>
            <a:off x="5381239"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30"/>
          <p:cNvSpPr>
            <a:spLocks noChangeShapeType="1"/>
          </p:cNvSpPr>
          <p:nvPr/>
        </p:nvSpPr>
        <p:spPr bwMode="auto">
          <a:xfrm>
            <a:off x="5542184"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31"/>
          <p:cNvSpPr>
            <a:spLocks noChangeShapeType="1"/>
          </p:cNvSpPr>
          <p:nvPr/>
        </p:nvSpPr>
        <p:spPr bwMode="auto">
          <a:xfrm>
            <a:off x="6028154" y="2513941"/>
            <a:ext cx="6595" cy="112154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a:off x="61833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33"/>
          <p:cNvSpPr>
            <a:spLocks noChangeShapeType="1"/>
          </p:cNvSpPr>
          <p:nvPr/>
        </p:nvSpPr>
        <p:spPr bwMode="auto">
          <a:xfrm>
            <a:off x="69036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4"/>
          <p:cNvSpPr>
            <a:spLocks noChangeShapeType="1"/>
          </p:cNvSpPr>
          <p:nvPr/>
        </p:nvSpPr>
        <p:spPr bwMode="auto">
          <a:xfrm>
            <a:off x="7064577"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35"/>
          <p:cNvSpPr>
            <a:spLocks noChangeArrowheads="1"/>
          </p:cNvSpPr>
          <p:nvPr/>
        </p:nvSpPr>
        <p:spPr bwMode="auto">
          <a:xfrm>
            <a:off x="6183332"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2</a:t>
            </a:r>
          </a:p>
        </p:txBody>
      </p:sp>
      <p:sp>
        <p:nvSpPr>
          <p:cNvPr id="33" name="Rectangle 36"/>
          <p:cNvSpPr>
            <a:spLocks noChangeArrowheads="1"/>
          </p:cNvSpPr>
          <p:nvPr/>
        </p:nvSpPr>
        <p:spPr bwMode="auto">
          <a:xfrm>
            <a:off x="7064577" y="2890226"/>
            <a:ext cx="534288"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ACK2</a:t>
            </a:r>
          </a:p>
        </p:txBody>
      </p:sp>
      <p:sp>
        <p:nvSpPr>
          <p:cNvPr id="34" name="Line 37"/>
          <p:cNvSpPr>
            <a:spLocks noChangeShapeType="1"/>
          </p:cNvSpPr>
          <p:nvPr/>
        </p:nvSpPr>
        <p:spPr bwMode="auto">
          <a:xfrm>
            <a:off x="2017200" y="2058501"/>
            <a:ext cx="31793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38"/>
          <p:cNvSpPr>
            <a:spLocks noChangeShapeType="1"/>
          </p:cNvSpPr>
          <p:nvPr/>
        </p:nvSpPr>
        <p:spPr bwMode="auto">
          <a:xfrm flipH="1">
            <a:off x="2498720" y="2058501"/>
            <a:ext cx="31925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Text Box 39"/>
          <p:cNvSpPr txBox="1">
            <a:spLocks noChangeArrowheads="1"/>
          </p:cNvSpPr>
          <p:nvPr/>
        </p:nvSpPr>
        <p:spPr bwMode="auto">
          <a:xfrm>
            <a:off x="2213766" y="1533477"/>
            <a:ext cx="6118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CC00FF"/>
                </a:solidFill>
                <a:latin typeface="微软雅黑" panose="020B0503020204020204" pitchFamily="34" charset="-122"/>
                <a:ea typeface="微软雅黑" panose="020B0503020204020204" pitchFamily="34" charset="-122"/>
              </a:rPr>
              <a:t>SIFS</a:t>
            </a:r>
          </a:p>
        </p:txBody>
      </p:sp>
      <p:sp>
        <p:nvSpPr>
          <p:cNvPr id="37" name="Line 40"/>
          <p:cNvSpPr>
            <a:spLocks noChangeShapeType="1"/>
          </p:cNvSpPr>
          <p:nvPr/>
        </p:nvSpPr>
        <p:spPr bwMode="auto">
          <a:xfrm flipH="1">
            <a:off x="2416927" y="1830782"/>
            <a:ext cx="79154" cy="22772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41"/>
          <p:cNvSpPr>
            <a:spLocks noChangeArrowheads="1"/>
          </p:cNvSpPr>
          <p:nvPr/>
        </p:nvSpPr>
        <p:spPr bwMode="auto">
          <a:xfrm>
            <a:off x="2335134" y="3565950"/>
            <a:ext cx="2149027"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(RTS)</a:t>
            </a:r>
          </a:p>
        </p:txBody>
      </p:sp>
      <p:sp>
        <p:nvSpPr>
          <p:cNvPr id="39" name="Rectangle 42"/>
          <p:cNvSpPr>
            <a:spLocks noChangeArrowheads="1"/>
          </p:cNvSpPr>
          <p:nvPr/>
        </p:nvSpPr>
        <p:spPr bwMode="auto">
          <a:xfrm>
            <a:off x="2976281" y="3868081"/>
            <a:ext cx="15237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NAV (CTS)</a:t>
            </a:r>
          </a:p>
        </p:txBody>
      </p:sp>
      <p:sp>
        <p:nvSpPr>
          <p:cNvPr id="40" name="AutoShape 43"/>
          <p:cNvSpPr>
            <a:spLocks/>
          </p:cNvSpPr>
          <p:nvPr/>
        </p:nvSpPr>
        <p:spPr bwMode="auto">
          <a:xfrm rot="16200000">
            <a:off x="5186905" y="-87380"/>
            <a:ext cx="227720" cy="4327077"/>
          </a:xfrm>
          <a:prstGeom prst="rightBrace">
            <a:avLst>
              <a:gd name="adj1" fmla="val 146167"/>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Text Box 44"/>
          <p:cNvSpPr txBox="1">
            <a:spLocks noChangeArrowheads="1"/>
          </p:cNvSpPr>
          <p:nvPr/>
        </p:nvSpPr>
        <p:spPr bwMode="auto">
          <a:xfrm>
            <a:off x="4067350" y="1574770"/>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C00FF"/>
                </a:solidFill>
                <a:latin typeface="微软雅黑" panose="020B0503020204020204" pitchFamily="34" charset="-122"/>
                <a:ea typeface="微软雅黑" panose="020B0503020204020204" pitchFamily="34" charset="-122"/>
              </a:rPr>
              <a:t>长的帧划分为许多分片</a:t>
            </a:r>
          </a:p>
        </p:txBody>
      </p:sp>
      <p:sp>
        <p:nvSpPr>
          <p:cNvPr id="42" name="Rectangle 48"/>
          <p:cNvSpPr>
            <a:spLocks noChangeArrowheads="1"/>
          </p:cNvSpPr>
          <p:nvPr/>
        </p:nvSpPr>
        <p:spPr bwMode="auto">
          <a:xfrm>
            <a:off x="4484161" y="3565950"/>
            <a:ext cx="1555373" cy="309436"/>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a:t>
            </a:r>
            <a:r>
              <a:rPr lang="zh-CN" altLang="en-US" sz="1200" b="1" dirty="0">
                <a:solidFill>
                  <a:schemeClr val="bg1"/>
                </a:solidFill>
                <a:latin typeface="微软雅黑" panose="020B0503020204020204" pitchFamily="34" charset="-122"/>
                <a:ea typeface="微软雅黑" panose="020B0503020204020204" pitchFamily="34" charset="-122"/>
              </a:rPr>
              <a:t>分片</a:t>
            </a:r>
            <a:r>
              <a:rPr lang="en-US" altLang="zh-CN" sz="1200" b="1" dirty="0">
                <a:solidFill>
                  <a:schemeClr val="bg1"/>
                </a:solidFill>
                <a:latin typeface="微软雅黑" panose="020B0503020204020204" pitchFamily="34" charset="-122"/>
                <a:ea typeface="微软雅黑" panose="020B0503020204020204" pitchFamily="34" charset="-122"/>
              </a:rPr>
              <a:t>0)</a:t>
            </a:r>
          </a:p>
        </p:txBody>
      </p:sp>
      <p:sp>
        <p:nvSpPr>
          <p:cNvPr id="43" name="Rectangle 49"/>
          <p:cNvSpPr>
            <a:spLocks noChangeArrowheads="1"/>
          </p:cNvSpPr>
          <p:nvPr/>
        </p:nvSpPr>
        <p:spPr bwMode="auto">
          <a:xfrm>
            <a:off x="4484162" y="3868081"/>
            <a:ext cx="1554054"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(ACK0)</a:t>
            </a:r>
          </a:p>
        </p:txBody>
      </p:sp>
      <p:sp>
        <p:nvSpPr>
          <p:cNvPr id="44" name="Rectangle 50"/>
          <p:cNvSpPr>
            <a:spLocks noChangeArrowheads="1"/>
          </p:cNvSpPr>
          <p:nvPr/>
        </p:nvSpPr>
        <p:spPr bwMode="auto">
          <a:xfrm>
            <a:off x="6034257" y="3868081"/>
            <a:ext cx="15580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(ACK1)</a:t>
            </a:r>
          </a:p>
        </p:txBody>
      </p:sp>
      <p:sp>
        <p:nvSpPr>
          <p:cNvPr id="45" name="Line 51"/>
          <p:cNvSpPr>
            <a:spLocks noChangeShapeType="1"/>
          </p:cNvSpPr>
          <p:nvPr/>
        </p:nvSpPr>
        <p:spPr bwMode="auto">
          <a:xfrm>
            <a:off x="7596226" y="2504198"/>
            <a:ext cx="0" cy="106675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Rectangle 52"/>
          <p:cNvSpPr>
            <a:spLocks noChangeArrowheads="1"/>
          </p:cNvSpPr>
          <p:nvPr/>
        </p:nvSpPr>
        <p:spPr bwMode="auto">
          <a:xfrm>
            <a:off x="6034258" y="3565950"/>
            <a:ext cx="156197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NAV (</a:t>
            </a:r>
            <a:r>
              <a:rPr lang="zh-CN" altLang="en-US" sz="1200" b="1">
                <a:solidFill>
                  <a:schemeClr val="bg1"/>
                </a:solidFill>
                <a:latin typeface="微软雅黑" panose="020B0503020204020204" pitchFamily="34" charset="-122"/>
                <a:ea typeface="微软雅黑" panose="020B0503020204020204" pitchFamily="34" charset="-122"/>
              </a:rPr>
              <a:t>分片</a:t>
            </a:r>
            <a:r>
              <a:rPr lang="en-US" altLang="zh-CN" sz="1200" b="1">
                <a:solidFill>
                  <a:schemeClr val="bg1"/>
                </a:solidFill>
                <a:latin typeface="微软雅黑" panose="020B0503020204020204" pitchFamily="34" charset="-122"/>
                <a:ea typeface="微软雅黑" panose="020B0503020204020204" pitchFamily="34" charset="-122"/>
              </a:rPr>
              <a:t>1)</a:t>
            </a:r>
          </a:p>
        </p:txBody>
      </p:sp>
      <p:sp>
        <p:nvSpPr>
          <p:cNvPr id="47" name="Line 7"/>
          <p:cNvSpPr>
            <a:spLocks noChangeShapeType="1"/>
          </p:cNvSpPr>
          <p:nvPr/>
        </p:nvSpPr>
        <p:spPr bwMode="auto">
          <a:xfrm>
            <a:off x="945985" y="3875386"/>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10"/>
          <p:cNvSpPr>
            <a:spLocks noChangeShapeType="1"/>
          </p:cNvSpPr>
          <p:nvPr/>
        </p:nvSpPr>
        <p:spPr bwMode="auto">
          <a:xfrm>
            <a:off x="944665" y="3194663"/>
            <a:ext cx="7126485"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5"/>
          <p:cNvSpPr>
            <a:spLocks noChangeShapeType="1"/>
          </p:cNvSpPr>
          <p:nvPr/>
        </p:nvSpPr>
        <p:spPr bwMode="auto">
          <a:xfrm>
            <a:off x="945985" y="2513940"/>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091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1169717"/>
            <a:ext cx="8272930"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无线个人区域网 </a:t>
            </a:r>
            <a:r>
              <a:rPr lang="en-US" altLang="zh-CN" sz="2000" b="1" dirty="0">
                <a:latin typeface="微软雅黑" pitchFamily="34" charset="-122"/>
                <a:ea typeface="微软雅黑" pitchFamily="34" charset="-122"/>
              </a:rPr>
              <a:t>WPAN (Wireless Personal Area Network) </a:t>
            </a:r>
            <a:r>
              <a:rPr lang="zh-CN" altLang="en-US" sz="2000" b="1" dirty="0">
                <a:latin typeface="微软雅黑" pitchFamily="34" charset="-122"/>
                <a:ea typeface="微软雅黑" pitchFamily="34" charset="-122"/>
              </a:rPr>
              <a:t>就是在个人工作地方把属于个人使用的电子设备用无线技术连接起来</a:t>
            </a:r>
            <a:r>
              <a:rPr lang="zh-CN" altLang="en-US" sz="2000" b="1" dirty="0">
                <a:solidFill>
                  <a:srgbClr val="0000FF"/>
                </a:solidFill>
                <a:latin typeface="微软雅黑" pitchFamily="34" charset="-122"/>
                <a:ea typeface="微软雅黑" pitchFamily="34" charset="-122"/>
              </a:rPr>
              <a:t>自组网络</a:t>
            </a:r>
            <a:r>
              <a:rPr lang="zh-CN" altLang="en-US" sz="2000" b="1" dirty="0">
                <a:latin typeface="微软雅黑" pitchFamily="34" charset="-122"/>
                <a:ea typeface="微软雅黑" pitchFamily="34" charset="-122"/>
              </a:rPr>
              <a:t>，不需要使用接入点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整个网络的范围大约在 </a:t>
            </a:r>
            <a:r>
              <a:rPr lang="en-US" altLang="zh-CN" sz="2000" b="1" dirty="0">
                <a:latin typeface="微软雅黑" pitchFamily="34" charset="-122"/>
                <a:ea typeface="微软雅黑" pitchFamily="34" charset="-122"/>
              </a:rPr>
              <a:t>10 m </a:t>
            </a:r>
            <a:r>
              <a:rPr lang="zh-CN" altLang="en-US" sz="2000" b="1" dirty="0">
                <a:latin typeface="微软雅黑" pitchFamily="34" charset="-122"/>
                <a:ea typeface="微软雅黑" pitchFamily="34" charset="-122"/>
              </a:rPr>
              <a:t>左右。</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可以是一个人使用，也可以是若干人共同使用。</a:t>
            </a:r>
          </a:p>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无线个人区域网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个人区域网 </a:t>
            </a:r>
            <a:r>
              <a:rPr lang="en-US" altLang="zh-CN" sz="2000" b="1" dirty="0">
                <a:latin typeface="微软雅黑" pitchFamily="34" charset="-122"/>
                <a:ea typeface="微软雅黑" pitchFamily="34" charset="-122"/>
              </a:rPr>
              <a:t>PAN (Personal Area Network) </a:t>
            </a:r>
            <a:r>
              <a:rPr lang="zh-CN" altLang="en-US" sz="2000" b="1" dirty="0">
                <a:latin typeface="微软雅黑" pitchFamily="34" charset="-122"/>
                <a:ea typeface="微软雅黑" pitchFamily="34" charset="-122"/>
              </a:rPr>
              <a:t>并不完全等同，因为 </a:t>
            </a:r>
            <a:r>
              <a:rPr lang="en-US" altLang="zh-CN" sz="2000" b="1" dirty="0">
                <a:latin typeface="微软雅黑" pitchFamily="34" charset="-122"/>
                <a:ea typeface="微软雅黑" pitchFamily="34" charset="-122"/>
              </a:rPr>
              <a:t>PAN </a:t>
            </a:r>
            <a:r>
              <a:rPr lang="zh-CN" altLang="en-US" sz="2000" b="1" dirty="0">
                <a:latin typeface="微软雅黑" pitchFamily="34" charset="-122"/>
                <a:ea typeface="微软雅黑" pitchFamily="34" charset="-122"/>
              </a:rPr>
              <a:t>不一定都是使用无线连接的。 </a:t>
            </a:r>
          </a:p>
        </p:txBody>
      </p:sp>
      <p:sp>
        <p:nvSpPr>
          <p:cNvPr id="5" name="AutoShape 5"/>
          <p:cNvSpPr>
            <a:spLocks noChangeArrowheads="1"/>
          </p:cNvSpPr>
          <p:nvPr/>
        </p:nvSpPr>
        <p:spPr bwMode="auto">
          <a:xfrm>
            <a:off x="545144" y="79430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575017" y="752032"/>
            <a:ext cx="3993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9.2</a:t>
            </a:r>
            <a:r>
              <a:rPr lang="en-US" altLang="zh-CN" sz="2400" b="1" dirty="0">
                <a:solidFill>
                  <a:schemeClr val="bg1"/>
                </a:solidFill>
                <a:latin typeface="微软雅黑" pitchFamily="34" charset="-122"/>
                <a:ea typeface="微软雅黑" pitchFamily="34" charset="-122"/>
              </a:rPr>
              <a:t>  </a:t>
            </a:r>
            <a:r>
              <a:rPr lang="zh-CN" altLang="en-US" sz="2400" b="1" dirty="0">
                <a:solidFill>
                  <a:schemeClr val="bg1"/>
                </a:solidFill>
                <a:latin typeface="微软雅黑" pitchFamily="34" charset="-122"/>
                <a:ea typeface="微软雅黑" pitchFamily="34" charset="-122"/>
              </a:rPr>
              <a:t>无线个人区域网</a:t>
            </a:r>
            <a:r>
              <a:rPr lang="en-US" altLang="zh-CN" sz="2400" b="1" dirty="0">
                <a:solidFill>
                  <a:schemeClr val="bg1"/>
                </a:solidFill>
                <a:latin typeface="微软雅黑" pitchFamily="34" charset="-122"/>
                <a:ea typeface="微软雅黑" pitchFamily="34" charset="-122"/>
              </a:rPr>
              <a:t>WPAN</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5279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9475" y="113385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是一个有固定基础设施的无线局域网的国际标准。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是个相当复杂的标准。但简单地说，</a:t>
            </a: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就是无线以太网的标准</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它使用星形拓扑，其中心叫做</a:t>
            </a:r>
            <a:r>
              <a:rPr lang="zh-CN" altLang="en-US" sz="2000" b="1" dirty="0">
                <a:solidFill>
                  <a:srgbClr val="0000FF"/>
                </a:solidFill>
                <a:latin typeface="微软雅黑" pitchFamily="34" charset="-122"/>
                <a:ea typeface="微软雅黑" pitchFamily="34" charset="-122"/>
              </a:rPr>
              <a:t>接入点 </a:t>
            </a:r>
            <a:r>
              <a:rPr lang="en-US" altLang="zh-CN" sz="2000" b="1" dirty="0">
                <a:latin typeface="微软雅黑" pitchFamily="34" charset="-122"/>
                <a:ea typeface="微软雅黑" pitchFamily="34" charset="-122"/>
              </a:rPr>
              <a:t>AP (Access Point)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层使用 </a:t>
            </a:r>
            <a:r>
              <a:rPr lang="en-US" altLang="zh-CN" sz="2000" b="1" dirty="0">
                <a:solidFill>
                  <a:srgbClr val="0000FF"/>
                </a:solidFill>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凡使用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系列协议的局域网又称为 </a:t>
            </a:r>
            <a:r>
              <a:rPr lang="en-US" altLang="zh-CN" sz="2000" b="1" dirty="0">
                <a:solidFill>
                  <a:srgbClr val="0000FF"/>
                </a:solidFill>
                <a:latin typeface="微软雅黑" pitchFamily="34" charset="-122"/>
                <a:ea typeface="微软雅黑" pitchFamily="34" charset="-122"/>
              </a:rPr>
              <a:t>Wi-Fi </a:t>
            </a:r>
            <a:r>
              <a:rPr lang="en-US" altLang="zh-CN" sz="2000" b="1" dirty="0">
                <a:latin typeface="微软雅黑" pitchFamily="34" charset="-122"/>
                <a:ea typeface="微软雅黑" pitchFamily="34" charset="-122"/>
              </a:rPr>
              <a:t>(Wireless-Fidelity</a:t>
            </a:r>
            <a:r>
              <a:rPr lang="zh-CN" altLang="en-US" sz="2000" b="1" dirty="0">
                <a:latin typeface="微软雅黑" pitchFamily="34" charset="-122"/>
                <a:ea typeface="微软雅黑" pitchFamily="34" charset="-122"/>
              </a:rPr>
              <a:t>，意思是“无线保真度”。</a:t>
            </a:r>
          </a:p>
        </p:txBody>
      </p:sp>
      <p:sp>
        <p:nvSpPr>
          <p:cNvPr id="7" name="AutoShape 5"/>
          <p:cNvSpPr>
            <a:spLocks noChangeArrowheads="1"/>
          </p:cNvSpPr>
          <p:nvPr/>
        </p:nvSpPr>
        <p:spPr bwMode="auto">
          <a:xfrm>
            <a:off x="509475" y="7608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604047" y="727650"/>
            <a:ext cx="1962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4495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529081" y="1219493"/>
            <a:ext cx="4094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和 </a:t>
            </a:r>
            <a:r>
              <a:rPr lang="en-US" altLang="zh-CN" sz="2400" b="1" dirty="0">
                <a:solidFill>
                  <a:schemeClr val="bg1"/>
                </a:solidFill>
                <a:latin typeface="微软雅黑" pitchFamily="34" charset="-122"/>
                <a:ea typeface="微软雅黑" pitchFamily="34" charset="-122"/>
              </a:rPr>
              <a:t>WLAN </a:t>
            </a:r>
            <a:r>
              <a:rPr lang="zh-CN" altLang="en-US" sz="2400" b="1" dirty="0">
                <a:solidFill>
                  <a:schemeClr val="bg1"/>
                </a:solidFill>
                <a:latin typeface="微软雅黑" pitchFamily="34" charset="-122"/>
                <a:ea typeface="微软雅黑" pitchFamily="34" charset="-122"/>
              </a:rPr>
              <a:t>并不一样 </a:t>
            </a:r>
          </a:p>
        </p:txBody>
      </p:sp>
      <p:sp>
        <p:nvSpPr>
          <p:cNvPr id="4" name="Rectangle 46"/>
          <p:cNvSpPr>
            <a:spLocks noChangeArrowheads="1"/>
          </p:cNvSpPr>
          <p:nvPr/>
        </p:nvSpPr>
        <p:spPr bwMode="auto">
          <a:xfrm>
            <a:off x="511896" y="1728925"/>
            <a:ext cx="827726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是以个人为中心来使用的无线个人区域网，它实际上就是一个低功率、小范围、低速率和低价格的电缆替代技术。</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WLAN </a:t>
            </a:r>
            <a:r>
              <a:rPr lang="zh-CN" altLang="en-US" sz="2000" b="1" dirty="0">
                <a:latin typeface="微软雅黑" pitchFamily="34" charset="-122"/>
                <a:ea typeface="微软雅黑" pitchFamily="34" charset="-122"/>
              </a:rPr>
              <a:t>却是同时为许多用户服务的无线局域网，它是一个大功率、中等范围、高速率的局域网。 </a:t>
            </a:r>
          </a:p>
        </p:txBody>
      </p:sp>
    </p:spTree>
    <p:extLst>
      <p:ext uri="{BB962C8B-B14F-4D97-AF65-F5344CB8AC3E}">
        <p14:creationId xmlns:p14="http://schemas.microsoft.com/office/powerpoint/2010/main" val="1648023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5085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627779" y="1225392"/>
            <a:ext cx="1897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标准</a:t>
            </a:r>
          </a:p>
        </p:txBody>
      </p:sp>
      <p:sp>
        <p:nvSpPr>
          <p:cNvPr id="4" name="Rectangle 46"/>
          <p:cNvSpPr>
            <a:spLocks noChangeArrowheads="1"/>
          </p:cNvSpPr>
          <p:nvPr/>
        </p:nvSpPr>
        <p:spPr bwMode="auto">
          <a:xfrm>
            <a:off x="511896" y="1734824"/>
            <a:ext cx="799648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标准由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802.15 </a:t>
            </a:r>
            <a:r>
              <a:rPr lang="zh-CN" altLang="en-US" sz="2000" b="1" dirty="0">
                <a:latin typeface="微软雅黑" pitchFamily="34" charset="-122"/>
                <a:ea typeface="微软雅黑" pitchFamily="34" charset="-122"/>
              </a:rPr>
              <a:t>工作组制定，这个标准也是包括</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层和物理层这两层的标准。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都工作在 </a:t>
            </a:r>
            <a:r>
              <a:rPr lang="en-US" altLang="zh-CN" sz="2000" b="1" dirty="0">
                <a:latin typeface="微软雅黑" pitchFamily="34" charset="-122"/>
                <a:ea typeface="微软雅黑" pitchFamily="34" charset="-122"/>
              </a:rPr>
              <a:t>2.4 GHz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ISM </a:t>
            </a:r>
            <a:r>
              <a:rPr lang="zh-CN" altLang="en-US" sz="2000" b="1" dirty="0">
                <a:latin typeface="微软雅黑" pitchFamily="34" charset="-122"/>
                <a:ea typeface="微软雅黑" pitchFamily="34" charset="-122"/>
              </a:rPr>
              <a:t>频段。</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顺便指出，欧洲的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标准则把无线个人区域网取名为 </a:t>
            </a:r>
            <a:r>
              <a:rPr lang="en-US" altLang="zh-CN" sz="2000" b="1" dirty="0" err="1">
                <a:latin typeface="微软雅黑" pitchFamily="34" charset="-122"/>
                <a:ea typeface="微软雅黑" pitchFamily="34" charset="-122"/>
              </a:rPr>
              <a:t>HiperPAN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0936909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96437"/>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最早使用的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年爱立信公司推出的蓝牙系统，其标准是 </a:t>
            </a:r>
            <a:r>
              <a:rPr lang="en-US" altLang="zh-CN" sz="2000" b="1" dirty="0">
                <a:latin typeface="微软雅黑" pitchFamily="34" charset="-122"/>
                <a:ea typeface="微软雅黑" pitchFamily="34" charset="-122"/>
              </a:rPr>
              <a:t>IEEE 802.15.1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蓝牙的数据率为 </a:t>
            </a:r>
            <a:r>
              <a:rPr lang="en-US" altLang="zh-CN" sz="2000" b="1" dirty="0">
                <a:latin typeface="微软雅黑" pitchFamily="34" charset="-122"/>
                <a:ea typeface="微软雅黑" pitchFamily="34" charset="-122"/>
              </a:rPr>
              <a:t>720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，通信范围在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米左右。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蓝牙使用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方式和扩频跳频 </a:t>
            </a:r>
            <a:r>
              <a:rPr lang="en-US" altLang="zh-CN" sz="2000" b="1" dirty="0">
                <a:latin typeface="微软雅黑" pitchFamily="34" charset="-122"/>
                <a:ea typeface="微软雅黑" pitchFamily="34" charset="-122"/>
              </a:rPr>
              <a:t>FHSS </a:t>
            </a:r>
            <a:r>
              <a:rPr lang="zh-CN" altLang="en-US" sz="2000" b="1" dirty="0">
                <a:latin typeface="微软雅黑" pitchFamily="34" charset="-122"/>
                <a:ea typeface="微软雅黑" pitchFamily="34" charset="-122"/>
              </a:rPr>
              <a:t>技术组成不用基站的</a:t>
            </a:r>
            <a:r>
              <a:rPr lang="zh-CN" altLang="en-US" sz="2000" b="1" dirty="0">
                <a:solidFill>
                  <a:srgbClr val="0000FF"/>
                </a:solidFill>
                <a:latin typeface="微软雅黑" pitchFamily="34" charset="-122"/>
                <a:ea typeface="微软雅黑" pitchFamily="34" charset="-122"/>
              </a:rPr>
              <a:t>皮可网</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12344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8256" y="1090231"/>
            <a:ext cx="30737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蓝牙系统 </a:t>
            </a:r>
            <a:r>
              <a:rPr lang="en-US" altLang="zh-CN" sz="2000" b="1" dirty="0">
                <a:solidFill>
                  <a:schemeClr val="bg1"/>
                </a:solidFill>
                <a:latin typeface="微软雅黑" pitchFamily="34" charset="-122"/>
                <a:ea typeface="微软雅黑" pitchFamily="34" charset="-122"/>
              </a:rPr>
              <a:t>(Bluetooth)</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373891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149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a:spLocks noChangeArrowheads="1"/>
          </p:cNvSpPr>
          <p:nvPr/>
        </p:nvSpPr>
        <p:spPr bwMode="auto">
          <a:xfrm>
            <a:off x="635844" y="965125"/>
            <a:ext cx="21996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皮可网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p>
        </p:txBody>
      </p:sp>
      <p:sp>
        <p:nvSpPr>
          <p:cNvPr id="7" name="Rectangle 46"/>
          <p:cNvSpPr>
            <a:spLocks noChangeArrowheads="1"/>
          </p:cNvSpPr>
          <p:nvPr/>
        </p:nvSpPr>
        <p:spPr bwMode="auto">
          <a:xfrm>
            <a:off x="517853" y="1359842"/>
            <a:ext cx="8133857" cy="3054682"/>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直译就是“微微网”，表示这种无线网络的覆盖面积非常小。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每一个皮可网有一个</a:t>
            </a:r>
            <a:r>
              <a:rPr lang="zh-CN" altLang="en-US" sz="2000" b="1" dirty="0">
                <a:solidFill>
                  <a:srgbClr val="0000FF"/>
                </a:solidFill>
                <a:latin typeface="微软雅黑" pitchFamily="34" charset="-122"/>
                <a:ea typeface="微软雅黑" pitchFamily="34" charset="-122"/>
              </a:rPr>
              <a:t>主设备 </a:t>
            </a:r>
            <a:r>
              <a:rPr lang="en-US" altLang="zh-CN" sz="2000" b="1" dirty="0">
                <a:latin typeface="微软雅黑" pitchFamily="34" charset="-122"/>
                <a:ea typeface="微软雅黑" pitchFamily="34" charset="-122"/>
              </a:rPr>
              <a:t>(Master)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最多 </a:t>
            </a:r>
            <a:r>
              <a:rPr lang="en-US" altLang="zh-CN" sz="2000" b="1" dirty="0">
                <a:solidFill>
                  <a:srgbClr val="0000FF"/>
                </a:solidFill>
                <a:latin typeface="微软雅黑" pitchFamily="34" charset="-122"/>
                <a:ea typeface="微软雅黑" pitchFamily="34" charset="-122"/>
              </a:rPr>
              <a:t>7 </a:t>
            </a:r>
            <a:r>
              <a:rPr lang="zh-CN" altLang="en-US" sz="2000" b="1" dirty="0">
                <a:solidFill>
                  <a:srgbClr val="0000FF"/>
                </a:solidFill>
                <a:latin typeface="微软雅黑" pitchFamily="34" charset="-122"/>
                <a:ea typeface="微软雅黑" pitchFamily="34" charset="-122"/>
              </a:rPr>
              <a:t>个</a:t>
            </a:r>
            <a:r>
              <a:rPr lang="zh-CN" altLang="en-US" sz="2000" b="1" dirty="0">
                <a:latin typeface="微软雅黑" pitchFamily="34" charset="-122"/>
                <a:ea typeface="微软雅黑" pitchFamily="34" charset="-122"/>
              </a:rPr>
              <a:t>工作的</a:t>
            </a:r>
            <a:r>
              <a:rPr lang="zh-CN" altLang="en-US" sz="2000" b="1" dirty="0">
                <a:solidFill>
                  <a:srgbClr val="0000FF"/>
                </a:solidFill>
                <a:latin typeface="微软雅黑" pitchFamily="34" charset="-122"/>
                <a:ea typeface="微软雅黑" pitchFamily="34" charset="-122"/>
              </a:rPr>
              <a:t>从设备 </a:t>
            </a:r>
            <a:r>
              <a:rPr lang="en-US" altLang="zh-CN" sz="2000" b="1" dirty="0">
                <a:latin typeface="微软雅黑" pitchFamily="34" charset="-122"/>
                <a:ea typeface="微软雅黑" pitchFamily="34" charset="-122"/>
              </a:rPr>
              <a:t>(Slave)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通过共享主设备或从设备，可以把多个皮可网链接起来，形成一个范围更大的</a:t>
            </a:r>
            <a:r>
              <a:rPr lang="zh-CN" altLang="en-US" sz="2000" b="1" dirty="0">
                <a:solidFill>
                  <a:srgbClr val="0000FF"/>
                </a:solidFill>
                <a:latin typeface="微软雅黑" pitchFamily="34" charset="-122"/>
                <a:ea typeface="微软雅黑" pitchFamily="34" charset="-122"/>
              </a:rPr>
              <a:t>扩散网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scatternet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这种主从工作方式的个人区域网实现起来价格就会比较便宜。 </a:t>
            </a:r>
          </a:p>
        </p:txBody>
      </p:sp>
    </p:spTree>
    <p:extLst>
      <p:ext uri="{BB962C8B-B14F-4D97-AF65-F5344CB8AC3E}">
        <p14:creationId xmlns:p14="http://schemas.microsoft.com/office/powerpoint/2010/main" val="2955351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637984" y="587880"/>
            <a:ext cx="3595856" cy="400110"/>
          </a:xfrm>
          <a:prstGeom prst="rect">
            <a:avLst/>
          </a:prstGeom>
        </p:spPr>
        <p:txBody>
          <a:bodyPr wrap="none">
            <a:spAutoFit/>
          </a:bodyPr>
          <a:lstStyle/>
          <a:p>
            <a:r>
              <a:rPr lang="zh-CN" altLang="en-US" sz="2000" b="1" dirty="0">
                <a:latin typeface="微软雅黑" pitchFamily="34" charset="-122"/>
                <a:ea typeface="微软雅黑" pitchFamily="34" charset="-122"/>
              </a:rPr>
              <a:t>蓝牙系统中的皮可网和扩散网 </a:t>
            </a:r>
          </a:p>
        </p:txBody>
      </p:sp>
      <p:sp>
        <p:nvSpPr>
          <p:cNvPr id="5" name="Oval 4"/>
          <p:cNvSpPr>
            <a:spLocks noChangeArrowheads="1"/>
          </p:cNvSpPr>
          <p:nvPr/>
        </p:nvSpPr>
        <p:spPr bwMode="auto">
          <a:xfrm>
            <a:off x="2478877" y="1606479"/>
            <a:ext cx="2344192" cy="2087292"/>
          </a:xfrm>
          <a:prstGeom prst="ellipse">
            <a:avLst/>
          </a:prstGeom>
          <a:solidFill>
            <a:srgbClr val="99FF66"/>
          </a:solidFill>
          <a:ln w="9525">
            <a:solidFill>
              <a:schemeClr val="tx1"/>
            </a:solid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4354230" y="1606479"/>
            <a:ext cx="2344192" cy="2087292"/>
          </a:xfrm>
          <a:prstGeom prst="ellipse">
            <a:avLst/>
          </a:prstGeom>
          <a:solidFill>
            <a:srgbClr val="0066FF">
              <a:alpha val="39000"/>
            </a:srgbClr>
          </a:solidFill>
          <a:ln w="9525">
            <a:solidFill>
              <a:schemeClr val="tx1"/>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3510824" y="1773554"/>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8" name="Oval 7"/>
          <p:cNvSpPr>
            <a:spLocks noChangeArrowheads="1"/>
          </p:cNvSpPr>
          <p:nvPr/>
        </p:nvSpPr>
        <p:spPr bwMode="auto">
          <a:xfrm>
            <a:off x="6136570" y="2441859"/>
            <a:ext cx="375825"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9" name="Oval 8"/>
          <p:cNvSpPr>
            <a:spLocks noChangeArrowheads="1"/>
          </p:cNvSpPr>
          <p:nvPr/>
        </p:nvSpPr>
        <p:spPr bwMode="auto">
          <a:xfrm>
            <a:off x="2667418" y="2692473"/>
            <a:ext cx="375825"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0" name="Oval 9"/>
          <p:cNvSpPr>
            <a:spLocks noChangeArrowheads="1"/>
          </p:cNvSpPr>
          <p:nvPr/>
        </p:nvSpPr>
        <p:spPr bwMode="auto">
          <a:xfrm>
            <a:off x="2854702"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S</a:t>
            </a:r>
          </a:p>
        </p:txBody>
      </p:sp>
      <p:sp>
        <p:nvSpPr>
          <p:cNvPr id="11" name="Oval 10"/>
          <p:cNvSpPr>
            <a:spLocks noChangeArrowheads="1"/>
          </p:cNvSpPr>
          <p:nvPr/>
        </p:nvSpPr>
        <p:spPr bwMode="auto">
          <a:xfrm>
            <a:off x="5104623" y="3025466"/>
            <a:ext cx="375824"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12" name="Oval 11"/>
          <p:cNvSpPr>
            <a:spLocks noChangeArrowheads="1"/>
          </p:cNvSpPr>
          <p:nvPr/>
        </p:nvSpPr>
        <p:spPr bwMode="auto">
          <a:xfrm>
            <a:off x="4396966" y="2412853"/>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3" name="Oval 12"/>
          <p:cNvSpPr>
            <a:spLocks noChangeArrowheads="1"/>
          </p:cNvSpPr>
          <p:nvPr/>
        </p:nvSpPr>
        <p:spPr bwMode="auto">
          <a:xfrm>
            <a:off x="3884135" y="3025466"/>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4" name="Oval 13"/>
          <p:cNvSpPr>
            <a:spLocks noChangeArrowheads="1"/>
          </p:cNvSpPr>
          <p:nvPr/>
        </p:nvSpPr>
        <p:spPr bwMode="auto">
          <a:xfrm>
            <a:off x="3226756" y="3193701"/>
            <a:ext cx="377082" cy="33415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5" name="Oval 14"/>
          <p:cNvSpPr>
            <a:spLocks noChangeArrowheads="1"/>
          </p:cNvSpPr>
          <p:nvPr/>
        </p:nvSpPr>
        <p:spPr bwMode="auto">
          <a:xfrm>
            <a:off x="5759488" y="3110163"/>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6" name="Oval 15"/>
          <p:cNvSpPr>
            <a:spLocks noChangeArrowheads="1"/>
          </p:cNvSpPr>
          <p:nvPr/>
        </p:nvSpPr>
        <p:spPr bwMode="auto">
          <a:xfrm>
            <a:off x="5480448"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7" name="Oval 16"/>
          <p:cNvSpPr>
            <a:spLocks noChangeArrowheads="1"/>
          </p:cNvSpPr>
          <p:nvPr/>
        </p:nvSpPr>
        <p:spPr bwMode="auto">
          <a:xfrm>
            <a:off x="3884135" y="2190085"/>
            <a:ext cx="377082"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P</a:t>
            </a:r>
          </a:p>
        </p:txBody>
      </p:sp>
      <p:sp>
        <p:nvSpPr>
          <p:cNvPr id="18" name="Text Box 17"/>
          <p:cNvSpPr txBox="1">
            <a:spLocks noChangeArrowheads="1"/>
          </p:cNvSpPr>
          <p:nvPr/>
        </p:nvSpPr>
        <p:spPr bwMode="auto">
          <a:xfrm>
            <a:off x="4916082" y="2403569"/>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2</a:t>
            </a:r>
          </a:p>
        </p:txBody>
      </p:sp>
      <p:sp>
        <p:nvSpPr>
          <p:cNvPr id="19" name="Text Box 18"/>
          <p:cNvSpPr txBox="1">
            <a:spLocks noChangeArrowheads="1"/>
          </p:cNvSpPr>
          <p:nvPr/>
        </p:nvSpPr>
        <p:spPr bwMode="auto">
          <a:xfrm>
            <a:off x="4146342" y="107852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扩散网</a:t>
            </a:r>
          </a:p>
        </p:txBody>
      </p:sp>
      <p:sp>
        <p:nvSpPr>
          <p:cNvPr id="20" name="AutoShape 19"/>
          <p:cNvSpPr>
            <a:spLocks/>
          </p:cNvSpPr>
          <p:nvPr/>
        </p:nvSpPr>
        <p:spPr bwMode="auto">
          <a:xfrm rot="16200000">
            <a:off x="4423798" y="108255"/>
            <a:ext cx="251774" cy="2814287"/>
          </a:xfrm>
          <a:prstGeom prst="rightBrace">
            <a:avLst>
              <a:gd name="adj1" fmla="val 8598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3040729" y="2460422"/>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1</a:t>
            </a:r>
          </a:p>
        </p:txBody>
      </p:sp>
      <p:sp>
        <p:nvSpPr>
          <p:cNvPr id="22" name="Oval 22"/>
          <p:cNvSpPr>
            <a:spLocks noChangeArrowheads="1"/>
          </p:cNvSpPr>
          <p:nvPr/>
        </p:nvSpPr>
        <p:spPr bwMode="auto">
          <a:xfrm>
            <a:off x="1504226" y="3877822"/>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23" name="Text Box 23"/>
          <p:cNvSpPr txBox="1">
            <a:spLocks noChangeArrowheads="1"/>
          </p:cNvSpPr>
          <p:nvPr/>
        </p:nvSpPr>
        <p:spPr bwMode="auto">
          <a:xfrm>
            <a:off x="1831030" y="3877821"/>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主设备</a:t>
            </a:r>
          </a:p>
        </p:txBody>
      </p:sp>
      <p:sp>
        <p:nvSpPr>
          <p:cNvPr id="24" name="Oval 24"/>
          <p:cNvSpPr>
            <a:spLocks noChangeArrowheads="1"/>
          </p:cNvSpPr>
          <p:nvPr/>
        </p:nvSpPr>
        <p:spPr bwMode="auto">
          <a:xfrm>
            <a:off x="3556806" y="3877822"/>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25" name="Text Box 25"/>
          <p:cNvSpPr txBox="1">
            <a:spLocks noChangeArrowheads="1"/>
          </p:cNvSpPr>
          <p:nvPr/>
        </p:nvSpPr>
        <p:spPr bwMode="auto">
          <a:xfrm>
            <a:off x="3898694" y="3878982"/>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从设备</a:t>
            </a:r>
          </a:p>
        </p:txBody>
      </p:sp>
      <p:sp>
        <p:nvSpPr>
          <p:cNvPr id="26" name="Oval 26"/>
          <p:cNvSpPr>
            <a:spLocks noChangeArrowheads="1"/>
          </p:cNvSpPr>
          <p:nvPr/>
        </p:nvSpPr>
        <p:spPr bwMode="auto">
          <a:xfrm>
            <a:off x="5599334" y="3877822"/>
            <a:ext cx="375824" cy="335313"/>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27" name="Text Box 27"/>
          <p:cNvSpPr txBox="1">
            <a:spLocks noChangeArrowheads="1"/>
          </p:cNvSpPr>
          <p:nvPr/>
        </p:nvSpPr>
        <p:spPr bwMode="auto">
          <a:xfrm>
            <a:off x="5951276" y="3877822"/>
            <a:ext cx="1653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搁置的设备</a:t>
            </a:r>
          </a:p>
        </p:txBody>
      </p:sp>
    </p:spTree>
    <p:extLst>
      <p:ext uri="{BB962C8B-B14F-4D97-AF65-F5344CB8AC3E}">
        <p14:creationId xmlns:p14="http://schemas.microsoft.com/office/powerpoint/2010/main" val="32817786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34902"/>
            <a:ext cx="8104716"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主要用于工业监控组网、办公自动化与控制等领域，其速率是 </a:t>
            </a:r>
            <a:r>
              <a:rPr lang="en-US" altLang="zh-CN" sz="2000" b="1" dirty="0">
                <a:latin typeface="微软雅黑" pitchFamily="34" charset="-122"/>
                <a:ea typeface="微软雅黑" pitchFamily="34" charset="-122"/>
              </a:rPr>
              <a:t>2 ~ 250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的标准是 </a:t>
            </a:r>
            <a:r>
              <a:rPr lang="en-US" altLang="zh-CN" sz="2000" b="1" dirty="0">
                <a:latin typeface="微软雅黑" pitchFamily="34" charset="-122"/>
                <a:ea typeface="微软雅黑" pitchFamily="34" charset="-122"/>
              </a:rPr>
              <a:t>IEEE 802.15.4</a:t>
            </a:r>
            <a:r>
              <a:rPr lang="zh-CN" altLang="en-US" sz="2000" b="1" dirty="0">
                <a:latin typeface="微软雅黑" pitchFamily="34" charset="-122"/>
                <a:ea typeface="微软雅黑" pitchFamily="34" charset="-122"/>
              </a:rPr>
              <a:t>。最近新修订的标准是 </a:t>
            </a:r>
            <a:r>
              <a:rPr lang="en-US" altLang="zh-CN" sz="2000" b="1" dirty="0">
                <a:latin typeface="微软雅黑" pitchFamily="34" charset="-122"/>
                <a:ea typeface="微软雅黑" pitchFamily="34" charset="-122"/>
              </a:rPr>
              <a:t>IEEE 802.15.4-2006</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低速 </a:t>
            </a:r>
            <a:r>
              <a:rPr lang="en-US" altLang="zh-CN" sz="2000" b="1" dirty="0">
                <a:solidFill>
                  <a:srgbClr val="0000FF"/>
                </a:solidFill>
                <a:latin typeface="微软雅黑" pitchFamily="34" charset="-122"/>
                <a:ea typeface="微软雅黑" pitchFamily="34" charset="-122"/>
              </a:rPr>
              <a:t>WPAN </a:t>
            </a:r>
            <a:r>
              <a:rPr lang="zh-CN" altLang="en-US" sz="2000" b="1" dirty="0">
                <a:solidFill>
                  <a:srgbClr val="0000FF"/>
                </a:solidFill>
                <a:latin typeface="微软雅黑" pitchFamily="34" charset="-122"/>
                <a:ea typeface="微软雅黑" pitchFamily="34" charset="-122"/>
              </a:rPr>
              <a:t>中最重要的就是 </a:t>
            </a:r>
            <a:r>
              <a:rPr lang="en-US" altLang="zh-CN" sz="2000" b="1" dirty="0">
                <a:solidFill>
                  <a:srgbClr val="0000FF"/>
                </a:solidFill>
                <a:latin typeface="微软雅黑" pitchFamily="34" charset="-122"/>
                <a:ea typeface="微软雅黑" pitchFamily="34" charset="-122"/>
              </a:rPr>
              <a:t>ZigBee</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技术主要用于各种电子设备（固定的、便携的或移动的）之间的无线通信，其主要特点是通信距离短（</a:t>
            </a:r>
            <a:r>
              <a:rPr lang="en-US" altLang="zh-CN" sz="2000" b="1" dirty="0">
                <a:latin typeface="微软雅黑" pitchFamily="34" charset="-122"/>
                <a:ea typeface="微软雅黑" pitchFamily="34" charset="-122"/>
              </a:rPr>
              <a:t>10 ~ 80 m</a:t>
            </a:r>
            <a:r>
              <a:rPr lang="zh-CN" altLang="en-US" sz="2000" b="1" dirty="0">
                <a:latin typeface="微软雅黑" pitchFamily="34" charset="-122"/>
                <a:ea typeface="微软雅黑" pitchFamily="34" charset="-122"/>
              </a:rPr>
              <a:t>），传输数据速率低，并且成本低廉。 </a:t>
            </a:r>
          </a:p>
        </p:txBody>
      </p:sp>
      <p:sp>
        <p:nvSpPr>
          <p:cNvPr id="3" name="AutoShape 5"/>
          <p:cNvSpPr>
            <a:spLocks noChangeArrowheads="1"/>
          </p:cNvSpPr>
          <p:nvPr/>
        </p:nvSpPr>
        <p:spPr bwMode="auto">
          <a:xfrm>
            <a:off x="511897" y="7619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5935" y="728696"/>
            <a:ext cx="1998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低速 </a:t>
            </a:r>
            <a:r>
              <a:rPr lang="en-US" altLang="zh-CN" sz="2000" b="1" dirty="0">
                <a:solidFill>
                  <a:schemeClr val="bg1"/>
                </a:solidFill>
                <a:latin typeface="微软雅黑" pitchFamily="34" charset="-122"/>
                <a:ea typeface="微软雅黑" pitchFamily="34" charset="-122"/>
              </a:rPr>
              <a:t>WPAN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862334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109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671266"/>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的特点</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65983"/>
            <a:ext cx="8291169" cy="317009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功耗非常低</a:t>
            </a: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在工作时，信号的收发时间很短；而在非工作时，</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结点处于休眠状态，非常省电。对于某些工作时间和总时间之比小于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的情况，电池的寿命甚至可以超过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年。</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网络容量大</a:t>
            </a:r>
          </a:p>
          <a:p>
            <a:pPr marL="628650" indent="-266700" eaLnBrk="0" hangingPunct="0">
              <a:lnSpc>
                <a:spcPts val="3000"/>
              </a:lnSpc>
              <a:buClr>
                <a:srgbClr val="7030A0"/>
              </a:buClr>
              <a:buFont typeface="Arial" panose="020B0604020202020204" pitchFamily="34" charset="0"/>
              <a:buChar char="•"/>
            </a:pPr>
            <a:r>
              <a:rPr lang="zh-CN" altLang="en-US" sz="2000" b="1" spc="-50" dirty="0">
                <a:latin typeface="微软雅黑" pitchFamily="34" charset="-122"/>
                <a:ea typeface="微软雅黑" pitchFamily="34" charset="-122"/>
              </a:rPr>
              <a:t>一个 </a:t>
            </a:r>
            <a:r>
              <a:rPr lang="en-US" altLang="zh-CN" sz="2000" b="1" spc="-50" dirty="0">
                <a:latin typeface="微软雅黑" pitchFamily="34" charset="-122"/>
                <a:ea typeface="微软雅黑" pitchFamily="34" charset="-122"/>
              </a:rPr>
              <a:t>ZigBee </a:t>
            </a:r>
            <a:r>
              <a:rPr lang="zh-CN" altLang="en-US" sz="2000" b="1" spc="-50" dirty="0">
                <a:latin typeface="微软雅黑" pitchFamily="34" charset="-122"/>
                <a:ea typeface="微软雅黑" pitchFamily="34" charset="-122"/>
              </a:rPr>
              <a:t>的网络最多包括有 </a:t>
            </a:r>
            <a:r>
              <a:rPr lang="en-US" altLang="zh-CN" sz="2000" b="1" spc="-50" dirty="0">
                <a:latin typeface="微软雅黑" pitchFamily="34" charset="-122"/>
                <a:ea typeface="微软雅黑" pitchFamily="34" charset="-122"/>
              </a:rPr>
              <a:t>255 </a:t>
            </a:r>
            <a:r>
              <a:rPr lang="zh-CN" altLang="en-US" sz="2000" b="1" spc="-50" dirty="0">
                <a:latin typeface="微软雅黑" pitchFamily="34" charset="-122"/>
                <a:ea typeface="微软雅黑" pitchFamily="34" charset="-122"/>
              </a:rPr>
              <a:t>个结点，其中一个是</a:t>
            </a:r>
            <a:r>
              <a:rPr lang="zh-CN" altLang="en-US" sz="2000" b="1" spc="-50" dirty="0">
                <a:solidFill>
                  <a:srgbClr val="0000FF"/>
                </a:solidFill>
                <a:latin typeface="微软雅黑" pitchFamily="34" charset="-122"/>
                <a:ea typeface="微软雅黑" pitchFamily="34" charset="-122"/>
              </a:rPr>
              <a:t>主设备</a:t>
            </a:r>
            <a:r>
              <a:rPr lang="zh-CN" altLang="en-US" sz="2000" b="1" spc="-5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其余则是</a:t>
            </a:r>
            <a:r>
              <a:rPr lang="zh-CN" altLang="en-US" sz="2000" b="1" dirty="0">
                <a:solidFill>
                  <a:srgbClr val="0000FF"/>
                </a:solidFill>
                <a:latin typeface="微软雅黑" pitchFamily="34" charset="-122"/>
                <a:ea typeface="微软雅黑" pitchFamily="34" charset="-122"/>
              </a:rPr>
              <a:t>从设备</a:t>
            </a:r>
            <a:r>
              <a:rPr lang="zh-CN" altLang="en-US" sz="2000" b="1" dirty="0">
                <a:latin typeface="微软雅黑" pitchFamily="34" charset="-122"/>
                <a:ea typeface="微软雅黑" pitchFamily="34" charset="-122"/>
              </a:rPr>
              <a:t>。若是通过</a:t>
            </a:r>
            <a:r>
              <a:rPr lang="zh-CN" altLang="en-US" sz="2000" b="1" dirty="0">
                <a:solidFill>
                  <a:srgbClr val="0000FF"/>
                </a:solidFill>
                <a:latin typeface="微软雅黑" pitchFamily="34" charset="-122"/>
                <a:ea typeface="微软雅黑" pitchFamily="34" charset="-122"/>
              </a:rPr>
              <a:t>网络协调器</a:t>
            </a:r>
            <a:r>
              <a:rPr lang="zh-CN" altLang="en-US" sz="2000" b="1" dirty="0">
                <a:latin typeface="微软雅黑" pitchFamily="34" charset="-122"/>
                <a:ea typeface="微软雅黑" pitchFamily="34" charset="-122"/>
              </a:rPr>
              <a:t>，整个网络最多可以支持超过 </a:t>
            </a:r>
            <a:r>
              <a:rPr lang="en-US" altLang="zh-CN" sz="2000" b="1" dirty="0">
                <a:latin typeface="微软雅黑" pitchFamily="34" charset="-122"/>
                <a:ea typeface="微软雅黑" pitchFamily="34" charset="-122"/>
              </a:rPr>
              <a:t>64000 </a:t>
            </a:r>
            <a:r>
              <a:rPr lang="zh-CN" altLang="en-US" sz="2000" b="1" dirty="0">
                <a:latin typeface="微软雅黑" pitchFamily="34" charset="-122"/>
                <a:ea typeface="微软雅黑" pitchFamily="34" charset="-122"/>
              </a:rPr>
              <a:t>个结点。 </a:t>
            </a:r>
          </a:p>
        </p:txBody>
      </p:sp>
    </p:spTree>
    <p:extLst>
      <p:ext uri="{BB962C8B-B14F-4D97-AF65-F5344CB8AC3E}">
        <p14:creationId xmlns:p14="http://schemas.microsoft.com/office/powerpoint/2010/main" val="211837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3838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088553"/>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的标准</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83270"/>
            <a:ext cx="8264197" cy="2163541"/>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标准基础上发展而来的。</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产品也是 </a:t>
            </a:r>
            <a:r>
              <a:rPr lang="en-US" altLang="zh-CN" sz="2000" b="1" dirty="0">
                <a:latin typeface="微软雅黑" pitchFamily="34" charset="-122"/>
                <a:ea typeface="微软雅黑" pitchFamily="34" charset="-122"/>
              </a:rPr>
              <a:t>802.15.4 </a:t>
            </a:r>
            <a:r>
              <a:rPr lang="zh-CN" altLang="en-US" sz="2000" b="1" dirty="0">
                <a:latin typeface="微软雅黑" pitchFamily="34" charset="-122"/>
                <a:ea typeface="微软雅黑" pitchFamily="34" charset="-122"/>
              </a:rPr>
              <a:t>产品。</a:t>
            </a: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只是定义了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协议栈的</a:t>
            </a:r>
            <a:r>
              <a:rPr lang="zh-CN" altLang="en-US" sz="2000" b="1" dirty="0">
                <a:solidFill>
                  <a:srgbClr val="0000FF"/>
                </a:solidFill>
                <a:latin typeface="微软雅黑" pitchFamily="34" charset="-122"/>
                <a:ea typeface="微软雅黑" pitchFamily="34" charset="-122"/>
              </a:rPr>
              <a:t>最低的两层</a:t>
            </a:r>
            <a:r>
              <a:rPr lang="zh-CN" altLang="en-US" sz="2000" b="1" dirty="0">
                <a:latin typeface="微软雅黑" pitchFamily="34" charset="-122"/>
                <a:ea typeface="微软雅黑" pitchFamily="34" charset="-122"/>
              </a:rPr>
              <a:t>（物理层和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层），而上面的两层（网络层和应用层）则是由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联盟定义的。</a:t>
            </a:r>
          </a:p>
        </p:txBody>
      </p:sp>
    </p:spTree>
    <p:extLst>
      <p:ext uri="{BB962C8B-B14F-4D97-AF65-F5344CB8AC3E}">
        <p14:creationId xmlns:p14="http://schemas.microsoft.com/office/powerpoint/2010/main" val="34096987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 name="矩形 3"/>
          <p:cNvSpPr/>
          <p:nvPr/>
        </p:nvSpPr>
        <p:spPr>
          <a:xfrm>
            <a:off x="637984" y="587880"/>
            <a:ext cx="2249334"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p>
        </p:txBody>
      </p:sp>
      <p:sp>
        <p:nvSpPr>
          <p:cNvPr id="5" name="Rectangle 5"/>
          <p:cNvSpPr>
            <a:spLocks noChangeArrowheads="1"/>
          </p:cNvSpPr>
          <p:nvPr/>
        </p:nvSpPr>
        <p:spPr bwMode="auto">
          <a:xfrm>
            <a:off x="2549394" y="3475097"/>
            <a:ext cx="2694913" cy="601662"/>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3424321" y="3575281"/>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物理层</a:t>
            </a:r>
          </a:p>
        </p:txBody>
      </p:sp>
      <p:sp>
        <p:nvSpPr>
          <p:cNvPr id="7" name="Rectangle 7"/>
          <p:cNvSpPr>
            <a:spLocks noChangeArrowheads="1"/>
          </p:cNvSpPr>
          <p:nvPr/>
        </p:nvSpPr>
        <p:spPr bwMode="auto">
          <a:xfrm>
            <a:off x="2549394" y="2755960"/>
            <a:ext cx="2694913" cy="601663"/>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8" name="Text Box 8"/>
          <p:cNvSpPr txBox="1">
            <a:spLocks noChangeArrowheads="1"/>
          </p:cNvSpPr>
          <p:nvPr/>
        </p:nvSpPr>
        <p:spPr bwMode="auto">
          <a:xfrm>
            <a:off x="3371743" y="2854556"/>
            <a:ext cx="950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latin typeface="微软雅黑" panose="020B0503020204020204" pitchFamily="34" charset="-122"/>
                <a:ea typeface="微软雅黑" panose="020B0503020204020204" pitchFamily="34" charset="-122"/>
              </a:rPr>
              <a:t>MAC </a:t>
            </a:r>
            <a:r>
              <a:rPr lang="zh-CN" altLang="en-US" sz="1600" b="1">
                <a:latin typeface="微软雅黑" panose="020B0503020204020204" pitchFamily="34" charset="-122"/>
                <a:ea typeface="微软雅黑" panose="020B0503020204020204" pitchFamily="34" charset="-122"/>
              </a:rPr>
              <a:t>层</a:t>
            </a:r>
          </a:p>
        </p:txBody>
      </p:sp>
      <p:sp>
        <p:nvSpPr>
          <p:cNvPr id="9" name="Rectangle 9"/>
          <p:cNvSpPr>
            <a:spLocks noChangeArrowheads="1"/>
          </p:cNvSpPr>
          <p:nvPr/>
        </p:nvSpPr>
        <p:spPr bwMode="auto">
          <a:xfrm>
            <a:off x="2549394" y="2073335"/>
            <a:ext cx="2694913" cy="601663"/>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2549394" y="1370072"/>
            <a:ext cx="2694913" cy="601662"/>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3424321" y="21735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网络层</a:t>
            </a:r>
          </a:p>
        </p:txBody>
      </p:sp>
      <p:sp>
        <p:nvSpPr>
          <p:cNvPr id="12" name="Text Box 12"/>
          <p:cNvSpPr txBox="1">
            <a:spLocks noChangeArrowheads="1"/>
          </p:cNvSpPr>
          <p:nvPr/>
        </p:nvSpPr>
        <p:spPr bwMode="auto">
          <a:xfrm>
            <a:off x="3424321" y="147025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应用层</a:t>
            </a:r>
          </a:p>
        </p:txBody>
      </p:sp>
      <p:sp>
        <p:nvSpPr>
          <p:cNvPr id="13" name="Line 13"/>
          <p:cNvSpPr>
            <a:spLocks noChangeShapeType="1"/>
          </p:cNvSpPr>
          <p:nvPr/>
        </p:nvSpPr>
        <p:spPr bwMode="auto">
          <a:xfrm>
            <a:off x="5340615" y="407834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321698" y="2711509"/>
            <a:ext cx="249197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5340615" y="134149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5857940" y="2674997"/>
            <a:ext cx="0" cy="1403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5833670" y="3287943"/>
            <a:ext cx="2015295" cy="338554"/>
          </a:xfrm>
          <a:prstGeom prst="rect">
            <a:avLst/>
          </a:prstGeom>
          <a:noFill/>
          <a:ln>
            <a:noFill/>
          </a:ln>
          <a:effectLst/>
          <a:extLst/>
        </p:spPr>
        <p:txBody>
          <a:bodyPr wrap="none">
            <a:spAutoFit/>
          </a:bodyPr>
          <a:lstStyle>
            <a:defPPr>
              <a:defRPr lang="zh-CN"/>
            </a:defPPr>
            <a:lvl1pPr>
              <a:defRPr sz="1200" b="1">
                <a:latin typeface="微软雅黑" panose="020B0503020204020204" pitchFamily="34" charset="-122"/>
                <a:ea typeface="微软雅黑" panose="020B0503020204020204" pitchFamily="34" charset="-122"/>
              </a:defRPr>
            </a:lvl1pPr>
          </a:lstStyle>
          <a:p>
            <a:pPr algn="ctr"/>
            <a:r>
              <a:rPr lang="en-US" altLang="zh-CN" sz="1600" dirty="0"/>
              <a:t>IEEE 802.15.4 </a:t>
            </a:r>
            <a:r>
              <a:rPr lang="zh-CN" altLang="en-US" sz="1600" dirty="0"/>
              <a:t>定义</a:t>
            </a:r>
          </a:p>
        </p:txBody>
      </p:sp>
      <p:sp>
        <p:nvSpPr>
          <p:cNvPr id="18" name="Line 18"/>
          <p:cNvSpPr>
            <a:spLocks noChangeShapeType="1"/>
          </p:cNvSpPr>
          <p:nvPr/>
        </p:nvSpPr>
        <p:spPr bwMode="auto">
          <a:xfrm flipH="1">
            <a:off x="5857941" y="1351023"/>
            <a:ext cx="3440" cy="1323975"/>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auto">
          <a:xfrm>
            <a:off x="5833670" y="1846493"/>
            <a:ext cx="1778051" cy="338554"/>
          </a:xfrm>
          <a:prstGeom prst="rect">
            <a:avLst/>
          </a:prstGeom>
          <a:noFill/>
          <a:ln>
            <a:noFill/>
          </a:ln>
          <a:effectLst/>
          <a:extLst/>
        </p:spPr>
        <p:txBody>
          <a:bodyPr wrap="none">
            <a:spAutoFit/>
          </a:bodyPr>
          <a:lstStyle>
            <a:defPPr>
              <a:defRPr lang="zh-CN"/>
            </a:defPPr>
            <a:lvl1pPr>
              <a:defRPr sz="2000" b="1">
                <a:latin typeface="微软雅黑" panose="020B0503020204020204" pitchFamily="34" charset="-122"/>
                <a:ea typeface="微软雅黑" panose="020B0503020204020204" pitchFamily="34" charset="-122"/>
              </a:defRPr>
            </a:lvl1pPr>
          </a:lstStyle>
          <a:p>
            <a:pPr algn="ctr"/>
            <a:r>
              <a:rPr lang="en-US" altLang="zh-CN" sz="1600" dirty="0" err="1"/>
              <a:t>ZigBee</a:t>
            </a:r>
            <a:r>
              <a:rPr lang="en-US" altLang="zh-CN" sz="1600" dirty="0"/>
              <a:t> </a:t>
            </a:r>
            <a:r>
              <a:rPr lang="zh-CN" altLang="en-US" sz="1600" dirty="0"/>
              <a:t>联盟定义</a:t>
            </a:r>
          </a:p>
        </p:txBody>
      </p:sp>
      <p:sp>
        <p:nvSpPr>
          <p:cNvPr id="20" name="AutoShape 20"/>
          <p:cNvSpPr>
            <a:spLocks/>
          </p:cNvSpPr>
          <p:nvPr/>
        </p:nvSpPr>
        <p:spPr bwMode="auto">
          <a:xfrm>
            <a:off x="2253589" y="1370073"/>
            <a:ext cx="197776" cy="2708275"/>
          </a:xfrm>
          <a:prstGeom prst="leftBrace">
            <a:avLst>
              <a:gd name="adj1" fmla="val 123624"/>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1184188" y="2414818"/>
            <a:ext cx="896399"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600" b="1" dirty="0">
                <a:latin typeface="微软雅黑" panose="020B0503020204020204" pitchFamily="34" charset="-122"/>
                <a:ea typeface="微软雅黑" panose="020B0503020204020204" pitchFamily="34" charset="-122"/>
              </a:rPr>
              <a:t>ZigBee</a:t>
            </a:r>
          </a:p>
          <a:p>
            <a:pPr algn="ctr">
              <a:lnSpc>
                <a:spcPct val="90000"/>
              </a:lnSpc>
            </a:pPr>
            <a:r>
              <a:rPr lang="zh-CN" altLang="en-US" sz="1600" b="1" dirty="0">
                <a:latin typeface="微软雅黑" panose="020B0503020204020204" pitchFamily="34" charset="-122"/>
                <a:ea typeface="微软雅黑" panose="020B0503020204020204" pitchFamily="34" charset="-122"/>
              </a:rPr>
              <a:t>协议栈</a:t>
            </a:r>
          </a:p>
        </p:txBody>
      </p:sp>
    </p:spTree>
    <p:extLst>
      <p:ext uri="{BB962C8B-B14F-4D97-AF65-F5344CB8AC3E}">
        <p14:creationId xmlns:p14="http://schemas.microsoft.com/office/powerpoint/2010/main" val="968107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417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91907"/>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86624"/>
            <a:ext cx="8270547" cy="515526"/>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solidFill>
                  <a:srgbClr val="0000FF"/>
                </a:solidFill>
                <a:latin typeface="微软雅黑" pitchFamily="34" charset="-122"/>
                <a:ea typeface="微软雅黑" pitchFamily="34" charset="-122"/>
              </a:rPr>
              <a:t>物理层</a:t>
            </a:r>
            <a:r>
              <a:rPr lang="zh-CN" altLang="en-US" sz="2000" b="1" dirty="0">
                <a:latin typeface="微软雅黑" pitchFamily="34" charset="-122"/>
                <a:ea typeface="微软雅黑" pitchFamily="34" charset="-122"/>
              </a:rPr>
              <a:t>使用的三个频段</a:t>
            </a:r>
          </a:p>
        </p:txBody>
      </p:sp>
      <p:sp>
        <p:nvSpPr>
          <p:cNvPr id="6" name="Rectangle 46"/>
          <p:cNvSpPr>
            <a:spLocks noChangeArrowheads="1"/>
          </p:cNvSpPr>
          <p:nvPr/>
        </p:nvSpPr>
        <p:spPr bwMode="auto">
          <a:xfrm>
            <a:off x="517853" y="3287358"/>
            <a:ext cx="8380820"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层</a:t>
            </a:r>
            <a:r>
              <a:rPr lang="zh-CN" altLang="en-US" sz="2000" b="1" dirty="0">
                <a:latin typeface="微软雅黑" pitchFamily="34" charset="-122"/>
                <a:ea typeface="微软雅黑" pitchFamily="34" charset="-122"/>
              </a:rPr>
              <a:t>，主要沿用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无线局域网标准的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可采用</a:t>
            </a:r>
            <a:r>
              <a:rPr lang="zh-CN" altLang="en-US" sz="2000" b="1" dirty="0">
                <a:solidFill>
                  <a:srgbClr val="0000FF"/>
                </a:solidFill>
                <a:latin typeface="微软雅黑" pitchFamily="34" charset="-122"/>
                <a:ea typeface="微软雅黑" pitchFamily="34" charset="-122"/>
              </a:rPr>
              <a:t>星形</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网状</a:t>
            </a:r>
            <a:r>
              <a:rPr lang="zh-CN" altLang="en-US" sz="2000" b="1" dirty="0">
                <a:latin typeface="微软雅黑" pitchFamily="34" charset="-122"/>
                <a:ea typeface="微软雅黑" pitchFamily="34" charset="-122"/>
              </a:rPr>
              <a:t>拓扑，或两者的组合。</a:t>
            </a:r>
          </a:p>
        </p:txBody>
      </p:sp>
      <p:graphicFrame>
        <p:nvGraphicFramePr>
          <p:cNvPr id="7" name="Group 179"/>
          <p:cNvGraphicFramePr>
            <a:graphicFrameLocks/>
          </p:cNvGraphicFramePr>
          <p:nvPr>
            <p:extLst>
              <p:ext uri="{D42A27DB-BD31-4B8C-83A1-F6EECF244321}">
                <p14:modId xmlns:p14="http://schemas.microsoft.com/office/powerpoint/2010/main" val="2788465851"/>
              </p:ext>
            </p:extLst>
          </p:nvPr>
        </p:nvGraphicFramePr>
        <p:xfrm>
          <a:off x="534781" y="1712527"/>
          <a:ext cx="8100000" cy="1502616"/>
        </p:xfrm>
        <a:graphic>
          <a:graphicData uri="http://schemas.openxmlformats.org/drawingml/2006/table">
            <a:tbl>
              <a:tblPr/>
              <a:tblGrid>
                <a:gridCol w="2700000">
                  <a:extLst>
                    <a:ext uri="{9D8B030D-6E8A-4147-A177-3AD203B41FA5}">
                      <a16:colId xmlns:a16="http://schemas.microsoft.com/office/drawing/2014/main" val="20000"/>
                    </a:ext>
                  </a:extLst>
                </a:gridCol>
                <a:gridCol w="2700000">
                  <a:extLst>
                    <a:ext uri="{9D8B030D-6E8A-4147-A177-3AD203B41FA5}">
                      <a16:colId xmlns:a16="http://schemas.microsoft.com/office/drawing/2014/main" val="20001"/>
                    </a:ext>
                  </a:extLst>
                </a:gridCol>
                <a:gridCol w="2700000">
                  <a:extLst>
                    <a:ext uri="{9D8B030D-6E8A-4147-A177-3AD203B41FA5}">
                      <a16:colId xmlns:a16="http://schemas.microsoft.com/office/drawing/2014/main" val="20002"/>
                    </a:ext>
                  </a:extLst>
                </a:gridCol>
              </a:tblGrid>
              <a:tr h="375654">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信道数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0"/>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2.4 GHz</a:t>
                      </a:r>
                      <a:r>
                        <a:rPr lang="zh-CN" sz="1600" b="1" dirty="0">
                          <a:solidFill>
                            <a:schemeClr val="tx1"/>
                          </a:solidFill>
                          <a:effectLst/>
                          <a:latin typeface="微软雅黑" panose="020B0503020204020204" pitchFamily="34" charset="-122"/>
                          <a:ea typeface="微软雅黑" panose="020B0503020204020204" pitchFamily="34" charset="-122"/>
                        </a:rPr>
                        <a:t>（全球）</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250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16</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915 MHz</a:t>
                      </a:r>
                      <a:r>
                        <a:rPr lang="zh-CN" sz="1600" b="1" dirty="0">
                          <a:solidFill>
                            <a:schemeClr val="tx1"/>
                          </a:solidFill>
                          <a:effectLst/>
                          <a:latin typeface="微软雅黑" panose="020B0503020204020204" pitchFamily="34" charset="-122"/>
                          <a:ea typeface="微软雅黑" panose="020B0503020204020204" pitchFamily="34" charset="-122"/>
                        </a:rPr>
                        <a:t>（美国）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40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10</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868 MHz</a:t>
                      </a:r>
                      <a:r>
                        <a:rPr lang="zh-CN" sz="1600" b="1" dirty="0">
                          <a:solidFill>
                            <a:schemeClr val="tx1"/>
                          </a:solidFill>
                          <a:effectLst/>
                          <a:latin typeface="微软雅黑" panose="020B0503020204020204" pitchFamily="34" charset="-122"/>
                          <a:ea typeface="微软雅黑" panose="020B0503020204020204" pitchFamily="34" charset="-122"/>
                        </a:rPr>
                        <a:t>（欧洲）</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430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5" y="1198256"/>
            <a:ext cx="8129016" cy="31690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284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90800" y="695238"/>
            <a:ext cx="19623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
        <p:nvSpPr>
          <p:cNvPr id="18" name="Line 187"/>
          <p:cNvSpPr>
            <a:spLocks noChangeShapeType="1"/>
          </p:cNvSpPr>
          <p:nvPr/>
        </p:nvSpPr>
        <p:spPr bwMode="auto">
          <a:xfrm flipV="1">
            <a:off x="3088199" y="1978786"/>
            <a:ext cx="40892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148" name="Group 107"/>
          <p:cNvGrpSpPr>
            <a:grpSpLocks/>
          </p:cNvGrpSpPr>
          <p:nvPr/>
        </p:nvGrpSpPr>
        <p:grpSpPr bwMode="auto">
          <a:xfrm>
            <a:off x="7001299" y="1706921"/>
            <a:ext cx="958689" cy="490432"/>
            <a:chOff x="2248" y="820"/>
            <a:chExt cx="2248" cy="883"/>
          </a:xfrm>
        </p:grpSpPr>
        <p:grpSp>
          <p:nvGrpSpPr>
            <p:cNvPr id="149" name="Group 108"/>
            <p:cNvGrpSpPr>
              <a:grpSpLocks/>
            </p:cNvGrpSpPr>
            <p:nvPr/>
          </p:nvGrpSpPr>
          <p:grpSpPr bwMode="auto">
            <a:xfrm>
              <a:off x="3567" y="902"/>
              <a:ext cx="929" cy="759"/>
              <a:chOff x="3567" y="902"/>
              <a:chExt cx="929" cy="759"/>
            </a:xfrm>
          </p:grpSpPr>
          <p:grpSp>
            <p:nvGrpSpPr>
              <p:cNvPr id="179" name="Group 109"/>
              <p:cNvGrpSpPr>
                <a:grpSpLocks/>
              </p:cNvGrpSpPr>
              <p:nvPr/>
            </p:nvGrpSpPr>
            <p:grpSpPr bwMode="auto">
              <a:xfrm>
                <a:off x="3926" y="902"/>
                <a:ext cx="570" cy="611"/>
                <a:chOff x="3926" y="902"/>
                <a:chExt cx="570" cy="611"/>
              </a:xfrm>
            </p:grpSpPr>
            <p:grpSp>
              <p:nvGrpSpPr>
                <p:cNvPr id="184" name="Group 110"/>
                <p:cNvGrpSpPr>
                  <a:grpSpLocks/>
                </p:cNvGrpSpPr>
                <p:nvPr/>
              </p:nvGrpSpPr>
              <p:grpSpPr bwMode="auto">
                <a:xfrm>
                  <a:off x="4071" y="982"/>
                  <a:ext cx="425" cy="448"/>
                  <a:chOff x="4071" y="982"/>
                  <a:chExt cx="425" cy="448"/>
                </a:xfrm>
              </p:grpSpPr>
              <p:grpSp>
                <p:nvGrpSpPr>
                  <p:cNvPr id="194" name="Group 111"/>
                  <p:cNvGrpSpPr>
                    <a:grpSpLocks/>
                  </p:cNvGrpSpPr>
                  <p:nvPr/>
                </p:nvGrpSpPr>
                <p:grpSpPr bwMode="auto">
                  <a:xfrm>
                    <a:off x="4071" y="982"/>
                    <a:ext cx="425" cy="448"/>
                    <a:chOff x="4071" y="982"/>
                    <a:chExt cx="425" cy="448"/>
                  </a:xfrm>
                </p:grpSpPr>
                <p:grpSp>
                  <p:nvGrpSpPr>
                    <p:cNvPr id="196" name="Group 112"/>
                    <p:cNvGrpSpPr>
                      <a:grpSpLocks/>
                    </p:cNvGrpSpPr>
                    <p:nvPr/>
                  </p:nvGrpSpPr>
                  <p:grpSpPr bwMode="auto">
                    <a:xfrm>
                      <a:off x="4182" y="1010"/>
                      <a:ext cx="314" cy="366"/>
                      <a:chOff x="4182" y="1010"/>
                      <a:chExt cx="314" cy="366"/>
                    </a:xfrm>
                  </p:grpSpPr>
                  <p:grpSp>
                    <p:nvGrpSpPr>
                      <p:cNvPr id="200" name="Group 113"/>
                      <p:cNvGrpSpPr>
                        <a:grpSpLocks/>
                      </p:cNvGrpSpPr>
                      <p:nvPr/>
                    </p:nvGrpSpPr>
                    <p:grpSpPr bwMode="auto">
                      <a:xfrm>
                        <a:off x="4220" y="1010"/>
                        <a:ext cx="276" cy="366"/>
                        <a:chOff x="4220" y="1010"/>
                        <a:chExt cx="276" cy="366"/>
                      </a:xfrm>
                    </p:grpSpPr>
                    <p:sp>
                      <p:nvSpPr>
                        <p:cNvPr id="204"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5"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6"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7"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01"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2"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3"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7"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8"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9"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85" name="Group 126"/>
                <p:cNvGrpSpPr>
                  <a:grpSpLocks/>
                </p:cNvGrpSpPr>
                <p:nvPr/>
              </p:nvGrpSpPr>
              <p:grpSpPr bwMode="auto">
                <a:xfrm>
                  <a:off x="3926" y="902"/>
                  <a:ext cx="385" cy="556"/>
                  <a:chOff x="3926" y="902"/>
                  <a:chExt cx="385" cy="556"/>
                </a:xfrm>
              </p:grpSpPr>
              <p:sp>
                <p:nvSpPr>
                  <p:cNvPr id="188"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9"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2"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93"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6"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0"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1"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2"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3"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0" name="Group 139"/>
            <p:cNvGrpSpPr>
              <a:grpSpLocks/>
            </p:cNvGrpSpPr>
            <p:nvPr/>
          </p:nvGrpSpPr>
          <p:grpSpPr bwMode="auto">
            <a:xfrm>
              <a:off x="2248" y="907"/>
              <a:ext cx="556" cy="525"/>
              <a:chOff x="2248" y="907"/>
              <a:chExt cx="556" cy="525"/>
            </a:xfrm>
          </p:grpSpPr>
          <p:grpSp>
            <p:nvGrpSpPr>
              <p:cNvPr id="164" name="Group 140"/>
              <p:cNvGrpSpPr>
                <a:grpSpLocks/>
              </p:cNvGrpSpPr>
              <p:nvPr/>
            </p:nvGrpSpPr>
            <p:grpSpPr bwMode="auto">
              <a:xfrm>
                <a:off x="2248" y="982"/>
                <a:ext cx="299" cy="314"/>
                <a:chOff x="2248" y="982"/>
                <a:chExt cx="299" cy="314"/>
              </a:xfrm>
            </p:grpSpPr>
            <p:sp>
              <p:nvSpPr>
                <p:cNvPr id="175"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6"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65" name="Group 145"/>
              <p:cNvGrpSpPr>
                <a:grpSpLocks/>
              </p:cNvGrpSpPr>
              <p:nvPr/>
            </p:nvGrpSpPr>
            <p:grpSpPr bwMode="auto">
              <a:xfrm>
                <a:off x="2344" y="907"/>
                <a:ext cx="460" cy="525"/>
                <a:chOff x="2344" y="907"/>
                <a:chExt cx="460" cy="525"/>
              </a:xfrm>
            </p:grpSpPr>
            <p:sp>
              <p:nvSpPr>
                <p:cNvPr id="167"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8"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2"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3"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74"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6"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1" name="Group 155"/>
            <p:cNvGrpSpPr>
              <a:grpSpLocks/>
            </p:cNvGrpSpPr>
            <p:nvPr/>
          </p:nvGrpSpPr>
          <p:grpSpPr bwMode="auto">
            <a:xfrm>
              <a:off x="2529" y="820"/>
              <a:ext cx="1638" cy="883"/>
              <a:chOff x="2529" y="820"/>
              <a:chExt cx="1638" cy="883"/>
            </a:xfrm>
          </p:grpSpPr>
          <p:sp>
            <p:nvSpPr>
              <p:cNvPr id="152"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3"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4"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5"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2"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3"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49372" y="2161141"/>
            <a:ext cx="6599979" cy="2080476"/>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80" y="2561035"/>
            <a:ext cx="3059873" cy="151865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7" y="2355307"/>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9" y="2575637"/>
            <a:ext cx="2848707" cy="1504048"/>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5"/>
          <p:cNvSpPr txBox="1">
            <a:spLocks noChangeArrowheads="1"/>
          </p:cNvSpPr>
          <p:nvPr/>
        </p:nvSpPr>
        <p:spPr bwMode="auto">
          <a:xfrm>
            <a:off x="5986301" y="2763313"/>
            <a:ext cx="878471" cy="37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2" name="Text Box 46"/>
          <p:cNvSpPr txBox="1">
            <a:spLocks noChangeArrowheads="1"/>
          </p:cNvSpPr>
          <p:nvPr/>
        </p:nvSpPr>
        <p:spPr bwMode="auto">
          <a:xfrm>
            <a:off x="1671139" y="2226525"/>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3" name="Text Box 175"/>
          <p:cNvSpPr txBox="1">
            <a:spLocks noChangeArrowheads="1"/>
          </p:cNvSpPr>
          <p:nvPr/>
        </p:nvSpPr>
        <p:spPr bwMode="auto">
          <a:xfrm>
            <a:off x="1737736" y="3157630"/>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4" name="Text Box 176"/>
          <p:cNvSpPr txBox="1">
            <a:spLocks noChangeArrowheads="1"/>
          </p:cNvSpPr>
          <p:nvPr/>
        </p:nvSpPr>
        <p:spPr bwMode="auto">
          <a:xfrm>
            <a:off x="6773674" y="3246987"/>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6" name="AutoShape 180"/>
          <p:cNvSpPr>
            <a:spLocks noChangeArrowheads="1"/>
          </p:cNvSpPr>
          <p:nvPr/>
        </p:nvSpPr>
        <p:spPr bwMode="auto">
          <a:xfrm>
            <a:off x="4284710" y="3848861"/>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7" name="Text Box 178"/>
          <p:cNvSpPr txBox="1">
            <a:spLocks noChangeArrowheads="1"/>
          </p:cNvSpPr>
          <p:nvPr/>
        </p:nvSpPr>
        <p:spPr bwMode="auto">
          <a:xfrm>
            <a:off x="4276897" y="3859084"/>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9" name="Text Box 50"/>
          <p:cNvSpPr txBox="1">
            <a:spLocks noChangeArrowheads="1"/>
          </p:cNvSpPr>
          <p:nvPr/>
        </p:nvSpPr>
        <p:spPr bwMode="auto">
          <a:xfrm>
            <a:off x="3694741" y="2299761"/>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20" name="Freeform 288"/>
          <p:cNvSpPr>
            <a:spLocks/>
          </p:cNvSpPr>
          <p:nvPr/>
        </p:nvSpPr>
        <p:spPr bwMode="auto">
          <a:xfrm>
            <a:off x="3089295" y="2187436"/>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1" name="Freeform 291"/>
          <p:cNvSpPr>
            <a:spLocks/>
          </p:cNvSpPr>
          <p:nvPr/>
        </p:nvSpPr>
        <p:spPr bwMode="auto">
          <a:xfrm>
            <a:off x="3586105"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2" name="Freeform 293"/>
          <p:cNvSpPr>
            <a:spLocks/>
          </p:cNvSpPr>
          <p:nvPr/>
        </p:nvSpPr>
        <p:spPr bwMode="auto">
          <a:xfrm>
            <a:off x="3089295" y="2458992"/>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3" name="Freeform 294"/>
          <p:cNvSpPr>
            <a:spLocks/>
          </p:cNvSpPr>
          <p:nvPr/>
        </p:nvSpPr>
        <p:spPr bwMode="auto">
          <a:xfrm>
            <a:off x="3586105"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5"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6" y="2412087"/>
            <a:ext cx="517648" cy="485096"/>
          </a:xfrm>
          <a:prstGeom prst="rect">
            <a:avLst/>
          </a:prstGeom>
          <a:noFill/>
          <a:ln>
            <a:noFill/>
          </a:ln>
        </p:spPr>
      </p:pic>
      <p:sp>
        <p:nvSpPr>
          <p:cNvPr id="26" name="Text Box 300"/>
          <p:cNvSpPr txBox="1">
            <a:spLocks noChangeArrowheads="1"/>
          </p:cNvSpPr>
          <p:nvPr/>
        </p:nvSpPr>
        <p:spPr bwMode="auto">
          <a:xfrm>
            <a:off x="5827845" y="2313735"/>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
        <p:nvSpPr>
          <p:cNvPr id="27" name="Line 49"/>
          <p:cNvSpPr>
            <a:spLocks noChangeShapeType="1"/>
          </p:cNvSpPr>
          <p:nvPr/>
        </p:nvSpPr>
        <p:spPr bwMode="auto">
          <a:xfrm flipV="1">
            <a:off x="5526188" y="1978785"/>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8" name="Text Box 190"/>
          <p:cNvSpPr txBox="1">
            <a:spLocks noChangeArrowheads="1"/>
          </p:cNvSpPr>
          <p:nvPr/>
        </p:nvSpPr>
        <p:spPr bwMode="auto">
          <a:xfrm>
            <a:off x="7130945" y="1811239"/>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9" name="Freeform 301"/>
          <p:cNvSpPr>
            <a:spLocks/>
          </p:cNvSpPr>
          <p:nvPr/>
        </p:nvSpPr>
        <p:spPr bwMode="auto">
          <a:xfrm>
            <a:off x="5227883" y="2242981"/>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0" name="Freeform 302"/>
          <p:cNvSpPr>
            <a:spLocks/>
          </p:cNvSpPr>
          <p:nvPr/>
        </p:nvSpPr>
        <p:spPr bwMode="auto">
          <a:xfrm>
            <a:off x="5684114"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1" name="Freeform 303"/>
          <p:cNvSpPr>
            <a:spLocks/>
          </p:cNvSpPr>
          <p:nvPr/>
        </p:nvSpPr>
        <p:spPr bwMode="auto">
          <a:xfrm>
            <a:off x="5227883" y="2514537"/>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2" name="Freeform 304"/>
          <p:cNvSpPr>
            <a:spLocks/>
          </p:cNvSpPr>
          <p:nvPr/>
        </p:nvSpPr>
        <p:spPr bwMode="auto">
          <a:xfrm>
            <a:off x="5684114"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3" name="Text Box 305"/>
          <p:cNvSpPr txBox="1">
            <a:spLocks noChangeArrowheads="1"/>
          </p:cNvSpPr>
          <p:nvPr/>
        </p:nvSpPr>
        <p:spPr bwMode="auto">
          <a:xfrm>
            <a:off x="4268261" y="17171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4"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9" y="18751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5" name="Line 403"/>
          <p:cNvSpPr>
            <a:spLocks noChangeShapeType="1"/>
          </p:cNvSpPr>
          <p:nvPr/>
        </p:nvSpPr>
        <p:spPr bwMode="auto">
          <a:xfrm flipV="1">
            <a:off x="2193282" y="28033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4"/>
          <p:cNvSpPr>
            <a:spLocks noChangeShapeType="1"/>
          </p:cNvSpPr>
          <p:nvPr/>
        </p:nvSpPr>
        <p:spPr bwMode="auto">
          <a:xfrm flipV="1">
            <a:off x="2839246" y="28033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5"/>
          <p:cNvSpPr>
            <a:spLocks noChangeShapeType="1"/>
          </p:cNvSpPr>
          <p:nvPr/>
        </p:nvSpPr>
        <p:spPr bwMode="auto">
          <a:xfrm flipV="1">
            <a:off x="4978928" y="2747828"/>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06"/>
          <p:cNvSpPr>
            <a:spLocks noChangeShapeType="1"/>
          </p:cNvSpPr>
          <p:nvPr/>
        </p:nvSpPr>
        <p:spPr bwMode="auto">
          <a:xfrm>
            <a:off x="3586107" y="2747828"/>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07"/>
          <p:cNvSpPr>
            <a:spLocks noChangeShapeType="1"/>
          </p:cNvSpPr>
          <p:nvPr/>
        </p:nvSpPr>
        <p:spPr bwMode="auto">
          <a:xfrm flipV="1">
            <a:off x="3478628" y="28033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Line 408"/>
          <p:cNvSpPr>
            <a:spLocks noChangeShapeType="1"/>
          </p:cNvSpPr>
          <p:nvPr/>
        </p:nvSpPr>
        <p:spPr bwMode="auto">
          <a:xfrm flipV="1">
            <a:off x="5263927" y="28033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1" name="Line 409"/>
          <p:cNvSpPr>
            <a:spLocks noChangeShapeType="1"/>
          </p:cNvSpPr>
          <p:nvPr/>
        </p:nvSpPr>
        <p:spPr bwMode="auto">
          <a:xfrm flipH="1" flipV="1">
            <a:off x="5725790" y="28033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Line 410"/>
          <p:cNvSpPr>
            <a:spLocks noChangeShapeType="1"/>
          </p:cNvSpPr>
          <p:nvPr/>
        </p:nvSpPr>
        <p:spPr bwMode="auto">
          <a:xfrm flipH="1" flipV="1">
            <a:off x="5624891" y="28033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22"/>
          <p:cNvSpPr>
            <a:spLocks noChangeShapeType="1"/>
          </p:cNvSpPr>
          <p:nvPr/>
        </p:nvSpPr>
        <p:spPr bwMode="auto">
          <a:xfrm flipH="1" flipV="1">
            <a:off x="5575539" y="28033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4" name="Text Box 423"/>
          <p:cNvSpPr txBox="1">
            <a:spLocks noChangeArrowheads="1"/>
          </p:cNvSpPr>
          <p:nvPr/>
        </p:nvSpPr>
        <p:spPr bwMode="auto">
          <a:xfrm>
            <a:off x="5845727" y="36427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53" name="Line 517"/>
          <p:cNvSpPr>
            <a:spLocks noChangeShapeType="1"/>
          </p:cNvSpPr>
          <p:nvPr/>
        </p:nvSpPr>
        <p:spPr bwMode="auto">
          <a:xfrm flipH="1">
            <a:off x="2491587" y="19523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4" name="Text Box 44"/>
          <p:cNvSpPr txBox="1">
            <a:spLocks noChangeArrowheads="1"/>
          </p:cNvSpPr>
          <p:nvPr/>
        </p:nvSpPr>
        <p:spPr bwMode="auto">
          <a:xfrm>
            <a:off x="2169530" y="2670765"/>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55" name="Line 48"/>
          <p:cNvSpPr>
            <a:spLocks noChangeShapeType="1"/>
          </p:cNvSpPr>
          <p:nvPr/>
        </p:nvSpPr>
        <p:spPr bwMode="auto">
          <a:xfrm flipH="1">
            <a:off x="3413374" y="1978786"/>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56" name="Rectangle 515"/>
          <p:cNvSpPr>
            <a:spLocks noChangeArrowheads="1"/>
          </p:cNvSpPr>
          <p:nvPr/>
        </p:nvSpPr>
        <p:spPr bwMode="auto">
          <a:xfrm>
            <a:off x="2840342" y="18244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57" name="Text Box 518"/>
          <p:cNvSpPr txBox="1">
            <a:spLocks noChangeArrowheads="1"/>
          </p:cNvSpPr>
          <p:nvPr/>
        </p:nvSpPr>
        <p:spPr bwMode="auto">
          <a:xfrm>
            <a:off x="968659" y="1826543"/>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 </a:t>
            </a:r>
            <a:r>
              <a:rPr lang="zh-CN" altLang="en-US" sz="1200" b="1" dirty="0">
                <a:latin typeface="微软雅黑" pitchFamily="34" charset="-122"/>
                <a:ea typeface="微软雅黑" pitchFamily="34" charset="-122"/>
              </a:rPr>
              <a:t>局域网</a:t>
            </a:r>
          </a:p>
        </p:txBody>
      </p:sp>
      <p:grpSp>
        <p:nvGrpSpPr>
          <p:cNvPr id="212" name="组合 211"/>
          <p:cNvGrpSpPr/>
          <p:nvPr/>
        </p:nvGrpSpPr>
        <p:grpSpPr>
          <a:xfrm>
            <a:off x="1906659" y="3075293"/>
            <a:ext cx="335593" cy="359627"/>
            <a:chOff x="2565534" y="4101618"/>
            <a:chExt cx="360485" cy="386301"/>
          </a:xfrm>
        </p:grpSpPr>
        <p:sp>
          <p:nvSpPr>
            <p:cNvPr id="14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39" name="Group 424"/>
            <p:cNvGrpSpPr>
              <a:grpSpLocks/>
            </p:cNvGrpSpPr>
            <p:nvPr/>
          </p:nvGrpSpPr>
          <p:grpSpPr bwMode="auto">
            <a:xfrm>
              <a:off x="2565534" y="4101618"/>
              <a:ext cx="360485" cy="119330"/>
              <a:chOff x="748" y="2251"/>
              <a:chExt cx="306" cy="90"/>
            </a:xfrm>
          </p:grpSpPr>
          <p:sp>
            <p:nvSpPr>
              <p:cNvPr id="14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3" name="组合 212"/>
          <p:cNvGrpSpPr/>
          <p:nvPr/>
        </p:nvGrpSpPr>
        <p:grpSpPr>
          <a:xfrm>
            <a:off x="2562408" y="3489234"/>
            <a:ext cx="335593" cy="359627"/>
            <a:chOff x="2565534" y="4101618"/>
            <a:chExt cx="360485" cy="386301"/>
          </a:xfrm>
        </p:grpSpPr>
        <p:sp>
          <p:nvSpPr>
            <p:cNvPr id="2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5" name="Group 424"/>
            <p:cNvGrpSpPr>
              <a:grpSpLocks/>
            </p:cNvGrpSpPr>
            <p:nvPr/>
          </p:nvGrpSpPr>
          <p:grpSpPr bwMode="auto">
            <a:xfrm>
              <a:off x="2565534" y="4101618"/>
              <a:ext cx="360485" cy="119330"/>
              <a:chOff x="748" y="2251"/>
              <a:chExt cx="306" cy="90"/>
            </a:xfrm>
          </p:grpSpPr>
          <p:sp>
            <p:nvSpPr>
              <p:cNvPr id="2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组合 222"/>
          <p:cNvGrpSpPr/>
          <p:nvPr/>
        </p:nvGrpSpPr>
        <p:grpSpPr>
          <a:xfrm>
            <a:off x="3317155" y="3617751"/>
            <a:ext cx="335593" cy="359627"/>
            <a:chOff x="2565534" y="4101618"/>
            <a:chExt cx="360485" cy="386301"/>
          </a:xfrm>
        </p:grpSpPr>
        <p:sp>
          <p:nvSpPr>
            <p:cNvPr id="2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25" name="Group 424"/>
            <p:cNvGrpSpPr>
              <a:grpSpLocks/>
            </p:cNvGrpSpPr>
            <p:nvPr/>
          </p:nvGrpSpPr>
          <p:grpSpPr bwMode="auto">
            <a:xfrm>
              <a:off x="2565534" y="4101618"/>
              <a:ext cx="360485" cy="119330"/>
              <a:chOff x="748" y="2251"/>
              <a:chExt cx="306" cy="90"/>
            </a:xfrm>
          </p:grpSpPr>
          <p:sp>
            <p:nvSpPr>
              <p:cNvPr id="2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组合 232"/>
          <p:cNvGrpSpPr/>
          <p:nvPr/>
        </p:nvGrpSpPr>
        <p:grpSpPr>
          <a:xfrm>
            <a:off x="4150817" y="2826757"/>
            <a:ext cx="335593" cy="359627"/>
            <a:chOff x="2565534" y="4101618"/>
            <a:chExt cx="360485" cy="386301"/>
          </a:xfrm>
        </p:grpSpPr>
        <p:sp>
          <p:nvSpPr>
            <p:cNvPr id="2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35" name="Group 424"/>
            <p:cNvGrpSpPr>
              <a:grpSpLocks/>
            </p:cNvGrpSpPr>
            <p:nvPr/>
          </p:nvGrpSpPr>
          <p:grpSpPr bwMode="auto">
            <a:xfrm>
              <a:off x="2565534" y="4101618"/>
              <a:ext cx="360485" cy="119330"/>
              <a:chOff x="748" y="2251"/>
              <a:chExt cx="306" cy="90"/>
            </a:xfrm>
          </p:grpSpPr>
          <p:sp>
            <p:nvSpPr>
              <p:cNvPr id="2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3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4" name="组合 243"/>
          <p:cNvGrpSpPr/>
          <p:nvPr/>
        </p:nvGrpSpPr>
        <p:grpSpPr>
          <a:xfrm>
            <a:off x="6136586" y="3489234"/>
            <a:ext cx="335593" cy="359627"/>
            <a:chOff x="2565534" y="4101618"/>
            <a:chExt cx="360485" cy="386301"/>
          </a:xfrm>
        </p:grpSpPr>
        <p:sp>
          <p:nvSpPr>
            <p:cNvPr id="24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46" name="Group 424"/>
            <p:cNvGrpSpPr>
              <a:grpSpLocks/>
            </p:cNvGrpSpPr>
            <p:nvPr/>
          </p:nvGrpSpPr>
          <p:grpSpPr bwMode="auto">
            <a:xfrm>
              <a:off x="2565534" y="4101618"/>
              <a:ext cx="360485" cy="119330"/>
              <a:chOff x="748" y="2251"/>
              <a:chExt cx="306" cy="90"/>
            </a:xfrm>
          </p:grpSpPr>
          <p:sp>
            <p:nvSpPr>
              <p:cNvPr id="24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组合 253"/>
          <p:cNvGrpSpPr/>
          <p:nvPr/>
        </p:nvGrpSpPr>
        <p:grpSpPr>
          <a:xfrm>
            <a:off x="5627133" y="3558587"/>
            <a:ext cx="335593" cy="359627"/>
            <a:chOff x="2565534" y="4101618"/>
            <a:chExt cx="360485" cy="386301"/>
          </a:xfrm>
        </p:grpSpPr>
        <p:sp>
          <p:nvSpPr>
            <p:cNvPr id="25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56" name="Group 424"/>
            <p:cNvGrpSpPr>
              <a:grpSpLocks/>
            </p:cNvGrpSpPr>
            <p:nvPr/>
          </p:nvGrpSpPr>
          <p:grpSpPr bwMode="auto">
            <a:xfrm>
              <a:off x="2565534" y="4101618"/>
              <a:ext cx="360485" cy="119330"/>
              <a:chOff x="748" y="2251"/>
              <a:chExt cx="306" cy="90"/>
            </a:xfrm>
          </p:grpSpPr>
          <p:sp>
            <p:nvSpPr>
              <p:cNvPr id="25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5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4" name="组合 263"/>
          <p:cNvGrpSpPr/>
          <p:nvPr/>
        </p:nvGrpSpPr>
        <p:grpSpPr>
          <a:xfrm>
            <a:off x="4978928" y="3263942"/>
            <a:ext cx="335593" cy="359627"/>
            <a:chOff x="2565534" y="4101618"/>
            <a:chExt cx="360485" cy="386301"/>
          </a:xfrm>
        </p:grpSpPr>
        <p:sp>
          <p:nvSpPr>
            <p:cNvPr id="2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66" name="Group 424"/>
            <p:cNvGrpSpPr>
              <a:grpSpLocks/>
            </p:cNvGrpSpPr>
            <p:nvPr/>
          </p:nvGrpSpPr>
          <p:grpSpPr bwMode="auto">
            <a:xfrm>
              <a:off x="2565534" y="4101618"/>
              <a:ext cx="360485" cy="119330"/>
              <a:chOff x="748" y="2251"/>
              <a:chExt cx="306" cy="90"/>
            </a:xfrm>
          </p:grpSpPr>
          <p:sp>
            <p:nvSpPr>
              <p:cNvPr id="2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4" name="组合 273"/>
          <p:cNvGrpSpPr/>
          <p:nvPr/>
        </p:nvGrpSpPr>
        <p:grpSpPr>
          <a:xfrm>
            <a:off x="4703435" y="2837081"/>
            <a:ext cx="335593" cy="359627"/>
            <a:chOff x="2565534" y="4101618"/>
            <a:chExt cx="360485" cy="386301"/>
          </a:xfrm>
        </p:grpSpPr>
        <p:sp>
          <p:nvSpPr>
            <p:cNvPr id="2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76" name="Group 424"/>
            <p:cNvGrpSpPr>
              <a:grpSpLocks/>
            </p:cNvGrpSpPr>
            <p:nvPr/>
          </p:nvGrpSpPr>
          <p:grpSpPr bwMode="auto">
            <a:xfrm>
              <a:off x="2565534" y="4101618"/>
              <a:ext cx="360485" cy="119330"/>
              <a:chOff x="748" y="2251"/>
              <a:chExt cx="306" cy="90"/>
            </a:xfrm>
          </p:grpSpPr>
          <p:sp>
            <p:nvSpPr>
              <p:cNvPr id="2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7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4" name="组合 283"/>
          <p:cNvGrpSpPr/>
          <p:nvPr/>
        </p:nvGrpSpPr>
        <p:grpSpPr>
          <a:xfrm>
            <a:off x="6539903" y="3151504"/>
            <a:ext cx="335594" cy="359627"/>
            <a:chOff x="2565534" y="4101618"/>
            <a:chExt cx="360485" cy="386301"/>
          </a:xfrm>
        </p:grpSpPr>
        <p:sp>
          <p:nvSpPr>
            <p:cNvPr id="2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86" name="Group 424"/>
            <p:cNvGrpSpPr>
              <a:grpSpLocks/>
            </p:cNvGrpSpPr>
            <p:nvPr/>
          </p:nvGrpSpPr>
          <p:grpSpPr bwMode="auto">
            <a:xfrm>
              <a:off x="2565534" y="4101618"/>
              <a:ext cx="360485" cy="119330"/>
              <a:chOff x="748" y="2251"/>
              <a:chExt cx="306" cy="90"/>
            </a:xfrm>
          </p:grpSpPr>
          <p:sp>
            <p:nvSpPr>
              <p:cNvPr id="2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8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Line 177"/>
          <p:cNvSpPr>
            <a:spLocks noChangeShapeType="1"/>
          </p:cNvSpPr>
          <p:nvPr/>
        </p:nvSpPr>
        <p:spPr bwMode="auto">
          <a:xfrm>
            <a:off x="2171570" y="3358238"/>
            <a:ext cx="3480962"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96" name="矩形 295"/>
          <p:cNvSpPr/>
          <p:nvPr/>
        </p:nvSpPr>
        <p:spPr>
          <a:xfrm>
            <a:off x="1954860" y="1256921"/>
            <a:ext cx="5231253" cy="307777"/>
          </a:xfrm>
          <a:prstGeom prst="rect">
            <a:avLst/>
          </a:prstGeom>
          <a:solidFill>
            <a:srgbClr val="00FFFF"/>
          </a:solidFill>
          <a:ln>
            <a:solidFill>
              <a:schemeClr val="tx1"/>
            </a:solidFill>
          </a:ln>
        </p:spPr>
        <p:txBody>
          <a:bodyPr wrap="square">
            <a:spAutoFit/>
          </a:bodyPr>
          <a:lstStyle/>
          <a:p>
            <a:pPr algn="ctr"/>
            <a:r>
              <a:rPr lang="en-US" altLang="zh-CN" sz="1400" b="1" dirty="0">
                <a:latin typeface="微软雅黑" pitchFamily="34" charset="-122"/>
                <a:ea typeface="微软雅黑" pitchFamily="34" charset="-122"/>
              </a:rPr>
              <a:t>IEEE 802.11 </a:t>
            </a:r>
            <a:r>
              <a:rPr lang="zh-CN" altLang="en-US" sz="1400" b="1" dirty="0">
                <a:latin typeface="微软雅黑" pitchFamily="34" charset="-122"/>
                <a:ea typeface="微软雅黑" pitchFamily="34" charset="-122"/>
              </a:rPr>
              <a:t>的基本服务集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和扩展服务集 </a:t>
            </a:r>
            <a:r>
              <a:rPr lang="en-US" altLang="zh-CN" sz="1400" b="1" dirty="0">
                <a:latin typeface="微软雅黑" pitchFamily="34" charset="-122"/>
                <a:ea typeface="微软雅黑" pitchFamily="34" charset="-122"/>
              </a:rPr>
              <a:t>ESS</a:t>
            </a:r>
          </a:p>
        </p:txBody>
      </p:sp>
    </p:spTree>
    <p:extLst>
      <p:ext uri="{BB962C8B-B14F-4D97-AF65-F5344CB8AC3E}">
        <p14:creationId xmlns:p14="http://schemas.microsoft.com/office/powerpoint/2010/main" val="41732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3" grpId="0"/>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812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31407"/>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26124"/>
            <a:ext cx="8264197" cy="3323987"/>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latin typeface="微软雅黑" pitchFamily="34" charset="-122"/>
                <a:ea typeface="微软雅黑" pitchFamily="34" charset="-122"/>
              </a:rPr>
              <a:t>一个 </a:t>
            </a: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网络最多可以有 </a:t>
            </a:r>
            <a:r>
              <a:rPr lang="en-US" altLang="zh-CN" b="1" dirty="0">
                <a:latin typeface="微软雅黑" pitchFamily="34" charset="-122"/>
                <a:ea typeface="微软雅黑" pitchFamily="34" charset="-122"/>
              </a:rPr>
              <a:t>255 </a:t>
            </a:r>
            <a:r>
              <a:rPr lang="zh-CN" altLang="en-US" b="1" dirty="0">
                <a:latin typeface="微软雅黑" pitchFamily="34" charset="-122"/>
                <a:ea typeface="微软雅黑" pitchFamily="34" charset="-122"/>
              </a:rPr>
              <a:t>个结点。</a:t>
            </a:r>
          </a:p>
          <a:p>
            <a:pPr marL="342900" indent="-342900" eaLnBrk="0" hangingPunct="0">
              <a:lnSpc>
                <a:spcPts val="2800"/>
              </a:lnSpc>
              <a:buClr>
                <a:srgbClr val="0070C0"/>
              </a:buClr>
              <a:buFont typeface="Wingdings" panose="05000000000000000000" pitchFamily="2" charset="2"/>
              <a:buChar char="l"/>
            </a:pP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的结点按功能的强弱可划分为两大类：</a:t>
            </a:r>
          </a:p>
          <a:p>
            <a:pPr marL="798300" indent="-457200" eaLnBrk="0" hangingPunct="0">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全功能设备 </a:t>
            </a:r>
            <a:r>
              <a:rPr lang="en-US" altLang="zh-CN" b="1" dirty="0">
                <a:latin typeface="微软雅黑" pitchFamily="34" charset="-122"/>
                <a:ea typeface="微软雅黑" pitchFamily="34" charset="-122"/>
              </a:rPr>
              <a:t>FFD (Full-Function Device)</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具备控制器（</a:t>
            </a:r>
            <a:r>
              <a:rPr lang="en-US" altLang="zh-CN" b="1" dirty="0">
                <a:latin typeface="微软雅黑" pitchFamily="34" charset="-122"/>
                <a:ea typeface="微软雅黑" pitchFamily="34" charset="-122"/>
              </a:rPr>
              <a:t>Controller</a:t>
            </a:r>
            <a:r>
              <a:rPr lang="zh-CN" altLang="en-US" b="1" dirty="0">
                <a:latin typeface="微软雅黑" pitchFamily="34" charset="-122"/>
                <a:ea typeface="微软雅黑" pitchFamily="34" charset="-122"/>
              </a:rPr>
              <a:t>）的功能，能够提供数据交换。</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是 </a:t>
            </a: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网络中的路由器。</a:t>
            </a:r>
          </a:p>
          <a:p>
            <a:pPr marL="798300" indent="-457200" eaLnBrk="0" hangingPunct="0">
              <a:lnSpc>
                <a:spcPts val="2800"/>
              </a:lnSpc>
              <a:buClr>
                <a:srgbClr val="7030A0"/>
              </a:buClr>
              <a:buFont typeface="+mj-lt"/>
              <a:buAutoNum type="arabicPeriod" startAt="2"/>
            </a:pPr>
            <a:r>
              <a:rPr lang="zh-CN" altLang="en-US" b="1" dirty="0">
                <a:solidFill>
                  <a:srgbClr val="0000FF"/>
                </a:solidFill>
                <a:latin typeface="微软雅黑" pitchFamily="34" charset="-122"/>
                <a:ea typeface="微软雅黑" pitchFamily="34" charset="-122"/>
              </a:rPr>
              <a:t>精简功能设备 </a:t>
            </a:r>
            <a:r>
              <a:rPr lang="en-US" altLang="zh-CN" b="1" dirty="0">
                <a:latin typeface="微软雅黑" pitchFamily="34" charset="-122"/>
                <a:ea typeface="微软雅黑" pitchFamily="34" charset="-122"/>
              </a:rPr>
              <a:t>RFD (Reduced-Function Device) </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是 </a:t>
            </a:r>
            <a:r>
              <a:rPr lang="en-US" altLang="zh-CN" b="1" dirty="0" err="1">
                <a:latin typeface="微软雅黑" pitchFamily="34" charset="-122"/>
                <a:ea typeface="微软雅黑" pitchFamily="34" charset="-122"/>
              </a:rPr>
              <a:t>ZigBee</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网络中数量最多的端设备。</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电路简单，存储容量较小，因而成本较低。</a:t>
            </a:r>
          </a:p>
          <a:p>
            <a:pPr marL="1260000" indent="-457200" eaLnBrk="0" hangingPunct="0">
              <a:lnSpc>
                <a:spcPts val="2800"/>
              </a:lnSpc>
              <a:buClr>
                <a:srgbClr val="0070C0"/>
              </a:buClr>
              <a:buFont typeface="+mj-ea"/>
              <a:buAutoNum type="circleNumDbPlain"/>
            </a:pPr>
            <a:r>
              <a:rPr lang="en-US" altLang="zh-CN" b="1" dirty="0">
                <a:latin typeface="微软雅黑" pitchFamily="34" charset="-122"/>
                <a:ea typeface="微软雅黑" pitchFamily="34" charset="-122"/>
              </a:rPr>
              <a:t>RFD </a:t>
            </a:r>
            <a:r>
              <a:rPr lang="zh-CN" altLang="en-US" b="1" dirty="0">
                <a:latin typeface="微软雅黑" pitchFamily="34" charset="-122"/>
                <a:ea typeface="微软雅黑" pitchFamily="34" charset="-122"/>
              </a:rPr>
              <a:t>结点只能与处在该星形网中心的 </a:t>
            </a:r>
            <a:r>
              <a:rPr lang="en-US" altLang="zh-CN" b="1" dirty="0">
                <a:latin typeface="微软雅黑" pitchFamily="34" charset="-122"/>
                <a:ea typeface="微软雅黑" pitchFamily="34" charset="-122"/>
              </a:rPr>
              <a:t>FFD </a:t>
            </a:r>
            <a:r>
              <a:rPr lang="zh-CN" altLang="en-US" b="1" dirty="0">
                <a:latin typeface="微软雅黑" pitchFamily="34" charset="-122"/>
                <a:ea typeface="微软雅黑" pitchFamily="34" charset="-122"/>
              </a:rPr>
              <a:t>结点交换数据。</a:t>
            </a:r>
          </a:p>
        </p:txBody>
      </p:sp>
    </p:spTree>
    <p:extLst>
      <p:ext uri="{BB962C8B-B14F-4D97-AF65-F5344CB8AC3E}">
        <p14:creationId xmlns:p14="http://schemas.microsoft.com/office/powerpoint/2010/main" val="3992835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3047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180646"/>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5363"/>
            <a:ext cx="8448347"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在一个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网络中有一个 </a:t>
            </a:r>
            <a:r>
              <a:rPr lang="en-US" altLang="zh-CN" sz="2000" b="1" dirty="0">
                <a:latin typeface="微软雅黑" pitchFamily="34" charset="-122"/>
                <a:ea typeface="微软雅黑" pitchFamily="34" charset="-122"/>
              </a:rPr>
              <a:t>FFD </a:t>
            </a:r>
            <a:r>
              <a:rPr lang="zh-CN" altLang="en-US" sz="2000" b="1" dirty="0">
                <a:latin typeface="微软雅黑" pitchFamily="34" charset="-122"/>
                <a:ea typeface="微软雅黑" pitchFamily="34" charset="-122"/>
              </a:rPr>
              <a:t>充当该网络的协调器 </a:t>
            </a:r>
            <a:r>
              <a:rPr lang="en-US" altLang="zh-CN" sz="2000" b="1" dirty="0">
                <a:latin typeface="微软雅黑" pitchFamily="34" charset="-122"/>
                <a:ea typeface="微软雅黑" pitchFamily="34" charset="-122"/>
              </a:rPr>
              <a:t>(coordinator)</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协调器负责维护整个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网络的结点信息，同时还可以与其他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网络的协调器交换数据。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通过各网络协调器的相互通信，可以得到覆盖更大范围、超过 </a:t>
            </a:r>
            <a:r>
              <a:rPr lang="en-US" altLang="zh-CN" sz="2000" b="1" dirty="0">
                <a:latin typeface="微软雅黑" pitchFamily="34" charset="-122"/>
                <a:ea typeface="微软雅黑" pitchFamily="34" charset="-122"/>
              </a:rPr>
              <a:t>65000  </a:t>
            </a:r>
            <a:r>
              <a:rPr lang="zh-CN" altLang="en-US" sz="2000" b="1" dirty="0">
                <a:latin typeface="微软雅黑" pitchFamily="34" charset="-122"/>
                <a:ea typeface="微软雅黑" pitchFamily="34" charset="-122"/>
              </a:rPr>
              <a:t>个结点的 </a:t>
            </a:r>
            <a:r>
              <a:rPr lang="en-US" altLang="zh-CN" sz="2000" b="1" dirty="0" err="1">
                <a:latin typeface="微软雅黑" pitchFamily="34" charset="-122"/>
                <a:ea typeface="微软雅黑" pitchFamily="34" charset="-122"/>
              </a:rPr>
              <a:t>ZigBee</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网络。</a:t>
            </a:r>
          </a:p>
        </p:txBody>
      </p:sp>
    </p:spTree>
    <p:extLst>
      <p:ext uri="{BB962C8B-B14F-4D97-AF65-F5344CB8AC3E}">
        <p14:creationId xmlns:p14="http://schemas.microsoft.com/office/powerpoint/2010/main" val="9227220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圆角矩形 3"/>
          <p:cNvSpPr/>
          <p:nvPr/>
        </p:nvSpPr>
        <p:spPr>
          <a:xfrm>
            <a:off x="517852" y="1047283"/>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矩形 4"/>
          <p:cNvSpPr/>
          <p:nvPr/>
        </p:nvSpPr>
        <p:spPr>
          <a:xfrm>
            <a:off x="637984" y="587880"/>
            <a:ext cx="2428870"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p>
        </p:txBody>
      </p:sp>
      <p:sp>
        <p:nvSpPr>
          <p:cNvPr id="2" name="矩形 1"/>
          <p:cNvSpPr/>
          <p:nvPr/>
        </p:nvSpPr>
        <p:spPr>
          <a:xfrm>
            <a:off x="1602458" y="1123735"/>
            <a:ext cx="5941251" cy="584775"/>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有一个全功能设备 </a:t>
            </a:r>
            <a:r>
              <a:rPr lang="en-US" altLang="zh-CN" sz="1600" b="1" dirty="0">
                <a:latin typeface="微软雅黑" pitchFamily="34" charset="-122"/>
                <a:ea typeface="微软雅黑" pitchFamily="34" charset="-122"/>
              </a:rPr>
              <a:t>FFD </a:t>
            </a:r>
            <a:r>
              <a:rPr lang="zh-CN" altLang="en-US" sz="1600" b="1" dirty="0">
                <a:latin typeface="微软雅黑" pitchFamily="34" charset="-122"/>
                <a:ea typeface="微软雅黑" pitchFamily="34" charset="-122"/>
              </a:rPr>
              <a:t>充当网络的</a:t>
            </a:r>
            <a:r>
              <a:rPr lang="zh-CN" altLang="en-US" sz="1600" b="1" dirty="0">
                <a:solidFill>
                  <a:srgbClr val="0000FF"/>
                </a:solidFill>
                <a:latin typeface="微软雅黑" pitchFamily="34" charset="-122"/>
                <a:ea typeface="微软雅黑" pitchFamily="34" charset="-122"/>
              </a:rPr>
              <a:t>协调器</a:t>
            </a:r>
            <a:r>
              <a:rPr lang="zh-CN" altLang="en-US" sz="1600" b="1" dirty="0">
                <a:latin typeface="微软雅黑" pitchFamily="34" charset="-122"/>
                <a:ea typeface="微软雅黑" pitchFamily="34" charset="-122"/>
              </a:rPr>
              <a:t>。</a:t>
            </a:r>
          </a:p>
          <a:p>
            <a:pPr algn="ctr"/>
            <a:r>
              <a:rPr lang="en-US" altLang="zh-CN" sz="1600" b="1" dirty="0">
                <a:latin typeface="微软雅黑" pitchFamily="34" charset="-122"/>
                <a:ea typeface="微软雅黑" pitchFamily="34" charset="-122"/>
              </a:rPr>
              <a:t>ZigBee </a:t>
            </a:r>
            <a:r>
              <a:rPr lang="zh-CN" altLang="en-US" sz="1600" b="1" dirty="0">
                <a:latin typeface="微软雅黑" pitchFamily="34" charset="-122"/>
                <a:ea typeface="微软雅黑" pitchFamily="34" charset="-122"/>
              </a:rPr>
              <a:t>网络中</a:t>
            </a:r>
            <a:r>
              <a:rPr lang="zh-CN" altLang="en-US" sz="1600" b="1" dirty="0">
                <a:solidFill>
                  <a:srgbClr val="0000FF"/>
                </a:solidFill>
                <a:latin typeface="微软雅黑" pitchFamily="34" charset="-122"/>
                <a:ea typeface="微软雅黑" pitchFamily="34" charset="-122"/>
              </a:rPr>
              <a:t>数量最多</a:t>
            </a:r>
            <a:r>
              <a:rPr lang="zh-CN" altLang="en-US" sz="1600" b="1" dirty="0">
                <a:latin typeface="微软雅黑" pitchFamily="34" charset="-122"/>
                <a:ea typeface="微软雅黑" pitchFamily="34" charset="-122"/>
              </a:rPr>
              <a:t>的端设备是精简功能设备 </a:t>
            </a:r>
            <a:r>
              <a:rPr lang="en-US" altLang="zh-CN" sz="1600" b="1" dirty="0">
                <a:latin typeface="微软雅黑" pitchFamily="34" charset="-122"/>
                <a:ea typeface="微软雅黑" pitchFamily="34" charset="-122"/>
              </a:rPr>
              <a:t>RFD </a:t>
            </a:r>
            <a:r>
              <a:rPr lang="zh-CN" altLang="en-US" sz="1600" b="1" dirty="0">
                <a:latin typeface="微软雅黑" pitchFamily="34" charset="-122"/>
                <a:ea typeface="微软雅黑" pitchFamily="34" charset="-122"/>
              </a:rPr>
              <a:t>结点。 </a:t>
            </a:r>
          </a:p>
        </p:txBody>
      </p:sp>
      <p:sp>
        <p:nvSpPr>
          <p:cNvPr id="6" name="Oval 5"/>
          <p:cNvSpPr>
            <a:spLocks noChangeArrowheads="1"/>
          </p:cNvSpPr>
          <p:nvPr/>
        </p:nvSpPr>
        <p:spPr bwMode="auto">
          <a:xfrm>
            <a:off x="2741840" y="2057358"/>
            <a:ext cx="145060" cy="136010"/>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7151876" y="4031082"/>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auto">
          <a:xfrm>
            <a:off x="5790508" y="3881317"/>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7362544" y="3233019"/>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Oval 9"/>
          <p:cNvSpPr>
            <a:spLocks noChangeArrowheads="1"/>
          </p:cNvSpPr>
          <p:nvPr/>
        </p:nvSpPr>
        <p:spPr bwMode="auto">
          <a:xfrm>
            <a:off x="6430005" y="2940895"/>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Oval 10"/>
          <p:cNvSpPr>
            <a:spLocks noChangeArrowheads="1"/>
          </p:cNvSpPr>
          <p:nvPr/>
        </p:nvSpPr>
        <p:spPr bwMode="auto">
          <a:xfrm>
            <a:off x="1787966" y="2185964"/>
            <a:ext cx="146201" cy="137064"/>
          </a:xfrm>
          <a:prstGeom prst="ellipse">
            <a:avLst/>
          </a:prstGeom>
          <a:solidFill>
            <a:srgbClr val="0000FF"/>
          </a:solidFill>
          <a:ln w="9525">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Oval 11"/>
          <p:cNvSpPr>
            <a:spLocks noChangeArrowheads="1"/>
          </p:cNvSpPr>
          <p:nvPr/>
        </p:nvSpPr>
        <p:spPr bwMode="auto">
          <a:xfrm>
            <a:off x="1655607" y="2873417"/>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Oval 12"/>
          <p:cNvSpPr>
            <a:spLocks noChangeArrowheads="1"/>
          </p:cNvSpPr>
          <p:nvPr/>
        </p:nvSpPr>
        <p:spPr bwMode="auto">
          <a:xfrm>
            <a:off x="2307803" y="3418511"/>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Oval 13"/>
          <p:cNvSpPr>
            <a:spLocks noChangeArrowheads="1"/>
          </p:cNvSpPr>
          <p:nvPr/>
        </p:nvSpPr>
        <p:spPr bwMode="auto">
          <a:xfrm>
            <a:off x="3525254" y="2793240"/>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Oval 14"/>
          <p:cNvSpPr>
            <a:spLocks noChangeArrowheads="1"/>
          </p:cNvSpPr>
          <p:nvPr/>
        </p:nvSpPr>
        <p:spPr bwMode="auto">
          <a:xfrm>
            <a:off x="2451721" y="2602452"/>
            <a:ext cx="651054"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6" name="Oval 15"/>
          <p:cNvSpPr>
            <a:spLocks noChangeArrowheads="1"/>
          </p:cNvSpPr>
          <p:nvPr/>
        </p:nvSpPr>
        <p:spPr bwMode="auto">
          <a:xfrm>
            <a:off x="3608770" y="3963604"/>
            <a:ext cx="651054"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7" name="Oval 16"/>
          <p:cNvSpPr>
            <a:spLocks noChangeArrowheads="1"/>
          </p:cNvSpPr>
          <p:nvPr/>
        </p:nvSpPr>
        <p:spPr bwMode="auto">
          <a:xfrm>
            <a:off x="5346056" y="2465388"/>
            <a:ext cx="649912"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8" name="Oval 17"/>
          <p:cNvSpPr>
            <a:spLocks noChangeArrowheads="1"/>
          </p:cNvSpPr>
          <p:nvPr/>
        </p:nvSpPr>
        <p:spPr bwMode="auto">
          <a:xfrm>
            <a:off x="4042806" y="1920295"/>
            <a:ext cx="651054" cy="273074"/>
          </a:xfrm>
          <a:prstGeom prst="ellipse">
            <a:avLst/>
          </a:prstGeom>
          <a:solidFill>
            <a:srgbClr val="99FF99"/>
          </a:solidFill>
          <a:ln w="6350">
            <a:solidFill>
              <a:schemeClr val="tx1"/>
            </a:solidFill>
            <a:round/>
            <a:headEnd/>
            <a:tailEnd/>
          </a:ln>
          <a:effec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FFD</a:t>
            </a:r>
          </a:p>
        </p:txBody>
      </p:sp>
      <p:sp>
        <p:nvSpPr>
          <p:cNvPr id="19" name="Oval 18"/>
          <p:cNvSpPr>
            <a:spLocks noChangeArrowheads="1"/>
          </p:cNvSpPr>
          <p:nvPr/>
        </p:nvSpPr>
        <p:spPr bwMode="auto">
          <a:xfrm>
            <a:off x="6212987" y="3485988"/>
            <a:ext cx="649912" cy="273073"/>
          </a:xfrm>
          <a:prstGeom prst="ellipse">
            <a:avLst/>
          </a:prstGeom>
          <a:solidFill>
            <a:srgbClr val="00FFFF"/>
          </a:solidFill>
          <a:ln w="63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20" name="Line 19"/>
          <p:cNvSpPr>
            <a:spLocks noChangeShapeType="1"/>
          </p:cNvSpPr>
          <p:nvPr/>
        </p:nvSpPr>
        <p:spPr bwMode="auto">
          <a:xfrm flipH="1">
            <a:off x="3906884" y="2192314"/>
            <a:ext cx="426041" cy="1084915"/>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2918880" y="2882906"/>
            <a:ext cx="761848" cy="43333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4621901" y="2124837"/>
            <a:ext cx="794972" cy="408030"/>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H="1">
            <a:off x="4098774" y="2684690"/>
            <a:ext cx="1300967" cy="666342"/>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3893178" y="3584042"/>
            <a:ext cx="9137" cy="37007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flipV="1">
            <a:off x="4211852" y="3436434"/>
            <a:ext cx="566532" cy="10121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1927450" y="2297748"/>
            <a:ext cx="575669" cy="3595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6"/>
          <p:cNvSpPr>
            <a:spLocks noChangeShapeType="1"/>
          </p:cNvSpPr>
          <p:nvPr/>
        </p:nvSpPr>
        <p:spPr bwMode="auto">
          <a:xfrm>
            <a:off x="3125619" y="2771146"/>
            <a:ext cx="378069" cy="706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2774964" y="2200749"/>
            <a:ext cx="29697" cy="3985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8"/>
          <p:cNvSpPr>
            <a:spLocks noChangeShapeType="1"/>
          </p:cNvSpPr>
          <p:nvPr/>
        </p:nvSpPr>
        <p:spPr bwMode="auto">
          <a:xfrm flipV="1">
            <a:off x="1800667" y="2805939"/>
            <a:ext cx="651054" cy="134955"/>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9"/>
          <p:cNvSpPr>
            <a:spLocks noChangeShapeType="1"/>
          </p:cNvSpPr>
          <p:nvPr/>
        </p:nvSpPr>
        <p:spPr bwMode="auto">
          <a:xfrm flipH="1">
            <a:off x="6849193" y="3333108"/>
            <a:ext cx="515133" cy="22352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0"/>
          <p:cNvSpPr>
            <a:spLocks noChangeShapeType="1"/>
          </p:cNvSpPr>
          <p:nvPr/>
        </p:nvSpPr>
        <p:spPr bwMode="auto">
          <a:xfrm>
            <a:off x="6499679" y="3077959"/>
            <a:ext cx="28555" cy="41541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flipH="1">
            <a:off x="2422023" y="2868146"/>
            <a:ext cx="229583" cy="5419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32"/>
          <p:cNvSpPr>
            <a:spLocks noChangeShapeType="1"/>
          </p:cNvSpPr>
          <p:nvPr/>
        </p:nvSpPr>
        <p:spPr bwMode="auto">
          <a:xfrm>
            <a:off x="6716697" y="3741138"/>
            <a:ext cx="451169" cy="3110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33"/>
          <p:cNvSpPr>
            <a:spLocks noChangeShapeType="1"/>
          </p:cNvSpPr>
          <p:nvPr/>
        </p:nvSpPr>
        <p:spPr bwMode="auto">
          <a:xfrm flipH="1">
            <a:off x="5928579" y="3737975"/>
            <a:ext cx="373500" cy="182401"/>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2902890" y="1797990"/>
            <a:ext cx="603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RFD</a:t>
            </a:r>
          </a:p>
        </p:txBody>
      </p:sp>
      <p:sp>
        <p:nvSpPr>
          <p:cNvPr id="36" name="Text Box 35"/>
          <p:cNvSpPr txBox="1">
            <a:spLocks noChangeArrowheads="1"/>
          </p:cNvSpPr>
          <p:nvPr/>
        </p:nvSpPr>
        <p:spPr bwMode="auto">
          <a:xfrm>
            <a:off x="2197010" y="177374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端设备</a:t>
            </a:r>
          </a:p>
        </p:txBody>
      </p:sp>
      <p:sp>
        <p:nvSpPr>
          <p:cNvPr id="37" name="Text Box 36"/>
          <p:cNvSpPr txBox="1">
            <a:spLocks noChangeArrowheads="1"/>
          </p:cNvSpPr>
          <p:nvPr/>
        </p:nvSpPr>
        <p:spPr bwMode="auto">
          <a:xfrm>
            <a:off x="2838927" y="235573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路由器</a:t>
            </a:r>
          </a:p>
        </p:txBody>
      </p:sp>
      <p:sp>
        <p:nvSpPr>
          <p:cNvPr id="38" name="Oval 37"/>
          <p:cNvSpPr>
            <a:spLocks noChangeArrowheads="1"/>
          </p:cNvSpPr>
          <p:nvPr/>
        </p:nvSpPr>
        <p:spPr bwMode="auto">
          <a:xfrm>
            <a:off x="4766961" y="3417456"/>
            <a:ext cx="649912"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39" name="Line 38"/>
          <p:cNvSpPr>
            <a:spLocks noChangeShapeType="1"/>
          </p:cNvSpPr>
          <p:nvPr/>
        </p:nvSpPr>
        <p:spPr bwMode="auto">
          <a:xfrm flipH="1" flipV="1">
            <a:off x="5414589" y="3577715"/>
            <a:ext cx="815531" cy="1370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flipH="1">
            <a:off x="4247260" y="3684204"/>
            <a:ext cx="770986" cy="360584"/>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 name="Oval 40"/>
          <p:cNvSpPr>
            <a:spLocks noChangeArrowheads="1"/>
          </p:cNvSpPr>
          <p:nvPr/>
        </p:nvSpPr>
        <p:spPr bwMode="auto">
          <a:xfrm>
            <a:off x="3537954" y="3282501"/>
            <a:ext cx="649912" cy="273074"/>
          </a:xfrm>
          <a:prstGeom prst="ellipse">
            <a:avLst/>
          </a:prstGeom>
          <a:solidFill>
            <a:srgbClr val="FFFF00"/>
          </a:solidFill>
          <a:ln w="190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42" name="Text Box 41"/>
          <p:cNvSpPr txBox="1">
            <a:spLocks noChangeArrowheads="1"/>
          </p:cNvSpPr>
          <p:nvPr/>
        </p:nvSpPr>
        <p:spPr bwMode="auto">
          <a:xfrm>
            <a:off x="2747551" y="32624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协调器</a:t>
            </a:r>
          </a:p>
        </p:txBody>
      </p:sp>
    </p:spTree>
    <p:extLst>
      <p:ext uri="{BB962C8B-B14F-4D97-AF65-F5344CB8AC3E}">
        <p14:creationId xmlns:p14="http://schemas.microsoft.com/office/powerpoint/2010/main" val="219557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05040"/>
            <a:ext cx="8372854"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高速 </a:t>
            </a:r>
            <a:r>
              <a:rPr lang="en-US" altLang="zh-CN" b="1" dirty="0">
                <a:latin typeface="微软雅黑" pitchFamily="34" charset="-122"/>
                <a:ea typeface="微软雅黑" pitchFamily="34" charset="-122"/>
              </a:rPr>
              <a:t>WPAN </a:t>
            </a:r>
            <a:r>
              <a:rPr lang="zh-CN" altLang="en-US" b="1" dirty="0">
                <a:latin typeface="微软雅黑" pitchFamily="34" charset="-122"/>
                <a:ea typeface="微软雅黑" pitchFamily="34" charset="-122"/>
              </a:rPr>
              <a:t>用于在便携式多媒体装置之间传送数据，支持</a:t>
            </a:r>
            <a:r>
              <a:rPr lang="en-US" altLang="zh-CN" b="1" dirty="0">
                <a:latin typeface="微软雅黑" pitchFamily="34" charset="-122"/>
                <a:ea typeface="微软雅黑" pitchFamily="34" charset="-122"/>
              </a:rPr>
              <a:t>11 ~ 55 Mbit/s </a:t>
            </a:r>
            <a:r>
              <a:rPr lang="zh-CN" altLang="en-US" b="1" dirty="0">
                <a:latin typeface="微软雅黑" pitchFamily="34" charset="-122"/>
                <a:ea typeface="微软雅黑" pitchFamily="34" charset="-122"/>
              </a:rPr>
              <a:t>的数据率，标准是 </a:t>
            </a:r>
            <a:r>
              <a:rPr lang="en-US" altLang="zh-CN" b="1" dirty="0">
                <a:latin typeface="微软雅黑" pitchFamily="34" charset="-122"/>
                <a:ea typeface="微软雅黑" pitchFamily="34" charset="-122"/>
              </a:rPr>
              <a:t>802.15.3</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802.15.3a </a:t>
            </a:r>
            <a:r>
              <a:rPr lang="zh-CN" altLang="en-US" b="1" dirty="0">
                <a:latin typeface="微软雅黑" pitchFamily="34" charset="-122"/>
                <a:ea typeface="微软雅黑" pitchFamily="34" charset="-122"/>
              </a:rPr>
              <a:t>工作组还提出了更高数据率的物理层标准的</a:t>
            </a:r>
            <a:r>
              <a:rPr lang="zh-CN" altLang="en-US" b="1" dirty="0">
                <a:solidFill>
                  <a:srgbClr val="0000FF"/>
                </a:solidFill>
                <a:latin typeface="微软雅黑" pitchFamily="34" charset="-122"/>
                <a:ea typeface="微软雅黑" pitchFamily="34" charset="-122"/>
              </a:rPr>
              <a:t>超高速</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WPAN</a:t>
            </a:r>
            <a:r>
              <a:rPr lang="zh-CN" altLang="en-US" b="1" dirty="0">
                <a:latin typeface="微软雅黑" pitchFamily="34" charset="-122"/>
                <a:ea typeface="微软雅黑" pitchFamily="34" charset="-122"/>
              </a:rPr>
              <a:t>，它使用</a:t>
            </a:r>
            <a:r>
              <a:rPr lang="zh-CN" altLang="en-US" b="1" dirty="0">
                <a:solidFill>
                  <a:srgbClr val="0000FF"/>
                </a:solidFill>
                <a:latin typeface="微软雅黑" pitchFamily="34" charset="-122"/>
                <a:ea typeface="微软雅黑" pitchFamily="34" charset="-122"/>
              </a:rPr>
              <a:t>超宽带 </a:t>
            </a: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技术工作在 </a:t>
            </a:r>
            <a:r>
              <a:rPr lang="en-US" altLang="zh-CN" b="1" dirty="0">
                <a:latin typeface="微软雅黑" pitchFamily="34" charset="-122"/>
                <a:ea typeface="微软雅黑" pitchFamily="34" charset="-122"/>
              </a:rPr>
              <a:t>3.1 ~ 10.6 GHz </a:t>
            </a:r>
            <a:r>
              <a:rPr lang="zh-CN" altLang="en-US" b="1" dirty="0">
                <a:latin typeface="微软雅黑" pitchFamily="34" charset="-122"/>
                <a:ea typeface="微软雅黑" pitchFamily="34" charset="-122"/>
              </a:rPr>
              <a:t>微波频段，有非常高的信道带宽。超宽  带信号的带宽应超过信号中心频率的 </a:t>
            </a:r>
            <a:r>
              <a:rPr lang="en-US" altLang="zh-CN" b="1" dirty="0">
                <a:latin typeface="微软雅黑" pitchFamily="34" charset="-122"/>
                <a:ea typeface="微软雅黑" pitchFamily="34" charset="-122"/>
              </a:rPr>
              <a:t>25% </a:t>
            </a:r>
            <a:r>
              <a:rPr lang="zh-CN" altLang="en-US" b="1" dirty="0">
                <a:latin typeface="微软雅黑" pitchFamily="34" charset="-122"/>
                <a:ea typeface="微软雅黑" pitchFamily="34" charset="-122"/>
              </a:rPr>
              <a:t>以上，或信号的绝对带宽超过   </a:t>
            </a:r>
            <a:r>
              <a:rPr lang="en-US" altLang="zh-CN" b="1" dirty="0">
                <a:latin typeface="微软雅黑" pitchFamily="34" charset="-122"/>
                <a:ea typeface="微软雅黑" pitchFamily="34" charset="-122"/>
              </a:rPr>
              <a:t>500 MHz</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超宽带技术使用了瞬间高速脉冲，可支持 </a:t>
            </a:r>
            <a:r>
              <a:rPr lang="en-US" altLang="zh-CN" b="1" dirty="0">
                <a:latin typeface="微软雅黑" pitchFamily="34" charset="-122"/>
                <a:ea typeface="微软雅黑" pitchFamily="34" charset="-122"/>
              </a:rPr>
              <a:t>100 ~ 400 Mbit/s </a:t>
            </a:r>
            <a:r>
              <a:rPr lang="zh-CN" altLang="en-US" b="1" dirty="0">
                <a:latin typeface="微软雅黑" pitchFamily="34" charset="-122"/>
                <a:ea typeface="微软雅黑" pitchFamily="34" charset="-122"/>
              </a:rPr>
              <a:t>的数据率，可用于小范围内高速传送图像或 </a:t>
            </a:r>
            <a:r>
              <a:rPr lang="en-US" altLang="zh-CN" b="1" dirty="0">
                <a:latin typeface="微软雅黑" pitchFamily="34" charset="-122"/>
                <a:ea typeface="微软雅黑" pitchFamily="34" charset="-122"/>
              </a:rPr>
              <a:t>DVD </a:t>
            </a:r>
            <a:r>
              <a:rPr lang="zh-CN" altLang="en-US" b="1" dirty="0">
                <a:latin typeface="微软雅黑" pitchFamily="34" charset="-122"/>
                <a:ea typeface="微软雅黑" pitchFamily="34" charset="-122"/>
              </a:rPr>
              <a:t>质量的多媒体视频文件。 </a:t>
            </a:r>
          </a:p>
        </p:txBody>
      </p:sp>
      <p:sp>
        <p:nvSpPr>
          <p:cNvPr id="3" name="AutoShape 5"/>
          <p:cNvSpPr>
            <a:spLocks noChangeArrowheads="1"/>
          </p:cNvSpPr>
          <p:nvPr/>
        </p:nvSpPr>
        <p:spPr bwMode="auto">
          <a:xfrm>
            <a:off x="511897" y="7320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4407" y="698834"/>
            <a:ext cx="1921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高速 </a:t>
            </a:r>
            <a:r>
              <a:rPr lang="en-US" altLang="zh-CN" sz="2000" b="1" dirty="0">
                <a:solidFill>
                  <a:schemeClr val="bg1"/>
                </a:solidFill>
                <a:latin typeface="微软雅黑" pitchFamily="34" charset="-122"/>
                <a:ea typeface="微软雅黑" pitchFamily="34" charset="-122"/>
              </a:rPr>
              <a:t>WPAN</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24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998654"/>
            <a:ext cx="8053711" cy="3477875"/>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2002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月通过了 </a:t>
            </a:r>
            <a:r>
              <a:rPr lang="en-US" altLang="zh-CN" sz="2000" b="1" dirty="0">
                <a:latin typeface="微软雅黑" pitchFamily="34" charset="-122"/>
                <a:ea typeface="微软雅黑" pitchFamily="34" charset="-122"/>
              </a:rPr>
              <a:t>IEEE 802.16 </a:t>
            </a:r>
            <a:r>
              <a:rPr lang="zh-CN" altLang="en-US" sz="2000" b="1" dirty="0">
                <a:latin typeface="微软雅黑" pitchFamily="34" charset="-122"/>
                <a:ea typeface="微软雅黑" pitchFamily="34" charset="-122"/>
              </a:rPr>
              <a:t>无线城域网</a:t>
            </a:r>
            <a:r>
              <a:rPr lang="en-US" altLang="zh-CN" sz="2000" b="1" dirty="0">
                <a:latin typeface="微软雅黑" pitchFamily="34" charset="-122"/>
                <a:ea typeface="微软雅黑" pitchFamily="34" charset="-122"/>
              </a:rPr>
              <a:t>(Wireless Metropolitan Area Network) </a:t>
            </a:r>
            <a:r>
              <a:rPr lang="zh-CN" altLang="en-US" sz="2000" b="1" dirty="0">
                <a:latin typeface="微软雅黑" pitchFamily="34" charset="-122"/>
                <a:ea typeface="微软雅黑" pitchFamily="34" charset="-122"/>
              </a:rPr>
              <a:t>的标准（又称为</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无线城域网空中接口标准） 。</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也制订类似的无线城域网标准 </a:t>
            </a:r>
            <a:r>
              <a:rPr lang="en-US" altLang="zh-CN" sz="2000" b="1" dirty="0" err="1">
                <a:latin typeface="微软雅黑" pitchFamily="34" charset="-122"/>
                <a:ea typeface="微软雅黑" pitchFamily="34" charset="-122"/>
              </a:rPr>
              <a:t>HiperMAN</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WMAN </a:t>
            </a:r>
            <a:r>
              <a:rPr lang="zh-CN" altLang="en-US" sz="2000" b="1" dirty="0">
                <a:latin typeface="微软雅黑" pitchFamily="34" charset="-122"/>
                <a:ea typeface="微软雅黑" pitchFamily="34" charset="-122"/>
              </a:rPr>
              <a:t>可提供“最后一英里”的</a:t>
            </a:r>
            <a:r>
              <a:rPr lang="zh-CN" altLang="en-US" sz="2000" b="1" dirty="0">
                <a:solidFill>
                  <a:srgbClr val="0000FF"/>
                </a:solidFill>
                <a:latin typeface="微软雅黑" pitchFamily="34" charset="-122"/>
                <a:ea typeface="微软雅黑" pitchFamily="34" charset="-122"/>
              </a:rPr>
              <a:t>宽带无线接入</a:t>
            </a:r>
            <a:r>
              <a:rPr lang="zh-CN" altLang="en-US" sz="2000" b="1" dirty="0">
                <a:latin typeface="微软雅黑" pitchFamily="34" charset="-122"/>
                <a:ea typeface="微软雅黑" pitchFamily="34" charset="-122"/>
              </a:rPr>
              <a:t>（固定的、移动的和便携的）。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在许多情况下，无线城域网可用来代替现有的有线宽带接入，因此它有时又称为</a:t>
            </a:r>
            <a:r>
              <a:rPr lang="zh-CN" altLang="en-US" sz="2000" b="1" dirty="0">
                <a:solidFill>
                  <a:srgbClr val="0000FF"/>
                </a:solidFill>
                <a:latin typeface="微软雅黑" pitchFamily="34" charset="-122"/>
                <a:ea typeface="微软雅黑" pitchFamily="34" charset="-122"/>
              </a:rPr>
              <a:t>无线本地环路</a:t>
            </a:r>
            <a:r>
              <a:rPr lang="zh-CN" altLang="en-US" sz="2000" b="1" dirty="0">
                <a:latin typeface="微软雅黑" pitchFamily="34" charset="-122"/>
                <a:ea typeface="微软雅黑" pitchFamily="34" charset="-122"/>
              </a:rPr>
              <a:t>。 </a:t>
            </a:r>
          </a:p>
        </p:txBody>
      </p:sp>
      <p:sp>
        <p:nvSpPr>
          <p:cNvPr id="5" name="AutoShape 5"/>
          <p:cNvSpPr>
            <a:spLocks noChangeArrowheads="1"/>
          </p:cNvSpPr>
          <p:nvPr/>
        </p:nvSpPr>
        <p:spPr bwMode="auto">
          <a:xfrm>
            <a:off x="545144" y="64945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770066" y="616237"/>
            <a:ext cx="3603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itchFamily="34" charset="-122"/>
                <a:ea typeface="微软雅黑" pitchFamily="34" charset="-122"/>
              </a:rPr>
              <a:t>9.3  </a:t>
            </a:r>
            <a:r>
              <a:rPr lang="zh-CN" altLang="en-US" sz="2400" b="1" dirty="0">
                <a:solidFill>
                  <a:schemeClr val="bg1"/>
                </a:solidFill>
                <a:latin typeface="微软雅黑" pitchFamily="34" charset="-122"/>
                <a:ea typeface="微软雅黑" pitchFamily="34" charset="-122"/>
              </a:rPr>
              <a:t>无线城域网 </a:t>
            </a:r>
            <a:r>
              <a:rPr lang="en-US" altLang="zh-CN" sz="2400" b="1" dirty="0">
                <a:solidFill>
                  <a:schemeClr val="bg1"/>
                </a:solidFill>
                <a:latin typeface="微软雅黑" pitchFamily="34" charset="-122"/>
                <a:ea typeface="微软雅黑" pitchFamily="34" charset="-122"/>
              </a:rPr>
              <a:t>WMAN</a:t>
            </a:r>
          </a:p>
        </p:txBody>
      </p:sp>
    </p:spTree>
    <p:extLst>
      <p:ext uri="{BB962C8B-B14F-4D97-AF65-F5344CB8AC3E}">
        <p14:creationId xmlns:p14="http://schemas.microsoft.com/office/powerpoint/2010/main" val="9757442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846076" y="708634"/>
            <a:ext cx="1460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WiMAX </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190907"/>
            <a:ext cx="8277262"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WiMAX (Worldwide Interoperability for Microwave Access) </a:t>
            </a:r>
            <a:r>
              <a:rPr lang="zh-CN" altLang="en-US" b="1" dirty="0">
                <a:latin typeface="微软雅黑" pitchFamily="34" charset="-122"/>
                <a:ea typeface="微软雅黑" pitchFamily="34" charset="-122"/>
              </a:rPr>
              <a:t>常用来表示无线城域网 </a:t>
            </a: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，这与</a:t>
            </a:r>
            <a:r>
              <a:rPr lang="en-US" altLang="zh-CN" b="1" dirty="0">
                <a:latin typeface="微软雅黑" pitchFamily="34" charset="-122"/>
                <a:ea typeface="微软雅黑" pitchFamily="34" charset="-122"/>
              </a:rPr>
              <a:t>Wi-Fi </a:t>
            </a:r>
            <a:r>
              <a:rPr lang="zh-CN" altLang="en-US" b="1" dirty="0">
                <a:latin typeface="微软雅黑" pitchFamily="34" charset="-122"/>
                <a:ea typeface="微软雅黑" pitchFamily="34" charset="-122"/>
              </a:rPr>
              <a:t>常用来表示无线局域网 </a:t>
            </a:r>
            <a:r>
              <a:rPr lang="en-US" altLang="zh-CN" b="1" dirty="0">
                <a:latin typeface="微软雅黑" pitchFamily="34" charset="-122"/>
                <a:ea typeface="微软雅黑" pitchFamily="34" charset="-122"/>
              </a:rPr>
              <a:t>WLAN </a:t>
            </a:r>
            <a:r>
              <a:rPr lang="zh-CN" altLang="en-US" b="1" dirty="0">
                <a:latin typeface="微软雅黑" pitchFamily="34" charset="-122"/>
                <a:ea typeface="微软雅黑" pitchFamily="34" charset="-122"/>
              </a:rPr>
              <a:t>相似。</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工作组是无线城域网标准的制订者，而 </a:t>
            </a:r>
            <a:r>
              <a:rPr lang="en-US" altLang="zh-CN" b="1" dirty="0">
                <a:latin typeface="微软雅黑" pitchFamily="34" charset="-122"/>
                <a:ea typeface="微软雅黑" pitchFamily="34" charset="-122"/>
              </a:rPr>
              <a:t>WiMAX </a:t>
            </a:r>
            <a:r>
              <a:rPr lang="zh-CN" altLang="en-US" b="1" dirty="0">
                <a:latin typeface="微软雅黑" pitchFamily="34" charset="-122"/>
                <a:ea typeface="微软雅黑" pitchFamily="34" charset="-122"/>
              </a:rPr>
              <a:t>论坛则是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技术的推动者。</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有两个正式标准：</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802.16d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它的正式名字是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固定</a:t>
            </a:r>
            <a:r>
              <a:rPr lang="zh-CN" altLang="en-US" b="1" dirty="0">
                <a:latin typeface="微软雅黑" pitchFamily="34" charset="-122"/>
                <a:ea typeface="微软雅黑" pitchFamily="34" charset="-122"/>
              </a:rPr>
              <a:t>宽带无线接入空中接口标准（</a:t>
            </a:r>
            <a:r>
              <a:rPr lang="en-US" altLang="zh-CN" b="1" dirty="0">
                <a:latin typeface="微软雅黑" pitchFamily="34" charset="-122"/>
                <a:ea typeface="微软雅黑" pitchFamily="34" charset="-122"/>
              </a:rPr>
              <a:t>2 ~ 66 GHz</a:t>
            </a:r>
            <a:r>
              <a:rPr lang="zh-CN" altLang="en-US" b="1" dirty="0">
                <a:latin typeface="微软雅黑" pitchFamily="34" charset="-122"/>
                <a:ea typeface="微软雅黑" pitchFamily="34" charset="-122"/>
              </a:rPr>
              <a:t>频段）。</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802.16e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的增强版本</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：支持</a:t>
            </a:r>
            <a:r>
              <a:rPr lang="zh-CN" altLang="en-US" b="1" dirty="0">
                <a:solidFill>
                  <a:srgbClr val="0000FF"/>
                </a:solidFill>
                <a:latin typeface="微软雅黑" pitchFamily="34" charset="-122"/>
                <a:ea typeface="微软雅黑" pitchFamily="34" charset="-122"/>
              </a:rPr>
              <a:t>移动性</a:t>
            </a:r>
            <a:r>
              <a:rPr lang="zh-CN" altLang="en-US" b="1" dirty="0">
                <a:latin typeface="微软雅黑" pitchFamily="34" charset="-122"/>
                <a:ea typeface="微软雅黑" pitchFamily="34" charset="-122"/>
              </a:rPr>
              <a:t>的宽带无线接入空中接口标准（</a:t>
            </a:r>
            <a:r>
              <a:rPr lang="en-US" altLang="zh-CN" b="1" dirty="0">
                <a:latin typeface="微软雅黑" pitchFamily="34" charset="-122"/>
                <a:ea typeface="微软雅黑" pitchFamily="34" charset="-122"/>
              </a:rPr>
              <a:t>2 ~ 6 GHz</a:t>
            </a:r>
            <a:r>
              <a:rPr lang="zh-CN" altLang="en-US" b="1" dirty="0">
                <a:latin typeface="微软雅黑" pitchFamily="34" charset="-122"/>
                <a:ea typeface="微软雅黑" pitchFamily="34" charset="-122"/>
              </a:rPr>
              <a:t>频段），向下兼容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10240000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1896" y="1124365"/>
            <a:ext cx="8129016" cy="32327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5"/>
          <p:cNvSpPr>
            <a:spLocks noChangeShapeType="1"/>
          </p:cNvSpPr>
          <p:nvPr/>
        </p:nvSpPr>
        <p:spPr bwMode="auto">
          <a:xfrm>
            <a:off x="6433300" y="3852785"/>
            <a:ext cx="8922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268" y="3579246"/>
            <a:ext cx="1147917" cy="24269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223" name="Group 107"/>
          <p:cNvGrpSpPr>
            <a:grpSpLocks/>
          </p:cNvGrpSpPr>
          <p:nvPr/>
        </p:nvGrpSpPr>
        <p:grpSpPr bwMode="auto">
          <a:xfrm>
            <a:off x="6827886" y="2058744"/>
            <a:ext cx="1344564" cy="800889"/>
            <a:chOff x="2248" y="820"/>
            <a:chExt cx="2248" cy="883"/>
          </a:xfrm>
        </p:grpSpPr>
        <p:grpSp>
          <p:nvGrpSpPr>
            <p:cNvPr id="224" name="Group 108"/>
            <p:cNvGrpSpPr>
              <a:grpSpLocks/>
            </p:cNvGrpSpPr>
            <p:nvPr/>
          </p:nvGrpSpPr>
          <p:grpSpPr bwMode="auto">
            <a:xfrm>
              <a:off x="3567" y="902"/>
              <a:ext cx="929" cy="759"/>
              <a:chOff x="3567" y="902"/>
              <a:chExt cx="929" cy="759"/>
            </a:xfrm>
          </p:grpSpPr>
          <p:grpSp>
            <p:nvGrpSpPr>
              <p:cNvPr id="254" name="Group 109"/>
              <p:cNvGrpSpPr>
                <a:grpSpLocks/>
              </p:cNvGrpSpPr>
              <p:nvPr/>
            </p:nvGrpSpPr>
            <p:grpSpPr bwMode="auto">
              <a:xfrm>
                <a:off x="3926" y="902"/>
                <a:ext cx="570" cy="611"/>
                <a:chOff x="3926" y="902"/>
                <a:chExt cx="570" cy="611"/>
              </a:xfrm>
            </p:grpSpPr>
            <p:grpSp>
              <p:nvGrpSpPr>
                <p:cNvPr id="259" name="Group 110"/>
                <p:cNvGrpSpPr>
                  <a:grpSpLocks/>
                </p:cNvGrpSpPr>
                <p:nvPr/>
              </p:nvGrpSpPr>
              <p:grpSpPr bwMode="auto">
                <a:xfrm>
                  <a:off x="4071" y="982"/>
                  <a:ext cx="425" cy="448"/>
                  <a:chOff x="4071" y="982"/>
                  <a:chExt cx="425" cy="448"/>
                </a:xfrm>
              </p:grpSpPr>
              <p:grpSp>
                <p:nvGrpSpPr>
                  <p:cNvPr id="269" name="Group 111"/>
                  <p:cNvGrpSpPr>
                    <a:grpSpLocks/>
                  </p:cNvGrpSpPr>
                  <p:nvPr/>
                </p:nvGrpSpPr>
                <p:grpSpPr bwMode="auto">
                  <a:xfrm>
                    <a:off x="4071" y="982"/>
                    <a:ext cx="425" cy="448"/>
                    <a:chOff x="4071" y="982"/>
                    <a:chExt cx="425" cy="448"/>
                  </a:xfrm>
                </p:grpSpPr>
                <p:grpSp>
                  <p:nvGrpSpPr>
                    <p:cNvPr id="271" name="Group 112"/>
                    <p:cNvGrpSpPr>
                      <a:grpSpLocks/>
                    </p:cNvGrpSpPr>
                    <p:nvPr/>
                  </p:nvGrpSpPr>
                  <p:grpSpPr bwMode="auto">
                    <a:xfrm>
                      <a:off x="4182" y="1010"/>
                      <a:ext cx="314" cy="366"/>
                      <a:chOff x="4182" y="1010"/>
                      <a:chExt cx="314" cy="366"/>
                    </a:xfrm>
                  </p:grpSpPr>
                  <p:grpSp>
                    <p:nvGrpSpPr>
                      <p:cNvPr id="275" name="Group 113"/>
                      <p:cNvGrpSpPr>
                        <a:grpSpLocks/>
                      </p:cNvGrpSpPr>
                      <p:nvPr/>
                    </p:nvGrpSpPr>
                    <p:grpSpPr bwMode="auto">
                      <a:xfrm>
                        <a:off x="4220" y="1010"/>
                        <a:ext cx="276" cy="366"/>
                        <a:chOff x="4220" y="1010"/>
                        <a:chExt cx="276" cy="366"/>
                      </a:xfrm>
                    </p:grpSpPr>
                    <p:sp>
                      <p:nvSpPr>
                        <p:cNvPr id="27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60" name="Group 126"/>
                <p:cNvGrpSpPr>
                  <a:grpSpLocks/>
                </p:cNvGrpSpPr>
                <p:nvPr/>
              </p:nvGrpSpPr>
              <p:grpSpPr bwMode="auto">
                <a:xfrm>
                  <a:off x="3926" y="902"/>
                  <a:ext cx="385" cy="556"/>
                  <a:chOff x="3926" y="902"/>
                  <a:chExt cx="385" cy="556"/>
                </a:xfrm>
              </p:grpSpPr>
              <p:sp>
                <p:nvSpPr>
                  <p:cNvPr id="26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6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6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5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5" name="Group 139"/>
            <p:cNvGrpSpPr>
              <a:grpSpLocks/>
            </p:cNvGrpSpPr>
            <p:nvPr/>
          </p:nvGrpSpPr>
          <p:grpSpPr bwMode="auto">
            <a:xfrm>
              <a:off x="2248" y="907"/>
              <a:ext cx="556" cy="525"/>
              <a:chOff x="2248" y="907"/>
              <a:chExt cx="556" cy="525"/>
            </a:xfrm>
          </p:grpSpPr>
          <p:grpSp>
            <p:nvGrpSpPr>
              <p:cNvPr id="239" name="Group 140"/>
              <p:cNvGrpSpPr>
                <a:grpSpLocks/>
              </p:cNvGrpSpPr>
              <p:nvPr/>
            </p:nvGrpSpPr>
            <p:grpSpPr bwMode="auto">
              <a:xfrm>
                <a:off x="2248" y="982"/>
                <a:ext cx="299" cy="314"/>
                <a:chOff x="2248" y="982"/>
                <a:chExt cx="299" cy="314"/>
              </a:xfrm>
            </p:grpSpPr>
            <p:sp>
              <p:nvSpPr>
                <p:cNvPr id="25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40" name="Group 145"/>
              <p:cNvGrpSpPr>
                <a:grpSpLocks/>
              </p:cNvGrpSpPr>
              <p:nvPr/>
            </p:nvGrpSpPr>
            <p:grpSpPr bwMode="auto">
              <a:xfrm>
                <a:off x="2344" y="907"/>
                <a:ext cx="460" cy="525"/>
                <a:chOff x="2344" y="907"/>
                <a:chExt cx="460" cy="525"/>
              </a:xfrm>
            </p:grpSpPr>
            <p:sp>
              <p:nvSpPr>
                <p:cNvPr id="24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4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4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6" name="Group 155"/>
            <p:cNvGrpSpPr>
              <a:grpSpLocks/>
            </p:cNvGrpSpPr>
            <p:nvPr/>
          </p:nvGrpSpPr>
          <p:grpSpPr bwMode="auto">
            <a:xfrm>
              <a:off x="2529" y="820"/>
              <a:ext cx="1638" cy="883"/>
              <a:chOff x="2529" y="820"/>
              <a:chExt cx="1638" cy="883"/>
            </a:xfrm>
          </p:grpSpPr>
          <p:sp>
            <p:nvSpPr>
              <p:cNvPr id="22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grpSp>
        <p:nvGrpSpPr>
          <p:cNvPr id="284" name="Group 17"/>
          <p:cNvGrpSpPr>
            <a:grpSpLocks/>
          </p:cNvGrpSpPr>
          <p:nvPr/>
        </p:nvGrpSpPr>
        <p:grpSpPr bwMode="auto">
          <a:xfrm>
            <a:off x="5471463" y="3471221"/>
            <a:ext cx="1123876" cy="733618"/>
            <a:chOff x="1680" y="240"/>
            <a:chExt cx="2529" cy="1270"/>
          </a:xfrm>
          <a:solidFill>
            <a:srgbClr val="0066FF"/>
          </a:solidFill>
        </p:grpSpPr>
        <p:sp>
          <p:nvSpPr>
            <p:cNvPr id="285"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6"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7"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8"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9"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0"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1"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2"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3"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3130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875184" y="605839"/>
            <a:ext cx="5402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802.16 </a:t>
            </a:r>
            <a:r>
              <a:rPr lang="zh-CN" altLang="en-US" sz="2400" b="1" dirty="0">
                <a:solidFill>
                  <a:schemeClr val="bg1"/>
                </a:solidFill>
                <a:latin typeface="微软雅黑" pitchFamily="34" charset="-122"/>
                <a:ea typeface="微软雅黑" pitchFamily="34" charset="-122"/>
              </a:rPr>
              <a:t>无线城域网服务范围的示意图 </a:t>
            </a:r>
          </a:p>
        </p:txBody>
      </p:sp>
      <p:sp>
        <p:nvSpPr>
          <p:cNvPr id="7" name="Rectangle 6"/>
          <p:cNvSpPr>
            <a:spLocks noChangeArrowheads="1"/>
          </p:cNvSpPr>
          <p:nvPr/>
        </p:nvSpPr>
        <p:spPr bwMode="auto">
          <a:xfrm>
            <a:off x="6943329" y="3701266"/>
            <a:ext cx="636483" cy="303038"/>
          </a:xfrm>
          <a:prstGeom prst="rect">
            <a:avLst/>
          </a:prstGeom>
          <a:solidFill>
            <a:srgbClr val="99FF99"/>
          </a:solidFill>
          <a:ln w="6350">
            <a:solidFill>
              <a:schemeClr val="tx1"/>
            </a:solidFill>
            <a:miter lim="800000"/>
            <a:headEnd/>
            <a:tailEnd/>
          </a:ln>
          <a:effectLs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ISP</a:t>
            </a:r>
          </a:p>
        </p:txBody>
      </p:sp>
      <p:grpSp>
        <p:nvGrpSpPr>
          <p:cNvPr id="9" name="Group 8"/>
          <p:cNvGrpSpPr>
            <a:grpSpLocks/>
          </p:cNvGrpSpPr>
          <p:nvPr/>
        </p:nvGrpSpPr>
        <p:grpSpPr bwMode="auto">
          <a:xfrm>
            <a:off x="4012417" y="1876334"/>
            <a:ext cx="696899" cy="1808841"/>
            <a:chOff x="2654" y="800"/>
            <a:chExt cx="496" cy="1349"/>
          </a:xfrm>
        </p:grpSpPr>
        <p:sp>
          <p:nvSpPr>
            <p:cNvPr id="166"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7"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9"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0"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1"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2"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3"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4"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5"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6"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7"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8"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9"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0"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1"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2"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3"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5"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6"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7"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8"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9"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0"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1"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2"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3"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4"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5"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6"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7"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8"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9"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0"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1"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2"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3"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4"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5"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6"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7"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8"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9"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0"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1"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2"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3"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4"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5"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6"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7"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8"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9"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0"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1"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2"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10" name="Group 66"/>
          <p:cNvGrpSpPr>
            <a:grpSpLocks/>
          </p:cNvGrpSpPr>
          <p:nvPr/>
        </p:nvGrpSpPr>
        <p:grpSpPr bwMode="auto">
          <a:xfrm>
            <a:off x="1269781" y="3152848"/>
            <a:ext cx="1084690" cy="611439"/>
            <a:chOff x="4286" y="1568"/>
            <a:chExt cx="953" cy="547"/>
          </a:xfrm>
        </p:grpSpPr>
        <p:pic>
          <p:nvPicPr>
            <p:cNvPr id="162" name="Picture 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3"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5"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11" name="Picture 71" descr="j02971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186" y="2058694"/>
            <a:ext cx="1020058" cy="7763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9781" y="1449936"/>
            <a:ext cx="956832" cy="36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 name="Freeform 73"/>
          <p:cNvSpPr>
            <a:spLocks/>
          </p:cNvSpPr>
          <p:nvPr/>
        </p:nvSpPr>
        <p:spPr bwMode="auto">
          <a:xfrm rot="4366179" flipH="1">
            <a:off x="3126095" y="1347409"/>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Freeform 74"/>
          <p:cNvSpPr>
            <a:spLocks/>
          </p:cNvSpPr>
          <p:nvPr/>
        </p:nvSpPr>
        <p:spPr bwMode="auto">
          <a:xfrm rot="4257513" flipV="1">
            <a:off x="4941264" y="1613315"/>
            <a:ext cx="181018" cy="100741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Freeform 75"/>
          <p:cNvSpPr>
            <a:spLocks/>
          </p:cNvSpPr>
          <p:nvPr/>
        </p:nvSpPr>
        <p:spPr bwMode="auto">
          <a:xfrm rot="18132851" flipH="1" flipV="1">
            <a:off x="3166841" y="821786"/>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6" name="Text Box 76"/>
          <p:cNvSpPr txBox="1">
            <a:spLocks noChangeArrowheads="1"/>
          </p:cNvSpPr>
          <p:nvPr/>
        </p:nvSpPr>
        <p:spPr bwMode="auto">
          <a:xfrm>
            <a:off x="1143328" y="374283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7" name="Text Box 77"/>
          <p:cNvSpPr txBox="1">
            <a:spLocks noChangeArrowheads="1"/>
          </p:cNvSpPr>
          <p:nvPr/>
        </p:nvSpPr>
        <p:spPr bwMode="auto">
          <a:xfrm>
            <a:off x="1229035" y="2768017"/>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a:t>
            </a:r>
            <a:r>
              <a:rPr lang="zh-CN" altLang="en-US" sz="1400" b="1">
                <a:latin typeface="微软雅黑" panose="020B0503020204020204" pitchFamily="34" charset="-122"/>
                <a:ea typeface="微软雅黑" panose="020B0503020204020204" pitchFamily="34" charset="-122"/>
              </a:rPr>
              <a:t>热点</a:t>
            </a:r>
          </a:p>
        </p:txBody>
      </p:sp>
      <p:sp>
        <p:nvSpPr>
          <p:cNvPr id="18" name="Text Box 78"/>
          <p:cNvSpPr txBox="1">
            <a:spLocks noChangeArrowheads="1"/>
          </p:cNvSpPr>
          <p:nvPr/>
        </p:nvSpPr>
        <p:spPr bwMode="auto">
          <a:xfrm>
            <a:off x="1113822" y="179722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9" name="Freeform 79"/>
          <p:cNvSpPr>
            <a:spLocks/>
          </p:cNvSpPr>
          <p:nvPr/>
        </p:nvSpPr>
        <p:spPr bwMode="auto">
          <a:xfrm rot="15749626">
            <a:off x="6319601" y="1471163"/>
            <a:ext cx="122020" cy="89079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20" name="Text Box 80"/>
          <p:cNvSpPr txBox="1">
            <a:spLocks noChangeArrowheads="1"/>
          </p:cNvSpPr>
          <p:nvPr/>
        </p:nvSpPr>
        <p:spPr bwMode="auto">
          <a:xfrm rot="1257352">
            <a:off x="2669821" y="1327840"/>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1" name="Text Box 81"/>
          <p:cNvSpPr txBox="1">
            <a:spLocks noChangeArrowheads="1"/>
          </p:cNvSpPr>
          <p:nvPr/>
        </p:nvSpPr>
        <p:spPr bwMode="auto">
          <a:xfrm rot="21062068">
            <a:off x="4628609" y="182522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2" name="Text Box 82"/>
          <p:cNvSpPr txBox="1">
            <a:spLocks noChangeArrowheads="1"/>
          </p:cNvSpPr>
          <p:nvPr/>
        </p:nvSpPr>
        <p:spPr bwMode="auto">
          <a:xfrm>
            <a:off x="5251662" y="319575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sp>
        <p:nvSpPr>
          <p:cNvPr id="23" name="Text Box 83"/>
          <p:cNvSpPr txBox="1">
            <a:spLocks noChangeArrowheads="1"/>
          </p:cNvSpPr>
          <p:nvPr/>
        </p:nvSpPr>
        <p:spPr bwMode="auto">
          <a:xfrm>
            <a:off x="2481436" y="2039921"/>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5" name="Text Box 85"/>
          <p:cNvSpPr txBox="1">
            <a:spLocks noChangeArrowheads="1"/>
          </p:cNvSpPr>
          <p:nvPr/>
        </p:nvSpPr>
        <p:spPr bwMode="auto">
          <a:xfrm>
            <a:off x="7101259" y="2281279"/>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互联网</a:t>
            </a:r>
          </a:p>
        </p:txBody>
      </p:sp>
      <p:grpSp>
        <p:nvGrpSpPr>
          <p:cNvPr id="26" name="Group 86"/>
          <p:cNvGrpSpPr>
            <a:grpSpLocks/>
          </p:cNvGrpSpPr>
          <p:nvPr/>
        </p:nvGrpSpPr>
        <p:grpSpPr bwMode="auto">
          <a:xfrm>
            <a:off x="5476468" y="1815995"/>
            <a:ext cx="510029" cy="1398533"/>
            <a:chOff x="2654" y="800"/>
            <a:chExt cx="496" cy="1349"/>
          </a:xfrm>
        </p:grpSpPr>
        <p:sp>
          <p:nvSpPr>
            <p:cNvPr id="10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2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7" name="Text Box 144"/>
          <p:cNvSpPr txBox="1">
            <a:spLocks noChangeArrowheads="1"/>
          </p:cNvSpPr>
          <p:nvPr/>
        </p:nvSpPr>
        <p:spPr bwMode="auto">
          <a:xfrm>
            <a:off x="3819927" y="364092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pic>
        <p:nvPicPr>
          <p:cNvPr id="28" name="Picture 1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6953" y="1889743"/>
            <a:ext cx="407461" cy="66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 name="Freeform 146"/>
          <p:cNvSpPr>
            <a:spLocks/>
          </p:cNvSpPr>
          <p:nvPr/>
        </p:nvSpPr>
        <p:spPr bwMode="auto">
          <a:xfrm rot="3011235" flipH="1">
            <a:off x="3171056" y="1780512"/>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30" name="Text Box 147"/>
          <p:cNvSpPr txBox="1">
            <a:spLocks noChangeArrowheads="1"/>
          </p:cNvSpPr>
          <p:nvPr/>
        </p:nvSpPr>
        <p:spPr bwMode="auto">
          <a:xfrm rot="20608694">
            <a:off x="5923271" y="1606819"/>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1" name="Text Box 148"/>
          <p:cNvSpPr txBox="1">
            <a:spLocks noChangeArrowheads="1"/>
          </p:cNvSpPr>
          <p:nvPr/>
        </p:nvSpPr>
        <p:spPr bwMode="auto">
          <a:xfrm rot="19795561">
            <a:off x="2504245" y="266228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3" name="Text Box 169"/>
          <p:cNvSpPr txBox="1">
            <a:spLocks noChangeArrowheads="1"/>
          </p:cNvSpPr>
          <p:nvPr/>
        </p:nvSpPr>
        <p:spPr bwMode="auto">
          <a:xfrm>
            <a:off x="5668958" y="3681153"/>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电信网</a:t>
            </a:r>
          </a:p>
        </p:txBody>
      </p:sp>
      <p:grpSp>
        <p:nvGrpSpPr>
          <p:cNvPr id="34" name="Group 170"/>
          <p:cNvGrpSpPr>
            <a:grpSpLocks/>
          </p:cNvGrpSpPr>
          <p:nvPr/>
        </p:nvGrpSpPr>
        <p:grpSpPr bwMode="auto">
          <a:xfrm flipH="1">
            <a:off x="6863242" y="1693975"/>
            <a:ext cx="143314" cy="235994"/>
            <a:chOff x="997" y="1971"/>
            <a:chExt cx="683" cy="972"/>
          </a:xfrm>
        </p:grpSpPr>
        <p:sp>
          <p:nvSpPr>
            <p:cNvPr id="38"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39" name="Group 172"/>
            <p:cNvGrpSpPr>
              <a:grpSpLocks/>
            </p:cNvGrpSpPr>
            <p:nvPr/>
          </p:nvGrpSpPr>
          <p:grpSpPr bwMode="auto">
            <a:xfrm>
              <a:off x="1245" y="2559"/>
              <a:ext cx="21" cy="118"/>
              <a:chOff x="1245" y="2559"/>
              <a:chExt cx="21" cy="118"/>
            </a:xfrm>
          </p:grpSpPr>
          <p:sp>
            <p:nvSpPr>
              <p:cNvPr id="84"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5"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40"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1"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2"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3"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4"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5"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6"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7"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8"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9"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0"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5"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6"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7"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8"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59" name="Group 194"/>
            <p:cNvGrpSpPr>
              <a:grpSpLocks/>
            </p:cNvGrpSpPr>
            <p:nvPr/>
          </p:nvGrpSpPr>
          <p:grpSpPr bwMode="auto">
            <a:xfrm>
              <a:off x="1062" y="2302"/>
              <a:ext cx="214" cy="194"/>
              <a:chOff x="1062" y="2302"/>
              <a:chExt cx="214" cy="194"/>
            </a:xfrm>
          </p:grpSpPr>
          <p:sp>
            <p:nvSpPr>
              <p:cNvPr id="82"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3"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60" name="Group 197"/>
            <p:cNvGrpSpPr>
              <a:grpSpLocks/>
            </p:cNvGrpSpPr>
            <p:nvPr/>
          </p:nvGrpSpPr>
          <p:grpSpPr bwMode="auto">
            <a:xfrm>
              <a:off x="1146" y="2677"/>
              <a:ext cx="73" cy="188"/>
              <a:chOff x="1146" y="2677"/>
              <a:chExt cx="73" cy="188"/>
            </a:xfrm>
          </p:grpSpPr>
          <p:sp>
            <p:nvSpPr>
              <p:cNvPr id="73"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74" name="Group 199"/>
              <p:cNvGrpSpPr>
                <a:grpSpLocks/>
              </p:cNvGrpSpPr>
              <p:nvPr/>
            </p:nvGrpSpPr>
            <p:grpSpPr bwMode="auto">
              <a:xfrm>
                <a:off x="1146" y="2699"/>
                <a:ext cx="73" cy="145"/>
                <a:chOff x="1146" y="2699"/>
                <a:chExt cx="73" cy="145"/>
              </a:xfrm>
            </p:grpSpPr>
            <p:sp>
              <p:nvSpPr>
                <p:cNvPr id="75"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6"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7"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8"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9"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0"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1"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sp>
          <p:nvSpPr>
            <p:cNvPr id="61"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2"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3"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4"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5"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6"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7"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8"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9"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0"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1"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2"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pic>
        <p:nvPicPr>
          <p:cNvPr id="35" name="Picture 2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147604" y="1304749"/>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 name="Picture 2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084377" y="2276884"/>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7" name="Picture 2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210831" y="3106885"/>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1901832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629135" y="348880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1" name="Rectangle 10"/>
          <p:cNvSpPr>
            <a:spLocks noChangeArrowheads="1"/>
          </p:cNvSpPr>
          <p:nvPr/>
        </p:nvSpPr>
        <p:spPr bwMode="auto">
          <a:xfrm>
            <a:off x="2629135" y="288492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22600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10497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10"/>
          <p:cNvSpPr>
            <a:spLocks noChangeArrowheads="1"/>
          </p:cNvSpPr>
          <p:nvPr/>
        </p:nvSpPr>
        <p:spPr bwMode="auto">
          <a:xfrm>
            <a:off x="2629135" y="16562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27"/>
          <p:cNvSpPr>
            <a:spLocks noChangeArrowheads="1"/>
          </p:cNvSpPr>
          <p:nvPr/>
        </p:nvSpPr>
        <p:spPr bwMode="auto">
          <a:xfrm>
            <a:off x="639730" y="10497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6" name="Rectangle 29"/>
          <p:cNvSpPr>
            <a:spLocks noChangeArrowheads="1"/>
          </p:cNvSpPr>
          <p:nvPr/>
        </p:nvSpPr>
        <p:spPr bwMode="auto">
          <a:xfrm>
            <a:off x="648619" y="11447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9.4</a:t>
            </a:r>
          </a:p>
          <a:p>
            <a:pPr eaLnBrk="0" hangingPunct="0"/>
            <a:r>
              <a:rPr lang="zh-CN" altLang="en-US" sz="2000" b="1" dirty="0">
                <a:solidFill>
                  <a:schemeClr val="bg1"/>
                </a:solidFill>
                <a:latin typeface="微软雅黑" pitchFamily="34" charset="-122"/>
                <a:ea typeface="微软雅黑" pitchFamily="34" charset="-122"/>
              </a:rPr>
              <a:t>蜂窝移动通信网</a:t>
            </a:r>
            <a:endParaRPr lang="zh-CN" altLang="fr-FR" sz="2000" b="1" dirty="0">
              <a:solidFill>
                <a:schemeClr val="bg1"/>
              </a:solidFill>
              <a:latin typeface="微软雅黑" pitchFamily="34" charset="-122"/>
              <a:ea typeface="微软雅黑" pitchFamily="34" charset="-122"/>
            </a:endParaRPr>
          </a:p>
        </p:txBody>
      </p:sp>
      <p:sp>
        <p:nvSpPr>
          <p:cNvPr id="17" name="Line 16"/>
          <p:cNvSpPr>
            <a:spLocks noChangeShapeType="1"/>
          </p:cNvSpPr>
          <p:nvPr/>
        </p:nvSpPr>
        <p:spPr bwMode="auto">
          <a:xfrm>
            <a:off x="3637198" y="97834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8"/>
          <p:cNvSpPr>
            <a:spLocks noChangeArrowheads="1"/>
          </p:cNvSpPr>
          <p:nvPr/>
        </p:nvSpPr>
        <p:spPr bwMode="auto">
          <a:xfrm>
            <a:off x="2700573" y="795784"/>
            <a:ext cx="579572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9.4.1  			    </a:t>
            </a:r>
            <a:r>
              <a:rPr lang="zh-CN" altLang="en-US" sz="2000" b="1" dirty="0">
                <a:solidFill>
                  <a:schemeClr val="bg1"/>
                </a:solidFill>
                <a:latin typeface="微软雅黑" pitchFamily="34" charset="-122"/>
                <a:ea typeface="微软雅黑" pitchFamily="34" charset="-122"/>
              </a:rPr>
              <a:t>蜂窝无线通信技术简介</a:t>
            </a:r>
          </a:p>
          <a:p>
            <a:pPr eaLnBrk="0" hangingPunct="0">
              <a:lnSpc>
                <a:spcPct val="200000"/>
              </a:lnSpc>
            </a:pPr>
            <a:r>
              <a:rPr lang="en-US" altLang="zh-CN" sz="2000" b="1" dirty="0">
                <a:solidFill>
                  <a:schemeClr val="bg1"/>
                </a:solidFill>
                <a:latin typeface="微软雅黑" pitchFamily="34" charset="-122"/>
                <a:ea typeface="微软雅黑" pitchFamily="34" charset="-122"/>
              </a:rPr>
              <a:t>9.4.2  					   </a:t>
            </a:r>
            <a:r>
              <a:rPr lang="zh-CN" altLang="en-US" sz="2000" b="1" dirty="0">
                <a:solidFill>
                  <a:schemeClr val="bg1"/>
                </a:solidFill>
                <a:latin typeface="微软雅黑" pitchFamily="34" charset="-122"/>
                <a:ea typeface="微软雅黑" pitchFamily="34" charset="-122"/>
              </a:rPr>
              <a:t>移动</a:t>
            </a:r>
            <a:r>
              <a:rPr lang="en-US" altLang="zh-CN" sz="2000" b="1" dirty="0">
                <a:solidFill>
                  <a:schemeClr val="bg1"/>
                </a:solidFill>
                <a:latin typeface="微软雅黑" pitchFamily="34" charset="-122"/>
                <a:ea typeface="微软雅黑" pitchFamily="34" charset="-122"/>
              </a:rPr>
              <a:t>IP</a:t>
            </a:r>
          </a:p>
          <a:p>
            <a:pPr eaLnBrk="0" hangingPunct="0">
              <a:lnSpc>
                <a:spcPct val="200000"/>
              </a:lnSpc>
            </a:pPr>
            <a:r>
              <a:rPr lang="en-US" altLang="zh-CN" sz="2000" b="1" dirty="0">
                <a:solidFill>
                  <a:schemeClr val="bg1"/>
                </a:solidFill>
                <a:latin typeface="微软雅黑" pitchFamily="34" charset="-122"/>
                <a:ea typeface="微软雅黑" pitchFamily="34" charset="-122"/>
              </a:rPr>
              <a:t>9.4.3     </a:t>
            </a:r>
            <a:r>
              <a:rPr lang="zh-CN" altLang="en-US" sz="2000" b="1" dirty="0">
                <a:solidFill>
                  <a:schemeClr val="bg1"/>
                </a:solidFill>
                <a:latin typeface="微软雅黑" pitchFamily="34" charset="-122"/>
                <a:ea typeface="微软雅黑" pitchFamily="34" charset="-122"/>
              </a:rPr>
              <a:t>蜂窝移动通信网中对移动用户的路由选择</a:t>
            </a:r>
          </a:p>
          <a:p>
            <a:pPr eaLnBrk="0" hangingPunct="0">
              <a:lnSpc>
                <a:spcPct val="200000"/>
              </a:lnSpc>
            </a:pPr>
            <a:r>
              <a:rPr lang="en-US" altLang="zh-CN" sz="2000" b="1" dirty="0">
                <a:solidFill>
                  <a:schemeClr val="bg1"/>
                </a:solidFill>
                <a:latin typeface="微软雅黑" pitchFamily="34" charset="-122"/>
                <a:ea typeface="微软雅黑" pitchFamily="34" charset="-122"/>
              </a:rPr>
              <a:t>9.4.4 				    GSM</a:t>
            </a:r>
            <a:r>
              <a:rPr lang="zh-CN" altLang="en-US" sz="2000" b="1" dirty="0">
                <a:solidFill>
                  <a:schemeClr val="bg1"/>
                </a:solidFill>
                <a:latin typeface="微软雅黑" pitchFamily="34" charset="-122"/>
                <a:ea typeface="微软雅黑" pitchFamily="34" charset="-122"/>
              </a:rPr>
              <a:t>中的切换</a:t>
            </a:r>
          </a:p>
          <a:p>
            <a:pPr eaLnBrk="0" hangingPunct="0">
              <a:lnSpc>
                <a:spcPct val="200000"/>
              </a:lnSpc>
            </a:pPr>
            <a:r>
              <a:rPr lang="en-US" altLang="zh-CN" sz="2000" b="1" dirty="0">
                <a:solidFill>
                  <a:schemeClr val="bg1"/>
                </a:solidFill>
                <a:latin typeface="微软雅黑" pitchFamily="34" charset="-122"/>
                <a:ea typeface="微软雅黑" pitchFamily="34" charset="-122"/>
              </a:rPr>
              <a:t>9.4.5  		         </a:t>
            </a:r>
            <a:r>
              <a:rPr lang="zh-CN" altLang="en-US" sz="2000" b="1" dirty="0">
                <a:solidFill>
                  <a:schemeClr val="bg1"/>
                </a:solidFill>
                <a:latin typeface="微软雅黑" pitchFamily="34" charset="-122"/>
                <a:ea typeface="微软雅黑" pitchFamily="34" charset="-122"/>
              </a:rPr>
              <a:t>无线网络对高层协议的影响</a:t>
            </a:r>
          </a:p>
        </p:txBody>
      </p:sp>
    </p:spTree>
    <p:extLst>
      <p:ext uri="{BB962C8B-B14F-4D97-AF65-F5344CB8AC3E}">
        <p14:creationId xmlns:p14="http://schemas.microsoft.com/office/powerpoint/2010/main" val="27898595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90907"/>
            <a:ext cx="82772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蜂窝移动网络的发展非常迅速，到目前为止，世界上先后已有超过了</a:t>
            </a:r>
            <a:r>
              <a:rPr lang="en-US" altLang="zh-CN" sz="2000" b="1" dirty="0">
                <a:latin typeface="微软雅黑" pitchFamily="34" charset="-122"/>
                <a:ea typeface="微软雅黑" pitchFamily="34" charset="-122"/>
              </a:rPr>
              <a:t>30</a:t>
            </a:r>
            <a:r>
              <a:rPr lang="zh-CN" altLang="en-US" sz="2000" b="1" dirty="0">
                <a:latin typeface="微软雅黑" pitchFamily="34" charset="-122"/>
                <a:ea typeface="微软雅黑" pitchFamily="34" charset="-122"/>
              </a:rPr>
              <a:t>种不同的标准。</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第一代（</a:t>
            </a:r>
            <a:r>
              <a:rPr lang="en-US" altLang="zh-CN" sz="2000" b="1" dirty="0">
                <a:solidFill>
                  <a:srgbClr val="0000FF"/>
                </a:solidFill>
                <a:latin typeface="微软雅黑" pitchFamily="34" charset="-122"/>
                <a:ea typeface="微软雅黑" pitchFamily="34" charset="-122"/>
              </a:rPr>
              <a:t>1G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蜂窝无线通信是为话音通信设计的模拟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第二代（</a:t>
            </a:r>
            <a:r>
              <a:rPr lang="en-US" altLang="zh-CN" sz="2000" b="1" dirty="0">
                <a:solidFill>
                  <a:srgbClr val="0000FF"/>
                </a:solidFill>
                <a:latin typeface="微软雅黑" pitchFamily="34" charset="-122"/>
                <a:ea typeface="微软雅黑" pitchFamily="34" charset="-122"/>
              </a:rPr>
              <a:t>2G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蜂窝无线通信提供</a:t>
            </a:r>
            <a:r>
              <a:rPr lang="zh-CN" altLang="en-US" sz="2000" b="1" dirty="0">
                <a:solidFill>
                  <a:srgbClr val="0000FF"/>
                </a:solidFill>
                <a:latin typeface="微软雅黑" pitchFamily="34" charset="-122"/>
                <a:ea typeface="微软雅黑" pitchFamily="34" charset="-122"/>
              </a:rPr>
              <a:t>低速数字通信</a:t>
            </a:r>
            <a:r>
              <a:rPr lang="zh-CN" altLang="en-US" sz="2000" b="1" dirty="0">
                <a:latin typeface="微软雅黑" pitchFamily="34" charset="-122"/>
                <a:ea typeface="微软雅黑" pitchFamily="34" charset="-122"/>
              </a:rPr>
              <a:t>（短信服务），其代表性体制就是最流行的 </a:t>
            </a:r>
            <a:r>
              <a:rPr lang="en-US" altLang="zh-CN" sz="2000" b="1" dirty="0">
                <a:solidFill>
                  <a:srgbClr val="0000FF"/>
                </a:solidFill>
                <a:latin typeface="微软雅黑" pitchFamily="34" charset="-122"/>
                <a:ea typeface="微软雅黑" pitchFamily="34" charset="-122"/>
              </a:rPr>
              <a:t>GSM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2.5G </a:t>
            </a:r>
            <a:r>
              <a:rPr lang="zh-CN" altLang="en-US" sz="2000" b="1" dirty="0">
                <a:latin typeface="微软雅黑" pitchFamily="34" charset="-122"/>
                <a:ea typeface="微软雅黑" pitchFamily="34" charset="-122"/>
              </a:rPr>
              <a:t>技术是从 </a:t>
            </a:r>
            <a:r>
              <a:rPr lang="en-US" altLang="zh-CN" sz="2000" b="1" dirty="0">
                <a:latin typeface="微软雅黑" pitchFamily="34" charset="-122"/>
                <a:ea typeface="微软雅黑" pitchFamily="34" charset="-122"/>
              </a:rPr>
              <a:t>2G </a:t>
            </a:r>
            <a:r>
              <a:rPr lang="zh-CN" altLang="en-US" sz="2000" b="1" dirty="0">
                <a:latin typeface="微软雅黑" pitchFamily="34" charset="-122"/>
                <a:ea typeface="微软雅黑" pitchFamily="34" charset="-122"/>
              </a:rPr>
              <a:t>向第三代（</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）过渡的衔接性技术，如 </a:t>
            </a:r>
            <a:r>
              <a:rPr lang="en-US" altLang="zh-CN" sz="2000" b="1" dirty="0">
                <a:latin typeface="微软雅黑" pitchFamily="34" charset="-122"/>
                <a:ea typeface="微软雅黑" pitchFamily="34" charset="-122"/>
              </a:rPr>
              <a:t>GPRS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EDGE </a:t>
            </a:r>
            <a:r>
              <a:rPr lang="zh-CN" altLang="en-US" sz="2000" b="1" dirty="0">
                <a:latin typeface="微软雅黑" pitchFamily="34" charset="-122"/>
                <a:ea typeface="微软雅黑" pitchFamily="34" charset="-122"/>
              </a:rPr>
              <a:t>等。</a:t>
            </a:r>
          </a:p>
        </p:txBody>
      </p:sp>
    </p:spTree>
    <p:extLst>
      <p:ext uri="{BB962C8B-B14F-4D97-AF65-F5344CB8AC3E}">
        <p14:creationId xmlns:p14="http://schemas.microsoft.com/office/powerpoint/2010/main" val="4657275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430419" y="1190907"/>
            <a:ext cx="842255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第三代（</a:t>
            </a:r>
            <a:r>
              <a:rPr lang="en-US" altLang="zh-CN" sz="2000" b="1" dirty="0">
                <a:solidFill>
                  <a:srgbClr val="0000FF"/>
                </a:solidFill>
                <a:latin typeface="微软雅黑" pitchFamily="34" charset="-122"/>
                <a:ea typeface="微软雅黑" pitchFamily="34" charset="-122"/>
              </a:rPr>
              <a:t>3G</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移动通信和计算机网络的关系非常密切，它</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的体系结构</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混合的交换机制</a:t>
            </a:r>
            <a:r>
              <a:rPr lang="zh-CN" altLang="en-US" sz="2000" b="1" dirty="0">
                <a:latin typeface="微软雅黑" pitchFamily="34" charset="-122"/>
                <a:ea typeface="微软雅黑" pitchFamily="34" charset="-122"/>
              </a:rPr>
              <a:t>（电路交换和分组交换），能够提供移动宽带多媒体业务（话音、数据、视频等，可收发电子邮件，浏览网页，进行视频会议等），如 </a:t>
            </a:r>
            <a:r>
              <a:rPr lang="en-US" altLang="zh-CN" sz="2000" b="1" dirty="0">
                <a:latin typeface="微软雅黑" pitchFamily="34" charset="-122"/>
                <a:ea typeface="微软雅黑" pitchFamily="34" charset="-122"/>
              </a:rPr>
              <a:t>CDMA2000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WCDMA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TD-SCDMA</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开始以后的各代蜂窝移动通信都是以传输</a:t>
            </a:r>
            <a:r>
              <a:rPr lang="zh-CN" altLang="en-US" sz="2000" b="1" dirty="0">
                <a:solidFill>
                  <a:srgbClr val="0000FF"/>
                </a:solidFill>
                <a:latin typeface="微软雅黑" pitchFamily="34" charset="-122"/>
                <a:ea typeface="微软雅黑" pitchFamily="34" charset="-122"/>
              </a:rPr>
              <a:t>数据业务为主</a:t>
            </a:r>
            <a:r>
              <a:rPr lang="zh-CN" altLang="en-US" sz="2000" b="1" dirty="0">
                <a:latin typeface="微软雅黑" pitchFamily="34" charset="-122"/>
                <a:ea typeface="微软雅黑" pitchFamily="34" charset="-122"/>
              </a:rPr>
              <a:t>的通信系统，而且必须兼容</a:t>
            </a:r>
            <a:r>
              <a:rPr lang="en-US" altLang="zh-CN" sz="2000" b="1" dirty="0">
                <a:latin typeface="微软雅黑" pitchFamily="34" charset="-122"/>
                <a:ea typeface="微软雅黑" pitchFamily="34" charset="-122"/>
              </a:rPr>
              <a:t>2G</a:t>
            </a:r>
            <a:r>
              <a:rPr lang="zh-CN" altLang="en-US" sz="2000" b="1" dirty="0">
                <a:latin typeface="微软雅黑" pitchFamily="34" charset="-122"/>
                <a:ea typeface="微软雅黑" pitchFamily="34" charset="-122"/>
              </a:rPr>
              <a:t>的功能（即能够通电话和发送短信），这就是所谓的</a:t>
            </a:r>
            <a:r>
              <a:rPr lang="zh-CN" altLang="en-US" sz="2000" b="1" dirty="0">
                <a:solidFill>
                  <a:srgbClr val="0000FF"/>
                </a:solidFill>
                <a:latin typeface="微软雅黑" pitchFamily="34" charset="-122"/>
                <a:ea typeface="微软雅黑" pitchFamily="34" charset="-122"/>
              </a:rPr>
              <a:t>向后兼容</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23848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2" y="1809097"/>
            <a:ext cx="40201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37924" y="1528179"/>
            <a:ext cx="958689"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1265" y="1968124"/>
            <a:ext cx="6536608" cy="2103803"/>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3" y="2391346"/>
            <a:ext cx="3059875"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2" y="2185618"/>
            <a:ext cx="517649"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4" y="2405948"/>
            <a:ext cx="2848710"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6"/>
          <p:cNvSpPr txBox="1">
            <a:spLocks noChangeArrowheads="1"/>
          </p:cNvSpPr>
          <p:nvPr/>
        </p:nvSpPr>
        <p:spPr bwMode="auto">
          <a:xfrm>
            <a:off x="1671133" y="2056836"/>
            <a:ext cx="1020161"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29" y="2987941"/>
            <a:ext cx="279362"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1" y="3077298"/>
            <a:ext cx="270408"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5" y="3679172"/>
            <a:ext cx="466104"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2" y="3689395"/>
            <a:ext cx="453405"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0" y="2017747"/>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0" y="2289303"/>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2" y="2242398"/>
            <a:ext cx="517649" cy="485096"/>
          </a:xfrm>
          <a:prstGeom prst="rect">
            <a:avLst/>
          </a:prstGeom>
          <a:noFill/>
          <a:ln>
            <a:noFill/>
          </a:ln>
        </p:spPr>
      </p:pic>
      <p:sp>
        <p:nvSpPr>
          <p:cNvPr id="23" name="Line 49"/>
          <p:cNvSpPr>
            <a:spLocks noChangeShapeType="1"/>
          </p:cNvSpPr>
          <p:nvPr/>
        </p:nvSpPr>
        <p:spPr bwMode="auto">
          <a:xfrm flipV="1">
            <a:off x="5526184" y="1809096"/>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67572" y="1641550"/>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78" y="2073292"/>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78" y="2344848"/>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5" y="1547416"/>
            <a:ext cx="977359"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6" y="1705412"/>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76" y="2633684"/>
            <a:ext cx="1143871"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39" y="2633684"/>
            <a:ext cx="597708"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4" y="2578139"/>
            <a:ext cx="447459"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1" y="2578139"/>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2" y="2633684"/>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3" y="2633683"/>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6" y="2633684"/>
            <a:ext cx="854784"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7" y="2633683"/>
            <a:ext cx="541420"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5" y="2633684"/>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3" y="3473037"/>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2" y="1782640"/>
            <a:ext cx="485844"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8"/>
          <p:cNvSpPr>
            <a:spLocks noChangeShapeType="1"/>
          </p:cNvSpPr>
          <p:nvPr/>
        </p:nvSpPr>
        <p:spPr bwMode="auto">
          <a:xfrm flipH="1">
            <a:off x="3413368" y="1809097"/>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36" y="1654768"/>
            <a:ext cx="397010"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964343" y="1647290"/>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 </a:t>
            </a: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2" y="2905605"/>
            <a:ext cx="335594"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2" y="3319546"/>
            <a:ext cx="335594"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49" y="3448062"/>
            <a:ext cx="335594"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2" y="2657069"/>
            <a:ext cx="335594"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3" y="3319546"/>
            <a:ext cx="335594"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29" y="3388899"/>
            <a:ext cx="335594"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4" y="3094253"/>
            <a:ext cx="335594"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0" y="2667392"/>
            <a:ext cx="335594"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899" y="2981818"/>
            <a:ext cx="335594"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3" y="3188548"/>
            <a:ext cx="3480964"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8" name="矩形 197"/>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包括一个基站和若干个移动站，一个站无论要和本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的站进行通信，还是要和其他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的站进行通信，都必须通过本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的基站。 </a:t>
            </a:r>
          </a:p>
        </p:txBody>
      </p:sp>
      <p:sp>
        <p:nvSpPr>
          <p:cNvPr id="199" name="Rectangle 15"/>
          <p:cNvSpPr>
            <a:spLocks noChangeArrowheads="1"/>
          </p:cNvSpPr>
          <p:nvPr/>
        </p:nvSpPr>
        <p:spPr bwMode="auto">
          <a:xfrm>
            <a:off x="5998888" y="2542953"/>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3" name="Rectangle 15"/>
          <p:cNvSpPr>
            <a:spLocks noChangeArrowheads="1"/>
          </p:cNvSpPr>
          <p:nvPr/>
        </p:nvSpPr>
        <p:spPr bwMode="auto">
          <a:xfrm>
            <a:off x="2131891" y="2470402"/>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5" name="Text Box 45"/>
          <p:cNvSpPr txBox="1">
            <a:spLocks noChangeArrowheads="1"/>
          </p:cNvSpPr>
          <p:nvPr/>
        </p:nvSpPr>
        <p:spPr bwMode="auto">
          <a:xfrm>
            <a:off x="5986298" y="2575518"/>
            <a:ext cx="878471"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6" name="Text Box 44"/>
          <p:cNvSpPr txBox="1">
            <a:spLocks noChangeArrowheads="1"/>
          </p:cNvSpPr>
          <p:nvPr/>
        </p:nvSpPr>
        <p:spPr bwMode="auto">
          <a:xfrm>
            <a:off x="2110143" y="2503900"/>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0" name="Text Box 50"/>
          <p:cNvSpPr txBox="1">
            <a:spLocks noChangeArrowheads="1"/>
          </p:cNvSpPr>
          <p:nvPr/>
        </p:nvSpPr>
        <p:spPr bwMode="auto">
          <a:xfrm>
            <a:off x="3694741" y="2091542"/>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1</a:t>
            </a:r>
          </a:p>
        </p:txBody>
      </p:sp>
      <p:sp>
        <p:nvSpPr>
          <p:cNvPr id="201" name="Text Box 300"/>
          <p:cNvSpPr txBox="1">
            <a:spLocks noChangeArrowheads="1"/>
          </p:cNvSpPr>
          <p:nvPr/>
        </p:nvSpPr>
        <p:spPr bwMode="auto">
          <a:xfrm>
            <a:off x="5827845" y="2105516"/>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solidFill>
                  <a:srgbClr val="0000FF"/>
                </a:solidFill>
                <a:latin typeface="微软雅黑" pitchFamily="34" charset="-122"/>
                <a:ea typeface="微软雅黑" pitchFamily="34" charset="-122"/>
              </a:rPr>
              <a:t>接入点 </a:t>
            </a:r>
            <a:r>
              <a:rPr lang="en-US" altLang="zh-CN" sz="1200" b="1" dirty="0">
                <a:solidFill>
                  <a:srgbClr val="0000FF"/>
                </a:solidFill>
                <a:latin typeface="微软雅黑" pitchFamily="34" charset="-122"/>
                <a:ea typeface="微软雅黑" pitchFamily="34" charset="-122"/>
              </a:rPr>
              <a:t>AP</a:t>
            </a:r>
            <a:r>
              <a:rPr lang="en-US" altLang="zh-CN" sz="1200" b="1" baseline="-25000" dirty="0">
                <a:solidFill>
                  <a:srgbClr val="0000FF"/>
                </a:solidFill>
                <a:latin typeface="微软雅黑" pitchFamily="34" charset="-122"/>
                <a:ea typeface="微软雅黑" pitchFamily="34" charset="-122"/>
              </a:rPr>
              <a:t>2</a:t>
            </a:r>
          </a:p>
        </p:txBody>
      </p:sp>
    </p:spTree>
    <p:extLst>
      <p:ext uri="{BB962C8B-B14F-4D97-AF65-F5344CB8AC3E}">
        <p14:creationId xmlns:p14="http://schemas.microsoft.com/office/powerpoint/2010/main" val="16636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1000"/>
                                  </p:stCondLst>
                                  <p:childTnLst>
                                    <p:set>
                                      <p:cBhvr>
                                        <p:cTn id="6" dur="1" fill="hold">
                                          <p:stCondLst>
                                            <p:cond delay="0"/>
                                          </p:stCondLst>
                                        </p:cTn>
                                        <p:tgtEl>
                                          <p:spTgt spid="203"/>
                                        </p:tgtEl>
                                        <p:attrNameLst>
                                          <p:attrName>style.visibility</p:attrName>
                                        </p:attrNameLst>
                                      </p:cBhvr>
                                      <p:to>
                                        <p:strVal val="visible"/>
                                      </p:to>
                                    </p:set>
                                    <p:animEffect transition="in" filter="diamond(in)">
                                      <p:cBhvr>
                                        <p:cTn id="7" dur="2000"/>
                                        <p:tgtEl>
                                          <p:spTgt spid="203"/>
                                        </p:tgtEl>
                                      </p:cBhvr>
                                    </p:animEffect>
                                  </p:childTnLst>
                                </p:cTn>
                              </p:par>
                            </p:childTnLst>
                          </p:cTn>
                        </p:par>
                        <p:par>
                          <p:cTn id="8" fill="hold">
                            <p:stCondLst>
                              <p:cond delay="3000"/>
                            </p:stCondLst>
                            <p:childTnLst>
                              <p:par>
                                <p:cTn id="9" presetID="8" presetClass="entr" presetSubtype="16" fill="hold" grpId="0" nodeType="afterEffect">
                                  <p:stCondLst>
                                    <p:cond delay="500"/>
                                  </p:stCondLst>
                                  <p:childTnLst>
                                    <p:set>
                                      <p:cBhvr>
                                        <p:cTn id="10" dur="1" fill="hold">
                                          <p:stCondLst>
                                            <p:cond delay="0"/>
                                          </p:stCondLst>
                                        </p:cTn>
                                        <p:tgtEl>
                                          <p:spTgt spid="199"/>
                                        </p:tgtEl>
                                        <p:attrNameLst>
                                          <p:attrName>style.visibility</p:attrName>
                                        </p:attrNameLst>
                                      </p:cBhvr>
                                      <p:to>
                                        <p:strVal val="visible"/>
                                      </p:to>
                                    </p:set>
                                    <p:animEffect transition="in" filter="diamond(in)">
                                      <p:cBhvr>
                                        <p:cTn id="11"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3717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1011711"/>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521143"/>
            <a:ext cx="827650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第四代（</a:t>
            </a:r>
            <a:r>
              <a:rPr lang="en-US" altLang="zh-CN" sz="2000" b="1" dirty="0">
                <a:solidFill>
                  <a:srgbClr val="0000FF"/>
                </a:solidFill>
                <a:latin typeface="微软雅黑" pitchFamily="34" charset="-122"/>
                <a:ea typeface="微软雅黑" pitchFamily="34" charset="-122"/>
              </a:rPr>
              <a:t>4G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正式名称是 </a:t>
            </a:r>
            <a:r>
              <a:rPr lang="en-US" altLang="zh-CN" sz="2000" b="1" dirty="0">
                <a:latin typeface="微软雅黑" pitchFamily="34" charset="-122"/>
                <a:ea typeface="微软雅黑" pitchFamily="34" charset="-122"/>
              </a:rPr>
              <a:t>IMT-Advanced (International Mobile Telecommunications-Advanced)</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高级国际移动通信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的一个重要技术指标就是要实现</a:t>
            </a:r>
            <a:r>
              <a:rPr lang="zh-CN" altLang="en-US" sz="2000" b="1" dirty="0">
                <a:solidFill>
                  <a:srgbClr val="0000FF"/>
                </a:solidFill>
                <a:latin typeface="微软雅黑" pitchFamily="34" charset="-122"/>
                <a:ea typeface="微软雅黑" pitchFamily="34" charset="-122"/>
              </a:rPr>
              <a:t>更高的数据率</a:t>
            </a:r>
            <a:r>
              <a:rPr lang="zh-CN" altLang="en-US" sz="2000" b="1" dirty="0">
                <a:latin typeface="微软雅黑" pitchFamily="34" charset="-122"/>
                <a:ea typeface="微软雅黑" pitchFamily="34" charset="-122"/>
              </a:rPr>
              <a:t>。目标峰值数据率是：固定的和低速移动通信时应达到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，在高速移动通信时 （如在火车、汽车上）应达到 </a:t>
            </a:r>
            <a:r>
              <a:rPr lang="en-US" altLang="zh-CN" sz="2000" b="1" dirty="0">
                <a:latin typeface="微软雅黑" pitchFamily="34" charset="-122"/>
                <a:ea typeface="微软雅黑" pitchFamily="34" charset="-122"/>
              </a:rPr>
              <a:t>100 Mbit/s</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390474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54695"/>
            <a:ext cx="8129016" cy="3134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现有两个国际标准：</a:t>
            </a:r>
          </a:p>
          <a:p>
            <a:pPr marL="810000" indent="-457200" eaLnBrk="0" hangingPunct="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LTE</a:t>
            </a:r>
            <a:r>
              <a:rPr lang="en-US" altLang="zh-CN" sz="2000" b="1" dirty="0">
                <a:latin typeface="微软雅黑" pitchFamily="34" charset="-122"/>
                <a:ea typeface="微软雅黑" pitchFamily="34" charset="-122"/>
              </a:rPr>
              <a:t> (Long-Term Evolution)</a:t>
            </a:r>
            <a:r>
              <a:rPr lang="zh-CN" altLang="en-US" sz="2000" b="1" dirty="0">
                <a:latin typeface="微软雅黑" pitchFamily="34" charset="-122"/>
                <a:ea typeface="微软雅黑" pitchFamily="34" charset="-122"/>
              </a:rPr>
              <a:t>： </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又分为</a:t>
            </a:r>
            <a:r>
              <a:rPr lang="zh-CN" altLang="en-US" sz="2000" b="1" dirty="0">
                <a:solidFill>
                  <a:srgbClr val="0000FF"/>
                </a:solidFill>
                <a:latin typeface="微软雅黑" pitchFamily="34" charset="-122"/>
                <a:ea typeface="微软雅黑" pitchFamily="34" charset="-122"/>
              </a:rPr>
              <a:t>时分双工 </a:t>
            </a:r>
            <a:r>
              <a:rPr lang="en-US" altLang="zh-CN" sz="2000" b="1" dirty="0">
                <a:solidFill>
                  <a:srgbClr val="0000FF"/>
                </a:solidFill>
                <a:latin typeface="微软雅黑" pitchFamily="34" charset="-122"/>
                <a:ea typeface="微软雅黑" pitchFamily="34" charset="-122"/>
              </a:rPr>
              <a:t>TD-LTE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频分双工 </a:t>
            </a:r>
            <a:r>
              <a:rPr lang="en-US" altLang="zh-CN" sz="2000" b="1" dirty="0">
                <a:solidFill>
                  <a:srgbClr val="0000FF"/>
                </a:solidFill>
                <a:latin typeface="微软雅黑" pitchFamily="34" charset="-122"/>
                <a:ea typeface="微软雅黑" pitchFamily="34" charset="-122"/>
              </a:rPr>
              <a:t>FDD-LTE </a:t>
            </a:r>
            <a:r>
              <a:rPr lang="zh-CN" altLang="en-US" sz="2000" b="1" dirty="0">
                <a:latin typeface="微软雅黑" pitchFamily="34" charset="-122"/>
                <a:ea typeface="微软雅黑" pitchFamily="34" charset="-122"/>
              </a:rPr>
              <a:t>两种。</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把带宽增加到 </a:t>
            </a:r>
            <a:r>
              <a:rPr lang="en-US" altLang="zh-CN" sz="2000" b="1" dirty="0">
                <a:latin typeface="微软雅黑" pitchFamily="34" charset="-122"/>
                <a:ea typeface="微软雅黑" pitchFamily="34" charset="-122"/>
              </a:rPr>
              <a:t>20 MHz</a:t>
            </a:r>
            <a:r>
              <a:rPr lang="zh-CN" altLang="en-US" sz="2000" b="1" dirty="0">
                <a:latin typeface="微软雅黑" pitchFamily="34" charset="-122"/>
                <a:ea typeface="微软雅黑" pitchFamily="34" charset="-122"/>
              </a:rPr>
              <a:t>，采用了高阶调制</a:t>
            </a:r>
            <a:r>
              <a:rPr lang="en-US" altLang="zh-CN" sz="2000" b="1" dirty="0">
                <a:latin typeface="微软雅黑" pitchFamily="34" charset="-122"/>
                <a:ea typeface="微软雅黑" pitchFamily="34" charset="-122"/>
              </a:rPr>
              <a:t>64QAM</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MIMO</a:t>
            </a:r>
            <a:r>
              <a:rPr lang="zh-CN" altLang="en-US" sz="2000" b="1" dirty="0">
                <a:latin typeface="微软雅黑" pitchFamily="34" charset="-122"/>
                <a:ea typeface="微软雅黑" pitchFamily="34" charset="-122"/>
              </a:rPr>
              <a:t>技术。</a:t>
            </a:r>
          </a:p>
          <a:p>
            <a:pPr marL="810000" indent="-457200" eaLnBrk="0" hangingPunct="0">
              <a:lnSpc>
                <a:spcPts val="3000"/>
              </a:lnSpc>
              <a:buClr>
                <a:srgbClr val="7030A0"/>
              </a:buClr>
              <a:buFont typeface="+mj-lt"/>
              <a:buAutoNum type="arabicPeriod" startAt="2"/>
            </a:pPr>
            <a:r>
              <a:rPr lang="en-US" altLang="zh-CN" sz="2000" b="1" dirty="0">
                <a:solidFill>
                  <a:srgbClr val="0000FF"/>
                </a:solidFill>
                <a:latin typeface="微软雅黑" pitchFamily="34" charset="-122"/>
                <a:ea typeface="微软雅黑" pitchFamily="34" charset="-122"/>
              </a:rPr>
              <a:t>LTE-A</a:t>
            </a:r>
            <a:r>
              <a:rPr lang="en-US" altLang="zh-CN" sz="2000" b="1" dirty="0">
                <a:latin typeface="微软雅黑" pitchFamily="34" charset="-122"/>
                <a:ea typeface="微软雅黑" pitchFamily="34" charset="-122"/>
              </a:rPr>
              <a:t> (LTE-Advanced)</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en-US" altLang="zh-CN" sz="2000" b="1" dirty="0">
                <a:latin typeface="微软雅黑" pitchFamily="34" charset="-122"/>
                <a:ea typeface="微软雅黑" pitchFamily="34" charset="-122"/>
              </a:rPr>
              <a:t>LTE </a:t>
            </a:r>
            <a:r>
              <a:rPr lang="zh-CN" altLang="en-US" sz="2000" b="1" dirty="0">
                <a:latin typeface="微软雅黑" pitchFamily="34" charset="-122"/>
                <a:ea typeface="微软雅黑" pitchFamily="34" charset="-122"/>
              </a:rPr>
              <a:t>的升级版，俗称为 </a:t>
            </a:r>
            <a:r>
              <a:rPr lang="en-US" altLang="zh-CN" sz="2000" b="1" dirty="0">
                <a:latin typeface="微软雅黑" pitchFamily="34" charset="-122"/>
                <a:ea typeface="微软雅黑" pitchFamily="34" charset="-122"/>
              </a:rPr>
              <a:t>3.9G</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带宽高达 </a:t>
            </a:r>
            <a:r>
              <a:rPr lang="en-US" altLang="zh-CN" sz="2000" b="1" dirty="0">
                <a:latin typeface="微软雅黑" pitchFamily="34" charset="-122"/>
                <a:ea typeface="微软雅黑" pitchFamily="34" charset="-122"/>
              </a:rPr>
              <a:t>100 MHz</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399911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9033"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6" name="Group 17"/>
          <p:cNvGrpSpPr>
            <a:grpSpLocks/>
          </p:cNvGrpSpPr>
          <p:nvPr/>
        </p:nvGrpSpPr>
        <p:grpSpPr bwMode="auto">
          <a:xfrm>
            <a:off x="5753413" y="1237902"/>
            <a:ext cx="1075426" cy="681550"/>
            <a:chOff x="1680" y="240"/>
            <a:chExt cx="2529" cy="1270"/>
          </a:xfrm>
          <a:solidFill>
            <a:srgbClr val="FFFF00"/>
          </a:solidFill>
        </p:grpSpPr>
        <p:sp>
          <p:nvSpPr>
            <p:cNvPr id="427"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8"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9"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0"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1"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2"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3"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4"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5"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509521" y="650839"/>
            <a:ext cx="4144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GSM </a:t>
            </a:r>
            <a:r>
              <a:rPr lang="zh-CN" altLang="en-US" sz="2000" b="1" dirty="0">
                <a:solidFill>
                  <a:schemeClr val="bg1"/>
                </a:solidFill>
                <a:ea typeface="微软雅黑" pitchFamily="34" charset="-122"/>
              </a:rPr>
              <a:t>蜂窝通信系统的重要组成构件 </a:t>
            </a:r>
          </a:p>
        </p:txBody>
      </p:sp>
      <p:sp>
        <p:nvSpPr>
          <p:cNvPr id="5" name="矩形 4"/>
          <p:cNvSpPr/>
          <p:nvPr/>
        </p:nvSpPr>
        <p:spPr>
          <a:xfrm>
            <a:off x="1262456" y="3752506"/>
            <a:ext cx="6623050"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用一个个相互拼接的</a:t>
            </a:r>
            <a:r>
              <a:rPr lang="zh-CN" altLang="en-US" sz="1400" b="1" dirty="0">
                <a:solidFill>
                  <a:srgbClr val="0000FF"/>
                </a:solidFill>
                <a:latin typeface="微软雅黑" pitchFamily="34" charset="-122"/>
                <a:ea typeface="微软雅黑" pitchFamily="34" charset="-122"/>
              </a:rPr>
              <a:t>六角形的小区</a:t>
            </a:r>
            <a:r>
              <a:rPr lang="zh-CN" altLang="en-US" sz="1400" b="1" dirty="0">
                <a:latin typeface="微软雅黑" pitchFamily="34" charset="-122"/>
                <a:ea typeface="微软雅黑" pitchFamily="34" charset="-122"/>
              </a:rPr>
              <a:t>就可以组成很大的蜂窝状的无线通信系统。每个基站的发射功率既要能够覆盖本小区，也不能太大以致干扰了邻近小区的通信。</a:t>
            </a:r>
          </a:p>
        </p:txBody>
      </p:sp>
      <p:sp>
        <p:nvSpPr>
          <p:cNvPr id="7" name="Freeform 510"/>
          <p:cNvSpPr>
            <a:spLocks/>
          </p:cNvSpPr>
          <p:nvPr/>
        </p:nvSpPr>
        <p:spPr bwMode="auto">
          <a:xfrm>
            <a:off x="2029374" y="1913102"/>
            <a:ext cx="2209886" cy="1515922"/>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chemeClr val="bg1"/>
          </a:solidFill>
          <a:ln>
            <a:noFill/>
          </a:ln>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8" name="组合 329"/>
          <p:cNvGrpSpPr/>
          <p:nvPr/>
        </p:nvGrpSpPr>
        <p:grpSpPr>
          <a:xfrm>
            <a:off x="3571951" y="2522243"/>
            <a:ext cx="816427" cy="498801"/>
            <a:chOff x="3131840" y="3501008"/>
            <a:chExt cx="936104" cy="936104"/>
          </a:xfrm>
          <a:solidFill>
            <a:srgbClr val="00FFFF"/>
          </a:solidFill>
        </p:grpSpPr>
        <p:sp>
          <p:nvSpPr>
            <p:cNvPr id="352" name="矩形 351"/>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3" name="等腰三角形 35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9" name="组合 333"/>
          <p:cNvGrpSpPr/>
          <p:nvPr/>
        </p:nvGrpSpPr>
        <p:grpSpPr>
          <a:xfrm>
            <a:off x="4570170" y="1736059"/>
            <a:ext cx="634634" cy="638315"/>
            <a:chOff x="3131840" y="3501008"/>
            <a:chExt cx="936104" cy="936104"/>
          </a:xfrm>
          <a:solidFill>
            <a:srgbClr val="FF66FF"/>
          </a:solidFill>
        </p:grpSpPr>
        <p:sp>
          <p:nvSpPr>
            <p:cNvPr id="350" name="等腰三角形 34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1" name="矩形 35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10" name="组合 336"/>
          <p:cNvGrpSpPr/>
          <p:nvPr/>
        </p:nvGrpSpPr>
        <p:grpSpPr>
          <a:xfrm>
            <a:off x="5098551" y="1433674"/>
            <a:ext cx="661299" cy="634634"/>
            <a:chOff x="3131840" y="3501008"/>
            <a:chExt cx="936104" cy="936104"/>
          </a:xfrm>
          <a:solidFill>
            <a:srgbClr val="FF66FF"/>
          </a:solidFill>
        </p:grpSpPr>
        <p:sp>
          <p:nvSpPr>
            <p:cNvPr id="348" name="等腰三角形 34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49" name="矩形 348"/>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flipV="1">
            <a:off x="4071269" y="1696113"/>
            <a:ext cx="1744910" cy="10069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AutoShape 45"/>
          <p:cNvSpPr>
            <a:spLocks noChangeArrowheads="1"/>
          </p:cNvSpPr>
          <p:nvPr/>
        </p:nvSpPr>
        <p:spPr bwMode="auto">
          <a:xfrm>
            <a:off x="2270362" y="235407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AutoShape 51"/>
          <p:cNvSpPr>
            <a:spLocks noChangeArrowheads="1"/>
          </p:cNvSpPr>
          <p:nvPr/>
        </p:nvSpPr>
        <p:spPr bwMode="auto">
          <a:xfrm>
            <a:off x="2610344" y="215409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AutoShape 52"/>
          <p:cNvSpPr>
            <a:spLocks noChangeArrowheads="1"/>
          </p:cNvSpPr>
          <p:nvPr/>
        </p:nvSpPr>
        <p:spPr bwMode="auto">
          <a:xfrm>
            <a:off x="2614344" y="254806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 name="AutoShape 53"/>
          <p:cNvSpPr>
            <a:spLocks noChangeArrowheads="1"/>
          </p:cNvSpPr>
          <p:nvPr/>
        </p:nvSpPr>
        <p:spPr bwMode="auto">
          <a:xfrm>
            <a:off x="2950327" y="234408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 name="AutoShape 54"/>
          <p:cNvSpPr>
            <a:spLocks noChangeArrowheads="1"/>
          </p:cNvSpPr>
          <p:nvPr/>
        </p:nvSpPr>
        <p:spPr bwMode="auto">
          <a:xfrm>
            <a:off x="2275361" y="274805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 name="AutoShape 55"/>
          <p:cNvSpPr>
            <a:spLocks noChangeArrowheads="1"/>
          </p:cNvSpPr>
          <p:nvPr/>
        </p:nvSpPr>
        <p:spPr bwMode="auto">
          <a:xfrm>
            <a:off x="2609344" y="2939049"/>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6"/>
          <p:cNvSpPr>
            <a:spLocks noChangeArrowheads="1"/>
          </p:cNvSpPr>
          <p:nvPr/>
        </p:nvSpPr>
        <p:spPr bwMode="auto">
          <a:xfrm>
            <a:off x="2954327" y="2743060"/>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nvGrpSpPr>
          <p:cNvPr id="19" name="Group 11"/>
          <p:cNvGrpSpPr>
            <a:grpSpLocks/>
          </p:cNvGrpSpPr>
          <p:nvPr/>
        </p:nvGrpSpPr>
        <p:grpSpPr bwMode="auto">
          <a:xfrm>
            <a:off x="2755337" y="2004097"/>
            <a:ext cx="180991" cy="317984"/>
            <a:chOff x="4608" y="700"/>
            <a:chExt cx="306" cy="553"/>
          </a:xfrm>
        </p:grpSpPr>
        <p:grpSp>
          <p:nvGrpSpPr>
            <p:cNvPr id="324" name="Group 12"/>
            <p:cNvGrpSpPr>
              <a:grpSpLocks/>
            </p:cNvGrpSpPr>
            <p:nvPr/>
          </p:nvGrpSpPr>
          <p:grpSpPr bwMode="auto">
            <a:xfrm>
              <a:off x="4694" y="784"/>
              <a:ext cx="134" cy="469"/>
              <a:chOff x="4740" y="784"/>
              <a:chExt cx="88" cy="692"/>
            </a:xfrm>
          </p:grpSpPr>
          <p:sp>
            <p:nvSpPr>
              <p:cNvPr id="33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33" name="Group 14"/>
              <p:cNvGrpSpPr>
                <a:grpSpLocks/>
              </p:cNvGrpSpPr>
              <p:nvPr/>
            </p:nvGrpSpPr>
            <p:grpSpPr bwMode="auto">
              <a:xfrm>
                <a:off x="4740" y="784"/>
                <a:ext cx="88" cy="692"/>
                <a:chOff x="4740" y="784"/>
                <a:chExt cx="88" cy="692"/>
              </a:xfrm>
            </p:grpSpPr>
            <p:sp>
              <p:nvSpPr>
                <p:cNvPr id="33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5" name="Group 29"/>
            <p:cNvGrpSpPr>
              <a:grpSpLocks/>
            </p:cNvGrpSpPr>
            <p:nvPr/>
          </p:nvGrpSpPr>
          <p:grpSpPr bwMode="auto">
            <a:xfrm>
              <a:off x="4608" y="700"/>
              <a:ext cx="306" cy="90"/>
              <a:chOff x="748" y="2251"/>
              <a:chExt cx="306" cy="90"/>
            </a:xfrm>
          </p:grpSpPr>
          <p:sp>
            <p:nvSpPr>
              <p:cNvPr id="32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 name="Group 64"/>
          <p:cNvGrpSpPr>
            <a:grpSpLocks/>
          </p:cNvGrpSpPr>
          <p:nvPr/>
        </p:nvGrpSpPr>
        <p:grpSpPr bwMode="auto">
          <a:xfrm>
            <a:off x="2392356" y="2231086"/>
            <a:ext cx="180990" cy="317984"/>
            <a:chOff x="4608" y="700"/>
            <a:chExt cx="306" cy="553"/>
          </a:xfrm>
        </p:grpSpPr>
        <p:grpSp>
          <p:nvGrpSpPr>
            <p:cNvPr id="300" name="Group 65"/>
            <p:cNvGrpSpPr>
              <a:grpSpLocks/>
            </p:cNvGrpSpPr>
            <p:nvPr/>
          </p:nvGrpSpPr>
          <p:grpSpPr bwMode="auto">
            <a:xfrm>
              <a:off x="4694" y="784"/>
              <a:ext cx="134" cy="469"/>
              <a:chOff x="4740" y="784"/>
              <a:chExt cx="88" cy="692"/>
            </a:xfrm>
          </p:grpSpPr>
          <p:sp>
            <p:nvSpPr>
              <p:cNvPr id="308"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09" name="Group 67"/>
              <p:cNvGrpSpPr>
                <a:grpSpLocks/>
              </p:cNvGrpSpPr>
              <p:nvPr/>
            </p:nvGrpSpPr>
            <p:grpSpPr bwMode="auto">
              <a:xfrm>
                <a:off x="4740" y="784"/>
                <a:ext cx="88" cy="692"/>
                <a:chOff x="4740" y="784"/>
                <a:chExt cx="88" cy="692"/>
              </a:xfrm>
            </p:grpSpPr>
            <p:sp>
              <p:nvSpPr>
                <p:cNvPr id="310"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1"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2"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3"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4"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5"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6"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7"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8"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9"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0"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1"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2"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3"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1" name="Group 82"/>
            <p:cNvGrpSpPr>
              <a:grpSpLocks/>
            </p:cNvGrpSpPr>
            <p:nvPr/>
          </p:nvGrpSpPr>
          <p:grpSpPr bwMode="auto">
            <a:xfrm>
              <a:off x="4608" y="700"/>
              <a:ext cx="306" cy="90"/>
              <a:chOff x="748" y="2251"/>
              <a:chExt cx="306" cy="90"/>
            </a:xfrm>
          </p:grpSpPr>
          <p:sp>
            <p:nvSpPr>
              <p:cNvPr id="302"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3"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4"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5"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6"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7"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1" name="Group 89"/>
          <p:cNvGrpSpPr>
            <a:grpSpLocks/>
          </p:cNvGrpSpPr>
          <p:nvPr/>
        </p:nvGrpSpPr>
        <p:grpSpPr bwMode="auto">
          <a:xfrm>
            <a:off x="2800335" y="2458074"/>
            <a:ext cx="180990" cy="317984"/>
            <a:chOff x="4608" y="700"/>
            <a:chExt cx="306" cy="553"/>
          </a:xfrm>
        </p:grpSpPr>
        <p:grpSp>
          <p:nvGrpSpPr>
            <p:cNvPr id="276" name="Group 90"/>
            <p:cNvGrpSpPr>
              <a:grpSpLocks/>
            </p:cNvGrpSpPr>
            <p:nvPr/>
          </p:nvGrpSpPr>
          <p:grpSpPr bwMode="auto">
            <a:xfrm>
              <a:off x="4694" y="784"/>
              <a:ext cx="134" cy="469"/>
              <a:chOff x="4740" y="784"/>
              <a:chExt cx="88" cy="692"/>
            </a:xfrm>
          </p:grpSpPr>
          <p:sp>
            <p:nvSpPr>
              <p:cNvPr id="284"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85" name="Group 92"/>
              <p:cNvGrpSpPr>
                <a:grpSpLocks/>
              </p:cNvGrpSpPr>
              <p:nvPr/>
            </p:nvGrpSpPr>
            <p:grpSpPr bwMode="auto">
              <a:xfrm>
                <a:off x="4740" y="784"/>
                <a:ext cx="88" cy="692"/>
                <a:chOff x="4740" y="784"/>
                <a:chExt cx="88" cy="692"/>
              </a:xfrm>
            </p:grpSpPr>
            <p:sp>
              <p:nvSpPr>
                <p:cNvPr id="286"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7"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8"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9"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0"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1"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2"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3"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4"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5"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6"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7"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8"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9"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7" name="Group 107"/>
            <p:cNvGrpSpPr>
              <a:grpSpLocks/>
            </p:cNvGrpSpPr>
            <p:nvPr/>
          </p:nvGrpSpPr>
          <p:grpSpPr bwMode="auto">
            <a:xfrm>
              <a:off x="4608" y="700"/>
              <a:ext cx="306" cy="90"/>
              <a:chOff x="748" y="2251"/>
              <a:chExt cx="306" cy="90"/>
            </a:xfrm>
          </p:grpSpPr>
          <p:sp>
            <p:nvSpPr>
              <p:cNvPr id="278"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9"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0"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1"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2"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3"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 name="Group 114"/>
          <p:cNvGrpSpPr>
            <a:grpSpLocks/>
          </p:cNvGrpSpPr>
          <p:nvPr/>
        </p:nvGrpSpPr>
        <p:grpSpPr bwMode="auto">
          <a:xfrm>
            <a:off x="3163316" y="2185088"/>
            <a:ext cx="180991" cy="317984"/>
            <a:chOff x="4608" y="700"/>
            <a:chExt cx="306" cy="553"/>
          </a:xfrm>
        </p:grpSpPr>
        <p:grpSp>
          <p:nvGrpSpPr>
            <p:cNvPr id="252" name="Group 115"/>
            <p:cNvGrpSpPr>
              <a:grpSpLocks/>
            </p:cNvGrpSpPr>
            <p:nvPr/>
          </p:nvGrpSpPr>
          <p:grpSpPr bwMode="auto">
            <a:xfrm>
              <a:off x="4694" y="784"/>
              <a:ext cx="134" cy="469"/>
              <a:chOff x="4740" y="784"/>
              <a:chExt cx="88" cy="692"/>
            </a:xfrm>
          </p:grpSpPr>
          <p:sp>
            <p:nvSpPr>
              <p:cNvPr id="260"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61" name="Group 117"/>
              <p:cNvGrpSpPr>
                <a:grpSpLocks/>
              </p:cNvGrpSpPr>
              <p:nvPr/>
            </p:nvGrpSpPr>
            <p:grpSpPr bwMode="auto">
              <a:xfrm>
                <a:off x="4740" y="784"/>
                <a:ext cx="88" cy="692"/>
                <a:chOff x="4740" y="784"/>
                <a:chExt cx="88" cy="692"/>
              </a:xfrm>
            </p:grpSpPr>
            <p:sp>
              <p:nvSpPr>
                <p:cNvPr id="262"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3"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4"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5"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6"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7"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8"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9"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0"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1"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2"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3"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4"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5"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3" name="Group 132"/>
            <p:cNvGrpSpPr>
              <a:grpSpLocks/>
            </p:cNvGrpSpPr>
            <p:nvPr/>
          </p:nvGrpSpPr>
          <p:grpSpPr bwMode="auto">
            <a:xfrm>
              <a:off x="4608" y="700"/>
              <a:ext cx="306" cy="90"/>
              <a:chOff x="748" y="2251"/>
              <a:chExt cx="306" cy="90"/>
            </a:xfrm>
          </p:grpSpPr>
          <p:sp>
            <p:nvSpPr>
              <p:cNvPr id="254"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5"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6"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7"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8"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9"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3" name="Group 139"/>
          <p:cNvGrpSpPr>
            <a:grpSpLocks/>
          </p:cNvGrpSpPr>
          <p:nvPr/>
        </p:nvGrpSpPr>
        <p:grpSpPr bwMode="auto">
          <a:xfrm>
            <a:off x="2437353" y="2639065"/>
            <a:ext cx="180991" cy="317984"/>
            <a:chOff x="4608" y="700"/>
            <a:chExt cx="306" cy="553"/>
          </a:xfrm>
        </p:grpSpPr>
        <p:grpSp>
          <p:nvGrpSpPr>
            <p:cNvPr id="228" name="Group 140"/>
            <p:cNvGrpSpPr>
              <a:grpSpLocks/>
            </p:cNvGrpSpPr>
            <p:nvPr/>
          </p:nvGrpSpPr>
          <p:grpSpPr bwMode="auto">
            <a:xfrm>
              <a:off x="4694" y="784"/>
              <a:ext cx="134" cy="469"/>
              <a:chOff x="4740" y="784"/>
              <a:chExt cx="88" cy="692"/>
            </a:xfrm>
          </p:grpSpPr>
          <p:sp>
            <p:nvSpPr>
              <p:cNvPr id="236"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37" name="Group 142"/>
              <p:cNvGrpSpPr>
                <a:grpSpLocks/>
              </p:cNvGrpSpPr>
              <p:nvPr/>
            </p:nvGrpSpPr>
            <p:grpSpPr bwMode="auto">
              <a:xfrm>
                <a:off x="4740" y="784"/>
                <a:ext cx="88" cy="692"/>
                <a:chOff x="4740" y="784"/>
                <a:chExt cx="88" cy="692"/>
              </a:xfrm>
            </p:grpSpPr>
            <p:sp>
              <p:nvSpPr>
                <p:cNvPr id="238"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39"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0"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1"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2"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3"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4"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5"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6"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7"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8"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9"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0"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1"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9" name="Group 157"/>
            <p:cNvGrpSpPr>
              <a:grpSpLocks/>
            </p:cNvGrpSpPr>
            <p:nvPr/>
          </p:nvGrpSpPr>
          <p:grpSpPr bwMode="auto">
            <a:xfrm>
              <a:off x="4608" y="700"/>
              <a:ext cx="306" cy="90"/>
              <a:chOff x="748" y="2251"/>
              <a:chExt cx="306" cy="90"/>
            </a:xfrm>
          </p:grpSpPr>
          <p:sp>
            <p:nvSpPr>
              <p:cNvPr id="230"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1"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2"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3"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4"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5"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4" name="Group 164"/>
          <p:cNvGrpSpPr>
            <a:grpSpLocks/>
          </p:cNvGrpSpPr>
          <p:nvPr/>
        </p:nvGrpSpPr>
        <p:grpSpPr bwMode="auto">
          <a:xfrm>
            <a:off x="2755337" y="2866053"/>
            <a:ext cx="180991" cy="317984"/>
            <a:chOff x="4608" y="700"/>
            <a:chExt cx="306" cy="553"/>
          </a:xfrm>
        </p:grpSpPr>
        <p:grpSp>
          <p:nvGrpSpPr>
            <p:cNvPr id="204" name="Group 165"/>
            <p:cNvGrpSpPr>
              <a:grpSpLocks/>
            </p:cNvGrpSpPr>
            <p:nvPr/>
          </p:nvGrpSpPr>
          <p:grpSpPr bwMode="auto">
            <a:xfrm>
              <a:off x="4694" y="784"/>
              <a:ext cx="134" cy="469"/>
              <a:chOff x="4740" y="784"/>
              <a:chExt cx="88" cy="692"/>
            </a:xfrm>
          </p:grpSpPr>
          <p:sp>
            <p:nvSpPr>
              <p:cNvPr id="212"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13" name="Group 167"/>
              <p:cNvGrpSpPr>
                <a:grpSpLocks/>
              </p:cNvGrpSpPr>
              <p:nvPr/>
            </p:nvGrpSpPr>
            <p:grpSpPr bwMode="auto">
              <a:xfrm>
                <a:off x="4740" y="784"/>
                <a:ext cx="88" cy="692"/>
                <a:chOff x="4740" y="784"/>
                <a:chExt cx="88" cy="692"/>
              </a:xfrm>
            </p:grpSpPr>
            <p:sp>
              <p:nvSpPr>
                <p:cNvPr id="214"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5"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6"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7"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8"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9"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0"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1"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2"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3"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4"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5"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6"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7"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5" name="Group 182"/>
            <p:cNvGrpSpPr>
              <a:grpSpLocks/>
            </p:cNvGrpSpPr>
            <p:nvPr/>
          </p:nvGrpSpPr>
          <p:grpSpPr bwMode="auto">
            <a:xfrm>
              <a:off x="4608" y="700"/>
              <a:ext cx="306" cy="90"/>
              <a:chOff x="748" y="2251"/>
              <a:chExt cx="306" cy="90"/>
            </a:xfrm>
          </p:grpSpPr>
          <p:sp>
            <p:nvSpPr>
              <p:cNvPr id="206"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7"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8"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9"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0"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1"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 name="Group 214"/>
          <p:cNvGrpSpPr>
            <a:grpSpLocks/>
          </p:cNvGrpSpPr>
          <p:nvPr/>
        </p:nvGrpSpPr>
        <p:grpSpPr bwMode="auto">
          <a:xfrm>
            <a:off x="3118318" y="2639065"/>
            <a:ext cx="180990" cy="317984"/>
            <a:chOff x="4608" y="700"/>
            <a:chExt cx="306" cy="553"/>
          </a:xfrm>
        </p:grpSpPr>
        <p:grpSp>
          <p:nvGrpSpPr>
            <p:cNvPr id="180" name="Group 215"/>
            <p:cNvGrpSpPr>
              <a:grpSpLocks/>
            </p:cNvGrpSpPr>
            <p:nvPr/>
          </p:nvGrpSpPr>
          <p:grpSpPr bwMode="auto">
            <a:xfrm>
              <a:off x="4694" y="784"/>
              <a:ext cx="134" cy="469"/>
              <a:chOff x="4740" y="784"/>
              <a:chExt cx="88" cy="692"/>
            </a:xfrm>
          </p:grpSpPr>
          <p:sp>
            <p:nvSpPr>
              <p:cNvPr id="188"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89" name="Group 217"/>
              <p:cNvGrpSpPr>
                <a:grpSpLocks/>
              </p:cNvGrpSpPr>
              <p:nvPr/>
            </p:nvGrpSpPr>
            <p:grpSpPr bwMode="auto">
              <a:xfrm>
                <a:off x="4740" y="784"/>
                <a:ext cx="88" cy="692"/>
                <a:chOff x="4740" y="784"/>
                <a:chExt cx="88" cy="692"/>
              </a:xfrm>
            </p:grpSpPr>
            <p:sp>
              <p:nvSpPr>
                <p:cNvPr id="190"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1"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2"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3"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4"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5"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6"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7"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8"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9"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0"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1"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2"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3"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81" name="Group 232"/>
            <p:cNvGrpSpPr>
              <a:grpSpLocks/>
            </p:cNvGrpSpPr>
            <p:nvPr/>
          </p:nvGrpSpPr>
          <p:grpSpPr bwMode="auto">
            <a:xfrm>
              <a:off x="4608" y="700"/>
              <a:ext cx="306" cy="90"/>
              <a:chOff x="748" y="2251"/>
              <a:chExt cx="306" cy="90"/>
            </a:xfrm>
          </p:grpSpPr>
          <p:sp>
            <p:nvSpPr>
              <p:cNvPr id="182"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3"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4"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5"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6"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7"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6" name="Group 4"/>
          <p:cNvGrpSpPr>
            <a:grpSpLocks/>
          </p:cNvGrpSpPr>
          <p:nvPr/>
        </p:nvGrpSpPr>
        <p:grpSpPr bwMode="auto">
          <a:xfrm>
            <a:off x="2256363" y="2322081"/>
            <a:ext cx="128993" cy="262987"/>
            <a:chOff x="4186" y="1736"/>
            <a:chExt cx="229" cy="461"/>
          </a:xfrm>
        </p:grpSpPr>
        <p:pic>
          <p:nvPicPr>
            <p:cNvPr id="175" name="Picture 5"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6" name="Group 6"/>
            <p:cNvGrpSpPr>
              <a:grpSpLocks/>
            </p:cNvGrpSpPr>
            <p:nvPr/>
          </p:nvGrpSpPr>
          <p:grpSpPr bwMode="auto">
            <a:xfrm>
              <a:off x="4186" y="1736"/>
              <a:ext cx="198" cy="79"/>
              <a:chOff x="4513" y="1707"/>
              <a:chExt cx="198" cy="177"/>
            </a:xfrm>
          </p:grpSpPr>
          <p:sp>
            <p:nvSpPr>
              <p:cNvPr id="177"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8"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9"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 name="Group 389"/>
          <p:cNvGrpSpPr>
            <a:grpSpLocks/>
          </p:cNvGrpSpPr>
          <p:nvPr/>
        </p:nvGrpSpPr>
        <p:grpSpPr bwMode="auto">
          <a:xfrm>
            <a:off x="2982325" y="2367079"/>
            <a:ext cx="128993" cy="262986"/>
            <a:chOff x="4186" y="1736"/>
            <a:chExt cx="229" cy="461"/>
          </a:xfrm>
        </p:grpSpPr>
        <p:pic>
          <p:nvPicPr>
            <p:cNvPr id="170" name="Picture 39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391"/>
            <p:cNvGrpSpPr>
              <a:grpSpLocks/>
            </p:cNvGrpSpPr>
            <p:nvPr/>
          </p:nvGrpSpPr>
          <p:grpSpPr bwMode="auto">
            <a:xfrm>
              <a:off x="4186" y="1736"/>
              <a:ext cx="198" cy="79"/>
              <a:chOff x="4513" y="1707"/>
              <a:chExt cx="198" cy="177"/>
            </a:xfrm>
          </p:grpSpPr>
          <p:sp>
            <p:nvSpPr>
              <p:cNvPr id="172"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3"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4"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8" name="Group 395"/>
          <p:cNvGrpSpPr>
            <a:grpSpLocks/>
          </p:cNvGrpSpPr>
          <p:nvPr/>
        </p:nvGrpSpPr>
        <p:grpSpPr bwMode="auto">
          <a:xfrm>
            <a:off x="2619344" y="2140090"/>
            <a:ext cx="128994" cy="262987"/>
            <a:chOff x="4186" y="1736"/>
            <a:chExt cx="229" cy="461"/>
          </a:xfrm>
        </p:grpSpPr>
        <p:pic>
          <p:nvPicPr>
            <p:cNvPr id="165" name="Picture 396"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 name="Group 397"/>
            <p:cNvGrpSpPr>
              <a:grpSpLocks/>
            </p:cNvGrpSpPr>
            <p:nvPr/>
          </p:nvGrpSpPr>
          <p:grpSpPr bwMode="auto">
            <a:xfrm>
              <a:off x="4186" y="1736"/>
              <a:ext cx="198" cy="79"/>
              <a:chOff x="4513" y="1707"/>
              <a:chExt cx="198" cy="177"/>
            </a:xfrm>
          </p:grpSpPr>
          <p:sp>
            <p:nvSpPr>
              <p:cNvPr id="167"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8"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9"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9" name="Group 401"/>
          <p:cNvGrpSpPr>
            <a:grpSpLocks/>
          </p:cNvGrpSpPr>
          <p:nvPr/>
        </p:nvGrpSpPr>
        <p:grpSpPr bwMode="auto">
          <a:xfrm>
            <a:off x="2256363" y="2730060"/>
            <a:ext cx="128993" cy="262987"/>
            <a:chOff x="4186" y="1736"/>
            <a:chExt cx="229" cy="461"/>
          </a:xfrm>
        </p:grpSpPr>
        <p:pic>
          <p:nvPicPr>
            <p:cNvPr id="160" name="Picture 40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 name="Group 403"/>
            <p:cNvGrpSpPr>
              <a:grpSpLocks/>
            </p:cNvGrpSpPr>
            <p:nvPr/>
          </p:nvGrpSpPr>
          <p:grpSpPr bwMode="auto">
            <a:xfrm>
              <a:off x="4186" y="1736"/>
              <a:ext cx="198" cy="79"/>
              <a:chOff x="4513" y="1707"/>
              <a:chExt cx="198" cy="177"/>
            </a:xfrm>
          </p:grpSpPr>
          <p:sp>
            <p:nvSpPr>
              <p:cNvPr id="162"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3"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4"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 name="Group 407"/>
          <p:cNvGrpSpPr>
            <a:grpSpLocks/>
          </p:cNvGrpSpPr>
          <p:nvPr/>
        </p:nvGrpSpPr>
        <p:grpSpPr bwMode="auto">
          <a:xfrm>
            <a:off x="2619344" y="2503072"/>
            <a:ext cx="128994" cy="262986"/>
            <a:chOff x="4186" y="1736"/>
            <a:chExt cx="229" cy="461"/>
          </a:xfrm>
        </p:grpSpPr>
        <p:pic>
          <p:nvPicPr>
            <p:cNvPr id="155" name="Picture 40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 name="Group 409"/>
            <p:cNvGrpSpPr>
              <a:grpSpLocks/>
            </p:cNvGrpSpPr>
            <p:nvPr/>
          </p:nvGrpSpPr>
          <p:grpSpPr bwMode="auto">
            <a:xfrm>
              <a:off x="4186" y="1736"/>
              <a:ext cx="198" cy="79"/>
              <a:chOff x="4513" y="1707"/>
              <a:chExt cx="198" cy="177"/>
            </a:xfrm>
          </p:grpSpPr>
          <p:sp>
            <p:nvSpPr>
              <p:cNvPr id="157"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8"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9"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1" name="Group 413"/>
          <p:cNvGrpSpPr>
            <a:grpSpLocks/>
          </p:cNvGrpSpPr>
          <p:nvPr/>
        </p:nvGrpSpPr>
        <p:grpSpPr bwMode="auto">
          <a:xfrm>
            <a:off x="3254311" y="2820055"/>
            <a:ext cx="128993" cy="262987"/>
            <a:chOff x="4186" y="1736"/>
            <a:chExt cx="229" cy="461"/>
          </a:xfrm>
        </p:grpSpPr>
        <p:pic>
          <p:nvPicPr>
            <p:cNvPr id="150" name="Picture 41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1" name="Group 415"/>
            <p:cNvGrpSpPr>
              <a:grpSpLocks/>
            </p:cNvGrpSpPr>
            <p:nvPr/>
          </p:nvGrpSpPr>
          <p:grpSpPr bwMode="auto">
            <a:xfrm>
              <a:off x="4186" y="1736"/>
              <a:ext cx="198" cy="79"/>
              <a:chOff x="4513" y="1707"/>
              <a:chExt cx="198" cy="177"/>
            </a:xfrm>
          </p:grpSpPr>
          <p:sp>
            <p:nvSpPr>
              <p:cNvPr id="152"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3"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4"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 name="Group 419"/>
          <p:cNvGrpSpPr>
            <a:grpSpLocks/>
          </p:cNvGrpSpPr>
          <p:nvPr/>
        </p:nvGrpSpPr>
        <p:grpSpPr bwMode="auto">
          <a:xfrm>
            <a:off x="2574346" y="3002046"/>
            <a:ext cx="128993" cy="262987"/>
            <a:chOff x="4186" y="1736"/>
            <a:chExt cx="229" cy="461"/>
          </a:xfrm>
        </p:grpSpPr>
        <p:pic>
          <p:nvPicPr>
            <p:cNvPr id="145" name="Picture 42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421"/>
            <p:cNvGrpSpPr>
              <a:grpSpLocks/>
            </p:cNvGrpSpPr>
            <p:nvPr/>
          </p:nvGrpSpPr>
          <p:grpSpPr bwMode="auto">
            <a:xfrm>
              <a:off x="4186" y="1736"/>
              <a:ext cx="198" cy="79"/>
              <a:chOff x="4513" y="1707"/>
              <a:chExt cx="198" cy="177"/>
            </a:xfrm>
          </p:grpSpPr>
          <p:sp>
            <p:nvSpPr>
              <p:cNvPr id="14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aphicFrame>
        <p:nvGraphicFramePr>
          <p:cNvPr id="33" name="Object 36">
            <a:hlinkClick r:id="" action="ppaction://ole?verb=0"/>
          </p:cNvPr>
          <p:cNvGraphicFramePr>
            <a:graphicFrameLocks/>
          </p:cNvGraphicFramePr>
          <p:nvPr>
            <p:extLst>
              <p:ext uri="{D42A27DB-BD31-4B8C-83A1-F6EECF244321}">
                <p14:modId xmlns:p14="http://schemas.microsoft.com/office/powerpoint/2010/main" val="3922548096"/>
              </p:ext>
            </p:extLst>
          </p:nvPr>
        </p:nvGraphicFramePr>
        <p:xfrm>
          <a:off x="2211365" y="3047044"/>
          <a:ext cx="316984" cy="162991"/>
        </p:xfrm>
        <a:graphic>
          <a:graphicData uri="http://schemas.openxmlformats.org/presentationml/2006/ole">
            <mc:AlternateContent xmlns:mc="http://schemas.openxmlformats.org/markup-compatibility/2006">
              <mc:Choice xmlns:v="urn:schemas-microsoft-com:vml" Requires="v">
                <p:oleObj spid="_x0000_s1053" name="Microsoft ClipArt Gallery" r:id="rId4" imgW="8839200" imgH="3481388" progId="">
                  <p:embed/>
                </p:oleObj>
              </mc:Choice>
              <mc:Fallback>
                <p:oleObj name="Microsoft ClipArt Gallery" r:id="rId4" imgW="8839200" imgH="3481388"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65" y="3047044"/>
                        <a:ext cx="316984" cy="16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Line 452"/>
          <p:cNvSpPr>
            <a:spLocks noChangeShapeType="1"/>
          </p:cNvSpPr>
          <p:nvPr/>
        </p:nvSpPr>
        <p:spPr bwMode="auto">
          <a:xfrm>
            <a:off x="3299309" y="2412076"/>
            <a:ext cx="589970" cy="31798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Line 453"/>
          <p:cNvSpPr>
            <a:spLocks noChangeShapeType="1"/>
          </p:cNvSpPr>
          <p:nvPr/>
        </p:nvSpPr>
        <p:spPr bwMode="auto">
          <a:xfrm flipV="1">
            <a:off x="3209313" y="2820055"/>
            <a:ext cx="634968" cy="9099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455"/>
          <p:cNvSpPr>
            <a:spLocks noChangeShapeType="1"/>
          </p:cNvSpPr>
          <p:nvPr/>
        </p:nvSpPr>
        <p:spPr bwMode="auto">
          <a:xfrm>
            <a:off x="2891330" y="2730060"/>
            <a:ext cx="952951" cy="4499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56"/>
          <p:cNvSpPr>
            <a:spLocks noChangeShapeType="1"/>
          </p:cNvSpPr>
          <p:nvPr/>
        </p:nvSpPr>
        <p:spPr bwMode="auto">
          <a:xfrm>
            <a:off x="2846332" y="2276083"/>
            <a:ext cx="1004948" cy="45897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457"/>
          <p:cNvSpPr>
            <a:spLocks noChangeShapeType="1"/>
          </p:cNvSpPr>
          <p:nvPr/>
        </p:nvSpPr>
        <p:spPr bwMode="auto">
          <a:xfrm>
            <a:off x="2483351" y="2503072"/>
            <a:ext cx="1367930" cy="24698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458"/>
          <p:cNvSpPr>
            <a:spLocks noChangeShapeType="1"/>
          </p:cNvSpPr>
          <p:nvPr/>
        </p:nvSpPr>
        <p:spPr bwMode="auto">
          <a:xfrm flipV="1">
            <a:off x="2528349" y="2787057"/>
            <a:ext cx="1314932" cy="12399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59"/>
          <p:cNvSpPr>
            <a:spLocks noChangeShapeType="1"/>
          </p:cNvSpPr>
          <p:nvPr/>
        </p:nvSpPr>
        <p:spPr bwMode="auto">
          <a:xfrm flipV="1">
            <a:off x="2863331" y="2840054"/>
            <a:ext cx="987949" cy="29898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509"/>
          <p:cNvSpPr txBox="1">
            <a:spLocks noChangeArrowheads="1"/>
          </p:cNvSpPr>
          <p:nvPr/>
        </p:nvSpPr>
        <p:spPr bwMode="auto">
          <a:xfrm>
            <a:off x="3747483" y="2820055"/>
            <a:ext cx="4972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RNC</a:t>
            </a:r>
          </a:p>
        </p:txBody>
      </p:sp>
      <p:sp>
        <p:nvSpPr>
          <p:cNvPr id="43" name="Text Box 511"/>
          <p:cNvSpPr txBox="1">
            <a:spLocks noChangeArrowheads="1"/>
          </p:cNvSpPr>
          <p:nvPr/>
        </p:nvSpPr>
        <p:spPr bwMode="auto">
          <a:xfrm>
            <a:off x="1972224" y="196769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100" b="1" dirty="0">
                <a:solidFill>
                  <a:srgbClr val="CC00CC"/>
                </a:solidFill>
                <a:latin typeface="微软雅黑" panose="020B0503020204020204" pitchFamily="34" charset="-122"/>
                <a:ea typeface="微软雅黑" panose="020B0503020204020204" pitchFamily="34" charset="-122"/>
              </a:rPr>
              <a:t>基站系统</a:t>
            </a:r>
          </a:p>
        </p:txBody>
      </p:sp>
      <p:sp>
        <p:nvSpPr>
          <p:cNvPr id="49" name="Text Box 546"/>
          <p:cNvSpPr txBox="1">
            <a:spLocks noChangeArrowheads="1"/>
          </p:cNvSpPr>
          <p:nvPr/>
        </p:nvSpPr>
        <p:spPr bwMode="auto">
          <a:xfrm>
            <a:off x="4388800" y="2471271"/>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数据</a:t>
            </a:r>
          </a:p>
        </p:txBody>
      </p:sp>
      <p:sp>
        <p:nvSpPr>
          <p:cNvPr id="54" name="Text Box 468"/>
          <p:cNvSpPr txBox="1">
            <a:spLocks noChangeArrowheads="1"/>
          </p:cNvSpPr>
          <p:nvPr/>
        </p:nvSpPr>
        <p:spPr bwMode="auto">
          <a:xfrm>
            <a:off x="5881724" y="1466425"/>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公用电话网</a:t>
            </a:r>
          </a:p>
        </p:txBody>
      </p:sp>
      <p:sp>
        <p:nvSpPr>
          <p:cNvPr id="55" name="AutoShape 451"/>
          <p:cNvSpPr>
            <a:spLocks noChangeArrowheads="1"/>
          </p:cNvSpPr>
          <p:nvPr/>
        </p:nvSpPr>
        <p:spPr bwMode="auto">
          <a:xfrm>
            <a:off x="4706236" y="211409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Text Box 546"/>
          <p:cNvSpPr txBox="1">
            <a:spLocks noChangeArrowheads="1"/>
          </p:cNvSpPr>
          <p:nvPr/>
        </p:nvSpPr>
        <p:spPr bwMode="auto">
          <a:xfrm>
            <a:off x="5133711" y="1620117"/>
            <a:ext cx="61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GMSC</a:t>
            </a:r>
            <a:endParaRPr kumimoji="1" lang="zh-CN" altLang="en-US" sz="1050" b="1" dirty="0">
              <a:latin typeface="微软雅黑" panose="020B0503020204020204" pitchFamily="34" charset="-122"/>
              <a:ea typeface="微软雅黑" panose="020B0503020204020204" pitchFamily="34" charset="-122"/>
            </a:endParaRPr>
          </a:p>
        </p:txBody>
      </p:sp>
      <p:grpSp>
        <p:nvGrpSpPr>
          <p:cNvPr id="57" name="组合 341"/>
          <p:cNvGrpSpPr/>
          <p:nvPr/>
        </p:nvGrpSpPr>
        <p:grpSpPr>
          <a:xfrm>
            <a:off x="4825636" y="2386171"/>
            <a:ext cx="680356" cy="600036"/>
            <a:chOff x="3131840" y="3501008"/>
            <a:chExt cx="936104" cy="936104"/>
          </a:xfrm>
          <a:solidFill>
            <a:srgbClr val="FF66FF"/>
          </a:solidFill>
        </p:grpSpPr>
        <p:sp>
          <p:nvSpPr>
            <p:cNvPr id="95" name="等腰三角形 94"/>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58" name="组合 344"/>
          <p:cNvGrpSpPr/>
          <p:nvPr/>
        </p:nvGrpSpPr>
        <p:grpSpPr>
          <a:xfrm>
            <a:off x="5700482" y="2340814"/>
            <a:ext cx="680356" cy="634873"/>
            <a:chOff x="3131840" y="3501008"/>
            <a:chExt cx="936104" cy="936104"/>
          </a:xfrm>
          <a:solidFill>
            <a:srgbClr val="FF66FF"/>
          </a:solidFill>
        </p:grpSpPr>
        <p:sp>
          <p:nvSpPr>
            <p:cNvPr id="93" name="等腰三角形 9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sp>
        <p:nvSpPr>
          <p:cNvPr id="59" name="Freeform 497"/>
          <p:cNvSpPr>
            <a:spLocks/>
          </p:cNvSpPr>
          <p:nvPr/>
        </p:nvSpPr>
        <p:spPr bwMode="auto">
          <a:xfrm>
            <a:off x="5654188" y="2568068"/>
            <a:ext cx="245987" cy="156992"/>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Freeform 498"/>
          <p:cNvSpPr>
            <a:spLocks/>
          </p:cNvSpPr>
          <p:nvPr/>
        </p:nvSpPr>
        <p:spPr bwMode="auto">
          <a:xfrm rot="20527610">
            <a:off x="5606190" y="2883052"/>
            <a:ext cx="288985" cy="23999"/>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129266" y="2770058"/>
            <a:ext cx="2404876" cy="13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62" name="Picture 4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8222"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3" name="Picture 44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178"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 name="AutoShape 449"/>
          <p:cNvSpPr>
            <a:spLocks noChangeArrowheads="1"/>
          </p:cNvSpPr>
          <p:nvPr/>
        </p:nvSpPr>
        <p:spPr bwMode="auto">
          <a:xfrm>
            <a:off x="3798283" y="268406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7" name="Text Box 546"/>
          <p:cNvSpPr txBox="1">
            <a:spLocks noChangeArrowheads="1"/>
          </p:cNvSpPr>
          <p:nvPr/>
        </p:nvSpPr>
        <p:spPr bwMode="auto">
          <a:xfrm>
            <a:off x="3242331" y="1674662"/>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无线接口</a:t>
            </a:r>
            <a:endParaRPr kumimoji="1" lang="en-US" altLang="zh-CN" sz="1050" b="1" dirty="0">
              <a:solidFill>
                <a:srgbClr val="CC00CC"/>
              </a:solidFill>
              <a:latin typeface="微软雅黑" panose="020B0503020204020204" pitchFamily="34" charset="-122"/>
              <a:ea typeface="微软雅黑" panose="020B0503020204020204" pitchFamily="34" charset="-122"/>
            </a:endParaRPr>
          </a:p>
        </p:txBody>
      </p:sp>
      <p:cxnSp>
        <p:nvCxnSpPr>
          <p:cNvPr id="68" name="直接连接符 67"/>
          <p:cNvCxnSpPr/>
          <p:nvPr/>
        </p:nvCxnSpPr>
        <p:spPr>
          <a:xfrm flipV="1">
            <a:off x="2029374" y="3544018"/>
            <a:ext cx="231388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343255" y="3544018"/>
            <a:ext cx="213089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74145" y="3544018"/>
            <a:ext cx="1088944"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71" name="Text Box 546"/>
          <p:cNvSpPr txBox="1">
            <a:spLocks noChangeArrowheads="1"/>
          </p:cNvSpPr>
          <p:nvPr/>
        </p:nvSpPr>
        <p:spPr bwMode="auto">
          <a:xfrm>
            <a:off x="2693340" y="3430324"/>
            <a:ext cx="1031051"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无线接入网络</a:t>
            </a:r>
          </a:p>
        </p:txBody>
      </p:sp>
      <p:sp>
        <p:nvSpPr>
          <p:cNvPr id="72" name="Text Box 546"/>
          <p:cNvSpPr txBox="1">
            <a:spLocks noChangeArrowheads="1"/>
          </p:cNvSpPr>
          <p:nvPr/>
        </p:nvSpPr>
        <p:spPr bwMode="auto">
          <a:xfrm>
            <a:off x="4887227" y="3430323"/>
            <a:ext cx="117371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en-US" altLang="zh-CN" dirty="0"/>
              <a:t>GPRS </a:t>
            </a:r>
            <a:r>
              <a:rPr lang="zh-CN" altLang="en-US" dirty="0"/>
              <a:t>核心网络</a:t>
            </a:r>
          </a:p>
        </p:txBody>
      </p:sp>
      <p:sp>
        <p:nvSpPr>
          <p:cNvPr id="73" name="Text Box 546"/>
          <p:cNvSpPr txBox="1">
            <a:spLocks noChangeArrowheads="1"/>
          </p:cNvSpPr>
          <p:nvPr/>
        </p:nvSpPr>
        <p:spPr bwMode="auto">
          <a:xfrm>
            <a:off x="6696134" y="3430323"/>
            <a:ext cx="60785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互联网</a:t>
            </a:r>
          </a:p>
        </p:txBody>
      </p:sp>
      <p:cxnSp>
        <p:nvCxnSpPr>
          <p:cNvPr id="74" name="直接连接符 73"/>
          <p:cNvCxnSpPr/>
          <p:nvPr/>
        </p:nvCxnSpPr>
        <p:spPr>
          <a:xfrm>
            <a:off x="2029374"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34325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617292" y="1887104"/>
            <a:ext cx="0" cy="1292646"/>
          </a:xfrm>
          <a:prstGeom prst="line">
            <a:avLst/>
          </a:prstGeom>
          <a:ln w="952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7514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63089"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9" name="Text Box 542"/>
          <p:cNvSpPr txBox="1">
            <a:spLocks noChangeArrowheads="1"/>
          </p:cNvSpPr>
          <p:nvPr/>
        </p:nvSpPr>
        <p:spPr bwMode="auto">
          <a:xfrm>
            <a:off x="3604312" y="2216097"/>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无线网络</a:t>
            </a:r>
            <a:endParaRPr kumimoji="1" lang="en-US" altLang="zh-CN" sz="1050" b="1" dirty="0">
              <a:latin typeface="微软雅黑" panose="020B0503020204020204" pitchFamily="34" charset="-122"/>
              <a:ea typeface="微软雅黑" panose="020B0503020204020204" pitchFamily="34" charset="-122"/>
            </a:endParaRP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控制器</a:t>
            </a:r>
          </a:p>
        </p:txBody>
      </p:sp>
      <p:sp>
        <p:nvSpPr>
          <p:cNvPr id="80" name="Text Box 541"/>
          <p:cNvSpPr txBox="1">
            <a:spLocks noChangeArrowheads="1"/>
          </p:cNvSpPr>
          <p:nvPr/>
        </p:nvSpPr>
        <p:spPr bwMode="auto">
          <a:xfrm>
            <a:off x="4490112" y="1416569"/>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移动</a:t>
            </a: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交换中心</a:t>
            </a:r>
          </a:p>
        </p:txBody>
      </p:sp>
      <p:sp>
        <p:nvSpPr>
          <p:cNvPr id="81" name="Text Box 508"/>
          <p:cNvSpPr txBox="1">
            <a:spLocks noChangeArrowheads="1"/>
          </p:cNvSpPr>
          <p:nvPr/>
        </p:nvSpPr>
        <p:spPr bwMode="auto">
          <a:xfrm>
            <a:off x="5053066" y="1090243"/>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网关移动</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交换中心</a:t>
            </a:r>
            <a:endParaRPr kumimoji="1" lang="en-US" altLang="zh-CN" sz="1050" b="1" dirty="0">
              <a:latin typeface="微软雅黑" panose="020B0503020204020204" pitchFamily="34" charset="-122"/>
              <a:ea typeface="微软雅黑" panose="020B0503020204020204" pitchFamily="34" charset="-122"/>
            </a:endParaRPr>
          </a:p>
        </p:txBody>
      </p:sp>
      <p:sp>
        <p:nvSpPr>
          <p:cNvPr id="82" name="Text Box 543"/>
          <p:cNvSpPr txBox="1">
            <a:spLocks noChangeArrowheads="1"/>
          </p:cNvSpPr>
          <p:nvPr/>
        </p:nvSpPr>
        <p:spPr bwMode="auto">
          <a:xfrm>
            <a:off x="4758191" y="2966909"/>
            <a:ext cx="8543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050" b="1" dirty="0">
                <a:latin typeface="微软雅黑" panose="020B0503020204020204" pitchFamily="34" charset="-122"/>
                <a:ea typeface="微软雅黑" panose="020B0503020204020204" pitchFamily="34" charset="-122"/>
              </a:rPr>
              <a:t>GPRS </a:t>
            </a:r>
            <a:r>
              <a:rPr kumimoji="1" lang="zh-CN" altLang="en-US" sz="1050" b="1" dirty="0">
                <a:latin typeface="微软雅黑" panose="020B0503020204020204" pitchFamily="34" charset="-122"/>
                <a:ea typeface="微软雅黑" panose="020B0503020204020204" pitchFamily="34" charset="-122"/>
              </a:rPr>
              <a:t>服务</a:t>
            </a:r>
            <a:endParaRPr kumimoji="1" lang="en-US" altLang="zh-CN" sz="1050" b="1" dirty="0">
              <a:latin typeface="微软雅黑" panose="020B0503020204020204" pitchFamily="34" charset="-122"/>
              <a:ea typeface="微软雅黑" panose="020B0503020204020204" pitchFamily="34" charset="-122"/>
            </a:endParaRP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3" name="Text Box 544"/>
          <p:cNvSpPr txBox="1">
            <a:spLocks noChangeArrowheads="1"/>
          </p:cNvSpPr>
          <p:nvPr/>
        </p:nvSpPr>
        <p:spPr bwMode="auto">
          <a:xfrm>
            <a:off x="5618870" y="2966910"/>
            <a:ext cx="8915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latin typeface="微软雅黑" panose="020B0503020204020204" pitchFamily="34" charset="-122"/>
                <a:ea typeface="微软雅黑" panose="020B0503020204020204" pitchFamily="34" charset="-122"/>
              </a:rPr>
              <a:t>网关 </a:t>
            </a:r>
            <a:r>
              <a:rPr kumimoji="1" lang="en-US" altLang="zh-CN" sz="1050" b="1" dirty="0">
                <a:latin typeface="微软雅黑" panose="020B0503020204020204" pitchFamily="34" charset="-122"/>
                <a:ea typeface="微软雅黑" panose="020B0503020204020204" pitchFamily="34" charset="-122"/>
              </a:rPr>
              <a:t>GPRS</a:t>
            </a: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4" name="Text Box 546"/>
          <p:cNvSpPr txBox="1">
            <a:spLocks noChangeArrowheads="1"/>
          </p:cNvSpPr>
          <p:nvPr/>
        </p:nvSpPr>
        <p:spPr bwMode="auto">
          <a:xfrm>
            <a:off x="4636437" y="1907103"/>
            <a:ext cx="5084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MSC</a:t>
            </a:r>
            <a:endParaRPr kumimoji="1" lang="zh-CN" altLang="en-US" sz="1050" b="1" dirty="0">
              <a:latin typeface="微软雅黑" panose="020B0503020204020204" pitchFamily="34" charset="-122"/>
              <a:ea typeface="微软雅黑" panose="020B0503020204020204" pitchFamily="34" charset="-122"/>
            </a:endParaRPr>
          </a:p>
        </p:txBody>
      </p:sp>
      <p:sp>
        <p:nvSpPr>
          <p:cNvPr id="85" name="Text Box 546"/>
          <p:cNvSpPr txBox="1">
            <a:spLocks noChangeArrowheads="1"/>
          </p:cNvSpPr>
          <p:nvPr/>
        </p:nvSpPr>
        <p:spPr bwMode="auto">
          <a:xfrm>
            <a:off x="4875075" y="2515721"/>
            <a:ext cx="58221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SGSN</a:t>
            </a:r>
            <a:endParaRPr kumimoji="1" lang="zh-CN" altLang="en-US" sz="1050" b="1" dirty="0">
              <a:latin typeface="微软雅黑" panose="020B0503020204020204" pitchFamily="34" charset="-122"/>
              <a:ea typeface="微软雅黑" panose="020B0503020204020204" pitchFamily="34" charset="-122"/>
            </a:endParaRPr>
          </a:p>
        </p:txBody>
      </p:sp>
      <p:sp>
        <p:nvSpPr>
          <p:cNvPr id="86" name="Text Box 546"/>
          <p:cNvSpPr txBox="1">
            <a:spLocks noChangeArrowheads="1"/>
          </p:cNvSpPr>
          <p:nvPr/>
        </p:nvSpPr>
        <p:spPr bwMode="auto">
          <a:xfrm>
            <a:off x="5753080" y="2509371"/>
            <a:ext cx="6046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GGSN</a:t>
            </a:r>
            <a:endParaRPr kumimoji="1" lang="zh-CN" altLang="en-US" sz="1050" b="1" dirty="0">
              <a:latin typeface="微软雅黑" panose="020B0503020204020204" pitchFamily="34" charset="-122"/>
              <a:ea typeface="微软雅黑" panose="020B0503020204020204" pitchFamily="34" charset="-122"/>
            </a:endParaRPr>
          </a:p>
        </p:txBody>
      </p:sp>
      <p:sp>
        <p:nvSpPr>
          <p:cNvPr id="87" name="Freeform 497"/>
          <p:cNvSpPr>
            <a:spLocks/>
          </p:cNvSpPr>
          <p:nvPr/>
        </p:nvSpPr>
        <p:spPr bwMode="auto">
          <a:xfrm rot="739597">
            <a:off x="5522194" y="1978099"/>
            <a:ext cx="317984" cy="90996"/>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Freeform 498"/>
          <p:cNvSpPr>
            <a:spLocks/>
          </p:cNvSpPr>
          <p:nvPr/>
        </p:nvSpPr>
        <p:spPr bwMode="auto">
          <a:xfrm rot="16410095" flipH="1" flipV="1">
            <a:off x="5754182" y="1756110"/>
            <a:ext cx="27999" cy="309984"/>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AutoShape 450"/>
          <p:cNvSpPr>
            <a:spLocks noChangeArrowheads="1"/>
          </p:cNvSpPr>
          <p:nvPr/>
        </p:nvSpPr>
        <p:spPr bwMode="auto">
          <a:xfrm>
            <a:off x="5250208" y="1801108"/>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4314257" y="2712061"/>
            <a:ext cx="612968" cy="5000"/>
          </a:xfrm>
          <a:prstGeom prst="line">
            <a:avLst/>
          </a:prstGeom>
          <a:ln w="28575">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91" name="Text Box 546"/>
          <p:cNvSpPr txBox="1">
            <a:spLocks noChangeArrowheads="1"/>
          </p:cNvSpPr>
          <p:nvPr/>
        </p:nvSpPr>
        <p:spPr bwMode="auto">
          <a:xfrm rot="19917455">
            <a:off x="4182653" y="2197574"/>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话音</a:t>
            </a:r>
          </a:p>
        </p:txBody>
      </p:sp>
      <p:cxnSp>
        <p:nvCxnSpPr>
          <p:cNvPr id="92" name="直接连接符 91"/>
          <p:cNvCxnSpPr/>
          <p:nvPr/>
        </p:nvCxnSpPr>
        <p:spPr>
          <a:xfrm flipV="1">
            <a:off x="4300257" y="2333081"/>
            <a:ext cx="317984" cy="181991"/>
          </a:xfrm>
          <a:prstGeom prst="line">
            <a:avLst/>
          </a:prstGeom>
          <a:ln>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nvGrpSpPr>
          <p:cNvPr id="354" name="Group 107"/>
          <p:cNvGrpSpPr>
            <a:grpSpLocks/>
          </p:cNvGrpSpPr>
          <p:nvPr/>
        </p:nvGrpSpPr>
        <p:grpSpPr bwMode="auto">
          <a:xfrm>
            <a:off x="6431827" y="2420647"/>
            <a:ext cx="1078786" cy="642578"/>
            <a:chOff x="2248" y="820"/>
            <a:chExt cx="2248" cy="883"/>
          </a:xfrm>
        </p:grpSpPr>
        <p:grpSp>
          <p:nvGrpSpPr>
            <p:cNvPr id="355" name="Group 108"/>
            <p:cNvGrpSpPr>
              <a:grpSpLocks/>
            </p:cNvGrpSpPr>
            <p:nvPr/>
          </p:nvGrpSpPr>
          <p:grpSpPr bwMode="auto">
            <a:xfrm>
              <a:off x="3567" y="902"/>
              <a:ext cx="929" cy="759"/>
              <a:chOff x="3567" y="902"/>
              <a:chExt cx="929" cy="759"/>
            </a:xfrm>
          </p:grpSpPr>
          <p:grpSp>
            <p:nvGrpSpPr>
              <p:cNvPr id="385" name="Group 109"/>
              <p:cNvGrpSpPr>
                <a:grpSpLocks/>
              </p:cNvGrpSpPr>
              <p:nvPr/>
            </p:nvGrpSpPr>
            <p:grpSpPr bwMode="auto">
              <a:xfrm>
                <a:off x="3926" y="902"/>
                <a:ext cx="570" cy="611"/>
                <a:chOff x="3926" y="902"/>
                <a:chExt cx="570" cy="611"/>
              </a:xfrm>
            </p:grpSpPr>
            <p:grpSp>
              <p:nvGrpSpPr>
                <p:cNvPr id="390" name="Group 110"/>
                <p:cNvGrpSpPr>
                  <a:grpSpLocks/>
                </p:cNvGrpSpPr>
                <p:nvPr/>
              </p:nvGrpSpPr>
              <p:grpSpPr bwMode="auto">
                <a:xfrm>
                  <a:off x="4071" y="982"/>
                  <a:ext cx="425" cy="448"/>
                  <a:chOff x="4071" y="982"/>
                  <a:chExt cx="425" cy="448"/>
                </a:xfrm>
              </p:grpSpPr>
              <p:grpSp>
                <p:nvGrpSpPr>
                  <p:cNvPr id="400" name="Group 111"/>
                  <p:cNvGrpSpPr>
                    <a:grpSpLocks/>
                  </p:cNvGrpSpPr>
                  <p:nvPr/>
                </p:nvGrpSpPr>
                <p:grpSpPr bwMode="auto">
                  <a:xfrm>
                    <a:off x="4071" y="982"/>
                    <a:ext cx="425" cy="448"/>
                    <a:chOff x="4071" y="982"/>
                    <a:chExt cx="425" cy="448"/>
                  </a:xfrm>
                </p:grpSpPr>
                <p:grpSp>
                  <p:nvGrpSpPr>
                    <p:cNvPr id="402" name="Group 112"/>
                    <p:cNvGrpSpPr>
                      <a:grpSpLocks/>
                    </p:cNvGrpSpPr>
                    <p:nvPr/>
                  </p:nvGrpSpPr>
                  <p:grpSpPr bwMode="auto">
                    <a:xfrm>
                      <a:off x="4182" y="1010"/>
                      <a:ext cx="314" cy="366"/>
                      <a:chOff x="4182" y="1010"/>
                      <a:chExt cx="314" cy="366"/>
                    </a:xfrm>
                  </p:grpSpPr>
                  <p:grpSp>
                    <p:nvGrpSpPr>
                      <p:cNvPr id="406" name="Group 113"/>
                      <p:cNvGrpSpPr>
                        <a:grpSpLocks/>
                      </p:cNvGrpSpPr>
                      <p:nvPr/>
                    </p:nvGrpSpPr>
                    <p:grpSpPr bwMode="auto">
                      <a:xfrm>
                        <a:off x="4220" y="1010"/>
                        <a:ext cx="276" cy="366"/>
                        <a:chOff x="4220" y="1010"/>
                        <a:chExt cx="276" cy="366"/>
                      </a:xfrm>
                    </p:grpSpPr>
                    <p:sp>
                      <p:nvSpPr>
                        <p:cNvPr id="410"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4"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7"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9"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3"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91" name="Group 126"/>
                <p:cNvGrpSpPr>
                  <a:grpSpLocks/>
                </p:cNvGrpSpPr>
                <p:nvPr/>
              </p:nvGrpSpPr>
              <p:grpSpPr bwMode="auto">
                <a:xfrm>
                  <a:off x="3926" y="902"/>
                  <a:ext cx="385" cy="556"/>
                  <a:chOff x="3926" y="902"/>
                  <a:chExt cx="385" cy="556"/>
                </a:xfrm>
              </p:grpSpPr>
              <p:sp>
                <p:nvSpPr>
                  <p:cNvPr id="394"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99"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92"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86"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7"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6" name="Group 139"/>
            <p:cNvGrpSpPr>
              <a:grpSpLocks/>
            </p:cNvGrpSpPr>
            <p:nvPr/>
          </p:nvGrpSpPr>
          <p:grpSpPr bwMode="auto">
            <a:xfrm>
              <a:off x="2248" y="907"/>
              <a:ext cx="556" cy="525"/>
              <a:chOff x="2248" y="907"/>
              <a:chExt cx="556" cy="525"/>
            </a:xfrm>
          </p:grpSpPr>
          <p:grpSp>
            <p:nvGrpSpPr>
              <p:cNvPr id="370" name="Group 140"/>
              <p:cNvGrpSpPr>
                <a:grpSpLocks/>
              </p:cNvGrpSpPr>
              <p:nvPr/>
            </p:nvGrpSpPr>
            <p:grpSpPr bwMode="auto">
              <a:xfrm>
                <a:off x="2248" y="982"/>
                <a:ext cx="299" cy="314"/>
                <a:chOff x="2248" y="982"/>
                <a:chExt cx="299" cy="314"/>
              </a:xfrm>
            </p:grpSpPr>
            <p:sp>
              <p:nvSpPr>
                <p:cNvPr id="381"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2"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3"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71" name="Group 145"/>
              <p:cNvGrpSpPr>
                <a:grpSpLocks/>
              </p:cNvGrpSpPr>
              <p:nvPr/>
            </p:nvGrpSpPr>
            <p:grpSpPr bwMode="auto">
              <a:xfrm>
                <a:off x="2344" y="907"/>
                <a:ext cx="460" cy="525"/>
                <a:chOff x="2344" y="907"/>
                <a:chExt cx="460" cy="525"/>
              </a:xfrm>
            </p:grpSpPr>
            <p:sp>
              <p:nvSpPr>
                <p:cNvPr id="373"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4"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5"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6"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7"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8"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9"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80"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72"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7" name="Group 155"/>
            <p:cNvGrpSpPr>
              <a:grpSpLocks/>
            </p:cNvGrpSpPr>
            <p:nvPr/>
          </p:nvGrpSpPr>
          <p:grpSpPr bwMode="auto">
            <a:xfrm>
              <a:off x="2529" y="820"/>
              <a:ext cx="1638" cy="883"/>
              <a:chOff x="2529" y="820"/>
              <a:chExt cx="1638" cy="883"/>
            </a:xfrm>
          </p:grpSpPr>
          <p:sp>
            <p:nvSpPr>
              <p:cNvPr id="358"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9"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0"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1"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2"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3"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4"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5"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6"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7"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8"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9"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5" name="Text Box 426"/>
          <p:cNvSpPr txBox="1">
            <a:spLocks noChangeArrowheads="1"/>
          </p:cNvSpPr>
          <p:nvPr/>
        </p:nvSpPr>
        <p:spPr bwMode="auto">
          <a:xfrm>
            <a:off x="6624949" y="2622456"/>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200" b="1" dirty="0">
                <a:latin typeface="微软雅黑" panose="020B0503020204020204" pitchFamily="34" charset="-122"/>
                <a:ea typeface="微软雅黑" panose="020B0503020204020204" pitchFamily="34" charset="-122"/>
              </a:rPr>
              <a:t>互联网</a:t>
            </a:r>
          </a:p>
        </p:txBody>
      </p:sp>
      <p:grpSp>
        <p:nvGrpSpPr>
          <p:cNvPr id="6" name="组合 5"/>
          <p:cNvGrpSpPr/>
          <p:nvPr/>
        </p:nvGrpSpPr>
        <p:grpSpPr>
          <a:xfrm>
            <a:off x="1066009" y="1234984"/>
            <a:ext cx="2105877" cy="430887"/>
            <a:chOff x="1415520" y="1234984"/>
            <a:chExt cx="2105877" cy="430887"/>
          </a:xfrm>
        </p:grpSpPr>
        <p:sp>
          <p:nvSpPr>
            <p:cNvPr id="47" name="Rectangle 539"/>
            <p:cNvSpPr>
              <a:spLocks noChangeArrowheads="1"/>
            </p:cNvSpPr>
            <p:nvPr/>
          </p:nvSpPr>
          <p:spPr bwMode="auto">
            <a:xfrm>
              <a:off x="1415520" y="1258384"/>
              <a:ext cx="2086892" cy="362982"/>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r>
                <a:rPr lang="en-US" altLang="zh-CN" sz="1100" b="1" dirty="0">
                  <a:latin typeface="微软雅黑" panose="020B0503020204020204" pitchFamily="34" charset="-122"/>
                  <a:ea typeface="微软雅黑" panose="020B0503020204020204" pitchFamily="34" charset="-122"/>
                </a:rPr>
                <a:t> </a:t>
              </a:r>
              <a:endParaRPr lang="zh-CN" altLang="en-US" sz="1100" b="1" dirty="0">
                <a:latin typeface="微软雅黑" panose="020B0503020204020204" pitchFamily="34" charset="-122"/>
                <a:ea typeface="微软雅黑" panose="020B0503020204020204" pitchFamily="34" charset="-122"/>
              </a:endParaRPr>
            </a:p>
          </p:txBody>
        </p:sp>
        <p:grpSp>
          <p:nvGrpSpPr>
            <p:cNvPr id="41" name="Group 499"/>
            <p:cNvGrpSpPr>
              <a:grpSpLocks/>
            </p:cNvGrpSpPr>
            <p:nvPr/>
          </p:nvGrpSpPr>
          <p:grpSpPr bwMode="auto">
            <a:xfrm>
              <a:off x="2821447" y="1303382"/>
              <a:ext cx="128993" cy="262986"/>
              <a:chOff x="4186" y="1736"/>
              <a:chExt cx="229" cy="461"/>
            </a:xfrm>
          </p:grpSpPr>
          <p:pic>
            <p:nvPicPr>
              <p:cNvPr id="140" name="Picture 50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1" name="Group 501"/>
              <p:cNvGrpSpPr>
                <a:grpSpLocks/>
              </p:cNvGrpSpPr>
              <p:nvPr/>
            </p:nvGrpSpPr>
            <p:grpSpPr bwMode="auto">
              <a:xfrm>
                <a:off x="4186" y="1736"/>
                <a:ext cx="198" cy="79"/>
                <a:chOff x="4513" y="1707"/>
                <a:chExt cx="198" cy="177"/>
              </a:xfrm>
            </p:grpSpPr>
            <p:sp>
              <p:nvSpPr>
                <p:cNvPr id="142"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3"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4"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44" name="Group 512"/>
            <p:cNvGrpSpPr>
              <a:grpSpLocks/>
            </p:cNvGrpSpPr>
            <p:nvPr/>
          </p:nvGrpSpPr>
          <p:grpSpPr bwMode="auto">
            <a:xfrm>
              <a:off x="2186480" y="1303382"/>
              <a:ext cx="180991" cy="271986"/>
              <a:chOff x="4608" y="700"/>
              <a:chExt cx="306" cy="553"/>
            </a:xfrm>
          </p:grpSpPr>
          <p:grpSp>
            <p:nvGrpSpPr>
              <p:cNvPr id="116" name="Group 513"/>
              <p:cNvGrpSpPr>
                <a:grpSpLocks/>
              </p:cNvGrpSpPr>
              <p:nvPr/>
            </p:nvGrpSpPr>
            <p:grpSpPr bwMode="auto">
              <a:xfrm>
                <a:off x="4694" y="784"/>
                <a:ext cx="134" cy="469"/>
                <a:chOff x="4740" y="784"/>
                <a:chExt cx="88" cy="692"/>
              </a:xfrm>
            </p:grpSpPr>
            <p:sp>
              <p:nvSpPr>
                <p:cNvPr id="124"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25" name="Group 515"/>
                <p:cNvGrpSpPr>
                  <a:grpSpLocks/>
                </p:cNvGrpSpPr>
                <p:nvPr/>
              </p:nvGrpSpPr>
              <p:grpSpPr bwMode="auto">
                <a:xfrm>
                  <a:off x="4740" y="784"/>
                  <a:ext cx="88" cy="692"/>
                  <a:chOff x="4740" y="784"/>
                  <a:chExt cx="88" cy="692"/>
                </a:xfrm>
              </p:grpSpPr>
              <p:sp>
                <p:nvSpPr>
                  <p:cNvPr id="126"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7"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8"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9"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0"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1"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2"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3"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4"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5"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6"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7"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8"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9"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17" name="Group 530"/>
              <p:cNvGrpSpPr>
                <a:grpSpLocks/>
              </p:cNvGrpSpPr>
              <p:nvPr/>
            </p:nvGrpSpPr>
            <p:grpSpPr bwMode="auto">
              <a:xfrm>
                <a:off x="4608" y="700"/>
                <a:ext cx="306" cy="90"/>
                <a:chOff x="748" y="2251"/>
                <a:chExt cx="306" cy="90"/>
              </a:xfrm>
            </p:grpSpPr>
            <p:sp>
              <p:nvSpPr>
                <p:cNvPr id="118"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9"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0"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1"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2"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3"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sp>
          <p:nvSpPr>
            <p:cNvPr id="45" name="Text Box 537"/>
            <p:cNvSpPr txBox="1">
              <a:spLocks noChangeArrowheads="1"/>
            </p:cNvSpPr>
            <p:nvPr/>
          </p:nvSpPr>
          <p:spPr bwMode="auto">
            <a:xfrm>
              <a:off x="2330918" y="1322381"/>
              <a:ext cx="466794"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基站</a:t>
              </a:r>
            </a:p>
          </p:txBody>
        </p:sp>
        <p:sp>
          <p:nvSpPr>
            <p:cNvPr id="46" name="Text Box 538"/>
            <p:cNvSpPr txBox="1">
              <a:spLocks noChangeArrowheads="1"/>
            </p:cNvSpPr>
            <p:nvPr/>
          </p:nvSpPr>
          <p:spPr bwMode="auto">
            <a:xfrm>
              <a:off x="2913538" y="1322381"/>
              <a:ext cx="607859"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移动站</a:t>
              </a:r>
            </a:p>
          </p:txBody>
        </p:sp>
        <p:sp>
          <p:nvSpPr>
            <p:cNvPr id="48" name="Line 540"/>
            <p:cNvSpPr>
              <a:spLocks noChangeShapeType="1"/>
            </p:cNvSpPr>
            <p:nvPr/>
          </p:nvSpPr>
          <p:spPr bwMode="auto">
            <a:xfrm>
              <a:off x="2141482"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0" name="Line 549"/>
            <p:cNvSpPr>
              <a:spLocks noChangeShapeType="1"/>
            </p:cNvSpPr>
            <p:nvPr/>
          </p:nvSpPr>
          <p:spPr bwMode="auto">
            <a:xfrm>
              <a:off x="2776449"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1" name="AutoShape 550"/>
            <p:cNvSpPr>
              <a:spLocks noChangeArrowheads="1"/>
            </p:cNvSpPr>
            <p:nvPr/>
          </p:nvSpPr>
          <p:spPr bwMode="auto">
            <a:xfrm>
              <a:off x="1461517" y="1323381"/>
              <a:ext cx="271986" cy="234988"/>
            </a:xfrm>
            <a:prstGeom prst="hexagon">
              <a:avLst>
                <a:gd name="adj" fmla="val 28936"/>
                <a:gd name="vf" fmla="val 115470"/>
              </a:avLst>
            </a:prstGeom>
            <a:solidFill>
              <a:srgbClr val="99FF99"/>
            </a:solidFill>
            <a:ln w="6350">
              <a:solidFill>
                <a:schemeClr val="tx1"/>
              </a:solidFill>
              <a:prstDash val="dash"/>
              <a:miter lim="800000"/>
              <a:headEnd/>
              <a:tailEnd/>
            </a:ln>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36" name="Text Box 551"/>
            <p:cNvSpPr txBox="1">
              <a:spLocks noChangeArrowheads="1"/>
            </p:cNvSpPr>
            <p:nvPr/>
          </p:nvSpPr>
          <p:spPr bwMode="auto">
            <a:xfrm>
              <a:off x="1719701" y="1234984"/>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蜂窝</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小区</a:t>
              </a:r>
            </a:p>
          </p:txBody>
        </p:sp>
      </p:grpSp>
    </p:spTree>
    <p:extLst>
      <p:ext uri="{BB962C8B-B14F-4D97-AF65-F5344CB8AC3E}">
        <p14:creationId xmlns:p14="http://schemas.microsoft.com/office/powerpoint/2010/main" val="32507126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2951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560742" y="1204051"/>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9.4.2 </a:t>
            </a:r>
            <a:r>
              <a:rPr lang="zh-CN" altLang="en-US" sz="2400" b="1" dirty="0">
                <a:solidFill>
                  <a:schemeClr val="bg1"/>
                </a:solidFill>
                <a:latin typeface="微软雅黑" pitchFamily="34" charset="-122"/>
                <a:ea typeface="微软雅黑" pitchFamily="34" charset="-122"/>
              </a:rPr>
              <a:t>移动 </a:t>
            </a:r>
            <a:r>
              <a:rPr lang="en-US" altLang="zh-CN" sz="2400" b="1" dirty="0">
                <a:solidFill>
                  <a:schemeClr val="bg1"/>
                </a:solidFill>
                <a:latin typeface="微软雅黑" pitchFamily="34" charset="-122"/>
                <a:ea typeface="微软雅黑" pitchFamily="34" charset="-122"/>
              </a:rPr>
              <a:t>IP</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713483"/>
            <a:ext cx="8327304"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a:t>
            </a:r>
            <a:r>
              <a:rPr lang="en-US" altLang="zh-CN" sz="2000" b="1" dirty="0">
                <a:latin typeface="微软雅黑" pitchFamily="34" charset="-122"/>
                <a:ea typeface="微软雅黑" pitchFamily="34" charset="-122"/>
              </a:rPr>
              <a:t>IP(Mobile IP)</a:t>
            </a:r>
            <a:r>
              <a:rPr lang="zh-CN" altLang="en-US" sz="2000" b="1" dirty="0">
                <a:latin typeface="微软雅黑" pitchFamily="34" charset="-122"/>
                <a:ea typeface="微软雅黑" pitchFamily="34" charset="-122"/>
              </a:rPr>
              <a:t>又称为移动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协议，是由</a:t>
            </a:r>
            <a:r>
              <a:rPr lang="en-US" altLang="zh-CN" sz="2000" b="1" dirty="0">
                <a:latin typeface="微软雅黑" pitchFamily="34" charset="-122"/>
                <a:ea typeface="微软雅黑" pitchFamily="34" charset="-122"/>
              </a:rPr>
              <a:t>IETF</a:t>
            </a:r>
            <a:r>
              <a:rPr lang="zh-CN" altLang="en-US" sz="2000" b="1" dirty="0">
                <a:latin typeface="微软雅黑" pitchFamily="34" charset="-122"/>
                <a:ea typeface="微软雅黑" pitchFamily="34" charset="-122"/>
              </a:rPr>
              <a:t>开发的一种技术。移动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对现在流行的在移动中上网有着重要的意义。</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这种技术允许计算机移动到外地时，仍然</a:t>
            </a:r>
            <a:r>
              <a:rPr lang="zh-CN" altLang="en-US" sz="2000" b="1" dirty="0">
                <a:solidFill>
                  <a:srgbClr val="0000FF"/>
                </a:solidFill>
                <a:latin typeface="微软雅黑" pitchFamily="34" charset="-122"/>
                <a:ea typeface="微软雅黑" pitchFamily="34" charset="-122"/>
              </a:rPr>
              <a:t>保留</a:t>
            </a:r>
            <a:r>
              <a:rPr lang="zh-CN" altLang="en-US" sz="2000" b="1" dirty="0">
                <a:latin typeface="微软雅黑" pitchFamily="34" charset="-122"/>
                <a:ea typeface="微软雅黑" pitchFamily="34" charset="-122"/>
              </a:rPr>
              <a:t>其原来的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要解决的问题：</a:t>
            </a:r>
            <a:r>
              <a:rPr lang="zh-CN" altLang="en-US" sz="2000" b="1" dirty="0">
                <a:latin typeface="微软雅黑" pitchFamily="34" charset="-122"/>
                <a:ea typeface="微软雅黑" pitchFamily="34" charset="-122"/>
              </a:rPr>
              <a:t>使用户的移动性对上层的网络应用是</a:t>
            </a:r>
            <a:r>
              <a:rPr lang="zh-CN" altLang="en-US" sz="2000" b="1" dirty="0">
                <a:solidFill>
                  <a:srgbClr val="0000FF"/>
                </a:solidFill>
                <a:latin typeface="微软雅黑" pitchFamily="34" charset="-122"/>
                <a:ea typeface="微软雅黑" pitchFamily="34" charset="-122"/>
              </a:rPr>
              <a:t>透明</a:t>
            </a:r>
            <a:r>
              <a:rPr lang="zh-CN" altLang="en-US" sz="2000" b="1" dirty="0">
                <a:latin typeface="微软雅黑" pitchFamily="34" charset="-122"/>
                <a:ea typeface="微软雅黑" pitchFamily="34" charset="-122"/>
              </a:rPr>
              <a:t>的。 </a:t>
            </a:r>
          </a:p>
        </p:txBody>
      </p:sp>
    </p:spTree>
    <p:extLst>
      <p:ext uri="{BB962C8B-B14F-4D97-AF65-F5344CB8AC3E}">
        <p14:creationId xmlns:p14="http://schemas.microsoft.com/office/powerpoint/2010/main" val="3222770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06788"/>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5"/>
          <p:cNvSpPr>
            <a:spLocks noChangeShapeType="1"/>
          </p:cNvSpPr>
          <p:nvPr/>
        </p:nvSpPr>
        <p:spPr bwMode="auto">
          <a:xfrm>
            <a:off x="2552700" y="2033288"/>
            <a:ext cx="3098801" cy="128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5" name="Cloud"/>
          <p:cNvSpPr>
            <a:spLocks noChangeAspect="1" noEditPoints="1" noChangeArrowheads="1"/>
          </p:cNvSpPr>
          <p:nvPr/>
        </p:nvSpPr>
        <p:spPr bwMode="auto">
          <a:xfrm>
            <a:off x="3542371" y="1472045"/>
            <a:ext cx="1403690" cy="10977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45913" y="650839"/>
            <a:ext cx="28712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移动 </a:t>
            </a:r>
            <a:r>
              <a:rPr lang="en-US" altLang="zh-CN" sz="2000" b="1" dirty="0">
                <a:solidFill>
                  <a:schemeClr val="bg1"/>
                </a:solidFill>
                <a:ea typeface="微软雅黑" pitchFamily="34" charset="-122"/>
              </a:rPr>
              <a:t>IP </a:t>
            </a:r>
            <a:r>
              <a:rPr lang="zh-CN" altLang="en-US" sz="2000" b="1" dirty="0">
                <a:solidFill>
                  <a:schemeClr val="bg1"/>
                </a:solidFill>
                <a:ea typeface="微软雅黑" pitchFamily="34" charset="-122"/>
              </a:rPr>
              <a:t>使用的基本概念 </a:t>
            </a:r>
          </a:p>
        </p:txBody>
      </p:sp>
      <p:sp>
        <p:nvSpPr>
          <p:cNvPr id="5" name="矩形 4"/>
          <p:cNvSpPr/>
          <p:nvPr/>
        </p:nvSpPr>
        <p:spPr>
          <a:xfrm>
            <a:off x="841972" y="2864627"/>
            <a:ext cx="7351414" cy="1384995"/>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必须有一个原始地址，即</a:t>
            </a:r>
            <a:r>
              <a:rPr lang="zh-CN" altLang="en-US" sz="1400" b="1" dirty="0">
                <a:solidFill>
                  <a:srgbClr val="0000FF"/>
                </a:solidFill>
                <a:latin typeface="微软雅黑" pitchFamily="34" charset="-122"/>
                <a:ea typeface="微软雅黑" pitchFamily="34" charset="-122"/>
              </a:rPr>
              <a:t>永久地址</a:t>
            </a:r>
            <a:r>
              <a:rPr lang="zh-CN" altLang="en-US" sz="1400" b="1" dirty="0">
                <a:latin typeface="微软雅黑" pitchFamily="34" charset="-122"/>
                <a:ea typeface="微软雅黑" pitchFamily="34" charset="-122"/>
              </a:rPr>
              <a:t>，或归属地址</a:t>
            </a:r>
            <a:r>
              <a:rPr lang="en-US" altLang="zh-CN" sz="1400" b="1" dirty="0">
                <a:latin typeface="微软雅黑" pitchFamily="34" charset="-122"/>
                <a:ea typeface="微软雅黑" pitchFamily="34" charset="-122"/>
              </a:rPr>
              <a:t>(home address)</a:t>
            </a:r>
            <a:r>
              <a:rPr lang="zh-CN" altLang="en-US" sz="1400" b="1" dirty="0">
                <a:latin typeface="微软雅黑" pitchFamily="34" charset="-122"/>
                <a:ea typeface="微软雅黑" pitchFamily="34" charset="-122"/>
              </a:rPr>
              <a:t>。移动站原始连接到的网络叫做</a:t>
            </a:r>
            <a:r>
              <a:rPr lang="zh-CN" altLang="en-US" sz="1400" b="1" dirty="0">
                <a:solidFill>
                  <a:srgbClr val="0000FF"/>
                </a:solidFill>
                <a:latin typeface="微软雅黑" pitchFamily="34" charset="-122"/>
                <a:ea typeface="微软雅黑" pitchFamily="34" charset="-122"/>
              </a:rPr>
              <a:t>归属网络</a:t>
            </a:r>
            <a:r>
              <a:rPr lang="en-US" altLang="zh-CN" sz="1400" b="1" dirty="0">
                <a:latin typeface="微软雅黑" pitchFamily="34" charset="-122"/>
                <a:ea typeface="微软雅黑" pitchFamily="34" charset="-122"/>
              </a:rPr>
              <a:t>(home network)</a:t>
            </a:r>
            <a:r>
              <a:rPr lang="zh-CN" altLang="en-US" sz="1400" b="1" dirty="0">
                <a:latin typeface="微软雅黑" pitchFamily="34" charset="-122"/>
                <a:ea typeface="微软雅黑" pitchFamily="34" charset="-122"/>
              </a:rPr>
              <a:t>。归属网络中使用的代理叫做</a:t>
            </a:r>
            <a:r>
              <a:rPr lang="zh-CN" altLang="en-US" sz="1400" b="1" dirty="0">
                <a:solidFill>
                  <a:srgbClr val="0000FF"/>
                </a:solidFill>
                <a:latin typeface="微软雅黑" pitchFamily="34" charset="-122"/>
                <a:ea typeface="微软雅黑" pitchFamily="34" charset="-122"/>
              </a:rPr>
              <a:t>归属代理</a:t>
            </a:r>
            <a:r>
              <a:rPr lang="en-US" altLang="zh-CN" sz="1400" b="1" dirty="0">
                <a:latin typeface="微软雅黑" pitchFamily="34" charset="-122"/>
                <a:ea typeface="微软雅黑" pitchFamily="34" charset="-122"/>
              </a:rPr>
              <a:t>(home agent) </a:t>
            </a:r>
            <a:r>
              <a:rPr lang="zh-CN" altLang="en-US" sz="1400" b="1" dirty="0">
                <a:latin typeface="微软雅黑" pitchFamily="34" charset="-122"/>
                <a:ea typeface="微软雅黑" pitchFamily="34" charset="-122"/>
              </a:rPr>
              <a:t>。</a:t>
            </a:r>
          </a:p>
          <a:p>
            <a:r>
              <a:rPr lang="zh-CN" altLang="en-US" sz="1400" b="1" dirty="0">
                <a:latin typeface="微软雅黑" pitchFamily="34" charset="-122"/>
                <a:ea typeface="微软雅黑" pitchFamily="34" charset="-122"/>
              </a:rPr>
              <a:t>当移动站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移动到另一个地点，接入的网络称为</a:t>
            </a:r>
            <a:r>
              <a:rPr lang="zh-CN" altLang="en-US" sz="1400" b="1" dirty="0">
                <a:solidFill>
                  <a:srgbClr val="0000FF"/>
                </a:solidFill>
                <a:latin typeface="微软雅黑" pitchFamily="34" charset="-122"/>
                <a:ea typeface="微软雅黑" pitchFamily="34" charset="-122"/>
              </a:rPr>
              <a:t>被访网络</a:t>
            </a:r>
            <a:r>
              <a:rPr lang="en-US" altLang="zh-CN" sz="1400" b="1" dirty="0">
                <a:latin typeface="微软雅黑" pitchFamily="34" charset="-122"/>
                <a:ea typeface="微软雅黑" pitchFamily="34" charset="-122"/>
              </a:rPr>
              <a:t>(visited network)</a:t>
            </a:r>
            <a:r>
              <a:rPr lang="zh-CN" altLang="en-US" sz="1400" b="1" dirty="0">
                <a:latin typeface="微软雅黑" pitchFamily="34" charset="-122"/>
                <a:ea typeface="微软雅黑" pitchFamily="34" charset="-122"/>
              </a:rPr>
              <a:t>或外地网络</a:t>
            </a:r>
            <a:r>
              <a:rPr lang="en-US" altLang="zh-CN" sz="1400" b="1" dirty="0">
                <a:latin typeface="微软雅黑" pitchFamily="34" charset="-122"/>
                <a:ea typeface="微软雅黑" pitchFamily="34" charset="-122"/>
              </a:rPr>
              <a:t>(foreign network)</a:t>
            </a:r>
            <a:r>
              <a:rPr lang="zh-CN" altLang="en-US" sz="1400" b="1" dirty="0">
                <a:latin typeface="微软雅黑" pitchFamily="34" charset="-122"/>
                <a:ea typeface="微软雅黑" pitchFamily="34" charset="-122"/>
              </a:rPr>
              <a:t>。被访网络中使用的代理叫做</a:t>
            </a:r>
            <a:r>
              <a:rPr lang="zh-CN" altLang="en-US" sz="1400" b="1" dirty="0">
                <a:solidFill>
                  <a:srgbClr val="0000FF"/>
                </a:solidFill>
                <a:latin typeface="微软雅黑" pitchFamily="34" charset="-122"/>
                <a:ea typeface="微软雅黑" pitchFamily="34" charset="-122"/>
              </a:rPr>
              <a:t>外地代理</a:t>
            </a:r>
            <a:r>
              <a:rPr lang="en-US" altLang="zh-CN" sz="1400" b="1" dirty="0">
                <a:latin typeface="微软雅黑" pitchFamily="34" charset="-122"/>
                <a:ea typeface="微软雅黑" pitchFamily="34" charset="-122"/>
              </a:rPr>
              <a:t>(foreign agent)</a:t>
            </a:r>
            <a:r>
              <a:rPr lang="zh-CN" altLang="en-US" sz="1400" b="1" dirty="0">
                <a:latin typeface="微软雅黑" pitchFamily="34" charset="-122"/>
                <a:ea typeface="微软雅黑" pitchFamily="34" charset="-122"/>
              </a:rPr>
              <a:t>。为移动站</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在被访网络中创建的临时地址叫做</a:t>
            </a:r>
            <a:r>
              <a:rPr lang="zh-CN" altLang="en-US" sz="1400" b="1" dirty="0">
                <a:solidFill>
                  <a:srgbClr val="0000FF"/>
                </a:solidFill>
                <a:latin typeface="微软雅黑" pitchFamily="34" charset="-122"/>
                <a:ea typeface="微软雅黑" pitchFamily="34" charset="-122"/>
              </a:rPr>
              <a:t>转交地址</a:t>
            </a:r>
            <a:r>
              <a:rPr lang="en-US" altLang="zh-CN" sz="1400" b="1" dirty="0">
                <a:latin typeface="微软雅黑" pitchFamily="34" charset="-122"/>
                <a:ea typeface="微软雅黑" pitchFamily="34" charset="-122"/>
              </a:rPr>
              <a:t>(care-of address)</a:t>
            </a:r>
            <a:r>
              <a:rPr lang="zh-CN" altLang="en-US" sz="1400" b="1" dirty="0">
                <a:latin typeface="微软雅黑" pitchFamily="34" charset="-122"/>
                <a:ea typeface="微软雅黑" pitchFamily="34" charset="-122"/>
              </a:rPr>
              <a:t>。</a:t>
            </a:r>
          </a:p>
        </p:txBody>
      </p:sp>
      <p:sp>
        <p:nvSpPr>
          <p:cNvPr id="18" name="Text Box 113"/>
          <p:cNvSpPr txBox="1">
            <a:spLocks noChangeArrowheads="1"/>
          </p:cNvSpPr>
          <p:nvPr/>
        </p:nvSpPr>
        <p:spPr bwMode="auto">
          <a:xfrm>
            <a:off x="5463161" y="2558333"/>
            <a:ext cx="8996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通信者 </a:t>
            </a:r>
            <a:r>
              <a:rPr kumimoji="1" lang="en-US" altLang="zh-CN" sz="1400" b="1" dirty="0">
                <a:latin typeface="微软雅黑" panose="020B0503020204020204" pitchFamily="34" charset="-122"/>
                <a:ea typeface="微软雅黑" panose="020B0503020204020204" pitchFamily="34" charset="-122"/>
              </a:rPr>
              <a:t>B</a:t>
            </a:r>
          </a:p>
        </p:txBody>
      </p:sp>
      <p:sp>
        <p:nvSpPr>
          <p:cNvPr id="19" name="Text Box 143"/>
          <p:cNvSpPr txBox="1">
            <a:spLocks noChangeArrowheads="1"/>
          </p:cNvSpPr>
          <p:nvPr/>
        </p:nvSpPr>
        <p:spPr bwMode="auto">
          <a:xfrm flipH="1">
            <a:off x="6735672" y="212314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0" name="Text Box 146"/>
          <p:cNvSpPr txBox="1">
            <a:spLocks noChangeArrowheads="1"/>
          </p:cNvSpPr>
          <p:nvPr/>
        </p:nvSpPr>
        <p:spPr bwMode="auto">
          <a:xfrm flipH="1">
            <a:off x="4895447" y="21991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24" name="Cloud"/>
          <p:cNvSpPr>
            <a:spLocks noChangeAspect="1" noEditPoints="1" noChangeArrowheads="1"/>
          </p:cNvSpPr>
          <p:nvPr/>
        </p:nvSpPr>
        <p:spPr bwMode="auto">
          <a:xfrm>
            <a:off x="1195056" y="1311243"/>
            <a:ext cx="1694764" cy="10761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25" name="Text Box 91"/>
          <p:cNvSpPr txBox="1">
            <a:spLocks noChangeArrowheads="1"/>
          </p:cNvSpPr>
          <p:nvPr/>
        </p:nvSpPr>
        <p:spPr bwMode="auto">
          <a:xfrm>
            <a:off x="1323105" y="1497472"/>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移动站 </a:t>
            </a:r>
            <a:r>
              <a:rPr kumimoji="1" lang="en-US" altLang="zh-CN" sz="1200" b="1" dirty="0">
                <a:latin typeface="微软雅黑" panose="020B0503020204020204" pitchFamily="34" charset="-122"/>
                <a:ea typeface="微软雅黑" panose="020B0503020204020204" pitchFamily="34" charset="-122"/>
              </a:rPr>
              <a:t>A</a:t>
            </a:r>
          </a:p>
        </p:txBody>
      </p:sp>
      <p:sp>
        <p:nvSpPr>
          <p:cNvPr id="26" name="Line 94"/>
          <p:cNvSpPr>
            <a:spLocks noChangeShapeType="1"/>
          </p:cNvSpPr>
          <p:nvPr/>
        </p:nvSpPr>
        <p:spPr bwMode="auto">
          <a:xfrm>
            <a:off x="2166379" y="1616317"/>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7" name="Text Box 96"/>
          <p:cNvSpPr txBox="1">
            <a:spLocks noChangeArrowheads="1"/>
          </p:cNvSpPr>
          <p:nvPr/>
        </p:nvSpPr>
        <p:spPr bwMode="auto">
          <a:xfrm>
            <a:off x="1261408" y="1153246"/>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  </a:t>
            </a:r>
            <a:r>
              <a:rPr kumimoji="1" lang="en-US" altLang="zh-CN" sz="1100" b="1" dirty="0">
                <a:latin typeface="微软雅黑" panose="020B0503020204020204" pitchFamily="34" charset="-122"/>
                <a:ea typeface="微软雅黑" panose="020B0503020204020204" pitchFamily="34" charset="-122"/>
              </a:rPr>
              <a:t>131.8.0.0/16</a:t>
            </a:r>
          </a:p>
        </p:txBody>
      </p:sp>
      <p:sp>
        <p:nvSpPr>
          <p:cNvPr id="28" name="Text Box 99"/>
          <p:cNvSpPr txBox="1">
            <a:spLocks noChangeArrowheads="1"/>
          </p:cNvSpPr>
          <p:nvPr/>
        </p:nvSpPr>
        <p:spPr bwMode="auto">
          <a:xfrm>
            <a:off x="1498304" y="187166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归属代理</a:t>
            </a:r>
          </a:p>
        </p:txBody>
      </p:sp>
      <p:sp>
        <p:nvSpPr>
          <p:cNvPr id="29" name="Line 116"/>
          <p:cNvSpPr>
            <a:spLocks noChangeShapeType="1"/>
          </p:cNvSpPr>
          <p:nvPr/>
        </p:nvSpPr>
        <p:spPr bwMode="auto">
          <a:xfrm rot="16200000" flipV="1">
            <a:off x="220927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128"/>
          <p:cNvSpPr>
            <a:spLocks noChangeShapeType="1"/>
          </p:cNvSpPr>
          <p:nvPr/>
        </p:nvSpPr>
        <p:spPr bwMode="auto">
          <a:xfrm>
            <a:off x="2325949" y="1799250"/>
            <a:ext cx="3432" cy="1829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2" name="Picture 1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981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3" name="Text Box 144"/>
          <p:cNvSpPr txBox="1">
            <a:spLocks noChangeArrowheads="1"/>
          </p:cNvSpPr>
          <p:nvPr/>
        </p:nvSpPr>
        <p:spPr bwMode="auto">
          <a:xfrm flipH="1">
            <a:off x="2777069" y="1624386"/>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44" name="Text Box 147"/>
          <p:cNvSpPr txBox="1">
            <a:spLocks noChangeArrowheads="1"/>
          </p:cNvSpPr>
          <p:nvPr/>
        </p:nvSpPr>
        <p:spPr bwMode="auto">
          <a:xfrm>
            <a:off x="2190224" y="1430907"/>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45" name="Cloud"/>
          <p:cNvSpPr>
            <a:spLocks noChangeAspect="1" noEditPoints="1" noChangeArrowheads="1"/>
          </p:cNvSpPr>
          <p:nvPr/>
        </p:nvSpPr>
        <p:spPr bwMode="auto">
          <a:xfrm>
            <a:off x="5491783" y="1368770"/>
            <a:ext cx="1463962" cy="86930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FFCC"/>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200">
              <a:latin typeface="微软雅黑" panose="020B0503020204020204" pitchFamily="34" charset="-122"/>
              <a:ea typeface="微软雅黑" panose="020B0503020204020204" pitchFamily="34" charset="-122"/>
            </a:endParaRPr>
          </a:p>
        </p:txBody>
      </p:sp>
      <p:sp>
        <p:nvSpPr>
          <p:cNvPr id="47" name="Line 90"/>
          <p:cNvSpPr>
            <a:spLocks noChangeShapeType="1"/>
          </p:cNvSpPr>
          <p:nvPr/>
        </p:nvSpPr>
        <p:spPr bwMode="auto">
          <a:xfrm flipH="1">
            <a:off x="6054970" y="1620278"/>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5401" y="1979014"/>
            <a:ext cx="324288" cy="13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9" name="Text Box 97"/>
          <p:cNvSpPr txBox="1">
            <a:spLocks noChangeArrowheads="1"/>
          </p:cNvSpPr>
          <p:nvPr/>
        </p:nvSpPr>
        <p:spPr bwMode="auto">
          <a:xfrm>
            <a:off x="5486176" y="1153246"/>
            <a:ext cx="153920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15.0.0.0/8</a:t>
            </a:r>
          </a:p>
        </p:txBody>
      </p:sp>
      <p:sp>
        <p:nvSpPr>
          <p:cNvPr id="50" name="Text Box 98"/>
          <p:cNvSpPr txBox="1">
            <a:spLocks noChangeArrowheads="1"/>
          </p:cNvSpPr>
          <p:nvPr/>
        </p:nvSpPr>
        <p:spPr bwMode="auto">
          <a:xfrm>
            <a:off x="5263371" y="2074019"/>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solidFill>
                  <a:srgbClr val="0000FF"/>
                </a:solidFill>
                <a:latin typeface="微软雅黑" panose="020B0503020204020204" pitchFamily="34" charset="-122"/>
                <a:ea typeface="微软雅黑" panose="020B0503020204020204" pitchFamily="34" charset="-122"/>
              </a:rPr>
              <a:t>外地代理</a:t>
            </a:r>
          </a:p>
        </p:txBody>
      </p:sp>
      <p:sp>
        <p:nvSpPr>
          <p:cNvPr id="52" name="Line 130"/>
          <p:cNvSpPr>
            <a:spLocks noChangeShapeType="1"/>
          </p:cNvSpPr>
          <p:nvPr/>
        </p:nvSpPr>
        <p:spPr bwMode="auto">
          <a:xfrm rot="16200000" flipV="1">
            <a:off x="6016364" y="1371154"/>
            <a:ext cx="0" cy="85619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4" name="Line 142"/>
          <p:cNvSpPr>
            <a:spLocks noChangeShapeType="1"/>
          </p:cNvSpPr>
          <p:nvPr/>
        </p:nvSpPr>
        <p:spPr bwMode="auto">
          <a:xfrm flipH="1">
            <a:off x="5743550" y="1799250"/>
            <a:ext cx="0" cy="17897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55" name="Text Box 145"/>
          <p:cNvSpPr txBox="1">
            <a:spLocks noChangeArrowheads="1"/>
          </p:cNvSpPr>
          <p:nvPr/>
        </p:nvSpPr>
        <p:spPr bwMode="auto">
          <a:xfrm flipH="1">
            <a:off x="5789011" y="17658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56" name="Text Box 148"/>
          <p:cNvSpPr txBox="1">
            <a:spLocks noChangeArrowheads="1"/>
          </p:cNvSpPr>
          <p:nvPr/>
        </p:nvSpPr>
        <p:spPr bwMode="auto">
          <a:xfrm>
            <a:off x="5718150" y="1456307"/>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p>
        </p:txBody>
      </p:sp>
      <p:sp>
        <p:nvSpPr>
          <p:cNvPr id="57" name="Text Box 149"/>
          <p:cNvSpPr txBox="1">
            <a:spLocks noChangeArrowheads="1"/>
          </p:cNvSpPr>
          <p:nvPr/>
        </p:nvSpPr>
        <p:spPr bwMode="auto">
          <a:xfrm>
            <a:off x="6099581" y="1448953"/>
            <a:ext cx="17123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永久地址  </a:t>
            </a:r>
            <a:r>
              <a:rPr kumimoji="1" lang="en-US" altLang="zh-CN" sz="1100" b="1" dirty="0">
                <a:latin typeface="微软雅黑" panose="020B0503020204020204" pitchFamily="34" charset="-122"/>
                <a:ea typeface="微软雅黑" panose="020B0503020204020204" pitchFamily="34" charset="-122"/>
              </a:rPr>
              <a:t>131.8.6.7/16</a:t>
            </a:r>
          </a:p>
        </p:txBody>
      </p:sp>
      <p:sp>
        <p:nvSpPr>
          <p:cNvPr id="58" name="AutoShape 150"/>
          <p:cNvSpPr>
            <a:spLocks noChangeArrowheads="1"/>
          </p:cNvSpPr>
          <p:nvPr/>
        </p:nvSpPr>
        <p:spPr bwMode="auto">
          <a:xfrm>
            <a:off x="6018405" y="1976859"/>
            <a:ext cx="937340" cy="385182"/>
          </a:xfrm>
          <a:prstGeom prst="wedgeRoundRectCallout">
            <a:avLst>
              <a:gd name="adj1" fmla="val -76443"/>
              <a:gd name="adj2" fmla="val -40800"/>
              <a:gd name="adj3" fmla="val 16667"/>
            </a:avLst>
          </a:prstGeom>
          <a:solidFill>
            <a:srgbClr val="0000FF"/>
          </a:solidFill>
          <a:ln w="9525">
            <a:noFill/>
            <a:miter lim="800000"/>
            <a:headEnd/>
            <a:tailEnd/>
          </a:ln>
          <a:effectLst/>
          <a:extLst/>
        </p:spPr>
        <p:txBody>
          <a:bodyPr/>
          <a:lstStyle/>
          <a:p>
            <a:pPr algn="ctr">
              <a:lnSpc>
                <a:spcPct val="85000"/>
              </a:lnSpc>
            </a:pPr>
            <a:r>
              <a:rPr kumimoji="1" lang="zh-CN" altLang="en-US" sz="1100" b="1" dirty="0">
                <a:solidFill>
                  <a:schemeClr val="bg1"/>
                </a:solidFill>
                <a:latin typeface="微软雅黑" panose="020B0503020204020204" pitchFamily="34" charset="-122"/>
                <a:ea typeface="微软雅黑" panose="020B0503020204020204" pitchFamily="34" charset="-122"/>
              </a:rPr>
              <a:t>转交地址 </a:t>
            </a:r>
            <a:r>
              <a:rPr kumimoji="1" lang="en-US" altLang="zh-CN" sz="1100" b="1" dirty="0">
                <a:solidFill>
                  <a:schemeClr val="bg1"/>
                </a:solidFill>
                <a:latin typeface="微软雅黑" panose="020B0503020204020204" pitchFamily="34" charset="-122"/>
                <a:ea typeface="微软雅黑" panose="020B0503020204020204" pitchFamily="34" charset="-122"/>
              </a:rPr>
              <a:t>15.5.6.7/8</a:t>
            </a:r>
          </a:p>
        </p:txBody>
      </p:sp>
      <p:sp>
        <p:nvSpPr>
          <p:cNvPr id="51" name="Line 112"/>
          <p:cNvSpPr>
            <a:spLocks noChangeShapeType="1"/>
          </p:cNvSpPr>
          <p:nvPr/>
        </p:nvSpPr>
        <p:spPr bwMode="auto">
          <a:xfrm flipV="1">
            <a:off x="5743550" y="1713652"/>
            <a:ext cx="224480" cy="301789"/>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9" name="Freeform 114"/>
          <p:cNvSpPr>
            <a:spLocks/>
          </p:cNvSpPr>
          <p:nvPr/>
        </p:nvSpPr>
        <p:spPr bwMode="auto">
          <a:xfrm>
            <a:off x="2494100" y="1701852"/>
            <a:ext cx="3103098" cy="305993"/>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0" name="Line 92"/>
          <p:cNvSpPr>
            <a:spLocks noChangeShapeType="1"/>
          </p:cNvSpPr>
          <p:nvPr/>
        </p:nvSpPr>
        <p:spPr bwMode="auto">
          <a:xfrm>
            <a:off x="2283388" y="1660665"/>
            <a:ext cx="3301874" cy="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1" name="Line 111"/>
          <p:cNvSpPr>
            <a:spLocks noChangeShapeType="1"/>
          </p:cNvSpPr>
          <p:nvPr/>
        </p:nvSpPr>
        <p:spPr bwMode="auto">
          <a:xfrm flipH="1" flipV="1">
            <a:off x="2494098" y="2080543"/>
            <a:ext cx="3761679" cy="50319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2" name="Freeform 115"/>
          <p:cNvSpPr>
            <a:spLocks/>
          </p:cNvSpPr>
          <p:nvPr/>
        </p:nvSpPr>
        <p:spPr bwMode="auto">
          <a:xfrm>
            <a:off x="6223967" y="1691549"/>
            <a:ext cx="1098283" cy="893912"/>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 name="connsiteX0" fmla="*/ 0 w 9830"/>
              <a:gd name="connsiteY0" fmla="*/ 0 h 9235"/>
              <a:gd name="connsiteX1" fmla="*/ 6291 w 9830"/>
              <a:gd name="connsiteY1" fmla="*/ 947 h 9235"/>
              <a:gd name="connsiteX2" fmla="*/ 9444 w 9830"/>
              <a:gd name="connsiteY2" fmla="*/ 2792 h 9235"/>
              <a:gd name="connsiteX3" fmla="*/ 9641 w 9830"/>
              <a:gd name="connsiteY3" fmla="*/ 5274 h 9235"/>
              <a:gd name="connsiteX4" fmla="*/ 8170 w 9830"/>
              <a:gd name="connsiteY4" fmla="*/ 7232 h 9235"/>
              <a:gd name="connsiteX5" fmla="*/ 3096 w 9830"/>
              <a:gd name="connsiteY5" fmla="*/ 9235 h 9235"/>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10000"/>
              <a:gd name="connsiteX1" fmla="*/ 6400 w 10063"/>
              <a:gd name="connsiteY1" fmla="*/ 1025 h 10000"/>
              <a:gd name="connsiteX2" fmla="*/ 9607 w 10063"/>
              <a:gd name="connsiteY2" fmla="*/ 3023 h 10000"/>
              <a:gd name="connsiteX3" fmla="*/ 9808 w 10063"/>
              <a:gd name="connsiteY3" fmla="*/ 5711 h 10000"/>
              <a:gd name="connsiteX4" fmla="*/ 7380 w 10063"/>
              <a:gd name="connsiteY4" fmla="*/ 8384 h 10000"/>
              <a:gd name="connsiteX5" fmla="*/ 3150 w 10063"/>
              <a:gd name="connsiteY5" fmla="*/ 10000 h 10000"/>
              <a:gd name="connsiteX0" fmla="*/ 0 w 10063"/>
              <a:gd name="connsiteY0" fmla="*/ 0 h 9724"/>
              <a:gd name="connsiteX1" fmla="*/ 6400 w 10063"/>
              <a:gd name="connsiteY1" fmla="*/ 1025 h 9724"/>
              <a:gd name="connsiteX2" fmla="*/ 9607 w 10063"/>
              <a:gd name="connsiteY2" fmla="*/ 3023 h 9724"/>
              <a:gd name="connsiteX3" fmla="*/ 9808 w 10063"/>
              <a:gd name="connsiteY3" fmla="*/ 5711 h 9724"/>
              <a:gd name="connsiteX4" fmla="*/ 7380 w 10063"/>
              <a:gd name="connsiteY4" fmla="*/ 8384 h 9724"/>
              <a:gd name="connsiteX5" fmla="*/ 2859 w 10063"/>
              <a:gd name="connsiteY5" fmla="*/ 9724 h 9724"/>
              <a:gd name="connsiteX0" fmla="*/ 0 w 10000"/>
              <a:gd name="connsiteY0" fmla="*/ 0 h 10000"/>
              <a:gd name="connsiteX1" fmla="*/ 6360 w 10000"/>
              <a:gd name="connsiteY1" fmla="*/ 1054 h 10000"/>
              <a:gd name="connsiteX2" fmla="*/ 9547 w 10000"/>
              <a:gd name="connsiteY2" fmla="*/ 3109 h 10000"/>
              <a:gd name="connsiteX3" fmla="*/ 9747 w 10000"/>
              <a:gd name="connsiteY3" fmla="*/ 5873 h 10000"/>
              <a:gd name="connsiteX4" fmla="*/ 7334 w 10000"/>
              <a:gd name="connsiteY4" fmla="*/ 8622 h 10000"/>
              <a:gd name="connsiteX5" fmla="*/ 2841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0"/>
                </a:moveTo>
                <a:cubicBezTo>
                  <a:pt x="1090" y="177"/>
                  <a:pt x="4774" y="540"/>
                  <a:pt x="6360" y="1054"/>
                </a:cubicBezTo>
                <a:cubicBezTo>
                  <a:pt x="7945" y="1568"/>
                  <a:pt x="8986" y="2303"/>
                  <a:pt x="9547" y="3109"/>
                </a:cubicBezTo>
                <a:cubicBezTo>
                  <a:pt x="10109" y="3915"/>
                  <a:pt x="10115" y="4954"/>
                  <a:pt x="9747" y="5873"/>
                </a:cubicBezTo>
                <a:cubicBezTo>
                  <a:pt x="9378" y="6792"/>
                  <a:pt x="8485" y="7934"/>
                  <a:pt x="7334" y="8622"/>
                </a:cubicBezTo>
                <a:cubicBezTo>
                  <a:pt x="6183" y="9310"/>
                  <a:pt x="3782" y="9930"/>
                  <a:pt x="2841" y="10000"/>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6" name="组合 145"/>
          <p:cNvGrpSpPr/>
          <p:nvPr/>
        </p:nvGrpSpPr>
        <p:grpSpPr>
          <a:xfrm>
            <a:off x="2020139" y="1410764"/>
            <a:ext cx="309983" cy="332183"/>
            <a:chOff x="2565534" y="4101618"/>
            <a:chExt cx="360485" cy="386301"/>
          </a:xfrm>
        </p:grpSpPr>
        <p:sp>
          <p:nvSpPr>
            <p:cNvPr id="14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48" name="Group 424"/>
            <p:cNvGrpSpPr>
              <a:grpSpLocks/>
            </p:cNvGrpSpPr>
            <p:nvPr/>
          </p:nvGrpSpPr>
          <p:grpSpPr bwMode="auto">
            <a:xfrm>
              <a:off x="2565534" y="4101618"/>
              <a:ext cx="360485" cy="11933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4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6" name="组合 155"/>
          <p:cNvGrpSpPr/>
          <p:nvPr/>
        </p:nvGrpSpPr>
        <p:grpSpPr>
          <a:xfrm>
            <a:off x="5909275" y="1381470"/>
            <a:ext cx="309983" cy="332183"/>
            <a:chOff x="2565534" y="4101618"/>
            <a:chExt cx="360485" cy="386301"/>
          </a:xfrm>
        </p:grpSpPr>
        <p:sp>
          <p:nvSpPr>
            <p:cNvPr id="157"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8" name="Group 424"/>
            <p:cNvGrpSpPr>
              <a:grpSpLocks/>
            </p:cNvGrpSpPr>
            <p:nvPr/>
          </p:nvGrpSpPr>
          <p:grpSpPr bwMode="auto">
            <a:xfrm>
              <a:off x="2565534" y="4101618"/>
              <a:ext cx="360485" cy="119330"/>
              <a:chOff x="748" y="2251"/>
              <a:chExt cx="306" cy="90"/>
            </a:xfrm>
          </p:grpSpPr>
          <p:sp>
            <p:nvSpPr>
              <p:cNvPr id="16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9"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66" name="Text Box 93"/>
          <p:cNvSpPr txBox="1">
            <a:spLocks noChangeArrowheads="1"/>
          </p:cNvSpPr>
          <p:nvPr/>
        </p:nvSpPr>
        <p:spPr bwMode="auto">
          <a:xfrm>
            <a:off x="3921050" y="1863285"/>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广域网</a:t>
            </a:r>
          </a:p>
        </p:txBody>
      </p:sp>
      <p:grpSp>
        <p:nvGrpSpPr>
          <p:cNvPr id="167" name="组合 166"/>
          <p:cNvGrpSpPr/>
          <p:nvPr/>
        </p:nvGrpSpPr>
        <p:grpSpPr>
          <a:xfrm>
            <a:off x="6238223" y="2404130"/>
            <a:ext cx="309983" cy="332183"/>
            <a:chOff x="2565534" y="4101618"/>
            <a:chExt cx="360485" cy="386301"/>
          </a:xfrm>
        </p:grpSpPr>
        <p:sp>
          <p:nvSpPr>
            <p:cNvPr id="16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9" name="Group 424"/>
            <p:cNvGrpSpPr>
              <a:grpSpLocks/>
            </p:cNvGrpSpPr>
            <p:nvPr/>
          </p:nvGrpSpPr>
          <p:grpSpPr bwMode="auto">
            <a:xfrm>
              <a:off x="2565534" y="4101618"/>
              <a:ext cx="360485" cy="119330"/>
              <a:chOff x="748" y="2251"/>
              <a:chExt cx="306" cy="90"/>
            </a:xfrm>
          </p:grpSpPr>
          <p:sp>
            <p:nvSpPr>
              <p:cNvPr id="17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0"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Text Box 145"/>
          <p:cNvSpPr txBox="1">
            <a:spLocks noChangeArrowheads="1"/>
          </p:cNvSpPr>
          <p:nvPr/>
        </p:nvSpPr>
        <p:spPr bwMode="auto">
          <a:xfrm flipH="1">
            <a:off x="7285719" y="1918228"/>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anose="05000000000000000000" pitchFamily="2" charset="2"/>
              </a:rPr>
              <a:t></a:t>
            </a:r>
          </a:p>
        </p:txBody>
      </p:sp>
    </p:spTree>
    <p:extLst>
      <p:ext uri="{BB962C8B-B14F-4D97-AF65-F5344CB8AC3E}">
        <p14:creationId xmlns:p14="http://schemas.microsoft.com/office/powerpoint/2010/main" val="13747925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065052"/>
            <a:ext cx="8289203" cy="3311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的数据报被</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的归属代理截获了（只有当</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离开归属网络时，归属代理才能截获发给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由于归属代理已经知道了</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的转交地址（后面要讲到），因此归属代理把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发来的数据报进行再封装，新的数据报的目的地址是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现在的转交地址。新封装的数据报发送到被访网络的外地代理。这里使用的就是以前讲过的隧道技术或</a:t>
            </a:r>
            <a:r>
              <a:rPr lang="en-US" altLang="zh-CN" sz="1600" b="1" dirty="0">
                <a:latin typeface="微软雅黑" pitchFamily="34" charset="-122"/>
                <a:ea typeface="微软雅黑" pitchFamily="34" charset="-122"/>
              </a:rPr>
              <a:t>IP-in-IP</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被访网络中的外地代理把收到的封装的数据报进行拆封，取出</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发送的原始数据报，然后转发给移动站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。这个数据报的目的地址就是</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的永久地址。</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收到</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发送的原始数据报后，也得到了</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如果现在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要向</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发送数据报，那么情况就比较简单。</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仍然使用自己的永久地址作为数据报的源地址，用</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地址作为数据报的目的地址。这个数据报显然没有必要在通过</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的归属代理进行转发了。</a:t>
            </a:r>
          </a:p>
        </p:txBody>
      </p:sp>
      <p:sp>
        <p:nvSpPr>
          <p:cNvPr id="3" name="AutoShape 5"/>
          <p:cNvSpPr>
            <a:spLocks noChangeArrowheads="1"/>
          </p:cNvSpPr>
          <p:nvPr/>
        </p:nvSpPr>
        <p:spPr bwMode="auto">
          <a:xfrm>
            <a:off x="511897" y="692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48683" y="658846"/>
            <a:ext cx="46554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通信者</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和移动站</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的四个重要通信步骤</a:t>
            </a:r>
          </a:p>
        </p:txBody>
      </p:sp>
    </p:spTree>
    <p:extLst>
      <p:ext uri="{BB962C8B-B14F-4D97-AF65-F5344CB8AC3E}">
        <p14:creationId xmlns:p14="http://schemas.microsoft.com/office/powerpoint/2010/main" val="24968296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655187"/>
            <a:ext cx="8289203" cy="1740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移动站到外地代理的协议。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外地代理到归属代理的登记协议。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归属代理数据报封装协议。</a:t>
            </a:r>
          </a:p>
          <a:p>
            <a:pPr marL="342900" indent="-342900" eaLnBrk="0" hangingPunct="0">
              <a:lnSpc>
                <a:spcPts val="3300"/>
              </a:lnSpc>
              <a:buClr>
                <a:srgbClr val="0070C0"/>
              </a:buClr>
              <a:buFont typeface="+mj-lt"/>
              <a:buAutoNum type="arabicPeriod"/>
            </a:pPr>
            <a:r>
              <a:rPr lang="zh-CN" altLang="en-US" sz="2000" b="1" dirty="0">
                <a:latin typeface="微软雅黑" pitchFamily="34" charset="-122"/>
                <a:ea typeface="微软雅黑" pitchFamily="34" charset="-122"/>
              </a:rPr>
              <a:t>外地代理拆封协议</a:t>
            </a:r>
            <a:r>
              <a:rPr lang="zh-CN" altLang="en-US" sz="16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28219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201668" y="1248981"/>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网络层应增加的新功能</a:t>
            </a:r>
          </a:p>
        </p:txBody>
      </p:sp>
    </p:spTree>
    <p:extLst>
      <p:ext uri="{BB962C8B-B14F-4D97-AF65-F5344CB8AC3E}">
        <p14:creationId xmlns:p14="http://schemas.microsoft.com/office/powerpoint/2010/main" val="823020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255552"/>
            <a:ext cx="8289203"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间接路由选择：</a:t>
            </a:r>
            <a:r>
              <a:rPr lang="zh-CN" altLang="en-US" sz="2000" b="1" dirty="0">
                <a:latin typeface="微软雅黑" pitchFamily="34" charset="-122"/>
                <a:ea typeface="微软雅黑" pitchFamily="34" charset="-122"/>
              </a:rPr>
              <a:t>把数据报发往移动站的归属网络，由归属代理完成以后的寻址工作，进而完成数据报转发的方式。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间接路由选择可能会引起数据报转发的</a:t>
            </a:r>
            <a:r>
              <a:rPr lang="zh-CN" altLang="en-US" sz="2000" b="1" dirty="0">
                <a:solidFill>
                  <a:srgbClr val="0000FF"/>
                </a:solidFill>
                <a:latin typeface="微软雅黑" pitchFamily="34" charset="-122"/>
                <a:ea typeface="微软雅黑" pitchFamily="34" charset="-122"/>
              </a:rPr>
              <a:t>低效</a:t>
            </a:r>
            <a:r>
              <a:rPr lang="zh-CN" altLang="en-US" sz="2000" b="1" dirty="0">
                <a:latin typeface="微软雅黑" pitchFamily="34" charset="-122"/>
                <a:ea typeface="微软雅黑" pitchFamily="34" charset="-122"/>
              </a:rPr>
              <a:t>，文献中称之为</a:t>
            </a:r>
            <a:r>
              <a:rPr lang="zh-CN" altLang="en-US" sz="2000" b="1" dirty="0">
                <a:solidFill>
                  <a:srgbClr val="0000FF"/>
                </a:solidFill>
                <a:latin typeface="微软雅黑" pitchFamily="34" charset="-122"/>
                <a:ea typeface="微软雅黑" pitchFamily="34" charset="-122"/>
              </a:rPr>
              <a:t>三角形路由选择问题</a:t>
            </a:r>
            <a:r>
              <a:rPr lang="en-US" altLang="zh-CN" sz="2000" b="1" dirty="0">
                <a:latin typeface="微软雅黑" pitchFamily="34" charset="-122"/>
                <a:ea typeface="微软雅黑" pitchFamily="34" charset="-122"/>
              </a:rPr>
              <a:t>(triangle routing problem)</a:t>
            </a:r>
            <a:r>
              <a:rPr lang="zh-CN" altLang="en-US" sz="2000" b="1" dirty="0">
                <a:latin typeface="微软雅黑" pitchFamily="34" charset="-122"/>
                <a:ea typeface="微软雅黑" pitchFamily="34" charset="-122"/>
              </a:rPr>
              <a:t>。意思是：本来在</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之间可能有一条更有效的路由，但现在要走另外两条路：先要把数据报从</a:t>
            </a:r>
            <a:r>
              <a:rPr lang="en-US" altLang="zh-CN" sz="2000" b="1" dirty="0">
                <a:latin typeface="微软雅黑" pitchFamily="34" charset="-122"/>
                <a:ea typeface="微软雅黑" pitchFamily="34" charset="-122"/>
              </a:rPr>
              <a:t>B</a:t>
            </a:r>
            <a:r>
              <a:rPr lang="zh-CN" altLang="en-US" sz="2000" b="1" dirty="0">
                <a:latin typeface="微软雅黑" pitchFamily="34" charset="-122"/>
                <a:ea typeface="微软雅黑" pitchFamily="34" charset="-122"/>
              </a:rPr>
              <a:t>发送到</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的归属代理，然后再转发给漫游到被访网络的</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882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29908" y="849346"/>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三角形路由选择问题</a:t>
            </a:r>
          </a:p>
        </p:txBody>
      </p:sp>
    </p:spTree>
    <p:extLst>
      <p:ext uri="{BB962C8B-B14F-4D97-AF65-F5344CB8AC3E}">
        <p14:creationId xmlns:p14="http://schemas.microsoft.com/office/powerpoint/2010/main" val="39439777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301565" y="650839"/>
            <a:ext cx="45448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使用直接路由选择向移动站发送数据报</a:t>
            </a:r>
          </a:p>
        </p:txBody>
      </p:sp>
      <p:sp>
        <p:nvSpPr>
          <p:cNvPr id="5" name="矩形 4"/>
          <p:cNvSpPr/>
          <p:nvPr/>
        </p:nvSpPr>
        <p:spPr>
          <a:xfrm>
            <a:off x="1218640" y="3332639"/>
            <a:ext cx="6725844" cy="95410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让通信者</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创建一个</a:t>
            </a:r>
            <a:r>
              <a:rPr lang="zh-CN" altLang="en-US" sz="1400" b="1" dirty="0">
                <a:solidFill>
                  <a:srgbClr val="0000FF"/>
                </a:solidFill>
                <a:latin typeface="微软雅黑" pitchFamily="34" charset="-122"/>
                <a:ea typeface="微软雅黑" pitchFamily="34" charset="-122"/>
              </a:rPr>
              <a:t>通信者代理</a:t>
            </a:r>
            <a:r>
              <a:rPr lang="en-US" altLang="zh-CN" sz="1400" b="1" dirty="0">
                <a:latin typeface="微软雅黑" pitchFamily="34" charset="-122"/>
                <a:ea typeface="微软雅黑" pitchFamily="34" charset="-122"/>
              </a:rPr>
              <a:t>(correspondent agent)</a:t>
            </a:r>
            <a:r>
              <a:rPr lang="zh-CN" altLang="en-US" sz="1400" b="1" dirty="0">
                <a:latin typeface="微软雅黑" pitchFamily="34" charset="-122"/>
                <a:ea typeface="微软雅黑" pitchFamily="34" charset="-122"/>
              </a:rPr>
              <a:t>，让这个通信者代理向归属代理询问到移动站在被访网络的转交地址。然后由通信者代理把数据报用</a:t>
            </a:r>
            <a:r>
              <a:rPr lang="zh-CN" altLang="en-US" sz="1400" b="1" dirty="0">
                <a:solidFill>
                  <a:srgbClr val="0000FF"/>
                </a:solidFill>
                <a:latin typeface="微软雅黑" pitchFamily="34" charset="-122"/>
                <a:ea typeface="微软雅黑" pitchFamily="34" charset="-122"/>
              </a:rPr>
              <a:t>隧道技术</a:t>
            </a:r>
            <a:r>
              <a:rPr lang="zh-CN" altLang="en-US" sz="1400" b="1" dirty="0">
                <a:latin typeface="微软雅黑" pitchFamily="34" charset="-122"/>
                <a:ea typeface="微软雅黑" pitchFamily="34" charset="-122"/>
              </a:rPr>
              <a:t>发送到被访网络的外地代理，最后再由这个外地代理拆封，把数据报转发给移动站。但这是以增加复杂性为代价的。</a:t>
            </a:r>
          </a:p>
        </p:txBody>
      </p:sp>
      <p:grpSp>
        <p:nvGrpSpPr>
          <p:cNvPr id="143" name="组合 142"/>
          <p:cNvGrpSpPr/>
          <p:nvPr/>
        </p:nvGrpSpPr>
        <p:grpSpPr>
          <a:xfrm>
            <a:off x="1892550" y="1165705"/>
            <a:ext cx="5362862" cy="2157695"/>
            <a:chOff x="2076451" y="1184755"/>
            <a:chExt cx="5362862" cy="2157695"/>
          </a:xfrm>
        </p:grpSpPr>
        <p:sp>
          <p:nvSpPr>
            <p:cNvPr id="98" name="Cloud"/>
            <p:cNvSpPr>
              <a:spLocks noChangeAspect="1" noEditPoints="1" noChangeArrowheads="1"/>
            </p:cNvSpPr>
            <p:nvPr/>
          </p:nvSpPr>
          <p:spPr bwMode="auto">
            <a:xfrm>
              <a:off x="2076451" y="1401104"/>
              <a:ext cx="1411826" cy="93983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1" name="Cloud"/>
            <p:cNvSpPr>
              <a:spLocks noChangeAspect="1" noEditPoints="1" noChangeArrowheads="1"/>
            </p:cNvSpPr>
            <p:nvPr/>
          </p:nvSpPr>
          <p:spPr bwMode="auto">
            <a:xfrm>
              <a:off x="5300309" y="1388339"/>
              <a:ext cx="1342203" cy="893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12" name="Cloud"/>
            <p:cNvSpPr>
              <a:spLocks noChangeAspect="1" noEditPoints="1" noChangeArrowheads="1"/>
            </p:cNvSpPr>
            <p:nvPr/>
          </p:nvSpPr>
          <p:spPr bwMode="auto">
            <a:xfrm>
              <a:off x="5966766" y="2150556"/>
              <a:ext cx="1472547" cy="927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97" name="Cloud"/>
            <p:cNvSpPr>
              <a:spLocks noChangeAspect="1" noEditPoints="1" noChangeArrowheads="1"/>
            </p:cNvSpPr>
            <p:nvPr/>
          </p:nvSpPr>
          <p:spPr bwMode="auto">
            <a:xfrm>
              <a:off x="3718148" y="1493504"/>
              <a:ext cx="1340403" cy="10482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6350">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sz="1100">
                <a:latin typeface="微软雅黑" panose="020B0503020204020204" pitchFamily="34" charset="-122"/>
                <a:ea typeface="微软雅黑" panose="020B0503020204020204" pitchFamily="34" charset="-122"/>
              </a:endParaRPr>
            </a:p>
          </p:txBody>
        </p:sp>
        <p:sp>
          <p:nvSpPr>
            <p:cNvPr id="12" name="Line 5"/>
            <p:cNvSpPr>
              <a:spLocks noChangeShapeType="1"/>
            </p:cNvSpPr>
            <p:nvPr/>
          </p:nvSpPr>
          <p:spPr bwMode="auto">
            <a:xfrm rot="16200000" flipV="1">
              <a:off x="3916081" y="2660347"/>
              <a:ext cx="0" cy="3901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90"/>
            <p:cNvSpPr>
              <a:spLocks noChangeShapeType="1"/>
            </p:cNvSpPr>
            <p:nvPr/>
          </p:nvSpPr>
          <p:spPr bwMode="auto">
            <a:xfrm flipH="1">
              <a:off x="5904694" y="1667891"/>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Text Box 91"/>
            <p:cNvSpPr txBox="1">
              <a:spLocks noChangeArrowheads="1"/>
            </p:cNvSpPr>
            <p:nvPr/>
          </p:nvSpPr>
          <p:spPr bwMode="auto">
            <a:xfrm>
              <a:off x="2127768" y="1613587"/>
              <a:ext cx="8082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移动站 </a:t>
              </a:r>
              <a:r>
                <a:rPr kumimoji="1" lang="en-US" altLang="zh-CN" sz="1200" b="1" dirty="0">
                  <a:solidFill>
                    <a:srgbClr val="0000FF"/>
                  </a:solidFill>
                  <a:latin typeface="微软雅黑" panose="020B0503020204020204" pitchFamily="34" charset="-122"/>
                  <a:ea typeface="微软雅黑" panose="020B0503020204020204" pitchFamily="34" charset="-122"/>
                </a:rPr>
                <a:t>A</a:t>
              </a:r>
            </a:p>
          </p:txBody>
        </p:sp>
        <p:sp>
          <p:nvSpPr>
            <p:cNvPr id="16" name="Line 94"/>
            <p:cNvSpPr>
              <a:spLocks noChangeShapeType="1"/>
            </p:cNvSpPr>
            <p:nvPr/>
          </p:nvSpPr>
          <p:spPr bwMode="auto">
            <a:xfrm>
              <a:off x="2938103" y="1663925"/>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17" name="Picture 9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4299" y="2027245"/>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 name="Text Box 96"/>
            <p:cNvSpPr txBox="1">
              <a:spLocks noChangeArrowheads="1"/>
            </p:cNvSpPr>
            <p:nvPr/>
          </p:nvSpPr>
          <p:spPr bwMode="auto">
            <a:xfrm>
              <a:off x="2587875" y="1184755"/>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归属网络</a:t>
              </a:r>
            </a:p>
          </p:txBody>
        </p:sp>
        <p:sp>
          <p:nvSpPr>
            <p:cNvPr id="19" name="Text Box 97"/>
            <p:cNvSpPr txBox="1">
              <a:spLocks noChangeArrowheads="1"/>
            </p:cNvSpPr>
            <p:nvPr/>
          </p:nvSpPr>
          <p:spPr bwMode="auto">
            <a:xfrm>
              <a:off x="5592738" y="1184755"/>
              <a:ext cx="9685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a:latin typeface="微软雅黑" panose="020B0503020204020204" pitchFamily="34" charset="-122"/>
                  <a:ea typeface="微软雅黑" panose="020B0503020204020204" pitchFamily="34" charset="-122"/>
                </a:rPr>
                <a:t>被访网络 </a:t>
              </a:r>
              <a:r>
                <a:rPr kumimoji="1" lang="en-US" altLang="zh-CN" sz="1100" b="1">
                  <a:latin typeface="微软雅黑" panose="020B0503020204020204" pitchFamily="34" charset="-122"/>
                  <a:ea typeface="微软雅黑" panose="020B0503020204020204" pitchFamily="34" charset="-122"/>
                </a:rPr>
                <a:t>N</a:t>
              </a:r>
              <a:r>
                <a:rPr kumimoji="1" lang="en-US" altLang="zh-CN" sz="1100" b="1" baseline="-25000">
                  <a:latin typeface="微软雅黑" panose="020B0503020204020204" pitchFamily="34" charset="-122"/>
                  <a:ea typeface="微软雅黑" panose="020B0503020204020204" pitchFamily="34" charset="-122"/>
                </a:rPr>
                <a:t>1</a:t>
              </a:r>
            </a:p>
          </p:txBody>
        </p:sp>
        <p:sp>
          <p:nvSpPr>
            <p:cNvPr id="20" name="Text Box 98"/>
            <p:cNvSpPr txBox="1">
              <a:spLocks noChangeArrowheads="1"/>
            </p:cNvSpPr>
            <p:nvPr/>
          </p:nvSpPr>
          <p:spPr bwMode="auto">
            <a:xfrm>
              <a:off x="5665164" y="2012936"/>
              <a:ext cx="889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锚外地代理</a:t>
              </a:r>
            </a:p>
          </p:txBody>
        </p:sp>
        <p:sp>
          <p:nvSpPr>
            <p:cNvPr id="21" name="Text Box 99"/>
            <p:cNvSpPr txBox="1">
              <a:spLocks noChangeArrowheads="1"/>
            </p:cNvSpPr>
            <p:nvPr/>
          </p:nvSpPr>
          <p:spPr bwMode="auto">
            <a:xfrm>
              <a:off x="2257564" y="1966148"/>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归属代理</a:t>
              </a:r>
            </a:p>
          </p:txBody>
        </p:sp>
        <p:sp>
          <p:nvSpPr>
            <p:cNvPr id="33" name="Line 111"/>
            <p:cNvSpPr>
              <a:spLocks noChangeShapeType="1"/>
            </p:cNvSpPr>
            <p:nvPr/>
          </p:nvSpPr>
          <p:spPr bwMode="auto">
            <a:xfrm flipH="1" flipV="1">
              <a:off x="3253497" y="2135132"/>
              <a:ext cx="779461" cy="648107"/>
            </a:xfrm>
            <a:prstGeom prst="line">
              <a:avLst/>
            </a:prstGeom>
            <a:noFill/>
            <a:ln w="19050">
              <a:solidFill>
                <a:srgbClr val="FF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Text Box 112"/>
            <p:cNvSpPr txBox="1">
              <a:spLocks noChangeArrowheads="1"/>
            </p:cNvSpPr>
            <p:nvPr/>
          </p:nvSpPr>
          <p:spPr bwMode="auto">
            <a:xfrm>
              <a:off x="2790658" y="2706518"/>
              <a:ext cx="7986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通信者 </a:t>
              </a:r>
              <a:r>
                <a:rPr kumimoji="1" lang="en-US" altLang="zh-CN" sz="1200" b="1" dirty="0">
                  <a:solidFill>
                    <a:srgbClr val="0000FF"/>
                  </a:solidFill>
                  <a:latin typeface="微软雅黑" panose="020B0503020204020204" pitchFamily="34" charset="-122"/>
                  <a:ea typeface="微软雅黑" panose="020B0503020204020204" pitchFamily="34" charset="-122"/>
                </a:rPr>
                <a:t>B</a:t>
              </a:r>
            </a:p>
          </p:txBody>
        </p:sp>
        <p:sp>
          <p:nvSpPr>
            <p:cNvPr id="35" name="Line 113"/>
            <p:cNvSpPr>
              <a:spLocks noChangeShapeType="1"/>
            </p:cNvSpPr>
            <p:nvPr/>
          </p:nvSpPr>
          <p:spPr bwMode="auto">
            <a:xfrm rot="16200000" flipV="1">
              <a:off x="2981072"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Line 125"/>
            <p:cNvSpPr>
              <a:spLocks noChangeShapeType="1"/>
            </p:cNvSpPr>
            <p:nvPr/>
          </p:nvSpPr>
          <p:spPr bwMode="auto">
            <a:xfrm>
              <a:off x="3097948" y="1847172"/>
              <a:ext cx="3437" cy="18324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48" name="Picture 1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1541" y="2027245"/>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9" name="Line 127"/>
            <p:cNvSpPr>
              <a:spLocks noChangeShapeType="1"/>
            </p:cNvSpPr>
            <p:nvPr/>
          </p:nvSpPr>
          <p:spPr bwMode="auto">
            <a:xfrm rot="16200000" flipV="1">
              <a:off x="5866021" y="1418339"/>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Line 139"/>
            <p:cNvSpPr>
              <a:spLocks noChangeShapeType="1"/>
            </p:cNvSpPr>
            <p:nvPr/>
          </p:nvSpPr>
          <p:spPr bwMode="auto">
            <a:xfrm flipH="1">
              <a:off x="5592738" y="1847172"/>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140"/>
            <p:cNvSpPr txBox="1">
              <a:spLocks noChangeArrowheads="1"/>
            </p:cNvSpPr>
            <p:nvPr/>
          </p:nvSpPr>
          <p:spPr bwMode="auto">
            <a:xfrm flipH="1">
              <a:off x="6202329" y="1847170"/>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3" name="Text Box 141"/>
            <p:cNvSpPr txBox="1">
              <a:spLocks noChangeArrowheads="1"/>
            </p:cNvSpPr>
            <p:nvPr/>
          </p:nvSpPr>
          <p:spPr bwMode="auto">
            <a:xfrm flipH="1">
              <a:off x="4572315" y="25103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4" name="Text Box 142"/>
            <p:cNvSpPr txBox="1">
              <a:spLocks noChangeArrowheads="1"/>
            </p:cNvSpPr>
            <p:nvPr/>
          </p:nvSpPr>
          <p:spPr bwMode="auto">
            <a:xfrm flipH="1">
              <a:off x="3525349" y="2248562"/>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65" name="Text Box 143"/>
            <p:cNvSpPr txBox="1">
              <a:spLocks noChangeArrowheads="1"/>
            </p:cNvSpPr>
            <p:nvPr/>
          </p:nvSpPr>
          <p:spPr bwMode="auto">
            <a:xfrm>
              <a:off x="5586388" y="1497321"/>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pic>
          <p:nvPicPr>
            <p:cNvPr id="66" name="Picture 1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4285" y="2783238"/>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7" name="Text Box 145"/>
            <p:cNvSpPr txBox="1">
              <a:spLocks noChangeArrowheads="1"/>
            </p:cNvSpPr>
            <p:nvPr/>
          </p:nvSpPr>
          <p:spPr bwMode="auto">
            <a:xfrm>
              <a:off x="3742342" y="2880785"/>
              <a:ext cx="8169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FF00FF"/>
                  </a:solidFill>
                  <a:latin typeface="微软雅黑" panose="020B0503020204020204" pitchFamily="34" charset="-122"/>
                  <a:ea typeface="微软雅黑" panose="020B0503020204020204" pitchFamily="34" charset="-122"/>
                </a:rPr>
                <a:t>通信者</a:t>
              </a:r>
            </a:p>
            <a:p>
              <a:pPr algn="ctr"/>
              <a:r>
                <a:rPr kumimoji="1" lang="zh-CN" altLang="en-US" sz="1200" b="1" dirty="0">
                  <a:solidFill>
                    <a:srgbClr val="FF00FF"/>
                  </a:solidFill>
                  <a:latin typeface="微软雅黑" panose="020B0503020204020204" pitchFamily="34" charset="-122"/>
                  <a:ea typeface="微软雅黑" panose="020B0503020204020204" pitchFamily="34" charset="-122"/>
                </a:rPr>
                <a:t>代理</a:t>
              </a:r>
            </a:p>
          </p:txBody>
        </p:sp>
        <p:sp>
          <p:nvSpPr>
            <p:cNvPr id="68" name="Line 174"/>
            <p:cNvSpPr>
              <a:spLocks noChangeShapeType="1"/>
            </p:cNvSpPr>
            <p:nvPr/>
          </p:nvSpPr>
          <p:spPr bwMode="auto">
            <a:xfrm flipH="1">
              <a:off x="7127795" y="2484917"/>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pic>
          <p:nvPicPr>
            <p:cNvPr id="69"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6303" y="2844272"/>
              <a:ext cx="324847" cy="13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0" name="Text Box 176"/>
            <p:cNvSpPr txBox="1">
              <a:spLocks noChangeArrowheads="1"/>
            </p:cNvSpPr>
            <p:nvPr/>
          </p:nvSpPr>
          <p:spPr bwMode="auto">
            <a:xfrm>
              <a:off x="6041860" y="3043449"/>
              <a:ext cx="8899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新外地代理</a:t>
              </a:r>
            </a:p>
          </p:txBody>
        </p:sp>
        <p:sp>
          <p:nvSpPr>
            <p:cNvPr id="71" name="Line 177"/>
            <p:cNvSpPr>
              <a:spLocks noChangeShapeType="1"/>
            </p:cNvSpPr>
            <p:nvPr/>
          </p:nvSpPr>
          <p:spPr bwMode="auto">
            <a:xfrm rot="16200000" flipV="1">
              <a:off x="6778026" y="2235365"/>
              <a:ext cx="0" cy="85766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3" name="Line 189"/>
            <p:cNvSpPr>
              <a:spLocks noChangeShapeType="1"/>
            </p:cNvSpPr>
            <p:nvPr/>
          </p:nvSpPr>
          <p:spPr bwMode="auto">
            <a:xfrm flipH="1">
              <a:off x="6504742" y="2664198"/>
              <a:ext cx="0" cy="17928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4" name="Text Box 190"/>
            <p:cNvSpPr txBox="1">
              <a:spLocks noChangeArrowheads="1"/>
            </p:cNvSpPr>
            <p:nvPr/>
          </p:nvSpPr>
          <p:spPr bwMode="auto">
            <a:xfrm>
              <a:off x="5998181" y="2285101"/>
              <a:ext cx="96853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100" b="1" dirty="0">
                  <a:latin typeface="微软雅黑" panose="020B0503020204020204" pitchFamily="34" charset="-122"/>
                  <a:ea typeface="微软雅黑" panose="020B0503020204020204" pitchFamily="34" charset="-122"/>
                </a:rPr>
                <a:t>被访网络 </a:t>
              </a:r>
              <a:r>
                <a:rPr kumimoji="1" lang="en-US" altLang="zh-CN" sz="1100" b="1" dirty="0">
                  <a:latin typeface="微软雅黑" panose="020B0503020204020204" pitchFamily="34" charset="-122"/>
                  <a:ea typeface="微软雅黑" panose="020B0503020204020204" pitchFamily="34" charset="-122"/>
                </a:rPr>
                <a:t>N</a:t>
              </a:r>
              <a:r>
                <a:rPr kumimoji="1" lang="en-US" altLang="zh-CN" sz="1100" b="1" baseline="-25000" dirty="0">
                  <a:latin typeface="微软雅黑" panose="020B0503020204020204" pitchFamily="34" charset="-122"/>
                  <a:ea typeface="微软雅黑" panose="020B0503020204020204" pitchFamily="34" charset="-122"/>
                </a:rPr>
                <a:t>2</a:t>
              </a:r>
            </a:p>
          </p:txBody>
        </p:sp>
        <p:sp>
          <p:nvSpPr>
            <p:cNvPr id="85" name="Line 191"/>
            <p:cNvSpPr>
              <a:spLocks noChangeShapeType="1"/>
            </p:cNvSpPr>
            <p:nvPr/>
          </p:nvSpPr>
          <p:spPr bwMode="auto">
            <a:xfrm>
              <a:off x="6021568" y="1775777"/>
              <a:ext cx="283597" cy="161036"/>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6" name="Line 192"/>
            <p:cNvSpPr>
              <a:spLocks noChangeShapeType="1"/>
            </p:cNvSpPr>
            <p:nvPr/>
          </p:nvSpPr>
          <p:spPr bwMode="auto">
            <a:xfrm flipV="1">
              <a:off x="4344914" y="2135132"/>
              <a:ext cx="1052744" cy="648901"/>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7" name="Line 193"/>
            <p:cNvSpPr>
              <a:spLocks noChangeShapeType="1"/>
            </p:cNvSpPr>
            <p:nvPr/>
          </p:nvSpPr>
          <p:spPr bwMode="auto">
            <a:xfrm rot="10800000" flipV="1">
              <a:off x="6621618" y="2556312"/>
              <a:ext cx="428832" cy="287960"/>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8" name="Line 194"/>
            <p:cNvSpPr>
              <a:spLocks noChangeShapeType="1"/>
            </p:cNvSpPr>
            <p:nvPr/>
          </p:nvSpPr>
          <p:spPr bwMode="auto">
            <a:xfrm flipH="1" flipV="1">
              <a:off x="5670082" y="2135132"/>
              <a:ext cx="679112" cy="708347"/>
            </a:xfrm>
            <a:prstGeom prst="line">
              <a:avLst/>
            </a:prstGeom>
            <a:noFill/>
            <a:ln w="38100">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9" name="Freeform 195"/>
            <p:cNvSpPr>
              <a:spLocks/>
            </p:cNvSpPr>
            <p:nvPr/>
          </p:nvSpPr>
          <p:spPr bwMode="auto">
            <a:xfrm>
              <a:off x="5524537" y="2139037"/>
              <a:ext cx="1614035" cy="871835"/>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 name="connsiteX0" fmla="*/ 0 w 9640"/>
                <a:gd name="connsiteY0" fmla="*/ 0 h 9127"/>
                <a:gd name="connsiteX1" fmla="*/ 581 w 9640"/>
                <a:gd name="connsiteY1" fmla="*/ 3258 h 9127"/>
                <a:gd name="connsiteX2" fmla="*/ 1500 w 9640"/>
                <a:gd name="connsiteY2" fmla="*/ 6165 h 9127"/>
                <a:gd name="connsiteX3" fmla="*/ 3163 w 9640"/>
                <a:gd name="connsiteY3" fmla="*/ 8967 h 9127"/>
                <a:gd name="connsiteX4" fmla="*/ 6183 w 9640"/>
                <a:gd name="connsiteY4" fmla="*/ 8385 h 9127"/>
                <a:gd name="connsiteX5" fmla="*/ 9640 w 9640"/>
                <a:gd name="connsiteY5" fmla="*/ 5055 h 9127"/>
                <a:gd name="connsiteX0" fmla="*/ 0 w 8944"/>
                <a:gd name="connsiteY0" fmla="*/ 0 h 10000"/>
                <a:gd name="connsiteX1" fmla="*/ 603 w 8944"/>
                <a:gd name="connsiteY1" fmla="*/ 3570 h 10000"/>
                <a:gd name="connsiteX2" fmla="*/ 1556 w 8944"/>
                <a:gd name="connsiteY2" fmla="*/ 6755 h 10000"/>
                <a:gd name="connsiteX3" fmla="*/ 3281 w 8944"/>
                <a:gd name="connsiteY3" fmla="*/ 9825 h 10000"/>
                <a:gd name="connsiteX4" fmla="*/ 6414 w 8944"/>
                <a:gd name="connsiteY4" fmla="*/ 9187 h 10000"/>
                <a:gd name="connsiteX5" fmla="*/ 8944 w 8944"/>
                <a:gd name="connsiteY5" fmla="*/ 4998 h 10000"/>
                <a:gd name="connsiteX0" fmla="*/ 0 w 10000"/>
                <a:gd name="connsiteY0" fmla="*/ 0 h 10000"/>
                <a:gd name="connsiteX1" fmla="*/ 674 w 10000"/>
                <a:gd name="connsiteY1" fmla="*/ 3570 h 10000"/>
                <a:gd name="connsiteX2" fmla="*/ 1740 w 10000"/>
                <a:gd name="connsiteY2" fmla="*/ 6755 h 10000"/>
                <a:gd name="connsiteX3" fmla="*/ 3668 w 10000"/>
                <a:gd name="connsiteY3" fmla="*/ 9825 h 10000"/>
                <a:gd name="connsiteX4" fmla="*/ 7171 w 10000"/>
                <a:gd name="connsiteY4" fmla="*/ 9187 h 10000"/>
                <a:gd name="connsiteX5" fmla="*/ 10000 w 10000"/>
                <a:gd name="connsiteY5" fmla="*/ 4998 h 10000"/>
                <a:gd name="connsiteX0" fmla="*/ 0 w 10000"/>
                <a:gd name="connsiteY0" fmla="*/ 0 h 9656"/>
                <a:gd name="connsiteX1" fmla="*/ 674 w 10000"/>
                <a:gd name="connsiteY1" fmla="*/ 3570 h 9656"/>
                <a:gd name="connsiteX2" fmla="*/ 1740 w 10000"/>
                <a:gd name="connsiteY2" fmla="*/ 6755 h 9656"/>
                <a:gd name="connsiteX3" fmla="*/ 4376 w 10000"/>
                <a:gd name="connsiteY3" fmla="*/ 9284 h 9656"/>
                <a:gd name="connsiteX4" fmla="*/ 7171 w 10000"/>
                <a:gd name="connsiteY4" fmla="*/ 9187 h 9656"/>
                <a:gd name="connsiteX5" fmla="*/ 10000 w 10000"/>
                <a:gd name="connsiteY5" fmla="*/ 4998 h 9656"/>
                <a:gd name="connsiteX0" fmla="*/ 0 w 10000"/>
                <a:gd name="connsiteY0" fmla="*/ 0 h 9984"/>
                <a:gd name="connsiteX1" fmla="*/ 674 w 10000"/>
                <a:gd name="connsiteY1" fmla="*/ 3697 h 9984"/>
                <a:gd name="connsiteX2" fmla="*/ 2684 w 10000"/>
                <a:gd name="connsiteY2" fmla="*/ 7276 h 9984"/>
                <a:gd name="connsiteX3" fmla="*/ 4376 w 10000"/>
                <a:gd name="connsiteY3" fmla="*/ 9615 h 9984"/>
                <a:gd name="connsiteX4" fmla="*/ 7171 w 10000"/>
                <a:gd name="connsiteY4" fmla="*/ 9514 h 9984"/>
                <a:gd name="connsiteX5" fmla="*/ 10000 w 10000"/>
                <a:gd name="connsiteY5" fmla="*/ 5176 h 9984"/>
                <a:gd name="connsiteX0" fmla="*/ 0 w 10000"/>
                <a:gd name="connsiteY0" fmla="*/ 0 h 9960"/>
                <a:gd name="connsiteX1" fmla="*/ 674 w 10000"/>
                <a:gd name="connsiteY1" fmla="*/ 3703 h 9960"/>
                <a:gd name="connsiteX2" fmla="*/ 2763 w 10000"/>
                <a:gd name="connsiteY2" fmla="*/ 7990 h 9960"/>
                <a:gd name="connsiteX3" fmla="*/ 4376 w 10000"/>
                <a:gd name="connsiteY3" fmla="*/ 9630 h 9960"/>
                <a:gd name="connsiteX4" fmla="*/ 7171 w 10000"/>
                <a:gd name="connsiteY4" fmla="*/ 9529 h 9960"/>
                <a:gd name="connsiteX5" fmla="*/ 10000 w 10000"/>
                <a:gd name="connsiteY5" fmla="*/ 5184 h 9960"/>
                <a:gd name="connsiteX0" fmla="*/ 0 w 10000"/>
                <a:gd name="connsiteY0" fmla="*/ 0 h 10000"/>
                <a:gd name="connsiteX1" fmla="*/ 1028 w 10000"/>
                <a:gd name="connsiteY1" fmla="*/ 4000 h 10000"/>
                <a:gd name="connsiteX2" fmla="*/ 2763 w 10000"/>
                <a:gd name="connsiteY2" fmla="*/ 8022 h 10000"/>
                <a:gd name="connsiteX3" fmla="*/ 4376 w 10000"/>
                <a:gd name="connsiteY3" fmla="*/ 9669 h 10000"/>
                <a:gd name="connsiteX4" fmla="*/ 7171 w 10000"/>
                <a:gd name="connsiteY4" fmla="*/ 9567 h 10000"/>
                <a:gd name="connsiteX5" fmla="*/ 10000 w 10000"/>
                <a:gd name="connsiteY5" fmla="*/ 5205 h 10000"/>
                <a:gd name="connsiteX0" fmla="*/ 0 w 10000"/>
                <a:gd name="connsiteY0" fmla="*/ 0 h 10039"/>
                <a:gd name="connsiteX1" fmla="*/ 1028 w 10000"/>
                <a:gd name="connsiteY1" fmla="*/ 4000 h 10039"/>
                <a:gd name="connsiteX2" fmla="*/ 2488 w 10000"/>
                <a:gd name="connsiteY2" fmla="*/ 7317 h 10039"/>
                <a:gd name="connsiteX3" fmla="*/ 4376 w 10000"/>
                <a:gd name="connsiteY3" fmla="*/ 9669 h 10039"/>
                <a:gd name="connsiteX4" fmla="*/ 7171 w 10000"/>
                <a:gd name="connsiteY4" fmla="*/ 9567 h 10039"/>
                <a:gd name="connsiteX5" fmla="*/ 10000 w 10000"/>
                <a:gd name="connsiteY5" fmla="*/ 5205 h 10039"/>
                <a:gd name="connsiteX0" fmla="*/ 0 w 10000"/>
                <a:gd name="connsiteY0" fmla="*/ 0 h 9881"/>
                <a:gd name="connsiteX1" fmla="*/ 1028 w 10000"/>
                <a:gd name="connsiteY1" fmla="*/ 4000 h 9881"/>
                <a:gd name="connsiteX2" fmla="*/ 2488 w 10000"/>
                <a:gd name="connsiteY2" fmla="*/ 7317 h 9881"/>
                <a:gd name="connsiteX3" fmla="*/ 4337 w 10000"/>
                <a:gd name="connsiteY3" fmla="*/ 9176 h 9881"/>
                <a:gd name="connsiteX4" fmla="*/ 7171 w 10000"/>
                <a:gd name="connsiteY4" fmla="*/ 9567 h 9881"/>
                <a:gd name="connsiteX5" fmla="*/ 10000 w 10000"/>
                <a:gd name="connsiteY5" fmla="*/ 5205 h 9881"/>
                <a:gd name="connsiteX0" fmla="*/ 0 w 10000"/>
                <a:gd name="connsiteY0" fmla="*/ 0 h 10046"/>
                <a:gd name="connsiteX1" fmla="*/ 1028 w 10000"/>
                <a:gd name="connsiteY1" fmla="*/ 4048 h 10046"/>
                <a:gd name="connsiteX2" fmla="*/ 2488 w 10000"/>
                <a:gd name="connsiteY2" fmla="*/ 7405 h 10046"/>
                <a:gd name="connsiteX3" fmla="*/ 4337 w 10000"/>
                <a:gd name="connsiteY3" fmla="*/ 9287 h 10046"/>
                <a:gd name="connsiteX4" fmla="*/ 7171 w 10000"/>
                <a:gd name="connsiteY4" fmla="*/ 9682 h 10046"/>
                <a:gd name="connsiteX5" fmla="*/ 10000 w 10000"/>
                <a:gd name="connsiteY5" fmla="*/ 5268 h 10046"/>
                <a:gd name="connsiteX0" fmla="*/ 0 w 10000"/>
                <a:gd name="connsiteY0" fmla="*/ 0 h 9856"/>
                <a:gd name="connsiteX1" fmla="*/ 1028 w 10000"/>
                <a:gd name="connsiteY1" fmla="*/ 4048 h 9856"/>
                <a:gd name="connsiteX2" fmla="*/ 2488 w 10000"/>
                <a:gd name="connsiteY2" fmla="*/ 7405 h 9856"/>
                <a:gd name="connsiteX3" fmla="*/ 4337 w 10000"/>
                <a:gd name="connsiteY3" fmla="*/ 9287 h 9856"/>
                <a:gd name="connsiteX4" fmla="*/ 7171 w 10000"/>
                <a:gd name="connsiteY4" fmla="*/ 9682 h 9856"/>
                <a:gd name="connsiteX5" fmla="*/ 10000 w 10000"/>
                <a:gd name="connsiteY5" fmla="*/ 5268 h 9856"/>
                <a:gd name="connsiteX0" fmla="*/ 0 w 10000"/>
                <a:gd name="connsiteY0" fmla="*/ 0 h 9933"/>
                <a:gd name="connsiteX1" fmla="*/ 1028 w 10000"/>
                <a:gd name="connsiteY1" fmla="*/ 4107 h 9933"/>
                <a:gd name="connsiteX2" fmla="*/ 2488 w 10000"/>
                <a:gd name="connsiteY2" fmla="*/ 7513 h 9933"/>
                <a:gd name="connsiteX3" fmla="*/ 4337 w 10000"/>
                <a:gd name="connsiteY3" fmla="*/ 9423 h 9933"/>
                <a:gd name="connsiteX4" fmla="*/ 7171 w 10000"/>
                <a:gd name="connsiteY4" fmla="*/ 9823 h 9933"/>
                <a:gd name="connsiteX5" fmla="*/ 10000 w 10000"/>
                <a:gd name="connsiteY5" fmla="*/ 5345 h 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33">
                  <a:moveTo>
                    <a:pt x="0" y="0"/>
                  </a:moveTo>
                  <a:cubicBezTo>
                    <a:pt x="178" y="763"/>
                    <a:pt x="613" y="2855"/>
                    <a:pt x="1028" y="4107"/>
                  </a:cubicBezTo>
                  <a:cubicBezTo>
                    <a:pt x="1443" y="5359"/>
                    <a:pt x="1937" y="6627"/>
                    <a:pt x="2488" y="7513"/>
                  </a:cubicBezTo>
                  <a:cubicBezTo>
                    <a:pt x="3039" y="8400"/>
                    <a:pt x="3910" y="9184"/>
                    <a:pt x="4337" y="9423"/>
                  </a:cubicBezTo>
                  <a:cubicBezTo>
                    <a:pt x="4764" y="9662"/>
                    <a:pt x="5919" y="10153"/>
                    <a:pt x="7171" y="9823"/>
                  </a:cubicBezTo>
                  <a:cubicBezTo>
                    <a:pt x="8423" y="9494"/>
                    <a:pt x="9478" y="7100"/>
                    <a:pt x="10000" y="5345"/>
                  </a:cubicBezTo>
                </a:path>
              </a:pathLst>
            </a:custGeom>
            <a:noFill/>
            <a:ln w="38100" cmpd="sng">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0" name="Text Box 196"/>
            <p:cNvSpPr txBox="1">
              <a:spLocks noChangeArrowheads="1"/>
            </p:cNvSpPr>
            <p:nvPr/>
          </p:nvSpPr>
          <p:spPr bwMode="auto">
            <a:xfrm>
              <a:off x="7148849" y="2323844"/>
              <a:ext cx="29046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A</a:t>
              </a:r>
            </a:p>
          </p:txBody>
        </p:sp>
        <p:sp>
          <p:nvSpPr>
            <p:cNvPr id="91" name="Text Box 197"/>
            <p:cNvSpPr txBox="1">
              <a:spLocks noChangeArrowheads="1"/>
            </p:cNvSpPr>
            <p:nvPr/>
          </p:nvSpPr>
          <p:spPr bwMode="auto">
            <a:xfrm flipH="1">
              <a:off x="5682114" y="182892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sym typeface="Wingdings" pitchFamily="2" charset="2"/>
                </a:rPr>
                <a:t></a:t>
              </a:r>
            </a:p>
          </p:txBody>
        </p:sp>
        <p:sp>
          <p:nvSpPr>
            <p:cNvPr id="92" name="Text Box 198"/>
            <p:cNvSpPr txBox="1">
              <a:spLocks noChangeArrowheads="1"/>
            </p:cNvSpPr>
            <p:nvPr/>
          </p:nvSpPr>
          <p:spPr bwMode="auto">
            <a:xfrm flipH="1">
              <a:off x="6711566" y="244046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3" name="Line 199"/>
            <p:cNvSpPr>
              <a:spLocks noChangeShapeType="1"/>
            </p:cNvSpPr>
            <p:nvPr/>
          </p:nvSpPr>
          <p:spPr bwMode="auto">
            <a:xfrm flipV="1">
              <a:off x="5631410" y="1739286"/>
              <a:ext cx="233752" cy="287960"/>
            </a:xfrm>
            <a:prstGeom prst="line">
              <a:avLst/>
            </a:prstGeom>
            <a:noFill/>
            <a:ln w="190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4" name="Text Box 200"/>
            <p:cNvSpPr txBox="1">
              <a:spLocks noChangeArrowheads="1"/>
            </p:cNvSpPr>
            <p:nvPr/>
          </p:nvSpPr>
          <p:spPr bwMode="auto">
            <a:xfrm flipH="1">
              <a:off x="5696914" y="2319217"/>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sp>
          <p:nvSpPr>
            <p:cNvPr id="95" name="Text Box 201"/>
            <p:cNvSpPr txBox="1">
              <a:spLocks noChangeArrowheads="1"/>
            </p:cNvSpPr>
            <p:nvPr/>
          </p:nvSpPr>
          <p:spPr bwMode="auto">
            <a:xfrm flipH="1">
              <a:off x="5556440" y="2557650"/>
              <a:ext cx="3225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sym typeface="Wingdings" pitchFamily="2" charset="2"/>
                </a:rPr>
                <a:t></a:t>
              </a:r>
            </a:p>
          </p:txBody>
        </p:sp>
        <p:grpSp>
          <p:nvGrpSpPr>
            <p:cNvPr id="100" name="组合 99"/>
            <p:cNvGrpSpPr/>
            <p:nvPr/>
          </p:nvGrpSpPr>
          <p:grpSpPr>
            <a:xfrm>
              <a:off x="6974567" y="2238322"/>
              <a:ext cx="309983" cy="332183"/>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Text Box 93"/>
            <p:cNvSpPr txBox="1">
              <a:spLocks noChangeArrowheads="1"/>
            </p:cNvSpPr>
            <p:nvPr/>
          </p:nvSpPr>
          <p:spPr bwMode="auto">
            <a:xfrm>
              <a:off x="4057785" y="186207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广域网</a:t>
              </a:r>
            </a:p>
          </p:txBody>
        </p:sp>
        <p:sp>
          <p:nvSpPr>
            <p:cNvPr id="15" name="Line 92"/>
            <p:cNvSpPr>
              <a:spLocks noChangeShapeType="1"/>
            </p:cNvSpPr>
            <p:nvPr/>
          </p:nvSpPr>
          <p:spPr bwMode="auto">
            <a:xfrm>
              <a:off x="3058417" y="1716289"/>
              <a:ext cx="2763776" cy="4760"/>
            </a:xfrm>
            <a:prstGeom prst="line">
              <a:avLst/>
            </a:prstGeom>
            <a:noFill/>
            <a:ln w="38100">
              <a:solidFill>
                <a:srgbClr val="FF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5755046" y="1427980"/>
              <a:ext cx="309983" cy="332183"/>
              <a:chOff x="2565534" y="4101618"/>
              <a:chExt cx="360485" cy="386301"/>
            </a:xfrm>
          </p:grpSpPr>
          <p:sp>
            <p:nvSpPr>
              <p:cNvPr id="1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5" name="Group 424"/>
              <p:cNvGrpSpPr>
                <a:grpSpLocks/>
              </p:cNvGrpSpPr>
              <p:nvPr/>
            </p:nvGrpSpPr>
            <p:grpSpPr bwMode="auto">
              <a:xfrm>
                <a:off x="2565534" y="4101618"/>
                <a:ext cx="360485" cy="119330"/>
                <a:chOff x="748" y="2251"/>
                <a:chExt cx="306" cy="90"/>
              </a:xfrm>
            </p:grpSpPr>
            <p:sp>
              <p:nvSpPr>
                <p:cNvPr id="1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组合 122"/>
            <p:cNvGrpSpPr/>
            <p:nvPr/>
          </p:nvGrpSpPr>
          <p:grpSpPr>
            <a:xfrm>
              <a:off x="3538026" y="2652421"/>
              <a:ext cx="309983" cy="332183"/>
              <a:chOff x="2565534" y="4101618"/>
              <a:chExt cx="360485" cy="386301"/>
            </a:xfrm>
          </p:grpSpPr>
          <p:sp>
            <p:nvSpPr>
              <p:cNvPr id="1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5" name="Group 424"/>
              <p:cNvGrpSpPr>
                <a:grpSpLocks/>
              </p:cNvGrpSpPr>
              <p:nvPr/>
            </p:nvGrpSpPr>
            <p:grpSpPr bwMode="auto">
              <a:xfrm>
                <a:off x="2565534" y="4101618"/>
                <a:ext cx="360485" cy="119330"/>
                <a:chOff x="748" y="2251"/>
                <a:chExt cx="306" cy="90"/>
              </a:xfrm>
            </p:grpSpPr>
            <p:sp>
              <p:nvSpPr>
                <p:cNvPr id="1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3" name="组合 132"/>
            <p:cNvGrpSpPr/>
            <p:nvPr/>
          </p:nvGrpSpPr>
          <p:grpSpPr>
            <a:xfrm>
              <a:off x="2789461" y="1454216"/>
              <a:ext cx="309983" cy="332183"/>
              <a:chOff x="2565534" y="4101618"/>
              <a:chExt cx="360485" cy="386301"/>
            </a:xfrm>
          </p:grpSpPr>
          <p:sp>
            <p:nvSpPr>
              <p:cNvPr id="1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35" name="Group 424"/>
              <p:cNvGrpSpPr>
                <a:grpSpLocks/>
              </p:cNvGrpSpPr>
              <p:nvPr/>
            </p:nvGrpSpPr>
            <p:grpSpPr bwMode="auto">
              <a:xfrm>
                <a:off x="2565534" y="4101618"/>
                <a:ext cx="360485" cy="119330"/>
                <a:chOff x="748" y="2251"/>
                <a:chExt cx="306" cy="90"/>
              </a:xfrm>
            </p:grpSpPr>
            <p:sp>
              <p:nvSpPr>
                <p:cNvPr id="1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6"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238396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11897" y="1065052"/>
            <a:ext cx="8340003" cy="33368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的通信者代理从移动站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的归属代理得到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所漫游到的被访网络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的外地代理。我们把移动站首次漫游到的被访网络的外地代理称为锚外地代理</a:t>
            </a:r>
            <a:r>
              <a:rPr lang="en-US" altLang="zh-CN" sz="1600" b="1" dirty="0">
                <a:latin typeface="微软雅黑" pitchFamily="34" charset="-122"/>
                <a:ea typeface="微软雅黑" pitchFamily="34" charset="-122"/>
              </a:rPr>
              <a:t>(anchor foreign agent)</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通信者代理把</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的数据报再封装后，发送到</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的锚外地代理。</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锚外地代理把拆封后的数据报发送给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移动到另一个被访网络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a:t>
            </a:r>
          </a:p>
          <a:p>
            <a:pPr marL="342900" indent="-342900" eaLnBrk="0" hangingPunct="0">
              <a:lnSpc>
                <a:spcPts val="2300"/>
              </a:lnSpc>
              <a:buClr>
                <a:srgbClr val="0070C0"/>
              </a:buClr>
              <a:buFont typeface="+mj-ea"/>
              <a:buAutoNum type="circleNumDbPlain"/>
            </a:pP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向被访网络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的新外地代理登记。</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新外地代理把</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的新转交地址告诉锚外地代理。</a:t>
            </a:r>
          </a:p>
          <a:p>
            <a:pPr marL="342900" indent="-342900" eaLnBrk="0" hangingPunct="0">
              <a:lnSpc>
                <a:spcPts val="2300"/>
              </a:lnSpc>
              <a:buClr>
                <a:srgbClr val="0070C0"/>
              </a:buClr>
              <a:buFont typeface="+mj-ea"/>
              <a:buAutoNum type="circleNumDbPlain"/>
            </a:pPr>
            <a:r>
              <a:rPr lang="zh-CN" altLang="en-US" sz="1600" b="1" dirty="0">
                <a:latin typeface="微软雅黑" pitchFamily="34" charset="-122"/>
                <a:ea typeface="微软雅黑" pitchFamily="34" charset="-122"/>
              </a:rPr>
              <a:t>当锚外地代理收到发给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的封装数据报后，就用</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的新转交地址对数据报进行再封装，然后发送给被访网络</a:t>
            </a:r>
            <a:r>
              <a:rPr lang="en-US" altLang="zh-CN" sz="1600" b="1" dirty="0">
                <a:latin typeface="微软雅黑" pitchFamily="34" charset="-122"/>
                <a:ea typeface="微软雅黑" pitchFamily="34" charset="-122"/>
              </a:rPr>
              <a:t>N</a:t>
            </a:r>
            <a:r>
              <a:rPr lang="en-US" altLang="zh-CN" sz="1600" b="1" baseline="-25000"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上的新外地代理。在拆封后转发给移动站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a:t>
            </a:r>
          </a:p>
          <a:p>
            <a:pPr eaLnBrk="0" hangingPunct="0">
              <a:lnSpc>
                <a:spcPts val="2300"/>
              </a:lnSpc>
              <a:buClr>
                <a:srgbClr val="0070C0"/>
              </a:buClr>
            </a:pPr>
            <a:r>
              <a:rPr lang="zh-CN" altLang="en-US" sz="1600" b="1" dirty="0">
                <a:latin typeface="微软雅黑" pitchFamily="34" charset="-122"/>
                <a:ea typeface="微软雅黑" pitchFamily="34" charset="-122"/>
              </a:rPr>
              <a:t>同理，如果移动站再漫游到另一个网络，则这个网络的外地代理将仍然要和锚外地代理联 系，以便让锚外地代理以后把发给</a:t>
            </a:r>
            <a:r>
              <a:rPr lang="en-US" altLang="zh-CN" sz="1600" b="1" dirty="0">
                <a:latin typeface="微软雅黑" pitchFamily="34" charset="-122"/>
                <a:ea typeface="微软雅黑" pitchFamily="34" charset="-122"/>
              </a:rPr>
              <a:t>A</a:t>
            </a:r>
            <a:r>
              <a:rPr lang="zh-CN" altLang="en-US" sz="1600" b="1" dirty="0">
                <a:latin typeface="微软雅黑" pitchFamily="34" charset="-122"/>
                <a:ea typeface="微软雅黑" pitchFamily="34" charset="-122"/>
              </a:rPr>
              <a:t>的数据报转发过来。</a:t>
            </a:r>
          </a:p>
        </p:txBody>
      </p:sp>
      <p:sp>
        <p:nvSpPr>
          <p:cNvPr id="3" name="AutoShape 5"/>
          <p:cNvSpPr>
            <a:spLocks noChangeArrowheads="1"/>
          </p:cNvSpPr>
          <p:nvPr/>
        </p:nvSpPr>
        <p:spPr bwMode="auto">
          <a:xfrm>
            <a:off x="511897" y="692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248683" y="658846"/>
            <a:ext cx="46554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使用直接路由选择向移动站发送数据报</a:t>
            </a:r>
          </a:p>
        </p:txBody>
      </p:sp>
    </p:spTree>
    <p:extLst>
      <p:ext uri="{BB962C8B-B14F-4D97-AF65-F5344CB8AC3E}">
        <p14:creationId xmlns:p14="http://schemas.microsoft.com/office/powerpoint/2010/main" val="63764860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3341</TotalTime>
  <Words>8483</Words>
  <Application>Microsoft Office PowerPoint</Application>
  <PresentationFormat>全屏显示(16:9)</PresentationFormat>
  <Paragraphs>1134</Paragraphs>
  <Slides>107</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107</vt:i4>
      </vt:variant>
    </vt:vector>
  </HeadingPairs>
  <TitlesOfParts>
    <vt:vector size="118" baseType="lpstr">
      <vt:lpstr>Times New Roman</vt:lpstr>
      <vt:lpstr>微软雅黑</vt:lpstr>
      <vt:lpstr>宋体</vt:lpstr>
      <vt:lpstr>Wingdings</vt:lpstr>
      <vt:lpstr>Arial</vt:lpstr>
      <vt:lpstr>Calibri</vt:lpstr>
      <vt:lpstr>等线</vt:lpstr>
      <vt:lpstr>等线 Light</vt:lpstr>
      <vt:lpstr>1_Office 主题​​</vt:lpstr>
      <vt:lpstr>自定义设计方案</vt:lpstr>
      <vt:lpstr>Microsoft ClipArt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dr_zhangxy@163.com</cp:lastModifiedBy>
  <cp:revision>473</cp:revision>
  <dcterms:created xsi:type="dcterms:W3CDTF">2018-07-18T08:51:30Z</dcterms:created>
  <dcterms:modified xsi:type="dcterms:W3CDTF">2019-03-09T14:53:50Z</dcterms:modified>
</cp:coreProperties>
</file>