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1" r:id="rId6"/>
    <p:sldId id="269" r:id="rId7"/>
    <p:sldId id="280" r:id="rId8"/>
    <p:sldId id="266" r:id="rId9"/>
    <p:sldId id="271" r:id="rId10"/>
    <p:sldId id="267" r:id="rId11"/>
    <p:sldId id="272" r:id="rId12"/>
    <p:sldId id="274" r:id="rId13"/>
    <p:sldId id="277" r:id="rId14"/>
    <p:sldId id="276" r:id="rId15"/>
    <p:sldId id="275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48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-3219450" y="304800"/>
            <a:ext cx="11906250" cy="4724400"/>
            <a:chOff x="0" y="0"/>
            <a:chExt cx="7502" cy="2976"/>
          </a:xfrm>
        </p:grpSpPr>
        <p:sp>
          <p:nvSpPr>
            <p:cNvPr id="2051" name="直接连接符 2050"/>
            <p:cNvSpPr/>
            <p:nvPr/>
          </p:nvSpPr>
          <p:spPr>
            <a:xfrm>
              <a:off x="2942" y="1392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" name="任意多边形 2051"/>
            <p:cNvSpPr/>
            <p:nvPr/>
          </p:nvSpPr>
          <p:spPr>
            <a:xfrm>
              <a:off x="446" y="672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>
                <a:buClr>
                  <a:srgbClr val="000000"/>
                </a:buClr>
              </a:pPr>
              <a:endParaRPr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3" name="任意多边形 2052"/>
            <p:cNvSpPr/>
            <p:nvPr/>
          </p:nvSpPr>
          <p:spPr>
            <a:xfrm>
              <a:off x="0" y="0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4" name="标题 2053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5" name="副标题 2054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6" name="日期占位符 205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endParaRPr lang="zh-CN" altLang="en-US">
              <a:latin typeface="Verdana" panose="020B0604030504040204" pitchFamily="2" charset="0"/>
            </a:endParaRPr>
          </a:p>
        </p:txBody>
      </p:sp>
      <p:sp>
        <p:nvSpPr>
          <p:cNvPr id="2057" name="页脚占位符 205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endParaRPr lang="zh-CN">
              <a:latin typeface="Verdana" panose="020B0604030504040204" pitchFamily="2" charset="0"/>
            </a:endParaRPr>
          </a:p>
        </p:txBody>
      </p:sp>
      <p:sp>
        <p:nvSpPr>
          <p:cNvPr id="2058" name="灯片编号占位符 205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fld id="{9A0DB2DC-4C9A-4742-B13C-FB6460FD3503}" type="slidenum">
              <a:rPr lang="zh-CN">
                <a:latin typeface="Verdana" panose="020B0604030504040204" pitchFamily="2" charset="0"/>
              </a:rPr>
            </a:fld>
            <a:endParaRPr lang="zh-CN">
              <a:latin typeface="Verdana" panose="020B060403050404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-3235325" y="0"/>
            <a:ext cx="11922125" cy="3810000"/>
            <a:chOff x="0" y="0"/>
            <a:chExt cx="7512" cy="2400"/>
          </a:xfrm>
        </p:grpSpPr>
        <p:sp>
          <p:nvSpPr>
            <p:cNvPr id="1027" name="任意多边形 1026"/>
            <p:cNvSpPr/>
            <p:nvPr/>
          </p:nvSpPr>
          <p:spPr>
            <a:xfrm>
              <a:off x="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>
                <a:buClr>
                  <a:srgbClr val="000000"/>
                </a:buClr>
              </a:pPr>
              <a:endParaRPr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8" name="任意多边形 1027"/>
            <p:cNvSpPr/>
            <p:nvPr/>
          </p:nvSpPr>
          <p:spPr>
            <a:xfrm>
              <a:off x="512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" name="直接连接符 1028"/>
            <p:cNvSpPr/>
            <p:nvPr/>
          </p:nvSpPr>
          <p:spPr>
            <a:xfrm>
              <a:off x="290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2" name="日期占位符 103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2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/>
          </a:p>
        </p:txBody>
      </p:sp>
      <p:sp>
        <p:nvSpPr>
          <p:cNvPr id="1033" name="页脚占位符 103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2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/>
          </a:p>
        </p:txBody>
      </p:sp>
      <p:sp>
        <p:nvSpPr>
          <p:cNvPr id="1034" name="灯片编号占位符 103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2" charset="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5.15.swf" TargetMode="Externa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algn="ctr" defTabSz="914400">
              <a:buNone/>
            </a:pPr>
            <a:r>
              <a:rPr lang="zh-CN" altLang="en-US" sz="48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计算机组成</a:t>
            </a:r>
            <a:r>
              <a:rPr lang="zh-CN" altLang="en-US" sz="4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原理课程总结</a:t>
            </a:r>
            <a:endParaRPr lang="zh-CN" altLang="en-US" sz="4800" b="1" kern="1200" baseline="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2516187"/>
          </a:xfrm>
        </p:spPr>
        <p:txBody>
          <a:bodyPr anchor="t"/>
          <a:p>
            <a:pPr algn="ctr" defTabSz="914400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5400" kern="1200" baseline="0" dirty="0">
                <a:latin typeface="Verdana" panose="020B0604030504040204" pitchFamily="2" charset="0"/>
                <a:ea typeface="华文行楷" panose="02010800040101010101" pitchFamily="2" charset="-122"/>
              </a:rPr>
              <a:t>主讲：张健</a:t>
            </a:r>
            <a:endParaRPr lang="zh-CN" altLang="en-US" sz="5400" kern="1200" baseline="0" dirty="0">
              <a:latin typeface="Verdana" panose="020B0604030504040204" pitchFamily="2" charset="0"/>
              <a:ea typeface="华文行楷" panose="02010800040101010101" pitchFamily="2" charset="-122"/>
            </a:endParaRPr>
          </a:p>
          <a:p>
            <a:pPr algn="ctr" defTabSz="914400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5400" kern="1200" baseline="0" dirty="0">
              <a:latin typeface="Verdana" panose="020B0604030504040204" pitchFamily="2" charset="0"/>
              <a:ea typeface="华文行楷" panose="02010800040101010101" pitchFamily="2" charset="-122"/>
            </a:endParaRPr>
          </a:p>
          <a:p>
            <a:pPr algn="ctr" defTabSz="914400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latin typeface="Times New Roman" panose="02020603050405020304" pitchFamily="2" charset="0"/>
                <a:ea typeface="华文行楷" panose="02010800040101010101" pitchFamily="2" charset="-122"/>
              </a:rPr>
              <a:t>E-mail:2414189903@qq.com</a:t>
            </a:r>
            <a:endParaRPr lang="zh-CN" altLang="en-US" sz="3600" kern="1200" baseline="0" dirty="0">
              <a:latin typeface="Times New Roman" panose="02020603050405020304" pitchFamily="2" charset="0"/>
              <a:ea typeface="华文行楷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存储器</a:t>
            </a:r>
            <a:endParaRPr lang="zh-CN" altLang="en-US" b="1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469187" cy="4114800"/>
          </a:xfrm>
        </p:spPr>
        <p:txBody>
          <a:bodyPr/>
          <a:p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RAM地址范围: </a:t>
            </a: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RAM</a:t>
            </a:r>
            <a:r>
              <a:rPr lang="en-US" altLang="zh-CN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: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sym typeface="+mn-ea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0 0000 0000 0000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0000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)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              </a:t>
            </a:r>
            <a:r>
              <a:rPr lang="zh-CN" altLang="en-US" sz="2400" b="1" dirty="0">
                <a:latin typeface="Times New Roman" panose="02020603050405020304" pitchFamily="2" charset="0"/>
                <a:sym typeface="+mn-ea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sym typeface="+mn-ea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1 1111  1111  1111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1FFFH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RAM</a:t>
            </a:r>
            <a:r>
              <a:rPr lang="en-US" altLang="zh-CN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: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 0000 0000 0000 (2000H)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 1111  1111 (3FFFH)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RAM</a:t>
            </a:r>
            <a:r>
              <a:rPr lang="en-US" altLang="zh-CN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: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 0000 0000 0000 (4000H)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 1111  1111 (5FFFH)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RAM</a:t>
            </a:r>
            <a:r>
              <a:rPr lang="en-US" altLang="zh-CN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4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: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0 0000 0000 0000 (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000H)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sym typeface="+mn-ea"/>
              </a:rPr>
              <a:t>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 1111  1111  1111 (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FFFH)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占位符 15361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312025" cy="4341813"/>
          </a:xfrm>
        </p:spPr>
        <p:txBody>
          <a:bodyPr/>
          <a:p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某微机的地址总线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15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根（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A0~A14)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，数据总线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8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根（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D0~D7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），控制信号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R/W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为读写命令、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RD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为只读命令。采用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8KB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的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ROM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和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RAM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芯片，要求：</a:t>
            </a:r>
            <a:endParaRPr lang="zh-CN" altLang="en-US" sz="25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（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）最低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8KB ROM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地址是系统程序区，最高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16KB RAM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地址是用户区，写出每片存储芯片的类型及地址范围（用十六进制表示）。</a:t>
            </a:r>
            <a:endParaRPr lang="zh-CN" altLang="en-US" sz="25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（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）用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2-4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译码器作为芯片外的高地址译码，画出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CPU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与主存储器的连接逻辑图。（注：主存中间有</a:t>
            </a:r>
            <a:r>
              <a:rPr lang="en-US" altLang="zh-CN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8KB</a:t>
            </a:r>
            <a:r>
              <a:rPr lang="zh-CN" altLang="en-US" sz="2500" b="1">
                <a:latin typeface="Times New Roman" panose="02020603050405020304" pitchFamily="2" charset="0"/>
                <a:ea typeface="Times New Roman" panose="02020603050405020304" pitchFamily="2" charset="0"/>
              </a:rPr>
              <a:t>为空，留作主存储器的扩展）</a:t>
            </a:r>
            <a:endParaRPr lang="zh-CN" altLang="en-US" sz="25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63" name="标题 1536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r>
              <a:rPr lang="zh-CN" altLang="en-US" b="1"/>
              <a:t>存储器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存储器</a:t>
            </a:r>
            <a:endParaRPr lang="zh-CN" altLang="en-US" b="1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1370013" y="1600200"/>
            <a:ext cx="7469187" cy="4341813"/>
          </a:xfrm>
        </p:spPr>
        <p:txBody>
          <a:bodyPr/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解：</a:t>
            </a:r>
            <a:r>
              <a:rPr lang="zh-CN" altLang="en-US" sz="2400" b="1" dirty="0">
                <a:latin typeface="Times New Roman" panose="02020603050405020304" pitchFamily="2" charset="0"/>
              </a:rPr>
              <a:t>CPU的地址线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15</a:t>
            </a:r>
            <a:r>
              <a:rPr lang="zh-CN" altLang="en-US" sz="2400" b="1" dirty="0">
                <a:latin typeface="Times New Roman" panose="02020603050405020304" pitchFamily="2" charset="0"/>
              </a:rPr>
              <a:t>根，因此内存的最大访问空间为：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2</a:t>
            </a:r>
            <a:r>
              <a:rPr lang="zh-CN" altLang="en-US" sz="2400" b="1" baseline="30000" dirty="0">
                <a:solidFill>
                  <a:srgbClr val="0000CC"/>
                </a:solidFill>
                <a:latin typeface="Times New Roman" panose="02020603050405020304" pitchFamily="2" charset="0"/>
              </a:rPr>
              <a:t>15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=32K</a:t>
            </a:r>
            <a:r>
              <a:rPr lang="zh-CN" altLang="en-US" sz="2400" b="1" dirty="0">
                <a:latin typeface="Times New Roman" panose="02020603050405020304" pitchFamily="2" charset="0"/>
              </a:rPr>
              <a:t>，其中最低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8KB </a:t>
            </a:r>
            <a:r>
              <a:rPr lang="zh-CN" altLang="en-US" sz="2400" b="1" dirty="0">
                <a:latin typeface="Times New Roman" panose="02020603050405020304" pitchFamily="2" charset="0"/>
              </a:rPr>
              <a:t>为ROM ( 1片) 。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ROM地址范围: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0 0000 0000 0000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(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   </a:t>
            </a:r>
            <a:r>
              <a:rPr lang="zh-CN" altLang="en-US" sz="2400" b="1" dirty="0">
                <a:latin typeface="Times New Roman" panose="02020603050405020304" pitchFamily="2" charset="0"/>
              </a:rPr>
              <a:t>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1 1111 1111 1111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1FFFH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 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</a:rPr>
              <a:t>最高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16KB</a:t>
            </a:r>
            <a:r>
              <a:rPr lang="zh-CN" altLang="en-US" sz="2400" b="1" dirty="0">
                <a:latin typeface="Times New Roman" panose="02020603050405020304" pitchFamily="2" charset="0"/>
              </a:rPr>
              <a:t>为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RAM</a:t>
            </a:r>
            <a:r>
              <a:rPr lang="zh-CN" altLang="en-US" sz="2400" b="1" dirty="0">
                <a:latin typeface="Times New Roman" panose="02020603050405020304" pitchFamily="2" charset="0"/>
              </a:rPr>
              <a:t>，中间有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8KB</a:t>
            </a:r>
            <a:r>
              <a:rPr lang="zh-CN" altLang="en-US" sz="2400" b="1" dirty="0">
                <a:latin typeface="Times New Roman" panose="02020603050405020304" pitchFamily="2" charset="0"/>
              </a:rPr>
              <a:t>为空。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RAM</a:t>
            </a:r>
            <a:r>
              <a:rPr lang="zh-CN" altLang="en-US" sz="2400" b="1" dirty="0">
                <a:latin typeface="Times New Roman" panose="02020603050405020304" pitchFamily="2" charset="0"/>
              </a:rPr>
              <a:t>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8KB+8KB</a:t>
            </a:r>
            <a:r>
              <a:rPr lang="zh-CN" altLang="en-US" sz="2400" b="1" dirty="0">
                <a:latin typeface="Times New Roman" panose="02020603050405020304" pitchFamily="2" charset="0"/>
              </a:rPr>
              <a:t> (需两片 )</a:t>
            </a:r>
            <a:endParaRPr lang="zh-CN" altLang="en-US" sz="2400" b="1" baseline="30000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RAM地址范围: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0 0000 0000 0000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1111 1111 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FFFH)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0 0000 0000 0000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1111 1111 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FFFH)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占位符 17409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467600" cy="4419600"/>
          </a:xfrm>
        </p:spPr>
        <p:txBody>
          <a:bodyPr/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某微机的地址总线15根（A0~A14)，数据总线8根</a:t>
            </a:r>
            <a:r>
              <a:rPr lang="zh-CN" altLang="en-US" sz="2400" b="1" dirty="0">
                <a:latin typeface="Times New Roman" panose="02020603050405020304" pitchFamily="2" charset="0"/>
              </a:rPr>
              <a:t>(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D0~D7</a:t>
            </a:r>
            <a:r>
              <a:rPr lang="zh-CN" altLang="en-US" sz="2400" b="1" dirty="0">
                <a:latin typeface="Times New Roman" panose="02020603050405020304" pitchFamily="2" charset="0"/>
              </a:rPr>
              <a:t> )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，控制信号R/W为读写命令、RD为只读命令。主存容量分配如下：系统程序区8KB，由ROM芯片组成，用户程序区16KB，由SRAM组成，系统程序工作区4KB，由SRAM组成。现有如下芯片：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（</a:t>
            </a:r>
            <a:r>
              <a:rPr lang="zh-CN" altLang="en-US" sz="2400" b="1" dirty="0">
                <a:latin typeface="Times New Roman" panose="02020603050405020304" pitchFamily="2" charset="0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）ROM：8K×8位。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（2）SRAM：8K×8位、4K×8位。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请从上述芯片中选择适当芯片设计该微机的主存储器，为每个存储区分配地址空间，说明每个芯片的地址范围，并画出CPU与主存储器连接逻辑图。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7411" name="矩形 17410"/>
          <p:cNvSpPr>
            <a:spLocks noGrp="1"/>
          </p:cNvSpPr>
          <p:nvPr/>
        </p:nvSpPr>
        <p:spPr>
          <a:xfrm>
            <a:off x="1422400" y="277813"/>
            <a:ext cx="7312025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b="1"/>
              <a:t>存储器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存储器</a:t>
            </a:r>
            <a:endParaRPr lang="zh-CN" altLang="en-US" b="1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1370013" y="1524000"/>
            <a:ext cx="7469187" cy="4418013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解：</a:t>
            </a:r>
            <a:r>
              <a:rPr lang="zh-CN" altLang="en-US" sz="2200" b="1" dirty="0">
                <a:latin typeface="Times New Roman" panose="02020603050405020304" pitchFamily="2" charset="0"/>
              </a:rPr>
              <a:t>CPU的地址线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15</a:t>
            </a:r>
            <a:r>
              <a:rPr lang="zh-CN" altLang="en-US" sz="2200" b="1" dirty="0">
                <a:latin typeface="Times New Roman" panose="02020603050405020304" pitchFamily="2" charset="0"/>
              </a:rPr>
              <a:t>根，因此内存的最大访问空间为：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2</a:t>
            </a:r>
            <a:r>
              <a:rPr lang="zh-CN" altLang="en-US" sz="2200" b="1" baseline="30000" dirty="0">
                <a:solidFill>
                  <a:srgbClr val="0000CC"/>
                </a:solidFill>
                <a:latin typeface="Times New Roman" panose="02020603050405020304" pitchFamily="2" charset="0"/>
              </a:rPr>
              <a:t>15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=32K</a:t>
            </a:r>
            <a:r>
              <a:rPr lang="zh-CN" altLang="en-US" sz="2200" b="1" dirty="0">
                <a:latin typeface="Times New Roman" panose="02020603050405020304" pitchFamily="2" charset="0"/>
              </a:rPr>
              <a:t>，其中系统程序区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8KB </a:t>
            </a:r>
            <a:r>
              <a:rPr lang="zh-CN" altLang="en-US" sz="2200" b="1" dirty="0">
                <a:latin typeface="Times New Roman" panose="02020603050405020304" pitchFamily="2" charset="0"/>
              </a:rPr>
              <a:t>为ROM ( 1片) 。</a:t>
            </a:r>
            <a:endParaRPr lang="zh-CN" altLang="en-US" sz="2200" b="1" dirty="0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ROM地址范围: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00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0 0000 0000 0000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(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0000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H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endParaRPr lang="zh-CN" altLang="en-US" sz="2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   </a:t>
            </a:r>
            <a:r>
              <a:rPr lang="zh-CN" altLang="en-US" sz="2200" b="1" dirty="0">
                <a:latin typeface="Times New Roman" panose="02020603050405020304" pitchFamily="2" charset="0"/>
              </a:rPr>
              <a:t>      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00</a:t>
            </a:r>
            <a:r>
              <a:rPr lang="zh-CN" altLang="en-US" sz="2200" b="1" dirty="0">
                <a:latin typeface="Times New Roman" panose="02020603050405020304" pitchFamily="2" charset="0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1 1111 1111 1111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(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1FFFH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 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用户程序区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16KB</a:t>
            </a:r>
            <a:r>
              <a:rPr lang="zh-CN" altLang="en-US" sz="2200" b="1" dirty="0">
                <a:latin typeface="Times New Roman" panose="02020603050405020304" pitchFamily="2" charset="0"/>
              </a:rPr>
              <a:t>为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RAM</a:t>
            </a:r>
            <a:r>
              <a:rPr lang="zh-CN" altLang="en-US" sz="2200" b="1" dirty="0">
                <a:latin typeface="Times New Roman" panose="02020603050405020304" pitchFamily="2" charset="0"/>
              </a:rPr>
              <a:t>，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8KB+8KB</a:t>
            </a:r>
            <a:r>
              <a:rPr lang="zh-CN" altLang="en-US" sz="2200" b="1" dirty="0">
                <a:latin typeface="Times New Roman" panose="02020603050405020304" pitchFamily="2" charset="0"/>
              </a:rPr>
              <a:t> 需两片。</a:t>
            </a:r>
            <a:endParaRPr lang="zh-CN" altLang="en-US" sz="2200" b="1" dirty="0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用户RAM地址范围: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01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0 0000 0000 0000  (2000H)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                                   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01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1 1111 1111 1111  (3FFFH)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                                   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10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0 0000 0000 0000  (4000H)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                                   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10</a:t>
            </a:r>
            <a:r>
              <a:rPr lang="zh-CN" altLang="en-US" sz="2200" b="1" dirty="0"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1 1111 1111 1111  (5FFFH)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系统程序工作区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4KB</a:t>
            </a:r>
            <a:r>
              <a:rPr lang="zh-CN" altLang="en-US" sz="2200" b="1" dirty="0">
                <a:latin typeface="Times New Roman" panose="02020603050405020304" pitchFamily="2" charset="0"/>
              </a:rPr>
              <a:t>为RAM，需1片。</a:t>
            </a:r>
            <a:endParaRPr lang="zh-CN" altLang="en-US" sz="2200" b="1" dirty="0">
              <a:latin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2" charset="0"/>
              </a:rPr>
              <a:t>系统</a:t>
            </a:r>
            <a:r>
              <a:rPr lang="zh-CN" altLang="en-US" sz="2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RAM地址范围: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11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0000 0000 0000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6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200" b="1" dirty="0">
                <a:solidFill>
                  <a:srgbClr val="800000"/>
                </a:solidFill>
                <a:latin typeface="Times New Roman" panose="02020603050405020304" pitchFamily="2" charset="0"/>
              </a:rPr>
              <a:t>11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2" charset="0"/>
              </a:rPr>
              <a:t>0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1111 1111 1111  (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6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FFFH)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                  </a:t>
            </a:r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solidFill>
                  <a:schemeClr val="tx2"/>
                </a:solidFill>
                <a:latin typeface="+mj-ea"/>
              </a:rPr>
              <a:t>中央处理器</a:t>
            </a:r>
            <a:endParaRPr lang="zh-CN" altLang="en-US" sz="3600" b="1">
              <a:solidFill>
                <a:schemeClr val="tx2"/>
              </a:solidFill>
              <a:latin typeface="+mj-ea"/>
            </a:endParaRPr>
          </a:p>
        </p:txBody>
      </p:sp>
      <p:pic>
        <p:nvPicPr>
          <p:cNvPr id="43011" name="内容占位符 43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905000"/>
            <a:ext cx="4714875" cy="4714875"/>
          </a:xfrm>
        </p:spPr>
      </p:pic>
      <p:sp>
        <p:nvSpPr>
          <p:cNvPr id="5" name="文本框 4"/>
          <p:cNvSpPr txBox="1"/>
          <p:nvPr/>
        </p:nvSpPr>
        <p:spPr>
          <a:xfrm>
            <a:off x="4054475" y="756920"/>
            <a:ext cx="4468495" cy="843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30000"/>
              </a:lnSpc>
            </a:pP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1F202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ADD  (R1),  R3   (R1)+R3→R3</a:t>
            </a:r>
            <a:endParaRPr lang="en-US" altLang="zh-CN" sz="2400" b="1">
              <a:solidFill>
                <a:srgbClr val="1F202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3017" name="文本占位符 43016" descr="5a15">
            <a:hlinkClick r:id="rId2"/>
          </p:cNvPr>
          <p:cNvPicPr>
            <a:picLocks noChangeAspect="1"/>
          </p:cNvPicPr>
          <p:nvPr/>
        </p:nvPicPr>
        <p:blipFill>
          <a:blip r:embed="rId3"/>
          <a:srcRect t="2528"/>
          <a:stretch>
            <a:fillRect/>
          </a:stretch>
        </p:blipFill>
        <p:spPr>
          <a:xfrm>
            <a:off x="4808220" y="1682115"/>
            <a:ext cx="4121785" cy="2037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solidFill>
                  <a:schemeClr val="tx2"/>
                </a:solidFill>
                <a:sym typeface="Arial" panose="020B0604020202020204" pitchFamily="34" charset="0"/>
              </a:rPr>
              <a:t>中央处理器</a:t>
            </a:r>
            <a:endParaRPr lang="zh-CN" altLang="en-US" sz="3600" b="1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355" y="1711960"/>
            <a:ext cx="5348288" cy="2435225"/>
          </a:xfrm>
        </p:spPr>
      </p:pic>
      <p:sp>
        <p:nvSpPr>
          <p:cNvPr id="5" name="文本框 4"/>
          <p:cNvSpPr txBox="1"/>
          <p:nvPr/>
        </p:nvSpPr>
        <p:spPr>
          <a:xfrm>
            <a:off x="762000" y="4648200"/>
            <a:ext cx="4106863" cy="566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1F202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ADD  R0,  R1     R0+R1→R1</a:t>
            </a:r>
            <a:endParaRPr lang="en-US" altLang="zh-CN" sz="2400" b="1" dirty="0">
              <a:solidFill>
                <a:srgbClr val="1F202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19459" name="Picture 28"/>
          <p:cNvGraphicFramePr>
            <a:graphicFrameLocks noChangeAspect="1"/>
          </p:cNvGraphicFramePr>
          <p:nvPr/>
        </p:nvGraphicFramePr>
        <p:xfrm>
          <a:off x="5791200" y="2514600"/>
          <a:ext cx="316071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407660" imgH="6197600" progId="Visio.Drawing.11">
                  <p:embed/>
                </p:oleObj>
              </mc:Choice>
              <mc:Fallback>
                <p:oleObj name="" r:id="rId2" imgW="5407660" imgH="6197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1200" y="2514600"/>
                        <a:ext cx="3160713" cy="362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solidFill>
                  <a:schemeClr val="tx2"/>
                </a:solidFill>
                <a:sym typeface="Arial" panose="020B0604020202020204" pitchFamily="34" charset="0"/>
              </a:rPr>
              <a:t>中央处理器</a:t>
            </a:r>
            <a:endParaRPr lang="zh-CN" altLang="en-US" sz="3600" b="1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72135" y="1675130"/>
            <a:ext cx="8204835" cy="4419600"/>
          </a:xfrm>
        </p:spPr>
        <p:txBody>
          <a:bodyPr anchor="t"/>
          <a:p>
            <a:pPr lvl="1" indent="-267970" defTabSz="685800">
              <a:buSzPct val="60000"/>
            </a:pP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P184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，第</a:t>
            </a: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11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题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  <a:p>
            <a:pPr lvl="1" indent="-267970" defTabSz="685800">
              <a:buSzPct val="60000"/>
            </a:pP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已知某机采用微程序控制方式，控存容量为</a:t>
            </a:r>
            <a:r>
              <a:rPr lang="en-US" altLang="zh-CN" sz="2400" b="1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</a:rPr>
              <a:t>512×48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位。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  <a:p>
            <a:pPr lvl="1" indent="-267970" defTabSz="685800">
              <a:buSzPct val="60000"/>
            </a:pP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微程序可在整个控存中实现转移，控制微程序转移的条件共4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个，微指令采用水平型格式，后继指令地址采用断定方式。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  <a:p>
            <a:pPr lvl="1" indent="-267970" defTabSz="685800">
              <a:buSzPct val="60000"/>
            </a:pP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请问：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  <a:p>
            <a:pPr lvl="1" indent="-267970" defTabSz="685800">
              <a:buSzPct val="60000"/>
            </a:pP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（1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）微指令的三个字段分别应为多少位？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  <a:p>
            <a:pPr lvl="1" indent="-267970" defTabSz="685800">
              <a:buSzPct val="60000"/>
            </a:pP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（2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）画出对应这种微指令格式的微程序控制器逻辑图。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solidFill>
                  <a:schemeClr val="tx2"/>
                </a:solidFill>
                <a:sym typeface="幼圆" panose="02010509060101010101" pitchFamily="49" charset="-122"/>
              </a:rPr>
              <a:t>中央处理器</a:t>
            </a:r>
            <a:endParaRPr lang="zh-CN" altLang="en-US" sz="3600" b="1">
              <a:solidFill>
                <a:schemeClr val="tx2"/>
              </a:solidFill>
              <a:sym typeface="幼圆" panose="02010509060101010101" pitchFamily="49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747395" y="1535430"/>
            <a:ext cx="7854950" cy="4759325"/>
          </a:xfrm>
        </p:spPr>
        <p:txBody>
          <a:bodyPr anchor="t"/>
          <a:p>
            <a:pPr lvl="1" indent="-267970" defTabSz="685800">
              <a:buSzPct val="60000"/>
            </a:pP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</a:rPr>
              <a:t>解：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控存容量为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512×48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位，微地址为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9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位</a:t>
            </a: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(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2</a:t>
            </a:r>
            <a:r>
              <a:rPr lang="en-US" altLang="zh-CN" sz="2400" b="1" kern="1200" baseline="3000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9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=512</a:t>
            </a:r>
            <a:r>
              <a:rPr lang="en-US" altLang="zh-CN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)。</a:t>
            </a:r>
            <a:endParaRPr lang="en-US" altLang="zh-CN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  <a:sym typeface="幼圆" panose="02010509060101010101" pitchFamily="49" charset="-122"/>
            </a:endParaRPr>
          </a:p>
          <a:p>
            <a:pPr lvl="1" indent="-267970" defTabSz="685800">
              <a:buSzPct val="60000"/>
            </a:pP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控制微程序转移的条件共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4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个，即判别测试位为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4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位（不编码）。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  <a:sym typeface="幼圆" panose="02010509060101010101" pitchFamily="49" charset="-122"/>
            </a:endParaRPr>
          </a:p>
          <a:p>
            <a:pPr lvl="1" indent="-267970" defTabSz="685800">
              <a:buSzPct val="60000"/>
            </a:pP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控制字段为：</a:t>
            </a:r>
            <a:r>
              <a:rPr lang="en-US" altLang="zh-CN" sz="2400" b="1" kern="1200" baseline="0" dirty="0" smtClean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48-9-4=35</a:t>
            </a:r>
            <a:r>
              <a:rPr lang="zh-CN" altLang="en-US" sz="2400" b="1" kern="1200" baseline="0" dirty="0" smtClean="0">
                <a:solidFill>
                  <a:srgbClr val="2C0D0D"/>
                </a:solidFill>
                <a:latin typeface="Times New Roman" panose="02020603050405020304" pitchFamily="2" charset="0"/>
                <a:ea typeface="华文楷体" panose="02010600040101010101" charset="-122"/>
                <a:cs typeface="+mn-cs"/>
                <a:sym typeface="幼圆" panose="02010509060101010101" pitchFamily="49" charset="-122"/>
              </a:rPr>
              <a:t>位。</a:t>
            </a: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  <a:sym typeface="幼圆" panose="02010509060101010101" pitchFamily="49" charset="-122"/>
            </a:endParaRPr>
          </a:p>
          <a:p>
            <a:pPr indent="-267970" defTabSz="685800">
              <a:buSzPct val="60000"/>
            </a:pPr>
            <a:endParaRPr lang="zh-CN" altLang="en-US" sz="2400" b="1" kern="1200" baseline="0" dirty="0" smtClean="0">
              <a:solidFill>
                <a:srgbClr val="2C0D0D"/>
              </a:solidFill>
              <a:latin typeface="Times New Roman" panose="02020603050405020304" pitchFamily="2" charset="0"/>
              <a:ea typeface="华文楷体" panose="02010600040101010101" charset="-122"/>
              <a:cs typeface="+mn-cs"/>
              <a:sym typeface="幼圆" panose="02010509060101010101" pitchFamily="49" charset="-122"/>
            </a:endParaRPr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990" y="3283585"/>
            <a:ext cx="6002338" cy="351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290" y="1676400"/>
            <a:ext cx="7709535" cy="4312285"/>
          </a:xfrm>
        </p:spPr>
        <p:txBody>
          <a:bodyPr/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今有4级流水线，分别完成取指、指令译码并取数、运算、送结果四步操作。今假设完成各步操作的时间依次为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</a:rPr>
              <a:t>100ns，100ns，80ns，50ns</a:t>
            </a:r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。请问：</a:t>
            </a:r>
            <a:endParaRPr lang="zh-CN" altLang="en-US" sz="2400" b="1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（1）流水线的操作周期应设计为多少？</a:t>
            </a:r>
            <a:endParaRPr lang="zh-CN" altLang="en-US" sz="2400" b="1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（2）流水线的加速比是多少？</a:t>
            </a:r>
            <a:endParaRPr lang="zh-CN" altLang="en-US" sz="2400" b="1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解：操作周期应设计为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</a:rPr>
              <a:t>100ns</a:t>
            </a:r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。</a:t>
            </a:r>
            <a:endParaRPr lang="zh-CN" altLang="en-US" sz="2400" b="1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       加速比为 Ck=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</a:rPr>
              <a:t>(100+100+80+50)/100=330/100=3.3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       当流水线充满并连续工作时其加速比为</a:t>
            </a:r>
            <a:endParaRPr lang="zh-CN" altLang="en-US" sz="2400" b="1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华文楷体" panose="02010600040101010101" charset="-122"/>
              </a:rPr>
              <a:t>       Ck=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</a:rPr>
              <a:t>4×100/100=4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solidFill>
                  <a:schemeClr val="tx2"/>
                </a:solidFill>
                <a:sym typeface="幼圆" panose="02010509060101010101" pitchFamily="49" charset="-122"/>
              </a:rPr>
              <a:t>中央处理器</a:t>
            </a:r>
            <a:endParaRPr lang="zh-CN" altLang="en-US" sz="3600" b="1">
              <a:solidFill>
                <a:schemeClr val="tx2"/>
              </a:solidFill>
              <a:sym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占位符 512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单项选择题（填写</a:t>
            </a:r>
            <a:r>
              <a:rPr lang="zh-CN" altLang="en-US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ABCD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字母）</a:t>
            </a:r>
            <a:endParaRPr lang="zh-CN" altLang="en-US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rPr>
              <a:t>C  B  C  C  </a:t>
            </a: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D  C  A  B  </a:t>
            </a: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判断对错题</a:t>
            </a:r>
            <a:endParaRPr lang="zh-CN" altLang="en-US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×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√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√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√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√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√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√ 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</a:t>
            </a:r>
            <a:r>
              <a:rPr lang="zh-CN" altLang="en-US" b="1" dirty="0">
                <a:latin typeface="Times New Roman" panose="02020603050405020304" pitchFamily="2" charset="0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×</a:t>
            </a:r>
            <a:endParaRPr lang="zh-CN" altLang="en-US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endParaRPr lang="zh-CN" altLang="en-US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>
                <a:latin typeface="Times New Roman" panose="02020603050405020304" pitchFamily="2" charset="0"/>
                <a:ea typeface="Times New Roman" panose="02020603050405020304" pitchFamily="2" charset="0"/>
              </a:rPr>
              <a:t>填空题</a:t>
            </a:r>
            <a:endParaRPr lang="zh-CN" altLang="en-US" b="1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C5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H;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 BA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H;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BB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H;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3B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H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     </a:t>
            </a:r>
            <a:endParaRPr lang="en-US" altLang="zh-CN" u="sng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8 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  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3    </a:t>
            </a:r>
            <a:endParaRPr lang="en-US" altLang="zh-CN" u="sng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3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79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 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4F </a:t>
            </a:r>
            <a:endParaRPr lang="en-US" altLang="zh-CN" u="sng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4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64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cs typeface="微软雅黑" panose="020B0503020204020204" charset="-122"/>
              </a:rPr>
              <a:t>µs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3.2%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15.6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  <a:cs typeface="微软雅黑" panose="020B0503020204020204" charset="-122"/>
                <a:sym typeface="+mn-ea"/>
              </a:rPr>
              <a:t>µ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s(0.0156ms)</a:t>
            </a:r>
            <a:endParaRPr lang="en-US" altLang="zh-CN" u="sng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5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9  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 4   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 5   </a:t>
            </a:r>
            <a:endParaRPr lang="en-US" altLang="zh-CN" u="sng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6</a:t>
            </a:r>
            <a:r>
              <a:rPr lang="zh-CN" altLang="en-US">
                <a:latin typeface="Times New Roman" panose="02020603050405020304" pitchFamily="2" charset="0"/>
                <a:ea typeface="Times New Roman" panose="02020603050405020304" pitchFamily="2" charset="0"/>
              </a:rPr>
              <a:t>、</a:t>
            </a:r>
            <a:r>
              <a:rPr lang="zh-CN" altLang="en-US" u="sng">
                <a:latin typeface="Times New Roman" panose="02020603050405020304" pitchFamily="2" charset="0"/>
                <a:ea typeface="Times New Roman" panose="02020603050405020304" pitchFamily="2" charset="0"/>
              </a:rPr>
              <a:t>   </a:t>
            </a:r>
            <a:r>
              <a:rPr lang="en-US" altLang="zh-CN" u="sng">
                <a:latin typeface="Times New Roman" panose="02020603050405020304" pitchFamily="2" charset="0"/>
                <a:ea typeface="Times New Roman" panose="02020603050405020304" pitchFamily="2" charset="0"/>
              </a:rPr>
              <a:t>95%</a:t>
            </a:r>
            <a:r>
              <a:rPr lang="en-US" altLang="zh-CN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endParaRPr lang="en-US" altLang="zh-CN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运算器</a:t>
            </a:r>
            <a:endParaRPr lang="zh-CN" altLang="en-US" b="1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371600" y="1827213"/>
            <a:ext cx="7312025" cy="4649787"/>
          </a:xfrm>
        </p:spPr>
        <p:txBody>
          <a:bodyPr/>
          <a:p>
            <a:r>
              <a:rPr lang="zh-CN" altLang="en-US" sz="2200" b="1">
                <a:solidFill>
                  <a:srgbClr val="1F202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二进制、原码、反码、补码、移码、奇偶校验</a:t>
            </a:r>
            <a:endParaRPr lang="zh-CN" altLang="en-US" sz="2200" b="1">
              <a:solidFill>
                <a:srgbClr val="1F202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2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  <p:graphicFrame>
        <p:nvGraphicFramePr>
          <p:cNvPr id="7172" name="表格 7171"/>
          <p:cNvGraphicFramePr/>
          <p:nvPr/>
        </p:nvGraphicFramePr>
        <p:xfrm>
          <a:off x="1104900" y="2593340"/>
          <a:ext cx="7806055" cy="3117850"/>
        </p:xfrm>
        <a:graphic>
          <a:graphicData uri="http://schemas.openxmlformats.org/drawingml/2006/table">
            <a:tbl>
              <a:tblPr/>
              <a:tblGrid>
                <a:gridCol w="1537335"/>
                <a:gridCol w="1619250"/>
                <a:gridCol w="1616075"/>
                <a:gridCol w="1533525"/>
                <a:gridCol w="1499870"/>
              </a:tblGrid>
              <a:tr h="6838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真值</a:t>
                      </a:r>
                      <a:endParaRPr lang="zh-CN" altLang="en-US" sz="1900" b="1">
                        <a:solidFill>
                          <a:schemeClr val="tx2">
                            <a:lumMod val="50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原码</a:t>
                      </a:r>
                      <a:endParaRPr lang="zh-CN" altLang="en-US" sz="1900" b="1">
                        <a:solidFill>
                          <a:schemeClr val="tx2">
                            <a:lumMod val="50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反码</a:t>
                      </a:r>
                      <a:endParaRPr lang="zh-CN" altLang="en-US" sz="1900" b="1">
                        <a:solidFill>
                          <a:schemeClr val="tx2">
                            <a:lumMod val="50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补码</a:t>
                      </a:r>
                      <a:endParaRPr lang="zh-CN" altLang="en-US" sz="1900" b="1">
                        <a:solidFill>
                          <a:schemeClr val="tx2">
                            <a:lumMod val="50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sym typeface="+mn-ea"/>
                        </a:rPr>
                        <a:t>补码的奇校验位</a:t>
                      </a:r>
                      <a:r>
                        <a:rPr lang="en-US" altLang="zh-CN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sym typeface="+mn-ea"/>
                        </a:rPr>
                        <a:t>(1</a:t>
                      </a:r>
                      <a:r>
                        <a:rPr lang="zh-CN" altLang="en-US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sym typeface="+mn-ea"/>
                        </a:rPr>
                        <a:t>位</a:t>
                      </a:r>
                      <a:r>
                        <a:rPr lang="en-US" altLang="zh-CN" sz="19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sym typeface="+mn-ea"/>
                        </a:rPr>
                        <a:t>)</a:t>
                      </a:r>
                      <a:endParaRPr lang="en-US" altLang="zh-CN" sz="19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华文楷体" panose="02010600040101010101" charset="-122"/>
                        <a:ea typeface="华文楷体" panose="02010600040101010101" charset="-122"/>
                        <a:sym typeface="+mn-ea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-128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1323975" algn="l"/>
                        </a:tabLst>
                      </a:pPr>
                      <a:r>
                        <a:rPr lang="zh-CN" altLang="en-US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  <a:sym typeface="+mn-ea"/>
                        </a:rPr>
                        <a:t>不存在</a:t>
                      </a:r>
                      <a:endParaRPr lang="zh-CN" altLang="en-US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  <a:sym typeface="+mn-ea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1323975" algn="l"/>
                        </a:tabLst>
                      </a:pPr>
                      <a:r>
                        <a:rPr lang="zh-CN" altLang="en-US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不存在</a:t>
                      </a:r>
                      <a:endParaRPr lang="zh-CN" altLang="en-US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  <a:sym typeface="+mn-ea"/>
                        </a:rPr>
                        <a:t>10000000</a:t>
                      </a:r>
                      <a:endParaRPr lang="en-US" sz="2100" b="1" dirty="0">
                        <a:solidFill>
                          <a:srgbClr val="002060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-76</a:t>
                      </a:r>
                      <a:endParaRPr lang="en-US" altLang="zh-CN" sz="2100" b="1" dirty="0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11001100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  <a:sym typeface="Arial" panose="020B0604020202020204" pitchFamily="34" charset="0"/>
                        </a:rPr>
                        <a:t>10110011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10110100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  <a:sym typeface="Arial" panose="020B0604020202020204" pitchFamily="34" charset="0"/>
                        </a:rPr>
                        <a:t>60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00111100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00111100</a:t>
                      </a:r>
                      <a:endParaRPr lang="en-US" altLang="zh-CN" sz="2100" b="1" dirty="0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defTabSz="0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00111100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 algn="l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-7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10000111</a:t>
                      </a:r>
                      <a:endParaRPr lang="en-US" altLang="zh-CN" sz="2100" b="1" dirty="0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 defTabSz="0" font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11111000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 defTabSz="0" fontAlgn="ctr">
                        <a:buNone/>
                        <a:tabLst>
                          <a:tab pos="1323975" algn="l"/>
                        </a:tabLst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  <a:sym typeface="Arial" panose="020B0604020202020204" pitchFamily="34" charset="0"/>
                        </a:rPr>
                        <a:t>11111001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 fontAlgn="ctr">
                        <a:buNone/>
                      </a:pPr>
                      <a:r>
                        <a:rPr lang="en-US" altLang="zh-CN" sz="2100" b="1" dirty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2100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楷体_GB2312" panose="02010609030101010101" pitchFamily="49" charset="-122"/>
                      </a:endParaRPr>
                    </a:p>
                  </a:txBody>
                  <a:tcPr marL="90000" marR="90000" marT="46800" marB="468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运算器</a:t>
            </a:r>
            <a:endParaRPr lang="zh-CN" altLang="en-US" b="1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6787" cy="4649787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b="1" dirty="0"/>
              <a:t>定点运算题</a:t>
            </a:r>
            <a:endParaRPr lang="zh-CN" altLang="en-US" sz="2800" b="1" dirty="0"/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X=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-11/16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Y=-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/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32</a:t>
            </a:r>
            <a:endParaRPr lang="en-US" altLang="zh-CN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X=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-(1011)/2</a:t>
            </a:r>
            <a:r>
              <a:rPr lang="zh-CN" altLang="en-US" sz="2000" b="1" baseline="30000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4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-0.1011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Y=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-(11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)/2</a:t>
            </a:r>
            <a:r>
              <a:rPr lang="en-US" altLang="zh-CN" sz="2000" b="1" baseline="30000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5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-0.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111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[X]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原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.1011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[X]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010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[Y]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原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[Y]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[-Y]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111</a:t>
            </a:r>
            <a:endParaRPr lang="zh-CN" altLang="en-US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0101      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0101  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+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              +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   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  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  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</a:t>
            </a:r>
            <a:endParaRPr lang="zh-CN" altLang="en-US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[X+Y]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 符号位为“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”，负溢出。 </a:t>
            </a:r>
            <a:endParaRPr lang="zh-CN" altLang="en-US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[ X-Y]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11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. </a:t>
            </a:r>
            <a:r>
              <a:rPr lang="en-US" altLang="zh-CN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0,  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符号位为“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”，无溢出，为正数。</a:t>
            </a:r>
            <a:endParaRPr lang="zh-CN" altLang="en-US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故：[X-Y]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原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.01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,  [X-Y]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真值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 </a:t>
            </a:r>
            <a:r>
              <a:rPr lang="en-US" altLang="zh-CN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-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(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0.01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 </a:t>
            </a:r>
            <a:r>
              <a:rPr lang="en-US" altLang="zh-CN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-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(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0.25</a:t>
            </a:r>
            <a:r>
              <a:rPr lang="zh-CN" altLang="en-US" sz="20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000" b="1" baseline="-250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10</a:t>
            </a:r>
            <a:endParaRPr lang="zh-CN" altLang="en-US" sz="2000" b="1" baseline="-25000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10244" name="直接连接符 10243"/>
          <p:cNvSpPr/>
          <p:nvPr/>
        </p:nvSpPr>
        <p:spPr>
          <a:xfrm>
            <a:off x="2286000" y="4799013"/>
            <a:ext cx="1371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" name="直接连接符 10244"/>
          <p:cNvSpPr/>
          <p:nvPr/>
        </p:nvSpPr>
        <p:spPr>
          <a:xfrm>
            <a:off x="4378325" y="4775200"/>
            <a:ext cx="1371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330" y="1827530"/>
            <a:ext cx="7313295" cy="4696460"/>
          </a:xfrm>
        </p:spPr>
        <p:txBody>
          <a:bodyPr/>
          <a:p>
            <a:pPr fontAlgn="auto"/>
            <a:r>
              <a:rPr lang="zh-CN" altLang="en-US" sz="2800" b="1" dirty="0">
                <a:solidFill>
                  <a:schemeClr val="tx1"/>
                </a:solidFill>
                <a:latin typeface="+mn-ea"/>
                <a:sym typeface="+mn-ea"/>
              </a:rPr>
              <a:t>定点运算题</a:t>
            </a:r>
            <a:endParaRPr lang="zh-CN" altLang="en-US" sz="2800" b="1" strike="noStrike" noProof="1" dirty="0">
              <a:solidFill>
                <a:schemeClr val="tx1"/>
              </a:solidFill>
              <a:latin typeface="+mn-ea"/>
              <a:sym typeface="+mn-ea"/>
            </a:endParaRPr>
          </a:p>
          <a:p>
            <a:pPr lvl="1" fontAlgn="auto">
              <a:lnSpc>
                <a:spcPts val="32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x=-97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y=55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，求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x+y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x-y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endParaRPr lang="zh-CN" altLang="en-US" sz="2000" b="1" strike="noStrike" noProof="1" dirty="0">
              <a:solidFill>
                <a:schemeClr val="tx2">
                  <a:lumMod val="50000"/>
                </a:schemeClr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解：[X]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原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, [X]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endParaRPr lang="zh-CN" altLang="en-US" sz="2000" b="1" strike="noStrike" noProof="1" dirty="0">
              <a:solidFill>
                <a:srgbClr val="0000CC"/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[Y]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原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=[Y]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, [-Y]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。</a:t>
            </a:r>
            <a:endParaRPr lang="zh-CN" altLang="en-US" sz="2000" b="1" strike="noStrike" noProof="1" dirty="0">
              <a:solidFill>
                <a:schemeClr val="tx2">
                  <a:lumMod val="50000"/>
                </a:schemeClr>
              </a:solidFill>
              <a:latin typeface="Times New Roman" panose="02020603050405020304" pitchFamily="2" charset="0"/>
              <a:ea typeface="华文楷体" panose="02010600040101010101" charset="-122"/>
              <a:sym typeface="+mn-ea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      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  </a:t>
            </a:r>
            <a:endParaRPr lang="zh-CN" altLang="en-US" sz="2000" b="1" strike="noStrike" noProof="1" dirty="0">
              <a:solidFill>
                <a:srgbClr val="0000CC"/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 +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              +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001</a:t>
            </a:r>
            <a:endParaRPr lang="zh-CN" altLang="en-US" sz="2000" b="1" strike="noStrike" noProof="1" dirty="0">
              <a:solidFill>
                <a:srgbClr val="0000CC"/>
              </a:solidFill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               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</a:t>
            </a:r>
            <a:r>
              <a:rPr lang="zh-CN" altLang="en-US" sz="2000" b="1" dirty="0"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endParaRPr lang="zh-CN" altLang="en-US" sz="2000" b="1" strike="noStrike" noProof="1" dirty="0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[X+Y]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,  符号位为“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”，无溢出，为负数。</a:t>
            </a:r>
            <a:r>
              <a:rPr lang="zh-CN" altLang="en-US" sz="2000" b="1" dirty="0"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endParaRPr lang="zh-CN" altLang="en-US" sz="2000" b="1" strike="noStrike" noProof="1" dirty="0">
              <a:latin typeface="Times New Roman" panose="02020603050405020304" pitchFamily="2" charset="0"/>
              <a:ea typeface="华文楷体" panose="02010600040101010101" charset="-122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[ X-Y]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,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符号位为“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”，表示负溢出。</a:t>
            </a:r>
            <a:endParaRPr lang="zh-CN" altLang="en-US" sz="2000" b="1" strike="noStrike" noProof="1" dirty="0">
              <a:solidFill>
                <a:schemeClr val="tx2">
                  <a:lumMod val="50000"/>
                </a:schemeClr>
              </a:solidFill>
              <a:latin typeface="Times New Roman" panose="02020603050405020304" pitchFamily="2" charset="0"/>
              <a:ea typeface="华文楷体" panose="02010600040101010101" charset="-122"/>
              <a:sym typeface="+mn-ea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故：[X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+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补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, [X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+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原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endParaRPr lang="zh-CN" altLang="en-US" sz="2000" b="1" strike="noStrike" noProof="1" dirty="0">
              <a:solidFill>
                <a:schemeClr val="tx2">
                  <a:lumMod val="50000"/>
                </a:schemeClr>
              </a:solidFill>
              <a:latin typeface="Times New Roman" panose="02020603050405020304" pitchFamily="2" charset="0"/>
              <a:ea typeface="华文楷体" panose="02010600040101010101" charset="-122"/>
              <a:sym typeface="+mn-ea"/>
            </a:endParaRPr>
          </a:p>
          <a:p>
            <a:pPr lvl="1" indent="-267970" fontAlgn="auto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 [X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+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Y]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真值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 (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-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010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10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)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= (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-42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+mn-ea"/>
              </a:rPr>
              <a:t>)</a:t>
            </a:r>
            <a:r>
              <a:rPr lang="zh-CN" altLang="en-US" sz="2000" b="1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2" charset="0"/>
                <a:ea typeface="华文楷体" panose="02010600040101010101" charset="-122"/>
                <a:sym typeface="Arial" panose="020B0604020202020204" pitchFamily="34" charset="0"/>
              </a:rPr>
              <a:t>10</a:t>
            </a:r>
            <a:endParaRPr lang="zh-CN" altLang="en-US" sz="2000"/>
          </a:p>
        </p:txBody>
      </p:sp>
      <p:sp>
        <p:nvSpPr>
          <p:cNvPr id="4" name="直接连接符 3"/>
          <p:cNvSpPr/>
          <p:nvPr/>
        </p:nvSpPr>
        <p:spPr>
          <a:xfrm>
            <a:off x="2313940" y="4373245"/>
            <a:ext cx="1593850" cy="63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直接连接符 4"/>
          <p:cNvSpPr/>
          <p:nvPr/>
        </p:nvSpPr>
        <p:spPr>
          <a:xfrm>
            <a:off x="4632325" y="4349115"/>
            <a:ext cx="1593850" cy="63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运算器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存储器</a:t>
            </a:r>
            <a:endParaRPr lang="zh-CN" altLang="en-US" b="1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7543800" cy="4724400"/>
          </a:xfrm>
        </p:spPr>
        <p:txBody>
          <a:bodyPr/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某计算机主存8MB，分成4096</a:t>
            </a:r>
            <a:r>
              <a:rPr lang="zh-CN" altLang="en-US" sz="2400" b="1" dirty="0">
                <a:latin typeface="Times New Roman" panose="02020603050405020304" pitchFamily="2" charset="0"/>
              </a:rPr>
              <a:t>块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。Cache64KB，分成和主存同样大小的块，地址映像采用直接映像方式，见下图。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求</a:t>
            </a:r>
            <a:r>
              <a:rPr lang="zh-CN" altLang="en-US" sz="2400" b="1" dirty="0">
                <a:latin typeface="Times New Roman" panose="02020603050405020304" pitchFamily="2" charset="0"/>
              </a:rPr>
              <a:t>: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（1）Cache有多少块？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（2）Cache的块内地址为多少位？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（3）Cache的块号为多少位？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（4）设Cache中的主存标记如图所示，当CPU送出地址为7F1057H时，能否在Cache中访问到该单元？若送出地址为2D07FFH时，能否在Cache中访问到该单元？上述两个地址若不在Cache中，应映射到Cache中的哪一块？ 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占位符 12289"/>
          <p:cNvSpPr>
            <a:spLocks noGrp="1"/>
          </p:cNvSpPr>
          <p:nvPr>
            <p:ph type="body" idx="1"/>
          </p:nvPr>
        </p:nvSpPr>
        <p:spPr>
          <a:xfrm>
            <a:off x="1371600" y="1524000"/>
            <a:ext cx="7312025" cy="4418013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解题思路：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① 计算每块的大小：8MB/4096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23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B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/2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12</a:t>
            </a:r>
            <a:r>
              <a:rPr lang="zh-CN" altLang="en-US" sz="2400" b="1" baseline="30000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B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sym typeface="Arial" panose="020B0604020202020204" pitchFamily="34" charset="0"/>
              </a:rPr>
              <a:t>所以字号 w=11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② Cache的格式：64KB=2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6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5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endParaRPr lang="zh-CN" altLang="en-US" sz="2400" b="1" baseline="30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</a:rPr>
              <a:t>所以行号 r=5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③ 主存的格式：8MB=2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=2</a:t>
            </a:r>
            <a:r>
              <a:rPr lang="zh-CN" altLang="en-US" sz="2400" b="1" baseline="30000" dirty="0">
                <a:latin typeface="Times New Roman" panose="02020603050405020304" pitchFamily="2" charset="0"/>
              </a:rPr>
              <a:t>12</a:t>
            </a:r>
            <a:r>
              <a:rPr lang="zh-CN" altLang="en-US" sz="2400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×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2</a:t>
            </a:r>
            <a:r>
              <a:rPr lang="zh-CN" altLang="en-US" sz="2400" b="1" baseline="30000" dirty="0">
                <a:latin typeface="Times New Roman" panose="02020603050405020304" pitchFamily="2" charset="0"/>
              </a:rPr>
              <a:t>11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7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5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×2</a:t>
            </a:r>
            <a:r>
              <a:rPr lang="zh-CN" altLang="en-US" sz="2400" b="1" baseline="30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11</a:t>
            </a:r>
            <a:endParaRPr lang="zh-CN" altLang="en-US" sz="2400" b="1" baseline="30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</a:rPr>
              <a:t>所以标记 s-r=12-5=7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④ </a:t>
            </a:r>
            <a:r>
              <a:rPr lang="zh-CN" altLang="en-US" sz="2400" b="1" dirty="0">
                <a:latin typeface="Times New Roman" panose="02020603050405020304" pitchFamily="2" charset="0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7F 1057H= 111 1111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0001 0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000 0101 1111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Arial" panose="020B0604020202020204" pitchFamily="34" charset="0"/>
              </a:rPr>
              <a:t>          2D07FFH= 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010 1101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0000 0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111 1111 1111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291" name="标题 12290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r>
              <a:rPr lang="zh-CN" altLang="en-US" b="1"/>
              <a:t>存储器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/>
              <a:t>存储器</a:t>
            </a:r>
            <a:endParaRPr lang="zh-CN" altLang="en-US" b="1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1370330" y="1676400"/>
            <a:ext cx="7313295" cy="4633595"/>
          </a:xfrm>
        </p:spPr>
        <p:txBody>
          <a:bodyPr/>
          <a:p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设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CPU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有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15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根地址线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16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根数据线，用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R/W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作读写命令信号。设计的存储系统容量为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32K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×</a:t>
            </a:r>
            <a:r>
              <a:rPr 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16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位，采用</a:t>
            </a:r>
            <a:r>
              <a:rPr 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8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K×8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位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RAM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芯片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。要求：（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）计算出存储系统所用芯片数量；（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）画出该存储系统的连接逻辑图；（</a:t>
            </a: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3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）在图上标出每组的地址范围。</a:t>
            </a:r>
            <a:endParaRPr lang="zh-CN" altLang="en-US" sz="24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解：所用芯片数量为：</a:t>
            </a:r>
            <a:endParaRPr lang="zh-CN" altLang="en-US" sz="24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2" charset="0"/>
                <a:ea typeface="Times New Roman" panose="02020603050405020304" pitchFamily="2" charset="0"/>
              </a:rPr>
              <a:t>           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32K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×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16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/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8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K×8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= 4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×2 = 8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（片）</a:t>
            </a: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  两片为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组，共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组</a:t>
            </a:r>
            <a:r>
              <a:rPr lang="zh-CN" altLang="en-US" sz="2400" b="1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：</a:t>
            </a:r>
            <a:endParaRPr lang="zh-CN" altLang="en-US" sz="2400" b="1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  第一组的地址：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sym typeface="+mn-ea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0 0000 0000 0000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0000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)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              </a:t>
            </a:r>
            <a:r>
              <a:rPr lang="zh-CN" altLang="en-US" sz="2400" b="1" dirty="0">
                <a:latin typeface="Times New Roman" panose="02020603050405020304" pitchFamily="2" charset="0"/>
                <a:sym typeface="+mn-ea"/>
              </a:rPr>
              <a:t>           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2" charset="0"/>
                <a:sym typeface="+mn-ea"/>
              </a:rPr>
              <a:t>00</a:t>
            </a:r>
            <a:r>
              <a:rPr lang="zh-CN" altLang="en-US" sz="2400" b="1" dirty="0">
                <a:latin typeface="Times New Roman" panose="02020603050405020304" pitchFamily="2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1 1111  1111  1111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1FFFH</a:t>
            </a:r>
            <a:r>
              <a:rPr lang="zh-CN" altLang="en-US" sz="2400" b="1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)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marL="0" indent="0">
              <a:buNone/>
            </a:pPr>
            <a:endParaRPr lang="zh-CN" altLang="en-US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0</TotalTime>
  <Words>4347</Words>
  <Application>WPS 演示</Application>
  <PresentationFormat>在屏幕上显示</PresentationFormat>
  <Paragraphs>222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Verdana</vt:lpstr>
      <vt:lpstr>华文行楷</vt:lpstr>
      <vt:lpstr>微软雅黑</vt:lpstr>
      <vt:lpstr>华文楷体</vt:lpstr>
      <vt:lpstr>楷体_GB2312</vt:lpstr>
      <vt:lpstr>幼圆</vt:lpstr>
      <vt:lpstr>Arial Unicode MS</vt:lpstr>
      <vt:lpstr>Calibri</vt:lpstr>
      <vt:lpstr>Eclipse</vt:lpstr>
      <vt:lpstr>Visio.Drawing.11</vt:lpstr>
      <vt:lpstr>计算机组成原理课程总结</vt:lpstr>
      <vt:lpstr>PowerPoint 演示文稿</vt:lpstr>
      <vt:lpstr>PowerPoint 演示文稿</vt:lpstr>
      <vt:lpstr>运算器</vt:lpstr>
      <vt:lpstr>运算器</vt:lpstr>
      <vt:lpstr>运算器</vt:lpstr>
      <vt:lpstr>存储器</vt:lpstr>
      <vt:lpstr>存储器</vt:lpstr>
      <vt:lpstr>存储器</vt:lpstr>
      <vt:lpstr>存储器</vt:lpstr>
      <vt:lpstr>存储器</vt:lpstr>
      <vt:lpstr>存储器</vt:lpstr>
      <vt:lpstr>PowerPoint 演示文稿</vt:lpstr>
      <vt:lpstr>存储器</vt:lpstr>
      <vt:lpstr>中央处理器</vt:lpstr>
      <vt:lpstr>中央处理器</vt:lpstr>
      <vt:lpstr>中央处理器</vt:lpstr>
      <vt:lpstr>中央处理器</vt:lpstr>
      <vt:lpstr>中央处理器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24</cp:revision>
  <dcterms:created xsi:type="dcterms:W3CDTF">2014-11-14T01:19:00Z</dcterms:created>
  <dcterms:modified xsi:type="dcterms:W3CDTF">2017-12-29T07:06:28Z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2052-10.1.0.7022</vt:lpwstr>
  </property>
  <property fmtid="{D5CDD505-2E9C-101B-9397-08002B2CF9AE}" pid="4" name="KSORubyTemplateID">
    <vt:lpwstr>2</vt:lpwstr>
  </property>
</Properties>
</file>