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5" r:id="rId3"/>
    <p:sldId id="256" r:id="rId4"/>
    <p:sldId id="25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3300"/>
    <a:srgbClr val="9AFE68"/>
    <a:srgbClr val="001000"/>
    <a:srgbClr val="002200"/>
    <a:srgbClr val="FFFFCC"/>
    <a:srgbClr val="FF00FF"/>
    <a:srgbClr val="0DC316"/>
    <a:srgbClr val="090B0B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 autoAdjust="0"/>
    <p:restoredTop sz="92683" autoAdjust="0"/>
  </p:normalViewPr>
  <p:slideViewPr>
    <p:cSldViewPr>
      <p:cViewPr varScale="1">
        <p:scale>
          <a:sx n="82" d="100"/>
          <a:sy n="82" d="100"/>
        </p:scale>
        <p:origin x="15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9A0AA80-7354-426B-8236-AF1B8E8D2124}" type="datetime10">
              <a:rPr lang="zh-CN" altLang="en-US" smtClean="0"/>
              <a:t>22:28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108E9C-0F96-4898-B63E-53F9370F64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341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D0CECCD-01ED-4659-AE61-F54F70BADDCA}" type="datetime10">
              <a:rPr lang="zh-CN" altLang="en-US" smtClean="0"/>
              <a:t>22:28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9603F9-F4D6-41F0-B834-2F453111A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464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388B7F-4BBB-4E2B-AF68-95E7C64308A0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3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7" name="日期占位符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84455C28-53CD-442D-80F9-1BF085D8DE22}" type="datetime10">
              <a:rPr lang="zh-CN" altLang="en-US" smtClean="0">
                <a:latin typeface="Arial" pitchFamily="34" charset="0"/>
                <a:ea typeface="宋体" pitchFamily="2" charset="-122"/>
              </a:rPr>
              <a:t>22:32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稿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299" y="6525344"/>
            <a:ext cx="2133600" cy="33265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0353D2E-B913-464D-91D9-E8062FC42474}" type="datetime1">
              <a:rPr lang="zh-CN" altLang="en-US" smtClean="0"/>
              <a:pPr>
                <a:defRPr/>
              </a:pPr>
              <a:t>2017-05-04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15816" y="6525344"/>
            <a:ext cx="3528392" cy="332656"/>
          </a:xfrm>
          <a:ln/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虚拟仪器及</a:t>
            </a:r>
            <a:r>
              <a:rPr lang="en-US" altLang="zh-CN" dirty="0" smtClean="0"/>
              <a:t>LabVIEW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7655" y="6525344"/>
            <a:ext cx="2133600" cy="332656"/>
          </a:xfrm>
          <a:ln/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CDC0BCD-231B-467B-B278-E66BCA59090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549FA-DC14-448B-A7A5-8F3FBB5E5968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37A33-B4E1-46A2-A7F6-B4BDDFCD9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39444-07F6-402C-8739-213AAB13F2E9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E8BAC-111D-47AC-BA8D-62BE03B52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87D6F1-9934-4625-925B-2161BC567BD1}" type="datetime1">
              <a:rPr lang="zh-CN" altLang="en-US"/>
              <a:pPr>
                <a:defRPr/>
              </a:pPr>
              <a:t>2017-05-04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第三章 数据采集及常用频域处理方法</a:t>
            </a:r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D640A7-1F76-4E3A-877A-BA99EB9D17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5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2225E-8C61-49C8-9C00-D44974EFF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AA1C-3D73-4062-94B8-46552E7199C3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F5C14-C3F5-46D7-934B-3096674D8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9F4A-02EE-42EC-99A7-9058283DD30D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41BE-C82B-4C92-85FC-E3DB4E26E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77CC-686D-4022-95EB-AE4BDB941A96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4A66A-41D2-4D9A-BCE2-73B06200E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90ED7-DC8B-44F8-91AB-27C5700EC063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082C4-B828-4C30-9A99-E8FF4E3FF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E8556-843A-42D2-87B4-836156441B72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2A30-7CB4-46CC-8EF4-A7618BD32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1176-E3FD-477B-B3AB-88E085EE391D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C81B-FEB8-4202-90F1-F27CD13F0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79A82-11AD-4798-A5A6-CD9449723520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虚拟仪器及</a:t>
            </a:r>
            <a:r>
              <a:rPr lang="en-US" altLang="zh-CN" smtClean="0"/>
              <a:t>LabVIEW</a:t>
            </a:r>
            <a:r>
              <a:rPr lang="zh-CN" altLang="en-US" smtClean="0"/>
              <a:t>简介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6C8C8-6710-42BD-964E-3E8758B05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71141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7E5190E-DBD4-444F-8AB6-5BB27CB4D888}" type="datetime1">
              <a:rPr lang="zh-CN" altLang="en-US" smtClean="0"/>
              <a:pPr>
                <a:defRPr/>
              </a:pPr>
              <a:t>2017-05-04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71141"/>
            <a:ext cx="3744416" cy="35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虚拟仪器及</a:t>
            </a:r>
            <a:r>
              <a:rPr lang="en-US" altLang="zh-CN" dirty="0" smtClean="0"/>
              <a:t>LabVIEW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371141"/>
            <a:ext cx="2133600" cy="35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66FFF1D-0466-4CE3-AB25-90F1B7AF5FB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 txBox="1">
            <a:spLocks noGrp="1" noChangeArrowheads="1"/>
          </p:cNvSpPr>
          <p:nvPr/>
        </p:nvSpPr>
        <p:spPr bwMode="auto">
          <a:xfrm>
            <a:off x="0" y="6580188"/>
            <a:ext cx="21336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CD7FB-A6D1-4BEB-9DB4-EB8A8D97FB7C}" type="datetime1">
              <a:rPr lang="zh-CN" altLang="en-US" sz="1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2017-05-04</a:t>
            </a:fld>
            <a:endParaRPr lang="en-US" sz="12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页脚占位符 4"/>
          <p:cNvSpPr txBox="1">
            <a:spLocks noGrp="1" noChangeArrowheads="1"/>
          </p:cNvSpPr>
          <p:nvPr/>
        </p:nvSpPr>
        <p:spPr bwMode="auto">
          <a:xfrm>
            <a:off x="3275856" y="6600825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400" b="1" dirty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1400" b="1" dirty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1400" b="1" dirty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数据采集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灯片编号占位符 5"/>
          <p:cNvSpPr txBox="1">
            <a:spLocks noGrp="1" noChangeArrowheads="1"/>
          </p:cNvSpPr>
          <p:nvPr/>
        </p:nvSpPr>
        <p:spPr bwMode="auto">
          <a:xfrm>
            <a:off x="7010400" y="6611938"/>
            <a:ext cx="2133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BC10D87-B75D-4F56-9725-7B34A4AD856C}" type="slidenum">
              <a:rPr lang="zh-CN" altLang="en-US" sz="1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 algn="r"/>
              <a:t>1</a:t>
            </a:fld>
            <a:endParaRPr lang="en-US" sz="12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474052" y="1584612"/>
            <a:ext cx="83285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A/D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转换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Analog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Digital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Convert)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3" name="图片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99232"/>
            <a:ext cx="6664325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TextBox 11"/>
          <p:cNvSpPr txBox="1">
            <a:spLocks noChangeArrowheads="1"/>
          </p:cNvSpPr>
          <p:nvPr/>
        </p:nvSpPr>
        <p:spPr bwMode="auto">
          <a:xfrm>
            <a:off x="314325" y="4912330"/>
            <a:ext cx="8556625" cy="4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存储</a:t>
            </a:r>
            <a:r>
              <a:rPr lang="zh-CN" altLang="en-US" sz="2000" b="1" dirty="0">
                <a:solidFill>
                  <a:schemeClr val="bg1"/>
                </a:solidFill>
              </a:rPr>
              <a:t>在计算机中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的是</a:t>
            </a:r>
            <a:r>
              <a:rPr lang="zh-CN" altLang="en-US" sz="2000" b="1" dirty="0">
                <a:solidFill>
                  <a:schemeClr val="bg1"/>
                </a:solidFill>
              </a:rPr>
              <a:t>一串数字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，称为</a:t>
            </a:r>
            <a:r>
              <a:rPr lang="zh-CN" altLang="en-US" sz="2000" b="1" dirty="0">
                <a:solidFill>
                  <a:schemeClr val="bg1"/>
                </a:solidFill>
              </a:rPr>
              <a:t>“</a:t>
            </a:r>
            <a:r>
              <a:rPr lang="zh-CN" altLang="en-US" sz="2000" b="1" u="sng" dirty="0">
                <a:solidFill>
                  <a:srgbClr val="FFFF00"/>
                </a:solidFill>
              </a:rPr>
              <a:t>时间序列</a:t>
            </a:r>
            <a:r>
              <a:rPr lang="zh-CN" altLang="en-US" sz="2000" b="1" dirty="0">
                <a:solidFill>
                  <a:schemeClr val="bg1"/>
                </a:solidFill>
              </a:rPr>
              <a:t>”。例如：</a:t>
            </a:r>
          </a:p>
        </p:txBody>
      </p:sp>
      <p:pic>
        <p:nvPicPr>
          <p:cNvPr id="29708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3" y="1553486"/>
            <a:ext cx="8108950" cy="333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9" name="TextBox 2"/>
          <p:cNvSpPr txBox="1">
            <a:spLocks noChangeArrowheads="1"/>
          </p:cNvSpPr>
          <p:nvPr/>
        </p:nvSpPr>
        <p:spPr bwMode="auto">
          <a:xfrm>
            <a:off x="603719" y="5456222"/>
            <a:ext cx="8069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0.0875, -0.3815, 0.0782, 0.2498, -0.4351, -0.4008, -0.2254, 0.1412, -0.5104, 0.0117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74052" y="300739"/>
            <a:ext cx="798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3200" b="1" dirty="0" smtClean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3200" b="1" dirty="0" smtClean="0">
                <a:solidFill>
                  <a:srgbClr val="CC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数据采集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527" y="945531"/>
            <a:ext cx="849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§4.1 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数据采集概述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23527" y="5936190"/>
            <a:ext cx="85811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数字信号：时间和取值均离散的信号。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6" grpId="0" autoUpdateAnimBg="0"/>
      <p:bldP spid="29709" grpId="0" autoUpdateAnimBg="0"/>
      <p:bldP spid="14" grpId="0"/>
      <p:bldP spid="15" grpId="0"/>
      <p:bldP spid="1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7057"/>
            <a:ext cx="2133600" cy="350334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7057"/>
            <a:ext cx="3744416" cy="35033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9705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140963"/>
            <a:ext cx="3617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专用功能定义，根据所使用的硬件进行选择。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68" y="366361"/>
            <a:ext cx="4861560" cy="2773680"/>
          </a:xfrm>
          <a:prstGeom prst="rect">
            <a:avLst/>
          </a:prstGeom>
          <a:solidFill>
            <a:srgbClr val="002200"/>
          </a:solidFill>
        </p:spPr>
      </p:pic>
      <p:sp>
        <p:nvSpPr>
          <p:cNvPr id="9" name="椭圆 8"/>
          <p:cNvSpPr/>
          <p:nvPr/>
        </p:nvSpPr>
        <p:spPr>
          <a:xfrm>
            <a:off x="6300192" y="1988840"/>
            <a:ext cx="648072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630" y="1103464"/>
            <a:ext cx="3565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IEPE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传感器的激励电流选择，有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2mA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4mA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700" y="2048161"/>
            <a:ext cx="4663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应变传感器相关信息设定：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611" y="258604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电桥路主要信息：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598" y="3978485"/>
            <a:ext cx="3962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桥电压、导线电阻；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28" y="3328321"/>
            <a:ext cx="4724400" cy="2987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71598" y="5028080"/>
            <a:ext cx="3962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标称阻值；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6611" y="4508705"/>
            <a:ext cx="416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应变片主要参数；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598" y="6032804"/>
            <a:ext cx="3962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泊松比。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1599" y="3039024"/>
            <a:ext cx="3097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工作类型：全桥、半桥、四分之一桥；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1598" y="5540595"/>
            <a:ext cx="3962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灵敏系数；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7543"/>
            <a:ext cx="2133600" cy="349848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7543"/>
            <a:ext cx="3744416" cy="35033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705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02921" y="265122"/>
            <a:ext cx="570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4.6.2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时钟与定时功能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920" y="849780"/>
            <a:ext cx="3617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采样率相关的时钟定义；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921" y="3789040"/>
            <a:ext cx="3362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其它时钟功能：计数器、流水线采样时钟、通讯的握手时钟、检测更改时钟等等。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2920" y="5604531"/>
            <a:ext cx="373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外部时钟，或，计数、事件等电平触发边缘的定义；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12" y="275553"/>
            <a:ext cx="4899660" cy="2484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88" y="975410"/>
            <a:ext cx="4899660" cy="24841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46" y="1360427"/>
            <a:ext cx="4899660" cy="2484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60427"/>
            <a:ext cx="4899660" cy="24841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01" y="1806926"/>
            <a:ext cx="4899660" cy="2484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93" y="2393913"/>
            <a:ext cx="5250180" cy="2895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68" y="3813355"/>
            <a:ext cx="483108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7057"/>
            <a:ext cx="2133600" cy="350334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7057"/>
            <a:ext cx="3744416" cy="35033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705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02921" y="265122"/>
            <a:ext cx="570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连续采样及缓冲区配置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921" y="83671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用于处理高速连续采样时的数据传输的问题：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346747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计算机传输数据的速度远高于采样速度；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85678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计算机可同时处理其它工作；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9" y="495954"/>
            <a:ext cx="2812368" cy="28123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8054" y="2366817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环形存储区，用于数据缓冲。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9" y="493532"/>
            <a:ext cx="2812368" cy="281236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2921" y="297885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数据缓冲区设置：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0" y="2774157"/>
            <a:ext cx="6096000" cy="2514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46" y="3494083"/>
            <a:ext cx="6096000" cy="2514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9552" y="3488889"/>
            <a:ext cx="205050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缓冲区长度指的是每个通道的长度；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9552" y="4992973"/>
            <a:ext cx="7776864" cy="1459952"/>
            <a:chOff x="539552" y="4992973"/>
            <a:chExt cx="7776864" cy="1459952"/>
          </a:xfrm>
        </p:grpSpPr>
        <p:sp>
          <p:nvSpPr>
            <p:cNvPr id="18" name="文本框 17"/>
            <p:cNvSpPr txBox="1"/>
            <p:nvPr/>
          </p:nvSpPr>
          <p:spPr>
            <a:xfrm>
              <a:off x="539552" y="4992973"/>
              <a:ext cx="2065594" cy="95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设定时需要考虑计算机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1600" y="6052815"/>
              <a:ext cx="734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读取数据的时间间隔，以及计算机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内存的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大小。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97351"/>
            <a:ext cx="2133600" cy="250040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597351"/>
            <a:ext cx="3744416" cy="228863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597350"/>
            <a:ext cx="2133600" cy="261565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02921" y="265122"/>
            <a:ext cx="570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4.6.4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数据采集设置的属性节点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726787"/>
            <a:ext cx="6933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设置、更改和读出各种参数；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280785"/>
            <a:ext cx="6933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时钟节点：实际采样率、采样方式等等。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1" y="2636912"/>
            <a:ext cx="8542020" cy="3665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" y="1975654"/>
            <a:ext cx="803148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25343"/>
            <a:ext cx="2133600" cy="322047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525344"/>
            <a:ext cx="3744416" cy="2891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虚拟仪器及</a:t>
            </a:r>
            <a:r>
              <a:rPr lang="en-US" altLang="zh-CN" dirty="0" smtClean="0"/>
              <a:t>LabVIEW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546308"/>
            <a:ext cx="2133600" cy="297108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33265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§4.7 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利用本机声卡采集声音信号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1052736"/>
            <a:ext cx="57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4.7.1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图形与声音函数选板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78592"/>
            <a:ext cx="5537200" cy="222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90" y="3710518"/>
            <a:ext cx="5251450" cy="2755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5535" y="1766927"/>
            <a:ext cx="578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声音输入选板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4" y="3768654"/>
            <a:ext cx="578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声音输出选板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600497"/>
            <a:ext cx="1292772" cy="2575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38B7DF93-BDFE-4149-9478-5438AEF30EFE}" type="datetime1">
              <a:rPr lang="zh-CN" alt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2017-05-04</a:t>
            </a:fld>
            <a:endParaRPr lang="zh-CN" altLang="en-US" sz="1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89225" y="6611008"/>
            <a:ext cx="3468688" cy="2692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章 </a:t>
            </a: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LabVIEW</a:t>
            </a:r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数据采集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32750" y="6600497"/>
            <a:ext cx="1111250" cy="2797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DC9B96-EB22-48B9-AFC0-84DE3742D101}" type="slidenum">
              <a:rPr lang="zh-CN" altLang="en-US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zh-CN" altLang="en-US" sz="1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019"/>
            <a:ext cx="8408988" cy="136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46755"/>
            <a:ext cx="8408988" cy="136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745836"/>
            <a:ext cx="8408988" cy="136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153622"/>
            <a:ext cx="8408988" cy="136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7894" y="1619014"/>
            <a:ext cx="1346844" cy="553998"/>
            <a:chOff x="33888" y="1236200"/>
            <a:chExt cx="1347610" cy="624783"/>
          </a:xfrm>
        </p:grpSpPr>
        <p:sp>
          <p:nvSpPr>
            <p:cNvPr id="24646" name="直接连接符 12"/>
            <p:cNvSpPr>
              <a:spLocks noChangeShapeType="1"/>
            </p:cNvSpPr>
            <p:nvPr/>
          </p:nvSpPr>
          <p:spPr bwMode="auto">
            <a:xfrm flipH="1" flipV="1">
              <a:off x="177915" y="1526098"/>
              <a:ext cx="1" cy="28306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7" name="TextBox 13"/>
            <p:cNvSpPr>
              <a:spLocks noChangeArrowheads="1"/>
            </p:cNvSpPr>
            <p:nvPr/>
          </p:nvSpPr>
          <p:spPr bwMode="auto">
            <a:xfrm>
              <a:off x="33888" y="1236200"/>
              <a:ext cx="1347610" cy="62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18Hz </a:t>
              </a:r>
              <a:r>
                <a:rPr lang="zh-CN" altLang="en-US" sz="1400" dirty="0" smtClean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最高</a:t>
              </a:r>
              <a:r>
                <a:rPr lang="zh-CN" altLang="en-US" sz="1400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频率</a:t>
              </a:r>
            </a:p>
            <a:p>
              <a:endParaRPr lang="zh-CN" altLang="en-US" sz="1600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16563" y="2999502"/>
            <a:ext cx="583814" cy="531502"/>
            <a:chOff x="-68280" y="660042"/>
            <a:chExt cx="583971" cy="598938"/>
          </a:xfrm>
        </p:grpSpPr>
        <p:sp>
          <p:nvSpPr>
            <p:cNvPr id="24644" name="直接连接符 17"/>
            <p:cNvSpPr>
              <a:spLocks noChangeShapeType="1"/>
            </p:cNvSpPr>
            <p:nvPr/>
          </p:nvSpPr>
          <p:spPr bwMode="auto">
            <a:xfrm flipV="1">
              <a:off x="119493" y="949565"/>
              <a:ext cx="0" cy="3094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5" name="TextBox 18"/>
            <p:cNvSpPr>
              <a:spLocks noChangeArrowheads="1"/>
            </p:cNvSpPr>
            <p:nvPr/>
          </p:nvSpPr>
          <p:spPr bwMode="auto">
            <a:xfrm>
              <a:off x="-68280" y="660042"/>
              <a:ext cx="583971" cy="307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18Hz</a:t>
              </a:r>
              <a:endParaRPr lang="zh-CN" altLang="en-US" sz="1600" dirty="0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61021" y="4396916"/>
            <a:ext cx="583814" cy="528880"/>
            <a:chOff x="61875" y="430962"/>
            <a:chExt cx="583971" cy="595985"/>
          </a:xfrm>
        </p:grpSpPr>
        <p:sp>
          <p:nvSpPr>
            <p:cNvPr id="24642" name="直接连接符 20"/>
            <p:cNvSpPr>
              <a:spLocks noChangeShapeType="1"/>
            </p:cNvSpPr>
            <p:nvPr/>
          </p:nvSpPr>
          <p:spPr bwMode="auto">
            <a:xfrm flipH="1" flipV="1">
              <a:off x="345328" y="751629"/>
              <a:ext cx="1" cy="275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TextBox 21"/>
            <p:cNvSpPr>
              <a:spLocks noChangeArrowheads="1"/>
            </p:cNvSpPr>
            <p:nvPr/>
          </p:nvSpPr>
          <p:spPr bwMode="auto">
            <a:xfrm>
              <a:off x="61875" y="430962"/>
              <a:ext cx="583971" cy="307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18Hz</a:t>
              </a:r>
              <a:endParaRPr lang="zh-CN" altLang="en-US" sz="1600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481529" y="3011124"/>
            <a:ext cx="583814" cy="519880"/>
            <a:chOff x="91515" y="677155"/>
            <a:chExt cx="582529" cy="585842"/>
          </a:xfrm>
        </p:grpSpPr>
        <p:sp>
          <p:nvSpPr>
            <p:cNvPr id="24640" name="直接连接符 23"/>
            <p:cNvSpPr>
              <a:spLocks noChangeShapeType="1"/>
            </p:cNvSpPr>
            <p:nvPr/>
          </p:nvSpPr>
          <p:spPr bwMode="auto">
            <a:xfrm flipV="1">
              <a:off x="531573" y="971153"/>
              <a:ext cx="2236" cy="29184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TextBox 24"/>
            <p:cNvSpPr>
              <a:spLocks noChangeArrowheads="1"/>
            </p:cNvSpPr>
            <p:nvPr/>
          </p:nvSpPr>
          <p:spPr bwMode="auto">
            <a:xfrm>
              <a:off x="91515" y="677155"/>
              <a:ext cx="582529" cy="30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82Hz</a:t>
              </a:r>
              <a:endParaRPr lang="zh-CN" altLang="en-US" sz="1600" dirty="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980812" y="4369740"/>
            <a:ext cx="641350" cy="561194"/>
            <a:chOff x="22805" y="400762"/>
            <a:chExt cx="641522" cy="632427"/>
          </a:xfrm>
        </p:grpSpPr>
        <p:sp>
          <p:nvSpPr>
            <p:cNvPr id="24638" name="直接连接符 26"/>
            <p:cNvSpPr>
              <a:spLocks noChangeShapeType="1"/>
            </p:cNvSpPr>
            <p:nvPr/>
          </p:nvSpPr>
          <p:spPr bwMode="auto">
            <a:xfrm flipH="1" flipV="1">
              <a:off x="346661" y="752066"/>
              <a:ext cx="0" cy="28112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Box 27"/>
            <p:cNvSpPr>
              <a:spLocks noChangeArrowheads="1"/>
            </p:cNvSpPr>
            <p:nvPr/>
          </p:nvSpPr>
          <p:spPr bwMode="auto">
            <a:xfrm>
              <a:off x="22805" y="400762"/>
              <a:ext cx="6415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32Hz</a:t>
              </a:r>
              <a:endParaRPr lang="zh-CN" altLang="en-US" dirty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7891758" y="5720788"/>
            <a:ext cx="641350" cy="608883"/>
            <a:chOff x="14587" y="165661"/>
            <a:chExt cx="641522" cy="685849"/>
          </a:xfrm>
        </p:grpSpPr>
        <p:sp>
          <p:nvSpPr>
            <p:cNvPr id="24636" name="直接连接符 29"/>
            <p:cNvSpPr>
              <a:spLocks noChangeShapeType="1"/>
            </p:cNvSpPr>
            <p:nvPr/>
          </p:nvSpPr>
          <p:spPr bwMode="auto">
            <a:xfrm flipH="1" flipV="1">
              <a:off x="329012" y="543807"/>
              <a:ext cx="1" cy="30770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TextBox 30"/>
            <p:cNvSpPr>
              <a:spLocks noChangeArrowheads="1"/>
            </p:cNvSpPr>
            <p:nvPr/>
          </p:nvSpPr>
          <p:spPr bwMode="auto">
            <a:xfrm>
              <a:off x="14587" y="165661"/>
              <a:ext cx="6415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18Hz</a:t>
              </a:r>
              <a:endParaRPr lang="zh-CN" altLang="en-US" dirty="0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164535" y="5756078"/>
            <a:ext cx="539750" cy="573594"/>
            <a:chOff x="57460" y="188038"/>
            <a:chExt cx="538930" cy="646401"/>
          </a:xfrm>
        </p:grpSpPr>
        <p:sp>
          <p:nvSpPr>
            <p:cNvPr id="24634" name="直接连接符 35"/>
            <p:cNvSpPr>
              <a:spLocks noChangeShapeType="1"/>
            </p:cNvSpPr>
            <p:nvPr/>
          </p:nvSpPr>
          <p:spPr bwMode="auto">
            <a:xfrm flipH="1" flipV="1">
              <a:off x="340157" y="511330"/>
              <a:ext cx="0" cy="32310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TextBox 36"/>
            <p:cNvSpPr>
              <a:spLocks noChangeArrowheads="1"/>
            </p:cNvSpPr>
            <p:nvPr/>
          </p:nvSpPr>
          <p:spPr bwMode="auto">
            <a:xfrm>
              <a:off x="57460" y="188038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2Hz</a:t>
              </a:r>
              <a:endParaRPr lang="zh-CN" altLang="en-US" dirty="0"/>
            </a:p>
          </p:txBody>
        </p:sp>
      </p:grpSp>
      <p:sp>
        <p:nvSpPr>
          <p:cNvPr id="12315" name="上弧形箭头 37"/>
          <p:cNvSpPr>
            <a:spLocks noChangeArrowheads="1"/>
          </p:cNvSpPr>
          <p:nvPr/>
        </p:nvSpPr>
        <p:spPr bwMode="auto">
          <a:xfrm>
            <a:off x="5967413" y="2479040"/>
            <a:ext cx="1709736" cy="358341"/>
          </a:xfrm>
          <a:prstGeom prst="curvedDownArrow">
            <a:avLst>
              <a:gd name="adj1" fmla="val 24997"/>
              <a:gd name="adj2" fmla="val 50035"/>
              <a:gd name="adj3" fmla="val 2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6" name="上弧形箭头 38"/>
          <p:cNvSpPr>
            <a:spLocks noChangeArrowheads="1"/>
          </p:cNvSpPr>
          <p:nvPr/>
        </p:nvSpPr>
        <p:spPr bwMode="auto">
          <a:xfrm>
            <a:off x="6019221" y="3837665"/>
            <a:ext cx="1619299" cy="320069"/>
          </a:xfrm>
          <a:prstGeom prst="curvedDownArrow">
            <a:avLst>
              <a:gd name="adj1" fmla="val 25007"/>
              <a:gd name="adj2" fmla="val 50040"/>
              <a:gd name="adj3" fmla="val 2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17" name="上弧形箭头 39"/>
          <p:cNvSpPr>
            <a:spLocks noChangeArrowheads="1"/>
          </p:cNvSpPr>
          <p:nvPr/>
        </p:nvSpPr>
        <p:spPr bwMode="auto">
          <a:xfrm flipH="1">
            <a:off x="6310950" y="5321757"/>
            <a:ext cx="1055688" cy="261126"/>
          </a:xfrm>
          <a:prstGeom prst="curvedDownArrow">
            <a:avLst>
              <a:gd name="adj1" fmla="val 24972"/>
              <a:gd name="adj2" fmla="val 49974"/>
              <a:gd name="adj3" fmla="val 2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210572" y="923358"/>
            <a:ext cx="493713" cy="1201290"/>
            <a:chOff x="210089" y="-7443"/>
            <a:chExt cx="494046" cy="959574"/>
          </a:xfrm>
        </p:grpSpPr>
        <p:sp>
          <p:nvSpPr>
            <p:cNvPr id="24632" name="直接连接符 49"/>
            <p:cNvSpPr>
              <a:spLocks noChangeShapeType="1"/>
            </p:cNvSpPr>
            <p:nvPr/>
          </p:nvSpPr>
          <p:spPr bwMode="auto">
            <a:xfrm flipH="1">
              <a:off x="263702" y="122606"/>
              <a:ext cx="1" cy="8295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TextBox 51"/>
            <p:cNvSpPr>
              <a:spLocks noChangeArrowheads="1"/>
            </p:cNvSpPr>
            <p:nvPr/>
          </p:nvSpPr>
          <p:spPr bwMode="auto">
            <a:xfrm>
              <a:off x="210089" y="-7443"/>
              <a:ext cx="4940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5Hz</a:t>
              </a:r>
              <a:endParaRPr lang="zh-CN" altLang="en-US" dirty="0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337142" y="1348865"/>
            <a:ext cx="582612" cy="775783"/>
            <a:chOff x="128819" y="336541"/>
            <a:chExt cx="583814" cy="873541"/>
          </a:xfrm>
        </p:grpSpPr>
        <p:sp>
          <p:nvSpPr>
            <p:cNvPr id="24630" name="直接连接符 50"/>
            <p:cNvSpPr>
              <a:spLocks noChangeShapeType="1"/>
            </p:cNvSpPr>
            <p:nvPr/>
          </p:nvSpPr>
          <p:spPr bwMode="auto">
            <a:xfrm>
              <a:off x="293265" y="620970"/>
              <a:ext cx="0" cy="5891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TextBox 52"/>
            <p:cNvSpPr>
              <a:spLocks noChangeArrowheads="1"/>
            </p:cNvSpPr>
            <p:nvPr/>
          </p:nvSpPr>
          <p:spPr bwMode="auto">
            <a:xfrm>
              <a:off x="128819" y="336541"/>
              <a:ext cx="583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12Hz</a:t>
              </a:r>
              <a:endParaRPr lang="zh-CN" altLang="en-US" dirty="0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877175" y="2317950"/>
            <a:ext cx="584200" cy="1209868"/>
            <a:chOff x="-244313" y="199670"/>
            <a:chExt cx="583814" cy="1361598"/>
          </a:xfrm>
        </p:grpSpPr>
        <p:sp>
          <p:nvSpPr>
            <p:cNvPr id="24628" name="直接连接符 57"/>
            <p:cNvSpPr>
              <a:spLocks noChangeShapeType="1"/>
            </p:cNvSpPr>
            <p:nvPr/>
          </p:nvSpPr>
          <p:spPr bwMode="auto">
            <a:xfrm flipH="1">
              <a:off x="251221" y="453771"/>
              <a:ext cx="9987" cy="110749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TextBox 58"/>
            <p:cNvSpPr>
              <a:spLocks noChangeArrowheads="1"/>
            </p:cNvSpPr>
            <p:nvPr/>
          </p:nvSpPr>
          <p:spPr bwMode="auto">
            <a:xfrm>
              <a:off x="-244313" y="199670"/>
              <a:ext cx="583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95Hz</a:t>
              </a:r>
              <a:endParaRPr lang="zh-CN" altLang="en-US" dirty="0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7693819" y="2751324"/>
            <a:ext cx="641350" cy="778108"/>
            <a:chOff x="-183406" y="179889"/>
            <a:chExt cx="641522" cy="876158"/>
          </a:xfrm>
        </p:grpSpPr>
        <p:sp>
          <p:nvSpPr>
            <p:cNvPr id="24626" name="直接连接符 63"/>
            <p:cNvSpPr>
              <a:spLocks noChangeShapeType="1"/>
            </p:cNvSpPr>
            <p:nvPr/>
          </p:nvSpPr>
          <p:spPr bwMode="auto">
            <a:xfrm>
              <a:off x="253507" y="469801"/>
              <a:ext cx="1" cy="58624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TextBox 64"/>
            <p:cNvSpPr>
              <a:spLocks noChangeArrowheads="1"/>
            </p:cNvSpPr>
            <p:nvPr/>
          </p:nvSpPr>
          <p:spPr bwMode="auto">
            <a:xfrm>
              <a:off x="-183406" y="179889"/>
              <a:ext cx="64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88Hz</a:t>
              </a:r>
              <a:endParaRPr lang="zh-CN" altLang="en-US" dirty="0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7934326" y="3663963"/>
            <a:ext cx="584200" cy="1261833"/>
            <a:chOff x="1" y="-87631"/>
            <a:chExt cx="583814" cy="1422159"/>
          </a:xfrm>
        </p:grpSpPr>
        <p:sp>
          <p:nvSpPr>
            <p:cNvPr id="24624" name="直接连接符 66"/>
            <p:cNvSpPr>
              <a:spLocks noChangeShapeType="1"/>
            </p:cNvSpPr>
            <p:nvPr/>
          </p:nvSpPr>
          <p:spPr bwMode="auto">
            <a:xfrm>
              <a:off x="272268" y="198913"/>
              <a:ext cx="0" cy="113561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TextBox 67"/>
            <p:cNvSpPr>
              <a:spLocks noChangeArrowheads="1"/>
            </p:cNvSpPr>
            <p:nvPr/>
          </p:nvSpPr>
          <p:spPr bwMode="auto">
            <a:xfrm>
              <a:off x="1" y="-87631"/>
              <a:ext cx="583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45Hz</a:t>
              </a:r>
              <a:endParaRPr lang="zh-CN" altLang="en-US" dirty="0"/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7469188" y="4178645"/>
            <a:ext cx="641350" cy="747151"/>
            <a:chOff x="0" y="0"/>
            <a:chExt cx="641522" cy="841297"/>
          </a:xfrm>
        </p:grpSpPr>
        <p:sp>
          <p:nvSpPr>
            <p:cNvPr id="24622" name="直接连接符 69"/>
            <p:cNvSpPr>
              <a:spLocks noChangeShapeType="1"/>
            </p:cNvSpPr>
            <p:nvPr/>
          </p:nvSpPr>
          <p:spPr bwMode="auto">
            <a:xfrm flipH="1">
              <a:off x="241980" y="290488"/>
              <a:ext cx="2561" cy="55080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TextBox 70"/>
            <p:cNvSpPr>
              <a:spLocks noChangeArrowheads="1"/>
            </p:cNvSpPr>
            <p:nvPr/>
          </p:nvSpPr>
          <p:spPr bwMode="auto">
            <a:xfrm>
              <a:off x="0" y="0"/>
              <a:ext cx="64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38Hz</a:t>
              </a:r>
              <a:endParaRPr lang="zh-CN" altLang="en-US" dirty="0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385843" y="5047237"/>
            <a:ext cx="582613" cy="1282436"/>
            <a:chOff x="-34202" y="-356725"/>
            <a:chExt cx="583814" cy="1445379"/>
          </a:xfrm>
        </p:grpSpPr>
        <p:sp>
          <p:nvSpPr>
            <p:cNvPr id="24620" name="直接连接符 72"/>
            <p:cNvSpPr>
              <a:spLocks noChangeShapeType="1"/>
            </p:cNvSpPr>
            <p:nvPr/>
          </p:nvSpPr>
          <p:spPr bwMode="auto">
            <a:xfrm flipH="1">
              <a:off x="274409" y="-71373"/>
              <a:ext cx="17320" cy="11600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TextBox 73"/>
            <p:cNvSpPr>
              <a:spLocks noChangeArrowheads="1"/>
            </p:cNvSpPr>
            <p:nvPr/>
          </p:nvSpPr>
          <p:spPr bwMode="auto">
            <a:xfrm>
              <a:off x="-34202" y="-356725"/>
              <a:ext cx="583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15Hz</a:t>
              </a:r>
              <a:endParaRPr lang="zh-CN" altLang="en-US" dirty="0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6245309" y="5549862"/>
            <a:ext cx="641350" cy="779810"/>
            <a:chOff x="19139" y="-247453"/>
            <a:chExt cx="641522" cy="878075"/>
          </a:xfrm>
        </p:grpSpPr>
        <p:sp>
          <p:nvSpPr>
            <p:cNvPr id="24618" name="直接连接符 75"/>
            <p:cNvSpPr>
              <a:spLocks noChangeShapeType="1"/>
            </p:cNvSpPr>
            <p:nvPr/>
          </p:nvSpPr>
          <p:spPr bwMode="auto">
            <a:xfrm>
              <a:off x="264068" y="46579"/>
              <a:ext cx="0" cy="58404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TextBox 76"/>
            <p:cNvSpPr>
              <a:spLocks noChangeArrowheads="1"/>
            </p:cNvSpPr>
            <p:nvPr/>
          </p:nvSpPr>
          <p:spPr bwMode="auto">
            <a:xfrm>
              <a:off x="19139" y="-247453"/>
              <a:ext cx="64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solidFill>
                    <a:srgbClr val="FFFF00"/>
                  </a:solidFill>
                  <a:latin typeface="Times New Roman" pitchFamily="18" charset="0"/>
                  <a:sym typeface="Times New Roman" pitchFamily="18" charset="0"/>
                </a:rPr>
                <a:t>8Hz</a:t>
              </a:r>
              <a:endParaRPr lang="zh-CN" altLang="en-US" dirty="0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5711839" y="5073162"/>
            <a:ext cx="495300" cy="1232388"/>
            <a:chOff x="49101" y="-787799"/>
            <a:chExt cx="494046" cy="1387684"/>
          </a:xfrm>
        </p:grpSpPr>
        <p:sp>
          <p:nvSpPr>
            <p:cNvPr id="24616" name="直接连接符 78"/>
            <p:cNvSpPr>
              <a:spLocks noChangeShapeType="1"/>
            </p:cNvSpPr>
            <p:nvPr/>
          </p:nvSpPr>
          <p:spPr bwMode="auto">
            <a:xfrm>
              <a:off x="304028" y="-531904"/>
              <a:ext cx="3000" cy="113178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Box 79"/>
            <p:cNvSpPr>
              <a:spLocks noChangeArrowheads="1"/>
            </p:cNvSpPr>
            <p:nvPr/>
          </p:nvSpPr>
          <p:spPr bwMode="auto">
            <a:xfrm>
              <a:off x="49101" y="-787799"/>
              <a:ext cx="4940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5Hz</a:t>
              </a:r>
              <a:endParaRPr lang="zh-CN" altLang="en-US" dirty="0"/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6886659" y="5560726"/>
            <a:ext cx="584200" cy="768946"/>
            <a:chOff x="84" y="-226283"/>
            <a:chExt cx="583814" cy="865842"/>
          </a:xfrm>
        </p:grpSpPr>
        <p:sp>
          <p:nvSpPr>
            <p:cNvPr id="24614" name="直接连接符 81"/>
            <p:cNvSpPr>
              <a:spLocks noChangeShapeType="1"/>
            </p:cNvSpPr>
            <p:nvPr/>
          </p:nvSpPr>
          <p:spPr bwMode="auto">
            <a:xfrm flipH="1">
              <a:off x="304189" y="55517"/>
              <a:ext cx="0" cy="5840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Box 82"/>
            <p:cNvSpPr>
              <a:spLocks noChangeArrowheads="1"/>
            </p:cNvSpPr>
            <p:nvPr/>
          </p:nvSpPr>
          <p:spPr bwMode="auto">
            <a:xfrm>
              <a:off x="84" y="-226283"/>
              <a:ext cx="583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12Hz</a:t>
              </a:r>
              <a:endParaRPr lang="zh-CN" altLang="en-US" dirty="0"/>
            </a:p>
          </p:txBody>
        </p:sp>
      </p:grpSp>
      <p:sp>
        <p:nvSpPr>
          <p:cNvPr id="12352" name="TextBox 85"/>
          <p:cNvSpPr>
            <a:spLocks noChangeArrowheads="1"/>
          </p:cNvSpPr>
          <p:nvPr/>
        </p:nvSpPr>
        <p:spPr bwMode="auto">
          <a:xfrm>
            <a:off x="555625" y="228698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100Hz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采样</a:t>
            </a:r>
            <a:endParaRPr lang="zh-CN" altLang="en-US" dirty="0"/>
          </a:p>
        </p:txBody>
      </p:sp>
      <p:sp>
        <p:nvSpPr>
          <p:cNvPr id="12353" name="TextBox 86"/>
          <p:cNvSpPr>
            <a:spLocks noChangeArrowheads="1"/>
          </p:cNvSpPr>
          <p:nvPr/>
        </p:nvSpPr>
        <p:spPr bwMode="auto">
          <a:xfrm>
            <a:off x="466538" y="3690357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50Hz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采样</a:t>
            </a:r>
            <a:endParaRPr lang="zh-CN" altLang="en-US" dirty="0"/>
          </a:p>
        </p:txBody>
      </p:sp>
      <p:sp>
        <p:nvSpPr>
          <p:cNvPr id="12354" name="TextBox 87"/>
          <p:cNvSpPr>
            <a:spLocks noChangeArrowheads="1"/>
          </p:cNvSpPr>
          <p:nvPr/>
        </p:nvSpPr>
        <p:spPr bwMode="auto">
          <a:xfrm>
            <a:off x="501891" y="5089588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20Hz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采样</a:t>
            </a:r>
            <a:endParaRPr lang="zh-CN" altLang="en-US" dirty="0"/>
          </a:p>
        </p:txBody>
      </p:sp>
      <p:sp>
        <p:nvSpPr>
          <p:cNvPr id="12356" name="TextBox 90"/>
          <p:cNvSpPr>
            <a:spLocks noChangeArrowheads="1"/>
          </p:cNvSpPr>
          <p:nvPr/>
        </p:nvSpPr>
        <p:spPr bwMode="auto">
          <a:xfrm>
            <a:off x="3919538" y="5133975"/>
            <a:ext cx="1871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u="sng" dirty="0">
                <a:solidFill>
                  <a:srgbClr val="FFFF00"/>
                </a:solidFill>
                <a:sym typeface="宋体" pitchFamily="2" charset="-122"/>
              </a:rPr>
              <a:t>混叠现象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187553" y="2285905"/>
            <a:ext cx="493713" cy="1241914"/>
            <a:chOff x="5187553" y="2171746"/>
            <a:chExt cx="493713" cy="1398852"/>
          </a:xfrm>
        </p:grpSpPr>
        <p:sp>
          <p:nvSpPr>
            <p:cNvPr id="12318" name="直接连接符 43"/>
            <p:cNvSpPr>
              <a:spLocks noChangeShapeType="1"/>
            </p:cNvSpPr>
            <p:nvPr/>
          </p:nvSpPr>
          <p:spPr bwMode="auto">
            <a:xfrm>
              <a:off x="5264151" y="2406621"/>
              <a:ext cx="0" cy="116397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Box 51"/>
            <p:cNvSpPr>
              <a:spLocks noChangeArrowheads="1"/>
            </p:cNvSpPr>
            <p:nvPr/>
          </p:nvSpPr>
          <p:spPr bwMode="auto">
            <a:xfrm>
              <a:off x="5187553" y="2171746"/>
              <a:ext cx="493713" cy="3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5Hz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2519" y="3674892"/>
            <a:ext cx="493713" cy="1256043"/>
            <a:chOff x="5122069" y="3866837"/>
            <a:chExt cx="493713" cy="1414766"/>
          </a:xfrm>
        </p:grpSpPr>
        <p:sp>
          <p:nvSpPr>
            <p:cNvPr id="12350" name="直接连接符 83"/>
            <p:cNvSpPr>
              <a:spLocks noChangeShapeType="1"/>
            </p:cNvSpPr>
            <p:nvPr/>
          </p:nvSpPr>
          <p:spPr bwMode="auto">
            <a:xfrm>
              <a:off x="5417213" y="4119593"/>
              <a:ext cx="3305" cy="11620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Box 51"/>
            <p:cNvSpPr>
              <a:spLocks noChangeArrowheads="1"/>
            </p:cNvSpPr>
            <p:nvPr/>
          </p:nvSpPr>
          <p:spPr bwMode="auto">
            <a:xfrm>
              <a:off x="5122069" y="3866837"/>
              <a:ext cx="493713" cy="3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5Hz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26064" y="2745118"/>
            <a:ext cx="582612" cy="782700"/>
            <a:chOff x="5326064" y="2688990"/>
            <a:chExt cx="582612" cy="881608"/>
          </a:xfrm>
        </p:grpSpPr>
        <p:sp>
          <p:nvSpPr>
            <p:cNvPr id="12319" name="直接连接符 45"/>
            <p:cNvSpPr>
              <a:spLocks noChangeShapeType="1"/>
            </p:cNvSpPr>
            <p:nvPr/>
          </p:nvSpPr>
          <p:spPr bwMode="auto">
            <a:xfrm>
              <a:off x="5501249" y="2985984"/>
              <a:ext cx="1" cy="5846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Box 52"/>
            <p:cNvSpPr>
              <a:spLocks noChangeArrowheads="1"/>
            </p:cNvSpPr>
            <p:nvPr/>
          </p:nvSpPr>
          <p:spPr bwMode="auto">
            <a:xfrm>
              <a:off x="5326064" y="2688990"/>
              <a:ext cx="582612" cy="30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12Hz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43563" y="4170583"/>
            <a:ext cx="582612" cy="755215"/>
            <a:chOff x="5643563" y="4101308"/>
            <a:chExt cx="582612" cy="817177"/>
          </a:xfrm>
        </p:grpSpPr>
        <p:sp>
          <p:nvSpPr>
            <p:cNvPr id="12351" name="直接连接符 84"/>
            <p:cNvSpPr>
              <a:spLocks noChangeShapeType="1"/>
            </p:cNvSpPr>
            <p:nvPr/>
          </p:nvSpPr>
          <p:spPr bwMode="auto">
            <a:xfrm flipH="1">
              <a:off x="5925654" y="4369040"/>
              <a:ext cx="0" cy="5494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Box 52"/>
            <p:cNvSpPr>
              <a:spLocks noChangeArrowheads="1"/>
            </p:cNvSpPr>
            <p:nvPr/>
          </p:nvSpPr>
          <p:spPr bwMode="auto">
            <a:xfrm>
              <a:off x="5643563" y="4101308"/>
              <a:ext cx="582612" cy="30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12Hz</a:t>
              </a:r>
              <a:endParaRPr lang="zh-CN" altLang="en-US" dirty="0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987824" y="282714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时域离散对应于频域的频谱周期延拓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59347" y="283068"/>
            <a:ext cx="344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§4.2 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采样定理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9"/>
          <p:cNvSpPr>
            <a:spLocks noChangeArrowheads="1"/>
          </p:cNvSpPr>
          <p:nvPr/>
        </p:nvSpPr>
        <p:spPr bwMode="auto">
          <a:xfrm>
            <a:off x="33358" y="3522895"/>
            <a:ext cx="9045575" cy="1537479"/>
          </a:xfrm>
          <a:prstGeom prst="rect">
            <a:avLst/>
          </a:prstGeom>
          <a:solidFill>
            <a:srgbClr val="0A1408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采样定理（</a:t>
            </a:r>
            <a:r>
              <a:rPr lang="en-US" sz="3200" b="1" i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Nyquist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定理）：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A/D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转换的采样频率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必须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大于信号最高频率的</a:t>
            </a:r>
            <a:r>
              <a:rPr lang="en-US" altLang="zh-CN" sz="2800" b="1" u="sng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倍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77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 animBg="1"/>
      <p:bldP spid="12316" grpId="0" animBg="1"/>
      <p:bldP spid="12317" grpId="0" animBg="1"/>
      <p:bldP spid="12352" grpId="0"/>
      <p:bldP spid="12353" grpId="0"/>
      <p:bldP spid="12354" grpId="0"/>
      <p:bldP spid="12356" grpId="0"/>
      <p:bldP spid="81" grpId="0"/>
      <p:bldP spid="82" grpId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日期占位符 22570"/>
          <p:cNvSpPr>
            <a:spLocks noGrp="1"/>
          </p:cNvSpPr>
          <p:nvPr>
            <p:ph type="dt" sz="half" idx="10"/>
          </p:nvPr>
        </p:nvSpPr>
        <p:spPr>
          <a:xfrm>
            <a:off x="9746" y="6610261"/>
            <a:ext cx="2133600" cy="240436"/>
          </a:xfrm>
        </p:spPr>
        <p:txBody>
          <a:bodyPr/>
          <a:lstStyle/>
          <a:p>
            <a:pPr>
              <a:defRPr/>
            </a:pPr>
            <a:fld id="{5A494B87-5841-4D30-88D9-74561E6FF111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2017-05-04</a:t>
            </a:fld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2" name="页脚占位符 22571"/>
          <p:cNvSpPr>
            <a:spLocks noGrp="1"/>
          </p:cNvSpPr>
          <p:nvPr>
            <p:ph type="ftr" sz="quarter" idx="11"/>
          </p:nvPr>
        </p:nvSpPr>
        <p:spPr>
          <a:xfrm>
            <a:off x="2595540" y="6565905"/>
            <a:ext cx="3664888" cy="301879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22573" name="灯片编号占位符 22572"/>
          <p:cNvSpPr>
            <a:spLocks noGrp="1"/>
          </p:cNvSpPr>
          <p:nvPr>
            <p:ph type="sldNum" sz="quarter" idx="12"/>
          </p:nvPr>
        </p:nvSpPr>
        <p:spPr>
          <a:xfrm>
            <a:off x="6994073" y="6610261"/>
            <a:ext cx="2133600" cy="222886"/>
          </a:xfrm>
        </p:spPr>
        <p:txBody>
          <a:bodyPr/>
          <a:lstStyle/>
          <a:p>
            <a:pPr>
              <a:defRPr/>
            </a:pPr>
            <a:fld id="{6CDC0BCD-231B-467B-B278-E66BCA590908}" type="slidenum">
              <a:rPr lang="en-US" altLang="zh-CN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02900" y="6125234"/>
            <a:ext cx="82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与支持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的各种数据采集卡配合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，数据采集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实现方式灵活；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02901" y="5765194"/>
            <a:ext cx="820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多种接口类型：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ePXI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02901" y="5373216"/>
            <a:ext cx="82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提供强大的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DAQ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驱动，弱化对使用者的硬件知识要求；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3528" y="18223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§4.3 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数据采集相关术语和概念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3498" y="1484784"/>
            <a:ext cx="821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通道数：模拟信号独立输入的通道数；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03498" y="2355833"/>
            <a:ext cx="822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采样率：每秒钟的最高采样次数；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03498" y="2834247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分辨率：采样二进制数据的长度，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03498" y="1924797"/>
            <a:ext cx="822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输入方式：单端、差分；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3498" y="3254741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多通道采样方式：同步和非同步。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2901" y="3690126"/>
            <a:ext cx="820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接口类型：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02901" y="4135452"/>
            <a:ext cx="820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程控放大，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中用可变输入量程表示。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527" y="856566"/>
            <a:ext cx="84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采集设备相关的常用术语和概念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527" y="4653136"/>
            <a:ext cx="84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实现数据采集的特点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5" grpId="0"/>
      <p:bldP spid="97" grpId="0"/>
      <p:bldP spid="99" grpId="0"/>
      <p:bldP spid="100" grpId="0"/>
      <p:bldP spid="101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22800"/>
            <a:ext cx="2133600" cy="324590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522799"/>
            <a:ext cx="3744416" cy="280869"/>
          </a:xfrm>
        </p:spPr>
        <p:txBody>
          <a:bodyPr/>
          <a:lstStyle/>
          <a:p>
            <a:r>
              <a:rPr lang="zh-CN" altLang="en-US">
                <a:solidFill>
                  <a:srgbClr val="CCFFFF"/>
                </a:solidFill>
              </a:rPr>
              <a:t>第</a:t>
            </a:r>
            <a:r>
              <a:rPr lang="en-US" altLang="zh-CN">
                <a:solidFill>
                  <a:srgbClr val="CCFFFF"/>
                </a:solidFill>
              </a:rPr>
              <a:t>4</a:t>
            </a:r>
            <a:r>
              <a:rPr lang="zh-CN" altLang="en-US">
                <a:solidFill>
                  <a:srgbClr val="CCFFFF"/>
                </a:solidFill>
              </a:rPr>
              <a:t>章 </a:t>
            </a:r>
            <a:r>
              <a:rPr lang="en-US" altLang="zh-CN">
                <a:solidFill>
                  <a:srgbClr val="CCFFFF"/>
                </a:solidFill>
              </a:rPr>
              <a:t>LabVIEW</a:t>
            </a:r>
            <a:r>
              <a:rPr lang="zh-CN" altLang="en-US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22799"/>
            <a:ext cx="2133600" cy="280870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3528" y="404664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§4.4 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集成传感器调理电路的的数据采集设备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112474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直接接入传感器，卡内集成了传感器信号调理电路；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68" y="155679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几种常见的传感器调理电路类型及其主要参数：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7664" y="2492896"/>
            <a:ext cx="734481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具有标准的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IEPE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驱动和放大功能，可用于驱动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IEPE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加速度计或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IEPE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接口的压电力传感器等；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5616" y="206084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IEPE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类传感器接口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5616" y="3501008"/>
            <a:ext cx="77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电桥形传感器电路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7664" y="3933056"/>
            <a:ext cx="735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供桥电压、桥路平衡、信号放大、三线制接入、电标定等；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4581128"/>
            <a:ext cx="77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热敏电阻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(RTD)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7664" y="5013176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100uA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激励电流、低通滤波、两线制、三线制连接方式；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616" y="5589240"/>
            <a:ext cx="78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热电偶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664" y="5968802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冷端补偿、低通滤波、信号放大等；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22800"/>
            <a:ext cx="2133600" cy="324590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522799"/>
            <a:ext cx="3744416" cy="280869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22799"/>
            <a:ext cx="2133600" cy="280870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50490" y="332656"/>
            <a:ext cx="8469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§4.5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调试和检测数据采集设备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——Measurement and Automation Explorer 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490" y="1502207"/>
            <a:ext cx="839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检测数据采集设备：查找设备、运行自检；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490" y="2028298"/>
            <a:ext cx="839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配置硬件和软件；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0490" y="2548629"/>
            <a:ext cx="839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创建和编辑通道、任务、接口、换算系数等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2982907"/>
            <a:ext cx="5187128" cy="3060000"/>
          </a:xfrm>
          <a:prstGeom prst="rect">
            <a:avLst/>
          </a:prstGeom>
          <a:ln w="31750">
            <a:solidFill>
              <a:srgbClr val="FFFF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72" y="3428631"/>
            <a:ext cx="5187128" cy="3060000"/>
          </a:xfrm>
          <a:prstGeom prst="rect">
            <a:avLst/>
          </a:prstGeom>
          <a:ln w="317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3227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04197"/>
            <a:ext cx="2133600" cy="343193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33600" y="6504197"/>
            <a:ext cx="5102695" cy="331490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05111" y="650419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33265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§4.6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的数据采集工具箱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105273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包含各种数据采集驱动的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，可以直接根据硬件的性质进行驱动；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9" y="1613624"/>
            <a:ext cx="4392488" cy="2272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68" y="1966724"/>
            <a:ext cx="5816704" cy="33344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44" y="5424078"/>
            <a:ext cx="828586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根据已经插接的硬件设备的物理性质，可以直接指定输入通道的物理参数、数据采集的硬件参数、采集操作的实现方式等；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9" y="1612420"/>
            <a:ext cx="4000500" cy="17526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7057"/>
            <a:ext cx="2133600" cy="350334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7057"/>
            <a:ext cx="3744416" cy="35033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03411" y="649705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52285" y="1052736"/>
            <a:ext cx="6091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创建虚拟通道；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285" y="404664"/>
            <a:ext cx="846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4.6.1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定义输入或输出通道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87" y="1598032"/>
            <a:ext cx="4488180" cy="25298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52285" y="3620041"/>
            <a:ext cx="8468187" cy="978296"/>
            <a:chOff x="352285" y="3620041"/>
            <a:chExt cx="8468187" cy="978296"/>
          </a:xfrm>
        </p:grpSpPr>
        <p:sp>
          <p:nvSpPr>
            <p:cNvPr id="12" name="文本框 11"/>
            <p:cNvSpPr txBox="1"/>
            <p:nvPr/>
          </p:nvSpPr>
          <p:spPr>
            <a:xfrm>
              <a:off x="352285" y="3620041"/>
              <a:ext cx="39967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可以用“创建常数”的方式</a:t>
              </a:r>
              <a:endPara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7584" y="4198227"/>
              <a:ext cx="7992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查阅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可选的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物理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通道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及其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名称，之后，用字符串输入拟使用的通道；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27" y="4759697"/>
            <a:ext cx="4815840" cy="17373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2285" y="4630257"/>
            <a:ext cx="3669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可以一次定义并驱动多个通道，但各个通道之间的同步性需要有硬件上的支持，无法通过定义改变。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7057"/>
            <a:ext cx="2133600" cy="350334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497057"/>
            <a:ext cx="3744416" cy="35033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7057"/>
            <a:ext cx="2133600" cy="350334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51520" y="352691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指定物理通道的性质；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4815840" cy="173736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732029" y="2060848"/>
            <a:ext cx="792088" cy="504056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58758"/>
            <a:ext cx="5524500" cy="451866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7010400" y="3828611"/>
            <a:ext cx="1954088" cy="7200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1520" y="2818088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所选择的物理性质必须是实际硬件所支持的，并且是当前任务所需要的；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520" y="5027270"/>
            <a:ext cx="8665209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在同一台计算机上安装了多个不同的采集设备，允许对不同设备上的物理通道定义不同的物理性质。但同一设备具有多种物理性质时，能否为不同通道指定不同的物理性质，视设备本身功能而定。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133600" cy="250038"/>
          </a:xfrm>
        </p:spPr>
        <p:txBody>
          <a:bodyPr/>
          <a:lstStyle/>
          <a:p>
            <a:pPr>
              <a:defRPr/>
            </a:pPr>
            <a:fld id="{3B5273CE-F301-4634-9C50-9C0B1C3D2F74}" type="datetime1">
              <a:rPr lang="zh-CN" altLang="en-US" smtClean="0"/>
              <a:t>2017-05-04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55776" y="6534326"/>
            <a:ext cx="3744416" cy="293454"/>
          </a:xfrm>
        </p:spPr>
        <p:txBody>
          <a:bodyPr/>
          <a:lstStyle/>
          <a:p>
            <a:r>
              <a:rPr lang="zh-CN" altLang="en-US" dirty="0">
                <a:solidFill>
                  <a:srgbClr val="CCFFFF"/>
                </a:solidFill>
              </a:rPr>
              <a:t>第</a:t>
            </a:r>
            <a:r>
              <a:rPr lang="en-US" altLang="zh-CN" dirty="0">
                <a:solidFill>
                  <a:srgbClr val="CCFFFF"/>
                </a:solidFill>
              </a:rPr>
              <a:t>4</a:t>
            </a:r>
            <a:r>
              <a:rPr lang="zh-CN" altLang="en-US" dirty="0">
                <a:solidFill>
                  <a:srgbClr val="CCFFFF"/>
                </a:solidFill>
              </a:rPr>
              <a:t>章 </a:t>
            </a:r>
            <a:r>
              <a:rPr lang="en-US" altLang="zh-CN" dirty="0">
                <a:solidFill>
                  <a:srgbClr val="CCFFFF"/>
                </a:solidFill>
              </a:rPr>
              <a:t>LabVIEW</a:t>
            </a:r>
            <a:r>
              <a:rPr lang="zh-CN" altLang="en-US" dirty="0">
                <a:solidFill>
                  <a:srgbClr val="CCFFFF"/>
                </a:solidFill>
              </a:rPr>
              <a:t>数据采集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30428"/>
          </a:xfrm>
        </p:spPr>
        <p:txBody>
          <a:bodyPr/>
          <a:lstStyle/>
          <a:p>
            <a:pPr>
              <a:defRPr/>
            </a:pPr>
            <a:fld id="{2852225E-8C61-49C8-9C00-D44974EFF72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352691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输入信号的量纲；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4526280" cy="2164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89767"/>
            <a:ext cx="4541520" cy="2194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1520" y="312955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标定系数及其单位；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46944"/>
            <a:ext cx="4762500" cy="2209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52060" cy="2339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34" y="4135738"/>
            <a:ext cx="4693920" cy="23088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6375" y="3580526"/>
            <a:ext cx="280831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量程：不能大于数据采集设备给定的量程范围；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6375" y="4967270"/>
            <a:ext cx="3928501" cy="1477328"/>
            <a:chOff x="246375" y="4967270"/>
            <a:chExt cx="3928501" cy="1477328"/>
          </a:xfrm>
        </p:grpSpPr>
        <p:sp>
          <p:nvSpPr>
            <p:cNvPr id="15" name="文本框 14"/>
            <p:cNvSpPr txBox="1"/>
            <p:nvPr/>
          </p:nvSpPr>
          <p:spPr>
            <a:xfrm>
              <a:off x="246375" y="4967270"/>
              <a:ext cx="28083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输入接线端配置方式，根据设备资料进行选择，或，选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99792" y="5877272"/>
              <a:ext cx="1475084" cy="495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“默认”；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16400</TotalTime>
  <Words>991</Words>
  <Application>Microsoft Office PowerPoint</Application>
  <PresentationFormat>全屏显示(4:3)</PresentationFormat>
  <Paragraphs>154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S&amp;S01-01(1.1 信号与系统+1.2信号的描述与分类)</dc:title>
  <dc:creator>K.Q.Fan</dc:creator>
  <cp:keywords>讲稿</cp:keywords>
  <cp:lastModifiedBy>Ke-Qing FAN</cp:lastModifiedBy>
  <cp:revision>2800</cp:revision>
  <dcterms:created xsi:type="dcterms:W3CDTF">2006-02-18T12:49:07Z</dcterms:created>
  <dcterms:modified xsi:type="dcterms:W3CDTF">2017-05-04T14:44:40Z</dcterms:modified>
</cp:coreProperties>
</file>