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80" r:id="rId6"/>
    <p:sldId id="338" r:id="rId7"/>
    <p:sldId id="339" r:id="rId8"/>
    <p:sldId id="340" r:id="rId9"/>
    <p:sldId id="341" r:id="rId10"/>
    <p:sldId id="342" r:id="rId11"/>
    <p:sldId id="275" r:id="rId12"/>
    <p:sldId id="276" r:id="rId13"/>
    <p:sldId id="262" r:id="rId14"/>
    <p:sldId id="263" r:id="rId15"/>
    <p:sldId id="264" r:id="rId16"/>
    <p:sldId id="266" r:id="rId17"/>
    <p:sldId id="267" r:id="rId18"/>
    <p:sldId id="268" r:id="rId19"/>
    <p:sldId id="269" r:id="rId20"/>
    <p:sldId id="278" r:id="rId21"/>
    <p:sldId id="286" r:id="rId22"/>
    <p:sldId id="283" r:id="rId23"/>
    <p:sldId id="284" r:id="rId24"/>
    <p:sldId id="285" r:id="rId25"/>
    <p:sldId id="270" r:id="rId26"/>
    <p:sldId id="282" r:id="rId27"/>
    <p:sldId id="288" r:id="rId28"/>
    <p:sldId id="289" r:id="rId29"/>
    <p:sldId id="344" r:id="rId30"/>
    <p:sldId id="345" r:id="rId31"/>
    <p:sldId id="346" r:id="rId32"/>
    <p:sldId id="347" r:id="rId33"/>
    <p:sldId id="291" r:id="rId34"/>
    <p:sldId id="292" r:id="rId35"/>
    <p:sldId id="349" r:id="rId36"/>
    <p:sldId id="332" r:id="rId37"/>
    <p:sldId id="330" r:id="rId38"/>
    <p:sldId id="331" r:id="rId39"/>
    <p:sldId id="333" r:id="rId40"/>
    <p:sldId id="290" r:id="rId41"/>
    <p:sldId id="335" r:id="rId42"/>
    <p:sldId id="348" r:id="rId43"/>
    <p:sldId id="336" r:id="rId44"/>
    <p:sldId id="337" r:id="rId45"/>
    <p:sldId id="281" r:id="rId46"/>
    <p:sldId id="343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48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hyperlink" Target="https://code.angularjs.org/1.6.7/docs/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3.3/getting-started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mcat.apache.org/" TargetMode="External"/><Relationship Id="rId7" Type="http://schemas.openxmlformats.org/officeDocument/2006/relationships/hyperlink" Target="https://www.microsoft.com/zh-tw/sql-server/sql-server-downloads" TargetMode="External"/><Relationship Id="rId2" Type="http://schemas.openxmlformats.org/officeDocument/2006/relationships/hyperlink" Target="http://www.oracle.com/technetwork/java/javase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rtoisegit.org/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spring.io/tools/st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衛福部</a:t>
            </a:r>
            <a:r>
              <a:rPr lang="en-US" altLang="zh-TW" dirty="0" smtClean="0">
                <a:solidFill>
                  <a:schemeClr val="tx1"/>
                </a:solidFill>
              </a:rPr>
              <a:t>H-ISAC_</a:t>
            </a:r>
            <a:r>
              <a:rPr lang="zh-TW" altLang="en-US" smtClean="0">
                <a:solidFill>
                  <a:schemeClr val="tx1"/>
                </a:solidFill>
              </a:rPr>
              <a:t>開發規範及需求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616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98" y="2259841"/>
            <a:ext cx="48196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Clone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96952"/>
            <a:ext cx="51911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67544" y="1882199"/>
            <a:ext cx="428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https://github.com/cyber00rn/HISAC.git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943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04664"/>
            <a:ext cx="8698757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3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56723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8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Spring Tool Suite</a:t>
            </a:r>
            <a:r>
              <a:rPr lang="en-US" altLang="zh-TW" dirty="0" smtClean="0"/>
              <a:t>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320534" cy="473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06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2753960" cy="437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527996"/>
            <a:ext cx="3641266" cy="37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50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6"/>
            <a:ext cx="5533932" cy="520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54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9592"/>
            <a:ext cx="5633639" cy="667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6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7971079" cy="606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6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319088"/>
            <a:ext cx="5172075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24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8690090" cy="5712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22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軟體工程師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zh-TW" altLang="en-US" dirty="0"/>
              <a:t>年以上資訊系統開發經驗</a:t>
            </a:r>
          </a:p>
          <a:p>
            <a:r>
              <a:rPr lang="zh-TW" altLang="en-US" dirty="0" smtClean="0"/>
              <a:t>熟悉</a:t>
            </a:r>
            <a:r>
              <a:rPr lang="en-US" altLang="zh-TW" dirty="0"/>
              <a:t>JAVA</a:t>
            </a:r>
            <a:r>
              <a:rPr lang="zh-TW" altLang="en-US" dirty="0"/>
              <a:t>或</a:t>
            </a:r>
            <a:r>
              <a:rPr lang="en-US" altLang="zh-TW" dirty="0"/>
              <a:t>C#</a:t>
            </a:r>
          </a:p>
          <a:p>
            <a:r>
              <a:rPr lang="zh-TW" altLang="en-US" dirty="0" smtClean="0"/>
              <a:t>熟悉 </a:t>
            </a:r>
            <a:r>
              <a:rPr lang="en-US" altLang="zh-TW" dirty="0" err="1"/>
              <a:t>JavaScript,JQuery</a:t>
            </a:r>
            <a:endParaRPr lang="en-US" altLang="zh-TW" dirty="0"/>
          </a:p>
          <a:p>
            <a:r>
              <a:rPr lang="zh-TW" altLang="en-US" dirty="0" smtClean="0"/>
              <a:t>熟悉 </a:t>
            </a:r>
            <a:r>
              <a:rPr lang="en-US" altLang="zh-TW" dirty="0"/>
              <a:t>SQL</a:t>
            </a:r>
            <a:r>
              <a:rPr lang="zh-TW" altLang="en-US" dirty="0"/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9867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STS</a:t>
            </a:r>
            <a:r>
              <a:rPr lang="zh-TW" altLang="en-US" dirty="0" smtClean="0"/>
              <a:t>環境設定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Java-</a:t>
            </a:r>
            <a:r>
              <a:rPr lang="en-US" altLang="zh-TW" dirty="0"/>
              <a:t>&gt;Code Style-&gt;Formatter-&gt;Active profile(</a:t>
            </a:r>
            <a:r>
              <a:rPr lang="zh-TW" altLang="en-US" dirty="0"/>
              <a:t>選擇</a:t>
            </a:r>
            <a:r>
              <a:rPr lang="en-US" altLang="zh-TW" dirty="0"/>
              <a:t>Eclipse 2.1[built-in])</a:t>
            </a:r>
            <a:r>
              <a:rPr lang="zh-TW" altLang="en-US" dirty="0"/>
              <a:t>統一開發格式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JavaScript-</a:t>
            </a:r>
            <a:r>
              <a:rPr lang="en-US" altLang="zh-TW" dirty="0"/>
              <a:t>&gt;Code Style-&gt;Formatter-&gt;Active profile(</a:t>
            </a:r>
            <a:r>
              <a:rPr lang="zh-TW" altLang="en-US" dirty="0"/>
              <a:t>選擇</a:t>
            </a:r>
            <a:r>
              <a:rPr lang="en-US" altLang="zh-TW" dirty="0"/>
              <a:t>Eclipse 2.1[built-in])</a:t>
            </a:r>
            <a:r>
              <a:rPr lang="zh-TW" altLang="en-US" dirty="0"/>
              <a:t>統一開發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394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480720" cy="493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28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Java-&gt;Code Style-&gt;Formatter-&gt;Active profile(</a:t>
            </a:r>
            <a:r>
              <a:rPr lang="zh-TW" altLang="en-US" sz="3200" dirty="0"/>
              <a:t>選擇</a:t>
            </a:r>
            <a:r>
              <a:rPr lang="en-US" altLang="zh-TW" sz="3200" dirty="0"/>
              <a:t>Eclipse 2.1[built-in])</a:t>
            </a:r>
            <a:r>
              <a:rPr lang="zh-TW" altLang="en-US" sz="3200" dirty="0"/>
              <a:t>統一開發</a:t>
            </a:r>
            <a:r>
              <a:rPr lang="zh-TW" altLang="en-US" sz="3200" dirty="0" smtClean="0"/>
              <a:t>格式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95475"/>
            <a:ext cx="656272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533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JavaScript-&gt;Code Style-&gt;Formatter-&gt;Active profile(</a:t>
            </a:r>
            <a:r>
              <a:rPr lang="zh-TW" altLang="en-US" sz="3200" dirty="0"/>
              <a:t>選擇</a:t>
            </a:r>
            <a:r>
              <a:rPr lang="en-US" altLang="zh-TW" sz="3200" dirty="0"/>
              <a:t>Eclipse 2.1[built-in])</a:t>
            </a:r>
            <a:r>
              <a:rPr lang="zh-TW" altLang="en-US" sz="3200" dirty="0"/>
              <a:t>統一開發</a:t>
            </a:r>
            <a:r>
              <a:rPr lang="zh-TW" altLang="en-US" sz="3200" dirty="0" smtClean="0"/>
              <a:t>格式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5722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941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STS</a:t>
            </a:r>
            <a:r>
              <a:rPr lang="zh-TW" altLang="en-US" dirty="0" smtClean="0"/>
              <a:t>環境設定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Windows-</a:t>
            </a:r>
            <a:r>
              <a:rPr lang="en-US" altLang="zh-TW" dirty="0"/>
              <a:t>&gt;Preferences-&gt;General-&gt;Workspace-&gt;Text file encoding(select Other-&gt;UTF-8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Windows-&gt;Preferences-&gt;General-&gt;Workspace-</a:t>
            </a:r>
            <a:r>
              <a:rPr lang="en-US" altLang="zh-TW" dirty="0" smtClean="0"/>
              <a:t>&gt;New Text File line (</a:t>
            </a:r>
            <a:r>
              <a:rPr lang="en-US" altLang="zh-TW" dirty="0"/>
              <a:t>select </a:t>
            </a:r>
            <a:r>
              <a:rPr lang="en-US" altLang="zh-TW" dirty="0" smtClean="0"/>
              <a:t>Default(Windows)-&gt;Unix)</a:t>
            </a:r>
          </a:p>
        </p:txBody>
      </p:sp>
    </p:spTree>
    <p:extLst>
      <p:ext uri="{BB962C8B-B14F-4D97-AF65-F5344CB8AC3E}">
        <p14:creationId xmlns:p14="http://schemas.microsoft.com/office/powerpoint/2010/main" val="1957389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中文亂碼解決方法：環境編碼設定改 </a:t>
            </a:r>
            <a:r>
              <a:rPr lang="en-US" altLang="zh-TW" b="1" dirty="0" smtClean="0"/>
              <a:t>UTF-8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5472608" cy="4465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891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Windows-&gt;Preferences-&gt;Maven(click Download Artifact Source &amp; </a:t>
            </a:r>
            <a:r>
              <a:rPr lang="en-US" altLang="zh-TW" sz="3200" dirty="0" err="1"/>
              <a:t>JavaDoc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98798"/>
            <a:ext cx="4874146" cy="415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839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590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程式碼開發規範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191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DB </a:t>
            </a:r>
            <a:r>
              <a:rPr lang="zh-TW" altLang="en-US" dirty="0" smtClean="0"/>
              <a:t>規範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Table 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小寫</a:t>
            </a:r>
            <a:r>
              <a:rPr lang="en-US" altLang="zh-TW" dirty="0" smtClean="0"/>
              <a:t>+</a:t>
            </a:r>
            <a:r>
              <a:rPr lang="zh-TW" altLang="en-US" dirty="0" smtClean="0"/>
              <a:t>底線</a:t>
            </a:r>
            <a:endParaRPr lang="en-US" altLang="zh-TW" dirty="0" smtClean="0"/>
          </a:p>
          <a:p>
            <a:r>
              <a:rPr lang="zh-TW" altLang="en-US" dirty="0" smtClean="0"/>
              <a:t>欄位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 大小寫駝峰式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017792" cy="406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4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79532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資安訊分享與析中心平台</a:t>
            </a:r>
            <a:r>
              <a:rPr lang="zh-TW" altLang="en-US" dirty="0" smtClean="0"/>
              <a:t>系統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系統管理</a:t>
            </a:r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通報系統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警訊發布系統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資安資訊</a:t>
            </a:r>
            <a:r>
              <a:rPr lang="zh-TW" altLang="en-US" dirty="0"/>
              <a:t>分享系統</a:t>
            </a:r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公開資訊系統</a:t>
            </a:r>
          </a:p>
        </p:txBody>
      </p:sp>
    </p:spTree>
    <p:extLst>
      <p:ext uri="{BB962C8B-B14F-4D97-AF65-F5344CB8AC3E}">
        <p14:creationId xmlns:p14="http://schemas.microsoft.com/office/powerpoint/2010/main" val="1792188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註解</a:t>
            </a:r>
            <a:endParaRPr lang="en-US" altLang="zh-TW" dirty="0" smtClean="0"/>
          </a:p>
          <a:p>
            <a:r>
              <a:rPr lang="zh-TW" altLang="en-US" dirty="0" smtClean="0"/>
              <a:t>方法名稱 第一字元 </a:t>
            </a:r>
            <a:r>
              <a:rPr lang="zh-TW" altLang="en-US" dirty="0"/>
              <a:t>大寫</a:t>
            </a:r>
            <a:endParaRPr lang="en-US" altLang="zh-TW" dirty="0" smtClean="0"/>
          </a:p>
          <a:p>
            <a:r>
              <a:rPr lang="zh-TW" altLang="en-US" dirty="0"/>
              <a:t>變數</a:t>
            </a:r>
            <a:r>
              <a:rPr lang="zh-TW" altLang="en-US" dirty="0" smtClean="0"/>
              <a:t>名稱 第一</a:t>
            </a:r>
            <a:r>
              <a:rPr lang="zh-TW" altLang="en-US" dirty="0"/>
              <a:t>字元 </a:t>
            </a:r>
            <a:r>
              <a:rPr lang="zh-TW" altLang="en-US" dirty="0" smtClean="0"/>
              <a:t>小寫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5900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17154" cy="747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802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變數名稱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統一的宣告</a:t>
            </a:r>
          </a:p>
          <a:p>
            <a:r>
              <a:rPr lang="zh-TW" altLang="en-US" dirty="0" smtClean="0"/>
              <a:t>統一的變數名稱</a:t>
            </a:r>
            <a:endParaRPr lang="en-US" altLang="zh-TW" dirty="0" smtClean="0"/>
          </a:p>
          <a:p>
            <a:r>
              <a:rPr lang="zh-TW" altLang="en-US" dirty="0"/>
              <a:t>統一的命名</a:t>
            </a:r>
            <a:r>
              <a:rPr lang="zh-TW" altLang="en-US" dirty="0" smtClean="0"/>
              <a:t>原則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以資料庫</a:t>
            </a:r>
            <a:r>
              <a:rPr lang="zh-TW" altLang="en-US" dirty="0"/>
              <a:t>命名</a:t>
            </a:r>
            <a:r>
              <a:rPr lang="zh-TW" altLang="en-US" dirty="0" smtClean="0"/>
              <a:t>原則為基礎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統一的</a:t>
            </a:r>
            <a:r>
              <a:rPr lang="zh-TW" altLang="en-US" dirty="0" smtClean="0"/>
              <a:t>寫法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98719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MVC </a:t>
            </a:r>
            <a:r>
              <a:rPr lang="zh-TW" altLang="en-US" dirty="0"/>
              <a:t>一種軟體架構模式，把系統分成三個種核心，分別為</a:t>
            </a:r>
            <a:r>
              <a:rPr lang="en-US" altLang="zh-TW" dirty="0"/>
              <a:t>:Model, View, Controller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主要將網頁分成邏輯處理</a:t>
            </a:r>
            <a:r>
              <a:rPr lang="en-US" altLang="zh-TW" dirty="0"/>
              <a:t>(</a:t>
            </a:r>
            <a:r>
              <a:rPr lang="zh-TW" altLang="en-US" dirty="0"/>
              <a:t>物件操作</a:t>
            </a:r>
            <a:r>
              <a:rPr lang="en-US" altLang="zh-TW" dirty="0"/>
              <a:t>)</a:t>
            </a:r>
            <a:r>
              <a:rPr lang="zh-TW" altLang="en-US" dirty="0"/>
              <a:t>、視覺呈現與路由控制</a:t>
            </a:r>
            <a:r>
              <a:rPr lang="en-US" altLang="zh-TW" dirty="0"/>
              <a:t>(</a:t>
            </a:r>
            <a:r>
              <a:rPr lang="zh-TW" altLang="en-US" dirty="0"/>
              <a:t>發送、接收請求</a:t>
            </a:r>
            <a:r>
              <a:rPr lang="en-US" altLang="zh-TW" dirty="0"/>
              <a:t>)</a:t>
            </a:r>
            <a:r>
              <a:rPr lang="zh-TW" altLang="en-US" dirty="0"/>
              <a:t>，各種元件</a:t>
            </a:r>
          </a:p>
          <a:p>
            <a:r>
              <a:rPr lang="zh-TW" altLang="en-US" dirty="0"/>
              <a:t>處理不同的工作，強調職責分離，開發與維護人員可以更快速對於目的與問題，找到</a:t>
            </a:r>
            <a:r>
              <a:rPr lang="zh-TW" altLang="en-US" dirty="0" smtClean="0"/>
              <a:t>該處理</a:t>
            </a:r>
            <a:r>
              <a:rPr lang="zh-TW" altLang="en-US" dirty="0"/>
              <a:t>的程式，讓程式的修改與功能擴充簡化，提高程式可用性。</a:t>
            </a:r>
          </a:p>
        </p:txBody>
      </p:sp>
    </p:spTree>
    <p:extLst>
      <p:ext uri="{BB962C8B-B14F-4D97-AF65-F5344CB8AC3E}">
        <p14:creationId xmlns:p14="http://schemas.microsoft.com/office/powerpoint/2010/main" val="1456526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C:\Users\kevin\Desktop\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4" y="2060848"/>
            <a:ext cx="6120681" cy="354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6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DAO </a:t>
            </a:r>
            <a:r>
              <a:rPr lang="en-US" altLang="zh-TW" dirty="0" smtClean="0"/>
              <a:t>(</a:t>
            </a:r>
            <a:r>
              <a:rPr lang="en-US" altLang="zh-TW" dirty="0"/>
              <a:t>data-access-object</a:t>
            </a:r>
            <a:r>
              <a:rPr lang="en-US" altLang="zh-TW" dirty="0" smtClean="0"/>
              <a:t>)</a:t>
            </a:r>
            <a:r>
              <a:rPr lang="zh-TW" altLang="en-US" dirty="0" smtClean="0"/>
              <a:t>主要</a:t>
            </a:r>
            <a:r>
              <a:rPr lang="zh-TW" altLang="en-US" dirty="0"/>
              <a:t>是讓處理及操作資料庫更為方便，用來封裝資料庫持久層</a:t>
            </a:r>
            <a:r>
              <a:rPr lang="zh-TW" altLang="en-US" dirty="0" smtClean="0"/>
              <a:t>的操作</a:t>
            </a:r>
            <a:r>
              <a:rPr lang="en-US" altLang="zh-TW" dirty="0" smtClean="0"/>
              <a:t>,</a:t>
            </a:r>
            <a:r>
              <a:rPr lang="zh-TW" altLang="en-US" dirty="0"/>
              <a:t>即可將很多複雜的資料操作語法和業務邏輯分開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365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Package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Name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tw.gov.mohw.hisac.web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34575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15616" y="3140968"/>
            <a:ext cx="19442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圖說文字 4"/>
          <p:cNvSpPr/>
          <p:nvPr/>
        </p:nvSpPr>
        <p:spPr>
          <a:xfrm>
            <a:off x="4572000" y="2924944"/>
            <a:ext cx="2520280" cy="2160240"/>
          </a:xfrm>
          <a:prstGeom prst="wedgeRectCallout">
            <a:avLst>
              <a:gd name="adj1" fmla="val -108887"/>
              <a:gd name="adj2" fmla="val -3404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共用元件</a:t>
            </a:r>
          </a:p>
        </p:txBody>
      </p:sp>
    </p:spTree>
    <p:extLst>
      <p:ext uri="{BB962C8B-B14F-4D97-AF65-F5344CB8AC3E}">
        <p14:creationId xmlns:p14="http://schemas.microsoft.com/office/powerpoint/2010/main" val="4173819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omain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34575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132164" y="3426076"/>
            <a:ext cx="19442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圖說文字 5"/>
          <p:cNvSpPr/>
          <p:nvPr/>
        </p:nvSpPr>
        <p:spPr>
          <a:xfrm>
            <a:off x="4572000" y="2924944"/>
            <a:ext cx="2520280" cy="2160240"/>
          </a:xfrm>
          <a:prstGeom prst="wedgeRectCallout">
            <a:avLst>
              <a:gd name="adj1" fmla="val -110110"/>
              <a:gd name="adj2" fmla="val -1454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資料庫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定義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5160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DAO </a:t>
            </a:r>
            <a:r>
              <a:rPr lang="zh-TW" altLang="en-US" dirty="0"/>
              <a:t>主要是讓處理及操作資料庫更為方便，用來封裝資料庫持久層的操作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34575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331640" y="4074148"/>
            <a:ext cx="19442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圖說文字 5"/>
          <p:cNvSpPr/>
          <p:nvPr/>
        </p:nvSpPr>
        <p:spPr>
          <a:xfrm>
            <a:off x="4788024" y="3717032"/>
            <a:ext cx="2520280" cy="2160240"/>
          </a:xfrm>
          <a:prstGeom prst="wedgeRectCallout">
            <a:avLst>
              <a:gd name="adj1" fmla="val -108887"/>
              <a:gd name="adj2" fmla="val -3404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資料庫新增修該刪除查詢定義及實作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9525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34575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129408" y="3585148"/>
            <a:ext cx="19442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圖說文字 5"/>
          <p:cNvSpPr/>
          <p:nvPr/>
        </p:nvSpPr>
        <p:spPr>
          <a:xfrm>
            <a:off x="4572000" y="2924944"/>
            <a:ext cx="3312368" cy="2160240"/>
          </a:xfrm>
          <a:prstGeom prst="wedgeRectCallout">
            <a:avLst>
              <a:gd name="adj1" fmla="val -110110"/>
              <a:gd name="adj2" fmla="val -1454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存放需要進行交易的邏輯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資料庫的方法流程及控制</a:t>
            </a:r>
            <a:endParaRPr lang="en-US" altLang="zh-TW" dirty="0" smtClean="0"/>
          </a:p>
          <a:p>
            <a:r>
              <a:rPr lang="zh-TW" altLang="en-US" dirty="0" smtClean="0"/>
              <a:t>讓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887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開發時程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427025"/>
              </p:ext>
            </p:extLst>
          </p:nvPr>
        </p:nvGraphicFramePr>
        <p:xfrm>
          <a:off x="457200" y="1935163"/>
          <a:ext cx="8686800" cy="4420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231"/>
                <a:gridCol w="1291569"/>
                <a:gridCol w="936104"/>
                <a:gridCol w="1440160"/>
                <a:gridCol w="2195736"/>
              </a:tblGrid>
              <a:tr h="369339"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系統</a:t>
                      </a:r>
                      <a:r>
                        <a:rPr lang="en-US" altLang="zh-TW" baseline="0" dirty="0" smtClean="0"/>
                        <a:t>/</a:t>
                      </a:r>
                      <a:r>
                        <a:rPr lang="zh-TW" altLang="en-US" baseline="0" dirty="0" smtClean="0"/>
                        <a:t>人數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2017/12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2018/1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2018/2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2018/3</a:t>
                      </a:r>
                      <a:endParaRPr lang="zh-TW" altLang="en-US" dirty="0"/>
                    </a:p>
                  </a:txBody>
                  <a:tcPr/>
                </a:tc>
              </a:tr>
              <a:tr h="1183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系統管理</a:t>
                      </a:r>
                      <a:r>
                        <a:rPr lang="en-US" altLang="zh-TW" dirty="0" smtClean="0"/>
                        <a:t>/2</a:t>
                      </a:r>
                      <a:r>
                        <a:rPr lang="zh-TW" altLang="en-US" dirty="0" smtClean="0"/>
                        <a:t>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架構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開發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開發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zh-TW" altLang="en-US" dirty="0" smtClean="0"/>
                        <a:t>單元測試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整合及測試</a:t>
                      </a:r>
                      <a:endParaRPr lang="zh-TW" altLang="en-US" dirty="0"/>
                    </a:p>
                  </a:txBody>
                  <a:tcPr/>
                </a:tc>
              </a:tr>
              <a:tr h="637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通報系統</a:t>
                      </a:r>
                      <a:r>
                        <a:rPr lang="en-US" altLang="zh-TW" dirty="0" smtClean="0"/>
                        <a:t>/2</a:t>
                      </a:r>
                      <a:r>
                        <a:rPr lang="zh-TW" altLang="en-US" dirty="0" smtClean="0"/>
                        <a:t>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12/15</a:t>
                      </a:r>
                      <a:br>
                        <a:rPr lang="en-US" altLang="zh-TW" dirty="0" smtClean="0"/>
                      </a:br>
                      <a:r>
                        <a:rPr lang="zh-TW" altLang="en-US" dirty="0" smtClean="0"/>
                        <a:t>開發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開發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開發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單元測試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整合及測試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663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警訊發布系統</a:t>
                      </a:r>
                      <a:r>
                        <a:rPr lang="en-US" altLang="zh-TW" dirty="0" smtClean="0"/>
                        <a:t>/2</a:t>
                      </a:r>
                      <a:r>
                        <a:rPr lang="zh-TW" altLang="en-US" dirty="0" smtClean="0"/>
                        <a:t>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12/15</a:t>
                      </a:r>
                      <a:br>
                        <a:rPr lang="en-US" altLang="zh-TW" dirty="0" smtClean="0"/>
                      </a:br>
                      <a:r>
                        <a:rPr lang="zh-TW" altLang="en-US" dirty="0" smtClean="0"/>
                        <a:t>開發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開發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開發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單元測試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整合及測試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資安資訊分享系統</a:t>
                      </a:r>
                      <a:r>
                        <a:rPr lang="en-US" altLang="zh-TW" dirty="0" smtClean="0"/>
                        <a:t>/2</a:t>
                      </a:r>
                      <a:r>
                        <a:rPr lang="zh-TW" altLang="en-US" dirty="0" smtClean="0"/>
                        <a:t>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12/20</a:t>
                      </a:r>
                      <a:br>
                        <a:rPr lang="en-US" altLang="zh-TW" dirty="0" smtClean="0"/>
                      </a:br>
                      <a:r>
                        <a:rPr lang="zh-TW" altLang="en-US" dirty="0" smtClean="0"/>
                        <a:t>開發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開發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開發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單元測試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整合及測試</a:t>
                      </a:r>
                      <a:endParaRPr lang="zh-TW" altLang="en-US" dirty="0"/>
                    </a:p>
                  </a:txBody>
                  <a:tcPr/>
                </a:tc>
              </a:tr>
              <a:tr h="910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公開資訊系統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耀華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12/15</a:t>
                      </a:r>
                      <a:br>
                        <a:rPr lang="en-US" altLang="zh-TW" dirty="0" smtClean="0"/>
                      </a:br>
                      <a:r>
                        <a:rPr lang="zh-TW" altLang="en-US" dirty="0" smtClean="0"/>
                        <a:t>開發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開發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開發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單元測試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整合及測試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620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Controller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34575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115616" y="3140968"/>
            <a:ext cx="19442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圖說文字 5"/>
          <p:cNvSpPr/>
          <p:nvPr/>
        </p:nvSpPr>
        <p:spPr>
          <a:xfrm>
            <a:off x="4572000" y="2924944"/>
            <a:ext cx="2520280" cy="2160240"/>
          </a:xfrm>
          <a:prstGeom prst="wedgeRectCallout">
            <a:avLst>
              <a:gd name="adj1" fmla="val -108887"/>
              <a:gd name="adj2" fmla="val -3404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處理和回應使用者輸入和互動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/>
              <a:t>控制程式</a:t>
            </a:r>
            <a:r>
              <a:rPr lang="zh-TW" altLang="en-US" dirty="0" smtClean="0"/>
              <a:t>流程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err="1" smtClean="0"/>
              <a:t>Json</a:t>
            </a:r>
            <a:r>
              <a:rPr lang="en-US" altLang="zh-TW" dirty="0" smtClean="0"/>
              <a:t>/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185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4752528" cy="667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83568" y="2204864"/>
            <a:ext cx="2376264" cy="1509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85371" y="3933056"/>
            <a:ext cx="1944216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圖說文字 8"/>
          <p:cNvSpPr/>
          <p:nvPr/>
        </p:nvSpPr>
        <p:spPr>
          <a:xfrm>
            <a:off x="4788024" y="1484784"/>
            <a:ext cx="2520280" cy="2160240"/>
          </a:xfrm>
          <a:prstGeom prst="wedgeRectCallout">
            <a:avLst>
              <a:gd name="adj1" fmla="val -117448"/>
              <a:gd name="adj2" fmla="val 87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Angular </a:t>
            </a:r>
            <a:r>
              <a:rPr lang="en-US" altLang="zh-TW" dirty="0" err="1" smtClean="0"/>
              <a:t>js</a:t>
            </a:r>
            <a:r>
              <a:rPr lang="zh-TW" altLang="en-US" dirty="0"/>
              <a:t>畫面</a:t>
            </a:r>
            <a:r>
              <a:rPr lang="zh-TW" altLang="en-US" dirty="0" smtClean="0"/>
              <a:t>處理</a:t>
            </a:r>
            <a:endParaRPr lang="zh-TW" altLang="en-US" dirty="0"/>
          </a:p>
        </p:txBody>
      </p:sp>
      <p:sp>
        <p:nvSpPr>
          <p:cNvPr id="10" name="矩形圖說文字 9"/>
          <p:cNvSpPr/>
          <p:nvPr/>
        </p:nvSpPr>
        <p:spPr>
          <a:xfrm>
            <a:off x="4789357" y="3933056"/>
            <a:ext cx="2520280" cy="2160240"/>
          </a:xfrm>
          <a:prstGeom prst="wedgeRectCallout">
            <a:avLst>
              <a:gd name="adj1" fmla="val -135793"/>
              <a:gd name="adj2" fmla="val -135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畫面</a:t>
            </a:r>
            <a:r>
              <a:rPr lang="zh-TW" altLang="en-US" dirty="0"/>
              <a:t>處理</a:t>
            </a:r>
          </a:p>
        </p:txBody>
      </p:sp>
    </p:spTree>
    <p:extLst>
      <p:ext uri="{BB962C8B-B14F-4D97-AF65-F5344CB8AC3E}">
        <p14:creationId xmlns:p14="http://schemas.microsoft.com/office/powerpoint/2010/main" val="3508062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命名原則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</a:p>
          <a:p>
            <a:r>
              <a:rPr lang="en-US" altLang="zh-TW" dirty="0" smtClean="0"/>
              <a:t>DAO</a:t>
            </a:r>
          </a:p>
          <a:p>
            <a:r>
              <a:rPr lang="en-US" altLang="zh-TW" dirty="0" smtClean="0"/>
              <a:t>Controller</a:t>
            </a:r>
          </a:p>
          <a:p>
            <a:r>
              <a:rPr lang="en-US" altLang="zh-TW" dirty="0" smtClean="0"/>
              <a:t>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jsp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006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帳號</a:t>
            </a:r>
            <a:r>
              <a:rPr lang="en-US" altLang="zh-TW" dirty="0" smtClean="0"/>
              <a:t>:kevin</a:t>
            </a:r>
            <a:br>
              <a:rPr lang="en-US" altLang="zh-TW" dirty="0" smtClean="0"/>
            </a:br>
            <a:r>
              <a:rPr lang="zh-TW" altLang="en-US" dirty="0" smtClean="0"/>
              <a:t>密碼</a:t>
            </a:r>
            <a:r>
              <a:rPr lang="en-US" altLang="zh-TW" dirty="0" smtClean="0">
                <a:sym typeface="Wingdings" pitchFamily="2" charset="2"/>
              </a:rPr>
              <a:t>:kevin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2204864"/>
            <a:ext cx="51720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687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80817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369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使用套件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確保</a:t>
            </a:r>
            <a:r>
              <a:rPr lang="en-US" altLang="zh-TW" dirty="0" smtClean="0"/>
              <a:t>IE9+</a:t>
            </a:r>
            <a:r>
              <a:rPr lang="zh-TW" altLang="en-US" dirty="0" smtClean="0"/>
              <a:t>可使用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AngularJs</a:t>
            </a:r>
            <a:r>
              <a:rPr lang="en-US" altLang="zh-TW" dirty="0"/>
              <a:t> API </a:t>
            </a:r>
            <a:r>
              <a:rPr lang="en-US" altLang="zh-TW" dirty="0" smtClean="0"/>
              <a:t>– 1.6.7(ie9~)</a:t>
            </a:r>
            <a:br>
              <a:rPr lang="en-US" altLang="zh-TW" dirty="0" smtClean="0"/>
            </a:b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code.angularjs.org/1.6.7/docs/api</a:t>
            </a:r>
            <a:endParaRPr lang="en-US" altLang="zh-TW" dirty="0"/>
          </a:p>
          <a:p>
            <a:r>
              <a:rPr lang="en-US" altLang="zh-TW" dirty="0" smtClean="0"/>
              <a:t>jQuery </a:t>
            </a:r>
            <a:r>
              <a:rPr lang="en-US" altLang="zh-TW" dirty="0"/>
              <a:t>– </a:t>
            </a:r>
            <a:r>
              <a:rPr lang="en-US" altLang="zh-TW" dirty="0" smtClean="0"/>
              <a:t>3.2.1(ie9~)</a:t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://jquery.com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/>
              <a:t>Bootstrap - </a:t>
            </a:r>
            <a:r>
              <a:rPr lang="en-US" altLang="zh-TW" dirty="0" smtClean="0"/>
              <a:t>3.3.7(ie8~)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https://getbootstrap.com/docs/3.3/getting-started/#</a:t>
            </a:r>
            <a:r>
              <a:rPr lang="en-US" altLang="zh-TW" dirty="0" smtClean="0">
                <a:hlinkClick r:id="rId4"/>
              </a:rPr>
              <a:t>support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9376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Javadoc </a:t>
            </a:r>
            <a:r>
              <a:rPr lang="zh-TW" altLang="en-US" dirty="0" smtClean="0"/>
              <a:t>文件產生步驟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" y="1815985"/>
            <a:ext cx="4300634" cy="3094080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212976"/>
            <a:ext cx="2758824" cy="198482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10" y="3607757"/>
            <a:ext cx="4517694" cy="325024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3296" y="2295374"/>
            <a:ext cx="385521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4932040" y="2041383"/>
            <a:ext cx="3754760" cy="686039"/>
          </a:xfrm>
          <a:prstGeom prst="wedgeRectCallout">
            <a:avLst>
              <a:gd name="adj1" fmla="val -117448"/>
              <a:gd name="adj2" fmla="val 87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指定</a:t>
            </a:r>
            <a:r>
              <a:rPr lang="en-US" altLang="zh-TW" dirty="0" err="1" smtClean="0"/>
              <a:t>javadoc</a:t>
            </a:r>
            <a:r>
              <a:rPr lang="zh-TW" altLang="en-US" dirty="0" smtClean="0"/>
              <a:t>執行程式位置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jdk</a:t>
            </a:r>
            <a:r>
              <a:rPr lang="en-US" altLang="zh-TW" dirty="0" smtClean="0"/>
              <a:t>\bin\</a:t>
            </a:r>
            <a:r>
              <a:rPr lang="en-US" altLang="zh-TW" dirty="0" err="1" smtClean="0"/>
              <a:t>javadoc</a:t>
            </a:r>
            <a:r>
              <a:rPr lang="en-US" altLang="zh-TW" dirty="0" smtClean="0"/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453904" y="4008462"/>
            <a:ext cx="385521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圖說文字 11"/>
          <p:cNvSpPr/>
          <p:nvPr/>
        </p:nvSpPr>
        <p:spPr>
          <a:xfrm>
            <a:off x="4932040" y="2926409"/>
            <a:ext cx="3754760" cy="686039"/>
          </a:xfrm>
          <a:prstGeom prst="wedgeRectCallout">
            <a:avLst>
              <a:gd name="adj1" fmla="val -121306"/>
              <a:gd name="adj2" fmla="val 1301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指定產生</a:t>
            </a:r>
            <a:r>
              <a:rPr lang="en-US" altLang="zh-TW" dirty="0" smtClean="0"/>
              <a:t>doc 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專案下</a:t>
            </a:r>
            <a:r>
              <a:rPr lang="en-US" altLang="zh-TW" dirty="0" smtClean="0"/>
              <a:t>document\</a:t>
            </a:r>
            <a:r>
              <a:rPr lang="en-US" altLang="zh-TW" dirty="0" err="1" smtClean="0"/>
              <a:t>hisac</a:t>
            </a:r>
            <a:r>
              <a:rPr lang="en-US" altLang="zh-TW" dirty="0" smtClean="0"/>
              <a:t>-web-doc)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80688" y="4273395"/>
            <a:ext cx="3855215" cy="359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圖說文字 13"/>
          <p:cNvSpPr/>
          <p:nvPr/>
        </p:nvSpPr>
        <p:spPr>
          <a:xfrm>
            <a:off x="396452" y="5793154"/>
            <a:ext cx="6119764" cy="686039"/>
          </a:xfrm>
          <a:prstGeom prst="wedgeRectCallout">
            <a:avLst>
              <a:gd name="adj1" fmla="val 56113"/>
              <a:gd name="adj2" fmla="val -21030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設定編碼</a:t>
            </a:r>
            <a:endParaRPr lang="en-US" altLang="zh-TW" dirty="0" smtClean="0"/>
          </a:p>
          <a:p>
            <a:r>
              <a:rPr lang="en-US" altLang="zh-TW" dirty="0"/>
              <a:t>(-encoding UTF-8 -charset UTF-8 -</a:t>
            </a:r>
            <a:r>
              <a:rPr lang="en-US" altLang="zh-TW" dirty="0" err="1"/>
              <a:t>docencoding</a:t>
            </a:r>
            <a:r>
              <a:rPr lang="en-US" altLang="zh-TW" dirty="0"/>
              <a:t> UTF-8)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2236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開發環境及工具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altLang="zh-TW" dirty="0"/>
              <a:t>Java JDK(8)</a:t>
            </a:r>
            <a:r>
              <a:rPr lang="zh-TW" altLang="fr-FR" dirty="0"/>
              <a:t>安裝</a:t>
            </a:r>
            <a:r>
              <a:rPr lang="fr-FR" altLang="zh-TW" dirty="0"/>
              <a:t>(</a:t>
            </a:r>
            <a:r>
              <a:rPr lang="fr-FR" altLang="zh-TW" dirty="0">
                <a:hlinkClick r:id="rId2"/>
              </a:rPr>
              <a:t>http://www.oracle.com/technetwork/java/javase/downloads</a:t>
            </a:r>
            <a:r>
              <a:rPr lang="fr-FR" altLang="zh-TW" dirty="0" smtClean="0">
                <a:hlinkClick r:id="rId2"/>
              </a:rPr>
              <a:t>/</a:t>
            </a:r>
            <a:r>
              <a:rPr lang="fr-FR" altLang="zh-TW" dirty="0" smtClean="0"/>
              <a:t>)</a:t>
            </a:r>
          </a:p>
          <a:p>
            <a:r>
              <a:rPr lang="fr-FR" altLang="zh-TW" dirty="0"/>
              <a:t>Apache Tomcat(8.5.x)</a:t>
            </a:r>
            <a:r>
              <a:rPr lang="zh-TW" altLang="fr-FR" dirty="0"/>
              <a:t>安裝</a:t>
            </a:r>
            <a:r>
              <a:rPr lang="fr-FR" altLang="zh-TW" dirty="0"/>
              <a:t>(</a:t>
            </a:r>
            <a:r>
              <a:rPr lang="fr-FR" altLang="zh-TW" dirty="0">
                <a:hlinkClick r:id="rId3"/>
              </a:rPr>
              <a:t>http://tomcat.apache.org</a:t>
            </a:r>
            <a:r>
              <a:rPr lang="fr-FR" altLang="zh-TW" dirty="0" smtClean="0">
                <a:hlinkClick r:id="rId3"/>
              </a:rPr>
              <a:t>/</a:t>
            </a:r>
            <a:r>
              <a:rPr lang="fr-FR" altLang="zh-TW" dirty="0" smtClean="0"/>
              <a:t>)</a:t>
            </a:r>
          </a:p>
          <a:p>
            <a:r>
              <a:rPr lang="en-US" altLang="zh-TW" dirty="0"/>
              <a:t>STS(3.x.x)</a:t>
            </a:r>
            <a:r>
              <a:rPr lang="zh-TW" altLang="en-US" dirty="0"/>
              <a:t>安裝</a:t>
            </a:r>
            <a:r>
              <a:rPr lang="en-US" altLang="zh-TW" dirty="0"/>
              <a:t>(</a:t>
            </a:r>
            <a:r>
              <a:rPr lang="en-US" altLang="zh-TW" dirty="0">
                <a:hlinkClick r:id="rId4"/>
              </a:rPr>
              <a:t>https://spring.io/tools/sts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Git</a:t>
            </a:r>
            <a:r>
              <a:rPr lang="zh-TW" altLang="en-US" dirty="0"/>
              <a:t>安裝</a:t>
            </a:r>
            <a:r>
              <a:rPr lang="en-US" altLang="zh-TW" dirty="0"/>
              <a:t>(</a:t>
            </a:r>
            <a:r>
              <a:rPr lang="en-US" altLang="zh-TW" dirty="0">
                <a:hlinkClick r:id="rId5"/>
              </a:rPr>
              <a:t>https://git-scm.com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Tortoisegit</a:t>
            </a:r>
            <a:r>
              <a:rPr lang="zh-TW" altLang="en-US" dirty="0"/>
              <a:t>安裝</a:t>
            </a:r>
            <a:r>
              <a:rPr lang="en-US" altLang="zh-TW" dirty="0"/>
              <a:t>(</a:t>
            </a:r>
            <a:r>
              <a:rPr lang="en-US" altLang="zh-TW" dirty="0">
                <a:hlinkClick r:id="rId6"/>
              </a:rPr>
              <a:t>https://tortoisegit.org</a:t>
            </a:r>
            <a:r>
              <a:rPr lang="en-US" altLang="zh-TW" dirty="0" smtClean="0">
                <a:hlinkClick r:id="rId6"/>
              </a:rPr>
              <a:t>/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SQL Server 2017 SSEI-Dev</a:t>
            </a:r>
            <a:r>
              <a:rPr lang="zh-TW" altLang="en-US" dirty="0"/>
              <a:t>安裝</a:t>
            </a:r>
            <a:r>
              <a:rPr lang="en-US" altLang="zh-TW" dirty="0"/>
              <a:t>(</a:t>
            </a:r>
            <a:r>
              <a:rPr lang="en-US" altLang="zh-TW" dirty="0">
                <a:hlinkClick r:id="rId7"/>
              </a:rPr>
              <a:t>https://www.microsoft.com/zh-tw/sql-server/sql-server-downloads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150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ut000063</a:t>
            </a:r>
            <a:r>
              <a:rPr lang="en-US" altLang="zh-TW" dirty="0"/>
              <a:t>, </a:t>
            </a:r>
            <a:r>
              <a:rPr lang="en-US" altLang="zh-TW" dirty="0" err="1" smtClean="0"/>
              <a:t>jaishin</a:t>
            </a:r>
            <a:r>
              <a:rPr lang="en-US" altLang="zh-TW" dirty="0"/>
              <a:t>, </a:t>
            </a:r>
            <a:r>
              <a:rPr lang="en-US" altLang="zh-TW" dirty="0" err="1" smtClean="0"/>
              <a:t>guluzoey</a:t>
            </a:r>
            <a:r>
              <a:rPr lang="en-US" altLang="zh-TW" dirty="0"/>
              <a:t>, gali3344, </a:t>
            </a:r>
            <a:r>
              <a:rPr lang="en-US" altLang="zh-TW" dirty="0" err="1" smtClean="0"/>
              <a:t>wangfalcon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err="1" smtClean="0"/>
              <a:t>TsungYuChiang</a:t>
            </a:r>
            <a:r>
              <a:rPr lang="en-US" altLang="zh-TW" dirty="0"/>
              <a:t>, </a:t>
            </a:r>
            <a:r>
              <a:rPr lang="en-US" altLang="zh-TW" dirty="0" err="1"/>
              <a:t>topblue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66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66750"/>
            <a:ext cx="82296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41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243285" cy="446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28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2438"/>
            <a:ext cx="1021080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118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269</TotalTime>
  <Words>655</Words>
  <Application>Microsoft Office PowerPoint</Application>
  <PresentationFormat>如螢幕大小 (4:3)</PresentationFormat>
  <Paragraphs>122</Paragraphs>
  <Slides>46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47" baseType="lpstr">
      <vt:lpstr>流線</vt:lpstr>
      <vt:lpstr>衛福部H-ISAC_開發規範及需求</vt:lpstr>
      <vt:lpstr>軟體工程師</vt:lpstr>
      <vt:lpstr>資安訊分享與析中心平台系統架構</vt:lpstr>
      <vt:lpstr>開發時程</vt:lpstr>
      <vt:lpstr>開發環境及工具</vt:lpstr>
      <vt:lpstr>GitHub</vt:lpstr>
      <vt:lpstr>PowerPoint 簡報</vt:lpstr>
      <vt:lpstr>PowerPoint 簡報</vt:lpstr>
      <vt:lpstr>PowerPoint 簡報</vt:lpstr>
      <vt:lpstr>Git Clone</vt:lpstr>
      <vt:lpstr>PowerPoint 簡報</vt:lpstr>
      <vt:lpstr>PowerPoint 簡報</vt:lpstr>
      <vt:lpstr>Spring Tool Suite™</vt:lpstr>
      <vt:lpstr>Import</vt:lpstr>
      <vt:lpstr>PowerPoint 簡報</vt:lpstr>
      <vt:lpstr>PowerPoint 簡報</vt:lpstr>
      <vt:lpstr>PowerPoint 簡報</vt:lpstr>
      <vt:lpstr>PowerPoint 簡報</vt:lpstr>
      <vt:lpstr>PowerPoint 簡報</vt:lpstr>
      <vt:lpstr>STS環境設定</vt:lpstr>
      <vt:lpstr>PowerPoint 簡報</vt:lpstr>
      <vt:lpstr>Java-&gt;Code Style-&gt;Formatter-&gt;Active profile(選擇Eclipse 2.1[built-in])統一開發格式</vt:lpstr>
      <vt:lpstr>JavaScript-&gt;Code Style-&gt;Formatter-&gt;Active profile(選擇Eclipse 2.1[built-in])統一開發格式</vt:lpstr>
      <vt:lpstr>STS環境設定</vt:lpstr>
      <vt:lpstr>中文亂碼解決方法：環境編碼設定改 UTF-8</vt:lpstr>
      <vt:lpstr>Windows-&gt;Preferences-&gt;Maven(click Download Artifact Source &amp; JavaDoc)</vt:lpstr>
      <vt:lpstr>PowerPoint 簡報</vt:lpstr>
      <vt:lpstr>程式碼開發規範</vt:lpstr>
      <vt:lpstr>DB 規範</vt:lpstr>
      <vt:lpstr>程式碼</vt:lpstr>
      <vt:lpstr>PowerPoint 簡報</vt:lpstr>
      <vt:lpstr>變數名稱</vt:lpstr>
      <vt:lpstr>PowerPoint 簡報</vt:lpstr>
      <vt:lpstr>PowerPoint 簡報</vt:lpstr>
      <vt:lpstr>DAO</vt:lpstr>
      <vt:lpstr>Package Name</vt:lpstr>
      <vt:lpstr>Domain</vt:lpstr>
      <vt:lpstr>Dao</vt:lpstr>
      <vt:lpstr>Service</vt:lpstr>
      <vt:lpstr>Controller</vt:lpstr>
      <vt:lpstr>PowerPoint 簡報</vt:lpstr>
      <vt:lpstr>命名原則</vt:lpstr>
      <vt:lpstr>帳號:kevin 密碼:kevin</vt:lpstr>
      <vt:lpstr>PowerPoint 簡報</vt:lpstr>
      <vt:lpstr>使用套件(確保IE9+可使用)</vt:lpstr>
      <vt:lpstr>Javadoc 文件產生步驟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江宗佑</dc:creator>
  <cp:lastModifiedBy>kevin</cp:lastModifiedBy>
  <cp:revision>236</cp:revision>
  <dcterms:created xsi:type="dcterms:W3CDTF">2017-12-06T02:41:39Z</dcterms:created>
  <dcterms:modified xsi:type="dcterms:W3CDTF">2018-07-03T00:59:53Z</dcterms:modified>
</cp:coreProperties>
</file>