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4" d="100"/>
          <a:sy n="54" d="100"/>
        </p:scale>
        <p:origin x="-1528" y="-10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C7EB-C641-894C-B86D-920DC9F27CF7}" type="datetimeFigureOut">
              <a:rPr lang="es-ES" smtClean="0"/>
              <a:t>12/6/16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D663-3F36-2844-B729-7B2E1AB2F8E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96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C7EB-C641-894C-B86D-920DC9F27CF7}" type="datetimeFigureOut">
              <a:rPr lang="es-ES" smtClean="0"/>
              <a:t>12/6/16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D663-3F36-2844-B729-7B2E1AB2F8E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972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C7EB-C641-894C-B86D-920DC9F27CF7}" type="datetimeFigureOut">
              <a:rPr lang="es-ES" smtClean="0"/>
              <a:t>12/6/16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D663-3F36-2844-B729-7B2E1AB2F8E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10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C7EB-C641-894C-B86D-920DC9F27CF7}" type="datetimeFigureOut">
              <a:rPr lang="es-ES" smtClean="0"/>
              <a:t>12/6/16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D663-3F36-2844-B729-7B2E1AB2F8E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170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C7EB-C641-894C-B86D-920DC9F27CF7}" type="datetimeFigureOut">
              <a:rPr lang="es-ES" smtClean="0"/>
              <a:t>12/6/16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D663-3F36-2844-B729-7B2E1AB2F8E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55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C7EB-C641-894C-B86D-920DC9F27CF7}" type="datetimeFigureOut">
              <a:rPr lang="es-ES" smtClean="0"/>
              <a:t>12/6/16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D663-3F36-2844-B729-7B2E1AB2F8E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0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C7EB-C641-894C-B86D-920DC9F27CF7}" type="datetimeFigureOut">
              <a:rPr lang="es-ES" smtClean="0"/>
              <a:t>12/6/16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D663-3F36-2844-B729-7B2E1AB2F8E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6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C7EB-C641-894C-B86D-920DC9F27CF7}" type="datetimeFigureOut">
              <a:rPr lang="es-ES" smtClean="0"/>
              <a:t>12/6/16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D663-3F36-2844-B729-7B2E1AB2F8E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81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C7EB-C641-894C-B86D-920DC9F27CF7}" type="datetimeFigureOut">
              <a:rPr lang="es-ES" smtClean="0"/>
              <a:t>12/6/16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D663-3F36-2844-B729-7B2E1AB2F8E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93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C7EB-C641-894C-B86D-920DC9F27CF7}" type="datetimeFigureOut">
              <a:rPr lang="es-ES" smtClean="0"/>
              <a:t>12/6/16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D663-3F36-2844-B729-7B2E1AB2F8E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95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C7EB-C641-894C-B86D-920DC9F27CF7}" type="datetimeFigureOut">
              <a:rPr lang="es-ES" smtClean="0"/>
              <a:t>12/6/16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D663-3F36-2844-B729-7B2E1AB2F8E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649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FC7EB-C641-894C-B86D-920DC9F27CF7}" type="datetimeFigureOut">
              <a:rPr lang="es-ES" smtClean="0"/>
              <a:t>12/6/16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0D663-3F36-2844-B729-7B2E1AB2F8E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886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0"/>
            <a:ext cx="819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Módulo – Capacitación - Traspaso de conocimientos</a:t>
            </a:r>
            <a:endParaRPr lang="es-ES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1327150"/>
            <a:ext cx="4931833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Que son los productos con Identidad Local?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931833" y="1136656"/>
            <a:ext cx="3958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>
                <a:solidFill>
                  <a:srgbClr val="0000FF"/>
                </a:solidFill>
              </a:rPr>
              <a:t>Paso el ratón por encima de las letras y me aparece un pequeño relato (PCI – Tradición- productos con identidad </a:t>
            </a:r>
            <a:r>
              <a:rPr lang="es-ES" sz="1200" b="1" dirty="0" smtClean="0">
                <a:solidFill>
                  <a:srgbClr val="0000FF"/>
                </a:solidFill>
              </a:rPr>
              <a:t>500</a:t>
            </a:r>
            <a:r>
              <a:rPr lang="es-ES" sz="1200" b="1" dirty="0" smtClean="0">
                <a:solidFill>
                  <a:srgbClr val="0000FF"/>
                </a:solidFill>
              </a:rPr>
              <a:t> </a:t>
            </a:r>
            <a:r>
              <a:rPr lang="es-ES" sz="1200" b="1" dirty="0" smtClean="0">
                <a:solidFill>
                  <a:srgbClr val="0000FF"/>
                </a:solidFill>
              </a:rPr>
              <a:t>caracteres)</a:t>
            </a:r>
            <a:endParaRPr lang="es-ES" sz="1200" b="1" dirty="0">
              <a:solidFill>
                <a:srgbClr val="0000FF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1727259"/>
            <a:ext cx="5588000" cy="13842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5588000" y="1727260"/>
            <a:ext cx="1778000" cy="1384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7366000" y="1727260"/>
            <a:ext cx="1778000" cy="1384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1641064" y="1932161"/>
            <a:ext cx="5990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IMÁGEN </a:t>
            </a:r>
            <a:r>
              <a:rPr lang="es-ES" sz="1200" b="1" dirty="0" smtClean="0"/>
              <a:t>– </a:t>
            </a:r>
            <a:r>
              <a:rPr lang="es-ES" sz="1200" b="1" dirty="0" smtClean="0"/>
              <a:t>De todos los productos que se ven en la zona. Con una breve descripción. </a:t>
            </a:r>
            <a:r>
              <a:rPr lang="es-ES" sz="1200" b="1" dirty="0" smtClean="0"/>
              <a:t>De que es lo que son. General </a:t>
            </a:r>
            <a:r>
              <a:rPr lang="es-ES" sz="1200" b="1" dirty="0" smtClean="0"/>
              <a:t> </a:t>
            </a:r>
          </a:p>
          <a:p>
            <a:pPr algn="just"/>
            <a:r>
              <a:rPr lang="es-ES" sz="1200" b="1" dirty="0" err="1" smtClean="0">
                <a:solidFill>
                  <a:srgbClr val="0000FF"/>
                </a:solidFill>
              </a:rPr>
              <a:t>Troliches</a:t>
            </a:r>
            <a:r>
              <a:rPr lang="es-ES" sz="1200" b="1" dirty="0" smtClean="0">
                <a:solidFill>
                  <a:srgbClr val="0000FF"/>
                </a:solidFill>
              </a:rPr>
              <a:t>, </a:t>
            </a:r>
            <a:r>
              <a:rPr lang="es-ES" sz="1200" b="1" dirty="0" smtClean="0">
                <a:solidFill>
                  <a:srgbClr val="0000FF"/>
                </a:solidFill>
              </a:rPr>
              <a:t>Miel</a:t>
            </a:r>
            <a:r>
              <a:rPr lang="es-ES" sz="1200" b="1" dirty="0" smtClean="0">
                <a:solidFill>
                  <a:srgbClr val="0000FF"/>
                </a:solidFill>
              </a:rPr>
              <a:t>, Aceite de Palo Santo, </a:t>
            </a:r>
            <a:r>
              <a:rPr lang="es-ES" sz="1200" b="1" dirty="0" smtClean="0">
                <a:solidFill>
                  <a:srgbClr val="0000FF"/>
                </a:solidFill>
              </a:rPr>
              <a:t>Sal prieta, </a:t>
            </a:r>
            <a:r>
              <a:rPr lang="es-ES" sz="1200" b="1" dirty="0" smtClean="0">
                <a:solidFill>
                  <a:srgbClr val="0000FF"/>
                </a:solidFill>
              </a:rPr>
              <a:t>Alfajores de Manabí (1foto) -  Vasijas de Barro </a:t>
            </a:r>
            <a:r>
              <a:rPr lang="es-ES" sz="1200" b="1" dirty="0">
                <a:solidFill>
                  <a:srgbClr val="0000FF"/>
                </a:solidFill>
              </a:rPr>
              <a:t>(2foto</a:t>
            </a:r>
            <a:r>
              <a:rPr lang="es-ES" sz="1200" b="1" dirty="0" smtClean="0">
                <a:solidFill>
                  <a:srgbClr val="0000FF"/>
                </a:solidFill>
              </a:rPr>
              <a:t>) , Sombrero de Paja Toquilla. (3foto)</a:t>
            </a:r>
          </a:p>
          <a:p>
            <a:pPr algn="just"/>
            <a:endParaRPr lang="es-ES" sz="12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64713" y="694795"/>
            <a:ext cx="88900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smtClean="0"/>
              <a:t>Bienvenidos al Portal para </a:t>
            </a:r>
            <a:r>
              <a:rPr lang="es-ES" b="1" dirty="0" smtClean="0"/>
              <a:t>aprender</a:t>
            </a:r>
            <a:r>
              <a:rPr lang="es-ES" b="1" dirty="0"/>
              <a:t> </a:t>
            </a:r>
            <a:r>
              <a:rPr lang="es-ES" b="1" dirty="0" smtClean="0"/>
              <a:t>y ense</a:t>
            </a:r>
            <a:r>
              <a:rPr lang="es-ES" b="1" dirty="0" smtClean="0"/>
              <a:t>ñar</a:t>
            </a:r>
            <a:r>
              <a:rPr lang="es-ES" b="1" dirty="0" smtClean="0"/>
              <a:t> </a:t>
            </a:r>
            <a:r>
              <a:rPr lang="es-ES" b="1" dirty="0" smtClean="0"/>
              <a:t>productos con identidad local!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5901" y="3610574"/>
            <a:ext cx="2698749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Quiero </a:t>
            </a:r>
            <a:r>
              <a:rPr lang="es-ES" sz="1600" b="1" dirty="0" smtClean="0"/>
              <a:t>ense</a:t>
            </a:r>
            <a:r>
              <a:rPr lang="es-ES" sz="1600" b="1" dirty="0" smtClean="0"/>
              <a:t>ñar</a:t>
            </a:r>
            <a:r>
              <a:rPr lang="es-ES" sz="1600" b="1" dirty="0" smtClean="0"/>
              <a:t>:</a:t>
            </a:r>
            <a:endParaRPr lang="es-ES" sz="1600" b="1" dirty="0" smtClean="0"/>
          </a:p>
        </p:txBody>
      </p:sp>
      <p:sp>
        <p:nvSpPr>
          <p:cNvPr id="18" name="CuadroTexto 17"/>
          <p:cNvSpPr txBox="1"/>
          <p:nvPr/>
        </p:nvSpPr>
        <p:spPr>
          <a:xfrm>
            <a:off x="426902" y="4348775"/>
            <a:ext cx="1957916" cy="369332"/>
          </a:xfrm>
          <a:prstGeom prst="rect">
            <a:avLst/>
          </a:prstGeom>
          <a:noFill/>
          <a:ln w="38100" cmpd="sng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26902" y="4812331"/>
            <a:ext cx="195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>
                <a:solidFill>
                  <a:srgbClr val="0000FF"/>
                </a:solidFill>
              </a:rPr>
              <a:t>(Roll en el que da la opción de elegir una de los productos)</a:t>
            </a:r>
            <a:endParaRPr lang="es-ES" sz="1200" b="1" dirty="0">
              <a:solidFill>
                <a:srgbClr val="0000FF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45901" y="5790231"/>
            <a:ext cx="2614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REGISTRO DE CONOCEDORA:</a:t>
            </a:r>
            <a:endParaRPr lang="es-ES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866109" y="6067230"/>
            <a:ext cx="1518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Foto:</a:t>
            </a:r>
          </a:p>
          <a:p>
            <a:pPr algn="just"/>
            <a:r>
              <a:rPr lang="es-ES" sz="1200" b="1" dirty="0" smtClean="0"/>
              <a:t>Ubicación: </a:t>
            </a:r>
          </a:p>
          <a:p>
            <a:pPr algn="just"/>
            <a:r>
              <a:rPr lang="es-ES" sz="1200" b="1" dirty="0" smtClean="0"/>
              <a:t>Telf. de contacto:</a:t>
            </a:r>
          </a:p>
          <a:p>
            <a:pPr algn="just"/>
            <a:r>
              <a:rPr lang="es-ES" sz="1200" b="1" dirty="0" smtClean="0"/>
              <a:t>Correo electrónico: </a:t>
            </a:r>
          </a:p>
        </p:txBody>
      </p:sp>
      <p:cxnSp>
        <p:nvCxnSpPr>
          <p:cNvPr id="23" name="Conector recto 22"/>
          <p:cNvCxnSpPr/>
          <p:nvPr/>
        </p:nvCxnSpPr>
        <p:spPr>
          <a:xfrm>
            <a:off x="4533233" y="3610574"/>
            <a:ext cx="0" cy="19865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5379900" y="3610574"/>
            <a:ext cx="2698749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Quiero </a:t>
            </a:r>
            <a:r>
              <a:rPr lang="es-ES" sz="1600" b="1" dirty="0" smtClean="0"/>
              <a:t>aprender:</a:t>
            </a:r>
            <a:endParaRPr lang="es-ES" sz="1600" b="1" dirty="0" smtClean="0"/>
          </a:p>
        </p:txBody>
      </p:sp>
      <p:sp>
        <p:nvSpPr>
          <p:cNvPr id="25" name="CuadroTexto 24"/>
          <p:cNvSpPr txBox="1"/>
          <p:nvPr/>
        </p:nvSpPr>
        <p:spPr>
          <a:xfrm>
            <a:off x="4991492" y="4208454"/>
            <a:ext cx="1957916" cy="369332"/>
          </a:xfrm>
          <a:prstGeom prst="rect">
            <a:avLst/>
          </a:prstGeom>
          <a:noFill/>
          <a:ln w="38100" cmpd="sng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991492" y="4672010"/>
            <a:ext cx="195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>
                <a:solidFill>
                  <a:srgbClr val="0000FF"/>
                </a:solidFill>
              </a:rPr>
              <a:t>(Roll en el que da la opción de elegir una de los productos)</a:t>
            </a:r>
            <a:endParaRPr lang="es-ES" sz="1200" b="1" dirty="0">
              <a:solidFill>
                <a:srgbClr val="0000FF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754425" y="5646874"/>
            <a:ext cx="436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Una vez elegido el producto que quieres elaborar, regístrate a través de tu cuenta de Facebook: </a:t>
            </a:r>
          </a:p>
          <a:p>
            <a:pPr algn="just"/>
            <a:endParaRPr lang="es-ES" sz="1200" b="1" dirty="0"/>
          </a:p>
        </p:txBody>
      </p:sp>
      <p:sp>
        <p:nvSpPr>
          <p:cNvPr id="28" name="CuadroTexto 27"/>
          <p:cNvSpPr txBox="1"/>
          <p:nvPr/>
        </p:nvSpPr>
        <p:spPr>
          <a:xfrm>
            <a:off x="5850859" y="6344229"/>
            <a:ext cx="1957916" cy="369332"/>
          </a:xfrm>
          <a:prstGeom prst="rect">
            <a:avLst/>
          </a:prstGeom>
          <a:noFill/>
          <a:ln w="38100" cmpd="sng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29" name="CuadroTexto 28"/>
          <p:cNvSpPr txBox="1"/>
          <p:nvPr/>
        </p:nvSpPr>
        <p:spPr>
          <a:xfrm>
            <a:off x="5970450" y="6390395"/>
            <a:ext cx="195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Registro</a:t>
            </a:r>
            <a:endParaRPr lang="es-ES" sz="1200" b="1" dirty="0"/>
          </a:p>
        </p:txBody>
      </p:sp>
      <p:sp>
        <p:nvSpPr>
          <p:cNvPr id="2" name="Rectángulo 1"/>
          <p:cNvSpPr/>
          <p:nvPr/>
        </p:nvSpPr>
        <p:spPr>
          <a:xfrm>
            <a:off x="2659983" y="3595185"/>
            <a:ext cx="26167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200" b="1" dirty="0" err="1" smtClean="0">
                <a:solidFill>
                  <a:srgbClr val="FF0000"/>
                </a:solidFill>
              </a:rPr>
              <a:t>Troliches</a:t>
            </a:r>
            <a:endParaRPr lang="es-ES" sz="1200" b="1" dirty="0">
              <a:solidFill>
                <a:srgbClr val="FF0000"/>
              </a:solidFill>
            </a:endParaRPr>
          </a:p>
          <a:p>
            <a:pPr algn="just"/>
            <a:r>
              <a:rPr lang="es-ES" sz="1200" b="1" dirty="0" smtClean="0">
                <a:solidFill>
                  <a:srgbClr val="FF0000"/>
                </a:solidFill>
              </a:rPr>
              <a:t>Miel</a:t>
            </a:r>
          </a:p>
          <a:p>
            <a:pPr algn="just"/>
            <a:r>
              <a:rPr lang="es-ES" sz="1200" b="1" dirty="0" smtClean="0">
                <a:solidFill>
                  <a:srgbClr val="FF0000"/>
                </a:solidFill>
              </a:rPr>
              <a:t>Aceite </a:t>
            </a:r>
            <a:r>
              <a:rPr lang="es-ES" sz="1200" b="1" dirty="0">
                <a:solidFill>
                  <a:srgbClr val="FF0000"/>
                </a:solidFill>
              </a:rPr>
              <a:t>de Palo </a:t>
            </a:r>
            <a:r>
              <a:rPr lang="es-ES" sz="1200" b="1" dirty="0" smtClean="0">
                <a:solidFill>
                  <a:srgbClr val="FF0000"/>
                </a:solidFill>
              </a:rPr>
              <a:t>Santo</a:t>
            </a:r>
          </a:p>
          <a:p>
            <a:pPr algn="just"/>
            <a:r>
              <a:rPr lang="es-ES" sz="1200" b="1" dirty="0" smtClean="0">
                <a:solidFill>
                  <a:srgbClr val="FF0000"/>
                </a:solidFill>
              </a:rPr>
              <a:t> </a:t>
            </a:r>
            <a:r>
              <a:rPr lang="es-ES" sz="1200" b="1" dirty="0">
                <a:solidFill>
                  <a:srgbClr val="FF0000"/>
                </a:solidFill>
              </a:rPr>
              <a:t>Sal </a:t>
            </a:r>
            <a:r>
              <a:rPr lang="es-ES" sz="1200" b="1" dirty="0" smtClean="0">
                <a:solidFill>
                  <a:srgbClr val="FF0000"/>
                </a:solidFill>
              </a:rPr>
              <a:t>prieta</a:t>
            </a:r>
            <a:endParaRPr lang="es-ES" sz="1200" b="1" dirty="0">
              <a:solidFill>
                <a:srgbClr val="FF0000"/>
              </a:solidFill>
            </a:endParaRPr>
          </a:p>
          <a:p>
            <a:pPr algn="just"/>
            <a:r>
              <a:rPr lang="es-ES" sz="1200" b="1" dirty="0" smtClean="0">
                <a:solidFill>
                  <a:srgbClr val="FF0000"/>
                </a:solidFill>
              </a:rPr>
              <a:t>Alfajores </a:t>
            </a:r>
            <a:r>
              <a:rPr lang="es-ES" sz="1200" b="1" dirty="0">
                <a:solidFill>
                  <a:srgbClr val="FF0000"/>
                </a:solidFill>
              </a:rPr>
              <a:t>de Manabí  </a:t>
            </a:r>
            <a:r>
              <a:rPr lang="es-ES" sz="1200" b="1" dirty="0" smtClean="0">
                <a:solidFill>
                  <a:srgbClr val="FF0000"/>
                </a:solidFill>
              </a:rPr>
              <a:t> </a:t>
            </a:r>
          </a:p>
          <a:p>
            <a:pPr algn="just"/>
            <a:r>
              <a:rPr lang="es-ES" sz="1200" b="1" dirty="0" smtClean="0">
                <a:solidFill>
                  <a:srgbClr val="FF0000"/>
                </a:solidFill>
              </a:rPr>
              <a:t>Vasijas </a:t>
            </a:r>
            <a:r>
              <a:rPr lang="es-ES" sz="1200" b="1" dirty="0">
                <a:solidFill>
                  <a:srgbClr val="FF0000"/>
                </a:solidFill>
              </a:rPr>
              <a:t>de </a:t>
            </a:r>
            <a:r>
              <a:rPr lang="es-ES" sz="1200" b="1" dirty="0" smtClean="0">
                <a:solidFill>
                  <a:srgbClr val="FF0000"/>
                </a:solidFill>
              </a:rPr>
              <a:t>Barro </a:t>
            </a:r>
          </a:p>
          <a:p>
            <a:pPr algn="just"/>
            <a:r>
              <a:rPr lang="es-ES" sz="1200" b="1" dirty="0" smtClean="0">
                <a:solidFill>
                  <a:srgbClr val="FF0000"/>
                </a:solidFill>
              </a:rPr>
              <a:t>Sombrero </a:t>
            </a:r>
            <a:r>
              <a:rPr lang="es-ES" sz="1200" b="1" dirty="0">
                <a:solidFill>
                  <a:srgbClr val="FF0000"/>
                </a:solidFill>
              </a:rPr>
              <a:t>de Paja </a:t>
            </a:r>
            <a:r>
              <a:rPr lang="es-ES" sz="1200" b="1" dirty="0" smtClean="0">
                <a:solidFill>
                  <a:srgbClr val="FF0000"/>
                </a:solidFill>
              </a:rPr>
              <a:t>Toquilla</a:t>
            </a:r>
          </a:p>
          <a:p>
            <a:pPr algn="just"/>
            <a:r>
              <a:rPr lang="es-ES" sz="1200" b="1" dirty="0" smtClean="0">
                <a:solidFill>
                  <a:srgbClr val="FF0000"/>
                </a:solidFill>
              </a:rPr>
              <a:t>Almohadas de lana de ceibo</a:t>
            </a:r>
            <a:endParaRPr lang="es-ES" sz="1200" b="1" dirty="0">
              <a:solidFill>
                <a:srgbClr val="FF0000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6992331" y="4027501"/>
            <a:ext cx="26167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200" b="1" dirty="0" err="1" smtClean="0">
                <a:solidFill>
                  <a:srgbClr val="FF0000"/>
                </a:solidFill>
              </a:rPr>
              <a:t>Troliches</a:t>
            </a:r>
            <a:endParaRPr lang="es-ES" sz="1200" b="1" dirty="0">
              <a:solidFill>
                <a:srgbClr val="FF0000"/>
              </a:solidFill>
            </a:endParaRPr>
          </a:p>
          <a:p>
            <a:pPr algn="just"/>
            <a:r>
              <a:rPr lang="es-ES" sz="1200" b="1" dirty="0" smtClean="0">
                <a:solidFill>
                  <a:srgbClr val="FF0000"/>
                </a:solidFill>
              </a:rPr>
              <a:t>Miel</a:t>
            </a:r>
          </a:p>
          <a:p>
            <a:pPr algn="just"/>
            <a:r>
              <a:rPr lang="es-ES" sz="1200" b="1" dirty="0" smtClean="0">
                <a:solidFill>
                  <a:srgbClr val="FF0000"/>
                </a:solidFill>
              </a:rPr>
              <a:t>Aceite </a:t>
            </a:r>
            <a:r>
              <a:rPr lang="es-ES" sz="1200" b="1" dirty="0">
                <a:solidFill>
                  <a:srgbClr val="FF0000"/>
                </a:solidFill>
              </a:rPr>
              <a:t>de Palo </a:t>
            </a:r>
            <a:r>
              <a:rPr lang="es-ES" sz="1200" b="1" dirty="0" smtClean="0">
                <a:solidFill>
                  <a:srgbClr val="FF0000"/>
                </a:solidFill>
              </a:rPr>
              <a:t>Santo</a:t>
            </a:r>
          </a:p>
          <a:p>
            <a:pPr algn="just"/>
            <a:r>
              <a:rPr lang="es-ES" sz="1200" b="1" dirty="0" smtClean="0">
                <a:solidFill>
                  <a:srgbClr val="FF0000"/>
                </a:solidFill>
              </a:rPr>
              <a:t> </a:t>
            </a:r>
            <a:r>
              <a:rPr lang="es-ES" sz="1200" b="1" dirty="0">
                <a:solidFill>
                  <a:srgbClr val="FF0000"/>
                </a:solidFill>
              </a:rPr>
              <a:t>Sal </a:t>
            </a:r>
            <a:r>
              <a:rPr lang="es-ES" sz="1200" b="1" dirty="0" smtClean="0">
                <a:solidFill>
                  <a:srgbClr val="FF0000"/>
                </a:solidFill>
              </a:rPr>
              <a:t>prieta</a:t>
            </a:r>
            <a:endParaRPr lang="es-ES" sz="1200" b="1" dirty="0">
              <a:solidFill>
                <a:srgbClr val="FF0000"/>
              </a:solidFill>
            </a:endParaRPr>
          </a:p>
          <a:p>
            <a:pPr algn="just"/>
            <a:r>
              <a:rPr lang="es-ES" sz="1200" b="1" dirty="0" smtClean="0">
                <a:solidFill>
                  <a:srgbClr val="FF0000"/>
                </a:solidFill>
              </a:rPr>
              <a:t>Alfajores </a:t>
            </a:r>
            <a:r>
              <a:rPr lang="es-ES" sz="1200" b="1" dirty="0">
                <a:solidFill>
                  <a:srgbClr val="FF0000"/>
                </a:solidFill>
              </a:rPr>
              <a:t>de Manabí  </a:t>
            </a:r>
            <a:r>
              <a:rPr lang="es-ES" sz="1200" b="1" dirty="0" smtClean="0">
                <a:solidFill>
                  <a:srgbClr val="FF0000"/>
                </a:solidFill>
              </a:rPr>
              <a:t> </a:t>
            </a:r>
          </a:p>
          <a:p>
            <a:pPr algn="just"/>
            <a:r>
              <a:rPr lang="es-ES" sz="1200" b="1" dirty="0" smtClean="0">
                <a:solidFill>
                  <a:srgbClr val="FF0000"/>
                </a:solidFill>
              </a:rPr>
              <a:t>Vasijas </a:t>
            </a:r>
            <a:r>
              <a:rPr lang="es-ES" sz="1200" b="1" dirty="0">
                <a:solidFill>
                  <a:srgbClr val="FF0000"/>
                </a:solidFill>
              </a:rPr>
              <a:t>de </a:t>
            </a:r>
            <a:r>
              <a:rPr lang="es-ES" sz="1200" b="1" dirty="0" smtClean="0">
                <a:solidFill>
                  <a:srgbClr val="FF0000"/>
                </a:solidFill>
              </a:rPr>
              <a:t>Barro </a:t>
            </a:r>
          </a:p>
          <a:p>
            <a:pPr algn="just"/>
            <a:r>
              <a:rPr lang="es-ES" sz="1200" b="1" dirty="0" smtClean="0">
                <a:solidFill>
                  <a:srgbClr val="FF0000"/>
                </a:solidFill>
              </a:rPr>
              <a:t>Sombrero </a:t>
            </a:r>
            <a:r>
              <a:rPr lang="es-ES" sz="1200" b="1" dirty="0">
                <a:solidFill>
                  <a:srgbClr val="FF0000"/>
                </a:solidFill>
              </a:rPr>
              <a:t>de Paja </a:t>
            </a:r>
            <a:r>
              <a:rPr lang="es-ES" sz="1200" b="1" dirty="0" smtClean="0">
                <a:solidFill>
                  <a:srgbClr val="FF0000"/>
                </a:solidFill>
              </a:rPr>
              <a:t>Toquilla</a:t>
            </a:r>
          </a:p>
          <a:p>
            <a:pPr algn="just"/>
            <a:r>
              <a:rPr lang="es-ES" sz="1200" b="1" dirty="0" smtClean="0">
                <a:solidFill>
                  <a:srgbClr val="FF0000"/>
                </a:solidFill>
              </a:rPr>
              <a:t>Almohadas de lana de ceibo</a:t>
            </a:r>
            <a:endParaRPr lang="es-ES" sz="1200" b="1" dirty="0">
              <a:solidFill>
                <a:srgbClr val="FF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9054714" y="93095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_tradnl" sz="1200" dirty="0">
                <a:solidFill>
                  <a:srgbClr val="FF0000"/>
                </a:solidFill>
              </a:rPr>
              <a:t>Los productos con identidad local, son aquellos que son elaborados en territorios con características diferenciales, respecto a otros.  Ya sean a través del uso de materia prima local y en la mayoría de los casos los procesos artesanales y ancestrales que en la actualidad han sido transmitidas de generación en generación y que conviven en el Siglo XXI. </a:t>
            </a:r>
            <a:endParaRPr lang="es-US" sz="1200" dirty="0">
              <a:solidFill>
                <a:srgbClr val="FF0000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5900" y="3150042"/>
            <a:ext cx="47085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1200" dirty="0" smtClean="0"/>
              <a:t>En este portal, podr</a:t>
            </a:r>
            <a:r>
              <a:rPr lang="es-ES_tradnl" sz="1200" dirty="0" smtClean="0"/>
              <a:t>ás traspasar estos conocimientos ancestrales. !!</a:t>
            </a:r>
            <a:endParaRPr lang="es-US" sz="1200" dirty="0"/>
          </a:p>
        </p:txBody>
      </p:sp>
      <p:cxnSp>
        <p:nvCxnSpPr>
          <p:cNvPr id="32" name="Conector recto 31"/>
          <p:cNvCxnSpPr/>
          <p:nvPr/>
        </p:nvCxnSpPr>
        <p:spPr>
          <a:xfrm>
            <a:off x="0" y="5597161"/>
            <a:ext cx="914400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384818" y="5785879"/>
            <a:ext cx="2148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>
                <a:solidFill>
                  <a:srgbClr val="0000FF"/>
                </a:solidFill>
              </a:rPr>
              <a:t>En cada uno de los pasos para la persona que tiene que incluir material ( cada paso (tendrá un asistente tipo Clip de Word).</a:t>
            </a:r>
            <a:endParaRPr lang="es-E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00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1989665" y="204830"/>
            <a:ext cx="34925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 cmpd="sng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cxnSp>
        <p:nvCxnSpPr>
          <p:cNvPr id="23" name="Conector recto 22"/>
          <p:cNvCxnSpPr/>
          <p:nvPr/>
        </p:nvCxnSpPr>
        <p:spPr>
          <a:xfrm>
            <a:off x="4487333" y="0"/>
            <a:ext cx="0" cy="685800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4708525" y="122834"/>
            <a:ext cx="4361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>
                <a:solidFill>
                  <a:srgbClr val="0000FF"/>
                </a:solidFill>
              </a:rPr>
              <a:t>La Lógica de la persona que quiere realizar el curso es que se vayan abriendo las opciones, mientras vaya terminando el paso anterior</a:t>
            </a:r>
          </a:p>
          <a:p>
            <a:pPr algn="just"/>
            <a:endParaRPr lang="es-ES" sz="1200" b="1" dirty="0"/>
          </a:p>
        </p:txBody>
      </p:sp>
      <p:sp>
        <p:nvSpPr>
          <p:cNvPr id="34" name="CuadroTexto 33"/>
          <p:cNvSpPr txBox="1"/>
          <p:nvPr/>
        </p:nvSpPr>
        <p:spPr>
          <a:xfrm>
            <a:off x="152401" y="209855"/>
            <a:ext cx="2614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TIEMPO DE ELABORACIÓN:</a:t>
            </a:r>
            <a:endParaRPr lang="es-ES" sz="12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2432051" y="223755"/>
            <a:ext cx="690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HORAS</a:t>
            </a:r>
            <a:endParaRPr lang="es-ES" sz="1200" b="1" dirty="0"/>
          </a:p>
        </p:txBody>
      </p:sp>
      <p:sp>
        <p:nvSpPr>
          <p:cNvPr id="36" name="CuadroTexto 35"/>
          <p:cNvSpPr txBox="1"/>
          <p:nvPr/>
        </p:nvSpPr>
        <p:spPr>
          <a:xfrm>
            <a:off x="3090333" y="204830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>
                <a:solidFill>
                  <a:srgbClr val="0000FF"/>
                </a:solidFill>
              </a:rPr>
              <a:t>(opción de llenado con número)</a:t>
            </a:r>
            <a:endParaRPr lang="es-ES" sz="1200" b="1" dirty="0">
              <a:solidFill>
                <a:srgbClr val="0000FF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58755" y="936919"/>
            <a:ext cx="2614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NOMBRE DEL PRODUCTO:</a:t>
            </a:r>
            <a:endParaRPr lang="es-ES" sz="1200" b="1" dirty="0"/>
          </a:p>
        </p:txBody>
      </p:sp>
      <p:sp>
        <p:nvSpPr>
          <p:cNvPr id="39" name="CuadroTexto 38"/>
          <p:cNvSpPr txBox="1"/>
          <p:nvPr/>
        </p:nvSpPr>
        <p:spPr>
          <a:xfrm>
            <a:off x="2067983" y="978976"/>
            <a:ext cx="227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>
                <a:solidFill>
                  <a:srgbClr val="0000FF"/>
                </a:solidFill>
              </a:rPr>
              <a:t>(Se llena automáticamente con la selección hecha en la primera ventana)</a:t>
            </a:r>
            <a:endParaRPr lang="es-ES" sz="1200" b="1" dirty="0">
              <a:solidFill>
                <a:srgbClr val="0000FF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285751" y="1830152"/>
            <a:ext cx="1058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UBICACIÓN:</a:t>
            </a:r>
            <a:endParaRPr lang="es-ES" sz="1200" b="1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241426" y="1840803"/>
            <a:ext cx="324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Este producto se elabora en:  </a:t>
            </a:r>
          </a:p>
          <a:p>
            <a:pPr algn="just"/>
            <a:endParaRPr lang="es-ES" sz="1200" b="1" dirty="0"/>
          </a:p>
        </p:txBody>
      </p:sp>
      <p:sp>
        <p:nvSpPr>
          <p:cNvPr id="42" name="CuadroTexto 41"/>
          <p:cNvSpPr txBox="1"/>
          <p:nvPr/>
        </p:nvSpPr>
        <p:spPr>
          <a:xfrm>
            <a:off x="3242732" y="1877616"/>
            <a:ext cx="109643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 cmpd="sng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43" name="CuadroTexto 42"/>
          <p:cNvSpPr txBox="1"/>
          <p:nvPr/>
        </p:nvSpPr>
        <p:spPr>
          <a:xfrm>
            <a:off x="3242732" y="2401376"/>
            <a:ext cx="1244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>
                <a:solidFill>
                  <a:srgbClr val="0000FF"/>
                </a:solidFill>
              </a:rPr>
              <a:t>(Colocar un nombre de localidad y automáticamente se visualiza el mapa)</a:t>
            </a:r>
            <a:endParaRPr lang="es-ES" sz="1200" b="1" dirty="0">
              <a:solidFill>
                <a:srgbClr val="0000FF"/>
              </a:solidFill>
            </a:endParaRPr>
          </a:p>
        </p:txBody>
      </p:sp>
      <p:pic>
        <p:nvPicPr>
          <p:cNvPr id="13" name="Imagen 12" descr="Captura de pantalla 2016-12-01 a las 4.18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1" y="2246948"/>
            <a:ext cx="1515534" cy="1659381"/>
          </a:xfrm>
          <a:prstGeom prst="rect">
            <a:avLst/>
          </a:prstGeom>
        </p:spPr>
      </p:pic>
      <p:pic>
        <p:nvPicPr>
          <p:cNvPr id="14" name="Imagen 13" descr="marca-de-localizacion_318-40739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91" y="2136791"/>
            <a:ext cx="497417" cy="497417"/>
          </a:xfrm>
          <a:prstGeom prst="rect">
            <a:avLst/>
          </a:prstGeom>
        </p:spPr>
      </p:pic>
      <p:sp>
        <p:nvSpPr>
          <p:cNvPr id="44" name="CuadroTexto 43"/>
          <p:cNvSpPr txBox="1"/>
          <p:nvPr/>
        </p:nvSpPr>
        <p:spPr>
          <a:xfrm>
            <a:off x="158755" y="4657749"/>
            <a:ext cx="1058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HISTORIA:</a:t>
            </a:r>
            <a:endParaRPr lang="es-ES" sz="1200" b="1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008594" y="4750082"/>
            <a:ext cx="319828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 cmpd="sng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46" name="CuadroTexto 45"/>
          <p:cNvSpPr txBox="1"/>
          <p:nvPr/>
        </p:nvSpPr>
        <p:spPr>
          <a:xfrm>
            <a:off x="1008594" y="5254611"/>
            <a:ext cx="3198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>
                <a:solidFill>
                  <a:srgbClr val="0000FF"/>
                </a:solidFill>
              </a:rPr>
              <a:t>(Espacio libre para escribir 300 palabras, dando a conocer la historia de tradición Oral que transmite la conocedora) </a:t>
            </a:r>
            <a:endParaRPr lang="es-E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10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3278539"/>
            <a:ext cx="4487333" cy="26904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1645708" y="382659"/>
            <a:ext cx="137054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 cmpd="sng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cxnSp>
        <p:nvCxnSpPr>
          <p:cNvPr id="23" name="Conector recto 22"/>
          <p:cNvCxnSpPr/>
          <p:nvPr/>
        </p:nvCxnSpPr>
        <p:spPr>
          <a:xfrm>
            <a:off x="4487333" y="0"/>
            <a:ext cx="0" cy="685800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4634442" y="158663"/>
            <a:ext cx="4361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Ahora que ya elaboraste un producto con identidad local, te conviertes en guardiana de conocimiento. </a:t>
            </a:r>
          </a:p>
          <a:p>
            <a:pPr algn="just"/>
            <a:endParaRPr lang="es-ES" sz="1200" b="1" dirty="0"/>
          </a:p>
          <a:p>
            <a:pPr algn="just"/>
            <a:r>
              <a:rPr lang="es-ES" sz="1200" b="1" dirty="0" smtClean="0"/>
              <a:t>Te invitamos a compartir la foto de tu producto terminado </a:t>
            </a:r>
          </a:p>
          <a:p>
            <a:pPr algn="just"/>
            <a:endParaRPr lang="es-ES" sz="1200" b="1" dirty="0"/>
          </a:p>
        </p:txBody>
      </p:sp>
      <p:sp>
        <p:nvSpPr>
          <p:cNvPr id="32" name="Rectángulo 31"/>
          <p:cNvSpPr/>
          <p:nvPr/>
        </p:nvSpPr>
        <p:spPr>
          <a:xfrm>
            <a:off x="4708525" y="1169556"/>
            <a:ext cx="1778000" cy="1384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/>
          <p:cNvSpPr txBox="1"/>
          <p:nvPr/>
        </p:nvSpPr>
        <p:spPr>
          <a:xfrm>
            <a:off x="6550026" y="1188349"/>
            <a:ext cx="21388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Foto persona:</a:t>
            </a:r>
          </a:p>
          <a:p>
            <a:pPr algn="just"/>
            <a:r>
              <a:rPr lang="es-ES" sz="1200" b="1" dirty="0" smtClean="0"/>
              <a:t>Foto producto terminado:</a:t>
            </a:r>
          </a:p>
          <a:p>
            <a:pPr algn="just"/>
            <a:r>
              <a:rPr lang="es-ES" sz="1200" b="1" dirty="0" smtClean="0"/>
              <a:t>Ubicación: </a:t>
            </a:r>
          </a:p>
          <a:p>
            <a:pPr algn="just"/>
            <a:r>
              <a:rPr lang="es-ES" sz="1200" b="1" dirty="0" smtClean="0"/>
              <a:t>Telf. de contacto:</a:t>
            </a:r>
          </a:p>
          <a:p>
            <a:pPr algn="just"/>
            <a:r>
              <a:rPr lang="es-ES" sz="1200" b="1" dirty="0" smtClean="0"/>
              <a:t>Correo electrónico:</a:t>
            </a:r>
          </a:p>
          <a:p>
            <a:pPr algn="just"/>
            <a:r>
              <a:rPr lang="es-ES" sz="1200" b="1" dirty="0" smtClean="0"/>
              <a:t>Validación:</a:t>
            </a:r>
          </a:p>
          <a:p>
            <a:pPr algn="just"/>
            <a:r>
              <a:rPr lang="es-ES" sz="1200" b="1" dirty="0" smtClean="0"/>
              <a:t>Comentarios: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1857" y="20163"/>
            <a:ext cx="159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QUE NECESITAMOS:</a:t>
            </a:r>
            <a:endParaRPr lang="es-ES" sz="1200" b="1" dirty="0"/>
          </a:p>
        </p:txBody>
      </p:sp>
      <p:sp>
        <p:nvSpPr>
          <p:cNvPr id="36" name="CuadroTexto 35"/>
          <p:cNvSpPr txBox="1"/>
          <p:nvPr/>
        </p:nvSpPr>
        <p:spPr>
          <a:xfrm>
            <a:off x="3291417" y="1325058"/>
            <a:ext cx="1121833" cy="27699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+ Materiales</a:t>
            </a:r>
            <a:endParaRPr lang="es-ES" sz="1200" b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782609" y="3093873"/>
            <a:ext cx="4361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En los próximos días te llegarán noticias de tu capacitadora. </a:t>
            </a:r>
          </a:p>
          <a:p>
            <a:pPr algn="just"/>
            <a:endParaRPr lang="es-ES" sz="12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10062" y="2733730"/>
            <a:ext cx="2720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AHORA PODEMOS COMENZAR:</a:t>
            </a:r>
            <a:endParaRPr lang="es-ES" sz="1200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645708" y="823825"/>
            <a:ext cx="137054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 cmpd="sng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645708" y="1602057"/>
            <a:ext cx="137054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 cmpd="sng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645708" y="2043223"/>
            <a:ext cx="137054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 cmpd="sng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Forma libre 2"/>
          <p:cNvSpPr/>
          <p:nvPr/>
        </p:nvSpPr>
        <p:spPr>
          <a:xfrm>
            <a:off x="3206750" y="910167"/>
            <a:ext cx="195791" cy="169333"/>
          </a:xfrm>
          <a:custGeom>
            <a:avLst/>
            <a:gdLst>
              <a:gd name="connsiteX0" fmla="*/ 0 w 391583"/>
              <a:gd name="connsiteY0" fmla="*/ 127000 h 338667"/>
              <a:gd name="connsiteX1" fmla="*/ 0 w 391583"/>
              <a:gd name="connsiteY1" fmla="*/ 127000 h 338667"/>
              <a:gd name="connsiteX2" fmla="*/ 42333 w 391583"/>
              <a:gd name="connsiteY2" fmla="*/ 264584 h 338667"/>
              <a:gd name="connsiteX3" fmla="*/ 52917 w 391583"/>
              <a:gd name="connsiteY3" fmla="*/ 296334 h 338667"/>
              <a:gd name="connsiteX4" fmla="*/ 63500 w 391583"/>
              <a:gd name="connsiteY4" fmla="*/ 328084 h 338667"/>
              <a:gd name="connsiteX5" fmla="*/ 74083 w 391583"/>
              <a:gd name="connsiteY5" fmla="*/ 338667 h 338667"/>
              <a:gd name="connsiteX6" fmla="*/ 391583 w 391583"/>
              <a:gd name="connsiteY6" fmla="*/ 0 h 338667"/>
              <a:gd name="connsiteX7" fmla="*/ 391583 w 391583"/>
              <a:gd name="connsiteY7" fmla="*/ 0 h 33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1583" h="338667">
                <a:moveTo>
                  <a:pt x="0" y="127000"/>
                </a:moveTo>
                <a:lnTo>
                  <a:pt x="0" y="127000"/>
                </a:lnTo>
                <a:cubicBezTo>
                  <a:pt x="14111" y="172861"/>
                  <a:pt x="28021" y="218785"/>
                  <a:pt x="42333" y="264584"/>
                </a:cubicBezTo>
                <a:cubicBezTo>
                  <a:pt x="45661" y="275232"/>
                  <a:pt x="49389" y="285751"/>
                  <a:pt x="52917" y="296334"/>
                </a:cubicBezTo>
                <a:cubicBezTo>
                  <a:pt x="56445" y="306917"/>
                  <a:pt x="55612" y="320196"/>
                  <a:pt x="63500" y="328084"/>
                </a:cubicBezTo>
                <a:lnTo>
                  <a:pt x="74083" y="338667"/>
                </a:lnTo>
                <a:lnTo>
                  <a:pt x="391583" y="0"/>
                </a:lnTo>
                <a:lnTo>
                  <a:pt x="391583" y="0"/>
                </a:lnTo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3206750" y="2441886"/>
            <a:ext cx="1280583" cy="27699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+ Herramientas</a:t>
            </a:r>
            <a:endParaRPr lang="es-ES" sz="1200" b="1" dirty="0"/>
          </a:p>
        </p:txBody>
      </p:sp>
      <p:sp>
        <p:nvSpPr>
          <p:cNvPr id="38" name="Forma libre 37"/>
          <p:cNvSpPr/>
          <p:nvPr/>
        </p:nvSpPr>
        <p:spPr>
          <a:xfrm>
            <a:off x="3206750" y="491067"/>
            <a:ext cx="195791" cy="169333"/>
          </a:xfrm>
          <a:custGeom>
            <a:avLst/>
            <a:gdLst>
              <a:gd name="connsiteX0" fmla="*/ 0 w 391583"/>
              <a:gd name="connsiteY0" fmla="*/ 127000 h 338667"/>
              <a:gd name="connsiteX1" fmla="*/ 0 w 391583"/>
              <a:gd name="connsiteY1" fmla="*/ 127000 h 338667"/>
              <a:gd name="connsiteX2" fmla="*/ 42333 w 391583"/>
              <a:gd name="connsiteY2" fmla="*/ 264584 h 338667"/>
              <a:gd name="connsiteX3" fmla="*/ 52917 w 391583"/>
              <a:gd name="connsiteY3" fmla="*/ 296334 h 338667"/>
              <a:gd name="connsiteX4" fmla="*/ 63500 w 391583"/>
              <a:gd name="connsiteY4" fmla="*/ 328084 h 338667"/>
              <a:gd name="connsiteX5" fmla="*/ 74083 w 391583"/>
              <a:gd name="connsiteY5" fmla="*/ 338667 h 338667"/>
              <a:gd name="connsiteX6" fmla="*/ 391583 w 391583"/>
              <a:gd name="connsiteY6" fmla="*/ 0 h 338667"/>
              <a:gd name="connsiteX7" fmla="*/ 391583 w 391583"/>
              <a:gd name="connsiteY7" fmla="*/ 0 h 33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1583" h="338667">
                <a:moveTo>
                  <a:pt x="0" y="127000"/>
                </a:moveTo>
                <a:lnTo>
                  <a:pt x="0" y="127000"/>
                </a:lnTo>
                <a:cubicBezTo>
                  <a:pt x="14111" y="172861"/>
                  <a:pt x="28021" y="218785"/>
                  <a:pt x="42333" y="264584"/>
                </a:cubicBezTo>
                <a:cubicBezTo>
                  <a:pt x="45661" y="275232"/>
                  <a:pt x="49389" y="285751"/>
                  <a:pt x="52917" y="296334"/>
                </a:cubicBezTo>
                <a:cubicBezTo>
                  <a:pt x="56445" y="306917"/>
                  <a:pt x="55612" y="320196"/>
                  <a:pt x="63500" y="328084"/>
                </a:cubicBezTo>
                <a:lnTo>
                  <a:pt x="74083" y="338667"/>
                </a:lnTo>
                <a:lnTo>
                  <a:pt x="391583" y="0"/>
                </a:lnTo>
                <a:lnTo>
                  <a:pt x="391583" y="0"/>
                </a:lnTo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CuadroTexto 46"/>
          <p:cNvSpPr txBox="1"/>
          <p:nvPr/>
        </p:nvSpPr>
        <p:spPr>
          <a:xfrm>
            <a:off x="3402541" y="387635"/>
            <a:ext cx="108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>
                <a:solidFill>
                  <a:srgbClr val="0000FF"/>
                </a:solidFill>
              </a:rPr>
              <a:t>(10 palabras)</a:t>
            </a:r>
            <a:endParaRPr lang="es-ES" sz="1200" b="1" dirty="0">
              <a:solidFill>
                <a:srgbClr val="0000FF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3402541" y="908530"/>
            <a:ext cx="108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>
                <a:solidFill>
                  <a:srgbClr val="0000FF"/>
                </a:solidFill>
              </a:rPr>
              <a:t>(10 palabras)</a:t>
            </a:r>
            <a:endParaRPr lang="es-ES" sz="1200" b="1" dirty="0">
              <a:solidFill>
                <a:srgbClr val="0000FF"/>
              </a:solidFill>
            </a:endParaRPr>
          </a:p>
        </p:txBody>
      </p:sp>
      <p:sp>
        <p:nvSpPr>
          <p:cNvPr id="49" name="Forma libre 48"/>
          <p:cNvSpPr/>
          <p:nvPr/>
        </p:nvSpPr>
        <p:spPr>
          <a:xfrm>
            <a:off x="3163359" y="2137193"/>
            <a:ext cx="195791" cy="169333"/>
          </a:xfrm>
          <a:custGeom>
            <a:avLst/>
            <a:gdLst>
              <a:gd name="connsiteX0" fmla="*/ 0 w 391583"/>
              <a:gd name="connsiteY0" fmla="*/ 127000 h 338667"/>
              <a:gd name="connsiteX1" fmla="*/ 0 w 391583"/>
              <a:gd name="connsiteY1" fmla="*/ 127000 h 338667"/>
              <a:gd name="connsiteX2" fmla="*/ 42333 w 391583"/>
              <a:gd name="connsiteY2" fmla="*/ 264584 h 338667"/>
              <a:gd name="connsiteX3" fmla="*/ 52917 w 391583"/>
              <a:gd name="connsiteY3" fmla="*/ 296334 h 338667"/>
              <a:gd name="connsiteX4" fmla="*/ 63500 w 391583"/>
              <a:gd name="connsiteY4" fmla="*/ 328084 h 338667"/>
              <a:gd name="connsiteX5" fmla="*/ 74083 w 391583"/>
              <a:gd name="connsiteY5" fmla="*/ 338667 h 338667"/>
              <a:gd name="connsiteX6" fmla="*/ 391583 w 391583"/>
              <a:gd name="connsiteY6" fmla="*/ 0 h 338667"/>
              <a:gd name="connsiteX7" fmla="*/ 391583 w 391583"/>
              <a:gd name="connsiteY7" fmla="*/ 0 h 33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1583" h="338667">
                <a:moveTo>
                  <a:pt x="0" y="127000"/>
                </a:moveTo>
                <a:lnTo>
                  <a:pt x="0" y="127000"/>
                </a:lnTo>
                <a:cubicBezTo>
                  <a:pt x="14111" y="172861"/>
                  <a:pt x="28021" y="218785"/>
                  <a:pt x="42333" y="264584"/>
                </a:cubicBezTo>
                <a:cubicBezTo>
                  <a:pt x="45661" y="275232"/>
                  <a:pt x="49389" y="285751"/>
                  <a:pt x="52917" y="296334"/>
                </a:cubicBezTo>
                <a:cubicBezTo>
                  <a:pt x="56445" y="306917"/>
                  <a:pt x="55612" y="320196"/>
                  <a:pt x="63500" y="328084"/>
                </a:cubicBezTo>
                <a:lnTo>
                  <a:pt x="74083" y="338667"/>
                </a:lnTo>
                <a:lnTo>
                  <a:pt x="391583" y="0"/>
                </a:lnTo>
                <a:lnTo>
                  <a:pt x="391583" y="0"/>
                </a:lnTo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Forma libre 49"/>
          <p:cNvSpPr/>
          <p:nvPr/>
        </p:nvSpPr>
        <p:spPr>
          <a:xfrm>
            <a:off x="3163359" y="1718093"/>
            <a:ext cx="195791" cy="169333"/>
          </a:xfrm>
          <a:custGeom>
            <a:avLst/>
            <a:gdLst>
              <a:gd name="connsiteX0" fmla="*/ 0 w 391583"/>
              <a:gd name="connsiteY0" fmla="*/ 127000 h 338667"/>
              <a:gd name="connsiteX1" fmla="*/ 0 w 391583"/>
              <a:gd name="connsiteY1" fmla="*/ 127000 h 338667"/>
              <a:gd name="connsiteX2" fmla="*/ 42333 w 391583"/>
              <a:gd name="connsiteY2" fmla="*/ 264584 h 338667"/>
              <a:gd name="connsiteX3" fmla="*/ 52917 w 391583"/>
              <a:gd name="connsiteY3" fmla="*/ 296334 h 338667"/>
              <a:gd name="connsiteX4" fmla="*/ 63500 w 391583"/>
              <a:gd name="connsiteY4" fmla="*/ 328084 h 338667"/>
              <a:gd name="connsiteX5" fmla="*/ 74083 w 391583"/>
              <a:gd name="connsiteY5" fmla="*/ 338667 h 338667"/>
              <a:gd name="connsiteX6" fmla="*/ 391583 w 391583"/>
              <a:gd name="connsiteY6" fmla="*/ 0 h 338667"/>
              <a:gd name="connsiteX7" fmla="*/ 391583 w 391583"/>
              <a:gd name="connsiteY7" fmla="*/ 0 h 33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1583" h="338667">
                <a:moveTo>
                  <a:pt x="0" y="127000"/>
                </a:moveTo>
                <a:lnTo>
                  <a:pt x="0" y="127000"/>
                </a:lnTo>
                <a:cubicBezTo>
                  <a:pt x="14111" y="172861"/>
                  <a:pt x="28021" y="218785"/>
                  <a:pt x="42333" y="264584"/>
                </a:cubicBezTo>
                <a:cubicBezTo>
                  <a:pt x="45661" y="275232"/>
                  <a:pt x="49389" y="285751"/>
                  <a:pt x="52917" y="296334"/>
                </a:cubicBezTo>
                <a:cubicBezTo>
                  <a:pt x="56445" y="306917"/>
                  <a:pt x="55612" y="320196"/>
                  <a:pt x="63500" y="328084"/>
                </a:cubicBezTo>
                <a:lnTo>
                  <a:pt x="74083" y="338667"/>
                </a:lnTo>
                <a:lnTo>
                  <a:pt x="391583" y="0"/>
                </a:lnTo>
                <a:lnTo>
                  <a:pt x="391583" y="0"/>
                </a:lnTo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/>
          <p:cNvSpPr txBox="1"/>
          <p:nvPr/>
        </p:nvSpPr>
        <p:spPr>
          <a:xfrm>
            <a:off x="3359150" y="1614661"/>
            <a:ext cx="108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>
                <a:solidFill>
                  <a:srgbClr val="0000FF"/>
                </a:solidFill>
              </a:rPr>
              <a:t>(10 palabras)</a:t>
            </a:r>
            <a:endParaRPr lang="es-ES" sz="1200" b="1" dirty="0">
              <a:solidFill>
                <a:srgbClr val="0000FF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3359150" y="2135556"/>
            <a:ext cx="108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>
                <a:solidFill>
                  <a:srgbClr val="0000FF"/>
                </a:solidFill>
              </a:rPr>
              <a:t>(10 palabras)</a:t>
            </a:r>
            <a:endParaRPr lang="es-ES" sz="1200" b="1" dirty="0">
              <a:solidFill>
                <a:srgbClr val="0000FF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247646" y="352567"/>
            <a:ext cx="1064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MATERIALES:</a:t>
            </a:r>
            <a:endParaRPr lang="es-ES" sz="1200" b="1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68272" y="1545878"/>
            <a:ext cx="1271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HERRAMIENTAS:</a:t>
            </a:r>
            <a:endParaRPr lang="es-ES" sz="1200" b="1" dirty="0"/>
          </a:p>
        </p:txBody>
      </p:sp>
      <p:sp>
        <p:nvSpPr>
          <p:cNvPr id="55" name="Rectángulo 54"/>
          <p:cNvSpPr/>
          <p:nvPr/>
        </p:nvSpPr>
        <p:spPr>
          <a:xfrm>
            <a:off x="342896" y="629566"/>
            <a:ext cx="784606" cy="610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55"/>
          <p:cNvSpPr/>
          <p:nvPr/>
        </p:nvSpPr>
        <p:spPr>
          <a:xfrm>
            <a:off x="342896" y="1822877"/>
            <a:ext cx="784606" cy="610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/>
          <p:cNvSpPr txBox="1"/>
          <p:nvPr/>
        </p:nvSpPr>
        <p:spPr>
          <a:xfrm>
            <a:off x="333377" y="696671"/>
            <a:ext cx="883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>
                <a:solidFill>
                  <a:srgbClr val="0000FF"/>
                </a:solidFill>
              </a:rPr>
              <a:t>(IMAGEN)</a:t>
            </a:r>
          </a:p>
          <a:p>
            <a:pPr algn="just"/>
            <a:endParaRPr lang="es-ES" sz="1200" b="1" dirty="0">
              <a:solidFill>
                <a:srgbClr val="0000FF"/>
              </a:solidFill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365127" y="1906360"/>
            <a:ext cx="883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>
                <a:solidFill>
                  <a:srgbClr val="0000FF"/>
                </a:solidFill>
              </a:rPr>
              <a:t>(IMAGEN)</a:t>
            </a:r>
          </a:p>
          <a:p>
            <a:pPr algn="just"/>
            <a:endParaRPr lang="es-ES" sz="1200" b="1" dirty="0">
              <a:solidFill>
                <a:srgbClr val="0000FF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333377" y="3278539"/>
            <a:ext cx="79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PASO 1:</a:t>
            </a:r>
            <a:endParaRPr lang="es-ES" sz="1200" b="1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217083" y="3370872"/>
            <a:ext cx="20743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 cmpd="sng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359150" y="3442323"/>
            <a:ext cx="108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>
                <a:solidFill>
                  <a:srgbClr val="0000FF"/>
                </a:solidFill>
              </a:rPr>
              <a:t>(50 palabras)</a:t>
            </a:r>
            <a:endParaRPr lang="es-ES" sz="1200" b="1" dirty="0">
              <a:solidFill>
                <a:srgbClr val="0000FF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2666999" y="3874869"/>
            <a:ext cx="1776943" cy="27699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Necesito un campo más</a:t>
            </a:r>
            <a:endParaRPr lang="es-ES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22958" y="4552773"/>
            <a:ext cx="79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IMAGEN:</a:t>
            </a:r>
            <a:endParaRPr lang="es-ES" sz="1200" b="1" dirty="0"/>
          </a:p>
        </p:txBody>
      </p:sp>
      <p:sp>
        <p:nvSpPr>
          <p:cNvPr id="68" name="Rectángulo 67"/>
          <p:cNvSpPr/>
          <p:nvPr/>
        </p:nvSpPr>
        <p:spPr>
          <a:xfrm>
            <a:off x="1217083" y="4597650"/>
            <a:ext cx="1005417" cy="78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Rectángulo 68"/>
          <p:cNvSpPr/>
          <p:nvPr/>
        </p:nvSpPr>
        <p:spPr>
          <a:xfrm>
            <a:off x="2286000" y="4597650"/>
            <a:ext cx="1005417" cy="78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/>
          <p:cNvSpPr/>
          <p:nvPr/>
        </p:nvSpPr>
        <p:spPr>
          <a:xfrm>
            <a:off x="3359150" y="4597650"/>
            <a:ext cx="1005417" cy="78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CuadroTexto 70"/>
          <p:cNvSpPr txBox="1"/>
          <p:nvPr/>
        </p:nvSpPr>
        <p:spPr>
          <a:xfrm>
            <a:off x="2286000" y="5566243"/>
            <a:ext cx="2016125" cy="27699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Quiero aumentar un paso +</a:t>
            </a:r>
            <a:endParaRPr lang="es-ES" sz="1200" b="1" dirty="0"/>
          </a:p>
        </p:txBody>
      </p:sp>
      <p:sp>
        <p:nvSpPr>
          <p:cNvPr id="72" name="CuadroTexto 71"/>
          <p:cNvSpPr txBox="1"/>
          <p:nvPr/>
        </p:nvSpPr>
        <p:spPr>
          <a:xfrm>
            <a:off x="278339" y="6289354"/>
            <a:ext cx="2863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>
                <a:solidFill>
                  <a:srgbClr val="0000FF"/>
                </a:solidFill>
              </a:rPr>
              <a:t>PASO 2:, etc. Los que sean necesarios</a:t>
            </a:r>
          </a:p>
          <a:p>
            <a:pPr algn="just"/>
            <a:r>
              <a:rPr lang="es-ES" sz="1200" b="1" dirty="0" smtClean="0">
                <a:solidFill>
                  <a:srgbClr val="0000FF"/>
                </a:solidFill>
              </a:rPr>
              <a:t>ETC, ETC,ETC.  </a:t>
            </a:r>
            <a:endParaRPr lang="es-ES" sz="1200" b="1" dirty="0">
              <a:solidFill>
                <a:srgbClr val="0000FF"/>
              </a:solidFill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4782609" y="4403628"/>
            <a:ext cx="436139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MENSAJE:</a:t>
            </a:r>
          </a:p>
          <a:p>
            <a:pPr algn="just"/>
            <a:endParaRPr lang="es-ES" sz="1200" b="1" dirty="0"/>
          </a:p>
          <a:p>
            <a:pPr algn="just"/>
            <a:r>
              <a:rPr lang="es-ES" sz="1200" b="1" dirty="0" smtClean="0"/>
              <a:t>Felicidades! Aprendiste a elaborar una</a:t>
            </a:r>
          </a:p>
          <a:p>
            <a:pPr algn="just"/>
            <a:r>
              <a:rPr lang="es-ES" sz="1200" b="1" dirty="0" smtClean="0"/>
              <a:t>Con una técnica ancestral local.</a:t>
            </a:r>
          </a:p>
          <a:p>
            <a:pPr algn="just"/>
            <a:endParaRPr lang="es-ES" sz="1200" b="1" dirty="0"/>
          </a:p>
          <a:p>
            <a:pPr algn="just"/>
            <a:r>
              <a:rPr lang="es-ES" sz="1200" b="1" dirty="0" smtClean="0"/>
              <a:t>Transmite este conocimiento. </a:t>
            </a:r>
          </a:p>
          <a:p>
            <a:pPr algn="just"/>
            <a:r>
              <a:rPr lang="es-ES" sz="1200" b="1" dirty="0" smtClean="0">
                <a:solidFill>
                  <a:srgbClr val="0000FF"/>
                </a:solidFill>
              </a:rPr>
              <a:t>(Vínculo a Redes Sociales)</a:t>
            </a:r>
          </a:p>
          <a:p>
            <a:pPr algn="just"/>
            <a:r>
              <a:rPr lang="es-ES" sz="1200" b="1" dirty="0" smtClean="0"/>
              <a:t>  </a:t>
            </a:r>
          </a:p>
          <a:p>
            <a:pPr algn="just"/>
            <a:endParaRPr lang="es-ES" sz="1200" b="1" dirty="0"/>
          </a:p>
        </p:txBody>
      </p:sp>
      <p:sp>
        <p:nvSpPr>
          <p:cNvPr id="74" name="CuadroTexto 73"/>
          <p:cNvSpPr txBox="1"/>
          <p:nvPr/>
        </p:nvSpPr>
        <p:spPr>
          <a:xfrm>
            <a:off x="7553325" y="5057239"/>
            <a:ext cx="1590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>
                <a:solidFill>
                  <a:srgbClr val="0000FF"/>
                </a:solidFill>
              </a:rPr>
              <a:t>(Se llena automáticamente con la selección hecha en la primera ventana)</a:t>
            </a:r>
            <a:endParaRPr lang="es-ES" sz="1200" b="1" dirty="0">
              <a:solidFill>
                <a:srgbClr val="0000FF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7592482" y="4552773"/>
            <a:ext cx="109643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 cmpd="sng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345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/>
          <p:cNvSpPr txBox="1"/>
          <p:nvPr/>
        </p:nvSpPr>
        <p:spPr>
          <a:xfrm>
            <a:off x="274107" y="4486329"/>
            <a:ext cx="159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OTRAS OPCIONES:</a:t>
            </a:r>
            <a:endParaRPr lang="es-ES" sz="1200" b="1" dirty="0"/>
          </a:p>
        </p:txBody>
      </p:sp>
      <p:sp>
        <p:nvSpPr>
          <p:cNvPr id="44" name="CuadroTexto 43"/>
          <p:cNvSpPr txBox="1"/>
          <p:nvPr/>
        </p:nvSpPr>
        <p:spPr>
          <a:xfrm>
            <a:off x="1223432" y="4998563"/>
            <a:ext cx="159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COMIDA</a:t>
            </a:r>
            <a:endParaRPr lang="es-ES" sz="1200" b="1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223432" y="5574296"/>
            <a:ext cx="3232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ENCUENTROS PRESENCIALES</a:t>
            </a:r>
            <a:endParaRPr lang="es-ES" sz="1200" b="1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817283" y="6003694"/>
            <a:ext cx="1227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Cuestionarios ( lugar, fecha, etc.)</a:t>
            </a:r>
            <a:endParaRPr lang="es-ES" sz="1200" b="1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408766" y="4860063"/>
            <a:ext cx="1227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Ingredientes</a:t>
            </a:r>
            <a:endParaRPr lang="es-ES" sz="1200" b="1" dirty="0"/>
          </a:p>
        </p:txBody>
      </p:sp>
      <p:sp>
        <p:nvSpPr>
          <p:cNvPr id="63" name="CuadroTexto 62"/>
          <p:cNvSpPr txBox="1"/>
          <p:nvPr/>
        </p:nvSpPr>
        <p:spPr>
          <a:xfrm>
            <a:off x="2423587" y="5137062"/>
            <a:ext cx="1227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Elaboración </a:t>
            </a:r>
            <a:endParaRPr lang="es-ES" sz="1200" b="1" dirty="0"/>
          </a:p>
        </p:txBody>
      </p:sp>
      <p:cxnSp>
        <p:nvCxnSpPr>
          <p:cNvPr id="64" name="Conector recto 63"/>
          <p:cNvCxnSpPr/>
          <p:nvPr/>
        </p:nvCxnSpPr>
        <p:spPr>
          <a:xfrm>
            <a:off x="4487333" y="0"/>
            <a:ext cx="0" cy="437091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 flipH="1">
            <a:off x="0" y="4370916"/>
            <a:ext cx="4487333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110062" y="130230"/>
            <a:ext cx="2720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TIPS O ANÉCDOTAS:</a:t>
            </a:r>
            <a:endParaRPr lang="es-ES" sz="1200" b="1" dirty="0"/>
          </a:p>
        </p:txBody>
      </p:sp>
      <p:sp>
        <p:nvSpPr>
          <p:cNvPr id="77" name="CuadroTexto 76"/>
          <p:cNvSpPr txBox="1"/>
          <p:nvPr/>
        </p:nvSpPr>
        <p:spPr>
          <a:xfrm>
            <a:off x="824444" y="527332"/>
            <a:ext cx="353839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 cmpd="sng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8" name="CuadroTexto 77"/>
          <p:cNvSpPr txBox="1"/>
          <p:nvPr/>
        </p:nvSpPr>
        <p:spPr>
          <a:xfrm>
            <a:off x="777400" y="937793"/>
            <a:ext cx="358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>
                <a:solidFill>
                  <a:srgbClr val="0000FF"/>
                </a:solidFill>
              </a:rPr>
              <a:t>(Espacio libre para escribir 300 palabras, dando a conocer la historia de tradición Oral que transmite la conocedora) </a:t>
            </a:r>
            <a:endParaRPr lang="es-ES" sz="1200" b="1" dirty="0">
              <a:solidFill>
                <a:srgbClr val="0000FF"/>
              </a:solidFill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225421" y="1678192"/>
            <a:ext cx="160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VIDEO :</a:t>
            </a:r>
            <a:endParaRPr lang="es-ES" sz="1200" b="1" dirty="0"/>
          </a:p>
        </p:txBody>
      </p:sp>
      <p:sp>
        <p:nvSpPr>
          <p:cNvPr id="80" name="Rectángulo 79"/>
          <p:cNvSpPr/>
          <p:nvPr/>
        </p:nvSpPr>
        <p:spPr>
          <a:xfrm>
            <a:off x="1676401" y="1715967"/>
            <a:ext cx="1064682" cy="8288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CuadroTexto 80"/>
          <p:cNvSpPr txBox="1"/>
          <p:nvPr/>
        </p:nvSpPr>
        <p:spPr>
          <a:xfrm>
            <a:off x="2831042" y="1714895"/>
            <a:ext cx="1656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>
                <a:solidFill>
                  <a:srgbClr val="0000FF"/>
                </a:solidFill>
              </a:rPr>
              <a:t>(de 1 a 5 minutos – formato celular)</a:t>
            </a:r>
            <a:endParaRPr lang="es-ES" sz="1200" b="1" dirty="0">
              <a:solidFill>
                <a:srgbClr val="0000FF"/>
              </a:solidFill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224365" y="2695503"/>
            <a:ext cx="160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YA TENEMOS </a:t>
            </a:r>
            <a:endParaRPr lang="es-ES" sz="1200" b="1" dirty="0"/>
          </a:p>
        </p:txBody>
      </p:sp>
      <p:sp>
        <p:nvSpPr>
          <p:cNvPr id="83" name="CuadroTexto 82"/>
          <p:cNvSpPr txBox="1"/>
          <p:nvPr/>
        </p:nvSpPr>
        <p:spPr>
          <a:xfrm>
            <a:off x="1240368" y="3064835"/>
            <a:ext cx="1183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>
                <a:solidFill>
                  <a:srgbClr val="0000FF"/>
                </a:solidFill>
              </a:rPr>
              <a:t>(Se llena automáticamente con la selección hecha en la primera ventana)</a:t>
            </a:r>
            <a:endParaRPr lang="es-ES" sz="1200" b="1" dirty="0">
              <a:solidFill>
                <a:srgbClr val="0000FF"/>
              </a:solidFill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1327152" y="2695503"/>
            <a:ext cx="109643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 cmpd="sng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86" name="Rectángulo 85"/>
          <p:cNvSpPr/>
          <p:nvPr/>
        </p:nvSpPr>
        <p:spPr>
          <a:xfrm>
            <a:off x="2939667" y="2695503"/>
            <a:ext cx="1423176" cy="11079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CuadroTexto 86"/>
          <p:cNvSpPr txBox="1"/>
          <p:nvPr/>
        </p:nvSpPr>
        <p:spPr>
          <a:xfrm>
            <a:off x="2882519" y="3807131"/>
            <a:ext cx="152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/>
              <a:t>Sube la foto del producto concluido.</a:t>
            </a:r>
            <a:endParaRPr lang="es-ES" sz="1200" b="1" dirty="0"/>
          </a:p>
        </p:txBody>
      </p:sp>
      <p:sp>
        <p:nvSpPr>
          <p:cNvPr id="88" name="Rectángulo 87"/>
          <p:cNvSpPr/>
          <p:nvPr/>
        </p:nvSpPr>
        <p:spPr>
          <a:xfrm>
            <a:off x="4720166" y="4559832"/>
            <a:ext cx="2772834" cy="2158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CuadroTexto 88"/>
          <p:cNvSpPr txBox="1"/>
          <p:nvPr/>
        </p:nvSpPr>
        <p:spPr>
          <a:xfrm>
            <a:off x="7715250" y="4783573"/>
            <a:ext cx="122766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>
                <a:solidFill>
                  <a:srgbClr val="0000FF"/>
                </a:solidFill>
              </a:rPr>
              <a:t>MAPA.- </a:t>
            </a:r>
          </a:p>
          <a:p>
            <a:pPr algn="just"/>
            <a:r>
              <a:rPr lang="es-ES" sz="1200" b="1" dirty="0" smtClean="0">
                <a:solidFill>
                  <a:srgbClr val="0000FF"/>
                </a:solidFill>
              </a:rPr>
              <a:t>Ubicando cada una de las personas que de el curso y haya realizado ( dos diferentes colores de marcadores)</a:t>
            </a:r>
            <a:endParaRPr lang="es-E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600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696</Words>
  <Application>Microsoft Macintosh PowerPoint</Application>
  <PresentationFormat>Presentación en pantalla (4:3)</PresentationFormat>
  <Paragraphs>101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Cinthia Gimenez</dc:creator>
  <cp:lastModifiedBy>Cinthia Gimenez</cp:lastModifiedBy>
  <cp:revision>14</cp:revision>
  <dcterms:created xsi:type="dcterms:W3CDTF">2016-12-05T20:59:19Z</dcterms:created>
  <dcterms:modified xsi:type="dcterms:W3CDTF">2016-12-06T16:43:52Z</dcterms:modified>
</cp:coreProperties>
</file>