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2D1B-177C-CD4E-3046-7BCCF03D5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D540C-C4CF-1784-7DD1-0279F961C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9E46-E212-DA7F-A4E3-BB77F456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965B-0D08-EF29-F5A6-A4CBF362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6C6C-F222-9C9E-898D-7C2054B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391D-F0EB-E55C-7EE1-9223BDE6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D4FF0-A1C8-47ED-3A79-4B95F785D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FAAA7-C021-8351-FA6F-390CA99C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BCA9-9622-0AD4-0120-1880A3FB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759F-9633-80D3-1FB6-EA4C0AC8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70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56E10-3307-5BF8-11BC-2F25265E9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BAE0-0EB8-D634-BA51-384ABB18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FE259-D67B-ACD4-B9D2-010420E3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DF33-E8EE-48CB-09DF-1597F747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8BAAE-91A9-46BC-2C74-6FC50F57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9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7329-4DA0-992B-9DD7-77B949C3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DF9E-8E43-2B8A-2167-C35CA3F3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FB6-C3C0-4213-8790-CFACC7F6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D7A1-FEBA-92D0-495B-53CF0C8F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391D-880E-857F-B0CB-492C3D61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5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7884-4F60-D0DF-A385-B47D4DFD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24DB-F38E-1BCA-98A4-C31386FE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146A-32CC-C4F3-E1B3-1AAEE8B8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ED49-D017-D15F-65E2-094F64A0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EE96-B0BA-D482-9DCF-8A33900C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FB95-7605-305B-C344-11C94156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A6A4-7B49-369F-3631-2F4FE95DE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807F1-B38C-FAE0-40D4-8E73D3AC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E338F-1A7B-9005-5CED-8D7E6985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57893-B6DF-B3E3-65CE-5F4CFDD1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E40D-D2A2-AAC2-7263-B6EBCD76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681A-39E5-8B45-E4FF-8FD89187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03E8E-974F-1B6D-0EF6-86C6C5C34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78857-F29F-0B8A-5325-3ABB9EDC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97404-5442-860F-036B-280081268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71055-2AD5-2D16-048E-AA8F78385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A26C2-996F-B6E2-6CE8-D3DD8415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B3A23-905E-A0FB-F6D0-DAEC5625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65104-479C-9230-3378-CB76DB9D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2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9066-D514-6BF8-FD01-68D90603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2B7C5-460F-A308-FA28-91773E1D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098C-A493-5CB3-4D76-82221971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C2205-09F1-D6A3-1464-CA4F9B65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0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7F600-895A-59D3-BA9A-A911C8FF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BE4D2-C4C1-0066-12E4-413BE2D3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B0FE5-ED57-ADF8-FFBB-2903E54C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87CE-D3B9-DB06-C248-1A0D3E14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F698-A2FD-B4A3-4039-8317E08A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E7D0C-3B8C-ED5B-61F4-5934977B5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EBD94-9607-F5BA-5D23-3F2DC0F3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D8250-22C6-2D7A-B05B-B62ED268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BEFF4-EFB2-277B-7B0D-9DE5FF34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05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3DD7-FB6F-EA8E-E815-DDF0BB6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06F32-B27F-4378-FF85-BC748C7BD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81892-FB73-F96D-B312-18FB7C40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6DEE0-F5BE-211A-A0F6-E8DE08CD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4EDB5-E594-6281-F01C-93AD73A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1193B-DEA4-8C75-871C-418750DC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1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D1048-CB3F-83AB-99F7-4455F477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AA4B2-7756-ED98-DC24-6DC31669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E367-FB91-1BDB-051A-95234D2DE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3CBA-4766-40C1-AA92-8A7CD939D92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FDFD-52A1-3054-4A24-4C16339EB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F481-5B3D-5902-AE8F-E5DC56BF0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5CF-CA28-4C60-950A-CFFF040F8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ABC6-3C6D-6CD7-42C7-BB655080D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Upskill INDIA Jan-2023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06AB-0739-2DF4-80E0-E1F37B17C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2778F"/>
                </a:solidFill>
                <a:effectLst/>
                <a:latin typeface="Kumbh Sans"/>
              </a:rPr>
              <a:t>Core development concepts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62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36B0-0513-BBAD-C0FF-815336F2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2B7-B22D-BB15-3026-09839FF6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An HTML element is defined by a starting tag. If the element contains other content, it ends with a closing tag</a:t>
            </a:r>
          </a:p>
          <a:p>
            <a:pPr marL="0" indent="0">
              <a:buNone/>
            </a:pPr>
            <a:r>
              <a:rPr lang="en-US" sz="3800" dirty="0"/>
              <a:t>&lt;p&gt;&lt;/p&gt;</a:t>
            </a:r>
          </a:p>
          <a:p>
            <a:pPr marL="0" indent="0">
              <a:buNone/>
            </a:pPr>
            <a:r>
              <a:rPr lang="en-US" sz="3800" dirty="0"/>
              <a:t>&lt;div&gt;&lt;/div&gt;</a:t>
            </a:r>
          </a:p>
          <a:p>
            <a:pPr marL="0" indent="0">
              <a:buNone/>
            </a:pPr>
            <a:r>
              <a:rPr lang="en-US" sz="3800" dirty="0"/>
              <a:t>&lt;</a:t>
            </a:r>
            <a:r>
              <a:rPr lang="en-US" sz="3800" dirty="0" err="1"/>
              <a:t>br</a:t>
            </a:r>
            <a:r>
              <a:rPr lang="en-US" sz="3800" dirty="0"/>
              <a:t>/&gt;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71839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36B0-0513-BBAD-C0FF-815336F2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2B7-B22D-BB15-3026-09839FF6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800" dirty="0"/>
              <a:t>An attribute is used to define the characteristics of an HTML element and is placed inside the element's opening tag. All attributes are made up of two parts − a name and a value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name is the property you want to set. For example, the paragraph &lt;p&gt; element in the example carries an attribute whose name is align, which you can use to indicate the alignment of paragraph on the page.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value is what you want the value of the property to be set and always put within quotations. The below example shows three possible values of align attribute: left, center and right.</a:t>
            </a:r>
          </a:p>
          <a:p>
            <a:pPr>
              <a:lnSpc>
                <a:spcPct val="120000"/>
              </a:lnSpc>
            </a:pPr>
            <a:r>
              <a:rPr lang="en-US" sz="3800" dirty="0"/>
              <a:t>Attribute names and attribute values are case-insensitive. However, the World Wide Web Consortium (W3C) recommends lowercase attributes/attribute values in their HTML 4 recommendation.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33010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36B0-0513-BBAD-C0FF-815336F2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2B7-B22D-BB15-3026-09839FF6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10515600" cy="5158597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Block Elements</a:t>
            </a:r>
          </a:p>
          <a:p>
            <a:pPr lvl="1" algn="just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Block elements appear on the screen as if they have a line break before and after them. For example, the &lt;p&gt;, &lt;h1&gt;, &lt;h2&gt;, &lt;h3&gt;, &lt;h4&gt;, &lt;h5&gt;, &lt;h6&gt;,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ul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ol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&lt;dl&gt;, &lt;pre&gt;,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hr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/&gt;, &lt;blockquote&gt;, and &lt;address&gt; elements are all block level elements. They all start on their own new line, and anything that follows them appears on its own new line.</a:t>
            </a:r>
          </a:p>
          <a:p>
            <a:pPr algn="l">
              <a:lnSpc>
                <a:spcPct val="12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Inline Elements</a:t>
            </a:r>
          </a:p>
          <a:p>
            <a:pPr lvl="1" algn="just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Inline elements, on the other hand, can appear within sentences and do not have to appear on a new line of their own. The &lt;b&gt;,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&lt;u&gt;,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&lt;strong&gt;, &lt;sup&gt;, &lt;sub&gt;, &lt;big&gt;, &lt;small&gt;, &lt;li&gt;, &lt;ins&gt;, &lt;del&gt;, &lt;code&gt;, &lt;cite&gt;,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dfn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kbd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&gt;, and &lt;var&gt; elements are all inline elements</a:t>
            </a:r>
          </a:p>
          <a:p>
            <a:pPr algn="l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Grouping HTML Elements</a:t>
            </a:r>
          </a:p>
          <a:p>
            <a:pPr lvl="1" algn="just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There are two important tags which we use very frequently to group various other HTML tags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) &lt;div&gt; tag and (ii) &lt;span&gt; tag</a:t>
            </a:r>
          </a:p>
          <a:p>
            <a:pPr lvl="1" algn="just">
              <a:lnSpc>
                <a:spcPct val="12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difference between the &lt;span&gt; tag and the &lt;div&gt; tag is that the &lt;span&gt; tag is used with inline elements whereas the &lt;div&gt; tag is used with block-level elements</a:t>
            </a:r>
          </a:p>
        </p:txBody>
      </p:sp>
    </p:spTree>
    <p:extLst>
      <p:ext uri="{BB962C8B-B14F-4D97-AF65-F5344CB8AC3E}">
        <p14:creationId xmlns:p14="http://schemas.microsoft.com/office/powerpoint/2010/main" val="32079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AE05-E7B6-7864-BC05-CC669FFA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83"/>
            <a:ext cx="10515600" cy="821709"/>
          </a:xfrm>
        </p:spPr>
        <p:txBody>
          <a:bodyPr/>
          <a:lstStyle/>
          <a:p>
            <a:r>
              <a:rPr lang="en-IN" b="0" i="0" dirty="0">
                <a:solidFill>
                  <a:srgbClr val="62778F"/>
                </a:solidFill>
                <a:effectLst/>
                <a:latin typeface="Kumbh Sans"/>
              </a:rPr>
              <a:t>Core development concepts 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26C063-7888-C4A3-FFDD-3BD624ECE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81343"/>
              </p:ext>
            </p:extLst>
          </p:nvPr>
        </p:nvGraphicFramePr>
        <p:xfrm>
          <a:off x="289249" y="839758"/>
          <a:ext cx="11485983" cy="5869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169">
                  <a:extLst>
                    <a:ext uri="{9D8B030D-6E8A-4147-A177-3AD203B41FA5}">
                      <a16:colId xmlns:a16="http://schemas.microsoft.com/office/drawing/2014/main" val="4100523114"/>
                    </a:ext>
                  </a:extLst>
                </a:gridCol>
                <a:gridCol w="10464814">
                  <a:extLst>
                    <a:ext uri="{9D8B030D-6E8A-4147-A177-3AD203B41FA5}">
                      <a16:colId xmlns:a16="http://schemas.microsoft.com/office/drawing/2014/main" val="893574274"/>
                    </a:ext>
                  </a:extLst>
                </a:gridCol>
              </a:tblGrid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Week</a:t>
                      </a:r>
                      <a:r>
                        <a:rPr lang="en-IN" sz="1800" u="none" strike="noStrike" dirty="0">
                          <a:effectLst/>
                        </a:rPr>
                        <a:t> #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Development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850645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Logic building. 2) HTML, CSS basics. 3) JS basics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67816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JS program elements. 2) Dev tools - Git. 3) Data structures - arrays, strings, dates processing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650611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1) Angular material concepts. 2) Basic UI programming.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869217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Responsive UI. 2) Call to server side. 3) NodeJS basics. 4) Dialogs, pages, grids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650384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NodeJS view/model. 2) Business logic programming. 3) Data validations on UI and server side. 4) Type script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99819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Connecting DB from NodeJS. 2) Workflow programming. 3) Event loop. 4) ES6 library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040122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Week 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Code commit with multiple programmers. 2) Conflict resolution. 3) Build and deploy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05604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Efficient unit testing. 2) Advanced CSS. 3) File system handling. 4) Managing routes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060161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1) React basics. 2) Reusable UI libraries. 3) Declarative code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955023"/>
                  </a:ext>
                </a:extLst>
              </a:tr>
              <a:tr h="4432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Async operations, async IO, handling basic HTTP requests, templating, routing, using express, and build APIs, environment variables, set up PM2 or </a:t>
                      </a:r>
                      <a:r>
                        <a:rPr lang="en-US" sz="1400" u="none" strike="noStrike" dirty="0" err="1">
                          <a:effectLst/>
                        </a:rPr>
                        <a:t>nodemon</a:t>
                      </a:r>
                      <a:r>
                        <a:rPr lang="en-US" sz="1400" u="none" strike="noStrike" dirty="0">
                          <a:effectLst/>
                        </a:rPr>
                        <a:t>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836160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1) Create micro services. 2) Persist data. 3) Authentication services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975297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1) </a:t>
                      </a:r>
                      <a:r>
                        <a:rPr lang="en-IN" sz="1400" u="none" strike="noStrike" dirty="0" err="1">
                          <a:effectLst/>
                        </a:rPr>
                        <a:t>Webpacks</a:t>
                      </a:r>
                      <a:r>
                        <a:rPr lang="en-IN" sz="1400" u="none" strike="noStrike" dirty="0">
                          <a:effectLst/>
                        </a:rPr>
                        <a:t>. 2) </a:t>
                      </a:r>
                      <a:r>
                        <a:rPr lang="en-IN" sz="1400" u="none" strike="noStrike" dirty="0" err="1">
                          <a:effectLst/>
                        </a:rPr>
                        <a:t>npm</a:t>
                      </a:r>
                      <a:r>
                        <a:rPr lang="en-IN" sz="1400" u="none" strike="noStrike" dirty="0">
                          <a:effectLst/>
                        </a:rPr>
                        <a:t> packages. 3) Single page applications.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483506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State management. 2) Charting and visualization. 3) Redux and hooks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525098"/>
                  </a:ext>
                </a:extLst>
              </a:tr>
              <a:tr h="4432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1) Application of advanced searching and sorting in enterprise programs 2) Report generation. 3) Application </a:t>
                      </a:r>
                      <a:r>
                        <a:rPr lang="en-US" sz="1400" u="none" strike="noStrike" dirty="0" err="1">
                          <a:effectLst/>
                        </a:rPr>
                        <a:t>deleivery</a:t>
                      </a:r>
                      <a:r>
                        <a:rPr lang="en-US" sz="1400" u="none" strike="noStrike" dirty="0">
                          <a:effectLst/>
                        </a:rPr>
                        <a:t> as a package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399194"/>
                  </a:ext>
                </a:extLst>
              </a:tr>
              <a:tr h="4432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Impact analysis based on change requests. 2) Avoiding regressions. 3) Dealing with large data/result sets. 4) Optimizing request/response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719785"/>
                  </a:ext>
                </a:extLst>
              </a:tr>
              <a:tr h="4432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Application of standard proven designs 2) Introduction to application performance monitoring. 3) APM data on CPU, Memory, Disk, Network and transactions.  4) APM data on web server and databases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382950"/>
                  </a:ext>
                </a:extLst>
              </a:tr>
              <a:tr h="4432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1) Introduction to security testing. 2) OWASP top 10 concepts. 3) Install burp suite 4) Conduct tests using burp suite. 5) How to do security bug fixes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388013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Project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538650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Project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904265"/>
                  </a:ext>
                </a:extLst>
              </a:tr>
              <a:tr h="22303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Week 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Project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3" marR="3073" marT="307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8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7BA9-D879-BBA6-5353-E27149D9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364E-D99A-048C-2219-C176188AF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520525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HTML stands for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yper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ext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arkup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anguage, and it is the most widely used language to write Web Pages.</a:t>
            </a:r>
          </a:p>
          <a:p>
            <a:pPr lvl="1" algn="just">
              <a:lnSpc>
                <a:spcPct val="11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Hypertext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refers to the way in which Web pages (HTML documents) are linked together. Thus, the link available on a webpage is called Hypertext.</a:t>
            </a:r>
          </a:p>
          <a:p>
            <a:pPr lvl="1"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As its name suggests, HTML is a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Markup Language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 which means you use HTML to simply "mark-up" a text document with tags that tell a Web browser how to structure it to display.</a:t>
            </a:r>
          </a:p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Originally, HTML was developed with the intent of defining the structure of documents like headings, paragraphs, lists, and so forth to facilitate the sharing of scientific information between researchers.</a:t>
            </a:r>
          </a:p>
          <a:p>
            <a:pPr algn="just">
              <a:lnSpc>
                <a:spcPct val="11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Now, HTML is being widely used to format web pages with the help of different tags available in HTML language.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2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D71-3A4D-CD86-D217-0918F26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Important Tags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2499-00DF-BA56-4249-8940DC98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/>
          <a:lstStyle/>
          <a:p>
            <a:r>
              <a:rPr lang="en-IN" dirty="0"/>
              <a:t>HTML Overview</a:t>
            </a:r>
          </a:p>
          <a:p>
            <a:r>
              <a:rPr lang="en-IN" dirty="0"/>
              <a:t>Basic Tags</a:t>
            </a:r>
          </a:p>
          <a:p>
            <a:r>
              <a:rPr lang="en-IN" dirty="0"/>
              <a:t>Elements</a:t>
            </a:r>
          </a:p>
          <a:p>
            <a:r>
              <a:rPr lang="en-IN" dirty="0"/>
              <a:t>Attributes</a:t>
            </a:r>
          </a:p>
          <a:p>
            <a:r>
              <a:rPr lang="en-IN" dirty="0"/>
              <a:t>Formatting</a:t>
            </a:r>
          </a:p>
          <a:p>
            <a:r>
              <a:rPr lang="en-IN" dirty="0"/>
              <a:t>Phrase </a:t>
            </a:r>
          </a:p>
          <a:p>
            <a:r>
              <a:rPr lang="en-IN" dirty="0"/>
              <a:t>Meta</a:t>
            </a:r>
          </a:p>
          <a:p>
            <a:r>
              <a:rPr lang="en-IN" dirty="0"/>
              <a:t>Comments</a:t>
            </a:r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C208F-50B4-539E-B699-2C1C2D94B1D1}"/>
              </a:ext>
            </a:extLst>
          </p:cNvPr>
          <p:cNvSpPr txBox="1">
            <a:spLocks/>
          </p:cNvSpPr>
          <p:nvPr/>
        </p:nvSpPr>
        <p:spPr>
          <a:xfrm>
            <a:off x="4329404" y="1825560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Images (</a:t>
            </a:r>
            <a:r>
              <a:rPr lang="en-IN" dirty="0" err="1"/>
              <a:t>img</a:t>
            </a:r>
            <a:r>
              <a:rPr lang="en-IN" dirty="0"/>
              <a:t>)</a:t>
            </a:r>
          </a:p>
          <a:p>
            <a:r>
              <a:rPr lang="en-IN" dirty="0"/>
              <a:t>Tables</a:t>
            </a:r>
          </a:p>
          <a:p>
            <a:r>
              <a:rPr lang="en-IN" dirty="0"/>
              <a:t>Lists</a:t>
            </a:r>
          </a:p>
          <a:p>
            <a:r>
              <a:rPr lang="en-IN" dirty="0"/>
              <a:t>Text Links</a:t>
            </a:r>
          </a:p>
          <a:p>
            <a:r>
              <a:rPr lang="en-IN" dirty="0"/>
              <a:t>Image Links</a:t>
            </a:r>
          </a:p>
          <a:p>
            <a:r>
              <a:rPr lang="en-IN" dirty="0"/>
              <a:t>Email Links </a:t>
            </a:r>
          </a:p>
          <a:p>
            <a:r>
              <a:rPr lang="en-IN" dirty="0"/>
              <a:t>Block/Inline</a:t>
            </a:r>
          </a:p>
          <a:p>
            <a:r>
              <a:rPr lang="en-IN" dirty="0"/>
              <a:t>Background</a:t>
            </a:r>
          </a:p>
          <a:p>
            <a:pPr lvl="1"/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25708-14E4-AB0C-424D-B96CCDAAA884}"/>
              </a:ext>
            </a:extLst>
          </p:cNvPr>
          <p:cNvSpPr txBox="1">
            <a:spLocks/>
          </p:cNvSpPr>
          <p:nvPr/>
        </p:nvSpPr>
        <p:spPr>
          <a:xfrm>
            <a:off x="7663543" y="1825560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Forms</a:t>
            </a:r>
          </a:p>
          <a:p>
            <a:r>
              <a:rPr lang="en-IN" dirty="0"/>
              <a:t>Header</a:t>
            </a:r>
          </a:p>
          <a:p>
            <a:r>
              <a:rPr lang="en-IN" dirty="0"/>
              <a:t>Style sheets</a:t>
            </a:r>
          </a:p>
          <a:p>
            <a:r>
              <a:rPr lang="en-IN" dirty="0"/>
              <a:t>Java script</a:t>
            </a:r>
          </a:p>
          <a:p>
            <a:r>
              <a:rPr lang="en-IN" dirty="0"/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39283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D71-3A4D-CD86-D217-0918F26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Window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2499-00DF-BA56-4249-8940DC98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>
            <a:normAutofit/>
          </a:bodyPr>
          <a:lstStyle/>
          <a:p>
            <a:r>
              <a:rPr lang="en-US" dirty="0" err="1"/>
              <a:t>onafterprint</a:t>
            </a:r>
            <a:r>
              <a:rPr lang="en-US" dirty="0"/>
              <a:t>	</a:t>
            </a:r>
          </a:p>
          <a:p>
            <a:r>
              <a:rPr lang="en-US" dirty="0" err="1"/>
              <a:t>onbeforeprint</a:t>
            </a:r>
            <a:endParaRPr lang="en-US" dirty="0"/>
          </a:p>
          <a:p>
            <a:r>
              <a:rPr lang="en-US" dirty="0" err="1"/>
              <a:t>onbeforeonload</a:t>
            </a:r>
            <a:endParaRPr lang="en-US" dirty="0"/>
          </a:p>
          <a:p>
            <a:r>
              <a:rPr lang="en-US" dirty="0" err="1"/>
              <a:t>Onerror</a:t>
            </a:r>
            <a:endParaRPr lang="en-US" dirty="0"/>
          </a:p>
          <a:p>
            <a:r>
              <a:rPr lang="en-US" dirty="0" err="1"/>
              <a:t>onhaschange</a:t>
            </a:r>
            <a:r>
              <a:rPr lang="en-US" dirty="0"/>
              <a:t>	</a:t>
            </a:r>
          </a:p>
          <a:p>
            <a:r>
              <a:rPr lang="en-US" dirty="0"/>
              <a:t>Onload(old)	</a:t>
            </a:r>
          </a:p>
          <a:p>
            <a:r>
              <a:rPr lang="en-US" dirty="0" err="1"/>
              <a:t>onmessage</a:t>
            </a:r>
            <a:r>
              <a:rPr lang="en-US" dirty="0"/>
              <a:t>	</a:t>
            </a:r>
          </a:p>
          <a:p>
            <a:r>
              <a:rPr lang="en-US" dirty="0" err="1"/>
              <a:t>onoffline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C208F-50B4-539E-B699-2C1C2D94B1D1}"/>
              </a:ext>
            </a:extLst>
          </p:cNvPr>
          <p:cNvSpPr txBox="1">
            <a:spLocks/>
          </p:cNvSpPr>
          <p:nvPr/>
        </p:nvSpPr>
        <p:spPr>
          <a:xfrm>
            <a:off x="4329404" y="1825560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ononline</a:t>
            </a:r>
            <a:r>
              <a:rPr lang="en-US" dirty="0"/>
              <a:t>	</a:t>
            </a:r>
          </a:p>
          <a:p>
            <a:r>
              <a:rPr lang="en-US" dirty="0" err="1"/>
              <a:t>onpagehide</a:t>
            </a:r>
            <a:r>
              <a:rPr lang="en-US" dirty="0"/>
              <a:t>	</a:t>
            </a:r>
          </a:p>
          <a:p>
            <a:r>
              <a:rPr lang="en-US" dirty="0" err="1"/>
              <a:t>onpageshow</a:t>
            </a:r>
            <a:r>
              <a:rPr lang="en-US" dirty="0"/>
              <a:t>	</a:t>
            </a:r>
          </a:p>
          <a:p>
            <a:r>
              <a:rPr lang="en-US" dirty="0" err="1"/>
              <a:t>Onpopstate</a:t>
            </a:r>
            <a:endParaRPr lang="en-US" dirty="0"/>
          </a:p>
          <a:p>
            <a:r>
              <a:rPr lang="en-IN" dirty="0" err="1"/>
              <a:t>onredo</a:t>
            </a:r>
            <a:r>
              <a:rPr lang="en-IN" dirty="0"/>
              <a:t>	</a:t>
            </a:r>
          </a:p>
          <a:p>
            <a:r>
              <a:rPr lang="en-IN" dirty="0" err="1"/>
              <a:t>onresize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73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D71-3A4D-CD86-D217-0918F26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2499-00DF-BA56-4249-8940DC98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>
            <a:normAutofit/>
          </a:bodyPr>
          <a:lstStyle/>
          <a:p>
            <a:r>
              <a:rPr lang="en-US" dirty="0" err="1"/>
              <a:t>Onblur</a:t>
            </a:r>
            <a:r>
              <a:rPr lang="en-US" dirty="0"/>
              <a:t> (old)</a:t>
            </a:r>
          </a:p>
          <a:p>
            <a:r>
              <a:rPr lang="en-US" dirty="0" err="1"/>
              <a:t>onchange</a:t>
            </a:r>
            <a:r>
              <a:rPr lang="en-US" dirty="0"/>
              <a:t>	(old)</a:t>
            </a:r>
          </a:p>
          <a:p>
            <a:r>
              <a:rPr lang="en-US" dirty="0" err="1"/>
              <a:t>Oncontextmenu</a:t>
            </a:r>
            <a:endParaRPr lang="en-US" dirty="0"/>
          </a:p>
          <a:p>
            <a:r>
              <a:rPr lang="en-US" dirty="0" err="1"/>
              <a:t>Onfocus</a:t>
            </a:r>
            <a:r>
              <a:rPr lang="en-US" dirty="0"/>
              <a:t> (old)	</a:t>
            </a:r>
          </a:p>
          <a:p>
            <a:r>
              <a:rPr lang="en-US" dirty="0" err="1"/>
              <a:t>onformchange</a:t>
            </a:r>
            <a:endParaRPr lang="en-US" dirty="0"/>
          </a:p>
          <a:p>
            <a:r>
              <a:rPr lang="en-US" dirty="0" err="1"/>
              <a:t>onforminput</a:t>
            </a:r>
            <a:r>
              <a:rPr lang="en-US" dirty="0"/>
              <a:t>	</a:t>
            </a:r>
          </a:p>
          <a:p>
            <a:r>
              <a:rPr lang="en-US" dirty="0" err="1"/>
              <a:t>oninput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C208F-50B4-539E-B699-2C1C2D94B1D1}"/>
              </a:ext>
            </a:extLst>
          </p:cNvPr>
          <p:cNvSpPr txBox="1">
            <a:spLocks/>
          </p:cNvSpPr>
          <p:nvPr/>
        </p:nvSpPr>
        <p:spPr>
          <a:xfrm>
            <a:off x="4329404" y="1825560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oninvalid</a:t>
            </a:r>
            <a:endParaRPr lang="en-US" dirty="0"/>
          </a:p>
          <a:p>
            <a:r>
              <a:rPr lang="en-US" dirty="0" err="1"/>
              <a:t>Onreset</a:t>
            </a:r>
            <a:r>
              <a:rPr lang="en-US" dirty="0"/>
              <a:t> (old)	</a:t>
            </a:r>
          </a:p>
          <a:p>
            <a:r>
              <a:rPr lang="en-US" dirty="0" err="1"/>
              <a:t>Onselect</a:t>
            </a:r>
            <a:r>
              <a:rPr lang="en-US" dirty="0"/>
              <a:t> (old)</a:t>
            </a:r>
          </a:p>
          <a:p>
            <a:r>
              <a:rPr lang="en-US" dirty="0" err="1"/>
              <a:t>Onsubmit</a:t>
            </a:r>
            <a:r>
              <a:rPr lang="en-US" dirty="0"/>
              <a:t> (old)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33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D71-3A4D-CD86-D217-0918F262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365125"/>
            <a:ext cx="5464630" cy="1325563"/>
          </a:xfrm>
        </p:spPr>
        <p:txBody>
          <a:bodyPr/>
          <a:lstStyle/>
          <a:p>
            <a:r>
              <a:rPr lang="en-IN" dirty="0"/>
              <a:t>HTML Keyboard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2499-00DF-BA56-4249-8940DC98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715505"/>
            <a:ext cx="3491204" cy="4351338"/>
          </a:xfrm>
        </p:spPr>
        <p:txBody>
          <a:bodyPr>
            <a:normAutofit/>
          </a:bodyPr>
          <a:lstStyle/>
          <a:p>
            <a:r>
              <a:rPr lang="en-US" dirty="0" err="1"/>
              <a:t>onkeydown</a:t>
            </a:r>
            <a:r>
              <a:rPr lang="en-US" dirty="0"/>
              <a:t>	</a:t>
            </a:r>
          </a:p>
          <a:p>
            <a:r>
              <a:rPr lang="en-US" dirty="0" err="1"/>
              <a:t>onkeypress</a:t>
            </a:r>
            <a:r>
              <a:rPr lang="en-US" dirty="0"/>
              <a:t>	</a:t>
            </a:r>
          </a:p>
          <a:p>
            <a:r>
              <a:rPr lang="en-US" dirty="0" err="1"/>
              <a:t>onkeyup</a:t>
            </a: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C208F-50B4-539E-B699-2C1C2D94B1D1}"/>
              </a:ext>
            </a:extLst>
          </p:cNvPr>
          <p:cNvSpPr txBox="1">
            <a:spLocks/>
          </p:cNvSpPr>
          <p:nvPr/>
        </p:nvSpPr>
        <p:spPr>
          <a:xfrm>
            <a:off x="6298163" y="1690688"/>
            <a:ext cx="2761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Onclick(old)	</a:t>
            </a:r>
          </a:p>
          <a:p>
            <a:r>
              <a:rPr lang="en-US" dirty="0" err="1"/>
              <a:t>Ondblclick</a:t>
            </a:r>
            <a:r>
              <a:rPr lang="en-US" dirty="0"/>
              <a:t>(old)</a:t>
            </a:r>
          </a:p>
          <a:p>
            <a:r>
              <a:rPr lang="en-US" dirty="0" err="1"/>
              <a:t>ondrag</a:t>
            </a:r>
            <a:r>
              <a:rPr lang="en-US" dirty="0"/>
              <a:t>	</a:t>
            </a:r>
          </a:p>
          <a:p>
            <a:r>
              <a:rPr lang="en-US" dirty="0" err="1"/>
              <a:t>ondragend</a:t>
            </a:r>
            <a:r>
              <a:rPr lang="en-US" dirty="0"/>
              <a:t>	</a:t>
            </a:r>
          </a:p>
          <a:p>
            <a:r>
              <a:rPr lang="en-US" dirty="0" err="1"/>
              <a:t>ondragenter</a:t>
            </a:r>
            <a:endParaRPr lang="en-US" dirty="0"/>
          </a:p>
          <a:p>
            <a:r>
              <a:rPr lang="en-US" dirty="0" err="1"/>
              <a:t>ondragleave</a:t>
            </a:r>
            <a:endParaRPr lang="en-US" dirty="0"/>
          </a:p>
          <a:p>
            <a:r>
              <a:rPr lang="en-US" dirty="0" err="1"/>
              <a:t>ondragover</a:t>
            </a:r>
            <a:r>
              <a:rPr lang="en-US" dirty="0"/>
              <a:t>	</a:t>
            </a:r>
          </a:p>
          <a:p>
            <a:r>
              <a:rPr lang="en-US" dirty="0" err="1"/>
              <a:t>ondragstart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F6335C-24DC-B54A-6B41-B92C03791E77}"/>
              </a:ext>
            </a:extLst>
          </p:cNvPr>
          <p:cNvSpPr txBox="1">
            <a:spLocks/>
          </p:cNvSpPr>
          <p:nvPr/>
        </p:nvSpPr>
        <p:spPr>
          <a:xfrm>
            <a:off x="6298163" y="365125"/>
            <a:ext cx="5682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HTML Mouse Events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295FA9-B834-7A78-CDF8-391C6C639387}"/>
              </a:ext>
            </a:extLst>
          </p:cNvPr>
          <p:cNvSpPr txBox="1">
            <a:spLocks/>
          </p:cNvSpPr>
          <p:nvPr/>
        </p:nvSpPr>
        <p:spPr>
          <a:xfrm>
            <a:off x="8935618" y="1690688"/>
            <a:ext cx="312575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ondrop</a:t>
            </a:r>
            <a:r>
              <a:rPr lang="en-US" dirty="0"/>
              <a:t>	</a:t>
            </a:r>
          </a:p>
          <a:p>
            <a:r>
              <a:rPr lang="en-US" dirty="0" err="1"/>
              <a:t>onmousedown</a:t>
            </a:r>
            <a:r>
              <a:rPr lang="en-US" dirty="0"/>
              <a:t>(o)</a:t>
            </a:r>
          </a:p>
          <a:p>
            <a:r>
              <a:rPr lang="en-US" dirty="0" err="1"/>
              <a:t>Onmousemove</a:t>
            </a:r>
            <a:r>
              <a:rPr lang="en-US" dirty="0"/>
              <a:t>(o)</a:t>
            </a:r>
          </a:p>
          <a:p>
            <a:r>
              <a:rPr lang="en-US" dirty="0" err="1"/>
              <a:t>Onmouseout</a:t>
            </a:r>
            <a:r>
              <a:rPr lang="en-US" dirty="0"/>
              <a:t>(o)</a:t>
            </a:r>
          </a:p>
          <a:p>
            <a:r>
              <a:rPr lang="en-US" dirty="0" err="1"/>
              <a:t>Onmouseover</a:t>
            </a:r>
            <a:r>
              <a:rPr lang="en-US" dirty="0"/>
              <a:t>(o)	</a:t>
            </a:r>
          </a:p>
          <a:p>
            <a:r>
              <a:rPr lang="en-US" dirty="0" err="1"/>
              <a:t>Onmouseup</a:t>
            </a:r>
            <a:r>
              <a:rPr lang="en-US" dirty="0"/>
              <a:t>(o)	</a:t>
            </a:r>
          </a:p>
          <a:p>
            <a:r>
              <a:rPr lang="en-US" dirty="0" err="1"/>
              <a:t>onmousewheel</a:t>
            </a:r>
            <a:endParaRPr lang="en-US" dirty="0"/>
          </a:p>
          <a:p>
            <a:r>
              <a:rPr lang="en-US" dirty="0" err="1"/>
              <a:t>onscroll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17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D71-3A4D-CD86-D217-0918F26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Media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2499-00DF-BA56-4249-8940DC98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>
            <a:normAutofit/>
          </a:bodyPr>
          <a:lstStyle/>
          <a:p>
            <a:pPr lvl="1"/>
            <a:r>
              <a:rPr lang="en-IN" dirty="0" err="1"/>
              <a:t>onabort</a:t>
            </a:r>
            <a:r>
              <a:rPr lang="en-IN" dirty="0"/>
              <a:t> (old)</a:t>
            </a:r>
          </a:p>
          <a:p>
            <a:pPr lvl="1"/>
            <a:r>
              <a:rPr lang="en-IN" dirty="0" err="1"/>
              <a:t>oncanplay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oncanplaythrough</a:t>
            </a:r>
            <a:endParaRPr lang="en-IN" dirty="0"/>
          </a:p>
          <a:p>
            <a:pPr lvl="1"/>
            <a:r>
              <a:rPr lang="en-IN" dirty="0" err="1"/>
              <a:t>ondurationchange</a:t>
            </a:r>
            <a:endParaRPr lang="en-IN" dirty="0"/>
          </a:p>
          <a:p>
            <a:pPr lvl="1"/>
            <a:r>
              <a:rPr lang="en-IN" dirty="0" err="1"/>
              <a:t>onemptied</a:t>
            </a:r>
            <a:endParaRPr lang="en-IN" dirty="0"/>
          </a:p>
          <a:p>
            <a:pPr lvl="1"/>
            <a:r>
              <a:rPr lang="en-IN" dirty="0" err="1"/>
              <a:t>onended</a:t>
            </a:r>
            <a:r>
              <a:rPr lang="en-IN" dirty="0"/>
              <a:t>		</a:t>
            </a:r>
          </a:p>
          <a:p>
            <a:pPr lvl="1"/>
            <a:r>
              <a:rPr lang="en-IN" dirty="0" err="1"/>
              <a:t>onerror</a:t>
            </a:r>
            <a:r>
              <a:rPr lang="en-IN" dirty="0"/>
              <a:t>	</a:t>
            </a:r>
          </a:p>
          <a:p>
            <a:pPr lvl="1"/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559D3D-8745-A98C-B8DE-C3D9888F461E}"/>
              </a:ext>
            </a:extLst>
          </p:cNvPr>
          <p:cNvSpPr txBox="1">
            <a:spLocks/>
          </p:cNvSpPr>
          <p:nvPr/>
        </p:nvSpPr>
        <p:spPr>
          <a:xfrm>
            <a:off x="4371394" y="1429431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IN" dirty="0"/>
              <a:t>		</a:t>
            </a:r>
          </a:p>
          <a:p>
            <a:pPr lvl="1"/>
            <a:r>
              <a:rPr lang="en-IN" dirty="0" err="1"/>
              <a:t>onloadeddata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onloadedmetadata</a:t>
            </a:r>
            <a:endParaRPr lang="en-IN" dirty="0"/>
          </a:p>
          <a:p>
            <a:pPr lvl="1"/>
            <a:r>
              <a:rPr lang="en-IN" dirty="0" err="1"/>
              <a:t>onloadstart</a:t>
            </a:r>
            <a:endParaRPr lang="en-IN" dirty="0"/>
          </a:p>
          <a:p>
            <a:pPr lvl="1"/>
            <a:r>
              <a:rPr lang="en-IN" dirty="0" err="1"/>
              <a:t>onpause</a:t>
            </a:r>
            <a:r>
              <a:rPr lang="en-IN" dirty="0"/>
              <a:t>		</a:t>
            </a:r>
          </a:p>
          <a:p>
            <a:pPr lvl="1"/>
            <a:r>
              <a:rPr lang="en-IN" dirty="0" err="1"/>
              <a:t>onplay</a:t>
            </a:r>
            <a:r>
              <a:rPr lang="en-IN" dirty="0"/>
              <a:t>		</a:t>
            </a:r>
          </a:p>
          <a:p>
            <a:pPr lvl="1"/>
            <a:r>
              <a:rPr lang="en-IN" dirty="0" err="1"/>
              <a:t>onplaying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onprogress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onratechange</a:t>
            </a:r>
            <a:r>
              <a:rPr lang="en-IN" dirty="0"/>
              <a:t>		</a:t>
            </a:r>
          </a:p>
          <a:p>
            <a:pPr lvl="1"/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1A11DB-2AE6-B05E-EB01-D0449AFDE3BD}"/>
              </a:ext>
            </a:extLst>
          </p:cNvPr>
          <p:cNvSpPr txBox="1">
            <a:spLocks/>
          </p:cNvSpPr>
          <p:nvPr/>
        </p:nvSpPr>
        <p:spPr>
          <a:xfrm>
            <a:off x="7543800" y="1429431"/>
            <a:ext cx="3491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 err="1"/>
              <a:t>onreadystatechange</a:t>
            </a:r>
            <a:endParaRPr lang="en-IN" dirty="0"/>
          </a:p>
          <a:p>
            <a:pPr lvl="1"/>
            <a:r>
              <a:rPr lang="en-IN" dirty="0" err="1"/>
              <a:t>onseeked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onseeking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onstalled</a:t>
            </a:r>
            <a:r>
              <a:rPr lang="en-IN" dirty="0"/>
              <a:t>		</a:t>
            </a:r>
          </a:p>
          <a:p>
            <a:pPr lvl="1"/>
            <a:r>
              <a:rPr lang="en-IN" dirty="0" err="1"/>
              <a:t>onsuspend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ontimeupdate</a:t>
            </a:r>
            <a:r>
              <a:rPr lang="en-IN" dirty="0"/>
              <a:t>	</a:t>
            </a:r>
          </a:p>
          <a:p>
            <a:pPr lvl="1"/>
            <a:r>
              <a:rPr lang="en-IN" dirty="0" err="1"/>
              <a:t>onvolumechange</a:t>
            </a:r>
            <a:endParaRPr lang="en-IN" dirty="0"/>
          </a:p>
          <a:p>
            <a:pPr lvl="1"/>
            <a:r>
              <a:rPr lang="en-IN" dirty="0" err="1"/>
              <a:t>onwaiting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35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36B0-0513-BBAD-C0FF-815336F2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2B7-B22D-BB15-3026-09839FF6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9" y="1499053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IN" sz="3800" dirty="0"/>
              <a:t>Basic HTML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&lt;head&gt;</a:t>
            </a:r>
          </a:p>
          <a:p>
            <a:pPr marL="0" indent="0">
              <a:buNone/>
            </a:pPr>
            <a:r>
              <a:rPr lang="en-US" dirty="0"/>
              <a:t>      &lt;title&gt;Title goes here&lt;/title&gt;</a:t>
            </a:r>
          </a:p>
          <a:p>
            <a:pPr marL="0" indent="0">
              <a:buNone/>
            </a:pPr>
            <a:r>
              <a:rPr lang="en-US" dirty="0"/>
              <a:t>   &lt;/head&gt;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&lt;body&gt;</a:t>
            </a:r>
          </a:p>
          <a:p>
            <a:pPr marL="0" indent="0">
              <a:buNone/>
            </a:pPr>
            <a:r>
              <a:rPr lang="en-US" dirty="0"/>
              <a:t>      &lt;h1&gt;Heading goes here&lt;/h1&gt;</a:t>
            </a:r>
          </a:p>
          <a:p>
            <a:pPr marL="0" indent="0">
              <a:buNone/>
            </a:pPr>
            <a:r>
              <a:rPr lang="en-US" dirty="0"/>
              <a:t>      &lt;p&gt;Paragraph goes here.....&lt;/p&gt;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04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1294</Words>
  <Application>Microsoft Office PowerPoint</Application>
  <PresentationFormat>Widescreen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Heebo</vt:lpstr>
      <vt:lpstr>Kumbh Sans</vt:lpstr>
      <vt:lpstr>Nunito</vt:lpstr>
      <vt:lpstr>Office Theme</vt:lpstr>
      <vt:lpstr>Upskill INDIA Jan-2023</vt:lpstr>
      <vt:lpstr>Core development concepts </vt:lpstr>
      <vt:lpstr>HTML</vt:lpstr>
      <vt:lpstr>HTML Important Tags </vt:lpstr>
      <vt:lpstr>HTML Window Events</vt:lpstr>
      <vt:lpstr>HTML Form Events</vt:lpstr>
      <vt:lpstr>HTML Keyboard Events</vt:lpstr>
      <vt:lpstr>HTML Media Events</vt:lpstr>
      <vt:lpstr>HTML cont…</vt:lpstr>
      <vt:lpstr>HTML Element</vt:lpstr>
      <vt:lpstr>HTML Attributes</vt:lpstr>
      <vt:lpstr>HTML cont…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Upskill INDIA Jan-2023</dc:title>
  <dc:creator>Sriraman K</dc:creator>
  <cp:lastModifiedBy>Sriraman K</cp:lastModifiedBy>
  <cp:revision>5</cp:revision>
  <dcterms:created xsi:type="dcterms:W3CDTF">2023-01-29T12:21:22Z</dcterms:created>
  <dcterms:modified xsi:type="dcterms:W3CDTF">2023-01-30T08:20:18Z</dcterms:modified>
</cp:coreProperties>
</file>