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KxWC6DmRGwdaPdrt3xOG68PD9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C97CEE-B0ED-4445-803E-ED68A5A9E333}">
  <a:tblStyle styleId="{9AC97CEE-B0ED-4445-803E-ED68A5A9E33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FF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3"/>
          <p:cNvPicPr preferRelativeResize="0"/>
          <p:nvPr/>
        </p:nvPicPr>
        <p:blipFill rotWithShape="1">
          <a:blip r:embed="rId1">
            <a:alphaModFix/>
          </a:blip>
          <a:srcRect b="0" l="0" r="0" t="0"/>
          <a:stretch/>
        </p:blipFill>
        <p:spPr>
          <a:xfrm>
            <a:off x="4035425" y="6370696"/>
            <a:ext cx="1450975" cy="34404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540472"/>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Octopus DDS* </a:t>
            </a:r>
            <a:endParaRPr/>
          </a:p>
        </p:txBody>
      </p:sp>
      <p:sp>
        <p:nvSpPr>
          <p:cNvPr id="90" name="Google Shape;90;p1"/>
          <p:cNvSpPr txBox="1"/>
          <p:nvPr>
            <p:ph idx="1" type="subTitle"/>
          </p:nvPr>
        </p:nvSpPr>
        <p:spPr>
          <a:xfrm>
            <a:off x="1524000" y="3020147"/>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Jan. 8, 2020 (original)</a:t>
            </a:r>
            <a:endParaRPr/>
          </a:p>
          <a:p>
            <a:pPr indent="0" lvl="0" marL="0" rtl="0" algn="ctr">
              <a:lnSpc>
                <a:spcPct val="90000"/>
              </a:lnSpc>
              <a:spcBef>
                <a:spcPts val="1000"/>
              </a:spcBef>
              <a:spcAft>
                <a:spcPts val="0"/>
              </a:spcAft>
              <a:buClr>
                <a:schemeClr val="dk1"/>
              </a:buClr>
              <a:buSzPts val="2400"/>
              <a:buNone/>
            </a:pPr>
            <a:r>
              <a:rPr lang="en-US"/>
              <a:t>Feb 19, 2020 (added FM vs AM slide at end)</a:t>
            </a:r>
            <a:endParaRPr/>
          </a:p>
        </p:txBody>
      </p:sp>
      <p:sp>
        <p:nvSpPr>
          <p:cNvPr id="91" name="Google Shape;91;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92" name="Google Shape;92;p1"/>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93" name="Google Shape;9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 name="Google Shape;94;p1"/>
          <p:cNvSpPr txBox="1"/>
          <p:nvPr/>
        </p:nvSpPr>
        <p:spPr>
          <a:xfrm>
            <a:off x="4628867" y="5784273"/>
            <a:ext cx="31025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DDS = Direct Digital Synthesis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10"/>
          <p:cNvGraphicFramePr/>
          <p:nvPr/>
        </p:nvGraphicFramePr>
        <p:xfrm>
          <a:off x="838200" y="1417985"/>
          <a:ext cx="3000000" cy="3000000"/>
        </p:xfrm>
        <a:graphic>
          <a:graphicData uri="http://schemas.openxmlformats.org/drawingml/2006/table">
            <a:tbl>
              <a:tblPr bandRow="1" firstRow="1">
                <a:noFill/>
                <a:tableStyleId>{9AC97CEE-B0ED-4445-803E-ED68A5A9E333}</a:tableStyleId>
              </a:tblPr>
              <a:tblGrid>
                <a:gridCol w="1263100"/>
                <a:gridCol w="9190150"/>
              </a:tblGrid>
              <a:tr h="177800">
                <a:tc>
                  <a:txBody>
                    <a:bodyPr/>
                    <a:lstStyle/>
                    <a:p>
                      <a:pPr indent="0" lvl="0" marL="0" marR="0" rtl="0" algn="l">
                        <a:spcBef>
                          <a:spcPts val="0"/>
                        </a:spcBef>
                        <a:spcAft>
                          <a:spcPts val="0"/>
                        </a:spcAft>
                        <a:buNone/>
                      </a:pPr>
                      <a:r>
                        <a:rPr lang="en-US" sz="1400"/>
                        <a:t>Bit index</a:t>
                      </a:r>
                      <a:endParaRPr/>
                    </a:p>
                  </a:txBody>
                  <a:tcPr marT="45725" marB="45725" marR="91450" marL="91450"/>
                </a:tc>
                <a:tc>
                  <a:txBody>
                    <a:bodyPr/>
                    <a:lstStyle/>
                    <a:p>
                      <a:pPr indent="0" lvl="0" marL="0" marR="0" rtl="0" algn="l">
                        <a:spcBef>
                          <a:spcPts val="0"/>
                        </a:spcBef>
                        <a:spcAft>
                          <a:spcPts val="0"/>
                        </a:spcAft>
                        <a:buNone/>
                      </a:pPr>
                      <a:r>
                        <a:rPr lang="en-US" sz="1400"/>
                        <a:t>Description</a:t>
                      </a:r>
                      <a:endParaRPr/>
                    </a:p>
                  </a:txBody>
                  <a:tcPr marT="45725" marB="45725" marR="91450" marL="91450"/>
                </a:tc>
              </a:tr>
              <a:tr h="177800">
                <a:tc>
                  <a:txBody>
                    <a:bodyPr/>
                    <a:lstStyle/>
                    <a:p>
                      <a:pPr indent="0" lvl="0" marL="0" marR="0" rtl="0" algn="l">
                        <a:spcBef>
                          <a:spcPts val="0"/>
                        </a:spcBef>
                        <a:spcAft>
                          <a:spcPts val="0"/>
                        </a:spcAft>
                        <a:buNone/>
                      </a:pPr>
                      <a:r>
                        <a:rPr lang="en-US" sz="1400"/>
                        <a:t>23 (MS-bit)</a:t>
                      </a:r>
                      <a:endParaRPr/>
                    </a:p>
                  </a:txBody>
                  <a:tcPr marT="45725" marB="45725" marR="91450" marL="91450"/>
                </a:tc>
                <a:tc>
                  <a:txBody>
                    <a:bodyPr/>
                    <a:lstStyle/>
                    <a:p>
                      <a:pPr indent="0" lvl="0" marL="0" marR="0" rtl="0" algn="l">
                        <a:spcBef>
                          <a:spcPts val="0"/>
                        </a:spcBef>
                        <a:spcAft>
                          <a:spcPts val="0"/>
                        </a:spcAft>
                        <a:buNone/>
                      </a:pPr>
                      <a:r>
                        <a:rPr lang="en-US" sz="1400"/>
                        <a:t>VCO gain ctrl (1 if sysclk &gt; 255MHz)</a:t>
                      </a:r>
                      <a:endParaRPr/>
                    </a:p>
                  </a:txBody>
                  <a:tcPr marT="45725" marB="45725" marR="91450" marL="91450"/>
                </a:tc>
              </a:tr>
              <a:tr h="177800">
                <a:tc>
                  <a:txBody>
                    <a:bodyPr/>
                    <a:lstStyle/>
                    <a:p>
                      <a:pPr indent="0" lvl="0" marL="0" marR="0" rtl="0" algn="l">
                        <a:spcBef>
                          <a:spcPts val="0"/>
                        </a:spcBef>
                        <a:spcAft>
                          <a:spcPts val="0"/>
                        </a:spcAft>
                        <a:buNone/>
                      </a:pPr>
                      <a:r>
                        <a:rPr lang="en-US" sz="1400"/>
                        <a:t>22:18</a:t>
                      </a:r>
                      <a:endParaRPr/>
                    </a:p>
                  </a:txBody>
                  <a:tcPr marT="45725" marB="45725" marR="91450" marL="91450"/>
                </a:tc>
                <a:tc>
                  <a:txBody>
                    <a:bodyPr/>
                    <a:lstStyle/>
                    <a:p>
                      <a:pPr indent="0" lvl="0" marL="0" marR="0" rtl="0" algn="l">
                        <a:spcBef>
                          <a:spcPts val="0"/>
                        </a:spcBef>
                        <a:spcAft>
                          <a:spcPts val="0"/>
                        </a:spcAft>
                        <a:buNone/>
                      </a:pPr>
                      <a:r>
                        <a:rPr lang="en-US" sz="1400"/>
                        <a:t>PLL divider ratio (20 = 5’b10100 = 0x14 for 500MHz sysclk) </a:t>
                      </a:r>
                      <a:endParaRPr/>
                    </a:p>
                  </a:txBody>
                  <a:tcPr marT="45725" marB="45725" marR="91450" marL="91450"/>
                </a:tc>
              </a:tr>
              <a:tr h="177800">
                <a:tc>
                  <a:txBody>
                    <a:bodyPr/>
                    <a:lstStyle/>
                    <a:p>
                      <a:pPr indent="0" lvl="0" marL="0" marR="0" rtl="0" algn="l">
                        <a:spcBef>
                          <a:spcPts val="0"/>
                        </a:spcBef>
                        <a:spcAft>
                          <a:spcPts val="0"/>
                        </a:spcAft>
                        <a:buNone/>
                      </a:pPr>
                      <a:r>
                        <a:rPr lang="en-US" sz="1400"/>
                        <a:t>17:16</a:t>
                      </a:r>
                      <a:endParaRPr/>
                    </a:p>
                  </a:txBody>
                  <a:tcPr marT="45725" marB="45725" marR="91450" marL="91450"/>
                </a:tc>
                <a:tc>
                  <a:txBody>
                    <a:bodyPr/>
                    <a:lstStyle/>
                    <a:p>
                      <a:pPr indent="0" lvl="0" marL="0" marR="0" rtl="0" algn="l">
                        <a:spcBef>
                          <a:spcPts val="0"/>
                        </a:spcBef>
                        <a:spcAft>
                          <a:spcPts val="0"/>
                        </a:spcAft>
                        <a:buNone/>
                      </a:pPr>
                      <a:r>
                        <a:rPr lang="en-US" sz="1400"/>
                        <a:t>Charge pump control (00 is default 75uA)</a:t>
                      </a:r>
                      <a:endParaRPr/>
                    </a:p>
                  </a:txBody>
                  <a:tcPr marT="45725" marB="45725" marR="91450" marL="91450"/>
                </a:tc>
              </a:tr>
              <a:tr h="177800">
                <a:tc>
                  <a:txBody>
                    <a:bodyPr/>
                    <a:lstStyle/>
                    <a:p>
                      <a:pPr indent="0" lvl="0" marL="0" marR="0" rtl="0" algn="l">
                        <a:spcBef>
                          <a:spcPts val="0"/>
                        </a:spcBef>
                        <a:spcAft>
                          <a:spcPts val="0"/>
                        </a:spcAft>
                        <a:buNone/>
                      </a:pPr>
                      <a:r>
                        <a:rPr lang="en-US" sz="1400"/>
                        <a:t>15</a:t>
                      </a:r>
                      <a:endParaRPr/>
                    </a:p>
                  </a:txBody>
                  <a:tcPr marT="45725" marB="45725" marR="91450" marL="91450"/>
                </a:tc>
                <a:tc>
                  <a:txBody>
                    <a:bodyPr/>
                    <a:lstStyle/>
                    <a:p>
                      <a:pPr indent="0" lvl="0" marL="0" marR="0" rtl="0" algn="l">
                        <a:spcBef>
                          <a:spcPts val="0"/>
                        </a:spcBef>
                        <a:spcAft>
                          <a:spcPts val="0"/>
                        </a:spcAft>
                        <a:buNone/>
                      </a:pPr>
                      <a:r>
                        <a:rPr lang="en-US" sz="1400"/>
                        <a:t>Open </a:t>
                      </a:r>
                      <a:endParaRPr/>
                    </a:p>
                  </a:txBody>
                  <a:tcPr marT="45725" marB="45725" marR="91450" marL="91450"/>
                </a:tc>
              </a:tr>
              <a:tr h="177800">
                <a:tc>
                  <a:txBody>
                    <a:bodyPr/>
                    <a:lstStyle/>
                    <a:p>
                      <a:pPr indent="0" lvl="0" marL="0" marR="0" rtl="0" algn="l">
                        <a:spcBef>
                          <a:spcPts val="0"/>
                        </a:spcBef>
                        <a:spcAft>
                          <a:spcPts val="0"/>
                        </a:spcAft>
                        <a:buNone/>
                      </a:pPr>
                      <a:r>
                        <a:rPr lang="en-US" sz="1400"/>
                        <a:t>14:12</a:t>
                      </a:r>
                      <a:endParaRPr/>
                    </a:p>
                  </a:txBody>
                  <a:tcPr marT="45725" marB="45725" marR="91450" marL="91450"/>
                </a:tc>
                <a:tc>
                  <a:txBody>
                    <a:bodyPr/>
                    <a:lstStyle/>
                    <a:p>
                      <a:pPr indent="0" lvl="0" marL="0" marR="0" rtl="0" algn="l">
                        <a:spcBef>
                          <a:spcPts val="0"/>
                        </a:spcBef>
                        <a:spcAft>
                          <a:spcPts val="0"/>
                        </a:spcAft>
                        <a:buNone/>
                      </a:pPr>
                      <a:r>
                        <a:rPr lang="en-US" sz="1400"/>
                        <a:t>Profile Pin Configuration (PPC) (2’b00 is P0:P3 &lt;-&gt; CH0:3)</a:t>
                      </a:r>
                      <a:endParaRPr/>
                    </a:p>
                  </a:txBody>
                  <a:tcPr marT="45725" marB="45725" marR="91450" marL="91450"/>
                </a:tc>
              </a:tr>
              <a:tr h="177800">
                <a:tc>
                  <a:txBody>
                    <a:bodyPr/>
                    <a:lstStyle/>
                    <a:p>
                      <a:pPr indent="0" lvl="0" marL="0" marR="0" rtl="0" algn="l">
                        <a:spcBef>
                          <a:spcPts val="0"/>
                        </a:spcBef>
                        <a:spcAft>
                          <a:spcPts val="0"/>
                        </a:spcAft>
                        <a:buNone/>
                      </a:pPr>
                      <a:r>
                        <a:rPr lang="en-US" sz="1400"/>
                        <a:t>11:10</a:t>
                      </a:r>
                      <a:endParaRPr/>
                    </a:p>
                  </a:txBody>
                  <a:tcPr marT="45725" marB="45725" marR="91450" marL="91450"/>
                </a:tc>
                <a:tc>
                  <a:txBody>
                    <a:bodyPr/>
                    <a:lstStyle/>
                    <a:p>
                      <a:pPr indent="0" lvl="0" marL="0" marR="0" rtl="0" algn="l">
                        <a:spcBef>
                          <a:spcPts val="0"/>
                        </a:spcBef>
                        <a:spcAft>
                          <a:spcPts val="0"/>
                        </a:spcAft>
                        <a:buNone/>
                      </a:pPr>
                      <a:r>
                        <a:rPr lang="en-US" sz="1400"/>
                        <a:t>Ramp-up/Ramp-down (RU/RD) (2’b00 is disabled)</a:t>
                      </a:r>
                      <a:endParaRPr/>
                    </a:p>
                  </a:txBody>
                  <a:tcPr marT="45725" marB="45725" marR="91450" marL="91450"/>
                </a:tc>
              </a:tr>
              <a:tr h="177800">
                <a:tc>
                  <a:txBody>
                    <a:bodyPr/>
                    <a:lstStyle/>
                    <a:p>
                      <a:pPr indent="0" lvl="0" marL="0" marR="0" rtl="0" algn="l">
                        <a:spcBef>
                          <a:spcPts val="0"/>
                        </a:spcBef>
                        <a:spcAft>
                          <a:spcPts val="0"/>
                        </a:spcAft>
                        <a:buNone/>
                      </a:pPr>
                      <a:r>
                        <a:rPr lang="en-US" sz="1400"/>
                        <a:t>9:8</a:t>
                      </a:r>
                      <a:endParaRPr/>
                    </a:p>
                  </a:txBody>
                  <a:tcPr marT="45725" marB="45725" marR="91450" marL="91450"/>
                </a:tc>
                <a:tc>
                  <a:txBody>
                    <a:bodyPr/>
                    <a:lstStyle/>
                    <a:p>
                      <a:pPr indent="0" lvl="0" marL="0" marR="0" rtl="0" algn="l">
                        <a:spcBef>
                          <a:spcPts val="0"/>
                        </a:spcBef>
                        <a:spcAft>
                          <a:spcPts val="0"/>
                        </a:spcAft>
                        <a:buNone/>
                      </a:pPr>
                      <a:r>
                        <a:rPr lang="en-US" sz="1400"/>
                        <a:t>Modulation level (2’b00 is 2-level)</a:t>
                      </a:r>
                      <a:endParaRPr/>
                    </a:p>
                  </a:txBody>
                  <a:tcPr marT="45725" marB="45725" marR="91450" marL="91450"/>
                </a:tc>
              </a:tr>
              <a:tr h="177800">
                <a:tc>
                  <a:txBody>
                    <a:bodyPr/>
                    <a:lstStyle/>
                    <a:p>
                      <a:pPr indent="0" lvl="0" marL="0" marR="0" rtl="0" algn="l">
                        <a:spcBef>
                          <a:spcPts val="0"/>
                        </a:spcBef>
                        <a:spcAft>
                          <a:spcPts val="0"/>
                        </a:spcAft>
                        <a:buNone/>
                      </a:pPr>
                      <a:r>
                        <a:rPr lang="en-US" sz="1400"/>
                        <a:t>7</a:t>
                      </a:r>
                      <a:endParaRPr/>
                    </a:p>
                  </a:txBody>
                  <a:tcPr marT="45725" marB="45725" marR="91450" marL="91450"/>
                </a:tc>
                <a:tc>
                  <a:txBody>
                    <a:bodyPr/>
                    <a:lstStyle/>
                    <a:p>
                      <a:pPr indent="0" lvl="0" marL="0" marR="0" rtl="0" algn="l">
                        <a:spcBef>
                          <a:spcPts val="0"/>
                        </a:spcBef>
                        <a:spcAft>
                          <a:spcPts val="0"/>
                        </a:spcAft>
                        <a:buNone/>
                      </a:pPr>
                      <a:r>
                        <a:rPr lang="en-US" sz="1400"/>
                        <a:t>Ref Clock input power-down (0=default=clk cct en)</a:t>
                      </a:r>
                      <a:endParaRPr/>
                    </a:p>
                  </a:txBody>
                  <a:tcPr marT="45725" marB="45725" marR="91450" marL="91450"/>
                </a:tc>
              </a:tr>
              <a:tr h="177800">
                <a:tc>
                  <a:txBody>
                    <a:bodyPr/>
                    <a:lstStyle/>
                    <a:p>
                      <a:pPr indent="0" lvl="0" marL="0" marR="0" rtl="0" algn="l">
                        <a:spcBef>
                          <a:spcPts val="0"/>
                        </a:spcBef>
                        <a:spcAft>
                          <a:spcPts val="0"/>
                        </a:spcAft>
                        <a:buNone/>
                      </a:pPr>
                      <a:r>
                        <a:rPr lang="en-US" sz="1400"/>
                        <a:t>6</a:t>
                      </a:r>
                      <a:endParaRPr/>
                    </a:p>
                  </a:txBody>
                  <a:tcPr marT="45725" marB="45725" marR="91450" marL="91450"/>
                </a:tc>
                <a:tc>
                  <a:txBody>
                    <a:bodyPr/>
                    <a:lstStyle/>
                    <a:p>
                      <a:pPr indent="0" lvl="0" marL="0" marR="0" rtl="0" algn="l">
                        <a:spcBef>
                          <a:spcPts val="0"/>
                        </a:spcBef>
                        <a:spcAft>
                          <a:spcPts val="0"/>
                        </a:spcAft>
                        <a:buNone/>
                      </a:pPr>
                      <a:r>
                        <a:rPr lang="en-US" sz="1400"/>
                        <a:t>External power-down mode (1 en full pwdn, 0 is light pwdn)</a:t>
                      </a:r>
                      <a:endParaRPr/>
                    </a:p>
                  </a:txBody>
                  <a:tcPr marT="45725" marB="45725" marR="91450" marL="91450"/>
                </a:tc>
              </a:tr>
              <a:tr h="177800">
                <a:tc>
                  <a:txBody>
                    <a:bodyPr/>
                    <a:lstStyle/>
                    <a:p>
                      <a:pPr indent="0" lvl="0" marL="0" marR="0" rtl="0" algn="l">
                        <a:spcBef>
                          <a:spcPts val="0"/>
                        </a:spcBef>
                        <a:spcAft>
                          <a:spcPts val="0"/>
                        </a:spcAft>
                        <a:buNone/>
                      </a:pPr>
                      <a:r>
                        <a:rPr lang="en-US" sz="1400"/>
                        <a:t>5</a:t>
                      </a:r>
                      <a:endParaRPr/>
                    </a:p>
                  </a:txBody>
                  <a:tcPr marT="45725" marB="45725" marR="91450" marL="91450"/>
                </a:tc>
                <a:tc>
                  <a:txBody>
                    <a:bodyPr/>
                    <a:lstStyle/>
                    <a:p>
                      <a:pPr indent="0" lvl="0" marL="0" marR="0" rtl="0" algn="l">
                        <a:spcBef>
                          <a:spcPts val="0"/>
                        </a:spcBef>
                        <a:spcAft>
                          <a:spcPts val="0"/>
                        </a:spcAft>
                        <a:buNone/>
                      </a:pPr>
                      <a:r>
                        <a:rPr lang="en-US" sz="1400"/>
                        <a:t>SYNC_CLK disable (0=active – to FPGA, 1 is disabled)</a:t>
                      </a:r>
                      <a:endParaRPr/>
                    </a:p>
                  </a:txBody>
                  <a:tcPr marT="45725" marB="45725" marR="91450" marL="91450"/>
                </a:tc>
              </a:tr>
              <a:tr h="177800">
                <a:tc>
                  <a:txBody>
                    <a:bodyPr/>
                    <a:lstStyle/>
                    <a:p>
                      <a:pPr indent="0" lvl="0" marL="0" marR="0" rtl="0" algn="l">
                        <a:spcBef>
                          <a:spcPts val="0"/>
                        </a:spcBef>
                        <a:spcAft>
                          <a:spcPts val="0"/>
                        </a:spcAft>
                        <a:buNone/>
                      </a:pPr>
                      <a:r>
                        <a:rPr lang="en-US" sz="1400"/>
                        <a:t>4</a:t>
                      </a:r>
                      <a:endParaRPr/>
                    </a:p>
                  </a:txBody>
                  <a:tcPr marT="45725" marB="45725" marR="91450" marL="91450"/>
                </a:tc>
                <a:tc>
                  <a:txBody>
                    <a:bodyPr/>
                    <a:lstStyle/>
                    <a:p>
                      <a:pPr indent="0" lvl="0" marL="0" marR="0" rtl="0" algn="l">
                        <a:spcBef>
                          <a:spcPts val="0"/>
                        </a:spcBef>
                        <a:spcAft>
                          <a:spcPts val="0"/>
                        </a:spcAft>
                        <a:buNone/>
                      </a:pPr>
                      <a:r>
                        <a:rPr lang="en-US" sz="1400"/>
                        <a:t>DAC reference power down (0=en, 1=pwdn)</a:t>
                      </a:r>
                      <a:endParaRPr/>
                    </a:p>
                  </a:txBody>
                  <a:tcPr marT="45725" marB="45725" marR="91450" marL="91450"/>
                </a:tc>
              </a:tr>
              <a:tr h="177800">
                <a:tc>
                  <a:txBody>
                    <a:bodyPr/>
                    <a:lstStyle/>
                    <a:p>
                      <a:pPr indent="0" lvl="0" marL="0" marR="0" rtl="0" algn="l">
                        <a:spcBef>
                          <a:spcPts val="0"/>
                        </a:spcBef>
                        <a:spcAft>
                          <a:spcPts val="0"/>
                        </a:spcAft>
                        <a:buNone/>
                      </a:pPr>
                      <a:r>
                        <a:rPr lang="en-US" sz="1400"/>
                        <a:t>3:2</a:t>
                      </a:r>
                      <a:endParaRPr/>
                    </a:p>
                  </a:txBody>
                  <a:tcPr marT="45725" marB="45725" marR="91450" marL="91450"/>
                </a:tc>
                <a:tc>
                  <a:txBody>
                    <a:bodyPr/>
                    <a:lstStyle/>
                    <a:p>
                      <a:pPr indent="0" lvl="0" marL="0" marR="0" rtl="0" algn="l">
                        <a:spcBef>
                          <a:spcPts val="0"/>
                        </a:spcBef>
                        <a:spcAft>
                          <a:spcPts val="0"/>
                        </a:spcAft>
                        <a:buNone/>
                      </a:pPr>
                      <a:r>
                        <a:rPr lang="en-US" sz="1400"/>
                        <a:t>Open</a:t>
                      </a:r>
                      <a:endParaRPr/>
                    </a:p>
                  </a:txBody>
                  <a:tcPr marT="45725" marB="45725" marR="91450" marL="91450"/>
                </a:tc>
              </a:tr>
              <a:tr h="177800">
                <a:tc>
                  <a:txBody>
                    <a:bodyPr/>
                    <a:lstStyle/>
                    <a:p>
                      <a:pPr indent="0" lvl="0" marL="0" marR="0" rtl="0" algn="l">
                        <a:spcBef>
                          <a:spcPts val="0"/>
                        </a:spcBef>
                        <a:spcAft>
                          <a:spcPts val="0"/>
                        </a:spcAft>
                        <a:buNone/>
                      </a:pPr>
                      <a:r>
                        <a:rPr lang="en-US" sz="1400"/>
                        <a:t>1</a:t>
                      </a:r>
                      <a:endParaRPr/>
                    </a:p>
                  </a:txBody>
                  <a:tcPr marT="45725" marB="45725" marR="91450" marL="91450"/>
                </a:tc>
                <a:tc>
                  <a:txBody>
                    <a:bodyPr/>
                    <a:lstStyle/>
                    <a:p>
                      <a:pPr indent="0" lvl="0" marL="0" marR="0" rtl="0" algn="l">
                        <a:spcBef>
                          <a:spcPts val="0"/>
                        </a:spcBef>
                        <a:spcAft>
                          <a:spcPts val="0"/>
                        </a:spcAft>
                        <a:buNone/>
                      </a:pPr>
                      <a:r>
                        <a:rPr lang="en-US" sz="1400"/>
                        <a:t>Manual HW sync (0=inactive, 1=active)</a:t>
                      </a:r>
                      <a:endParaRPr/>
                    </a:p>
                  </a:txBody>
                  <a:tcPr marT="45725" marB="45725" marR="91450" marL="91450"/>
                </a:tc>
              </a:tr>
              <a:tr h="177800">
                <a:tc>
                  <a:txBody>
                    <a:bodyPr/>
                    <a:lstStyle/>
                    <a:p>
                      <a:pPr indent="0" lvl="0" marL="0" marR="0" rtl="0" algn="l">
                        <a:spcBef>
                          <a:spcPts val="0"/>
                        </a:spcBef>
                        <a:spcAft>
                          <a:spcPts val="0"/>
                        </a:spcAft>
                        <a:buNone/>
                      </a:pPr>
                      <a:r>
                        <a:rPr lang="en-US" sz="1400"/>
                        <a:t>0</a:t>
                      </a:r>
                      <a:endParaRPr/>
                    </a:p>
                  </a:txBody>
                  <a:tcPr marT="45725" marB="45725" marR="91450" marL="91450"/>
                </a:tc>
                <a:tc>
                  <a:txBody>
                    <a:bodyPr/>
                    <a:lstStyle/>
                    <a:p>
                      <a:pPr indent="0" lvl="0" marL="0" marR="0" rtl="0" algn="l">
                        <a:spcBef>
                          <a:spcPts val="0"/>
                        </a:spcBef>
                        <a:spcAft>
                          <a:spcPts val="0"/>
                        </a:spcAft>
                        <a:buNone/>
                      </a:pPr>
                      <a:r>
                        <a:rPr lang="en-US" sz="1400"/>
                        <a:t>Manual SW sync (0=inactive, 1=active)</a:t>
                      </a:r>
                      <a:endParaRPr/>
                    </a:p>
                  </a:txBody>
                  <a:tcPr marT="45725" marB="45725" marR="91450" marL="91450"/>
                </a:tc>
              </a:tr>
            </a:tbl>
          </a:graphicData>
        </a:graphic>
      </p:graphicFrame>
      <p:sp>
        <p:nvSpPr>
          <p:cNvPr id="177" name="Google Shape;17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0x01 Function Register 1 (FR1)</a:t>
            </a:r>
            <a:endParaRPr/>
          </a:p>
        </p:txBody>
      </p:sp>
      <p:sp>
        <p:nvSpPr>
          <p:cNvPr id="178" name="Google Shape;178;p10"/>
          <p:cNvSpPr txBox="1"/>
          <p:nvPr>
            <p:ph idx="1" type="body"/>
          </p:nvPr>
        </p:nvSpPr>
        <p:spPr>
          <a:xfrm>
            <a:off x="6873138" y="1690688"/>
            <a:ext cx="4480661" cy="44862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3 Bytes wide</a:t>
            </a:r>
            <a:endParaRPr/>
          </a:p>
          <a:p>
            <a:pPr indent="0" lvl="0" marL="0" rtl="0" algn="l">
              <a:lnSpc>
                <a:spcPct val="90000"/>
              </a:lnSpc>
              <a:spcBef>
                <a:spcPts val="1000"/>
              </a:spcBef>
              <a:spcAft>
                <a:spcPts val="0"/>
              </a:spcAft>
              <a:buClr>
                <a:schemeClr val="dk1"/>
              </a:buClr>
              <a:buSzPts val="2800"/>
              <a:buNone/>
            </a:pPr>
            <a:r>
              <a:rPr lang="en-US"/>
              <a:t>Default = 0x000000</a:t>
            </a:r>
            <a:endParaRPr/>
          </a:p>
          <a:p>
            <a:pPr indent="0" lvl="0" marL="0" rtl="0" algn="l">
              <a:lnSpc>
                <a:spcPct val="90000"/>
              </a:lnSpc>
              <a:spcBef>
                <a:spcPts val="1000"/>
              </a:spcBef>
              <a:spcAft>
                <a:spcPts val="0"/>
              </a:spcAft>
              <a:buClr>
                <a:schemeClr val="dk1"/>
              </a:buClr>
              <a:buSzPts val="2800"/>
              <a:buNone/>
            </a:pPr>
            <a:r>
              <a:rPr lang="en-US"/>
              <a:t>We want = 0xD00000</a:t>
            </a:r>
            <a:endParaRPr/>
          </a:p>
          <a:p>
            <a:pPr indent="0" lvl="0" marL="0" rtl="0" algn="l">
              <a:lnSpc>
                <a:spcPct val="90000"/>
              </a:lnSpc>
              <a:spcBef>
                <a:spcPts val="1000"/>
              </a:spcBef>
              <a:spcAft>
                <a:spcPts val="0"/>
              </a:spcAft>
              <a:buClr>
                <a:schemeClr val="dk1"/>
              </a:buClr>
              <a:buSzPts val="2800"/>
              <a:buNone/>
            </a:pPr>
            <a:r>
              <a:rPr lang="en-US"/>
              <a:t>which is (MS-bit first)</a:t>
            </a:r>
            <a:endParaRPr/>
          </a:p>
          <a:p>
            <a:pPr indent="0" lvl="0" marL="0" rtl="0" algn="l">
              <a:lnSpc>
                <a:spcPct val="90000"/>
              </a:lnSpc>
              <a:spcBef>
                <a:spcPts val="1000"/>
              </a:spcBef>
              <a:spcAft>
                <a:spcPts val="0"/>
              </a:spcAft>
              <a:buClr>
                <a:schemeClr val="dk1"/>
              </a:buClr>
              <a:buSzPts val="2800"/>
              <a:buNone/>
            </a:pPr>
            <a:r>
              <a:rPr lang="en-US"/>
              <a:t>1_10100_00</a:t>
            </a:r>
            <a:endParaRPr/>
          </a:p>
          <a:p>
            <a:pPr indent="0" lvl="0" marL="0" rtl="0" algn="l">
              <a:lnSpc>
                <a:spcPct val="90000"/>
              </a:lnSpc>
              <a:spcBef>
                <a:spcPts val="1000"/>
              </a:spcBef>
              <a:spcAft>
                <a:spcPts val="0"/>
              </a:spcAft>
              <a:buClr>
                <a:schemeClr val="dk1"/>
              </a:buClr>
              <a:buSzPts val="2800"/>
              <a:buNone/>
            </a:pPr>
            <a:r>
              <a:rPr lang="en-US"/>
              <a:t>_0_000_00_00</a:t>
            </a:r>
            <a:endParaRPr/>
          </a:p>
          <a:p>
            <a:pPr indent="0" lvl="0" marL="0" rtl="0" algn="l">
              <a:lnSpc>
                <a:spcPct val="90000"/>
              </a:lnSpc>
              <a:spcBef>
                <a:spcPts val="1000"/>
              </a:spcBef>
              <a:spcAft>
                <a:spcPts val="0"/>
              </a:spcAft>
              <a:buClr>
                <a:schemeClr val="dk1"/>
              </a:buClr>
              <a:buSzPts val="2800"/>
              <a:buNone/>
            </a:pPr>
            <a:r>
              <a:rPr lang="en-US"/>
              <a:t>_0_0_0_0_00_0_0</a:t>
            </a:r>
            <a:endParaRPr/>
          </a:p>
        </p:txBody>
      </p:sp>
      <p:sp>
        <p:nvSpPr>
          <p:cNvPr id="179" name="Google Shape;17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80" name="Google Shape;180;p10"/>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81" name="Google Shape;18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aphicFrame>
        <p:nvGraphicFramePr>
          <p:cNvPr id="186" name="Google Shape;186;p11"/>
          <p:cNvGraphicFramePr/>
          <p:nvPr/>
        </p:nvGraphicFramePr>
        <p:xfrm>
          <a:off x="838200" y="1445028"/>
          <a:ext cx="3000000" cy="3000000"/>
        </p:xfrm>
        <a:graphic>
          <a:graphicData uri="http://schemas.openxmlformats.org/drawingml/2006/table">
            <a:tbl>
              <a:tblPr bandRow="1" firstRow="1">
                <a:noFill/>
                <a:tableStyleId>{9AC97CEE-B0ED-4445-803E-ED68A5A9E333}</a:tableStyleId>
              </a:tblPr>
              <a:tblGrid>
                <a:gridCol w="1275225"/>
                <a:gridCol w="9178050"/>
              </a:tblGrid>
              <a:tr h="187475">
                <a:tc>
                  <a:txBody>
                    <a:bodyPr/>
                    <a:lstStyle/>
                    <a:p>
                      <a:pPr indent="0" lvl="0" marL="0" marR="0" rtl="0" algn="l">
                        <a:spcBef>
                          <a:spcPts val="0"/>
                        </a:spcBef>
                        <a:spcAft>
                          <a:spcPts val="0"/>
                        </a:spcAft>
                        <a:buNone/>
                      </a:pPr>
                      <a:r>
                        <a:rPr lang="en-US" sz="1400"/>
                        <a:t>Bit index</a:t>
                      </a:r>
                      <a:endParaRPr/>
                    </a:p>
                  </a:txBody>
                  <a:tcPr marT="45725" marB="45725" marR="91450" marL="91450"/>
                </a:tc>
                <a:tc>
                  <a:txBody>
                    <a:bodyPr/>
                    <a:lstStyle/>
                    <a:p>
                      <a:pPr indent="0" lvl="0" marL="0" marR="0" rtl="0" algn="l">
                        <a:spcBef>
                          <a:spcPts val="0"/>
                        </a:spcBef>
                        <a:spcAft>
                          <a:spcPts val="0"/>
                        </a:spcAft>
                        <a:buNone/>
                      </a:pPr>
                      <a:r>
                        <a:rPr lang="en-US" sz="1400"/>
                        <a:t>Description</a:t>
                      </a:r>
                      <a:endParaRPr/>
                    </a:p>
                  </a:txBody>
                  <a:tcPr marT="45725" marB="45725" marR="91450" marL="91450"/>
                </a:tc>
              </a:tr>
              <a:tr h="187475">
                <a:tc>
                  <a:txBody>
                    <a:bodyPr/>
                    <a:lstStyle/>
                    <a:p>
                      <a:pPr indent="0" lvl="0" marL="0" marR="0" rtl="0" algn="l">
                        <a:spcBef>
                          <a:spcPts val="0"/>
                        </a:spcBef>
                        <a:spcAft>
                          <a:spcPts val="0"/>
                        </a:spcAft>
                        <a:buNone/>
                      </a:pPr>
                      <a:r>
                        <a:rPr lang="en-US" sz="1400"/>
                        <a:t>15</a:t>
                      </a:r>
                      <a:endParaRPr/>
                    </a:p>
                  </a:txBody>
                  <a:tcPr marT="45725" marB="45725" marR="91450" marL="91450"/>
                </a:tc>
                <a:tc>
                  <a:txBody>
                    <a:bodyPr/>
                    <a:lstStyle/>
                    <a:p>
                      <a:pPr indent="0" lvl="0" marL="0" marR="0" rtl="0" algn="l">
                        <a:spcBef>
                          <a:spcPts val="0"/>
                        </a:spcBef>
                        <a:spcAft>
                          <a:spcPts val="0"/>
                        </a:spcAft>
                        <a:buNone/>
                      </a:pPr>
                      <a:r>
                        <a:rPr lang="en-US" sz="1400"/>
                        <a:t>All channels autoclear sweep accumulator (1=auto clear on I/O_Update)</a:t>
                      </a:r>
                      <a:endParaRPr/>
                    </a:p>
                  </a:txBody>
                  <a:tcPr marT="45725" marB="45725" marR="91450" marL="91450"/>
                </a:tc>
              </a:tr>
              <a:tr h="187475">
                <a:tc>
                  <a:txBody>
                    <a:bodyPr/>
                    <a:lstStyle/>
                    <a:p>
                      <a:pPr indent="0" lvl="0" marL="0" marR="0" rtl="0" algn="l">
                        <a:spcBef>
                          <a:spcPts val="0"/>
                        </a:spcBef>
                        <a:spcAft>
                          <a:spcPts val="0"/>
                        </a:spcAft>
                        <a:buNone/>
                      </a:pPr>
                      <a:r>
                        <a:rPr lang="en-US" sz="1400"/>
                        <a:t>14</a:t>
                      </a:r>
                      <a:endParaRPr/>
                    </a:p>
                  </a:txBody>
                  <a:tcPr marT="45725" marB="45725" marR="91450" marL="91450"/>
                </a:tc>
                <a:tc>
                  <a:txBody>
                    <a:bodyPr/>
                    <a:lstStyle/>
                    <a:p>
                      <a:pPr indent="0" lvl="0" marL="0" marR="0" rtl="0" algn="l">
                        <a:spcBef>
                          <a:spcPts val="0"/>
                        </a:spcBef>
                        <a:spcAft>
                          <a:spcPts val="0"/>
                        </a:spcAft>
                        <a:buNone/>
                      </a:pPr>
                      <a:r>
                        <a:rPr lang="en-US" sz="1400"/>
                        <a:t>All channels clear sweep accumulator (1=async clear all 4 channel sweep acc)</a:t>
                      </a:r>
                      <a:endParaRPr/>
                    </a:p>
                  </a:txBody>
                  <a:tcPr marT="45725" marB="45725" marR="91450" marL="91450"/>
                </a:tc>
              </a:tr>
              <a:tr h="187475">
                <a:tc>
                  <a:txBody>
                    <a:bodyPr/>
                    <a:lstStyle/>
                    <a:p>
                      <a:pPr indent="0" lvl="0" marL="0" marR="0" rtl="0" algn="l">
                        <a:spcBef>
                          <a:spcPts val="0"/>
                        </a:spcBef>
                        <a:spcAft>
                          <a:spcPts val="0"/>
                        </a:spcAft>
                        <a:buNone/>
                      </a:pPr>
                      <a:r>
                        <a:rPr lang="en-US" sz="1400"/>
                        <a:t>13</a:t>
                      </a:r>
                      <a:endParaRPr/>
                    </a:p>
                  </a:txBody>
                  <a:tcPr marT="45725" marB="45725" marR="91450" marL="91450"/>
                </a:tc>
                <a:tc>
                  <a:txBody>
                    <a:bodyPr/>
                    <a:lstStyle/>
                    <a:p>
                      <a:pPr indent="0" lvl="0" marL="0" marR="0" rtl="0" algn="l">
                        <a:spcBef>
                          <a:spcPts val="0"/>
                        </a:spcBef>
                        <a:spcAft>
                          <a:spcPts val="0"/>
                        </a:spcAft>
                        <a:buNone/>
                      </a:pPr>
                      <a:r>
                        <a:rPr lang="en-US" sz="1400"/>
                        <a:t>All channels autoclear phase accumulator (1=autoclear all 4 on I/O_Update)</a:t>
                      </a:r>
                      <a:endParaRPr/>
                    </a:p>
                  </a:txBody>
                  <a:tcPr marT="45725" marB="45725" marR="91450" marL="91450"/>
                </a:tc>
              </a:tr>
              <a:tr h="187475">
                <a:tc>
                  <a:txBody>
                    <a:bodyPr/>
                    <a:lstStyle/>
                    <a:p>
                      <a:pPr indent="0" lvl="0" marL="0" marR="0" rtl="0" algn="l">
                        <a:spcBef>
                          <a:spcPts val="0"/>
                        </a:spcBef>
                        <a:spcAft>
                          <a:spcPts val="0"/>
                        </a:spcAft>
                        <a:buNone/>
                      </a:pPr>
                      <a:r>
                        <a:rPr lang="en-US" sz="1400"/>
                        <a:t>12</a:t>
                      </a:r>
                      <a:endParaRPr/>
                    </a:p>
                  </a:txBody>
                  <a:tcPr marT="45725" marB="45725" marR="91450" marL="91450"/>
                </a:tc>
                <a:tc>
                  <a:txBody>
                    <a:bodyPr/>
                    <a:lstStyle/>
                    <a:p>
                      <a:pPr indent="0" lvl="0" marL="0" marR="0" rtl="0" algn="l">
                        <a:spcBef>
                          <a:spcPts val="0"/>
                        </a:spcBef>
                        <a:spcAft>
                          <a:spcPts val="0"/>
                        </a:spcAft>
                        <a:buNone/>
                      </a:pPr>
                      <a:r>
                        <a:rPr lang="en-US" sz="1400"/>
                        <a:t>All channels clear phase accumulator (1=async clear all 4 chan)</a:t>
                      </a:r>
                      <a:endParaRPr/>
                    </a:p>
                  </a:txBody>
                  <a:tcPr marT="45725" marB="45725" marR="91450" marL="91450"/>
                </a:tc>
              </a:tr>
              <a:tr h="187475">
                <a:tc>
                  <a:txBody>
                    <a:bodyPr/>
                    <a:lstStyle/>
                    <a:p>
                      <a:pPr indent="0" lvl="0" marL="0" marR="0" rtl="0" algn="l">
                        <a:spcBef>
                          <a:spcPts val="0"/>
                        </a:spcBef>
                        <a:spcAft>
                          <a:spcPts val="0"/>
                        </a:spcAft>
                        <a:buNone/>
                      </a:pPr>
                      <a:r>
                        <a:rPr lang="en-US" sz="1400"/>
                        <a:t>11:10</a:t>
                      </a:r>
                      <a:endParaRPr/>
                    </a:p>
                  </a:txBody>
                  <a:tcPr marT="45725" marB="45725" marR="91450" marL="91450"/>
                </a:tc>
                <a:tc>
                  <a:txBody>
                    <a:bodyPr/>
                    <a:lstStyle/>
                    <a:p>
                      <a:pPr indent="0" lvl="0" marL="0" marR="0" rtl="0" algn="l">
                        <a:spcBef>
                          <a:spcPts val="0"/>
                        </a:spcBef>
                        <a:spcAft>
                          <a:spcPts val="0"/>
                        </a:spcAft>
                        <a:buNone/>
                      </a:pPr>
                      <a:r>
                        <a:rPr lang="en-US" sz="1400"/>
                        <a:t>Open</a:t>
                      </a:r>
                      <a:endParaRPr/>
                    </a:p>
                  </a:txBody>
                  <a:tcPr marT="45725" marB="45725" marR="91450" marL="91450"/>
                </a:tc>
              </a:tr>
              <a:tr h="187475">
                <a:tc>
                  <a:txBody>
                    <a:bodyPr/>
                    <a:lstStyle/>
                    <a:p>
                      <a:pPr indent="0" lvl="0" marL="0" marR="0" rtl="0" algn="l">
                        <a:spcBef>
                          <a:spcPts val="0"/>
                        </a:spcBef>
                        <a:spcAft>
                          <a:spcPts val="0"/>
                        </a:spcAft>
                        <a:buNone/>
                      </a:pPr>
                      <a:r>
                        <a:rPr lang="en-US" sz="1400"/>
                        <a:t>9:8</a:t>
                      </a:r>
                      <a:endParaRPr/>
                    </a:p>
                  </a:txBody>
                  <a:tcPr marT="45725" marB="45725" marR="91450" marL="91450"/>
                </a:tc>
                <a:tc>
                  <a:txBody>
                    <a:bodyPr/>
                    <a:lstStyle/>
                    <a:p>
                      <a:pPr indent="0" lvl="0" marL="0" marR="0" rtl="0" algn="l">
                        <a:spcBef>
                          <a:spcPts val="0"/>
                        </a:spcBef>
                        <a:spcAft>
                          <a:spcPts val="0"/>
                        </a:spcAft>
                        <a:buNone/>
                      </a:pPr>
                      <a:r>
                        <a:rPr lang="en-US" sz="1400"/>
                        <a:t>Open</a:t>
                      </a:r>
                      <a:endParaRPr/>
                    </a:p>
                  </a:txBody>
                  <a:tcPr marT="45725" marB="45725" marR="91450" marL="91450"/>
                </a:tc>
              </a:tr>
              <a:tr h="187475">
                <a:tc>
                  <a:txBody>
                    <a:bodyPr/>
                    <a:lstStyle/>
                    <a:p>
                      <a:pPr indent="0" lvl="0" marL="0" marR="0" rtl="0" algn="l">
                        <a:spcBef>
                          <a:spcPts val="0"/>
                        </a:spcBef>
                        <a:spcAft>
                          <a:spcPts val="0"/>
                        </a:spcAft>
                        <a:buNone/>
                      </a:pPr>
                      <a:r>
                        <a:rPr lang="en-US" sz="1400"/>
                        <a:t>7</a:t>
                      </a:r>
                      <a:endParaRPr/>
                    </a:p>
                  </a:txBody>
                  <a:tcPr marT="45725" marB="45725" marR="91450" marL="91450"/>
                </a:tc>
                <a:tc>
                  <a:txBody>
                    <a:bodyPr/>
                    <a:lstStyle/>
                    <a:p>
                      <a:pPr indent="0" lvl="0" marL="0" marR="0" rtl="0" algn="l">
                        <a:spcBef>
                          <a:spcPts val="0"/>
                        </a:spcBef>
                        <a:spcAft>
                          <a:spcPts val="0"/>
                        </a:spcAft>
                        <a:buNone/>
                      </a:pPr>
                      <a:r>
                        <a:rPr lang="en-US" sz="1400"/>
                        <a:t>Auto sync enable (for syncing mult AD9959 dev, ignore)</a:t>
                      </a:r>
                      <a:endParaRPr/>
                    </a:p>
                  </a:txBody>
                  <a:tcPr marT="45725" marB="45725" marR="91450" marL="91450"/>
                </a:tc>
              </a:tr>
              <a:tr h="187475">
                <a:tc>
                  <a:txBody>
                    <a:bodyPr/>
                    <a:lstStyle/>
                    <a:p>
                      <a:pPr indent="0" lvl="0" marL="0" marR="0" rtl="0" algn="l">
                        <a:spcBef>
                          <a:spcPts val="0"/>
                        </a:spcBef>
                        <a:spcAft>
                          <a:spcPts val="0"/>
                        </a:spcAft>
                        <a:buNone/>
                      </a:pPr>
                      <a:r>
                        <a:rPr lang="en-US" sz="1400"/>
                        <a:t>6</a:t>
                      </a:r>
                      <a:endParaRPr/>
                    </a:p>
                  </a:txBody>
                  <a:tcPr marT="45725" marB="45725" marR="91450" marL="91450"/>
                </a:tc>
                <a:tc>
                  <a:txBody>
                    <a:bodyPr/>
                    <a:lstStyle/>
                    <a:p>
                      <a:pPr indent="0" lvl="0" marL="0" marR="0" rtl="0" algn="l">
                        <a:spcBef>
                          <a:spcPts val="0"/>
                        </a:spcBef>
                        <a:spcAft>
                          <a:spcPts val="0"/>
                        </a:spcAft>
                        <a:buNone/>
                      </a:pPr>
                      <a:r>
                        <a:rPr lang="en-US" sz="1400"/>
                        <a:t>Multidevice sync master enable (for syncing mult AD9959 dev, ignore)</a:t>
                      </a:r>
                      <a:endParaRPr/>
                    </a:p>
                  </a:txBody>
                  <a:tcPr marT="45725" marB="45725" marR="91450" marL="91450"/>
                </a:tc>
              </a:tr>
              <a:tr h="187475">
                <a:tc>
                  <a:txBody>
                    <a:bodyPr/>
                    <a:lstStyle/>
                    <a:p>
                      <a:pPr indent="0" lvl="0" marL="0" marR="0" rtl="0" algn="l">
                        <a:spcBef>
                          <a:spcPts val="0"/>
                        </a:spcBef>
                        <a:spcAft>
                          <a:spcPts val="0"/>
                        </a:spcAft>
                        <a:buNone/>
                      </a:pPr>
                      <a:r>
                        <a:rPr lang="en-US" sz="1400"/>
                        <a:t>5</a:t>
                      </a:r>
                      <a:endParaRPr/>
                    </a:p>
                  </a:txBody>
                  <a:tcPr marT="45725" marB="45725" marR="91450" marL="91450"/>
                </a:tc>
                <a:tc>
                  <a:txBody>
                    <a:bodyPr/>
                    <a:lstStyle/>
                    <a:p>
                      <a:pPr indent="0" lvl="0" marL="0" marR="0" rtl="0" algn="l">
                        <a:spcBef>
                          <a:spcPts val="0"/>
                        </a:spcBef>
                        <a:spcAft>
                          <a:spcPts val="0"/>
                        </a:spcAft>
                        <a:buNone/>
                      </a:pPr>
                      <a:r>
                        <a:rPr lang="en-US" sz="1400"/>
                        <a:t>Multidevice sync status (for syncing mult AD9959 dev, ignore)</a:t>
                      </a:r>
                      <a:endParaRPr/>
                    </a:p>
                  </a:txBody>
                  <a:tcPr marT="45725" marB="45725" marR="91450" marL="91450"/>
                </a:tc>
              </a:tr>
              <a:tr h="187475">
                <a:tc>
                  <a:txBody>
                    <a:bodyPr/>
                    <a:lstStyle/>
                    <a:p>
                      <a:pPr indent="0" lvl="0" marL="0" marR="0" rtl="0" algn="l">
                        <a:spcBef>
                          <a:spcPts val="0"/>
                        </a:spcBef>
                        <a:spcAft>
                          <a:spcPts val="0"/>
                        </a:spcAft>
                        <a:buNone/>
                      </a:pPr>
                      <a:r>
                        <a:rPr lang="en-US" sz="1400"/>
                        <a:t>4</a:t>
                      </a:r>
                      <a:endParaRPr/>
                    </a:p>
                  </a:txBody>
                  <a:tcPr marT="45725" marB="45725" marR="91450" marL="91450"/>
                </a:tc>
                <a:tc>
                  <a:txBody>
                    <a:bodyPr/>
                    <a:lstStyle/>
                    <a:p>
                      <a:pPr indent="0" lvl="0" marL="0" marR="0" rtl="0" algn="l">
                        <a:spcBef>
                          <a:spcPts val="0"/>
                        </a:spcBef>
                        <a:spcAft>
                          <a:spcPts val="0"/>
                        </a:spcAft>
                        <a:buNone/>
                      </a:pPr>
                      <a:r>
                        <a:rPr lang="en-US" sz="1400"/>
                        <a:t>Multidevice sync mask (for syncing mult AD9959 dev, ignore)</a:t>
                      </a:r>
                      <a:endParaRPr/>
                    </a:p>
                  </a:txBody>
                  <a:tcPr marT="45725" marB="45725" marR="91450" marL="91450"/>
                </a:tc>
              </a:tr>
              <a:tr h="187475">
                <a:tc>
                  <a:txBody>
                    <a:bodyPr/>
                    <a:lstStyle/>
                    <a:p>
                      <a:pPr indent="0" lvl="0" marL="0" marR="0" rtl="0" algn="l">
                        <a:spcBef>
                          <a:spcPts val="0"/>
                        </a:spcBef>
                        <a:spcAft>
                          <a:spcPts val="0"/>
                        </a:spcAft>
                        <a:buNone/>
                      </a:pPr>
                      <a:r>
                        <a:rPr lang="en-US" sz="1400"/>
                        <a:t>3:2</a:t>
                      </a:r>
                      <a:endParaRPr/>
                    </a:p>
                  </a:txBody>
                  <a:tcPr marT="45725" marB="45725" marR="91450" marL="91450"/>
                </a:tc>
                <a:tc>
                  <a:txBody>
                    <a:bodyPr/>
                    <a:lstStyle/>
                    <a:p>
                      <a:pPr indent="0" lvl="0" marL="0" marR="0" rtl="0" algn="l">
                        <a:spcBef>
                          <a:spcPts val="0"/>
                        </a:spcBef>
                        <a:spcAft>
                          <a:spcPts val="0"/>
                        </a:spcAft>
                        <a:buNone/>
                      </a:pPr>
                      <a:r>
                        <a:rPr lang="en-US" sz="1400"/>
                        <a:t>Open</a:t>
                      </a:r>
                      <a:endParaRPr/>
                    </a:p>
                  </a:txBody>
                  <a:tcPr marT="45725" marB="45725" marR="91450" marL="91450"/>
                </a:tc>
              </a:tr>
              <a:tr h="187475">
                <a:tc>
                  <a:txBody>
                    <a:bodyPr/>
                    <a:lstStyle/>
                    <a:p>
                      <a:pPr indent="0" lvl="0" marL="0" marR="0" rtl="0" algn="l">
                        <a:spcBef>
                          <a:spcPts val="0"/>
                        </a:spcBef>
                        <a:spcAft>
                          <a:spcPts val="0"/>
                        </a:spcAft>
                        <a:buNone/>
                      </a:pPr>
                      <a:r>
                        <a:rPr lang="en-US" sz="1400"/>
                        <a:t>1:0</a:t>
                      </a:r>
                      <a:endParaRPr/>
                    </a:p>
                  </a:txBody>
                  <a:tcPr marT="45725" marB="45725" marR="91450" marL="91450"/>
                </a:tc>
                <a:tc>
                  <a:txBody>
                    <a:bodyPr/>
                    <a:lstStyle/>
                    <a:p>
                      <a:pPr indent="0" lvl="0" marL="0" marR="0" rtl="0" algn="l">
                        <a:spcBef>
                          <a:spcPts val="0"/>
                        </a:spcBef>
                        <a:spcAft>
                          <a:spcPts val="0"/>
                        </a:spcAft>
                        <a:buNone/>
                      </a:pPr>
                      <a:r>
                        <a:rPr lang="en-US" sz="1400"/>
                        <a:t>System clock offset (for syncing mult AD9959 dev, ignore)</a:t>
                      </a:r>
                      <a:endParaRPr/>
                    </a:p>
                  </a:txBody>
                  <a:tcPr marT="45725" marB="45725" marR="91450" marL="91450"/>
                </a:tc>
              </a:tr>
            </a:tbl>
          </a:graphicData>
        </a:graphic>
      </p:graphicFrame>
      <p:sp>
        <p:nvSpPr>
          <p:cNvPr id="187" name="Google Shape;1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0x02 Function Register 2 (FR2)</a:t>
            </a:r>
            <a:endParaRPr/>
          </a:p>
        </p:txBody>
      </p:sp>
      <p:sp>
        <p:nvSpPr>
          <p:cNvPr id="188" name="Google Shape;188;p11"/>
          <p:cNvSpPr txBox="1"/>
          <p:nvPr>
            <p:ph idx="1" type="body"/>
          </p:nvPr>
        </p:nvSpPr>
        <p:spPr>
          <a:xfrm>
            <a:off x="8153399" y="1708855"/>
            <a:ext cx="3200401" cy="45466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 Bytes wide</a:t>
            </a:r>
            <a:endParaRPr/>
          </a:p>
          <a:p>
            <a:pPr indent="0" lvl="0" marL="0" rtl="0" algn="l">
              <a:lnSpc>
                <a:spcPct val="90000"/>
              </a:lnSpc>
              <a:spcBef>
                <a:spcPts val="1000"/>
              </a:spcBef>
              <a:spcAft>
                <a:spcPts val="0"/>
              </a:spcAft>
              <a:buClr>
                <a:schemeClr val="dk1"/>
              </a:buClr>
              <a:buSzPts val="2800"/>
              <a:buNone/>
            </a:pPr>
            <a:r>
              <a:rPr lang="en-US"/>
              <a:t>Default = 0x0000</a:t>
            </a:r>
            <a:endParaRPr/>
          </a:p>
          <a:p>
            <a:pPr indent="0" lvl="0" marL="0" rtl="0" algn="l">
              <a:lnSpc>
                <a:spcPct val="90000"/>
              </a:lnSpc>
              <a:spcBef>
                <a:spcPts val="1000"/>
              </a:spcBef>
              <a:spcAft>
                <a:spcPts val="0"/>
              </a:spcAft>
              <a:buClr>
                <a:schemeClr val="dk1"/>
              </a:buClr>
              <a:buSzPts val="2800"/>
              <a:buNone/>
            </a:pPr>
            <a:r>
              <a:rPr lang="en-US"/>
              <a:t>We want = 0x0000</a:t>
            </a:r>
            <a:endParaRPr/>
          </a:p>
          <a:p>
            <a:pPr indent="0" lvl="0" marL="0" rtl="0" algn="l">
              <a:lnSpc>
                <a:spcPct val="90000"/>
              </a:lnSpc>
              <a:spcBef>
                <a:spcPts val="1000"/>
              </a:spcBef>
              <a:spcAft>
                <a:spcPts val="0"/>
              </a:spcAft>
              <a:buClr>
                <a:schemeClr val="dk1"/>
              </a:buClr>
              <a:buSzPts val="2800"/>
              <a:buNone/>
            </a:pPr>
            <a:r>
              <a:rPr lang="en-US"/>
              <a:t>Bits: (MS-bit first)</a:t>
            </a:r>
            <a:endParaRPr/>
          </a:p>
          <a:p>
            <a:pPr indent="0" lvl="0" marL="0" rtl="0" algn="l">
              <a:lnSpc>
                <a:spcPct val="90000"/>
              </a:lnSpc>
              <a:spcBef>
                <a:spcPts val="1000"/>
              </a:spcBef>
              <a:spcAft>
                <a:spcPts val="0"/>
              </a:spcAft>
              <a:buClr>
                <a:schemeClr val="dk1"/>
              </a:buClr>
              <a:buSzPts val="2800"/>
              <a:buNone/>
            </a:pPr>
            <a:r>
              <a:rPr lang="en-US"/>
              <a:t>0_0_0_0_00_00</a:t>
            </a:r>
            <a:endParaRPr/>
          </a:p>
          <a:p>
            <a:pPr indent="0" lvl="0" marL="0" rtl="0" algn="l">
              <a:lnSpc>
                <a:spcPct val="90000"/>
              </a:lnSpc>
              <a:spcBef>
                <a:spcPts val="1000"/>
              </a:spcBef>
              <a:spcAft>
                <a:spcPts val="0"/>
              </a:spcAft>
              <a:buClr>
                <a:schemeClr val="dk1"/>
              </a:buClr>
              <a:buSzPts val="2800"/>
              <a:buNone/>
            </a:pPr>
            <a:r>
              <a:rPr lang="en-US"/>
              <a:t>_0_0_0_0_00_00</a:t>
            </a:r>
            <a:endParaRPr/>
          </a:p>
          <a:p>
            <a:pPr indent="0" lvl="0" marL="0" rtl="0" algn="l">
              <a:lnSpc>
                <a:spcPct val="90000"/>
              </a:lnSpc>
              <a:spcBef>
                <a:spcPts val="1000"/>
              </a:spcBef>
              <a:spcAft>
                <a:spcPts val="0"/>
              </a:spcAft>
              <a:buClr>
                <a:schemeClr val="dk1"/>
              </a:buClr>
              <a:buSzPts val="2800"/>
              <a:buNone/>
            </a:pPr>
            <a:r>
              <a:rPr lang="en-US"/>
              <a:t>(note: using per chan autoclear vs global here)</a:t>
            </a:r>
            <a:endParaRPr/>
          </a:p>
        </p:txBody>
      </p:sp>
      <p:sp>
        <p:nvSpPr>
          <p:cNvPr id="189" name="Google Shape;18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90" name="Google Shape;190;p11"/>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91" name="Google Shape;1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aphicFrame>
        <p:nvGraphicFramePr>
          <p:cNvPr id="196" name="Google Shape;196;p12"/>
          <p:cNvGraphicFramePr/>
          <p:nvPr/>
        </p:nvGraphicFramePr>
        <p:xfrm>
          <a:off x="838200" y="1417985"/>
          <a:ext cx="3000000" cy="3000000"/>
        </p:xfrm>
        <a:graphic>
          <a:graphicData uri="http://schemas.openxmlformats.org/drawingml/2006/table">
            <a:tbl>
              <a:tblPr bandRow="1" firstRow="1">
                <a:noFill/>
                <a:tableStyleId>{9AC97CEE-B0ED-4445-803E-ED68A5A9E333}</a:tableStyleId>
              </a:tblPr>
              <a:tblGrid>
                <a:gridCol w="1263100"/>
                <a:gridCol w="9190150"/>
              </a:tblGrid>
              <a:tr h="177800">
                <a:tc>
                  <a:txBody>
                    <a:bodyPr/>
                    <a:lstStyle/>
                    <a:p>
                      <a:pPr indent="0" lvl="0" marL="0" marR="0" rtl="0" algn="l">
                        <a:spcBef>
                          <a:spcPts val="0"/>
                        </a:spcBef>
                        <a:spcAft>
                          <a:spcPts val="0"/>
                        </a:spcAft>
                        <a:buNone/>
                      </a:pPr>
                      <a:r>
                        <a:rPr lang="en-US" sz="1400"/>
                        <a:t>Bit index</a:t>
                      </a:r>
                      <a:endParaRPr/>
                    </a:p>
                  </a:txBody>
                  <a:tcPr marT="45725" marB="45725" marR="91450" marL="91450"/>
                </a:tc>
                <a:tc>
                  <a:txBody>
                    <a:bodyPr/>
                    <a:lstStyle/>
                    <a:p>
                      <a:pPr indent="0" lvl="0" marL="0" marR="0" rtl="0" algn="l">
                        <a:spcBef>
                          <a:spcPts val="0"/>
                        </a:spcBef>
                        <a:spcAft>
                          <a:spcPts val="0"/>
                        </a:spcAft>
                        <a:buNone/>
                      </a:pPr>
                      <a:r>
                        <a:rPr lang="en-US" sz="1400"/>
                        <a:t>Description</a:t>
                      </a:r>
                      <a:endParaRPr/>
                    </a:p>
                  </a:txBody>
                  <a:tcPr marT="45725" marB="45725" marR="91450" marL="91450"/>
                </a:tc>
              </a:tr>
              <a:tr h="177800">
                <a:tc>
                  <a:txBody>
                    <a:bodyPr/>
                    <a:lstStyle/>
                    <a:p>
                      <a:pPr indent="0" lvl="0" marL="0" marR="0" rtl="0" algn="l">
                        <a:spcBef>
                          <a:spcPts val="0"/>
                        </a:spcBef>
                        <a:spcAft>
                          <a:spcPts val="0"/>
                        </a:spcAft>
                        <a:buNone/>
                      </a:pPr>
                      <a:r>
                        <a:rPr lang="en-US" sz="1400"/>
                        <a:t>23:22 </a:t>
                      </a:r>
                      <a:endParaRPr/>
                    </a:p>
                  </a:txBody>
                  <a:tcPr marT="45725" marB="45725" marR="91450" marL="91450"/>
                </a:tc>
                <a:tc>
                  <a:txBody>
                    <a:bodyPr/>
                    <a:lstStyle/>
                    <a:p>
                      <a:pPr indent="0" lvl="0" marL="0" marR="0" rtl="0" algn="l">
                        <a:spcBef>
                          <a:spcPts val="0"/>
                        </a:spcBef>
                        <a:spcAft>
                          <a:spcPts val="0"/>
                        </a:spcAft>
                        <a:buNone/>
                      </a:pPr>
                      <a:r>
                        <a:rPr lang="en-US" sz="1400"/>
                        <a:t>Amplitude Frequency Phase (AFP) select; 0x1 for Amplitude modulation </a:t>
                      </a:r>
                      <a:endParaRPr/>
                    </a:p>
                  </a:txBody>
                  <a:tcPr marT="45725" marB="45725" marR="91450" marL="91450"/>
                </a:tc>
              </a:tr>
              <a:tr h="177800">
                <a:tc>
                  <a:txBody>
                    <a:bodyPr/>
                    <a:lstStyle/>
                    <a:p>
                      <a:pPr indent="0" lvl="0" marL="0" marR="0" rtl="0" algn="l">
                        <a:spcBef>
                          <a:spcPts val="0"/>
                        </a:spcBef>
                        <a:spcAft>
                          <a:spcPts val="0"/>
                        </a:spcAft>
                        <a:buNone/>
                      </a:pPr>
                      <a:r>
                        <a:rPr lang="en-US" sz="1400"/>
                        <a:t>21:16</a:t>
                      </a:r>
                      <a:endParaRPr/>
                    </a:p>
                  </a:txBody>
                  <a:tcPr marT="45725" marB="45725" marR="91450" marL="91450"/>
                </a:tc>
                <a:tc>
                  <a:txBody>
                    <a:bodyPr/>
                    <a:lstStyle/>
                    <a:p>
                      <a:pPr indent="0" lvl="0" marL="0" marR="0" rtl="0" algn="l">
                        <a:spcBef>
                          <a:spcPts val="0"/>
                        </a:spcBef>
                        <a:spcAft>
                          <a:spcPts val="0"/>
                        </a:spcAft>
                        <a:buNone/>
                      </a:pPr>
                      <a:r>
                        <a:rPr lang="en-US" sz="1400"/>
                        <a:t>Open</a:t>
                      </a:r>
                      <a:endParaRPr/>
                    </a:p>
                  </a:txBody>
                  <a:tcPr marT="45725" marB="45725" marR="91450" marL="91450"/>
                </a:tc>
              </a:tr>
              <a:tr h="177800">
                <a:tc>
                  <a:txBody>
                    <a:bodyPr/>
                    <a:lstStyle/>
                    <a:p>
                      <a:pPr indent="0" lvl="0" marL="0" marR="0" rtl="0" algn="l">
                        <a:spcBef>
                          <a:spcPts val="0"/>
                        </a:spcBef>
                        <a:spcAft>
                          <a:spcPts val="0"/>
                        </a:spcAft>
                        <a:buNone/>
                      </a:pPr>
                      <a:r>
                        <a:rPr lang="en-US" sz="1400"/>
                        <a:t>15</a:t>
                      </a:r>
                      <a:endParaRPr/>
                    </a:p>
                  </a:txBody>
                  <a:tcPr marT="45725" marB="45725" marR="91450" marL="91450"/>
                </a:tc>
                <a:tc>
                  <a:txBody>
                    <a:bodyPr/>
                    <a:lstStyle/>
                    <a:p>
                      <a:pPr indent="0" lvl="0" marL="0" marR="0" rtl="0" algn="l">
                        <a:spcBef>
                          <a:spcPts val="0"/>
                        </a:spcBef>
                        <a:spcAft>
                          <a:spcPts val="0"/>
                        </a:spcAft>
                        <a:buNone/>
                      </a:pPr>
                      <a:r>
                        <a:rPr lang="en-US" sz="1400"/>
                        <a:t>Linear sweep no-dwell (0=inactive)</a:t>
                      </a:r>
                      <a:endParaRPr/>
                    </a:p>
                  </a:txBody>
                  <a:tcPr marT="45725" marB="45725" marR="91450" marL="91450"/>
                </a:tc>
              </a:tr>
              <a:tr h="177800">
                <a:tc>
                  <a:txBody>
                    <a:bodyPr/>
                    <a:lstStyle/>
                    <a:p>
                      <a:pPr indent="0" lvl="0" marL="0" marR="0" rtl="0" algn="l">
                        <a:spcBef>
                          <a:spcPts val="0"/>
                        </a:spcBef>
                        <a:spcAft>
                          <a:spcPts val="0"/>
                        </a:spcAft>
                        <a:buNone/>
                      </a:pPr>
                      <a:r>
                        <a:rPr lang="en-US" sz="1400"/>
                        <a:t>14</a:t>
                      </a:r>
                      <a:endParaRPr/>
                    </a:p>
                  </a:txBody>
                  <a:tcPr marT="45725" marB="45725" marR="91450" marL="91450"/>
                </a:tc>
                <a:tc>
                  <a:txBody>
                    <a:bodyPr/>
                    <a:lstStyle/>
                    <a:p>
                      <a:pPr indent="0" lvl="0" marL="0" marR="0" rtl="0" algn="l">
                        <a:spcBef>
                          <a:spcPts val="0"/>
                        </a:spcBef>
                        <a:spcAft>
                          <a:spcPts val="0"/>
                        </a:spcAft>
                        <a:buNone/>
                      </a:pPr>
                      <a:r>
                        <a:rPr lang="en-US" sz="1400"/>
                        <a:t>Linear sweep enable (0=inactive)</a:t>
                      </a:r>
                      <a:endParaRPr/>
                    </a:p>
                  </a:txBody>
                  <a:tcPr marT="45725" marB="45725" marR="91450" marL="91450"/>
                </a:tc>
              </a:tr>
              <a:tr h="177800">
                <a:tc>
                  <a:txBody>
                    <a:bodyPr/>
                    <a:lstStyle/>
                    <a:p>
                      <a:pPr indent="0" lvl="0" marL="0" marR="0" rtl="0" algn="l">
                        <a:spcBef>
                          <a:spcPts val="0"/>
                        </a:spcBef>
                        <a:spcAft>
                          <a:spcPts val="0"/>
                        </a:spcAft>
                        <a:buNone/>
                      </a:pPr>
                      <a:r>
                        <a:rPr lang="en-US" sz="1400"/>
                        <a:t>13</a:t>
                      </a:r>
                      <a:endParaRPr/>
                    </a:p>
                  </a:txBody>
                  <a:tcPr marT="45725" marB="45725" marR="91450" marL="91450"/>
                </a:tc>
                <a:tc>
                  <a:txBody>
                    <a:bodyPr/>
                    <a:lstStyle/>
                    <a:p>
                      <a:pPr indent="0" lvl="0" marL="0" marR="0" rtl="0" algn="l">
                        <a:spcBef>
                          <a:spcPts val="0"/>
                        </a:spcBef>
                        <a:spcAft>
                          <a:spcPts val="0"/>
                        </a:spcAft>
                        <a:buNone/>
                      </a:pPr>
                      <a:r>
                        <a:rPr lang="en-US" sz="1400"/>
                        <a:t>Load SRR at I/O_UPDATE (0=not, but not using linear sweep so don’t care)</a:t>
                      </a:r>
                      <a:endParaRPr/>
                    </a:p>
                  </a:txBody>
                  <a:tcPr marT="45725" marB="45725" marR="91450" marL="91450"/>
                </a:tc>
              </a:tr>
              <a:tr h="177800">
                <a:tc>
                  <a:txBody>
                    <a:bodyPr/>
                    <a:lstStyle/>
                    <a:p>
                      <a:pPr indent="0" lvl="0" marL="0" marR="0" rtl="0" algn="l">
                        <a:spcBef>
                          <a:spcPts val="0"/>
                        </a:spcBef>
                        <a:spcAft>
                          <a:spcPts val="0"/>
                        </a:spcAft>
                        <a:buNone/>
                      </a:pPr>
                      <a:r>
                        <a:rPr lang="en-US" sz="1400"/>
                        <a:t>12:11</a:t>
                      </a:r>
                      <a:endParaRPr/>
                    </a:p>
                  </a:txBody>
                  <a:tcPr marT="45725" marB="45725" marR="91450" marL="91450"/>
                </a:tc>
                <a:tc>
                  <a:txBody>
                    <a:bodyPr/>
                    <a:lstStyle/>
                    <a:p>
                      <a:pPr indent="0" lvl="0" marL="0" marR="0" rtl="0" algn="l">
                        <a:spcBef>
                          <a:spcPts val="0"/>
                        </a:spcBef>
                        <a:spcAft>
                          <a:spcPts val="0"/>
                        </a:spcAft>
                        <a:buNone/>
                      </a:pPr>
                      <a:r>
                        <a:rPr lang="en-US" sz="1400"/>
                        <a:t>Open</a:t>
                      </a:r>
                      <a:endParaRPr/>
                    </a:p>
                  </a:txBody>
                  <a:tcPr marT="45725" marB="45725" marR="91450" marL="91450"/>
                </a:tc>
              </a:tr>
              <a:tr h="177800">
                <a:tc>
                  <a:txBody>
                    <a:bodyPr/>
                    <a:lstStyle/>
                    <a:p>
                      <a:pPr indent="0" lvl="0" marL="0" marR="0" rtl="0" algn="l">
                        <a:spcBef>
                          <a:spcPts val="0"/>
                        </a:spcBef>
                        <a:spcAft>
                          <a:spcPts val="0"/>
                        </a:spcAft>
                        <a:buNone/>
                      </a:pPr>
                      <a:r>
                        <a:rPr lang="en-US" sz="1400"/>
                        <a:t>10</a:t>
                      </a:r>
                      <a:endParaRPr/>
                    </a:p>
                  </a:txBody>
                  <a:tcPr marT="45725" marB="45725" marR="91450" marL="91450"/>
                </a:tc>
                <a:tc>
                  <a:txBody>
                    <a:bodyPr/>
                    <a:lstStyle/>
                    <a:p>
                      <a:pPr indent="0" lvl="0" marL="0" marR="0" rtl="0" algn="l">
                        <a:spcBef>
                          <a:spcPts val="0"/>
                        </a:spcBef>
                        <a:spcAft>
                          <a:spcPts val="0"/>
                        </a:spcAft>
                        <a:buNone/>
                      </a:pPr>
                      <a:r>
                        <a:rPr lang="en-US" sz="1400"/>
                        <a:t>Must be 0</a:t>
                      </a:r>
                      <a:endParaRPr/>
                    </a:p>
                  </a:txBody>
                  <a:tcPr marT="45725" marB="45725" marR="91450" marL="91450"/>
                </a:tc>
              </a:tr>
              <a:tr h="177800">
                <a:tc>
                  <a:txBody>
                    <a:bodyPr/>
                    <a:lstStyle/>
                    <a:p>
                      <a:pPr indent="0" lvl="0" marL="0" marR="0" rtl="0" algn="l">
                        <a:spcBef>
                          <a:spcPts val="0"/>
                        </a:spcBef>
                        <a:spcAft>
                          <a:spcPts val="0"/>
                        </a:spcAft>
                        <a:buNone/>
                      </a:pPr>
                      <a:r>
                        <a:rPr lang="en-US" sz="1400"/>
                        <a:t>9:8</a:t>
                      </a:r>
                      <a:endParaRPr/>
                    </a:p>
                  </a:txBody>
                  <a:tcPr marT="45725" marB="45725" marR="91450" marL="91450"/>
                </a:tc>
                <a:tc>
                  <a:txBody>
                    <a:bodyPr/>
                    <a:lstStyle/>
                    <a:p>
                      <a:pPr indent="0" lvl="0" marL="0" marR="0" rtl="0" algn="l">
                        <a:spcBef>
                          <a:spcPts val="0"/>
                        </a:spcBef>
                        <a:spcAft>
                          <a:spcPts val="0"/>
                        </a:spcAft>
                        <a:buNone/>
                      </a:pPr>
                      <a:r>
                        <a:rPr lang="en-US" sz="1400"/>
                        <a:t>DAC full-scale current control (0x3 for largest value/full-scale)</a:t>
                      </a:r>
                      <a:endParaRPr/>
                    </a:p>
                  </a:txBody>
                  <a:tcPr marT="45725" marB="45725" marR="91450" marL="91450"/>
                </a:tc>
              </a:tr>
              <a:tr h="177800">
                <a:tc>
                  <a:txBody>
                    <a:bodyPr/>
                    <a:lstStyle/>
                    <a:p>
                      <a:pPr indent="0" lvl="0" marL="0" marR="0" rtl="0" algn="l">
                        <a:spcBef>
                          <a:spcPts val="0"/>
                        </a:spcBef>
                        <a:spcAft>
                          <a:spcPts val="0"/>
                        </a:spcAft>
                        <a:buNone/>
                      </a:pPr>
                      <a:r>
                        <a:rPr lang="en-US" sz="1400"/>
                        <a:t>7</a:t>
                      </a:r>
                      <a:endParaRPr/>
                    </a:p>
                  </a:txBody>
                  <a:tcPr marT="45725" marB="45725" marR="91450" marL="91450"/>
                </a:tc>
                <a:tc>
                  <a:txBody>
                    <a:bodyPr/>
                    <a:lstStyle/>
                    <a:p>
                      <a:pPr indent="0" lvl="0" marL="0" marR="0" rtl="0" algn="l">
                        <a:spcBef>
                          <a:spcPts val="0"/>
                        </a:spcBef>
                        <a:spcAft>
                          <a:spcPts val="0"/>
                        </a:spcAft>
                        <a:buNone/>
                      </a:pPr>
                      <a:r>
                        <a:rPr lang="en-US" sz="1400"/>
                        <a:t>Digital Power-down (1=disable dig core to lowest power state)</a:t>
                      </a:r>
                      <a:endParaRPr/>
                    </a:p>
                  </a:txBody>
                  <a:tcPr marT="45725" marB="45725" marR="91450" marL="91450"/>
                </a:tc>
              </a:tr>
              <a:tr h="177800">
                <a:tc>
                  <a:txBody>
                    <a:bodyPr/>
                    <a:lstStyle/>
                    <a:p>
                      <a:pPr indent="0" lvl="0" marL="0" marR="0" rtl="0" algn="l">
                        <a:spcBef>
                          <a:spcPts val="0"/>
                        </a:spcBef>
                        <a:spcAft>
                          <a:spcPts val="0"/>
                        </a:spcAft>
                        <a:buNone/>
                      </a:pPr>
                      <a:r>
                        <a:rPr lang="en-US" sz="1400"/>
                        <a:t>6</a:t>
                      </a:r>
                      <a:endParaRPr/>
                    </a:p>
                  </a:txBody>
                  <a:tcPr marT="45725" marB="45725" marR="91450" marL="91450"/>
                </a:tc>
                <a:tc>
                  <a:txBody>
                    <a:bodyPr/>
                    <a:lstStyle/>
                    <a:p>
                      <a:pPr indent="0" lvl="0" marL="0" marR="0" rtl="0" algn="l">
                        <a:spcBef>
                          <a:spcPts val="0"/>
                        </a:spcBef>
                        <a:spcAft>
                          <a:spcPts val="0"/>
                        </a:spcAft>
                        <a:buNone/>
                      </a:pPr>
                      <a:r>
                        <a:rPr lang="en-US" sz="1400"/>
                        <a:t>DAC Power-down (1=disable DAC to lowest power state)</a:t>
                      </a:r>
                      <a:endParaRPr/>
                    </a:p>
                  </a:txBody>
                  <a:tcPr marT="45725" marB="45725" marR="91450" marL="91450"/>
                </a:tc>
              </a:tr>
              <a:tr h="177800">
                <a:tc>
                  <a:txBody>
                    <a:bodyPr/>
                    <a:lstStyle/>
                    <a:p>
                      <a:pPr indent="0" lvl="0" marL="0" marR="0" rtl="0" algn="l">
                        <a:spcBef>
                          <a:spcPts val="0"/>
                        </a:spcBef>
                        <a:spcAft>
                          <a:spcPts val="0"/>
                        </a:spcAft>
                        <a:buNone/>
                      </a:pPr>
                      <a:r>
                        <a:rPr lang="en-US" sz="1400"/>
                        <a:t>5</a:t>
                      </a:r>
                      <a:endParaRPr/>
                    </a:p>
                  </a:txBody>
                  <a:tcPr marT="45725" marB="45725" marR="91450" marL="91450"/>
                </a:tc>
                <a:tc>
                  <a:txBody>
                    <a:bodyPr/>
                    <a:lstStyle/>
                    <a:p>
                      <a:pPr indent="0" lvl="0" marL="0" marR="0" rtl="0" algn="l">
                        <a:spcBef>
                          <a:spcPts val="0"/>
                        </a:spcBef>
                        <a:spcAft>
                          <a:spcPts val="0"/>
                        </a:spcAft>
                        <a:buNone/>
                      </a:pPr>
                      <a:r>
                        <a:rPr lang="en-US" sz="1400"/>
                        <a:t>Matched pipe delays active (only for single-tone mode not 2-mod, so 0)</a:t>
                      </a:r>
                      <a:endParaRPr/>
                    </a:p>
                  </a:txBody>
                  <a:tcPr marT="45725" marB="45725" marR="91450" marL="91450"/>
                </a:tc>
              </a:tr>
              <a:tr h="177800">
                <a:tc>
                  <a:txBody>
                    <a:bodyPr/>
                    <a:lstStyle/>
                    <a:p>
                      <a:pPr indent="0" lvl="0" marL="0" marR="0" rtl="0" algn="l">
                        <a:spcBef>
                          <a:spcPts val="0"/>
                        </a:spcBef>
                        <a:spcAft>
                          <a:spcPts val="0"/>
                        </a:spcAft>
                        <a:buNone/>
                      </a:pPr>
                      <a:r>
                        <a:rPr lang="en-US" sz="1400"/>
                        <a:t>4,3</a:t>
                      </a:r>
                      <a:endParaRPr/>
                    </a:p>
                  </a:txBody>
                  <a:tcPr marT="45725" marB="45725" marR="91450" marL="91450"/>
                </a:tc>
                <a:tc>
                  <a:txBody>
                    <a:bodyPr/>
                    <a:lstStyle/>
                    <a:p>
                      <a:pPr indent="0" lvl="0" marL="0" marR="0" rtl="0" algn="l">
                        <a:spcBef>
                          <a:spcPts val="0"/>
                        </a:spcBef>
                        <a:spcAft>
                          <a:spcPts val="0"/>
                        </a:spcAft>
                        <a:buNone/>
                      </a:pPr>
                      <a:r>
                        <a:rPr lang="en-US" sz="1400"/>
                        <a:t>Autoclear sweep accumulator; clear sweep accumulator</a:t>
                      </a:r>
                      <a:endParaRPr/>
                    </a:p>
                  </a:txBody>
                  <a:tcPr marT="45725" marB="45725" marR="91450" marL="91450"/>
                </a:tc>
              </a:tr>
              <a:tr h="177800">
                <a:tc>
                  <a:txBody>
                    <a:bodyPr/>
                    <a:lstStyle/>
                    <a:p>
                      <a:pPr indent="0" lvl="0" marL="0" marR="0" rtl="0" algn="l">
                        <a:spcBef>
                          <a:spcPts val="0"/>
                        </a:spcBef>
                        <a:spcAft>
                          <a:spcPts val="0"/>
                        </a:spcAft>
                        <a:buNone/>
                      </a:pPr>
                      <a:r>
                        <a:rPr lang="en-US" sz="1400"/>
                        <a:t>2,1</a:t>
                      </a:r>
                      <a:endParaRPr/>
                    </a:p>
                  </a:txBody>
                  <a:tcPr marT="45725" marB="45725" marR="91450" marL="91450"/>
                </a:tc>
                <a:tc>
                  <a:txBody>
                    <a:bodyPr/>
                    <a:lstStyle/>
                    <a:p>
                      <a:pPr indent="0" lvl="0" marL="0" marR="0" rtl="0" algn="l">
                        <a:spcBef>
                          <a:spcPts val="0"/>
                        </a:spcBef>
                        <a:spcAft>
                          <a:spcPts val="0"/>
                        </a:spcAft>
                        <a:buNone/>
                      </a:pPr>
                      <a:r>
                        <a:rPr lang="en-US" sz="1400"/>
                        <a:t>Autoclear phase accumulator; clear phase accumulator (autoclear clears on I/O_Update, clear does async clr)</a:t>
                      </a:r>
                      <a:endParaRPr/>
                    </a:p>
                  </a:txBody>
                  <a:tcPr marT="45725" marB="45725" marR="91450" marL="91450"/>
                </a:tc>
              </a:tr>
              <a:tr h="177800">
                <a:tc>
                  <a:txBody>
                    <a:bodyPr/>
                    <a:lstStyle/>
                    <a:p>
                      <a:pPr indent="0" lvl="0" marL="0" marR="0" rtl="0" algn="l">
                        <a:spcBef>
                          <a:spcPts val="0"/>
                        </a:spcBef>
                        <a:spcAft>
                          <a:spcPts val="0"/>
                        </a:spcAft>
                        <a:buNone/>
                      </a:pPr>
                      <a:r>
                        <a:rPr lang="en-US" sz="1400"/>
                        <a:t>0</a:t>
                      </a:r>
                      <a:endParaRPr/>
                    </a:p>
                  </a:txBody>
                  <a:tcPr marT="45725" marB="45725" marR="91450" marL="91450"/>
                </a:tc>
                <a:tc>
                  <a:txBody>
                    <a:bodyPr/>
                    <a:lstStyle/>
                    <a:p>
                      <a:pPr indent="0" lvl="0" marL="0" marR="0" rtl="0" algn="l">
                        <a:spcBef>
                          <a:spcPts val="0"/>
                        </a:spcBef>
                        <a:spcAft>
                          <a:spcPts val="0"/>
                        </a:spcAft>
                        <a:buNone/>
                      </a:pPr>
                      <a:r>
                        <a:rPr lang="en-US" sz="1400"/>
                        <a:t>Sine wave output enable (0=cosine vs 1=sine)</a:t>
                      </a:r>
                      <a:endParaRPr/>
                    </a:p>
                  </a:txBody>
                  <a:tcPr marT="45725" marB="45725" marR="91450" marL="91450"/>
                </a:tc>
              </a:tr>
            </a:tbl>
          </a:graphicData>
        </a:graphic>
      </p:graphicFrame>
      <p:sp>
        <p:nvSpPr>
          <p:cNvPr id="197" name="Google Shape;19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0x03 Channel Function Register (CFR)</a:t>
            </a:r>
            <a:endParaRPr/>
          </a:p>
        </p:txBody>
      </p:sp>
      <p:sp>
        <p:nvSpPr>
          <p:cNvPr id="198" name="Google Shape;198;p12"/>
          <p:cNvSpPr txBox="1"/>
          <p:nvPr>
            <p:ph idx="1" type="body"/>
          </p:nvPr>
        </p:nvSpPr>
        <p:spPr>
          <a:xfrm>
            <a:off x="7563480" y="1937806"/>
            <a:ext cx="3790319" cy="4886897"/>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US"/>
              <a:t>3 Bytes wide</a:t>
            </a:r>
            <a:endParaRPr/>
          </a:p>
          <a:p>
            <a:pPr indent="0" lvl="0" marL="0" rtl="0" algn="l">
              <a:lnSpc>
                <a:spcPct val="80000"/>
              </a:lnSpc>
              <a:spcBef>
                <a:spcPts val="1000"/>
              </a:spcBef>
              <a:spcAft>
                <a:spcPts val="0"/>
              </a:spcAft>
              <a:buClr>
                <a:schemeClr val="dk1"/>
              </a:buClr>
              <a:buSzPts val="2800"/>
              <a:buNone/>
            </a:pPr>
            <a:r>
              <a:rPr lang="en-US"/>
              <a:t>Default = 0x000302</a:t>
            </a:r>
            <a:endParaRPr/>
          </a:p>
          <a:p>
            <a:pPr indent="0" lvl="0" marL="0" rtl="0" algn="l">
              <a:lnSpc>
                <a:spcPct val="80000"/>
              </a:lnSpc>
              <a:spcBef>
                <a:spcPts val="1000"/>
              </a:spcBef>
              <a:spcAft>
                <a:spcPts val="0"/>
              </a:spcAft>
              <a:buClr>
                <a:schemeClr val="dk1"/>
              </a:buClr>
              <a:buSzPts val="2800"/>
              <a:buNone/>
            </a:pPr>
            <a:r>
              <a:rPr lang="en-US"/>
              <a:t>We want=0x400315</a:t>
            </a:r>
            <a:endParaRPr/>
          </a:p>
          <a:p>
            <a:pPr indent="0" lvl="0" marL="0" rtl="0" algn="l">
              <a:lnSpc>
                <a:spcPct val="80000"/>
              </a:lnSpc>
              <a:spcBef>
                <a:spcPts val="1000"/>
              </a:spcBef>
              <a:spcAft>
                <a:spcPts val="0"/>
              </a:spcAft>
              <a:buClr>
                <a:schemeClr val="dk1"/>
              </a:buClr>
              <a:buSzPts val="2800"/>
              <a:buNone/>
            </a:pPr>
            <a:r>
              <a:rPr lang="en-US"/>
              <a:t>Bits (MS-bit first):</a:t>
            </a:r>
            <a:endParaRPr/>
          </a:p>
          <a:p>
            <a:pPr indent="0" lvl="0" marL="0" rtl="0" algn="l">
              <a:lnSpc>
                <a:spcPct val="80000"/>
              </a:lnSpc>
              <a:spcBef>
                <a:spcPts val="1000"/>
              </a:spcBef>
              <a:spcAft>
                <a:spcPts val="0"/>
              </a:spcAft>
              <a:buClr>
                <a:schemeClr val="dk1"/>
              </a:buClr>
              <a:buSzPts val="2800"/>
              <a:buNone/>
            </a:pPr>
            <a:r>
              <a:rPr lang="en-US"/>
              <a:t>01_000000</a:t>
            </a:r>
            <a:endParaRPr/>
          </a:p>
          <a:p>
            <a:pPr indent="0" lvl="0" marL="0" rtl="0" algn="l">
              <a:lnSpc>
                <a:spcPct val="80000"/>
              </a:lnSpc>
              <a:spcBef>
                <a:spcPts val="1000"/>
              </a:spcBef>
              <a:spcAft>
                <a:spcPts val="0"/>
              </a:spcAft>
              <a:buClr>
                <a:schemeClr val="dk1"/>
              </a:buClr>
              <a:buSzPts val="2800"/>
              <a:buNone/>
            </a:pPr>
            <a:r>
              <a:rPr lang="en-US"/>
              <a:t>_0_0_0_00_0_11</a:t>
            </a:r>
            <a:endParaRPr/>
          </a:p>
          <a:p>
            <a:pPr indent="0" lvl="0" marL="0" rtl="0" algn="l">
              <a:lnSpc>
                <a:spcPct val="80000"/>
              </a:lnSpc>
              <a:spcBef>
                <a:spcPts val="1000"/>
              </a:spcBef>
              <a:spcAft>
                <a:spcPts val="0"/>
              </a:spcAft>
              <a:buClr>
                <a:schemeClr val="dk1"/>
              </a:buClr>
              <a:buSzPts val="2800"/>
              <a:buNone/>
            </a:pPr>
            <a:r>
              <a:rPr lang="en-US"/>
              <a:t>_0_0_0_1_0_1_0_1</a:t>
            </a:r>
            <a:endParaRPr/>
          </a:p>
          <a:p>
            <a:pPr indent="0" lvl="0" marL="0" rtl="0" algn="l">
              <a:lnSpc>
                <a:spcPct val="80000"/>
              </a:lnSpc>
              <a:spcBef>
                <a:spcPts val="1000"/>
              </a:spcBef>
              <a:spcAft>
                <a:spcPts val="0"/>
              </a:spcAft>
              <a:buClr>
                <a:schemeClr val="dk1"/>
              </a:buClr>
              <a:buSzPts val="2800"/>
              <a:buNone/>
            </a:pPr>
            <a:r>
              <a:t/>
            </a:r>
            <a:endParaRPr/>
          </a:p>
          <a:p>
            <a:pPr indent="0" lvl="0" marL="0" rtl="0" algn="l">
              <a:lnSpc>
                <a:spcPct val="80000"/>
              </a:lnSpc>
              <a:spcBef>
                <a:spcPts val="1000"/>
              </a:spcBef>
              <a:spcAft>
                <a:spcPts val="0"/>
              </a:spcAft>
              <a:buClr>
                <a:schemeClr val="dk1"/>
              </a:buClr>
              <a:buSzPts val="2800"/>
              <a:buNone/>
            </a:pPr>
            <a:r>
              <a:rPr lang="en-US"/>
              <a:t>Note: not using sweep, but autoclear it too</a:t>
            </a:r>
            <a:endParaRPr/>
          </a:p>
        </p:txBody>
      </p:sp>
      <p:sp>
        <p:nvSpPr>
          <p:cNvPr id="199" name="Google Shape;19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00" name="Google Shape;200;p12"/>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01" name="Google Shape;20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2"/>
          <p:cNvSpPr txBox="1"/>
          <p:nvPr/>
        </p:nvSpPr>
        <p:spPr>
          <a:xfrm>
            <a:off x="231732" y="5191811"/>
            <a:ext cx="73420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Addr 0x02 autoclear/clear seem to be global vs per-channel, use per-channel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0x04 Channel Freq Tune Word0 (CFTW0)</a:t>
            </a:r>
            <a:endParaRPr/>
          </a:p>
        </p:txBody>
      </p:sp>
      <p:sp>
        <p:nvSpPr>
          <p:cNvPr id="208" name="Google Shape;208;p13"/>
          <p:cNvSpPr txBox="1"/>
          <p:nvPr>
            <p:ph idx="1" type="body"/>
          </p:nvPr>
        </p:nvSpPr>
        <p:spPr>
          <a:xfrm>
            <a:off x="838200" y="2702242"/>
            <a:ext cx="10515600" cy="34747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4 Bytes wide</a:t>
            </a:r>
            <a:endParaRPr/>
          </a:p>
          <a:p>
            <a:pPr indent="0" lvl="0" marL="0" rtl="0" algn="l">
              <a:lnSpc>
                <a:spcPct val="90000"/>
              </a:lnSpc>
              <a:spcBef>
                <a:spcPts val="1000"/>
              </a:spcBef>
              <a:spcAft>
                <a:spcPts val="0"/>
              </a:spcAft>
              <a:buClr>
                <a:schemeClr val="dk1"/>
              </a:buClr>
              <a:buSzPts val="2800"/>
              <a:buNone/>
            </a:pPr>
            <a:r>
              <a:rPr lang="en-US"/>
              <a:t>Recall from prev slide: </a:t>
            </a:r>
            <a:endParaRPr/>
          </a:p>
          <a:p>
            <a:pPr indent="0" lvl="0" marL="0" rtl="0" algn="l">
              <a:lnSpc>
                <a:spcPct val="90000"/>
              </a:lnSpc>
              <a:spcBef>
                <a:spcPts val="1000"/>
              </a:spcBef>
              <a:spcAft>
                <a:spcPts val="0"/>
              </a:spcAft>
              <a:buClr>
                <a:schemeClr val="dk1"/>
              </a:buClr>
              <a:buSzPts val="2800"/>
              <a:buNone/>
            </a:pPr>
            <a:r>
              <a:rPr lang="en-US"/>
              <a:t>For AOM output: f</a:t>
            </a:r>
            <a:r>
              <a:rPr baseline="-25000" lang="en-US"/>
              <a:t>out</a:t>
            </a:r>
            <a:r>
              <a:rPr lang="en-US"/>
              <a:t> = (FTW)*f</a:t>
            </a:r>
            <a:r>
              <a:rPr baseline="-25000" lang="en-US"/>
              <a:t>s</a:t>
            </a:r>
            <a:r>
              <a:rPr lang="en-US"/>
              <a:t>/2</a:t>
            </a:r>
            <a:r>
              <a:rPr baseline="30000" lang="en-US"/>
              <a:t>32</a:t>
            </a:r>
            <a:r>
              <a:rPr lang="en-US"/>
              <a:t>, or rather: FTW = (f</a:t>
            </a:r>
            <a:r>
              <a:rPr baseline="-25000" lang="en-US"/>
              <a:t>out </a:t>
            </a:r>
            <a:r>
              <a:rPr lang="en-US"/>
              <a:t>/ f</a:t>
            </a:r>
            <a:r>
              <a:rPr baseline="-25000" lang="en-US"/>
              <a:t>s</a:t>
            </a:r>
            <a:r>
              <a:rPr lang="en-US"/>
              <a:t>)* 2</a:t>
            </a:r>
            <a:r>
              <a:rPr baseline="30000" lang="en-US"/>
              <a:t>32</a:t>
            </a:r>
            <a:endParaRPr/>
          </a:p>
          <a:p>
            <a:pPr indent="0" lvl="0" marL="0" rtl="0" algn="l">
              <a:lnSpc>
                <a:spcPct val="90000"/>
              </a:lnSpc>
              <a:spcBef>
                <a:spcPts val="1000"/>
              </a:spcBef>
              <a:spcAft>
                <a:spcPts val="0"/>
              </a:spcAft>
              <a:buClr>
                <a:schemeClr val="dk1"/>
              </a:buClr>
              <a:buSzPts val="2800"/>
              <a:buNone/>
            </a:pPr>
            <a:r>
              <a:rPr lang="en-US"/>
              <a:t>E.g. FTW = (100MHz/500MHz)*4294967296 = 858993459 = 0x33333333</a:t>
            </a:r>
            <a:endParaRPr/>
          </a:p>
          <a:p>
            <a:pPr indent="0" lvl="0" marL="0" rtl="0" algn="l">
              <a:lnSpc>
                <a:spcPct val="90000"/>
              </a:lnSpc>
              <a:spcBef>
                <a:spcPts val="1000"/>
              </a:spcBef>
              <a:spcAft>
                <a:spcPts val="0"/>
              </a:spcAft>
              <a:buClr>
                <a:schemeClr val="dk1"/>
              </a:buClr>
              <a:buSzPts val="2800"/>
              <a:buNone/>
            </a:pPr>
            <a:r>
              <a:t/>
            </a:r>
            <a:endParaRPr/>
          </a:p>
        </p:txBody>
      </p:sp>
      <p:sp>
        <p:nvSpPr>
          <p:cNvPr id="209" name="Google Shape;2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10" name="Google Shape;210;p13"/>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11" name="Google Shape;21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2" name="Google Shape;212;p13"/>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329725"/>
                <a:gridCol w="9123550"/>
              </a:tblGrid>
              <a:tr h="370850">
                <a:tc>
                  <a:txBody>
                    <a:bodyPr/>
                    <a:lstStyle/>
                    <a:p>
                      <a:pPr indent="0" lvl="0" marL="0" marR="0" rtl="0" algn="l">
                        <a:spcBef>
                          <a:spcPts val="0"/>
                        </a:spcBef>
                        <a:spcAft>
                          <a:spcPts val="0"/>
                        </a:spcAft>
                        <a:buNone/>
                      </a:pPr>
                      <a:r>
                        <a:rPr lang="en-US" sz="1800"/>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31:0</a:t>
                      </a:r>
                      <a:endParaRPr/>
                    </a:p>
                  </a:txBody>
                  <a:tcPr marT="45725" marB="45725" marR="91450" marL="91450"/>
                </a:tc>
                <a:tc>
                  <a:txBody>
                    <a:bodyPr/>
                    <a:lstStyle/>
                    <a:p>
                      <a:pPr indent="0" lvl="0" marL="0" marR="0" rtl="0" algn="l">
                        <a:spcBef>
                          <a:spcPts val="0"/>
                        </a:spcBef>
                        <a:spcAft>
                          <a:spcPts val="0"/>
                        </a:spcAft>
                        <a:buNone/>
                      </a:pPr>
                      <a:r>
                        <a:rPr lang="en-US" sz="1800"/>
                        <a:t>Frequency Tuning Word 0 (Note: CSR[7:4] determine which Channels will get this value)</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0x05 Chan Phase Offset Word0 (CPOW0)</a:t>
            </a:r>
            <a:endParaRPr/>
          </a:p>
        </p:txBody>
      </p:sp>
      <p:sp>
        <p:nvSpPr>
          <p:cNvPr id="218" name="Google Shape;218;p14"/>
          <p:cNvSpPr txBox="1"/>
          <p:nvPr>
            <p:ph idx="1" type="body"/>
          </p:nvPr>
        </p:nvSpPr>
        <p:spPr>
          <a:xfrm>
            <a:off x="838200" y="2991481"/>
            <a:ext cx="10515600" cy="31854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 Bytes wide</a:t>
            </a:r>
            <a:endParaRPr/>
          </a:p>
          <a:p>
            <a:pPr indent="0" lvl="0" marL="0" rtl="0" algn="l">
              <a:lnSpc>
                <a:spcPct val="90000"/>
              </a:lnSpc>
              <a:spcBef>
                <a:spcPts val="1000"/>
              </a:spcBef>
              <a:spcAft>
                <a:spcPts val="0"/>
              </a:spcAft>
              <a:buClr>
                <a:schemeClr val="dk1"/>
              </a:buClr>
              <a:buSzPts val="2800"/>
              <a:buNone/>
            </a:pPr>
            <a:r>
              <a:rPr lang="en-US"/>
              <a:t>Default 0x0000</a:t>
            </a:r>
            <a:endParaRPr/>
          </a:p>
        </p:txBody>
      </p:sp>
      <p:sp>
        <p:nvSpPr>
          <p:cNvPr id="219" name="Google Shape;21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20" name="Google Shape;220;p14"/>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21" name="Google Shape;22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22" name="Google Shape;222;p14"/>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329725"/>
                <a:gridCol w="9123550"/>
              </a:tblGrid>
              <a:tr h="370850">
                <a:tc>
                  <a:txBody>
                    <a:bodyPr/>
                    <a:lstStyle/>
                    <a:p>
                      <a:pPr indent="0" lvl="0" marL="0" marR="0" rtl="0" algn="l">
                        <a:spcBef>
                          <a:spcPts val="0"/>
                        </a:spcBef>
                        <a:spcAft>
                          <a:spcPts val="0"/>
                        </a:spcAft>
                        <a:buNone/>
                      </a:pPr>
                      <a:r>
                        <a:rPr lang="en-US" sz="1800"/>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15:14</a:t>
                      </a:r>
                      <a:endParaRPr/>
                    </a:p>
                  </a:txBody>
                  <a:tcPr marT="45725" marB="45725" marR="91450" marL="91450"/>
                </a:tc>
                <a:tc>
                  <a:txBody>
                    <a:bodyPr/>
                    <a:lstStyle/>
                    <a:p>
                      <a:pPr indent="0" lvl="0" marL="0" marR="0" rtl="0" algn="l">
                        <a:spcBef>
                          <a:spcPts val="0"/>
                        </a:spcBef>
                        <a:spcAft>
                          <a:spcPts val="0"/>
                        </a:spcAft>
                        <a:buNone/>
                      </a:pPr>
                      <a:r>
                        <a:rPr lang="en-US" sz="1800"/>
                        <a:t>Open</a:t>
                      </a:r>
                      <a:endParaRPr/>
                    </a:p>
                  </a:txBody>
                  <a:tcPr marT="45725" marB="45725" marR="91450" marL="91450"/>
                </a:tc>
              </a:tr>
              <a:tr h="370850">
                <a:tc>
                  <a:txBody>
                    <a:bodyPr/>
                    <a:lstStyle/>
                    <a:p>
                      <a:pPr indent="0" lvl="0" marL="0" marR="0" rtl="0" algn="l">
                        <a:spcBef>
                          <a:spcPts val="0"/>
                        </a:spcBef>
                        <a:spcAft>
                          <a:spcPts val="0"/>
                        </a:spcAft>
                        <a:buNone/>
                      </a:pPr>
                      <a:r>
                        <a:rPr lang="en-US" sz="1800"/>
                        <a:t>13:0</a:t>
                      </a:r>
                      <a:endParaRPr/>
                    </a:p>
                  </a:txBody>
                  <a:tcPr marT="45725" marB="45725" marR="91450" marL="91450"/>
                </a:tc>
                <a:tc>
                  <a:txBody>
                    <a:bodyPr/>
                    <a:lstStyle/>
                    <a:p>
                      <a:pPr indent="0" lvl="0" marL="0" marR="0" rtl="0" algn="l">
                        <a:spcBef>
                          <a:spcPts val="0"/>
                        </a:spcBef>
                        <a:spcAft>
                          <a:spcPts val="0"/>
                        </a:spcAft>
                        <a:buNone/>
                      </a:pPr>
                      <a:r>
                        <a:rPr lang="en-US" sz="1800"/>
                        <a:t>Phase Offset Word 0 (Note: CSR[7:4] determine which Channels will get this value)</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aphicFrame>
        <p:nvGraphicFramePr>
          <p:cNvPr id="227" name="Google Shape;227;p15"/>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329725"/>
                <a:gridCol w="9123550"/>
              </a:tblGrid>
              <a:tr h="370850">
                <a:tc>
                  <a:txBody>
                    <a:bodyPr/>
                    <a:lstStyle/>
                    <a:p>
                      <a:pPr indent="0" lvl="0" marL="0" marR="0" rtl="0" algn="l">
                        <a:spcBef>
                          <a:spcPts val="0"/>
                        </a:spcBef>
                        <a:spcAft>
                          <a:spcPts val="0"/>
                        </a:spcAft>
                        <a:buNone/>
                      </a:pPr>
                      <a:r>
                        <a:rPr lang="en-US" sz="1800"/>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23:16</a:t>
                      </a:r>
                      <a:endParaRPr/>
                    </a:p>
                  </a:txBody>
                  <a:tcPr marT="45725" marB="45725" marR="91450" marL="91450"/>
                </a:tc>
                <a:tc>
                  <a:txBody>
                    <a:bodyPr/>
                    <a:lstStyle/>
                    <a:p>
                      <a:pPr indent="0" lvl="0" marL="0" marR="0" rtl="0" algn="l">
                        <a:spcBef>
                          <a:spcPts val="0"/>
                        </a:spcBef>
                        <a:spcAft>
                          <a:spcPts val="0"/>
                        </a:spcAft>
                        <a:buNone/>
                      </a:pPr>
                      <a:r>
                        <a:rPr lang="en-US" sz="1800"/>
                        <a:t>Amplitude ramp rate (ARR)</a:t>
                      </a:r>
                      <a:endParaRPr/>
                    </a:p>
                  </a:txBody>
                  <a:tcPr marT="45725" marB="45725" marR="91450" marL="91450"/>
                </a:tc>
              </a:tr>
              <a:tr h="370850">
                <a:tc>
                  <a:txBody>
                    <a:bodyPr/>
                    <a:lstStyle/>
                    <a:p>
                      <a:pPr indent="0" lvl="0" marL="0" marR="0" rtl="0" algn="l">
                        <a:spcBef>
                          <a:spcPts val="0"/>
                        </a:spcBef>
                        <a:spcAft>
                          <a:spcPts val="0"/>
                        </a:spcAft>
                        <a:buNone/>
                      </a:pPr>
                      <a:r>
                        <a:rPr lang="en-US" sz="1800"/>
                        <a:t>15:14</a:t>
                      </a:r>
                      <a:endParaRPr/>
                    </a:p>
                  </a:txBody>
                  <a:tcPr marT="45725" marB="45725" marR="91450" marL="91450"/>
                </a:tc>
                <a:tc>
                  <a:txBody>
                    <a:bodyPr/>
                    <a:lstStyle/>
                    <a:p>
                      <a:pPr indent="0" lvl="0" marL="0" marR="0" rtl="0" algn="l">
                        <a:spcBef>
                          <a:spcPts val="0"/>
                        </a:spcBef>
                        <a:spcAft>
                          <a:spcPts val="0"/>
                        </a:spcAft>
                        <a:buNone/>
                      </a:pPr>
                      <a:r>
                        <a:rPr lang="en-US" sz="1800"/>
                        <a:t>Increment/decrement step size</a:t>
                      </a:r>
                      <a:endParaRPr/>
                    </a:p>
                  </a:txBody>
                  <a:tcPr marT="45725" marB="45725" marR="91450" marL="91450"/>
                </a:tc>
              </a:tr>
              <a:tr h="370850">
                <a:tc>
                  <a:txBody>
                    <a:bodyPr/>
                    <a:lstStyle/>
                    <a:p>
                      <a:pPr indent="0" lvl="0" marL="0" marR="0" rtl="0" algn="l">
                        <a:spcBef>
                          <a:spcPts val="0"/>
                        </a:spcBef>
                        <a:spcAft>
                          <a:spcPts val="0"/>
                        </a:spcAft>
                        <a:buNone/>
                      </a:pPr>
                      <a:r>
                        <a:rPr lang="en-US" sz="1800"/>
                        <a:t>13</a:t>
                      </a:r>
                      <a:endParaRPr/>
                    </a:p>
                  </a:txBody>
                  <a:tcPr marT="45725" marB="45725" marR="91450" marL="91450"/>
                </a:tc>
                <a:tc>
                  <a:txBody>
                    <a:bodyPr/>
                    <a:lstStyle/>
                    <a:p>
                      <a:pPr indent="0" lvl="0" marL="0" marR="0" rtl="0" algn="l">
                        <a:spcBef>
                          <a:spcPts val="0"/>
                        </a:spcBef>
                        <a:spcAft>
                          <a:spcPts val="0"/>
                        </a:spcAft>
                        <a:buNone/>
                      </a:pPr>
                      <a:r>
                        <a:rPr lang="en-US" sz="1800"/>
                        <a:t>Open</a:t>
                      </a:r>
                      <a:endParaRPr/>
                    </a:p>
                  </a:txBody>
                  <a:tcPr marT="45725" marB="45725" marR="91450" marL="91450"/>
                </a:tc>
              </a:tr>
              <a:tr h="370850">
                <a:tc>
                  <a:txBody>
                    <a:bodyPr/>
                    <a:lstStyle/>
                    <a:p>
                      <a:pPr indent="0" lvl="0" marL="0" marR="0" rtl="0" algn="l">
                        <a:spcBef>
                          <a:spcPts val="0"/>
                        </a:spcBef>
                        <a:spcAft>
                          <a:spcPts val="0"/>
                        </a:spcAft>
                        <a:buNone/>
                      </a:pPr>
                      <a:r>
                        <a:rPr lang="en-US" sz="1800"/>
                        <a:t>12</a:t>
                      </a:r>
                      <a:endParaRPr/>
                    </a:p>
                  </a:txBody>
                  <a:tcPr marT="45725" marB="45725" marR="91450" marL="91450"/>
                </a:tc>
                <a:tc>
                  <a:txBody>
                    <a:bodyPr/>
                    <a:lstStyle/>
                    <a:p>
                      <a:pPr indent="0" lvl="0" marL="0" marR="0" rtl="0" algn="l">
                        <a:spcBef>
                          <a:spcPts val="0"/>
                        </a:spcBef>
                        <a:spcAft>
                          <a:spcPts val="0"/>
                        </a:spcAft>
                        <a:buNone/>
                      </a:pPr>
                      <a:r>
                        <a:rPr lang="en-US" sz="1800"/>
                        <a:t>Amplitude multiplier enable (1 to en manual control)</a:t>
                      </a:r>
                      <a:endParaRPr/>
                    </a:p>
                  </a:txBody>
                  <a:tcPr marT="45725" marB="45725" marR="91450" marL="91450"/>
                </a:tc>
              </a:tr>
              <a:tr h="370850">
                <a:tc>
                  <a:txBody>
                    <a:bodyPr/>
                    <a:lstStyle/>
                    <a:p>
                      <a:pPr indent="0" lvl="0" marL="0" marR="0" rtl="0" algn="l">
                        <a:spcBef>
                          <a:spcPts val="0"/>
                        </a:spcBef>
                        <a:spcAft>
                          <a:spcPts val="0"/>
                        </a:spcAft>
                        <a:buNone/>
                      </a:pPr>
                      <a:r>
                        <a:rPr lang="en-US" sz="1800"/>
                        <a:t>11</a:t>
                      </a:r>
                      <a:endParaRPr/>
                    </a:p>
                  </a:txBody>
                  <a:tcPr marT="45725" marB="45725" marR="91450" marL="91450"/>
                </a:tc>
                <a:tc>
                  <a:txBody>
                    <a:bodyPr/>
                    <a:lstStyle/>
                    <a:p>
                      <a:pPr indent="0" lvl="0" marL="0" marR="0" rtl="0" algn="l">
                        <a:spcBef>
                          <a:spcPts val="0"/>
                        </a:spcBef>
                        <a:spcAft>
                          <a:spcPts val="0"/>
                        </a:spcAft>
                        <a:buNone/>
                      </a:pPr>
                      <a:r>
                        <a:rPr lang="en-US" sz="1800"/>
                        <a:t>Ramp-up/Ramp-down enable (valid only if ACR[12]=1)</a:t>
                      </a:r>
                      <a:endParaRPr/>
                    </a:p>
                  </a:txBody>
                  <a:tcPr marT="45725" marB="45725" marR="91450" marL="91450"/>
                </a:tc>
              </a:tr>
              <a:tr h="370850">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Load ARR at I/O_UPDATE</a:t>
                      </a:r>
                      <a:endParaRPr/>
                    </a:p>
                  </a:txBody>
                  <a:tcPr marT="45725" marB="45725" marR="91450" marL="91450"/>
                </a:tc>
              </a:tr>
              <a:tr h="370850">
                <a:tc>
                  <a:txBody>
                    <a:bodyPr/>
                    <a:lstStyle/>
                    <a:p>
                      <a:pPr indent="0" lvl="0" marL="0" marR="0" rtl="0" algn="l">
                        <a:spcBef>
                          <a:spcPts val="0"/>
                        </a:spcBef>
                        <a:spcAft>
                          <a:spcPts val="0"/>
                        </a:spcAft>
                        <a:buNone/>
                      </a:pPr>
                      <a:r>
                        <a:rPr lang="en-US" sz="1800"/>
                        <a:t>9:0</a:t>
                      </a:r>
                      <a:endParaRPr/>
                    </a:p>
                  </a:txBody>
                  <a:tcPr marT="45725" marB="45725" marR="91450" marL="91450"/>
                </a:tc>
                <a:tc>
                  <a:txBody>
                    <a:bodyPr/>
                    <a:lstStyle/>
                    <a:p>
                      <a:pPr indent="0" lvl="0" marL="0" marR="0" rtl="0" algn="l">
                        <a:spcBef>
                          <a:spcPts val="0"/>
                        </a:spcBef>
                        <a:spcAft>
                          <a:spcPts val="0"/>
                        </a:spcAft>
                        <a:buNone/>
                      </a:pPr>
                      <a:r>
                        <a:rPr lang="en-US" sz="1800"/>
                        <a:t>Amplitude scale factor</a:t>
                      </a:r>
                      <a:endParaRPr/>
                    </a:p>
                  </a:txBody>
                  <a:tcPr marT="45725" marB="45725" marR="91450" marL="91450"/>
                </a:tc>
              </a:tr>
            </a:tbl>
          </a:graphicData>
        </a:graphic>
      </p:graphicFrame>
      <p:sp>
        <p:nvSpPr>
          <p:cNvPr id="228" name="Google Shape;22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0x06 Amplitude Control Reg (ACR)</a:t>
            </a:r>
            <a:endParaRPr/>
          </a:p>
        </p:txBody>
      </p:sp>
      <p:sp>
        <p:nvSpPr>
          <p:cNvPr id="229" name="Google Shape;229;p15"/>
          <p:cNvSpPr txBox="1"/>
          <p:nvPr>
            <p:ph idx="1" type="body"/>
          </p:nvPr>
        </p:nvSpPr>
        <p:spPr>
          <a:xfrm>
            <a:off x="8380991" y="2198193"/>
            <a:ext cx="3300318" cy="39787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3 Bytes wide</a:t>
            </a:r>
            <a:endParaRPr/>
          </a:p>
          <a:p>
            <a:pPr indent="0" lvl="0" marL="0" rtl="0" algn="l">
              <a:lnSpc>
                <a:spcPct val="90000"/>
              </a:lnSpc>
              <a:spcBef>
                <a:spcPts val="1000"/>
              </a:spcBef>
              <a:spcAft>
                <a:spcPts val="0"/>
              </a:spcAft>
              <a:buClr>
                <a:schemeClr val="dk1"/>
              </a:buClr>
              <a:buSzPts val="2800"/>
              <a:buNone/>
            </a:pPr>
            <a:r>
              <a:rPr lang="en-US"/>
              <a:t>Default = 0x??0000</a:t>
            </a:r>
            <a:endParaRPr/>
          </a:p>
          <a:p>
            <a:pPr indent="0" lvl="0" marL="0" rtl="0" algn="l">
              <a:lnSpc>
                <a:spcPct val="90000"/>
              </a:lnSpc>
              <a:spcBef>
                <a:spcPts val="1000"/>
              </a:spcBef>
              <a:spcAft>
                <a:spcPts val="0"/>
              </a:spcAft>
              <a:buClr>
                <a:schemeClr val="dk1"/>
              </a:buClr>
              <a:buSzPts val="2800"/>
              <a:buNone/>
            </a:pPr>
            <a:r>
              <a:rPr lang="en-US"/>
              <a:t>We want = 0x000000</a:t>
            </a:r>
            <a:endParaRPr/>
          </a:p>
          <a:p>
            <a:pPr indent="0" lvl="0" marL="0" rtl="0" algn="l">
              <a:lnSpc>
                <a:spcPct val="90000"/>
              </a:lnSpc>
              <a:spcBef>
                <a:spcPts val="1000"/>
              </a:spcBef>
              <a:spcAft>
                <a:spcPts val="0"/>
              </a:spcAft>
              <a:buClr>
                <a:schemeClr val="dk1"/>
              </a:buClr>
              <a:buSzPts val="2800"/>
              <a:buNone/>
            </a:pPr>
            <a:r>
              <a:rPr lang="en-US"/>
              <a:t>Bits (MS-bit first):</a:t>
            </a:r>
            <a:endParaRPr/>
          </a:p>
          <a:p>
            <a:pPr indent="0" lvl="0" marL="0" rtl="0" algn="l">
              <a:lnSpc>
                <a:spcPct val="90000"/>
              </a:lnSpc>
              <a:spcBef>
                <a:spcPts val="1000"/>
              </a:spcBef>
              <a:spcAft>
                <a:spcPts val="0"/>
              </a:spcAft>
              <a:buClr>
                <a:schemeClr val="dk1"/>
              </a:buClr>
              <a:buSzPts val="2800"/>
              <a:buNone/>
            </a:pPr>
            <a:r>
              <a:rPr lang="en-US"/>
              <a:t>00000000</a:t>
            </a:r>
            <a:endParaRPr/>
          </a:p>
          <a:p>
            <a:pPr indent="0" lvl="0" marL="0" rtl="0" algn="l">
              <a:lnSpc>
                <a:spcPct val="90000"/>
              </a:lnSpc>
              <a:spcBef>
                <a:spcPts val="1000"/>
              </a:spcBef>
              <a:spcAft>
                <a:spcPts val="0"/>
              </a:spcAft>
              <a:buClr>
                <a:schemeClr val="dk1"/>
              </a:buClr>
              <a:buSzPts val="2800"/>
              <a:buNone/>
            </a:pPr>
            <a:r>
              <a:rPr lang="en-US"/>
              <a:t>_00_0_0_0_0_00</a:t>
            </a:r>
            <a:endParaRPr/>
          </a:p>
          <a:p>
            <a:pPr indent="0" lvl="0" marL="0" rtl="0" algn="l">
              <a:lnSpc>
                <a:spcPct val="90000"/>
              </a:lnSpc>
              <a:spcBef>
                <a:spcPts val="1000"/>
              </a:spcBef>
              <a:spcAft>
                <a:spcPts val="0"/>
              </a:spcAft>
              <a:buClr>
                <a:schemeClr val="dk1"/>
              </a:buClr>
              <a:buSzPts val="2800"/>
              <a:buNone/>
            </a:pPr>
            <a:r>
              <a:rPr lang="en-US"/>
              <a:t>_00000000</a:t>
            </a:r>
            <a:endParaRPr/>
          </a:p>
        </p:txBody>
      </p:sp>
      <p:sp>
        <p:nvSpPr>
          <p:cNvPr id="230" name="Google Shape;2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31" name="Google Shape;231;p15"/>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32" name="Google Shape;2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0x07 Linear Sweep Ramp Rate (LSRR)</a:t>
            </a:r>
            <a:endParaRPr/>
          </a:p>
        </p:txBody>
      </p:sp>
      <p:sp>
        <p:nvSpPr>
          <p:cNvPr id="238" name="Google Shape;238;p16"/>
          <p:cNvSpPr txBox="1"/>
          <p:nvPr>
            <p:ph idx="1" type="body"/>
          </p:nvPr>
        </p:nvSpPr>
        <p:spPr>
          <a:xfrm>
            <a:off x="838200" y="3009648"/>
            <a:ext cx="10515600" cy="31673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 Bytes wide</a:t>
            </a:r>
            <a:endParaRPr/>
          </a:p>
          <a:p>
            <a:pPr indent="0" lvl="0" marL="0" rtl="0" algn="l">
              <a:lnSpc>
                <a:spcPct val="90000"/>
              </a:lnSpc>
              <a:spcBef>
                <a:spcPts val="1000"/>
              </a:spcBef>
              <a:spcAft>
                <a:spcPts val="0"/>
              </a:spcAft>
              <a:buClr>
                <a:schemeClr val="dk1"/>
              </a:buClr>
              <a:buSzPts val="2800"/>
              <a:buNone/>
            </a:pPr>
            <a:r>
              <a:rPr lang="en-US"/>
              <a:t>Default = N/A</a:t>
            </a:r>
            <a:endParaRPr/>
          </a:p>
          <a:p>
            <a:pPr indent="0" lvl="0" marL="0" rtl="0" algn="l">
              <a:lnSpc>
                <a:spcPct val="90000"/>
              </a:lnSpc>
              <a:spcBef>
                <a:spcPts val="1000"/>
              </a:spcBef>
              <a:spcAft>
                <a:spcPts val="0"/>
              </a:spcAft>
              <a:buClr>
                <a:schemeClr val="dk1"/>
              </a:buClr>
              <a:buSzPts val="2800"/>
              <a:buNone/>
            </a:pPr>
            <a:r>
              <a:rPr lang="en-US"/>
              <a:t>We can program 0x0000 (or maybe even ignore)</a:t>
            </a:r>
            <a:endParaRPr/>
          </a:p>
        </p:txBody>
      </p:sp>
      <p:sp>
        <p:nvSpPr>
          <p:cNvPr id="239" name="Google Shape;2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40" name="Google Shape;240;p16"/>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41" name="Google Shape;24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2" name="Google Shape;242;p16"/>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329725"/>
                <a:gridCol w="9123550"/>
              </a:tblGrid>
              <a:tr h="370850">
                <a:tc>
                  <a:txBody>
                    <a:bodyPr/>
                    <a:lstStyle/>
                    <a:p>
                      <a:pPr indent="0" lvl="0" marL="0" marR="0" rtl="0" algn="l">
                        <a:spcBef>
                          <a:spcPts val="0"/>
                        </a:spcBef>
                        <a:spcAft>
                          <a:spcPts val="0"/>
                        </a:spcAft>
                        <a:buNone/>
                      </a:pPr>
                      <a:r>
                        <a:rPr lang="en-US" sz="1800"/>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15:8</a:t>
                      </a:r>
                      <a:endParaRPr/>
                    </a:p>
                  </a:txBody>
                  <a:tcPr marT="45725" marB="45725" marR="91450" marL="91450"/>
                </a:tc>
                <a:tc>
                  <a:txBody>
                    <a:bodyPr/>
                    <a:lstStyle/>
                    <a:p>
                      <a:pPr indent="0" lvl="0" marL="0" marR="0" rtl="0" algn="l">
                        <a:spcBef>
                          <a:spcPts val="0"/>
                        </a:spcBef>
                        <a:spcAft>
                          <a:spcPts val="0"/>
                        </a:spcAft>
                        <a:buNone/>
                      </a:pPr>
                      <a:r>
                        <a:rPr lang="en-US" sz="1800"/>
                        <a:t>Falling sweep ramp rate (FSRR)</a:t>
                      </a:r>
                      <a:endParaRPr/>
                    </a:p>
                  </a:txBody>
                  <a:tcPr marT="45725" marB="45725" marR="91450" marL="91450"/>
                </a:tc>
              </a:tr>
              <a:tr h="370850">
                <a:tc>
                  <a:txBody>
                    <a:bodyPr/>
                    <a:lstStyle/>
                    <a:p>
                      <a:pPr indent="0" lvl="0" marL="0" marR="0" rtl="0" algn="l">
                        <a:spcBef>
                          <a:spcPts val="0"/>
                        </a:spcBef>
                        <a:spcAft>
                          <a:spcPts val="0"/>
                        </a:spcAft>
                        <a:buNone/>
                      </a:pPr>
                      <a:r>
                        <a:rPr lang="en-US" sz="1800"/>
                        <a:t>7:0</a:t>
                      </a:r>
                      <a:endParaRPr/>
                    </a:p>
                  </a:txBody>
                  <a:tcPr marT="45725" marB="45725" marR="91450" marL="91450"/>
                </a:tc>
                <a:tc>
                  <a:txBody>
                    <a:bodyPr/>
                    <a:lstStyle/>
                    <a:p>
                      <a:pPr indent="0" lvl="0" marL="0" marR="0" rtl="0" algn="l">
                        <a:spcBef>
                          <a:spcPts val="0"/>
                        </a:spcBef>
                        <a:spcAft>
                          <a:spcPts val="0"/>
                        </a:spcAft>
                        <a:buNone/>
                      </a:pPr>
                      <a:r>
                        <a:rPr lang="en-US" sz="1800"/>
                        <a:t>Rising sweep ramp rate (RSRR)</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0x08 LSR Rising Delta Word (RDW)</a:t>
            </a:r>
            <a:endParaRPr/>
          </a:p>
        </p:txBody>
      </p:sp>
      <p:sp>
        <p:nvSpPr>
          <p:cNvPr id="248" name="Google Shape;248;p17"/>
          <p:cNvSpPr txBox="1"/>
          <p:nvPr>
            <p:ph idx="1" type="body"/>
          </p:nvPr>
        </p:nvSpPr>
        <p:spPr>
          <a:xfrm>
            <a:off x="838200" y="3009648"/>
            <a:ext cx="10515600" cy="31673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4 Bytes wide</a:t>
            </a:r>
            <a:endParaRPr/>
          </a:p>
          <a:p>
            <a:pPr indent="0" lvl="0" marL="0" rtl="0" algn="l">
              <a:lnSpc>
                <a:spcPct val="90000"/>
              </a:lnSpc>
              <a:spcBef>
                <a:spcPts val="1000"/>
              </a:spcBef>
              <a:spcAft>
                <a:spcPts val="0"/>
              </a:spcAft>
              <a:buClr>
                <a:schemeClr val="dk1"/>
              </a:buClr>
              <a:buSzPts val="2800"/>
              <a:buNone/>
            </a:pPr>
            <a:r>
              <a:rPr lang="en-US"/>
              <a:t>Default = N/A</a:t>
            </a:r>
            <a:endParaRPr/>
          </a:p>
          <a:p>
            <a:pPr indent="0" lvl="0" marL="0" rtl="0" algn="l">
              <a:lnSpc>
                <a:spcPct val="90000"/>
              </a:lnSpc>
              <a:spcBef>
                <a:spcPts val="1000"/>
              </a:spcBef>
              <a:spcAft>
                <a:spcPts val="0"/>
              </a:spcAft>
              <a:buClr>
                <a:schemeClr val="dk1"/>
              </a:buClr>
              <a:buSzPts val="2800"/>
              <a:buNone/>
            </a:pPr>
            <a:r>
              <a:rPr lang="en-US"/>
              <a:t>We can program 0x00000000 (or maybe even ignore)</a:t>
            </a:r>
            <a:endParaRPr/>
          </a:p>
          <a:p>
            <a:pPr indent="0" lvl="0" marL="0" rtl="0" algn="l">
              <a:lnSpc>
                <a:spcPct val="90000"/>
              </a:lnSpc>
              <a:spcBef>
                <a:spcPts val="1000"/>
              </a:spcBef>
              <a:spcAft>
                <a:spcPts val="0"/>
              </a:spcAft>
              <a:buClr>
                <a:schemeClr val="dk1"/>
              </a:buClr>
              <a:buSzPts val="2800"/>
              <a:buNone/>
            </a:pPr>
            <a:r>
              <a:t/>
            </a:r>
            <a:endParaRPr/>
          </a:p>
        </p:txBody>
      </p:sp>
      <p:sp>
        <p:nvSpPr>
          <p:cNvPr id="249" name="Google Shape;24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50" name="Google Shape;250;p17"/>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51" name="Google Shape;25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2" name="Google Shape;252;p17"/>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329725"/>
                <a:gridCol w="9123550"/>
              </a:tblGrid>
              <a:tr h="370850">
                <a:tc>
                  <a:txBody>
                    <a:bodyPr/>
                    <a:lstStyle/>
                    <a:p>
                      <a:pPr indent="0" lvl="0" marL="0" marR="0" rtl="0" algn="l">
                        <a:spcBef>
                          <a:spcPts val="0"/>
                        </a:spcBef>
                        <a:spcAft>
                          <a:spcPts val="0"/>
                        </a:spcAft>
                        <a:buNone/>
                      </a:pPr>
                      <a:r>
                        <a:rPr lang="en-US" sz="1800"/>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31:0</a:t>
                      </a:r>
                      <a:endParaRPr/>
                    </a:p>
                  </a:txBody>
                  <a:tcPr marT="45725" marB="45725" marR="91450" marL="91450"/>
                </a:tc>
                <a:tc>
                  <a:txBody>
                    <a:bodyPr/>
                    <a:lstStyle/>
                    <a:p>
                      <a:pPr indent="0" lvl="0" marL="0" marR="0" rtl="0" algn="l">
                        <a:spcBef>
                          <a:spcPts val="0"/>
                        </a:spcBef>
                        <a:spcAft>
                          <a:spcPts val="0"/>
                        </a:spcAft>
                        <a:buNone/>
                      </a:pPr>
                      <a:r>
                        <a:rPr lang="en-US" sz="1800"/>
                        <a:t>Rising delta word</a:t>
                      </a:r>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0x09 LSR Falling Delta Word (FDW)</a:t>
            </a:r>
            <a:endParaRPr/>
          </a:p>
        </p:txBody>
      </p:sp>
      <p:sp>
        <p:nvSpPr>
          <p:cNvPr id="258" name="Google Shape;258;p18"/>
          <p:cNvSpPr txBox="1"/>
          <p:nvPr>
            <p:ph idx="1" type="body"/>
          </p:nvPr>
        </p:nvSpPr>
        <p:spPr>
          <a:xfrm>
            <a:off x="838200" y="3009648"/>
            <a:ext cx="10515600" cy="31673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4 Bytes wide</a:t>
            </a:r>
            <a:endParaRPr/>
          </a:p>
          <a:p>
            <a:pPr indent="0" lvl="0" marL="0" rtl="0" algn="l">
              <a:lnSpc>
                <a:spcPct val="90000"/>
              </a:lnSpc>
              <a:spcBef>
                <a:spcPts val="1000"/>
              </a:spcBef>
              <a:spcAft>
                <a:spcPts val="0"/>
              </a:spcAft>
              <a:buClr>
                <a:schemeClr val="dk1"/>
              </a:buClr>
              <a:buSzPts val="2800"/>
              <a:buNone/>
            </a:pPr>
            <a:r>
              <a:rPr lang="en-US"/>
              <a:t>Default = N/A</a:t>
            </a:r>
            <a:endParaRPr/>
          </a:p>
          <a:p>
            <a:pPr indent="0" lvl="0" marL="0" rtl="0" algn="l">
              <a:lnSpc>
                <a:spcPct val="90000"/>
              </a:lnSpc>
              <a:spcBef>
                <a:spcPts val="1000"/>
              </a:spcBef>
              <a:spcAft>
                <a:spcPts val="0"/>
              </a:spcAft>
              <a:buClr>
                <a:schemeClr val="dk1"/>
              </a:buClr>
              <a:buSzPts val="2800"/>
              <a:buNone/>
            </a:pPr>
            <a:r>
              <a:rPr lang="en-US"/>
              <a:t>We can program 0x00000000 (or maybe even ignore)</a:t>
            </a:r>
            <a:endParaRPr/>
          </a:p>
          <a:p>
            <a:pPr indent="0" lvl="0" marL="0" rtl="0" algn="l">
              <a:lnSpc>
                <a:spcPct val="90000"/>
              </a:lnSpc>
              <a:spcBef>
                <a:spcPts val="1000"/>
              </a:spcBef>
              <a:spcAft>
                <a:spcPts val="0"/>
              </a:spcAft>
              <a:buClr>
                <a:schemeClr val="dk1"/>
              </a:buClr>
              <a:buSzPts val="2800"/>
              <a:buNone/>
            </a:pPr>
            <a:r>
              <a:t/>
            </a:r>
            <a:endParaRPr/>
          </a:p>
        </p:txBody>
      </p:sp>
      <p:sp>
        <p:nvSpPr>
          <p:cNvPr id="259" name="Google Shape;25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60" name="Google Shape;260;p18"/>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61" name="Google Shape;26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62" name="Google Shape;262;p18"/>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329725"/>
                <a:gridCol w="9123550"/>
              </a:tblGrid>
              <a:tr h="370850">
                <a:tc>
                  <a:txBody>
                    <a:bodyPr/>
                    <a:lstStyle/>
                    <a:p>
                      <a:pPr indent="0" lvl="0" marL="0" marR="0" rtl="0" algn="l">
                        <a:spcBef>
                          <a:spcPts val="0"/>
                        </a:spcBef>
                        <a:spcAft>
                          <a:spcPts val="0"/>
                        </a:spcAft>
                        <a:buNone/>
                      </a:pPr>
                      <a:r>
                        <a:rPr lang="en-US" sz="1800"/>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31:0</a:t>
                      </a:r>
                      <a:endParaRPr/>
                    </a:p>
                  </a:txBody>
                  <a:tcPr marT="45725" marB="45725" marR="91450" marL="91450"/>
                </a:tc>
                <a:tc>
                  <a:txBody>
                    <a:bodyPr/>
                    <a:lstStyle/>
                    <a:p>
                      <a:pPr indent="0" lvl="0" marL="0" marR="0" rtl="0" algn="l">
                        <a:spcBef>
                          <a:spcPts val="0"/>
                        </a:spcBef>
                        <a:spcAft>
                          <a:spcPts val="0"/>
                        </a:spcAft>
                        <a:buNone/>
                      </a:pPr>
                      <a:r>
                        <a:rPr lang="en-US" sz="1800"/>
                        <a:t>Falling delta word</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684286" y="365125"/>
            <a:ext cx="1114235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0x0A to 0x18 Channel Word 1:15 (CW1:15)</a:t>
            </a:r>
            <a:endParaRPr/>
          </a:p>
        </p:txBody>
      </p:sp>
      <p:sp>
        <p:nvSpPr>
          <p:cNvPr id="268" name="Google Shape;268;p19"/>
          <p:cNvSpPr txBox="1"/>
          <p:nvPr>
            <p:ph idx="1" type="body"/>
          </p:nvPr>
        </p:nvSpPr>
        <p:spPr>
          <a:xfrm>
            <a:off x="838200" y="2702242"/>
            <a:ext cx="10515600" cy="34747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4 Bytes wide</a:t>
            </a:r>
            <a:endParaRPr/>
          </a:p>
          <a:p>
            <a:pPr indent="0" lvl="0" marL="0" rtl="0" algn="l">
              <a:lnSpc>
                <a:spcPct val="90000"/>
              </a:lnSpc>
              <a:spcBef>
                <a:spcPts val="1000"/>
              </a:spcBef>
              <a:spcAft>
                <a:spcPts val="0"/>
              </a:spcAft>
              <a:buClr>
                <a:schemeClr val="dk1"/>
              </a:buClr>
              <a:buSzPts val="2400"/>
              <a:buNone/>
            </a:pPr>
            <a:r>
              <a:rPr lang="en-US" sz="2400"/>
              <a:t>Default = N/A</a:t>
            </a:r>
            <a:endParaRPr/>
          </a:p>
          <a:p>
            <a:pPr indent="0" lvl="0" marL="0" rtl="0" algn="l">
              <a:lnSpc>
                <a:spcPct val="90000"/>
              </a:lnSpc>
              <a:spcBef>
                <a:spcPts val="1000"/>
              </a:spcBef>
              <a:spcAft>
                <a:spcPts val="0"/>
              </a:spcAft>
              <a:buClr>
                <a:schemeClr val="dk1"/>
              </a:buClr>
              <a:buSzPts val="2400"/>
              <a:buNone/>
            </a:pPr>
            <a:r>
              <a:rPr lang="en-US" sz="2400"/>
              <a:t>Each chan has 16 profile (channel word) regs that may hold freq, phase or amp data for modulation mode. Reg 0x04, 0x05, and 0x06 are dedicated reg for freq, phase and amp respectively (but the first word in modulation mode – ‘CW0’)</a:t>
            </a:r>
            <a:endParaRPr/>
          </a:p>
          <a:p>
            <a:pPr indent="0" lvl="0" marL="0" rtl="0" algn="l">
              <a:lnSpc>
                <a:spcPct val="90000"/>
              </a:lnSpc>
              <a:spcBef>
                <a:spcPts val="1000"/>
              </a:spcBef>
              <a:spcAft>
                <a:spcPts val="0"/>
              </a:spcAft>
              <a:buClr>
                <a:schemeClr val="dk1"/>
              </a:buClr>
              <a:buSzPts val="2400"/>
              <a:buNone/>
            </a:pPr>
            <a:r>
              <a:rPr lang="en-US" sz="2400"/>
              <a:t>Freq (32b), phase (14b) and amp (10b) word must be MS-bit aligned</a:t>
            </a:r>
            <a:endParaRPr/>
          </a:p>
          <a:p>
            <a:pPr indent="0" lvl="0" marL="0" rtl="0" algn="l">
              <a:lnSpc>
                <a:spcPct val="90000"/>
              </a:lnSpc>
              <a:spcBef>
                <a:spcPts val="1000"/>
              </a:spcBef>
              <a:spcAft>
                <a:spcPts val="0"/>
              </a:spcAft>
              <a:buClr>
                <a:schemeClr val="dk1"/>
              </a:buClr>
              <a:buSzPts val="2400"/>
              <a:buNone/>
            </a:pPr>
            <a:r>
              <a:rPr lang="en-US" sz="2400"/>
              <a:t>We want: 2-level mod so Reg0x0A (corresponding to P0=1) else P0=0 is 0x06</a:t>
            </a:r>
            <a:endParaRPr/>
          </a:p>
        </p:txBody>
      </p:sp>
      <p:sp>
        <p:nvSpPr>
          <p:cNvPr id="269" name="Google Shape;2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70" name="Google Shape;270;p19"/>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71" name="Google Shape;2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2" name="Google Shape;272;p19"/>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329725"/>
                <a:gridCol w="9123550"/>
              </a:tblGrid>
              <a:tr h="370850">
                <a:tc>
                  <a:txBody>
                    <a:bodyPr/>
                    <a:lstStyle/>
                    <a:p>
                      <a:pPr indent="0" lvl="0" marL="0" marR="0" rtl="0" algn="l">
                        <a:spcBef>
                          <a:spcPts val="0"/>
                        </a:spcBef>
                        <a:spcAft>
                          <a:spcPts val="0"/>
                        </a:spcAft>
                        <a:buNone/>
                      </a:pPr>
                      <a:r>
                        <a:rPr lang="en-US" sz="1800"/>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31:0</a:t>
                      </a:r>
                      <a:endParaRPr/>
                    </a:p>
                    <a:p>
                      <a:pPr indent="0" lvl="0" marL="0" marR="0" rtl="0" algn="l">
                        <a:spcBef>
                          <a:spcPts val="0"/>
                        </a:spcBef>
                        <a:spcAft>
                          <a:spcPts val="0"/>
                        </a:spcAft>
                        <a:buNone/>
                      </a:pPr>
                      <a:r>
                        <a:rPr lang="en-US" sz="1800"/>
                        <a:t>31:18</a:t>
                      </a:r>
                      <a:endParaRPr/>
                    </a:p>
                    <a:p>
                      <a:pPr indent="0" lvl="0" marL="0" marR="0" rtl="0" algn="l">
                        <a:spcBef>
                          <a:spcPts val="0"/>
                        </a:spcBef>
                        <a:spcAft>
                          <a:spcPts val="0"/>
                        </a:spcAft>
                        <a:buNone/>
                      </a:pPr>
                      <a:r>
                        <a:rPr lang="en-US" sz="1800"/>
                        <a:t>31:22</a:t>
                      </a:r>
                      <a:endParaRPr/>
                    </a:p>
                  </a:txBody>
                  <a:tcPr marT="45725" marB="45725" marR="91450" marL="91450"/>
                </a:tc>
                <a:tc>
                  <a:txBody>
                    <a:bodyPr/>
                    <a:lstStyle/>
                    <a:p>
                      <a:pPr indent="0" lvl="0" marL="0" marR="0" rtl="0" algn="l">
                        <a:spcBef>
                          <a:spcPts val="0"/>
                        </a:spcBef>
                        <a:spcAft>
                          <a:spcPts val="0"/>
                        </a:spcAft>
                        <a:buNone/>
                      </a:pPr>
                      <a:r>
                        <a:rPr lang="en-US" sz="1800"/>
                        <a:t>Freq Tuning Word, or </a:t>
                      </a:r>
                      <a:endParaRPr/>
                    </a:p>
                    <a:p>
                      <a:pPr indent="0" lvl="0" marL="0" marR="0" rtl="0" algn="l">
                        <a:spcBef>
                          <a:spcPts val="0"/>
                        </a:spcBef>
                        <a:spcAft>
                          <a:spcPts val="0"/>
                        </a:spcAft>
                        <a:buNone/>
                      </a:pPr>
                      <a:r>
                        <a:rPr lang="en-US" sz="1800"/>
                        <a:t>Phase Word, or </a:t>
                      </a:r>
                      <a:endParaRPr/>
                    </a:p>
                    <a:p>
                      <a:pPr indent="0" lvl="0" marL="0" marR="0" rtl="0" algn="l">
                        <a:spcBef>
                          <a:spcPts val="0"/>
                        </a:spcBef>
                        <a:spcAft>
                          <a:spcPts val="0"/>
                        </a:spcAft>
                        <a:buNone/>
                      </a:pPr>
                      <a:r>
                        <a:rPr lang="en-US" sz="1800"/>
                        <a:t>Amplitude Word</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idx="1" type="body"/>
          </p:nvPr>
        </p:nvSpPr>
        <p:spPr>
          <a:xfrm>
            <a:off x="838200" y="1825625"/>
            <a:ext cx="433647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Four  independent channels</a:t>
            </a:r>
            <a:endParaRPr/>
          </a:p>
          <a:p>
            <a:pPr indent="-228600" lvl="0" marL="228600" rtl="0" algn="l">
              <a:lnSpc>
                <a:spcPct val="90000"/>
              </a:lnSpc>
              <a:spcBef>
                <a:spcPts val="1000"/>
              </a:spcBef>
              <a:spcAft>
                <a:spcPts val="0"/>
              </a:spcAft>
              <a:buClr>
                <a:schemeClr val="dk1"/>
              </a:buClr>
              <a:buSzPts val="2400"/>
              <a:buChar char="•"/>
            </a:pPr>
            <a:r>
              <a:rPr lang="en-US" sz="2400"/>
              <a:t>Up to 500MSa/s each</a:t>
            </a:r>
            <a:endParaRPr/>
          </a:p>
          <a:p>
            <a:pPr indent="-228600" lvl="0" marL="228600" rtl="0" algn="l">
              <a:lnSpc>
                <a:spcPct val="90000"/>
              </a:lnSpc>
              <a:spcBef>
                <a:spcPts val="1000"/>
              </a:spcBef>
              <a:spcAft>
                <a:spcPts val="0"/>
              </a:spcAft>
              <a:buClr>
                <a:schemeClr val="dk1"/>
              </a:buClr>
              <a:buSzPts val="2400"/>
              <a:buChar char="•"/>
            </a:pPr>
            <a:r>
              <a:rPr lang="en-US" sz="2400"/>
              <a:t>FSK/PSK/ASK modulation control</a:t>
            </a:r>
            <a:endParaRPr/>
          </a:p>
          <a:p>
            <a:pPr indent="-228600" lvl="1" marL="685800" rtl="0" algn="l">
              <a:lnSpc>
                <a:spcPct val="90000"/>
              </a:lnSpc>
              <a:spcBef>
                <a:spcPts val="500"/>
              </a:spcBef>
              <a:spcAft>
                <a:spcPts val="0"/>
              </a:spcAft>
              <a:buClr>
                <a:schemeClr val="dk1"/>
              </a:buClr>
              <a:buSzPts val="2000"/>
              <a:buChar char="•"/>
            </a:pPr>
            <a:r>
              <a:rPr lang="en-US" sz="2000"/>
              <a:t>Up to 16-levels</a:t>
            </a:r>
            <a:endParaRPr/>
          </a:p>
          <a:p>
            <a:pPr indent="-228600" lvl="1" marL="685800" rtl="0" algn="l">
              <a:lnSpc>
                <a:spcPct val="90000"/>
              </a:lnSpc>
              <a:spcBef>
                <a:spcPts val="500"/>
              </a:spcBef>
              <a:spcAft>
                <a:spcPts val="0"/>
              </a:spcAft>
              <a:buClr>
                <a:schemeClr val="dk1"/>
              </a:buClr>
              <a:buSzPts val="2000"/>
              <a:buChar char="•"/>
            </a:pPr>
            <a:r>
              <a:rPr lang="en-US" sz="2000"/>
              <a:t>P0:P3 pins</a:t>
            </a:r>
            <a:endParaRPr/>
          </a:p>
          <a:p>
            <a:pPr indent="-228600" lvl="0" marL="228600" rtl="0" algn="l">
              <a:lnSpc>
                <a:spcPct val="90000"/>
              </a:lnSpc>
              <a:spcBef>
                <a:spcPts val="1000"/>
              </a:spcBef>
              <a:spcAft>
                <a:spcPts val="0"/>
              </a:spcAft>
              <a:buClr>
                <a:schemeClr val="dk1"/>
              </a:buClr>
              <a:buSzPts val="2400"/>
              <a:buChar char="•"/>
            </a:pPr>
            <a:r>
              <a:rPr lang="en-US" sz="2400"/>
              <a:t>10bit output amplitude resolution (DAC)</a:t>
            </a:r>
            <a:endParaRPr/>
          </a:p>
          <a:p>
            <a:pPr indent="-228600" lvl="0" marL="228600" rtl="0" algn="l">
              <a:lnSpc>
                <a:spcPct val="90000"/>
              </a:lnSpc>
              <a:spcBef>
                <a:spcPts val="1000"/>
              </a:spcBef>
              <a:spcAft>
                <a:spcPts val="0"/>
              </a:spcAft>
              <a:buClr>
                <a:schemeClr val="dk1"/>
              </a:buClr>
              <a:buSzPts val="2400"/>
              <a:buChar char="•"/>
            </a:pPr>
            <a:r>
              <a:rPr lang="en-US" sz="2400"/>
              <a:t>14bit phase offset resolution (32-bit accumulation)</a:t>
            </a:r>
            <a:endParaRPr/>
          </a:p>
          <a:p>
            <a:pPr indent="-76200" lvl="0" marL="228600" rtl="0" algn="l">
              <a:lnSpc>
                <a:spcPct val="90000"/>
              </a:lnSpc>
              <a:spcBef>
                <a:spcPts val="1000"/>
              </a:spcBef>
              <a:spcAft>
                <a:spcPts val="0"/>
              </a:spcAft>
              <a:buClr>
                <a:schemeClr val="dk1"/>
              </a:buClr>
              <a:buSzPts val="2400"/>
              <a:buNone/>
            </a:pPr>
            <a:r>
              <a:t/>
            </a:r>
            <a:endParaRPr sz="2400"/>
          </a:p>
          <a:p>
            <a:pPr indent="-101600" lvl="0" marL="228600" rtl="0" algn="l">
              <a:lnSpc>
                <a:spcPct val="90000"/>
              </a:lnSpc>
              <a:spcBef>
                <a:spcPts val="1000"/>
              </a:spcBef>
              <a:spcAft>
                <a:spcPts val="0"/>
              </a:spcAft>
              <a:buClr>
                <a:schemeClr val="dk1"/>
              </a:buClr>
              <a:buSzPts val="2000"/>
              <a:buNone/>
            </a:pPr>
            <a:r>
              <a:t/>
            </a:r>
            <a:endParaRPr sz="2000"/>
          </a:p>
        </p:txBody>
      </p:sp>
      <p:sp>
        <p:nvSpPr>
          <p:cNvPr id="100" name="Google Shape;10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AD9959</a:t>
            </a:r>
            <a:endParaRPr/>
          </a:p>
        </p:txBody>
      </p:sp>
      <p:sp>
        <p:nvSpPr>
          <p:cNvPr id="101" name="Google Shape;101;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02" name="Google Shape;102;p2"/>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4" name="Google Shape;104;p2"/>
          <p:cNvPicPr preferRelativeResize="0"/>
          <p:nvPr/>
        </p:nvPicPr>
        <p:blipFill rotWithShape="1">
          <a:blip r:embed="rId3">
            <a:alphaModFix/>
          </a:blip>
          <a:srcRect b="0" l="0" r="0" t="0"/>
          <a:stretch/>
        </p:blipFill>
        <p:spPr>
          <a:xfrm>
            <a:off x="4788184" y="824524"/>
            <a:ext cx="7331720" cy="52089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Writing to DDS: AM modulation of sine out</a:t>
            </a:r>
            <a:endParaRPr/>
          </a:p>
        </p:txBody>
      </p:sp>
      <p:sp>
        <p:nvSpPr>
          <p:cNvPr id="278" name="Google Shape;278;p20"/>
          <p:cNvSpPr txBox="1"/>
          <p:nvPr>
            <p:ph idx="1" type="body"/>
          </p:nvPr>
        </p:nvSpPr>
        <p:spPr>
          <a:xfrm>
            <a:off x="838200" y="1569342"/>
            <a:ext cx="5247707" cy="478700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None/>
            </a:pPr>
            <a:r>
              <a:rPr b="1" lang="en-US" sz="1200"/>
              <a:t>INSTR	PAYLOAD	Description</a:t>
            </a:r>
            <a:endParaRPr/>
          </a:p>
          <a:p>
            <a:pPr indent="0" lvl="0" marL="0" rtl="0" algn="l">
              <a:lnSpc>
                <a:spcPct val="90000"/>
              </a:lnSpc>
              <a:spcBef>
                <a:spcPts val="1000"/>
              </a:spcBef>
              <a:spcAft>
                <a:spcPts val="0"/>
              </a:spcAft>
              <a:buClr>
                <a:schemeClr val="dk1"/>
              </a:buClr>
              <a:buSzPts val="1200"/>
              <a:buNone/>
            </a:pPr>
            <a:r>
              <a:rPr lang="en-US" sz="1200"/>
              <a:t>0x00	0x10	CSR: Enable reg writes for CH0 (OctopusCH3)</a:t>
            </a:r>
            <a:endParaRPr/>
          </a:p>
          <a:p>
            <a:pPr indent="0" lvl="0" marL="0" rtl="0" algn="l">
              <a:lnSpc>
                <a:spcPct val="90000"/>
              </a:lnSpc>
              <a:spcBef>
                <a:spcPts val="1000"/>
              </a:spcBef>
              <a:spcAft>
                <a:spcPts val="0"/>
              </a:spcAft>
              <a:buClr>
                <a:schemeClr val="dk1"/>
              </a:buClr>
              <a:buSzPts val="1200"/>
              <a:buNone/>
            </a:pPr>
            <a:r>
              <a:rPr lang="en-US" sz="1200"/>
              <a:t>0x01	0xD00000     	FR1: 500MHz sysclk</a:t>
            </a:r>
            <a:endParaRPr sz="1200"/>
          </a:p>
          <a:p>
            <a:pPr indent="0" lvl="0" marL="0" rtl="0" algn="l">
              <a:lnSpc>
                <a:spcPct val="90000"/>
              </a:lnSpc>
              <a:spcBef>
                <a:spcPts val="1000"/>
              </a:spcBef>
              <a:spcAft>
                <a:spcPts val="0"/>
              </a:spcAft>
              <a:buClr>
                <a:schemeClr val="dk1"/>
              </a:buClr>
              <a:buSzPts val="1200"/>
              <a:buNone/>
            </a:pPr>
            <a:r>
              <a:rPr lang="en-US" sz="1200"/>
              <a:t>0x02	0x0000	FR2: [Default]</a:t>
            </a:r>
            <a:endParaRPr/>
          </a:p>
          <a:p>
            <a:pPr indent="0" lvl="0" marL="0" rtl="0" algn="l">
              <a:lnSpc>
                <a:spcPct val="90000"/>
              </a:lnSpc>
              <a:spcBef>
                <a:spcPts val="1000"/>
              </a:spcBef>
              <a:spcAft>
                <a:spcPts val="0"/>
              </a:spcAft>
              <a:buClr>
                <a:schemeClr val="dk1"/>
              </a:buClr>
              <a:buSzPts val="1200"/>
              <a:buNone/>
            </a:pPr>
            <a:r>
              <a:rPr lang="en-US" sz="1200"/>
              <a:t>0x03	0x400315	CFR: Amp mod, DAC FS, autoclear sweep,acc </a:t>
            </a:r>
            <a:endParaRPr/>
          </a:p>
          <a:p>
            <a:pPr indent="0" lvl="0" marL="0" rtl="0" algn="l">
              <a:lnSpc>
                <a:spcPct val="90000"/>
              </a:lnSpc>
              <a:spcBef>
                <a:spcPts val="1000"/>
              </a:spcBef>
              <a:spcAft>
                <a:spcPts val="0"/>
              </a:spcAft>
              <a:buClr>
                <a:schemeClr val="dk1"/>
              </a:buClr>
              <a:buSzPts val="1200"/>
              <a:buNone/>
            </a:pPr>
            <a:r>
              <a:rPr lang="en-US" sz="1200"/>
              <a:t>0x04	FTW	FTW = (f</a:t>
            </a:r>
            <a:r>
              <a:rPr baseline="-25000" lang="en-US" sz="1200"/>
              <a:t>out </a:t>
            </a:r>
            <a:r>
              <a:rPr lang="en-US" sz="1200"/>
              <a:t>/ 500MHz)* 2</a:t>
            </a:r>
            <a:r>
              <a:rPr baseline="30000" lang="en-US" sz="1200"/>
              <a:t>32</a:t>
            </a:r>
            <a:endParaRPr/>
          </a:p>
          <a:p>
            <a:pPr indent="0" lvl="0" marL="0" rtl="0" algn="l">
              <a:lnSpc>
                <a:spcPct val="90000"/>
              </a:lnSpc>
              <a:spcBef>
                <a:spcPts val="1000"/>
              </a:spcBef>
              <a:spcAft>
                <a:spcPts val="0"/>
              </a:spcAft>
              <a:buClr>
                <a:schemeClr val="dk1"/>
              </a:buClr>
              <a:buSzPts val="1200"/>
              <a:buNone/>
            </a:pPr>
            <a:r>
              <a:rPr lang="en-US" sz="1200"/>
              <a:t>	E.g. FTW = 0x08888888 is 16.667MHz (use for debug)</a:t>
            </a:r>
            <a:endParaRPr/>
          </a:p>
          <a:p>
            <a:pPr indent="0" lvl="0" marL="0" rtl="0" algn="l">
              <a:lnSpc>
                <a:spcPct val="90000"/>
              </a:lnSpc>
              <a:spcBef>
                <a:spcPts val="1000"/>
              </a:spcBef>
              <a:spcAft>
                <a:spcPts val="0"/>
              </a:spcAft>
              <a:buClr>
                <a:schemeClr val="dk1"/>
              </a:buClr>
              <a:buSzPts val="1200"/>
              <a:buNone/>
            </a:pPr>
            <a:r>
              <a:rPr lang="en-US" sz="1200"/>
              <a:t>0x05	0x0000	CPOW: chan phase offset word </a:t>
            </a:r>
            <a:endParaRPr/>
          </a:p>
          <a:p>
            <a:pPr indent="0" lvl="0" marL="0" rtl="0" algn="l">
              <a:lnSpc>
                <a:spcPct val="90000"/>
              </a:lnSpc>
              <a:spcBef>
                <a:spcPts val="1000"/>
              </a:spcBef>
              <a:spcAft>
                <a:spcPts val="0"/>
              </a:spcAft>
              <a:buClr>
                <a:schemeClr val="dk1"/>
              </a:buClr>
              <a:buSzPts val="1200"/>
              <a:buNone/>
            </a:pPr>
            <a:r>
              <a:rPr lang="en-US" sz="1200"/>
              <a:t>0x06	0x000000	ACR: off, automatic output scaling (ASF=0)</a:t>
            </a:r>
            <a:endParaRPr/>
          </a:p>
          <a:p>
            <a:pPr indent="0" lvl="0" marL="0" rtl="0" algn="l">
              <a:lnSpc>
                <a:spcPct val="90000"/>
              </a:lnSpc>
              <a:spcBef>
                <a:spcPts val="1000"/>
              </a:spcBef>
              <a:spcAft>
                <a:spcPts val="0"/>
              </a:spcAft>
              <a:buClr>
                <a:srgbClr val="A5A5A5"/>
              </a:buClr>
              <a:buSzPts val="1200"/>
              <a:buNone/>
            </a:pPr>
            <a:r>
              <a:rPr lang="en-US" sz="1200">
                <a:solidFill>
                  <a:srgbClr val="A5A5A5"/>
                </a:solidFill>
              </a:rPr>
              <a:t>0x07	0x0000	LSRR &lt;unused, maybe don’t write this&gt;</a:t>
            </a:r>
            <a:endParaRPr/>
          </a:p>
          <a:p>
            <a:pPr indent="0" lvl="0" marL="0" rtl="0" algn="l">
              <a:lnSpc>
                <a:spcPct val="90000"/>
              </a:lnSpc>
              <a:spcBef>
                <a:spcPts val="1000"/>
              </a:spcBef>
              <a:spcAft>
                <a:spcPts val="0"/>
              </a:spcAft>
              <a:buClr>
                <a:srgbClr val="A5A5A5"/>
              </a:buClr>
              <a:buSzPts val="1200"/>
              <a:buNone/>
            </a:pPr>
            <a:r>
              <a:rPr lang="en-US" sz="1200">
                <a:solidFill>
                  <a:srgbClr val="A5A5A5"/>
                </a:solidFill>
              </a:rPr>
              <a:t>0x08	0x00000000 	LSRR:RDW &lt;unused, maybe don’t write this&gt;</a:t>
            </a:r>
            <a:endParaRPr/>
          </a:p>
          <a:p>
            <a:pPr indent="0" lvl="0" marL="0" rtl="0" algn="l">
              <a:lnSpc>
                <a:spcPct val="90000"/>
              </a:lnSpc>
              <a:spcBef>
                <a:spcPts val="1000"/>
              </a:spcBef>
              <a:spcAft>
                <a:spcPts val="0"/>
              </a:spcAft>
              <a:buClr>
                <a:srgbClr val="A5A5A5"/>
              </a:buClr>
              <a:buSzPts val="1200"/>
              <a:buNone/>
            </a:pPr>
            <a:r>
              <a:rPr lang="en-US" sz="1200">
                <a:solidFill>
                  <a:srgbClr val="A5A5A5"/>
                </a:solidFill>
              </a:rPr>
              <a:t>0x09	0x00000000	LSRR:FDW &lt;unused, maybe don’t write this&gt;</a:t>
            </a:r>
            <a:endParaRPr/>
          </a:p>
          <a:p>
            <a:pPr indent="0" lvl="0" marL="0" rtl="0" algn="l">
              <a:lnSpc>
                <a:spcPct val="90000"/>
              </a:lnSpc>
              <a:spcBef>
                <a:spcPts val="1000"/>
              </a:spcBef>
              <a:spcAft>
                <a:spcPts val="0"/>
              </a:spcAft>
              <a:buClr>
                <a:schemeClr val="dk1"/>
              </a:buClr>
              <a:buSzPts val="1200"/>
              <a:buNone/>
            </a:pPr>
            <a:r>
              <a:rPr lang="en-US" sz="1200"/>
              <a:t>0x0A	0xFC000000	CW1 (ASF=all 1’s)</a:t>
            </a:r>
            <a:endParaRPr/>
          </a:p>
          <a:p>
            <a:pPr indent="0" lvl="0" marL="0" rtl="0" algn="l">
              <a:lnSpc>
                <a:spcPct val="90000"/>
              </a:lnSpc>
              <a:spcBef>
                <a:spcPts val="1000"/>
              </a:spcBef>
              <a:spcAft>
                <a:spcPts val="0"/>
              </a:spcAft>
              <a:buClr>
                <a:srgbClr val="A5A5A5"/>
              </a:buClr>
              <a:buSzPts val="1200"/>
              <a:buNone/>
            </a:pPr>
            <a:r>
              <a:rPr lang="en-US" sz="1200">
                <a:solidFill>
                  <a:srgbClr val="A5A5A5"/>
                </a:solidFill>
              </a:rPr>
              <a:t>0x0B to 0x18	0x00000000	CW2 to CW15 &lt;unused, maybe don’t write this&gt;</a:t>
            </a:r>
            <a:endParaRPr/>
          </a:p>
          <a:p>
            <a:pPr indent="0" lvl="0" marL="0" rtl="0" algn="l">
              <a:lnSpc>
                <a:spcPct val="90000"/>
              </a:lnSpc>
              <a:spcBef>
                <a:spcPts val="1000"/>
              </a:spcBef>
              <a:spcAft>
                <a:spcPts val="0"/>
              </a:spcAft>
              <a:buClr>
                <a:schemeClr val="dk1"/>
              </a:buClr>
              <a:buSzPts val="1200"/>
              <a:buNone/>
            </a:pPr>
            <a:r>
              <a:rPr lang="en-US" sz="1200"/>
              <a:t>0x00	0x00	CSR: Disable reg writes for all CH0:3</a:t>
            </a:r>
            <a:endParaRPr/>
          </a:p>
          <a:p>
            <a:pPr indent="0" lvl="0" marL="0" rtl="0" algn="l">
              <a:lnSpc>
                <a:spcPct val="90000"/>
              </a:lnSpc>
              <a:spcBef>
                <a:spcPts val="1000"/>
              </a:spcBef>
              <a:spcAft>
                <a:spcPts val="0"/>
              </a:spcAft>
              <a:buClr>
                <a:schemeClr val="dk1"/>
              </a:buClr>
              <a:buSzPts val="1200"/>
              <a:buNone/>
            </a:pPr>
            <a:r>
              <a:t/>
            </a:r>
            <a:endParaRPr sz="1200"/>
          </a:p>
          <a:p>
            <a:pPr indent="0" lvl="0" marL="0" rtl="0" algn="l">
              <a:lnSpc>
                <a:spcPct val="90000"/>
              </a:lnSpc>
              <a:spcBef>
                <a:spcPts val="1000"/>
              </a:spcBef>
              <a:spcAft>
                <a:spcPts val="0"/>
              </a:spcAft>
              <a:buClr>
                <a:schemeClr val="dk1"/>
              </a:buClr>
              <a:buSzPts val="1200"/>
              <a:buNone/>
            </a:pPr>
            <a:r>
              <a:t/>
            </a:r>
            <a:endParaRPr sz="1200"/>
          </a:p>
        </p:txBody>
      </p:sp>
      <p:sp>
        <p:nvSpPr>
          <p:cNvPr id="279" name="Google Shape;27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80" name="Google Shape;280;p20"/>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81" name="Google Shape;28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20"/>
          <p:cNvSpPr txBox="1"/>
          <p:nvPr/>
        </p:nvSpPr>
        <p:spPr>
          <a:xfrm>
            <a:off x="6096000" y="1569343"/>
            <a:ext cx="5257800" cy="478700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sz="1200">
                <a:solidFill>
                  <a:schemeClr val="dk1"/>
                </a:solidFill>
                <a:latin typeface="Calibri"/>
                <a:ea typeface="Calibri"/>
                <a:cs typeface="Calibri"/>
                <a:sym typeface="Calibri"/>
              </a:rPr>
              <a:t>INSTR cont.	PAYLOAD cont. Description cont.</a:t>
            </a:r>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0x00	0x20 	CSR: Enable reg writes for CH1 (OctopusCH4)</a:t>
            </a:r>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&lt;same writes for 0x01:0x06 and 0x0A, but 0x04 FTW=0x04444444 (8.333MHz)&gt;</a:t>
            </a:r>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0x00	0x00	CSR: Disable reg writes for all CH0:3</a:t>
            </a:r>
            <a:endParaRPr/>
          </a:p>
          <a:p>
            <a:pPr indent="0" lvl="0" marL="0" marR="0" rtl="0" algn="l">
              <a:lnSpc>
                <a:spcPct val="90000"/>
              </a:lnSpc>
              <a:spcBef>
                <a:spcPts val="10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0x00	0x20 	CSR: Enable reg writes for CH2 (OctopusCH1)</a:t>
            </a:r>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&lt;same writes for 0x01:0x06 and 0x0A, but 0x04 FTW=0x02222222 (4.167MHz)</a:t>
            </a:r>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0x00	0x00	CSR: Disable reg writes for all CH0:3</a:t>
            </a:r>
            <a:endParaRPr/>
          </a:p>
          <a:p>
            <a:pPr indent="0" lvl="0" marL="0" marR="0" rtl="0" algn="l">
              <a:lnSpc>
                <a:spcPct val="90000"/>
              </a:lnSpc>
              <a:spcBef>
                <a:spcPts val="10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0x00	0x40	CSR: Enable reg writes for CH3 (OctopusCH2)</a:t>
            </a:r>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&lt;same writes for 0x01:0x06 and 0x0A, but 0x04 FTW=0x01111111 (2.083MHz)</a:t>
            </a:r>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0x00	0x00  	CSR: Disable reg writes for all CH0:3</a:t>
            </a:r>
            <a:endParaRPr/>
          </a:p>
          <a:p>
            <a:pPr indent="0" lvl="0" marL="0" marR="0" rtl="0" algn="l">
              <a:lnSpc>
                <a:spcPct val="90000"/>
              </a:lnSpc>
              <a:spcBef>
                <a:spcPts val="10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200"/>
              <a:buFont typeface="Arial"/>
              <a:buNone/>
            </a:pPr>
            <a:r>
              <a:rPr lang="en-US" sz="1200">
                <a:solidFill>
                  <a:schemeClr val="dk1"/>
                </a:solidFill>
                <a:latin typeface="Calibri"/>
                <a:ea typeface="Calibri"/>
                <a:cs typeface="Calibri"/>
                <a:sym typeface="Calibri"/>
              </a:rPr>
              <a:t>Issue I/O_Update</a:t>
            </a:r>
            <a:endParaRPr sz="12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Writing to Octopus: AM modulation</a:t>
            </a:r>
            <a:endParaRPr/>
          </a:p>
        </p:txBody>
      </p:sp>
      <p:sp>
        <p:nvSpPr>
          <p:cNvPr id="288" name="Google Shape;288;p21"/>
          <p:cNvSpPr txBox="1"/>
          <p:nvPr>
            <p:ph idx="1" type="body"/>
          </p:nvPr>
        </p:nvSpPr>
        <p:spPr>
          <a:xfrm>
            <a:off x="838200" y="1825625"/>
            <a:ext cx="52578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DDS SPI:</a:t>
            </a:r>
            <a:endParaRPr/>
          </a:p>
          <a:p>
            <a:pPr indent="0" lvl="1" marL="457200" rtl="0" algn="l">
              <a:lnSpc>
                <a:spcPct val="90000"/>
              </a:lnSpc>
              <a:spcBef>
                <a:spcPts val="500"/>
              </a:spcBef>
              <a:spcAft>
                <a:spcPts val="0"/>
              </a:spcAft>
              <a:buClr>
                <a:schemeClr val="dk1"/>
              </a:buClr>
              <a:buSzPts val="1600"/>
              <a:buNone/>
            </a:pPr>
            <a:r>
              <a:rPr lang="en-US" sz="1600"/>
              <a:t>1B Instruction Byte + 1 to 4B payload</a:t>
            </a:r>
            <a:endParaRPr/>
          </a:p>
          <a:p>
            <a:pPr indent="0" lvl="1" marL="457200" rtl="0" algn="l">
              <a:lnSpc>
                <a:spcPct val="90000"/>
              </a:lnSpc>
              <a:spcBef>
                <a:spcPts val="500"/>
              </a:spcBef>
              <a:spcAft>
                <a:spcPts val="0"/>
              </a:spcAft>
              <a:buClr>
                <a:schemeClr val="dk1"/>
              </a:buClr>
              <a:buSzPts val="1600"/>
              <a:buNone/>
            </a:pPr>
            <a:r>
              <a:rPr lang="en-US" sz="1600"/>
              <a:t>3bits for Byte count of read/write payload</a:t>
            </a:r>
            <a:endParaRPr/>
          </a:p>
          <a:p>
            <a:pPr indent="0" lvl="1" marL="457200" rtl="0" algn="l">
              <a:lnSpc>
                <a:spcPct val="90000"/>
              </a:lnSpc>
              <a:spcBef>
                <a:spcPts val="500"/>
              </a:spcBef>
              <a:spcAft>
                <a:spcPts val="0"/>
              </a:spcAft>
              <a:buClr>
                <a:schemeClr val="dk1"/>
              </a:buClr>
              <a:buSzPts val="1600"/>
              <a:buNone/>
            </a:pPr>
            <a:r>
              <a:rPr lang="en-US" sz="1600"/>
              <a:t>Ctrl_reg for “Go” -&gt; write/read of spi reg</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1b I/O_Update pulse  </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5b*4 (20b) for P0:P3 mux select out of GPIO</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4b enable for output driver amp</a:t>
            </a:r>
            <a:endParaRPr/>
          </a:p>
          <a:p>
            <a:pPr indent="0" lvl="0" marL="0" rtl="0" algn="l">
              <a:lnSpc>
                <a:spcPct val="90000"/>
              </a:lnSpc>
              <a:spcBef>
                <a:spcPts val="1000"/>
              </a:spcBef>
              <a:spcAft>
                <a:spcPts val="0"/>
              </a:spcAft>
              <a:buClr>
                <a:schemeClr val="dk1"/>
              </a:buClr>
              <a:buSzPts val="2000"/>
              <a:buNone/>
            </a:pPr>
            <a:r>
              <a:t/>
            </a:r>
            <a:endParaRPr sz="2000"/>
          </a:p>
        </p:txBody>
      </p:sp>
      <p:sp>
        <p:nvSpPr>
          <p:cNvPr id="289" name="Google Shape;28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290" name="Google Shape;290;p21"/>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291" name="Google Shape;29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21"/>
          <p:cNvSpPr txBox="1"/>
          <p:nvPr/>
        </p:nvSpPr>
        <p:spPr>
          <a:xfrm>
            <a:off x="6780287" y="1847556"/>
            <a:ext cx="259988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800"/>
              <a:buFont typeface="Arial"/>
              <a:buNone/>
            </a:pPr>
            <a:r>
              <a:rPr lang="en-US" sz="800">
                <a:solidFill>
                  <a:schemeClr val="dk1"/>
                </a:solidFill>
                <a:latin typeface="Calibri"/>
                <a:ea typeface="Calibri"/>
                <a:cs typeface="Calibri"/>
                <a:sym typeface="Calibri"/>
              </a:rPr>
              <a:t>INST	NUM	PAYLOAD</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BYTE	BYTES	BYTE(S)</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0x00	1	0x10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0x01	3	0xD00000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0x02	2	0x0000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0x03	3	0x400315</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0x04	4	0x08888888</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0x05	2	0x0000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0x06	3	0x000000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0x0A	4	0xFC000000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0x00	1	0x00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0x00	1	0x20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0x01	3	0xD00000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0x02	2	0x0000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0x03	3	0x400315</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0x04	4	0x04444444</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0x05	2	0x0000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0x06	3	0x000000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0x0A	4	0xFC000000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0x00	1	0x00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0x00	1	0x40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0x01	3	0xD00000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0x02	2	0x0000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0x03	3	0x400315</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0x04	4	0x02222222</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0x05	2	0x0000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0x06	3	0x000000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0x0A	4	0xFC000000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0x00	1	0x00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0x00	1	0x80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0x01	3	0xD00000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0x02	2	0x0000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0x03	3	0x400315</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0x04	4	0x01111111</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0x05	2	0x0000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0x06	3	0x000000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0x0A	4	0xFC000000</a:t>
            </a:r>
            <a:endParaRPr/>
          </a:p>
          <a:p>
            <a:pPr indent="0" lvl="0" marL="0" marR="0" rtl="0" algn="l">
              <a:lnSpc>
                <a:spcPct val="70000"/>
              </a:lnSpc>
              <a:spcBef>
                <a:spcPts val="200"/>
              </a:spcBef>
              <a:spcAft>
                <a:spcPts val="0"/>
              </a:spcAft>
              <a:buClr>
                <a:schemeClr val="dk1"/>
              </a:buClr>
              <a:buSzPts val="800"/>
              <a:buFont typeface="Arial"/>
              <a:buNone/>
            </a:pPr>
            <a:r>
              <a:rPr lang="en-US" sz="800">
                <a:solidFill>
                  <a:schemeClr val="dk1"/>
                </a:solidFill>
                <a:latin typeface="Calibri"/>
                <a:ea typeface="Calibri"/>
                <a:cs typeface="Calibri"/>
                <a:sym typeface="Calibri"/>
              </a:rPr>
              <a:t>0x00	1	0x00</a:t>
            </a:r>
            <a:endParaRPr/>
          </a:p>
        </p:txBody>
      </p:sp>
      <p:sp>
        <p:nvSpPr>
          <p:cNvPr id="293" name="Google Shape;293;p21"/>
          <p:cNvSpPr/>
          <p:nvPr/>
        </p:nvSpPr>
        <p:spPr>
          <a:xfrm>
            <a:off x="5468234" y="1792172"/>
            <a:ext cx="987067" cy="4406722"/>
          </a:xfrm>
          <a:prstGeom prst="leftBrace">
            <a:avLst>
              <a:gd fmla="val 36554" name="adj1"/>
              <a:gd fmla="val 19576"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Option 2. FM modulation (vs AM)</a:t>
            </a:r>
            <a:endParaRPr/>
          </a:p>
        </p:txBody>
      </p:sp>
      <p:sp>
        <p:nvSpPr>
          <p:cNvPr id="299" name="Google Shape;29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What changes (marked in </a:t>
            </a:r>
            <a:r>
              <a:rPr lang="en-US">
                <a:solidFill>
                  <a:srgbClr val="FF0000"/>
                </a:solidFill>
              </a:rPr>
              <a:t>red</a:t>
            </a:r>
            <a:r>
              <a:rPr lang="en-US"/>
              <a:t>) for FM modulation</a:t>
            </a:r>
            <a:endParaRPr/>
          </a:p>
          <a:p>
            <a:pPr indent="0" lvl="1" marL="457200" rtl="0" algn="l">
              <a:lnSpc>
                <a:spcPct val="90000"/>
              </a:lnSpc>
              <a:spcBef>
                <a:spcPts val="500"/>
              </a:spcBef>
              <a:spcAft>
                <a:spcPts val="0"/>
              </a:spcAft>
              <a:buClr>
                <a:schemeClr val="dk1"/>
              </a:buClr>
              <a:buSzPts val="1600"/>
              <a:buNone/>
            </a:pPr>
            <a:r>
              <a:rPr lang="en-US" sz="1600"/>
              <a:t>Addr 0x03 CFR: </a:t>
            </a:r>
            <a:r>
              <a:rPr lang="en-US" sz="1600">
                <a:solidFill>
                  <a:srgbClr val="FF0000"/>
                </a:solidFill>
              </a:rPr>
              <a:t>10</a:t>
            </a:r>
            <a:r>
              <a:rPr lang="en-US" sz="1600"/>
              <a:t>_000000__0_0_0_00_0_11__0_0_0_1_0_1_0_1  🡪 0x</a:t>
            </a:r>
            <a:r>
              <a:rPr lang="en-US" sz="1600">
                <a:solidFill>
                  <a:srgbClr val="FF0000"/>
                </a:solidFill>
              </a:rPr>
              <a:t>8</a:t>
            </a:r>
            <a:r>
              <a:rPr lang="en-US" sz="1600"/>
              <a:t>000315</a:t>
            </a:r>
            <a:endParaRPr sz="1600"/>
          </a:p>
          <a:p>
            <a:pPr indent="0" lvl="1" marL="457200" rtl="0" algn="l">
              <a:lnSpc>
                <a:spcPct val="90000"/>
              </a:lnSpc>
              <a:spcBef>
                <a:spcPts val="500"/>
              </a:spcBef>
              <a:spcAft>
                <a:spcPts val="0"/>
              </a:spcAft>
              <a:buClr>
                <a:schemeClr val="dk1"/>
              </a:buClr>
              <a:buSzPts val="1600"/>
              <a:buNone/>
            </a:pPr>
            <a:r>
              <a:rPr lang="en-US" sz="1600"/>
              <a:t>	Modulation mode 01-&gt;10 (FM)</a:t>
            </a:r>
            <a:endParaRPr/>
          </a:p>
          <a:p>
            <a:pPr indent="0" lvl="1" marL="457200" rtl="0" algn="l">
              <a:lnSpc>
                <a:spcPct val="90000"/>
              </a:lnSpc>
              <a:spcBef>
                <a:spcPts val="500"/>
              </a:spcBef>
              <a:spcAft>
                <a:spcPts val="0"/>
              </a:spcAft>
              <a:buClr>
                <a:schemeClr val="dk1"/>
              </a:buClr>
              <a:buSzPts val="1600"/>
              <a:buNone/>
            </a:pPr>
            <a:r>
              <a:rPr lang="en-US" sz="1600"/>
              <a:t>Addr 0x04 CW0: 🡪 </a:t>
            </a:r>
            <a:r>
              <a:rPr lang="en-US" sz="1600">
                <a:solidFill>
                  <a:srgbClr val="FF0000"/>
                </a:solidFill>
              </a:rPr>
              <a:t>0x00000000</a:t>
            </a:r>
            <a:endParaRPr/>
          </a:p>
          <a:p>
            <a:pPr indent="0" lvl="1" marL="457200" rtl="0" algn="l">
              <a:lnSpc>
                <a:spcPct val="90000"/>
              </a:lnSpc>
              <a:spcBef>
                <a:spcPts val="500"/>
              </a:spcBef>
              <a:spcAft>
                <a:spcPts val="0"/>
              </a:spcAft>
              <a:buClr>
                <a:schemeClr val="dk1"/>
              </a:buClr>
              <a:buSzPts val="1600"/>
              <a:buNone/>
            </a:pPr>
            <a:r>
              <a:rPr lang="en-US" sz="1600"/>
              <a:t>	Off for P=0</a:t>
            </a:r>
            <a:endParaRPr/>
          </a:p>
          <a:p>
            <a:pPr indent="0" lvl="1" marL="457200" rtl="0" algn="l">
              <a:lnSpc>
                <a:spcPct val="90000"/>
              </a:lnSpc>
              <a:spcBef>
                <a:spcPts val="500"/>
              </a:spcBef>
              <a:spcAft>
                <a:spcPts val="0"/>
              </a:spcAft>
              <a:buClr>
                <a:schemeClr val="dk1"/>
              </a:buClr>
              <a:buSzPts val="1600"/>
              <a:buNone/>
            </a:pPr>
            <a:r>
              <a:rPr lang="en-US" sz="1600"/>
              <a:t>Addr 0x06 ACR: 🡪 0x000</a:t>
            </a:r>
            <a:r>
              <a:rPr lang="en-US" sz="1600">
                <a:solidFill>
                  <a:srgbClr val="FF0000"/>
                </a:solidFill>
              </a:rPr>
              <a:t>3FF</a:t>
            </a:r>
            <a:endParaRPr sz="1600"/>
          </a:p>
          <a:p>
            <a:pPr indent="0" lvl="1" marL="457200" rtl="0" algn="l">
              <a:lnSpc>
                <a:spcPct val="90000"/>
              </a:lnSpc>
              <a:spcBef>
                <a:spcPts val="500"/>
              </a:spcBef>
              <a:spcAft>
                <a:spcPts val="0"/>
              </a:spcAft>
              <a:buClr>
                <a:schemeClr val="dk1"/>
              </a:buClr>
              <a:buSzPts val="1600"/>
              <a:buNone/>
            </a:pPr>
            <a:r>
              <a:rPr lang="en-US" sz="1600"/>
              <a:t>	Amplitude Scale Factor (ASF) = 0x3FF (full scale) &lt;may not be needed?&gt;</a:t>
            </a:r>
            <a:endParaRPr/>
          </a:p>
          <a:p>
            <a:pPr indent="0" lvl="1" marL="457200" rtl="0" algn="l">
              <a:lnSpc>
                <a:spcPct val="90000"/>
              </a:lnSpc>
              <a:spcBef>
                <a:spcPts val="500"/>
              </a:spcBef>
              <a:spcAft>
                <a:spcPts val="0"/>
              </a:spcAft>
              <a:buClr>
                <a:schemeClr val="dk1"/>
              </a:buClr>
              <a:buSzPts val="1600"/>
              <a:buNone/>
            </a:pPr>
            <a:r>
              <a:rPr lang="en-US" sz="1600"/>
              <a:t>Addr 0xA0 CW1: FTW = (f</a:t>
            </a:r>
            <a:r>
              <a:rPr baseline="-25000" lang="en-US" sz="1600"/>
              <a:t>out </a:t>
            </a:r>
            <a:r>
              <a:rPr lang="en-US" sz="1600"/>
              <a:t>/ 500MHz)* 2</a:t>
            </a:r>
            <a:r>
              <a:rPr baseline="30000" lang="en-US" sz="1600"/>
              <a:t>32 </a:t>
            </a:r>
            <a:r>
              <a:rPr lang="en-US" sz="1600"/>
              <a:t> E.g</a:t>
            </a:r>
            <a:r>
              <a:rPr lang="en-US" sz="1600">
                <a:solidFill>
                  <a:srgbClr val="FF0000"/>
                </a:solidFill>
              </a:rPr>
              <a:t>. 0x33333333 </a:t>
            </a:r>
            <a:r>
              <a:rPr lang="en-US" sz="1600"/>
              <a:t>for 100MHz output</a:t>
            </a:r>
            <a:endParaRPr/>
          </a:p>
          <a:p>
            <a:pPr indent="0" lvl="1" marL="457200" rtl="0" algn="l">
              <a:lnSpc>
                <a:spcPct val="90000"/>
              </a:lnSpc>
              <a:spcBef>
                <a:spcPts val="500"/>
              </a:spcBef>
              <a:spcAft>
                <a:spcPts val="0"/>
              </a:spcAft>
              <a:buClr>
                <a:schemeClr val="dk1"/>
              </a:buClr>
              <a:buSzPts val="1600"/>
              <a:buNone/>
            </a:pPr>
            <a:r>
              <a:rPr lang="en-US" sz="1600"/>
              <a:t>	On for P=1</a:t>
            </a:r>
            <a:endParaRPr/>
          </a:p>
          <a:p>
            <a:pPr indent="0" lvl="1" marL="457200" rtl="0" algn="l">
              <a:lnSpc>
                <a:spcPct val="90000"/>
              </a:lnSpc>
              <a:spcBef>
                <a:spcPts val="500"/>
              </a:spcBef>
              <a:spcAft>
                <a:spcPts val="0"/>
              </a:spcAft>
              <a:buClr>
                <a:schemeClr val="dk1"/>
              </a:buClr>
              <a:buSzPts val="1600"/>
              <a:buNone/>
            </a:pPr>
            <a:r>
              <a:t/>
            </a:r>
            <a:endParaRPr sz="1600"/>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0" name="Google Shape;30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301" name="Google Shape;301;p22"/>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302" name="Google Shape;30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22"/>
          <p:cNvSpPr/>
          <p:nvPr/>
        </p:nvSpPr>
        <p:spPr>
          <a:xfrm>
            <a:off x="8579400" y="1895021"/>
            <a:ext cx="3799200" cy="27905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0x00	1	0x80</a:t>
            </a:r>
            <a:endParaRPr/>
          </a:p>
          <a:p>
            <a:pPr indent="0" lvl="0" marL="0" marR="0" rtl="0" algn="l">
              <a:spcBef>
                <a:spcPts val="200"/>
              </a:spcBef>
              <a:spcAft>
                <a:spcPts val="0"/>
              </a:spcAft>
              <a:buNone/>
            </a:pPr>
            <a:r>
              <a:rPr lang="en-US" sz="1800">
                <a:solidFill>
                  <a:schemeClr val="dk1"/>
                </a:solidFill>
                <a:latin typeface="Calibri"/>
                <a:ea typeface="Calibri"/>
                <a:cs typeface="Calibri"/>
                <a:sym typeface="Calibri"/>
              </a:rPr>
              <a:t>0x01	3	0xD00000</a:t>
            </a:r>
            <a:endParaRPr/>
          </a:p>
          <a:p>
            <a:pPr indent="0" lvl="0" marL="0" marR="0" rtl="0" algn="l">
              <a:spcBef>
                <a:spcPts val="200"/>
              </a:spcBef>
              <a:spcAft>
                <a:spcPts val="0"/>
              </a:spcAft>
              <a:buNone/>
            </a:pPr>
            <a:r>
              <a:rPr lang="en-US" sz="1800">
                <a:solidFill>
                  <a:schemeClr val="dk1"/>
                </a:solidFill>
                <a:latin typeface="Calibri"/>
                <a:ea typeface="Calibri"/>
                <a:cs typeface="Calibri"/>
                <a:sym typeface="Calibri"/>
              </a:rPr>
              <a:t>0x02	2	0x0000</a:t>
            </a:r>
            <a:endParaRPr/>
          </a:p>
          <a:p>
            <a:pPr indent="0" lvl="0" marL="0" marR="0" rtl="0" algn="l">
              <a:spcBef>
                <a:spcPts val="200"/>
              </a:spcBef>
              <a:spcAft>
                <a:spcPts val="0"/>
              </a:spcAft>
              <a:buNone/>
            </a:pPr>
            <a:r>
              <a:rPr lang="en-US" sz="1800">
                <a:solidFill>
                  <a:schemeClr val="dk1"/>
                </a:solidFill>
                <a:latin typeface="Calibri"/>
                <a:ea typeface="Calibri"/>
                <a:cs typeface="Calibri"/>
                <a:sym typeface="Calibri"/>
              </a:rPr>
              <a:t>0x03	3	0x</a:t>
            </a:r>
            <a:r>
              <a:rPr lang="en-US" sz="1800">
                <a:solidFill>
                  <a:srgbClr val="FF0000"/>
                </a:solidFill>
                <a:latin typeface="Calibri"/>
                <a:ea typeface="Calibri"/>
                <a:cs typeface="Calibri"/>
                <a:sym typeface="Calibri"/>
              </a:rPr>
              <a:t>8</a:t>
            </a:r>
            <a:r>
              <a:rPr lang="en-US" sz="1800">
                <a:solidFill>
                  <a:schemeClr val="dk1"/>
                </a:solidFill>
                <a:latin typeface="Calibri"/>
                <a:ea typeface="Calibri"/>
                <a:cs typeface="Calibri"/>
                <a:sym typeface="Calibri"/>
              </a:rPr>
              <a:t>00315</a:t>
            </a:r>
            <a:endParaRPr/>
          </a:p>
          <a:p>
            <a:pPr indent="0" lvl="0" marL="0" marR="0" rtl="0" algn="l">
              <a:spcBef>
                <a:spcPts val="200"/>
              </a:spcBef>
              <a:spcAft>
                <a:spcPts val="0"/>
              </a:spcAft>
              <a:buNone/>
            </a:pPr>
            <a:r>
              <a:rPr lang="en-US" sz="1800">
                <a:solidFill>
                  <a:schemeClr val="dk1"/>
                </a:solidFill>
                <a:latin typeface="Calibri"/>
                <a:ea typeface="Calibri"/>
                <a:cs typeface="Calibri"/>
                <a:sym typeface="Calibri"/>
              </a:rPr>
              <a:t>0x04	4	</a:t>
            </a:r>
            <a:r>
              <a:rPr lang="en-US" sz="1800">
                <a:solidFill>
                  <a:srgbClr val="FF0000"/>
                </a:solidFill>
                <a:latin typeface="Calibri"/>
                <a:ea typeface="Calibri"/>
                <a:cs typeface="Calibri"/>
                <a:sym typeface="Calibri"/>
              </a:rPr>
              <a:t>0x00000000</a:t>
            </a:r>
            <a:endParaRPr/>
          </a:p>
          <a:p>
            <a:pPr indent="0" lvl="0" marL="0" marR="0" rtl="0" algn="l">
              <a:spcBef>
                <a:spcPts val="200"/>
              </a:spcBef>
              <a:spcAft>
                <a:spcPts val="0"/>
              </a:spcAft>
              <a:buNone/>
            </a:pPr>
            <a:r>
              <a:rPr lang="en-US" sz="1800">
                <a:solidFill>
                  <a:schemeClr val="dk1"/>
                </a:solidFill>
                <a:latin typeface="Calibri"/>
                <a:ea typeface="Calibri"/>
                <a:cs typeface="Calibri"/>
                <a:sym typeface="Calibri"/>
              </a:rPr>
              <a:t>0x05	2	0x0000</a:t>
            </a:r>
            <a:endParaRPr/>
          </a:p>
          <a:p>
            <a:pPr indent="0" lvl="0" marL="0" marR="0" rtl="0" algn="l">
              <a:spcBef>
                <a:spcPts val="200"/>
              </a:spcBef>
              <a:spcAft>
                <a:spcPts val="0"/>
              </a:spcAft>
              <a:buNone/>
            </a:pPr>
            <a:r>
              <a:rPr lang="en-US" sz="1800">
                <a:solidFill>
                  <a:schemeClr val="dk1"/>
                </a:solidFill>
                <a:latin typeface="Calibri"/>
                <a:ea typeface="Calibri"/>
                <a:cs typeface="Calibri"/>
                <a:sym typeface="Calibri"/>
              </a:rPr>
              <a:t>0x06	3	0x000</a:t>
            </a:r>
            <a:r>
              <a:rPr lang="en-US" sz="1800">
                <a:solidFill>
                  <a:srgbClr val="FF0000"/>
                </a:solidFill>
                <a:latin typeface="Calibri"/>
                <a:ea typeface="Calibri"/>
                <a:cs typeface="Calibri"/>
                <a:sym typeface="Calibri"/>
              </a:rPr>
              <a:t>3FF</a:t>
            </a:r>
            <a:endParaRPr sz="1800">
              <a:solidFill>
                <a:schemeClr val="dk1"/>
              </a:solidFill>
              <a:latin typeface="Calibri"/>
              <a:ea typeface="Calibri"/>
              <a:cs typeface="Calibri"/>
              <a:sym typeface="Calibri"/>
            </a:endParaRPr>
          </a:p>
          <a:p>
            <a:pPr indent="0" lvl="0" marL="0" marR="0" rtl="0" algn="l">
              <a:spcBef>
                <a:spcPts val="200"/>
              </a:spcBef>
              <a:spcAft>
                <a:spcPts val="0"/>
              </a:spcAft>
              <a:buNone/>
            </a:pPr>
            <a:r>
              <a:rPr lang="en-US" sz="1800">
                <a:solidFill>
                  <a:schemeClr val="dk1"/>
                </a:solidFill>
                <a:latin typeface="Calibri"/>
                <a:ea typeface="Calibri"/>
                <a:cs typeface="Calibri"/>
                <a:sym typeface="Calibri"/>
              </a:rPr>
              <a:t>0x0A	4	0x</a:t>
            </a:r>
            <a:r>
              <a:rPr lang="en-US" sz="1800">
                <a:solidFill>
                  <a:srgbClr val="FF0000"/>
                </a:solidFill>
                <a:latin typeface="Calibri"/>
                <a:ea typeface="Calibri"/>
                <a:cs typeface="Calibri"/>
                <a:sym typeface="Calibri"/>
              </a:rPr>
              <a:t>33333333</a:t>
            </a:r>
            <a:endParaRPr/>
          </a:p>
          <a:p>
            <a:pPr indent="0" lvl="0" marL="0" marR="0" rtl="0" algn="l">
              <a:spcBef>
                <a:spcPts val="200"/>
              </a:spcBef>
              <a:spcAft>
                <a:spcPts val="0"/>
              </a:spcAft>
              <a:buNone/>
            </a:pPr>
            <a:r>
              <a:rPr lang="en-US" sz="1800">
                <a:solidFill>
                  <a:schemeClr val="dk1"/>
                </a:solidFill>
                <a:latin typeface="Calibri"/>
                <a:ea typeface="Calibri"/>
                <a:cs typeface="Calibri"/>
                <a:sym typeface="Calibri"/>
              </a:rPr>
              <a:t>0x00	1	0x00</a:t>
            </a:r>
            <a:endParaRPr/>
          </a:p>
        </p:txBody>
      </p:sp>
      <p:sp>
        <p:nvSpPr>
          <p:cNvPr id="304" name="Google Shape;304;p22"/>
          <p:cNvSpPr/>
          <p:nvPr/>
        </p:nvSpPr>
        <p:spPr>
          <a:xfrm>
            <a:off x="8213833" y="1458221"/>
            <a:ext cx="435766" cy="3308179"/>
          </a:xfrm>
          <a:prstGeom prst="leftBrace">
            <a:avLst>
              <a:gd fmla="val 36554" name="adj1"/>
              <a:gd fmla="val 49167" name="adj2"/>
            </a:avLst>
          </a:prstGeom>
          <a:noFill/>
          <a:ln cap="flat" cmpd="sng" w="2857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22"/>
          <p:cNvSpPr txBox="1"/>
          <p:nvPr/>
        </p:nvSpPr>
        <p:spPr>
          <a:xfrm>
            <a:off x="8610600" y="1458221"/>
            <a:ext cx="26935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E.g. for CH3 (Octopus CH2)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Programming (I/O_Update)</a:t>
            </a:r>
            <a:endParaRPr/>
          </a:p>
        </p:txBody>
      </p:sp>
      <p:sp>
        <p:nvSpPr>
          <p:cNvPr id="110" name="Google Shape;11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1850"/>
              <a:buChar char="•"/>
            </a:pPr>
            <a:r>
              <a:rPr lang="en-US" sz="1850"/>
              <a:t>Need SYNC_CLK to transfer data from serial I/O buffer to active reg in device (pg.30) – SYNC_CLK derived from System Clock/4 or external</a:t>
            </a:r>
            <a:endParaRPr/>
          </a:p>
          <a:p>
            <a:pPr indent="-228600" lvl="0" marL="228600" rtl="0" algn="l">
              <a:lnSpc>
                <a:spcPct val="80000"/>
              </a:lnSpc>
              <a:spcBef>
                <a:spcPts val="1000"/>
              </a:spcBef>
              <a:spcAft>
                <a:spcPts val="0"/>
              </a:spcAft>
              <a:buClr>
                <a:schemeClr val="dk1"/>
              </a:buClr>
              <a:buSzPts val="1850"/>
              <a:buChar char="•"/>
            </a:pPr>
            <a:r>
              <a:rPr lang="en-US" sz="1850"/>
              <a:t>I/O_UPDATE inits start of buffer transfer (do at end of serial comm) and may be asynch to SYNC_CLK with minimum pulse width of 2 SYNC_CLK or greater (send when serial comm complete to make active)</a:t>
            </a:r>
            <a:endParaRPr/>
          </a:p>
          <a:p>
            <a:pPr indent="-228600" lvl="0" marL="228600" rtl="0" algn="l">
              <a:lnSpc>
                <a:spcPct val="80000"/>
              </a:lnSpc>
              <a:spcBef>
                <a:spcPts val="1000"/>
              </a:spcBef>
              <a:spcAft>
                <a:spcPts val="0"/>
              </a:spcAft>
              <a:buClr>
                <a:schemeClr val="dk1"/>
              </a:buClr>
              <a:buSzPts val="1850"/>
              <a:buChar char="•"/>
            </a:pPr>
            <a:r>
              <a:rPr lang="en-US" sz="1850"/>
              <a:t>Serial clk max 200MHz</a:t>
            </a:r>
            <a:endParaRPr/>
          </a:p>
          <a:p>
            <a:pPr indent="-228600" lvl="0" marL="228600" rtl="0" algn="l">
              <a:lnSpc>
                <a:spcPct val="80000"/>
              </a:lnSpc>
              <a:spcBef>
                <a:spcPts val="1000"/>
              </a:spcBef>
              <a:spcAft>
                <a:spcPts val="0"/>
              </a:spcAft>
              <a:buClr>
                <a:schemeClr val="dk1"/>
              </a:buClr>
              <a:buSzPts val="1850"/>
              <a:buChar char="•"/>
            </a:pPr>
            <a:r>
              <a:rPr lang="en-US" sz="1850"/>
              <a:t>Note for single-tone mode, to program different FTW (Reg 0x04) and POW (Reg 0x05) for each channel, one has to enable one a single channel (Reg 0x00), program 0x04 and 0x05, repeat enable and writing for each channel separately, then send I/O update signal at end. (pg.31) All channels share regs 0x03 to 0x18 but each channel has a copy</a:t>
            </a:r>
            <a:endParaRPr/>
          </a:p>
          <a:p>
            <a:pPr indent="-228600" lvl="0" marL="228600" rtl="0" algn="l">
              <a:lnSpc>
                <a:spcPct val="80000"/>
              </a:lnSpc>
              <a:spcBef>
                <a:spcPts val="1000"/>
              </a:spcBef>
              <a:spcAft>
                <a:spcPts val="0"/>
              </a:spcAft>
              <a:buClr>
                <a:schemeClr val="dk1"/>
              </a:buClr>
              <a:buSzPts val="1850"/>
              <a:buChar char="•"/>
            </a:pPr>
            <a:r>
              <a:rPr lang="en-US" sz="1850"/>
              <a:t>2phases to serial comm:</a:t>
            </a:r>
            <a:endParaRPr/>
          </a:p>
          <a:p>
            <a:pPr indent="-228600" lvl="1" marL="685800" rtl="0" algn="l">
              <a:lnSpc>
                <a:spcPct val="80000"/>
              </a:lnSpc>
              <a:spcBef>
                <a:spcPts val="500"/>
              </a:spcBef>
              <a:spcAft>
                <a:spcPts val="0"/>
              </a:spcAft>
              <a:buClr>
                <a:schemeClr val="dk1"/>
              </a:buClr>
              <a:buSzPts val="1480"/>
              <a:buChar char="•"/>
            </a:pPr>
            <a:r>
              <a:rPr lang="en-US" sz="1480"/>
              <a:t>1. instruction cycle: each bit of instr byte registered on SCLK rising (Instr byte determines write or read and has addr)</a:t>
            </a:r>
            <a:endParaRPr/>
          </a:p>
          <a:p>
            <a:pPr indent="-228600" lvl="1" marL="685800" rtl="0" algn="l">
              <a:lnSpc>
                <a:spcPct val="80000"/>
              </a:lnSpc>
              <a:spcBef>
                <a:spcPts val="500"/>
              </a:spcBef>
              <a:spcAft>
                <a:spcPts val="0"/>
              </a:spcAft>
              <a:buClr>
                <a:schemeClr val="dk1"/>
              </a:buClr>
              <a:buSzPts val="1480"/>
              <a:buChar char="•"/>
            </a:pPr>
            <a:r>
              <a:rPr lang="en-US" sz="1480"/>
              <a:t>2. actual data transfer: #bytes is function of register being accessed</a:t>
            </a:r>
            <a:endParaRPr/>
          </a:p>
          <a:p>
            <a:pPr indent="-228600" lvl="0" marL="228600" rtl="0" algn="l">
              <a:lnSpc>
                <a:spcPct val="80000"/>
              </a:lnSpc>
              <a:spcBef>
                <a:spcPts val="1000"/>
              </a:spcBef>
              <a:spcAft>
                <a:spcPts val="0"/>
              </a:spcAft>
              <a:buClr>
                <a:schemeClr val="dk1"/>
              </a:buClr>
              <a:buSzPts val="1850"/>
              <a:buChar char="•"/>
            </a:pPr>
            <a:r>
              <a:rPr lang="en-US" sz="1850"/>
              <a:t>Serial bit registered by AD9959 on rising edge for WRITE, applied to SDIO on falling edge (so you/FPGA registers on rising edge) of SCLK for READ</a:t>
            </a:r>
            <a:endParaRPr/>
          </a:p>
        </p:txBody>
      </p:sp>
      <p:sp>
        <p:nvSpPr>
          <p:cNvPr id="111" name="Google Shape;11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12" name="Google Shape;112;p3"/>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13" name="Google Shape;11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Serial communication</a:t>
            </a:r>
            <a:endParaRPr/>
          </a:p>
        </p:txBody>
      </p:sp>
      <p:sp>
        <p:nvSpPr>
          <p:cNvPr id="119" name="Google Shape;1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220"/>
              <a:buChar char="•"/>
            </a:pPr>
            <a:r>
              <a:rPr lang="en-US" sz="2220"/>
              <a:t>Modes of operation: Set in CSR[2:1]</a:t>
            </a:r>
            <a:endParaRPr/>
          </a:p>
          <a:p>
            <a:pPr indent="-228600" lvl="1" marL="685800" rtl="0" algn="l">
              <a:lnSpc>
                <a:spcPct val="80000"/>
              </a:lnSpc>
              <a:spcBef>
                <a:spcPts val="500"/>
              </a:spcBef>
              <a:spcAft>
                <a:spcPts val="0"/>
              </a:spcAft>
              <a:buClr>
                <a:schemeClr val="dk1"/>
              </a:buClr>
              <a:buSzPts val="1850"/>
              <a:buChar char="•"/>
            </a:pPr>
            <a:r>
              <a:rPr lang="en-US" sz="1850"/>
              <a:t>2’b00 = Single-bit serial (2-wire) [Default Mode]</a:t>
            </a:r>
            <a:endParaRPr/>
          </a:p>
          <a:p>
            <a:pPr indent="-228600" lvl="1" marL="685800" rtl="0" algn="l">
              <a:lnSpc>
                <a:spcPct val="80000"/>
              </a:lnSpc>
              <a:spcBef>
                <a:spcPts val="500"/>
              </a:spcBef>
              <a:spcAft>
                <a:spcPts val="0"/>
              </a:spcAft>
              <a:buClr>
                <a:schemeClr val="dk1"/>
              </a:buClr>
              <a:buSzPts val="1850"/>
              <a:buChar char="•"/>
            </a:pPr>
            <a:r>
              <a:rPr lang="en-US" sz="1850"/>
              <a:t>2’b01 = Single-bit serial (3-wire)</a:t>
            </a:r>
            <a:endParaRPr/>
          </a:p>
          <a:p>
            <a:pPr indent="-228600" lvl="1" marL="685800" rtl="0" algn="l">
              <a:lnSpc>
                <a:spcPct val="80000"/>
              </a:lnSpc>
              <a:spcBef>
                <a:spcPts val="500"/>
              </a:spcBef>
              <a:spcAft>
                <a:spcPts val="0"/>
              </a:spcAft>
              <a:buClr>
                <a:schemeClr val="dk1"/>
              </a:buClr>
              <a:buSzPts val="1850"/>
              <a:buChar char="•"/>
            </a:pPr>
            <a:r>
              <a:rPr lang="en-US" sz="1850"/>
              <a:t>2’b10 = 2-bit serial mode</a:t>
            </a:r>
            <a:endParaRPr/>
          </a:p>
          <a:p>
            <a:pPr indent="-228600" lvl="1" marL="685800" rtl="0" algn="l">
              <a:lnSpc>
                <a:spcPct val="80000"/>
              </a:lnSpc>
              <a:spcBef>
                <a:spcPts val="500"/>
              </a:spcBef>
              <a:spcAft>
                <a:spcPts val="0"/>
              </a:spcAft>
              <a:buClr>
                <a:schemeClr val="dk1"/>
              </a:buClr>
              <a:buSzPts val="1850"/>
              <a:buChar char="•"/>
            </a:pPr>
            <a:r>
              <a:rPr lang="en-US" sz="1850"/>
              <a:t>2’b11 = 4-bit serial mode (SYNC_I/O not available)</a:t>
            </a:r>
            <a:endParaRPr/>
          </a:p>
          <a:p>
            <a:pPr indent="-228600" lvl="0" marL="228600" rtl="0" algn="l">
              <a:lnSpc>
                <a:spcPct val="80000"/>
              </a:lnSpc>
              <a:spcBef>
                <a:spcPts val="1000"/>
              </a:spcBef>
              <a:spcAft>
                <a:spcPts val="0"/>
              </a:spcAft>
              <a:buClr>
                <a:schemeClr val="dk1"/>
              </a:buClr>
              <a:buSzPts val="2220"/>
              <a:buChar char="•"/>
            </a:pPr>
            <a:r>
              <a:rPr lang="en-US" sz="2220"/>
              <a:t>For Single-bit serial (2-wire) default mode:</a:t>
            </a:r>
            <a:endParaRPr/>
          </a:p>
          <a:p>
            <a:pPr indent="-228600" lvl="1" marL="685800" rtl="0" algn="l">
              <a:lnSpc>
                <a:spcPct val="80000"/>
              </a:lnSpc>
              <a:spcBef>
                <a:spcPts val="500"/>
              </a:spcBef>
              <a:spcAft>
                <a:spcPts val="0"/>
              </a:spcAft>
              <a:buClr>
                <a:schemeClr val="dk1"/>
              </a:buClr>
              <a:buSzPts val="1850"/>
              <a:buChar char="•"/>
            </a:pPr>
            <a:r>
              <a:rPr lang="en-US" sz="1850"/>
              <a:t>SCLK, _CS, SDI0, and SYNC_I/O (SDIO3)  - note SDIO1, SDIO2 unused.</a:t>
            </a:r>
            <a:endParaRPr/>
          </a:p>
          <a:p>
            <a:pPr indent="-228600" lvl="0" marL="228600" rtl="0" algn="l">
              <a:lnSpc>
                <a:spcPct val="80000"/>
              </a:lnSpc>
              <a:spcBef>
                <a:spcPts val="1000"/>
              </a:spcBef>
              <a:spcAft>
                <a:spcPts val="0"/>
              </a:spcAft>
              <a:buClr>
                <a:schemeClr val="dk1"/>
              </a:buClr>
              <a:buSzPts val="2220"/>
              <a:buChar char="•"/>
            </a:pPr>
            <a:r>
              <a:rPr lang="en-US" sz="2220"/>
              <a:t>SYNC_I/O used to re-synch serial I/O port controller if out of proper sequence</a:t>
            </a:r>
            <a:endParaRPr/>
          </a:p>
          <a:p>
            <a:pPr indent="-228600" lvl="1" marL="685800" rtl="0" algn="l">
              <a:lnSpc>
                <a:spcPct val="80000"/>
              </a:lnSpc>
              <a:spcBef>
                <a:spcPts val="500"/>
              </a:spcBef>
              <a:spcAft>
                <a:spcPts val="0"/>
              </a:spcAft>
              <a:buClr>
                <a:schemeClr val="dk1"/>
              </a:buClr>
              <a:buSzPts val="1850"/>
              <a:buChar char="•"/>
            </a:pPr>
            <a:r>
              <a:rPr lang="en-US" sz="1850"/>
              <a:t>High aborts, upon return to low can start serial comm again (start with instruction byte)</a:t>
            </a:r>
            <a:endParaRPr/>
          </a:p>
          <a:p>
            <a:pPr indent="-228600" lvl="1" marL="685800" rtl="0" algn="l">
              <a:lnSpc>
                <a:spcPct val="80000"/>
              </a:lnSpc>
              <a:spcBef>
                <a:spcPts val="500"/>
              </a:spcBef>
              <a:spcAft>
                <a:spcPts val="0"/>
              </a:spcAft>
              <a:buClr>
                <a:schemeClr val="dk1"/>
              </a:buClr>
              <a:buSzPts val="1850"/>
              <a:buChar char="•"/>
            </a:pPr>
            <a:r>
              <a:rPr lang="en-US" sz="1850"/>
              <a:t>Can be used to abort write, thereby allowing fewer bytes to write register</a:t>
            </a:r>
            <a:endParaRPr/>
          </a:p>
          <a:p>
            <a:pPr indent="-228600" lvl="1" marL="685800" rtl="0" algn="l">
              <a:lnSpc>
                <a:spcPct val="80000"/>
              </a:lnSpc>
              <a:spcBef>
                <a:spcPts val="500"/>
              </a:spcBef>
              <a:spcAft>
                <a:spcPts val="0"/>
              </a:spcAft>
              <a:buClr>
                <a:schemeClr val="dk1"/>
              </a:buClr>
              <a:buSzPts val="1850"/>
              <a:buChar char="•"/>
            </a:pPr>
            <a:r>
              <a:rPr lang="en-US" sz="1850"/>
              <a:t>Do not let SYNC_I/O float in single-bit or 2-bit modes.</a:t>
            </a:r>
            <a:endParaRPr/>
          </a:p>
          <a:p>
            <a:pPr indent="-228600" lvl="0" marL="228600" rtl="0" algn="l">
              <a:lnSpc>
                <a:spcPct val="80000"/>
              </a:lnSpc>
              <a:spcBef>
                <a:spcPts val="1000"/>
              </a:spcBef>
              <a:spcAft>
                <a:spcPts val="0"/>
              </a:spcAft>
              <a:buClr>
                <a:schemeClr val="dk1"/>
              </a:buClr>
              <a:buSzPts val="2220"/>
              <a:buChar char="•"/>
            </a:pPr>
            <a:r>
              <a:rPr lang="en-US" sz="2220"/>
              <a:t>Can be MS-bit or LS-bit – Set with CSR[0] (0=MS,1=LS)</a:t>
            </a:r>
            <a:endParaRPr/>
          </a:p>
          <a:p>
            <a:pPr indent="-228600" lvl="1" marL="685800" rtl="0" algn="l">
              <a:lnSpc>
                <a:spcPct val="80000"/>
              </a:lnSpc>
              <a:spcBef>
                <a:spcPts val="500"/>
              </a:spcBef>
              <a:spcAft>
                <a:spcPts val="0"/>
              </a:spcAft>
              <a:buClr>
                <a:schemeClr val="dk1"/>
              </a:buClr>
              <a:buSzPts val="1850"/>
              <a:buChar char="•"/>
            </a:pPr>
            <a:r>
              <a:rPr lang="en-US" sz="1850"/>
              <a:t>Default is MS-bit (send MS-bit first)</a:t>
            </a:r>
            <a:endParaRPr/>
          </a:p>
          <a:p>
            <a:pPr indent="-111125" lvl="1" marL="685800" rtl="0" algn="l">
              <a:lnSpc>
                <a:spcPct val="80000"/>
              </a:lnSpc>
              <a:spcBef>
                <a:spcPts val="500"/>
              </a:spcBef>
              <a:spcAft>
                <a:spcPts val="0"/>
              </a:spcAft>
              <a:buClr>
                <a:schemeClr val="dk1"/>
              </a:buClr>
              <a:buSzPts val="1850"/>
              <a:buNone/>
            </a:pPr>
            <a:r>
              <a:t/>
            </a:r>
            <a:endParaRPr sz="1850"/>
          </a:p>
        </p:txBody>
      </p:sp>
      <p:sp>
        <p:nvSpPr>
          <p:cNvPr id="120" name="Google Shape;1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21" name="Google Shape;121;p4"/>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22" name="Google Shape;1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 two-level amplitude modulation</a:t>
            </a:r>
            <a:endParaRPr/>
          </a:p>
        </p:txBody>
      </p:sp>
      <p:sp>
        <p:nvSpPr>
          <p:cNvPr id="128" name="Google Shape;12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Two-level modulation mode can be enabled on any channel in any combination at the same time</a:t>
            </a:r>
            <a:endParaRPr/>
          </a:p>
          <a:p>
            <a:pPr indent="-228600" lvl="1" marL="685800" rtl="0" algn="l">
              <a:lnSpc>
                <a:spcPct val="90000"/>
              </a:lnSpc>
              <a:spcBef>
                <a:spcPts val="500"/>
              </a:spcBef>
              <a:spcAft>
                <a:spcPts val="0"/>
              </a:spcAft>
              <a:buClr>
                <a:schemeClr val="dk1"/>
              </a:buClr>
              <a:buSzPts val="2000"/>
              <a:buChar char="•"/>
            </a:pPr>
            <a:r>
              <a:rPr lang="en-US" sz="2000"/>
              <a:t>Program Amplitude Frequency Phase (AFP) selectect bits CFR[23:22] = 0x01 for amp mod</a:t>
            </a:r>
            <a:endParaRPr/>
          </a:p>
          <a:p>
            <a:pPr indent="-228600" lvl="1" marL="685800" rtl="0" algn="l">
              <a:lnSpc>
                <a:spcPct val="90000"/>
              </a:lnSpc>
              <a:spcBef>
                <a:spcPts val="500"/>
              </a:spcBef>
              <a:spcAft>
                <a:spcPts val="0"/>
              </a:spcAft>
              <a:buClr>
                <a:schemeClr val="dk1"/>
              </a:buClr>
              <a:buSzPts val="2000"/>
              <a:buChar char="•"/>
            </a:pPr>
            <a:r>
              <a:rPr lang="en-US" sz="2000"/>
              <a:t>Program Modulation bits FR1[9:8] = 0x00 for 2-level modulation</a:t>
            </a:r>
            <a:endParaRPr/>
          </a:p>
          <a:p>
            <a:pPr indent="-228600" lvl="1" marL="685800" rtl="0" algn="l">
              <a:lnSpc>
                <a:spcPct val="90000"/>
              </a:lnSpc>
              <a:spcBef>
                <a:spcPts val="500"/>
              </a:spcBef>
              <a:spcAft>
                <a:spcPts val="0"/>
              </a:spcAft>
              <a:buClr>
                <a:schemeClr val="dk1"/>
              </a:buClr>
              <a:buSzPts val="2000"/>
              <a:buChar char="•"/>
            </a:pPr>
            <a:r>
              <a:rPr lang="en-US" sz="2000"/>
              <a:t>RU/RD (FR1[11:10] = 0x00) for disabled (ramp up/down) and CFR[14] linear sweep disabled</a:t>
            </a:r>
            <a:endParaRPr/>
          </a:p>
          <a:p>
            <a:pPr indent="-228600" lvl="1" marL="685800" rtl="0" algn="l">
              <a:lnSpc>
                <a:spcPct val="90000"/>
              </a:lnSpc>
              <a:spcBef>
                <a:spcPts val="500"/>
              </a:spcBef>
              <a:spcAft>
                <a:spcPts val="0"/>
              </a:spcAft>
              <a:buClr>
                <a:schemeClr val="dk1"/>
              </a:buClr>
              <a:buSzPts val="2000"/>
              <a:buChar char="•"/>
            </a:pPr>
            <a:r>
              <a:rPr lang="en-US" sz="2000"/>
              <a:t>PPC bits (FR1[14:12]) assign profile pins (and/or SDIO) to dedicated channel?  Doc seems to indicate P0:P3 &lt;-&gt; CH0:CH3 in this mode (automatically)</a:t>
            </a:r>
            <a:endParaRPr/>
          </a:p>
        </p:txBody>
      </p:sp>
      <p:sp>
        <p:nvSpPr>
          <p:cNvPr id="129" name="Google Shape;1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30" name="Google Shape;130;p5"/>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31" name="Google Shape;1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Clocking</a:t>
            </a:r>
            <a:endParaRPr/>
          </a:p>
        </p:txBody>
      </p:sp>
      <p:sp>
        <p:nvSpPr>
          <p:cNvPr id="137" name="Google Shape;137;p6"/>
          <p:cNvSpPr txBox="1"/>
          <p:nvPr>
            <p:ph idx="1" type="body"/>
          </p:nvPr>
        </p:nvSpPr>
        <p:spPr>
          <a:xfrm>
            <a:off x="838200" y="1825625"/>
            <a:ext cx="1062643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Xtal 20-30MHz: 25MHz</a:t>
            </a:r>
            <a:endParaRPr/>
          </a:p>
          <a:p>
            <a:pPr indent="-228600" lvl="1" marL="685800" rtl="0" algn="l">
              <a:lnSpc>
                <a:spcPct val="90000"/>
              </a:lnSpc>
              <a:spcBef>
                <a:spcPts val="500"/>
              </a:spcBef>
              <a:spcAft>
                <a:spcPts val="0"/>
              </a:spcAft>
              <a:buClr>
                <a:schemeClr val="dk1"/>
              </a:buClr>
              <a:buSzPts val="2400"/>
              <a:buChar char="•"/>
            </a:pPr>
            <a:r>
              <a:rPr lang="en-US"/>
              <a:t>CLK_MODE_SEL = high and attach xtal to REF_CLK_P, REF_CLK_N</a:t>
            </a:r>
            <a:endParaRPr/>
          </a:p>
          <a:p>
            <a:pPr indent="-228600" lvl="0" marL="228600" rtl="0" algn="l">
              <a:lnSpc>
                <a:spcPct val="90000"/>
              </a:lnSpc>
              <a:spcBef>
                <a:spcPts val="1000"/>
              </a:spcBef>
              <a:spcAft>
                <a:spcPts val="0"/>
              </a:spcAft>
              <a:buClr>
                <a:schemeClr val="dk1"/>
              </a:buClr>
              <a:buSzPts val="2800"/>
              <a:buChar char="•"/>
            </a:pPr>
            <a:r>
              <a:rPr lang="en-US"/>
              <a:t>PLL multiplication factor programmable from 4:20 (integer steps)</a:t>
            </a:r>
            <a:endParaRPr/>
          </a:p>
          <a:p>
            <a:pPr indent="-228600" lvl="1" marL="685800" rtl="0" algn="l">
              <a:lnSpc>
                <a:spcPct val="90000"/>
              </a:lnSpc>
              <a:spcBef>
                <a:spcPts val="500"/>
              </a:spcBef>
              <a:spcAft>
                <a:spcPts val="0"/>
              </a:spcAft>
              <a:buClr>
                <a:schemeClr val="dk1"/>
              </a:buClr>
              <a:buSzPts val="2400"/>
              <a:buChar char="•"/>
            </a:pPr>
            <a:r>
              <a:rPr lang="en-US"/>
              <a:t>Reg 0x01 FR1 bits[22:18] 20 = 0x14</a:t>
            </a:r>
            <a:endParaRPr/>
          </a:p>
          <a:p>
            <a:pPr indent="-228600" lvl="0" marL="228600" rtl="0" algn="l">
              <a:lnSpc>
                <a:spcPct val="90000"/>
              </a:lnSpc>
              <a:spcBef>
                <a:spcPts val="1000"/>
              </a:spcBef>
              <a:spcAft>
                <a:spcPts val="0"/>
              </a:spcAft>
              <a:buClr>
                <a:schemeClr val="dk1"/>
              </a:buClr>
              <a:buSzPts val="2800"/>
              <a:buChar char="•"/>
            </a:pPr>
            <a:r>
              <a:rPr lang="en-US"/>
              <a:t>VCO range 255-500MHz (ctrl bit high) or 100-160 (low) [160-255 nope]</a:t>
            </a:r>
            <a:endParaRPr/>
          </a:p>
          <a:p>
            <a:pPr indent="-228600" lvl="0" marL="228600" rtl="0" algn="l">
              <a:lnSpc>
                <a:spcPct val="90000"/>
              </a:lnSpc>
              <a:spcBef>
                <a:spcPts val="1000"/>
              </a:spcBef>
              <a:spcAft>
                <a:spcPts val="0"/>
              </a:spcAft>
              <a:buClr>
                <a:schemeClr val="dk1"/>
              </a:buClr>
              <a:buSzPts val="2800"/>
              <a:buChar char="•"/>
            </a:pPr>
            <a:r>
              <a:rPr lang="en-US"/>
              <a:t>For AOM output: f</a:t>
            </a:r>
            <a:r>
              <a:rPr baseline="-25000" lang="en-US"/>
              <a:t>out</a:t>
            </a:r>
            <a:r>
              <a:rPr lang="en-US"/>
              <a:t> = (FTW)*f</a:t>
            </a:r>
            <a:r>
              <a:rPr baseline="-25000" lang="en-US"/>
              <a:t>s</a:t>
            </a:r>
            <a:r>
              <a:rPr lang="en-US"/>
              <a:t>/2</a:t>
            </a:r>
            <a:r>
              <a:rPr baseline="30000" lang="en-US"/>
              <a:t>32</a:t>
            </a:r>
            <a:r>
              <a:rPr lang="en-US"/>
              <a:t>, or rather: FTW = (f</a:t>
            </a:r>
            <a:r>
              <a:rPr baseline="-25000" lang="en-US"/>
              <a:t>out </a:t>
            </a:r>
            <a:r>
              <a:rPr lang="en-US"/>
              <a:t>/ f</a:t>
            </a:r>
            <a:r>
              <a:rPr baseline="-25000" lang="en-US"/>
              <a:t>s</a:t>
            </a:r>
            <a:r>
              <a:rPr lang="en-US"/>
              <a:t>)* 2</a:t>
            </a:r>
            <a:r>
              <a:rPr baseline="30000" lang="en-US"/>
              <a:t>32</a:t>
            </a:r>
            <a:endParaRPr/>
          </a:p>
          <a:p>
            <a:pPr indent="-228600" lvl="1" marL="685800" rtl="0" algn="l">
              <a:lnSpc>
                <a:spcPct val="90000"/>
              </a:lnSpc>
              <a:spcBef>
                <a:spcPts val="500"/>
              </a:spcBef>
              <a:spcAft>
                <a:spcPts val="0"/>
              </a:spcAft>
              <a:buClr>
                <a:schemeClr val="dk1"/>
              </a:buClr>
              <a:buSzPts val="2400"/>
              <a:buChar char="•"/>
            </a:pPr>
            <a:r>
              <a:rPr lang="en-US"/>
              <a:t>E.g. FTW = (100MHz/500MHz)*4294967296 = 858993459 = 0x33333333</a:t>
            </a:r>
            <a:endParaRPr/>
          </a:p>
          <a:p>
            <a:pPr indent="-228600" lvl="0" marL="228600" rtl="0" algn="l">
              <a:lnSpc>
                <a:spcPct val="90000"/>
              </a:lnSpc>
              <a:spcBef>
                <a:spcPts val="1000"/>
              </a:spcBef>
              <a:spcAft>
                <a:spcPts val="0"/>
              </a:spcAft>
              <a:buClr>
                <a:schemeClr val="dk1"/>
              </a:buClr>
              <a:buSzPts val="2800"/>
              <a:buChar char="•"/>
            </a:pPr>
            <a:r>
              <a:rPr lang="en-US"/>
              <a:t>Phase offset POW = (</a:t>
            </a:r>
            <a:r>
              <a:rPr lang="en-US">
                <a:latin typeface="Noto Sans Symbols"/>
                <a:ea typeface="Noto Sans Symbols"/>
                <a:cs typeface="Noto Sans Symbols"/>
                <a:sym typeface="Noto Sans Symbols"/>
              </a:rPr>
              <a:t>φ</a:t>
            </a:r>
            <a:r>
              <a:rPr lang="en-US"/>
              <a:t>/360</a:t>
            </a:r>
            <a:r>
              <a:rPr baseline="30000" lang="en-US"/>
              <a:t>o</a:t>
            </a:r>
            <a:r>
              <a:rPr lang="en-US"/>
              <a:t>)*2</a:t>
            </a:r>
            <a:r>
              <a:rPr baseline="30000" lang="en-US"/>
              <a:t>14</a:t>
            </a:r>
            <a:r>
              <a:rPr lang="en-US"/>
              <a:t> to place channels in known phase relationship to one another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8" name="Google Shape;1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39" name="Google Shape;139;p6"/>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40" name="Google Shape;1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Output</a:t>
            </a:r>
            <a:endParaRPr/>
          </a:p>
        </p:txBody>
      </p:sp>
      <p:sp>
        <p:nvSpPr>
          <p:cNvPr id="146" name="Google Shape;14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DAC current: Reg CFR bits [9:8]=0x3 full (half:0x2, ¼:0x1, 1/8:0x0)</a:t>
            </a:r>
            <a:endParaRPr/>
          </a:p>
          <a:p>
            <a:pPr indent="-228600" lvl="0" marL="228600" rtl="0" algn="l">
              <a:lnSpc>
                <a:spcPct val="90000"/>
              </a:lnSpc>
              <a:spcBef>
                <a:spcPts val="1000"/>
              </a:spcBef>
              <a:spcAft>
                <a:spcPts val="0"/>
              </a:spcAft>
              <a:buClr>
                <a:schemeClr val="dk1"/>
              </a:buClr>
              <a:buSzPts val="2800"/>
              <a:buChar char="•"/>
            </a:pPr>
            <a:r>
              <a:rPr lang="en-US"/>
              <a:t>I</a:t>
            </a:r>
            <a:r>
              <a:rPr baseline="-25000" lang="en-US"/>
              <a:t>out</a:t>
            </a:r>
            <a:r>
              <a:rPr lang="en-US"/>
              <a:t>(max): determined by R</a:t>
            </a:r>
            <a:r>
              <a:rPr baseline="-25000" lang="en-US"/>
              <a:t>SET</a:t>
            </a:r>
            <a:r>
              <a:rPr lang="en-US"/>
              <a:t> = 18.91/I</a:t>
            </a:r>
            <a:r>
              <a:rPr baseline="-25000" lang="en-US"/>
              <a:t>out</a:t>
            </a:r>
            <a:r>
              <a:rPr lang="en-US"/>
              <a:t>(max) [DAC_RSET=1.91k]</a:t>
            </a:r>
            <a:endParaRPr/>
          </a:p>
          <a:p>
            <a:pPr indent="-228600" lvl="1" marL="685800" rtl="0" algn="l">
              <a:lnSpc>
                <a:spcPct val="90000"/>
              </a:lnSpc>
              <a:spcBef>
                <a:spcPts val="500"/>
              </a:spcBef>
              <a:spcAft>
                <a:spcPts val="0"/>
              </a:spcAft>
              <a:buClr>
                <a:schemeClr val="dk1"/>
              </a:buClr>
              <a:buSzPts val="2400"/>
              <a:buChar char="•"/>
            </a:pPr>
            <a:r>
              <a:rPr lang="en-US"/>
              <a:t>I</a:t>
            </a:r>
            <a:r>
              <a:rPr baseline="-25000" lang="en-US"/>
              <a:t>out</a:t>
            </a:r>
            <a:r>
              <a:rPr lang="en-US"/>
              <a:t>(max) = 9.9mA</a:t>
            </a:r>
            <a:endParaRPr/>
          </a:p>
          <a:p>
            <a:pPr indent="-228600" lvl="0" marL="228600" rtl="0" algn="l">
              <a:lnSpc>
                <a:spcPct val="90000"/>
              </a:lnSpc>
              <a:spcBef>
                <a:spcPts val="1000"/>
              </a:spcBef>
              <a:spcAft>
                <a:spcPts val="0"/>
              </a:spcAft>
              <a:buClr>
                <a:schemeClr val="dk1"/>
              </a:buClr>
              <a:buSzPts val="2800"/>
              <a:buChar char="•"/>
            </a:pPr>
            <a:r>
              <a:rPr lang="en-US"/>
              <a:t>[R</a:t>
            </a:r>
            <a:r>
              <a:rPr baseline="-25000" lang="en-US"/>
              <a:t>load</a:t>
            </a:r>
            <a:r>
              <a:rPr lang="en-US"/>
              <a:t> is 49.9 Ohm] for 0.49V [Recommended AVDD+/-0.5V]</a:t>
            </a:r>
            <a:endParaRPr/>
          </a:p>
          <a:p>
            <a:pPr indent="-228600" lvl="0" marL="228600" rtl="0" algn="l">
              <a:lnSpc>
                <a:spcPct val="90000"/>
              </a:lnSpc>
              <a:spcBef>
                <a:spcPts val="1000"/>
              </a:spcBef>
              <a:spcAft>
                <a:spcPts val="0"/>
              </a:spcAft>
              <a:buClr>
                <a:schemeClr val="dk1"/>
              </a:buClr>
              <a:buSzPts val="2800"/>
              <a:buChar char="•"/>
            </a:pPr>
            <a:r>
              <a:rPr lang="en-US"/>
              <a:t>Bypass output multiplier ACR[12] = 0</a:t>
            </a:r>
            <a:endParaRPr/>
          </a:p>
        </p:txBody>
      </p:sp>
      <p:sp>
        <p:nvSpPr>
          <p:cNvPr id="147" name="Google Shape;1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48" name="Google Shape;148;p7"/>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49" name="Google Shape;1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Instruction Byte</a:t>
            </a:r>
            <a:endParaRPr/>
          </a:p>
        </p:txBody>
      </p:sp>
      <p:graphicFrame>
        <p:nvGraphicFramePr>
          <p:cNvPr id="155" name="Google Shape;155;p8"/>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372100"/>
                <a:gridCol w="9081150"/>
              </a:tblGrid>
              <a:tr h="370850">
                <a:tc>
                  <a:txBody>
                    <a:bodyPr/>
                    <a:lstStyle/>
                    <a:p>
                      <a:pPr indent="0" lvl="0" marL="0" marR="0" rtl="0" algn="l">
                        <a:spcBef>
                          <a:spcPts val="0"/>
                        </a:spcBef>
                        <a:spcAft>
                          <a:spcPts val="0"/>
                        </a:spcAft>
                        <a:buNone/>
                      </a:pPr>
                      <a:r>
                        <a:rPr lang="en-US" sz="1800" u="none" cap="none" strike="noStrike"/>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7 (MSb)</a:t>
                      </a:r>
                      <a:endParaRPr/>
                    </a:p>
                  </a:txBody>
                  <a:tcPr marT="45725" marB="45725" marR="91450" marL="91450"/>
                </a:tc>
                <a:tc>
                  <a:txBody>
                    <a:bodyPr/>
                    <a:lstStyle/>
                    <a:p>
                      <a:pPr indent="0" lvl="0" marL="0" marR="0" rtl="0" algn="l">
                        <a:spcBef>
                          <a:spcPts val="0"/>
                        </a:spcBef>
                        <a:spcAft>
                          <a:spcPts val="0"/>
                        </a:spcAft>
                        <a:buNone/>
                      </a:pPr>
                      <a:r>
                        <a:rPr lang="en-US" sz="1800"/>
                        <a:t>Read/NotWrite</a:t>
                      </a:r>
                      <a:endParaRPr sz="1800"/>
                    </a:p>
                  </a:txBody>
                  <a:tcPr marT="45725" marB="45725" marR="91450" marL="91450"/>
                </a:tc>
              </a:tr>
              <a:tr h="37085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X (don’t care)</a:t>
                      </a:r>
                      <a:endParaRPr/>
                    </a:p>
                  </a:txBody>
                  <a:tcPr marT="45725" marB="45725" marR="91450" marL="91450"/>
                </a:tc>
              </a:tr>
              <a:tr h="3708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X (don’t care)</a:t>
                      </a:r>
                      <a:endParaRPr/>
                    </a:p>
                  </a:txBody>
                  <a:tcPr marT="45725" marB="45725" marR="91450" marL="91450"/>
                </a:tc>
              </a:tr>
              <a:tr h="370850">
                <a:tc>
                  <a:txBody>
                    <a:bodyPr/>
                    <a:lstStyle/>
                    <a:p>
                      <a:pPr indent="0" lvl="0" marL="0" marR="0" rtl="0" algn="l">
                        <a:spcBef>
                          <a:spcPts val="0"/>
                        </a:spcBef>
                        <a:spcAft>
                          <a:spcPts val="0"/>
                        </a:spcAft>
                        <a:buNone/>
                      </a:pPr>
                      <a:r>
                        <a:rPr lang="en-US" sz="1800"/>
                        <a:t>4:0</a:t>
                      </a:r>
                      <a:endParaRPr/>
                    </a:p>
                  </a:txBody>
                  <a:tcPr marT="45725" marB="45725" marR="91450" marL="91450"/>
                </a:tc>
                <a:tc>
                  <a:txBody>
                    <a:bodyPr/>
                    <a:lstStyle/>
                    <a:p>
                      <a:pPr indent="0" lvl="0" marL="0" marR="0" rtl="0" algn="l">
                        <a:spcBef>
                          <a:spcPts val="0"/>
                        </a:spcBef>
                        <a:spcAft>
                          <a:spcPts val="0"/>
                        </a:spcAft>
                        <a:buNone/>
                      </a:pPr>
                      <a:r>
                        <a:rPr lang="en-US" sz="1800"/>
                        <a:t>Register Address A4:A0</a:t>
                      </a:r>
                      <a:endParaRPr/>
                    </a:p>
                  </a:txBody>
                  <a:tcPr marT="45725" marB="45725" marR="91450" marL="91450"/>
                </a:tc>
              </a:tr>
            </a:tbl>
          </a:graphicData>
        </a:graphic>
      </p:graphicFrame>
      <p:sp>
        <p:nvSpPr>
          <p:cNvPr id="156" name="Google Shape;1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57" name="Google Shape;157;p8"/>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58" name="Google Shape;1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8"/>
          <p:cNvSpPr txBox="1"/>
          <p:nvPr/>
        </p:nvSpPr>
        <p:spPr>
          <a:xfrm>
            <a:off x="838200" y="3740727"/>
            <a:ext cx="10515600" cy="243623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E.g. “0x00” is “write addr 0x00”</a:t>
            </a:r>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rPr lang="en-US" sz="2000">
                <a:solidFill>
                  <a:schemeClr val="dk1"/>
                </a:solidFill>
                <a:latin typeface="Calibri"/>
                <a:ea typeface="Calibri"/>
                <a:cs typeface="Calibri"/>
                <a:sym typeface="Calibri"/>
              </a:rPr>
              <a:t>Note: pg.34 shows single-cycle SCLK stall (SCLK holds low or high, SDIO_0 holds or don’t’ care) between Instruction Byte and Actual Data Transfer.</a:t>
            </a:r>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pic>
        <p:nvPicPr>
          <p:cNvPr id="160" name="Google Shape;160;p8"/>
          <p:cNvPicPr preferRelativeResize="0"/>
          <p:nvPr/>
        </p:nvPicPr>
        <p:blipFill rotWithShape="1">
          <a:blip r:embed="rId3">
            <a:alphaModFix/>
          </a:blip>
          <a:srcRect b="0" l="0" r="0" t="0"/>
          <a:stretch/>
        </p:blipFill>
        <p:spPr>
          <a:xfrm>
            <a:off x="4686553" y="685600"/>
            <a:ext cx="7316207" cy="1925059"/>
          </a:xfrm>
          <a:prstGeom prst="rect">
            <a:avLst/>
          </a:prstGeom>
          <a:noFill/>
          <a:ln>
            <a:noFill/>
          </a:ln>
        </p:spPr>
      </p:pic>
      <p:pic>
        <p:nvPicPr>
          <p:cNvPr id="161" name="Google Shape;161;p8"/>
          <p:cNvPicPr preferRelativeResize="0"/>
          <p:nvPr/>
        </p:nvPicPr>
        <p:blipFill rotWithShape="1">
          <a:blip r:embed="rId4">
            <a:alphaModFix/>
          </a:blip>
          <a:srcRect b="0" l="0" r="0" t="0"/>
          <a:stretch/>
        </p:blipFill>
        <p:spPr>
          <a:xfrm>
            <a:off x="4852544" y="2616715"/>
            <a:ext cx="6870787" cy="17831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 0x00 Control Select Register (CSR)</a:t>
            </a:r>
            <a:endParaRPr/>
          </a:p>
        </p:txBody>
      </p:sp>
      <p:sp>
        <p:nvSpPr>
          <p:cNvPr id="167" name="Google Shape;167;p9"/>
          <p:cNvSpPr txBox="1"/>
          <p:nvPr>
            <p:ph idx="1" type="body"/>
          </p:nvPr>
        </p:nvSpPr>
        <p:spPr>
          <a:xfrm>
            <a:off x="838200" y="4053523"/>
            <a:ext cx="10515600" cy="212344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000"/>
              <a:buNone/>
            </a:pPr>
            <a:r>
              <a:rPr lang="en-US" sz="2000"/>
              <a:t>1 Byte wide</a:t>
            </a:r>
            <a:endParaRPr/>
          </a:p>
          <a:p>
            <a:pPr indent="0" lvl="0" marL="0" rtl="0" algn="l">
              <a:lnSpc>
                <a:spcPct val="80000"/>
              </a:lnSpc>
              <a:spcBef>
                <a:spcPts val="1000"/>
              </a:spcBef>
              <a:spcAft>
                <a:spcPts val="0"/>
              </a:spcAft>
              <a:buClr>
                <a:schemeClr val="dk1"/>
              </a:buClr>
              <a:buSzPts val="2000"/>
              <a:buNone/>
            </a:pPr>
            <a:r>
              <a:rPr lang="en-US" sz="2000"/>
              <a:t>Default = 0xF0 (all CH enabled for reg writing), MS-bit first, and Serial I/O mode is ‘Single-bit serial 2-wire’</a:t>
            </a:r>
            <a:endParaRPr/>
          </a:p>
          <a:p>
            <a:pPr indent="0" lvl="0" marL="0" rtl="0" algn="l">
              <a:lnSpc>
                <a:spcPct val="80000"/>
              </a:lnSpc>
              <a:spcBef>
                <a:spcPts val="1000"/>
              </a:spcBef>
              <a:spcAft>
                <a:spcPts val="0"/>
              </a:spcAft>
              <a:buClr>
                <a:schemeClr val="dk1"/>
              </a:buClr>
              <a:buSzPts val="2000"/>
              <a:buNone/>
            </a:pPr>
            <a:r>
              <a:rPr lang="en-US" sz="2000"/>
              <a:t>We will want to write 0x10 for CH0, write the FTW, then disable CH0 (0x00); </a:t>
            </a:r>
            <a:endParaRPr/>
          </a:p>
          <a:p>
            <a:pPr indent="0" lvl="0" marL="0" rtl="0" algn="l">
              <a:lnSpc>
                <a:spcPct val="80000"/>
              </a:lnSpc>
              <a:spcBef>
                <a:spcPts val="1000"/>
              </a:spcBef>
              <a:spcAft>
                <a:spcPts val="0"/>
              </a:spcAft>
              <a:buClr>
                <a:schemeClr val="dk1"/>
              </a:buClr>
              <a:buSzPts val="2000"/>
              <a:buNone/>
            </a:pPr>
            <a:r>
              <a:rPr lang="en-US" sz="2000"/>
              <a:t>Then write 0x20 for CH1, write the FTW, then disable CH1 (0x00);</a:t>
            </a:r>
            <a:endParaRPr/>
          </a:p>
          <a:p>
            <a:pPr indent="0" lvl="0" marL="0" rtl="0" algn="l">
              <a:lnSpc>
                <a:spcPct val="80000"/>
              </a:lnSpc>
              <a:spcBef>
                <a:spcPts val="1000"/>
              </a:spcBef>
              <a:spcAft>
                <a:spcPts val="0"/>
              </a:spcAft>
              <a:buClr>
                <a:schemeClr val="dk1"/>
              </a:buClr>
              <a:buSzPts val="2000"/>
              <a:buNone/>
            </a:pPr>
            <a:r>
              <a:rPr lang="en-US" sz="2000"/>
              <a:t>Then 0x40 for CH2, etc.</a:t>
            </a:r>
            <a:endParaRPr/>
          </a:p>
        </p:txBody>
      </p:sp>
      <p:sp>
        <p:nvSpPr>
          <p:cNvPr id="168" name="Google Shape;16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2/19/2020</a:t>
            </a:r>
            <a:endParaRPr/>
          </a:p>
        </p:txBody>
      </p:sp>
      <p:sp>
        <p:nvSpPr>
          <p:cNvPr id="169" name="Google Shape;169;p9"/>
          <p:cNvSpPr txBox="1"/>
          <p:nvPr>
            <p:ph idx="11" type="ftr"/>
          </p:nvPr>
        </p:nvSpPr>
        <p:spPr>
          <a:xfrm>
            <a:off x="5617029" y="6356350"/>
            <a:ext cx="25363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Confidential and Proprietary</a:t>
            </a:r>
            <a:endParaRPr/>
          </a:p>
        </p:txBody>
      </p:sp>
      <p:sp>
        <p:nvSpPr>
          <p:cNvPr id="170" name="Google Shape;17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1" name="Google Shape;171;p9"/>
          <p:cNvGraphicFramePr/>
          <p:nvPr/>
        </p:nvGraphicFramePr>
        <p:xfrm>
          <a:off x="838200" y="1825625"/>
          <a:ext cx="3000000" cy="3000000"/>
        </p:xfrm>
        <a:graphic>
          <a:graphicData uri="http://schemas.openxmlformats.org/drawingml/2006/table">
            <a:tbl>
              <a:tblPr bandRow="1" firstRow="1">
                <a:noFill/>
                <a:tableStyleId>{9AC97CEE-B0ED-4445-803E-ED68A5A9E333}</a:tableStyleId>
              </a:tblPr>
              <a:tblGrid>
                <a:gridCol w="1263100"/>
                <a:gridCol w="9190150"/>
              </a:tblGrid>
              <a:tr h="370850">
                <a:tc>
                  <a:txBody>
                    <a:bodyPr/>
                    <a:lstStyle/>
                    <a:p>
                      <a:pPr indent="0" lvl="0" marL="0" marR="0" rtl="0" algn="l">
                        <a:spcBef>
                          <a:spcPts val="0"/>
                        </a:spcBef>
                        <a:spcAft>
                          <a:spcPts val="0"/>
                        </a:spcAft>
                        <a:buNone/>
                      </a:pPr>
                      <a:r>
                        <a:rPr lang="en-US" sz="1800"/>
                        <a:t>Bit index</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7(MS-bit):4</a:t>
                      </a:r>
                      <a:endParaRPr/>
                    </a:p>
                  </a:txBody>
                  <a:tcPr marT="45725" marB="45725" marR="91450" marL="91450"/>
                </a:tc>
                <a:tc>
                  <a:txBody>
                    <a:bodyPr/>
                    <a:lstStyle/>
                    <a:p>
                      <a:pPr indent="0" lvl="0" marL="0" marR="0" rtl="0" algn="l">
                        <a:spcBef>
                          <a:spcPts val="0"/>
                        </a:spcBef>
                        <a:spcAft>
                          <a:spcPts val="0"/>
                        </a:spcAft>
                        <a:buNone/>
                      </a:pPr>
                      <a:r>
                        <a:rPr lang="en-US" sz="1800"/>
                        <a:t>CH3, CH2, CH1, CH0 enable bits </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Must be 0</a:t>
                      </a:r>
                      <a:endParaRPr/>
                    </a:p>
                  </a:txBody>
                  <a:tcPr marT="45725" marB="45725" marR="91450" marL="91450"/>
                </a:tc>
              </a:tr>
              <a:tr h="370850">
                <a:tc>
                  <a:txBody>
                    <a:bodyPr/>
                    <a:lstStyle/>
                    <a:p>
                      <a:pPr indent="0" lvl="0" marL="0" marR="0" rtl="0" algn="l">
                        <a:spcBef>
                          <a:spcPts val="0"/>
                        </a:spcBef>
                        <a:spcAft>
                          <a:spcPts val="0"/>
                        </a:spcAft>
                        <a:buNone/>
                      </a:pPr>
                      <a:r>
                        <a:rPr lang="en-US" sz="1800"/>
                        <a:t>2:1</a:t>
                      </a:r>
                      <a:endParaRPr/>
                    </a:p>
                  </a:txBody>
                  <a:tcPr marT="45725" marB="45725" marR="91450" marL="91450"/>
                </a:tc>
                <a:tc>
                  <a:txBody>
                    <a:bodyPr/>
                    <a:lstStyle/>
                    <a:p>
                      <a:pPr indent="0" lvl="0" marL="0" marR="0" rtl="0" algn="l">
                        <a:spcBef>
                          <a:spcPts val="0"/>
                        </a:spcBef>
                        <a:spcAft>
                          <a:spcPts val="0"/>
                        </a:spcAft>
                        <a:buNone/>
                      </a:pPr>
                      <a:r>
                        <a:rPr lang="en-US" sz="1800"/>
                        <a:t>Serial I/O mode select</a:t>
                      </a:r>
                      <a:endParaRPr/>
                    </a:p>
                  </a:txBody>
                  <a:tcPr marT="45725" marB="45725" marR="91450" marL="91450"/>
                </a:tc>
              </a:tr>
              <a:tr h="37085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t>LS-bit first control</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2018-03-15T22:12:32Z</dcterms:created>
  <dc:creator>Ian ODonnell</dc:creator>
</cp:coreProperties>
</file>