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6" r:id="rId1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KJsCUY0vkzusfQhkP4ZiPUePl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6699"/>
    <a:srgbClr val="FF993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9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691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bd8988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cbd89880b_1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7cbd89880b_1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cbd89880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cbd89880b_1_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7cbd89880b_1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18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35425" y="6370696"/>
            <a:ext cx="1450975" cy="3440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54047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Octopus Timer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020146"/>
            <a:ext cx="9144000" cy="197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Nov. 15, 2019 (original)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Dec. 2, 2019 (updated, first release)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Jan 22, 2020 (added trigger/gate selection and module reg slides)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Feb 27, 2020 (added 2 more examples at end)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Example: One-shot</a:t>
            </a:r>
            <a:endParaRPr dirty="0"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E.g. Enabling timer gets 1 output pulse.  Disabling returns to low/start.</a:t>
            </a:r>
            <a:endParaRPr dirty="0"/>
          </a:p>
        </p:txBody>
      </p:sp>
      <p:sp>
        <p:nvSpPr>
          <p:cNvPr id="550" name="Google Shape;5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552" name="Google Shape;5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53" name="Google Shape;553;p8"/>
          <p:cNvSpPr txBox="1"/>
          <p:nvPr/>
        </p:nvSpPr>
        <p:spPr>
          <a:xfrm>
            <a:off x="838199" y="3298004"/>
            <a:ext cx="6815565" cy="327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trigger_select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31; // = 1 (will always trigger with level high sense)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trigger_sense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3; // 1 = 2’b11, i.e. level sensitive high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gate_select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31; //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31 is always ‘1’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gate_sense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1; // so gate is always allowing trigger through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start_value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s1_use_trigger = 0; // don’t wait for trigger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s1_output_value = 1; // output high in this state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s1_count = 1e6; // e.g. say 1ms (10ns steps) until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sync’ed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s1_next_state = 7; // end is next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transition_count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1e9; // Just has to be &gt;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end_value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 // or make this 1 to make it stay high</a:t>
            </a:r>
            <a:endParaRPr dirty="0"/>
          </a:p>
        </p:txBody>
      </p:sp>
      <p:sp>
        <p:nvSpPr>
          <p:cNvPr id="563" name="Google Shape;563;p8"/>
          <p:cNvSpPr/>
          <p:nvPr/>
        </p:nvSpPr>
        <p:spPr>
          <a:xfrm rot="12897741" flipH="1">
            <a:off x="8054261" y="5177182"/>
            <a:ext cx="1847831" cy="35713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C00000"/>
            </a:solidFill>
            <a:prstDash val="solid"/>
            <a:miter lim="800000"/>
            <a:headEnd type="arrow" w="lg" len="lg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Hjyyyyyyyyyyyyyyyyyyyyyyyyyyyyyyyyyyyyyyyyyyyyyyyyyyyyyyyyyyyyyyyyyyyyyyyyyyyyyyyyyyyyyyyyyyyyyyyyyyyyyyyyyyyymnnnnnnnnnnnnnnnnnnnnnnnnnnnnnnnnnnnnnnnjmjjjjjjjjjjjjjjjjjjjjjjjjjjjjjjjjjjjjjjjjjjjjjjjjjjjjjjjjjjjjgfv c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8"/>
          <p:cNvGrpSpPr/>
          <p:nvPr/>
        </p:nvGrpSpPr>
        <p:grpSpPr>
          <a:xfrm>
            <a:off x="7782936" y="3799541"/>
            <a:ext cx="870354" cy="870354"/>
            <a:chOff x="7489623" y="2820721"/>
            <a:chExt cx="870354" cy="870354"/>
          </a:xfrm>
        </p:grpSpPr>
        <p:sp>
          <p:nvSpPr>
            <p:cNvPr id="565" name="Google Shape;565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8"/>
            <p:cNvSpPr txBox="1"/>
            <p:nvPr/>
          </p:nvSpPr>
          <p:spPr>
            <a:xfrm>
              <a:off x="7683515" y="3117399"/>
              <a:ext cx="482569" cy="2769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</p:grpSp>
      <p:grpSp>
        <p:nvGrpSpPr>
          <p:cNvPr id="601" name="Google Shape;601;p8"/>
          <p:cNvGrpSpPr/>
          <p:nvPr/>
        </p:nvGrpSpPr>
        <p:grpSpPr>
          <a:xfrm>
            <a:off x="9799979" y="5346737"/>
            <a:ext cx="870354" cy="870354"/>
            <a:chOff x="7489623" y="2820721"/>
            <a:chExt cx="870354" cy="870354"/>
          </a:xfrm>
        </p:grpSpPr>
        <p:sp>
          <p:nvSpPr>
            <p:cNvPr id="602" name="Google Shape;602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8"/>
            <p:cNvSpPr txBox="1"/>
            <p:nvPr/>
          </p:nvSpPr>
          <p:spPr>
            <a:xfrm>
              <a:off x="7714646" y="3117399"/>
              <a:ext cx="420308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/>
            </a:p>
          </p:txBody>
        </p:sp>
      </p:grpSp>
      <p:sp>
        <p:nvSpPr>
          <p:cNvPr id="70" name="Google Shape;563;p8">
            <a:extLst>
              <a:ext uri="{FF2B5EF4-FFF2-40B4-BE49-F238E27FC236}">
                <a16:creationId xmlns:a16="http://schemas.microsoft.com/office/drawing/2014/main" id="{636D1705-59D9-47DF-AD60-880873991FA9}"/>
              </a:ext>
            </a:extLst>
          </p:cNvPr>
          <p:cNvSpPr/>
          <p:nvPr/>
        </p:nvSpPr>
        <p:spPr>
          <a:xfrm flipH="1">
            <a:off x="8546452" y="3216267"/>
            <a:ext cx="2117245" cy="663332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arrow" w="lg" len="lg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613;p8">
            <a:extLst>
              <a:ext uri="{FF2B5EF4-FFF2-40B4-BE49-F238E27FC236}">
                <a16:creationId xmlns:a16="http://schemas.microsoft.com/office/drawing/2014/main" id="{F18C4726-5654-44AD-8FF2-AA61BC7DE575}"/>
              </a:ext>
            </a:extLst>
          </p:cNvPr>
          <p:cNvSpPr txBox="1"/>
          <p:nvPr/>
        </p:nvSpPr>
        <p:spPr>
          <a:xfrm rot="20372828">
            <a:off x="7621285" y="2786840"/>
            <a:ext cx="22943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Upon enabling Timer,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goes to state1</a:t>
            </a:r>
          </a:p>
        </p:txBody>
      </p:sp>
      <p:sp>
        <p:nvSpPr>
          <p:cNvPr id="72" name="Google Shape;613;p8">
            <a:extLst>
              <a:ext uri="{FF2B5EF4-FFF2-40B4-BE49-F238E27FC236}">
                <a16:creationId xmlns:a16="http://schemas.microsoft.com/office/drawing/2014/main" id="{13269454-6B88-47B9-8D3E-959CCA3CD667}"/>
              </a:ext>
            </a:extLst>
          </p:cNvPr>
          <p:cNvSpPr txBox="1"/>
          <p:nvPr/>
        </p:nvSpPr>
        <p:spPr>
          <a:xfrm rot="2149140">
            <a:off x="7288246" y="5263453"/>
            <a:ext cx="22943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Disable goes back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 start</a:t>
            </a:r>
          </a:p>
        </p:txBody>
      </p:sp>
      <p:grpSp>
        <p:nvGrpSpPr>
          <p:cNvPr id="73" name="Google Shape;554;p8">
            <a:extLst>
              <a:ext uri="{FF2B5EF4-FFF2-40B4-BE49-F238E27FC236}">
                <a16:creationId xmlns:a16="http://schemas.microsoft.com/office/drawing/2014/main" id="{01466708-E1D1-4FD7-B4E9-E42505F116BA}"/>
              </a:ext>
            </a:extLst>
          </p:cNvPr>
          <p:cNvGrpSpPr/>
          <p:nvPr/>
        </p:nvGrpSpPr>
        <p:grpSpPr>
          <a:xfrm>
            <a:off x="10514968" y="3792669"/>
            <a:ext cx="870354" cy="870354"/>
            <a:chOff x="7489623" y="2820721"/>
            <a:chExt cx="870354" cy="870354"/>
          </a:xfrm>
        </p:grpSpPr>
        <p:sp>
          <p:nvSpPr>
            <p:cNvPr id="74" name="Google Shape;555;p8">
              <a:extLst>
                <a:ext uri="{FF2B5EF4-FFF2-40B4-BE49-F238E27FC236}">
                  <a16:creationId xmlns:a16="http://schemas.microsoft.com/office/drawing/2014/main" id="{3EB314E8-9E13-4F2C-9A01-23C3361A48CD}"/>
                </a:ext>
              </a:extLst>
            </p:cNvPr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556;p8">
              <a:extLst>
                <a:ext uri="{FF2B5EF4-FFF2-40B4-BE49-F238E27FC236}">
                  <a16:creationId xmlns:a16="http://schemas.microsoft.com/office/drawing/2014/main" id="{4249F0A1-E613-4722-8E55-D315D9C2B022}"/>
                </a:ext>
              </a:extLst>
            </p:cNvPr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1</a:t>
              </a:r>
              <a:endParaRPr/>
            </a:p>
          </p:txBody>
        </p:sp>
      </p:grpSp>
      <p:sp>
        <p:nvSpPr>
          <p:cNvPr id="76" name="Google Shape;604;p8">
            <a:extLst>
              <a:ext uri="{FF2B5EF4-FFF2-40B4-BE49-F238E27FC236}">
                <a16:creationId xmlns:a16="http://schemas.microsoft.com/office/drawing/2014/main" id="{163E474A-41A7-484F-894A-4F63BB96C5D9}"/>
              </a:ext>
            </a:extLst>
          </p:cNvPr>
          <p:cNvSpPr/>
          <p:nvPr/>
        </p:nvSpPr>
        <p:spPr>
          <a:xfrm rot="7150174">
            <a:off x="10413937" y="5092502"/>
            <a:ext cx="1115614" cy="16365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612;p8">
            <a:extLst>
              <a:ext uri="{FF2B5EF4-FFF2-40B4-BE49-F238E27FC236}">
                <a16:creationId xmlns:a16="http://schemas.microsoft.com/office/drawing/2014/main" id="{9475F9AC-3A21-43F7-B6F8-6A5D65D0E940}"/>
              </a:ext>
            </a:extLst>
          </p:cNvPr>
          <p:cNvSpPr txBox="1"/>
          <p:nvPr/>
        </p:nvSpPr>
        <p:spPr>
          <a:xfrm rot="18582157">
            <a:off x="10526439" y="5195604"/>
            <a:ext cx="13580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After 1ms</a:t>
            </a:r>
            <a:endParaRPr dirty="0"/>
          </a:p>
        </p:txBody>
      </p:sp>
      <p:cxnSp>
        <p:nvCxnSpPr>
          <p:cNvPr id="78" name="Google Shape;567;p8">
            <a:extLst>
              <a:ext uri="{FF2B5EF4-FFF2-40B4-BE49-F238E27FC236}">
                <a16:creationId xmlns:a16="http://schemas.microsoft.com/office/drawing/2014/main" id="{27684CC5-E8F6-4464-B711-92F4C7472A5A}"/>
              </a:ext>
            </a:extLst>
          </p:cNvPr>
          <p:cNvCxnSpPr/>
          <p:nvPr/>
        </p:nvCxnSpPr>
        <p:spPr>
          <a:xfrm>
            <a:off x="1699454" y="2876692"/>
            <a:ext cx="38790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568;p8">
            <a:extLst>
              <a:ext uri="{FF2B5EF4-FFF2-40B4-BE49-F238E27FC236}">
                <a16:creationId xmlns:a16="http://schemas.microsoft.com/office/drawing/2014/main" id="{E4D8A359-E122-491A-A866-867A95DDF10E}"/>
              </a:ext>
            </a:extLst>
          </p:cNvPr>
          <p:cNvCxnSpPr/>
          <p:nvPr/>
        </p:nvCxnSpPr>
        <p:spPr>
          <a:xfrm>
            <a:off x="2056601" y="2412236"/>
            <a:ext cx="0" cy="6549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574;p8">
            <a:extLst>
              <a:ext uri="{FF2B5EF4-FFF2-40B4-BE49-F238E27FC236}">
                <a16:creationId xmlns:a16="http://schemas.microsoft.com/office/drawing/2014/main" id="{4CBF8F81-E87F-4504-81F0-BEF4F8AEF527}"/>
              </a:ext>
            </a:extLst>
          </p:cNvPr>
          <p:cNvCxnSpPr/>
          <p:nvPr/>
        </p:nvCxnSpPr>
        <p:spPr>
          <a:xfrm>
            <a:off x="2087354" y="2514976"/>
            <a:ext cx="68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" name="Google Shape;567;p8">
            <a:extLst>
              <a:ext uri="{FF2B5EF4-FFF2-40B4-BE49-F238E27FC236}">
                <a16:creationId xmlns:a16="http://schemas.microsoft.com/office/drawing/2014/main" id="{C55B4546-4E07-4B9D-9702-AEE9228F0CA1}"/>
              </a:ext>
            </a:extLst>
          </p:cNvPr>
          <p:cNvCxnSpPr>
            <a:cxnSpLocks/>
          </p:cNvCxnSpPr>
          <p:nvPr/>
        </p:nvCxnSpPr>
        <p:spPr>
          <a:xfrm>
            <a:off x="2776754" y="2864635"/>
            <a:ext cx="3921997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574;p8">
            <a:extLst>
              <a:ext uri="{FF2B5EF4-FFF2-40B4-BE49-F238E27FC236}">
                <a16:creationId xmlns:a16="http://schemas.microsoft.com/office/drawing/2014/main" id="{C6325AA6-C087-4B16-9FFE-5B6CFBD6D48E}"/>
              </a:ext>
            </a:extLst>
          </p:cNvPr>
          <p:cNvCxnSpPr>
            <a:cxnSpLocks/>
          </p:cNvCxnSpPr>
          <p:nvPr/>
        </p:nvCxnSpPr>
        <p:spPr>
          <a:xfrm flipV="1">
            <a:off x="2776754" y="2514976"/>
            <a:ext cx="0" cy="36171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567;p8">
            <a:extLst>
              <a:ext uri="{FF2B5EF4-FFF2-40B4-BE49-F238E27FC236}">
                <a16:creationId xmlns:a16="http://schemas.microsoft.com/office/drawing/2014/main" id="{7AD1A09C-F2C2-4462-8A22-9376A25D7C2C}"/>
              </a:ext>
            </a:extLst>
          </p:cNvPr>
          <p:cNvCxnSpPr>
            <a:cxnSpLocks/>
          </p:cNvCxnSpPr>
          <p:nvPr/>
        </p:nvCxnSpPr>
        <p:spPr>
          <a:xfrm flipV="1">
            <a:off x="2087354" y="2514976"/>
            <a:ext cx="0" cy="361716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609;p8">
            <a:extLst>
              <a:ext uri="{FF2B5EF4-FFF2-40B4-BE49-F238E27FC236}">
                <a16:creationId xmlns:a16="http://schemas.microsoft.com/office/drawing/2014/main" id="{CC592057-E1E4-4A57-BDBD-21C0DBDBC734}"/>
              </a:ext>
            </a:extLst>
          </p:cNvPr>
          <p:cNvSpPr txBox="1"/>
          <p:nvPr/>
        </p:nvSpPr>
        <p:spPr>
          <a:xfrm>
            <a:off x="2181401" y="2608211"/>
            <a:ext cx="5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0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Example: delayed double-pulse from trigger</a:t>
            </a:r>
            <a:endParaRPr dirty="0"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E.g. 2 pulses after every trigger</a:t>
            </a:r>
            <a:endParaRPr dirty="0"/>
          </a:p>
        </p:txBody>
      </p:sp>
      <p:sp>
        <p:nvSpPr>
          <p:cNvPr id="550" name="Google Shape;5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552" name="Google Shape;5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53" name="Google Shape;553;p8"/>
          <p:cNvSpPr txBox="1"/>
          <p:nvPr/>
        </p:nvSpPr>
        <p:spPr>
          <a:xfrm>
            <a:off x="838200" y="2404400"/>
            <a:ext cx="63999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trigger_select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GPIO_INPUT_2; // e.g. say this comes from laser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trigger_sense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1; // 1 = 2’b01, i.e. 0-&gt;1 (rising edge)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gate_select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31; // </a:t>
            </a: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31 is always ‘1’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gate_sense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1; // so gate is always allowing trigger through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start_value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s1_use_trigger = 1; // enter state1 after trigger event 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s1_output_value = 0; // output low in this state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s1_count = 1.6e6; // e.g. say 16ms (10ns steps) until </a:t>
            </a: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sync’ed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s1_next_state = 2; // state2 is next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s2_use_trigger = 0; // do not wait on trigger, continue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s2_output_value = 1; // go high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s2_count = 0.5e6; // e.g. say 5ms high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s2_next_state = 3; // state3 is next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s3_use_trigger = 0; // do not wait on trigger, continue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s3_output_value = 0; // go low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s3_count = 1.0e6; // e.g. say 10ms low 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s3_next_state = 4; // continue to state4</a:t>
            </a:r>
            <a:endParaRPr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s4_use_trigger = 0; // do not wait on trigger, continue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s4_output_value = 0; // go high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s4_count = 1.5e6; // e.g. say 15ms high 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s4_next_state = 5; // continue to state5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s5_use_trigger = 0; // do not wait on trigger, continue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s5_output_value = 0; // go low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s5_count = 2.0e6; // e.g. say 20ms low </a:t>
            </a:r>
            <a:endParaRPr lang="en-US" sz="11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s5_next_state = 0; // loop back to start to wait for next trigger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transition_count</a:t>
            </a: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1e9; // don’t use/need for this, set to big num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4" name="Google Shape;554;p8"/>
          <p:cNvGrpSpPr/>
          <p:nvPr/>
        </p:nvGrpSpPr>
        <p:grpSpPr>
          <a:xfrm>
            <a:off x="7179984" y="4691256"/>
            <a:ext cx="870354" cy="870354"/>
            <a:chOff x="7489623" y="2820721"/>
            <a:chExt cx="870354" cy="870354"/>
          </a:xfrm>
        </p:grpSpPr>
        <p:sp>
          <p:nvSpPr>
            <p:cNvPr id="555" name="Google Shape;555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8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1</a:t>
              </a:r>
              <a:endParaRPr/>
            </a:p>
          </p:txBody>
        </p:sp>
      </p:grpSp>
      <p:grpSp>
        <p:nvGrpSpPr>
          <p:cNvPr id="557" name="Google Shape;557;p8"/>
          <p:cNvGrpSpPr/>
          <p:nvPr/>
        </p:nvGrpSpPr>
        <p:grpSpPr>
          <a:xfrm>
            <a:off x="8187346" y="3157560"/>
            <a:ext cx="870354" cy="870354"/>
            <a:chOff x="7489623" y="2820721"/>
            <a:chExt cx="870354" cy="870354"/>
          </a:xfrm>
        </p:grpSpPr>
        <p:sp>
          <p:nvSpPr>
            <p:cNvPr id="558" name="Google Shape;558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33996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8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2</a:t>
              </a:r>
              <a:endParaRPr/>
            </a:p>
          </p:txBody>
        </p:sp>
      </p:grpSp>
      <p:grpSp>
        <p:nvGrpSpPr>
          <p:cNvPr id="560" name="Google Shape;560;p8"/>
          <p:cNvGrpSpPr/>
          <p:nvPr/>
        </p:nvGrpSpPr>
        <p:grpSpPr>
          <a:xfrm>
            <a:off x="9879460" y="2581599"/>
            <a:ext cx="870354" cy="870354"/>
            <a:chOff x="7489623" y="2820721"/>
            <a:chExt cx="870354" cy="870354"/>
          </a:xfrm>
        </p:grpSpPr>
        <p:sp>
          <p:nvSpPr>
            <p:cNvPr id="561" name="Google Shape;561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CCCC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3</a:t>
              </a:r>
              <a:endParaRPr/>
            </a:p>
          </p:txBody>
        </p:sp>
      </p:grpSp>
      <p:sp>
        <p:nvSpPr>
          <p:cNvPr id="563" name="Google Shape;563;p8"/>
          <p:cNvSpPr/>
          <p:nvPr/>
        </p:nvSpPr>
        <p:spPr>
          <a:xfrm rot="1931350" flipH="1">
            <a:off x="8078980" y="5179178"/>
            <a:ext cx="941223" cy="287922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8"/>
          <p:cNvGrpSpPr/>
          <p:nvPr/>
        </p:nvGrpSpPr>
        <p:grpSpPr>
          <a:xfrm>
            <a:off x="8711120" y="5622521"/>
            <a:ext cx="870354" cy="870354"/>
            <a:chOff x="7489623" y="2820721"/>
            <a:chExt cx="870354" cy="870354"/>
          </a:xfrm>
        </p:grpSpPr>
        <p:sp>
          <p:nvSpPr>
            <p:cNvPr id="565" name="Google Shape;565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8"/>
            <p:cNvSpPr txBox="1"/>
            <p:nvPr/>
          </p:nvSpPr>
          <p:spPr>
            <a:xfrm>
              <a:off x="7683515" y="3117399"/>
              <a:ext cx="482569" cy="2769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</p:grpSp>
      <p:cxnSp>
        <p:nvCxnSpPr>
          <p:cNvPr id="567" name="Google Shape;567;p8"/>
          <p:cNvCxnSpPr/>
          <p:nvPr/>
        </p:nvCxnSpPr>
        <p:spPr>
          <a:xfrm>
            <a:off x="5490616" y="2157502"/>
            <a:ext cx="38790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8" name="Google Shape;568;p8"/>
          <p:cNvCxnSpPr/>
          <p:nvPr/>
        </p:nvCxnSpPr>
        <p:spPr>
          <a:xfrm>
            <a:off x="5878585" y="1795786"/>
            <a:ext cx="0" cy="6549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70" name="Google Shape;570;p8"/>
          <p:cNvCxnSpPr/>
          <p:nvPr/>
        </p:nvCxnSpPr>
        <p:spPr>
          <a:xfrm>
            <a:off x="6567638" y="1872507"/>
            <a:ext cx="207040" cy="0"/>
          </a:xfrm>
          <a:prstGeom prst="straightConnector1">
            <a:avLst/>
          </a:prstGeom>
          <a:noFill/>
          <a:ln w="28575" cap="flat" cmpd="sng">
            <a:solidFill>
              <a:srgbClr val="33996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1" name="Google Shape;571;p8"/>
          <p:cNvCxnSpPr/>
          <p:nvPr/>
        </p:nvCxnSpPr>
        <p:spPr>
          <a:xfrm>
            <a:off x="6567638" y="1872507"/>
            <a:ext cx="0" cy="284995"/>
          </a:xfrm>
          <a:prstGeom prst="straightConnector1">
            <a:avLst/>
          </a:prstGeom>
          <a:noFill/>
          <a:ln w="28575" cap="flat" cmpd="sng">
            <a:solidFill>
              <a:srgbClr val="33996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2" name="Google Shape;572;p8"/>
          <p:cNvCxnSpPr/>
          <p:nvPr/>
        </p:nvCxnSpPr>
        <p:spPr>
          <a:xfrm>
            <a:off x="6774678" y="1872507"/>
            <a:ext cx="0" cy="284995"/>
          </a:xfrm>
          <a:prstGeom prst="straightConnector1">
            <a:avLst/>
          </a:prstGeom>
          <a:noFill/>
          <a:ln w="28575" cap="flat" cmpd="sng">
            <a:solidFill>
              <a:srgbClr val="CCCC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3" name="Google Shape;573;p8"/>
          <p:cNvCxnSpPr/>
          <p:nvPr/>
        </p:nvCxnSpPr>
        <p:spPr>
          <a:xfrm>
            <a:off x="6774678" y="2157472"/>
            <a:ext cx="420624" cy="0"/>
          </a:xfrm>
          <a:prstGeom prst="straightConnector1">
            <a:avLst/>
          </a:prstGeom>
          <a:noFill/>
          <a:ln w="28575" cap="flat" cmpd="sng">
            <a:solidFill>
              <a:srgbClr val="CCCC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4" name="Google Shape;574;p8"/>
          <p:cNvCxnSpPr/>
          <p:nvPr/>
        </p:nvCxnSpPr>
        <p:spPr>
          <a:xfrm>
            <a:off x="5878585" y="2157502"/>
            <a:ext cx="68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6" name="Google Shape;576;p8"/>
          <p:cNvCxnSpPr/>
          <p:nvPr/>
        </p:nvCxnSpPr>
        <p:spPr>
          <a:xfrm>
            <a:off x="7201759" y="1872448"/>
            <a:ext cx="630936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7" name="Google Shape;577;p8"/>
          <p:cNvCxnSpPr/>
          <p:nvPr/>
        </p:nvCxnSpPr>
        <p:spPr>
          <a:xfrm>
            <a:off x="7201759" y="1872448"/>
            <a:ext cx="0" cy="284995"/>
          </a:xfrm>
          <a:prstGeom prst="straightConnector1">
            <a:avLst/>
          </a:prstGeom>
          <a:noFill/>
          <a:ln w="28575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8" name="Google Shape;578;p8"/>
          <p:cNvCxnSpPr/>
          <p:nvPr/>
        </p:nvCxnSpPr>
        <p:spPr>
          <a:xfrm>
            <a:off x="7840310" y="1872448"/>
            <a:ext cx="0" cy="284995"/>
          </a:xfrm>
          <a:prstGeom prst="straightConnector1">
            <a:avLst/>
          </a:prstGeom>
          <a:noFill/>
          <a:ln w="28575" cap="flat" cmpd="sng">
            <a:solidFill>
              <a:srgbClr val="FF669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9" name="Google Shape;579;p8"/>
          <p:cNvCxnSpPr/>
          <p:nvPr/>
        </p:nvCxnSpPr>
        <p:spPr>
          <a:xfrm>
            <a:off x="7840310" y="2157413"/>
            <a:ext cx="841248" cy="0"/>
          </a:xfrm>
          <a:prstGeom prst="straightConnector1">
            <a:avLst/>
          </a:prstGeom>
          <a:noFill/>
          <a:ln w="28575" cap="flat" cmpd="sng">
            <a:solidFill>
              <a:srgbClr val="FF66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p8"/>
          <p:cNvSpPr/>
          <p:nvPr/>
        </p:nvSpPr>
        <p:spPr>
          <a:xfrm rot="18765030">
            <a:off x="7270449" y="4133986"/>
            <a:ext cx="1115614" cy="16365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"/>
          <p:cNvSpPr/>
          <p:nvPr/>
        </p:nvSpPr>
        <p:spPr>
          <a:xfrm rot="20488173">
            <a:off x="8847451" y="2801580"/>
            <a:ext cx="1029635" cy="262573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8"/>
          <p:cNvSpPr txBox="1"/>
          <p:nvPr/>
        </p:nvSpPr>
        <p:spPr>
          <a:xfrm rot="2441494">
            <a:off x="7650572" y="4755353"/>
            <a:ext cx="2294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GPIO_INPUT_2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Triggers 0-&gt;1</a:t>
            </a:r>
            <a:endParaRPr dirty="0"/>
          </a:p>
        </p:txBody>
      </p:sp>
      <p:sp>
        <p:nvSpPr>
          <p:cNvPr id="609" name="Google Shape;609;p8"/>
          <p:cNvSpPr txBox="1"/>
          <p:nvPr/>
        </p:nvSpPr>
        <p:spPr>
          <a:xfrm>
            <a:off x="5960237" y="2203610"/>
            <a:ext cx="5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16ms</a:t>
            </a:r>
            <a:endParaRPr dirty="0"/>
          </a:p>
        </p:txBody>
      </p:sp>
      <p:sp>
        <p:nvSpPr>
          <p:cNvPr id="610" name="Google Shape;610;p8"/>
          <p:cNvSpPr txBox="1"/>
          <p:nvPr/>
        </p:nvSpPr>
        <p:spPr>
          <a:xfrm>
            <a:off x="6449373" y="2208665"/>
            <a:ext cx="4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5ms</a:t>
            </a:r>
            <a:endParaRPr dirty="0"/>
          </a:p>
        </p:txBody>
      </p:sp>
      <p:sp>
        <p:nvSpPr>
          <p:cNvPr id="611" name="Google Shape;611;p8"/>
          <p:cNvSpPr txBox="1"/>
          <p:nvPr/>
        </p:nvSpPr>
        <p:spPr>
          <a:xfrm>
            <a:off x="6701431" y="1625148"/>
            <a:ext cx="54640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CCC00"/>
                </a:solidFill>
                <a:latin typeface="Calibri"/>
                <a:ea typeface="Calibri"/>
                <a:cs typeface="Calibri"/>
                <a:sym typeface="Calibri"/>
              </a:rPr>
              <a:t>10ms</a:t>
            </a:r>
            <a:endParaRPr dirty="0"/>
          </a:p>
        </p:txBody>
      </p:sp>
      <p:sp>
        <p:nvSpPr>
          <p:cNvPr id="612" name="Google Shape;612;p8"/>
          <p:cNvSpPr txBox="1"/>
          <p:nvPr/>
        </p:nvSpPr>
        <p:spPr>
          <a:xfrm rot="18645798">
            <a:off x="6846613" y="4063865"/>
            <a:ext cx="13580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After 16ms</a:t>
            </a:r>
            <a:endParaRPr dirty="0"/>
          </a:p>
        </p:txBody>
      </p:sp>
      <p:sp>
        <p:nvSpPr>
          <p:cNvPr id="613" name="Google Shape;613;p8"/>
          <p:cNvSpPr txBox="1"/>
          <p:nvPr/>
        </p:nvSpPr>
        <p:spPr>
          <a:xfrm rot="-1679748">
            <a:off x="7629752" y="2677149"/>
            <a:ext cx="2294384" cy="3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After 5ms</a:t>
            </a:r>
            <a:endParaRPr dirty="0">
              <a:solidFill>
                <a:srgbClr val="339966"/>
              </a:solidFill>
            </a:endParaRPr>
          </a:p>
        </p:txBody>
      </p:sp>
      <p:grpSp>
        <p:nvGrpSpPr>
          <p:cNvPr id="70" name="Google Shape;560;p8">
            <a:extLst>
              <a:ext uri="{FF2B5EF4-FFF2-40B4-BE49-F238E27FC236}">
                <a16:creationId xmlns:a16="http://schemas.microsoft.com/office/drawing/2014/main" id="{A1C5426E-3997-4A5F-9678-F50B077F3D1A}"/>
              </a:ext>
            </a:extLst>
          </p:cNvPr>
          <p:cNvGrpSpPr/>
          <p:nvPr/>
        </p:nvGrpSpPr>
        <p:grpSpPr>
          <a:xfrm>
            <a:off x="10969981" y="3574903"/>
            <a:ext cx="870354" cy="870354"/>
            <a:chOff x="7489623" y="2820721"/>
            <a:chExt cx="870354" cy="870354"/>
          </a:xfrm>
        </p:grpSpPr>
        <p:sp>
          <p:nvSpPr>
            <p:cNvPr id="71" name="Google Shape;561;p8">
              <a:extLst>
                <a:ext uri="{FF2B5EF4-FFF2-40B4-BE49-F238E27FC236}">
                  <a16:creationId xmlns:a16="http://schemas.microsoft.com/office/drawing/2014/main" id="{780A5958-1EA0-4E59-BAB1-76A1C5A03B50}"/>
                </a:ext>
              </a:extLst>
            </p:cNvPr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FF993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562;p8">
              <a:extLst>
                <a:ext uri="{FF2B5EF4-FFF2-40B4-BE49-F238E27FC236}">
                  <a16:creationId xmlns:a16="http://schemas.microsoft.com/office/drawing/2014/main" id="{44E4B16C-5E0A-491F-80C0-67E351EF0553}"/>
                </a:ext>
              </a:extLst>
            </p:cNvPr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4</a:t>
              </a:r>
              <a:endParaRPr dirty="0"/>
            </a:p>
          </p:txBody>
        </p:sp>
      </p:grpSp>
      <p:grpSp>
        <p:nvGrpSpPr>
          <p:cNvPr id="73" name="Google Shape;560;p8">
            <a:extLst>
              <a:ext uri="{FF2B5EF4-FFF2-40B4-BE49-F238E27FC236}">
                <a16:creationId xmlns:a16="http://schemas.microsoft.com/office/drawing/2014/main" id="{5D0AFA0F-BA2E-4864-BE97-E3BAE53C6CBA}"/>
              </a:ext>
            </a:extLst>
          </p:cNvPr>
          <p:cNvGrpSpPr/>
          <p:nvPr/>
        </p:nvGrpSpPr>
        <p:grpSpPr>
          <a:xfrm>
            <a:off x="10832468" y="5114380"/>
            <a:ext cx="870354" cy="870354"/>
            <a:chOff x="7489623" y="2820721"/>
            <a:chExt cx="870354" cy="870354"/>
          </a:xfrm>
        </p:grpSpPr>
        <p:sp>
          <p:nvSpPr>
            <p:cNvPr id="74" name="Google Shape;561;p8">
              <a:extLst>
                <a:ext uri="{FF2B5EF4-FFF2-40B4-BE49-F238E27FC236}">
                  <a16:creationId xmlns:a16="http://schemas.microsoft.com/office/drawing/2014/main" id="{E95B2C21-C029-4419-A21B-93312B50CCDD}"/>
                </a:ext>
              </a:extLst>
            </p:cNvPr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FF6699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562;p8">
              <a:extLst>
                <a:ext uri="{FF2B5EF4-FFF2-40B4-BE49-F238E27FC236}">
                  <a16:creationId xmlns:a16="http://schemas.microsoft.com/office/drawing/2014/main" id="{30ADF5E5-3307-48AC-B807-E65AA063ED63}"/>
                </a:ext>
              </a:extLst>
            </p:cNvPr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5</a:t>
              </a:r>
              <a:endParaRPr dirty="0"/>
            </a:p>
          </p:txBody>
        </p:sp>
      </p:grpSp>
      <p:sp>
        <p:nvSpPr>
          <p:cNvPr id="76" name="Google Shape;605;p8">
            <a:extLst>
              <a:ext uri="{FF2B5EF4-FFF2-40B4-BE49-F238E27FC236}">
                <a16:creationId xmlns:a16="http://schemas.microsoft.com/office/drawing/2014/main" id="{11FE5E64-3BB7-4BA6-8AF6-F7F6E85A2094}"/>
              </a:ext>
            </a:extLst>
          </p:cNvPr>
          <p:cNvSpPr/>
          <p:nvPr/>
        </p:nvSpPr>
        <p:spPr>
          <a:xfrm rot="2898188">
            <a:off x="10662817" y="3005281"/>
            <a:ext cx="1029635" cy="262573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CCCC00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613;p8">
            <a:extLst>
              <a:ext uri="{FF2B5EF4-FFF2-40B4-BE49-F238E27FC236}">
                <a16:creationId xmlns:a16="http://schemas.microsoft.com/office/drawing/2014/main" id="{610D6CC7-2690-4D3A-BF63-35AB2587F764}"/>
              </a:ext>
            </a:extLst>
          </p:cNvPr>
          <p:cNvSpPr txBox="1"/>
          <p:nvPr/>
        </p:nvSpPr>
        <p:spPr>
          <a:xfrm rot="1651118">
            <a:off x="9988693" y="2577195"/>
            <a:ext cx="2294384" cy="3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CCC00"/>
                </a:solidFill>
                <a:latin typeface="Calibri"/>
                <a:ea typeface="Calibri"/>
                <a:cs typeface="Calibri"/>
                <a:sym typeface="Calibri"/>
              </a:rPr>
              <a:t>After 10ms</a:t>
            </a:r>
            <a:endParaRPr dirty="0"/>
          </a:p>
        </p:txBody>
      </p:sp>
      <p:cxnSp>
        <p:nvCxnSpPr>
          <p:cNvPr id="78" name="Google Shape;567;p8">
            <a:extLst>
              <a:ext uri="{FF2B5EF4-FFF2-40B4-BE49-F238E27FC236}">
                <a16:creationId xmlns:a16="http://schemas.microsoft.com/office/drawing/2014/main" id="{59ACE25E-AABA-4BD8-9194-BDDB1E2EC465}"/>
              </a:ext>
            </a:extLst>
          </p:cNvPr>
          <p:cNvCxnSpPr>
            <a:cxnSpLocks/>
          </p:cNvCxnSpPr>
          <p:nvPr/>
        </p:nvCxnSpPr>
        <p:spPr>
          <a:xfrm>
            <a:off x="8681874" y="2157413"/>
            <a:ext cx="2556751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610;p8">
            <a:extLst>
              <a:ext uri="{FF2B5EF4-FFF2-40B4-BE49-F238E27FC236}">
                <a16:creationId xmlns:a16="http://schemas.microsoft.com/office/drawing/2014/main" id="{F87F3B05-8C39-4C57-8EC5-55C1C22ECC84}"/>
              </a:ext>
            </a:extLst>
          </p:cNvPr>
          <p:cNvSpPr txBox="1"/>
          <p:nvPr/>
        </p:nvSpPr>
        <p:spPr>
          <a:xfrm>
            <a:off x="7269309" y="2210147"/>
            <a:ext cx="526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15ms</a:t>
            </a:r>
            <a:endParaRPr dirty="0">
              <a:solidFill>
                <a:srgbClr val="FF9933"/>
              </a:solidFill>
            </a:endParaRPr>
          </a:p>
        </p:txBody>
      </p:sp>
      <p:sp>
        <p:nvSpPr>
          <p:cNvPr id="80" name="Google Shape;611;p8">
            <a:extLst>
              <a:ext uri="{FF2B5EF4-FFF2-40B4-BE49-F238E27FC236}">
                <a16:creationId xmlns:a16="http://schemas.microsoft.com/office/drawing/2014/main" id="{65ADAC92-1783-454B-86E0-14ECC1EB8951}"/>
              </a:ext>
            </a:extLst>
          </p:cNvPr>
          <p:cNvSpPr txBox="1"/>
          <p:nvPr/>
        </p:nvSpPr>
        <p:spPr>
          <a:xfrm>
            <a:off x="8030910" y="1624461"/>
            <a:ext cx="54640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20ms</a:t>
            </a:r>
            <a:endParaRPr dirty="0">
              <a:solidFill>
                <a:srgbClr val="FF6699"/>
              </a:solidFill>
            </a:endParaRPr>
          </a:p>
        </p:txBody>
      </p:sp>
      <p:cxnSp>
        <p:nvCxnSpPr>
          <p:cNvPr id="83" name="Google Shape;568;p8">
            <a:extLst>
              <a:ext uri="{FF2B5EF4-FFF2-40B4-BE49-F238E27FC236}">
                <a16:creationId xmlns:a16="http://schemas.microsoft.com/office/drawing/2014/main" id="{4A985ABC-DAE3-4822-AE0E-A62FD5C3E029}"/>
              </a:ext>
            </a:extLst>
          </p:cNvPr>
          <p:cNvCxnSpPr/>
          <p:nvPr/>
        </p:nvCxnSpPr>
        <p:spPr>
          <a:xfrm>
            <a:off x="11238041" y="1800116"/>
            <a:ext cx="0" cy="6549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570;p8">
            <a:extLst>
              <a:ext uri="{FF2B5EF4-FFF2-40B4-BE49-F238E27FC236}">
                <a16:creationId xmlns:a16="http://schemas.microsoft.com/office/drawing/2014/main" id="{15C0277C-20CE-4F3F-ABA5-08F62869F9BA}"/>
              </a:ext>
            </a:extLst>
          </p:cNvPr>
          <p:cNvCxnSpPr/>
          <p:nvPr/>
        </p:nvCxnSpPr>
        <p:spPr>
          <a:xfrm>
            <a:off x="11927094" y="1876837"/>
            <a:ext cx="207040" cy="0"/>
          </a:xfrm>
          <a:prstGeom prst="straightConnector1">
            <a:avLst/>
          </a:prstGeom>
          <a:noFill/>
          <a:ln w="28575" cap="flat" cmpd="sng">
            <a:solidFill>
              <a:srgbClr val="33996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571;p8">
            <a:extLst>
              <a:ext uri="{FF2B5EF4-FFF2-40B4-BE49-F238E27FC236}">
                <a16:creationId xmlns:a16="http://schemas.microsoft.com/office/drawing/2014/main" id="{C191C774-CAEE-4C0F-AF51-A597D5C57E98}"/>
              </a:ext>
            </a:extLst>
          </p:cNvPr>
          <p:cNvCxnSpPr/>
          <p:nvPr/>
        </p:nvCxnSpPr>
        <p:spPr>
          <a:xfrm>
            <a:off x="11927094" y="1876837"/>
            <a:ext cx="0" cy="284995"/>
          </a:xfrm>
          <a:prstGeom prst="straightConnector1">
            <a:avLst/>
          </a:prstGeom>
          <a:noFill/>
          <a:ln w="28575" cap="flat" cmpd="sng">
            <a:solidFill>
              <a:srgbClr val="33996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572;p8">
            <a:extLst>
              <a:ext uri="{FF2B5EF4-FFF2-40B4-BE49-F238E27FC236}">
                <a16:creationId xmlns:a16="http://schemas.microsoft.com/office/drawing/2014/main" id="{2B8DC65E-9E2D-4AFA-ACC4-703E176F4BD9}"/>
              </a:ext>
            </a:extLst>
          </p:cNvPr>
          <p:cNvCxnSpPr/>
          <p:nvPr/>
        </p:nvCxnSpPr>
        <p:spPr>
          <a:xfrm>
            <a:off x="12134134" y="1876837"/>
            <a:ext cx="0" cy="284995"/>
          </a:xfrm>
          <a:prstGeom prst="straightConnector1">
            <a:avLst/>
          </a:prstGeom>
          <a:noFill/>
          <a:ln w="28575" cap="flat" cmpd="sng">
            <a:solidFill>
              <a:srgbClr val="CCCC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573;p8">
            <a:extLst>
              <a:ext uri="{FF2B5EF4-FFF2-40B4-BE49-F238E27FC236}">
                <a16:creationId xmlns:a16="http://schemas.microsoft.com/office/drawing/2014/main" id="{9C30F58B-7993-4D5E-AA0E-C755B501153B}"/>
              </a:ext>
            </a:extLst>
          </p:cNvPr>
          <p:cNvCxnSpPr>
            <a:cxnSpLocks/>
          </p:cNvCxnSpPr>
          <p:nvPr/>
        </p:nvCxnSpPr>
        <p:spPr>
          <a:xfrm>
            <a:off x="12134134" y="2161802"/>
            <a:ext cx="122295" cy="0"/>
          </a:xfrm>
          <a:prstGeom prst="straightConnector1">
            <a:avLst/>
          </a:prstGeom>
          <a:noFill/>
          <a:ln w="28575" cap="flat" cmpd="sng">
            <a:solidFill>
              <a:srgbClr val="CCCC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574;p8">
            <a:extLst>
              <a:ext uri="{FF2B5EF4-FFF2-40B4-BE49-F238E27FC236}">
                <a16:creationId xmlns:a16="http://schemas.microsoft.com/office/drawing/2014/main" id="{D04FCB65-39C8-4F61-9DBC-6C9594C2A6D0}"/>
              </a:ext>
            </a:extLst>
          </p:cNvPr>
          <p:cNvCxnSpPr/>
          <p:nvPr/>
        </p:nvCxnSpPr>
        <p:spPr>
          <a:xfrm>
            <a:off x="11238041" y="2161832"/>
            <a:ext cx="68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609;p8">
            <a:extLst>
              <a:ext uri="{FF2B5EF4-FFF2-40B4-BE49-F238E27FC236}">
                <a16:creationId xmlns:a16="http://schemas.microsoft.com/office/drawing/2014/main" id="{C02FB150-549C-4705-8BAC-3EE645233C7D}"/>
              </a:ext>
            </a:extLst>
          </p:cNvPr>
          <p:cNvSpPr txBox="1"/>
          <p:nvPr/>
        </p:nvSpPr>
        <p:spPr>
          <a:xfrm>
            <a:off x="11319693" y="2207940"/>
            <a:ext cx="5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16ms</a:t>
            </a:r>
            <a:endParaRPr/>
          </a:p>
        </p:txBody>
      </p:sp>
      <p:sp>
        <p:nvSpPr>
          <p:cNvPr id="91" name="Google Shape;610;p8">
            <a:extLst>
              <a:ext uri="{FF2B5EF4-FFF2-40B4-BE49-F238E27FC236}">
                <a16:creationId xmlns:a16="http://schemas.microsoft.com/office/drawing/2014/main" id="{23B91882-CF7A-44CE-B70C-0C19F45604EF}"/>
              </a:ext>
            </a:extLst>
          </p:cNvPr>
          <p:cNvSpPr txBox="1"/>
          <p:nvPr/>
        </p:nvSpPr>
        <p:spPr>
          <a:xfrm>
            <a:off x="11808829" y="2212995"/>
            <a:ext cx="4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5ms</a:t>
            </a:r>
            <a:endParaRPr dirty="0"/>
          </a:p>
        </p:txBody>
      </p:sp>
      <p:sp>
        <p:nvSpPr>
          <p:cNvPr id="94" name="Google Shape;605;p8">
            <a:extLst>
              <a:ext uri="{FF2B5EF4-FFF2-40B4-BE49-F238E27FC236}">
                <a16:creationId xmlns:a16="http://schemas.microsoft.com/office/drawing/2014/main" id="{E79CFC49-197A-46FB-862B-0B5FC12C9CB7}"/>
              </a:ext>
            </a:extLst>
          </p:cNvPr>
          <p:cNvSpPr/>
          <p:nvPr/>
        </p:nvSpPr>
        <p:spPr>
          <a:xfrm rot="5708266">
            <a:off x="11275649" y="4726632"/>
            <a:ext cx="1029635" cy="262573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FF9933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613;p8">
            <a:extLst>
              <a:ext uri="{FF2B5EF4-FFF2-40B4-BE49-F238E27FC236}">
                <a16:creationId xmlns:a16="http://schemas.microsoft.com/office/drawing/2014/main" id="{591E6A8E-F512-4A3C-A8BF-45DB39205749}"/>
              </a:ext>
            </a:extLst>
          </p:cNvPr>
          <p:cNvSpPr txBox="1"/>
          <p:nvPr/>
        </p:nvSpPr>
        <p:spPr>
          <a:xfrm rot="1651118">
            <a:off x="10257965" y="4455652"/>
            <a:ext cx="2294384" cy="3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After 15ms</a:t>
            </a:r>
            <a:endParaRPr dirty="0">
              <a:solidFill>
                <a:srgbClr val="FF9933"/>
              </a:solidFill>
            </a:endParaRPr>
          </a:p>
        </p:txBody>
      </p:sp>
      <p:sp>
        <p:nvSpPr>
          <p:cNvPr id="96" name="Google Shape;613;p8">
            <a:extLst>
              <a:ext uri="{FF2B5EF4-FFF2-40B4-BE49-F238E27FC236}">
                <a16:creationId xmlns:a16="http://schemas.microsoft.com/office/drawing/2014/main" id="{F4DB8011-6DC6-4D0F-BC4E-12EAF9F753E9}"/>
              </a:ext>
            </a:extLst>
          </p:cNvPr>
          <p:cNvSpPr txBox="1"/>
          <p:nvPr/>
        </p:nvSpPr>
        <p:spPr>
          <a:xfrm rot="20372828">
            <a:off x="9148955" y="5448876"/>
            <a:ext cx="2294384" cy="3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After 20ms</a:t>
            </a:r>
            <a:endParaRPr dirty="0">
              <a:solidFill>
                <a:srgbClr val="FF6699"/>
              </a:solidFill>
            </a:endParaRPr>
          </a:p>
        </p:txBody>
      </p:sp>
      <p:sp>
        <p:nvSpPr>
          <p:cNvPr id="97" name="Google Shape;605;p8">
            <a:extLst>
              <a:ext uri="{FF2B5EF4-FFF2-40B4-BE49-F238E27FC236}">
                <a16:creationId xmlns:a16="http://schemas.microsoft.com/office/drawing/2014/main" id="{F659F11E-998A-44D1-B3EC-E7D6D0986BB9}"/>
              </a:ext>
            </a:extLst>
          </p:cNvPr>
          <p:cNvSpPr/>
          <p:nvPr/>
        </p:nvSpPr>
        <p:spPr>
          <a:xfrm rot="20238910" flipH="1">
            <a:off x="9442611" y="5384595"/>
            <a:ext cx="1351516" cy="262573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FF6699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40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Example: N cycles output from trigger (once)</a:t>
            </a:r>
            <a:endParaRPr dirty="0"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E.g. N=6 cycles of pulse/clock</a:t>
            </a:r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552" name="Google Shape;5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53" name="Google Shape;553;p8"/>
          <p:cNvSpPr txBox="1"/>
          <p:nvPr/>
        </p:nvSpPr>
        <p:spPr>
          <a:xfrm>
            <a:off x="838200" y="2404400"/>
            <a:ext cx="63999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trigger_select = GPIO_INPUT_2; // e.g. say this comes from laser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trigger_sense = 1; // 1 = 2’b01, i.e. 0-&gt;1 (rising edge)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gate_select = 31; // addr 31 is always ‘1’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gate_sense = 1; // so gate is always allowing trigger through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start_value = 0;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s1_use_trigger = 1; // enter state1 after trigger event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s1_output_value = 0; // output low in this state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s1_count = 1.6e6; // e.g. say 16ms (10ns steps) until sync’ed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s1_next_state = 2; // state2 is next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s2_use_trigger = 0; // do not wait on trigger, continue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s2_output_value = 1; // go high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s2_count = 0.5e6; // e.g. say 5ms high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s2_next_state = 3; // state3 is next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s3_use_trigger = 0; // do not wait on trigger, continue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s3_output_value = 0; // go low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s3_count = 0.5e6; // e.g. say 5ms low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s3_next_state = 2; // loop back to state2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transition_count = 13; // 1+N*2 for N=6 pulses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end_value = 0;</a:t>
            </a:r>
            <a:endParaRPr/>
          </a:p>
        </p:txBody>
      </p:sp>
      <p:grpSp>
        <p:nvGrpSpPr>
          <p:cNvPr id="554" name="Google Shape;554;p8"/>
          <p:cNvGrpSpPr/>
          <p:nvPr/>
        </p:nvGrpSpPr>
        <p:grpSpPr>
          <a:xfrm>
            <a:off x="9212234" y="5441480"/>
            <a:ext cx="870354" cy="870354"/>
            <a:chOff x="7489623" y="2820721"/>
            <a:chExt cx="870354" cy="870354"/>
          </a:xfrm>
        </p:grpSpPr>
        <p:sp>
          <p:nvSpPr>
            <p:cNvPr id="555" name="Google Shape;555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8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1</a:t>
              </a:r>
              <a:endParaRPr/>
            </a:p>
          </p:txBody>
        </p:sp>
      </p:grpSp>
      <p:grpSp>
        <p:nvGrpSpPr>
          <p:cNvPr id="557" name="Google Shape;557;p8"/>
          <p:cNvGrpSpPr/>
          <p:nvPr/>
        </p:nvGrpSpPr>
        <p:grpSpPr>
          <a:xfrm>
            <a:off x="8676572" y="3548125"/>
            <a:ext cx="870354" cy="870354"/>
            <a:chOff x="7489623" y="2820721"/>
            <a:chExt cx="870354" cy="870354"/>
          </a:xfrm>
        </p:grpSpPr>
        <p:sp>
          <p:nvSpPr>
            <p:cNvPr id="558" name="Google Shape;558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33996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8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2</a:t>
              </a:r>
              <a:endParaRPr/>
            </a:p>
          </p:txBody>
        </p:sp>
      </p:grpSp>
      <p:grpSp>
        <p:nvGrpSpPr>
          <p:cNvPr id="560" name="Google Shape;560;p8"/>
          <p:cNvGrpSpPr/>
          <p:nvPr/>
        </p:nvGrpSpPr>
        <p:grpSpPr>
          <a:xfrm>
            <a:off x="10392973" y="2274516"/>
            <a:ext cx="870354" cy="870354"/>
            <a:chOff x="7489623" y="2820721"/>
            <a:chExt cx="870354" cy="870354"/>
          </a:xfrm>
        </p:grpSpPr>
        <p:sp>
          <p:nvSpPr>
            <p:cNvPr id="561" name="Google Shape;561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CCCC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3</a:t>
              </a:r>
              <a:endParaRPr/>
            </a:p>
          </p:txBody>
        </p:sp>
      </p:grpSp>
      <p:sp>
        <p:nvSpPr>
          <p:cNvPr id="563" name="Google Shape;563;p8"/>
          <p:cNvSpPr/>
          <p:nvPr/>
        </p:nvSpPr>
        <p:spPr>
          <a:xfrm rot="-8585440" flipH="1">
            <a:off x="6836465" y="5070342"/>
            <a:ext cx="2663122" cy="22873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8"/>
          <p:cNvGrpSpPr/>
          <p:nvPr/>
        </p:nvGrpSpPr>
        <p:grpSpPr>
          <a:xfrm>
            <a:off x="6853325" y="3501983"/>
            <a:ext cx="870354" cy="870354"/>
            <a:chOff x="7489623" y="2820721"/>
            <a:chExt cx="870354" cy="870354"/>
          </a:xfrm>
        </p:grpSpPr>
        <p:sp>
          <p:nvSpPr>
            <p:cNvPr id="565" name="Google Shape;565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8"/>
            <p:cNvSpPr txBox="1"/>
            <p:nvPr/>
          </p:nvSpPr>
          <p:spPr>
            <a:xfrm>
              <a:off x="7683515" y="3117399"/>
              <a:ext cx="482569" cy="2769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</p:grpSp>
      <p:cxnSp>
        <p:nvCxnSpPr>
          <p:cNvPr id="567" name="Google Shape;567;p8"/>
          <p:cNvCxnSpPr/>
          <p:nvPr/>
        </p:nvCxnSpPr>
        <p:spPr>
          <a:xfrm>
            <a:off x="5490616" y="2157502"/>
            <a:ext cx="38790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8" name="Google Shape;568;p8"/>
          <p:cNvCxnSpPr/>
          <p:nvPr/>
        </p:nvCxnSpPr>
        <p:spPr>
          <a:xfrm>
            <a:off x="5878585" y="1795786"/>
            <a:ext cx="0" cy="6549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569" name="Google Shape;569;p8"/>
          <p:cNvGrpSpPr/>
          <p:nvPr/>
        </p:nvGrpSpPr>
        <p:grpSpPr>
          <a:xfrm>
            <a:off x="6567638" y="1872507"/>
            <a:ext cx="414080" cy="284995"/>
            <a:chOff x="7652997" y="4621481"/>
            <a:chExt cx="280580" cy="284995"/>
          </a:xfrm>
        </p:grpSpPr>
        <p:cxnSp>
          <p:nvCxnSpPr>
            <p:cNvPr id="570" name="Google Shape;570;p8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1" name="Google Shape;571;p8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2" name="Google Shape;572;p8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3" name="Google Shape;573;p8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574" name="Google Shape;574;p8"/>
          <p:cNvCxnSpPr/>
          <p:nvPr/>
        </p:nvCxnSpPr>
        <p:spPr>
          <a:xfrm>
            <a:off x="5878585" y="2157502"/>
            <a:ext cx="68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75" name="Google Shape;575;p8"/>
          <p:cNvGrpSpPr/>
          <p:nvPr/>
        </p:nvGrpSpPr>
        <p:grpSpPr>
          <a:xfrm>
            <a:off x="6987998" y="1872477"/>
            <a:ext cx="414080" cy="284995"/>
            <a:chOff x="7652997" y="4621481"/>
            <a:chExt cx="280580" cy="284995"/>
          </a:xfrm>
        </p:grpSpPr>
        <p:cxnSp>
          <p:nvCxnSpPr>
            <p:cNvPr id="576" name="Google Shape;576;p8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7" name="Google Shape;577;p8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8" name="Google Shape;578;p8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9" name="Google Shape;579;p8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80" name="Google Shape;580;p8"/>
          <p:cNvGrpSpPr/>
          <p:nvPr/>
        </p:nvGrpSpPr>
        <p:grpSpPr>
          <a:xfrm>
            <a:off x="7408614" y="1872447"/>
            <a:ext cx="414080" cy="284995"/>
            <a:chOff x="7652997" y="4621481"/>
            <a:chExt cx="280580" cy="284995"/>
          </a:xfrm>
        </p:grpSpPr>
        <p:cxnSp>
          <p:nvCxnSpPr>
            <p:cNvPr id="581" name="Google Shape;581;p8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2" name="Google Shape;582;p8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3" name="Google Shape;583;p8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4" name="Google Shape;584;p8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85" name="Google Shape;585;p8"/>
          <p:cNvGrpSpPr/>
          <p:nvPr/>
        </p:nvGrpSpPr>
        <p:grpSpPr>
          <a:xfrm>
            <a:off x="7828974" y="1872417"/>
            <a:ext cx="414080" cy="284995"/>
            <a:chOff x="7652997" y="4621481"/>
            <a:chExt cx="280580" cy="284995"/>
          </a:xfrm>
        </p:grpSpPr>
        <p:cxnSp>
          <p:nvCxnSpPr>
            <p:cNvPr id="586" name="Google Shape;586;p8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7" name="Google Shape;587;p8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8" name="Google Shape;588;p8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9" name="Google Shape;589;p8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90" name="Google Shape;590;p8"/>
          <p:cNvGrpSpPr/>
          <p:nvPr/>
        </p:nvGrpSpPr>
        <p:grpSpPr>
          <a:xfrm>
            <a:off x="8255856" y="1873625"/>
            <a:ext cx="414080" cy="284995"/>
            <a:chOff x="7652997" y="4621481"/>
            <a:chExt cx="280580" cy="284995"/>
          </a:xfrm>
        </p:grpSpPr>
        <p:cxnSp>
          <p:nvCxnSpPr>
            <p:cNvPr id="591" name="Google Shape;591;p8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592;p8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3" name="Google Shape;593;p8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4" name="Google Shape;594;p8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95" name="Google Shape;595;p8"/>
          <p:cNvGrpSpPr/>
          <p:nvPr/>
        </p:nvGrpSpPr>
        <p:grpSpPr>
          <a:xfrm>
            <a:off x="8676216" y="1873595"/>
            <a:ext cx="414080" cy="284995"/>
            <a:chOff x="7652997" y="4621481"/>
            <a:chExt cx="280580" cy="284995"/>
          </a:xfrm>
        </p:grpSpPr>
        <p:cxnSp>
          <p:nvCxnSpPr>
            <p:cNvPr id="596" name="Google Shape;596;p8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7" name="Google Shape;597;p8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8" name="Google Shape;598;p8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9" name="Google Shape;599;p8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600" name="Google Shape;600;p8"/>
          <p:cNvCxnSpPr/>
          <p:nvPr/>
        </p:nvCxnSpPr>
        <p:spPr>
          <a:xfrm>
            <a:off x="9090666" y="2158574"/>
            <a:ext cx="689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01" name="Google Shape;601;p8"/>
          <p:cNvGrpSpPr/>
          <p:nvPr/>
        </p:nvGrpSpPr>
        <p:grpSpPr>
          <a:xfrm>
            <a:off x="11192969" y="4111948"/>
            <a:ext cx="870354" cy="870354"/>
            <a:chOff x="7489623" y="2820721"/>
            <a:chExt cx="870354" cy="870354"/>
          </a:xfrm>
        </p:grpSpPr>
        <p:sp>
          <p:nvSpPr>
            <p:cNvPr id="602" name="Google Shape;602;p8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8"/>
            <p:cNvSpPr txBox="1"/>
            <p:nvPr/>
          </p:nvSpPr>
          <p:spPr>
            <a:xfrm>
              <a:off x="7714646" y="3117399"/>
              <a:ext cx="420308" cy="276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/>
            </a:p>
          </p:txBody>
        </p:sp>
      </p:grpSp>
      <p:sp>
        <p:nvSpPr>
          <p:cNvPr id="604" name="Google Shape;604;p8"/>
          <p:cNvSpPr/>
          <p:nvPr/>
        </p:nvSpPr>
        <p:spPr>
          <a:xfrm rot="4787976" flipH="1">
            <a:off x="8928116" y="4817495"/>
            <a:ext cx="1115614" cy="127424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"/>
          <p:cNvSpPr/>
          <p:nvPr/>
        </p:nvSpPr>
        <p:spPr>
          <a:xfrm rot="-2211333" flipH="1">
            <a:off x="8995407" y="2886229"/>
            <a:ext cx="1439910" cy="262573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CCCC00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8"/>
          <p:cNvSpPr/>
          <p:nvPr/>
        </p:nvSpPr>
        <p:spPr>
          <a:xfrm rot="8590867" flipH="1">
            <a:off x="9504938" y="3546398"/>
            <a:ext cx="1440084" cy="262344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"/>
          <p:cNvSpPr/>
          <p:nvPr/>
        </p:nvSpPr>
        <p:spPr>
          <a:xfrm rot="3926104">
            <a:off x="10925002" y="3471581"/>
            <a:ext cx="1115614" cy="127424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arrow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8"/>
          <p:cNvSpPr txBox="1"/>
          <p:nvPr/>
        </p:nvSpPr>
        <p:spPr>
          <a:xfrm rot="2441494">
            <a:off x="7046402" y="4612443"/>
            <a:ext cx="2294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GPIO_INPUT_2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Triggers 0-&gt;1</a:t>
            </a:r>
            <a:endParaRPr/>
          </a:p>
        </p:txBody>
      </p:sp>
      <p:sp>
        <p:nvSpPr>
          <p:cNvPr id="609" name="Google Shape;609;p8"/>
          <p:cNvSpPr txBox="1"/>
          <p:nvPr/>
        </p:nvSpPr>
        <p:spPr>
          <a:xfrm>
            <a:off x="5960237" y="2203610"/>
            <a:ext cx="52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16ms</a:t>
            </a:r>
            <a:endParaRPr/>
          </a:p>
        </p:txBody>
      </p:sp>
      <p:sp>
        <p:nvSpPr>
          <p:cNvPr id="610" name="Google Shape;610;p8"/>
          <p:cNvSpPr txBox="1"/>
          <p:nvPr/>
        </p:nvSpPr>
        <p:spPr>
          <a:xfrm>
            <a:off x="6449373" y="2208665"/>
            <a:ext cx="4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5ms</a:t>
            </a:r>
            <a:endParaRPr/>
          </a:p>
        </p:txBody>
      </p:sp>
      <p:sp>
        <p:nvSpPr>
          <p:cNvPr id="611" name="Google Shape;611;p8"/>
          <p:cNvSpPr txBox="1"/>
          <p:nvPr/>
        </p:nvSpPr>
        <p:spPr>
          <a:xfrm>
            <a:off x="6661434" y="1533706"/>
            <a:ext cx="4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00"/>
                </a:solidFill>
                <a:latin typeface="Calibri"/>
                <a:ea typeface="Calibri"/>
                <a:cs typeface="Calibri"/>
                <a:sym typeface="Calibri"/>
              </a:rPr>
              <a:t>5ms</a:t>
            </a:r>
            <a:endParaRPr/>
          </a:p>
        </p:txBody>
      </p:sp>
      <p:sp>
        <p:nvSpPr>
          <p:cNvPr id="612" name="Google Shape;612;p8"/>
          <p:cNvSpPr txBox="1"/>
          <p:nvPr/>
        </p:nvSpPr>
        <p:spPr>
          <a:xfrm rot="4206418">
            <a:off x="8590391" y="4731270"/>
            <a:ext cx="2294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After 16ms</a:t>
            </a:r>
            <a:endParaRPr/>
          </a:p>
        </p:txBody>
      </p:sp>
      <p:sp>
        <p:nvSpPr>
          <p:cNvPr id="613" name="Google Shape;613;p8"/>
          <p:cNvSpPr txBox="1"/>
          <p:nvPr/>
        </p:nvSpPr>
        <p:spPr>
          <a:xfrm rot="-1679748">
            <a:off x="8446386" y="2600965"/>
            <a:ext cx="2294384" cy="3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00"/>
                </a:solidFill>
                <a:latin typeface="Calibri"/>
                <a:ea typeface="Calibri"/>
                <a:cs typeface="Calibri"/>
                <a:sym typeface="Calibri"/>
              </a:rPr>
              <a:t>After 5ms</a:t>
            </a:r>
            <a:endParaRPr/>
          </a:p>
        </p:txBody>
      </p:sp>
      <p:sp>
        <p:nvSpPr>
          <p:cNvPr id="614" name="Google Shape;614;p8"/>
          <p:cNvSpPr txBox="1"/>
          <p:nvPr/>
        </p:nvSpPr>
        <p:spPr>
          <a:xfrm rot="-1679807">
            <a:off x="8953358" y="3436328"/>
            <a:ext cx="2294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After 5ms</a:t>
            </a:r>
            <a:endParaRPr/>
          </a:p>
        </p:txBody>
      </p:sp>
      <p:sp>
        <p:nvSpPr>
          <p:cNvPr id="615" name="Google Shape;615;p8"/>
          <p:cNvSpPr txBox="1"/>
          <p:nvPr/>
        </p:nvSpPr>
        <p:spPr>
          <a:xfrm rot="4206620">
            <a:off x="10587576" y="3205404"/>
            <a:ext cx="2294466" cy="3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transition_count==0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usage: Pulse swallowing</a:t>
            </a:r>
            <a:endParaRPr/>
          </a:p>
        </p:txBody>
      </p:sp>
      <p:sp>
        <p:nvSpPr>
          <p:cNvPr id="621" name="Google Shape;62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86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Say we have a signal with 50% duty cycle at T</a:t>
            </a:r>
            <a:r>
              <a:rPr lang="en-US" sz="2400" baseline="-25000"/>
              <a:t>period</a:t>
            </a:r>
            <a:r>
              <a:rPr lang="en-US" sz="2400"/>
              <a:t> where we want to output a pulse at (N+1)* T</a:t>
            </a:r>
            <a:r>
              <a:rPr lang="en-US" sz="2400" baseline="-25000"/>
              <a:t>period</a:t>
            </a:r>
            <a:r>
              <a:rPr lang="en-US" sz="2400"/>
              <a:t> 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 state1 high (or low) for 0.5* T</a:t>
            </a:r>
            <a:r>
              <a:rPr lang="en-US" sz="2400" baseline="-25000"/>
              <a:t>period</a:t>
            </a:r>
            <a:r>
              <a:rPr lang="en-US" sz="2400"/>
              <a:t> and state2 low (or high) for N *T</a:t>
            </a:r>
            <a:r>
              <a:rPr lang="en-US" sz="2400" baseline="-25000"/>
              <a:t>period</a:t>
            </a:r>
            <a:endParaRPr sz="2400" baseline="-25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 state1 to use_trigger to await a rising (or falling) edge from the signal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 state2 not to use_trigger.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 state1 to transition to state2 and state2 to transition back to state1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 the state_transition_count to be 2x how many cycles you want to do this </a:t>
            </a:r>
            <a:endParaRPr/>
          </a:p>
        </p:txBody>
      </p:sp>
      <p:sp>
        <p:nvSpPr>
          <p:cNvPr id="622" name="Google Shape;6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623" name="Google Shape;623;p9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624" name="Google Shape;6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cxnSp>
        <p:nvCxnSpPr>
          <p:cNvPr id="625" name="Google Shape;625;p9"/>
          <p:cNvCxnSpPr/>
          <p:nvPr/>
        </p:nvCxnSpPr>
        <p:spPr>
          <a:xfrm>
            <a:off x="3511322" y="5077089"/>
            <a:ext cx="28999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6" name="Google Shape;626;p9"/>
          <p:cNvCxnSpPr/>
          <p:nvPr/>
        </p:nvCxnSpPr>
        <p:spPr>
          <a:xfrm>
            <a:off x="3801317" y="476194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p9"/>
          <p:cNvCxnSpPr/>
          <p:nvPr/>
        </p:nvCxnSpPr>
        <p:spPr>
          <a:xfrm rot="10800000">
            <a:off x="3799164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8" name="Google Shape;628;p9"/>
          <p:cNvCxnSpPr/>
          <p:nvPr/>
        </p:nvCxnSpPr>
        <p:spPr>
          <a:xfrm rot="10800000">
            <a:off x="4381307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629;p9"/>
          <p:cNvCxnSpPr/>
          <p:nvPr/>
        </p:nvCxnSpPr>
        <p:spPr>
          <a:xfrm>
            <a:off x="4381307" y="5077089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0" name="Google Shape;630;p9"/>
          <p:cNvCxnSpPr/>
          <p:nvPr/>
        </p:nvCxnSpPr>
        <p:spPr>
          <a:xfrm>
            <a:off x="4967418" y="476194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1" name="Google Shape;631;p9"/>
          <p:cNvCxnSpPr/>
          <p:nvPr/>
        </p:nvCxnSpPr>
        <p:spPr>
          <a:xfrm rot="10800000">
            <a:off x="4965265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2" name="Google Shape;632;p9"/>
          <p:cNvCxnSpPr/>
          <p:nvPr/>
        </p:nvCxnSpPr>
        <p:spPr>
          <a:xfrm rot="10800000">
            <a:off x="5547408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3" name="Google Shape;633;p9"/>
          <p:cNvCxnSpPr/>
          <p:nvPr/>
        </p:nvCxnSpPr>
        <p:spPr>
          <a:xfrm>
            <a:off x="5547408" y="5077089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4" name="Google Shape;634;p9"/>
          <p:cNvCxnSpPr/>
          <p:nvPr/>
        </p:nvCxnSpPr>
        <p:spPr>
          <a:xfrm>
            <a:off x="6129382" y="476194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5" name="Google Shape;635;p9"/>
          <p:cNvCxnSpPr/>
          <p:nvPr/>
        </p:nvCxnSpPr>
        <p:spPr>
          <a:xfrm rot="10800000">
            <a:off x="6127229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6" name="Google Shape;636;p9"/>
          <p:cNvCxnSpPr/>
          <p:nvPr/>
        </p:nvCxnSpPr>
        <p:spPr>
          <a:xfrm rot="10800000">
            <a:off x="6709372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7" name="Google Shape;637;p9"/>
          <p:cNvCxnSpPr/>
          <p:nvPr/>
        </p:nvCxnSpPr>
        <p:spPr>
          <a:xfrm>
            <a:off x="6709372" y="5077089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8" name="Google Shape;638;p9"/>
          <p:cNvCxnSpPr/>
          <p:nvPr/>
        </p:nvCxnSpPr>
        <p:spPr>
          <a:xfrm>
            <a:off x="7283071" y="476194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9" name="Google Shape;639;p9"/>
          <p:cNvCxnSpPr/>
          <p:nvPr/>
        </p:nvCxnSpPr>
        <p:spPr>
          <a:xfrm rot="10800000">
            <a:off x="7280918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640;p9"/>
          <p:cNvCxnSpPr/>
          <p:nvPr/>
        </p:nvCxnSpPr>
        <p:spPr>
          <a:xfrm rot="10800000">
            <a:off x="7863061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1" name="Google Shape;641;p9"/>
          <p:cNvCxnSpPr/>
          <p:nvPr/>
        </p:nvCxnSpPr>
        <p:spPr>
          <a:xfrm>
            <a:off x="7863061" y="5077089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" name="Google Shape;642;p9"/>
          <p:cNvCxnSpPr/>
          <p:nvPr/>
        </p:nvCxnSpPr>
        <p:spPr>
          <a:xfrm>
            <a:off x="8449173" y="476194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3" name="Google Shape;643;p9"/>
          <p:cNvCxnSpPr/>
          <p:nvPr/>
        </p:nvCxnSpPr>
        <p:spPr>
          <a:xfrm rot="10800000">
            <a:off x="8447020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4" name="Google Shape;644;p9"/>
          <p:cNvCxnSpPr/>
          <p:nvPr/>
        </p:nvCxnSpPr>
        <p:spPr>
          <a:xfrm rot="10800000">
            <a:off x="9029163" y="475322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5" name="Google Shape;645;p9"/>
          <p:cNvCxnSpPr/>
          <p:nvPr/>
        </p:nvCxnSpPr>
        <p:spPr>
          <a:xfrm>
            <a:off x="9029163" y="5077089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6" name="Google Shape;646;p9"/>
          <p:cNvSpPr/>
          <p:nvPr/>
        </p:nvSpPr>
        <p:spPr>
          <a:xfrm>
            <a:off x="9706708" y="4894526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/>
          <p:nvPr/>
        </p:nvSpPr>
        <p:spPr>
          <a:xfrm>
            <a:off x="9836248" y="4894526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/>
          <p:nvPr/>
        </p:nvSpPr>
        <p:spPr>
          <a:xfrm>
            <a:off x="9959340" y="4894526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9"/>
          <p:cNvSpPr txBox="1"/>
          <p:nvPr/>
        </p:nvSpPr>
        <p:spPr>
          <a:xfrm>
            <a:off x="2664236" y="4732719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endParaRPr/>
          </a:p>
        </p:txBody>
      </p:sp>
      <p:cxnSp>
        <p:nvCxnSpPr>
          <p:cNvPr id="650" name="Google Shape;650;p9"/>
          <p:cNvCxnSpPr/>
          <p:nvPr/>
        </p:nvCxnSpPr>
        <p:spPr>
          <a:xfrm>
            <a:off x="3531842" y="5562419"/>
            <a:ext cx="28999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1" name="Google Shape;651;p9"/>
          <p:cNvCxnSpPr/>
          <p:nvPr/>
        </p:nvCxnSpPr>
        <p:spPr>
          <a:xfrm>
            <a:off x="3821837" y="524727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2" name="Google Shape;652;p9"/>
          <p:cNvCxnSpPr/>
          <p:nvPr/>
        </p:nvCxnSpPr>
        <p:spPr>
          <a:xfrm rot="10800000">
            <a:off x="3819684" y="523855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3" name="Google Shape;653;p9"/>
          <p:cNvCxnSpPr/>
          <p:nvPr/>
        </p:nvCxnSpPr>
        <p:spPr>
          <a:xfrm rot="10800000">
            <a:off x="4401827" y="523855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9"/>
          <p:cNvCxnSpPr/>
          <p:nvPr/>
        </p:nvCxnSpPr>
        <p:spPr>
          <a:xfrm>
            <a:off x="4401827" y="5562419"/>
            <a:ext cx="17480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5" name="Google Shape;655;p9"/>
          <p:cNvCxnSpPr/>
          <p:nvPr/>
        </p:nvCxnSpPr>
        <p:spPr>
          <a:xfrm>
            <a:off x="6149902" y="524727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6" name="Google Shape;656;p9"/>
          <p:cNvCxnSpPr/>
          <p:nvPr/>
        </p:nvCxnSpPr>
        <p:spPr>
          <a:xfrm rot="10800000">
            <a:off x="6147749" y="523855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7" name="Google Shape;657;p9"/>
          <p:cNvCxnSpPr/>
          <p:nvPr/>
        </p:nvCxnSpPr>
        <p:spPr>
          <a:xfrm rot="10800000">
            <a:off x="6729892" y="523855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8" name="Google Shape;658;p9"/>
          <p:cNvCxnSpPr/>
          <p:nvPr/>
        </p:nvCxnSpPr>
        <p:spPr>
          <a:xfrm>
            <a:off x="6729892" y="5562419"/>
            <a:ext cx="173980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9" name="Google Shape;659;p9"/>
          <p:cNvCxnSpPr/>
          <p:nvPr/>
        </p:nvCxnSpPr>
        <p:spPr>
          <a:xfrm>
            <a:off x="8469693" y="5247274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0" name="Google Shape;660;p9"/>
          <p:cNvCxnSpPr/>
          <p:nvPr/>
        </p:nvCxnSpPr>
        <p:spPr>
          <a:xfrm rot="10800000">
            <a:off x="8467540" y="523855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1" name="Google Shape;661;p9"/>
          <p:cNvCxnSpPr/>
          <p:nvPr/>
        </p:nvCxnSpPr>
        <p:spPr>
          <a:xfrm rot="10800000">
            <a:off x="9049683" y="5238554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2" name="Google Shape;662;p9"/>
          <p:cNvCxnSpPr/>
          <p:nvPr/>
        </p:nvCxnSpPr>
        <p:spPr>
          <a:xfrm>
            <a:off x="9049683" y="5562419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3" name="Google Shape;663;p9"/>
          <p:cNvSpPr/>
          <p:nvPr/>
        </p:nvSpPr>
        <p:spPr>
          <a:xfrm>
            <a:off x="9727228" y="5379856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/>
          <p:nvPr/>
        </p:nvSpPr>
        <p:spPr>
          <a:xfrm>
            <a:off x="9856768" y="5379856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/>
          <p:nvPr/>
        </p:nvSpPr>
        <p:spPr>
          <a:xfrm>
            <a:off x="9979860" y="5379856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6" name="Google Shape;666;p9"/>
          <p:cNvCxnSpPr/>
          <p:nvPr/>
        </p:nvCxnSpPr>
        <p:spPr>
          <a:xfrm>
            <a:off x="3531672" y="6076708"/>
            <a:ext cx="28999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7" name="Google Shape;667;p9"/>
          <p:cNvCxnSpPr/>
          <p:nvPr/>
        </p:nvCxnSpPr>
        <p:spPr>
          <a:xfrm>
            <a:off x="3821667" y="5761563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8" name="Google Shape;668;p9"/>
          <p:cNvCxnSpPr/>
          <p:nvPr/>
        </p:nvCxnSpPr>
        <p:spPr>
          <a:xfrm rot="10800000">
            <a:off x="3819514" y="5752843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9" name="Google Shape;669;p9"/>
          <p:cNvCxnSpPr/>
          <p:nvPr/>
        </p:nvCxnSpPr>
        <p:spPr>
          <a:xfrm rot="10800000">
            <a:off x="4401657" y="5752843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0" name="Google Shape;670;p9"/>
          <p:cNvCxnSpPr/>
          <p:nvPr/>
        </p:nvCxnSpPr>
        <p:spPr>
          <a:xfrm>
            <a:off x="4401657" y="6076708"/>
            <a:ext cx="29082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1" name="Google Shape;671;p9"/>
          <p:cNvCxnSpPr/>
          <p:nvPr/>
        </p:nvCxnSpPr>
        <p:spPr>
          <a:xfrm>
            <a:off x="7303421" y="5761563"/>
            <a:ext cx="5799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2" name="Google Shape;672;p9"/>
          <p:cNvCxnSpPr/>
          <p:nvPr/>
        </p:nvCxnSpPr>
        <p:spPr>
          <a:xfrm rot="10800000">
            <a:off x="7301268" y="5752843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3" name="Google Shape;673;p9"/>
          <p:cNvCxnSpPr/>
          <p:nvPr/>
        </p:nvCxnSpPr>
        <p:spPr>
          <a:xfrm rot="10800000">
            <a:off x="7883411" y="5752843"/>
            <a:ext cx="0" cy="3283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4" name="Google Shape;674;p9"/>
          <p:cNvCxnSpPr/>
          <p:nvPr/>
        </p:nvCxnSpPr>
        <p:spPr>
          <a:xfrm>
            <a:off x="7883411" y="6076708"/>
            <a:ext cx="174609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5" name="Google Shape;675;p9"/>
          <p:cNvSpPr/>
          <p:nvPr/>
        </p:nvSpPr>
        <p:spPr>
          <a:xfrm>
            <a:off x="9727058" y="5894145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9"/>
          <p:cNvSpPr/>
          <p:nvPr/>
        </p:nvSpPr>
        <p:spPr>
          <a:xfrm>
            <a:off x="9856598" y="5894145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9"/>
          <p:cNvSpPr/>
          <p:nvPr/>
        </p:nvSpPr>
        <p:spPr>
          <a:xfrm>
            <a:off x="9979690" y="5894145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"/>
          <p:cNvSpPr txBox="1"/>
          <p:nvPr/>
        </p:nvSpPr>
        <p:spPr>
          <a:xfrm>
            <a:off x="2427190" y="5218049"/>
            <a:ext cx="96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N=1</a:t>
            </a:r>
            <a:endParaRPr/>
          </a:p>
        </p:txBody>
      </p:sp>
      <p:sp>
        <p:nvSpPr>
          <p:cNvPr id="679" name="Google Shape;679;p9"/>
          <p:cNvSpPr txBox="1"/>
          <p:nvPr/>
        </p:nvSpPr>
        <p:spPr>
          <a:xfrm>
            <a:off x="2427190" y="5732338"/>
            <a:ext cx="96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N=2</a:t>
            </a:r>
            <a:endParaRPr/>
          </a:p>
        </p:txBody>
      </p:sp>
      <p:sp>
        <p:nvSpPr>
          <p:cNvPr id="680" name="Google Shape;680;p9"/>
          <p:cNvSpPr/>
          <p:nvPr/>
        </p:nvSpPr>
        <p:spPr>
          <a:xfrm>
            <a:off x="3657595" y="4919555"/>
            <a:ext cx="124132" cy="508919"/>
          </a:xfrm>
          <a:custGeom>
            <a:avLst/>
            <a:gdLst/>
            <a:ahLst/>
            <a:cxnLst/>
            <a:rect l="l" t="t" r="r" b="b"/>
            <a:pathLst>
              <a:path w="124132" h="508919" extrusionOk="0">
                <a:moveTo>
                  <a:pt x="124132" y="0"/>
                </a:moveTo>
                <a:cubicBezTo>
                  <a:pt x="62413" y="141711"/>
                  <a:pt x="695" y="283422"/>
                  <a:pt x="5" y="368242"/>
                </a:cubicBezTo>
                <a:cubicBezTo>
                  <a:pt x="-685" y="453062"/>
                  <a:pt x="59654" y="480990"/>
                  <a:pt x="119994" y="508919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9"/>
          <p:cNvSpPr/>
          <p:nvPr/>
        </p:nvSpPr>
        <p:spPr>
          <a:xfrm>
            <a:off x="3582159" y="4911278"/>
            <a:ext cx="204591" cy="999619"/>
          </a:xfrm>
          <a:custGeom>
            <a:avLst/>
            <a:gdLst/>
            <a:ahLst/>
            <a:cxnLst/>
            <a:rect l="l" t="t" r="r" b="b"/>
            <a:pathLst>
              <a:path w="124132" h="508919" extrusionOk="0">
                <a:moveTo>
                  <a:pt x="124132" y="0"/>
                </a:moveTo>
                <a:cubicBezTo>
                  <a:pt x="62413" y="141711"/>
                  <a:pt x="695" y="283422"/>
                  <a:pt x="5" y="368242"/>
                </a:cubicBezTo>
                <a:cubicBezTo>
                  <a:pt x="-685" y="453062"/>
                  <a:pt x="59654" y="480990"/>
                  <a:pt x="119994" y="508919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9"/>
          <p:cNvSpPr txBox="1"/>
          <p:nvPr/>
        </p:nvSpPr>
        <p:spPr>
          <a:xfrm>
            <a:off x="3819684" y="5273984"/>
            <a:ext cx="5707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</a:t>
            </a:r>
            <a:endParaRPr/>
          </a:p>
        </p:txBody>
      </p:sp>
      <p:sp>
        <p:nvSpPr>
          <p:cNvPr id="683" name="Google Shape;683;p9"/>
          <p:cNvSpPr txBox="1"/>
          <p:nvPr/>
        </p:nvSpPr>
        <p:spPr>
          <a:xfrm>
            <a:off x="4692643" y="5273984"/>
            <a:ext cx="5707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state2</a:t>
            </a:r>
            <a:endParaRPr/>
          </a:p>
        </p:txBody>
      </p:sp>
      <p:sp>
        <p:nvSpPr>
          <p:cNvPr id="684" name="Google Shape;684;p9"/>
          <p:cNvSpPr txBox="1"/>
          <p:nvPr/>
        </p:nvSpPr>
        <p:spPr>
          <a:xfrm>
            <a:off x="5504321" y="5089318"/>
            <a:ext cx="7141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cxnSp>
        <p:nvCxnSpPr>
          <p:cNvPr id="685" name="Google Shape;685;p9"/>
          <p:cNvCxnSpPr/>
          <p:nvPr/>
        </p:nvCxnSpPr>
        <p:spPr>
          <a:xfrm rot="10800000">
            <a:off x="5547408" y="5143565"/>
            <a:ext cx="0" cy="57882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86" name="Google Shape;686;p9"/>
          <p:cNvSpPr/>
          <p:nvPr/>
        </p:nvSpPr>
        <p:spPr>
          <a:xfrm>
            <a:off x="6003097" y="4885650"/>
            <a:ext cx="124132" cy="508919"/>
          </a:xfrm>
          <a:custGeom>
            <a:avLst/>
            <a:gdLst/>
            <a:ahLst/>
            <a:cxnLst/>
            <a:rect l="l" t="t" r="r" b="b"/>
            <a:pathLst>
              <a:path w="124132" h="508919" extrusionOk="0">
                <a:moveTo>
                  <a:pt x="124132" y="0"/>
                </a:moveTo>
                <a:cubicBezTo>
                  <a:pt x="62413" y="141711"/>
                  <a:pt x="695" y="283422"/>
                  <a:pt x="5" y="368242"/>
                </a:cubicBezTo>
                <a:cubicBezTo>
                  <a:pt x="-685" y="453062"/>
                  <a:pt x="59654" y="480990"/>
                  <a:pt x="119994" y="508919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"/>
          <p:cNvSpPr txBox="1"/>
          <p:nvPr/>
        </p:nvSpPr>
        <p:spPr>
          <a:xfrm>
            <a:off x="6156836" y="5273984"/>
            <a:ext cx="5707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</a:t>
            </a:r>
            <a:endParaRPr/>
          </a:p>
        </p:txBody>
      </p:sp>
      <p:cxnSp>
        <p:nvCxnSpPr>
          <p:cNvPr id="688" name="Google Shape;688;p9"/>
          <p:cNvCxnSpPr/>
          <p:nvPr/>
        </p:nvCxnSpPr>
        <p:spPr>
          <a:xfrm rot="10800000">
            <a:off x="4390417" y="5143565"/>
            <a:ext cx="0" cy="105863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89" name="Google Shape;689;p9"/>
          <p:cNvCxnSpPr/>
          <p:nvPr/>
        </p:nvCxnSpPr>
        <p:spPr>
          <a:xfrm rot="10800000">
            <a:off x="6727569" y="5143565"/>
            <a:ext cx="0" cy="111946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0" name="Google Shape;690;p9"/>
          <p:cNvCxnSpPr/>
          <p:nvPr/>
        </p:nvCxnSpPr>
        <p:spPr>
          <a:xfrm rot="10800000">
            <a:off x="7870211" y="5143565"/>
            <a:ext cx="0" cy="111946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1" name="Google Shape;691;p9"/>
          <p:cNvCxnSpPr/>
          <p:nvPr/>
        </p:nvCxnSpPr>
        <p:spPr>
          <a:xfrm rot="10800000">
            <a:off x="9049683" y="5143565"/>
            <a:ext cx="0" cy="57882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92" name="Google Shape;692;p9"/>
          <p:cNvSpPr txBox="1"/>
          <p:nvPr/>
        </p:nvSpPr>
        <p:spPr>
          <a:xfrm>
            <a:off x="3819194" y="5784737"/>
            <a:ext cx="5707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</a:t>
            </a:r>
            <a:endParaRPr/>
          </a:p>
        </p:txBody>
      </p:sp>
      <p:sp>
        <p:nvSpPr>
          <p:cNvPr id="693" name="Google Shape;693;p9"/>
          <p:cNvSpPr txBox="1"/>
          <p:nvPr/>
        </p:nvSpPr>
        <p:spPr>
          <a:xfrm>
            <a:off x="4686701" y="5772829"/>
            <a:ext cx="5707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state2</a:t>
            </a:r>
            <a:endParaRPr/>
          </a:p>
        </p:txBody>
      </p:sp>
      <p:sp>
        <p:nvSpPr>
          <p:cNvPr id="694" name="Google Shape;694;p9"/>
          <p:cNvSpPr txBox="1"/>
          <p:nvPr/>
        </p:nvSpPr>
        <p:spPr>
          <a:xfrm>
            <a:off x="6679597" y="5616698"/>
            <a:ext cx="7141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sp>
        <p:nvSpPr>
          <p:cNvPr id="695" name="Google Shape;695;p9"/>
          <p:cNvSpPr/>
          <p:nvPr/>
        </p:nvSpPr>
        <p:spPr>
          <a:xfrm>
            <a:off x="7085629" y="4911277"/>
            <a:ext cx="204591" cy="999619"/>
          </a:xfrm>
          <a:custGeom>
            <a:avLst/>
            <a:gdLst/>
            <a:ahLst/>
            <a:cxnLst/>
            <a:rect l="l" t="t" r="r" b="b"/>
            <a:pathLst>
              <a:path w="124132" h="508919" extrusionOk="0">
                <a:moveTo>
                  <a:pt x="124132" y="0"/>
                </a:moveTo>
                <a:cubicBezTo>
                  <a:pt x="62413" y="141711"/>
                  <a:pt x="695" y="283422"/>
                  <a:pt x="5" y="368242"/>
                </a:cubicBezTo>
                <a:cubicBezTo>
                  <a:pt x="-685" y="453062"/>
                  <a:pt x="59654" y="480990"/>
                  <a:pt x="119994" y="508919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9"/>
          <p:cNvSpPr txBox="1"/>
          <p:nvPr/>
        </p:nvSpPr>
        <p:spPr>
          <a:xfrm>
            <a:off x="7136353" y="5266914"/>
            <a:ext cx="4144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697" name="Google Shape;697;p9"/>
          <p:cNvSpPr txBox="1"/>
          <p:nvPr/>
        </p:nvSpPr>
        <p:spPr>
          <a:xfrm>
            <a:off x="8248451" y="5784737"/>
            <a:ext cx="4144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698" name="Google Shape;698;p9"/>
          <p:cNvSpPr txBox="1"/>
          <p:nvPr/>
        </p:nvSpPr>
        <p:spPr>
          <a:xfrm>
            <a:off x="7298987" y="5779832"/>
            <a:ext cx="5707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Better than 1us resolution [10ns planned]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Delays up to at least ~3sec (wc stage movement time per voxel)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SW-configurable (E.g. select trigger source and level/edge, GPIO for output, program delays, etc. without having to recompile the Verilog)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Duplicate existing functionality: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Trigger to pulse (high or low)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Trigger to N pulse cycles (N &gt;= ~1M):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Himax double-pulse: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Ability to sync all timers to global source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Ability to gate the trigger (level sensitive) with an external signal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Timer requirements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103" name="Google Shape;103;p2"/>
          <p:cNvCxnSpPr/>
          <p:nvPr/>
        </p:nvCxnSpPr>
        <p:spPr>
          <a:xfrm>
            <a:off x="6574697" y="4250120"/>
            <a:ext cx="107737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2"/>
          <p:cNvCxnSpPr/>
          <p:nvPr/>
        </p:nvCxnSpPr>
        <p:spPr>
          <a:xfrm>
            <a:off x="10327888" y="4250120"/>
            <a:ext cx="5013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2"/>
          <p:cNvCxnSpPr/>
          <p:nvPr/>
        </p:nvCxnSpPr>
        <p:spPr>
          <a:xfrm>
            <a:off x="7652076" y="3965125"/>
            <a:ext cx="267581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/>
          <p:nvPr/>
        </p:nvCxnSpPr>
        <p:spPr>
          <a:xfrm>
            <a:off x="7652076" y="3965125"/>
            <a:ext cx="0" cy="28499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2"/>
          <p:cNvCxnSpPr/>
          <p:nvPr/>
        </p:nvCxnSpPr>
        <p:spPr>
          <a:xfrm>
            <a:off x="10327888" y="3965125"/>
            <a:ext cx="0" cy="28499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2"/>
          <p:cNvCxnSpPr/>
          <p:nvPr/>
        </p:nvCxnSpPr>
        <p:spPr>
          <a:xfrm>
            <a:off x="6575618" y="4639528"/>
            <a:ext cx="107737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2"/>
          <p:cNvCxnSpPr/>
          <p:nvPr/>
        </p:nvCxnSpPr>
        <p:spPr>
          <a:xfrm>
            <a:off x="10328809" y="4639528"/>
            <a:ext cx="5013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>
            <a:off x="6578399" y="5035361"/>
            <a:ext cx="164309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/>
          <p:nvPr/>
        </p:nvCxnSpPr>
        <p:spPr>
          <a:xfrm>
            <a:off x="8925906" y="5035361"/>
            <a:ext cx="190708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>
            <a:off x="6823784" y="3852494"/>
            <a:ext cx="0" cy="134375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13" name="Google Shape;113;p2"/>
          <p:cNvGrpSpPr/>
          <p:nvPr/>
        </p:nvGrpSpPr>
        <p:grpSpPr>
          <a:xfrm>
            <a:off x="7652997" y="4354533"/>
            <a:ext cx="280580" cy="284995"/>
            <a:chOff x="7652997" y="4621481"/>
            <a:chExt cx="280580" cy="284995"/>
          </a:xfrm>
        </p:grpSpPr>
        <p:cxnSp>
          <p:nvCxnSpPr>
            <p:cNvPr id="114" name="Google Shape;114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8" name="Google Shape;118;p2"/>
          <p:cNvGrpSpPr/>
          <p:nvPr/>
        </p:nvGrpSpPr>
        <p:grpSpPr>
          <a:xfrm>
            <a:off x="7933577" y="4354503"/>
            <a:ext cx="280580" cy="284995"/>
            <a:chOff x="7652997" y="4621481"/>
            <a:chExt cx="280580" cy="284995"/>
          </a:xfrm>
        </p:grpSpPr>
        <p:cxnSp>
          <p:nvCxnSpPr>
            <p:cNvPr id="119" name="Google Shape;119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3" name="Google Shape;123;p2"/>
          <p:cNvGrpSpPr/>
          <p:nvPr/>
        </p:nvGrpSpPr>
        <p:grpSpPr>
          <a:xfrm>
            <a:off x="8219307" y="4354473"/>
            <a:ext cx="280580" cy="284995"/>
            <a:chOff x="7652997" y="4621481"/>
            <a:chExt cx="280580" cy="284995"/>
          </a:xfrm>
        </p:grpSpPr>
        <p:cxnSp>
          <p:nvCxnSpPr>
            <p:cNvPr id="124" name="Google Shape;124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8" name="Google Shape;128;p2"/>
          <p:cNvGrpSpPr/>
          <p:nvPr/>
        </p:nvGrpSpPr>
        <p:grpSpPr>
          <a:xfrm>
            <a:off x="8499887" y="4354443"/>
            <a:ext cx="280580" cy="284995"/>
            <a:chOff x="7652997" y="4621481"/>
            <a:chExt cx="280580" cy="284995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3" name="Google Shape;133;p2"/>
          <p:cNvGrpSpPr/>
          <p:nvPr/>
        </p:nvGrpSpPr>
        <p:grpSpPr>
          <a:xfrm>
            <a:off x="8785616" y="4354413"/>
            <a:ext cx="280580" cy="284995"/>
            <a:chOff x="7652997" y="4621481"/>
            <a:chExt cx="280580" cy="284995"/>
          </a:xfrm>
        </p:grpSpPr>
        <p:cxnSp>
          <p:nvCxnSpPr>
            <p:cNvPr id="134" name="Google Shape;134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8" name="Google Shape;138;p2"/>
          <p:cNvGrpSpPr/>
          <p:nvPr/>
        </p:nvGrpSpPr>
        <p:grpSpPr>
          <a:xfrm>
            <a:off x="9066196" y="4354383"/>
            <a:ext cx="280580" cy="284995"/>
            <a:chOff x="7652997" y="4621481"/>
            <a:chExt cx="280580" cy="284995"/>
          </a:xfrm>
        </p:grpSpPr>
        <p:cxnSp>
          <p:nvCxnSpPr>
            <p:cNvPr id="139" name="Google Shape;139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3" name="Google Shape;143;p2"/>
          <p:cNvGrpSpPr/>
          <p:nvPr/>
        </p:nvGrpSpPr>
        <p:grpSpPr>
          <a:xfrm>
            <a:off x="9786553" y="4355410"/>
            <a:ext cx="280580" cy="284995"/>
            <a:chOff x="7652997" y="4621481"/>
            <a:chExt cx="280580" cy="284995"/>
          </a:xfrm>
        </p:grpSpPr>
        <p:cxnSp>
          <p:nvCxnSpPr>
            <p:cNvPr id="144" name="Google Shape;144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8" name="Google Shape;148;p2"/>
          <p:cNvGrpSpPr/>
          <p:nvPr/>
        </p:nvGrpSpPr>
        <p:grpSpPr>
          <a:xfrm>
            <a:off x="10067133" y="4355380"/>
            <a:ext cx="280580" cy="284995"/>
            <a:chOff x="7652997" y="4621481"/>
            <a:chExt cx="280580" cy="284995"/>
          </a:xfrm>
        </p:grpSpPr>
        <p:cxnSp>
          <p:nvCxnSpPr>
            <p:cNvPr id="149" name="Google Shape;149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53" name="Google Shape;153;p2"/>
          <p:cNvCxnSpPr/>
          <p:nvPr/>
        </p:nvCxnSpPr>
        <p:spPr>
          <a:xfrm>
            <a:off x="9640862" y="4639528"/>
            <a:ext cx="14029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2"/>
          <p:cNvSpPr/>
          <p:nvPr/>
        </p:nvSpPr>
        <p:spPr>
          <a:xfrm>
            <a:off x="9368012" y="4461125"/>
            <a:ext cx="59102" cy="591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9564480" y="4461125"/>
            <a:ext cx="59102" cy="591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9466246" y="4461125"/>
            <a:ext cx="59102" cy="591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2"/>
          <p:cNvGrpSpPr/>
          <p:nvPr/>
        </p:nvGrpSpPr>
        <p:grpSpPr>
          <a:xfrm>
            <a:off x="8221497" y="4750366"/>
            <a:ext cx="431618" cy="284995"/>
            <a:chOff x="7652997" y="4621481"/>
            <a:chExt cx="431618" cy="284995"/>
          </a:xfrm>
        </p:grpSpPr>
        <p:cxnSp>
          <p:nvCxnSpPr>
            <p:cNvPr id="158" name="Google Shape;158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7793287" y="4906446"/>
              <a:ext cx="291328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2" name="Google Shape;162;p2"/>
          <p:cNvGrpSpPr/>
          <p:nvPr/>
        </p:nvGrpSpPr>
        <p:grpSpPr>
          <a:xfrm>
            <a:off x="8653115" y="4750336"/>
            <a:ext cx="280580" cy="284995"/>
            <a:chOff x="7652997" y="4621481"/>
            <a:chExt cx="280580" cy="284995"/>
          </a:xfrm>
        </p:grpSpPr>
        <p:cxnSp>
          <p:nvCxnSpPr>
            <p:cNvPr id="163" name="Google Shape;163;p2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2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7793287" y="4906446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2"/>
          <p:cNvSpPr/>
          <p:nvPr/>
        </p:nvSpPr>
        <p:spPr>
          <a:xfrm>
            <a:off x="6866279" y="3960032"/>
            <a:ext cx="721217" cy="16103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6524345" y="3596562"/>
            <a:ext cx="5983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6873353" y="4360641"/>
            <a:ext cx="721217" cy="16103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7150553" y="3926776"/>
            <a:ext cx="159204" cy="802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7157949" y="4327829"/>
            <a:ext cx="159204" cy="802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7101835" y="3834777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73" name="Google Shape;173;p2"/>
          <p:cNvSpPr txBox="1"/>
          <p:nvPr/>
        </p:nvSpPr>
        <p:spPr>
          <a:xfrm>
            <a:off x="7101835" y="4235386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74" name="Google Shape;174;p2"/>
          <p:cNvSpPr txBox="1"/>
          <p:nvPr/>
        </p:nvSpPr>
        <p:spPr>
          <a:xfrm>
            <a:off x="7550269" y="4111776"/>
            <a:ext cx="3465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5" name="Google Shape;175;p2"/>
          <p:cNvSpPr txBox="1"/>
          <p:nvPr/>
        </p:nvSpPr>
        <p:spPr>
          <a:xfrm>
            <a:off x="7693041" y="4322972"/>
            <a:ext cx="3465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6866277" y="4813194"/>
            <a:ext cx="1305409" cy="16103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474030" y="4775134"/>
            <a:ext cx="159204" cy="802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7425312" y="4683135"/>
            <a:ext cx="2648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8128534" y="4914091"/>
            <a:ext cx="3465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8332541" y="4723581"/>
            <a:ext cx="3465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8561016" y="4914061"/>
            <a:ext cx="3465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Timer functionality (generalized)</a:t>
            </a: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trigger, assume the timer needs a specific delay to properly synchronize its first edge with all of the other timer outputs, thereafter we might have to issue some number of possibly gated single or double-pulses before either stopping or awaiting another trigger: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At the end of each programmed delay, we can continue to the next delay, wait for a trigger, or end</a:t>
            </a:r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190" name="Google Shape;19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9023226" y="4423235"/>
            <a:ext cx="18978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End (stay at constant value)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 wait for another trigger</a:t>
            </a:r>
            <a:endParaRPr/>
          </a:p>
        </p:txBody>
      </p:sp>
      <p:cxnSp>
        <p:nvCxnSpPr>
          <p:cNvPr id="192" name="Google Shape;192;p3"/>
          <p:cNvCxnSpPr/>
          <p:nvPr/>
        </p:nvCxnSpPr>
        <p:spPr>
          <a:xfrm>
            <a:off x="2792302" y="4246073"/>
            <a:ext cx="164309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3"/>
          <p:cNvCxnSpPr/>
          <p:nvPr/>
        </p:nvCxnSpPr>
        <p:spPr>
          <a:xfrm>
            <a:off x="7361349" y="4258322"/>
            <a:ext cx="40849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3"/>
          <p:cNvGrpSpPr/>
          <p:nvPr/>
        </p:nvGrpSpPr>
        <p:grpSpPr>
          <a:xfrm>
            <a:off x="4435400" y="3961078"/>
            <a:ext cx="431618" cy="284995"/>
            <a:chOff x="7652997" y="4621481"/>
            <a:chExt cx="431618" cy="284995"/>
          </a:xfrm>
        </p:grpSpPr>
        <p:cxnSp>
          <p:nvCxnSpPr>
            <p:cNvPr id="195" name="Google Shape;195;p3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3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7793287" y="4906446"/>
              <a:ext cx="291328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9" name="Google Shape;199;p3"/>
          <p:cNvGrpSpPr/>
          <p:nvPr/>
        </p:nvGrpSpPr>
        <p:grpSpPr>
          <a:xfrm>
            <a:off x="4867018" y="3961048"/>
            <a:ext cx="603887" cy="284995"/>
            <a:chOff x="7652997" y="4621481"/>
            <a:chExt cx="603887" cy="284995"/>
          </a:xfrm>
        </p:grpSpPr>
        <p:cxnSp>
          <p:nvCxnSpPr>
            <p:cNvPr id="200" name="Google Shape;200;p3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3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3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3"/>
            <p:cNvCxnSpPr/>
            <p:nvPr/>
          </p:nvCxnSpPr>
          <p:spPr>
            <a:xfrm>
              <a:off x="7793287" y="4906446"/>
              <a:ext cx="463597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" name="Google Shape;204;p3"/>
          <p:cNvSpPr/>
          <p:nvPr/>
        </p:nvSpPr>
        <p:spPr>
          <a:xfrm>
            <a:off x="3080180" y="4023906"/>
            <a:ext cx="1305409" cy="16103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3658434" y="3985846"/>
            <a:ext cx="212840" cy="802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3601814" y="3888969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4352515" y="4419113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208" name="Google Shape;208;p3"/>
          <p:cNvCxnSpPr>
            <a:endCxn id="209" idx="0"/>
          </p:cNvCxnSpPr>
          <p:nvPr/>
        </p:nvCxnSpPr>
        <p:spPr>
          <a:xfrm>
            <a:off x="3037703" y="3768113"/>
            <a:ext cx="2400" cy="651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3"/>
          <p:cNvSpPr txBox="1"/>
          <p:nvPr/>
        </p:nvSpPr>
        <p:spPr>
          <a:xfrm>
            <a:off x="2740919" y="4419113"/>
            <a:ext cx="5983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561885" y="3495545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4784133" y="4419113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5076492" y="3495720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200" baseline="-250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pSp>
        <p:nvGrpSpPr>
          <p:cNvPr id="213" name="Google Shape;213;p3"/>
          <p:cNvGrpSpPr/>
          <p:nvPr/>
        </p:nvGrpSpPr>
        <p:grpSpPr>
          <a:xfrm>
            <a:off x="5476295" y="3970980"/>
            <a:ext cx="431618" cy="284995"/>
            <a:chOff x="7652997" y="4621481"/>
            <a:chExt cx="431618" cy="284995"/>
          </a:xfrm>
        </p:grpSpPr>
        <p:cxnSp>
          <p:nvCxnSpPr>
            <p:cNvPr id="214" name="Google Shape;214;p3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3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3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3"/>
            <p:cNvCxnSpPr/>
            <p:nvPr/>
          </p:nvCxnSpPr>
          <p:spPr>
            <a:xfrm>
              <a:off x="7793287" y="4906446"/>
              <a:ext cx="291328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8" name="Google Shape;218;p3"/>
          <p:cNvGrpSpPr/>
          <p:nvPr/>
        </p:nvGrpSpPr>
        <p:grpSpPr>
          <a:xfrm>
            <a:off x="5907913" y="3970950"/>
            <a:ext cx="603887" cy="284995"/>
            <a:chOff x="7652997" y="4621481"/>
            <a:chExt cx="603887" cy="284995"/>
          </a:xfrm>
        </p:grpSpPr>
        <p:cxnSp>
          <p:nvCxnSpPr>
            <p:cNvPr id="219" name="Google Shape;219;p3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3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3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3"/>
            <p:cNvCxnSpPr/>
            <p:nvPr/>
          </p:nvCxnSpPr>
          <p:spPr>
            <a:xfrm>
              <a:off x="7793287" y="4906446"/>
              <a:ext cx="463597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23" name="Google Shape;223;p3"/>
          <p:cNvCxnSpPr/>
          <p:nvPr/>
        </p:nvCxnSpPr>
        <p:spPr>
          <a:xfrm rot="10800000">
            <a:off x="4432539" y="4315737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3"/>
          <p:cNvCxnSpPr/>
          <p:nvPr/>
        </p:nvCxnSpPr>
        <p:spPr>
          <a:xfrm rot="10800000">
            <a:off x="4575690" y="4315737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3"/>
          <p:cNvCxnSpPr/>
          <p:nvPr/>
        </p:nvCxnSpPr>
        <p:spPr>
          <a:xfrm>
            <a:off x="4294514" y="4373481"/>
            <a:ext cx="137160" cy="0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6" name="Google Shape;226;p3"/>
          <p:cNvCxnSpPr/>
          <p:nvPr/>
        </p:nvCxnSpPr>
        <p:spPr>
          <a:xfrm rot="10800000">
            <a:off x="4575690" y="4373481"/>
            <a:ext cx="137160" cy="0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7" name="Google Shape;227;p3"/>
          <p:cNvCxnSpPr/>
          <p:nvPr/>
        </p:nvCxnSpPr>
        <p:spPr>
          <a:xfrm rot="10800000">
            <a:off x="4865843" y="4315737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3"/>
          <p:cNvCxnSpPr/>
          <p:nvPr/>
        </p:nvCxnSpPr>
        <p:spPr>
          <a:xfrm rot="10800000">
            <a:off x="5008994" y="4315737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3"/>
          <p:cNvCxnSpPr/>
          <p:nvPr/>
        </p:nvCxnSpPr>
        <p:spPr>
          <a:xfrm>
            <a:off x="4727817" y="4427945"/>
            <a:ext cx="137160" cy="0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0" name="Google Shape;230;p3"/>
          <p:cNvCxnSpPr/>
          <p:nvPr/>
        </p:nvCxnSpPr>
        <p:spPr>
          <a:xfrm rot="10800000">
            <a:off x="5008994" y="4427945"/>
            <a:ext cx="137160" cy="0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1" name="Google Shape;231;p3"/>
          <p:cNvCxnSpPr/>
          <p:nvPr/>
        </p:nvCxnSpPr>
        <p:spPr>
          <a:xfrm rot="10800000" flipH="1">
            <a:off x="4586980" y="3791596"/>
            <a:ext cx="280038" cy="175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232" name="Google Shape;232;p3"/>
          <p:cNvCxnSpPr/>
          <p:nvPr/>
        </p:nvCxnSpPr>
        <p:spPr>
          <a:xfrm>
            <a:off x="5008994" y="3791771"/>
            <a:ext cx="461911" cy="0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grpSp>
        <p:nvGrpSpPr>
          <p:cNvPr id="233" name="Google Shape;233;p3"/>
          <p:cNvGrpSpPr/>
          <p:nvPr/>
        </p:nvGrpSpPr>
        <p:grpSpPr>
          <a:xfrm>
            <a:off x="6791001" y="4083896"/>
            <a:ext cx="255570" cy="59102"/>
            <a:chOff x="9368012" y="4728073"/>
            <a:chExt cx="255570" cy="59102"/>
          </a:xfrm>
        </p:grpSpPr>
        <p:sp>
          <p:nvSpPr>
            <p:cNvPr id="234" name="Google Shape;234;p3"/>
            <p:cNvSpPr/>
            <p:nvPr/>
          </p:nvSpPr>
          <p:spPr>
            <a:xfrm>
              <a:off x="9368012" y="4728073"/>
              <a:ext cx="59102" cy="59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9564480" y="4728073"/>
              <a:ext cx="59102" cy="59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9466246" y="4728073"/>
              <a:ext cx="59102" cy="59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3"/>
          <p:cNvGrpSpPr/>
          <p:nvPr/>
        </p:nvGrpSpPr>
        <p:grpSpPr>
          <a:xfrm>
            <a:off x="7765248" y="3974688"/>
            <a:ext cx="431618" cy="284995"/>
            <a:chOff x="7652997" y="4621481"/>
            <a:chExt cx="431618" cy="284995"/>
          </a:xfrm>
        </p:grpSpPr>
        <p:cxnSp>
          <p:nvCxnSpPr>
            <p:cNvPr id="238" name="Google Shape;238;p3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3"/>
            <p:cNvCxnSpPr/>
            <p:nvPr/>
          </p:nvCxnSpPr>
          <p:spPr>
            <a:xfrm>
              <a:off x="7793287" y="4906446"/>
              <a:ext cx="291328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2" name="Google Shape;242;p3"/>
          <p:cNvGrpSpPr/>
          <p:nvPr/>
        </p:nvGrpSpPr>
        <p:grpSpPr>
          <a:xfrm>
            <a:off x="8196866" y="3974658"/>
            <a:ext cx="603887" cy="284995"/>
            <a:chOff x="7652997" y="4621481"/>
            <a:chExt cx="603887" cy="284995"/>
          </a:xfrm>
        </p:grpSpPr>
        <p:cxnSp>
          <p:nvCxnSpPr>
            <p:cNvPr id="243" name="Google Shape;243;p3"/>
            <p:cNvCxnSpPr/>
            <p:nvPr/>
          </p:nvCxnSpPr>
          <p:spPr>
            <a:xfrm>
              <a:off x="7652997" y="4621481"/>
              <a:ext cx="14029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3"/>
            <p:cNvCxnSpPr/>
            <p:nvPr/>
          </p:nvCxnSpPr>
          <p:spPr>
            <a:xfrm>
              <a:off x="765299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7793287" y="4621481"/>
              <a:ext cx="0" cy="28499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7793287" y="4906446"/>
              <a:ext cx="463597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47" name="Google Shape;247;p3"/>
          <p:cNvCxnSpPr/>
          <p:nvPr/>
        </p:nvCxnSpPr>
        <p:spPr>
          <a:xfrm>
            <a:off x="8800753" y="4259683"/>
            <a:ext cx="65032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3"/>
          <p:cNvCxnSpPr/>
          <p:nvPr/>
        </p:nvCxnSpPr>
        <p:spPr>
          <a:xfrm>
            <a:off x="5476295" y="4280098"/>
            <a:ext cx="0" cy="13901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"/>
          <p:cNvSpPr/>
          <p:nvPr/>
        </p:nvSpPr>
        <p:spPr>
          <a:xfrm>
            <a:off x="4431674" y="3919054"/>
            <a:ext cx="1024260" cy="361044"/>
          </a:xfrm>
          <a:prstGeom prst="rect">
            <a:avLst/>
          </a:prstGeom>
          <a:noFill/>
          <a:ln w="12700" cap="flat" cmpd="sng">
            <a:solidFill>
              <a:srgbClr val="54813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"/>
          <p:cNvCxnSpPr/>
          <p:nvPr/>
        </p:nvCxnSpPr>
        <p:spPr>
          <a:xfrm rot="10800000">
            <a:off x="4577051" y="3729900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3"/>
          <p:cNvCxnSpPr/>
          <p:nvPr/>
        </p:nvCxnSpPr>
        <p:spPr>
          <a:xfrm rot="10800000">
            <a:off x="4867204" y="3729900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3"/>
          <p:cNvCxnSpPr/>
          <p:nvPr/>
        </p:nvCxnSpPr>
        <p:spPr>
          <a:xfrm rot="10800000">
            <a:off x="5007308" y="3729900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3"/>
          <p:cNvCxnSpPr/>
          <p:nvPr/>
        </p:nvCxnSpPr>
        <p:spPr>
          <a:xfrm rot="10800000">
            <a:off x="5469951" y="3723433"/>
            <a:ext cx="0" cy="165536"/>
          </a:xfrm>
          <a:prstGeom prst="straightConnector1">
            <a:avLst/>
          </a:pr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3"/>
          <p:cNvSpPr txBox="1"/>
          <p:nvPr/>
        </p:nvSpPr>
        <p:spPr>
          <a:xfrm>
            <a:off x="5077241" y="4419113"/>
            <a:ext cx="7963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5477656" y="3920189"/>
            <a:ext cx="1024260" cy="361044"/>
          </a:xfrm>
          <a:prstGeom prst="rect">
            <a:avLst/>
          </a:prstGeom>
          <a:noFill/>
          <a:ln w="12700" cap="flat" cmpd="sng">
            <a:solidFill>
              <a:srgbClr val="A8D08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7762973" y="3921407"/>
            <a:ext cx="1024260" cy="361044"/>
          </a:xfrm>
          <a:prstGeom prst="rect">
            <a:avLst/>
          </a:prstGeom>
          <a:noFill/>
          <a:ln w="12700" cap="flat" cmpd="sng">
            <a:solidFill>
              <a:srgbClr val="A8D08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"/>
          <p:cNvCxnSpPr/>
          <p:nvPr/>
        </p:nvCxnSpPr>
        <p:spPr>
          <a:xfrm>
            <a:off x="7759033" y="4281246"/>
            <a:ext cx="0" cy="13901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3"/>
          <p:cNvSpPr txBox="1"/>
          <p:nvPr/>
        </p:nvSpPr>
        <p:spPr>
          <a:xfrm>
            <a:off x="7359979" y="4420261"/>
            <a:ext cx="7963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cxnSp>
        <p:nvCxnSpPr>
          <p:cNvPr id="259" name="Google Shape;259;p3"/>
          <p:cNvCxnSpPr/>
          <p:nvPr/>
        </p:nvCxnSpPr>
        <p:spPr>
          <a:xfrm>
            <a:off x="9236927" y="3776840"/>
            <a:ext cx="2417" cy="65110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/>
        </p:nvSpPr>
        <p:spPr>
          <a:xfrm>
            <a:off x="7966936" y="2730894"/>
            <a:ext cx="355071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state) count&lt;=1 &amp;&amp;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(next state) gate&amp;trigger==1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transition_count &lt;= transition_count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 transition_count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 =end_state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 = next_state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Timer state machine: state functionality</a:t>
            </a:r>
            <a:endParaRPr/>
          </a:p>
        </p:txBody>
      </p:sp>
      <p:sp>
        <p:nvSpPr>
          <p:cNvPr id="266" name="Google Shape;266;p4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996145" cy="63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Allow each state to use trigger or not, count down delay, output value, and next state</a:t>
            </a:r>
            <a:endParaRPr/>
          </a:p>
        </p:txBody>
      </p:sp>
      <p:sp>
        <p:nvSpPr>
          <p:cNvPr id="267" name="Google Shape;26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268" name="Google Shape;268;p4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269" name="Google Shape;26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70" name="Google Shape;270;p4"/>
          <p:cNvGrpSpPr/>
          <p:nvPr/>
        </p:nvGrpSpPr>
        <p:grpSpPr>
          <a:xfrm>
            <a:off x="4277198" y="3227926"/>
            <a:ext cx="3824092" cy="1682974"/>
            <a:chOff x="5663466" y="2593192"/>
            <a:chExt cx="1197419" cy="655408"/>
          </a:xfrm>
        </p:grpSpPr>
        <p:sp>
          <p:nvSpPr>
            <p:cNvPr id="271" name="Google Shape;271;p4"/>
            <p:cNvSpPr/>
            <p:nvPr/>
          </p:nvSpPr>
          <p:spPr>
            <a:xfrm>
              <a:off x="5663466" y="2593192"/>
              <a:ext cx="1139036" cy="655408"/>
            </a:xfrm>
            <a:prstGeom prst="roundRect">
              <a:avLst>
                <a:gd name="adj" fmla="val 25360"/>
              </a:avLst>
            </a:prstGeom>
            <a:solidFill>
              <a:srgbClr val="8DA9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5668523" y="2600502"/>
              <a:ext cx="1192362" cy="419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 &lt;= state_output_value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 &lt;= count – 1;</a:t>
              </a:r>
              <a:endParaRPr/>
            </a:p>
          </p:txBody>
        </p:sp>
      </p:grpSp>
      <p:sp>
        <p:nvSpPr>
          <p:cNvPr id="273" name="Google Shape;273;p4"/>
          <p:cNvSpPr/>
          <p:nvPr/>
        </p:nvSpPr>
        <p:spPr>
          <a:xfrm rot="-317758">
            <a:off x="7865089" y="3272112"/>
            <a:ext cx="3426265" cy="496436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4621045" y="4950359"/>
            <a:ext cx="858894" cy="750900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 rot="635588" flipH="1">
            <a:off x="3858700" y="2726260"/>
            <a:ext cx="2017909" cy="293811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3485077" y="2340490"/>
            <a:ext cx="2294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en==0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= start_state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5372807" y="5023778"/>
            <a:ext cx="26045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count&gt;1 ||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(next state) gate&amp;trigger==0</a:t>
            </a:r>
            <a:endParaRPr/>
          </a:p>
        </p:txBody>
      </p:sp>
      <p:sp>
        <p:nvSpPr>
          <p:cNvPr id="278" name="Google Shape;278;p4"/>
          <p:cNvSpPr/>
          <p:nvPr/>
        </p:nvSpPr>
        <p:spPr>
          <a:xfrm rot="934694">
            <a:off x="2227627" y="3577043"/>
            <a:ext cx="2127024" cy="222514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1071537" y="3203048"/>
            <a:ext cx="25098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(prior state)count&lt;=1 &amp;&amp; (this state) gate&amp;trigger==1</a:t>
            </a:r>
            <a:endParaRPr/>
          </a:p>
        </p:txBody>
      </p:sp>
      <p:sp>
        <p:nvSpPr>
          <p:cNvPr id="280" name="Google Shape;280;p4"/>
          <p:cNvSpPr txBox="1"/>
          <p:nvPr/>
        </p:nvSpPr>
        <p:spPr>
          <a:xfrm>
            <a:off x="839925" y="3869908"/>
            <a:ext cx="3255280" cy="19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trigger for state gates </a:t>
            </a: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into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state – prior state will either hold until trigger is seen and count&lt;=1 (use_trigger==1) or will transition automatically on count&lt;=1 (use_trigger==0)</a:t>
            </a:r>
            <a:endParaRPr/>
          </a:p>
        </p:txBody>
      </p:sp>
      <p:sp>
        <p:nvSpPr>
          <p:cNvPr id="281" name="Google Shape;281;p4"/>
          <p:cNvSpPr txBox="1"/>
          <p:nvPr/>
        </p:nvSpPr>
        <p:spPr>
          <a:xfrm>
            <a:off x="8032282" y="4823090"/>
            <a:ext cx="3747562" cy="15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we also count transitions between states to count out N ‘pulses’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(Program to N*# of states/’pulse’)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38200" y="353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Timer state machine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90" name="Google Shape;290;p5"/>
          <p:cNvGrpSpPr/>
          <p:nvPr/>
        </p:nvGrpSpPr>
        <p:grpSpPr>
          <a:xfrm>
            <a:off x="7136975" y="1162812"/>
            <a:ext cx="870354" cy="870354"/>
            <a:chOff x="7489623" y="2820721"/>
            <a:chExt cx="870354" cy="870354"/>
          </a:xfrm>
        </p:grpSpPr>
        <p:sp>
          <p:nvSpPr>
            <p:cNvPr id="291" name="Google Shape;291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FF993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4</a:t>
              </a: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090763" y="5370311"/>
            <a:ext cx="870354" cy="870354"/>
            <a:chOff x="7489623" y="2820721"/>
            <a:chExt cx="870354" cy="870354"/>
          </a:xfrm>
        </p:grpSpPr>
        <p:sp>
          <p:nvSpPr>
            <p:cNvPr id="294" name="Google Shape;294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CC99F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6</a:t>
              </a: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4530935" y="5347734"/>
            <a:ext cx="870354" cy="870354"/>
            <a:chOff x="7489623" y="2820721"/>
            <a:chExt cx="870354" cy="870354"/>
          </a:xfrm>
        </p:grpSpPr>
        <p:sp>
          <p:nvSpPr>
            <p:cNvPr id="297" name="Google Shape;297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1</a:t>
              </a: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>
            <a:off x="3381332" y="3243575"/>
            <a:ext cx="870354" cy="870354"/>
            <a:chOff x="7489623" y="2820721"/>
            <a:chExt cx="870354" cy="870354"/>
          </a:xfrm>
        </p:grpSpPr>
        <p:sp>
          <p:nvSpPr>
            <p:cNvPr id="300" name="Google Shape;300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33996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2</a:t>
              </a:r>
              <a:endParaRPr/>
            </a:p>
          </p:txBody>
        </p:sp>
      </p:grpSp>
      <p:sp>
        <p:nvSpPr>
          <p:cNvPr id="302" name="Google Shape;302;p5"/>
          <p:cNvSpPr/>
          <p:nvPr/>
        </p:nvSpPr>
        <p:spPr>
          <a:xfrm rot="-9456321" flipH="1">
            <a:off x="1556110" y="5176979"/>
            <a:ext cx="2978403" cy="475558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"/>
          <p:cNvSpPr txBox="1"/>
          <p:nvPr/>
        </p:nvSpPr>
        <p:spPr>
          <a:xfrm rot="1573740">
            <a:off x="1964565" y="4786341"/>
            <a:ext cx="22944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enabled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Trigger&amp;gate state1</a:t>
            </a:r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>
            <a:off x="1272667" y="3732220"/>
            <a:ext cx="870354" cy="870354"/>
            <a:chOff x="7489623" y="2820721"/>
            <a:chExt cx="870354" cy="870354"/>
          </a:xfrm>
        </p:grpSpPr>
        <p:sp>
          <p:nvSpPr>
            <p:cNvPr id="305" name="Google Shape;305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BFBFB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"/>
            <p:cNvSpPr txBox="1"/>
            <p:nvPr/>
          </p:nvSpPr>
          <p:spPr>
            <a:xfrm>
              <a:off x="7569638" y="3027348"/>
              <a:ext cx="710324" cy="46166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(State 0)</a:t>
              </a:r>
              <a:endParaRPr/>
            </a:p>
          </p:txBody>
        </p:sp>
      </p:grpSp>
      <p:grpSp>
        <p:nvGrpSpPr>
          <p:cNvPr id="307" name="Google Shape;307;p5"/>
          <p:cNvGrpSpPr/>
          <p:nvPr/>
        </p:nvGrpSpPr>
        <p:grpSpPr>
          <a:xfrm>
            <a:off x="10241363" y="3732220"/>
            <a:ext cx="870354" cy="870354"/>
            <a:chOff x="7489623" y="2820721"/>
            <a:chExt cx="870354" cy="870354"/>
          </a:xfrm>
        </p:grpSpPr>
        <p:sp>
          <p:nvSpPr>
            <p:cNvPr id="308" name="Google Shape;308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"/>
            <p:cNvSpPr txBox="1"/>
            <p:nvPr/>
          </p:nvSpPr>
          <p:spPr>
            <a:xfrm>
              <a:off x="7569639" y="3027348"/>
              <a:ext cx="710324" cy="46166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(State 7)</a:t>
              </a:r>
              <a:endParaRPr/>
            </a:p>
          </p:txBody>
        </p:sp>
      </p:grpSp>
      <p:sp>
        <p:nvSpPr>
          <p:cNvPr id="310" name="Google Shape;310;p5"/>
          <p:cNvSpPr/>
          <p:nvPr/>
        </p:nvSpPr>
        <p:spPr>
          <a:xfrm rot="2258768">
            <a:off x="4427905" y="6063474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 rot="-2287251" flipH="1">
            <a:off x="7757277" y="6117666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rgbClr val="CC9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 rot="-7014558" flipH="1">
            <a:off x="7989921" y="1266260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 rot="7110243">
            <a:off x="3196137" y="3235657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rgbClr val="339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 rot="890909" flipH="1">
            <a:off x="2289429" y="2826908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"/>
          <p:cNvSpPr txBox="1"/>
          <p:nvPr/>
        </p:nvSpPr>
        <p:spPr>
          <a:xfrm rot="451395">
            <a:off x="2349645" y="2491381"/>
            <a:ext cx="10892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!enabled</a:t>
            </a:r>
            <a:endParaRPr/>
          </a:p>
        </p:txBody>
      </p:sp>
      <p:sp>
        <p:nvSpPr>
          <p:cNvPr id="316" name="Google Shape;316;p5"/>
          <p:cNvSpPr/>
          <p:nvPr/>
        </p:nvSpPr>
        <p:spPr>
          <a:xfrm rot="1127001" flipH="1">
            <a:off x="6219230" y="636935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"/>
          <p:cNvSpPr/>
          <p:nvPr/>
        </p:nvSpPr>
        <p:spPr>
          <a:xfrm rot="9564580" flipH="1">
            <a:off x="7886202" y="5563046"/>
            <a:ext cx="2504308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"/>
          <p:cNvSpPr/>
          <p:nvPr/>
        </p:nvSpPr>
        <p:spPr>
          <a:xfrm rot="10800000">
            <a:off x="3277304" y="5962083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"/>
          <p:cNvSpPr txBox="1"/>
          <p:nvPr/>
        </p:nvSpPr>
        <p:spPr>
          <a:xfrm rot="451395">
            <a:off x="1533998" y="3120415"/>
            <a:ext cx="2294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count&gt;1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|| !trigger&amp;gate</a:t>
            </a:r>
            <a:endParaRPr sz="1600">
              <a:solidFill>
                <a:srgbClr val="339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 rot="9882689">
            <a:off x="6388517" y="6196733"/>
            <a:ext cx="880935" cy="164349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/>
          <p:nvPr/>
        </p:nvSpPr>
        <p:spPr>
          <a:xfrm rot="-8733849" flipH="1">
            <a:off x="7703115" y="2240728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"/>
          <p:cNvSpPr/>
          <p:nvPr/>
        </p:nvSpPr>
        <p:spPr>
          <a:xfrm rot="9944712" flipH="1">
            <a:off x="5099672" y="6033512"/>
            <a:ext cx="1374868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/>
          <p:nvPr/>
        </p:nvSpPr>
        <p:spPr>
          <a:xfrm rot="-2294424">
            <a:off x="3260499" y="2622603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 txBox="1"/>
          <p:nvPr/>
        </p:nvSpPr>
        <p:spPr>
          <a:xfrm rot="451395">
            <a:off x="8190307" y="4461918"/>
            <a:ext cx="22944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transition_count==0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next_state==end</a:t>
            </a:r>
            <a:endParaRPr/>
          </a:p>
        </p:txBody>
      </p:sp>
      <p:sp>
        <p:nvSpPr>
          <p:cNvPr id="325" name="Google Shape;325;p5"/>
          <p:cNvSpPr/>
          <p:nvPr/>
        </p:nvSpPr>
        <p:spPr>
          <a:xfrm rot="2523929" flipH="1">
            <a:off x="9768895" y="3025147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 flipH="1">
            <a:off x="10582184" y="4627549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9569875" y="4859446"/>
            <a:ext cx="2294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enabled</a:t>
            </a:r>
            <a:endParaRPr/>
          </a:p>
        </p:txBody>
      </p:sp>
      <p:sp>
        <p:nvSpPr>
          <p:cNvPr id="328" name="Google Shape;328;p5"/>
          <p:cNvSpPr/>
          <p:nvPr/>
        </p:nvSpPr>
        <p:spPr>
          <a:xfrm rot="8326239">
            <a:off x="1173207" y="3639676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 txBox="1"/>
          <p:nvPr/>
        </p:nvSpPr>
        <p:spPr>
          <a:xfrm rot="451395">
            <a:off x="621460" y="3262454"/>
            <a:ext cx="13041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!enabled</a:t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 rot="451395">
            <a:off x="9911855" y="2660571"/>
            <a:ext cx="11090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!enabled</a:t>
            </a:r>
            <a:endParaRPr/>
          </a:p>
        </p:txBody>
      </p:sp>
      <p:grpSp>
        <p:nvGrpSpPr>
          <p:cNvPr id="331" name="Google Shape;331;p5"/>
          <p:cNvGrpSpPr/>
          <p:nvPr/>
        </p:nvGrpSpPr>
        <p:grpSpPr>
          <a:xfrm>
            <a:off x="4434738" y="1214271"/>
            <a:ext cx="870354" cy="870354"/>
            <a:chOff x="7489623" y="2820721"/>
            <a:chExt cx="870354" cy="870354"/>
          </a:xfrm>
        </p:grpSpPr>
        <p:sp>
          <p:nvSpPr>
            <p:cNvPr id="332" name="Google Shape;332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CCCC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3</a:t>
              </a:r>
              <a:endParaRPr/>
            </a:p>
          </p:txBody>
        </p:sp>
      </p:grpSp>
      <p:sp>
        <p:nvSpPr>
          <p:cNvPr id="334" name="Google Shape;334;p5"/>
          <p:cNvSpPr/>
          <p:nvPr/>
        </p:nvSpPr>
        <p:spPr>
          <a:xfrm rot="7215901" flipH="1">
            <a:off x="4220789" y="1254081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rgbClr val="CCC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"/>
          <p:cNvSpPr/>
          <p:nvPr/>
        </p:nvSpPr>
        <p:spPr>
          <a:xfrm rot="-1421127" flipH="1">
            <a:off x="3141297" y="1574638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"/>
          <p:cNvSpPr/>
          <p:nvPr/>
        </p:nvSpPr>
        <p:spPr>
          <a:xfrm rot="-565013">
            <a:off x="5214956" y="984880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5"/>
          <p:cNvGrpSpPr/>
          <p:nvPr/>
        </p:nvGrpSpPr>
        <p:grpSpPr>
          <a:xfrm>
            <a:off x="8217675" y="3230170"/>
            <a:ext cx="870354" cy="870354"/>
            <a:chOff x="7489623" y="2820721"/>
            <a:chExt cx="870354" cy="870354"/>
          </a:xfrm>
        </p:grpSpPr>
        <p:sp>
          <p:nvSpPr>
            <p:cNvPr id="338" name="Google Shape;338;p5"/>
            <p:cNvSpPr/>
            <p:nvPr/>
          </p:nvSpPr>
          <p:spPr>
            <a:xfrm>
              <a:off x="7489623" y="2820721"/>
              <a:ext cx="870354" cy="870354"/>
            </a:xfrm>
            <a:prstGeom prst="ellipse">
              <a:avLst/>
            </a:prstGeom>
            <a:solidFill>
              <a:srgbClr val="FF6699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7616126" y="3117399"/>
              <a:ext cx="617348" cy="276999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5</a:t>
              </a:r>
              <a:endParaRPr dirty="0"/>
            </a:p>
          </p:txBody>
        </p:sp>
      </p:grpSp>
      <p:sp>
        <p:nvSpPr>
          <p:cNvPr id="340" name="Google Shape;340;p5"/>
          <p:cNvSpPr/>
          <p:nvPr/>
        </p:nvSpPr>
        <p:spPr>
          <a:xfrm rot="-7014558" flipH="1">
            <a:off x="9070621" y="3333618"/>
            <a:ext cx="264971" cy="256509"/>
          </a:xfrm>
          <a:custGeom>
            <a:avLst/>
            <a:gdLst/>
            <a:ahLst/>
            <a:cxnLst/>
            <a:rect l="l" t="t" r="r" b="b"/>
            <a:pathLst>
              <a:path w="1360508" h="921174" extrusionOk="0">
                <a:moveTo>
                  <a:pt x="260757" y="15856"/>
                </a:moveTo>
                <a:cubicBezTo>
                  <a:pt x="88536" y="200850"/>
                  <a:pt x="-14973" y="352369"/>
                  <a:pt x="1765" y="491555"/>
                </a:cubicBezTo>
                <a:cubicBezTo>
                  <a:pt x="18503" y="630741"/>
                  <a:pt x="184117" y="784903"/>
                  <a:pt x="361183" y="850972"/>
                </a:cubicBezTo>
                <a:cubicBezTo>
                  <a:pt x="538249" y="917041"/>
                  <a:pt x="897665" y="950518"/>
                  <a:pt x="1064160" y="887972"/>
                </a:cubicBezTo>
                <a:cubicBezTo>
                  <a:pt x="1230655" y="825427"/>
                  <a:pt x="1353984" y="623694"/>
                  <a:pt x="1360151" y="475699"/>
                </a:cubicBezTo>
                <a:cubicBezTo>
                  <a:pt x="1366318" y="327704"/>
                  <a:pt x="1293201" y="231242"/>
                  <a:pt x="1101160" y="0"/>
                </a:cubicBezTo>
              </a:path>
            </a:pathLst>
          </a:custGeom>
          <a:noFill/>
          <a:ln w="1905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"/>
          <p:cNvSpPr/>
          <p:nvPr/>
        </p:nvSpPr>
        <p:spPr>
          <a:xfrm rot="4362103" flipH="1">
            <a:off x="8400104" y="2588374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"/>
          <p:cNvSpPr/>
          <p:nvPr/>
        </p:nvSpPr>
        <p:spPr>
          <a:xfrm rot="-9111927" flipH="1">
            <a:off x="8898649" y="4160631"/>
            <a:ext cx="1245205" cy="355265"/>
          </a:xfrm>
          <a:custGeom>
            <a:avLst/>
            <a:gdLst/>
            <a:ahLst/>
            <a:cxnLst/>
            <a:rect l="l" t="t" r="r" b="b"/>
            <a:pathLst>
              <a:path w="721217" h="161038" extrusionOk="0">
                <a:moveTo>
                  <a:pt x="0" y="161038"/>
                </a:moveTo>
                <a:cubicBezTo>
                  <a:pt x="81106" y="104463"/>
                  <a:pt x="162213" y="47889"/>
                  <a:pt x="241019" y="23051"/>
                </a:cubicBezTo>
                <a:cubicBezTo>
                  <a:pt x="319825" y="-1787"/>
                  <a:pt x="392806" y="-8227"/>
                  <a:pt x="472839" y="12011"/>
                </a:cubicBezTo>
                <a:cubicBezTo>
                  <a:pt x="552872" y="32249"/>
                  <a:pt x="637044" y="88364"/>
                  <a:pt x="721217" y="14448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5"/>
          <p:cNvGrpSpPr/>
          <p:nvPr/>
        </p:nvGrpSpPr>
        <p:grpSpPr>
          <a:xfrm>
            <a:off x="4098575" y="1670049"/>
            <a:ext cx="4149921" cy="3994377"/>
            <a:chOff x="4098575" y="1670049"/>
            <a:chExt cx="4149921" cy="3994377"/>
          </a:xfrm>
        </p:grpSpPr>
        <p:sp>
          <p:nvSpPr>
            <p:cNvPr id="344" name="Google Shape;344;p5"/>
            <p:cNvSpPr/>
            <p:nvPr/>
          </p:nvSpPr>
          <p:spPr>
            <a:xfrm rot="-10252900" flipH="1">
              <a:off x="4359890" y="2039149"/>
              <a:ext cx="387657" cy="1693733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 rot="-547100">
              <a:off x="4413544" y="3637824"/>
              <a:ext cx="387657" cy="1779130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 rot="-9002049" flipH="1">
              <a:off x="4049566" y="4234328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 rot="-1797951">
              <a:off x="4022958" y="2485272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 rot="10514315" flipH="1">
              <a:off x="4324477" y="3389594"/>
              <a:ext cx="3919805" cy="26450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5"/>
          <p:cNvGrpSpPr/>
          <p:nvPr/>
        </p:nvGrpSpPr>
        <p:grpSpPr>
          <a:xfrm rot="10800000">
            <a:off x="4191763" y="1739719"/>
            <a:ext cx="4149921" cy="3994377"/>
            <a:chOff x="4098575" y="1670049"/>
            <a:chExt cx="4149921" cy="3994377"/>
          </a:xfrm>
        </p:grpSpPr>
        <p:sp>
          <p:nvSpPr>
            <p:cNvPr id="350" name="Google Shape;350;p5"/>
            <p:cNvSpPr/>
            <p:nvPr/>
          </p:nvSpPr>
          <p:spPr>
            <a:xfrm rot="-10252900" flipH="1">
              <a:off x="4359890" y="2039149"/>
              <a:ext cx="387657" cy="1693733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FF66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 rot="-547100">
              <a:off x="4413544" y="3637824"/>
              <a:ext cx="387657" cy="1779130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FF66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 rot="-9002049" flipH="1">
              <a:off x="4049566" y="4234328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FF66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 rot="-1797951">
              <a:off x="4022958" y="2485272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FF66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 rot="10514315" flipH="1">
              <a:off x="4324477" y="3389594"/>
              <a:ext cx="3919805" cy="26450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FF66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5"/>
          <p:cNvGrpSpPr/>
          <p:nvPr/>
        </p:nvGrpSpPr>
        <p:grpSpPr>
          <a:xfrm rot="-7310328">
            <a:off x="4161428" y="1821187"/>
            <a:ext cx="4149921" cy="3994377"/>
            <a:chOff x="4098575" y="1670049"/>
            <a:chExt cx="4149921" cy="3994377"/>
          </a:xfrm>
        </p:grpSpPr>
        <p:sp>
          <p:nvSpPr>
            <p:cNvPr id="356" name="Google Shape;356;p5"/>
            <p:cNvSpPr/>
            <p:nvPr/>
          </p:nvSpPr>
          <p:spPr>
            <a:xfrm rot="-10252900" flipH="1">
              <a:off x="4359890" y="2039149"/>
              <a:ext cx="387657" cy="1693733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CC99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 rot="-547100">
              <a:off x="4413544" y="3637824"/>
              <a:ext cx="387657" cy="1779130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CC99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 rot="-9002049" flipH="1">
              <a:off x="4049566" y="4234328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CC99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 rot="-1797951">
              <a:off x="4022958" y="2485272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CC99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 rot="10514315" flipH="1">
              <a:off x="4324477" y="3389594"/>
              <a:ext cx="3919805" cy="26450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CC99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5"/>
          <p:cNvGrpSpPr/>
          <p:nvPr/>
        </p:nvGrpSpPr>
        <p:grpSpPr>
          <a:xfrm rot="-3174406">
            <a:off x="4319521" y="1886002"/>
            <a:ext cx="4149921" cy="3994377"/>
            <a:chOff x="4098575" y="1670049"/>
            <a:chExt cx="4149921" cy="3994377"/>
          </a:xfrm>
        </p:grpSpPr>
        <p:sp>
          <p:nvSpPr>
            <p:cNvPr id="362" name="Google Shape;362;p5"/>
            <p:cNvSpPr/>
            <p:nvPr/>
          </p:nvSpPr>
          <p:spPr>
            <a:xfrm rot="-10252900" flipH="1">
              <a:off x="4359890" y="2039149"/>
              <a:ext cx="387657" cy="1693733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 rot="-1562146">
              <a:off x="4627048" y="3565603"/>
              <a:ext cx="347935" cy="1779130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 rot="-9002049" flipH="1">
              <a:off x="4049566" y="4234328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 rot="-1797951">
              <a:off x="4022958" y="2485272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 rot="10514315" flipH="1">
              <a:off x="4324477" y="3389594"/>
              <a:ext cx="3919805" cy="26450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4027316">
            <a:off x="3944717" y="1612674"/>
            <a:ext cx="4149922" cy="3994378"/>
            <a:chOff x="4098575" y="1670049"/>
            <a:chExt cx="4149921" cy="3994377"/>
          </a:xfrm>
        </p:grpSpPr>
        <p:sp>
          <p:nvSpPr>
            <p:cNvPr id="368" name="Google Shape;368;p5"/>
            <p:cNvSpPr/>
            <p:nvPr/>
          </p:nvSpPr>
          <p:spPr>
            <a:xfrm rot="-10252900" flipH="1">
              <a:off x="4359890" y="2039149"/>
              <a:ext cx="387657" cy="1693733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 rot="-1562146">
              <a:off x="4627048" y="3565603"/>
              <a:ext cx="347935" cy="1779130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 rot="-9002049" flipH="1">
              <a:off x="4049566" y="4234328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 rot="-1797951">
              <a:off x="4022958" y="2485272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 rot="10514315" flipH="1">
              <a:off x="4324477" y="3389594"/>
              <a:ext cx="3919805" cy="26450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rgbClr val="CC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5"/>
          <p:cNvGrpSpPr/>
          <p:nvPr/>
        </p:nvGrpSpPr>
        <p:grpSpPr>
          <a:xfrm rot="7743782">
            <a:off x="4179733" y="1774831"/>
            <a:ext cx="4152890" cy="3660771"/>
            <a:chOff x="4095606" y="1670049"/>
            <a:chExt cx="4152890" cy="3660771"/>
          </a:xfrm>
        </p:grpSpPr>
        <p:sp>
          <p:nvSpPr>
            <p:cNvPr id="374" name="Google Shape;374;p5"/>
            <p:cNvSpPr/>
            <p:nvPr/>
          </p:nvSpPr>
          <p:spPr>
            <a:xfrm rot="-10252900" flipH="1">
              <a:off x="4359890" y="2039149"/>
              <a:ext cx="387657" cy="1693733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 rot="-1562146">
              <a:off x="4627048" y="3565603"/>
              <a:ext cx="347935" cy="1779130"/>
            </a:xfrm>
            <a:custGeom>
              <a:avLst/>
              <a:gdLst/>
              <a:ahLst/>
              <a:cxnLst/>
              <a:rect l="l" t="t" r="r" b="b"/>
              <a:pathLst>
                <a:path w="792297" h="1960939" extrusionOk="0">
                  <a:moveTo>
                    <a:pt x="0" y="0"/>
                  </a:moveTo>
                  <a:cubicBezTo>
                    <a:pt x="371310" y="198648"/>
                    <a:pt x="742620" y="397297"/>
                    <a:pt x="787547" y="724120"/>
                  </a:cubicBezTo>
                  <a:cubicBezTo>
                    <a:pt x="832474" y="1050943"/>
                    <a:pt x="551018" y="1505941"/>
                    <a:pt x="269563" y="1960939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 rot="-9502449" flipH="1">
              <a:off x="4088234" y="4056645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 rot="-1797951">
              <a:off x="4022958" y="2485272"/>
              <a:ext cx="3428820" cy="61487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 rot="10514315" flipH="1">
              <a:off x="4324477" y="3389594"/>
              <a:ext cx="3919805" cy="264506"/>
            </a:xfrm>
            <a:custGeom>
              <a:avLst/>
              <a:gdLst/>
              <a:ahLst/>
              <a:cxnLst/>
              <a:rect l="l" t="t" r="r" b="b"/>
              <a:pathLst>
                <a:path w="3234756" h="645385" extrusionOk="0">
                  <a:moveTo>
                    <a:pt x="0" y="343561"/>
                  </a:moveTo>
                  <a:cubicBezTo>
                    <a:pt x="496841" y="517543"/>
                    <a:pt x="993683" y="691526"/>
                    <a:pt x="1532809" y="634266"/>
                  </a:cubicBezTo>
                  <a:cubicBezTo>
                    <a:pt x="2071935" y="577006"/>
                    <a:pt x="2653345" y="288503"/>
                    <a:pt x="3234756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cbd89880b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Timer trigger/gate selection</a:t>
            </a:r>
            <a:endParaRPr/>
          </a:p>
        </p:txBody>
      </p:sp>
      <p:sp>
        <p:nvSpPr>
          <p:cNvPr id="385" name="Google Shape;385;g7cbd89880b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Trigger (and gate) selection are as follows: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select = 0:7  → GPIO_IN[0:7] (or 1:8 as labeled on board)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select = 8:23 → GPIO_OUT[0:15] (or 1:16 as labeled on board)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					Note GPIO_OUT[1:16] = Timer[1:16]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select = 24:30 → Hard-coded to 0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select = 31 → Hard-coded to 1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Trigger sense:                                                   Gate sense: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0 (2’b00) is level sensitive low                                                    0 level sensitive low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1 (2’b01) is edge sensitive rising                                                 1 level sensitive high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2 (2’b10) is edge sensitive falling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3 (2’b11) is level sensitive high                                     </a:t>
            </a:r>
            <a:endParaRPr sz="1800"/>
          </a:p>
        </p:txBody>
      </p:sp>
      <p:sp>
        <p:nvSpPr>
          <p:cNvPr id="386" name="Google Shape;386;g7cbd89880b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"/>
          <p:cNvSpPr/>
          <p:nvPr/>
        </p:nvSpPr>
        <p:spPr>
          <a:xfrm>
            <a:off x="611094" y="1846523"/>
            <a:ext cx="10430412" cy="4501017"/>
          </a:xfrm>
          <a:custGeom>
            <a:avLst/>
            <a:gdLst/>
            <a:ahLst/>
            <a:cxnLst/>
            <a:rect l="l" t="t" r="r" b="b"/>
            <a:pathLst>
              <a:path w="10430412" h="4501017" extrusionOk="0">
                <a:moveTo>
                  <a:pt x="33742" y="2344919"/>
                </a:moveTo>
                <a:cubicBezTo>
                  <a:pt x="-4362" y="1763749"/>
                  <a:pt x="-69643" y="1085027"/>
                  <a:pt x="229702" y="781677"/>
                </a:cubicBezTo>
                <a:cubicBezTo>
                  <a:pt x="529047" y="478327"/>
                  <a:pt x="1280378" y="532325"/>
                  <a:pt x="1829812" y="524818"/>
                </a:cubicBezTo>
                <a:cubicBezTo>
                  <a:pt x="2379246" y="517311"/>
                  <a:pt x="3169118" y="516709"/>
                  <a:pt x="3526308" y="736634"/>
                </a:cubicBezTo>
                <a:cubicBezTo>
                  <a:pt x="3883499" y="956559"/>
                  <a:pt x="3719210" y="1637591"/>
                  <a:pt x="3972955" y="1844368"/>
                </a:cubicBezTo>
                <a:cubicBezTo>
                  <a:pt x="4226700" y="2051145"/>
                  <a:pt x="4693771" y="1985830"/>
                  <a:pt x="5048778" y="1977295"/>
                </a:cubicBezTo>
                <a:cubicBezTo>
                  <a:pt x="5403785" y="1968760"/>
                  <a:pt x="5876798" y="2093063"/>
                  <a:pt x="6102998" y="1793155"/>
                </a:cubicBezTo>
                <a:cubicBezTo>
                  <a:pt x="6329198" y="1493247"/>
                  <a:pt x="6061638" y="469824"/>
                  <a:pt x="6405981" y="177844"/>
                </a:cubicBezTo>
                <a:cubicBezTo>
                  <a:pt x="6750324" y="-114136"/>
                  <a:pt x="7580631" y="41396"/>
                  <a:pt x="8169056" y="41275"/>
                </a:cubicBezTo>
                <a:cubicBezTo>
                  <a:pt x="8757481" y="41155"/>
                  <a:pt x="9561498" y="-42311"/>
                  <a:pt x="9936531" y="177121"/>
                </a:cubicBezTo>
                <a:cubicBezTo>
                  <a:pt x="10311564" y="396553"/>
                  <a:pt x="10371741" y="892663"/>
                  <a:pt x="10419256" y="1357868"/>
                </a:cubicBezTo>
                <a:cubicBezTo>
                  <a:pt x="10466771" y="1823073"/>
                  <a:pt x="10355286" y="2610812"/>
                  <a:pt x="10221622" y="2968353"/>
                </a:cubicBezTo>
                <a:cubicBezTo>
                  <a:pt x="10087958" y="3325894"/>
                  <a:pt x="10020598" y="3403274"/>
                  <a:pt x="9617271" y="3503115"/>
                </a:cubicBezTo>
                <a:cubicBezTo>
                  <a:pt x="9213944" y="3602956"/>
                  <a:pt x="8080914" y="3570921"/>
                  <a:pt x="7801661" y="3567398"/>
                </a:cubicBezTo>
                <a:lnTo>
                  <a:pt x="6587232" y="3557615"/>
                </a:lnTo>
                <a:cubicBezTo>
                  <a:pt x="6202268" y="3512688"/>
                  <a:pt x="6195714" y="2665079"/>
                  <a:pt x="5789706" y="2508771"/>
                </a:cubicBezTo>
                <a:cubicBezTo>
                  <a:pt x="5383698" y="2352463"/>
                  <a:pt x="4515889" y="2410107"/>
                  <a:pt x="4151186" y="2619767"/>
                </a:cubicBezTo>
                <a:cubicBezTo>
                  <a:pt x="3786483" y="2829427"/>
                  <a:pt x="3815122" y="3466391"/>
                  <a:pt x="3601489" y="3766732"/>
                </a:cubicBezTo>
                <a:cubicBezTo>
                  <a:pt x="3387856" y="4067073"/>
                  <a:pt x="3397064" y="4353101"/>
                  <a:pt x="2869390" y="4421813"/>
                </a:cubicBezTo>
                <a:cubicBezTo>
                  <a:pt x="2341716" y="4490525"/>
                  <a:pt x="930935" y="4614845"/>
                  <a:pt x="458327" y="4268696"/>
                </a:cubicBezTo>
                <a:cubicBezTo>
                  <a:pt x="-14281" y="3922547"/>
                  <a:pt x="71846" y="2926089"/>
                  <a:pt x="33742" y="2344919"/>
                </a:cubicBezTo>
                <a:close/>
              </a:path>
            </a:pathLst>
          </a:custGeom>
          <a:solidFill>
            <a:srgbClr val="D8E2F3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Timer module I/O</a:t>
            </a:r>
            <a:endParaRPr/>
          </a:p>
        </p:txBody>
      </p:sp>
      <p:sp>
        <p:nvSpPr>
          <p:cNvPr id="393" name="Google Shape;39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522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 Input ports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input  clk;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input 	en;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[4:0]  trigger_select;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[1:0]  trigger_sense;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[4:0]  gate_select;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gate_sense;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start_output_value;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s1_output_value;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s1_use_trigger;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s1_count;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[2:0]  s1_next_state;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s2_output_value;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s2_use_trigger;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s2_count;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[2:0]  s2_next_state;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s3_output_value;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s3_use_trigger;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s3_count;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input [2:0]  s3_next_state;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Google Shape;39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395" name="Google Shape;395;p6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396" name="Google Shape;39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97" name="Google Shape;397;p6"/>
          <p:cNvSpPr txBox="1"/>
          <p:nvPr/>
        </p:nvSpPr>
        <p:spPr>
          <a:xfrm>
            <a:off x="6900189" y="1825625"/>
            <a:ext cx="43522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s4_output_value;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s4_use_trigger;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s4_count;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[2:0]  s4_next_state;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s5_output_value;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s5_use_trigger;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s5_count;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[2:0]  s5_next_state;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       s6_output_value;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s6_use_trigger;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s6_count;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[2:0]  s6_next_state;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	      end_output_value;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input [31:0] state_transition_count;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input [7:0]  gpio_in;</a:t>
            </a:r>
            <a:endParaRPr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input [15:0] gpio_out;</a:t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output       out;</a:t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"/>
          <p:cNvSpPr txBox="1"/>
          <p:nvPr/>
        </p:nvSpPr>
        <p:spPr>
          <a:xfrm>
            <a:off x="5001517" y="3844139"/>
            <a:ext cx="1544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 registers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/>
          <p:nvPr/>
        </p:nvSpPr>
        <p:spPr>
          <a:xfrm>
            <a:off x="1966211" y="1321387"/>
            <a:ext cx="8541300" cy="49842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Timer top</a:t>
            </a:r>
            <a:endParaRPr/>
          </a:p>
        </p:txBody>
      </p:sp>
      <p:sp>
        <p:nvSpPr>
          <p:cNvPr id="405" name="Google Shape;40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1/8/2020</a:t>
            </a:r>
            <a:endParaRPr/>
          </a:p>
        </p:txBody>
      </p:sp>
      <p:sp>
        <p:nvSpPr>
          <p:cNvPr id="406" name="Google Shape;406;p7"/>
          <p:cNvSpPr txBox="1">
            <a:spLocks noGrp="1"/>
          </p:cNvSpPr>
          <p:nvPr>
            <p:ph type="ftr" idx="11"/>
          </p:nvPr>
        </p:nvSpPr>
        <p:spPr>
          <a:xfrm>
            <a:off x="5617029" y="6356350"/>
            <a:ext cx="2536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</a:t>
            </a:r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08" name="Google Shape;408;p7"/>
          <p:cNvSpPr/>
          <p:nvPr/>
        </p:nvSpPr>
        <p:spPr>
          <a:xfrm>
            <a:off x="5315400" y="1690700"/>
            <a:ext cx="5152500" cy="415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"/>
          <p:cNvSpPr txBox="1"/>
          <p:nvPr/>
        </p:nvSpPr>
        <p:spPr>
          <a:xfrm>
            <a:off x="7387557" y="1713182"/>
            <a:ext cx="11474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timer.v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"/>
          <p:cNvSpPr txBox="1"/>
          <p:nvPr/>
        </p:nvSpPr>
        <p:spPr>
          <a:xfrm>
            <a:off x="5481969" y="5434161"/>
            <a:ext cx="11474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7"/>
          <p:cNvSpPr txBox="1"/>
          <p:nvPr/>
        </p:nvSpPr>
        <p:spPr>
          <a:xfrm>
            <a:off x="5481968" y="5132594"/>
            <a:ext cx="11474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7"/>
          <p:cNvGrpSpPr/>
          <p:nvPr/>
        </p:nvGrpSpPr>
        <p:grpSpPr>
          <a:xfrm>
            <a:off x="5315393" y="5497719"/>
            <a:ext cx="197873" cy="246150"/>
            <a:chOff x="7136612" y="5602499"/>
            <a:chExt cx="197873" cy="380743"/>
          </a:xfrm>
        </p:grpSpPr>
        <p:cxnSp>
          <p:nvCxnSpPr>
            <p:cNvPr id="413" name="Google Shape;413;p7"/>
            <p:cNvCxnSpPr/>
            <p:nvPr/>
          </p:nvCxnSpPr>
          <p:spPr>
            <a:xfrm rot="10800000" flipH="1">
              <a:off x="7136612" y="5792962"/>
              <a:ext cx="197873" cy="19028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4" name="Google Shape;414;p7"/>
            <p:cNvCxnSpPr/>
            <p:nvPr/>
          </p:nvCxnSpPr>
          <p:spPr>
            <a:xfrm>
              <a:off x="7136612" y="5602499"/>
              <a:ext cx="197873" cy="19028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15" name="Google Shape;415;p7"/>
          <p:cNvCxnSpPr/>
          <p:nvPr/>
        </p:nvCxnSpPr>
        <p:spPr>
          <a:xfrm>
            <a:off x="5209820" y="5312891"/>
            <a:ext cx="228600" cy="104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6" name="Google Shape;416;p7"/>
          <p:cNvCxnSpPr/>
          <p:nvPr/>
        </p:nvCxnSpPr>
        <p:spPr>
          <a:xfrm>
            <a:off x="1783861" y="5215822"/>
            <a:ext cx="228600" cy="104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p7"/>
          <p:cNvSpPr txBox="1"/>
          <p:nvPr/>
        </p:nvSpPr>
        <p:spPr>
          <a:xfrm>
            <a:off x="1966210" y="5041192"/>
            <a:ext cx="11474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endParaRPr/>
          </a:p>
        </p:txBody>
      </p:sp>
      <p:cxnSp>
        <p:nvCxnSpPr>
          <p:cNvPr id="418" name="Google Shape;418;p7"/>
          <p:cNvCxnSpPr/>
          <p:nvPr/>
        </p:nvCxnSpPr>
        <p:spPr>
          <a:xfrm>
            <a:off x="5209820" y="5614458"/>
            <a:ext cx="10557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9" name="Google Shape;419;p7"/>
          <p:cNvSpPr txBox="1"/>
          <p:nvPr/>
        </p:nvSpPr>
        <p:spPr>
          <a:xfrm>
            <a:off x="5481378" y="2162413"/>
            <a:ext cx="12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start, end</a:t>
            </a:r>
            <a:endParaRPr/>
          </a:p>
        </p:txBody>
      </p:sp>
      <p:sp>
        <p:nvSpPr>
          <p:cNvPr id="420" name="Google Shape;420;p7"/>
          <p:cNvSpPr txBox="1"/>
          <p:nvPr/>
        </p:nvSpPr>
        <p:spPr>
          <a:xfrm>
            <a:off x="5481378" y="2472069"/>
            <a:ext cx="114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</a:t>
            </a:r>
            <a:endParaRPr/>
          </a:p>
        </p:txBody>
      </p:sp>
      <p:sp>
        <p:nvSpPr>
          <p:cNvPr id="421" name="Google Shape;421;p7"/>
          <p:cNvSpPr txBox="1"/>
          <p:nvPr/>
        </p:nvSpPr>
        <p:spPr>
          <a:xfrm>
            <a:off x="5481378" y="2781725"/>
            <a:ext cx="114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state2</a:t>
            </a:r>
            <a:endParaRPr/>
          </a:p>
        </p:txBody>
      </p:sp>
      <p:sp>
        <p:nvSpPr>
          <p:cNvPr id="422" name="Google Shape;422;p7"/>
          <p:cNvSpPr txBox="1"/>
          <p:nvPr/>
        </p:nvSpPr>
        <p:spPr>
          <a:xfrm>
            <a:off x="5481378" y="3091381"/>
            <a:ext cx="114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state3</a:t>
            </a:r>
            <a:endParaRPr/>
          </a:p>
        </p:txBody>
      </p:sp>
      <p:sp>
        <p:nvSpPr>
          <p:cNvPr id="423" name="Google Shape;423;p7"/>
          <p:cNvSpPr txBox="1"/>
          <p:nvPr/>
        </p:nvSpPr>
        <p:spPr>
          <a:xfrm>
            <a:off x="5481378" y="3401036"/>
            <a:ext cx="114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state4</a:t>
            </a:r>
            <a:endParaRPr/>
          </a:p>
        </p:txBody>
      </p:sp>
      <p:sp>
        <p:nvSpPr>
          <p:cNvPr id="424" name="Google Shape;424;p7"/>
          <p:cNvSpPr txBox="1"/>
          <p:nvPr/>
        </p:nvSpPr>
        <p:spPr>
          <a:xfrm>
            <a:off x="5481378" y="3710692"/>
            <a:ext cx="114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state5</a:t>
            </a:r>
            <a:endParaRPr/>
          </a:p>
        </p:txBody>
      </p:sp>
      <p:sp>
        <p:nvSpPr>
          <p:cNvPr id="425" name="Google Shape;425;p7"/>
          <p:cNvSpPr txBox="1"/>
          <p:nvPr/>
        </p:nvSpPr>
        <p:spPr>
          <a:xfrm>
            <a:off x="5481375" y="4270025"/>
            <a:ext cx="20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trigger,gate sense</a:t>
            </a:r>
            <a:endParaRPr/>
          </a:p>
        </p:txBody>
      </p:sp>
      <p:cxnSp>
        <p:nvCxnSpPr>
          <p:cNvPr id="426" name="Google Shape;426;p7"/>
          <p:cNvCxnSpPr/>
          <p:nvPr/>
        </p:nvCxnSpPr>
        <p:spPr>
          <a:xfrm>
            <a:off x="5209820" y="4443393"/>
            <a:ext cx="228600" cy="104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7" name="Google Shape;427;p7"/>
          <p:cNvCxnSpPr/>
          <p:nvPr/>
        </p:nvCxnSpPr>
        <p:spPr>
          <a:xfrm>
            <a:off x="5209820" y="3882888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8" name="Google Shape;428;p7"/>
          <p:cNvCxnSpPr/>
          <p:nvPr/>
        </p:nvCxnSpPr>
        <p:spPr>
          <a:xfrm>
            <a:off x="5209820" y="3579991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9" name="Google Shape;429;p7"/>
          <p:cNvCxnSpPr/>
          <p:nvPr/>
        </p:nvCxnSpPr>
        <p:spPr>
          <a:xfrm>
            <a:off x="5209820" y="3271898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0" name="Google Shape;430;p7"/>
          <p:cNvCxnSpPr/>
          <p:nvPr/>
        </p:nvCxnSpPr>
        <p:spPr>
          <a:xfrm>
            <a:off x="5201093" y="2956149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1" name="Google Shape;431;p7"/>
          <p:cNvCxnSpPr/>
          <p:nvPr/>
        </p:nvCxnSpPr>
        <p:spPr>
          <a:xfrm>
            <a:off x="5201093" y="2652820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2" name="Google Shape;432;p7"/>
          <p:cNvCxnSpPr/>
          <p:nvPr/>
        </p:nvCxnSpPr>
        <p:spPr>
          <a:xfrm>
            <a:off x="5209820" y="2323316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7"/>
          <p:cNvSpPr txBox="1"/>
          <p:nvPr/>
        </p:nvSpPr>
        <p:spPr>
          <a:xfrm>
            <a:off x="8805732" y="3207987"/>
            <a:ext cx="5880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  <p:grpSp>
        <p:nvGrpSpPr>
          <p:cNvPr id="434" name="Google Shape;434;p7"/>
          <p:cNvGrpSpPr/>
          <p:nvPr/>
        </p:nvGrpSpPr>
        <p:grpSpPr>
          <a:xfrm>
            <a:off x="9393739" y="2949882"/>
            <a:ext cx="785209" cy="1095140"/>
            <a:chOff x="8931822" y="4323224"/>
            <a:chExt cx="785209" cy="1095140"/>
          </a:xfrm>
        </p:grpSpPr>
        <p:cxnSp>
          <p:nvCxnSpPr>
            <p:cNvPr id="435" name="Google Shape;435;p7"/>
            <p:cNvCxnSpPr/>
            <p:nvPr/>
          </p:nvCxnSpPr>
          <p:spPr>
            <a:xfrm>
              <a:off x="8931822" y="4747019"/>
              <a:ext cx="228600" cy="10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6" name="Google Shape;436;p7"/>
            <p:cNvCxnSpPr/>
            <p:nvPr/>
          </p:nvCxnSpPr>
          <p:spPr>
            <a:xfrm rot="10800000">
              <a:off x="9161876" y="4537873"/>
              <a:ext cx="0" cy="45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7" name="Google Shape;437;p7"/>
            <p:cNvCxnSpPr/>
            <p:nvPr/>
          </p:nvCxnSpPr>
          <p:spPr>
            <a:xfrm rot="10800000">
              <a:off x="9491169" y="4323224"/>
              <a:ext cx="0" cy="91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8" name="Google Shape;438;p7"/>
            <p:cNvCxnSpPr/>
            <p:nvPr/>
          </p:nvCxnSpPr>
          <p:spPr>
            <a:xfrm>
              <a:off x="9488431" y="4749107"/>
              <a:ext cx="228600" cy="10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9" name="Google Shape;439;p7"/>
            <p:cNvCxnSpPr/>
            <p:nvPr/>
          </p:nvCxnSpPr>
          <p:spPr>
            <a:xfrm rot="10800000" flipH="1">
              <a:off x="9151008" y="4323224"/>
              <a:ext cx="340161" cy="22585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0" name="Google Shape;440;p7"/>
            <p:cNvCxnSpPr/>
            <p:nvPr/>
          </p:nvCxnSpPr>
          <p:spPr>
            <a:xfrm>
              <a:off x="9155260" y="4993775"/>
              <a:ext cx="340161" cy="22585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1" name="Google Shape;441;p7"/>
            <p:cNvCxnSpPr/>
            <p:nvPr/>
          </p:nvCxnSpPr>
          <p:spPr>
            <a:xfrm rot="10800000">
              <a:off x="9306095" y="5106704"/>
              <a:ext cx="0" cy="3116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2" name="Google Shape;442;p7"/>
          <p:cNvGrpSpPr/>
          <p:nvPr/>
        </p:nvGrpSpPr>
        <p:grpSpPr>
          <a:xfrm>
            <a:off x="9397595" y="4327989"/>
            <a:ext cx="785209" cy="1095140"/>
            <a:chOff x="8931822" y="4323224"/>
            <a:chExt cx="785209" cy="1095140"/>
          </a:xfrm>
        </p:grpSpPr>
        <p:cxnSp>
          <p:nvCxnSpPr>
            <p:cNvPr id="443" name="Google Shape;443;p7"/>
            <p:cNvCxnSpPr/>
            <p:nvPr/>
          </p:nvCxnSpPr>
          <p:spPr>
            <a:xfrm>
              <a:off x="8931822" y="4747019"/>
              <a:ext cx="228600" cy="10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444" name="Google Shape;444;p7"/>
            <p:cNvCxnSpPr/>
            <p:nvPr/>
          </p:nvCxnSpPr>
          <p:spPr>
            <a:xfrm rot="10800000">
              <a:off x="9161876" y="4537873"/>
              <a:ext cx="0" cy="45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5" name="Google Shape;445;p7"/>
            <p:cNvCxnSpPr/>
            <p:nvPr/>
          </p:nvCxnSpPr>
          <p:spPr>
            <a:xfrm rot="10800000">
              <a:off x="9491169" y="4323224"/>
              <a:ext cx="0" cy="91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p7"/>
            <p:cNvCxnSpPr/>
            <p:nvPr/>
          </p:nvCxnSpPr>
          <p:spPr>
            <a:xfrm>
              <a:off x="9488431" y="4643120"/>
              <a:ext cx="228600" cy="10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447" name="Google Shape;447;p7"/>
            <p:cNvCxnSpPr/>
            <p:nvPr/>
          </p:nvCxnSpPr>
          <p:spPr>
            <a:xfrm rot="10800000" flipH="1">
              <a:off x="9151008" y="4323224"/>
              <a:ext cx="340161" cy="22585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8" name="Google Shape;448;p7"/>
            <p:cNvCxnSpPr/>
            <p:nvPr/>
          </p:nvCxnSpPr>
          <p:spPr>
            <a:xfrm>
              <a:off x="9155260" y="4993775"/>
              <a:ext cx="340161" cy="22585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9" name="Google Shape;449;p7"/>
            <p:cNvCxnSpPr/>
            <p:nvPr/>
          </p:nvCxnSpPr>
          <p:spPr>
            <a:xfrm rot="10800000">
              <a:off x="9306095" y="5106704"/>
              <a:ext cx="0" cy="3116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0" name="Google Shape;450;p7"/>
          <p:cNvGrpSpPr/>
          <p:nvPr/>
        </p:nvGrpSpPr>
        <p:grpSpPr>
          <a:xfrm>
            <a:off x="1861770" y="5965880"/>
            <a:ext cx="1419590" cy="365125"/>
            <a:chOff x="5235380" y="5586561"/>
            <a:chExt cx="1419590" cy="365125"/>
          </a:xfrm>
        </p:grpSpPr>
        <p:sp>
          <p:nvSpPr>
            <p:cNvPr id="451" name="Google Shape;451;p7"/>
            <p:cNvSpPr txBox="1"/>
            <p:nvPr/>
          </p:nvSpPr>
          <p:spPr>
            <a:xfrm>
              <a:off x="5507529" y="5586561"/>
              <a:ext cx="1147441" cy="365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2" name="Google Shape;452;p7"/>
            <p:cNvGrpSpPr/>
            <p:nvPr/>
          </p:nvGrpSpPr>
          <p:grpSpPr>
            <a:xfrm>
              <a:off x="5340953" y="5650119"/>
              <a:ext cx="197873" cy="246150"/>
              <a:chOff x="7136612" y="5602499"/>
              <a:chExt cx="197873" cy="380743"/>
            </a:xfrm>
          </p:grpSpPr>
          <p:cxnSp>
            <p:nvCxnSpPr>
              <p:cNvPr id="453" name="Google Shape;453;p7"/>
              <p:cNvCxnSpPr/>
              <p:nvPr/>
            </p:nvCxnSpPr>
            <p:spPr>
              <a:xfrm rot="10800000" flipH="1">
                <a:off x="7136612" y="5792962"/>
                <a:ext cx="197873" cy="19028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p7"/>
              <p:cNvCxnSpPr/>
              <p:nvPr/>
            </p:nvCxnSpPr>
            <p:spPr>
              <a:xfrm>
                <a:off x="7136612" y="5602499"/>
                <a:ext cx="197873" cy="19028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55" name="Google Shape;455;p7"/>
            <p:cNvCxnSpPr/>
            <p:nvPr/>
          </p:nvCxnSpPr>
          <p:spPr>
            <a:xfrm>
              <a:off x="5235380" y="5766858"/>
              <a:ext cx="1055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6" name="Google Shape;456;p7"/>
          <p:cNvGrpSpPr/>
          <p:nvPr/>
        </p:nvGrpSpPr>
        <p:grpSpPr>
          <a:xfrm>
            <a:off x="1861771" y="5662604"/>
            <a:ext cx="1419589" cy="365125"/>
            <a:chOff x="5235380" y="5284994"/>
            <a:chExt cx="1419589" cy="365125"/>
          </a:xfrm>
        </p:grpSpPr>
        <p:sp>
          <p:nvSpPr>
            <p:cNvPr id="457" name="Google Shape;457;p7"/>
            <p:cNvSpPr txBox="1"/>
            <p:nvPr/>
          </p:nvSpPr>
          <p:spPr>
            <a:xfrm>
              <a:off x="5507528" y="5284994"/>
              <a:ext cx="1147441" cy="365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reset</a:t>
              </a:r>
              <a:endParaRPr/>
            </a:p>
          </p:txBody>
        </p:sp>
        <p:cxnSp>
          <p:nvCxnSpPr>
            <p:cNvPr id="458" name="Google Shape;458;p7"/>
            <p:cNvCxnSpPr/>
            <p:nvPr/>
          </p:nvCxnSpPr>
          <p:spPr>
            <a:xfrm>
              <a:off x="5235380" y="5465291"/>
              <a:ext cx="228600" cy="1044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59" name="Google Shape;459;p7"/>
          <p:cNvSpPr txBox="1"/>
          <p:nvPr/>
        </p:nvSpPr>
        <p:spPr>
          <a:xfrm>
            <a:off x="5100375" y="1300456"/>
            <a:ext cx="18237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timer_top.v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7"/>
          <p:cNvGrpSpPr/>
          <p:nvPr/>
        </p:nvGrpSpPr>
        <p:grpSpPr>
          <a:xfrm>
            <a:off x="1843711" y="3087609"/>
            <a:ext cx="1292735" cy="895797"/>
            <a:chOff x="5235380" y="5118690"/>
            <a:chExt cx="1292735" cy="895797"/>
          </a:xfrm>
        </p:grpSpPr>
        <p:sp>
          <p:nvSpPr>
            <p:cNvPr id="461" name="Google Shape;461;p7"/>
            <p:cNvSpPr txBox="1"/>
            <p:nvPr/>
          </p:nvSpPr>
          <p:spPr>
            <a:xfrm>
              <a:off x="5380674" y="5118690"/>
              <a:ext cx="1147441" cy="895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Ctrlr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Intf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2" name="Google Shape;462;p7"/>
            <p:cNvCxnSpPr/>
            <p:nvPr/>
          </p:nvCxnSpPr>
          <p:spPr>
            <a:xfrm>
              <a:off x="5235380" y="5465291"/>
              <a:ext cx="88739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sp>
        <p:nvSpPr>
          <p:cNvPr id="463" name="Google Shape;463;p7"/>
          <p:cNvSpPr txBox="1"/>
          <p:nvPr/>
        </p:nvSpPr>
        <p:spPr>
          <a:xfrm>
            <a:off x="336205" y="2841694"/>
            <a:ext cx="1322433" cy="155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master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</p:txBody>
      </p:sp>
      <p:cxnSp>
        <p:nvCxnSpPr>
          <p:cNvPr id="464" name="Google Shape;464;p7"/>
          <p:cNvCxnSpPr/>
          <p:nvPr/>
        </p:nvCxnSpPr>
        <p:spPr>
          <a:xfrm>
            <a:off x="2833321" y="5211066"/>
            <a:ext cx="20429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5" name="Google Shape;465;p7"/>
          <p:cNvCxnSpPr/>
          <p:nvPr/>
        </p:nvCxnSpPr>
        <p:spPr>
          <a:xfrm>
            <a:off x="4567835" y="5390517"/>
            <a:ext cx="17272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6" name="Google Shape;466;p7"/>
          <p:cNvCxnSpPr/>
          <p:nvPr/>
        </p:nvCxnSpPr>
        <p:spPr>
          <a:xfrm>
            <a:off x="3807986" y="5613097"/>
            <a:ext cx="1413742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7"/>
          <p:cNvCxnSpPr/>
          <p:nvPr/>
        </p:nvCxnSpPr>
        <p:spPr>
          <a:xfrm>
            <a:off x="3546729" y="5390517"/>
            <a:ext cx="1071454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7"/>
          <p:cNvCxnSpPr/>
          <p:nvPr/>
        </p:nvCxnSpPr>
        <p:spPr>
          <a:xfrm>
            <a:off x="2562529" y="6152572"/>
            <a:ext cx="1260011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7"/>
          <p:cNvCxnSpPr/>
          <p:nvPr/>
        </p:nvCxnSpPr>
        <p:spPr>
          <a:xfrm>
            <a:off x="2833321" y="5843945"/>
            <a:ext cx="718831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0" name="Google Shape;470;p7"/>
          <p:cNvCxnSpPr/>
          <p:nvPr/>
        </p:nvCxnSpPr>
        <p:spPr>
          <a:xfrm rot="10800000">
            <a:off x="3546729" y="5040086"/>
            <a:ext cx="0" cy="814158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1" name="Google Shape;471;p7"/>
          <p:cNvCxnSpPr/>
          <p:nvPr/>
        </p:nvCxnSpPr>
        <p:spPr>
          <a:xfrm rot="10800000">
            <a:off x="3807986" y="5009452"/>
            <a:ext cx="0" cy="1153968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7"/>
          <p:cNvSpPr/>
          <p:nvPr/>
        </p:nvSpPr>
        <p:spPr>
          <a:xfrm>
            <a:off x="3523869" y="5367657"/>
            <a:ext cx="45719" cy="4571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7"/>
          <p:cNvSpPr/>
          <p:nvPr/>
        </p:nvSpPr>
        <p:spPr>
          <a:xfrm>
            <a:off x="3786890" y="5589158"/>
            <a:ext cx="45719" cy="4571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7"/>
          <p:cNvSpPr/>
          <p:nvPr/>
        </p:nvSpPr>
        <p:spPr>
          <a:xfrm>
            <a:off x="1678304" y="2619536"/>
            <a:ext cx="243601" cy="1629333"/>
          </a:xfrm>
          <a:prstGeom prst="leftBrace">
            <a:avLst>
              <a:gd name="adj1" fmla="val 192742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7"/>
          <p:cNvCxnSpPr/>
          <p:nvPr/>
        </p:nvCxnSpPr>
        <p:spPr>
          <a:xfrm>
            <a:off x="9963559" y="4960016"/>
            <a:ext cx="228600" cy="10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476" name="Google Shape;476;p7"/>
          <p:cNvSpPr txBox="1"/>
          <p:nvPr/>
        </p:nvSpPr>
        <p:spPr>
          <a:xfrm>
            <a:off x="8787601" y="4364420"/>
            <a:ext cx="9043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endParaRPr/>
          </a:p>
        </p:txBody>
      </p:sp>
      <p:sp>
        <p:nvSpPr>
          <p:cNvPr id="477" name="Google Shape;477;p7"/>
          <p:cNvSpPr/>
          <p:nvPr/>
        </p:nvSpPr>
        <p:spPr>
          <a:xfrm flipH="1">
            <a:off x="6250450" y="1925899"/>
            <a:ext cx="343500" cy="3033300"/>
          </a:xfrm>
          <a:prstGeom prst="leftBrace">
            <a:avLst>
              <a:gd name="adj1" fmla="val 192742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7"/>
          <p:cNvCxnSpPr/>
          <p:nvPr/>
        </p:nvCxnSpPr>
        <p:spPr>
          <a:xfrm rot="10800000">
            <a:off x="10991687" y="2984411"/>
            <a:ext cx="0" cy="16800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9" name="Google Shape;479;p7"/>
          <p:cNvCxnSpPr/>
          <p:nvPr/>
        </p:nvCxnSpPr>
        <p:spPr>
          <a:xfrm>
            <a:off x="10156333" y="4648929"/>
            <a:ext cx="84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0" name="Google Shape;480;p7"/>
          <p:cNvCxnSpPr/>
          <p:nvPr/>
        </p:nvCxnSpPr>
        <p:spPr>
          <a:xfrm>
            <a:off x="10149158" y="3376809"/>
            <a:ext cx="72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1" name="Google Shape;481;p7"/>
          <p:cNvCxnSpPr/>
          <p:nvPr/>
        </p:nvCxnSpPr>
        <p:spPr>
          <a:xfrm>
            <a:off x="10845910" y="3380016"/>
            <a:ext cx="144300" cy="8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2" name="Google Shape;482;p7"/>
          <p:cNvCxnSpPr/>
          <p:nvPr/>
        </p:nvCxnSpPr>
        <p:spPr>
          <a:xfrm>
            <a:off x="10172678" y="4960743"/>
            <a:ext cx="42799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p7"/>
          <p:cNvSpPr txBox="1"/>
          <p:nvPr/>
        </p:nvSpPr>
        <p:spPr>
          <a:xfrm>
            <a:off x="10594560" y="4797706"/>
            <a:ext cx="1322433" cy="3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GPIO_IN</a:t>
            </a:r>
            <a:endParaRPr/>
          </a:p>
        </p:txBody>
      </p:sp>
      <p:sp>
        <p:nvSpPr>
          <p:cNvPr id="484" name="Google Shape;484;p7"/>
          <p:cNvSpPr/>
          <p:nvPr/>
        </p:nvSpPr>
        <p:spPr>
          <a:xfrm>
            <a:off x="2736794" y="1922060"/>
            <a:ext cx="2467800" cy="31431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7"/>
          <p:cNvSpPr txBox="1"/>
          <p:nvPr/>
        </p:nvSpPr>
        <p:spPr>
          <a:xfrm>
            <a:off x="3396944" y="3170382"/>
            <a:ext cx="11474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486" name="Google Shape;486;p7"/>
          <p:cNvSpPr txBox="1"/>
          <p:nvPr/>
        </p:nvSpPr>
        <p:spPr>
          <a:xfrm>
            <a:off x="6555213" y="3061509"/>
            <a:ext cx="15693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cxnSp>
        <p:nvCxnSpPr>
          <p:cNvPr id="487" name="Google Shape;487;p7"/>
          <p:cNvCxnSpPr/>
          <p:nvPr/>
        </p:nvCxnSpPr>
        <p:spPr>
          <a:xfrm flipH="1">
            <a:off x="5267143" y="2241370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8" name="Google Shape;488;p7"/>
          <p:cNvCxnSpPr/>
          <p:nvPr/>
        </p:nvCxnSpPr>
        <p:spPr>
          <a:xfrm flipH="1">
            <a:off x="5261966" y="2561513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9" name="Google Shape;489;p7"/>
          <p:cNvCxnSpPr/>
          <p:nvPr/>
        </p:nvCxnSpPr>
        <p:spPr>
          <a:xfrm flipH="1">
            <a:off x="5269693" y="2871230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0" name="Google Shape;490;p7"/>
          <p:cNvCxnSpPr/>
          <p:nvPr/>
        </p:nvCxnSpPr>
        <p:spPr>
          <a:xfrm flipH="1">
            <a:off x="5268654" y="3186844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1" name="Google Shape;491;p7"/>
          <p:cNvCxnSpPr/>
          <p:nvPr/>
        </p:nvCxnSpPr>
        <p:spPr>
          <a:xfrm flipH="1">
            <a:off x="5264818" y="3503389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7"/>
          <p:cNvCxnSpPr/>
          <p:nvPr/>
        </p:nvCxnSpPr>
        <p:spPr>
          <a:xfrm flipH="1">
            <a:off x="5263779" y="3797454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3" name="Google Shape;493;p7"/>
          <p:cNvCxnSpPr/>
          <p:nvPr/>
        </p:nvCxnSpPr>
        <p:spPr>
          <a:xfrm flipH="1">
            <a:off x="5268384" y="4352016"/>
            <a:ext cx="92762" cy="1873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4" name="Google Shape;494;p7"/>
          <p:cNvCxnSpPr/>
          <p:nvPr/>
        </p:nvCxnSpPr>
        <p:spPr>
          <a:xfrm>
            <a:off x="5197337" y="4736918"/>
            <a:ext cx="228600" cy="104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5" name="Google Shape;495;p7"/>
          <p:cNvCxnSpPr/>
          <p:nvPr/>
        </p:nvCxnSpPr>
        <p:spPr>
          <a:xfrm flipH="1">
            <a:off x="5255901" y="4645541"/>
            <a:ext cx="92762" cy="1873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6" name="Google Shape;496;p7"/>
          <p:cNvCxnSpPr/>
          <p:nvPr/>
        </p:nvCxnSpPr>
        <p:spPr>
          <a:xfrm>
            <a:off x="5205153" y="5010285"/>
            <a:ext cx="228600" cy="104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7" name="Google Shape;497;p7"/>
          <p:cNvCxnSpPr/>
          <p:nvPr/>
        </p:nvCxnSpPr>
        <p:spPr>
          <a:xfrm flipH="1">
            <a:off x="5263717" y="4918908"/>
            <a:ext cx="92762" cy="1873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8" name="Google Shape;498;p7"/>
          <p:cNvSpPr txBox="1"/>
          <p:nvPr/>
        </p:nvSpPr>
        <p:spPr>
          <a:xfrm>
            <a:off x="5481976" y="4547575"/>
            <a:ext cx="141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gateselect</a:t>
            </a:r>
            <a:endParaRPr/>
          </a:p>
        </p:txBody>
      </p:sp>
      <p:sp>
        <p:nvSpPr>
          <p:cNvPr id="499" name="Google Shape;499;p7"/>
          <p:cNvSpPr txBox="1"/>
          <p:nvPr/>
        </p:nvSpPr>
        <p:spPr>
          <a:xfrm>
            <a:off x="5485925" y="4832900"/>
            <a:ext cx="167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triggerselect</a:t>
            </a:r>
            <a:endParaRPr/>
          </a:p>
        </p:txBody>
      </p:sp>
      <p:sp>
        <p:nvSpPr>
          <p:cNvPr id="500" name="Google Shape;500;p7"/>
          <p:cNvSpPr txBox="1"/>
          <p:nvPr/>
        </p:nvSpPr>
        <p:spPr>
          <a:xfrm>
            <a:off x="5484730" y="1888213"/>
            <a:ext cx="25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count</a:t>
            </a:r>
            <a:endParaRPr/>
          </a:p>
        </p:txBody>
      </p:sp>
      <p:cxnSp>
        <p:nvCxnSpPr>
          <p:cNvPr id="501" name="Google Shape;501;p7"/>
          <p:cNvCxnSpPr/>
          <p:nvPr/>
        </p:nvCxnSpPr>
        <p:spPr>
          <a:xfrm>
            <a:off x="5213172" y="2049116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502;p7"/>
          <p:cNvCxnSpPr/>
          <p:nvPr/>
        </p:nvCxnSpPr>
        <p:spPr>
          <a:xfrm flipH="1">
            <a:off x="5270495" y="1967170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3" name="Google Shape;503;p7"/>
          <p:cNvCxnSpPr/>
          <p:nvPr/>
        </p:nvCxnSpPr>
        <p:spPr>
          <a:xfrm rot="10800000" flipH="1">
            <a:off x="6826276" y="4436921"/>
            <a:ext cx="4577" cy="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4" name="Google Shape;504;p7"/>
          <p:cNvCxnSpPr/>
          <p:nvPr/>
        </p:nvCxnSpPr>
        <p:spPr>
          <a:xfrm>
            <a:off x="7015926" y="4007197"/>
            <a:ext cx="2755942" cy="18859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05" name="Google Shape;505;p7"/>
          <p:cNvGrpSpPr/>
          <p:nvPr/>
        </p:nvGrpSpPr>
        <p:grpSpPr>
          <a:xfrm>
            <a:off x="8111000" y="4365128"/>
            <a:ext cx="785209" cy="1095140"/>
            <a:chOff x="8931822" y="4323224"/>
            <a:chExt cx="785209" cy="1095140"/>
          </a:xfrm>
        </p:grpSpPr>
        <p:cxnSp>
          <p:nvCxnSpPr>
            <p:cNvPr id="506" name="Google Shape;506;p7"/>
            <p:cNvCxnSpPr/>
            <p:nvPr/>
          </p:nvCxnSpPr>
          <p:spPr>
            <a:xfrm>
              <a:off x="8931822" y="4747019"/>
              <a:ext cx="228600" cy="10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07" name="Google Shape;507;p7"/>
            <p:cNvCxnSpPr/>
            <p:nvPr/>
          </p:nvCxnSpPr>
          <p:spPr>
            <a:xfrm rot="10800000">
              <a:off x="9161876" y="4537873"/>
              <a:ext cx="0" cy="45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8" name="Google Shape;508;p7"/>
            <p:cNvCxnSpPr/>
            <p:nvPr/>
          </p:nvCxnSpPr>
          <p:spPr>
            <a:xfrm rot="10800000">
              <a:off x="9491169" y="4323224"/>
              <a:ext cx="0" cy="91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9" name="Google Shape;509;p7"/>
            <p:cNvCxnSpPr/>
            <p:nvPr/>
          </p:nvCxnSpPr>
          <p:spPr>
            <a:xfrm>
              <a:off x="9488431" y="4643120"/>
              <a:ext cx="228600" cy="104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10" name="Google Shape;510;p7"/>
            <p:cNvCxnSpPr/>
            <p:nvPr/>
          </p:nvCxnSpPr>
          <p:spPr>
            <a:xfrm rot="10800000" flipH="1">
              <a:off x="9151008" y="4323224"/>
              <a:ext cx="340161" cy="22585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1" name="Google Shape;511;p7"/>
            <p:cNvCxnSpPr/>
            <p:nvPr/>
          </p:nvCxnSpPr>
          <p:spPr>
            <a:xfrm>
              <a:off x="9155260" y="4993775"/>
              <a:ext cx="340161" cy="22585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7"/>
            <p:cNvCxnSpPr/>
            <p:nvPr/>
          </p:nvCxnSpPr>
          <p:spPr>
            <a:xfrm rot="10800000">
              <a:off x="9306095" y="5106704"/>
              <a:ext cx="0" cy="3116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3" name="Google Shape;513;p7"/>
          <p:cNvSpPr txBox="1"/>
          <p:nvPr/>
        </p:nvSpPr>
        <p:spPr>
          <a:xfrm>
            <a:off x="7381173" y="4373297"/>
            <a:ext cx="9043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</a:t>
            </a:r>
            <a:endParaRPr/>
          </a:p>
        </p:txBody>
      </p:sp>
      <p:cxnSp>
        <p:nvCxnSpPr>
          <p:cNvPr id="514" name="Google Shape;514;p7"/>
          <p:cNvCxnSpPr/>
          <p:nvPr/>
        </p:nvCxnSpPr>
        <p:spPr>
          <a:xfrm>
            <a:off x="8654034" y="4979487"/>
            <a:ext cx="228600" cy="10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515" name="Google Shape;515;p7"/>
          <p:cNvCxnSpPr/>
          <p:nvPr/>
        </p:nvCxnSpPr>
        <p:spPr>
          <a:xfrm rot="10800000" flipH="1">
            <a:off x="6871441" y="5009452"/>
            <a:ext cx="13773" cy="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7"/>
          <p:cNvCxnSpPr/>
          <p:nvPr/>
        </p:nvCxnSpPr>
        <p:spPr>
          <a:xfrm>
            <a:off x="6785525" y="4715325"/>
            <a:ext cx="4581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7" name="Google Shape;517;p7"/>
          <p:cNvCxnSpPr/>
          <p:nvPr/>
        </p:nvCxnSpPr>
        <p:spPr>
          <a:xfrm>
            <a:off x="7243725" y="4714793"/>
            <a:ext cx="336249" cy="732372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7"/>
          <p:cNvCxnSpPr/>
          <p:nvPr/>
        </p:nvCxnSpPr>
        <p:spPr>
          <a:xfrm>
            <a:off x="6882601" y="5006014"/>
            <a:ext cx="279351" cy="60844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7"/>
          <p:cNvCxnSpPr/>
          <p:nvPr/>
        </p:nvCxnSpPr>
        <p:spPr>
          <a:xfrm>
            <a:off x="7579974" y="5447165"/>
            <a:ext cx="910889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7"/>
          <p:cNvCxnSpPr/>
          <p:nvPr/>
        </p:nvCxnSpPr>
        <p:spPr>
          <a:xfrm>
            <a:off x="7161952" y="5612017"/>
            <a:ext cx="2519337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Google Shape;521;p7"/>
          <p:cNvCxnSpPr/>
          <p:nvPr/>
        </p:nvCxnSpPr>
        <p:spPr>
          <a:xfrm rot="10800000" flipH="1">
            <a:off x="9681289" y="5397557"/>
            <a:ext cx="94658" cy="206172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2" name="Google Shape;522;p7"/>
          <p:cNvSpPr/>
          <p:nvPr/>
        </p:nvSpPr>
        <p:spPr>
          <a:xfrm>
            <a:off x="4735108" y="5313935"/>
            <a:ext cx="141113" cy="141113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7"/>
          <p:cNvCxnSpPr/>
          <p:nvPr/>
        </p:nvCxnSpPr>
        <p:spPr>
          <a:xfrm>
            <a:off x="4874713" y="5148608"/>
            <a:ext cx="0" cy="3494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4" name="Google Shape;524;p7"/>
          <p:cNvCxnSpPr/>
          <p:nvPr/>
        </p:nvCxnSpPr>
        <p:spPr>
          <a:xfrm rot="10800000">
            <a:off x="4869278" y="5155846"/>
            <a:ext cx="1857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5" name="Google Shape;525;p7"/>
          <p:cNvCxnSpPr/>
          <p:nvPr/>
        </p:nvCxnSpPr>
        <p:spPr>
          <a:xfrm rot="10800000">
            <a:off x="4869278" y="5497719"/>
            <a:ext cx="1857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6" name="Google Shape;526;p7"/>
          <p:cNvSpPr/>
          <p:nvPr/>
        </p:nvSpPr>
        <p:spPr>
          <a:xfrm>
            <a:off x="4853719" y="5155478"/>
            <a:ext cx="364669" cy="34156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 rot="10800000" flipH="1">
            <a:off x="4858190" y="5155845"/>
            <a:ext cx="364669" cy="341193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 txBox="1"/>
          <p:nvPr/>
        </p:nvSpPr>
        <p:spPr>
          <a:xfrm>
            <a:off x="10594381" y="2674893"/>
            <a:ext cx="132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GPIO_OUT</a:t>
            </a:r>
            <a:endParaRPr/>
          </a:p>
        </p:txBody>
      </p:sp>
      <p:cxnSp>
        <p:nvCxnSpPr>
          <p:cNvPr id="529" name="Google Shape;529;p7"/>
          <p:cNvCxnSpPr/>
          <p:nvPr/>
        </p:nvCxnSpPr>
        <p:spPr>
          <a:xfrm>
            <a:off x="5205145" y="4198275"/>
            <a:ext cx="228600" cy="90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0" name="Google Shape;530;p7"/>
          <p:cNvCxnSpPr/>
          <p:nvPr/>
        </p:nvCxnSpPr>
        <p:spPr>
          <a:xfrm flipH="1">
            <a:off x="5259104" y="4112841"/>
            <a:ext cx="92700" cy="1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1" name="Google Shape;531;p7"/>
          <p:cNvSpPr txBox="1"/>
          <p:nvPr/>
        </p:nvSpPr>
        <p:spPr>
          <a:xfrm>
            <a:off x="5481378" y="4020348"/>
            <a:ext cx="114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state6</a:t>
            </a:r>
            <a:endParaRPr/>
          </a:p>
        </p:txBody>
      </p:sp>
      <p:sp>
        <p:nvSpPr>
          <p:cNvPr id="532" name="Google Shape;532;p7"/>
          <p:cNvSpPr txBox="1"/>
          <p:nvPr/>
        </p:nvSpPr>
        <p:spPr>
          <a:xfrm>
            <a:off x="10402206" y="3066013"/>
            <a:ext cx="58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cbd89880b_1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Timer top (Module Registers)</a:t>
            </a:r>
            <a:endParaRPr/>
          </a:p>
        </p:txBody>
      </p:sp>
      <p:sp>
        <p:nvSpPr>
          <p:cNvPr id="539" name="Google Shape;539;g7cbd89880b_1_7"/>
          <p:cNvSpPr txBox="1">
            <a:spLocks noGrp="1"/>
          </p:cNvSpPr>
          <p:nvPr>
            <p:ph type="body" idx="1"/>
          </p:nvPr>
        </p:nvSpPr>
        <p:spPr>
          <a:xfrm>
            <a:off x="838200" y="1368425"/>
            <a:ext cx="3200400" cy="54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 // Register address map: Address[0]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trigger_select         = reg_addr0[4:0];  // 5b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trigger_sense          = reg_addr0[6:5];  // 2b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gate_select            = reg_addr0[11:7]; // 5b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gate_sense             = reg_addr0[12];  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start_output_value     = reg_addr0[13];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end_output_value       = reg_addr0[14];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//     unused                   reg_addr0[15]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   // Register address map: Address[1]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s1_output_value        = reg_addr1[0];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s1_use_trigger         = reg_addr1[1];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s1_next_state          = reg_addr1[4:2]; // 3b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s2_output_value        = reg_addr1[5];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s2_use_trigger         = reg_addr1[6];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s2_next_state          = reg_addr1[9:7]; // 3b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s3_output_value        = reg_addr1[10];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s3_use_trigger         = reg_addr1[11];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s3_next_state          = reg_addr1[14:12]; // 3b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//     unused                   reg_addr1[15]</a:t>
            </a:r>
            <a:endParaRPr sz="1000"/>
          </a:p>
        </p:txBody>
      </p:sp>
      <p:sp>
        <p:nvSpPr>
          <p:cNvPr id="540" name="Google Shape;540;g7cbd89880b_1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41" name="Google Shape;541;g7cbd89880b_1_7"/>
          <p:cNvSpPr txBox="1">
            <a:spLocks noGrp="1"/>
          </p:cNvSpPr>
          <p:nvPr>
            <p:ph type="body" idx="1"/>
          </p:nvPr>
        </p:nvSpPr>
        <p:spPr>
          <a:xfrm>
            <a:off x="4367688" y="1368425"/>
            <a:ext cx="3200400" cy="49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// Register address map: Address[2] and [3]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s1_count    = {reg_addr3[15:0], reg_addr2[15:0]};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</a:t>
            </a:r>
            <a:r>
              <a:rPr lang="en-US" sz="1000">
                <a:solidFill>
                  <a:srgbClr val="38761D"/>
                </a:solidFill>
              </a:rPr>
              <a:t> // Register address map: Address[4] and [5]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s2_count    = {reg_addr5[15:0], reg_addr4[15:0]};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   // Register address map: Address[6] and [7]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s3_count    = {reg_addr7[15:0], reg_addr6[15:0]};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</a:rPr>
              <a:t>// Register address map: Address[8]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s4_output_value        = reg_addr8[0];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s4_use_trigger         = reg_addr8[1];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s4_next_state          = reg_addr8[4:2]; // 3b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s5_output_value        = reg_addr8[5];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s5_use_trigger         = reg_addr8[6];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s5_next_state          = reg_addr8[9:7]; // 3b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s6_output_value        = reg_addr8[10];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s6_use_trigger         = reg_addr8[11];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   assign s6_next_state          = reg_addr8[14:12]; // 3b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//     unused                   reg_addr8[15]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42" name="Google Shape;542;g7cbd89880b_1_7"/>
          <p:cNvSpPr txBox="1">
            <a:spLocks noGrp="1"/>
          </p:cNvSpPr>
          <p:nvPr>
            <p:ph type="body" idx="1"/>
          </p:nvPr>
        </p:nvSpPr>
        <p:spPr>
          <a:xfrm>
            <a:off x="7897175" y="1368425"/>
            <a:ext cx="3200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   // Register address map:   Address[9] and [10]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s4_count  = {reg_addr10[15:0], reg_addr9[15:0]};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	     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</a:t>
            </a:r>
            <a:r>
              <a:rPr lang="en-US" sz="1000">
                <a:solidFill>
                  <a:srgbClr val="38761D"/>
                </a:solidFill>
              </a:rPr>
              <a:t>  // Register address map:   Address[11] and [12]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s5_count = {reg_addr12[15:0], reg_addr11[15:0]};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	     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   // Register address map: Address[13] and [14]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s6_count = {reg_addr14[15:0], reg_addr13[15:0]};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8761D"/>
                </a:solidFill>
              </a:rPr>
              <a:t>   // Register address map: Address[16] and [15]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assign state_transition_count = {reg_addr16[15:0], reg_addr15[15:0]};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43" name="Google Shape;543;g7cbd89880b_1_7"/>
          <p:cNvSpPr txBox="1"/>
          <p:nvPr/>
        </p:nvSpPr>
        <p:spPr>
          <a:xfrm>
            <a:off x="7750075" y="4833425"/>
            <a:ext cx="40188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Each timer module has 17 (addressed 0:16) registers of short (16-bit) length. 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To program timer state, write these 17 registers and enable the module to begin operation.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2776</Words>
  <Application>Microsoft Office PowerPoint</Application>
  <PresentationFormat>Widescreen</PresentationFormat>
  <Paragraphs>414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Octopus Timer </vt:lpstr>
      <vt:lpstr>Timer requirements</vt:lpstr>
      <vt:lpstr>Timer functionality (generalized)</vt:lpstr>
      <vt:lpstr>Timer state machine: state functionality</vt:lpstr>
      <vt:lpstr>Timer state machine</vt:lpstr>
      <vt:lpstr>Timer trigger/gate selection</vt:lpstr>
      <vt:lpstr>Timer module I/O</vt:lpstr>
      <vt:lpstr>Timer top</vt:lpstr>
      <vt:lpstr>Timer top (Module Registers)</vt:lpstr>
      <vt:lpstr>Example: One-shot</vt:lpstr>
      <vt:lpstr>Example: delayed double-pulse from trigger</vt:lpstr>
      <vt:lpstr>Example: N cycles output from trigger (once)</vt:lpstr>
      <vt:lpstr>Example usage: Pulse swallowing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Octopus Timer </dc:title>
  <dc:creator>Ian ODonnell</dc:creator>
  <cp:lastModifiedBy>Ian ODonnell</cp:lastModifiedBy>
  <cp:revision>9</cp:revision>
  <dcterms:created xsi:type="dcterms:W3CDTF">2018-03-15T22:12:32Z</dcterms:created>
  <dcterms:modified xsi:type="dcterms:W3CDTF">2020-02-28T16:35:08Z</dcterms:modified>
</cp:coreProperties>
</file>