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Plus Jakarta Sans"/>
      <p:regular r:id="rId29"/>
      <p:bold r:id="rId30"/>
      <p:italic r:id="rId31"/>
      <p:boldItalic r:id="rId32"/>
    </p:embeddedFont>
    <p:embeddedFont>
      <p:font typeface="Montserrat"/>
      <p:regular r:id="rId33"/>
      <p:bold r:id="rId34"/>
      <p:italic r:id="rId35"/>
      <p:boldItalic r:id="rId36"/>
    </p:embeddedFont>
    <p:embeddedFont>
      <p:font typeface="Lato"/>
      <p:regular r:id="rId37"/>
      <p:bold r:id="rId38"/>
      <p:italic r:id="rId39"/>
      <p:boldItalic r:id="rId40"/>
    </p:embeddedFont>
    <p:embeddedFont>
      <p:font typeface="Montserrat Medium"/>
      <p:regular r:id="rId41"/>
      <p:bold r:id="rId42"/>
      <p:italic r:id="rId43"/>
      <p:boldItalic r:id="rId44"/>
    </p:embeddedFont>
    <p:embeddedFont>
      <p:font typeface="Poppins SemiBold"/>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42" Type="http://schemas.openxmlformats.org/officeDocument/2006/relationships/font" Target="fonts/MontserratMedium-bold.fntdata"/><Relationship Id="rId41" Type="http://schemas.openxmlformats.org/officeDocument/2006/relationships/font" Target="fonts/MontserratMedium-regular.fntdata"/><Relationship Id="rId44" Type="http://schemas.openxmlformats.org/officeDocument/2006/relationships/font" Target="fonts/MontserratMedium-boldItalic.fntdata"/><Relationship Id="rId43" Type="http://schemas.openxmlformats.org/officeDocument/2006/relationships/font" Target="fonts/MontserratMedium-italic.fntdata"/><Relationship Id="rId46" Type="http://schemas.openxmlformats.org/officeDocument/2006/relationships/font" Target="fonts/PoppinsSemiBold-bold.fntdata"/><Relationship Id="rId45" Type="http://schemas.openxmlformats.org/officeDocument/2006/relationships/font" Target="fonts/Poppins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oppinsSemiBold-boldItalic.fntdata"/><Relationship Id="rId47" Type="http://schemas.openxmlformats.org/officeDocument/2006/relationships/font" Target="fonts/PoppinsSemiBold-italic.fntdata"/><Relationship Id="rId49" Type="http://schemas.openxmlformats.org/officeDocument/2006/relationships/font" Target="fonts/Open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usJakartaSans-italic.fntdata"/><Relationship Id="rId30" Type="http://schemas.openxmlformats.org/officeDocument/2006/relationships/font" Target="fonts/PlusJakartaSans-bold.fntdata"/><Relationship Id="rId33" Type="http://schemas.openxmlformats.org/officeDocument/2006/relationships/font" Target="fonts/Montserrat-regular.fntdata"/><Relationship Id="rId32" Type="http://schemas.openxmlformats.org/officeDocument/2006/relationships/font" Target="fonts/PlusJakartaSans-boldItalic.fntdata"/><Relationship Id="rId35" Type="http://schemas.openxmlformats.org/officeDocument/2006/relationships/font" Target="fonts/Montserrat-italic.fntdata"/><Relationship Id="rId34" Type="http://schemas.openxmlformats.org/officeDocument/2006/relationships/font" Target="fonts/Montserrat-bold.fntdata"/><Relationship Id="rId37" Type="http://schemas.openxmlformats.org/officeDocument/2006/relationships/font" Target="fonts/Lato-regular.fntdata"/><Relationship Id="rId36" Type="http://schemas.openxmlformats.org/officeDocument/2006/relationships/font" Target="fonts/Montserrat-boldItalic.fntdata"/><Relationship Id="rId39" Type="http://schemas.openxmlformats.org/officeDocument/2006/relationships/font" Target="fonts/Lato-italic.fntdata"/><Relationship Id="rId38" Type="http://schemas.openxmlformats.org/officeDocument/2006/relationships/font" Target="fonts/Lato-bold.fntdata"/><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29" Type="http://schemas.openxmlformats.org/officeDocument/2006/relationships/font" Target="fonts/PlusJakartaSans-regular.fntdata"/><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3c06826de_2_3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g383c06826de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83c06826de_2_8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383c06826de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83c06826de_2_9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383c06826de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83c06826de_2_10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383c06826de_2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83c06826de_0_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383c06826d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83c06826de_2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383c06826de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3c06826de_2_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383c06826de_2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83c06826de_2_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383c06826de_2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83c06826de_2_6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383c06826de_2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83c6824025_0_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383c682402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3c6824025_0_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383c682402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3c06826de_2_7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383c06826de_2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83c06826de_2_7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383c06826de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83c06826de_2_9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383c06826de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4" name="Shape 54"/>
        <p:cNvGrpSpPr/>
        <p:nvPr/>
      </p:nvGrpSpPr>
      <p:grpSpPr>
        <a:xfrm>
          <a:off x="0" y="0"/>
          <a:ext cx="0" cy="0"/>
          <a:chOff x="0" y="0"/>
          <a:chExt cx="0" cy="0"/>
        </a:xfrm>
      </p:grpSpPr>
      <p:sp>
        <p:nvSpPr>
          <p:cNvPr id="55" name="Google Shape;55;p15"/>
          <p:cNvSpPr/>
          <p:nvPr>
            <p:ph idx="2" type="pic"/>
          </p:nvPr>
        </p:nvSpPr>
        <p:spPr>
          <a:xfrm>
            <a:off x="1" y="0"/>
            <a:ext cx="9144000" cy="5143500"/>
          </a:xfrm>
          <a:prstGeom prst="rect">
            <a:avLst/>
          </a:prstGeom>
          <a:noFill/>
          <a:ln>
            <a:noFill/>
          </a:ln>
        </p:spPr>
      </p:sp>
      <p:sp>
        <p:nvSpPr>
          <p:cNvPr id="56" name="Google Shape;56;p15"/>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7" name="Shape 57"/>
        <p:cNvGrpSpPr/>
        <p:nvPr/>
      </p:nvGrpSpPr>
      <p:grpSpPr>
        <a:xfrm>
          <a:off x="0" y="0"/>
          <a:ext cx="0" cy="0"/>
          <a:chOff x="0" y="0"/>
          <a:chExt cx="0" cy="0"/>
        </a:xfrm>
      </p:grpSpPr>
      <p:sp>
        <p:nvSpPr>
          <p:cNvPr id="58" name="Google Shape;58;p16"/>
          <p:cNvSpPr/>
          <p:nvPr>
            <p:ph idx="2" type="pic"/>
          </p:nvPr>
        </p:nvSpPr>
        <p:spPr>
          <a:xfrm>
            <a:off x="0" y="0"/>
            <a:ext cx="9144000" cy="5143500"/>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General Content">
    <p:spTree>
      <p:nvGrpSpPr>
        <p:cNvPr id="59" name="Shape 59"/>
        <p:cNvGrpSpPr/>
        <p:nvPr/>
      </p:nvGrpSpPr>
      <p:grpSpPr>
        <a:xfrm>
          <a:off x="0" y="0"/>
          <a:ext cx="0" cy="0"/>
          <a:chOff x="0" y="0"/>
          <a:chExt cx="0" cy="0"/>
        </a:xfrm>
      </p:grpSpPr>
      <p:sp>
        <p:nvSpPr>
          <p:cNvPr id="60" name="Google Shape;60;p17"/>
          <p:cNvSpPr/>
          <p:nvPr/>
        </p:nvSpPr>
        <p:spPr>
          <a:xfrm>
            <a:off x="0" y="2017"/>
            <a:ext cx="516375" cy="5143500"/>
          </a:xfrm>
          <a:prstGeom prst="rect">
            <a:avLst/>
          </a:prstGeom>
          <a:solidFill>
            <a:srgbClr val="059AB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1" name="Google Shape;61;p17"/>
          <p:cNvSpPr txBox="1"/>
          <p:nvPr>
            <p:ph type="title"/>
          </p:nvPr>
        </p:nvSpPr>
        <p:spPr>
          <a:xfrm>
            <a:off x="637869" y="184027"/>
            <a:ext cx="5679450" cy="39825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rgbClr val="037692"/>
              </a:buClr>
              <a:buSzPts val="1800"/>
              <a:buFont typeface="Poppins SemiBold"/>
              <a:buNone/>
              <a:defRPr b="1" i="0" sz="1800" u="none" cap="none" strike="noStrike">
                <a:solidFill>
                  <a:srgbClr val="037692"/>
                </a:solidFill>
                <a:latin typeface="Poppins SemiBold"/>
                <a:ea typeface="Poppins SemiBold"/>
                <a:cs typeface="Poppins SemiBold"/>
                <a:sym typeface="Poppins SemiBol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id="62" name="Google Shape;62;p17"/>
          <p:cNvPicPr preferRelativeResize="0"/>
          <p:nvPr/>
        </p:nvPicPr>
        <p:blipFill rotWithShape="1">
          <a:blip r:embed="rId2">
            <a:alphaModFix/>
          </a:blip>
          <a:srcRect b="0" l="0" r="0" t="0"/>
          <a:stretch/>
        </p:blipFill>
        <p:spPr>
          <a:xfrm flipH="1">
            <a:off x="637867" y="676628"/>
            <a:ext cx="593110" cy="36220"/>
          </a:xfrm>
          <a:prstGeom prst="rect">
            <a:avLst/>
          </a:prstGeom>
          <a:noFill/>
          <a:ln>
            <a:noFill/>
          </a:ln>
        </p:spPr>
      </p:pic>
      <p:pic>
        <p:nvPicPr>
          <p:cNvPr id="63" name="Google Shape;63;p17"/>
          <p:cNvPicPr preferRelativeResize="0"/>
          <p:nvPr/>
        </p:nvPicPr>
        <p:blipFill rotWithShape="1">
          <a:blip r:embed="rId3">
            <a:alphaModFix/>
          </a:blip>
          <a:srcRect b="0" l="0" r="0" t="0"/>
          <a:stretch/>
        </p:blipFill>
        <p:spPr>
          <a:xfrm>
            <a:off x="757853" y="4280817"/>
            <a:ext cx="604486" cy="6786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p:cSld name="25_Title Slide">
    <p:spTree>
      <p:nvGrpSpPr>
        <p:cNvPr id="64" name="Shape 6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9"/>
          <p:cNvSpPr txBox="1"/>
          <p:nvPr>
            <p:ph type="title"/>
          </p:nvPr>
        </p:nvSpPr>
        <p:spPr>
          <a:xfrm>
            <a:off x="311700" y="445025"/>
            <a:ext cx="8520525" cy="572625"/>
          </a:xfrm>
          <a:prstGeom prst="rect">
            <a:avLst/>
          </a:prstGeom>
          <a:noFill/>
          <a:ln>
            <a:noFill/>
          </a:ln>
        </p:spPr>
        <p:txBody>
          <a:bodyPr anchorCtr="0" anchor="t" bIns="68575" lIns="68575" spcFirstLastPara="1" rIns="68575" wrap="square" tIns="68575">
            <a:normAutofit/>
          </a:bodyPr>
          <a:lstStyle>
            <a:lvl1pPr lvl="0" marR="0" rtl="0" algn="l">
              <a:lnSpc>
                <a:spcPct val="90000"/>
              </a:lnSpc>
              <a:spcBef>
                <a:spcPts val="0"/>
              </a:spcBef>
              <a:spcAft>
                <a:spcPts val="0"/>
              </a:spcAft>
              <a:buClr>
                <a:schemeClr val="dk1"/>
              </a:buClr>
              <a:buSzPts val="2100"/>
              <a:buFont typeface="Arial"/>
              <a:buNone/>
              <a:defRPr b="0" i="0" sz="11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9pPr>
          </a:lstStyle>
          <a:p/>
        </p:txBody>
      </p:sp>
      <p:sp>
        <p:nvSpPr>
          <p:cNvPr id="67" name="Google Shape;67;p19"/>
          <p:cNvSpPr txBox="1"/>
          <p:nvPr>
            <p:ph idx="1" type="body"/>
          </p:nvPr>
        </p:nvSpPr>
        <p:spPr>
          <a:xfrm>
            <a:off x="311700" y="1152475"/>
            <a:ext cx="8520525" cy="3416400"/>
          </a:xfrm>
          <a:prstGeom prst="rect">
            <a:avLst/>
          </a:prstGeom>
          <a:noFill/>
          <a:ln>
            <a:noFill/>
          </a:ln>
        </p:spPr>
        <p:txBody>
          <a:bodyPr anchorCtr="0" anchor="t" bIns="68575" lIns="68575" spcFirstLastPara="1" rIns="68575" wrap="square" tIns="68575">
            <a:normAutofit/>
          </a:bodyPr>
          <a:lstStyle>
            <a:lvl1pPr indent="-317500" lvl="0" marL="457200" marR="0" rtl="0" algn="l">
              <a:lnSpc>
                <a:spcPct val="120000"/>
              </a:lnSpc>
              <a:spcBef>
                <a:spcPts val="0"/>
              </a:spcBef>
              <a:spcAft>
                <a:spcPts val="0"/>
              </a:spcAft>
              <a:buClr>
                <a:schemeClr val="dk1"/>
              </a:buClr>
              <a:buSzPts val="1400"/>
              <a:buFont typeface="Arial"/>
              <a:buChar char="●"/>
              <a:defRPr b="0" i="0" sz="1100" u="none" cap="none" strike="noStrike">
                <a:solidFill>
                  <a:srgbClr val="000000"/>
                </a:solidFill>
                <a:latin typeface="Aharoni"/>
                <a:ea typeface="Aharoni"/>
                <a:cs typeface="Aharoni"/>
                <a:sym typeface="Aharoni"/>
              </a:defRPr>
            </a:lvl1pPr>
            <a:lvl2pPr indent="-298450" lvl="1" marL="914400" marR="0" rtl="0" algn="l">
              <a:lnSpc>
                <a:spcPct val="12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2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2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2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9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9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9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9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9pPr>
          </a:lstStyle>
          <a:p/>
        </p:txBody>
      </p:sp>
      <p:sp>
        <p:nvSpPr>
          <p:cNvPr id="68" name="Google Shape;68;p19"/>
          <p:cNvSpPr txBox="1"/>
          <p:nvPr>
            <p:ph idx="12" type="sldNum"/>
          </p:nvPr>
        </p:nvSpPr>
        <p:spPr>
          <a:xfrm>
            <a:off x="8472458" y="4663217"/>
            <a:ext cx="548775" cy="393525"/>
          </a:xfrm>
          <a:prstGeom prst="rect">
            <a:avLst/>
          </a:prstGeom>
          <a:noFill/>
          <a:ln>
            <a:noFill/>
          </a:ln>
        </p:spPr>
        <p:txBody>
          <a:bodyPr anchorCtr="0" anchor="ctr" bIns="68575" lIns="68575" spcFirstLastPara="1" rIns="68575" wrap="square" tIns="68575">
            <a:normAutofit/>
          </a:bodyPr>
          <a:lstStyle>
            <a:lvl1pPr indent="0" lvl="0"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1pPr>
            <a:lvl2pPr indent="0" lvl="1"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2pPr>
            <a:lvl3pPr indent="0" lvl="2"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3pPr>
            <a:lvl4pPr indent="0" lvl="3"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4pPr>
            <a:lvl5pPr indent="0" lvl="4"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5pPr>
            <a:lvl6pPr indent="0" lvl="5"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6pPr>
            <a:lvl7pPr indent="0" lvl="6"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7pPr>
            <a:lvl8pPr indent="0" lvl="7"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8pPr>
            <a:lvl9pPr indent="0" lvl="8"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9" name="Shape 69"/>
        <p:cNvGrpSpPr/>
        <p:nvPr/>
      </p:nvGrpSpPr>
      <p:grpSpPr>
        <a:xfrm>
          <a:off x="0" y="0"/>
          <a:ext cx="0" cy="0"/>
          <a:chOff x="0" y="0"/>
          <a:chExt cx="0" cy="0"/>
        </a:xfrm>
      </p:grpSpPr>
      <p:sp>
        <p:nvSpPr>
          <p:cNvPr id="70" name="Google Shape;70;p20"/>
          <p:cNvSpPr/>
          <p:nvPr>
            <p:ph idx="2" type="pic"/>
          </p:nvPr>
        </p:nvSpPr>
        <p:spPr>
          <a:xfrm>
            <a:off x="791765" y="951310"/>
            <a:ext cx="3239775" cy="3780225"/>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p:cSld name="32_Title Slide">
    <p:spTree>
      <p:nvGrpSpPr>
        <p:cNvPr id="71" name="Shape 71"/>
        <p:cNvGrpSpPr/>
        <p:nvPr/>
      </p:nvGrpSpPr>
      <p:grpSpPr>
        <a:xfrm>
          <a:off x="0" y="0"/>
          <a:ext cx="0" cy="0"/>
          <a:chOff x="0" y="0"/>
          <a:chExt cx="0" cy="0"/>
        </a:xfrm>
      </p:grpSpPr>
      <p:sp>
        <p:nvSpPr>
          <p:cNvPr id="72" name="Google Shape;72;p21"/>
          <p:cNvSpPr/>
          <p:nvPr/>
        </p:nvSpPr>
        <p:spPr>
          <a:xfrm>
            <a:off x="4572000" y="2814851"/>
            <a:ext cx="4572000" cy="1916693"/>
          </a:xfrm>
          <a:prstGeom prst="rect">
            <a:avLst/>
          </a:prstGeom>
          <a:gradFill>
            <a:gsLst>
              <a:gs pos="0">
                <a:schemeClr val="accent2"/>
              </a:gs>
              <a:gs pos="96000">
                <a:srgbClr val="EA641A"/>
              </a:gs>
              <a:gs pos="100000">
                <a:srgbClr val="EA641A"/>
              </a:gs>
            </a:gsLst>
            <a:lin ang="54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us Jakarta Sans"/>
              <a:ea typeface="Plus Jakarta Sans"/>
              <a:cs typeface="Plus Jakarta Sans"/>
              <a:sym typeface="Plus Jakarta Sans"/>
            </a:endParaRPr>
          </a:p>
        </p:txBody>
      </p:sp>
      <p:sp>
        <p:nvSpPr>
          <p:cNvPr id="73" name="Google Shape;73;p21"/>
          <p:cNvSpPr/>
          <p:nvPr>
            <p:ph idx="2" type="pic"/>
          </p:nvPr>
        </p:nvSpPr>
        <p:spPr>
          <a:xfrm>
            <a:off x="5112544" y="951310"/>
            <a:ext cx="1785767" cy="2232701"/>
          </a:xfrm>
          <a:prstGeom prst="rect">
            <a:avLst/>
          </a:prstGeom>
          <a:solidFill>
            <a:srgbClr val="F2F2F2"/>
          </a:solidFill>
          <a:ln>
            <a:noFill/>
          </a:ln>
        </p:spPr>
      </p:sp>
      <p:sp>
        <p:nvSpPr>
          <p:cNvPr id="74" name="Google Shape;74;p21"/>
          <p:cNvSpPr/>
          <p:nvPr>
            <p:ph idx="3" type="pic"/>
          </p:nvPr>
        </p:nvSpPr>
        <p:spPr>
          <a:xfrm>
            <a:off x="7107011" y="951310"/>
            <a:ext cx="1785767" cy="223270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 name="Shape 75"/>
        <p:cNvGrpSpPr/>
        <p:nvPr/>
      </p:nvGrpSpPr>
      <p:grpSpPr>
        <a:xfrm>
          <a:off x="0" y="0"/>
          <a:ext cx="0" cy="0"/>
          <a:chOff x="0" y="0"/>
          <a:chExt cx="0" cy="0"/>
        </a:xfrm>
      </p:grpSpPr>
      <p:sp>
        <p:nvSpPr>
          <p:cNvPr id="76" name="Google Shape;76;p22"/>
          <p:cNvSpPr txBox="1"/>
          <p:nvPr>
            <p:ph type="ctrTitle"/>
          </p:nvPr>
        </p:nvSpPr>
        <p:spPr>
          <a:xfrm>
            <a:off x="1143000" y="841772"/>
            <a:ext cx="6858000" cy="1790775"/>
          </a:xfrm>
          <a:prstGeom prst="rect">
            <a:avLst/>
          </a:prstGeom>
          <a:noFill/>
          <a:ln>
            <a:noFill/>
          </a:ln>
        </p:spPr>
        <p:txBody>
          <a:bodyPr anchorCtr="0" anchor="b" bIns="34275" lIns="68575" spcFirstLastPara="1" rIns="68575" wrap="square" tIns="34275">
            <a:normAutofit/>
          </a:bodyPr>
          <a:lstStyle>
            <a:lvl1pPr lvl="0" marR="0" rtl="0" algn="ctr">
              <a:lnSpc>
                <a:spcPct val="90000"/>
              </a:lnSpc>
              <a:spcBef>
                <a:spcPts val="0"/>
              </a:spcBef>
              <a:spcAft>
                <a:spcPts val="0"/>
              </a:spcAft>
              <a:buClr>
                <a:schemeClr val="dk1"/>
              </a:buClr>
              <a:buSzPts val="4500"/>
              <a:buFont typeface="Calibri"/>
              <a:buChar char="●"/>
              <a:defRPr b="0" i="0" sz="45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77" name="Google Shape;77;p22"/>
          <p:cNvSpPr txBox="1"/>
          <p:nvPr>
            <p:ph idx="1" type="subTitle"/>
          </p:nvPr>
        </p:nvSpPr>
        <p:spPr>
          <a:xfrm>
            <a:off x="1143000" y="2701528"/>
            <a:ext cx="6858000" cy="1241775"/>
          </a:xfrm>
          <a:prstGeom prst="rect">
            <a:avLst/>
          </a:prstGeom>
          <a:noFill/>
          <a:ln>
            <a:noFill/>
          </a:ln>
        </p:spPr>
        <p:txBody>
          <a:bodyPr anchorCtr="0" anchor="t" bIns="34275" lIns="68575" spcFirstLastPara="1" rIns="68575" wrap="square" tIns="34275">
            <a:norm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rgbClr val="000000"/>
                </a:solidFill>
                <a:latin typeface="Aharoni"/>
                <a:ea typeface="Aharoni"/>
                <a:cs typeface="Aharoni"/>
                <a:sym typeface="Aharon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rgbClr val="000000"/>
                </a:solidFill>
                <a:latin typeface="Arial"/>
                <a:ea typeface="Arial"/>
                <a:cs typeface="Arial"/>
                <a:sym typeface="Arial"/>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9pPr>
          </a:lstStyle>
          <a:p/>
        </p:txBody>
      </p:sp>
      <p:sp>
        <p:nvSpPr>
          <p:cNvPr id="78" name="Google Shape;78;p22"/>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79" name="Google Shape;79;p22"/>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0" name="Google Shape;80;p22"/>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0C1"/>
        </a:solidFill>
      </p:bgPr>
    </p:bg>
    <p:spTree>
      <p:nvGrpSpPr>
        <p:cNvPr id="50" name="Shape 50"/>
        <p:cNvGrpSpPr/>
        <p:nvPr/>
      </p:nvGrpSpPr>
      <p:grpSpPr>
        <a:xfrm>
          <a:off x="0" y="0"/>
          <a:ext cx="0" cy="0"/>
          <a:chOff x="0" y="0"/>
          <a:chExt cx="0" cy="0"/>
        </a:xfrm>
      </p:grpSpPr>
      <p:sp>
        <p:nvSpPr>
          <p:cNvPr id="51" name="Google Shape;51;p13"/>
          <p:cNvSpPr txBox="1"/>
          <p:nvPr/>
        </p:nvSpPr>
        <p:spPr>
          <a:xfrm>
            <a:off x="325808" y="4672604"/>
            <a:ext cx="3592356"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7F7F7F"/>
              </a:buClr>
              <a:buSzPts val="1400"/>
              <a:buFont typeface="Open Sans"/>
              <a:buNone/>
            </a:pPr>
            <a:r>
              <a:rPr b="0" i="0" lang="en-GB" sz="1400" u="none" cap="none" strike="noStrike">
                <a:solidFill>
                  <a:srgbClr val="7F7F7F"/>
                </a:solidFill>
                <a:latin typeface="Open Sans"/>
                <a:ea typeface="Open Sans"/>
                <a:cs typeface="Open Sans"/>
                <a:sym typeface="Open Sans"/>
              </a:rPr>
              <a:t>Dept EECE, GST Bengaluru</a:t>
            </a:r>
            <a:endParaRPr b="0" i="0" sz="1400" u="none" cap="none" strike="noStrike">
              <a:solidFill>
                <a:srgbClr val="7F7F7F"/>
              </a:solidFill>
              <a:latin typeface="Open Sans"/>
              <a:ea typeface="Open Sans"/>
              <a:cs typeface="Open Sans"/>
              <a:sym typeface="Open Sans"/>
            </a:endParaRPr>
          </a:p>
        </p:txBody>
      </p:sp>
      <p:pic>
        <p:nvPicPr>
          <p:cNvPr id="52" name="Google Shape;52;p13"/>
          <p:cNvPicPr preferRelativeResize="0"/>
          <p:nvPr/>
        </p:nvPicPr>
        <p:blipFill rotWithShape="1">
          <a:blip r:embed="rId1">
            <a:alphaModFix/>
          </a:blip>
          <a:srcRect b="0" l="0" r="0" t="0"/>
          <a:stretch/>
        </p:blipFill>
        <p:spPr>
          <a:xfrm>
            <a:off x="7908800" y="4580822"/>
            <a:ext cx="1074644" cy="46056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orient="horz" pos="599">
          <p15:clr>
            <a:srgbClr val="A4A3A4"/>
          </p15:clr>
        </p15:guide>
        <p15:guide id="4" orient="horz" pos="259">
          <p15:clr>
            <a:srgbClr val="A4A3A4"/>
          </p15:clr>
        </p15:guide>
        <p15:guide id="5" orient="horz" pos="940">
          <p15:clr>
            <a:srgbClr val="A4A3A4"/>
          </p15:clr>
        </p15:guide>
        <p15:guide id="6" orient="horz" pos="1279">
          <p15:clr>
            <a:srgbClr val="A4A3A4"/>
          </p15:clr>
        </p15:guide>
        <p15:guide id="7" orient="horz" pos="1961">
          <p15:clr>
            <a:srgbClr val="A4A3A4"/>
          </p15:clr>
        </p15:guide>
        <p15:guide id="8" orient="horz" pos="2300">
          <p15:clr>
            <a:srgbClr val="A4A3A4"/>
          </p15:clr>
        </p15:guide>
        <p15:guide id="9" orient="horz" pos="2641">
          <p15:clr>
            <a:srgbClr val="A4A3A4"/>
          </p15:clr>
        </p15:guide>
        <p15:guide id="10" orient="horz" pos="2981">
          <p15:clr>
            <a:srgbClr val="A4A3A4"/>
          </p15:clr>
        </p15:guide>
        <p15:guide id="11" pos="3221">
          <p15:clr>
            <a:srgbClr val="A4A3A4"/>
          </p15:clr>
        </p15:guide>
        <p15:guide id="12" pos="3560">
          <p15:clr>
            <a:srgbClr val="A4A3A4"/>
          </p15:clr>
        </p15:guide>
        <p15:guide id="13" pos="158">
          <p15:clr>
            <a:srgbClr val="A4A3A4"/>
          </p15:clr>
        </p15:guide>
        <p15:guide id="14" pos="499">
          <p15:clr>
            <a:srgbClr val="A4A3A4"/>
          </p15:clr>
        </p15:guide>
        <p15:guide id="15" pos="839">
          <p15:clr>
            <a:srgbClr val="A4A3A4"/>
          </p15:clr>
        </p15:guide>
        <p15:guide id="16" pos="1179">
          <p15:clr>
            <a:srgbClr val="A4A3A4"/>
          </p15:clr>
        </p15:guide>
        <p15:guide id="17" pos="1519">
          <p15:clr>
            <a:srgbClr val="A4A3A4"/>
          </p15:clr>
        </p15:guide>
        <p15:guide id="18" pos="1859">
          <p15:clr>
            <a:srgbClr val="A4A3A4"/>
          </p15:clr>
        </p15:guide>
        <p15:guide id="19" pos="2200">
          <p15:clr>
            <a:srgbClr val="A4A3A4"/>
          </p15:clr>
        </p15:guide>
        <p15:guide id="20" pos="2539">
          <p15:clr>
            <a:srgbClr val="A4A3A4"/>
          </p15:clr>
        </p15:guide>
        <p15:guide id="21" pos="3901">
          <p15:clr>
            <a:srgbClr val="A4A3A4"/>
          </p15:clr>
        </p15:guide>
        <p15:guide id="22" pos="4241">
          <p15:clr>
            <a:srgbClr val="A4A3A4"/>
          </p15:clr>
        </p15:guide>
        <p15:guide id="23" pos="4581">
          <p15:clr>
            <a:srgbClr val="A4A3A4"/>
          </p15:clr>
        </p15:guide>
        <p15:guide id="24" pos="4921">
          <p15:clr>
            <a:srgbClr val="A4A3A4"/>
          </p15:clr>
        </p15:guide>
        <p15:guide id="25" pos="5261">
          <p15:clr>
            <a:srgbClr val="A4A3A4"/>
          </p15:clr>
        </p15:guide>
        <p15:guide id="26" pos="5602">
          <p15:clr>
            <a:srgbClr val="A4A3A4"/>
          </p15:clr>
        </p15:guide>
        <p15:guide id="27" pos="260">
          <p15:clr>
            <a:srgbClr val="F26B43"/>
          </p15:clr>
        </p15:guide>
        <p15:guide id="28" pos="55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arxiv.org/abs/2408.16867" TargetMode="External"/><Relationship Id="rId4" Type="http://schemas.openxmlformats.org/officeDocument/2006/relationships/hyperlink" Target="https://doi.org/10.1002/rob.22259" TargetMode="External"/><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www.cs.cmu.edu/~ranjith/lcct.html" TargetMode="External"/><Relationship Id="rId4" Type="http://schemas.openxmlformats.org/officeDocument/2006/relationships/hyperlink" Target="https://github.com/York-SDCNLab/IILFM?tab=readme-ov-fil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3"/>
          <p:cNvSpPr txBox="1"/>
          <p:nvPr>
            <p:ph idx="12" type="sldNum"/>
          </p:nvPr>
        </p:nvSpPr>
        <p:spPr>
          <a:xfrm>
            <a:off x="8595122" y="4663679"/>
            <a:ext cx="548878" cy="392906"/>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GB"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pic>
        <p:nvPicPr>
          <p:cNvPr id="86" name="Google Shape;86;p23"/>
          <p:cNvPicPr preferRelativeResize="0"/>
          <p:nvPr/>
        </p:nvPicPr>
        <p:blipFill rotWithShape="1">
          <a:blip r:embed="rId3">
            <a:alphaModFix amt="20000"/>
          </a:blip>
          <a:srcRect b="19493" l="1514" r="2310" t="0"/>
          <a:stretch/>
        </p:blipFill>
        <p:spPr>
          <a:xfrm>
            <a:off x="-926" y="5557"/>
            <a:ext cx="9144926" cy="5051186"/>
          </a:xfrm>
          <a:prstGeom prst="rect">
            <a:avLst/>
          </a:prstGeom>
          <a:noFill/>
          <a:ln>
            <a:noFill/>
          </a:ln>
        </p:spPr>
      </p:pic>
      <p:sp>
        <p:nvSpPr>
          <p:cNvPr id="87" name="Google Shape;87;p23"/>
          <p:cNvSpPr txBox="1"/>
          <p:nvPr/>
        </p:nvSpPr>
        <p:spPr>
          <a:xfrm>
            <a:off x="2178050" y="2368314"/>
            <a:ext cx="4787900" cy="39238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n-GB" sz="2100" u="none" cap="none" strike="noStrike">
                <a:solidFill>
                  <a:srgbClr val="007069"/>
                </a:solidFill>
                <a:latin typeface="Open Sans"/>
                <a:ea typeface="Open Sans"/>
                <a:cs typeface="Open Sans"/>
                <a:sym typeface="Open Sans"/>
              </a:rPr>
              <a:t>GITAM (Deemed-to-be) University</a:t>
            </a:r>
            <a:endParaRPr b="0" i="0" sz="2100" u="none" cap="none" strike="noStrike">
              <a:solidFill>
                <a:srgbClr val="000000"/>
              </a:solidFill>
              <a:latin typeface="Arial"/>
              <a:ea typeface="Arial"/>
              <a:cs typeface="Arial"/>
              <a:sym typeface="Arial"/>
            </a:endParaRPr>
          </a:p>
        </p:txBody>
      </p:sp>
      <p:sp>
        <p:nvSpPr>
          <p:cNvPr id="88" name="Google Shape;88;p23"/>
          <p:cNvSpPr/>
          <p:nvPr/>
        </p:nvSpPr>
        <p:spPr>
          <a:xfrm>
            <a:off x="2295525" y="4611688"/>
            <a:ext cx="4572000" cy="20774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7F7F7F"/>
                </a:solidFill>
                <a:latin typeface="Montserrat Medium"/>
                <a:ea typeface="Montserrat Medium"/>
                <a:cs typeface="Montserrat Medium"/>
                <a:sym typeface="Montserrat Medium"/>
              </a:rPr>
              <a:t>www.gitam.edu</a:t>
            </a:r>
            <a:endParaRPr b="0" i="0" sz="900" u="none" cap="none" strike="noStrike">
              <a:solidFill>
                <a:srgbClr val="7F7F7F"/>
              </a:solidFill>
              <a:latin typeface="Montserrat Medium"/>
              <a:ea typeface="Montserrat Medium"/>
              <a:cs typeface="Montserrat Medium"/>
              <a:sym typeface="Montserrat Medium"/>
            </a:endParaRPr>
          </a:p>
        </p:txBody>
      </p:sp>
      <p:grpSp>
        <p:nvGrpSpPr>
          <p:cNvPr id="89" name="Google Shape;89;p23"/>
          <p:cNvGrpSpPr/>
          <p:nvPr/>
        </p:nvGrpSpPr>
        <p:grpSpPr>
          <a:xfrm rot="2700000">
            <a:off x="4488534" y="3887995"/>
            <a:ext cx="173282" cy="169450"/>
            <a:chOff x="11087593" y="13905"/>
            <a:chExt cx="1085533" cy="1061509"/>
          </a:xfrm>
        </p:grpSpPr>
        <p:sp>
          <p:nvSpPr>
            <p:cNvPr id="90" name="Google Shape;90;p23"/>
            <p:cNvSpPr/>
            <p:nvPr/>
          </p:nvSpPr>
          <p:spPr>
            <a:xfrm>
              <a:off x="11087593" y="548342"/>
              <a:ext cx="537028" cy="527072"/>
            </a:xfrm>
            <a:prstGeom prst="rect">
              <a:avLst/>
            </a:prstGeom>
            <a:solidFill>
              <a:srgbClr val="DF2A3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91" name="Google Shape;91;p23"/>
            <p:cNvSpPr/>
            <p:nvPr/>
          </p:nvSpPr>
          <p:spPr>
            <a:xfrm>
              <a:off x="11636098" y="13905"/>
              <a:ext cx="537028" cy="527079"/>
            </a:xfrm>
            <a:prstGeom prst="rect">
              <a:avLst/>
            </a:prstGeom>
            <a:solidFill>
              <a:srgbClr val="3A3A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grpSp>
      <p:sp>
        <p:nvSpPr>
          <p:cNvPr id="92" name="Google Shape;92;p23"/>
          <p:cNvSpPr/>
          <p:nvPr/>
        </p:nvSpPr>
        <p:spPr>
          <a:xfrm>
            <a:off x="2178050" y="2892164"/>
            <a:ext cx="4572000" cy="484718"/>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Montserrat Medium"/>
                <a:ea typeface="Montserrat Medium"/>
                <a:cs typeface="Montserrat Medium"/>
                <a:sym typeface="Montserrat Medium"/>
              </a:rPr>
              <a:t>Department of Electrical Electronics and Communication Engineering</a:t>
            </a:r>
            <a:endParaRPr b="1" i="0" sz="1400" u="none" cap="none" strike="noStrike">
              <a:solidFill>
                <a:schemeClr val="dk1"/>
              </a:solidFill>
              <a:latin typeface="Arial"/>
              <a:ea typeface="Arial"/>
              <a:cs typeface="Arial"/>
              <a:sym typeface="Arial"/>
            </a:endParaRPr>
          </a:p>
        </p:txBody>
      </p:sp>
      <p:sp>
        <p:nvSpPr>
          <p:cNvPr id="93" name="Google Shape;93;p23"/>
          <p:cNvSpPr/>
          <p:nvPr/>
        </p:nvSpPr>
        <p:spPr>
          <a:xfrm>
            <a:off x="6867525" y="4343939"/>
            <a:ext cx="2195210" cy="23083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
        <p:nvSpPr>
          <p:cNvPr id="94" name="Google Shape;94;p23"/>
          <p:cNvSpPr/>
          <p:nvPr/>
        </p:nvSpPr>
        <p:spPr>
          <a:xfrm>
            <a:off x="100316" y="3378470"/>
            <a:ext cx="2195210" cy="87713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Montserrat Medium"/>
                <a:ea typeface="Montserrat Medium"/>
                <a:cs typeface="Montserrat Medium"/>
                <a:sym typeface="Montserrat Medium"/>
              </a:rPr>
              <a:t>Project Team: </a:t>
            </a:r>
            <a:endParaRPr b="0" i="0" sz="1100" u="none" cap="none" strike="noStrike">
              <a:solidFill>
                <a:srgbClr val="000000"/>
              </a:solidFill>
              <a:latin typeface="Arial"/>
              <a:ea typeface="Arial"/>
              <a:cs typeface="Arial"/>
              <a:sym typeface="Arial"/>
            </a:endParaRPr>
          </a:p>
          <a:p>
            <a:pPr indent="-215900" lvl="0" marL="215900" marR="0" rtl="0" algn="ctr">
              <a:lnSpc>
                <a:spcPct val="100000"/>
              </a:lnSpc>
              <a:spcBef>
                <a:spcPts val="0"/>
              </a:spcBef>
              <a:spcAft>
                <a:spcPts val="0"/>
              </a:spcAft>
              <a:buClr>
                <a:srgbClr val="000000"/>
              </a:buClr>
              <a:buSzPts val="1100"/>
              <a:buFont typeface="Arial"/>
              <a:buChar char="•"/>
            </a:pPr>
            <a:r>
              <a:rPr b="1" i="0" lang="en-GB" sz="1100" u="none" cap="none" strike="noStrike">
                <a:solidFill>
                  <a:schemeClr val="dk1"/>
                </a:solidFill>
                <a:latin typeface="Montserrat Medium"/>
                <a:ea typeface="Montserrat Medium"/>
                <a:cs typeface="Montserrat Medium"/>
                <a:sym typeface="Montserrat Medium"/>
              </a:rPr>
              <a:t>Jamiu A.O BU22EECE0100484</a:t>
            </a:r>
            <a:endParaRPr b="1" i="0" sz="1100" u="none" cap="none" strike="noStrike">
              <a:solidFill>
                <a:schemeClr val="dk1"/>
              </a:solidFill>
              <a:latin typeface="Montserrat Medium"/>
              <a:ea typeface="Montserrat Medium"/>
              <a:cs typeface="Montserrat Medium"/>
              <a:sym typeface="Montserrat Medium"/>
            </a:endParaRPr>
          </a:p>
          <a:p>
            <a:pPr indent="-152400" lvl="0" marL="21590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
        <p:nvSpPr>
          <p:cNvPr id="95" name="Google Shape;95;p23"/>
          <p:cNvSpPr/>
          <p:nvPr/>
        </p:nvSpPr>
        <p:spPr>
          <a:xfrm>
            <a:off x="6991542" y="3780304"/>
            <a:ext cx="2195210" cy="7155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Montserrat Medium"/>
                <a:ea typeface="Montserrat Medium"/>
                <a:cs typeface="Montserrat Medium"/>
                <a:sym typeface="Montserrat Medium"/>
              </a:rPr>
              <a:t>Project Mentor: </a:t>
            </a:r>
            <a:endParaRPr b="0" i="0" sz="1100" u="none" cap="none" strike="noStrike">
              <a:solidFill>
                <a:srgbClr val="000000"/>
              </a:solidFill>
              <a:latin typeface="Arial"/>
              <a:ea typeface="Arial"/>
              <a:cs typeface="Arial"/>
              <a:sym typeface="Arial"/>
            </a:endParaRPr>
          </a:p>
          <a:p>
            <a:pPr indent="-215900" lvl="0" marL="215900" marR="0" rtl="0" algn="ctr">
              <a:lnSpc>
                <a:spcPct val="100000"/>
              </a:lnSpc>
              <a:spcBef>
                <a:spcPts val="0"/>
              </a:spcBef>
              <a:spcAft>
                <a:spcPts val="0"/>
              </a:spcAft>
              <a:buClr>
                <a:srgbClr val="000000"/>
              </a:buClr>
              <a:buSzPts val="1100"/>
              <a:buFont typeface="Arial"/>
              <a:buChar char="•"/>
            </a:pPr>
            <a:r>
              <a:rPr b="1" i="0" lang="en-GB" sz="1100" u="none" cap="none" strike="noStrike">
                <a:solidFill>
                  <a:schemeClr val="dk1"/>
                </a:solidFill>
                <a:latin typeface="Montserrat Medium"/>
                <a:ea typeface="Montserrat Medium"/>
                <a:cs typeface="Montserrat Medium"/>
                <a:sym typeface="Montserrat Medium"/>
              </a:rPr>
              <a:t>Dr. Prithvi P. 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Montserrat Medium"/>
                <a:ea typeface="Montserrat Medium"/>
                <a:cs typeface="Montserrat Medium"/>
                <a:sym typeface="Montserrat Medium"/>
              </a:rPr>
              <a:t>Project In-charge: </a:t>
            </a:r>
            <a:endParaRPr b="0" i="0" sz="1100" u="none" cap="none" strike="noStrike">
              <a:solidFill>
                <a:srgbClr val="000000"/>
              </a:solidFill>
              <a:latin typeface="Arial"/>
              <a:ea typeface="Arial"/>
              <a:cs typeface="Arial"/>
              <a:sym typeface="Arial"/>
            </a:endParaRPr>
          </a:p>
          <a:p>
            <a:pPr indent="-215900" lvl="0" marL="215900" marR="0" rtl="0" algn="ctr">
              <a:lnSpc>
                <a:spcPct val="100000"/>
              </a:lnSpc>
              <a:spcBef>
                <a:spcPts val="0"/>
              </a:spcBef>
              <a:spcAft>
                <a:spcPts val="0"/>
              </a:spcAft>
              <a:buClr>
                <a:srgbClr val="000000"/>
              </a:buClr>
              <a:buSzPts val="1100"/>
              <a:buFont typeface="Arial"/>
              <a:buChar char="•"/>
            </a:pPr>
            <a:r>
              <a:rPr b="1" i="0" lang="en-GB" sz="1100" u="none" cap="none" strike="noStrike">
                <a:solidFill>
                  <a:schemeClr val="dk1"/>
                </a:solidFill>
                <a:latin typeface="Montserrat Medium"/>
                <a:ea typeface="Montserrat Medium"/>
                <a:cs typeface="Montserrat Medium"/>
                <a:sym typeface="Montserrat Medium"/>
              </a:rPr>
              <a:t>Dr. Subashish Tiwari</a:t>
            </a:r>
            <a:endParaRPr b="1" i="0" sz="1100" u="none" cap="none" strike="noStrike">
              <a:solidFill>
                <a:schemeClr val="dk1"/>
              </a:solidFill>
              <a:latin typeface="Arial"/>
              <a:ea typeface="Arial"/>
              <a:cs typeface="Arial"/>
              <a:sym typeface="Arial"/>
            </a:endParaRPr>
          </a:p>
        </p:txBody>
      </p:sp>
      <p:pic>
        <p:nvPicPr>
          <p:cNvPr id="96" name="Google Shape;96;p23"/>
          <p:cNvPicPr preferRelativeResize="0"/>
          <p:nvPr/>
        </p:nvPicPr>
        <p:blipFill rotWithShape="1">
          <a:blip r:embed="rId4">
            <a:alphaModFix/>
          </a:blip>
          <a:srcRect b="0" l="0" r="0" t="0"/>
          <a:stretch/>
        </p:blipFill>
        <p:spPr>
          <a:xfrm>
            <a:off x="3451014" y="1334015"/>
            <a:ext cx="2005973" cy="934253"/>
          </a:xfrm>
          <a:prstGeom prst="rect">
            <a:avLst/>
          </a:prstGeom>
          <a:noFill/>
          <a:ln>
            <a:noFill/>
          </a:ln>
        </p:spPr>
      </p:pic>
      <p:sp>
        <p:nvSpPr>
          <p:cNvPr id="97" name="Google Shape;97;p23"/>
          <p:cNvSpPr txBox="1"/>
          <p:nvPr/>
        </p:nvSpPr>
        <p:spPr>
          <a:xfrm>
            <a:off x="1012756" y="198000"/>
            <a:ext cx="64395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rgbClr val="007069"/>
                </a:solidFill>
                <a:latin typeface="Open Sans"/>
                <a:ea typeface="Open Sans"/>
                <a:cs typeface="Open Sans"/>
                <a:sym typeface="Open Sans"/>
              </a:rPr>
              <a:t>ROS2 LIDAR AUTO-CALIBRATION AND SLAM</a:t>
            </a:r>
            <a:endParaRPr b="0" i="0" sz="2100" u="none" cap="none" strike="noStrike">
              <a:solidFill>
                <a:srgbClr val="000000"/>
              </a:solidFill>
              <a:latin typeface="Arial"/>
              <a:ea typeface="Arial"/>
              <a:cs typeface="Arial"/>
              <a:sym typeface="Arial"/>
            </a:endParaRPr>
          </a:p>
        </p:txBody>
      </p:sp>
      <p:sp>
        <p:nvSpPr>
          <p:cNvPr id="98" name="Google Shape;98;p23"/>
          <p:cNvSpPr txBox="1"/>
          <p:nvPr/>
        </p:nvSpPr>
        <p:spPr>
          <a:xfrm>
            <a:off x="7359665" y="105956"/>
            <a:ext cx="1684020" cy="30005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7069"/>
                </a:solidFill>
                <a:latin typeface="Open Sans"/>
                <a:ea typeface="Open Sans"/>
                <a:cs typeface="Open Sans"/>
                <a:sym typeface="Open Sans"/>
              </a:rPr>
              <a:t>Review-I</a:t>
            </a:r>
            <a:endParaRPr b="0" i="1" sz="1500" u="none" cap="none" strike="noStrike">
              <a:solidFill>
                <a:srgbClr val="000000"/>
              </a:solidFill>
              <a:latin typeface="Arial"/>
              <a:ea typeface="Arial"/>
              <a:cs typeface="Arial"/>
              <a:sym typeface="Arial"/>
            </a:endParaRPr>
          </a:p>
        </p:txBody>
      </p:sp>
      <p:sp>
        <p:nvSpPr>
          <p:cNvPr id="99" name="Google Shape;99;p23"/>
          <p:cNvSpPr/>
          <p:nvPr/>
        </p:nvSpPr>
        <p:spPr>
          <a:xfrm>
            <a:off x="100315" y="2224058"/>
            <a:ext cx="1824038" cy="614180"/>
          </a:xfrm>
          <a:prstGeom prst="roundRect">
            <a:avLst>
              <a:gd fmla="val 16667" name="adj"/>
            </a:avLst>
          </a:prstGeom>
          <a:solidFill>
            <a:srgbClr val="FFC000"/>
          </a:solidFill>
          <a:ln cap="flat" cmpd="sng" w="25400">
            <a:solidFill>
              <a:srgbClr val="A0420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1" i="0" lang="en-GB" sz="1400" u="none" cap="none" strike="noStrike">
                <a:solidFill>
                  <a:schemeClr val="lt1"/>
                </a:solidFill>
                <a:latin typeface="Verdana"/>
                <a:ea typeface="Verdana"/>
                <a:cs typeface="Verdana"/>
                <a:sym typeface="Verdana"/>
              </a:rPr>
              <a:t>AY 2025-26 </a:t>
            </a:r>
            <a:endParaRPr b="1" i="0" sz="700" u="none" cap="none" strike="noStrike">
              <a:solidFill>
                <a:srgbClr val="000000"/>
              </a:solidFill>
              <a:latin typeface="Arial"/>
              <a:ea typeface="Arial"/>
              <a:cs typeface="Arial"/>
              <a:sym typeface="Arial"/>
            </a:endParaRPr>
          </a:p>
        </p:txBody>
      </p:sp>
      <p:sp>
        <p:nvSpPr>
          <p:cNvPr id="100" name="Google Shape;100;p23"/>
          <p:cNvSpPr/>
          <p:nvPr/>
        </p:nvSpPr>
        <p:spPr>
          <a:xfrm>
            <a:off x="6965950" y="2224049"/>
            <a:ext cx="2077800" cy="668100"/>
          </a:xfrm>
          <a:prstGeom prst="roundRect">
            <a:avLst>
              <a:gd fmla="val 16667" name="adj"/>
            </a:avLst>
          </a:prstGeom>
          <a:solidFill>
            <a:srgbClr val="EAA600"/>
          </a:solidFill>
          <a:ln cap="flat" cmpd="sng" w="25400">
            <a:solidFill>
              <a:srgbClr val="A0420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Verdana"/>
                <a:ea typeface="Verdana"/>
                <a:cs typeface="Verdana"/>
                <a:sym typeface="Verdana"/>
              </a:rPr>
              <a:t>Capstone Project – Introduction (PROJ2999)</a:t>
            </a:r>
            <a:endParaRPr b="1" i="0" sz="1400" u="none" cap="none" strike="noStrike">
              <a:solidFill>
                <a:schemeClr val="lt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75" name="Google Shape;175;p32"/>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Implementation and Results – Iteration </a:t>
            </a:r>
            <a:r>
              <a:rPr b="1" lang="en-GB" sz="1800">
                <a:latin typeface="Montserrat"/>
                <a:ea typeface="Montserrat"/>
                <a:cs typeface="Montserrat"/>
                <a:sym typeface="Montserrat"/>
              </a:rPr>
              <a:t>2</a:t>
            </a:r>
            <a:r>
              <a:rPr b="1" i="0" lang="en-GB" sz="1800" u="none" cap="none" strike="noStrike">
                <a:solidFill>
                  <a:srgbClr val="000000"/>
                </a:solidFill>
                <a:latin typeface="Montserrat"/>
                <a:ea typeface="Montserrat"/>
                <a:cs typeface="Montserrat"/>
                <a:sym typeface="Montserrat"/>
              </a:rPr>
              <a:t> </a:t>
            </a:r>
            <a:endParaRPr b="0" i="0" sz="1100" u="none" cap="none" strike="noStrike">
              <a:solidFill>
                <a:srgbClr val="000000"/>
              </a:solidFill>
              <a:latin typeface="Arial"/>
              <a:ea typeface="Arial"/>
              <a:cs typeface="Arial"/>
              <a:sym typeface="Arial"/>
            </a:endParaRPr>
          </a:p>
        </p:txBody>
      </p:sp>
      <p:sp>
        <p:nvSpPr>
          <p:cNvPr id="176" name="Google Shape;176;p32"/>
          <p:cNvSpPr txBox="1"/>
          <p:nvPr/>
        </p:nvSpPr>
        <p:spPr>
          <a:xfrm>
            <a:off x="339212" y="653649"/>
            <a:ext cx="8495071"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Iteration </a:t>
            </a:r>
            <a:r>
              <a:rPr b="1" lang="en-GB" sz="1100">
                <a:latin typeface="Verdana"/>
                <a:ea typeface="Verdana"/>
                <a:cs typeface="Verdana"/>
                <a:sym typeface="Verdana"/>
              </a:rPr>
              <a:t>2</a:t>
            </a:r>
            <a:r>
              <a:rPr b="1" i="0" lang="en-GB" sz="1100" u="none" cap="none" strike="noStrike">
                <a:solidFill>
                  <a:srgbClr val="000000"/>
                </a:solidFill>
                <a:latin typeface="Verdana"/>
                <a:ea typeface="Verdana"/>
                <a:cs typeface="Verdana"/>
                <a:sym typeface="Verdana"/>
              </a:rPr>
              <a:t> : Results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82" name="Google Shape;182;p33"/>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Implementation and Results – Iteration </a:t>
            </a:r>
            <a:r>
              <a:rPr b="1" lang="en-GB" sz="1800">
                <a:latin typeface="Montserrat"/>
                <a:ea typeface="Montserrat"/>
                <a:cs typeface="Montserrat"/>
                <a:sym typeface="Montserrat"/>
              </a:rPr>
              <a:t>3</a:t>
            </a:r>
            <a:r>
              <a:rPr b="1" i="0" lang="en-GB" sz="1800" u="none" cap="none" strike="noStrike">
                <a:solidFill>
                  <a:srgbClr val="000000"/>
                </a:solidFill>
                <a:latin typeface="Montserrat"/>
                <a:ea typeface="Montserrat"/>
                <a:cs typeface="Montserrat"/>
                <a:sym typeface="Montserrat"/>
              </a:rPr>
              <a:t> (Optional)</a:t>
            </a:r>
            <a:endParaRPr b="0" i="0" sz="1100" u="none" cap="none" strike="noStrike">
              <a:solidFill>
                <a:srgbClr val="000000"/>
              </a:solidFill>
              <a:latin typeface="Arial"/>
              <a:ea typeface="Arial"/>
              <a:cs typeface="Arial"/>
              <a:sym typeface="Arial"/>
            </a:endParaRPr>
          </a:p>
        </p:txBody>
      </p:sp>
      <p:sp>
        <p:nvSpPr>
          <p:cNvPr id="183" name="Google Shape;183;p33"/>
          <p:cNvSpPr txBox="1"/>
          <p:nvPr/>
        </p:nvSpPr>
        <p:spPr>
          <a:xfrm>
            <a:off x="339212" y="653649"/>
            <a:ext cx="8495071"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Iteration</a:t>
            </a:r>
            <a:r>
              <a:rPr b="1" lang="en-GB" sz="1100">
                <a:latin typeface="Verdana"/>
                <a:ea typeface="Verdana"/>
                <a:cs typeface="Verdana"/>
                <a:sym typeface="Verdana"/>
              </a:rPr>
              <a:t>3</a:t>
            </a:r>
            <a:r>
              <a:rPr b="1" i="0" lang="en-GB" sz="1100" u="none" cap="none" strike="noStrike">
                <a:solidFill>
                  <a:srgbClr val="000000"/>
                </a:solidFill>
                <a:latin typeface="Verdana"/>
                <a:ea typeface="Verdana"/>
                <a:cs typeface="Verdana"/>
                <a:sym typeface="Verdana"/>
              </a:rPr>
              <a:t> : Results + Validation against the use cases and test cases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89" name="Google Shape;189;p34"/>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Conclusion &amp; Future Work</a:t>
            </a:r>
            <a:endParaRPr b="0" i="0" sz="1100" u="none" cap="none" strike="noStrike">
              <a:solidFill>
                <a:srgbClr val="000000"/>
              </a:solidFill>
              <a:latin typeface="Arial"/>
              <a:ea typeface="Arial"/>
              <a:cs typeface="Arial"/>
              <a:sym typeface="Arial"/>
            </a:endParaRPr>
          </a:p>
        </p:txBody>
      </p:sp>
      <p:sp>
        <p:nvSpPr>
          <p:cNvPr id="190" name="Google Shape;190;p34"/>
          <p:cNvSpPr txBox="1"/>
          <p:nvPr/>
        </p:nvSpPr>
        <p:spPr>
          <a:xfrm>
            <a:off x="339212" y="653649"/>
            <a:ext cx="8495071"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500" u="none" cap="none" strike="noStrike">
                <a:solidFill>
                  <a:srgbClr val="000000"/>
                </a:solidFill>
                <a:latin typeface="Verdana"/>
                <a:ea typeface="Verdana"/>
                <a:cs typeface="Verdana"/>
                <a:sym typeface="Verdana"/>
              </a:rPr>
              <a:t>Summary and Conclusion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rtl="0" algn="l">
              <a:spcBef>
                <a:spcPts val="0"/>
              </a:spcBef>
              <a:spcAft>
                <a:spcPts val="0"/>
              </a:spcAft>
              <a:buNone/>
            </a:pPr>
            <a:r>
              <a:rPr lang="en-GB">
                <a:solidFill>
                  <a:schemeClr val="dk1"/>
                </a:solidFill>
                <a:latin typeface="Lato"/>
                <a:ea typeface="Lato"/>
                <a:cs typeface="Lato"/>
                <a:sym typeface="Lato"/>
              </a:rPr>
              <a:t>The proposed system using ICP algorithm with RANSAC algorithm for proper preprocessing and alignment of the cloudpoint, which gives the extrinsic calibration parameters of the LiDAR to the vehicle, bringing the vehicle perception credibility in a good state with a reduced/optimal metrics, improving its localization and navigation.</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LiDAR calibration is essential for ensuring accurate spatial perception and sensor fusion in autonomous vehicles, particularly when integrated with modalities like mmWave radar or other sensors. Precise calibration minimizes misalignment, reduces environmental noise, and enhances object detection reliability across dynamic conditions.</a:t>
            </a:r>
            <a:endParaRPr b="0" i="0" sz="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sz="1100">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sz="1100">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rPr b="1" i="0" lang="en-GB" sz="1500" u="none" cap="none" strike="noStrike">
                <a:solidFill>
                  <a:srgbClr val="000000"/>
                </a:solidFill>
                <a:latin typeface="Verdana"/>
                <a:ea typeface="Verdana"/>
                <a:cs typeface="Verdana"/>
                <a:sym typeface="Verdana"/>
              </a:rPr>
              <a:t>Future Work</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sz="1100">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rPr lang="en-GB" sz="1100">
                <a:latin typeface="Verdana"/>
                <a:ea typeface="Verdana"/>
                <a:cs typeface="Verdana"/>
                <a:sym typeface="Verdana"/>
              </a:rPr>
              <a:t>Pair-pair calibration, ike LiDAR to LiDAR,etc, of each model to enable mutual metrics validation and distinct homogeneous calibration</a:t>
            </a:r>
            <a:endParaRPr sz="11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idx="12" type="sldNum"/>
          </p:nvPr>
        </p:nvSpPr>
        <p:spPr>
          <a:xfrm>
            <a:off x="7086599" y="4869656"/>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96" name="Google Shape;196;p35"/>
          <p:cNvSpPr txBox="1"/>
          <p:nvPr/>
        </p:nvSpPr>
        <p:spPr>
          <a:xfrm>
            <a:off x="750093" y="174206"/>
            <a:ext cx="7886700" cy="370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GB" sz="1800">
                <a:latin typeface="Montserrat"/>
                <a:ea typeface="Montserrat"/>
                <a:cs typeface="Montserrat"/>
                <a:sym typeface="Montserrat"/>
              </a:rPr>
              <a:t>References</a:t>
            </a:r>
            <a:endParaRPr b="0" i="0" sz="1100" u="none" cap="none" strike="noStrike">
              <a:solidFill>
                <a:srgbClr val="000000"/>
              </a:solidFill>
              <a:latin typeface="Arial"/>
              <a:ea typeface="Arial"/>
              <a:cs typeface="Arial"/>
              <a:sym typeface="Arial"/>
            </a:endParaRPr>
          </a:p>
        </p:txBody>
      </p:sp>
      <p:sp>
        <p:nvSpPr>
          <p:cNvPr id="197" name="Google Shape;197;p35"/>
          <p:cNvSpPr txBox="1"/>
          <p:nvPr/>
        </p:nvSpPr>
        <p:spPr>
          <a:xfrm>
            <a:off x="339212" y="653649"/>
            <a:ext cx="8495100" cy="430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
        <p:nvSpPr>
          <p:cNvPr id="198" name="Google Shape;198;p35"/>
          <p:cNvSpPr txBox="1"/>
          <p:nvPr/>
        </p:nvSpPr>
        <p:spPr>
          <a:xfrm>
            <a:off x="250825" y="579150"/>
            <a:ext cx="8520600" cy="3985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Times New Roman"/>
              <a:buChar char="●"/>
            </a:pPr>
            <a:r>
              <a:rPr lang="en-GB" sz="1200">
                <a:latin typeface="Times New Roman"/>
                <a:ea typeface="Times New Roman"/>
                <a:cs typeface="Times New Roman"/>
                <a:sym typeface="Times New Roman"/>
              </a:rPr>
              <a:t>Xu, J., Bansal, K., &amp; Bharadia, D. (2024). CalTag: Robust calibration of mmWave Radar and LiDAR using backscatter tags. </a:t>
            </a:r>
            <a:r>
              <a:rPr i="1" lang="en-GB" sz="1200">
                <a:latin typeface="Times New Roman"/>
                <a:ea typeface="Times New Roman"/>
                <a:cs typeface="Times New Roman"/>
                <a:sym typeface="Times New Roman"/>
              </a:rPr>
              <a:t>ArXiv</a:t>
            </a:r>
            <a:r>
              <a:rPr lang="en-GB" sz="1200">
                <a:latin typeface="Times New Roman"/>
                <a:ea typeface="Times New Roman"/>
                <a:cs typeface="Times New Roman"/>
                <a:sym typeface="Times New Roman"/>
              </a:rPr>
              <a:t>. </a:t>
            </a:r>
            <a:r>
              <a:rPr lang="en-GB"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https://arxiv.org/abs/2408.16867</a:t>
            </a:r>
            <a:endParaRPr sz="12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222222"/>
              </a:buClr>
              <a:buSzPts val="1100"/>
              <a:buFont typeface="Roboto"/>
              <a:buChar char="●"/>
            </a:pPr>
            <a:r>
              <a:rPr lang="en-GB" sz="1050">
                <a:solidFill>
                  <a:srgbClr val="1C1D1E"/>
                </a:solidFill>
              </a:rPr>
              <a:t>Peters, A. &amp; Knoll, A. C. (2024) Robot self-calibration using actuated 3D sensors. </a:t>
            </a:r>
            <a:r>
              <a:rPr i="1" lang="en-GB" sz="1050">
                <a:solidFill>
                  <a:srgbClr val="1C1D1E"/>
                </a:solidFill>
              </a:rPr>
              <a:t>Journal of Field Robotics</a:t>
            </a:r>
            <a:r>
              <a:rPr lang="en-GB" sz="1050">
                <a:solidFill>
                  <a:srgbClr val="1C1D1E"/>
                </a:solidFill>
              </a:rPr>
              <a:t>, 41, 327–346. </a:t>
            </a:r>
            <a:r>
              <a:rPr lang="en-GB" sz="1050">
                <a:solidFill>
                  <a:srgbClr val="123D80"/>
                </a:solidFill>
                <a:uFill>
                  <a:noFill/>
                </a:uFill>
                <a:hlinkClick r:id="rId4">
                  <a:extLst>
                    <a:ext uri="{A12FA001-AC4F-418D-AE19-62706E023703}">
                      <ahyp:hlinkClr val="tx"/>
                    </a:ext>
                  </a:extLst>
                </a:hlinkClick>
              </a:rPr>
              <a:t>https://doi.org/10.1002/rob.22259</a:t>
            </a:r>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Lato"/>
              <a:ea typeface="Lato"/>
              <a:cs typeface="Lato"/>
              <a:sym typeface="Lato"/>
            </a:endParaRPr>
          </a:p>
        </p:txBody>
      </p:sp>
      <p:pic>
        <p:nvPicPr>
          <p:cNvPr id="199" name="Google Shape;199;p35"/>
          <p:cNvPicPr preferRelativeResize="0"/>
          <p:nvPr/>
        </p:nvPicPr>
        <p:blipFill>
          <a:blip r:embed="rId5">
            <a:alphaModFix/>
          </a:blip>
          <a:stretch>
            <a:fillRect/>
          </a:stretch>
        </p:blipFill>
        <p:spPr>
          <a:xfrm>
            <a:off x="369525" y="1622750"/>
            <a:ext cx="8464773" cy="291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nvSpPr>
        <p:spPr>
          <a:xfrm>
            <a:off x="925285" y="1955788"/>
            <a:ext cx="7293375" cy="1396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600"/>
              <a:buFont typeface="Arial"/>
              <a:buNone/>
            </a:pPr>
            <a:r>
              <a:rPr b="1" i="0" lang="en-GB" sz="8600" u="none" cap="none" strike="noStrike">
                <a:solidFill>
                  <a:srgbClr val="007069"/>
                </a:solidFill>
                <a:latin typeface="Open Sans"/>
                <a:ea typeface="Open Sans"/>
                <a:cs typeface="Open Sans"/>
                <a:sym typeface="Open Sans"/>
              </a:rPr>
              <a:t>THANK </a:t>
            </a:r>
            <a:r>
              <a:rPr b="1" i="0" lang="en-GB" sz="8600" u="none" cap="none" strike="noStrike">
                <a:solidFill>
                  <a:srgbClr val="A5A5A5"/>
                </a:solidFill>
                <a:latin typeface="Open Sans"/>
                <a:ea typeface="Open Sans"/>
                <a:cs typeface="Open Sans"/>
                <a:sym typeface="Open Sans"/>
              </a:rPr>
              <a:t>YOU</a:t>
            </a:r>
            <a:endParaRPr b="0" i="0" sz="1100" u="none" cap="none" strike="noStrike">
              <a:solidFill>
                <a:srgbClr val="000000"/>
              </a:solidFill>
              <a:latin typeface="Aharoni"/>
              <a:ea typeface="Aharoni"/>
              <a:cs typeface="Aharoni"/>
              <a:sym typeface="Aharoni"/>
            </a:endParaRPr>
          </a:p>
        </p:txBody>
      </p:sp>
      <p:sp>
        <p:nvSpPr>
          <p:cNvPr id="205" name="Google Shape;205;p36"/>
          <p:cNvSpPr txBox="1"/>
          <p:nvPr/>
        </p:nvSpPr>
        <p:spPr>
          <a:xfrm>
            <a:off x="1197428" y="3349534"/>
            <a:ext cx="6749100" cy="30005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7F7F7F"/>
                </a:solidFill>
                <a:latin typeface="Open Sans"/>
                <a:ea typeface="Open Sans"/>
                <a:cs typeface="Open Sans"/>
                <a:sym typeface="Open Sans"/>
              </a:rPr>
              <a:t>Have a Great Day ! </a:t>
            </a:r>
            <a:endParaRPr b="0" i="0" sz="1100" u="none" cap="none" strike="noStrike">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4"/>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Objective and Goals</a:t>
            </a:r>
            <a:endParaRPr b="0" i="0" sz="1100" u="none" cap="none" strike="noStrike">
              <a:solidFill>
                <a:srgbClr val="000000"/>
              </a:solidFill>
              <a:latin typeface="Arial"/>
              <a:ea typeface="Arial"/>
              <a:cs typeface="Arial"/>
              <a:sym typeface="Arial"/>
            </a:endParaRPr>
          </a:p>
        </p:txBody>
      </p:sp>
      <p:sp>
        <p:nvSpPr>
          <p:cNvPr id="106" name="Google Shape;106;p24"/>
          <p:cNvSpPr/>
          <p:nvPr/>
        </p:nvSpPr>
        <p:spPr>
          <a:xfrm>
            <a:off x="412954" y="574429"/>
            <a:ext cx="1585754" cy="226637"/>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1" i="0" lang="en-GB" sz="1500" u="none" cap="none" strike="noStrike">
                <a:solidFill>
                  <a:schemeClr val="lt1"/>
                </a:solidFill>
                <a:latin typeface="Verdana"/>
                <a:ea typeface="Verdana"/>
                <a:cs typeface="Verdana"/>
                <a:sym typeface="Verdana"/>
              </a:rPr>
              <a:t>Objective </a:t>
            </a:r>
            <a:endParaRPr b="1" i="0" sz="800" u="none" cap="none" strike="noStrike">
              <a:solidFill>
                <a:srgbClr val="000000"/>
              </a:solidFill>
              <a:latin typeface="Arial"/>
              <a:ea typeface="Arial"/>
              <a:cs typeface="Arial"/>
              <a:sym typeface="Arial"/>
            </a:endParaRPr>
          </a:p>
        </p:txBody>
      </p:sp>
      <p:sp>
        <p:nvSpPr>
          <p:cNvPr id="107" name="Google Shape;107;p24"/>
          <p:cNvSpPr/>
          <p:nvPr/>
        </p:nvSpPr>
        <p:spPr>
          <a:xfrm>
            <a:off x="412954" y="2333747"/>
            <a:ext cx="1585800" cy="226500"/>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1" i="0" lang="en-GB" sz="1500" u="none" cap="none" strike="noStrike">
                <a:solidFill>
                  <a:schemeClr val="lt1"/>
                </a:solidFill>
                <a:latin typeface="Verdana"/>
                <a:ea typeface="Verdana"/>
                <a:cs typeface="Verdana"/>
                <a:sym typeface="Verdana"/>
              </a:rPr>
              <a:t>Goals</a:t>
            </a:r>
            <a:endParaRPr b="1" i="0" sz="800" u="none" cap="none" strike="noStrike">
              <a:solidFill>
                <a:srgbClr val="000000"/>
              </a:solidFill>
              <a:latin typeface="Arial"/>
              <a:ea typeface="Arial"/>
              <a:cs typeface="Arial"/>
              <a:sym typeface="Arial"/>
            </a:endParaRPr>
          </a:p>
        </p:txBody>
      </p:sp>
      <p:sp>
        <p:nvSpPr>
          <p:cNvPr id="108" name="Google Shape;108;p24"/>
          <p:cNvSpPr txBox="1"/>
          <p:nvPr/>
        </p:nvSpPr>
        <p:spPr>
          <a:xfrm>
            <a:off x="462100" y="951275"/>
            <a:ext cx="7745400" cy="14976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1100"/>
              <a:buFont typeface="Arial"/>
              <a:buNone/>
            </a:pPr>
            <a:r>
              <a:rPr lang="en-GB" sz="1300">
                <a:latin typeface="Roboto"/>
                <a:ea typeface="Roboto"/>
                <a:cs typeface="Roboto"/>
                <a:sym typeface="Roboto"/>
              </a:rPr>
              <a:t>The primary objective of this research is to develop a target-based calibration framework, for extrinsic Sensor-to-Vehicle (S2V) calibration of a LiDAR or multi-LiDAR systems with arbitrary, potentially non-overlapping fields of view, with the help of other external sensing devices or feature-rich environments.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 name="Google Shape;109;p24"/>
          <p:cNvSpPr txBox="1"/>
          <p:nvPr/>
        </p:nvSpPr>
        <p:spPr>
          <a:xfrm>
            <a:off x="607550" y="2671450"/>
            <a:ext cx="8415900" cy="22488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1100"/>
              <a:buFont typeface="Arial"/>
              <a:buNone/>
            </a:pPr>
            <a:r>
              <a:rPr b="0" i="0" lang="en-GB" sz="1300" u="none" cap="none" strike="noStrike">
                <a:solidFill>
                  <a:srgbClr val="000000"/>
                </a:solidFill>
                <a:latin typeface="Verdana"/>
                <a:ea typeface="Verdana"/>
                <a:cs typeface="Verdana"/>
                <a:sym typeface="Verdana"/>
              </a:rPr>
              <a:t>Main Goals</a:t>
            </a:r>
            <a:r>
              <a:rPr b="0" i="0" lang="en-GB" sz="1100" u="none" cap="none" strike="noStrike">
                <a:solidFill>
                  <a:srgbClr val="000000"/>
                </a:solidFill>
                <a:latin typeface="Verdana"/>
                <a:ea typeface="Verdana"/>
                <a:cs typeface="Verdana"/>
                <a:sym typeface="Verdana"/>
              </a:rPr>
              <a:t> </a:t>
            </a:r>
            <a:endParaRPr b="0" i="0" sz="1100" u="none" cap="none" strike="noStrike">
              <a:solidFill>
                <a:srgbClr val="000000"/>
              </a:solidFill>
              <a:latin typeface="Arial"/>
              <a:ea typeface="Arial"/>
              <a:cs typeface="Arial"/>
              <a:sym typeface="Arial"/>
            </a:endParaRPr>
          </a:p>
          <a:p>
            <a:pPr indent="-215900" lvl="0" marL="215900" marR="0" rtl="0" algn="l">
              <a:lnSpc>
                <a:spcPct val="115000"/>
              </a:lnSpc>
              <a:spcBef>
                <a:spcPts val="0"/>
              </a:spcBef>
              <a:spcAft>
                <a:spcPts val="0"/>
              </a:spcAft>
              <a:buClr>
                <a:srgbClr val="000000"/>
              </a:buClr>
              <a:buSzPts val="1100"/>
              <a:buFont typeface="Arial"/>
              <a:buChar char="•"/>
            </a:pPr>
            <a:r>
              <a:rPr lang="en-GB" sz="1200">
                <a:latin typeface="Verdana"/>
                <a:ea typeface="Verdana"/>
                <a:cs typeface="Verdana"/>
                <a:sym typeface="Verdana"/>
              </a:rPr>
              <a:t>Test the state of art/function of each required sensors, and record the cloud point data of the test environment (</a:t>
            </a:r>
            <a:r>
              <a:rPr b="1" lang="en-GB" sz="1200">
                <a:latin typeface="Verdana"/>
                <a:ea typeface="Verdana"/>
                <a:cs typeface="Verdana"/>
                <a:sym typeface="Verdana"/>
              </a:rPr>
              <a:t>Completed</a:t>
            </a:r>
            <a:r>
              <a:rPr lang="en-GB" sz="1200">
                <a:latin typeface="Verdana"/>
                <a:ea typeface="Verdana"/>
                <a:cs typeface="Verdana"/>
                <a:sym typeface="Verdana"/>
              </a:rPr>
              <a:t>)</a:t>
            </a:r>
            <a:r>
              <a:rPr lang="en-GB" sz="1100">
                <a:latin typeface="Verdana"/>
                <a:ea typeface="Verdana"/>
                <a:cs typeface="Verdana"/>
                <a:sym typeface="Verdana"/>
              </a:rPr>
              <a:t>.</a:t>
            </a:r>
            <a:endParaRPr b="0" i="0" sz="1100" u="none" cap="none" strike="noStrike">
              <a:solidFill>
                <a:srgbClr val="000000"/>
              </a:solidFill>
              <a:latin typeface="Verdana"/>
              <a:ea typeface="Verdana"/>
              <a:cs typeface="Verdana"/>
              <a:sym typeface="Verdana"/>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Preprocess the acquired data(cloud point) and validate the </a:t>
            </a:r>
            <a:r>
              <a:rPr lang="en-GB" sz="1100">
                <a:latin typeface="Verdana"/>
                <a:ea typeface="Verdana"/>
                <a:cs typeface="Verdana"/>
                <a:sym typeface="Verdana"/>
              </a:rPr>
              <a:t>visibility</a:t>
            </a:r>
            <a:r>
              <a:rPr lang="en-GB" sz="1100">
                <a:latin typeface="Verdana"/>
                <a:ea typeface="Verdana"/>
                <a:cs typeface="Verdana"/>
                <a:sym typeface="Verdana"/>
              </a:rPr>
              <a:t> solid field-of-view of the target(</a:t>
            </a:r>
            <a:r>
              <a:rPr b="1" lang="en-GB" sz="1100">
                <a:latin typeface="Verdana"/>
                <a:ea typeface="Verdana"/>
                <a:cs typeface="Verdana"/>
                <a:sym typeface="Verdana"/>
              </a:rPr>
              <a:t>Completed).</a:t>
            </a:r>
            <a:endParaRPr b="1" i="0" sz="1100" u="none" cap="none" strike="noStrike">
              <a:solidFill>
                <a:srgbClr val="000000"/>
              </a:solidFill>
              <a:latin typeface="Verdana"/>
              <a:ea typeface="Verdana"/>
              <a:cs typeface="Verdana"/>
              <a:sym typeface="Verdana"/>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Analysis and comparison between the cloud points(LiDAR, Camera, etc) (</a:t>
            </a:r>
            <a:r>
              <a:rPr b="1" lang="en-GB" sz="1100">
                <a:latin typeface="Verdana"/>
                <a:ea typeface="Verdana"/>
                <a:cs typeface="Verdana"/>
                <a:sym typeface="Verdana"/>
              </a:rPr>
              <a:t>Completed</a:t>
            </a:r>
            <a:r>
              <a:rPr lang="en-GB" sz="1100">
                <a:latin typeface="Verdana"/>
                <a:ea typeface="Verdana"/>
                <a:cs typeface="Verdana"/>
                <a:sym typeface="Verdana"/>
              </a:rPr>
              <a:t>).</a:t>
            </a:r>
            <a:endParaRPr b="0" i="0" sz="1100" u="none" cap="none" strike="noStrike">
              <a:solidFill>
                <a:srgbClr val="000000"/>
              </a:solidFill>
              <a:latin typeface="Verdana"/>
              <a:ea typeface="Verdana"/>
              <a:cs typeface="Verdana"/>
              <a:sym typeface="Verdana"/>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Alignment of the </a:t>
            </a:r>
            <a:r>
              <a:rPr lang="en-GB" sz="1100">
                <a:latin typeface="Verdana"/>
                <a:ea typeface="Verdana"/>
                <a:cs typeface="Verdana"/>
                <a:sym typeface="Verdana"/>
              </a:rPr>
              <a:t>cloud point</a:t>
            </a:r>
            <a:r>
              <a:rPr lang="en-GB" sz="1100">
                <a:latin typeface="Verdana"/>
                <a:ea typeface="Verdana"/>
                <a:cs typeface="Verdana"/>
                <a:sym typeface="Verdana"/>
              </a:rPr>
              <a:t> data, generation of the Extrinsic Calibration Matrix and evaluation of the error metrics, using the ICP algorithm.</a:t>
            </a:r>
            <a:endParaRPr b="0" i="0" sz="1100" u="none" cap="none" strike="noStrike">
              <a:solidFill>
                <a:srgbClr val="000000"/>
              </a:solidFill>
              <a:latin typeface="Verdana"/>
              <a:ea typeface="Verdana"/>
              <a:cs typeface="Verdana"/>
              <a:sym typeface="Verdana"/>
            </a:endParaRPr>
          </a:p>
          <a:p>
            <a:pPr indent="0" lvl="0" marL="0" marR="0" rtl="0" algn="l">
              <a:lnSpc>
                <a:spcPct val="115000"/>
              </a:lnSpc>
              <a:spcBef>
                <a:spcPts val="0"/>
              </a:spcBef>
              <a:spcAft>
                <a:spcPts val="0"/>
              </a:spcAft>
              <a:buClr>
                <a:srgbClr val="000000"/>
              </a:buClr>
              <a:buSzPts val="1100"/>
              <a:buFont typeface="Arial"/>
              <a:buNone/>
            </a:pPr>
            <a:r>
              <a:rPr b="0" i="0" lang="en-GB" sz="1300" u="none" cap="none" strike="noStrike">
                <a:solidFill>
                  <a:srgbClr val="000000"/>
                </a:solidFill>
                <a:latin typeface="Verdana"/>
                <a:ea typeface="Verdana"/>
                <a:cs typeface="Verdana"/>
                <a:sym typeface="Verdana"/>
              </a:rPr>
              <a:t>Additional Goals </a:t>
            </a:r>
            <a:endParaRPr b="0" i="0" sz="1300" u="none" cap="none" strike="noStrike">
              <a:solidFill>
                <a:srgbClr val="000000"/>
              </a:solidFill>
              <a:latin typeface="Arial"/>
              <a:ea typeface="Arial"/>
              <a:cs typeface="Arial"/>
              <a:sym typeface="Arial"/>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Applying the achieved data and configuration files to maneuver the vehicle Localization and Navigation.</a:t>
            </a:r>
            <a:endParaRPr b="0" i="0" sz="1100" u="none" cap="none" strike="noStrike">
              <a:solidFill>
                <a:srgbClr val="000000"/>
              </a:solidFill>
              <a:latin typeface="Verdana"/>
              <a:ea typeface="Verdana"/>
              <a:cs typeface="Verdana"/>
              <a:sym typeface="Verdana"/>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Calibration with other sensors(IMU and RADAR).</a:t>
            </a:r>
            <a:endParaRPr sz="1100">
              <a:latin typeface="Verdana"/>
              <a:ea typeface="Verdana"/>
              <a:cs typeface="Verdana"/>
              <a:sym typeface="Verdana"/>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Fine-tune Calibration data, base on different sensor’s placement scenarios and vehicle orientation.</a:t>
            </a:r>
            <a:endParaRPr sz="1100">
              <a:latin typeface="Verdana"/>
              <a:ea typeface="Verdana"/>
              <a:cs typeface="Verdana"/>
              <a:sym typeface="Verdana"/>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
        <p:nvSpPr>
          <p:cNvPr id="110" name="Google Shape;110;p24"/>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nvSpPr>
        <p:spPr>
          <a:xfrm>
            <a:off x="324475" y="666874"/>
            <a:ext cx="8495100" cy="4301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sz="1100">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1100"/>
              <a:buFont typeface="Arial"/>
              <a:buNone/>
            </a:pPr>
            <a:r>
              <a:rPr lang="en-GB">
                <a:latin typeface="Verdana"/>
                <a:ea typeface="Verdana"/>
                <a:cs typeface="Verdana"/>
                <a:sym typeface="Verdana"/>
              </a:rPr>
              <a:t>Gantt</a:t>
            </a:r>
            <a:r>
              <a:rPr b="0" i="0" lang="en-GB" u="none" cap="none" strike="noStrike">
                <a:solidFill>
                  <a:srgbClr val="000000"/>
                </a:solidFill>
                <a:latin typeface="Verdana"/>
                <a:ea typeface="Verdana"/>
                <a:cs typeface="Verdana"/>
                <a:sym typeface="Verdana"/>
              </a:rPr>
              <a:t> Chart  - Milestones and Activities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6" name="Google Shape;116;p25"/>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17" name="Google Shape;117;p25"/>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Project Plan (Clearly mention milestone for objectives under each reviews)</a:t>
            </a:r>
            <a:endParaRPr b="0" i="0" sz="1100" u="none" cap="none" strike="noStrike">
              <a:solidFill>
                <a:srgbClr val="000000"/>
              </a:solidFill>
              <a:latin typeface="Arial"/>
              <a:ea typeface="Arial"/>
              <a:cs typeface="Arial"/>
              <a:sym typeface="Arial"/>
            </a:endParaRPr>
          </a:p>
        </p:txBody>
      </p:sp>
      <p:pic>
        <p:nvPicPr>
          <p:cNvPr id="118" name="Google Shape;118;p25"/>
          <p:cNvPicPr preferRelativeResize="0"/>
          <p:nvPr/>
        </p:nvPicPr>
        <p:blipFill>
          <a:blip r:embed="rId3">
            <a:alphaModFix/>
          </a:blip>
          <a:stretch>
            <a:fillRect/>
          </a:stretch>
        </p:blipFill>
        <p:spPr>
          <a:xfrm>
            <a:off x="496375" y="1218901"/>
            <a:ext cx="8043226" cy="2368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24" name="Google Shape;124;p26"/>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Literature Survey</a:t>
            </a:r>
            <a:endParaRPr b="0" i="0" sz="1100" u="none" cap="none" strike="noStrike">
              <a:solidFill>
                <a:srgbClr val="000000"/>
              </a:solidFill>
              <a:latin typeface="Arial"/>
              <a:ea typeface="Arial"/>
              <a:cs typeface="Arial"/>
              <a:sym typeface="Arial"/>
            </a:endParaRPr>
          </a:p>
        </p:txBody>
      </p:sp>
      <p:sp>
        <p:nvSpPr>
          <p:cNvPr id="125" name="Google Shape;125;p26"/>
          <p:cNvSpPr txBox="1"/>
          <p:nvPr/>
        </p:nvSpPr>
        <p:spPr>
          <a:xfrm>
            <a:off x="339212" y="653649"/>
            <a:ext cx="8495071"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Key Publications </a:t>
            </a:r>
            <a:endParaRPr b="0" i="0" sz="1100" u="none" cap="none" strike="noStrike">
              <a:solidFill>
                <a:srgbClr val="000000"/>
              </a:solidFill>
              <a:latin typeface="Arial"/>
              <a:ea typeface="Arial"/>
              <a:cs typeface="Arial"/>
              <a:sym typeface="Arial"/>
            </a:endParaRPr>
          </a:p>
          <a:p>
            <a:pPr indent="-323850" lvl="0" marL="457200" rtl="0" algn="l">
              <a:spcBef>
                <a:spcPts val="0"/>
              </a:spcBef>
              <a:spcAft>
                <a:spcPts val="0"/>
              </a:spcAft>
              <a:buClr>
                <a:srgbClr val="757575"/>
              </a:buClr>
              <a:buSzPts val="1500"/>
              <a:buFont typeface="Raleway"/>
              <a:buChar char="●"/>
            </a:pPr>
            <a:r>
              <a:rPr b="1" lang="en-GB" sz="1500">
                <a:solidFill>
                  <a:srgbClr val="757575"/>
                </a:solidFill>
                <a:latin typeface="Raleway"/>
                <a:ea typeface="Raleway"/>
                <a:cs typeface="Raleway"/>
                <a:sym typeface="Raleway"/>
              </a:rPr>
              <a:t>1. CalTag: Robust calibration of mmWave Radar and LiDAR using backscatter tags</a:t>
            </a:r>
            <a:endParaRPr b="1" sz="1500">
              <a:solidFill>
                <a:srgbClr val="757575"/>
              </a:solidFill>
              <a:latin typeface="Raleway"/>
              <a:ea typeface="Raleway"/>
              <a:cs typeface="Raleway"/>
              <a:sym typeface="Raleway"/>
            </a:endParaRPr>
          </a:p>
          <a:p>
            <a:pPr indent="0" lvl="0" marL="0" rtl="0" algn="l">
              <a:lnSpc>
                <a:spcPct val="115000"/>
              </a:lnSpc>
              <a:spcBef>
                <a:spcPts val="0"/>
              </a:spcBef>
              <a:spcAft>
                <a:spcPts val="0"/>
              </a:spcAft>
              <a:buNone/>
            </a:pPr>
            <a:r>
              <a:rPr lang="en-GB" sz="1200">
                <a:latin typeface="Raleway"/>
                <a:ea typeface="Raleway"/>
                <a:cs typeface="Raleway"/>
                <a:sym typeface="Raleway"/>
              </a:rPr>
              <a:t>Xu </a:t>
            </a:r>
            <a:r>
              <a:rPr i="1" lang="en-GB" sz="1200">
                <a:latin typeface="Raleway"/>
                <a:ea typeface="Raleway"/>
                <a:cs typeface="Raleway"/>
                <a:sym typeface="Raleway"/>
              </a:rPr>
              <a:t>et al.</a:t>
            </a:r>
            <a:r>
              <a:rPr lang="en-GB" sz="1200">
                <a:latin typeface="Raleway"/>
                <a:ea typeface="Raleway"/>
                <a:cs typeface="Raleway"/>
                <a:sym typeface="Raleway"/>
              </a:rPr>
              <a:t> (2024) propose CalTag, a mmWave backscatter system that modulates return-signal frequency to eliminate background clutter and resolve corner reflector inconsistencies.</a:t>
            </a:r>
            <a:endParaRPr sz="1200">
              <a:latin typeface="Raleway"/>
              <a:ea typeface="Raleway"/>
              <a:cs typeface="Raleway"/>
              <a:sym typeface="Raleway"/>
            </a:endParaRPr>
          </a:p>
          <a:p>
            <a:pPr indent="0" lvl="0" marL="0" rtl="0" algn="l">
              <a:lnSpc>
                <a:spcPct val="115000"/>
              </a:lnSpc>
              <a:spcBef>
                <a:spcPts val="700"/>
              </a:spcBef>
              <a:spcAft>
                <a:spcPts val="0"/>
              </a:spcAft>
              <a:buNone/>
            </a:pPr>
            <a:r>
              <a:rPr lang="en-GB" sz="1200">
                <a:latin typeface="Raleway"/>
                <a:ea typeface="Raleway"/>
                <a:cs typeface="Raleway"/>
                <a:sym typeface="Raleway"/>
              </a:rPr>
              <a:t>This approach enables radar to precisely detect its location and isolate single objects in cluttered environments, reducing reliance on manual alignment and correcting sensor rotation errors.</a:t>
            </a:r>
            <a:endParaRPr sz="1200">
              <a:latin typeface="Raleway"/>
              <a:ea typeface="Raleway"/>
              <a:cs typeface="Raleway"/>
              <a:sym typeface="Raleway"/>
            </a:endParaRPr>
          </a:p>
          <a:p>
            <a:pPr indent="0" lvl="0" marL="0" rtl="0" algn="l">
              <a:lnSpc>
                <a:spcPct val="115000"/>
              </a:lnSpc>
              <a:spcBef>
                <a:spcPts val="700"/>
              </a:spcBef>
              <a:spcAft>
                <a:spcPts val="0"/>
              </a:spcAft>
              <a:buNone/>
            </a:pPr>
            <a:r>
              <a:rPr lang="en-GB" sz="1200">
                <a:latin typeface="Raleway"/>
                <a:ea typeface="Raleway"/>
                <a:cs typeface="Raleway"/>
                <a:sym typeface="Raleway"/>
              </a:rPr>
              <a:t>The observation proved that CalTag is more robust than corner reflectors in terms of high calibration accuracy in high clustered environment with high consistent calibration performance across different degrees of sensor rotation.</a:t>
            </a:r>
            <a:endParaRPr b="0" i="0" sz="1100" u="none" cap="none" strike="noStrike">
              <a:solidFill>
                <a:srgbClr val="000000"/>
              </a:solidFill>
              <a:latin typeface="Verdana"/>
              <a:ea typeface="Verdana"/>
              <a:cs typeface="Verdana"/>
              <a:sym typeface="Verdana"/>
            </a:endParaRPr>
          </a:p>
          <a:p>
            <a:pPr indent="-323850" lvl="0" marL="457200" marR="0" rtl="0" algn="l">
              <a:lnSpc>
                <a:spcPct val="100000"/>
              </a:lnSpc>
              <a:spcBef>
                <a:spcPts val="700"/>
              </a:spcBef>
              <a:spcAft>
                <a:spcPts val="0"/>
              </a:spcAft>
              <a:buClr>
                <a:srgbClr val="757575"/>
              </a:buClr>
              <a:buSzPts val="1500"/>
              <a:buFont typeface="Raleway"/>
              <a:buChar char="●"/>
            </a:pPr>
            <a:r>
              <a:rPr b="1" lang="en-GB" sz="1500">
                <a:solidFill>
                  <a:srgbClr val="757575"/>
                </a:solidFill>
                <a:latin typeface="Raleway"/>
                <a:ea typeface="Raleway"/>
                <a:cs typeface="Raleway"/>
                <a:sym typeface="Raleway"/>
              </a:rPr>
              <a:t>2. Robot self‐calibration using actuated 3D sensors</a:t>
            </a:r>
            <a:endParaRPr b="1" sz="1500">
              <a:solidFill>
                <a:srgbClr val="757575"/>
              </a:solidFill>
              <a:latin typeface="Raleway"/>
              <a:ea typeface="Raleway"/>
              <a:cs typeface="Raleway"/>
              <a:sym typeface="Raleway"/>
            </a:endParaRPr>
          </a:p>
          <a:p>
            <a:pPr indent="0" lvl="0" marL="0" rtl="0" algn="l">
              <a:lnSpc>
                <a:spcPct val="115000"/>
              </a:lnSpc>
              <a:spcBef>
                <a:spcPts val="0"/>
              </a:spcBef>
              <a:spcAft>
                <a:spcPts val="0"/>
              </a:spcAft>
              <a:buNone/>
            </a:pPr>
            <a:r>
              <a:rPr lang="en-GB" sz="1200">
                <a:latin typeface="Raleway"/>
                <a:ea typeface="Raleway"/>
                <a:cs typeface="Raleway"/>
                <a:sym typeface="Raleway"/>
              </a:rPr>
              <a:t>Peters </a:t>
            </a:r>
            <a:r>
              <a:rPr i="1" lang="en-GB" sz="1200">
                <a:latin typeface="Raleway"/>
                <a:ea typeface="Raleway"/>
                <a:cs typeface="Raleway"/>
                <a:sym typeface="Raleway"/>
              </a:rPr>
              <a:t>et al.</a:t>
            </a:r>
            <a:r>
              <a:rPr lang="en-GB" sz="1200">
                <a:latin typeface="Raleway"/>
                <a:ea typeface="Raleway"/>
                <a:cs typeface="Raleway"/>
                <a:sym typeface="Raleway"/>
              </a:rPr>
              <a:t> (2024) highlight that current calibration methods, though </a:t>
            </a:r>
            <a:r>
              <a:rPr i="1" lang="en-GB" sz="1200">
                <a:latin typeface="Raleway"/>
                <a:ea typeface="Raleway"/>
                <a:cs typeface="Raleway"/>
                <a:sym typeface="Raleway"/>
              </a:rPr>
              <a:t>automated</a:t>
            </a:r>
            <a:r>
              <a:rPr lang="en-GB" sz="1200">
                <a:latin typeface="Raleway"/>
                <a:ea typeface="Raleway"/>
                <a:cs typeface="Raleway"/>
                <a:sym typeface="Raleway"/>
              </a:rPr>
              <a:t>, still depend on specialized equipment and manually placed objects like markers and checkerboards., etc.</a:t>
            </a:r>
            <a:endParaRPr sz="1200">
              <a:latin typeface="Raleway"/>
              <a:ea typeface="Raleway"/>
              <a:cs typeface="Raleway"/>
              <a:sym typeface="Raleway"/>
            </a:endParaRPr>
          </a:p>
          <a:p>
            <a:pPr indent="0" lvl="0" marL="0" rtl="0" algn="l">
              <a:lnSpc>
                <a:spcPct val="115000"/>
              </a:lnSpc>
              <a:spcBef>
                <a:spcPts val="700"/>
              </a:spcBef>
              <a:spcAft>
                <a:spcPts val="0"/>
              </a:spcAft>
              <a:buNone/>
            </a:pPr>
            <a:r>
              <a:rPr lang="en-GB" sz="1200">
                <a:latin typeface="Raleway"/>
                <a:ea typeface="Raleway"/>
                <a:cs typeface="Raleway"/>
                <a:sym typeface="Raleway"/>
              </a:rPr>
              <a:t>They also stated the wrong treatment of calibration as a once-in-a-lifetime action. As system parameters change over usage time due to inevitable environmental factors.</a:t>
            </a:r>
            <a:endParaRPr sz="1200">
              <a:latin typeface="Raleway"/>
              <a:ea typeface="Raleway"/>
              <a:cs typeface="Raleway"/>
              <a:sym typeface="Raleway"/>
            </a:endParaRPr>
          </a:p>
          <a:p>
            <a:pPr indent="0" lvl="0" marL="0" rtl="0" algn="l">
              <a:lnSpc>
                <a:spcPct val="115000"/>
              </a:lnSpc>
              <a:spcBef>
                <a:spcPts val="500"/>
              </a:spcBef>
              <a:spcAft>
                <a:spcPts val="0"/>
              </a:spcAft>
              <a:buNone/>
            </a:pPr>
            <a:r>
              <a:rPr lang="en-GB" sz="1200">
                <a:latin typeface="Raleway"/>
                <a:ea typeface="Raleway"/>
                <a:cs typeface="Raleway"/>
                <a:sym typeface="Raleway"/>
              </a:rPr>
              <a:t>They proposed a framework providing complete on-site self-calibration for a robot through an eye-in-hand 3D sensor, in any unknown, static environment.</a:t>
            </a:r>
            <a:endParaRPr sz="1200">
              <a:latin typeface="Raleway"/>
              <a:ea typeface="Raleway"/>
              <a:cs typeface="Raleway"/>
              <a:sym typeface="Raleway"/>
            </a:endParaRPr>
          </a:p>
          <a:p>
            <a:pPr indent="0" lvl="0" marL="0" rtl="0" algn="l">
              <a:lnSpc>
                <a:spcPct val="115000"/>
              </a:lnSpc>
              <a:spcBef>
                <a:spcPts val="500"/>
              </a:spcBef>
              <a:spcAft>
                <a:spcPts val="0"/>
              </a:spcAft>
              <a:buNone/>
            </a:pPr>
            <a:r>
              <a:rPr lang="en-GB" sz="1200">
                <a:latin typeface="Raleway"/>
                <a:ea typeface="Raleway"/>
                <a:cs typeface="Raleway"/>
                <a:sym typeface="Raleway"/>
              </a:rPr>
              <a:t>The approach allows any kinematic chain calibration and depth sensor combination, by using point cloud registration techniques for multiple scans fusion with extensive </a:t>
            </a:r>
            <a:r>
              <a:rPr b="1" lang="en-GB" sz="1200">
                <a:latin typeface="Raleway"/>
                <a:ea typeface="Raleway"/>
                <a:cs typeface="Raleway"/>
                <a:sym typeface="Raleway"/>
              </a:rPr>
              <a:t>ICP</a:t>
            </a:r>
            <a:r>
              <a:rPr lang="en-GB" sz="1200">
                <a:latin typeface="Raleway"/>
                <a:ea typeface="Raleway"/>
                <a:cs typeface="Raleway"/>
                <a:sym typeface="Raleway"/>
              </a:rPr>
              <a:t>(</a:t>
            </a:r>
            <a:r>
              <a:rPr i="1" lang="en-GB" sz="1200">
                <a:latin typeface="Raleway"/>
                <a:ea typeface="Raleway"/>
                <a:cs typeface="Raleway"/>
                <a:sym typeface="Raleway"/>
              </a:rPr>
              <a:t>iterative corresponding point</a:t>
            </a:r>
            <a:r>
              <a:rPr lang="en-GB" sz="1200">
                <a:latin typeface="Raleway"/>
                <a:ea typeface="Raleway"/>
                <a:cs typeface="Raleway"/>
                <a:sym typeface="Raleway"/>
              </a:rPr>
              <a:t>)algorithm.</a:t>
            </a:r>
            <a:endParaRPr sz="1200">
              <a:latin typeface="Raleway"/>
              <a:ea typeface="Raleway"/>
              <a:cs typeface="Raleway"/>
              <a:sym typeface="Raleway"/>
            </a:endParaRPr>
          </a:p>
          <a:p>
            <a:pPr indent="0" lvl="0" marL="0" rtl="0" algn="l">
              <a:lnSpc>
                <a:spcPct val="115000"/>
              </a:lnSpc>
              <a:spcBef>
                <a:spcPts val="50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marR="0" rtl="0" algn="l">
              <a:lnSpc>
                <a:spcPct val="100000"/>
              </a:lnSpc>
              <a:spcBef>
                <a:spcPts val="0"/>
              </a:spcBef>
              <a:spcAft>
                <a:spcPts val="0"/>
              </a:spcAft>
              <a:buNone/>
            </a:pPr>
            <a:r>
              <a:t/>
            </a:r>
            <a:endParaRPr sz="11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2" type="sldNum"/>
          </p:nvPr>
        </p:nvSpPr>
        <p:spPr>
          <a:xfrm>
            <a:off x="7086599" y="4869656"/>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31" name="Google Shape;131;p27"/>
          <p:cNvSpPr txBox="1"/>
          <p:nvPr/>
        </p:nvSpPr>
        <p:spPr>
          <a:xfrm>
            <a:off x="750093" y="174206"/>
            <a:ext cx="7886700" cy="370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Literature Survey</a:t>
            </a:r>
            <a:endParaRPr b="0" i="0" sz="1100" u="none" cap="none" strike="noStrike">
              <a:solidFill>
                <a:srgbClr val="000000"/>
              </a:solidFill>
              <a:latin typeface="Arial"/>
              <a:ea typeface="Arial"/>
              <a:cs typeface="Arial"/>
              <a:sym typeface="Arial"/>
            </a:endParaRPr>
          </a:p>
        </p:txBody>
      </p:sp>
      <p:sp>
        <p:nvSpPr>
          <p:cNvPr id="132" name="Google Shape;132;p27"/>
          <p:cNvSpPr txBox="1"/>
          <p:nvPr/>
        </p:nvSpPr>
        <p:spPr>
          <a:xfrm>
            <a:off x="339212" y="653649"/>
            <a:ext cx="8495100" cy="430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Key Publications </a:t>
            </a:r>
            <a:endParaRPr b="0" i="0" sz="1100" u="none" cap="none" strike="noStrike">
              <a:solidFill>
                <a:srgbClr val="000000"/>
              </a:solidFill>
              <a:latin typeface="Arial"/>
              <a:ea typeface="Arial"/>
              <a:cs typeface="Arial"/>
              <a:sym typeface="Arial"/>
            </a:endParaRPr>
          </a:p>
          <a:p>
            <a:pPr indent="-323850" lvl="0" marL="457200" rtl="0" algn="l">
              <a:spcBef>
                <a:spcPts val="0"/>
              </a:spcBef>
              <a:spcAft>
                <a:spcPts val="0"/>
              </a:spcAft>
              <a:buClr>
                <a:srgbClr val="757575"/>
              </a:buClr>
              <a:buSzPts val="1500"/>
              <a:buFont typeface="Raleway"/>
              <a:buChar char="●"/>
            </a:pPr>
            <a:r>
              <a:rPr b="1" lang="en-GB" sz="1500">
                <a:solidFill>
                  <a:srgbClr val="757575"/>
                </a:solidFill>
                <a:latin typeface="Raleway"/>
                <a:ea typeface="Raleway"/>
                <a:cs typeface="Raleway"/>
                <a:sym typeface="Raleway"/>
              </a:rPr>
              <a:t>1. </a:t>
            </a:r>
            <a:r>
              <a:rPr b="1" lang="en-GB" sz="1500">
                <a:solidFill>
                  <a:srgbClr val="757575"/>
                </a:solidFill>
                <a:latin typeface="Raleway"/>
                <a:ea typeface="Raleway"/>
                <a:cs typeface="Raleway"/>
                <a:sym typeface="Raleway"/>
              </a:rPr>
              <a:t>CaLiV: LiDAR-to-Vehicle Calibration of Arbitrary Sensor Setups</a:t>
            </a:r>
            <a:endParaRPr b="1" sz="1500">
              <a:solidFill>
                <a:srgbClr val="757575"/>
              </a:solidFill>
              <a:latin typeface="Raleway"/>
              <a:ea typeface="Raleway"/>
              <a:cs typeface="Raleway"/>
              <a:sym typeface="Raleway"/>
            </a:endParaRPr>
          </a:p>
          <a:p>
            <a:pPr indent="0" lvl="0" marL="0" rtl="0" algn="l">
              <a:lnSpc>
                <a:spcPct val="115000"/>
              </a:lnSpc>
              <a:spcBef>
                <a:spcPts val="0"/>
              </a:spcBef>
              <a:spcAft>
                <a:spcPts val="0"/>
              </a:spcAft>
              <a:buNone/>
            </a:pPr>
            <a:r>
              <a:rPr lang="en-GB" sz="1200">
                <a:latin typeface="Raleway"/>
                <a:ea typeface="Raleway"/>
                <a:cs typeface="Raleway"/>
                <a:sym typeface="Raleway"/>
              </a:rPr>
              <a:t>Tahiraj </a:t>
            </a:r>
            <a:r>
              <a:rPr i="1" lang="en-GB" sz="1200">
                <a:latin typeface="Raleway"/>
                <a:ea typeface="Raleway"/>
                <a:cs typeface="Raleway"/>
                <a:sym typeface="Raleway"/>
              </a:rPr>
              <a:t>et al. </a:t>
            </a:r>
            <a:r>
              <a:rPr lang="en-GB" sz="1200">
                <a:latin typeface="Raleway"/>
                <a:ea typeface="Raleway"/>
                <a:cs typeface="Raleway"/>
                <a:sym typeface="Raleway"/>
              </a:rPr>
              <a:t>(2025) identified the challenges in calibrating arbitrary sensors used in robotic systems, particularly those lacking standardized interfaces or consistent data formats. These inconsistencies hinder accurate sensor fusion and system integration, affecting performance and reliability. </a:t>
            </a:r>
            <a:endParaRPr sz="1200">
              <a:latin typeface="Raleway"/>
              <a:ea typeface="Raleway"/>
              <a:cs typeface="Raleway"/>
              <a:sym typeface="Raleway"/>
            </a:endParaRPr>
          </a:p>
          <a:p>
            <a:pPr indent="0" lvl="0" marL="0" rtl="0" algn="l">
              <a:lnSpc>
                <a:spcPct val="115000"/>
              </a:lnSpc>
              <a:spcBef>
                <a:spcPts val="700"/>
              </a:spcBef>
              <a:spcAft>
                <a:spcPts val="0"/>
              </a:spcAft>
              <a:buNone/>
            </a:pPr>
            <a:r>
              <a:rPr lang="en-GB" sz="1200">
                <a:latin typeface="Raleway"/>
                <a:ea typeface="Raleway"/>
                <a:cs typeface="Raleway"/>
                <a:sym typeface="Raleway"/>
              </a:rPr>
              <a:t>They provide a modular calibration framework to streamline sensor setup and alignment across diverse platforms. The approach includes automated data acquisition, transformation modeling, and error minimization techniques to ensure precise calibration regardless of sensor type. </a:t>
            </a:r>
            <a:endParaRPr b="0" i="0" sz="1100" u="none" cap="none" strike="noStrike">
              <a:solidFill>
                <a:srgbClr val="000000"/>
              </a:solidFill>
              <a:latin typeface="Verdana"/>
              <a:ea typeface="Verdana"/>
              <a:cs typeface="Verdana"/>
              <a:sym typeface="Verdana"/>
            </a:endParaRPr>
          </a:p>
          <a:p>
            <a:pPr indent="-323850" lvl="0" marL="457200" marR="0" rtl="0" algn="l">
              <a:lnSpc>
                <a:spcPct val="100000"/>
              </a:lnSpc>
              <a:spcBef>
                <a:spcPts val="700"/>
              </a:spcBef>
              <a:spcAft>
                <a:spcPts val="0"/>
              </a:spcAft>
              <a:buClr>
                <a:srgbClr val="757575"/>
              </a:buClr>
              <a:buSzPts val="1500"/>
              <a:buFont typeface="Raleway"/>
              <a:buChar char="●"/>
            </a:pPr>
            <a:r>
              <a:rPr b="1" lang="en-GB" sz="1500">
                <a:solidFill>
                  <a:srgbClr val="757575"/>
                </a:solidFill>
                <a:latin typeface="Raleway"/>
                <a:ea typeface="Raleway"/>
                <a:cs typeface="Raleway"/>
                <a:sym typeface="Raleway"/>
              </a:rPr>
              <a:t>4</a:t>
            </a:r>
            <a:r>
              <a:rPr b="1" lang="en-GB" sz="1500">
                <a:solidFill>
                  <a:srgbClr val="757575"/>
                </a:solidFill>
                <a:latin typeface="Raleway"/>
                <a:ea typeface="Raleway"/>
                <a:cs typeface="Raleway"/>
                <a:sym typeface="Raleway"/>
              </a:rPr>
              <a:t> </a:t>
            </a:r>
            <a:r>
              <a:rPr b="1" lang="en-GB" sz="1500">
                <a:solidFill>
                  <a:srgbClr val="757575"/>
                </a:solidFill>
                <a:latin typeface="Raleway"/>
                <a:ea typeface="Raleway"/>
                <a:cs typeface="Raleway"/>
                <a:sym typeface="Raleway"/>
              </a:rPr>
              <a:t>Extrinsic Calibration between a Camera and a 2D LiDAR using a Photogrammetric Control Field</a:t>
            </a:r>
            <a:endParaRPr b="1" sz="1500">
              <a:solidFill>
                <a:srgbClr val="757575"/>
              </a:solidFill>
              <a:latin typeface="Raleway"/>
              <a:ea typeface="Raleway"/>
              <a:cs typeface="Raleway"/>
              <a:sym typeface="Raleway"/>
            </a:endParaRPr>
          </a:p>
          <a:p>
            <a:pPr indent="0" lvl="0" marL="0" rtl="0" algn="l">
              <a:lnSpc>
                <a:spcPct val="115000"/>
              </a:lnSpc>
              <a:spcBef>
                <a:spcPts val="1200"/>
              </a:spcBef>
              <a:spcAft>
                <a:spcPts val="0"/>
              </a:spcAft>
              <a:buNone/>
            </a:pPr>
            <a:r>
              <a:rPr lang="en-GB" sz="1200">
                <a:latin typeface="Raleway"/>
                <a:ea typeface="Raleway"/>
                <a:cs typeface="Raleway"/>
                <a:sym typeface="Raleway"/>
              </a:rPr>
              <a:t>Huang </a:t>
            </a:r>
            <a:r>
              <a:rPr i="1" lang="en-GB" sz="1200">
                <a:latin typeface="Raleway"/>
                <a:ea typeface="Raleway"/>
                <a:cs typeface="Raleway"/>
                <a:sym typeface="Raleway"/>
              </a:rPr>
              <a:t>et al. (2019)</a:t>
            </a:r>
            <a:r>
              <a:rPr lang="en-GB" sz="1200">
                <a:latin typeface="Raleway"/>
                <a:ea typeface="Raleway"/>
                <a:cs typeface="Raleway"/>
                <a:sym typeface="Raleway"/>
              </a:rPr>
              <a:t>integration of cameras and 2D laser rangefinders (LRFs) in robotics and mapping often suffers from data misregistration due to imprecise sensor alignment. Existing calibration methods, require multiple shots, leading to instability, noise sensitivity, and potential convergence to local minima or multiple solutions.</a:t>
            </a:r>
            <a:endParaRPr>
              <a:latin typeface="Raleway"/>
              <a:ea typeface="Raleway"/>
              <a:cs typeface="Raleway"/>
              <a:sym typeface="Raleway"/>
            </a:endParaRPr>
          </a:p>
          <a:p>
            <a:pPr indent="0" lvl="0" marL="0" rtl="0" algn="l">
              <a:lnSpc>
                <a:spcPct val="115000"/>
              </a:lnSpc>
              <a:spcBef>
                <a:spcPts val="1200"/>
              </a:spcBef>
              <a:spcAft>
                <a:spcPts val="0"/>
              </a:spcAft>
              <a:buNone/>
            </a:pPr>
            <a:r>
              <a:rPr lang="en-GB" sz="1200">
                <a:latin typeface="Raleway"/>
                <a:ea typeface="Raleway"/>
                <a:cs typeface="Raleway"/>
                <a:sym typeface="Raleway"/>
              </a:rPr>
              <a:t>The authors propose using a photogrammetric control field as a common reference to decouple calibration, requiring only one shot. The LRF is calibrated via a simplified perspective-three-point (P3P) problem using the room corner for robust intersection points, while the camera uses direct linear transformation (DLT) with numerous control points for accuracy. </a:t>
            </a:r>
            <a:endParaRPr sz="1200">
              <a:latin typeface="Raleway"/>
              <a:ea typeface="Raleway"/>
              <a:cs typeface="Raleway"/>
              <a:sym typeface="Raleway"/>
            </a:endParaRPr>
          </a:p>
          <a:p>
            <a:pPr indent="0" lvl="0" marL="0" rtl="0" algn="l">
              <a:lnSpc>
                <a:spcPct val="115000"/>
              </a:lnSpc>
              <a:spcBef>
                <a:spcPts val="1200"/>
              </a:spcBef>
              <a:spcAft>
                <a:spcPts val="0"/>
              </a:spcAft>
              <a:buNone/>
            </a:pPr>
            <a:r>
              <a:t/>
            </a:r>
            <a:endParaRPr sz="1200">
              <a:latin typeface="Raleway"/>
              <a:ea typeface="Raleway"/>
              <a:cs typeface="Raleway"/>
              <a:sym typeface="Raleway"/>
            </a:endParaRPr>
          </a:p>
          <a:p>
            <a:pPr indent="0" lvl="0" marL="0" rtl="0" algn="l">
              <a:lnSpc>
                <a:spcPct val="115000"/>
              </a:lnSpc>
              <a:spcBef>
                <a:spcPts val="50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marR="0" rtl="0" algn="l">
              <a:lnSpc>
                <a:spcPct val="100000"/>
              </a:lnSpc>
              <a:spcBef>
                <a:spcPts val="0"/>
              </a:spcBef>
              <a:spcAft>
                <a:spcPts val="0"/>
              </a:spcAft>
              <a:buNone/>
            </a:pPr>
            <a:r>
              <a:t/>
            </a:r>
            <a:endParaRPr sz="11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2" type="sldNum"/>
          </p:nvPr>
        </p:nvSpPr>
        <p:spPr>
          <a:xfrm>
            <a:off x="7086599" y="4869656"/>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38" name="Google Shape;138;p28"/>
          <p:cNvSpPr txBox="1"/>
          <p:nvPr/>
        </p:nvSpPr>
        <p:spPr>
          <a:xfrm>
            <a:off x="750093" y="174206"/>
            <a:ext cx="7886700" cy="370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Literature Survey</a:t>
            </a:r>
            <a:endParaRPr b="0" i="0" sz="1100" u="none" cap="none" strike="noStrike">
              <a:solidFill>
                <a:srgbClr val="000000"/>
              </a:solidFill>
              <a:latin typeface="Arial"/>
              <a:ea typeface="Arial"/>
              <a:cs typeface="Arial"/>
              <a:sym typeface="Arial"/>
            </a:endParaRPr>
          </a:p>
        </p:txBody>
      </p:sp>
      <p:sp>
        <p:nvSpPr>
          <p:cNvPr id="139" name="Google Shape;139;p28"/>
          <p:cNvSpPr txBox="1"/>
          <p:nvPr/>
        </p:nvSpPr>
        <p:spPr>
          <a:xfrm>
            <a:off x="339212" y="653649"/>
            <a:ext cx="8495100" cy="430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rPr b="1" i="0" lang="en-GB" sz="1200" u="none" cap="none" strike="noStrike">
                <a:solidFill>
                  <a:srgbClr val="000000"/>
                </a:solidFill>
                <a:latin typeface="Raleway"/>
                <a:ea typeface="Raleway"/>
                <a:cs typeface="Raleway"/>
                <a:sym typeface="Raleway"/>
              </a:rPr>
              <a:t>Existing Implementations – Products| Opensource| GitHub etc </a:t>
            </a:r>
            <a:endParaRPr b="1" i="0" sz="12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100"/>
              <a:buFont typeface="Arial"/>
              <a:buNone/>
            </a:pPr>
            <a:r>
              <a:t/>
            </a:r>
            <a:endParaRPr sz="1200">
              <a:latin typeface="Raleway"/>
              <a:ea typeface="Raleway"/>
              <a:cs typeface="Raleway"/>
              <a:sym typeface="Raleway"/>
            </a:endParaRPr>
          </a:p>
          <a:p>
            <a:pPr indent="-304800" lvl="0" marL="457200" marR="0" rtl="0" algn="l">
              <a:lnSpc>
                <a:spcPct val="100000"/>
              </a:lnSpc>
              <a:spcBef>
                <a:spcPts val="0"/>
              </a:spcBef>
              <a:spcAft>
                <a:spcPts val="0"/>
              </a:spcAft>
              <a:buSzPts val="1200"/>
              <a:buFont typeface="Raleway"/>
              <a:buChar char="●"/>
            </a:pPr>
            <a:r>
              <a:rPr lang="en-GB" sz="1200">
                <a:latin typeface="Raleway"/>
                <a:ea typeface="Raleway"/>
                <a:cs typeface="Raleway"/>
                <a:sym typeface="Raleway"/>
              </a:rPr>
              <a:t>LiDAR to Camera Calibration using Checkerboard</a:t>
            </a:r>
            <a:endParaRPr sz="1200">
              <a:latin typeface="Raleway"/>
              <a:ea typeface="Raleway"/>
              <a:cs typeface="Raleway"/>
              <a:sym typeface="Raleway"/>
            </a:endParaRPr>
          </a:p>
          <a:p>
            <a:pPr indent="0" lvl="0" marL="457200" marR="0" rtl="0" algn="l">
              <a:lnSpc>
                <a:spcPct val="100000"/>
              </a:lnSpc>
              <a:spcBef>
                <a:spcPts val="0"/>
              </a:spcBef>
              <a:spcAft>
                <a:spcPts val="0"/>
              </a:spcAft>
              <a:buNone/>
            </a:pPr>
            <a:r>
              <a:rPr b="1" lang="en-GB" sz="1200">
                <a:latin typeface="Raleway"/>
                <a:ea typeface="Raleway"/>
                <a:cs typeface="Raleway"/>
                <a:sym typeface="Raleway"/>
              </a:rPr>
              <a:t>Ranjit Unnikrishnan</a:t>
            </a:r>
            <a:endParaRPr b="1" sz="1200">
              <a:latin typeface="Raleway"/>
              <a:ea typeface="Raleway"/>
              <a:cs typeface="Raleway"/>
              <a:sym typeface="Raleway"/>
            </a:endParaRPr>
          </a:p>
          <a:p>
            <a:pPr indent="0" lvl="0" marL="0" rtl="0" algn="l">
              <a:lnSpc>
                <a:spcPct val="115000"/>
              </a:lnSpc>
              <a:spcBef>
                <a:spcPts val="1100"/>
              </a:spcBef>
              <a:spcAft>
                <a:spcPts val="0"/>
              </a:spcAft>
              <a:buNone/>
            </a:pPr>
            <a:r>
              <a:rPr lang="en-GB" sz="1150">
                <a:latin typeface="Raleway"/>
                <a:ea typeface="Raleway"/>
                <a:cs typeface="Raleway"/>
                <a:sym typeface="Raleway"/>
              </a:rPr>
              <a:t>Laser-Camera Calibration Toolbox (LCCT), a Matlab</a:t>
            </a:r>
            <a:r>
              <a:rPr baseline="30000" lang="en-GB" sz="1150">
                <a:latin typeface="Raleway"/>
                <a:ea typeface="Raleway"/>
                <a:cs typeface="Raleway"/>
                <a:sym typeface="Raleway"/>
              </a:rPr>
              <a:t>®</a:t>
            </a:r>
            <a:r>
              <a:rPr lang="en-GB" sz="1150">
                <a:latin typeface="Raleway"/>
                <a:ea typeface="Raleway"/>
                <a:cs typeface="Raleway"/>
                <a:sym typeface="Raleway"/>
              </a:rPr>
              <a:t> -based graphical user interface to an easy and portable technique for external calibration of a camera to a laser rangefinder.</a:t>
            </a:r>
            <a:endParaRPr sz="1200">
              <a:latin typeface="Raleway"/>
              <a:ea typeface="Raleway"/>
              <a:cs typeface="Raleway"/>
              <a:sym typeface="Raleway"/>
            </a:endParaRPr>
          </a:p>
          <a:p>
            <a:pPr indent="0" lvl="0" marL="457200" marR="0" rtl="0" algn="l">
              <a:lnSpc>
                <a:spcPct val="100000"/>
              </a:lnSpc>
              <a:spcBef>
                <a:spcPts val="1100"/>
              </a:spcBef>
              <a:spcAft>
                <a:spcPts val="0"/>
              </a:spcAft>
              <a:buNone/>
            </a:pPr>
            <a:r>
              <a:rPr lang="en-GB" sz="1100" u="sng">
                <a:solidFill>
                  <a:schemeClr val="hlink"/>
                </a:solidFill>
                <a:latin typeface="Verdana"/>
                <a:ea typeface="Verdana"/>
                <a:cs typeface="Verdana"/>
                <a:sym typeface="Verdana"/>
                <a:hlinkClick r:id="rId3"/>
              </a:rPr>
              <a:t>https://www.cs.cmu.edu/~ranjith/lcct.html</a:t>
            </a:r>
            <a:endParaRPr sz="1100">
              <a:latin typeface="Verdana"/>
              <a:ea typeface="Verdana"/>
              <a:cs typeface="Verdana"/>
              <a:sym typeface="Verdana"/>
            </a:endParaRPr>
          </a:p>
          <a:p>
            <a:pPr indent="0" lvl="0" marL="0" marR="0" rtl="0" algn="l">
              <a:lnSpc>
                <a:spcPct val="100000"/>
              </a:lnSpc>
              <a:spcBef>
                <a:spcPts val="0"/>
              </a:spcBef>
              <a:spcAft>
                <a:spcPts val="0"/>
              </a:spcAft>
              <a:buNone/>
            </a:pPr>
            <a:r>
              <a:t/>
            </a:r>
            <a:endParaRPr sz="1100">
              <a:latin typeface="Verdana"/>
              <a:ea typeface="Verdana"/>
              <a:cs typeface="Verdana"/>
              <a:sym typeface="Verdana"/>
            </a:endParaRPr>
          </a:p>
          <a:p>
            <a:pPr indent="-304800" lvl="0" marL="457200" marR="0" rtl="0" algn="l">
              <a:lnSpc>
                <a:spcPct val="100000"/>
              </a:lnSpc>
              <a:spcBef>
                <a:spcPts val="0"/>
              </a:spcBef>
              <a:spcAft>
                <a:spcPts val="0"/>
              </a:spcAft>
              <a:buSzPts val="1200"/>
              <a:buFont typeface="Raleway"/>
              <a:buChar char="●"/>
            </a:pPr>
            <a:r>
              <a:rPr lang="en-GB" sz="1200">
                <a:latin typeface="Raleway"/>
                <a:ea typeface="Raleway"/>
                <a:cs typeface="Raleway"/>
                <a:sym typeface="Raleway"/>
              </a:rPr>
              <a:t>Intensity image-based LiDAR Fiducial Marker</a:t>
            </a:r>
            <a:endParaRPr sz="1200">
              <a:latin typeface="Raleway"/>
              <a:ea typeface="Raleway"/>
              <a:cs typeface="Raleway"/>
              <a:sym typeface="Raleway"/>
            </a:endParaRPr>
          </a:p>
          <a:p>
            <a:pPr indent="0" lvl="0" marL="457200" marR="0" rtl="0" algn="l">
              <a:lnSpc>
                <a:spcPct val="100000"/>
              </a:lnSpc>
              <a:spcBef>
                <a:spcPts val="0"/>
              </a:spcBef>
              <a:spcAft>
                <a:spcPts val="0"/>
              </a:spcAft>
              <a:buNone/>
            </a:pPr>
            <a:r>
              <a:rPr b="1" lang="en-GB" sz="1200">
                <a:latin typeface="Raleway"/>
                <a:ea typeface="Raleway"/>
                <a:cs typeface="Raleway"/>
                <a:sym typeface="Raleway"/>
              </a:rPr>
              <a:t>Liu </a:t>
            </a:r>
            <a:r>
              <a:rPr b="1" i="1" lang="en-GB" sz="1200">
                <a:latin typeface="Raleway"/>
                <a:ea typeface="Raleway"/>
                <a:cs typeface="Raleway"/>
                <a:sym typeface="Raleway"/>
              </a:rPr>
              <a:t>et al. </a:t>
            </a:r>
            <a:r>
              <a:rPr b="1" lang="en-GB" sz="1200">
                <a:latin typeface="Raleway"/>
                <a:ea typeface="Raleway"/>
                <a:cs typeface="Raleway"/>
                <a:sym typeface="Raleway"/>
              </a:rPr>
              <a:t>2022</a:t>
            </a:r>
            <a:endParaRPr b="1" sz="1200">
              <a:latin typeface="Raleway"/>
              <a:ea typeface="Raleway"/>
              <a:cs typeface="Raleway"/>
              <a:sym typeface="Raleway"/>
            </a:endParaRPr>
          </a:p>
          <a:p>
            <a:pPr indent="0" lvl="0" marL="0" marR="0" rtl="0" algn="l">
              <a:lnSpc>
                <a:spcPct val="100000"/>
              </a:lnSpc>
              <a:spcBef>
                <a:spcPts val="0"/>
              </a:spcBef>
              <a:spcAft>
                <a:spcPts val="0"/>
              </a:spcAft>
              <a:buNone/>
            </a:pPr>
            <a:r>
              <a:rPr lang="en-GB" sz="1200">
                <a:latin typeface="Raleway"/>
                <a:ea typeface="Raleway"/>
                <a:cs typeface="Raleway"/>
                <a:sym typeface="Raleway"/>
              </a:rPr>
              <a:t>Using unstructured point cloud with intensity as the input and outputting the detected markers' information and the 6-DOF pose that describes the transmission from the world coordinate system to the LiDAR coordinate system.</a:t>
            </a:r>
            <a:endParaRPr sz="1200">
              <a:latin typeface="Raleway"/>
              <a:ea typeface="Raleway"/>
              <a:cs typeface="Raleway"/>
              <a:sym typeface="Raleway"/>
            </a:endParaRPr>
          </a:p>
          <a:p>
            <a:pPr indent="0" lvl="0" marL="457200" marR="0" rtl="0" algn="l">
              <a:lnSpc>
                <a:spcPct val="100000"/>
              </a:lnSpc>
              <a:spcBef>
                <a:spcPts val="0"/>
              </a:spcBef>
              <a:spcAft>
                <a:spcPts val="0"/>
              </a:spcAft>
              <a:buNone/>
            </a:pPr>
            <a:r>
              <a:rPr lang="en-GB" sz="1200" u="sng">
                <a:solidFill>
                  <a:schemeClr val="hlink"/>
                </a:solidFill>
                <a:latin typeface="Raleway"/>
                <a:ea typeface="Raleway"/>
                <a:cs typeface="Raleway"/>
                <a:sym typeface="Raleway"/>
                <a:hlinkClick r:id="rId4"/>
              </a:rPr>
              <a:t>https://github.com/York-SDCNLab/IILFM?tab=readme-ov-file</a:t>
            </a:r>
            <a:endParaRPr sz="1200">
              <a:latin typeface="Raleway"/>
              <a:ea typeface="Raleway"/>
              <a:cs typeface="Raleway"/>
              <a:sym typeface="Raleway"/>
            </a:endParaRPr>
          </a:p>
          <a:p>
            <a:pPr indent="0" lvl="0" marL="457200" marR="0" rtl="0" algn="l">
              <a:lnSpc>
                <a:spcPct val="100000"/>
              </a:lnSpc>
              <a:spcBef>
                <a:spcPts val="0"/>
              </a:spcBef>
              <a:spcAft>
                <a:spcPts val="0"/>
              </a:spcAft>
              <a:buNone/>
            </a:pPr>
            <a:r>
              <a:t/>
            </a:r>
            <a:endParaRPr sz="12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9"/>
          <p:cNvPicPr preferRelativeResize="0"/>
          <p:nvPr/>
        </p:nvPicPr>
        <p:blipFill>
          <a:blip r:embed="rId3">
            <a:alphaModFix/>
          </a:blip>
          <a:stretch>
            <a:fillRect/>
          </a:stretch>
        </p:blipFill>
        <p:spPr>
          <a:xfrm>
            <a:off x="5094475" y="567825"/>
            <a:ext cx="3783475" cy="3984626"/>
          </a:xfrm>
          <a:prstGeom prst="rect">
            <a:avLst/>
          </a:prstGeom>
          <a:noFill/>
          <a:ln>
            <a:noFill/>
          </a:ln>
        </p:spPr>
      </p:pic>
      <p:sp>
        <p:nvSpPr>
          <p:cNvPr id="145" name="Google Shape;145;p29"/>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46" name="Google Shape;146;p29"/>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Architecture  </a:t>
            </a:r>
            <a:endParaRPr b="0" i="0" sz="1100" u="none" cap="none" strike="noStrike">
              <a:solidFill>
                <a:srgbClr val="000000"/>
              </a:solidFill>
              <a:latin typeface="Arial"/>
              <a:ea typeface="Arial"/>
              <a:cs typeface="Arial"/>
              <a:sym typeface="Arial"/>
            </a:endParaRPr>
          </a:p>
        </p:txBody>
      </p:sp>
      <p:sp>
        <p:nvSpPr>
          <p:cNvPr id="147" name="Google Shape;147;p29"/>
          <p:cNvSpPr txBox="1"/>
          <p:nvPr/>
        </p:nvSpPr>
        <p:spPr>
          <a:xfrm>
            <a:off x="339213" y="597672"/>
            <a:ext cx="4321200" cy="430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lang="en-GB" sz="1100">
                <a:latin typeface="Verdana"/>
                <a:ea typeface="Verdana"/>
                <a:cs typeface="Verdana"/>
                <a:sym typeface="Verdana"/>
              </a:rPr>
              <a:t>Structural Diagram</a:t>
            </a:r>
            <a:endParaRPr b="0" i="0" sz="1100" u="none" cap="none" strike="noStrike">
              <a:solidFill>
                <a:srgbClr val="000000"/>
              </a:solidFill>
              <a:latin typeface="Verdana"/>
              <a:ea typeface="Verdana"/>
              <a:cs typeface="Verdana"/>
              <a:sym typeface="Verdana"/>
            </a:endParaRPr>
          </a:p>
        </p:txBody>
      </p:sp>
      <p:sp>
        <p:nvSpPr>
          <p:cNvPr id="148" name="Google Shape;148;p29"/>
          <p:cNvSpPr txBox="1"/>
          <p:nvPr/>
        </p:nvSpPr>
        <p:spPr>
          <a:xfrm>
            <a:off x="4660491" y="567836"/>
            <a:ext cx="4321278" cy="4301821"/>
          </a:xfrm>
          <a:prstGeom prst="rect">
            <a:avLst/>
          </a:prstGeom>
          <a:noFill/>
          <a:ln>
            <a:noFill/>
          </a:ln>
        </p:spPr>
        <p:txBody>
          <a:bodyPr anchorCtr="0" anchor="t" bIns="34275" lIns="68575" spcFirstLastPara="1" rIns="68575" wrap="square" tIns="34275">
            <a:noAutofit/>
          </a:bodyPr>
          <a:lstStyle/>
          <a:p>
            <a:pPr indent="457200" lvl="0" marL="0" marR="0" rtl="0" algn="l">
              <a:lnSpc>
                <a:spcPct val="100000"/>
              </a:lnSpc>
              <a:spcBef>
                <a:spcPts val="0"/>
              </a:spcBef>
              <a:spcAft>
                <a:spcPts val="0"/>
              </a:spcAft>
              <a:buClr>
                <a:srgbClr val="000000"/>
              </a:buClr>
              <a:buSzPts val="900"/>
              <a:buFont typeface="Arial"/>
              <a:buNone/>
            </a:pPr>
            <a:r>
              <a:rPr lang="en-GB" sz="1100"/>
              <a:t>FlowChart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000000"/>
                </a:solidFill>
                <a:latin typeface="Verdana"/>
                <a:ea typeface="Verdana"/>
                <a:cs typeface="Verdana"/>
                <a:sym typeface="Verdana"/>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pic>
        <p:nvPicPr>
          <p:cNvPr id="149" name="Google Shape;149;p29"/>
          <p:cNvPicPr preferRelativeResize="0"/>
          <p:nvPr/>
        </p:nvPicPr>
        <p:blipFill>
          <a:blip r:embed="rId4">
            <a:alphaModFix/>
          </a:blip>
          <a:stretch>
            <a:fillRect/>
          </a:stretch>
        </p:blipFill>
        <p:spPr>
          <a:xfrm>
            <a:off x="217257" y="950925"/>
            <a:ext cx="4750251" cy="3427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55" name="Google Shape;155;p30"/>
          <p:cNvSpPr txBox="1"/>
          <p:nvPr/>
        </p:nvSpPr>
        <p:spPr>
          <a:xfrm>
            <a:off x="763318" y="40781"/>
            <a:ext cx="7886700" cy="370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Use Cases &amp; Testing</a:t>
            </a:r>
            <a:endParaRPr b="0" i="0" sz="1100" u="none" cap="none" strike="noStrike">
              <a:solidFill>
                <a:srgbClr val="000000"/>
              </a:solidFill>
              <a:latin typeface="Arial"/>
              <a:ea typeface="Arial"/>
              <a:cs typeface="Arial"/>
              <a:sym typeface="Arial"/>
            </a:endParaRPr>
          </a:p>
        </p:txBody>
      </p:sp>
      <p:sp>
        <p:nvSpPr>
          <p:cNvPr id="156" name="Google Shape;156;p30"/>
          <p:cNvSpPr txBox="1"/>
          <p:nvPr/>
        </p:nvSpPr>
        <p:spPr>
          <a:xfrm>
            <a:off x="45575" y="366300"/>
            <a:ext cx="4731300" cy="4538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300" u="none" cap="none" strike="noStrike">
                <a:solidFill>
                  <a:srgbClr val="000000"/>
                </a:solidFill>
                <a:latin typeface="Raleway"/>
                <a:ea typeface="Raleway"/>
                <a:cs typeface="Raleway"/>
                <a:sym typeface="Raleway"/>
              </a:rPr>
              <a:t>Use Cases</a:t>
            </a:r>
            <a:endParaRPr b="1" i="0" sz="13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100"/>
              <a:buFont typeface="Arial"/>
              <a:buNone/>
            </a:pPr>
            <a:r>
              <a:t/>
            </a:r>
            <a:endParaRPr sz="1000">
              <a:latin typeface="Raleway"/>
              <a:ea typeface="Raleway"/>
              <a:cs typeface="Raleway"/>
              <a:sym typeface="Raleway"/>
            </a:endParaRPr>
          </a:p>
          <a:p>
            <a:pPr indent="0" lvl="0" marL="0" rtl="0" algn="just">
              <a:lnSpc>
                <a:spcPct val="100000"/>
              </a:lnSpc>
              <a:spcBef>
                <a:spcPts val="0"/>
              </a:spcBef>
              <a:spcAft>
                <a:spcPts val="0"/>
              </a:spcAft>
              <a:buNone/>
            </a:pPr>
            <a:r>
              <a:rPr lang="en-GB" sz="1000">
                <a:latin typeface="Raleway"/>
                <a:ea typeface="Raleway"/>
                <a:cs typeface="Raleway"/>
                <a:sym typeface="Raleway"/>
              </a:rPr>
              <a:t>Autonomous Vehicles</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Calibrating multiple roof-mounted LiDARs to achieve 360° perception.</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Reducing blind spots by fusing data from differently oriented sensors.</a:t>
            </a:r>
            <a:endParaRPr sz="1000">
              <a:latin typeface="Raleway"/>
              <a:ea typeface="Raleway"/>
              <a:cs typeface="Raleway"/>
              <a:sym typeface="Raleway"/>
            </a:endParaRPr>
          </a:p>
          <a:p>
            <a:pPr indent="0" lvl="0" marL="0" rtl="0" algn="just">
              <a:lnSpc>
                <a:spcPct val="100000"/>
              </a:lnSpc>
              <a:spcBef>
                <a:spcPts val="0"/>
              </a:spcBef>
              <a:spcAft>
                <a:spcPts val="0"/>
              </a:spcAft>
              <a:buNone/>
            </a:pPr>
            <a:r>
              <a:t/>
            </a:r>
            <a:endParaRPr sz="1000">
              <a:latin typeface="Raleway"/>
              <a:ea typeface="Raleway"/>
              <a:cs typeface="Raleway"/>
              <a:sym typeface="Raleway"/>
            </a:endParaRPr>
          </a:p>
          <a:p>
            <a:pPr indent="0" lvl="0" marL="0" rtl="0" algn="just">
              <a:lnSpc>
                <a:spcPct val="100000"/>
              </a:lnSpc>
              <a:spcBef>
                <a:spcPts val="0"/>
              </a:spcBef>
              <a:spcAft>
                <a:spcPts val="0"/>
              </a:spcAft>
              <a:buNone/>
            </a:pPr>
            <a:r>
              <a:rPr lang="en-GB" sz="1000">
                <a:latin typeface="Raleway"/>
                <a:ea typeface="Raleway"/>
                <a:cs typeface="Raleway"/>
                <a:sym typeface="Raleway"/>
              </a:rPr>
              <a:t>Robotics &amp; Drones</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Multi-LiDAR calibration for mobile robots operating in warehouses, mines, or construction sites.</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UAVs with forward and downward LiDARs needing consistent mapping.</a:t>
            </a:r>
            <a:endParaRPr sz="1000">
              <a:latin typeface="Raleway"/>
              <a:ea typeface="Raleway"/>
              <a:cs typeface="Raleway"/>
              <a:sym typeface="Raleway"/>
            </a:endParaRPr>
          </a:p>
          <a:p>
            <a:pPr indent="0" lvl="0" marL="0" rtl="0" algn="just">
              <a:lnSpc>
                <a:spcPct val="100000"/>
              </a:lnSpc>
              <a:spcBef>
                <a:spcPts val="0"/>
              </a:spcBef>
              <a:spcAft>
                <a:spcPts val="0"/>
              </a:spcAft>
              <a:buNone/>
            </a:pPr>
            <a:r>
              <a:t/>
            </a:r>
            <a:endParaRPr sz="1000">
              <a:latin typeface="Raleway"/>
              <a:ea typeface="Raleway"/>
              <a:cs typeface="Raleway"/>
              <a:sym typeface="Raleway"/>
            </a:endParaRPr>
          </a:p>
          <a:p>
            <a:pPr indent="0" lvl="0" marL="0" rtl="0" algn="just">
              <a:lnSpc>
                <a:spcPct val="100000"/>
              </a:lnSpc>
              <a:spcBef>
                <a:spcPts val="0"/>
              </a:spcBef>
              <a:spcAft>
                <a:spcPts val="0"/>
              </a:spcAft>
              <a:buNone/>
            </a:pPr>
            <a:r>
              <a:rPr lang="en-GB" sz="1000">
                <a:latin typeface="Raleway"/>
                <a:ea typeface="Raleway"/>
                <a:cs typeface="Raleway"/>
                <a:sym typeface="Raleway"/>
              </a:rPr>
              <a:t>Transportation &amp; Logistics</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Automated shuttles or delivery robots requiring consistent calibration without manual patterns.</a:t>
            </a:r>
            <a:endParaRPr sz="1000">
              <a:latin typeface="Raleway"/>
              <a:ea typeface="Raleway"/>
              <a:cs typeface="Raleway"/>
              <a:sym typeface="Raleway"/>
            </a:endParaRPr>
          </a:p>
          <a:p>
            <a:pPr indent="0" lvl="0" marL="0" rtl="0" algn="just">
              <a:lnSpc>
                <a:spcPct val="100000"/>
              </a:lnSpc>
              <a:spcBef>
                <a:spcPts val="0"/>
              </a:spcBef>
              <a:spcAft>
                <a:spcPts val="0"/>
              </a:spcAft>
              <a:buNone/>
            </a:pPr>
            <a:r>
              <a:t/>
            </a:r>
            <a:endParaRPr sz="1000">
              <a:latin typeface="Raleway"/>
              <a:ea typeface="Raleway"/>
              <a:cs typeface="Raleway"/>
              <a:sym typeface="Raleway"/>
            </a:endParaRPr>
          </a:p>
          <a:p>
            <a:pPr indent="0" lvl="0" marL="0" rtl="0" algn="just">
              <a:lnSpc>
                <a:spcPct val="100000"/>
              </a:lnSpc>
              <a:spcBef>
                <a:spcPts val="0"/>
              </a:spcBef>
              <a:spcAft>
                <a:spcPts val="0"/>
              </a:spcAft>
              <a:buNone/>
            </a:pPr>
            <a:r>
              <a:rPr lang="en-GB" sz="1000">
                <a:latin typeface="Raleway"/>
                <a:ea typeface="Raleway"/>
                <a:cs typeface="Raleway"/>
                <a:sym typeface="Raleway"/>
              </a:rPr>
              <a:t>Infrastructure Monitoring</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Road-mapping vehicles with multiple LiDARs for lane, curb, and building reconstruction.</a:t>
            </a:r>
            <a:endParaRPr sz="1000">
              <a:latin typeface="Raleway"/>
              <a:ea typeface="Raleway"/>
              <a:cs typeface="Raleway"/>
              <a:sym typeface="Raleway"/>
            </a:endParaRPr>
          </a:p>
          <a:p>
            <a:pPr indent="0" lvl="0" marL="457200" rtl="0" algn="just">
              <a:lnSpc>
                <a:spcPct val="100000"/>
              </a:lnSpc>
              <a:spcBef>
                <a:spcPts val="0"/>
              </a:spcBef>
              <a:spcAft>
                <a:spcPts val="0"/>
              </a:spcAft>
              <a:buNone/>
            </a:pPr>
            <a:r>
              <a:t/>
            </a:r>
            <a:endParaRPr sz="1000">
              <a:latin typeface="Raleway"/>
              <a:ea typeface="Raleway"/>
              <a:cs typeface="Raleway"/>
              <a:sym typeface="Raleway"/>
            </a:endParaRPr>
          </a:p>
          <a:p>
            <a:pPr indent="0" lvl="0" marL="0" rtl="0" algn="just">
              <a:lnSpc>
                <a:spcPct val="100000"/>
              </a:lnSpc>
              <a:spcBef>
                <a:spcPts val="0"/>
              </a:spcBef>
              <a:spcAft>
                <a:spcPts val="0"/>
              </a:spcAft>
              <a:buNone/>
            </a:pPr>
            <a:r>
              <a:rPr lang="en-GB" sz="1000">
                <a:latin typeface="Raleway"/>
                <a:ea typeface="Raleway"/>
                <a:cs typeface="Raleway"/>
                <a:sym typeface="Raleway"/>
              </a:rPr>
              <a:t>Research &amp; Development</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Providing an open-source tool (via ROS) for robotics and AV researchers to quickly calibrate sensors.</a:t>
            </a:r>
            <a:endParaRPr sz="1000">
              <a:latin typeface="Raleway"/>
              <a:ea typeface="Raleway"/>
              <a:cs typeface="Raleway"/>
              <a:sym typeface="Raleway"/>
            </a:endParaRPr>
          </a:p>
          <a:p>
            <a:pPr indent="0" lvl="0" marL="0" rtl="0" algn="just">
              <a:lnSpc>
                <a:spcPct val="100000"/>
              </a:lnSpc>
              <a:spcBef>
                <a:spcPts val="0"/>
              </a:spcBef>
              <a:spcAft>
                <a:spcPts val="0"/>
              </a:spcAft>
              <a:buNone/>
            </a:pPr>
            <a:r>
              <a:t/>
            </a:r>
            <a:endParaRPr sz="1000">
              <a:latin typeface="Raleway"/>
              <a:ea typeface="Raleway"/>
              <a:cs typeface="Raleway"/>
              <a:sym typeface="Raleway"/>
            </a:endParaRPr>
          </a:p>
          <a:p>
            <a:pPr indent="0" lvl="0" marL="0" rtl="0" algn="just">
              <a:lnSpc>
                <a:spcPct val="100000"/>
              </a:lnSpc>
              <a:spcBef>
                <a:spcPts val="0"/>
              </a:spcBef>
              <a:spcAft>
                <a:spcPts val="0"/>
              </a:spcAft>
              <a:buNone/>
            </a:pPr>
            <a:r>
              <a:rPr lang="en-GB" sz="1000">
                <a:latin typeface="Raleway"/>
                <a:ea typeface="Raleway"/>
                <a:cs typeface="Raleway"/>
                <a:sym typeface="Raleway"/>
              </a:rPr>
              <a:t>Sensor Fusion Systems</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Feeding downstream algorithms (object detection, SLAM, semantic mapping) with well-aligned LiDAR data.</a:t>
            </a:r>
            <a:endParaRPr sz="1000">
              <a:latin typeface="Raleway"/>
              <a:ea typeface="Raleway"/>
              <a:cs typeface="Raleway"/>
              <a:sym typeface="Raleway"/>
            </a:endParaRPr>
          </a:p>
          <a:p>
            <a:pPr indent="0" lvl="0" marL="0" marR="0" rtl="0" algn="l">
              <a:lnSpc>
                <a:spcPct val="100000"/>
              </a:lnSpc>
              <a:spcBef>
                <a:spcPts val="0"/>
              </a:spcBef>
              <a:spcAft>
                <a:spcPts val="0"/>
              </a:spcAft>
              <a:buNone/>
            </a:pPr>
            <a:r>
              <a:t/>
            </a:r>
            <a:endParaRPr sz="1000">
              <a:latin typeface="Raleway"/>
              <a:ea typeface="Raleway"/>
              <a:cs typeface="Raleway"/>
              <a:sym typeface="Raleway"/>
            </a:endParaRPr>
          </a:p>
          <a:p>
            <a:pPr indent="-152400" lvl="0" marL="215900" marR="0" rtl="0" algn="l">
              <a:lnSpc>
                <a:spcPct val="100000"/>
              </a:lnSpc>
              <a:spcBef>
                <a:spcPts val="0"/>
              </a:spcBef>
              <a:spcAft>
                <a:spcPts val="0"/>
              </a:spcAft>
              <a:buClr>
                <a:srgbClr val="000000"/>
              </a:buClr>
              <a:buSzPts val="1100"/>
              <a:buFont typeface="Arial"/>
              <a:buNone/>
            </a:pPr>
            <a:r>
              <a:t/>
            </a:r>
            <a:endParaRPr i="0" sz="1000" u="none" cap="none" strike="noStrike">
              <a:solidFill>
                <a:srgbClr val="000000"/>
              </a:solidFill>
              <a:latin typeface="Raleway"/>
              <a:ea typeface="Raleway"/>
              <a:cs typeface="Raleway"/>
              <a:sym typeface="Raleway"/>
            </a:endParaRPr>
          </a:p>
          <a:p>
            <a:pPr indent="-152400" lvl="0" marL="215900" marR="0" rtl="0" algn="l">
              <a:lnSpc>
                <a:spcPct val="100000"/>
              </a:lnSpc>
              <a:spcBef>
                <a:spcPts val="0"/>
              </a:spcBef>
              <a:spcAft>
                <a:spcPts val="0"/>
              </a:spcAft>
              <a:buClr>
                <a:srgbClr val="000000"/>
              </a:buClr>
              <a:buSzPts val="1100"/>
              <a:buFont typeface="Arial"/>
              <a:buNone/>
            </a:pPr>
            <a:r>
              <a:t/>
            </a:r>
            <a:endParaRPr i="0" sz="1000" u="none" cap="none" strike="noStrike">
              <a:solidFill>
                <a:srgbClr val="000000"/>
              </a:solidFill>
              <a:latin typeface="Raleway"/>
              <a:ea typeface="Raleway"/>
              <a:cs typeface="Raleway"/>
              <a:sym typeface="Raleway"/>
            </a:endParaRPr>
          </a:p>
        </p:txBody>
      </p:sp>
      <p:sp>
        <p:nvSpPr>
          <p:cNvPr id="157" name="Google Shape;157;p30"/>
          <p:cNvSpPr txBox="1"/>
          <p:nvPr/>
        </p:nvSpPr>
        <p:spPr>
          <a:xfrm>
            <a:off x="4776947" y="428990"/>
            <a:ext cx="4409700" cy="4538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100"/>
              <a:buFont typeface="Arial"/>
              <a:buNone/>
            </a:pPr>
            <a:r>
              <a:rPr b="1" i="0" lang="en-GB" u="none" cap="none" strike="noStrike">
                <a:solidFill>
                  <a:srgbClr val="000000"/>
                </a:solidFill>
                <a:latin typeface="Raleway"/>
                <a:ea typeface="Raleway"/>
                <a:cs typeface="Raleway"/>
                <a:sym typeface="Raleway"/>
              </a:rPr>
              <a:t>Test Cases </a:t>
            </a:r>
            <a:endParaRPr b="1" i="0" u="none" cap="none" strike="noStrike">
              <a:solidFill>
                <a:srgbClr val="000000"/>
              </a:solidFill>
              <a:latin typeface="Raleway"/>
              <a:ea typeface="Raleway"/>
              <a:cs typeface="Raleway"/>
              <a:sym typeface="Raleway"/>
            </a:endParaRPr>
          </a:p>
          <a:p>
            <a:pPr indent="0" lvl="0" marL="0" marR="0" rtl="0" algn="just">
              <a:lnSpc>
                <a:spcPct val="100000"/>
              </a:lnSpc>
              <a:spcBef>
                <a:spcPts val="0"/>
              </a:spcBef>
              <a:spcAft>
                <a:spcPts val="0"/>
              </a:spcAft>
              <a:buClr>
                <a:srgbClr val="000000"/>
              </a:buClr>
              <a:buSzPts val="1100"/>
              <a:buFont typeface="Arial"/>
              <a:buNone/>
            </a:pPr>
            <a:r>
              <a:t/>
            </a:r>
            <a:endParaRPr sz="1000">
              <a:latin typeface="Raleway"/>
              <a:ea typeface="Raleway"/>
              <a:cs typeface="Raleway"/>
              <a:sym typeface="Raleway"/>
            </a:endParaRPr>
          </a:p>
          <a:p>
            <a:pPr indent="-152400" lvl="0" marL="215900" rtl="0" algn="just">
              <a:lnSpc>
                <a:spcPct val="100000"/>
              </a:lnSpc>
              <a:spcBef>
                <a:spcPts val="0"/>
              </a:spcBef>
              <a:spcAft>
                <a:spcPts val="0"/>
              </a:spcAft>
              <a:buNone/>
            </a:pPr>
            <a:r>
              <a:rPr b="1" lang="en-GB" sz="1000">
                <a:latin typeface="Raleway"/>
                <a:ea typeface="Raleway"/>
                <a:cs typeface="Raleway"/>
                <a:sym typeface="Raleway"/>
              </a:rPr>
              <a:t>Simulation-based accuracy tests</a:t>
            </a:r>
            <a:endParaRPr b="1"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Vary LiDAR configurations (aligned, tilted, etc).</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Introduce different initial guess errors (translation and rotation)</a:t>
            </a:r>
            <a:endParaRPr sz="1000">
              <a:latin typeface="Raleway"/>
              <a:ea typeface="Raleway"/>
              <a:cs typeface="Raleway"/>
              <a:sym typeface="Raleway"/>
            </a:endParaRPr>
          </a:p>
          <a:p>
            <a:pPr indent="0" lvl="0" marL="0" rtl="0" algn="just">
              <a:lnSpc>
                <a:spcPct val="100000"/>
              </a:lnSpc>
              <a:spcBef>
                <a:spcPts val="0"/>
              </a:spcBef>
              <a:spcAft>
                <a:spcPts val="0"/>
              </a:spcAft>
              <a:buNone/>
            </a:pPr>
            <a:r>
              <a:rPr b="1" lang="en-GB" sz="1000">
                <a:latin typeface="Raleway"/>
                <a:ea typeface="Raleway"/>
                <a:cs typeface="Raleway"/>
                <a:sym typeface="Raleway"/>
              </a:rPr>
              <a:t>Convergence behavior</a:t>
            </a:r>
            <a:endParaRPr b="1"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Measure how many iterations are needed for stable calibration.</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Test with and without decay factor (γ) in ICP maximum correspondence distance.</a:t>
            </a:r>
            <a:endParaRPr sz="1000">
              <a:latin typeface="Raleway"/>
              <a:ea typeface="Raleway"/>
              <a:cs typeface="Raleway"/>
              <a:sym typeface="Raleway"/>
            </a:endParaRPr>
          </a:p>
          <a:p>
            <a:pPr indent="0" lvl="0" marL="0" rtl="0" algn="just">
              <a:lnSpc>
                <a:spcPct val="100000"/>
              </a:lnSpc>
              <a:spcBef>
                <a:spcPts val="0"/>
              </a:spcBef>
              <a:spcAft>
                <a:spcPts val="0"/>
              </a:spcAft>
              <a:buNone/>
            </a:pPr>
            <a:r>
              <a:rPr b="1" lang="en-GB" sz="1000">
                <a:latin typeface="Raleway"/>
                <a:ea typeface="Raleway"/>
                <a:cs typeface="Raleway"/>
                <a:sym typeface="Raleway"/>
              </a:rPr>
              <a:t>Localization robustness</a:t>
            </a:r>
            <a:endParaRPr b="1"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Use perfect ground-truth localization vs noisy odometry </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Check calibration error sensitivity to noise levels.</a:t>
            </a:r>
            <a:br>
              <a:rPr lang="en-GB" sz="1000">
                <a:latin typeface="Raleway"/>
                <a:ea typeface="Raleway"/>
                <a:cs typeface="Raleway"/>
                <a:sym typeface="Raleway"/>
              </a:rPr>
            </a:br>
            <a:endParaRPr sz="1000">
              <a:latin typeface="Raleway"/>
              <a:ea typeface="Raleway"/>
              <a:cs typeface="Raleway"/>
              <a:sym typeface="Raleway"/>
            </a:endParaRPr>
          </a:p>
          <a:p>
            <a:pPr indent="0" lvl="0" marL="0" rtl="0" algn="just">
              <a:lnSpc>
                <a:spcPct val="100000"/>
              </a:lnSpc>
              <a:spcBef>
                <a:spcPts val="0"/>
              </a:spcBef>
              <a:spcAft>
                <a:spcPts val="0"/>
              </a:spcAft>
              <a:buNone/>
            </a:pPr>
            <a:r>
              <a:rPr b="1" lang="en-GB" sz="1000">
                <a:latin typeface="Raleway"/>
                <a:ea typeface="Raleway"/>
                <a:cs typeface="Raleway"/>
                <a:sym typeface="Raleway"/>
              </a:rPr>
              <a:t>Different LiDAR specs</a:t>
            </a:r>
            <a:endParaRPr b="1"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Use sensors with different resolutions (16-layer vs 32-layer vs 64-layer).</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Validate whether the method still converges.</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t/>
            </a:r>
            <a:endParaRPr sz="1000">
              <a:latin typeface="Raleway"/>
              <a:ea typeface="Raleway"/>
              <a:cs typeface="Raleway"/>
              <a:sym typeface="Raleway"/>
            </a:endParaRPr>
          </a:p>
          <a:p>
            <a:pPr indent="0" lvl="0" marL="0" rtl="0" algn="just">
              <a:lnSpc>
                <a:spcPct val="100000"/>
              </a:lnSpc>
              <a:spcBef>
                <a:spcPts val="0"/>
              </a:spcBef>
              <a:spcAft>
                <a:spcPts val="0"/>
              </a:spcAft>
              <a:buNone/>
            </a:pPr>
            <a:r>
              <a:rPr b="1" lang="en-GB" sz="1000">
                <a:latin typeface="Raleway"/>
                <a:ea typeface="Raleway"/>
                <a:cs typeface="Raleway"/>
                <a:sym typeface="Raleway"/>
              </a:rPr>
              <a:t>Real-world experiments</a:t>
            </a:r>
            <a:endParaRPr b="1"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Mount LiDARs on autonomous vehicles and minibuses.</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Validate alignment qualitatively by overlaying point clouds.</a:t>
            </a:r>
            <a:br>
              <a:rPr lang="en-GB" sz="1000">
                <a:latin typeface="Raleway"/>
                <a:ea typeface="Raleway"/>
                <a:cs typeface="Raleway"/>
                <a:sym typeface="Raleway"/>
              </a:rPr>
            </a:br>
            <a:endParaRPr sz="1000">
              <a:latin typeface="Raleway"/>
              <a:ea typeface="Raleway"/>
              <a:cs typeface="Raleway"/>
              <a:sym typeface="Raleway"/>
            </a:endParaRPr>
          </a:p>
          <a:p>
            <a:pPr indent="0" lvl="0" marL="0" rtl="0" algn="just">
              <a:lnSpc>
                <a:spcPct val="100000"/>
              </a:lnSpc>
              <a:spcBef>
                <a:spcPts val="0"/>
              </a:spcBef>
              <a:spcAft>
                <a:spcPts val="0"/>
              </a:spcAft>
              <a:buNone/>
            </a:pPr>
            <a:r>
              <a:rPr b="1" lang="en-GB" sz="1000">
                <a:latin typeface="Raleway"/>
                <a:ea typeface="Raleway"/>
                <a:cs typeface="Raleway"/>
                <a:sym typeface="Raleway"/>
              </a:rPr>
              <a:t>Comparison with baselines</a:t>
            </a:r>
            <a:endParaRPr b="1"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Benchmark against state-of-the-art methods (e.g., MLCC).</a:t>
            </a:r>
            <a:endParaRPr sz="1000">
              <a:latin typeface="Raleway"/>
              <a:ea typeface="Raleway"/>
              <a:cs typeface="Raleway"/>
              <a:sym typeface="Raleway"/>
            </a:endParaRPr>
          </a:p>
          <a:p>
            <a:pPr indent="-292100" lvl="0" marL="457200" rtl="0" algn="just">
              <a:lnSpc>
                <a:spcPct val="100000"/>
              </a:lnSpc>
              <a:spcBef>
                <a:spcPts val="0"/>
              </a:spcBef>
              <a:spcAft>
                <a:spcPts val="0"/>
              </a:spcAft>
              <a:buSzPts val="1000"/>
              <a:buFont typeface="Raleway"/>
              <a:buChar char="●"/>
            </a:pPr>
            <a:r>
              <a:rPr lang="en-GB" sz="1000">
                <a:latin typeface="Raleway"/>
                <a:ea typeface="Raleway"/>
                <a:cs typeface="Raleway"/>
                <a:sym typeface="Raleway"/>
              </a:rPr>
              <a:t>Compare translation and rotation errors quantitatively.</a:t>
            </a:r>
            <a:endParaRPr sz="1000">
              <a:latin typeface="Raleway"/>
              <a:ea typeface="Raleway"/>
              <a:cs typeface="Raleway"/>
              <a:sym typeface="Raleway"/>
            </a:endParaRPr>
          </a:p>
          <a:p>
            <a:pPr indent="-152400" lvl="0" marL="215900" marR="0" rtl="0" algn="l">
              <a:lnSpc>
                <a:spcPct val="100000"/>
              </a:lnSpc>
              <a:spcBef>
                <a:spcPts val="0"/>
              </a:spcBef>
              <a:spcAft>
                <a:spcPts val="0"/>
              </a:spcAft>
              <a:buClr>
                <a:srgbClr val="000000"/>
              </a:buClr>
              <a:buSzPts val="1100"/>
              <a:buFont typeface="Arial"/>
              <a:buNone/>
            </a:pPr>
            <a:r>
              <a:t/>
            </a:r>
            <a:endParaRPr sz="6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63" name="Google Shape;163;p31"/>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Implementation and Results – Iteration </a:t>
            </a:r>
            <a:r>
              <a:rPr b="1" lang="en-GB" sz="1800">
                <a:latin typeface="Montserrat"/>
                <a:ea typeface="Montserrat"/>
                <a:cs typeface="Montserrat"/>
                <a:sym typeface="Montserrat"/>
              </a:rPr>
              <a:t>1</a:t>
            </a:r>
            <a:endParaRPr b="0" i="0" sz="1100" u="none" cap="none" strike="noStrike">
              <a:solidFill>
                <a:srgbClr val="000000"/>
              </a:solidFill>
              <a:latin typeface="Arial"/>
              <a:ea typeface="Arial"/>
              <a:cs typeface="Arial"/>
              <a:sym typeface="Arial"/>
            </a:endParaRPr>
          </a:p>
        </p:txBody>
      </p:sp>
      <p:sp>
        <p:nvSpPr>
          <p:cNvPr id="164" name="Google Shape;164;p31"/>
          <p:cNvSpPr txBox="1"/>
          <p:nvPr/>
        </p:nvSpPr>
        <p:spPr>
          <a:xfrm>
            <a:off x="217475" y="653650"/>
            <a:ext cx="8616900" cy="426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pic>
        <p:nvPicPr>
          <p:cNvPr id="165" name="Google Shape;165;p31"/>
          <p:cNvPicPr preferRelativeResize="0"/>
          <p:nvPr/>
        </p:nvPicPr>
        <p:blipFill>
          <a:blip r:embed="rId3">
            <a:alphaModFix/>
          </a:blip>
          <a:stretch>
            <a:fillRect/>
          </a:stretch>
        </p:blipFill>
        <p:spPr>
          <a:xfrm>
            <a:off x="4734510" y="699921"/>
            <a:ext cx="4392845" cy="3551225"/>
          </a:xfrm>
          <a:prstGeom prst="rect">
            <a:avLst/>
          </a:prstGeom>
          <a:noFill/>
          <a:ln>
            <a:noFill/>
          </a:ln>
        </p:spPr>
      </p:pic>
      <p:pic>
        <p:nvPicPr>
          <p:cNvPr id="166" name="Google Shape;166;p31"/>
          <p:cNvPicPr preferRelativeResize="0"/>
          <p:nvPr/>
        </p:nvPicPr>
        <p:blipFill>
          <a:blip r:embed="rId4">
            <a:alphaModFix/>
          </a:blip>
          <a:stretch>
            <a:fillRect/>
          </a:stretch>
        </p:blipFill>
        <p:spPr>
          <a:xfrm>
            <a:off x="263330" y="1154424"/>
            <a:ext cx="4444725" cy="707696"/>
          </a:xfrm>
          <a:prstGeom prst="rect">
            <a:avLst/>
          </a:prstGeom>
          <a:noFill/>
          <a:ln>
            <a:noFill/>
          </a:ln>
        </p:spPr>
      </p:pic>
      <p:pic>
        <p:nvPicPr>
          <p:cNvPr id="167" name="Google Shape;167;p31"/>
          <p:cNvPicPr preferRelativeResize="0"/>
          <p:nvPr/>
        </p:nvPicPr>
        <p:blipFill>
          <a:blip r:embed="rId5">
            <a:alphaModFix/>
          </a:blip>
          <a:stretch>
            <a:fillRect/>
          </a:stretch>
        </p:blipFill>
        <p:spPr>
          <a:xfrm>
            <a:off x="256718" y="2078574"/>
            <a:ext cx="4444681" cy="707700"/>
          </a:xfrm>
          <a:prstGeom prst="rect">
            <a:avLst/>
          </a:prstGeom>
          <a:noFill/>
          <a:ln>
            <a:noFill/>
          </a:ln>
        </p:spPr>
      </p:pic>
      <p:pic>
        <p:nvPicPr>
          <p:cNvPr id="168" name="Google Shape;168;p31"/>
          <p:cNvPicPr preferRelativeResize="0"/>
          <p:nvPr/>
        </p:nvPicPr>
        <p:blipFill>
          <a:blip r:embed="rId6">
            <a:alphaModFix/>
          </a:blip>
          <a:stretch>
            <a:fillRect/>
          </a:stretch>
        </p:blipFill>
        <p:spPr>
          <a:xfrm>
            <a:off x="217049" y="2957325"/>
            <a:ext cx="4496025" cy="707700"/>
          </a:xfrm>
          <a:prstGeom prst="rect">
            <a:avLst/>
          </a:prstGeom>
          <a:noFill/>
          <a:ln>
            <a:noFill/>
          </a:ln>
        </p:spPr>
      </p:pic>
      <p:pic>
        <p:nvPicPr>
          <p:cNvPr id="169" name="Google Shape;169;p31"/>
          <p:cNvPicPr preferRelativeResize="0"/>
          <p:nvPr/>
        </p:nvPicPr>
        <p:blipFill>
          <a:blip r:embed="rId7">
            <a:alphaModFix/>
          </a:blip>
          <a:stretch>
            <a:fillRect/>
          </a:stretch>
        </p:blipFill>
        <p:spPr>
          <a:xfrm>
            <a:off x="217475" y="3739925"/>
            <a:ext cx="4496025" cy="74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