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handoutMasterIdLst>
    <p:handoutMasterId r:id="rId62"/>
  </p:handoutMasterIdLst>
  <p:sldIdLst>
    <p:sldId id="314" r:id="rId2"/>
    <p:sldId id="256" r:id="rId3"/>
    <p:sldId id="260" r:id="rId4"/>
    <p:sldId id="301" r:id="rId5"/>
    <p:sldId id="316" r:id="rId6"/>
    <p:sldId id="265" r:id="rId7"/>
    <p:sldId id="259" r:id="rId8"/>
    <p:sldId id="261" r:id="rId9"/>
    <p:sldId id="317" r:id="rId10"/>
    <p:sldId id="318" r:id="rId11"/>
    <p:sldId id="352" r:id="rId12"/>
    <p:sldId id="336" r:id="rId13"/>
    <p:sldId id="337" r:id="rId14"/>
    <p:sldId id="338" r:id="rId15"/>
    <p:sldId id="339" r:id="rId16"/>
    <p:sldId id="340" r:id="rId17"/>
    <p:sldId id="330" r:id="rId18"/>
    <p:sldId id="262" r:id="rId19"/>
    <p:sldId id="331" r:id="rId20"/>
    <p:sldId id="319" r:id="rId21"/>
    <p:sldId id="329" r:id="rId22"/>
    <p:sldId id="332" r:id="rId23"/>
    <p:sldId id="320" r:id="rId24"/>
    <p:sldId id="341" r:id="rId25"/>
    <p:sldId id="342" r:id="rId26"/>
    <p:sldId id="334" r:id="rId27"/>
    <p:sldId id="321" r:id="rId28"/>
    <p:sldId id="333" r:id="rId29"/>
    <p:sldId id="322" r:id="rId30"/>
    <p:sldId id="364" r:id="rId31"/>
    <p:sldId id="363" r:id="rId32"/>
    <p:sldId id="343" r:id="rId33"/>
    <p:sldId id="344" r:id="rId34"/>
    <p:sldId id="345" r:id="rId35"/>
    <p:sldId id="346" r:id="rId36"/>
    <p:sldId id="348" r:id="rId37"/>
    <p:sldId id="347" r:id="rId38"/>
    <p:sldId id="351" r:id="rId39"/>
    <p:sldId id="349" r:id="rId40"/>
    <p:sldId id="350" r:id="rId41"/>
    <p:sldId id="353" r:id="rId42"/>
    <p:sldId id="354" r:id="rId43"/>
    <p:sldId id="362" r:id="rId44"/>
    <p:sldId id="361" r:id="rId45"/>
    <p:sldId id="360" r:id="rId46"/>
    <p:sldId id="323" r:id="rId47"/>
    <p:sldId id="268" r:id="rId48"/>
    <p:sldId id="269" r:id="rId49"/>
    <p:sldId id="335" r:id="rId50"/>
    <p:sldId id="324" r:id="rId51"/>
    <p:sldId id="325" r:id="rId52"/>
    <p:sldId id="326" r:id="rId53"/>
    <p:sldId id="327" r:id="rId54"/>
    <p:sldId id="355" r:id="rId55"/>
    <p:sldId id="356" r:id="rId56"/>
    <p:sldId id="357" r:id="rId57"/>
    <p:sldId id="358" r:id="rId58"/>
    <p:sldId id="359" r:id="rId59"/>
    <p:sldId id="257" r:id="rId60"/>
  </p:sldIdLst>
  <p:sldSz cx="9144000" cy="6858000" type="screen4x3"/>
  <p:notesSz cx="6858000" cy="9144000"/>
  <p:defaultTextStyle>
    <a:defPPr>
      <a:defRPr lang="es-E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33"/>
    <a:srgbClr val="FF3300"/>
    <a:srgbClr val="939393"/>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46" autoAdjust="0"/>
    <p:restoredTop sz="95387" autoAdjust="0"/>
  </p:normalViewPr>
  <p:slideViewPr>
    <p:cSldViewPr>
      <p:cViewPr>
        <p:scale>
          <a:sx n="75" d="100"/>
          <a:sy n="75" d="100"/>
        </p:scale>
        <p:origin x="-1332" y="126"/>
      </p:cViewPr>
      <p:guideLst>
        <p:guide orient="horz" pos="2160"/>
        <p:guide pos="288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5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11059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11059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11059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F24494B0-5DAF-4B2F-832B-B0BD2BD52BE4}" type="slidenum">
              <a:rPr lang="en-US"/>
              <a:pPr>
                <a:defRPr/>
              </a:pPr>
              <a:t>‹Nº›</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s-ES"/>
          </a:p>
        </p:txBody>
      </p:sp>
      <p:sp>
        <p:nvSpPr>
          <p:cNvPr id="512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s-ES"/>
          </a:p>
        </p:txBody>
      </p:sp>
      <p:sp>
        <p:nvSpPr>
          <p:cNvPr id="60420"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p>
        </p:txBody>
      </p:sp>
      <p:sp>
        <p:nvSpPr>
          <p:cNvPr id="512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s-ES"/>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75808C94-E33D-4B87-A6B0-DE7AC61DE61B}" type="slidenum">
              <a:rPr lang="es-ES"/>
              <a:pPr>
                <a:defRPr/>
              </a:pPr>
              <a:t>‹Nº›</a:t>
            </a:fld>
            <a:endParaRPr lang="es-E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9B37A7E8-AC08-4D12-92EE-3D1CA0D250C5}" type="slidenum">
              <a:rPr lang="es-ES"/>
              <a:pPr/>
              <a:t>1</a:t>
            </a:fld>
            <a:endParaRPr lang="es-ES"/>
          </a:p>
        </p:txBody>
      </p:sp>
      <p:sp>
        <p:nvSpPr>
          <p:cNvPr id="61443" name="Rectangle 2"/>
          <p:cNvSpPr>
            <a:spLocks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r>
              <a:rPr lang="en-US" smtClean="0"/>
              <a:t>TEmario</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2DD89F35-A3AF-4144-8ABE-CFA5FC101486}" type="slidenum">
              <a:rPr lang="es-ES"/>
              <a:pPr/>
              <a:t>10</a:t>
            </a:fld>
            <a:endParaRPr lang="es-ES"/>
          </a:p>
        </p:txBody>
      </p:sp>
      <p:sp>
        <p:nvSpPr>
          <p:cNvPr id="70659" name="Rectangle 2"/>
          <p:cNvSpPr>
            <a:spLocks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r>
              <a:rPr lang="en-US" smtClean="0"/>
              <a:t>Niveles de Seguridad</a:t>
            </a:r>
            <a:endParaRPr lang="es-E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ACA13C50-71A6-45C1-97A7-1FD336BD6510}" type="slidenum">
              <a:rPr lang="es-ES"/>
              <a:pPr/>
              <a:t>11</a:t>
            </a:fld>
            <a:endParaRPr lang="es-ES"/>
          </a:p>
        </p:txBody>
      </p:sp>
      <p:sp>
        <p:nvSpPr>
          <p:cNvPr id="71683" name="Rectangle 2"/>
          <p:cNvSpPr>
            <a:spLocks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r>
              <a:rPr lang="es-ES" smtClean="0"/>
              <a:t>ADP administra la Base de Datos de las personas. para lo cual se debe diseñar la Organización de la Compañía y todas las tablas de configuración necesarias.</a:t>
            </a:r>
          </a:p>
          <a:p>
            <a:pPr eaLnBrk="1" hangingPunct="1"/>
            <a:r>
              <a:rPr lang="es-ES" smtClean="0"/>
              <a:t>Se gestionan todas las licencias y la Gestión Integral de Vacaciones.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747882D1-64F0-45E9-BF91-73BD5B0619A3}" type="slidenum">
              <a:rPr lang="es-ES"/>
              <a:pPr/>
              <a:t>12</a:t>
            </a:fld>
            <a:endParaRPr lang="es-ES"/>
          </a:p>
        </p:txBody>
      </p:sp>
      <p:sp>
        <p:nvSpPr>
          <p:cNvPr id="72707" name="Rectangle 2"/>
          <p:cNvSpPr>
            <a:spLocks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r>
              <a:rPr lang="en-US" smtClean="0"/>
              <a:t>Otras de las columnas vertebrales de la base de datos de ADP y que se utilizan en TODO RH Pro.</a:t>
            </a:r>
            <a:endParaRPr lang="es-E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88AB7699-C5E9-445F-8CA8-3A73576B2BC0}" type="slidenum">
              <a:rPr lang="es-ES"/>
              <a:pPr/>
              <a:t>13</a:t>
            </a:fld>
            <a:endParaRPr lang="es-ES"/>
          </a:p>
        </p:txBody>
      </p:sp>
      <p:sp>
        <p:nvSpPr>
          <p:cNvPr id="73731" name="Rectangle 2"/>
          <p:cNvSpPr>
            <a:spLocks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r>
              <a:rPr lang="en-US" smtClean="0"/>
              <a:t>Otras de las columnas vertebrales de la base de datos de ADP y que se utilizan en TODO RH Pro.</a:t>
            </a:r>
            <a:endParaRPr lang="es-E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E6B11228-77B3-468C-8D1B-DA36F566A0F5}" type="slidenum">
              <a:rPr lang="es-ES"/>
              <a:pPr/>
              <a:t>14</a:t>
            </a:fld>
            <a:endParaRPr lang="es-ES"/>
          </a:p>
        </p:txBody>
      </p:sp>
      <p:sp>
        <p:nvSpPr>
          <p:cNvPr id="74755" name="Rectangle 2"/>
          <p:cNvSpPr>
            <a:spLocks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r>
              <a:rPr lang="en-US" smtClean="0"/>
              <a:t>Otras de las columnas vertebrales de la base de datos de ADP y que se utilizan en TODO RH Pro.</a:t>
            </a:r>
            <a:endParaRPr lang="es-E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87812530-41F8-4F6B-914B-9580EDB2AB86}" type="slidenum">
              <a:rPr lang="es-ES"/>
              <a:pPr/>
              <a:t>15</a:t>
            </a:fld>
            <a:endParaRPr lang="es-ES"/>
          </a:p>
        </p:txBody>
      </p:sp>
      <p:sp>
        <p:nvSpPr>
          <p:cNvPr id="75779" name="Rectangle 2"/>
          <p:cNvSpPr>
            <a:spLocks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r>
              <a:rPr lang="en-US" smtClean="0"/>
              <a:t>Otras de las columnas vertebrales de la base de datos de ADP y que se utilizan en TODO RH Pro.</a:t>
            </a:r>
            <a:endParaRPr lang="es-E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6D2A5AF1-F230-4370-BAB1-33FA8A959DE0}" type="slidenum">
              <a:rPr lang="es-ES"/>
              <a:pPr/>
              <a:t>16</a:t>
            </a:fld>
            <a:endParaRPr lang="es-ES"/>
          </a:p>
        </p:txBody>
      </p:sp>
      <p:sp>
        <p:nvSpPr>
          <p:cNvPr id="76803" name="Rectangle 2"/>
          <p:cNvSpPr>
            <a:spLocks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r>
              <a:rPr lang="en-US" smtClean="0"/>
              <a:t>Otras de las columnas vertebrales de la base de datos de ADP y que se utilizan en TODO RH Pro.</a:t>
            </a:r>
            <a:endParaRPr lang="es-E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FFA923B1-0AB4-43E9-8671-DBFA815EBD11}" type="slidenum">
              <a:rPr lang="es-ES"/>
              <a:pPr/>
              <a:t>17</a:t>
            </a:fld>
            <a:endParaRPr lang="es-ES"/>
          </a:p>
        </p:txBody>
      </p:sp>
      <p:sp>
        <p:nvSpPr>
          <p:cNvPr id="77827" name="Rectangle 2"/>
          <p:cNvSpPr>
            <a:spLocks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r>
              <a:rPr lang="en-US" smtClean="0"/>
              <a:t>Estructura de TERCEROS, una de las columnas vertebrales de la base de datos de ADP.</a:t>
            </a:r>
            <a:endParaRPr lang="es-E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52FF45B5-02AB-4BA0-AFF3-53BE62E40EB2}" type="slidenum">
              <a:rPr lang="es-ES"/>
              <a:pPr/>
              <a:t>18</a:t>
            </a:fld>
            <a:endParaRPr lang="es-ES"/>
          </a:p>
        </p:txBody>
      </p:sp>
      <p:sp>
        <p:nvSpPr>
          <p:cNvPr id="78851" name="Rectangle 2"/>
          <p:cNvSpPr>
            <a:spLocks noChangeArrowheads="1" noTextEdit="1"/>
          </p:cNvSpPr>
          <p:nvPr>
            <p:ph type="sldImg"/>
          </p:nvPr>
        </p:nvSpPr>
        <p:spPr>
          <a:solidFill>
            <a:srgbClr val="FFFFFF"/>
          </a:solidFill>
          <a:ln/>
        </p:spPr>
      </p:sp>
      <p:sp>
        <p:nvSpPr>
          <p:cNvPr id="78852" name="Rectangle 3"/>
          <p:cNvSpPr>
            <a:spLocks noChangeArrowheads="1"/>
          </p:cNvSpPr>
          <p:nvPr>
            <p:ph type="body" idx="1"/>
          </p:nvPr>
        </p:nvSpPr>
        <p:spPr>
          <a:solidFill>
            <a:srgbClr val="FFFFFF"/>
          </a:solidFill>
          <a:ln>
            <a:solidFill>
              <a:srgbClr val="000000"/>
            </a:solidFill>
          </a:ln>
        </p:spPr>
        <p:txBody>
          <a:bodyPr/>
          <a:lstStyle/>
          <a:p>
            <a:pPr eaLnBrk="1" hangingPunct="1"/>
            <a:r>
              <a:rPr lang="es-ES" smtClean="0"/>
              <a:t>ADP administra la Base de Datos de las personas. para lo cual se debe diseñar la Organización de la Compañía y todas las tablas de configuración necesarias.</a:t>
            </a:r>
          </a:p>
          <a:p>
            <a:pPr eaLnBrk="1" hangingPunct="1"/>
            <a:r>
              <a:rPr lang="es-ES" smtClean="0"/>
              <a:t>Se gestionan todas las licencias y la Gestión Integral de Vacaciones.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83779C4F-8E5E-4E3A-B6F8-452F67ECF4BA}" type="slidenum">
              <a:rPr lang="es-ES"/>
              <a:pPr/>
              <a:t>19</a:t>
            </a:fld>
            <a:endParaRPr lang="es-ES"/>
          </a:p>
        </p:txBody>
      </p:sp>
      <p:sp>
        <p:nvSpPr>
          <p:cNvPr id="79875" name="Rectangle 2"/>
          <p:cNvSpPr>
            <a:spLocks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endParaRPr lang="es-AR"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1B7ABBAF-B4FD-44D0-A627-6DF7225A8BBB}" type="slidenum">
              <a:rPr lang="es-ES"/>
              <a:pPr/>
              <a:t>2</a:t>
            </a:fld>
            <a:endParaRPr lang="es-ES"/>
          </a:p>
        </p:txBody>
      </p:sp>
      <p:sp>
        <p:nvSpPr>
          <p:cNvPr id="62467" name="Rectangle 2"/>
          <p:cNvSpPr>
            <a:spLocks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r>
              <a:rPr lang="es-ES_tradnl" smtClean="0"/>
              <a:t>Curso de Capacitación técnico en Arquitectura y modelo de datos de Explotación de la información.</a:t>
            </a:r>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65FC1E36-439A-4901-A9D3-8C2E057EE9A4}" type="slidenum">
              <a:rPr lang="es-ES"/>
              <a:pPr/>
              <a:t>20</a:t>
            </a:fld>
            <a:endParaRPr lang="es-ES"/>
          </a:p>
        </p:txBody>
      </p:sp>
      <p:sp>
        <p:nvSpPr>
          <p:cNvPr id="80899" name="Rectangle 2"/>
          <p:cNvSpPr>
            <a:spLocks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r>
              <a:rPr lang="es-ES" smtClean="0"/>
              <a:t>DER de los Domicilios y Documentos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0398B0E3-5CDF-4377-93DA-E5BF48C41C90}" type="slidenum">
              <a:rPr lang="es-ES"/>
              <a:pPr/>
              <a:t>21</a:t>
            </a:fld>
            <a:endParaRPr lang="es-ES"/>
          </a:p>
        </p:txBody>
      </p:sp>
      <p:sp>
        <p:nvSpPr>
          <p:cNvPr id="81923" name="Rectangle 2"/>
          <p:cNvSpPr>
            <a:spLocks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r>
              <a:rPr lang="en-US" smtClean="0"/>
              <a:t>Explicación de como las etiquetas de las tablas se ajustan por país.</a:t>
            </a:r>
            <a:endParaRPr lang="es-E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FD286050-4ED4-4F05-A234-BDA13411836D}" type="slidenum">
              <a:rPr lang="es-ES"/>
              <a:pPr/>
              <a:t>22</a:t>
            </a:fld>
            <a:endParaRPr lang="es-ES"/>
          </a:p>
        </p:txBody>
      </p:sp>
      <p:sp>
        <p:nvSpPr>
          <p:cNvPr id="82947" name="Rectangle 2"/>
          <p:cNvSpPr>
            <a:spLocks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r>
              <a:rPr lang="en-US" smtClean="0"/>
              <a:t>Otras de las columnas vertebrales de la base de datos de ADP y que se utilizan en TODO RH Pro.</a:t>
            </a:r>
            <a:endParaRPr lang="es-E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85961F5E-3626-4AB3-BBDB-55608CE46556}" type="slidenum">
              <a:rPr lang="es-ES"/>
              <a:pPr/>
              <a:t>23</a:t>
            </a:fld>
            <a:endParaRPr lang="es-ES"/>
          </a:p>
        </p:txBody>
      </p:sp>
      <p:sp>
        <p:nvSpPr>
          <p:cNvPr id="83971" name="Rectangle 2"/>
          <p:cNvSpPr>
            <a:spLocks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r>
              <a:rPr lang="es-ES" smtClean="0"/>
              <a:t>DER de estructuras y su asignación a los empleados.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B52BA785-F452-40A2-80E7-321F51DF05EF}" type="slidenum">
              <a:rPr lang="es-ES"/>
              <a:pPr/>
              <a:t>24</a:t>
            </a:fld>
            <a:endParaRPr lang="es-ES"/>
          </a:p>
        </p:txBody>
      </p:sp>
      <p:sp>
        <p:nvSpPr>
          <p:cNvPr id="84995" name="Rectangle 2"/>
          <p:cNvSpPr>
            <a:spLocks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r>
              <a:rPr lang="en-US" smtClean="0"/>
              <a:t>Otras de las columnas vertebrales de la base de datos de ADP y que se utilizan en TODO RH Pro.</a:t>
            </a:r>
            <a:endParaRPr lang="es-E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F4A661D5-9073-47E4-94AC-868302A134CE}" type="slidenum">
              <a:rPr lang="es-ES"/>
              <a:pPr/>
              <a:t>25</a:t>
            </a:fld>
            <a:endParaRPr lang="es-ES"/>
          </a:p>
        </p:txBody>
      </p:sp>
      <p:sp>
        <p:nvSpPr>
          <p:cNvPr id="86019" name="Rectangle 2"/>
          <p:cNvSpPr>
            <a:spLocks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r>
              <a:rPr lang="es-ES" smtClean="0"/>
              <a:t>DER de estructuras y su asignación a los empleados.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76ABE869-E1CA-4F33-B23C-CB5F0C0996FC}" type="slidenum">
              <a:rPr lang="es-ES"/>
              <a:pPr/>
              <a:t>26</a:t>
            </a:fld>
            <a:endParaRPr lang="es-ES"/>
          </a:p>
        </p:txBody>
      </p:sp>
      <p:sp>
        <p:nvSpPr>
          <p:cNvPr id="88067" name="Rectangle 2"/>
          <p:cNvSpPr>
            <a:spLocks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r>
              <a:rPr lang="en-US" smtClean="0"/>
              <a:t>Otras de las columnas vertebrales de la base de datos de ADP y que se utilizan en TODO RH Pro.</a:t>
            </a:r>
            <a:endParaRPr lang="es-E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C0CCE08A-F891-453F-8D88-09BD1077F56F}" type="slidenum">
              <a:rPr lang="es-ES"/>
              <a:pPr/>
              <a:t>27</a:t>
            </a:fld>
            <a:endParaRPr lang="es-ES"/>
          </a:p>
        </p:txBody>
      </p:sp>
      <p:sp>
        <p:nvSpPr>
          <p:cNvPr id="89091" name="Rectangle 2"/>
          <p:cNvSpPr>
            <a:spLocks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r>
              <a:rPr lang="es-ES" smtClean="0"/>
              <a:t>ADP administra la Base de Datos de las personas. para lo cual se debe diseñar la Organización de la Compañía y todas las tablas de configuración necesarias.</a:t>
            </a:r>
          </a:p>
          <a:p>
            <a:pPr eaLnBrk="1" hangingPunct="1"/>
            <a:r>
              <a:rPr lang="es-ES" smtClean="0"/>
              <a:t>Se gestionan todas las licencias y la Gestión Integral de Vacaciones.</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C0D559D5-1313-4632-8A94-5A6862DCA7B9}" type="slidenum">
              <a:rPr lang="es-ES"/>
              <a:pPr/>
              <a:t>28</a:t>
            </a:fld>
            <a:endParaRPr lang="es-ES"/>
          </a:p>
        </p:txBody>
      </p:sp>
      <p:sp>
        <p:nvSpPr>
          <p:cNvPr id="87043" name="Rectangle 2"/>
          <p:cNvSpPr>
            <a:spLocks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r>
              <a:rPr lang="en-US" smtClean="0"/>
              <a:t>Otras de las columnas vertebrales de la base de datos de ADP y que se utilizan en TODO RH Pro.</a:t>
            </a:r>
            <a:endParaRPr lang="es-E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509B22BB-8D17-4FE2-9F09-03BED5666DC3}" type="slidenum">
              <a:rPr lang="es-ES"/>
              <a:pPr/>
              <a:t>29</a:t>
            </a:fld>
            <a:endParaRPr lang="es-ES"/>
          </a:p>
        </p:txBody>
      </p:sp>
      <p:sp>
        <p:nvSpPr>
          <p:cNvPr id="90115" name="Rectangle 2"/>
          <p:cNvSpPr>
            <a:spLocks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r>
              <a:rPr lang="es-ES" smtClean="0"/>
              <a:t>ADP administra la Base de Datos de las personas. para lo cual se debe diseñar la Organización de la Compañía y todas las tablas de configuración necesarias.</a:t>
            </a:r>
          </a:p>
          <a:p>
            <a:pPr eaLnBrk="1" hangingPunct="1"/>
            <a:r>
              <a:rPr lang="es-ES" smtClean="0"/>
              <a:t>Se gestionan todas las licencias y la Gestión Integral de Vacaciones.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891A36B4-5E35-475E-8D88-EE63B82CE7BC}" type="slidenum">
              <a:rPr lang="es-ES"/>
              <a:pPr/>
              <a:t>3</a:t>
            </a:fld>
            <a:endParaRPr lang="es-ES"/>
          </a:p>
        </p:txBody>
      </p:sp>
      <p:sp>
        <p:nvSpPr>
          <p:cNvPr id="63491" name="Rectangle 2"/>
          <p:cNvSpPr>
            <a:spLocks noChangeArrowheads="1" noTextEdit="1"/>
          </p:cNvSpPr>
          <p:nvPr>
            <p:ph type="sldImg"/>
          </p:nvPr>
        </p:nvSpPr>
        <p:spPr>
          <a:solidFill>
            <a:srgbClr val="FFFFFF"/>
          </a:solidFill>
          <a:ln/>
        </p:spPr>
      </p:sp>
      <p:sp>
        <p:nvSpPr>
          <p:cNvPr id="63492" name="Rectangle 3"/>
          <p:cNvSpPr>
            <a:spLocks noChangeArrowheads="1"/>
          </p:cNvSpPr>
          <p:nvPr>
            <p:ph type="body" idx="1"/>
          </p:nvPr>
        </p:nvSpPr>
        <p:spPr>
          <a:solidFill>
            <a:srgbClr val="FFFFFF"/>
          </a:solidFill>
          <a:ln>
            <a:solidFill>
              <a:srgbClr val="000000"/>
            </a:solidFill>
          </a:ln>
        </p:spPr>
        <p:txBody>
          <a:bodyPr/>
          <a:lstStyle/>
          <a:p>
            <a:pPr eaLnBrk="1" hangingPunct="1"/>
            <a:r>
              <a:rPr lang="es-ES" smtClean="0"/>
              <a:t>Arquitectura de desarrollo de RH Pro X2 R3</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76ABE869-E1CA-4F33-B23C-CB5F0C0996FC}" type="slidenum">
              <a:rPr lang="es-ES"/>
              <a:pPr/>
              <a:t>30</a:t>
            </a:fld>
            <a:endParaRPr lang="es-ES"/>
          </a:p>
        </p:txBody>
      </p:sp>
      <p:sp>
        <p:nvSpPr>
          <p:cNvPr id="88067" name="Rectangle 2"/>
          <p:cNvSpPr>
            <a:spLocks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r>
              <a:rPr lang="en-US" smtClean="0"/>
              <a:t>Otras de las columnas vertebrales de la base de datos de ADP y que se utilizan en TODO RH Pro.</a:t>
            </a:r>
            <a:endParaRPr lang="es-E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509B22BB-8D17-4FE2-9F09-03BED5666DC3}" type="slidenum">
              <a:rPr lang="es-ES"/>
              <a:pPr/>
              <a:t>31</a:t>
            </a:fld>
            <a:endParaRPr lang="es-ES"/>
          </a:p>
        </p:txBody>
      </p:sp>
      <p:sp>
        <p:nvSpPr>
          <p:cNvPr id="90115" name="Rectangle 2"/>
          <p:cNvSpPr>
            <a:spLocks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r>
              <a:rPr lang="es-ES" smtClean="0"/>
              <a:t>ADP administra la Base de Datos de las personas. para lo cual se debe diseñar la Organización de la Compañía y todas las tablas de configuración necesarias.</a:t>
            </a:r>
          </a:p>
          <a:p>
            <a:pPr eaLnBrk="1" hangingPunct="1"/>
            <a:r>
              <a:rPr lang="es-ES" smtClean="0"/>
              <a:t>Se gestionan todas las licencias y la Gestión Integral de Vacaciones.</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EAD4BBC5-7E24-457E-8D5A-062CE4435C6A}" type="slidenum">
              <a:rPr lang="es-ES"/>
              <a:pPr/>
              <a:t>32</a:t>
            </a:fld>
            <a:endParaRPr lang="es-ES"/>
          </a:p>
        </p:txBody>
      </p:sp>
      <p:sp>
        <p:nvSpPr>
          <p:cNvPr id="91139" name="Rectangle 2"/>
          <p:cNvSpPr>
            <a:spLocks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r>
              <a:rPr lang="en-US" smtClean="0"/>
              <a:t>Este SLIDE y el PROXIMOS son avanzados, evaluar si se deben presentar</a:t>
            </a:r>
            <a:endParaRPr lang="es-E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657DEAD7-5FF8-4478-9EDB-B719EAECD458}" type="slidenum">
              <a:rPr lang="es-ES"/>
              <a:pPr/>
              <a:t>33</a:t>
            </a:fld>
            <a:endParaRPr lang="es-ES"/>
          </a:p>
        </p:txBody>
      </p:sp>
      <p:sp>
        <p:nvSpPr>
          <p:cNvPr id="92163" name="Rectangle 2"/>
          <p:cNvSpPr>
            <a:spLocks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r>
              <a:rPr lang="es-ES" smtClean="0"/>
              <a:t>ADP administra la Base de Datos de las personas. para lo cual se debe diseñar la Organización de la Compañía y todas las tablas de configuración necesarias.</a:t>
            </a:r>
          </a:p>
          <a:p>
            <a:pPr eaLnBrk="1" hangingPunct="1"/>
            <a:r>
              <a:rPr lang="es-ES" smtClean="0"/>
              <a:t>Se gestionan todas las licencias y la Gestión Integral de Vacaciones.</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A76DE915-F5AA-45CE-A601-5BBE489F97AF}" type="slidenum">
              <a:rPr lang="es-ES"/>
              <a:pPr/>
              <a:t>34</a:t>
            </a:fld>
            <a:endParaRPr lang="es-ES"/>
          </a:p>
        </p:txBody>
      </p:sp>
      <p:sp>
        <p:nvSpPr>
          <p:cNvPr id="93187" name="Rectangle 2"/>
          <p:cNvSpPr>
            <a:spLocks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r>
              <a:rPr lang="en-US" smtClean="0"/>
              <a:t>Este SLIDE y el PROXIMOS son avanzados, evaluar si se deben presentar</a:t>
            </a:r>
            <a:endParaRPr lang="es-E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C55786C7-3DCB-45C1-998D-1ABC2B5D4A52}" type="slidenum">
              <a:rPr lang="es-ES"/>
              <a:pPr/>
              <a:t>35</a:t>
            </a:fld>
            <a:endParaRPr lang="es-ES"/>
          </a:p>
        </p:txBody>
      </p:sp>
      <p:sp>
        <p:nvSpPr>
          <p:cNvPr id="94211" name="Rectangle 2"/>
          <p:cNvSpPr>
            <a:spLocks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r>
              <a:rPr lang="es-ES" smtClean="0"/>
              <a:t>ADP administra la Base de Datos de las personas. para lo cual se debe diseñar la Organización de la Compañía y todas las tablas de configuración necesarias.</a:t>
            </a:r>
          </a:p>
          <a:p>
            <a:pPr eaLnBrk="1" hangingPunct="1"/>
            <a:r>
              <a:rPr lang="es-ES" smtClean="0"/>
              <a:t>Se gestionan todas las licencias y la Gestión Integral de Vacaciones.</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A84E9115-D06B-4736-A3A7-073EAD5E40D5}" type="slidenum">
              <a:rPr lang="es-ES"/>
              <a:pPr/>
              <a:t>36</a:t>
            </a:fld>
            <a:endParaRPr lang="es-ES"/>
          </a:p>
        </p:txBody>
      </p:sp>
      <p:sp>
        <p:nvSpPr>
          <p:cNvPr id="95235" name="Rectangle 2"/>
          <p:cNvSpPr>
            <a:spLocks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r>
              <a:rPr lang="en-US" smtClean="0"/>
              <a:t>Este SLIDE y el PROXIMOS son avanzados, evaluar si se deben presentar</a:t>
            </a:r>
            <a:endParaRPr lang="es-E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37D61B61-E0F1-4708-BE49-84214822B3A1}" type="slidenum">
              <a:rPr lang="es-ES"/>
              <a:pPr/>
              <a:t>37</a:t>
            </a:fld>
            <a:endParaRPr lang="es-ES"/>
          </a:p>
        </p:txBody>
      </p:sp>
      <p:sp>
        <p:nvSpPr>
          <p:cNvPr id="96259" name="Rectangle 2"/>
          <p:cNvSpPr>
            <a:spLocks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eaLnBrk="1" hangingPunct="1"/>
            <a:r>
              <a:rPr lang="es-ES" smtClean="0"/>
              <a:t>DER de Licencias con sus complementos y GIV</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3396D20E-6CE6-4547-9C5F-5D46820A5FC7}" type="slidenum">
              <a:rPr lang="es-ES"/>
              <a:pPr/>
              <a:t>38</a:t>
            </a:fld>
            <a:endParaRPr lang="es-ES"/>
          </a:p>
        </p:txBody>
      </p:sp>
      <p:sp>
        <p:nvSpPr>
          <p:cNvPr id="97283" name="Rectangle 2"/>
          <p:cNvSpPr>
            <a:spLocks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eaLnBrk="1" hangingPunct="1"/>
            <a:r>
              <a:rPr lang="es-ES" smtClean="0"/>
              <a:t>DER de Licencias con sus complementos y GIV</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081D44BF-BDE1-4812-AEE7-6A13BDB67924}" type="slidenum">
              <a:rPr lang="es-ES"/>
              <a:pPr/>
              <a:t>39</a:t>
            </a:fld>
            <a:endParaRPr lang="es-ES"/>
          </a:p>
        </p:txBody>
      </p:sp>
      <p:sp>
        <p:nvSpPr>
          <p:cNvPr id="98307" name="Rectangle 2"/>
          <p:cNvSpPr>
            <a:spLocks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pPr eaLnBrk="1" hangingPunct="1"/>
            <a:r>
              <a:rPr lang="en-US" smtClean="0"/>
              <a:t>Este SLIDE y el PROXIMOS son avanzados, evaluar si se deben presentar</a:t>
            </a:r>
            <a:endParaRPr lang="es-E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8E655379-0B0C-4B3A-B6E9-7B4840A125B1}" type="slidenum">
              <a:rPr lang="es-ES"/>
              <a:pPr/>
              <a:t>4</a:t>
            </a:fld>
            <a:endParaRPr lang="es-ES"/>
          </a:p>
        </p:txBody>
      </p:sp>
      <p:sp>
        <p:nvSpPr>
          <p:cNvPr id="64515" name="Rectangle 2"/>
          <p:cNvSpPr>
            <a:spLocks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r>
              <a:rPr lang="es-ES_tradnl" smtClean="0"/>
              <a:t>Requisitos indispensables para aprovechar el curso.</a:t>
            </a:r>
            <a:endParaRPr lang="es-E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26502085-6089-4C3E-9EDE-9C6E9B63FA20}" type="slidenum">
              <a:rPr lang="es-ES"/>
              <a:pPr/>
              <a:t>40</a:t>
            </a:fld>
            <a:endParaRPr lang="es-ES"/>
          </a:p>
        </p:txBody>
      </p:sp>
      <p:sp>
        <p:nvSpPr>
          <p:cNvPr id="99331" name="Rectangle 2"/>
          <p:cNvSpPr>
            <a:spLocks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pPr eaLnBrk="1" hangingPunct="1"/>
            <a:r>
              <a:rPr lang="es-ES" smtClean="0"/>
              <a:t>DER de Licencias con sus complementos y GIV</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1350F150-68A8-4C0C-8965-77A844A399F6}" type="slidenum">
              <a:rPr lang="es-ES"/>
              <a:pPr/>
              <a:t>41</a:t>
            </a:fld>
            <a:endParaRPr lang="es-ES"/>
          </a:p>
        </p:txBody>
      </p:sp>
      <p:sp>
        <p:nvSpPr>
          <p:cNvPr id="100355" name="Rectangle 2"/>
          <p:cNvSpPr>
            <a:spLocks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pPr eaLnBrk="1" hangingPunct="1"/>
            <a:r>
              <a:rPr lang="en-US" smtClean="0"/>
              <a:t>Este SLIDE y el PROXIMOS son avanzados, evaluar si se deben presentar</a:t>
            </a:r>
            <a:endParaRPr lang="es-E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067B6B2F-0810-4B49-9228-F6DB64B5FBC1}" type="slidenum">
              <a:rPr lang="es-ES"/>
              <a:pPr/>
              <a:t>42</a:t>
            </a:fld>
            <a:endParaRPr lang="es-ES"/>
          </a:p>
        </p:txBody>
      </p:sp>
      <p:sp>
        <p:nvSpPr>
          <p:cNvPr id="101379" name="Rectangle 2"/>
          <p:cNvSpPr>
            <a:spLocks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r>
              <a:rPr lang="es-ES" smtClean="0"/>
              <a:t>DER de Licencias con sus complementos y GIV</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9F5636FC-2D54-4E1D-A177-64999760089F}" type="slidenum">
              <a:rPr lang="es-ES"/>
              <a:pPr/>
              <a:t>43</a:t>
            </a:fld>
            <a:endParaRPr lang="es-ES"/>
          </a:p>
        </p:txBody>
      </p:sp>
      <p:sp>
        <p:nvSpPr>
          <p:cNvPr id="102403" name="Rectangle 2"/>
          <p:cNvSpPr>
            <a:spLocks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r>
              <a:rPr lang="es-ES" smtClean="0"/>
              <a:t>DER de Licencias con sus complementos y GIV</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BEF11CF3-D611-4115-B269-68D0EAD259E7}" type="slidenum">
              <a:rPr lang="es-ES"/>
              <a:pPr/>
              <a:t>44</a:t>
            </a:fld>
            <a:endParaRPr lang="es-ES"/>
          </a:p>
        </p:txBody>
      </p:sp>
      <p:sp>
        <p:nvSpPr>
          <p:cNvPr id="103427" name="Rectangle 2"/>
          <p:cNvSpPr>
            <a:spLocks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r>
              <a:rPr lang="en-US" smtClean="0"/>
              <a:t>Este SLIDE y el PROXIMOS son avanzados, evaluar si se deben presentar</a:t>
            </a:r>
            <a:endParaRPr lang="es-E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34A9A8D9-5836-45AB-8D0F-409B2A5DF1B5}" type="slidenum">
              <a:rPr lang="es-ES"/>
              <a:pPr/>
              <a:t>45</a:t>
            </a:fld>
            <a:endParaRPr lang="es-ES"/>
          </a:p>
        </p:txBody>
      </p:sp>
      <p:sp>
        <p:nvSpPr>
          <p:cNvPr id="104451" name="Rectangle 2"/>
          <p:cNvSpPr>
            <a:spLocks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pPr eaLnBrk="1" hangingPunct="1"/>
            <a:r>
              <a:rPr lang="es-ES" smtClean="0"/>
              <a:t>DER de Licencias con sus complementos y GIV</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9709F355-DD6F-4704-B9E2-C9E255D80C74}" type="slidenum">
              <a:rPr lang="es-ES"/>
              <a:pPr/>
              <a:t>46</a:t>
            </a:fld>
            <a:endParaRPr lang="es-ES"/>
          </a:p>
        </p:txBody>
      </p:sp>
      <p:sp>
        <p:nvSpPr>
          <p:cNvPr id="105475" name="Rectangle 2"/>
          <p:cNvSpPr>
            <a:spLocks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pPr eaLnBrk="1" hangingPunct="1"/>
            <a:r>
              <a:rPr lang="es-ES" smtClean="0"/>
              <a:t>ADP administra la Base de Datos de las personas. para lo cual se debe diseñar la Organización de la Compañía y todas las tablas de configuración necesarias.</a:t>
            </a:r>
          </a:p>
          <a:p>
            <a:pPr eaLnBrk="1" hangingPunct="1"/>
            <a:r>
              <a:rPr lang="es-ES" smtClean="0"/>
              <a:t>Se gestionan todas las licencias y la Gestión Integral de Vacaciones.</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60E20F55-33BC-440E-9A8A-320023197F73}" type="slidenum">
              <a:rPr lang="es-ES"/>
              <a:pPr/>
              <a:t>47</a:t>
            </a:fld>
            <a:endParaRPr lang="es-ES"/>
          </a:p>
        </p:txBody>
      </p:sp>
      <p:sp>
        <p:nvSpPr>
          <p:cNvPr id="106499" name="Rectangle 2"/>
          <p:cNvSpPr>
            <a:spLocks noChangeArrowheads="1" noTextEdit="1"/>
          </p:cNvSpPr>
          <p:nvPr>
            <p:ph type="sldImg"/>
          </p:nvPr>
        </p:nvSpPr>
        <p:spPr>
          <a:solidFill>
            <a:srgbClr val="FFFFFF"/>
          </a:solidFill>
          <a:ln/>
        </p:spPr>
      </p:sp>
      <p:sp>
        <p:nvSpPr>
          <p:cNvPr id="106500" name="Rectangle 3"/>
          <p:cNvSpPr>
            <a:spLocks noChangeArrowheads="1"/>
          </p:cNvSpPr>
          <p:nvPr>
            <p:ph type="body" idx="1"/>
          </p:nvPr>
        </p:nvSpPr>
        <p:spPr>
          <a:solidFill>
            <a:srgbClr val="FFFFFF"/>
          </a:solidFill>
          <a:ln>
            <a:solidFill>
              <a:srgbClr val="000000"/>
            </a:solidFill>
          </a:ln>
        </p:spPr>
        <p:txBody>
          <a:bodyPr/>
          <a:lstStyle/>
          <a:p>
            <a:pPr eaLnBrk="1" hangingPunct="1"/>
            <a:r>
              <a:rPr lang="es-ES" smtClean="0"/>
              <a:t>ADP administra la Base de Datos de las personas. para lo cual se debe diseñar la Organización de la Compañía y todas las tablas de configuración necesarias.</a:t>
            </a:r>
          </a:p>
          <a:p>
            <a:pPr eaLnBrk="1" hangingPunct="1"/>
            <a:r>
              <a:rPr lang="es-ES" smtClean="0"/>
              <a:t>Se gestionan todas las licencias y la Gestión Integral de Vacaciones.</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1E2C2603-5516-4319-94D8-D28A09A3E2B9}" type="slidenum">
              <a:rPr lang="es-ES"/>
              <a:pPr/>
              <a:t>48</a:t>
            </a:fld>
            <a:endParaRPr lang="es-ES"/>
          </a:p>
        </p:txBody>
      </p:sp>
      <p:sp>
        <p:nvSpPr>
          <p:cNvPr id="107523" name="Rectangle 2"/>
          <p:cNvSpPr>
            <a:spLocks noChangeArrowheads="1" noTextEdit="1"/>
          </p:cNvSpPr>
          <p:nvPr>
            <p:ph type="sldImg"/>
          </p:nvPr>
        </p:nvSpPr>
        <p:spPr>
          <a:solidFill>
            <a:srgbClr val="FFFFFF"/>
          </a:solidFill>
          <a:ln/>
        </p:spPr>
      </p:sp>
      <p:sp>
        <p:nvSpPr>
          <p:cNvPr id="107524" name="Rectangle 3"/>
          <p:cNvSpPr>
            <a:spLocks noChangeArrowheads="1"/>
          </p:cNvSpPr>
          <p:nvPr>
            <p:ph type="body" idx="1"/>
          </p:nvPr>
        </p:nvSpPr>
        <p:spPr>
          <a:solidFill>
            <a:srgbClr val="FFFFFF"/>
          </a:solidFill>
          <a:ln>
            <a:solidFill>
              <a:srgbClr val="000000"/>
            </a:solidFill>
          </a:ln>
        </p:spPr>
        <p:txBody>
          <a:bodyPr/>
          <a:lstStyle/>
          <a:p>
            <a:pPr eaLnBrk="1" hangingPunct="1"/>
            <a:r>
              <a:rPr lang="es-ES" smtClean="0"/>
              <a:t>Generador de Reportes del Módulo de ADP, se pueden hacer vistas a otras tablas. </a:t>
            </a:r>
          </a:p>
          <a:p>
            <a:pPr eaLnBrk="1" hangingPunct="1"/>
            <a:r>
              <a:rPr lang="en-US" smtClean="0"/>
              <a:t>SIEMPRE CON INNER JOIN.</a:t>
            </a:r>
            <a:endParaRPr lang="es-E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9D4CFEC8-EB9D-466E-8AE8-A9CF7CA68DD8}" type="slidenum">
              <a:rPr lang="es-ES"/>
              <a:pPr/>
              <a:t>49</a:t>
            </a:fld>
            <a:endParaRPr lang="es-ES"/>
          </a:p>
        </p:txBody>
      </p:sp>
      <p:sp>
        <p:nvSpPr>
          <p:cNvPr id="108547" name="Rectangle 2"/>
          <p:cNvSpPr>
            <a:spLocks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pPr eaLnBrk="1" hangingPunct="1"/>
            <a:r>
              <a:rPr lang="es-ES" smtClean="0"/>
              <a:t>Generador de Reportes del Módulo de LIQUIDACION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1D92398A-0BBE-4F09-8A11-583940542942}" type="slidenum">
              <a:rPr lang="es-ES"/>
              <a:pPr/>
              <a:t>5</a:t>
            </a:fld>
            <a:endParaRPr lang="es-ES"/>
          </a:p>
        </p:txBody>
      </p:sp>
      <p:sp>
        <p:nvSpPr>
          <p:cNvPr id="65539" name="Rectangle 2"/>
          <p:cNvSpPr>
            <a:spLocks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r>
              <a:rPr lang="es-ES" smtClean="0"/>
              <a:t>Explicación de las 3 capas.</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7FC1168F-A407-4B7B-880C-584EC62F8FCF}" type="slidenum">
              <a:rPr lang="es-ES"/>
              <a:pPr/>
              <a:t>50</a:t>
            </a:fld>
            <a:endParaRPr lang="es-ES"/>
          </a:p>
        </p:txBody>
      </p:sp>
      <p:sp>
        <p:nvSpPr>
          <p:cNvPr id="109571" name="Rectangle 2"/>
          <p:cNvSpPr>
            <a:spLocks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pPr eaLnBrk="1" hangingPunct="1"/>
            <a:r>
              <a:rPr lang="es-ES" smtClean="0"/>
              <a:t>Resumen de Instalación de RH Pro, ver documento de instalación que tiene 20 carillas.</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278344DE-5F67-463B-85AA-A5809114B36B}" type="slidenum">
              <a:rPr lang="es-ES"/>
              <a:pPr/>
              <a:t>51</a:t>
            </a:fld>
            <a:endParaRPr lang="es-ES"/>
          </a:p>
        </p:txBody>
      </p:sp>
      <p:sp>
        <p:nvSpPr>
          <p:cNvPr id="110595" name="Rectangle 2"/>
          <p:cNvSpPr>
            <a:spLocks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pPr eaLnBrk="1" hangingPunct="1"/>
            <a:r>
              <a:rPr lang="es-ES" smtClean="0"/>
              <a:t>ADP administra la Base de Datos de las personas. para lo cual se debe diseñar la Organización de la Compañía y todas las tablas de configuración necesarias.</a:t>
            </a:r>
          </a:p>
          <a:p>
            <a:pPr eaLnBrk="1" hangingPunct="1"/>
            <a:r>
              <a:rPr lang="es-ES" smtClean="0"/>
              <a:t>Se gestionan todas las licencias y la Gestión Integral de Vacaciones.</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808F9CA3-8F28-4B9A-BB8B-2B10A1F5D6AE}" type="slidenum">
              <a:rPr lang="es-ES"/>
              <a:pPr/>
              <a:t>52</a:t>
            </a:fld>
            <a:endParaRPr lang="es-ES"/>
          </a:p>
        </p:txBody>
      </p:sp>
      <p:sp>
        <p:nvSpPr>
          <p:cNvPr id="111619" name="Rectangle 2"/>
          <p:cNvSpPr>
            <a:spLocks noChangeArrowheads="1" noTextEdit="1"/>
          </p:cNvSpPr>
          <p:nvPr>
            <p:ph type="sldImg"/>
          </p:nvPr>
        </p:nvSpPr>
        <p:spPr>
          <a:ln/>
        </p:spPr>
      </p:sp>
      <p:sp>
        <p:nvSpPr>
          <p:cNvPr id="111620" name="Rectangle 3"/>
          <p:cNvSpPr>
            <a:spLocks noGrp="1" noChangeArrowheads="1"/>
          </p:cNvSpPr>
          <p:nvPr>
            <p:ph type="body" idx="1"/>
          </p:nvPr>
        </p:nvSpPr>
        <p:spPr>
          <a:noFill/>
          <a:ln/>
        </p:spPr>
        <p:txBody>
          <a:bodyPr/>
          <a:lstStyle/>
          <a:p>
            <a:pPr eaLnBrk="1" hangingPunct="1"/>
            <a:r>
              <a:rPr lang="es-ES" smtClean="0"/>
              <a:t>ADP administra la Base de Datos de las personas. para lo cual se debe diseñar la Organización de la Compañía y todas las tablas de configuración necesarias.</a:t>
            </a:r>
          </a:p>
          <a:p>
            <a:pPr eaLnBrk="1" hangingPunct="1"/>
            <a:r>
              <a:rPr lang="es-ES" smtClean="0"/>
              <a:t>Se gestionan todas las licencias y la Gestión Integral de Vacaciones.</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9173307C-1F52-457E-AFD8-78461CCF85FB}" type="slidenum">
              <a:rPr lang="es-ES"/>
              <a:pPr/>
              <a:t>53</a:t>
            </a:fld>
            <a:endParaRPr lang="es-ES"/>
          </a:p>
        </p:txBody>
      </p:sp>
      <p:sp>
        <p:nvSpPr>
          <p:cNvPr id="112643" name="Rectangle 2"/>
          <p:cNvSpPr>
            <a:spLocks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pPr eaLnBrk="1" hangingPunct="1"/>
            <a:r>
              <a:rPr lang="es-ES" smtClean="0"/>
              <a:t>Alcance del Mantenimiento Estándar Directo de RH Pro</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ADC682E1-71DB-41B2-9E60-DC49B54E89C5}" type="slidenum">
              <a:rPr lang="es-ES"/>
              <a:pPr/>
              <a:t>6</a:t>
            </a:fld>
            <a:endParaRPr lang="es-ES"/>
          </a:p>
        </p:txBody>
      </p:sp>
      <p:sp>
        <p:nvSpPr>
          <p:cNvPr id="66563" name="Rectangle 2"/>
          <p:cNvSpPr>
            <a:spLocks noChangeArrowheads="1" noTextEdit="1"/>
          </p:cNvSpPr>
          <p:nvPr>
            <p:ph type="sldImg"/>
          </p:nvPr>
        </p:nvSpPr>
        <p:spPr>
          <a:solidFill>
            <a:srgbClr val="FFFFFF"/>
          </a:solidFill>
          <a:ln/>
        </p:spPr>
      </p:sp>
      <p:sp>
        <p:nvSpPr>
          <p:cNvPr id="66564" name="Rectangle 3"/>
          <p:cNvSpPr>
            <a:spLocks noChangeArrowheads="1"/>
          </p:cNvSpPr>
          <p:nvPr>
            <p:ph type="body" idx="1"/>
          </p:nvPr>
        </p:nvSpPr>
        <p:spPr>
          <a:solidFill>
            <a:srgbClr val="FFFFFF"/>
          </a:solidFill>
          <a:ln>
            <a:solidFill>
              <a:srgbClr val="000000"/>
            </a:solidFill>
          </a:ln>
        </p:spPr>
        <p:txBody>
          <a:bodyPr/>
          <a:lstStyle/>
          <a:p>
            <a:pPr eaLnBrk="1" hangingPunct="1"/>
            <a:r>
              <a:rPr lang="es-ES" smtClean="0"/>
              <a:t>Requerimientos generales, en detalle ver el PDF que esta en la WEB</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BBB222F5-31C8-4A3B-880B-2ADE9970905E}" type="slidenum">
              <a:rPr lang="es-ES"/>
              <a:pPr/>
              <a:t>7</a:t>
            </a:fld>
            <a:endParaRPr lang="es-ES"/>
          </a:p>
        </p:txBody>
      </p:sp>
      <p:sp>
        <p:nvSpPr>
          <p:cNvPr id="67587" name="Rectangle 2"/>
          <p:cNvSpPr>
            <a:spLocks noChangeArrowheads="1" noTextEdit="1"/>
          </p:cNvSpPr>
          <p:nvPr>
            <p:ph type="sldImg"/>
          </p:nvPr>
        </p:nvSpPr>
        <p:spPr>
          <a:solidFill>
            <a:srgbClr val="FFFFFF"/>
          </a:solidFill>
          <a:ln/>
        </p:spPr>
      </p:sp>
      <p:sp>
        <p:nvSpPr>
          <p:cNvPr id="67588" name="Rectangle 3"/>
          <p:cNvSpPr>
            <a:spLocks noChangeArrowheads="1"/>
          </p:cNvSpPr>
          <p:nvPr>
            <p:ph type="body" idx="1"/>
          </p:nvPr>
        </p:nvSpPr>
        <p:spPr>
          <a:solidFill>
            <a:srgbClr val="FFFFFF"/>
          </a:solidFill>
          <a:ln>
            <a:solidFill>
              <a:srgbClr val="000000"/>
            </a:solidFill>
          </a:ln>
        </p:spPr>
        <p:txBody>
          <a:bodyPr/>
          <a:lstStyle/>
          <a:p>
            <a:pPr eaLnBrk="1" hangingPunct="1"/>
            <a:r>
              <a:rPr lang="es-ES" smtClean="0"/>
              <a:t>Diagrama Macro de Capas de RH Pro</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0A4F1C12-5B2D-4493-86AB-A949F9178106}" type="slidenum">
              <a:rPr lang="es-ES"/>
              <a:pPr/>
              <a:t>8</a:t>
            </a:fld>
            <a:endParaRPr lang="es-ES"/>
          </a:p>
        </p:txBody>
      </p:sp>
      <p:sp>
        <p:nvSpPr>
          <p:cNvPr id="68611" name="Rectangle 2"/>
          <p:cNvSpPr>
            <a:spLocks noChangeArrowheads="1" noTextEdit="1"/>
          </p:cNvSpPr>
          <p:nvPr>
            <p:ph type="sldImg"/>
          </p:nvPr>
        </p:nvSpPr>
        <p:spPr>
          <a:solidFill>
            <a:srgbClr val="FFFFFF"/>
          </a:solidFill>
          <a:ln/>
        </p:spPr>
      </p:sp>
      <p:sp>
        <p:nvSpPr>
          <p:cNvPr id="68612" name="Rectangle 3"/>
          <p:cNvSpPr>
            <a:spLocks noChangeArrowheads="1"/>
          </p:cNvSpPr>
          <p:nvPr>
            <p:ph type="body" idx="1"/>
          </p:nvPr>
        </p:nvSpPr>
        <p:spPr>
          <a:solidFill>
            <a:srgbClr val="FFFFFF"/>
          </a:solidFill>
          <a:ln>
            <a:solidFill>
              <a:srgbClr val="000000"/>
            </a:solidFill>
          </a:ln>
        </p:spPr>
        <p:txBody>
          <a:bodyPr/>
          <a:lstStyle/>
          <a:p>
            <a:pPr eaLnBrk="1" hangingPunct="1"/>
            <a:r>
              <a:rPr lang="en-US" smtClean="0"/>
              <a:t>Seguridad propia de la aplicación e independiente del entorno.</a:t>
            </a:r>
            <a:endParaRPr lang="es-E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7425DFFF-D740-41C2-8CF7-47F07A61579A}" type="slidenum">
              <a:rPr lang="es-ES"/>
              <a:pPr/>
              <a:t>9</a:t>
            </a:fld>
            <a:endParaRPr lang="es-ES"/>
          </a:p>
        </p:txBody>
      </p:sp>
      <p:sp>
        <p:nvSpPr>
          <p:cNvPr id="69635" name="Rectangle 2"/>
          <p:cNvSpPr>
            <a:spLocks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r>
              <a:rPr lang="en-US" smtClean="0"/>
              <a:t>Existe una Seguridad integrada adicional, liberada en MAYO de 2010 para NOVELL.</a:t>
            </a:r>
            <a:endParaRPr lang="es-E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s-AR"/>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F000AE45-1E4A-473B-A300-9FE456D1C1A0}" type="slidenum">
              <a:rPr lang="es-ES"/>
              <a:pPr>
                <a:defRPr/>
              </a:pPr>
              <a:t>‹Nº›</a:t>
            </a:fld>
            <a:endParaRPr lang="es-ES"/>
          </a:p>
        </p:txBody>
      </p:sp>
    </p:spTree>
  </p:cSld>
  <p:clrMapOvr>
    <a:masterClrMapping/>
  </p:clrMapOvr>
  <p:transition advClick="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35218F22-059F-4C51-9C6D-DF47AB96F5C1}" type="slidenum">
              <a:rPr lang="es-ES"/>
              <a:pPr>
                <a:defRPr/>
              </a:pPr>
              <a:t>‹Nº›</a:t>
            </a:fld>
            <a:endParaRPr lang="es-ES"/>
          </a:p>
        </p:txBody>
      </p:sp>
    </p:spTree>
  </p:cSld>
  <p:clrMapOvr>
    <a:masterClrMapping/>
  </p:clrMapOvr>
  <p:transition advClick="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15100" y="609600"/>
            <a:ext cx="1943100" cy="5486400"/>
          </a:xfrm>
        </p:spPr>
        <p:txBody>
          <a:bodyPr vert="eaVert"/>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a:xfrm>
            <a:off x="685800" y="609600"/>
            <a:ext cx="5676900" cy="54864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0F6B1DE8-4515-4DF3-962A-73ECE6295C72}" type="slidenum">
              <a:rPr lang="es-ES"/>
              <a:pPr>
                <a:defRPr/>
              </a:pPr>
              <a:t>‹Nº›</a:t>
            </a:fld>
            <a:endParaRPr lang="es-ES"/>
          </a:p>
        </p:txBody>
      </p:sp>
    </p:spTree>
  </p:cSld>
  <p:clrMapOvr>
    <a:masterClrMapping/>
  </p:clrMapOvr>
  <p:transition advClick="0"/>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ido">
    <p:spTree>
      <p:nvGrpSpPr>
        <p:cNvPr id="1" name=""/>
        <p:cNvGrpSpPr/>
        <p:nvPr/>
      </p:nvGrpSpPr>
      <p:grpSpPr>
        <a:xfrm>
          <a:off x="0" y="0"/>
          <a:ext cx="0" cy="0"/>
          <a:chOff x="0" y="0"/>
          <a:chExt cx="0" cy="0"/>
        </a:xfrm>
      </p:grpSpPr>
      <p:sp>
        <p:nvSpPr>
          <p:cNvPr id="2" name="1 Marcador de contenido"/>
          <p:cNvSpPr>
            <a:spLocks noGrp="1"/>
          </p:cNvSpPr>
          <p:nvPr>
            <p:ph/>
          </p:nvPr>
        </p:nvSpPr>
        <p:spPr>
          <a:xfrm>
            <a:off x="685800" y="609600"/>
            <a:ext cx="7772400" cy="54864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3" name="Rectangle 4"/>
          <p:cNvSpPr>
            <a:spLocks noGrp="1" noChangeArrowheads="1"/>
          </p:cNvSpPr>
          <p:nvPr>
            <p:ph type="dt" sz="half" idx="10"/>
          </p:nvPr>
        </p:nvSpPr>
        <p:spPr>
          <a:ln/>
        </p:spPr>
        <p:txBody>
          <a:bodyPr/>
          <a:lstStyle>
            <a:lvl1pPr>
              <a:defRPr/>
            </a:lvl1pPr>
          </a:lstStyle>
          <a:p>
            <a:pPr>
              <a:defRPr/>
            </a:pPr>
            <a:endParaRPr lang="es-ES"/>
          </a:p>
        </p:txBody>
      </p:sp>
      <p:sp>
        <p:nvSpPr>
          <p:cNvPr id="4" name="Rectangle 5"/>
          <p:cNvSpPr>
            <a:spLocks noGrp="1" noChangeArrowheads="1"/>
          </p:cNvSpPr>
          <p:nvPr>
            <p:ph type="ftr" sz="quarter" idx="11"/>
          </p:nvPr>
        </p:nvSpPr>
        <p:spPr>
          <a:ln/>
        </p:spPr>
        <p:txBody>
          <a:bodyPr/>
          <a:lstStyle>
            <a:lvl1pPr>
              <a:defRPr/>
            </a:lvl1pPr>
          </a:lstStyle>
          <a:p>
            <a:pPr>
              <a:defRPr/>
            </a:pPr>
            <a:endParaRPr lang="es-ES"/>
          </a:p>
        </p:txBody>
      </p:sp>
      <p:sp>
        <p:nvSpPr>
          <p:cNvPr id="5" name="Rectangle 6"/>
          <p:cNvSpPr>
            <a:spLocks noGrp="1" noChangeArrowheads="1"/>
          </p:cNvSpPr>
          <p:nvPr>
            <p:ph type="sldNum" sz="quarter" idx="12"/>
          </p:nvPr>
        </p:nvSpPr>
        <p:spPr>
          <a:ln/>
        </p:spPr>
        <p:txBody>
          <a:bodyPr/>
          <a:lstStyle>
            <a:lvl1pPr>
              <a:defRPr/>
            </a:lvl1pPr>
          </a:lstStyle>
          <a:p>
            <a:pPr>
              <a:defRPr/>
            </a:pPr>
            <a:fld id="{69839475-BF3F-44AA-84F9-638CC886C819}" type="slidenum">
              <a:rPr lang="es-ES"/>
              <a:pPr>
                <a:defRPr/>
              </a:pPr>
              <a:t>‹Nº›</a:t>
            </a:fld>
            <a:endParaRPr lang="es-ES"/>
          </a:p>
        </p:txBody>
      </p:sp>
    </p:spTree>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3DE59A6B-5C28-4214-A557-C60CBEC7088E}" type="slidenum">
              <a:rPr lang="es-ES"/>
              <a:pPr>
                <a:defRPr/>
              </a:pPr>
              <a:t>‹Nº›</a:t>
            </a:fld>
            <a:endParaRPr lang="es-ES"/>
          </a:p>
        </p:txBody>
      </p:sp>
    </p:spTree>
  </p:cSld>
  <p:clrMapOvr>
    <a:masterClrMapping/>
  </p:clrMapOvr>
  <p:transition advClick="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934648F0-DE68-450C-91BF-2C522CD05D5F}" type="slidenum">
              <a:rPr lang="es-ES"/>
              <a:pPr>
                <a:defRPr/>
              </a:pPr>
              <a:t>‹Nº›</a:t>
            </a:fld>
            <a:endParaRPr lang="es-ES"/>
          </a:p>
        </p:txBody>
      </p:sp>
    </p:spTree>
  </p:cSld>
  <p:clrMapOvr>
    <a:masterClrMapping/>
  </p:clrMapOvr>
  <p:transition advClick="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0CCB9101-1854-4CCF-8F62-7F2A31121C8E}" type="slidenum">
              <a:rPr lang="es-ES"/>
              <a:pPr>
                <a:defRPr/>
              </a:pPr>
              <a:t>‹Nº›</a:t>
            </a:fld>
            <a:endParaRPr lang="es-ES"/>
          </a:p>
        </p:txBody>
      </p:sp>
    </p:spTree>
  </p:cSld>
  <p:clrMapOvr>
    <a:masterClrMapping/>
  </p:clrMapOvr>
  <p:transition advClick="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7" name="Rectangle 4"/>
          <p:cNvSpPr>
            <a:spLocks noGrp="1" noChangeArrowheads="1"/>
          </p:cNvSpPr>
          <p:nvPr>
            <p:ph type="dt" sz="half" idx="10"/>
          </p:nvPr>
        </p:nvSpPr>
        <p:spPr>
          <a:ln/>
        </p:spPr>
        <p:txBody>
          <a:bodyPr/>
          <a:lstStyle>
            <a:lvl1pPr>
              <a:defRPr/>
            </a:lvl1pPr>
          </a:lstStyle>
          <a:p>
            <a:pPr>
              <a:defRPr/>
            </a:pPr>
            <a:endParaRPr lang="es-ES"/>
          </a:p>
        </p:txBody>
      </p:sp>
      <p:sp>
        <p:nvSpPr>
          <p:cNvPr id="8" name="Rectangle 5"/>
          <p:cNvSpPr>
            <a:spLocks noGrp="1" noChangeArrowheads="1"/>
          </p:cNvSpPr>
          <p:nvPr>
            <p:ph type="ftr" sz="quarter" idx="11"/>
          </p:nvPr>
        </p:nvSpPr>
        <p:spPr>
          <a:ln/>
        </p:spPr>
        <p:txBody>
          <a:bodyPr/>
          <a:lstStyle>
            <a:lvl1pPr>
              <a:defRPr/>
            </a:lvl1pPr>
          </a:lstStyle>
          <a:p>
            <a:pPr>
              <a:defRPr/>
            </a:pPr>
            <a:endParaRPr lang="es-ES"/>
          </a:p>
        </p:txBody>
      </p:sp>
      <p:sp>
        <p:nvSpPr>
          <p:cNvPr id="9" name="Rectangle 6"/>
          <p:cNvSpPr>
            <a:spLocks noGrp="1" noChangeArrowheads="1"/>
          </p:cNvSpPr>
          <p:nvPr>
            <p:ph type="sldNum" sz="quarter" idx="12"/>
          </p:nvPr>
        </p:nvSpPr>
        <p:spPr>
          <a:ln/>
        </p:spPr>
        <p:txBody>
          <a:bodyPr/>
          <a:lstStyle>
            <a:lvl1pPr>
              <a:defRPr/>
            </a:lvl1pPr>
          </a:lstStyle>
          <a:p>
            <a:pPr>
              <a:defRPr/>
            </a:pPr>
            <a:fld id="{D59C7B1A-7363-48C6-B17D-531734D5EFB5}" type="slidenum">
              <a:rPr lang="es-ES"/>
              <a:pPr>
                <a:defRPr/>
              </a:pPr>
              <a:t>‹Nº›</a:t>
            </a:fld>
            <a:endParaRPr lang="es-ES"/>
          </a:p>
        </p:txBody>
      </p:sp>
    </p:spTree>
  </p:cSld>
  <p:clrMapOvr>
    <a:masterClrMapping/>
  </p:clrMapOvr>
  <p:transition advClick="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Rectangle 4"/>
          <p:cNvSpPr>
            <a:spLocks noGrp="1" noChangeArrowheads="1"/>
          </p:cNvSpPr>
          <p:nvPr>
            <p:ph type="dt" sz="half" idx="10"/>
          </p:nvPr>
        </p:nvSpPr>
        <p:spPr>
          <a:ln/>
        </p:spPr>
        <p:txBody>
          <a:bodyPr/>
          <a:lstStyle>
            <a:lvl1pPr>
              <a:defRPr/>
            </a:lvl1pPr>
          </a:lstStyle>
          <a:p>
            <a:pPr>
              <a:defRPr/>
            </a:pPr>
            <a:endParaRPr lang="es-ES"/>
          </a:p>
        </p:txBody>
      </p:sp>
      <p:sp>
        <p:nvSpPr>
          <p:cNvPr id="4" name="Rectangle 5"/>
          <p:cNvSpPr>
            <a:spLocks noGrp="1" noChangeArrowheads="1"/>
          </p:cNvSpPr>
          <p:nvPr>
            <p:ph type="ftr" sz="quarter" idx="11"/>
          </p:nvPr>
        </p:nvSpPr>
        <p:spPr>
          <a:ln/>
        </p:spPr>
        <p:txBody>
          <a:bodyPr/>
          <a:lstStyle>
            <a:lvl1pPr>
              <a:defRPr/>
            </a:lvl1pPr>
          </a:lstStyle>
          <a:p>
            <a:pPr>
              <a:defRPr/>
            </a:pPr>
            <a:endParaRPr lang="es-ES"/>
          </a:p>
        </p:txBody>
      </p:sp>
      <p:sp>
        <p:nvSpPr>
          <p:cNvPr id="5" name="Rectangle 6"/>
          <p:cNvSpPr>
            <a:spLocks noGrp="1" noChangeArrowheads="1"/>
          </p:cNvSpPr>
          <p:nvPr>
            <p:ph type="sldNum" sz="quarter" idx="12"/>
          </p:nvPr>
        </p:nvSpPr>
        <p:spPr>
          <a:ln/>
        </p:spPr>
        <p:txBody>
          <a:bodyPr/>
          <a:lstStyle>
            <a:lvl1pPr>
              <a:defRPr/>
            </a:lvl1pPr>
          </a:lstStyle>
          <a:p>
            <a:pPr>
              <a:defRPr/>
            </a:pPr>
            <a:fld id="{5DC157DD-00DF-45D1-84A4-706AB2235FEF}" type="slidenum">
              <a:rPr lang="es-ES"/>
              <a:pPr>
                <a:defRPr/>
              </a:pPr>
              <a:t>‹Nº›</a:t>
            </a:fld>
            <a:endParaRPr lang="es-ES"/>
          </a:p>
        </p:txBody>
      </p:sp>
    </p:spTree>
  </p:cSld>
  <p:clrMapOvr>
    <a:masterClrMapping/>
  </p:clrMapOvr>
  <p:transition advClick="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s-ES"/>
          </a:p>
        </p:txBody>
      </p:sp>
      <p:sp>
        <p:nvSpPr>
          <p:cNvPr id="3" name="Rectangle 5"/>
          <p:cNvSpPr>
            <a:spLocks noGrp="1" noChangeArrowheads="1"/>
          </p:cNvSpPr>
          <p:nvPr>
            <p:ph type="ftr" sz="quarter" idx="11"/>
          </p:nvPr>
        </p:nvSpPr>
        <p:spPr>
          <a:ln/>
        </p:spPr>
        <p:txBody>
          <a:bodyPr/>
          <a:lstStyle>
            <a:lvl1pPr>
              <a:defRPr/>
            </a:lvl1pPr>
          </a:lstStyle>
          <a:p>
            <a:pPr>
              <a:defRPr/>
            </a:pPr>
            <a:endParaRPr lang="es-ES"/>
          </a:p>
        </p:txBody>
      </p:sp>
      <p:sp>
        <p:nvSpPr>
          <p:cNvPr id="4" name="Rectangle 6"/>
          <p:cNvSpPr>
            <a:spLocks noGrp="1" noChangeArrowheads="1"/>
          </p:cNvSpPr>
          <p:nvPr>
            <p:ph type="sldNum" sz="quarter" idx="12"/>
          </p:nvPr>
        </p:nvSpPr>
        <p:spPr>
          <a:ln/>
        </p:spPr>
        <p:txBody>
          <a:bodyPr/>
          <a:lstStyle>
            <a:lvl1pPr>
              <a:defRPr/>
            </a:lvl1pPr>
          </a:lstStyle>
          <a:p>
            <a:pPr>
              <a:defRPr/>
            </a:pPr>
            <a:fld id="{28FD4873-E221-452C-882E-62065902CC3D}" type="slidenum">
              <a:rPr lang="es-ES"/>
              <a:pPr>
                <a:defRPr/>
              </a:pPr>
              <a:t>‹Nº›</a:t>
            </a:fld>
            <a:endParaRPr lang="es-ES"/>
          </a:p>
        </p:txBody>
      </p:sp>
    </p:spTree>
  </p:cSld>
  <p:clrMapOvr>
    <a:masterClrMapping/>
  </p:clrMapOvr>
  <p:transition advClick="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425ADA0F-28F8-48C6-B6B1-DB91DF405F00}" type="slidenum">
              <a:rPr lang="es-ES"/>
              <a:pPr>
                <a:defRPr/>
              </a:pPr>
              <a:t>‹Nº›</a:t>
            </a:fld>
            <a:endParaRPr lang="es-ES"/>
          </a:p>
        </p:txBody>
      </p:sp>
    </p:spTree>
  </p:cSld>
  <p:clrMapOvr>
    <a:masterClrMapping/>
  </p:clrMapOvr>
  <p:transition advClick="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AR"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80DDF504-E148-4864-BF29-C55DB81F1B4D}" type="slidenum">
              <a:rPr lang="es-ES"/>
              <a:pPr>
                <a:defRPr/>
              </a:pPr>
              <a:t>‹Nº›</a:t>
            </a:fld>
            <a:endParaRPr lang="es-ES"/>
          </a:p>
        </p:txBody>
      </p:sp>
    </p:spTree>
  </p:cSld>
  <p:clrMapOvr>
    <a:masterClrMapping/>
  </p:clrMapOvr>
  <p:transition advClick="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p>
        </p:txBody>
      </p:sp>
      <p:sp>
        <p:nvSpPr>
          <p:cNvPr id="2051"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vl1pPr>
          </a:lstStyle>
          <a:p>
            <a:pPr>
              <a:defRPr/>
            </a:pPr>
            <a:endParaRPr lang="es-E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vl1pPr>
          </a:lstStyle>
          <a:p>
            <a:pPr>
              <a:defRPr/>
            </a:pPr>
            <a:endParaRPr lang="es-E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vl1pPr>
          </a:lstStyle>
          <a:p>
            <a:pPr>
              <a:defRPr/>
            </a:pPr>
            <a:fld id="{908A40F4-2E8D-47B1-BC14-B7DD0D8913EB}" type="slidenum">
              <a:rPr lang="es-ES"/>
              <a:pPr>
                <a:defRPr/>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advClick="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3.jpeg"/><Relationship Id="rId5" Type="http://schemas.openxmlformats.org/officeDocument/2006/relationships/image" Target="../media/image2.jpeg"/><Relationship Id="rId4" Type="http://schemas.openxmlformats.org/officeDocument/2006/relationships/slide" Target="slide24.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jpeg"/></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image" Target="../media/image3.jpeg"/></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image" Target="../media/image3.jpeg"/></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image" Target="../media/image3.jpeg"/></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image" Target="../media/image3.jpeg"/></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6.xml"/><Relationship Id="rId1" Type="http://schemas.openxmlformats.org/officeDocument/2006/relationships/slideLayout" Target="../slideLayouts/slideLayout12.xml"/><Relationship Id="rId5" Type="http://schemas.openxmlformats.org/officeDocument/2006/relationships/image" Target="../media/image1.jpeg"/><Relationship Id="rId4" Type="http://schemas.openxmlformats.org/officeDocument/2006/relationships/image" Target="../media/image3.jpeg"/></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image" Target="../media/image3.jpeg"/></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jpeg"/></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1.jpeg"/><Relationship Id="rId7"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jpeg"/></Relationships>
</file>

<file path=ppt/slides/_rels/slide2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image" Target="../media/image3.jpeg"/></Relationships>
</file>

<file path=ppt/slides/_rels/slide2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image" Target="../media/image3.jpeg"/></Relationships>
</file>

<file path=ppt/slides/_rels/slide2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jpeg"/></Relationships>
</file>

<file path=ppt/slides/_rels/slide2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image" Target="../media/image3.jpeg"/></Relationships>
</file>

<file path=ppt/slides/_rels/slide2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jpeg"/></Relationships>
</file>

<file path=ppt/slides/_rels/slide2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image" Target="../media/image3.jpeg"/></Relationships>
</file>

<file path=ppt/slides/_rels/slide2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jpeg"/></Relationships>
</file>

<file path=ppt/slides/_rels/slide2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image" Target="../media/image3.jpeg"/></Relationships>
</file>

<file path=ppt/slides/_rels/slide2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image" Target="../media/image3.jpeg"/></Relationships>
</file>

<file path=ppt/slides/_rels/slide3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jpeg"/></Relationships>
</file>

<file path=ppt/slides/_rels/slide3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image" Target="../media/image3.jpeg"/></Relationships>
</file>

<file path=ppt/slides/_rels/slide3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jpeg"/></Relationships>
</file>

<file path=ppt/slides/_rels/slide3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image" Target="../media/image3.jpeg"/></Relationships>
</file>

<file path=ppt/slides/_rels/slide3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jpeg"/></Relationships>
</file>

<file path=ppt/slides/_rels/slide3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image" Target="../media/image3.jpeg"/></Relationships>
</file>

<file path=ppt/slides/_rels/slide3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1.jpeg"/></Relationships>
</file>

<file path=ppt/slides/_rels/slide3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22.jpeg"/><Relationship Id="rId4" Type="http://schemas.openxmlformats.org/officeDocument/2006/relationships/image" Target="../media/image1.jpeg"/></Relationships>
</file>

<file path=ppt/slides/_rels/slide3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4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1.jpeg"/></Relationships>
</file>

<file path=ppt/slides/_rels/slide4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image" Target="../media/image3.jpeg"/></Relationships>
</file>

<file path=ppt/slides/_rels/slide4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2.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1.jpeg"/></Relationships>
</file>

<file path=ppt/slides/_rels/slide4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25.jpeg"/><Relationship Id="rId4" Type="http://schemas.openxmlformats.org/officeDocument/2006/relationships/image" Target="../media/image1.jpeg"/></Relationships>
</file>

<file path=ppt/slides/_rels/slide4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4.xml"/><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image" Target="../media/image3.jpeg"/></Relationships>
</file>

<file path=ppt/slides/_rels/slide4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26.jpeg"/><Relationship Id="rId4" Type="http://schemas.openxmlformats.org/officeDocument/2006/relationships/image" Target="../media/image1.jpeg"/></Relationships>
</file>

<file path=ppt/slides/_rels/slide4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image" Target="../media/image27.jpeg"/><Relationship Id="rId4" Type="http://schemas.openxmlformats.org/officeDocument/2006/relationships/image" Target="../media/image9.jpeg"/></Relationships>
</file>

<file path=ppt/slides/_rels/slide4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image" Target="../media/image27.jpeg"/><Relationship Id="rId4" Type="http://schemas.openxmlformats.org/officeDocument/2006/relationships/image" Target="../media/image9.jpeg"/></Relationships>
</file>

<file path=ppt/slides/_rels/slide4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8.xml"/><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image" Target="../media/image3.jpeg"/></Relationships>
</file>

<file path=ppt/slides/_rels/slide4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9.xml"/><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image" Target="../media/image3.jpeg"/></Relationships>
</file>

<file path=ppt/slides/_rels/slide5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0.xml"/><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image" Target="../media/image3.jpeg"/></Relationships>
</file>

<file path=ppt/slides/_rels/slide5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1.xml"/><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image" Target="../media/image3.jpeg"/></Relationships>
</file>

<file path=ppt/slides/_rels/slide52.xml.rels><?xml version="1.0" encoding="UTF-8" standalone="yes"?>
<Relationships xmlns="http://schemas.openxmlformats.org/package/2006/relationships"><Relationship Id="rId3" Type="http://schemas.openxmlformats.org/officeDocument/2006/relationships/hyperlink" Target="http://www.rhpro.com/" TargetMode="External"/><Relationship Id="rId2" Type="http://schemas.openxmlformats.org/officeDocument/2006/relationships/notesSlide" Target="../notesSlides/notesSlide52.xml"/><Relationship Id="rId1" Type="http://schemas.openxmlformats.org/officeDocument/2006/relationships/slideLayout" Target="../slideLayouts/slideLayout2.xml"/><Relationship Id="rId6" Type="http://schemas.openxmlformats.org/officeDocument/2006/relationships/image" Target="../media/image1.jpeg"/><Relationship Id="rId5" Type="http://schemas.openxmlformats.org/officeDocument/2006/relationships/image" Target="../media/image3.jpeg"/><Relationship Id="rId4" Type="http://schemas.openxmlformats.org/officeDocument/2006/relationships/image" Target="../media/image9.jpeg"/></Relationships>
</file>

<file path=ppt/slides/_rels/slide53.xml.rels><?xml version="1.0" encoding="UTF-8" standalone="yes"?>
<Relationships xmlns="http://schemas.openxmlformats.org/package/2006/relationships"><Relationship Id="rId3" Type="http://schemas.openxmlformats.org/officeDocument/2006/relationships/hyperlink" Target="http://www.rhpro.com.ar/" TargetMode="External"/><Relationship Id="rId2" Type="http://schemas.openxmlformats.org/officeDocument/2006/relationships/notesSlide" Target="../notesSlides/notesSlide53.xml"/><Relationship Id="rId1" Type="http://schemas.openxmlformats.org/officeDocument/2006/relationships/slideLayout" Target="../slideLayouts/slideLayout2.xml"/><Relationship Id="rId6" Type="http://schemas.openxmlformats.org/officeDocument/2006/relationships/image" Target="../media/image1.jpeg"/><Relationship Id="rId5" Type="http://schemas.openxmlformats.org/officeDocument/2006/relationships/image" Target="../media/image3.jpeg"/><Relationship Id="rId4" Type="http://schemas.openxmlformats.org/officeDocument/2006/relationships/image" Target="../media/image9.jpeg"/></Relationships>
</file>

<file path=ppt/slides/_rels/slide5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5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1.jpeg"/><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MEMBRETE Carátula power"/>
          <p:cNvPicPr>
            <a:picLocks noChangeAspect="1" noChangeArrowheads="1"/>
          </p:cNvPicPr>
          <p:nvPr/>
        </p:nvPicPr>
        <p:blipFill>
          <a:blip r:embed="rId3" cstate="print"/>
          <a:srcRect/>
          <a:stretch>
            <a:fillRect/>
          </a:stretch>
        </p:blipFill>
        <p:spPr bwMode="auto">
          <a:xfrm>
            <a:off x="615950" y="404813"/>
            <a:ext cx="7916863" cy="841375"/>
          </a:xfrm>
          <a:prstGeom prst="rect">
            <a:avLst/>
          </a:prstGeom>
          <a:noFill/>
          <a:ln w="9525">
            <a:noFill/>
            <a:miter lim="800000"/>
            <a:headEnd/>
            <a:tailEnd/>
          </a:ln>
        </p:spPr>
      </p:pic>
      <p:sp>
        <p:nvSpPr>
          <p:cNvPr id="3075" name="Rectangle 3"/>
          <p:cNvSpPr>
            <a:spLocks noGrp="1" noChangeArrowheads="1"/>
          </p:cNvSpPr>
          <p:nvPr>
            <p:ph type="title" idx="4294967295"/>
          </p:nvPr>
        </p:nvSpPr>
        <p:spPr>
          <a:xfrm>
            <a:off x="649288" y="1268413"/>
            <a:ext cx="7512050" cy="936625"/>
          </a:xfrm>
        </p:spPr>
        <p:txBody>
          <a:bodyPr/>
          <a:lstStyle/>
          <a:p>
            <a:pPr eaLnBrk="1" hangingPunct="1">
              <a:lnSpc>
                <a:spcPct val="120000"/>
              </a:lnSpc>
              <a:spcAft>
                <a:spcPct val="10000"/>
              </a:spcAft>
            </a:pPr>
            <a:r>
              <a:rPr lang="es-MX" sz="2800" b="1" smtClean="0">
                <a:solidFill>
                  <a:srgbClr val="939393"/>
                </a:solidFill>
                <a:latin typeface="Tahoma" pitchFamily="34" charset="0"/>
              </a:rPr>
              <a:t>Temario</a:t>
            </a:r>
          </a:p>
        </p:txBody>
      </p:sp>
      <p:sp>
        <p:nvSpPr>
          <p:cNvPr id="3076" name="Text Box 4"/>
          <p:cNvSpPr txBox="1">
            <a:spLocks noChangeArrowheads="1"/>
          </p:cNvSpPr>
          <p:nvPr/>
        </p:nvSpPr>
        <p:spPr bwMode="auto">
          <a:xfrm>
            <a:off x="1752600" y="730250"/>
            <a:ext cx="4114800" cy="396875"/>
          </a:xfrm>
          <a:prstGeom prst="rect">
            <a:avLst/>
          </a:prstGeom>
          <a:solidFill>
            <a:srgbClr val="939393"/>
          </a:solidFill>
          <a:ln w="9525">
            <a:noFill/>
            <a:miter lim="800000"/>
            <a:headEnd/>
            <a:tailEnd/>
          </a:ln>
        </p:spPr>
        <p:txBody>
          <a:bodyPr>
            <a:spAutoFit/>
          </a:bodyPr>
          <a:lstStyle/>
          <a:p>
            <a:pPr algn="ctr">
              <a:spcBef>
                <a:spcPct val="50000"/>
              </a:spcBef>
            </a:pPr>
            <a:r>
              <a:rPr lang="es-AR" sz="2000" b="1">
                <a:solidFill>
                  <a:schemeClr val="bg1"/>
                </a:solidFill>
                <a:latin typeface="Tahoma" pitchFamily="34" charset="0"/>
              </a:rPr>
              <a:t>Presentación Técnica</a:t>
            </a:r>
            <a:endParaRPr lang="es-ES" sz="2000" b="1">
              <a:solidFill>
                <a:schemeClr val="bg1"/>
              </a:solidFill>
              <a:latin typeface="Tahoma" pitchFamily="34" charset="0"/>
            </a:endParaRPr>
          </a:p>
        </p:txBody>
      </p:sp>
      <p:grpSp>
        <p:nvGrpSpPr>
          <p:cNvPr id="3077" name="Group 21"/>
          <p:cNvGrpSpPr>
            <a:grpSpLocks/>
          </p:cNvGrpSpPr>
          <p:nvPr/>
        </p:nvGrpSpPr>
        <p:grpSpPr bwMode="auto">
          <a:xfrm>
            <a:off x="611188" y="2276475"/>
            <a:ext cx="7940675" cy="565150"/>
            <a:chOff x="468" y="1661"/>
            <a:chExt cx="5419" cy="356"/>
          </a:xfrm>
        </p:grpSpPr>
        <p:pic>
          <p:nvPicPr>
            <p:cNvPr id="3098" name="Picture 22" descr="Logos_Productos3">
              <a:hlinkClick r:id="rId4" action="ppaction://hlinksldjump"/>
            </p:cNvPr>
            <p:cNvPicPr>
              <a:picLocks noChangeAspect="1" noChangeArrowheads="1"/>
            </p:cNvPicPr>
            <p:nvPr/>
          </p:nvPicPr>
          <p:blipFill>
            <a:blip r:embed="rId5" cstate="print"/>
            <a:srcRect l="2979" t="5197" r="83339" b="58983"/>
            <a:stretch>
              <a:fillRect/>
            </a:stretch>
          </p:blipFill>
          <p:spPr bwMode="auto">
            <a:xfrm>
              <a:off x="580" y="1661"/>
              <a:ext cx="816" cy="356"/>
            </a:xfrm>
            <a:prstGeom prst="rect">
              <a:avLst/>
            </a:prstGeom>
            <a:noFill/>
            <a:ln w="9525">
              <a:noFill/>
              <a:miter lim="800000"/>
              <a:headEnd/>
              <a:tailEnd/>
            </a:ln>
          </p:spPr>
        </p:pic>
        <p:pic>
          <p:nvPicPr>
            <p:cNvPr id="3099" name="Picture 23" descr="Viñeta"/>
            <p:cNvPicPr>
              <a:picLocks noChangeAspect="1" noChangeArrowheads="1"/>
            </p:cNvPicPr>
            <p:nvPr/>
          </p:nvPicPr>
          <p:blipFill>
            <a:blip r:embed="rId6" cstate="print"/>
            <a:srcRect/>
            <a:stretch>
              <a:fillRect/>
            </a:stretch>
          </p:blipFill>
          <p:spPr bwMode="auto">
            <a:xfrm>
              <a:off x="468" y="1752"/>
              <a:ext cx="117" cy="136"/>
            </a:xfrm>
            <a:prstGeom prst="rect">
              <a:avLst/>
            </a:prstGeom>
            <a:noFill/>
            <a:ln w="9525">
              <a:noFill/>
              <a:miter lim="800000"/>
              <a:headEnd/>
              <a:tailEnd/>
            </a:ln>
          </p:spPr>
        </p:pic>
        <p:sp>
          <p:nvSpPr>
            <p:cNvPr id="3100" name="Text Box 24"/>
            <p:cNvSpPr txBox="1">
              <a:spLocks noChangeArrowheads="1"/>
            </p:cNvSpPr>
            <p:nvPr/>
          </p:nvSpPr>
          <p:spPr bwMode="auto">
            <a:xfrm>
              <a:off x="1396" y="1698"/>
              <a:ext cx="4491" cy="192"/>
            </a:xfrm>
            <a:prstGeom prst="rect">
              <a:avLst/>
            </a:prstGeom>
            <a:noFill/>
            <a:ln w="9525">
              <a:noFill/>
              <a:miter lim="800000"/>
              <a:headEnd/>
              <a:tailEnd/>
            </a:ln>
          </p:spPr>
          <p:txBody>
            <a:bodyPr>
              <a:spAutoFit/>
            </a:bodyPr>
            <a:lstStyle/>
            <a:p>
              <a:pPr>
                <a:spcBef>
                  <a:spcPct val="50000"/>
                </a:spcBef>
              </a:pPr>
              <a:r>
                <a:rPr lang="es-ES" sz="1400" b="1">
                  <a:latin typeface="Tahoma" pitchFamily="34" charset="0"/>
                </a:rPr>
                <a:t>Arquitectura del Sistema RHPro X2</a:t>
              </a:r>
              <a:r>
                <a:rPr lang="en-US" sz="1400">
                  <a:latin typeface="Tahoma" pitchFamily="34" charset="0"/>
                </a:rPr>
                <a:t> </a:t>
              </a:r>
              <a:r>
                <a:rPr lang="en-US" sz="1400" b="1">
                  <a:latin typeface="Tahoma" pitchFamily="34" charset="0"/>
                </a:rPr>
                <a:t>RELEASE R3.</a:t>
              </a:r>
            </a:p>
          </p:txBody>
        </p:sp>
      </p:grpSp>
      <p:grpSp>
        <p:nvGrpSpPr>
          <p:cNvPr id="3078" name="Group 25"/>
          <p:cNvGrpSpPr>
            <a:grpSpLocks/>
          </p:cNvGrpSpPr>
          <p:nvPr/>
        </p:nvGrpSpPr>
        <p:grpSpPr bwMode="auto">
          <a:xfrm>
            <a:off x="611188" y="3573463"/>
            <a:ext cx="7940675" cy="565150"/>
            <a:chOff x="468" y="1661"/>
            <a:chExt cx="5419" cy="356"/>
          </a:xfrm>
        </p:grpSpPr>
        <p:pic>
          <p:nvPicPr>
            <p:cNvPr id="3095" name="Picture 26" descr="Logos_Productos3">
              <a:hlinkClick r:id="rId4" action="ppaction://hlinksldjump"/>
            </p:cNvPr>
            <p:cNvPicPr>
              <a:picLocks noChangeAspect="1" noChangeArrowheads="1"/>
            </p:cNvPicPr>
            <p:nvPr/>
          </p:nvPicPr>
          <p:blipFill>
            <a:blip r:embed="rId5" cstate="print"/>
            <a:srcRect l="2979" t="5197" r="83339" b="58983"/>
            <a:stretch>
              <a:fillRect/>
            </a:stretch>
          </p:blipFill>
          <p:spPr bwMode="auto">
            <a:xfrm>
              <a:off x="580" y="1661"/>
              <a:ext cx="816" cy="356"/>
            </a:xfrm>
            <a:prstGeom prst="rect">
              <a:avLst/>
            </a:prstGeom>
            <a:noFill/>
            <a:ln w="9525">
              <a:noFill/>
              <a:miter lim="800000"/>
              <a:headEnd/>
              <a:tailEnd/>
            </a:ln>
          </p:spPr>
        </p:pic>
        <p:pic>
          <p:nvPicPr>
            <p:cNvPr id="3096" name="Picture 27" descr="Viñeta"/>
            <p:cNvPicPr>
              <a:picLocks noChangeAspect="1" noChangeArrowheads="1"/>
            </p:cNvPicPr>
            <p:nvPr/>
          </p:nvPicPr>
          <p:blipFill>
            <a:blip r:embed="rId6" cstate="print"/>
            <a:srcRect/>
            <a:stretch>
              <a:fillRect/>
            </a:stretch>
          </p:blipFill>
          <p:spPr bwMode="auto">
            <a:xfrm>
              <a:off x="468" y="1752"/>
              <a:ext cx="117" cy="136"/>
            </a:xfrm>
            <a:prstGeom prst="rect">
              <a:avLst/>
            </a:prstGeom>
            <a:noFill/>
            <a:ln w="9525">
              <a:noFill/>
              <a:miter lim="800000"/>
              <a:headEnd/>
              <a:tailEnd/>
            </a:ln>
          </p:spPr>
        </p:pic>
        <p:sp>
          <p:nvSpPr>
            <p:cNvPr id="3097" name="Text Box 28"/>
            <p:cNvSpPr txBox="1">
              <a:spLocks noChangeArrowheads="1"/>
            </p:cNvSpPr>
            <p:nvPr/>
          </p:nvSpPr>
          <p:spPr bwMode="auto">
            <a:xfrm>
              <a:off x="1396" y="1698"/>
              <a:ext cx="4491" cy="192"/>
            </a:xfrm>
            <a:prstGeom prst="rect">
              <a:avLst/>
            </a:prstGeom>
            <a:noFill/>
            <a:ln w="9525">
              <a:noFill/>
              <a:miter lim="800000"/>
              <a:headEnd/>
              <a:tailEnd/>
            </a:ln>
          </p:spPr>
          <p:txBody>
            <a:bodyPr>
              <a:spAutoFit/>
            </a:bodyPr>
            <a:lstStyle/>
            <a:p>
              <a:pPr>
                <a:spcBef>
                  <a:spcPct val="50000"/>
                </a:spcBef>
              </a:pPr>
              <a:r>
                <a:rPr lang="es-ES" sz="1400" b="1">
                  <a:latin typeface="Tahoma" pitchFamily="34" charset="0"/>
                </a:rPr>
                <a:t>Modelo de Datos de: ADP, LIQ, Accidentes, Licencias, SyA, EyP, PdD</a:t>
              </a:r>
              <a:endParaRPr lang="en-US" sz="1400" b="1">
                <a:latin typeface="Tahoma" pitchFamily="34" charset="0"/>
              </a:endParaRPr>
            </a:p>
          </p:txBody>
        </p:sp>
      </p:grpSp>
      <p:grpSp>
        <p:nvGrpSpPr>
          <p:cNvPr id="3079" name="Group 29"/>
          <p:cNvGrpSpPr>
            <a:grpSpLocks/>
          </p:cNvGrpSpPr>
          <p:nvPr/>
        </p:nvGrpSpPr>
        <p:grpSpPr bwMode="auto">
          <a:xfrm>
            <a:off x="611188" y="4292600"/>
            <a:ext cx="7940675" cy="565150"/>
            <a:chOff x="468" y="1661"/>
            <a:chExt cx="5419" cy="356"/>
          </a:xfrm>
        </p:grpSpPr>
        <p:pic>
          <p:nvPicPr>
            <p:cNvPr id="3092" name="Picture 30" descr="Logos_Productos3">
              <a:hlinkClick r:id="rId4" action="ppaction://hlinksldjump"/>
            </p:cNvPr>
            <p:cNvPicPr>
              <a:picLocks noChangeAspect="1" noChangeArrowheads="1"/>
            </p:cNvPicPr>
            <p:nvPr/>
          </p:nvPicPr>
          <p:blipFill>
            <a:blip r:embed="rId5" cstate="print"/>
            <a:srcRect l="2979" t="5197" r="83339" b="58983"/>
            <a:stretch>
              <a:fillRect/>
            </a:stretch>
          </p:blipFill>
          <p:spPr bwMode="auto">
            <a:xfrm>
              <a:off x="580" y="1661"/>
              <a:ext cx="816" cy="356"/>
            </a:xfrm>
            <a:prstGeom prst="rect">
              <a:avLst/>
            </a:prstGeom>
            <a:noFill/>
            <a:ln w="9525">
              <a:noFill/>
              <a:miter lim="800000"/>
              <a:headEnd/>
              <a:tailEnd/>
            </a:ln>
          </p:spPr>
        </p:pic>
        <p:pic>
          <p:nvPicPr>
            <p:cNvPr id="3093" name="Picture 31" descr="Viñeta"/>
            <p:cNvPicPr>
              <a:picLocks noChangeAspect="1" noChangeArrowheads="1"/>
            </p:cNvPicPr>
            <p:nvPr/>
          </p:nvPicPr>
          <p:blipFill>
            <a:blip r:embed="rId6" cstate="print"/>
            <a:srcRect/>
            <a:stretch>
              <a:fillRect/>
            </a:stretch>
          </p:blipFill>
          <p:spPr bwMode="auto">
            <a:xfrm>
              <a:off x="468" y="1752"/>
              <a:ext cx="117" cy="136"/>
            </a:xfrm>
            <a:prstGeom prst="rect">
              <a:avLst/>
            </a:prstGeom>
            <a:noFill/>
            <a:ln w="9525">
              <a:noFill/>
              <a:miter lim="800000"/>
              <a:headEnd/>
              <a:tailEnd/>
            </a:ln>
          </p:spPr>
        </p:pic>
        <p:sp>
          <p:nvSpPr>
            <p:cNvPr id="3094" name="Text Box 32"/>
            <p:cNvSpPr txBox="1">
              <a:spLocks noChangeArrowheads="1"/>
            </p:cNvSpPr>
            <p:nvPr/>
          </p:nvSpPr>
          <p:spPr bwMode="auto">
            <a:xfrm>
              <a:off x="1396" y="1698"/>
              <a:ext cx="4491" cy="192"/>
            </a:xfrm>
            <a:prstGeom prst="rect">
              <a:avLst/>
            </a:prstGeom>
            <a:noFill/>
            <a:ln w="9525">
              <a:noFill/>
              <a:miter lim="800000"/>
              <a:headEnd/>
              <a:tailEnd/>
            </a:ln>
          </p:spPr>
          <p:txBody>
            <a:bodyPr>
              <a:spAutoFit/>
            </a:bodyPr>
            <a:lstStyle/>
            <a:p>
              <a:pPr>
                <a:spcBef>
                  <a:spcPct val="50000"/>
                </a:spcBef>
              </a:pPr>
              <a:r>
                <a:rPr lang="es-ES" sz="1400" b="1">
                  <a:latin typeface="Tahoma" pitchFamily="34" charset="0"/>
                </a:rPr>
                <a:t>Explotación de Datos (Alertas, Querys Externos,  Reporteador)</a:t>
              </a:r>
              <a:r>
                <a:rPr lang="en-US" sz="1400" b="1">
                  <a:latin typeface="Tahoma" pitchFamily="34" charset="0"/>
                </a:rPr>
                <a:t>.</a:t>
              </a:r>
            </a:p>
          </p:txBody>
        </p:sp>
      </p:grpSp>
      <p:grpSp>
        <p:nvGrpSpPr>
          <p:cNvPr id="3080" name="Group 33"/>
          <p:cNvGrpSpPr>
            <a:grpSpLocks/>
          </p:cNvGrpSpPr>
          <p:nvPr/>
        </p:nvGrpSpPr>
        <p:grpSpPr bwMode="auto">
          <a:xfrm>
            <a:off x="611188" y="5013325"/>
            <a:ext cx="7940675" cy="565150"/>
            <a:chOff x="468" y="1661"/>
            <a:chExt cx="5419" cy="356"/>
          </a:xfrm>
        </p:grpSpPr>
        <p:pic>
          <p:nvPicPr>
            <p:cNvPr id="3089" name="Picture 34" descr="Logos_Productos3">
              <a:hlinkClick r:id="rId4" action="ppaction://hlinksldjump"/>
            </p:cNvPr>
            <p:cNvPicPr>
              <a:picLocks noChangeAspect="1" noChangeArrowheads="1"/>
            </p:cNvPicPr>
            <p:nvPr/>
          </p:nvPicPr>
          <p:blipFill>
            <a:blip r:embed="rId5" cstate="print"/>
            <a:srcRect l="2979" t="5197" r="83339" b="58983"/>
            <a:stretch>
              <a:fillRect/>
            </a:stretch>
          </p:blipFill>
          <p:spPr bwMode="auto">
            <a:xfrm>
              <a:off x="580" y="1661"/>
              <a:ext cx="816" cy="356"/>
            </a:xfrm>
            <a:prstGeom prst="rect">
              <a:avLst/>
            </a:prstGeom>
            <a:noFill/>
            <a:ln w="9525">
              <a:noFill/>
              <a:miter lim="800000"/>
              <a:headEnd/>
              <a:tailEnd/>
            </a:ln>
          </p:spPr>
        </p:pic>
        <p:pic>
          <p:nvPicPr>
            <p:cNvPr id="3090" name="Picture 35" descr="Viñeta"/>
            <p:cNvPicPr>
              <a:picLocks noChangeAspect="1" noChangeArrowheads="1"/>
            </p:cNvPicPr>
            <p:nvPr/>
          </p:nvPicPr>
          <p:blipFill>
            <a:blip r:embed="rId6" cstate="print"/>
            <a:srcRect/>
            <a:stretch>
              <a:fillRect/>
            </a:stretch>
          </p:blipFill>
          <p:spPr bwMode="auto">
            <a:xfrm>
              <a:off x="468" y="1752"/>
              <a:ext cx="117" cy="136"/>
            </a:xfrm>
            <a:prstGeom prst="rect">
              <a:avLst/>
            </a:prstGeom>
            <a:noFill/>
            <a:ln w="9525">
              <a:noFill/>
              <a:miter lim="800000"/>
              <a:headEnd/>
              <a:tailEnd/>
            </a:ln>
          </p:spPr>
        </p:pic>
        <p:sp>
          <p:nvSpPr>
            <p:cNvPr id="3091" name="Text Box 36"/>
            <p:cNvSpPr txBox="1">
              <a:spLocks noChangeArrowheads="1"/>
            </p:cNvSpPr>
            <p:nvPr/>
          </p:nvSpPr>
          <p:spPr bwMode="auto">
            <a:xfrm>
              <a:off x="1396" y="1698"/>
              <a:ext cx="4491" cy="192"/>
            </a:xfrm>
            <a:prstGeom prst="rect">
              <a:avLst/>
            </a:prstGeom>
            <a:noFill/>
            <a:ln w="9525">
              <a:noFill/>
              <a:miter lim="800000"/>
              <a:headEnd/>
              <a:tailEnd/>
            </a:ln>
          </p:spPr>
          <p:txBody>
            <a:bodyPr>
              <a:spAutoFit/>
            </a:bodyPr>
            <a:lstStyle/>
            <a:p>
              <a:pPr>
                <a:spcBef>
                  <a:spcPct val="50000"/>
                </a:spcBef>
              </a:pPr>
              <a:r>
                <a:rPr lang="es-ES" sz="1400" b="1">
                  <a:latin typeface="Tahoma" pitchFamily="34" charset="0"/>
                </a:rPr>
                <a:t>Instalación de RH Pro X2</a:t>
              </a:r>
              <a:r>
                <a:rPr lang="en-US" sz="1400">
                  <a:latin typeface="Tahoma" pitchFamily="34" charset="0"/>
                </a:rPr>
                <a:t> </a:t>
              </a:r>
              <a:r>
                <a:rPr lang="en-US" sz="1400" b="1">
                  <a:latin typeface="Tahoma" pitchFamily="34" charset="0"/>
                </a:rPr>
                <a:t>RELEASE R3, Requerimientos de HW y SW</a:t>
              </a:r>
            </a:p>
          </p:txBody>
        </p:sp>
      </p:grpSp>
      <p:grpSp>
        <p:nvGrpSpPr>
          <p:cNvPr id="3081" name="Group 37"/>
          <p:cNvGrpSpPr>
            <a:grpSpLocks/>
          </p:cNvGrpSpPr>
          <p:nvPr/>
        </p:nvGrpSpPr>
        <p:grpSpPr bwMode="auto">
          <a:xfrm>
            <a:off x="684213" y="5661025"/>
            <a:ext cx="7940675" cy="565150"/>
            <a:chOff x="468" y="1661"/>
            <a:chExt cx="5419" cy="356"/>
          </a:xfrm>
        </p:grpSpPr>
        <p:pic>
          <p:nvPicPr>
            <p:cNvPr id="3086" name="Picture 38" descr="Logos_Productos3">
              <a:hlinkClick r:id="rId4" action="ppaction://hlinksldjump"/>
            </p:cNvPr>
            <p:cNvPicPr>
              <a:picLocks noChangeAspect="1" noChangeArrowheads="1"/>
            </p:cNvPicPr>
            <p:nvPr/>
          </p:nvPicPr>
          <p:blipFill>
            <a:blip r:embed="rId5" cstate="print"/>
            <a:srcRect l="2979" t="5197" r="83339" b="58983"/>
            <a:stretch>
              <a:fillRect/>
            </a:stretch>
          </p:blipFill>
          <p:spPr bwMode="auto">
            <a:xfrm>
              <a:off x="580" y="1661"/>
              <a:ext cx="816" cy="356"/>
            </a:xfrm>
            <a:prstGeom prst="rect">
              <a:avLst/>
            </a:prstGeom>
            <a:noFill/>
            <a:ln w="9525">
              <a:noFill/>
              <a:miter lim="800000"/>
              <a:headEnd/>
              <a:tailEnd/>
            </a:ln>
          </p:spPr>
        </p:pic>
        <p:pic>
          <p:nvPicPr>
            <p:cNvPr id="3087" name="Picture 39" descr="Viñeta"/>
            <p:cNvPicPr>
              <a:picLocks noChangeAspect="1" noChangeArrowheads="1"/>
            </p:cNvPicPr>
            <p:nvPr/>
          </p:nvPicPr>
          <p:blipFill>
            <a:blip r:embed="rId6" cstate="print"/>
            <a:srcRect/>
            <a:stretch>
              <a:fillRect/>
            </a:stretch>
          </p:blipFill>
          <p:spPr bwMode="auto">
            <a:xfrm>
              <a:off x="468" y="1752"/>
              <a:ext cx="117" cy="136"/>
            </a:xfrm>
            <a:prstGeom prst="rect">
              <a:avLst/>
            </a:prstGeom>
            <a:noFill/>
            <a:ln w="9525">
              <a:noFill/>
              <a:miter lim="800000"/>
              <a:headEnd/>
              <a:tailEnd/>
            </a:ln>
          </p:spPr>
        </p:pic>
        <p:sp>
          <p:nvSpPr>
            <p:cNvPr id="3088" name="Text Box 40"/>
            <p:cNvSpPr txBox="1">
              <a:spLocks noChangeArrowheads="1"/>
            </p:cNvSpPr>
            <p:nvPr/>
          </p:nvSpPr>
          <p:spPr bwMode="auto">
            <a:xfrm>
              <a:off x="1396" y="1698"/>
              <a:ext cx="4491" cy="192"/>
            </a:xfrm>
            <a:prstGeom prst="rect">
              <a:avLst/>
            </a:prstGeom>
            <a:noFill/>
            <a:ln w="9525">
              <a:noFill/>
              <a:miter lim="800000"/>
              <a:headEnd/>
              <a:tailEnd/>
            </a:ln>
          </p:spPr>
          <p:txBody>
            <a:bodyPr>
              <a:spAutoFit/>
            </a:bodyPr>
            <a:lstStyle/>
            <a:p>
              <a:pPr>
                <a:spcBef>
                  <a:spcPct val="50000"/>
                </a:spcBef>
              </a:pPr>
              <a:r>
                <a:rPr lang="es-ES" sz="1400" b="1">
                  <a:latin typeface="Tahoma" pitchFamily="34" charset="0"/>
                </a:rPr>
                <a:t>Adecuaciones, Cambios Legales, Mesa de Ayuda </a:t>
              </a:r>
              <a:r>
                <a:rPr lang="en-US" sz="1400" b="1">
                  <a:latin typeface="Tahoma" pitchFamily="34" charset="0"/>
                </a:rPr>
                <a:t>.</a:t>
              </a:r>
            </a:p>
          </p:txBody>
        </p:sp>
      </p:grpSp>
      <p:grpSp>
        <p:nvGrpSpPr>
          <p:cNvPr id="3082" name="Group 41"/>
          <p:cNvGrpSpPr>
            <a:grpSpLocks/>
          </p:cNvGrpSpPr>
          <p:nvPr/>
        </p:nvGrpSpPr>
        <p:grpSpPr bwMode="auto">
          <a:xfrm>
            <a:off x="611188" y="2924175"/>
            <a:ext cx="7940675" cy="565150"/>
            <a:chOff x="468" y="1661"/>
            <a:chExt cx="5419" cy="356"/>
          </a:xfrm>
        </p:grpSpPr>
        <p:pic>
          <p:nvPicPr>
            <p:cNvPr id="3083" name="Picture 42" descr="Logos_Productos3">
              <a:hlinkClick r:id="rId4" action="ppaction://hlinksldjump"/>
            </p:cNvPr>
            <p:cNvPicPr>
              <a:picLocks noChangeAspect="1" noChangeArrowheads="1"/>
            </p:cNvPicPr>
            <p:nvPr/>
          </p:nvPicPr>
          <p:blipFill>
            <a:blip r:embed="rId5" cstate="print"/>
            <a:srcRect l="2979" t="5197" r="83339" b="58983"/>
            <a:stretch>
              <a:fillRect/>
            </a:stretch>
          </p:blipFill>
          <p:spPr bwMode="auto">
            <a:xfrm>
              <a:off x="580" y="1661"/>
              <a:ext cx="816" cy="356"/>
            </a:xfrm>
            <a:prstGeom prst="rect">
              <a:avLst/>
            </a:prstGeom>
            <a:noFill/>
            <a:ln w="9525">
              <a:noFill/>
              <a:miter lim="800000"/>
              <a:headEnd/>
              <a:tailEnd/>
            </a:ln>
          </p:spPr>
        </p:pic>
        <p:pic>
          <p:nvPicPr>
            <p:cNvPr id="3084" name="Picture 43" descr="Viñeta"/>
            <p:cNvPicPr>
              <a:picLocks noChangeAspect="1" noChangeArrowheads="1"/>
            </p:cNvPicPr>
            <p:nvPr/>
          </p:nvPicPr>
          <p:blipFill>
            <a:blip r:embed="rId6" cstate="print"/>
            <a:srcRect/>
            <a:stretch>
              <a:fillRect/>
            </a:stretch>
          </p:blipFill>
          <p:spPr bwMode="auto">
            <a:xfrm>
              <a:off x="468" y="1752"/>
              <a:ext cx="117" cy="136"/>
            </a:xfrm>
            <a:prstGeom prst="rect">
              <a:avLst/>
            </a:prstGeom>
            <a:noFill/>
            <a:ln w="9525">
              <a:noFill/>
              <a:miter lim="800000"/>
              <a:headEnd/>
              <a:tailEnd/>
            </a:ln>
          </p:spPr>
        </p:pic>
        <p:sp>
          <p:nvSpPr>
            <p:cNvPr id="3085" name="Text Box 44"/>
            <p:cNvSpPr txBox="1">
              <a:spLocks noChangeArrowheads="1"/>
            </p:cNvSpPr>
            <p:nvPr/>
          </p:nvSpPr>
          <p:spPr bwMode="auto">
            <a:xfrm>
              <a:off x="1396" y="1698"/>
              <a:ext cx="4491" cy="192"/>
            </a:xfrm>
            <a:prstGeom prst="rect">
              <a:avLst/>
            </a:prstGeom>
            <a:noFill/>
            <a:ln w="9525">
              <a:noFill/>
              <a:miter lim="800000"/>
              <a:headEnd/>
              <a:tailEnd/>
            </a:ln>
          </p:spPr>
          <p:txBody>
            <a:bodyPr>
              <a:spAutoFit/>
            </a:bodyPr>
            <a:lstStyle/>
            <a:p>
              <a:pPr>
                <a:spcBef>
                  <a:spcPct val="50000"/>
                </a:spcBef>
              </a:pPr>
              <a:r>
                <a:rPr lang="es-ES" sz="1400" b="1">
                  <a:latin typeface="Tahoma" pitchFamily="34" charset="0"/>
                </a:rPr>
                <a:t>Seguridad</a:t>
              </a:r>
              <a:endParaRPr lang="en-US" sz="1400" b="1">
                <a:latin typeface="Tahoma" pitchFamily="34" charset="0"/>
              </a:endParaRPr>
            </a:p>
          </p:txBody>
        </p:sp>
      </p:grpSp>
    </p:spTree>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323850" y="2133600"/>
            <a:ext cx="8820150" cy="4608513"/>
          </a:xfrm>
          <a:prstGeom prst="rect">
            <a:avLst/>
          </a:prstGeom>
          <a:noFill/>
          <a:ln w="9525">
            <a:noFill/>
            <a:miter lim="800000"/>
            <a:headEnd/>
            <a:tailEnd/>
          </a:ln>
        </p:spPr>
        <p:txBody>
          <a:bodyPr anchor="ctr"/>
          <a:lstStyle/>
          <a:p>
            <a:pPr marL="495300" indent="-495300"/>
            <a:r>
              <a:rPr lang="es-AR" sz="1600" b="1">
                <a:latin typeface="Tahoma" pitchFamily="34" charset="0"/>
              </a:rPr>
              <a:t>Seguridad Interna:</a:t>
            </a:r>
          </a:p>
          <a:p>
            <a:pPr marL="495300" indent="-495300"/>
            <a:r>
              <a:rPr lang="es-AR" sz="1500">
                <a:latin typeface="Tahoma" pitchFamily="34" charset="0"/>
              </a:rPr>
              <a:t>El sistema permite aplicar </a:t>
            </a:r>
            <a:r>
              <a:rPr lang="es-AR" sz="1500" b="1">
                <a:latin typeface="Tahoma" pitchFamily="34" charset="0"/>
              </a:rPr>
              <a:t>seguridad por Menúes, submenúes  y botones</a:t>
            </a:r>
            <a:r>
              <a:rPr lang="es-AR" sz="1500">
                <a:latin typeface="Tahoma" pitchFamily="34" charset="0"/>
              </a:rPr>
              <a:t> de las páginas del sistema a través de Perfiles de usuarios </a:t>
            </a:r>
          </a:p>
          <a:p>
            <a:pPr marL="495300" indent="-495300"/>
            <a:endParaRPr lang="es-AR" sz="1500">
              <a:latin typeface="Tahoma" pitchFamily="34" charset="0"/>
            </a:endParaRPr>
          </a:p>
          <a:p>
            <a:pPr marL="495300" indent="-495300"/>
            <a:r>
              <a:rPr lang="es-AR" sz="1500">
                <a:latin typeface="Tahoma" pitchFamily="34" charset="0"/>
              </a:rPr>
              <a:t>Se puede configurar </a:t>
            </a:r>
            <a:r>
              <a:rPr lang="es-AR" sz="1500" b="1">
                <a:latin typeface="Tahoma" pitchFamily="34" charset="0"/>
              </a:rPr>
              <a:t>accesos por Menúes, submenúes  y botones</a:t>
            </a:r>
            <a:r>
              <a:rPr lang="es-AR" sz="1500">
                <a:latin typeface="Tahoma" pitchFamily="34" charset="0"/>
              </a:rPr>
              <a:t> de las páginas del sistema a través de Perfiles de usuarios en rangos de fechas, horas, periodos etc. Un USUARIO puede tomar mas de un PERFIL.</a:t>
            </a:r>
          </a:p>
          <a:p>
            <a:pPr marL="495300" indent="-495300"/>
            <a:endParaRPr lang="es-AR" sz="1500">
              <a:latin typeface="Tahoma" pitchFamily="34" charset="0"/>
            </a:endParaRPr>
          </a:p>
          <a:p>
            <a:pPr marL="495300" indent="-495300"/>
            <a:r>
              <a:rPr lang="es-AR" sz="1500">
                <a:latin typeface="Tahoma" pitchFamily="34" charset="0"/>
              </a:rPr>
              <a:t>Se puede configurar </a:t>
            </a:r>
            <a:r>
              <a:rPr lang="es-AR" sz="1500" b="1">
                <a:latin typeface="Tahoma" pitchFamily="34" charset="0"/>
              </a:rPr>
              <a:t>Roles</a:t>
            </a:r>
            <a:r>
              <a:rPr lang="es-AR" sz="1500">
                <a:latin typeface="Tahoma" pitchFamily="34" charset="0"/>
              </a:rPr>
              <a:t> de la Base de Datos desde la Aplicación para limitar el acceso a determinadas tablas. Existe una pre-configuración inicial recomendada.</a:t>
            </a:r>
          </a:p>
          <a:p>
            <a:pPr marL="495300" indent="-495300"/>
            <a:endParaRPr lang="es-AR" sz="1500">
              <a:latin typeface="Tahoma" pitchFamily="34" charset="0"/>
            </a:endParaRPr>
          </a:p>
          <a:p>
            <a:pPr marL="495300" indent="-495300"/>
            <a:r>
              <a:rPr lang="es-AR" sz="1500">
                <a:latin typeface="Tahoma" pitchFamily="34" charset="0"/>
              </a:rPr>
              <a:t>Se puede configurar </a:t>
            </a:r>
            <a:r>
              <a:rPr lang="es-AR" sz="1500" b="1">
                <a:latin typeface="Tahoma" pitchFamily="34" charset="0"/>
              </a:rPr>
              <a:t>Restricciones por Grupos </a:t>
            </a:r>
            <a:r>
              <a:rPr lang="es-AR" sz="1500">
                <a:latin typeface="Tahoma" pitchFamily="34" charset="0"/>
              </a:rPr>
              <a:t>de opciones de menu para permitir/limitar accesos en rangos de fechas u horas.</a:t>
            </a:r>
          </a:p>
          <a:p>
            <a:pPr marL="495300" indent="-495300"/>
            <a:endParaRPr lang="es-AR" sz="1500">
              <a:latin typeface="Tahoma" pitchFamily="34" charset="0"/>
            </a:endParaRPr>
          </a:p>
          <a:p>
            <a:pPr marL="495300" indent="-495300"/>
            <a:r>
              <a:rPr lang="es-AR" sz="1500">
                <a:latin typeface="Tahoma" pitchFamily="34" charset="0"/>
              </a:rPr>
              <a:t>El sistema tiene </a:t>
            </a:r>
            <a:r>
              <a:rPr lang="es-AR" sz="1500" b="1">
                <a:latin typeface="Tahoma" pitchFamily="34" charset="0"/>
              </a:rPr>
              <a:t>seguridad por Empleados</a:t>
            </a:r>
            <a:r>
              <a:rPr lang="es-AR" sz="1500">
                <a:latin typeface="Tahoma" pitchFamily="34" charset="0"/>
              </a:rPr>
              <a:t>, se define a nivel de vista de BD que estructuras del empleados pueden ser vistas por el usuario, lo que restringe el universo de empleados que puede ver un usuario en todo el sistema (Consultar Manual RHPro – Seguridad y Auditoria).</a:t>
            </a:r>
          </a:p>
          <a:p>
            <a:pPr marL="495300" indent="-495300"/>
            <a:endParaRPr lang="es-AR" sz="1500">
              <a:latin typeface="Tahoma" pitchFamily="34" charset="0"/>
            </a:endParaRPr>
          </a:p>
          <a:p>
            <a:pPr marL="495300" indent="-495300"/>
            <a:r>
              <a:rPr lang="es-AR" sz="1500">
                <a:latin typeface="Tahoma" pitchFamily="34" charset="0"/>
              </a:rPr>
              <a:t>Para </a:t>
            </a:r>
            <a:r>
              <a:rPr lang="es-AR" sz="1500" b="1">
                <a:latin typeface="Tahoma" pitchFamily="34" charset="0"/>
              </a:rPr>
              <a:t>Autogestión (ESS)</a:t>
            </a:r>
            <a:r>
              <a:rPr lang="es-AR" sz="1500">
                <a:latin typeface="Tahoma" pitchFamily="34" charset="0"/>
              </a:rPr>
              <a:t> cada empleado tiene que tener asignado un usuario (documento DNI o CI etc) y un password que se encuentra encriptada en la DB.El sistema se conecta a la DB con un usuario fijo. </a:t>
            </a:r>
            <a:endParaRPr lang="es-ES" sz="1500">
              <a:latin typeface="Tahoma" pitchFamily="34" charset="0"/>
            </a:endParaRPr>
          </a:p>
        </p:txBody>
      </p:sp>
      <p:sp>
        <p:nvSpPr>
          <p:cNvPr id="11267" name="Rectangle 3"/>
          <p:cNvSpPr>
            <a:spLocks noChangeArrowheads="1"/>
          </p:cNvSpPr>
          <p:nvPr/>
        </p:nvSpPr>
        <p:spPr bwMode="auto">
          <a:xfrm>
            <a:off x="2124075" y="1473200"/>
            <a:ext cx="4752975" cy="431800"/>
          </a:xfrm>
          <a:prstGeom prst="rect">
            <a:avLst/>
          </a:prstGeom>
          <a:noFill/>
          <a:ln w="9525">
            <a:solidFill>
              <a:srgbClr val="FF0000"/>
            </a:solidFill>
            <a:miter lim="800000"/>
            <a:headEnd/>
            <a:tailEnd/>
          </a:ln>
        </p:spPr>
        <p:txBody>
          <a:bodyPr>
            <a:spAutoFit/>
          </a:bodyPr>
          <a:lstStyle/>
          <a:p>
            <a:pPr algn="ctr">
              <a:lnSpc>
                <a:spcPct val="120000"/>
              </a:lnSpc>
              <a:spcAft>
                <a:spcPct val="10000"/>
              </a:spcAft>
            </a:pPr>
            <a:r>
              <a:rPr lang="es-MX" sz="1800" b="1">
                <a:latin typeface="Tahoma" pitchFamily="34" charset="0"/>
              </a:rPr>
              <a:t>Seguridad</a:t>
            </a:r>
          </a:p>
        </p:txBody>
      </p:sp>
      <p:pic>
        <p:nvPicPr>
          <p:cNvPr id="11268" name="Picture 4" descr="Viñeta roja"/>
          <p:cNvPicPr>
            <a:picLocks noChangeAspect="1" noChangeArrowheads="1"/>
          </p:cNvPicPr>
          <p:nvPr/>
        </p:nvPicPr>
        <p:blipFill>
          <a:blip r:embed="rId3" cstate="print"/>
          <a:srcRect/>
          <a:stretch>
            <a:fillRect/>
          </a:stretch>
        </p:blipFill>
        <p:spPr bwMode="auto">
          <a:xfrm>
            <a:off x="2411413" y="1620838"/>
            <a:ext cx="323850" cy="360362"/>
          </a:xfrm>
          <a:prstGeom prst="rect">
            <a:avLst/>
          </a:prstGeom>
          <a:noFill/>
          <a:ln w="9525">
            <a:noFill/>
            <a:miter lim="800000"/>
            <a:headEnd/>
            <a:tailEnd/>
          </a:ln>
        </p:spPr>
      </p:pic>
      <p:pic>
        <p:nvPicPr>
          <p:cNvPr id="11269" name="Picture 5" descr="Viñeta"/>
          <p:cNvPicPr>
            <a:picLocks noChangeAspect="1" noChangeArrowheads="1"/>
          </p:cNvPicPr>
          <p:nvPr/>
        </p:nvPicPr>
        <p:blipFill>
          <a:blip r:embed="rId4" cstate="print"/>
          <a:srcRect/>
          <a:stretch>
            <a:fillRect/>
          </a:stretch>
        </p:blipFill>
        <p:spPr bwMode="auto">
          <a:xfrm>
            <a:off x="179388" y="2060575"/>
            <a:ext cx="171450" cy="215900"/>
          </a:xfrm>
          <a:prstGeom prst="rect">
            <a:avLst/>
          </a:prstGeom>
          <a:noFill/>
          <a:ln w="9525">
            <a:noFill/>
            <a:miter lim="800000"/>
            <a:headEnd/>
            <a:tailEnd/>
          </a:ln>
        </p:spPr>
      </p:pic>
      <p:pic>
        <p:nvPicPr>
          <p:cNvPr id="11270" name="Picture 6" descr="MEMBRETE Carátula power"/>
          <p:cNvPicPr>
            <a:picLocks noChangeAspect="1" noChangeArrowheads="1"/>
          </p:cNvPicPr>
          <p:nvPr/>
        </p:nvPicPr>
        <p:blipFill>
          <a:blip r:embed="rId5" cstate="print"/>
          <a:srcRect/>
          <a:stretch>
            <a:fillRect/>
          </a:stretch>
        </p:blipFill>
        <p:spPr bwMode="auto">
          <a:xfrm>
            <a:off x="609600" y="454025"/>
            <a:ext cx="7916863" cy="841375"/>
          </a:xfrm>
          <a:prstGeom prst="rect">
            <a:avLst/>
          </a:prstGeom>
          <a:noFill/>
          <a:ln w="9525">
            <a:noFill/>
            <a:miter lim="800000"/>
            <a:headEnd/>
            <a:tailEnd/>
          </a:ln>
        </p:spPr>
      </p:pic>
      <p:sp>
        <p:nvSpPr>
          <p:cNvPr id="11271" name="Text Box 7"/>
          <p:cNvSpPr txBox="1">
            <a:spLocks noChangeArrowheads="1"/>
          </p:cNvSpPr>
          <p:nvPr/>
        </p:nvSpPr>
        <p:spPr bwMode="auto">
          <a:xfrm>
            <a:off x="1752600" y="730250"/>
            <a:ext cx="4114800" cy="396875"/>
          </a:xfrm>
          <a:prstGeom prst="rect">
            <a:avLst/>
          </a:prstGeom>
          <a:solidFill>
            <a:srgbClr val="939393"/>
          </a:solidFill>
          <a:ln w="9525">
            <a:noFill/>
            <a:miter lim="800000"/>
            <a:headEnd/>
            <a:tailEnd/>
          </a:ln>
        </p:spPr>
        <p:txBody>
          <a:bodyPr>
            <a:spAutoFit/>
          </a:bodyPr>
          <a:lstStyle/>
          <a:p>
            <a:pPr algn="ctr">
              <a:spcBef>
                <a:spcPct val="50000"/>
              </a:spcBef>
            </a:pPr>
            <a:r>
              <a:rPr lang="es-AR" sz="2000" b="1">
                <a:solidFill>
                  <a:schemeClr val="bg1"/>
                </a:solidFill>
                <a:latin typeface="Tahoma" pitchFamily="34" charset="0"/>
              </a:rPr>
              <a:t>Presentación Técnica</a:t>
            </a:r>
            <a:endParaRPr lang="es-ES" sz="2000" b="1">
              <a:solidFill>
                <a:schemeClr val="bg1"/>
              </a:solidFill>
              <a:latin typeface="Tahoma" pitchFamily="34" charset="0"/>
            </a:endParaRPr>
          </a:p>
        </p:txBody>
      </p:sp>
    </p:spTree>
  </p:cSld>
  <p:clrMapOvr>
    <a:masterClrMapping/>
  </p:clrMapOvr>
  <p:transition advClick="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323850" y="2060575"/>
            <a:ext cx="8712200" cy="4537075"/>
          </a:xfrm>
          <a:prstGeom prst="rect">
            <a:avLst/>
          </a:prstGeom>
          <a:noFill/>
          <a:ln w="9525">
            <a:noFill/>
            <a:miter lim="800000"/>
            <a:headEnd/>
            <a:tailEnd/>
          </a:ln>
        </p:spPr>
        <p:txBody>
          <a:bodyPr anchor="ctr"/>
          <a:lstStyle/>
          <a:p>
            <a:pPr marL="495300" indent="-495300">
              <a:lnSpc>
                <a:spcPct val="120000"/>
              </a:lnSpc>
              <a:spcAft>
                <a:spcPct val="10000"/>
              </a:spcAft>
            </a:pPr>
            <a:endParaRPr lang="es-MX" sz="800" b="1">
              <a:solidFill>
                <a:srgbClr val="808080"/>
              </a:solidFill>
              <a:latin typeface="Tahoma" pitchFamily="34" charset="0"/>
            </a:endParaRPr>
          </a:p>
          <a:p>
            <a:pPr marL="495300" indent="-495300">
              <a:lnSpc>
                <a:spcPct val="150000"/>
              </a:lnSpc>
              <a:spcAft>
                <a:spcPct val="10000"/>
              </a:spcAft>
            </a:pPr>
            <a:endParaRPr lang="es-MX" sz="800" b="1">
              <a:solidFill>
                <a:srgbClr val="808080"/>
              </a:solidFill>
              <a:latin typeface="Tahoma" pitchFamily="34" charset="0"/>
            </a:endParaRPr>
          </a:p>
          <a:p>
            <a:pPr marL="495300" indent="-495300">
              <a:lnSpc>
                <a:spcPct val="150000"/>
              </a:lnSpc>
              <a:spcAft>
                <a:spcPct val="10000"/>
              </a:spcAft>
              <a:buFont typeface="Wingdings" pitchFamily="2" charset="2"/>
              <a:buNone/>
            </a:pPr>
            <a:endParaRPr lang="es-MX" sz="1600">
              <a:latin typeface="Tahoma" pitchFamily="34" charset="0"/>
            </a:endParaRPr>
          </a:p>
        </p:txBody>
      </p:sp>
      <p:sp>
        <p:nvSpPr>
          <p:cNvPr id="12291" name="Rectangle 3"/>
          <p:cNvSpPr>
            <a:spLocks noChangeArrowheads="1"/>
          </p:cNvSpPr>
          <p:nvPr/>
        </p:nvSpPr>
        <p:spPr bwMode="auto">
          <a:xfrm>
            <a:off x="1763713" y="1412875"/>
            <a:ext cx="5688012" cy="431800"/>
          </a:xfrm>
          <a:prstGeom prst="rect">
            <a:avLst/>
          </a:prstGeom>
          <a:noFill/>
          <a:ln w="9525">
            <a:solidFill>
              <a:srgbClr val="FF0000"/>
            </a:solidFill>
            <a:miter lim="800000"/>
            <a:headEnd/>
            <a:tailEnd/>
          </a:ln>
        </p:spPr>
        <p:txBody>
          <a:bodyPr>
            <a:spAutoFit/>
          </a:bodyPr>
          <a:lstStyle/>
          <a:p>
            <a:pPr algn="ctr">
              <a:lnSpc>
                <a:spcPct val="120000"/>
              </a:lnSpc>
              <a:spcAft>
                <a:spcPct val="10000"/>
              </a:spcAft>
            </a:pPr>
            <a:r>
              <a:rPr lang="es-MX" sz="1800" b="1">
                <a:latin typeface="Tahoma" pitchFamily="34" charset="0"/>
              </a:rPr>
              <a:t>Modelo de Datos -  Seguridad x Menú</a:t>
            </a:r>
          </a:p>
        </p:txBody>
      </p:sp>
      <p:pic>
        <p:nvPicPr>
          <p:cNvPr id="12292" name="Picture 4" descr="Viñeta roja"/>
          <p:cNvPicPr>
            <a:picLocks noChangeAspect="1" noChangeArrowheads="1"/>
          </p:cNvPicPr>
          <p:nvPr/>
        </p:nvPicPr>
        <p:blipFill>
          <a:blip r:embed="rId3" cstate="print"/>
          <a:srcRect/>
          <a:stretch>
            <a:fillRect/>
          </a:stretch>
        </p:blipFill>
        <p:spPr bwMode="auto">
          <a:xfrm>
            <a:off x="1979613" y="1628775"/>
            <a:ext cx="323850" cy="360363"/>
          </a:xfrm>
          <a:prstGeom prst="rect">
            <a:avLst/>
          </a:prstGeom>
          <a:noFill/>
          <a:ln w="9525">
            <a:noFill/>
            <a:miter lim="800000"/>
            <a:headEnd/>
            <a:tailEnd/>
          </a:ln>
        </p:spPr>
      </p:pic>
      <p:pic>
        <p:nvPicPr>
          <p:cNvPr id="12293" name="Picture 5" descr="MEMBRETE Carátula power"/>
          <p:cNvPicPr>
            <a:picLocks noChangeAspect="1" noChangeArrowheads="1"/>
          </p:cNvPicPr>
          <p:nvPr/>
        </p:nvPicPr>
        <p:blipFill>
          <a:blip r:embed="rId4" cstate="print"/>
          <a:srcRect/>
          <a:stretch>
            <a:fillRect/>
          </a:stretch>
        </p:blipFill>
        <p:spPr bwMode="auto">
          <a:xfrm>
            <a:off x="609600" y="454025"/>
            <a:ext cx="7916863" cy="841375"/>
          </a:xfrm>
          <a:prstGeom prst="rect">
            <a:avLst/>
          </a:prstGeom>
          <a:noFill/>
          <a:ln w="9525">
            <a:noFill/>
            <a:miter lim="800000"/>
            <a:headEnd/>
            <a:tailEnd/>
          </a:ln>
        </p:spPr>
      </p:pic>
      <p:sp>
        <p:nvSpPr>
          <p:cNvPr id="12294" name="Text Box 6"/>
          <p:cNvSpPr txBox="1">
            <a:spLocks noChangeArrowheads="1"/>
          </p:cNvSpPr>
          <p:nvPr/>
        </p:nvSpPr>
        <p:spPr bwMode="auto">
          <a:xfrm>
            <a:off x="1752600" y="730250"/>
            <a:ext cx="4114800" cy="396875"/>
          </a:xfrm>
          <a:prstGeom prst="rect">
            <a:avLst/>
          </a:prstGeom>
          <a:solidFill>
            <a:srgbClr val="939393"/>
          </a:solidFill>
          <a:ln w="9525">
            <a:noFill/>
            <a:miter lim="800000"/>
            <a:headEnd/>
            <a:tailEnd/>
          </a:ln>
        </p:spPr>
        <p:txBody>
          <a:bodyPr>
            <a:spAutoFit/>
          </a:bodyPr>
          <a:lstStyle/>
          <a:p>
            <a:pPr algn="ctr">
              <a:spcBef>
                <a:spcPct val="50000"/>
              </a:spcBef>
            </a:pPr>
            <a:r>
              <a:rPr lang="es-AR" sz="2000" b="1">
                <a:solidFill>
                  <a:schemeClr val="bg1"/>
                </a:solidFill>
                <a:latin typeface="Tahoma" pitchFamily="34" charset="0"/>
              </a:rPr>
              <a:t>Presentación Técnica</a:t>
            </a:r>
            <a:endParaRPr lang="es-ES" sz="2000" b="1">
              <a:solidFill>
                <a:schemeClr val="bg1"/>
              </a:solidFill>
              <a:latin typeface="Tahoma" pitchFamily="34" charset="0"/>
            </a:endParaRPr>
          </a:p>
        </p:txBody>
      </p:sp>
      <p:pic>
        <p:nvPicPr>
          <p:cNvPr id="12295" name="Picture 8" descr="ERD_menu_acceso"/>
          <p:cNvPicPr>
            <a:picLocks noChangeAspect="1" noChangeArrowheads="1"/>
          </p:cNvPicPr>
          <p:nvPr/>
        </p:nvPicPr>
        <p:blipFill>
          <a:blip r:embed="rId5" cstate="print"/>
          <a:srcRect/>
          <a:stretch>
            <a:fillRect/>
          </a:stretch>
        </p:blipFill>
        <p:spPr bwMode="auto">
          <a:xfrm>
            <a:off x="2051050" y="2181225"/>
            <a:ext cx="4681538" cy="4200525"/>
          </a:xfrm>
          <a:prstGeom prst="rect">
            <a:avLst/>
          </a:prstGeom>
          <a:noFill/>
          <a:ln w="9525">
            <a:noFill/>
            <a:miter lim="800000"/>
            <a:headEnd/>
            <a:tailEnd/>
          </a:ln>
        </p:spPr>
      </p:pic>
    </p:spTree>
  </p:cSld>
  <p:clrMapOvr>
    <a:masterClrMapping/>
  </p:clrMapOvr>
  <p:transition advClick="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250825" y="2133600"/>
            <a:ext cx="8893175" cy="3816350"/>
          </a:xfrm>
          <a:prstGeom prst="rect">
            <a:avLst/>
          </a:prstGeom>
          <a:noFill/>
          <a:ln w="9525">
            <a:noFill/>
            <a:miter lim="800000"/>
            <a:headEnd/>
            <a:tailEnd/>
          </a:ln>
        </p:spPr>
        <p:txBody>
          <a:bodyPr anchor="ctr"/>
          <a:lstStyle/>
          <a:p>
            <a:pPr marL="495300" indent="-495300"/>
            <a:endParaRPr lang="es-AR" sz="1500">
              <a:latin typeface="Tahoma" pitchFamily="34" charset="0"/>
            </a:endParaRPr>
          </a:p>
          <a:p>
            <a:pPr marL="495300" indent="-495300"/>
            <a:r>
              <a:rPr lang="es-AR" sz="1500" i="1" u="sng">
                <a:latin typeface="Tahoma" pitchFamily="34" charset="0"/>
              </a:rPr>
              <a:t>Nombre de Tabla</a:t>
            </a:r>
            <a:r>
              <a:rPr lang="es-AR" sz="1500" i="1">
                <a:latin typeface="Tahoma" pitchFamily="34" charset="0"/>
              </a:rPr>
              <a:t>: </a:t>
            </a:r>
            <a:r>
              <a:rPr lang="es-AR" sz="1500">
                <a:latin typeface="Tahoma" pitchFamily="34" charset="0"/>
              </a:rPr>
              <a:t>se encuentran tablas descriptivas como por ejemplo “empleado”, “familiar”, “banco” que indican a la entidad que representan, para las tablas nuevas se utiliza una nomenclatura para identificar las tablas de módulos especiales como por ejemplo “gti_registracion” las cuales están conformadas por 3 letras del modulo al que pertenecen (GTI) y el nombre de la entidad a la cual describe, xxx_nombretabla. Para el caso de las tablas de reportes, se utiliza el prefijo “rep_” para anteponer al nombre del reporte, ejemplo rep_sijp. Las tablas de relaciones se concatenan los nombres de ambas tablas separada por “_” ejemplo: “pue_riesgo” relación entre la tabla puesto y la tabla riesgo.</a:t>
            </a:r>
          </a:p>
          <a:p>
            <a:pPr marL="495300" indent="-495300"/>
            <a:endParaRPr lang="es-AR" sz="1500" i="1">
              <a:latin typeface="Tahoma" pitchFamily="34" charset="0"/>
            </a:endParaRPr>
          </a:p>
          <a:p>
            <a:pPr marL="495300" indent="-495300">
              <a:lnSpc>
                <a:spcPct val="120000"/>
              </a:lnSpc>
              <a:spcAft>
                <a:spcPct val="10000"/>
              </a:spcAft>
              <a:buFont typeface="Wingdings" pitchFamily="2" charset="2"/>
              <a:buNone/>
            </a:pPr>
            <a:r>
              <a:rPr lang="es-AR" sz="1500" i="1" u="sng">
                <a:latin typeface="Tahoma" pitchFamily="34" charset="0"/>
              </a:rPr>
              <a:t>Nombre de Campo</a:t>
            </a:r>
            <a:r>
              <a:rPr lang="es-AR" sz="1500">
                <a:latin typeface="Tahoma" pitchFamily="34" charset="0"/>
              </a:rPr>
              <a:t>: prefijo de la tabla más caracteres descriptivos, ejemplo tabla “empleado”, campo “empfechaalta”, formato: xxxnombrecampo</a:t>
            </a:r>
          </a:p>
          <a:p>
            <a:pPr marL="495300" indent="-495300">
              <a:lnSpc>
                <a:spcPct val="120000"/>
              </a:lnSpc>
              <a:spcAft>
                <a:spcPct val="10000"/>
              </a:spcAft>
              <a:buFont typeface="Wingdings" pitchFamily="2" charset="2"/>
              <a:buNone/>
            </a:pPr>
            <a:endParaRPr lang="es-AR" sz="1500">
              <a:latin typeface="Tahoma" pitchFamily="34" charset="0"/>
            </a:endParaRPr>
          </a:p>
          <a:p>
            <a:pPr marL="495300" indent="-495300">
              <a:lnSpc>
                <a:spcPct val="120000"/>
              </a:lnSpc>
              <a:spcAft>
                <a:spcPct val="10000"/>
              </a:spcAft>
              <a:buFont typeface="Wingdings" pitchFamily="2" charset="2"/>
              <a:buNone/>
            </a:pPr>
            <a:r>
              <a:rPr lang="es-AR" sz="1500" i="1" u="sng">
                <a:latin typeface="Tahoma" pitchFamily="34" charset="0"/>
              </a:rPr>
              <a:t>Nombre de Vista</a:t>
            </a:r>
            <a:r>
              <a:rPr lang="es-AR" sz="1500">
                <a:latin typeface="Tahoma" pitchFamily="34" charset="0"/>
              </a:rPr>
              <a:t>: prefijo “V_” mas el nombre de la tabla, ejemplo: v_empleado, v_postulante.</a:t>
            </a:r>
          </a:p>
          <a:p>
            <a:pPr marL="495300" indent="-495300">
              <a:lnSpc>
                <a:spcPct val="120000"/>
              </a:lnSpc>
              <a:spcAft>
                <a:spcPct val="10000"/>
              </a:spcAft>
              <a:buFont typeface="Wingdings" pitchFamily="2" charset="2"/>
              <a:buNone/>
            </a:pPr>
            <a:endParaRPr lang="es-AR" sz="1500">
              <a:latin typeface="Tahoma" pitchFamily="34" charset="0"/>
            </a:endParaRPr>
          </a:p>
        </p:txBody>
      </p:sp>
      <p:sp>
        <p:nvSpPr>
          <p:cNvPr id="13315" name="Rectangle 3"/>
          <p:cNvSpPr>
            <a:spLocks noChangeArrowheads="1"/>
          </p:cNvSpPr>
          <p:nvPr/>
        </p:nvSpPr>
        <p:spPr bwMode="auto">
          <a:xfrm>
            <a:off x="2124075" y="1473200"/>
            <a:ext cx="4752975" cy="431800"/>
          </a:xfrm>
          <a:prstGeom prst="rect">
            <a:avLst/>
          </a:prstGeom>
          <a:noFill/>
          <a:ln w="9525">
            <a:solidFill>
              <a:srgbClr val="FF0000"/>
            </a:solidFill>
            <a:miter lim="800000"/>
            <a:headEnd/>
            <a:tailEnd/>
          </a:ln>
        </p:spPr>
        <p:txBody>
          <a:bodyPr>
            <a:spAutoFit/>
          </a:bodyPr>
          <a:lstStyle/>
          <a:p>
            <a:pPr algn="ctr">
              <a:lnSpc>
                <a:spcPct val="120000"/>
              </a:lnSpc>
              <a:spcAft>
                <a:spcPct val="10000"/>
              </a:spcAft>
            </a:pPr>
            <a:r>
              <a:rPr lang="es-MX" sz="1800" b="1">
                <a:latin typeface="Tahoma" pitchFamily="34" charset="0"/>
              </a:rPr>
              <a:t>Nomenclatura</a:t>
            </a:r>
          </a:p>
        </p:txBody>
      </p:sp>
      <p:pic>
        <p:nvPicPr>
          <p:cNvPr id="13316" name="Picture 4" descr="Viñeta roja"/>
          <p:cNvPicPr>
            <a:picLocks noChangeAspect="1" noChangeArrowheads="1"/>
          </p:cNvPicPr>
          <p:nvPr/>
        </p:nvPicPr>
        <p:blipFill>
          <a:blip r:embed="rId3" cstate="print"/>
          <a:srcRect/>
          <a:stretch>
            <a:fillRect/>
          </a:stretch>
        </p:blipFill>
        <p:spPr bwMode="auto">
          <a:xfrm>
            <a:off x="2411413" y="1620838"/>
            <a:ext cx="323850" cy="360362"/>
          </a:xfrm>
          <a:prstGeom prst="rect">
            <a:avLst/>
          </a:prstGeom>
          <a:noFill/>
          <a:ln w="9525">
            <a:noFill/>
            <a:miter lim="800000"/>
            <a:headEnd/>
            <a:tailEnd/>
          </a:ln>
        </p:spPr>
      </p:pic>
      <p:pic>
        <p:nvPicPr>
          <p:cNvPr id="13317" name="Picture 5" descr="Viñeta"/>
          <p:cNvPicPr>
            <a:picLocks noChangeAspect="1" noChangeArrowheads="1"/>
          </p:cNvPicPr>
          <p:nvPr/>
        </p:nvPicPr>
        <p:blipFill>
          <a:blip r:embed="rId4" cstate="print"/>
          <a:srcRect/>
          <a:stretch>
            <a:fillRect/>
          </a:stretch>
        </p:blipFill>
        <p:spPr bwMode="auto">
          <a:xfrm>
            <a:off x="179388" y="2276475"/>
            <a:ext cx="171450" cy="215900"/>
          </a:xfrm>
          <a:prstGeom prst="rect">
            <a:avLst/>
          </a:prstGeom>
          <a:noFill/>
          <a:ln w="9525">
            <a:noFill/>
            <a:miter lim="800000"/>
            <a:headEnd/>
            <a:tailEnd/>
          </a:ln>
        </p:spPr>
      </p:pic>
      <p:pic>
        <p:nvPicPr>
          <p:cNvPr id="13318" name="Picture 6" descr="MEMBRETE Carátula power"/>
          <p:cNvPicPr>
            <a:picLocks noChangeAspect="1" noChangeArrowheads="1"/>
          </p:cNvPicPr>
          <p:nvPr/>
        </p:nvPicPr>
        <p:blipFill>
          <a:blip r:embed="rId5" cstate="print"/>
          <a:srcRect/>
          <a:stretch>
            <a:fillRect/>
          </a:stretch>
        </p:blipFill>
        <p:spPr bwMode="auto">
          <a:xfrm>
            <a:off x="609600" y="454025"/>
            <a:ext cx="7916863" cy="841375"/>
          </a:xfrm>
          <a:prstGeom prst="rect">
            <a:avLst/>
          </a:prstGeom>
          <a:noFill/>
          <a:ln w="9525">
            <a:noFill/>
            <a:miter lim="800000"/>
            <a:headEnd/>
            <a:tailEnd/>
          </a:ln>
        </p:spPr>
      </p:pic>
      <p:sp>
        <p:nvSpPr>
          <p:cNvPr id="13319" name="Text Box 7"/>
          <p:cNvSpPr txBox="1">
            <a:spLocks noChangeArrowheads="1"/>
          </p:cNvSpPr>
          <p:nvPr/>
        </p:nvSpPr>
        <p:spPr bwMode="auto">
          <a:xfrm>
            <a:off x="1752600" y="730250"/>
            <a:ext cx="4114800" cy="396875"/>
          </a:xfrm>
          <a:prstGeom prst="rect">
            <a:avLst/>
          </a:prstGeom>
          <a:solidFill>
            <a:srgbClr val="939393"/>
          </a:solidFill>
          <a:ln w="9525">
            <a:noFill/>
            <a:miter lim="800000"/>
            <a:headEnd/>
            <a:tailEnd/>
          </a:ln>
        </p:spPr>
        <p:txBody>
          <a:bodyPr>
            <a:spAutoFit/>
          </a:bodyPr>
          <a:lstStyle/>
          <a:p>
            <a:pPr algn="ctr">
              <a:spcBef>
                <a:spcPct val="50000"/>
              </a:spcBef>
            </a:pPr>
            <a:r>
              <a:rPr lang="es-AR" sz="2000" b="1">
                <a:solidFill>
                  <a:schemeClr val="bg1"/>
                </a:solidFill>
                <a:latin typeface="Tahoma" pitchFamily="34" charset="0"/>
              </a:rPr>
              <a:t>Presentación Técnica</a:t>
            </a:r>
            <a:endParaRPr lang="es-ES" sz="2000" b="1">
              <a:solidFill>
                <a:schemeClr val="bg1"/>
              </a:solidFill>
              <a:latin typeface="Tahoma" pitchFamily="34" charset="0"/>
            </a:endParaRPr>
          </a:p>
        </p:txBody>
      </p:sp>
    </p:spTree>
  </p:cSld>
  <p:clrMapOvr>
    <a:masterClrMapping/>
  </p:clrMapOvr>
  <p:transition advClick="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250825" y="2133600"/>
            <a:ext cx="8893175" cy="3382963"/>
          </a:xfrm>
          <a:prstGeom prst="rect">
            <a:avLst/>
          </a:prstGeom>
          <a:noFill/>
          <a:ln w="9525">
            <a:noFill/>
            <a:miter lim="800000"/>
            <a:headEnd/>
            <a:tailEnd/>
          </a:ln>
        </p:spPr>
        <p:txBody>
          <a:bodyPr anchor="ctr"/>
          <a:lstStyle/>
          <a:p>
            <a:pPr marL="495300" indent="-495300">
              <a:lnSpc>
                <a:spcPct val="120000"/>
              </a:lnSpc>
              <a:spcAft>
                <a:spcPct val="10000"/>
              </a:spcAft>
              <a:buFont typeface="Wingdings" pitchFamily="2" charset="2"/>
              <a:buNone/>
            </a:pPr>
            <a:r>
              <a:rPr lang="es-AR" sz="1500" i="1" u="sng">
                <a:latin typeface="Tahoma" pitchFamily="34" charset="0"/>
              </a:rPr>
              <a:t>Nombre de Campo Clave Primaria</a:t>
            </a:r>
            <a:r>
              <a:rPr lang="en-US" sz="1500">
                <a:latin typeface="Tahoma" pitchFamily="34" charset="0"/>
              </a:rPr>
              <a:t> </a:t>
            </a:r>
            <a:r>
              <a:rPr lang="es-AR" sz="1500" i="1">
                <a:latin typeface="Tahoma" pitchFamily="34" charset="0"/>
              </a:rPr>
              <a:t>: </a:t>
            </a:r>
            <a:r>
              <a:rPr lang="es-AR" sz="1500">
                <a:latin typeface="Tahoma" pitchFamily="34" charset="0"/>
              </a:rPr>
              <a:t>prefijo de la tabla más “nro”, ejemplo: tabla “tercero”, campo “ternro”</a:t>
            </a:r>
          </a:p>
          <a:p>
            <a:pPr marL="495300" indent="-495300">
              <a:lnSpc>
                <a:spcPct val="120000"/>
              </a:lnSpc>
              <a:spcAft>
                <a:spcPct val="10000"/>
              </a:spcAft>
              <a:buFont typeface="Wingdings" pitchFamily="2" charset="2"/>
              <a:buNone/>
            </a:pPr>
            <a:endParaRPr lang="es-AR" sz="1500">
              <a:latin typeface="Tahoma" pitchFamily="34" charset="0"/>
            </a:endParaRPr>
          </a:p>
          <a:p>
            <a:pPr marL="495300" indent="-495300">
              <a:lnSpc>
                <a:spcPct val="120000"/>
              </a:lnSpc>
              <a:spcAft>
                <a:spcPct val="10000"/>
              </a:spcAft>
              <a:buFont typeface="Wingdings" pitchFamily="2" charset="2"/>
              <a:buNone/>
            </a:pPr>
            <a:r>
              <a:rPr lang="es-AR" sz="1500" i="1" u="sng">
                <a:latin typeface="Tahoma" pitchFamily="34" charset="0"/>
              </a:rPr>
              <a:t>Nombre de Campo Descripción</a:t>
            </a:r>
            <a:r>
              <a:rPr lang="en-US" sz="1500">
                <a:latin typeface="Tahoma" pitchFamily="34" charset="0"/>
              </a:rPr>
              <a:t> </a:t>
            </a:r>
            <a:r>
              <a:rPr lang="es-AR" sz="1500">
                <a:latin typeface="Tahoma" pitchFamily="34" charset="0"/>
              </a:rPr>
              <a:t>: para</a:t>
            </a:r>
            <a:r>
              <a:rPr lang="es-AR" sz="1500" b="1">
                <a:latin typeface="Tahoma" pitchFamily="34" charset="0"/>
              </a:rPr>
              <a:t> </a:t>
            </a:r>
            <a:r>
              <a:rPr lang="es-AR" sz="1500">
                <a:latin typeface="Tahoma" pitchFamily="34" charset="0"/>
              </a:rPr>
              <a:t>los campos de descripción abreviada</a:t>
            </a:r>
            <a:r>
              <a:rPr lang="es-AR" sz="1500" b="1">
                <a:latin typeface="Tahoma" pitchFamily="34" charset="0"/>
              </a:rPr>
              <a:t> </a:t>
            </a:r>
            <a:r>
              <a:rPr lang="es-AR" sz="1500">
                <a:latin typeface="Tahoma" pitchFamily="34" charset="0"/>
              </a:rPr>
              <a:t>prefijo de la tabla más “desabr”, ejemplo: tabla “puesto”, campo “puedesabr”, para los campos de descripción extendida prefijo de la tabla más “desext”, ejemplo: tabla “puesto”, campo “puedesext”, etc.</a:t>
            </a:r>
          </a:p>
          <a:p>
            <a:pPr marL="495300" indent="-495300">
              <a:lnSpc>
                <a:spcPct val="120000"/>
              </a:lnSpc>
              <a:spcAft>
                <a:spcPct val="10000"/>
              </a:spcAft>
              <a:buFont typeface="Wingdings" pitchFamily="2" charset="2"/>
              <a:buNone/>
            </a:pPr>
            <a:endParaRPr lang="es-MX" sz="1500">
              <a:latin typeface="Tahoma" pitchFamily="34" charset="0"/>
            </a:endParaRPr>
          </a:p>
          <a:p>
            <a:pPr marL="495300" lvl="2" indent="-495300">
              <a:lnSpc>
                <a:spcPct val="120000"/>
              </a:lnSpc>
              <a:spcAft>
                <a:spcPct val="10000"/>
              </a:spcAft>
              <a:buFont typeface="Wingdings" pitchFamily="2" charset="2"/>
              <a:buNone/>
            </a:pPr>
            <a:r>
              <a:rPr lang="es-AR" sz="1500" i="1" u="sng">
                <a:latin typeface="Tahoma" pitchFamily="34" charset="0"/>
              </a:rPr>
              <a:t>Nombre de Campo Clave Externa</a:t>
            </a:r>
            <a:r>
              <a:rPr lang="en-US" sz="1500">
                <a:latin typeface="Tahoma" pitchFamily="34" charset="0"/>
              </a:rPr>
              <a:t>: </a:t>
            </a:r>
            <a:r>
              <a:rPr lang="es-AR" sz="1500">
                <a:latin typeface="Tahoma" pitchFamily="34" charset="0"/>
              </a:rPr>
              <a:t>preserva el nombre del campo de la tabla de clave origen ejemplo: la tabla “estructura” contiene el campo “tenro” que representa la clave primaria de la tabla “tipoestructura”, salvo en los casos de “tercero” donde preserva el nombre de la tabla, ej: en la tabla “familiar”, el campo tercero que refleja el empleado no se denomina “ternro” sino “empleado”</a:t>
            </a:r>
            <a:r>
              <a:rPr lang="en-US" sz="1500">
                <a:latin typeface="Tahoma" pitchFamily="34" charset="0"/>
              </a:rPr>
              <a:t> </a:t>
            </a:r>
            <a:endParaRPr lang="es-AR" sz="1500">
              <a:latin typeface="Tahoma" pitchFamily="34" charset="0"/>
            </a:endParaRPr>
          </a:p>
        </p:txBody>
      </p:sp>
      <p:sp>
        <p:nvSpPr>
          <p:cNvPr id="14339" name="Rectangle 3"/>
          <p:cNvSpPr>
            <a:spLocks noChangeArrowheads="1"/>
          </p:cNvSpPr>
          <p:nvPr/>
        </p:nvSpPr>
        <p:spPr bwMode="auto">
          <a:xfrm>
            <a:off x="2124075" y="1473200"/>
            <a:ext cx="4752975" cy="431800"/>
          </a:xfrm>
          <a:prstGeom prst="rect">
            <a:avLst/>
          </a:prstGeom>
          <a:noFill/>
          <a:ln w="9525">
            <a:solidFill>
              <a:srgbClr val="FF0000"/>
            </a:solidFill>
            <a:miter lim="800000"/>
            <a:headEnd/>
            <a:tailEnd/>
          </a:ln>
        </p:spPr>
        <p:txBody>
          <a:bodyPr>
            <a:spAutoFit/>
          </a:bodyPr>
          <a:lstStyle/>
          <a:p>
            <a:pPr algn="ctr">
              <a:lnSpc>
                <a:spcPct val="120000"/>
              </a:lnSpc>
              <a:spcAft>
                <a:spcPct val="10000"/>
              </a:spcAft>
            </a:pPr>
            <a:r>
              <a:rPr lang="es-MX" sz="1800" b="1">
                <a:latin typeface="Tahoma" pitchFamily="34" charset="0"/>
              </a:rPr>
              <a:t>Nomenclatura</a:t>
            </a:r>
          </a:p>
        </p:txBody>
      </p:sp>
      <p:pic>
        <p:nvPicPr>
          <p:cNvPr id="14340" name="Picture 4" descr="Viñeta roja"/>
          <p:cNvPicPr>
            <a:picLocks noChangeAspect="1" noChangeArrowheads="1"/>
          </p:cNvPicPr>
          <p:nvPr/>
        </p:nvPicPr>
        <p:blipFill>
          <a:blip r:embed="rId3" cstate="print"/>
          <a:srcRect/>
          <a:stretch>
            <a:fillRect/>
          </a:stretch>
        </p:blipFill>
        <p:spPr bwMode="auto">
          <a:xfrm>
            <a:off x="2411413" y="1620838"/>
            <a:ext cx="323850" cy="360362"/>
          </a:xfrm>
          <a:prstGeom prst="rect">
            <a:avLst/>
          </a:prstGeom>
          <a:noFill/>
          <a:ln w="9525">
            <a:noFill/>
            <a:miter lim="800000"/>
            <a:headEnd/>
            <a:tailEnd/>
          </a:ln>
        </p:spPr>
      </p:pic>
      <p:pic>
        <p:nvPicPr>
          <p:cNvPr id="14341" name="Picture 5" descr="Viñeta"/>
          <p:cNvPicPr>
            <a:picLocks noChangeAspect="1" noChangeArrowheads="1"/>
          </p:cNvPicPr>
          <p:nvPr/>
        </p:nvPicPr>
        <p:blipFill>
          <a:blip r:embed="rId4" cstate="print"/>
          <a:srcRect/>
          <a:stretch>
            <a:fillRect/>
          </a:stretch>
        </p:blipFill>
        <p:spPr bwMode="auto">
          <a:xfrm>
            <a:off x="107950" y="2133600"/>
            <a:ext cx="171450" cy="215900"/>
          </a:xfrm>
          <a:prstGeom prst="rect">
            <a:avLst/>
          </a:prstGeom>
          <a:noFill/>
          <a:ln w="9525">
            <a:noFill/>
            <a:miter lim="800000"/>
            <a:headEnd/>
            <a:tailEnd/>
          </a:ln>
        </p:spPr>
      </p:pic>
      <p:pic>
        <p:nvPicPr>
          <p:cNvPr id="14342" name="Picture 6" descr="MEMBRETE Carátula power"/>
          <p:cNvPicPr>
            <a:picLocks noChangeAspect="1" noChangeArrowheads="1"/>
          </p:cNvPicPr>
          <p:nvPr/>
        </p:nvPicPr>
        <p:blipFill>
          <a:blip r:embed="rId5" cstate="print"/>
          <a:srcRect/>
          <a:stretch>
            <a:fillRect/>
          </a:stretch>
        </p:blipFill>
        <p:spPr bwMode="auto">
          <a:xfrm>
            <a:off x="609600" y="454025"/>
            <a:ext cx="7916863" cy="841375"/>
          </a:xfrm>
          <a:prstGeom prst="rect">
            <a:avLst/>
          </a:prstGeom>
          <a:noFill/>
          <a:ln w="9525">
            <a:noFill/>
            <a:miter lim="800000"/>
            <a:headEnd/>
            <a:tailEnd/>
          </a:ln>
        </p:spPr>
      </p:pic>
      <p:sp>
        <p:nvSpPr>
          <p:cNvPr id="14343" name="Text Box 7"/>
          <p:cNvSpPr txBox="1">
            <a:spLocks noChangeArrowheads="1"/>
          </p:cNvSpPr>
          <p:nvPr/>
        </p:nvSpPr>
        <p:spPr bwMode="auto">
          <a:xfrm>
            <a:off x="1752600" y="730250"/>
            <a:ext cx="4114800" cy="396875"/>
          </a:xfrm>
          <a:prstGeom prst="rect">
            <a:avLst/>
          </a:prstGeom>
          <a:solidFill>
            <a:srgbClr val="939393"/>
          </a:solidFill>
          <a:ln w="9525">
            <a:noFill/>
            <a:miter lim="800000"/>
            <a:headEnd/>
            <a:tailEnd/>
          </a:ln>
        </p:spPr>
        <p:txBody>
          <a:bodyPr>
            <a:spAutoFit/>
          </a:bodyPr>
          <a:lstStyle/>
          <a:p>
            <a:pPr algn="ctr">
              <a:spcBef>
                <a:spcPct val="50000"/>
              </a:spcBef>
            </a:pPr>
            <a:r>
              <a:rPr lang="es-AR" sz="2000" b="1">
                <a:solidFill>
                  <a:schemeClr val="bg1"/>
                </a:solidFill>
                <a:latin typeface="Tahoma" pitchFamily="34" charset="0"/>
              </a:rPr>
              <a:t>Presentación Técnica</a:t>
            </a:r>
            <a:endParaRPr lang="es-ES" sz="2000" b="1">
              <a:solidFill>
                <a:schemeClr val="bg1"/>
              </a:solidFill>
              <a:latin typeface="Tahoma" pitchFamily="34" charset="0"/>
            </a:endParaRPr>
          </a:p>
        </p:txBody>
      </p:sp>
    </p:spTree>
  </p:cSld>
  <p:clrMapOvr>
    <a:masterClrMapping/>
  </p:clrMapOvr>
  <p:transition advClick="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250825" y="2133600"/>
            <a:ext cx="8893175" cy="3382963"/>
          </a:xfrm>
          <a:prstGeom prst="rect">
            <a:avLst/>
          </a:prstGeom>
          <a:noFill/>
          <a:ln w="9525">
            <a:noFill/>
            <a:miter lim="800000"/>
            <a:headEnd/>
            <a:tailEnd/>
          </a:ln>
        </p:spPr>
        <p:txBody>
          <a:bodyPr anchor="ctr"/>
          <a:lstStyle/>
          <a:p>
            <a:pPr marL="495300" indent="-495300">
              <a:lnSpc>
                <a:spcPct val="120000"/>
              </a:lnSpc>
              <a:spcAft>
                <a:spcPct val="10000"/>
              </a:spcAft>
              <a:buFont typeface="Wingdings" pitchFamily="2" charset="2"/>
              <a:buNone/>
            </a:pPr>
            <a:r>
              <a:rPr lang="es-AR" sz="1500" i="1" u="sng">
                <a:latin typeface="Tahoma" pitchFamily="34" charset="0"/>
              </a:rPr>
              <a:t>Nombre de Campo Clave Primaria</a:t>
            </a:r>
            <a:r>
              <a:rPr lang="en-US" sz="1500">
                <a:latin typeface="Tahoma" pitchFamily="34" charset="0"/>
              </a:rPr>
              <a:t> </a:t>
            </a:r>
            <a:r>
              <a:rPr lang="es-AR" sz="1500" i="1">
                <a:latin typeface="Tahoma" pitchFamily="34" charset="0"/>
              </a:rPr>
              <a:t>: </a:t>
            </a:r>
            <a:r>
              <a:rPr lang="es-AR" sz="1500">
                <a:latin typeface="Tahoma" pitchFamily="34" charset="0"/>
              </a:rPr>
              <a:t>prefijo de la tabla más “nro”, ejemplo: tabla “tercero”, campo “ternro”</a:t>
            </a:r>
          </a:p>
          <a:p>
            <a:pPr marL="495300" indent="-495300">
              <a:lnSpc>
                <a:spcPct val="120000"/>
              </a:lnSpc>
              <a:spcAft>
                <a:spcPct val="10000"/>
              </a:spcAft>
              <a:buFont typeface="Wingdings" pitchFamily="2" charset="2"/>
              <a:buNone/>
            </a:pPr>
            <a:endParaRPr lang="es-AR" sz="1500">
              <a:latin typeface="Tahoma" pitchFamily="34" charset="0"/>
            </a:endParaRPr>
          </a:p>
          <a:p>
            <a:pPr marL="495300" indent="-495300">
              <a:lnSpc>
                <a:spcPct val="120000"/>
              </a:lnSpc>
              <a:spcAft>
                <a:spcPct val="10000"/>
              </a:spcAft>
              <a:buFont typeface="Wingdings" pitchFamily="2" charset="2"/>
              <a:buNone/>
            </a:pPr>
            <a:r>
              <a:rPr lang="es-AR" sz="1500" i="1" u="sng">
                <a:latin typeface="Tahoma" pitchFamily="34" charset="0"/>
              </a:rPr>
              <a:t>Nombre de Campo Descripción</a:t>
            </a:r>
            <a:r>
              <a:rPr lang="en-US" sz="1500">
                <a:latin typeface="Tahoma" pitchFamily="34" charset="0"/>
              </a:rPr>
              <a:t> </a:t>
            </a:r>
            <a:r>
              <a:rPr lang="es-AR" sz="1500">
                <a:latin typeface="Tahoma" pitchFamily="34" charset="0"/>
              </a:rPr>
              <a:t>: para</a:t>
            </a:r>
            <a:r>
              <a:rPr lang="es-AR" sz="1500" b="1">
                <a:latin typeface="Tahoma" pitchFamily="34" charset="0"/>
              </a:rPr>
              <a:t> </a:t>
            </a:r>
            <a:r>
              <a:rPr lang="es-AR" sz="1500">
                <a:latin typeface="Tahoma" pitchFamily="34" charset="0"/>
              </a:rPr>
              <a:t>los campos de descripción abreviada</a:t>
            </a:r>
            <a:r>
              <a:rPr lang="es-AR" sz="1500" b="1">
                <a:latin typeface="Tahoma" pitchFamily="34" charset="0"/>
              </a:rPr>
              <a:t> </a:t>
            </a:r>
            <a:r>
              <a:rPr lang="es-AR" sz="1500">
                <a:latin typeface="Tahoma" pitchFamily="34" charset="0"/>
              </a:rPr>
              <a:t>prefijo de la tabla más “desabr”, ejemplo: tabla “puesto”, campo “puedesabr”, para los campos de descripción extendida prefijo de la tabla más “desext”, ejemplo: tabla “puesto”, campo “puedesext”, etc.</a:t>
            </a:r>
          </a:p>
          <a:p>
            <a:pPr marL="495300" indent="-495300">
              <a:lnSpc>
                <a:spcPct val="120000"/>
              </a:lnSpc>
              <a:spcAft>
                <a:spcPct val="10000"/>
              </a:spcAft>
              <a:buFont typeface="Wingdings" pitchFamily="2" charset="2"/>
              <a:buNone/>
            </a:pPr>
            <a:endParaRPr lang="es-MX" sz="1500">
              <a:latin typeface="Tahoma" pitchFamily="34" charset="0"/>
            </a:endParaRPr>
          </a:p>
          <a:p>
            <a:pPr marL="495300" lvl="2" indent="-495300">
              <a:lnSpc>
                <a:spcPct val="120000"/>
              </a:lnSpc>
              <a:spcAft>
                <a:spcPct val="10000"/>
              </a:spcAft>
              <a:buFont typeface="Wingdings" pitchFamily="2" charset="2"/>
              <a:buNone/>
            </a:pPr>
            <a:r>
              <a:rPr lang="es-AR" sz="1500" i="1" u="sng">
                <a:latin typeface="Tahoma" pitchFamily="34" charset="0"/>
              </a:rPr>
              <a:t>Nombre de Campo Clave Externa</a:t>
            </a:r>
            <a:r>
              <a:rPr lang="en-US" sz="1500">
                <a:latin typeface="Tahoma" pitchFamily="34" charset="0"/>
              </a:rPr>
              <a:t>: </a:t>
            </a:r>
            <a:r>
              <a:rPr lang="es-AR" sz="1500">
                <a:latin typeface="Tahoma" pitchFamily="34" charset="0"/>
              </a:rPr>
              <a:t>preserva el nombre del campo de la tabla de clave origen ejemplo: la tabla “estructura” contiene el campo “tenro” que representa la clave primaria de la tabla “tipoestructura”, salvo en los casos de “tercero” donde preserva el nombre de la tabla, ej: en la tabla “familiar”, el campo tercero que refleja el empleado no se denomina “ternro” sino “empleado”</a:t>
            </a:r>
            <a:r>
              <a:rPr lang="en-US" sz="1500">
                <a:latin typeface="Tahoma" pitchFamily="34" charset="0"/>
              </a:rPr>
              <a:t> </a:t>
            </a:r>
            <a:endParaRPr lang="es-AR" sz="1500">
              <a:latin typeface="Tahoma" pitchFamily="34" charset="0"/>
            </a:endParaRPr>
          </a:p>
        </p:txBody>
      </p:sp>
      <p:sp>
        <p:nvSpPr>
          <p:cNvPr id="15363" name="Rectangle 3"/>
          <p:cNvSpPr>
            <a:spLocks noChangeArrowheads="1"/>
          </p:cNvSpPr>
          <p:nvPr/>
        </p:nvSpPr>
        <p:spPr bwMode="auto">
          <a:xfrm>
            <a:off x="2124075" y="1473200"/>
            <a:ext cx="4752975" cy="431800"/>
          </a:xfrm>
          <a:prstGeom prst="rect">
            <a:avLst/>
          </a:prstGeom>
          <a:noFill/>
          <a:ln w="9525">
            <a:solidFill>
              <a:srgbClr val="FF0000"/>
            </a:solidFill>
            <a:miter lim="800000"/>
            <a:headEnd/>
            <a:tailEnd/>
          </a:ln>
        </p:spPr>
        <p:txBody>
          <a:bodyPr>
            <a:spAutoFit/>
          </a:bodyPr>
          <a:lstStyle/>
          <a:p>
            <a:pPr algn="ctr">
              <a:lnSpc>
                <a:spcPct val="120000"/>
              </a:lnSpc>
              <a:spcAft>
                <a:spcPct val="10000"/>
              </a:spcAft>
            </a:pPr>
            <a:r>
              <a:rPr lang="es-MX" sz="1800" b="1">
                <a:latin typeface="Tahoma" pitchFamily="34" charset="0"/>
              </a:rPr>
              <a:t>Nomenclatura</a:t>
            </a:r>
          </a:p>
        </p:txBody>
      </p:sp>
      <p:pic>
        <p:nvPicPr>
          <p:cNvPr id="15364" name="Picture 4" descr="Viñeta roja"/>
          <p:cNvPicPr>
            <a:picLocks noChangeAspect="1" noChangeArrowheads="1"/>
          </p:cNvPicPr>
          <p:nvPr/>
        </p:nvPicPr>
        <p:blipFill>
          <a:blip r:embed="rId3" cstate="print"/>
          <a:srcRect/>
          <a:stretch>
            <a:fillRect/>
          </a:stretch>
        </p:blipFill>
        <p:spPr bwMode="auto">
          <a:xfrm>
            <a:off x="2411413" y="1620838"/>
            <a:ext cx="323850" cy="360362"/>
          </a:xfrm>
          <a:prstGeom prst="rect">
            <a:avLst/>
          </a:prstGeom>
          <a:noFill/>
          <a:ln w="9525">
            <a:noFill/>
            <a:miter lim="800000"/>
            <a:headEnd/>
            <a:tailEnd/>
          </a:ln>
        </p:spPr>
      </p:pic>
      <p:pic>
        <p:nvPicPr>
          <p:cNvPr id="15365" name="Picture 5" descr="Viñeta"/>
          <p:cNvPicPr>
            <a:picLocks noChangeAspect="1" noChangeArrowheads="1"/>
          </p:cNvPicPr>
          <p:nvPr/>
        </p:nvPicPr>
        <p:blipFill>
          <a:blip r:embed="rId4" cstate="print"/>
          <a:srcRect/>
          <a:stretch>
            <a:fillRect/>
          </a:stretch>
        </p:blipFill>
        <p:spPr bwMode="auto">
          <a:xfrm>
            <a:off x="107950" y="2133600"/>
            <a:ext cx="171450" cy="215900"/>
          </a:xfrm>
          <a:prstGeom prst="rect">
            <a:avLst/>
          </a:prstGeom>
          <a:noFill/>
          <a:ln w="9525">
            <a:noFill/>
            <a:miter lim="800000"/>
            <a:headEnd/>
            <a:tailEnd/>
          </a:ln>
        </p:spPr>
      </p:pic>
      <p:pic>
        <p:nvPicPr>
          <p:cNvPr id="15366" name="Picture 6" descr="MEMBRETE Carátula power"/>
          <p:cNvPicPr>
            <a:picLocks noChangeAspect="1" noChangeArrowheads="1"/>
          </p:cNvPicPr>
          <p:nvPr/>
        </p:nvPicPr>
        <p:blipFill>
          <a:blip r:embed="rId5" cstate="print"/>
          <a:srcRect/>
          <a:stretch>
            <a:fillRect/>
          </a:stretch>
        </p:blipFill>
        <p:spPr bwMode="auto">
          <a:xfrm>
            <a:off x="609600" y="454025"/>
            <a:ext cx="7916863" cy="841375"/>
          </a:xfrm>
          <a:prstGeom prst="rect">
            <a:avLst/>
          </a:prstGeom>
          <a:noFill/>
          <a:ln w="9525">
            <a:noFill/>
            <a:miter lim="800000"/>
            <a:headEnd/>
            <a:tailEnd/>
          </a:ln>
        </p:spPr>
      </p:pic>
      <p:sp>
        <p:nvSpPr>
          <p:cNvPr id="15367" name="Text Box 7"/>
          <p:cNvSpPr txBox="1">
            <a:spLocks noChangeArrowheads="1"/>
          </p:cNvSpPr>
          <p:nvPr/>
        </p:nvSpPr>
        <p:spPr bwMode="auto">
          <a:xfrm>
            <a:off x="1752600" y="730250"/>
            <a:ext cx="4114800" cy="396875"/>
          </a:xfrm>
          <a:prstGeom prst="rect">
            <a:avLst/>
          </a:prstGeom>
          <a:solidFill>
            <a:srgbClr val="939393"/>
          </a:solidFill>
          <a:ln w="9525">
            <a:noFill/>
            <a:miter lim="800000"/>
            <a:headEnd/>
            <a:tailEnd/>
          </a:ln>
        </p:spPr>
        <p:txBody>
          <a:bodyPr>
            <a:spAutoFit/>
          </a:bodyPr>
          <a:lstStyle/>
          <a:p>
            <a:pPr algn="ctr">
              <a:spcBef>
                <a:spcPct val="50000"/>
              </a:spcBef>
            </a:pPr>
            <a:r>
              <a:rPr lang="es-AR" sz="2000" b="1">
                <a:solidFill>
                  <a:schemeClr val="bg1"/>
                </a:solidFill>
                <a:latin typeface="Tahoma" pitchFamily="34" charset="0"/>
              </a:rPr>
              <a:t>Presentación Técnica</a:t>
            </a:r>
            <a:endParaRPr lang="es-ES" sz="2000" b="1">
              <a:solidFill>
                <a:schemeClr val="bg1"/>
              </a:solidFill>
              <a:latin typeface="Tahoma" pitchFamily="34" charset="0"/>
            </a:endParaRPr>
          </a:p>
        </p:txBody>
      </p:sp>
    </p:spTree>
  </p:cSld>
  <p:clrMapOvr>
    <a:masterClrMapping/>
  </p:clrMapOvr>
  <p:transition advClick="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250825" y="2133600"/>
            <a:ext cx="8893175" cy="4608513"/>
          </a:xfrm>
          <a:prstGeom prst="rect">
            <a:avLst/>
          </a:prstGeom>
          <a:noFill/>
          <a:ln w="9525">
            <a:noFill/>
            <a:miter lim="800000"/>
            <a:headEnd/>
            <a:tailEnd/>
          </a:ln>
        </p:spPr>
        <p:txBody>
          <a:bodyPr anchor="ctr"/>
          <a:lstStyle/>
          <a:p>
            <a:pPr marL="495300" indent="-495300">
              <a:lnSpc>
                <a:spcPct val="120000"/>
              </a:lnSpc>
              <a:spcAft>
                <a:spcPct val="10000"/>
              </a:spcAft>
              <a:buFont typeface="Wingdings" pitchFamily="2" charset="2"/>
              <a:buNone/>
            </a:pPr>
            <a:r>
              <a:rPr lang="es-AR" sz="1500" i="1" u="sng">
                <a:latin typeface="Tahoma" pitchFamily="34" charset="0"/>
              </a:rPr>
              <a:t>Nombre de Índices</a:t>
            </a:r>
            <a:r>
              <a:rPr lang="es-AR" sz="1500">
                <a:latin typeface="Tahoma" pitchFamily="34" charset="0"/>
              </a:rPr>
              <a:t>: caracteres descriptivos</a:t>
            </a:r>
            <a:r>
              <a:rPr lang="en-US" sz="1500">
                <a:latin typeface="Tahoma" pitchFamily="34" charset="0"/>
              </a:rPr>
              <a:t> </a:t>
            </a:r>
          </a:p>
          <a:p>
            <a:pPr marL="495300" indent="-495300">
              <a:lnSpc>
                <a:spcPct val="120000"/>
              </a:lnSpc>
              <a:spcAft>
                <a:spcPct val="10000"/>
              </a:spcAft>
              <a:buFont typeface="Wingdings" pitchFamily="2" charset="2"/>
              <a:buNone/>
            </a:pPr>
            <a:endParaRPr lang="es-MX" sz="1500">
              <a:latin typeface="Tahoma" pitchFamily="34" charset="0"/>
            </a:endParaRPr>
          </a:p>
          <a:p>
            <a:pPr marL="495300" lvl="2" indent="-495300">
              <a:lnSpc>
                <a:spcPct val="120000"/>
              </a:lnSpc>
              <a:spcAft>
                <a:spcPct val="10000"/>
              </a:spcAft>
              <a:buFont typeface="Wingdings" pitchFamily="2" charset="2"/>
              <a:buNone/>
            </a:pPr>
            <a:r>
              <a:rPr lang="es-AR" sz="1500" i="1" u="sng">
                <a:latin typeface="Tahoma" pitchFamily="34" charset="0"/>
              </a:rPr>
              <a:t>Nombre de Foreing key</a:t>
            </a:r>
            <a:r>
              <a:rPr lang="en-US" sz="1500">
                <a:latin typeface="Tahoma" pitchFamily="34" charset="0"/>
              </a:rPr>
              <a:t> : </a:t>
            </a:r>
            <a:r>
              <a:rPr lang="es-AR" sz="1500">
                <a:latin typeface="Tahoma" pitchFamily="34" charset="0"/>
              </a:rPr>
              <a:t>prefijo “fk_” mas caracteres descriptivos</a:t>
            </a:r>
            <a:r>
              <a:rPr lang="en-US" sz="1500">
                <a:latin typeface="Tahoma" pitchFamily="34" charset="0"/>
              </a:rPr>
              <a:t> </a:t>
            </a:r>
          </a:p>
          <a:p>
            <a:pPr marL="495300" lvl="2" indent="-495300">
              <a:lnSpc>
                <a:spcPct val="120000"/>
              </a:lnSpc>
              <a:spcAft>
                <a:spcPct val="10000"/>
              </a:spcAft>
              <a:buFont typeface="Wingdings" pitchFamily="2" charset="2"/>
              <a:buNone/>
            </a:pPr>
            <a:endParaRPr lang="en-US" sz="1500">
              <a:latin typeface="Tahoma" pitchFamily="34" charset="0"/>
            </a:endParaRPr>
          </a:p>
          <a:p>
            <a:pPr marL="495300" lvl="2" indent="-495300">
              <a:lnSpc>
                <a:spcPct val="120000"/>
              </a:lnSpc>
              <a:spcAft>
                <a:spcPct val="10000"/>
              </a:spcAft>
              <a:buFont typeface="Wingdings" pitchFamily="2" charset="2"/>
              <a:buNone/>
            </a:pPr>
            <a:r>
              <a:rPr lang="es-AR" sz="1500" i="1" u="sng">
                <a:latin typeface="Tahoma" pitchFamily="34" charset="0"/>
              </a:rPr>
              <a:t>Nombre de Contraint</a:t>
            </a:r>
            <a:r>
              <a:rPr lang="es-AR" sz="1500" i="1">
                <a:latin typeface="Tahoma" pitchFamily="34" charset="0"/>
              </a:rPr>
              <a:t>:</a:t>
            </a:r>
            <a:r>
              <a:rPr lang="en-US" sz="1500">
                <a:latin typeface="Tahoma" pitchFamily="34" charset="0"/>
              </a:rPr>
              <a:t> </a:t>
            </a:r>
            <a:r>
              <a:rPr lang="es-AR" sz="1500">
                <a:latin typeface="Tahoma" pitchFamily="34" charset="0"/>
              </a:rPr>
              <a:t>prefijo “ck_” mas caracteres descriptivos</a:t>
            </a:r>
            <a:r>
              <a:rPr lang="en-US" sz="1500">
                <a:latin typeface="Tahoma" pitchFamily="34" charset="0"/>
              </a:rPr>
              <a:t> </a:t>
            </a:r>
          </a:p>
          <a:p>
            <a:pPr marL="495300" lvl="2" indent="-495300">
              <a:lnSpc>
                <a:spcPct val="120000"/>
              </a:lnSpc>
              <a:spcAft>
                <a:spcPct val="10000"/>
              </a:spcAft>
              <a:buFont typeface="Wingdings" pitchFamily="2" charset="2"/>
              <a:buNone/>
            </a:pPr>
            <a:endParaRPr lang="es-MX" sz="1500">
              <a:latin typeface="Tahoma" pitchFamily="34" charset="0"/>
            </a:endParaRPr>
          </a:p>
          <a:p>
            <a:pPr marL="495300" lvl="2" indent="-495300">
              <a:lnSpc>
                <a:spcPct val="120000"/>
              </a:lnSpc>
              <a:spcAft>
                <a:spcPct val="10000"/>
              </a:spcAft>
              <a:buFont typeface="Wingdings" pitchFamily="2" charset="2"/>
              <a:buNone/>
            </a:pPr>
            <a:r>
              <a:rPr lang="es-AR" sz="1500" i="1" u="sng">
                <a:latin typeface="Tahoma" pitchFamily="34" charset="0"/>
              </a:rPr>
              <a:t>Nombre de Store Procedures</a:t>
            </a:r>
            <a:r>
              <a:rPr lang="es-AR" sz="1500">
                <a:latin typeface="Tahoma" pitchFamily="34" charset="0"/>
              </a:rPr>
              <a:t>:</a:t>
            </a:r>
            <a:r>
              <a:rPr lang="en-US" sz="1500">
                <a:latin typeface="Tahoma" pitchFamily="34" charset="0"/>
              </a:rPr>
              <a:t> </a:t>
            </a:r>
            <a:r>
              <a:rPr lang="es-AR" sz="1500">
                <a:latin typeface="Tahoma" pitchFamily="34" charset="0"/>
              </a:rPr>
              <a:t>prefijo “spr_” mas el nombre descriptivo </a:t>
            </a:r>
          </a:p>
          <a:p>
            <a:pPr marL="495300" lvl="2" indent="-495300">
              <a:lnSpc>
                <a:spcPct val="120000"/>
              </a:lnSpc>
              <a:spcAft>
                <a:spcPct val="10000"/>
              </a:spcAft>
              <a:buFont typeface="Wingdings" pitchFamily="2" charset="2"/>
              <a:buNone/>
            </a:pPr>
            <a:endParaRPr lang="es-AR" sz="1500">
              <a:latin typeface="Tahoma" pitchFamily="34" charset="0"/>
            </a:endParaRPr>
          </a:p>
          <a:p>
            <a:pPr marL="495300" lvl="2" indent="-495300">
              <a:lnSpc>
                <a:spcPct val="120000"/>
              </a:lnSpc>
              <a:spcAft>
                <a:spcPct val="10000"/>
              </a:spcAft>
              <a:buFont typeface="Wingdings" pitchFamily="2" charset="2"/>
              <a:buNone/>
            </a:pPr>
            <a:r>
              <a:rPr lang="es-AR" sz="1500" i="1">
                <a:latin typeface="Tahoma" pitchFamily="34" charset="0"/>
              </a:rPr>
              <a:t>Las tablas planas</a:t>
            </a:r>
            <a:r>
              <a:rPr lang="en-US" sz="1500" i="1">
                <a:latin typeface="Tahoma" pitchFamily="34" charset="0"/>
              </a:rPr>
              <a:t> contienen los siguentes campos:</a:t>
            </a:r>
          </a:p>
          <a:p>
            <a:pPr marL="495300" lvl="2" indent="-495300">
              <a:lnSpc>
                <a:spcPct val="120000"/>
              </a:lnSpc>
              <a:spcAft>
                <a:spcPct val="10000"/>
              </a:spcAft>
            </a:pPr>
            <a:r>
              <a:rPr lang="es-AR" sz="1500">
                <a:latin typeface="Tahoma" pitchFamily="34" charset="0"/>
              </a:rPr>
              <a:t>	Clave primaria: xxxxxnro (integer autoincremental)</a:t>
            </a:r>
          </a:p>
          <a:p>
            <a:pPr marL="495300" lvl="4" indent="-495300"/>
            <a:r>
              <a:rPr lang="es-AR" sz="1500">
                <a:latin typeface="Tahoma" pitchFamily="34" charset="0"/>
              </a:rPr>
              <a:t>	Descripción Abreviada: xxxxxdesabr (varchar de 60 caracteres)</a:t>
            </a:r>
          </a:p>
          <a:p>
            <a:pPr marL="495300" lvl="4" indent="-495300"/>
            <a:r>
              <a:rPr lang="es-AR" sz="1500">
                <a:latin typeface="Tahoma" pitchFamily="34" charset="0"/>
              </a:rPr>
              <a:t>	Descripción Extendida: xxxxxdesext (varchar de 200 caracteres)</a:t>
            </a:r>
          </a:p>
          <a:p>
            <a:pPr marL="495300" lvl="4" indent="-495300"/>
            <a:r>
              <a:rPr lang="es-AR" sz="1500">
                <a:latin typeface="Tahoma" pitchFamily="34" charset="0"/>
              </a:rPr>
              <a:t>	Código Externo : xxxxxcodext (varchar de 10 caracteres)</a:t>
            </a:r>
          </a:p>
          <a:p>
            <a:pPr marL="495300" lvl="4" indent="-495300">
              <a:buFont typeface="Wingdings" pitchFamily="2" charset="2"/>
              <a:buNone/>
            </a:pPr>
            <a:endParaRPr lang="es-AR" sz="1500" i="1">
              <a:latin typeface="Tahoma" pitchFamily="34" charset="0"/>
            </a:endParaRPr>
          </a:p>
          <a:p>
            <a:pPr marL="495300" lvl="4" indent="-495300">
              <a:buFont typeface="Wingdings" pitchFamily="2" charset="2"/>
              <a:buNone/>
            </a:pPr>
            <a:r>
              <a:rPr lang="es-AR" sz="1500" i="1">
                <a:latin typeface="Tahoma" pitchFamily="34" charset="0"/>
              </a:rPr>
              <a:t>Los nombres de las tablas, campos, e índices no pueden superar los 18 caracteres de longitud </a:t>
            </a:r>
          </a:p>
          <a:p>
            <a:pPr marL="495300" lvl="4" indent="-495300">
              <a:buFont typeface="Wingdings" pitchFamily="2" charset="2"/>
              <a:buNone/>
            </a:pPr>
            <a:r>
              <a:rPr lang="es-AR" sz="1500" i="1">
                <a:latin typeface="Tahoma" pitchFamily="34" charset="0"/>
              </a:rPr>
              <a:t>	(restricción para Informix)</a:t>
            </a:r>
            <a:endParaRPr lang="en-US" sz="1500" i="1">
              <a:latin typeface="Tahoma" pitchFamily="34" charset="0"/>
            </a:endParaRPr>
          </a:p>
          <a:p>
            <a:pPr marL="495300" lvl="4" indent="-495300">
              <a:buFont typeface="Wingdings" pitchFamily="2" charset="2"/>
              <a:buNone/>
            </a:pPr>
            <a:r>
              <a:rPr lang="en-US" sz="1500">
                <a:latin typeface="Tahoma" pitchFamily="34" charset="0"/>
              </a:rPr>
              <a:t> </a:t>
            </a:r>
            <a:endParaRPr lang="es-AR" sz="1500">
              <a:latin typeface="Tahoma" pitchFamily="34" charset="0"/>
            </a:endParaRPr>
          </a:p>
        </p:txBody>
      </p:sp>
      <p:sp>
        <p:nvSpPr>
          <p:cNvPr id="16387" name="Rectangle 3"/>
          <p:cNvSpPr>
            <a:spLocks noChangeArrowheads="1"/>
          </p:cNvSpPr>
          <p:nvPr/>
        </p:nvSpPr>
        <p:spPr bwMode="auto">
          <a:xfrm>
            <a:off x="2124075" y="1473200"/>
            <a:ext cx="4752975" cy="431800"/>
          </a:xfrm>
          <a:prstGeom prst="rect">
            <a:avLst/>
          </a:prstGeom>
          <a:noFill/>
          <a:ln w="9525">
            <a:solidFill>
              <a:srgbClr val="FF0000"/>
            </a:solidFill>
            <a:miter lim="800000"/>
            <a:headEnd/>
            <a:tailEnd/>
          </a:ln>
        </p:spPr>
        <p:txBody>
          <a:bodyPr>
            <a:spAutoFit/>
          </a:bodyPr>
          <a:lstStyle/>
          <a:p>
            <a:pPr algn="ctr">
              <a:lnSpc>
                <a:spcPct val="120000"/>
              </a:lnSpc>
              <a:spcAft>
                <a:spcPct val="10000"/>
              </a:spcAft>
            </a:pPr>
            <a:r>
              <a:rPr lang="es-MX" sz="1800" b="1">
                <a:latin typeface="Tahoma" pitchFamily="34" charset="0"/>
              </a:rPr>
              <a:t>Nomenclatura</a:t>
            </a:r>
          </a:p>
        </p:txBody>
      </p:sp>
      <p:pic>
        <p:nvPicPr>
          <p:cNvPr id="16388" name="Picture 4" descr="Viñeta roja"/>
          <p:cNvPicPr>
            <a:picLocks noChangeAspect="1" noChangeArrowheads="1"/>
          </p:cNvPicPr>
          <p:nvPr/>
        </p:nvPicPr>
        <p:blipFill>
          <a:blip r:embed="rId3" cstate="print"/>
          <a:srcRect/>
          <a:stretch>
            <a:fillRect/>
          </a:stretch>
        </p:blipFill>
        <p:spPr bwMode="auto">
          <a:xfrm>
            <a:off x="2411413" y="1620838"/>
            <a:ext cx="323850" cy="360362"/>
          </a:xfrm>
          <a:prstGeom prst="rect">
            <a:avLst/>
          </a:prstGeom>
          <a:noFill/>
          <a:ln w="9525">
            <a:noFill/>
            <a:miter lim="800000"/>
            <a:headEnd/>
            <a:tailEnd/>
          </a:ln>
        </p:spPr>
      </p:pic>
      <p:pic>
        <p:nvPicPr>
          <p:cNvPr id="16389" name="Picture 5" descr="Viñeta"/>
          <p:cNvPicPr>
            <a:picLocks noChangeAspect="1" noChangeArrowheads="1"/>
          </p:cNvPicPr>
          <p:nvPr/>
        </p:nvPicPr>
        <p:blipFill>
          <a:blip r:embed="rId4" cstate="print"/>
          <a:srcRect/>
          <a:stretch>
            <a:fillRect/>
          </a:stretch>
        </p:blipFill>
        <p:spPr bwMode="auto">
          <a:xfrm>
            <a:off x="107950" y="2060575"/>
            <a:ext cx="171450" cy="215900"/>
          </a:xfrm>
          <a:prstGeom prst="rect">
            <a:avLst/>
          </a:prstGeom>
          <a:noFill/>
          <a:ln w="9525">
            <a:noFill/>
            <a:miter lim="800000"/>
            <a:headEnd/>
            <a:tailEnd/>
          </a:ln>
        </p:spPr>
      </p:pic>
      <p:pic>
        <p:nvPicPr>
          <p:cNvPr id="16390" name="Picture 6" descr="MEMBRETE Carátula power"/>
          <p:cNvPicPr>
            <a:picLocks noChangeAspect="1" noChangeArrowheads="1"/>
          </p:cNvPicPr>
          <p:nvPr/>
        </p:nvPicPr>
        <p:blipFill>
          <a:blip r:embed="rId5" cstate="print"/>
          <a:srcRect/>
          <a:stretch>
            <a:fillRect/>
          </a:stretch>
        </p:blipFill>
        <p:spPr bwMode="auto">
          <a:xfrm>
            <a:off x="609600" y="454025"/>
            <a:ext cx="7916863" cy="841375"/>
          </a:xfrm>
          <a:prstGeom prst="rect">
            <a:avLst/>
          </a:prstGeom>
          <a:noFill/>
          <a:ln w="9525">
            <a:noFill/>
            <a:miter lim="800000"/>
            <a:headEnd/>
            <a:tailEnd/>
          </a:ln>
        </p:spPr>
      </p:pic>
      <p:sp>
        <p:nvSpPr>
          <p:cNvPr id="16391" name="Text Box 7"/>
          <p:cNvSpPr txBox="1">
            <a:spLocks noChangeArrowheads="1"/>
          </p:cNvSpPr>
          <p:nvPr/>
        </p:nvSpPr>
        <p:spPr bwMode="auto">
          <a:xfrm>
            <a:off x="1752600" y="730250"/>
            <a:ext cx="4114800" cy="396875"/>
          </a:xfrm>
          <a:prstGeom prst="rect">
            <a:avLst/>
          </a:prstGeom>
          <a:solidFill>
            <a:srgbClr val="939393"/>
          </a:solidFill>
          <a:ln w="9525">
            <a:noFill/>
            <a:miter lim="800000"/>
            <a:headEnd/>
            <a:tailEnd/>
          </a:ln>
        </p:spPr>
        <p:txBody>
          <a:bodyPr>
            <a:spAutoFit/>
          </a:bodyPr>
          <a:lstStyle/>
          <a:p>
            <a:pPr algn="ctr">
              <a:spcBef>
                <a:spcPct val="50000"/>
              </a:spcBef>
            </a:pPr>
            <a:r>
              <a:rPr lang="es-AR" sz="2000" b="1">
                <a:solidFill>
                  <a:schemeClr val="bg1"/>
                </a:solidFill>
                <a:latin typeface="Tahoma" pitchFamily="34" charset="0"/>
              </a:rPr>
              <a:t>Presentación Técnica</a:t>
            </a:r>
            <a:endParaRPr lang="es-ES" sz="2000" b="1">
              <a:solidFill>
                <a:schemeClr val="bg1"/>
              </a:solidFill>
              <a:latin typeface="Tahoma" pitchFamily="34" charset="0"/>
            </a:endParaRPr>
          </a:p>
        </p:txBody>
      </p:sp>
    </p:spTree>
  </p:cSld>
  <p:clrMapOvr>
    <a:masterClrMapping/>
  </p:clrMapOvr>
  <p:transition advClick="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ChangeArrowheads="1"/>
          </p:cNvSpPr>
          <p:nvPr/>
        </p:nvSpPr>
        <p:spPr bwMode="auto">
          <a:xfrm>
            <a:off x="2124075" y="1473200"/>
            <a:ext cx="4752975" cy="431800"/>
          </a:xfrm>
          <a:prstGeom prst="rect">
            <a:avLst/>
          </a:prstGeom>
          <a:noFill/>
          <a:ln w="9525">
            <a:solidFill>
              <a:srgbClr val="FF0000"/>
            </a:solidFill>
            <a:miter lim="800000"/>
            <a:headEnd/>
            <a:tailEnd/>
          </a:ln>
        </p:spPr>
        <p:txBody>
          <a:bodyPr>
            <a:spAutoFit/>
          </a:bodyPr>
          <a:lstStyle/>
          <a:p>
            <a:pPr algn="ctr">
              <a:lnSpc>
                <a:spcPct val="120000"/>
              </a:lnSpc>
              <a:spcAft>
                <a:spcPct val="10000"/>
              </a:spcAft>
            </a:pPr>
            <a:r>
              <a:rPr lang="es-MX" sz="1800" b="1">
                <a:latin typeface="Tahoma" pitchFamily="34" charset="0"/>
              </a:rPr>
              <a:t>Nomenclatura</a:t>
            </a:r>
          </a:p>
        </p:txBody>
      </p:sp>
      <p:pic>
        <p:nvPicPr>
          <p:cNvPr id="17411" name="Picture 4" descr="Viñeta roja"/>
          <p:cNvPicPr>
            <a:picLocks noChangeAspect="1" noChangeArrowheads="1"/>
          </p:cNvPicPr>
          <p:nvPr/>
        </p:nvPicPr>
        <p:blipFill>
          <a:blip r:embed="rId3" cstate="print"/>
          <a:srcRect/>
          <a:stretch>
            <a:fillRect/>
          </a:stretch>
        </p:blipFill>
        <p:spPr bwMode="auto">
          <a:xfrm>
            <a:off x="2411413" y="1620838"/>
            <a:ext cx="323850" cy="360362"/>
          </a:xfrm>
          <a:prstGeom prst="rect">
            <a:avLst/>
          </a:prstGeom>
          <a:noFill/>
          <a:ln w="9525">
            <a:noFill/>
            <a:miter lim="800000"/>
            <a:headEnd/>
            <a:tailEnd/>
          </a:ln>
        </p:spPr>
      </p:pic>
      <p:pic>
        <p:nvPicPr>
          <p:cNvPr id="17412" name="Picture 5" descr="Viñeta"/>
          <p:cNvPicPr>
            <a:picLocks noChangeAspect="1" noChangeArrowheads="1"/>
          </p:cNvPicPr>
          <p:nvPr/>
        </p:nvPicPr>
        <p:blipFill>
          <a:blip r:embed="rId4" cstate="print"/>
          <a:srcRect/>
          <a:stretch>
            <a:fillRect/>
          </a:stretch>
        </p:blipFill>
        <p:spPr bwMode="auto">
          <a:xfrm>
            <a:off x="107950" y="2060575"/>
            <a:ext cx="171450" cy="215900"/>
          </a:xfrm>
          <a:prstGeom prst="rect">
            <a:avLst/>
          </a:prstGeom>
          <a:noFill/>
          <a:ln w="9525">
            <a:noFill/>
            <a:miter lim="800000"/>
            <a:headEnd/>
            <a:tailEnd/>
          </a:ln>
        </p:spPr>
      </p:pic>
      <p:pic>
        <p:nvPicPr>
          <p:cNvPr id="17413" name="Picture 6" descr="MEMBRETE Carátula power"/>
          <p:cNvPicPr>
            <a:picLocks noChangeAspect="1" noChangeArrowheads="1"/>
          </p:cNvPicPr>
          <p:nvPr/>
        </p:nvPicPr>
        <p:blipFill>
          <a:blip r:embed="rId5" cstate="print"/>
          <a:srcRect/>
          <a:stretch>
            <a:fillRect/>
          </a:stretch>
        </p:blipFill>
        <p:spPr bwMode="auto">
          <a:xfrm>
            <a:off x="609600" y="454025"/>
            <a:ext cx="7916863" cy="841375"/>
          </a:xfrm>
          <a:prstGeom prst="rect">
            <a:avLst/>
          </a:prstGeom>
          <a:noFill/>
          <a:ln w="9525">
            <a:noFill/>
            <a:miter lim="800000"/>
            <a:headEnd/>
            <a:tailEnd/>
          </a:ln>
        </p:spPr>
      </p:pic>
      <p:sp>
        <p:nvSpPr>
          <p:cNvPr id="17414" name="Text Box 7"/>
          <p:cNvSpPr txBox="1">
            <a:spLocks noChangeArrowheads="1"/>
          </p:cNvSpPr>
          <p:nvPr/>
        </p:nvSpPr>
        <p:spPr bwMode="auto">
          <a:xfrm>
            <a:off x="1752600" y="730250"/>
            <a:ext cx="4114800" cy="396875"/>
          </a:xfrm>
          <a:prstGeom prst="rect">
            <a:avLst/>
          </a:prstGeom>
          <a:solidFill>
            <a:srgbClr val="939393"/>
          </a:solidFill>
          <a:ln w="9525">
            <a:noFill/>
            <a:miter lim="800000"/>
            <a:headEnd/>
            <a:tailEnd/>
          </a:ln>
        </p:spPr>
        <p:txBody>
          <a:bodyPr>
            <a:spAutoFit/>
          </a:bodyPr>
          <a:lstStyle/>
          <a:p>
            <a:pPr algn="ctr">
              <a:spcBef>
                <a:spcPct val="50000"/>
              </a:spcBef>
            </a:pPr>
            <a:r>
              <a:rPr lang="es-AR" sz="2000" b="1">
                <a:solidFill>
                  <a:schemeClr val="bg1"/>
                </a:solidFill>
                <a:latin typeface="Tahoma" pitchFamily="34" charset="0"/>
              </a:rPr>
              <a:t>Presentación Técnica</a:t>
            </a:r>
            <a:endParaRPr lang="es-ES" sz="2000" b="1">
              <a:solidFill>
                <a:schemeClr val="bg1"/>
              </a:solidFill>
              <a:latin typeface="Tahoma" pitchFamily="34" charset="0"/>
            </a:endParaRPr>
          </a:p>
        </p:txBody>
      </p:sp>
      <p:sp>
        <p:nvSpPr>
          <p:cNvPr id="17415" name="Rectangle 8"/>
          <p:cNvSpPr>
            <a:spLocks noChangeArrowheads="1"/>
          </p:cNvSpPr>
          <p:nvPr/>
        </p:nvSpPr>
        <p:spPr bwMode="auto">
          <a:xfrm>
            <a:off x="1000125" y="5949950"/>
            <a:ext cx="7715250" cy="461963"/>
          </a:xfrm>
          <a:prstGeom prst="rect">
            <a:avLst/>
          </a:prstGeom>
          <a:noFill/>
          <a:ln w="9525">
            <a:noFill/>
            <a:miter lim="800000"/>
            <a:headEnd/>
            <a:tailEnd/>
          </a:ln>
        </p:spPr>
        <p:txBody>
          <a:bodyPr>
            <a:spAutoFit/>
          </a:bodyPr>
          <a:lstStyle/>
          <a:p>
            <a:r>
              <a:rPr lang="pt-BR" sz="1500" b="1">
                <a:solidFill>
                  <a:srgbClr val="FF3300"/>
                </a:solidFill>
                <a:latin typeface="Tahoma" pitchFamily="34" charset="0"/>
              </a:rPr>
              <a:t>RH Pro X2 - Tablas R3.xls</a:t>
            </a:r>
          </a:p>
          <a:p>
            <a:r>
              <a:rPr lang="pt-BR" sz="900" b="1">
                <a:solidFill>
                  <a:srgbClr val="FF3300"/>
                </a:solidFill>
                <a:latin typeface="Tahoma" pitchFamily="34" charset="0"/>
              </a:rPr>
              <a:t>\\rhmaster\Rhpro-interno\Documentación RH Pro X2\Manuales de Entrenamiento Técnico X2\Modelo de Datos R3 - 2010</a:t>
            </a:r>
          </a:p>
        </p:txBody>
      </p:sp>
      <p:graphicFrame>
        <p:nvGraphicFramePr>
          <p:cNvPr id="218121" name="Group 9"/>
          <p:cNvGraphicFramePr>
            <a:graphicFrameLocks noGrp="1"/>
          </p:cNvGraphicFramePr>
          <p:nvPr>
            <p:ph/>
          </p:nvPr>
        </p:nvGraphicFramePr>
        <p:xfrm>
          <a:off x="684213" y="2205038"/>
          <a:ext cx="7772400" cy="3243265"/>
        </p:xfrm>
        <a:graphic>
          <a:graphicData uri="http://schemas.openxmlformats.org/drawingml/2006/table">
            <a:tbl>
              <a:tblPr/>
              <a:tblGrid>
                <a:gridCol w="1903412"/>
                <a:gridCol w="1905000"/>
                <a:gridCol w="1903413"/>
                <a:gridCol w="2060575"/>
              </a:tblGrid>
              <a:tr h="385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AR" sz="1500" b="1" i="0" u="none" strike="noStrike" cap="none" normalizeH="0" baseline="0" smtClean="0">
                          <a:ln>
                            <a:noFill/>
                          </a:ln>
                          <a:solidFill>
                            <a:schemeClr val="tx1"/>
                          </a:solidFill>
                          <a:effectLst/>
                          <a:latin typeface="Tahoma" pitchFamily="34" charset="0"/>
                        </a:rPr>
                        <a:t>Tabla</a:t>
                      </a:r>
                      <a:endParaRPr kumimoji="0" lang="en-US" sz="1500" b="1" i="0" u="none" strike="noStrike" cap="none" normalizeH="0" baseline="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AR" sz="1500" b="1" i="0" u="none" strike="noStrike" cap="none" normalizeH="0" baseline="0" smtClean="0">
                          <a:ln>
                            <a:noFill/>
                          </a:ln>
                          <a:solidFill>
                            <a:schemeClr val="tx1"/>
                          </a:solidFill>
                          <a:effectLst/>
                          <a:latin typeface="Tahoma" pitchFamily="34" charset="0"/>
                        </a:rPr>
                        <a:t>Descripción</a:t>
                      </a:r>
                      <a:endParaRPr kumimoji="0" lang="en-US" sz="15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AR" sz="1500" b="1" i="0" u="none" strike="noStrike" cap="none" normalizeH="0" baseline="0" smtClean="0">
                          <a:ln>
                            <a:noFill/>
                          </a:ln>
                          <a:solidFill>
                            <a:schemeClr val="tx1"/>
                          </a:solidFill>
                          <a:effectLst/>
                          <a:latin typeface="Tahoma" pitchFamily="34" charset="0"/>
                        </a:rPr>
                        <a:t>Modulo </a:t>
                      </a:r>
                      <a:endParaRPr kumimoji="0" lang="en-US" sz="15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AR" sz="1500" b="1" i="0" u="none" strike="noStrike" cap="none" normalizeH="0" baseline="0" smtClean="0">
                          <a:ln>
                            <a:noFill/>
                          </a:ln>
                          <a:solidFill>
                            <a:schemeClr val="tx1"/>
                          </a:solidFill>
                          <a:effectLst/>
                          <a:latin typeface="Tahoma" pitchFamily="34" charset="0"/>
                        </a:rPr>
                        <a:t>Configuración</a:t>
                      </a:r>
                      <a:endParaRPr kumimoji="0" lang="en-US" sz="15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3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AR" sz="1500" b="0" i="0" u="none" strike="noStrike" cap="none" normalizeH="0" baseline="0" smtClean="0">
                          <a:ln>
                            <a:noFill/>
                          </a:ln>
                          <a:solidFill>
                            <a:schemeClr val="tx1"/>
                          </a:solidFill>
                          <a:effectLst/>
                          <a:latin typeface="Tahoma" pitchFamily="34" charset="0"/>
                        </a:rPr>
                        <a:t>Accion</a:t>
                      </a:r>
                      <a:endParaRPr kumimoji="0" lang="en-US" sz="1500" b="0" i="0" u="none" strike="noStrike" cap="none" normalizeH="0" baseline="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Tahoma" pitchFamily="34" charset="0"/>
                        </a:rPr>
                        <a:t>acciones de Auditoria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AR" sz="1500" b="0" i="0" u="none" strike="noStrike" cap="none" normalizeH="0" baseline="0" smtClean="0">
                          <a:ln>
                            <a:noFill/>
                          </a:ln>
                          <a:solidFill>
                            <a:schemeClr val="tx1"/>
                          </a:solidFill>
                          <a:effectLst/>
                          <a:latin typeface="Tahoma" pitchFamily="34" charset="0"/>
                        </a:rPr>
                        <a:t>Auditoría</a:t>
                      </a:r>
                      <a:endParaRPr kumimoji="0" lang="en-US" sz="15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AR" sz="1500" b="0" i="0" u="none" strike="noStrike" cap="none" normalizeH="0" baseline="0" smtClean="0">
                          <a:ln>
                            <a:noFill/>
                          </a:ln>
                          <a:solidFill>
                            <a:schemeClr val="tx1"/>
                          </a:solidFill>
                          <a:effectLst/>
                          <a:latin typeface="Tahoma" pitchFamily="34" charset="0"/>
                        </a:rPr>
                        <a:t>Inicial</a:t>
                      </a:r>
                      <a:endParaRPr kumimoji="0" lang="en-US" sz="15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19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AR" sz="1500" b="0" i="0" u="none" strike="noStrike" cap="none" normalizeH="0" baseline="0" smtClean="0">
                          <a:ln>
                            <a:noFill/>
                          </a:ln>
                          <a:solidFill>
                            <a:schemeClr val="tx1"/>
                          </a:solidFill>
                          <a:effectLst/>
                          <a:latin typeface="Tahoma" pitchFamily="34" charset="0"/>
                        </a:rPr>
                        <a:t>Empleado</a:t>
                      </a:r>
                      <a:endParaRPr kumimoji="0" lang="en-US" sz="1500" b="0" i="0" u="none" strike="noStrike" cap="none" normalizeH="0" baseline="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AR" sz="1500" b="0" i="0" u="none" strike="noStrike" cap="none" normalizeH="0" baseline="0" smtClean="0">
                          <a:ln>
                            <a:noFill/>
                          </a:ln>
                          <a:solidFill>
                            <a:schemeClr val="tx1"/>
                          </a:solidFill>
                          <a:effectLst/>
                          <a:latin typeface="Tahoma" pitchFamily="34" charset="0"/>
                        </a:rPr>
                        <a:t>Empleados</a:t>
                      </a:r>
                      <a:endParaRPr kumimoji="0" lang="en-US" sz="15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AR" sz="1500" b="0" i="0" u="none" strike="noStrike" cap="none" normalizeH="0" baseline="0" smtClean="0">
                          <a:ln>
                            <a:noFill/>
                          </a:ln>
                          <a:solidFill>
                            <a:schemeClr val="tx1"/>
                          </a:solidFill>
                          <a:effectLst/>
                          <a:latin typeface="Tahoma" pitchFamily="34" charset="0"/>
                        </a:rPr>
                        <a:t>ADP</a:t>
                      </a:r>
                      <a:endParaRPr kumimoji="0" lang="en-US" sz="15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AR" sz="1500" b="0" i="0" u="none" strike="noStrike" cap="none" normalizeH="0" baseline="0" smtClean="0">
                          <a:ln>
                            <a:noFill/>
                          </a:ln>
                          <a:solidFill>
                            <a:schemeClr val="tx1"/>
                          </a:solidFill>
                          <a:effectLst/>
                          <a:latin typeface="Tahoma" pitchFamily="34" charset="0"/>
                        </a:rPr>
                        <a:t>Datos</a:t>
                      </a:r>
                      <a:endParaRPr kumimoji="0" lang="en-US" sz="15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3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AR" sz="1500" b="0" i="0" u="none" strike="noStrike" cap="none" normalizeH="0" baseline="0" smtClean="0">
                          <a:ln>
                            <a:noFill/>
                          </a:ln>
                          <a:solidFill>
                            <a:schemeClr val="tx1"/>
                          </a:solidFill>
                          <a:effectLst/>
                          <a:latin typeface="Tahoma" pitchFamily="34" charset="0"/>
                        </a:rPr>
                        <a:t>Concepto</a:t>
                      </a:r>
                      <a:endParaRPr kumimoji="0" lang="en-US" sz="1500" b="0" i="0" u="none" strike="noStrike" cap="none" normalizeH="0" baseline="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AR" sz="1500" b="0" i="0" u="none" strike="noStrike" cap="none" normalizeH="0" baseline="0" smtClean="0">
                          <a:ln>
                            <a:noFill/>
                          </a:ln>
                          <a:solidFill>
                            <a:schemeClr val="tx1"/>
                          </a:solidFill>
                          <a:effectLst/>
                          <a:latin typeface="Tahoma" pitchFamily="34" charset="0"/>
                        </a:rPr>
                        <a:t>Conceptos de liquidación</a:t>
                      </a:r>
                      <a:endParaRPr kumimoji="0" lang="en-US" sz="15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AR" sz="1500" b="0" i="0" u="none" strike="noStrike" cap="none" normalizeH="0" baseline="0" smtClean="0">
                          <a:ln>
                            <a:noFill/>
                          </a:ln>
                          <a:solidFill>
                            <a:schemeClr val="tx1"/>
                          </a:solidFill>
                          <a:effectLst/>
                          <a:latin typeface="Tahoma" pitchFamily="34" charset="0"/>
                        </a:rPr>
                        <a:t>LIQ</a:t>
                      </a:r>
                      <a:endParaRPr kumimoji="0" lang="en-US" sz="15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AR" sz="1500" b="0" i="0" u="none" strike="noStrike" cap="none" normalizeH="0" baseline="0" smtClean="0">
                          <a:ln>
                            <a:noFill/>
                          </a:ln>
                          <a:solidFill>
                            <a:schemeClr val="tx1"/>
                          </a:solidFill>
                          <a:effectLst/>
                          <a:latin typeface="Tahoma" pitchFamily="34" charset="0"/>
                        </a:rPr>
                        <a:t>Configuración</a:t>
                      </a:r>
                      <a:endParaRPr kumimoji="0" lang="en-US" sz="15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3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AR" sz="1500" b="0" i="0" u="none" strike="noStrike" cap="none" normalizeH="0" baseline="0" smtClean="0">
                          <a:ln>
                            <a:noFill/>
                          </a:ln>
                          <a:solidFill>
                            <a:schemeClr val="tx1"/>
                          </a:solidFill>
                          <a:effectLst/>
                          <a:latin typeface="Tahoma" pitchFamily="34" charset="0"/>
                        </a:rPr>
                        <a:t>Gti_hisreg</a:t>
                      </a:r>
                      <a:endParaRPr kumimoji="0" lang="en-US" sz="1500" b="0" i="0" u="none" strike="noStrike" cap="none" normalizeH="0" baseline="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AR" sz="1500" b="0" i="0" u="none" strike="noStrike" cap="none" normalizeH="0" baseline="0" smtClean="0">
                          <a:ln>
                            <a:noFill/>
                          </a:ln>
                          <a:solidFill>
                            <a:schemeClr val="tx1"/>
                          </a:solidFill>
                          <a:effectLst/>
                          <a:latin typeface="Tahoma" pitchFamily="34" charset="0"/>
                        </a:rPr>
                        <a:t>Histórico de Registraciones</a:t>
                      </a:r>
                      <a:endParaRPr kumimoji="0" lang="en-US" sz="15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AR" sz="1500" b="0" i="0" u="none" strike="noStrike" cap="none" normalizeH="0" baseline="0" smtClean="0">
                          <a:ln>
                            <a:noFill/>
                          </a:ln>
                          <a:solidFill>
                            <a:schemeClr val="tx1"/>
                          </a:solidFill>
                          <a:effectLst/>
                          <a:latin typeface="Tahoma" pitchFamily="34" charset="0"/>
                        </a:rPr>
                        <a:t>GTI</a:t>
                      </a:r>
                      <a:endParaRPr kumimoji="0" lang="en-US" sz="15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AR" sz="1500" b="0" i="0" u="none" strike="noStrike" cap="none" normalizeH="0" baseline="0" smtClean="0">
                          <a:ln>
                            <a:noFill/>
                          </a:ln>
                          <a:solidFill>
                            <a:schemeClr val="tx1"/>
                          </a:solidFill>
                          <a:effectLst/>
                          <a:latin typeface="Tahoma" pitchFamily="34" charset="0"/>
                        </a:rPr>
                        <a:t>Histórico</a:t>
                      </a:r>
                      <a:endParaRPr kumimoji="0" lang="en-US" sz="15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3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Tahoma" pitchFamily="34" charset="0"/>
                        </a:rPr>
                        <a:t>gti_detturtemp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Tahoma" pitchFamily="34" charset="0"/>
                        </a:rPr>
                        <a:t>temporal para copiar turno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AR" sz="1500" b="0" i="0" u="none" strike="noStrike" cap="none" normalizeH="0" baseline="0" smtClean="0">
                          <a:ln>
                            <a:noFill/>
                          </a:ln>
                          <a:solidFill>
                            <a:schemeClr val="tx1"/>
                          </a:solidFill>
                          <a:effectLst/>
                          <a:latin typeface="Tahoma" pitchFamily="34" charset="0"/>
                        </a:rPr>
                        <a:t>GTI</a:t>
                      </a:r>
                      <a:endParaRPr kumimoji="0" lang="en-US" sz="15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AR" sz="1500" b="0" i="0" u="none" strike="noStrike" cap="none" normalizeH="0" baseline="0" dirty="0" smtClean="0">
                          <a:ln>
                            <a:noFill/>
                          </a:ln>
                          <a:solidFill>
                            <a:schemeClr val="tx1"/>
                          </a:solidFill>
                          <a:effectLst/>
                          <a:latin typeface="Tahoma" pitchFamily="34" charset="0"/>
                        </a:rPr>
                        <a:t>Temporal</a:t>
                      </a:r>
                      <a:endParaRPr kumimoji="0" lang="en-US" sz="1500" b="0" i="0" u="none" strike="noStrike" cap="none" normalizeH="0" baseline="0" dirty="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advClick="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323850" y="2133600"/>
            <a:ext cx="8820150" cy="4608513"/>
          </a:xfrm>
          <a:prstGeom prst="rect">
            <a:avLst/>
          </a:prstGeom>
          <a:noFill/>
          <a:ln w="9525">
            <a:noFill/>
            <a:miter lim="800000"/>
            <a:headEnd/>
            <a:tailEnd/>
          </a:ln>
        </p:spPr>
        <p:txBody>
          <a:bodyPr anchor="ctr"/>
          <a:lstStyle/>
          <a:p>
            <a:pPr marL="495300" indent="-495300"/>
            <a:r>
              <a:rPr lang="es-AR" sz="1500">
                <a:latin typeface="Tahoma" pitchFamily="34" charset="0"/>
              </a:rPr>
              <a:t>Los TERCEROS en RH Pro son todas las PERSONAS FÍSICAS y ENTIDADES JURÍDICAS dentro de la base de datos, las cuales se encuentran tipificadas por un “Tipo de Tercero”.</a:t>
            </a:r>
          </a:p>
          <a:p>
            <a:pPr marL="495300" indent="-495300"/>
            <a:r>
              <a:rPr lang="es-AR" sz="1500">
                <a:latin typeface="Tahoma" pitchFamily="34" charset="0"/>
              </a:rPr>
              <a:t>Los TERCEROS además de los datos identificatorios tienen los siguientes datos asociados:</a:t>
            </a:r>
          </a:p>
          <a:p>
            <a:pPr marL="495300" indent="-495300"/>
            <a:r>
              <a:rPr lang="es-AR" sz="1500">
                <a:latin typeface="Tahoma" pitchFamily="34" charset="0"/>
              </a:rPr>
              <a:t>	Documentos</a:t>
            </a:r>
          </a:p>
          <a:p>
            <a:pPr marL="495300" indent="-495300"/>
            <a:r>
              <a:rPr lang="es-AR" sz="1500">
                <a:latin typeface="Tahoma" pitchFamily="34" charset="0"/>
              </a:rPr>
              <a:t>	Notas</a:t>
            </a:r>
          </a:p>
          <a:p>
            <a:pPr marL="495300" indent="-495300"/>
            <a:r>
              <a:rPr lang="es-AR" sz="1500">
                <a:latin typeface="Tahoma" pitchFamily="34" charset="0"/>
              </a:rPr>
              <a:t>	Domicilios</a:t>
            </a:r>
          </a:p>
          <a:p>
            <a:pPr marL="495300" indent="-495300"/>
            <a:r>
              <a:rPr lang="es-AR" sz="1500">
                <a:latin typeface="Tahoma" pitchFamily="34" charset="0"/>
              </a:rPr>
              <a:t>	Códigos</a:t>
            </a:r>
          </a:p>
          <a:p>
            <a:pPr marL="495300" indent="-495300"/>
            <a:r>
              <a:rPr lang="es-AR" sz="1500">
                <a:latin typeface="Tahoma" pitchFamily="34" charset="0"/>
              </a:rPr>
              <a:t>	Imágenes</a:t>
            </a:r>
          </a:p>
          <a:p>
            <a:pPr marL="495300" indent="-495300"/>
            <a:r>
              <a:rPr lang="es-AR" sz="1500">
                <a:latin typeface="Tahoma" pitchFamily="34" charset="0"/>
              </a:rPr>
              <a:t>Existen TERCEROS con un COMPLEMENTO especial que actúa como una relación IS-A donde se almacenan los atributos especiales, ejemplo:</a:t>
            </a:r>
          </a:p>
          <a:p>
            <a:pPr marL="495300" indent="-495300"/>
            <a:r>
              <a:rPr lang="es-AR" sz="1500">
                <a:latin typeface="Tahoma" pitchFamily="34" charset="0"/>
              </a:rPr>
              <a:t>	Empleados</a:t>
            </a:r>
          </a:p>
          <a:p>
            <a:pPr marL="495300" indent="-495300"/>
            <a:r>
              <a:rPr lang="es-AR" sz="1500">
                <a:latin typeface="Tahoma" pitchFamily="34" charset="0"/>
              </a:rPr>
              <a:t>	Familiares</a:t>
            </a:r>
          </a:p>
          <a:p>
            <a:pPr marL="495300" indent="-495300"/>
            <a:r>
              <a:rPr lang="es-AR" sz="1500">
                <a:latin typeface="Tahoma" pitchFamily="34" charset="0"/>
              </a:rPr>
              <a:t>	Empresas</a:t>
            </a:r>
          </a:p>
          <a:p>
            <a:pPr marL="495300" indent="-495300"/>
            <a:r>
              <a:rPr lang="es-AR" sz="1500">
                <a:latin typeface="Tahoma" pitchFamily="34" charset="0"/>
              </a:rPr>
              <a:t>	Sucursales</a:t>
            </a:r>
          </a:p>
          <a:p>
            <a:pPr marL="495300" indent="-495300"/>
            <a:r>
              <a:rPr lang="es-AR" sz="1500">
                <a:latin typeface="Tahoma" pitchFamily="34" charset="0"/>
              </a:rPr>
              <a:t>	Bancos</a:t>
            </a:r>
          </a:p>
          <a:p>
            <a:pPr marL="495300" indent="-495300"/>
            <a:r>
              <a:rPr lang="es-AR" sz="1500">
                <a:latin typeface="Tahoma" pitchFamily="34" charset="0"/>
              </a:rPr>
              <a:t>	Obra Sociales</a:t>
            </a:r>
          </a:p>
          <a:p>
            <a:pPr marL="495300" indent="-495300"/>
            <a:r>
              <a:rPr lang="es-AR" sz="1500">
                <a:latin typeface="Tahoma" pitchFamily="34" charset="0"/>
              </a:rPr>
              <a:t>	ART</a:t>
            </a:r>
          </a:p>
          <a:p>
            <a:pPr marL="495300" indent="-495300"/>
            <a:r>
              <a:rPr lang="es-AR" sz="1500">
                <a:latin typeface="Tahoma" pitchFamily="34" charset="0"/>
              </a:rPr>
              <a:t>	etc.</a:t>
            </a:r>
            <a:endParaRPr lang="es-ES" sz="1500">
              <a:latin typeface="Tahoma" pitchFamily="34" charset="0"/>
            </a:endParaRPr>
          </a:p>
        </p:txBody>
      </p:sp>
      <p:sp>
        <p:nvSpPr>
          <p:cNvPr id="18435" name="Rectangle 3"/>
          <p:cNvSpPr>
            <a:spLocks noChangeArrowheads="1"/>
          </p:cNvSpPr>
          <p:nvPr/>
        </p:nvSpPr>
        <p:spPr bwMode="auto">
          <a:xfrm>
            <a:off x="2124075" y="1473200"/>
            <a:ext cx="4752975" cy="431800"/>
          </a:xfrm>
          <a:prstGeom prst="rect">
            <a:avLst/>
          </a:prstGeom>
          <a:noFill/>
          <a:ln w="9525">
            <a:solidFill>
              <a:srgbClr val="FF0000"/>
            </a:solidFill>
            <a:miter lim="800000"/>
            <a:headEnd/>
            <a:tailEnd/>
          </a:ln>
        </p:spPr>
        <p:txBody>
          <a:bodyPr>
            <a:spAutoFit/>
          </a:bodyPr>
          <a:lstStyle/>
          <a:p>
            <a:pPr algn="ctr">
              <a:lnSpc>
                <a:spcPct val="120000"/>
              </a:lnSpc>
              <a:spcAft>
                <a:spcPct val="10000"/>
              </a:spcAft>
            </a:pPr>
            <a:r>
              <a:rPr lang="es-MX" sz="1800" b="1">
                <a:latin typeface="Tahoma" pitchFamily="34" charset="0"/>
              </a:rPr>
              <a:t>Terceros</a:t>
            </a:r>
          </a:p>
        </p:txBody>
      </p:sp>
      <p:pic>
        <p:nvPicPr>
          <p:cNvPr id="18436" name="Picture 4" descr="Viñeta roja"/>
          <p:cNvPicPr>
            <a:picLocks noChangeAspect="1" noChangeArrowheads="1"/>
          </p:cNvPicPr>
          <p:nvPr/>
        </p:nvPicPr>
        <p:blipFill>
          <a:blip r:embed="rId3" cstate="print"/>
          <a:srcRect/>
          <a:stretch>
            <a:fillRect/>
          </a:stretch>
        </p:blipFill>
        <p:spPr bwMode="auto">
          <a:xfrm>
            <a:off x="2411413" y="1620838"/>
            <a:ext cx="323850" cy="360362"/>
          </a:xfrm>
          <a:prstGeom prst="rect">
            <a:avLst/>
          </a:prstGeom>
          <a:noFill/>
          <a:ln w="9525">
            <a:noFill/>
            <a:miter lim="800000"/>
            <a:headEnd/>
            <a:tailEnd/>
          </a:ln>
        </p:spPr>
      </p:pic>
      <p:pic>
        <p:nvPicPr>
          <p:cNvPr id="18437" name="Picture 5" descr="Viñeta"/>
          <p:cNvPicPr>
            <a:picLocks noChangeAspect="1" noChangeArrowheads="1"/>
          </p:cNvPicPr>
          <p:nvPr/>
        </p:nvPicPr>
        <p:blipFill>
          <a:blip r:embed="rId4" cstate="print"/>
          <a:srcRect/>
          <a:stretch>
            <a:fillRect/>
          </a:stretch>
        </p:blipFill>
        <p:spPr bwMode="auto">
          <a:xfrm>
            <a:off x="179388" y="2060575"/>
            <a:ext cx="171450" cy="215900"/>
          </a:xfrm>
          <a:prstGeom prst="rect">
            <a:avLst/>
          </a:prstGeom>
          <a:noFill/>
          <a:ln w="9525">
            <a:noFill/>
            <a:miter lim="800000"/>
            <a:headEnd/>
            <a:tailEnd/>
          </a:ln>
        </p:spPr>
      </p:pic>
      <p:pic>
        <p:nvPicPr>
          <p:cNvPr id="18438" name="Picture 6" descr="MEMBRETE Carátula power"/>
          <p:cNvPicPr>
            <a:picLocks noChangeAspect="1" noChangeArrowheads="1"/>
          </p:cNvPicPr>
          <p:nvPr/>
        </p:nvPicPr>
        <p:blipFill>
          <a:blip r:embed="rId5" cstate="print"/>
          <a:srcRect/>
          <a:stretch>
            <a:fillRect/>
          </a:stretch>
        </p:blipFill>
        <p:spPr bwMode="auto">
          <a:xfrm>
            <a:off x="609600" y="454025"/>
            <a:ext cx="7916863" cy="841375"/>
          </a:xfrm>
          <a:prstGeom prst="rect">
            <a:avLst/>
          </a:prstGeom>
          <a:noFill/>
          <a:ln w="9525">
            <a:noFill/>
            <a:miter lim="800000"/>
            <a:headEnd/>
            <a:tailEnd/>
          </a:ln>
        </p:spPr>
      </p:pic>
      <p:sp>
        <p:nvSpPr>
          <p:cNvPr id="18439" name="Text Box 7"/>
          <p:cNvSpPr txBox="1">
            <a:spLocks noChangeArrowheads="1"/>
          </p:cNvSpPr>
          <p:nvPr/>
        </p:nvSpPr>
        <p:spPr bwMode="auto">
          <a:xfrm>
            <a:off x="1752600" y="730250"/>
            <a:ext cx="4114800" cy="396875"/>
          </a:xfrm>
          <a:prstGeom prst="rect">
            <a:avLst/>
          </a:prstGeom>
          <a:solidFill>
            <a:srgbClr val="939393"/>
          </a:solidFill>
          <a:ln w="9525">
            <a:noFill/>
            <a:miter lim="800000"/>
            <a:headEnd/>
            <a:tailEnd/>
          </a:ln>
        </p:spPr>
        <p:txBody>
          <a:bodyPr>
            <a:spAutoFit/>
          </a:bodyPr>
          <a:lstStyle/>
          <a:p>
            <a:pPr algn="ctr">
              <a:spcBef>
                <a:spcPct val="50000"/>
              </a:spcBef>
            </a:pPr>
            <a:r>
              <a:rPr lang="es-AR" sz="2000" b="1">
                <a:solidFill>
                  <a:schemeClr val="bg1"/>
                </a:solidFill>
                <a:latin typeface="Tahoma" pitchFamily="34" charset="0"/>
              </a:rPr>
              <a:t>Presentación Técnica</a:t>
            </a:r>
            <a:endParaRPr lang="es-ES" sz="2000" b="1">
              <a:solidFill>
                <a:schemeClr val="bg1"/>
              </a:solidFill>
              <a:latin typeface="Tahoma" pitchFamily="34" charset="0"/>
            </a:endParaRPr>
          </a:p>
        </p:txBody>
      </p:sp>
    </p:spTree>
  </p:cSld>
  <p:clrMapOvr>
    <a:masterClrMapping/>
  </p:clrMapOvr>
  <p:transition advClick="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323850" y="2060575"/>
            <a:ext cx="8712200" cy="4537075"/>
          </a:xfrm>
          <a:prstGeom prst="rect">
            <a:avLst/>
          </a:prstGeom>
          <a:noFill/>
          <a:ln w="9525">
            <a:noFill/>
            <a:miter lim="800000"/>
            <a:headEnd/>
            <a:tailEnd/>
          </a:ln>
        </p:spPr>
        <p:txBody>
          <a:bodyPr anchor="ctr"/>
          <a:lstStyle/>
          <a:p>
            <a:pPr marL="495300" indent="-495300">
              <a:lnSpc>
                <a:spcPct val="120000"/>
              </a:lnSpc>
              <a:spcAft>
                <a:spcPct val="10000"/>
              </a:spcAft>
            </a:pPr>
            <a:endParaRPr lang="es-MX" sz="800" b="1">
              <a:solidFill>
                <a:srgbClr val="808080"/>
              </a:solidFill>
              <a:latin typeface="Tahoma" pitchFamily="34" charset="0"/>
            </a:endParaRPr>
          </a:p>
          <a:p>
            <a:pPr marL="495300" indent="-495300">
              <a:lnSpc>
                <a:spcPct val="150000"/>
              </a:lnSpc>
              <a:spcAft>
                <a:spcPct val="10000"/>
              </a:spcAft>
            </a:pPr>
            <a:endParaRPr lang="es-MX" sz="800" b="1">
              <a:solidFill>
                <a:srgbClr val="808080"/>
              </a:solidFill>
              <a:latin typeface="Tahoma" pitchFamily="34" charset="0"/>
            </a:endParaRPr>
          </a:p>
          <a:p>
            <a:pPr marL="495300" indent="-495300">
              <a:lnSpc>
                <a:spcPct val="150000"/>
              </a:lnSpc>
              <a:spcAft>
                <a:spcPct val="10000"/>
              </a:spcAft>
              <a:buFont typeface="Wingdings" pitchFamily="2" charset="2"/>
              <a:buNone/>
            </a:pPr>
            <a:endParaRPr lang="es-MX" sz="1600">
              <a:latin typeface="Tahoma" pitchFamily="34" charset="0"/>
            </a:endParaRPr>
          </a:p>
        </p:txBody>
      </p:sp>
      <p:sp>
        <p:nvSpPr>
          <p:cNvPr id="19459" name="Rectangle 3"/>
          <p:cNvSpPr>
            <a:spLocks noChangeArrowheads="1"/>
          </p:cNvSpPr>
          <p:nvPr/>
        </p:nvSpPr>
        <p:spPr bwMode="auto">
          <a:xfrm>
            <a:off x="2124075" y="1412875"/>
            <a:ext cx="4752975" cy="431800"/>
          </a:xfrm>
          <a:prstGeom prst="rect">
            <a:avLst/>
          </a:prstGeom>
          <a:noFill/>
          <a:ln w="9525">
            <a:solidFill>
              <a:srgbClr val="FF0000"/>
            </a:solidFill>
            <a:miter lim="800000"/>
            <a:headEnd/>
            <a:tailEnd/>
          </a:ln>
        </p:spPr>
        <p:txBody>
          <a:bodyPr>
            <a:spAutoFit/>
          </a:bodyPr>
          <a:lstStyle/>
          <a:p>
            <a:pPr algn="ctr">
              <a:lnSpc>
                <a:spcPct val="120000"/>
              </a:lnSpc>
              <a:spcAft>
                <a:spcPct val="10000"/>
              </a:spcAft>
            </a:pPr>
            <a:r>
              <a:rPr lang="es-MX" sz="1800" b="1">
                <a:latin typeface="Tahoma" pitchFamily="34" charset="0"/>
              </a:rPr>
              <a:t>Modelo de Datos -  Terceros</a:t>
            </a:r>
          </a:p>
        </p:txBody>
      </p:sp>
      <p:pic>
        <p:nvPicPr>
          <p:cNvPr id="19460" name="Picture 4" descr="Viñeta roja"/>
          <p:cNvPicPr>
            <a:picLocks noChangeAspect="1" noChangeArrowheads="1"/>
          </p:cNvPicPr>
          <p:nvPr/>
        </p:nvPicPr>
        <p:blipFill>
          <a:blip r:embed="rId3" cstate="print"/>
          <a:srcRect/>
          <a:stretch>
            <a:fillRect/>
          </a:stretch>
        </p:blipFill>
        <p:spPr bwMode="auto">
          <a:xfrm>
            <a:off x="2411413" y="1620838"/>
            <a:ext cx="323850" cy="360362"/>
          </a:xfrm>
          <a:prstGeom prst="rect">
            <a:avLst/>
          </a:prstGeom>
          <a:noFill/>
          <a:ln w="9525">
            <a:noFill/>
            <a:miter lim="800000"/>
            <a:headEnd/>
            <a:tailEnd/>
          </a:ln>
        </p:spPr>
      </p:pic>
      <p:pic>
        <p:nvPicPr>
          <p:cNvPr id="19461" name="Picture 8" descr="MEMBRETE Carátula power"/>
          <p:cNvPicPr>
            <a:picLocks noChangeAspect="1" noChangeArrowheads="1"/>
          </p:cNvPicPr>
          <p:nvPr/>
        </p:nvPicPr>
        <p:blipFill>
          <a:blip r:embed="rId4" cstate="print"/>
          <a:srcRect/>
          <a:stretch>
            <a:fillRect/>
          </a:stretch>
        </p:blipFill>
        <p:spPr bwMode="auto">
          <a:xfrm>
            <a:off x="609600" y="454025"/>
            <a:ext cx="7916863" cy="841375"/>
          </a:xfrm>
          <a:prstGeom prst="rect">
            <a:avLst/>
          </a:prstGeom>
          <a:noFill/>
          <a:ln w="9525">
            <a:noFill/>
            <a:miter lim="800000"/>
            <a:headEnd/>
            <a:tailEnd/>
          </a:ln>
        </p:spPr>
      </p:pic>
      <p:sp>
        <p:nvSpPr>
          <p:cNvPr id="19462" name="Text Box 12"/>
          <p:cNvSpPr txBox="1">
            <a:spLocks noChangeArrowheads="1"/>
          </p:cNvSpPr>
          <p:nvPr/>
        </p:nvSpPr>
        <p:spPr bwMode="auto">
          <a:xfrm>
            <a:off x="1752600" y="730250"/>
            <a:ext cx="4114800" cy="396875"/>
          </a:xfrm>
          <a:prstGeom prst="rect">
            <a:avLst/>
          </a:prstGeom>
          <a:solidFill>
            <a:srgbClr val="939393"/>
          </a:solidFill>
          <a:ln w="9525">
            <a:noFill/>
            <a:miter lim="800000"/>
            <a:headEnd/>
            <a:tailEnd/>
          </a:ln>
        </p:spPr>
        <p:txBody>
          <a:bodyPr>
            <a:spAutoFit/>
          </a:bodyPr>
          <a:lstStyle/>
          <a:p>
            <a:pPr algn="ctr">
              <a:spcBef>
                <a:spcPct val="50000"/>
              </a:spcBef>
            </a:pPr>
            <a:r>
              <a:rPr lang="es-AR" sz="2000" b="1">
                <a:solidFill>
                  <a:schemeClr val="bg1"/>
                </a:solidFill>
                <a:latin typeface="Tahoma" pitchFamily="34" charset="0"/>
              </a:rPr>
              <a:t>Presentación Técnica</a:t>
            </a:r>
            <a:endParaRPr lang="es-ES" sz="2000" b="1">
              <a:solidFill>
                <a:schemeClr val="bg1"/>
              </a:solidFill>
              <a:latin typeface="Tahoma" pitchFamily="34" charset="0"/>
            </a:endParaRPr>
          </a:p>
        </p:txBody>
      </p:sp>
      <p:pic>
        <p:nvPicPr>
          <p:cNvPr id="19463" name="Picture 13"/>
          <p:cNvPicPr>
            <a:picLocks noChangeAspect="1" noChangeArrowheads="1"/>
          </p:cNvPicPr>
          <p:nvPr/>
        </p:nvPicPr>
        <p:blipFill>
          <a:blip r:embed="rId5" cstate="print"/>
          <a:srcRect l="2757" t="12009" r="31474" b="7928"/>
          <a:stretch>
            <a:fillRect/>
          </a:stretch>
        </p:blipFill>
        <p:spPr bwMode="auto">
          <a:xfrm>
            <a:off x="611188" y="1989138"/>
            <a:ext cx="7704137" cy="4713287"/>
          </a:xfrm>
          <a:prstGeom prst="rect">
            <a:avLst/>
          </a:prstGeom>
          <a:noFill/>
          <a:ln w="9525">
            <a:noFill/>
            <a:miter lim="800000"/>
            <a:headEnd/>
            <a:tailEnd/>
          </a:ln>
        </p:spPr>
      </p:pic>
    </p:spTree>
  </p:cSld>
  <p:clrMapOvr>
    <a:masterClrMapping/>
  </p:clrMapOvr>
  <p:transition advClick="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323850" y="2133600"/>
            <a:ext cx="8820150" cy="1150938"/>
          </a:xfrm>
          <a:prstGeom prst="rect">
            <a:avLst/>
          </a:prstGeom>
          <a:noFill/>
          <a:ln w="9525">
            <a:noFill/>
            <a:miter lim="800000"/>
            <a:headEnd/>
            <a:tailEnd/>
          </a:ln>
        </p:spPr>
        <p:txBody>
          <a:bodyPr anchor="ctr"/>
          <a:lstStyle/>
          <a:p>
            <a:pPr marL="495300" indent="-495300"/>
            <a:r>
              <a:rPr lang="es-AR" sz="1500">
                <a:latin typeface="Tahoma" pitchFamily="34" charset="0"/>
              </a:rPr>
              <a:t>El Modelo de DOMICILIOS y DOCUMENTOS es igual para todas las entidades que requieran tener un domicilio asociados, puede ser un TERCEROS u otra entidad.</a:t>
            </a:r>
          </a:p>
          <a:p>
            <a:pPr marL="495300" indent="-495300"/>
            <a:endParaRPr lang="es-AR" sz="1500">
              <a:latin typeface="Tahoma" pitchFamily="34" charset="0"/>
            </a:endParaRPr>
          </a:p>
        </p:txBody>
      </p:sp>
      <p:sp>
        <p:nvSpPr>
          <p:cNvPr id="20483" name="Rectangle 3"/>
          <p:cNvSpPr>
            <a:spLocks noChangeArrowheads="1"/>
          </p:cNvSpPr>
          <p:nvPr/>
        </p:nvSpPr>
        <p:spPr bwMode="auto">
          <a:xfrm>
            <a:off x="2124075" y="1473200"/>
            <a:ext cx="4752975" cy="431800"/>
          </a:xfrm>
          <a:prstGeom prst="rect">
            <a:avLst/>
          </a:prstGeom>
          <a:noFill/>
          <a:ln w="9525">
            <a:solidFill>
              <a:srgbClr val="FF0000"/>
            </a:solidFill>
            <a:miter lim="800000"/>
            <a:headEnd/>
            <a:tailEnd/>
          </a:ln>
        </p:spPr>
        <p:txBody>
          <a:bodyPr>
            <a:spAutoFit/>
          </a:bodyPr>
          <a:lstStyle/>
          <a:p>
            <a:pPr algn="ctr">
              <a:lnSpc>
                <a:spcPct val="120000"/>
              </a:lnSpc>
              <a:spcAft>
                <a:spcPct val="10000"/>
              </a:spcAft>
            </a:pPr>
            <a:r>
              <a:rPr lang="es-MX" sz="1800" b="1">
                <a:latin typeface="Tahoma" pitchFamily="34" charset="0"/>
              </a:rPr>
              <a:t>Domicilios</a:t>
            </a:r>
          </a:p>
        </p:txBody>
      </p:sp>
      <p:pic>
        <p:nvPicPr>
          <p:cNvPr id="20484" name="Picture 4" descr="Viñeta roja"/>
          <p:cNvPicPr>
            <a:picLocks noChangeAspect="1" noChangeArrowheads="1"/>
          </p:cNvPicPr>
          <p:nvPr/>
        </p:nvPicPr>
        <p:blipFill>
          <a:blip r:embed="rId3" cstate="print"/>
          <a:srcRect/>
          <a:stretch>
            <a:fillRect/>
          </a:stretch>
        </p:blipFill>
        <p:spPr bwMode="auto">
          <a:xfrm>
            <a:off x="2411413" y="1620838"/>
            <a:ext cx="323850" cy="360362"/>
          </a:xfrm>
          <a:prstGeom prst="rect">
            <a:avLst/>
          </a:prstGeom>
          <a:noFill/>
          <a:ln w="9525">
            <a:noFill/>
            <a:miter lim="800000"/>
            <a:headEnd/>
            <a:tailEnd/>
          </a:ln>
        </p:spPr>
      </p:pic>
      <p:pic>
        <p:nvPicPr>
          <p:cNvPr id="20485" name="Picture 5" descr="Viñeta"/>
          <p:cNvPicPr>
            <a:picLocks noChangeAspect="1" noChangeArrowheads="1"/>
          </p:cNvPicPr>
          <p:nvPr/>
        </p:nvPicPr>
        <p:blipFill>
          <a:blip r:embed="rId4" cstate="print"/>
          <a:srcRect/>
          <a:stretch>
            <a:fillRect/>
          </a:stretch>
        </p:blipFill>
        <p:spPr bwMode="auto">
          <a:xfrm>
            <a:off x="179388" y="2060575"/>
            <a:ext cx="171450" cy="215900"/>
          </a:xfrm>
          <a:prstGeom prst="rect">
            <a:avLst/>
          </a:prstGeom>
          <a:noFill/>
          <a:ln w="9525">
            <a:noFill/>
            <a:miter lim="800000"/>
            <a:headEnd/>
            <a:tailEnd/>
          </a:ln>
        </p:spPr>
      </p:pic>
      <p:pic>
        <p:nvPicPr>
          <p:cNvPr id="20486" name="Picture 6" descr="MEMBRETE Carátula power"/>
          <p:cNvPicPr>
            <a:picLocks noChangeAspect="1" noChangeArrowheads="1"/>
          </p:cNvPicPr>
          <p:nvPr/>
        </p:nvPicPr>
        <p:blipFill>
          <a:blip r:embed="rId5" cstate="print"/>
          <a:srcRect/>
          <a:stretch>
            <a:fillRect/>
          </a:stretch>
        </p:blipFill>
        <p:spPr bwMode="auto">
          <a:xfrm>
            <a:off x="609600" y="454025"/>
            <a:ext cx="7916863" cy="841375"/>
          </a:xfrm>
          <a:prstGeom prst="rect">
            <a:avLst/>
          </a:prstGeom>
          <a:noFill/>
          <a:ln w="9525">
            <a:noFill/>
            <a:miter lim="800000"/>
            <a:headEnd/>
            <a:tailEnd/>
          </a:ln>
        </p:spPr>
      </p:pic>
      <p:sp>
        <p:nvSpPr>
          <p:cNvPr id="20487" name="Text Box 7"/>
          <p:cNvSpPr txBox="1">
            <a:spLocks noChangeArrowheads="1"/>
          </p:cNvSpPr>
          <p:nvPr/>
        </p:nvSpPr>
        <p:spPr bwMode="auto">
          <a:xfrm>
            <a:off x="1752600" y="730250"/>
            <a:ext cx="4114800" cy="396875"/>
          </a:xfrm>
          <a:prstGeom prst="rect">
            <a:avLst/>
          </a:prstGeom>
          <a:solidFill>
            <a:srgbClr val="939393"/>
          </a:solidFill>
          <a:ln w="9525">
            <a:noFill/>
            <a:miter lim="800000"/>
            <a:headEnd/>
            <a:tailEnd/>
          </a:ln>
        </p:spPr>
        <p:txBody>
          <a:bodyPr>
            <a:spAutoFit/>
          </a:bodyPr>
          <a:lstStyle/>
          <a:p>
            <a:pPr algn="ctr">
              <a:spcBef>
                <a:spcPct val="50000"/>
              </a:spcBef>
            </a:pPr>
            <a:r>
              <a:rPr lang="es-AR" sz="2000" b="1">
                <a:solidFill>
                  <a:schemeClr val="bg1"/>
                </a:solidFill>
                <a:latin typeface="Tahoma" pitchFamily="34" charset="0"/>
              </a:rPr>
              <a:t>Presentación Técnica</a:t>
            </a:r>
            <a:endParaRPr lang="es-ES" sz="2000" b="1">
              <a:solidFill>
                <a:schemeClr val="bg1"/>
              </a:solidFill>
              <a:latin typeface="Tahoma" pitchFamily="34" charset="0"/>
            </a:endParaRPr>
          </a:p>
        </p:txBody>
      </p:sp>
    </p:spTree>
  </p:cSld>
  <p:clrMapOvr>
    <a:masterClrMapping/>
  </p:clrMapOvr>
  <p:transition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MEMBRETE Carátula power"/>
          <p:cNvPicPr>
            <a:picLocks noChangeAspect="1" noChangeArrowheads="1"/>
          </p:cNvPicPr>
          <p:nvPr/>
        </p:nvPicPr>
        <p:blipFill>
          <a:blip r:embed="rId3" cstate="print"/>
          <a:srcRect/>
          <a:stretch>
            <a:fillRect/>
          </a:stretch>
        </p:blipFill>
        <p:spPr bwMode="auto">
          <a:xfrm>
            <a:off x="615950" y="404813"/>
            <a:ext cx="7916863" cy="841375"/>
          </a:xfrm>
          <a:prstGeom prst="rect">
            <a:avLst/>
          </a:prstGeom>
          <a:noFill/>
          <a:ln w="9525">
            <a:noFill/>
            <a:miter lim="800000"/>
            <a:headEnd/>
            <a:tailEnd/>
          </a:ln>
        </p:spPr>
      </p:pic>
      <p:sp>
        <p:nvSpPr>
          <p:cNvPr id="4099" name="Rectangle 4"/>
          <p:cNvSpPr>
            <a:spLocks noGrp="1" noChangeArrowheads="1"/>
          </p:cNvSpPr>
          <p:nvPr>
            <p:ph type="title" idx="4294967295"/>
          </p:nvPr>
        </p:nvSpPr>
        <p:spPr>
          <a:xfrm>
            <a:off x="395288" y="1268413"/>
            <a:ext cx="8229600" cy="2209800"/>
          </a:xfrm>
        </p:spPr>
        <p:txBody>
          <a:bodyPr/>
          <a:lstStyle/>
          <a:p>
            <a:pPr eaLnBrk="1" hangingPunct="1">
              <a:lnSpc>
                <a:spcPct val="120000"/>
              </a:lnSpc>
              <a:spcAft>
                <a:spcPct val="10000"/>
              </a:spcAft>
            </a:pPr>
            <a:r>
              <a:rPr lang="es-MX" sz="2400" b="1" dirty="0" smtClean="0">
                <a:solidFill>
                  <a:schemeClr val="tx1"/>
                </a:solidFill>
                <a:latin typeface="Tahoma" pitchFamily="34" charset="0"/>
              </a:rPr>
              <a:t/>
            </a:r>
            <a:br>
              <a:rPr lang="es-MX" sz="2400" b="1" dirty="0" smtClean="0">
                <a:solidFill>
                  <a:schemeClr val="tx1"/>
                </a:solidFill>
                <a:latin typeface="Tahoma" pitchFamily="34" charset="0"/>
              </a:rPr>
            </a:br>
            <a:r>
              <a:rPr lang="es-MX" sz="2000" b="1" dirty="0" smtClean="0">
                <a:solidFill>
                  <a:schemeClr val="tx1"/>
                </a:solidFill>
                <a:latin typeface="Tahoma" pitchFamily="34" charset="0"/>
              </a:rPr>
              <a:t>G e r e n c i a  d e  D e s a r </a:t>
            </a:r>
            <a:r>
              <a:rPr lang="es-MX" sz="2000" b="1" dirty="0" err="1" smtClean="0">
                <a:solidFill>
                  <a:schemeClr val="tx1"/>
                </a:solidFill>
                <a:latin typeface="Tahoma" pitchFamily="34" charset="0"/>
              </a:rPr>
              <a:t>r</a:t>
            </a:r>
            <a:r>
              <a:rPr lang="es-MX" sz="2000" b="1" dirty="0" smtClean="0">
                <a:solidFill>
                  <a:schemeClr val="tx1"/>
                </a:solidFill>
                <a:latin typeface="Tahoma" pitchFamily="34" charset="0"/>
              </a:rPr>
              <a:t> o l </a:t>
            </a:r>
            <a:r>
              <a:rPr lang="es-MX" sz="2000" b="1" dirty="0" err="1" smtClean="0">
                <a:solidFill>
                  <a:schemeClr val="tx1"/>
                </a:solidFill>
                <a:latin typeface="Tahoma" pitchFamily="34" charset="0"/>
              </a:rPr>
              <a:t>l</a:t>
            </a:r>
            <a:r>
              <a:rPr lang="es-MX" sz="2000" b="1" dirty="0" smtClean="0">
                <a:solidFill>
                  <a:schemeClr val="tx1"/>
                </a:solidFill>
                <a:latin typeface="Tahoma" pitchFamily="34" charset="0"/>
              </a:rPr>
              <a:t> o    2 0 </a:t>
            </a:r>
            <a:r>
              <a:rPr lang="es-MX" sz="2000" b="1" dirty="0" smtClean="0">
                <a:solidFill>
                  <a:schemeClr val="tx1"/>
                </a:solidFill>
                <a:latin typeface="Tahoma" pitchFamily="34" charset="0"/>
              </a:rPr>
              <a:t>1 0</a:t>
            </a:r>
            <a:r>
              <a:rPr lang="es-MX" sz="2000" b="1" dirty="0" smtClean="0">
                <a:solidFill>
                  <a:schemeClr val="tx1"/>
                </a:solidFill>
                <a:latin typeface="Tahoma" pitchFamily="34" charset="0"/>
              </a:rPr>
              <a:t/>
            </a:r>
            <a:br>
              <a:rPr lang="es-MX" sz="2000" b="1" dirty="0" smtClean="0">
                <a:solidFill>
                  <a:schemeClr val="tx1"/>
                </a:solidFill>
                <a:latin typeface="Tahoma" pitchFamily="34" charset="0"/>
              </a:rPr>
            </a:br>
            <a:r>
              <a:rPr lang="es-MX" sz="2000" b="1" dirty="0" smtClean="0">
                <a:solidFill>
                  <a:schemeClr val="tx1"/>
                </a:solidFill>
                <a:latin typeface="Tahoma" pitchFamily="34" charset="0"/>
              </a:rPr>
              <a:t/>
            </a:r>
            <a:br>
              <a:rPr lang="es-MX" sz="2000" b="1" dirty="0" smtClean="0">
                <a:solidFill>
                  <a:schemeClr val="tx1"/>
                </a:solidFill>
                <a:latin typeface="Tahoma" pitchFamily="34" charset="0"/>
              </a:rPr>
            </a:br>
            <a:r>
              <a:rPr lang="es-MX" sz="2000" b="1" dirty="0" smtClean="0">
                <a:solidFill>
                  <a:schemeClr val="tx1"/>
                </a:solidFill>
                <a:latin typeface="Tahoma" pitchFamily="34" charset="0"/>
              </a:rPr>
              <a:t>A r q u i t e c t u r a ,  T e c n o l o g í a </a:t>
            </a:r>
            <a:br>
              <a:rPr lang="es-MX" sz="2000" b="1" dirty="0" smtClean="0">
                <a:solidFill>
                  <a:schemeClr val="tx1"/>
                </a:solidFill>
                <a:latin typeface="Tahoma" pitchFamily="34" charset="0"/>
              </a:rPr>
            </a:br>
            <a:r>
              <a:rPr lang="es-MX" sz="2000" b="1" dirty="0" smtClean="0">
                <a:solidFill>
                  <a:schemeClr val="tx1"/>
                </a:solidFill>
                <a:latin typeface="Tahoma" pitchFamily="34" charset="0"/>
              </a:rPr>
              <a:t>y  M o d e l o   d e   D a t o s (ADP / LIQ / AUD)</a:t>
            </a:r>
            <a:br>
              <a:rPr lang="es-MX" sz="2000" b="1" dirty="0" smtClean="0">
                <a:solidFill>
                  <a:schemeClr val="tx1"/>
                </a:solidFill>
                <a:latin typeface="Tahoma" pitchFamily="34" charset="0"/>
              </a:rPr>
            </a:br>
            <a:r>
              <a:rPr lang="es-MX" sz="2000" b="1" dirty="0" smtClean="0">
                <a:solidFill>
                  <a:schemeClr val="tx1"/>
                </a:solidFill>
                <a:latin typeface="Tahoma" pitchFamily="34" charset="0"/>
              </a:rPr>
              <a:t>d e   R H   P r o   X 2 </a:t>
            </a:r>
            <a:endParaRPr lang="es-MX" sz="2400" b="1" dirty="0" smtClean="0">
              <a:solidFill>
                <a:schemeClr val="tx1"/>
              </a:solidFill>
              <a:latin typeface="Tahoma" pitchFamily="34" charset="0"/>
            </a:endParaRPr>
          </a:p>
        </p:txBody>
      </p:sp>
      <p:sp>
        <p:nvSpPr>
          <p:cNvPr id="4100" name="Text Box 9"/>
          <p:cNvSpPr txBox="1">
            <a:spLocks noChangeArrowheads="1"/>
          </p:cNvSpPr>
          <p:nvPr/>
        </p:nvSpPr>
        <p:spPr bwMode="auto">
          <a:xfrm>
            <a:off x="1752600" y="730250"/>
            <a:ext cx="4114800" cy="396875"/>
          </a:xfrm>
          <a:prstGeom prst="rect">
            <a:avLst/>
          </a:prstGeom>
          <a:solidFill>
            <a:srgbClr val="939393"/>
          </a:solidFill>
          <a:ln w="9525">
            <a:noFill/>
            <a:miter lim="800000"/>
            <a:headEnd/>
            <a:tailEnd/>
          </a:ln>
        </p:spPr>
        <p:txBody>
          <a:bodyPr>
            <a:spAutoFit/>
          </a:bodyPr>
          <a:lstStyle/>
          <a:p>
            <a:pPr algn="ctr">
              <a:spcBef>
                <a:spcPct val="50000"/>
              </a:spcBef>
            </a:pPr>
            <a:r>
              <a:rPr lang="es-AR" sz="2000" b="1">
                <a:solidFill>
                  <a:schemeClr val="bg1"/>
                </a:solidFill>
                <a:latin typeface="Tahoma" pitchFamily="34" charset="0"/>
              </a:rPr>
              <a:t>Presentación Técnica</a:t>
            </a:r>
            <a:endParaRPr lang="es-ES" sz="2000" b="1">
              <a:solidFill>
                <a:schemeClr val="bg1"/>
              </a:solidFill>
              <a:latin typeface="Tahoma" pitchFamily="34" charset="0"/>
            </a:endParaRPr>
          </a:p>
        </p:txBody>
      </p:sp>
      <p:sp>
        <p:nvSpPr>
          <p:cNvPr id="4101" name="Rectangle 10"/>
          <p:cNvSpPr>
            <a:spLocks noChangeArrowheads="1"/>
          </p:cNvSpPr>
          <p:nvPr/>
        </p:nvSpPr>
        <p:spPr bwMode="auto">
          <a:xfrm>
            <a:off x="1490663" y="4724400"/>
            <a:ext cx="5673725" cy="350838"/>
          </a:xfrm>
          <a:prstGeom prst="rect">
            <a:avLst/>
          </a:prstGeom>
          <a:noFill/>
          <a:ln w="9525">
            <a:noFill/>
            <a:miter lim="800000"/>
            <a:headEnd/>
            <a:tailEnd/>
          </a:ln>
        </p:spPr>
        <p:txBody>
          <a:bodyPr>
            <a:spAutoFit/>
          </a:bodyPr>
          <a:lstStyle/>
          <a:p>
            <a:pPr>
              <a:spcBef>
                <a:spcPct val="50000"/>
              </a:spcBef>
            </a:pPr>
            <a:r>
              <a:rPr lang="es-MX" sz="1700">
                <a:latin typeface="Tahoma" pitchFamily="34" charset="0"/>
              </a:rPr>
              <a:t>Fernando Favre  -   Consultor Técnico Sr</a:t>
            </a:r>
          </a:p>
        </p:txBody>
      </p:sp>
      <p:grpSp>
        <p:nvGrpSpPr>
          <p:cNvPr id="4102" name="Group 16"/>
          <p:cNvGrpSpPr>
            <a:grpSpLocks/>
          </p:cNvGrpSpPr>
          <p:nvPr/>
        </p:nvGrpSpPr>
        <p:grpSpPr bwMode="auto">
          <a:xfrm>
            <a:off x="323850" y="5516563"/>
            <a:ext cx="8677275" cy="1081087"/>
            <a:chOff x="204" y="3475"/>
            <a:chExt cx="5466" cy="681"/>
          </a:xfrm>
        </p:grpSpPr>
        <p:pic>
          <p:nvPicPr>
            <p:cNvPr id="4103" name="Picture 17" descr="vt_logo"/>
            <p:cNvPicPr>
              <a:picLocks noChangeAspect="1" noChangeArrowheads="1"/>
            </p:cNvPicPr>
            <p:nvPr/>
          </p:nvPicPr>
          <p:blipFill>
            <a:blip r:embed="rId4" cstate="print"/>
            <a:srcRect/>
            <a:stretch>
              <a:fillRect/>
            </a:stretch>
          </p:blipFill>
          <p:spPr bwMode="auto">
            <a:xfrm>
              <a:off x="3787" y="3820"/>
              <a:ext cx="834" cy="336"/>
            </a:xfrm>
            <a:prstGeom prst="rect">
              <a:avLst/>
            </a:prstGeom>
            <a:noFill/>
            <a:ln w="9525">
              <a:noFill/>
              <a:miter lim="800000"/>
              <a:headEnd/>
              <a:tailEnd/>
            </a:ln>
          </p:spPr>
        </p:pic>
        <p:pic>
          <p:nvPicPr>
            <p:cNvPr id="4104" name="Picture 18" descr="Q&amp;C+bureauV plateado - 3 español"/>
            <p:cNvPicPr>
              <a:picLocks noChangeAspect="1" noChangeArrowheads="1"/>
            </p:cNvPicPr>
            <p:nvPr/>
          </p:nvPicPr>
          <p:blipFill>
            <a:blip r:embed="rId5" cstate="print"/>
            <a:srcRect/>
            <a:stretch>
              <a:fillRect/>
            </a:stretch>
          </p:blipFill>
          <p:spPr bwMode="auto">
            <a:xfrm>
              <a:off x="3515" y="3475"/>
              <a:ext cx="1343" cy="294"/>
            </a:xfrm>
            <a:prstGeom prst="rect">
              <a:avLst/>
            </a:prstGeom>
            <a:noFill/>
            <a:ln w="9525">
              <a:noFill/>
              <a:miter lim="800000"/>
              <a:headEnd/>
              <a:tailEnd/>
            </a:ln>
          </p:spPr>
        </p:pic>
        <p:pic>
          <p:nvPicPr>
            <p:cNvPr id="4105" name="Picture 19" descr="USAR"/>
            <p:cNvPicPr>
              <a:picLocks noChangeAspect="1" noChangeArrowheads="1"/>
            </p:cNvPicPr>
            <p:nvPr/>
          </p:nvPicPr>
          <p:blipFill>
            <a:blip r:embed="rId6" cstate="print"/>
            <a:srcRect/>
            <a:stretch>
              <a:fillRect/>
            </a:stretch>
          </p:blipFill>
          <p:spPr bwMode="auto">
            <a:xfrm>
              <a:off x="4981" y="3600"/>
              <a:ext cx="689" cy="476"/>
            </a:xfrm>
            <a:prstGeom prst="rect">
              <a:avLst/>
            </a:prstGeom>
            <a:noFill/>
            <a:ln w="9525">
              <a:noFill/>
              <a:miter lim="800000"/>
              <a:headEnd/>
              <a:tailEnd/>
            </a:ln>
          </p:spPr>
        </p:pic>
        <p:pic>
          <p:nvPicPr>
            <p:cNvPr id="4106" name="Picture 20" descr="oracle"/>
            <p:cNvPicPr>
              <a:picLocks noChangeAspect="1" noChangeArrowheads="1"/>
            </p:cNvPicPr>
            <p:nvPr/>
          </p:nvPicPr>
          <p:blipFill>
            <a:blip r:embed="rId7" cstate="print"/>
            <a:srcRect t="28725" b="36473"/>
            <a:stretch>
              <a:fillRect/>
            </a:stretch>
          </p:blipFill>
          <p:spPr bwMode="auto">
            <a:xfrm>
              <a:off x="204" y="3738"/>
              <a:ext cx="1188" cy="236"/>
            </a:xfrm>
            <a:prstGeom prst="rect">
              <a:avLst/>
            </a:prstGeom>
            <a:noFill/>
            <a:ln w="9525">
              <a:noFill/>
              <a:miter lim="800000"/>
              <a:headEnd/>
              <a:tailEnd/>
            </a:ln>
          </p:spPr>
        </p:pic>
        <p:pic>
          <p:nvPicPr>
            <p:cNvPr id="4107" name="Picture 21" descr="Gold_Partner_rgb_6"/>
            <p:cNvPicPr>
              <a:picLocks noChangeAspect="1" noChangeArrowheads="1"/>
            </p:cNvPicPr>
            <p:nvPr/>
          </p:nvPicPr>
          <p:blipFill>
            <a:blip r:embed="rId8" cstate="print"/>
            <a:srcRect/>
            <a:stretch>
              <a:fillRect/>
            </a:stretch>
          </p:blipFill>
          <p:spPr bwMode="auto">
            <a:xfrm>
              <a:off x="1669" y="3702"/>
              <a:ext cx="1574" cy="329"/>
            </a:xfrm>
            <a:prstGeom prst="rect">
              <a:avLst/>
            </a:prstGeom>
            <a:noFill/>
            <a:ln w="9525">
              <a:noFill/>
              <a:miter lim="800000"/>
              <a:headEnd/>
              <a:tailEnd/>
            </a:ln>
          </p:spPr>
        </p:pic>
      </p:grpSp>
    </p:spTree>
  </p:cSld>
  <p:clrMapOvr>
    <a:masterClrMapping/>
  </p:clrMapOvr>
  <p:transition advClick="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323850" y="2060575"/>
            <a:ext cx="8712200" cy="4537075"/>
          </a:xfrm>
          <a:prstGeom prst="rect">
            <a:avLst/>
          </a:prstGeom>
          <a:noFill/>
          <a:ln w="9525">
            <a:noFill/>
            <a:miter lim="800000"/>
            <a:headEnd/>
            <a:tailEnd/>
          </a:ln>
        </p:spPr>
        <p:txBody>
          <a:bodyPr anchor="ctr"/>
          <a:lstStyle/>
          <a:p>
            <a:pPr marL="495300" indent="-495300">
              <a:lnSpc>
                <a:spcPct val="120000"/>
              </a:lnSpc>
              <a:spcAft>
                <a:spcPct val="10000"/>
              </a:spcAft>
            </a:pPr>
            <a:endParaRPr lang="es-MX" sz="800" b="1">
              <a:solidFill>
                <a:srgbClr val="808080"/>
              </a:solidFill>
              <a:latin typeface="Tahoma" pitchFamily="34" charset="0"/>
            </a:endParaRPr>
          </a:p>
          <a:p>
            <a:pPr marL="495300" indent="-495300">
              <a:lnSpc>
                <a:spcPct val="150000"/>
              </a:lnSpc>
              <a:spcAft>
                <a:spcPct val="10000"/>
              </a:spcAft>
            </a:pPr>
            <a:endParaRPr lang="es-MX" sz="800" b="1">
              <a:solidFill>
                <a:srgbClr val="808080"/>
              </a:solidFill>
              <a:latin typeface="Tahoma" pitchFamily="34" charset="0"/>
            </a:endParaRPr>
          </a:p>
          <a:p>
            <a:pPr marL="495300" indent="-495300">
              <a:lnSpc>
                <a:spcPct val="150000"/>
              </a:lnSpc>
              <a:spcAft>
                <a:spcPct val="10000"/>
              </a:spcAft>
              <a:buFont typeface="Wingdings" pitchFamily="2" charset="2"/>
              <a:buNone/>
            </a:pPr>
            <a:endParaRPr lang="es-MX" sz="1600">
              <a:latin typeface="Tahoma" pitchFamily="34" charset="0"/>
            </a:endParaRPr>
          </a:p>
        </p:txBody>
      </p:sp>
      <p:sp>
        <p:nvSpPr>
          <p:cNvPr id="21507" name="Rectangle 3"/>
          <p:cNvSpPr>
            <a:spLocks noChangeArrowheads="1"/>
          </p:cNvSpPr>
          <p:nvPr/>
        </p:nvSpPr>
        <p:spPr bwMode="auto">
          <a:xfrm>
            <a:off x="1403350" y="1412875"/>
            <a:ext cx="6192838" cy="431800"/>
          </a:xfrm>
          <a:prstGeom prst="rect">
            <a:avLst/>
          </a:prstGeom>
          <a:noFill/>
          <a:ln w="9525">
            <a:solidFill>
              <a:srgbClr val="FF0000"/>
            </a:solidFill>
            <a:miter lim="800000"/>
            <a:headEnd/>
            <a:tailEnd/>
          </a:ln>
        </p:spPr>
        <p:txBody>
          <a:bodyPr>
            <a:spAutoFit/>
          </a:bodyPr>
          <a:lstStyle/>
          <a:p>
            <a:pPr algn="ctr">
              <a:lnSpc>
                <a:spcPct val="120000"/>
              </a:lnSpc>
              <a:spcAft>
                <a:spcPct val="10000"/>
              </a:spcAft>
            </a:pPr>
            <a:r>
              <a:rPr lang="es-MX" sz="1800" b="1">
                <a:latin typeface="Tahoma" pitchFamily="34" charset="0"/>
              </a:rPr>
              <a:t>Modelo de Datos -  Domicilios y Documentos</a:t>
            </a:r>
          </a:p>
        </p:txBody>
      </p:sp>
      <p:pic>
        <p:nvPicPr>
          <p:cNvPr id="21508" name="Picture 4" descr="Viñeta roja"/>
          <p:cNvPicPr>
            <a:picLocks noChangeAspect="1" noChangeArrowheads="1"/>
          </p:cNvPicPr>
          <p:nvPr/>
        </p:nvPicPr>
        <p:blipFill>
          <a:blip r:embed="rId3" cstate="print"/>
          <a:srcRect/>
          <a:stretch>
            <a:fillRect/>
          </a:stretch>
        </p:blipFill>
        <p:spPr bwMode="auto">
          <a:xfrm>
            <a:off x="1511300" y="1628775"/>
            <a:ext cx="323850" cy="360363"/>
          </a:xfrm>
          <a:prstGeom prst="rect">
            <a:avLst/>
          </a:prstGeom>
          <a:noFill/>
          <a:ln w="9525">
            <a:noFill/>
            <a:miter lim="800000"/>
            <a:headEnd/>
            <a:tailEnd/>
          </a:ln>
        </p:spPr>
      </p:pic>
      <p:pic>
        <p:nvPicPr>
          <p:cNvPr id="21509" name="Picture 5" descr="MEMBRETE Carátula power"/>
          <p:cNvPicPr>
            <a:picLocks noChangeAspect="1" noChangeArrowheads="1"/>
          </p:cNvPicPr>
          <p:nvPr/>
        </p:nvPicPr>
        <p:blipFill>
          <a:blip r:embed="rId4" cstate="print"/>
          <a:srcRect/>
          <a:stretch>
            <a:fillRect/>
          </a:stretch>
        </p:blipFill>
        <p:spPr bwMode="auto">
          <a:xfrm>
            <a:off x="609600" y="454025"/>
            <a:ext cx="7916863" cy="841375"/>
          </a:xfrm>
          <a:prstGeom prst="rect">
            <a:avLst/>
          </a:prstGeom>
          <a:noFill/>
          <a:ln w="9525">
            <a:noFill/>
            <a:miter lim="800000"/>
            <a:headEnd/>
            <a:tailEnd/>
          </a:ln>
        </p:spPr>
      </p:pic>
      <p:sp>
        <p:nvSpPr>
          <p:cNvPr id="21510" name="Text Box 6"/>
          <p:cNvSpPr txBox="1">
            <a:spLocks noChangeArrowheads="1"/>
          </p:cNvSpPr>
          <p:nvPr/>
        </p:nvSpPr>
        <p:spPr bwMode="auto">
          <a:xfrm>
            <a:off x="1752600" y="730250"/>
            <a:ext cx="4114800" cy="396875"/>
          </a:xfrm>
          <a:prstGeom prst="rect">
            <a:avLst/>
          </a:prstGeom>
          <a:solidFill>
            <a:srgbClr val="939393"/>
          </a:solidFill>
          <a:ln w="9525">
            <a:noFill/>
            <a:miter lim="800000"/>
            <a:headEnd/>
            <a:tailEnd/>
          </a:ln>
        </p:spPr>
        <p:txBody>
          <a:bodyPr>
            <a:spAutoFit/>
          </a:bodyPr>
          <a:lstStyle/>
          <a:p>
            <a:pPr algn="ctr">
              <a:spcBef>
                <a:spcPct val="50000"/>
              </a:spcBef>
            </a:pPr>
            <a:r>
              <a:rPr lang="es-AR" sz="2000" b="1">
                <a:solidFill>
                  <a:schemeClr val="bg1"/>
                </a:solidFill>
                <a:latin typeface="Tahoma" pitchFamily="34" charset="0"/>
              </a:rPr>
              <a:t>Presentación Técnica</a:t>
            </a:r>
            <a:endParaRPr lang="es-ES" sz="2000" b="1">
              <a:solidFill>
                <a:schemeClr val="bg1"/>
              </a:solidFill>
              <a:latin typeface="Tahoma" pitchFamily="34" charset="0"/>
            </a:endParaRPr>
          </a:p>
        </p:txBody>
      </p:sp>
      <p:pic>
        <p:nvPicPr>
          <p:cNvPr id="21511" name="Picture 8"/>
          <p:cNvPicPr>
            <a:picLocks noChangeAspect="1" noChangeArrowheads="1"/>
          </p:cNvPicPr>
          <p:nvPr/>
        </p:nvPicPr>
        <p:blipFill>
          <a:blip r:embed="rId5" cstate="print"/>
          <a:srcRect l="3676" t="10706" r="8313" b="5295"/>
          <a:stretch>
            <a:fillRect/>
          </a:stretch>
        </p:blipFill>
        <p:spPr bwMode="auto">
          <a:xfrm>
            <a:off x="323850" y="1989138"/>
            <a:ext cx="8208963" cy="4706937"/>
          </a:xfrm>
          <a:prstGeom prst="rect">
            <a:avLst/>
          </a:prstGeom>
          <a:noFill/>
          <a:ln w="9525">
            <a:noFill/>
            <a:miter lim="800000"/>
            <a:headEnd/>
            <a:tailEnd/>
          </a:ln>
        </p:spPr>
      </p:pic>
    </p:spTree>
  </p:cSld>
  <p:clrMapOvr>
    <a:masterClrMapping/>
  </p:clrMapOvr>
  <p:transition advClick="0"/>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323850" y="2133600"/>
            <a:ext cx="8820150" cy="4608513"/>
          </a:xfrm>
          <a:prstGeom prst="rect">
            <a:avLst/>
          </a:prstGeom>
          <a:noFill/>
          <a:ln w="9525">
            <a:noFill/>
            <a:miter lim="800000"/>
            <a:headEnd/>
            <a:tailEnd/>
          </a:ln>
        </p:spPr>
        <p:txBody>
          <a:bodyPr anchor="ctr"/>
          <a:lstStyle/>
          <a:p>
            <a:pPr marL="495300" indent="-495300"/>
            <a:r>
              <a:rPr lang="es-AR" sz="1600" b="1">
                <a:latin typeface="Tahoma" pitchFamily="34" charset="0"/>
              </a:rPr>
              <a:t>Etiquetas de Domicilios por País:</a:t>
            </a:r>
          </a:p>
          <a:p>
            <a:pPr marL="495300" indent="-495300"/>
            <a:endParaRPr lang="es-AR" sz="1500">
              <a:latin typeface="Tahoma" pitchFamily="34" charset="0"/>
            </a:endParaRPr>
          </a:p>
          <a:p>
            <a:pPr marL="495300" indent="-495300"/>
            <a:r>
              <a:rPr lang="es-AR" sz="1500">
                <a:latin typeface="Tahoma" pitchFamily="34" charset="0"/>
              </a:rPr>
              <a:t>Los Tablas de Domicilios son las mismas para todos los países, salvo que de acuerdo al país se configuran “Etiquetas” para los diferentes domicilios de forma tal de reflejar los usos y costumbres locales. A continuación mostramos las etiquetas utilizadas:</a:t>
            </a:r>
          </a:p>
          <a:p>
            <a:pPr marL="495300" indent="-495300"/>
            <a:endParaRPr lang="es-AR" sz="1500">
              <a:latin typeface="Tahoma" pitchFamily="34" charset="0"/>
            </a:endParaRPr>
          </a:p>
          <a:p>
            <a:pPr marL="495300" indent="-495300"/>
            <a:endParaRPr lang="es-AR" sz="1500">
              <a:latin typeface="Tahoma" pitchFamily="34" charset="0"/>
            </a:endParaRPr>
          </a:p>
          <a:p>
            <a:pPr marL="495300" indent="-495300"/>
            <a:r>
              <a:rPr lang="es-AR" sz="1500">
                <a:latin typeface="Tahoma" pitchFamily="34" charset="0"/>
              </a:rPr>
              <a:t>Tabla -&gt;		Provincia		 Localidad		Partido		Zona</a:t>
            </a:r>
          </a:p>
          <a:p>
            <a:pPr marL="495300" indent="-495300"/>
            <a:r>
              <a:rPr lang="es-AR" sz="1500">
                <a:latin typeface="Tahoma" pitchFamily="34" charset="0"/>
              </a:rPr>
              <a:t>Argentina: 	“Provincia”		“Localidad”	“Partido”		“Zona”</a:t>
            </a:r>
          </a:p>
          <a:p>
            <a:pPr marL="495300" indent="-495300"/>
            <a:r>
              <a:rPr lang="es-AR" sz="1500">
                <a:latin typeface="Tahoma" pitchFamily="34" charset="0"/>
              </a:rPr>
              <a:t>Chile: 		“Región” 		“Ciudad/Pueblo”	“Comuna”		“ ”</a:t>
            </a:r>
          </a:p>
          <a:p>
            <a:pPr marL="495300" indent="-495300"/>
            <a:r>
              <a:rPr lang="es-AR" sz="1500">
                <a:latin typeface="Tahoma" pitchFamily="34" charset="0"/>
              </a:rPr>
              <a:t>Uruguay: 		“Departamento”	“Ciudad”		“ ”		“ ”</a:t>
            </a:r>
          </a:p>
          <a:p>
            <a:pPr marL="495300" indent="-495300"/>
            <a:r>
              <a:rPr lang="es-AR" sz="1500">
                <a:latin typeface="Tahoma" pitchFamily="34" charset="0"/>
              </a:rPr>
              <a:t>Colombia: 		“Departamento”	“Ciudad”		“ ”		“ ”</a:t>
            </a:r>
          </a:p>
          <a:p>
            <a:pPr marL="495300" indent="-495300"/>
            <a:endParaRPr lang="es-AR" sz="1500">
              <a:latin typeface="Tahoma" pitchFamily="34" charset="0"/>
            </a:endParaRPr>
          </a:p>
          <a:p>
            <a:pPr marL="495300" indent="-495300"/>
            <a:endParaRPr lang="es-AR" sz="1500">
              <a:latin typeface="Tahoma" pitchFamily="34" charset="0"/>
            </a:endParaRPr>
          </a:p>
        </p:txBody>
      </p:sp>
      <p:sp>
        <p:nvSpPr>
          <p:cNvPr id="22531" name="Rectangle 3"/>
          <p:cNvSpPr>
            <a:spLocks noChangeArrowheads="1"/>
          </p:cNvSpPr>
          <p:nvPr/>
        </p:nvSpPr>
        <p:spPr bwMode="auto">
          <a:xfrm>
            <a:off x="2124075" y="1473200"/>
            <a:ext cx="4752975" cy="431800"/>
          </a:xfrm>
          <a:prstGeom prst="rect">
            <a:avLst/>
          </a:prstGeom>
          <a:noFill/>
          <a:ln w="9525">
            <a:solidFill>
              <a:srgbClr val="FF0000"/>
            </a:solidFill>
            <a:miter lim="800000"/>
            <a:headEnd/>
            <a:tailEnd/>
          </a:ln>
        </p:spPr>
        <p:txBody>
          <a:bodyPr>
            <a:spAutoFit/>
          </a:bodyPr>
          <a:lstStyle/>
          <a:p>
            <a:pPr algn="ctr">
              <a:lnSpc>
                <a:spcPct val="120000"/>
              </a:lnSpc>
              <a:spcAft>
                <a:spcPct val="10000"/>
              </a:spcAft>
            </a:pPr>
            <a:r>
              <a:rPr lang="es-MX" sz="1800" b="1">
                <a:latin typeface="Tahoma" pitchFamily="34" charset="0"/>
              </a:rPr>
              <a:t>Etiquetas de Domicilios</a:t>
            </a:r>
          </a:p>
        </p:txBody>
      </p:sp>
      <p:pic>
        <p:nvPicPr>
          <p:cNvPr id="22532" name="Picture 4" descr="Viñeta roja"/>
          <p:cNvPicPr>
            <a:picLocks noChangeAspect="1" noChangeArrowheads="1"/>
          </p:cNvPicPr>
          <p:nvPr/>
        </p:nvPicPr>
        <p:blipFill>
          <a:blip r:embed="rId3" cstate="print"/>
          <a:srcRect/>
          <a:stretch>
            <a:fillRect/>
          </a:stretch>
        </p:blipFill>
        <p:spPr bwMode="auto">
          <a:xfrm>
            <a:off x="2411413" y="1620838"/>
            <a:ext cx="323850" cy="360362"/>
          </a:xfrm>
          <a:prstGeom prst="rect">
            <a:avLst/>
          </a:prstGeom>
          <a:noFill/>
          <a:ln w="9525">
            <a:noFill/>
            <a:miter lim="800000"/>
            <a:headEnd/>
            <a:tailEnd/>
          </a:ln>
        </p:spPr>
      </p:pic>
      <p:pic>
        <p:nvPicPr>
          <p:cNvPr id="22533" name="Picture 5" descr="Viñeta"/>
          <p:cNvPicPr>
            <a:picLocks noChangeAspect="1" noChangeArrowheads="1"/>
          </p:cNvPicPr>
          <p:nvPr/>
        </p:nvPicPr>
        <p:blipFill>
          <a:blip r:embed="rId4" cstate="print"/>
          <a:srcRect/>
          <a:stretch>
            <a:fillRect/>
          </a:stretch>
        </p:blipFill>
        <p:spPr bwMode="auto">
          <a:xfrm>
            <a:off x="179388" y="2060575"/>
            <a:ext cx="171450" cy="215900"/>
          </a:xfrm>
          <a:prstGeom prst="rect">
            <a:avLst/>
          </a:prstGeom>
          <a:noFill/>
          <a:ln w="9525">
            <a:noFill/>
            <a:miter lim="800000"/>
            <a:headEnd/>
            <a:tailEnd/>
          </a:ln>
        </p:spPr>
      </p:pic>
      <p:pic>
        <p:nvPicPr>
          <p:cNvPr id="22534" name="Picture 6" descr="MEMBRETE Carátula power"/>
          <p:cNvPicPr>
            <a:picLocks noChangeAspect="1" noChangeArrowheads="1"/>
          </p:cNvPicPr>
          <p:nvPr/>
        </p:nvPicPr>
        <p:blipFill>
          <a:blip r:embed="rId5" cstate="print"/>
          <a:srcRect/>
          <a:stretch>
            <a:fillRect/>
          </a:stretch>
        </p:blipFill>
        <p:spPr bwMode="auto">
          <a:xfrm>
            <a:off x="609600" y="454025"/>
            <a:ext cx="7916863" cy="841375"/>
          </a:xfrm>
          <a:prstGeom prst="rect">
            <a:avLst/>
          </a:prstGeom>
          <a:noFill/>
          <a:ln w="9525">
            <a:noFill/>
            <a:miter lim="800000"/>
            <a:headEnd/>
            <a:tailEnd/>
          </a:ln>
        </p:spPr>
      </p:pic>
      <p:sp>
        <p:nvSpPr>
          <p:cNvPr id="22535" name="Text Box 7"/>
          <p:cNvSpPr txBox="1">
            <a:spLocks noChangeArrowheads="1"/>
          </p:cNvSpPr>
          <p:nvPr/>
        </p:nvSpPr>
        <p:spPr bwMode="auto">
          <a:xfrm>
            <a:off x="1752600" y="730250"/>
            <a:ext cx="4114800" cy="396875"/>
          </a:xfrm>
          <a:prstGeom prst="rect">
            <a:avLst/>
          </a:prstGeom>
          <a:solidFill>
            <a:srgbClr val="939393"/>
          </a:solidFill>
          <a:ln w="9525">
            <a:noFill/>
            <a:miter lim="800000"/>
            <a:headEnd/>
            <a:tailEnd/>
          </a:ln>
        </p:spPr>
        <p:txBody>
          <a:bodyPr>
            <a:spAutoFit/>
          </a:bodyPr>
          <a:lstStyle/>
          <a:p>
            <a:pPr algn="ctr">
              <a:spcBef>
                <a:spcPct val="50000"/>
              </a:spcBef>
            </a:pPr>
            <a:r>
              <a:rPr lang="es-AR" sz="2000" b="1">
                <a:solidFill>
                  <a:schemeClr val="bg1"/>
                </a:solidFill>
                <a:latin typeface="Tahoma" pitchFamily="34" charset="0"/>
              </a:rPr>
              <a:t>Presentación Técnica</a:t>
            </a:r>
            <a:endParaRPr lang="es-ES" sz="2000" b="1">
              <a:solidFill>
                <a:schemeClr val="bg1"/>
              </a:solidFill>
              <a:latin typeface="Tahoma" pitchFamily="34" charset="0"/>
            </a:endParaRPr>
          </a:p>
        </p:txBody>
      </p:sp>
    </p:spTree>
  </p:cSld>
  <p:clrMapOvr>
    <a:masterClrMapping/>
  </p:clrMapOvr>
  <p:transition advClick="0"/>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250825" y="2133600"/>
            <a:ext cx="8893175" cy="3816350"/>
          </a:xfrm>
          <a:prstGeom prst="rect">
            <a:avLst/>
          </a:prstGeom>
          <a:noFill/>
          <a:ln w="9525">
            <a:noFill/>
            <a:miter lim="800000"/>
            <a:headEnd/>
            <a:tailEnd/>
          </a:ln>
        </p:spPr>
        <p:txBody>
          <a:bodyPr anchor="ctr"/>
          <a:lstStyle/>
          <a:p>
            <a:pPr marL="495300" indent="-495300"/>
            <a:r>
              <a:rPr lang="es-AR" sz="1500">
                <a:latin typeface="Tahoma" pitchFamily="34" charset="0"/>
              </a:rPr>
              <a:t>El Modelo de ESTRUCTURAS permite diseñar en forma dinámica la ESTRUCTURA ORGANIZACIONAL de la implementación. Existen estructuras “bien conocidas” que tienen complementos especiales como una relación IS-A y estructuras que son TERCEROS.</a:t>
            </a:r>
          </a:p>
          <a:p>
            <a:pPr marL="495300" indent="-495300"/>
            <a:endParaRPr lang="es-AR" sz="1500">
              <a:latin typeface="Tahoma" pitchFamily="34" charset="0"/>
            </a:endParaRPr>
          </a:p>
          <a:p>
            <a:pPr marL="495300" indent="-495300"/>
            <a:r>
              <a:rPr lang="es-AR" sz="1500" u="sng">
                <a:latin typeface="Tahoma" pitchFamily="34" charset="0"/>
              </a:rPr>
              <a:t>Estructuras “Bien Conocidas”:</a:t>
            </a:r>
          </a:p>
          <a:p>
            <a:pPr marL="495300" indent="-495300"/>
            <a:r>
              <a:rPr lang="es-AR" sz="1500">
                <a:latin typeface="Tahoma" pitchFamily="34" charset="0"/>
              </a:rPr>
              <a:t>	Empresas, Sucursales, Puestos, Bancos, Obra Sociales, ART, etc.</a:t>
            </a:r>
          </a:p>
          <a:p>
            <a:pPr marL="495300" indent="-495300"/>
            <a:r>
              <a:rPr lang="es-AR" sz="1500" u="sng">
                <a:latin typeface="Tahoma" pitchFamily="34" charset="0"/>
              </a:rPr>
              <a:t>Estructuras que son Terceros:</a:t>
            </a:r>
          </a:p>
          <a:p>
            <a:pPr marL="495300" indent="-495300"/>
            <a:r>
              <a:rPr lang="es-AR" sz="1500">
                <a:latin typeface="Tahoma" pitchFamily="34" charset="0"/>
              </a:rPr>
              <a:t>	Empresas, Sucursales, Bancos, Obra Sociales, ART, etc.</a:t>
            </a:r>
          </a:p>
          <a:p>
            <a:pPr marL="495300" indent="-495300"/>
            <a:r>
              <a:rPr lang="es-AR" sz="1500" u="sng">
                <a:latin typeface="Tahoma" pitchFamily="34" charset="0"/>
              </a:rPr>
              <a:t>Otras estructuras:</a:t>
            </a:r>
          </a:p>
          <a:p>
            <a:pPr marL="495300" indent="-495300"/>
            <a:r>
              <a:rPr lang="es-AR" sz="1500">
                <a:latin typeface="Tahoma" pitchFamily="34" charset="0"/>
              </a:rPr>
              <a:t>	Centros de Costos, Gerencias y cualquier otra que se necesite crear.</a:t>
            </a:r>
          </a:p>
          <a:p>
            <a:pPr marL="495300" indent="-495300"/>
            <a:endParaRPr lang="es-AR" sz="1500">
              <a:latin typeface="Tahoma" pitchFamily="34" charset="0"/>
            </a:endParaRPr>
          </a:p>
          <a:p>
            <a:pPr marL="495300" indent="-495300"/>
            <a:r>
              <a:rPr lang="es-AR" sz="1500">
                <a:latin typeface="Tahoma" pitchFamily="34" charset="0"/>
              </a:rPr>
              <a:t>La ASIGNACIÓN de estructuras a los empleados es HISTÓRICA y cualquier reporte solicitará la fecha a la cual se desea ver la asignación.	</a:t>
            </a:r>
          </a:p>
        </p:txBody>
      </p:sp>
      <p:sp>
        <p:nvSpPr>
          <p:cNvPr id="23555" name="Rectangle 3"/>
          <p:cNvSpPr>
            <a:spLocks noChangeArrowheads="1"/>
          </p:cNvSpPr>
          <p:nvPr/>
        </p:nvSpPr>
        <p:spPr bwMode="auto">
          <a:xfrm>
            <a:off x="2124075" y="1473200"/>
            <a:ext cx="4752975" cy="431800"/>
          </a:xfrm>
          <a:prstGeom prst="rect">
            <a:avLst/>
          </a:prstGeom>
          <a:noFill/>
          <a:ln w="9525">
            <a:solidFill>
              <a:srgbClr val="FF0000"/>
            </a:solidFill>
            <a:miter lim="800000"/>
            <a:headEnd/>
            <a:tailEnd/>
          </a:ln>
        </p:spPr>
        <p:txBody>
          <a:bodyPr>
            <a:spAutoFit/>
          </a:bodyPr>
          <a:lstStyle/>
          <a:p>
            <a:pPr algn="ctr">
              <a:lnSpc>
                <a:spcPct val="120000"/>
              </a:lnSpc>
              <a:spcAft>
                <a:spcPct val="10000"/>
              </a:spcAft>
            </a:pPr>
            <a:r>
              <a:rPr lang="es-MX" sz="1800" b="1">
                <a:latin typeface="Tahoma" pitchFamily="34" charset="0"/>
              </a:rPr>
              <a:t>Estructuras</a:t>
            </a:r>
          </a:p>
        </p:txBody>
      </p:sp>
      <p:pic>
        <p:nvPicPr>
          <p:cNvPr id="23556" name="Picture 4" descr="Viñeta roja"/>
          <p:cNvPicPr>
            <a:picLocks noChangeAspect="1" noChangeArrowheads="1"/>
          </p:cNvPicPr>
          <p:nvPr/>
        </p:nvPicPr>
        <p:blipFill>
          <a:blip r:embed="rId3" cstate="print"/>
          <a:srcRect/>
          <a:stretch>
            <a:fillRect/>
          </a:stretch>
        </p:blipFill>
        <p:spPr bwMode="auto">
          <a:xfrm>
            <a:off x="2411413" y="1620838"/>
            <a:ext cx="323850" cy="360362"/>
          </a:xfrm>
          <a:prstGeom prst="rect">
            <a:avLst/>
          </a:prstGeom>
          <a:noFill/>
          <a:ln w="9525">
            <a:noFill/>
            <a:miter lim="800000"/>
            <a:headEnd/>
            <a:tailEnd/>
          </a:ln>
        </p:spPr>
      </p:pic>
      <p:pic>
        <p:nvPicPr>
          <p:cNvPr id="23557" name="Picture 5" descr="Viñeta"/>
          <p:cNvPicPr>
            <a:picLocks noChangeAspect="1" noChangeArrowheads="1"/>
          </p:cNvPicPr>
          <p:nvPr/>
        </p:nvPicPr>
        <p:blipFill>
          <a:blip r:embed="rId4" cstate="print"/>
          <a:srcRect/>
          <a:stretch>
            <a:fillRect/>
          </a:stretch>
        </p:blipFill>
        <p:spPr bwMode="auto">
          <a:xfrm>
            <a:off x="179388" y="2060575"/>
            <a:ext cx="171450" cy="215900"/>
          </a:xfrm>
          <a:prstGeom prst="rect">
            <a:avLst/>
          </a:prstGeom>
          <a:noFill/>
          <a:ln w="9525">
            <a:noFill/>
            <a:miter lim="800000"/>
            <a:headEnd/>
            <a:tailEnd/>
          </a:ln>
        </p:spPr>
      </p:pic>
      <p:pic>
        <p:nvPicPr>
          <p:cNvPr id="23558" name="Picture 6" descr="MEMBRETE Carátula power"/>
          <p:cNvPicPr>
            <a:picLocks noChangeAspect="1" noChangeArrowheads="1"/>
          </p:cNvPicPr>
          <p:nvPr/>
        </p:nvPicPr>
        <p:blipFill>
          <a:blip r:embed="rId5" cstate="print"/>
          <a:srcRect/>
          <a:stretch>
            <a:fillRect/>
          </a:stretch>
        </p:blipFill>
        <p:spPr bwMode="auto">
          <a:xfrm>
            <a:off x="609600" y="454025"/>
            <a:ext cx="7916863" cy="841375"/>
          </a:xfrm>
          <a:prstGeom prst="rect">
            <a:avLst/>
          </a:prstGeom>
          <a:noFill/>
          <a:ln w="9525">
            <a:noFill/>
            <a:miter lim="800000"/>
            <a:headEnd/>
            <a:tailEnd/>
          </a:ln>
        </p:spPr>
      </p:pic>
      <p:sp>
        <p:nvSpPr>
          <p:cNvPr id="23559" name="Text Box 7"/>
          <p:cNvSpPr txBox="1">
            <a:spLocks noChangeArrowheads="1"/>
          </p:cNvSpPr>
          <p:nvPr/>
        </p:nvSpPr>
        <p:spPr bwMode="auto">
          <a:xfrm>
            <a:off x="1752600" y="730250"/>
            <a:ext cx="4114800" cy="396875"/>
          </a:xfrm>
          <a:prstGeom prst="rect">
            <a:avLst/>
          </a:prstGeom>
          <a:solidFill>
            <a:srgbClr val="939393"/>
          </a:solidFill>
          <a:ln w="9525">
            <a:noFill/>
            <a:miter lim="800000"/>
            <a:headEnd/>
            <a:tailEnd/>
          </a:ln>
        </p:spPr>
        <p:txBody>
          <a:bodyPr>
            <a:spAutoFit/>
          </a:bodyPr>
          <a:lstStyle/>
          <a:p>
            <a:pPr algn="ctr">
              <a:spcBef>
                <a:spcPct val="50000"/>
              </a:spcBef>
            </a:pPr>
            <a:r>
              <a:rPr lang="es-AR" sz="2000" b="1">
                <a:solidFill>
                  <a:schemeClr val="bg1"/>
                </a:solidFill>
                <a:latin typeface="Tahoma" pitchFamily="34" charset="0"/>
              </a:rPr>
              <a:t>Presentación Técnica</a:t>
            </a:r>
            <a:endParaRPr lang="es-ES" sz="2000" b="1">
              <a:solidFill>
                <a:schemeClr val="bg1"/>
              </a:solidFill>
              <a:latin typeface="Tahoma" pitchFamily="34" charset="0"/>
            </a:endParaRPr>
          </a:p>
        </p:txBody>
      </p:sp>
    </p:spTree>
  </p:cSld>
  <p:clrMapOvr>
    <a:masterClrMapping/>
  </p:clrMapOvr>
  <p:transition advClick="0"/>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323850" y="2060575"/>
            <a:ext cx="8712200" cy="4537075"/>
          </a:xfrm>
          <a:prstGeom prst="rect">
            <a:avLst/>
          </a:prstGeom>
          <a:noFill/>
          <a:ln w="9525">
            <a:noFill/>
            <a:miter lim="800000"/>
            <a:headEnd/>
            <a:tailEnd/>
          </a:ln>
        </p:spPr>
        <p:txBody>
          <a:bodyPr anchor="ctr"/>
          <a:lstStyle/>
          <a:p>
            <a:pPr marL="495300" indent="-495300">
              <a:lnSpc>
                <a:spcPct val="120000"/>
              </a:lnSpc>
              <a:spcAft>
                <a:spcPct val="10000"/>
              </a:spcAft>
            </a:pPr>
            <a:endParaRPr lang="es-MX" sz="800" b="1">
              <a:solidFill>
                <a:srgbClr val="808080"/>
              </a:solidFill>
              <a:latin typeface="Tahoma" pitchFamily="34" charset="0"/>
            </a:endParaRPr>
          </a:p>
          <a:p>
            <a:pPr marL="495300" indent="-495300">
              <a:lnSpc>
                <a:spcPct val="150000"/>
              </a:lnSpc>
              <a:spcAft>
                <a:spcPct val="10000"/>
              </a:spcAft>
            </a:pPr>
            <a:endParaRPr lang="es-MX" sz="800" b="1">
              <a:solidFill>
                <a:srgbClr val="808080"/>
              </a:solidFill>
              <a:latin typeface="Tahoma" pitchFamily="34" charset="0"/>
            </a:endParaRPr>
          </a:p>
          <a:p>
            <a:pPr marL="495300" indent="-495300">
              <a:lnSpc>
                <a:spcPct val="150000"/>
              </a:lnSpc>
              <a:spcAft>
                <a:spcPct val="10000"/>
              </a:spcAft>
              <a:buFont typeface="Wingdings" pitchFamily="2" charset="2"/>
              <a:buNone/>
            </a:pPr>
            <a:endParaRPr lang="es-MX" sz="1600">
              <a:latin typeface="Tahoma" pitchFamily="34" charset="0"/>
            </a:endParaRPr>
          </a:p>
        </p:txBody>
      </p:sp>
      <p:sp>
        <p:nvSpPr>
          <p:cNvPr id="24579" name="Rectangle 3"/>
          <p:cNvSpPr>
            <a:spLocks noChangeArrowheads="1"/>
          </p:cNvSpPr>
          <p:nvPr/>
        </p:nvSpPr>
        <p:spPr bwMode="auto">
          <a:xfrm>
            <a:off x="2124075" y="1412875"/>
            <a:ext cx="4752975" cy="431800"/>
          </a:xfrm>
          <a:prstGeom prst="rect">
            <a:avLst/>
          </a:prstGeom>
          <a:noFill/>
          <a:ln w="9525">
            <a:solidFill>
              <a:srgbClr val="FF0000"/>
            </a:solidFill>
            <a:miter lim="800000"/>
            <a:headEnd/>
            <a:tailEnd/>
          </a:ln>
        </p:spPr>
        <p:txBody>
          <a:bodyPr>
            <a:spAutoFit/>
          </a:bodyPr>
          <a:lstStyle/>
          <a:p>
            <a:pPr algn="ctr">
              <a:lnSpc>
                <a:spcPct val="120000"/>
              </a:lnSpc>
              <a:spcAft>
                <a:spcPct val="10000"/>
              </a:spcAft>
            </a:pPr>
            <a:r>
              <a:rPr lang="es-MX" sz="1800" b="1">
                <a:latin typeface="Tahoma" pitchFamily="34" charset="0"/>
              </a:rPr>
              <a:t>Modelo de Datos -  Estructuras</a:t>
            </a:r>
          </a:p>
        </p:txBody>
      </p:sp>
      <p:pic>
        <p:nvPicPr>
          <p:cNvPr id="24580" name="Picture 4" descr="Viñeta roja"/>
          <p:cNvPicPr>
            <a:picLocks noChangeAspect="1" noChangeArrowheads="1"/>
          </p:cNvPicPr>
          <p:nvPr/>
        </p:nvPicPr>
        <p:blipFill>
          <a:blip r:embed="rId3" cstate="print"/>
          <a:srcRect/>
          <a:stretch>
            <a:fillRect/>
          </a:stretch>
        </p:blipFill>
        <p:spPr bwMode="auto">
          <a:xfrm>
            <a:off x="2268538" y="1628775"/>
            <a:ext cx="323850" cy="360363"/>
          </a:xfrm>
          <a:prstGeom prst="rect">
            <a:avLst/>
          </a:prstGeom>
          <a:noFill/>
          <a:ln w="9525">
            <a:noFill/>
            <a:miter lim="800000"/>
            <a:headEnd/>
            <a:tailEnd/>
          </a:ln>
        </p:spPr>
      </p:pic>
      <p:pic>
        <p:nvPicPr>
          <p:cNvPr id="24581" name="Picture 5" descr="MEMBRETE Carátula power"/>
          <p:cNvPicPr>
            <a:picLocks noChangeAspect="1" noChangeArrowheads="1"/>
          </p:cNvPicPr>
          <p:nvPr/>
        </p:nvPicPr>
        <p:blipFill>
          <a:blip r:embed="rId4" cstate="print"/>
          <a:srcRect/>
          <a:stretch>
            <a:fillRect/>
          </a:stretch>
        </p:blipFill>
        <p:spPr bwMode="auto">
          <a:xfrm>
            <a:off x="609600" y="454025"/>
            <a:ext cx="7916863" cy="841375"/>
          </a:xfrm>
          <a:prstGeom prst="rect">
            <a:avLst/>
          </a:prstGeom>
          <a:noFill/>
          <a:ln w="9525">
            <a:noFill/>
            <a:miter lim="800000"/>
            <a:headEnd/>
            <a:tailEnd/>
          </a:ln>
        </p:spPr>
      </p:pic>
      <p:sp>
        <p:nvSpPr>
          <p:cNvPr id="24582" name="Text Box 6"/>
          <p:cNvSpPr txBox="1">
            <a:spLocks noChangeArrowheads="1"/>
          </p:cNvSpPr>
          <p:nvPr/>
        </p:nvSpPr>
        <p:spPr bwMode="auto">
          <a:xfrm>
            <a:off x="1752600" y="730250"/>
            <a:ext cx="4114800" cy="396875"/>
          </a:xfrm>
          <a:prstGeom prst="rect">
            <a:avLst/>
          </a:prstGeom>
          <a:solidFill>
            <a:srgbClr val="939393"/>
          </a:solidFill>
          <a:ln w="9525">
            <a:noFill/>
            <a:miter lim="800000"/>
            <a:headEnd/>
            <a:tailEnd/>
          </a:ln>
        </p:spPr>
        <p:txBody>
          <a:bodyPr>
            <a:spAutoFit/>
          </a:bodyPr>
          <a:lstStyle/>
          <a:p>
            <a:pPr algn="ctr">
              <a:spcBef>
                <a:spcPct val="50000"/>
              </a:spcBef>
            </a:pPr>
            <a:r>
              <a:rPr lang="es-AR" sz="2000" b="1">
                <a:solidFill>
                  <a:schemeClr val="bg1"/>
                </a:solidFill>
                <a:latin typeface="Tahoma" pitchFamily="34" charset="0"/>
              </a:rPr>
              <a:t>Presentación Técnica</a:t>
            </a:r>
            <a:endParaRPr lang="es-ES" sz="2000" b="1">
              <a:solidFill>
                <a:schemeClr val="bg1"/>
              </a:solidFill>
              <a:latin typeface="Tahoma" pitchFamily="34" charset="0"/>
            </a:endParaRPr>
          </a:p>
        </p:txBody>
      </p:sp>
      <p:pic>
        <p:nvPicPr>
          <p:cNvPr id="24583" name="Picture 8"/>
          <p:cNvPicPr>
            <a:picLocks noChangeAspect="1" noChangeArrowheads="1"/>
          </p:cNvPicPr>
          <p:nvPr/>
        </p:nvPicPr>
        <p:blipFill>
          <a:blip r:embed="rId5" cstate="print"/>
          <a:srcRect l="2757" t="12009" r="18504" b="25000"/>
          <a:stretch>
            <a:fillRect/>
          </a:stretch>
        </p:blipFill>
        <p:spPr bwMode="auto">
          <a:xfrm>
            <a:off x="755650" y="2133600"/>
            <a:ext cx="7524750" cy="4446588"/>
          </a:xfrm>
          <a:prstGeom prst="rect">
            <a:avLst/>
          </a:prstGeom>
          <a:noFill/>
          <a:ln w="9525">
            <a:noFill/>
            <a:miter lim="800000"/>
            <a:headEnd/>
            <a:tailEnd/>
          </a:ln>
        </p:spPr>
      </p:pic>
    </p:spTree>
  </p:cSld>
  <p:clrMapOvr>
    <a:masterClrMapping/>
  </p:clrMapOvr>
  <p:transition advClick="0"/>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250825" y="2133600"/>
            <a:ext cx="8893175" cy="3816350"/>
          </a:xfrm>
          <a:prstGeom prst="rect">
            <a:avLst/>
          </a:prstGeom>
          <a:noFill/>
          <a:ln w="9525">
            <a:noFill/>
            <a:miter lim="800000"/>
            <a:headEnd/>
            <a:tailEnd/>
          </a:ln>
        </p:spPr>
        <p:txBody>
          <a:bodyPr anchor="ctr"/>
          <a:lstStyle/>
          <a:p>
            <a:pPr marL="495300" indent="-495300"/>
            <a:r>
              <a:rPr lang="es-AR" sz="1500">
                <a:latin typeface="Tahoma" pitchFamily="34" charset="0"/>
              </a:rPr>
              <a:t>Las CUENTAS BANCARIAS de acreditación determinar las posibles formas de pago para un empleado. La CUENTA de DEBIDO de la EMPRESA es una CUENTA BANCARIA pero asociada a la EMPRESA y no al EMPLEADO.</a:t>
            </a:r>
          </a:p>
          <a:p>
            <a:pPr marL="495300" indent="-495300"/>
            <a:endParaRPr lang="es-AR" sz="1500">
              <a:latin typeface="Tahoma" pitchFamily="34" charset="0"/>
            </a:endParaRPr>
          </a:p>
          <a:p>
            <a:pPr marL="495300" indent="-495300"/>
            <a:r>
              <a:rPr lang="es-AR" sz="1500">
                <a:latin typeface="Tahoma" pitchFamily="34" charset="0"/>
              </a:rPr>
              <a:t>Las FASES son el registro histórico de ALTAS y BAJAS de los empleados en la Organización, en cada registro se considera que tipo de antigüedad se reconocerá. En caso de estar inactiva la fase existirá una CAUSA de BAJA.</a:t>
            </a:r>
          </a:p>
          <a:p>
            <a:pPr marL="495300" indent="-495300"/>
            <a:endParaRPr lang="es-AR" sz="1500">
              <a:latin typeface="Tahoma" pitchFamily="34" charset="0"/>
            </a:endParaRPr>
          </a:p>
          <a:p>
            <a:pPr marL="495300" indent="-495300"/>
            <a:r>
              <a:rPr lang="es-AR" sz="1500">
                <a:latin typeface="Tahoma" pitchFamily="34" charset="0"/>
              </a:rPr>
              <a:t>Los FAMILIARES son TERCEROS que se asocian al EMPLEADO con un grado de parentesco, un TERCERO puede ser Empleado y Familiar, en ese caso el TERCERO será el mismo registro.</a:t>
            </a:r>
          </a:p>
          <a:p>
            <a:pPr marL="495300" indent="-495300"/>
            <a:endParaRPr lang="es-AR" sz="1500">
              <a:latin typeface="Tahoma" pitchFamily="34" charset="0"/>
            </a:endParaRPr>
          </a:p>
        </p:txBody>
      </p:sp>
      <p:sp>
        <p:nvSpPr>
          <p:cNvPr id="25603" name="Rectangle 3"/>
          <p:cNvSpPr>
            <a:spLocks noChangeArrowheads="1"/>
          </p:cNvSpPr>
          <p:nvPr/>
        </p:nvSpPr>
        <p:spPr bwMode="auto">
          <a:xfrm>
            <a:off x="1763713" y="1484313"/>
            <a:ext cx="5616575" cy="431800"/>
          </a:xfrm>
          <a:prstGeom prst="rect">
            <a:avLst/>
          </a:prstGeom>
          <a:noFill/>
          <a:ln w="9525">
            <a:solidFill>
              <a:srgbClr val="FF0000"/>
            </a:solidFill>
            <a:miter lim="800000"/>
            <a:headEnd/>
            <a:tailEnd/>
          </a:ln>
        </p:spPr>
        <p:txBody>
          <a:bodyPr>
            <a:spAutoFit/>
          </a:bodyPr>
          <a:lstStyle/>
          <a:p>
            <a:pPr algn="ctr">
              <a:lnSpc>
                <a:spcPct val="120000"/>
              </a:lnSpc>
              <a:spcAft>
                <a:spcPct val="10000"/>
              </a:spcAft>
            </a:pPr>
            <a:r>
              <a:rPr lang="es-MX" sz="1800" b="1">
                <a:latin typeface="Tahoma" pitchFamily="34" charset="0"/>
              </a:rPr>
              <a:t>Cuentas Bancarias, Fases y Familiares</a:t>
            </a:r>
          </a:p>
        </p:txBody>
      </p:sp>
      <p:pic>
        <p:nvPicPr>
          <p:cNvPr id="25604" name="Picture 4" descr="Viñeta roja"/>
          <p:cNvPicPr>
            <a:picLocks noChangeAspect="1" noChangeArrowheads="1"/>
          </p:cNvPicPr>
          <p:nvPr/>
        </p:nvPicPr>
        <p:blipFill>
          <a:blip r:embed="rId3" cstate="print"/>
          <a:srcRect/>
          <a:stretch>
            <a:fillRect/>
          </a:stretch>
        </p:blipFill>
        <p:spPr bwMode="auto">
          <a:xfrm>
            <a:off x="2051050" y="1628775"/>
            <a:ext cx="323850" cy="360363"/>
          </a:xfrm>
          <a:prstGeom prst="rect">
            <a:avLst/>
          </a:prstGeom>
          <a:noFill/>
          <a:ln w="9525">
            <a:noFill/>
            <a:miter lim="800000"/>
            <a:headEnd/>
            <a:tailEnd/>
          </a:ln>
        </p:spPr>
      </p:pic>
      <p:pic>
        <p:nvPicPr>
          <p:cNvPr id="25605" name="Picture 5" descr="Viñeta"/>
          <p:cNvPicPr>
            <a:picLocks noChangeAspect="1" noChangeArrowheads="1"/>
          </p:cNvPicPr>
          <p:nvPr/>
        </p:nvPicPr>
        <p:blipFill>
          <a:blip r:embed="rId4" cstate="print"/>
          <a:srcRect/>
          <a:stretch>
            <a:fillRect/>
          </a:stretch>
        </p:blipFill>
        <p:spPr bwMode="auto">
          <a:xfrm>
            <a:off x="179388" y="2060575"/>
            <a:ext cx="171450" cy="215900"/>
          </a:xfrm>
          <a:prstGeom prst="rect">
            <a:avLst/>
          </a:prstGeom>
          <a:noFill/>
          <a:ln w="9525">
            <a:noFill/>
            <a:miter lim="800000"/>
            <a:headEnd/>
            <a:tailEnd/>
          </a:ln>
        </p:spPr>
      </p:pic>
      <p:pic>
        <p:nvPicPr>
          <p:cNvPr id="25606" name="Picture 6" descr="MEMBRETE Carátula power"/>
          <p:cNvPicPr>
            <a:picLocks noChangeAspect="1" noChangeArrowheads="1"/>
          </p:cNvPicPr>
          <p:nvPr/>
        </p:nvPicPr>
        <p:blipFill>
          <a:blip r:embed="rId5" cstate="print"/>
          <a:srcRect/>
          <a:stretch>
            <a:fillRect/>
          </a:stretch>
        </p:blipFill>
        <p:spPr bwMode="auto">
          <a:xfrm>
            <a:off x="609600" y="454025"/>
            <a:ext cx="7916863" cy="841375"/>
          </a:xfrm>
          <a:prstGeom prst="rect">
            <a:avLst/>
          </a:prstGeom>
          <a:noFill/>
          <a:ln w="9525">
            <a:noFill/>
            <a:miter lim="800000"/>
            <a:headEnd/>
            <a:tailEnd/>
          </a:ln>
        </p:spPr>
      </p:pic>
      <p:sp>
        <p:nvSpPr>
          <p:cNvPr id="25607" name="Text Box 7"/>
          <p:cNvSpPr txBox="1">
            <a:spLocks noChangeArrowheads="1"/>
          </p:cNvSpPr>
          <p:nvPr/>
        </p:nvSpPr>
        <p:spPr bwMode="auto">
          <a:xfrm>
            <a:off x="1752600" y="730250"/>
            <a:ext cx="4114800" cy="396875"/>
          </a:xfrm>
          <a:prstGeom prst="rect">
            <a:avLst/>
          </a:prstGeom>
          <a:solidFill>
            <a:srgbClr val="939393"/>
          </a:solidFill>
          <a:ln w="9525">
            <a:noFill/>
            <a:miter lim="800000"/>
            <a:headEnd/>
            <a:tailEnd/>
          </a:ln>
        </p:spPr>
        <p:txBody>
          <a:bodyPr>
            <a:spAutoFit/>
          </a:bodyPr>
          <a:lstStyle/>
          <a:p>
            <a:pPr algn="ctr">
              <a:spcBef>
                <a:spcPct val="50000"/>
              </a:spcBef>
            </a:pPr>
            <a:r>
              <a:rPr lang="es-AR" sz="2000" b="1">
                <a:solidFill>
                  <a:schemeClr val="bg1"/>
                </a:solidFill>
                <a:latin typeface="Tahoma" pitchFamily="34" charset="0"/>
              </a:rPr>
              <a:t>Presentación Técnica</a:t>
            </a:r>
            <a:endParaRPr lang="es-ES" sz="2000" b="1">
              <a:solidFill>
                <a:schemeClr val="bg1"/>
              </a:solidFill>
              <a:latin typeface="Tahoma" pitchFamily="34" charset="0"/>
            </a:endParaRPr>
          </a:p>
        </p:txBody>
      </p:sp>
    </p:spTree>
  </p:cSld>
  <p:clrMapOvr>
    <a:masterClrMapping/>
  </p:clrMapOvr>
  <p:transition advClick="0"/>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323850" y="2060575"/>
            <a:ext cx="8712200" cy="4537075"/>
          </a:xfrm>
          <a:prstGeom prst="rect">
            <a:avLst/>
          </a:prstGeom>
          <a:noFill/>
          <a:ln w="9525">
            <a:noFill/>
            <a:miter lim="800000"/>
            <a:headEnd/>
            <a:tailEnd/>
          </a:ln>
        </p:spPr>
        <p:txBody>
          <a:bodyPr anchor="ctr"/>
          <a:lstStyle/>
          <a:p>
            <a:pPr marL="495300" indent="-495300">
              <a:lnSpc>
                <a:spcPct val="120000"/>
              </a:lnSpc>
              <a:spcAft>
                <a:spcPct val="10000"/>
              </a:spcAft>
            </a:pPr>
            <a:endParaRPr lang="es-MX" sz="800" b="1">
              <a:solidFill>
                <a:srgbClr val="808080"/>
              </a:solidFill>
              <a:latin typeface="Tahoma" pitchFamily="34" charset="0"/>
            </a:endParaRPr>
          </a:p>
          <a:p>
            <a:pPr marL="495300" indent="-495300">
              <a:lnSpc>
                <a:spcPct val="150000"/>
              </a:lnSpc>
              <a:spcAft>
                <a:spcPct val="10000"/>
              </a:spcAft>
            </a:pPr>
            <a:endParaRPr lang="es-MX" sz="800" b="1">
              <a:solidFill>
                <a:srgbClr val="808080"/>
              </a:solidFill>
              <a:latin typeface="Tahoma" pitchFamily="34" charset="0"/>
            </a:endParaRPr>
          </a:p>
          <a:p>
            <a:pPr marL="495300" indent="-495300">
              <a:lnSpc>
                <a:spcPct val="150000"/>
              </a:lnSpc>
              <a:spcAft>
                <a:spcPct val="10000"/>
              </a:spcAft>
              <a:buFont typeface="Wingdings" pitchFamily="2" charset="2"/>
              <a:buNone/>
            </a:pPr>
            <a:endParaRPr lang="es-MX" sz="1600">
              <a:latin typeface="Tahoma" pitchFamily="34" charset="0"/>
            </a:endParaRPr>
          </a:p>
        </p:txBody>
      </p:sp>
      <p:sp>
        <p:nvSpPr>
          <p:cNvPr id="26627" name="Rectangle 3"/>
          <p:cNvSpPr>
            <a:spLocks noChangeArrowheads="1"/>
          </p:cNvSpPr>
          <p:nvPr/>
        </p:nvSpPr>
        <p:spPr bwMode="auto">
          <a:xfrm>
            <a:off x="1189038" y="1412875"/>
            <a:ext cx="6335712" cy="431800"/>
          </a:xfrm>
          <a:prstGeom prst="rect">
            <a:avLst/>
          </a:prstGeom>
          <a:noFill/>
          <a:ln w="9525">
            <a:solidFill>
              <a:srgbClr val="FF0000"/>
            </a:solidFill>
            <a:miter lim="800000"/>
            <a:headEnd/>
            <a:tailEnd/>
          </a:ln>
        </p:spPr>
        <p:txBody>
          <a:bodyPr>
            <a:spAutoFit/>
          </a:bodyPr>
          <a:lstStyle/>
          <a:p>
            <a:pPr algn="ctr">
              <a:lnSpc>
                <a:spcPct val="120000"/>
              </a:lnSpc>
              <a:spcAft>
                <a:spcPct val="10000"/>
              </a:spcAft>
            </a:pPr>
            <a:r>
              <a:rPr lang="es-MX" sz="1800" b="1">
                <a:latin typeface="Tahoma" pitchFamily="34" charset="0"/>
              </a:rPr>
              <a:t>Modelo de Datos -  Cuentas, Fases y Familiares</a:t>
            </a:r>
          </a:p>
        </p:txBody>
      </p:sp>
      <p:pic>
        <p:nvPicPr>
          <p:cNvPr id="26628" name="Picture 4" descr="Viñeta roja"/>
          <p:cNvPicPr>
            <a:picLocks noChangeAspect="1" noChangeArrowheads="1"/>
          </p:cNvPicPr>
          <p:nvPr/>
        </p:nvPicPr>
        <p:blipFill>
          <a:blip r:embed="rId3" cstate="print"/>
          <a:srcRect/>
          <a:stretch>
            <a:fillRect/>
          </a:stretch>
        </p:blipFill>
        <p:spPr bwMode="auto">
          <a:xfrm>
            <a:off x="1258888" y="1628775"/>
            <a:ext cx="323850" cy="360363"/>
          </a:xfrm>
          <a:prstGeom prst="rect">
            <a:avLst/>
          </a:prstGeom>
          <a:noFill/>
          <a:ln w="9525">
            <a:noFill/>
            <a:miter lim="800000"/>
            <a:headEnd/>
            <a:tailEnd/>
          </a:ln>
        </p:spPr>
      </p:pic>
      <p:pic>
        <p:nvPicPr>
          <p:cNvPr id="26629" name="Picture 5" descr="MEMBRETE Carátula power"/>
          <p:cNvPicPr>
            <a:picLocks noChangeAspect="1" noChangeArrowheads="1"/>
          </p:cNvPicPr>
          <p:nvPr/>
        </p:nvPicPr>
        <p:blipFill>
          <a:blip r:embed="rId4" cstate="print"/>
          <a:srcRect/>
          <a:stretch>
            <a:fillRect/>
          </a:stretch>
        </p:blipFill>
        <p:spPr bwMode="auto">
          <a:xfrm>
            <a:off x="609600" y="454025"/>
            <a:ext cx="7916863" cy="841375"/>
          </a:xfrm>
          <a:prstGeom prst="rect">
            <a:avLst/>
          </a:prstGeom>
          <a:noFill/>
          <a:ln w="9525">
            <a:noFill/>
            <a:miter lim="800000"/>
            <a:headEnd/>
            <a:tailEnd/>
          </a:ln>
        </p:spPr>
      </p:pic>
      <p:sp>
        <p:nvSpPr>
          <p:cNvPr id="26630" name="Text Box 6"/>
          <p:cNvSpPr txBox="1">
            <a:spLocks noChangeArrowheads="1"/>
          </p:cNvSpPr>
          <p:nvPr/>
        </p:nvSpPr>
        <p:spPr bwMode="auto">
          <a:xfrm>
            <a:off x="1752600" y="730250"/>
            <a:ext cx="4114800" cy="396875"/>
          </a:xfrm>
          <a:prstGeom prst="rect">
            <a:avLst/>
          </a:prstGeom>
          <a:solidFill>
            <a:srgbClr val="939393"/>
          </a:solidFill>
          <a:ln w="9525">
            <a:noFill/>
            <a:miter lim="800000"/>
            <a:headEnd/>
            <a:tailEnd/>
          </a:ln>
        </p:spPr>
        <p:txBody>
          <a:bodyPr>
            <a:spAutoFit/>
          </a:bodyPr>
          <a:lstStyle/>
          <a:p>
            <a:pPr algn="ctr">
              <a:spcBef>
                <a:spcPct val="50000"/>
              </a:spcBef>
            </a:pPr>
            <a:r>
              <a:rPr lang="es-AR" sz="2000" b="1">
                <a:solidFill>
                  <a:schemeClr val="bg1"/>
                </a:solidFill>
                <a:latin typeface="Tahoma" pitchFamily="34" charset="0"/>
              </a:rPr>
              <a:t>Presentación Técnica</a:t>
            </a:r>
            <a:endParaRPr lang="es-ES" sz="2000" b="1">
              <a:solidFill>
                <a:schemeClr val="bg1"/>
              </a:solidFill>
              <a:latin typeface="Tahoma" pitchFamily="34" charset="0"/>
            </a:endParaRPr>
          </a:p>
        </p:txBody>
      </p:sp>
      <p:pic>
        <p:nvPicPr>
          <p:cNvPr id="26631" name="Picture 8"/>
          <p:cNvPicPr>
            <a:picLocks noChangeAspect="1" noChangeArrowheads="1"/>
          </p:cNvPicPr>
          <p:nvPr/>
        </p:nvPicPr>
        <p:blipFill>
          <a:blip r:embed="rId5" cstate="print"/>
          <a:srcRect l="899" t="12009" r="29616" b="6598"/>
          <a:stretch>
            <a:fillRect/>
          </a:stretch>
        </p:blipFill>
        <p:spPr bwMode="auto">
          <a:xfrm>
            <a:off x="900113" y="1938338"/>
            <a:ext cx="7343775" cy="4875212"/>
          </a:xfrm>
          <a:prstGeom prst="rect">
            <a:avLst/>
          </a:prstGeom>
          <a:noFill/>
          <a:ln w="9525">
            <a:noFill/>
            <a:miter lim="800000"/>
            <a:headEnd/>
            <a:tailEnd/>
          </a:ln>
        </p:spPr>
      </p:pic>
    </p:spTree>
  </p:cSld>
  <p:clrMapOvr>
    <a:masterClrMapping/>
  </p:clrMapOvr>
  <p:transition advClick="0"/>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250825" y="2133600"/>
            <a:ext cx="8893175" cy="3816350"/>
          </a:xfrm>
          <a:prstGeom prst="rect">
            <a:avLst/>
          </a:prstGeom>
          <a:noFill/>
          <a:ln w="9525">
            <a:noFill/>
            <a:miter lim="800000"/>
            <a:headEnd/>
            <a:tailEnd/>
          </a:ln>
        </p:spPr>
        <p:txBody>
          <a:bodyPr anchor="ctr"/>
          <a:lstStyle/>
          <a:p>
            <a:pPr marL="495300" indent="-495300"/>
            <a:r>
              <a:rPr lang="es-AR" sz="1500">
                <a:latin typeface="Tahoma" pitchFamily="34" charset="0"/>
              </a:rPr>
              <a:t>Los PERIODOS de liquidación reflejan los meses y permiten definir las fechas desde/hasta, dentro de un Período se permiten crear TODOS los PROCESOS de liquidación necesarios. Los PROCESOS se califican con un MODELO DE PROCESO que determina los CONCEPTOS a EVALUAR durante el proceso de la liquidación</a:t>
            </a:r>
          </a:p>
          <a:p>
            <a:pPr marL="495300" indent="-495300"/>
            <a:endParaRPr lang="es-AR" sz="1500">
              <a:latin typeface="Tahoma" pitchFamily="34" charset="0"/>
            </a:endParaRPr>
          </a:p>
          <a:p>
            <a:pPr marL="495300" indent="-495300"/>
            <a:r>
              <a:rPr lang="es-AR" sz="1500" u="sng">
                <a:latin typeface="Tahoma" pitchFamily="34" charset="0"/>
              </a:rPr>
              <a:t>Conceptos</a:t>
            </a:r>
            <a:r>
              <a:rPr lang="es-AR" sz="1500">
                <a:latin typeface="Tahoma" pitchFamily="34" charset="0"/>
              </a:rPr>
              <a:t>: Se clasifican en TIPOS de CONCEPTOS, los primeros 5 están reservados para uso Interno, el resto son libres. El orden de procesamiento es: Tipo de conceptos y orden de cálculo del concepto.</a:t>
            </a:r>
          </a:p>
          <a:p>
            <a:pPr marL="495300" indent="-495300"/>
            <a:endParaRPr lang="es-AR" sz="1500">
              <a:latin typeface="Tahoma" pitchFamily="34" charset="0"/>
            </a:endParaRPr>
          </a:p>
          <a:p>
            <a:pPr marL="495300" indent="-495300"/>
            <a:r>
              <a:rPr lang="es-AR" sz="1500" u="sng">
                <a:latin typeface="Tahoma" pitchFamily="34" charset="0"/>
              </a:rPr>
              <a:t>Acumuladores</a:t>
            </a:r>
            <a:r>
              <a:rPr lang="es-AR" sz="1500">
                <a:latin typeface="Tahoma" pitchFamily="34" charset="0"/>
              </a:rPr>
              <a:t>: son la sumatoria de Conceptos. Se clasifican en TIPOS de ACUMULADORES</a:t>
            </a:r>
          </a:p>
          <a:p>
            <a:pPr marL="495300" indent="-495300"/>
            <a:endParaRPr lang="es-AR" sz="1500">
              <a:latin typeface="Tahoma" pitchFamily="34" charset="0"/>
            </a:endParaRPr>
          </a:p>
          <a:p>
            <a:pPr marL="495300" indent="-495300"/>
            <a:r>
              <a:rPr lang="es-AR" sz="1500" u="sng">
                <a:latin typeface="Tahoma" pitchFamily="34" charset="0"/>
              </a:rPr>
              <a:t>Acumuladores Mensuales</a:t>
            </a:r>
            <a:r>
              <a:rPr lang="es-AR" sz="1500">
                <a:latin typeface="Tahoma" pitchFamily="34" charset="0"/>
              </a:rPr>
              <a:t>: son los acumuladores tildados como MENSUALES.</a:t>
            </a:r>
          </a:p>
          <a:p>
            <a:pPr marL="495300" indent="-495300"/>
            <a:endParaRPr lang="es-AR" sz="1500">
              <a:latin typeface="Tahoma" pitchFamily="34" charset="0"/>
            </a:endParaRPr>
          </a:p>
          <a:p>
            <a:pPr marL="495300" indent="-495300"/>
            <a:r>
              <a:rPr lang="es-AR" sz="1500" u="sng">
                <a:latin typeface="Tahoma" pitchFamily="34" charset="0"/>
              </a:rPr>
              <a:t>Acumuladores Imponibles</a:t>
            </a:r>
            <a:r>
              <a:rPr lang="es-AR" sz="1500">
                <a:latin typeface="Tahoma" pitchFamily="34" charset="0"/>
              </a:rPr>
              <a:t>: son los acumuladores tildados como IMPONIBLES.</a:t>
            </a:r>
          </a:p>
          <a:p>
            <a:pPr marL="495300" indent="-495300"/>
            <a:endParaRPr lang="es-AR" sz="1500">
              <a:latin typeface="Tahoma" pitchFamily="34" charset="0"/>
            </a:endParaRPr>
          </a:p>
          <a:p>
            <a:pPr marL="495300" indent="-495300"/>
            <a:endParaRPr lang="es-AR" sz="1500">
              <a:latin typeface="Tahoma" pitchFamily="34" charset="0"/>
            </a:endParaRPr>
          </a:p>
        </p:txBody>
      </p:sp>
      <p:sp>
        <p:nvSpPr>
          <p:cNvPr id="28675" name="Rectangle 3"/>
          <p:cNvSpPr>
            <a:spLocks noChangeArrowheads="1"/>
          </p:cNvSpPr>
          <p:nvPr/>
        </p:nvSpPr>
        <p:spPr bwMode="auto">
          <a:xfrm>
            <a:off x="2124075" y="1473200"/>
            <a:ext cx="4752975" cy="431800"/>
          </a:xfrm>
          <a:prstGeom prst="rect">
            <a:avLst/>
          </a:prstGeom>
          <a:noFill/>
          <a:ln w="9525">
            <a:solidFill>
              <a:srgbClr val="FF0000"/>
            </a:solidFill>
            <a:miter lim="800000"/>
            <a:headEnd/>
            <a:tailEnd/>
          </a:ln>
        </p:spPr>
        <p:txBody>
          <a:bodyPr>
            <a:spAutoFit/>
          </a:bodyPr>
          <a:lstStyle/>
          <a:p>
            <a:pPr algn="ctr">
              <a:lnSpc>
                <a:spcPct val="120000"/>
              </a:lnSpc>
              <a:spcAft>
                <a:spcPct val="10000"/>
              </a:spcAft>
            </a:pPr>
            <a:r>
              <a:rPr lang="es-MX" sz="1800" b="1">
                <a:latin typeface="Tahoma" pitchFamily="34" charset="0"/>
              </a:rPr>
              <a:t>Conceptos y  Acumuladores</a:t>
            </a:r>
          </a:p>
        </p:txBody>
      </p:sp>
      <p:pic>
        <p:nvPicPr>
          <p:cNvPr id="28676" name="Picture 4" descr="Viñeta roja"/>
          <p:cNvPicPr>
            <a:picLocks noChangeAspect="1" noChangeArrowheads="1"/>
          </p:cNvPicPr>
          <p:nvPr/>
        </p:nvPicPr>
        <p:blipFill>
          <a:blip r:embed="rId3" cstate="print"/>
          <a:srcRect/>
          <a:stretch>
            <a:fillRect/>
          </a:stretch>
        </p:blipFill>
        <p:spPr bwMode="auto">
          <a:xfrm>
            <a:off x="2411413" y="1620838"/>
            <a:ext cx="323850" cy="360362"/>
          </a:xfrm>
          <a:prstGeom prst="rect">
            <a:avLst/>
          </a:prstGeom>
          <a:noFill/>
          <a:ln w="9525">
            <a:noFill/>
            <a:miter lim="800000"/>
            <a:headEnd/>
            <a:tailEnd/>
          </a:ln>
        </p:spPr>
      </p:pic>
      <p:pic>
        <p:nvPicPr>
          <p:cNvPr id="28677" name="Picture 5" descr="Viñeta"/>
          <p:cNvPicPr>
            <a:picLocks noChangeAspect="1" noChangeArrowheads="1"/>
          </p:cNvPicPr>
          <p:nvPr/>
        </p:nvPicPr>
        <p:blipFill>
          <a:blip r:embed="rId4" cstate="print"/>
          <a:srcRect/>
          <a:stretch>
            <a:fillRect/>
          </a:stretch>
        </p:blipFill>
        <p:spPr bwMode="auto">
          <a:xfrm>
            <a:off x="179388" y="2060575"/>
            <a:ext cx="171450" cy="215900"/>
          </a:xfrm>
          <a:prstGeom prst="rect">
            <a:avLst/>
          </a:prstGeom>
          <a:noFill/>
          <a:ln w="9525">
            <a:noFill/>
            <a:miter lim="800000"/>
            <a:headEnd/>
            <a:tailEnd/>
          </a:ln>
        </p:spPr>
      </p:pic>
      <p:pic>
        <p:nvPicPr>
          <p:cNvPr id="28678" name="Picture 6" descr="MEMBRETE Carátula power"/>
          <p:cNvPicPr>
            <a:picLocks noChangeAspect="1" noChangeArrowheads="1"/>
          </p:cNvPicPr>
          <p:nvPr/>
        </p:nvPicPr>
        <p:blipFill>
          <a:blip r:embed="rId5" cstate="print"/>
          <a:srcRect/>
          <a:stretch>
            <a:fillRect/>
          </a:stretch>
        </p:blipFill>
        <p:spPr bwMode="auto">
          <a:xfrm>
            <a:off x="609600" y="454025"/>
            <a:ext cx="7916863" cy="841375"/>
          </a:xfrm>
          <a:prstGeom prst="rect">
            <a:avLst/>
          </a:prstGeom>
          <a:noFill/>
          <a:ln w="9525">
            <a:noFill/>
            <a:miter lim="800000"/>
            <a:headEnd/>
            <a:tailEnd/>
          </a:ln>
        </p:spPr>
      </p:pic>
      <p:sp>
        <p:nvSpPr>
          <p:cNvPr id="28679" name="Text Box 7"/>
          <p:cNvSpPr txBox="1">
            <a:spLocks noChangeArrowheads="1"/>
          </p:cNvSpPr>
          <p:nvPr/>
        </p:nvSpPr>
        <p:spPr bwMode="auto">
          <a:xfrm>
            <a:off x="1752600" y="730250"/>
            <a:ext cx="4114800" cy="396875"/>
          </a:xfrm>
          <a:prstGeom prst="rect">
            <a:avLst/>
          </a:prstGeom>
          <a:solidFill>
            <a:srgbClr val="939393"/>
          </a:solidFill>
          <a:ln w="9525">
            <a:noFill/>
            <a:miter lim="800000"/>
            <a:headEnd/>
            <a:tailEnd/>
          </a:ln>
        </p:spPr>
        <p:txBody>
          <a:bodyPr>
            <a:spAutoFit/>
          </a:bodyPr>
          <a:lstStyle/>
          <a:p>
            <a:pPr algn="ctr">
              <a:spcBef>
                <a:spcPct val="50000"/>
              </a:spcBef>
            </a:pPr>
            <a:r>
              <a:rPr lang="es-AR" sz="2000" b="1">
                <a:solidFill>
                  <a:schemeClr val="bg1"/>
                </a:solidFill>
                <a:latin typeface="Tahoma" pitchFamily="34" charset="0"/>
              </a:rPr>
              <a:t>Presentación Técnica</a:t>
            </a:r>
            <a:endParaRPr lang="es-ES" sz="2000" b="1">
              <a:solidFill>
                <a:schemeClr val="bg1"/>
              </a:solidFill>
              <a:latin typeface="Tahoma" pitchFamily="34" charset="0"/>
            </a:endParaRPr>
          </a:p>
        </p:txBody>
      </p:sp>
    </p:spTree>
  </p:cSld>
  <p:clrMapOvr>
    <a:masterClrMapping/>
  </p:clrMapOvr>
  <p:transition advClick="0"/>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323850" y="2060575"/>
            <a:ext cx="8712200" cy="4537075"/>
          </a:xfrm>
          <a:prstGeom prst="rect">
            <a:avLst/>
          </a:prstGeom>
          <a:noFill/>
          <a:ln w="9525">
            <a:noFill/>
            <a:miter lim="800000"/>
            <a:headEnd/>
            <a:tailEnd/>
          </a:ln>
        </p:spPr>
        <p:txBody>
          <a:bodyPr anchor="ctr"/>
          <a:lstStyle/>
          <a:p>
            <a:pPr marL="495300" indent="-495300">
              <a:lnSpc>
                <a:spcPct val="120000"/>
              </a:lnSpc>
              <a:spcAft>
                <a:spcPct val="10000"/>
              </a:spcAft>
            </a:pPr>
            <a:endParaRPr lang="es-MX" sz="800" b="1">
              <a:solidFill>
                <a:srgbClr val="808080"/>
              </a:solidFill>
              <a:latin typeface="Tahoma" pitchFamily="34" charset="0"/>
            </a:endParaRPr>
          </a:p>
          <a:p>
            <a:pPr marL="495300" indent="-495300">
              <a:lnSpc>
                <a:spcPct val="150000"/>
              </a:lnSpc>
              <a:spcAft>
                <a:spcPct val="10000"/>
              </a:spcAft>
            </a:pPr>
            <a:endParaRPr lang="es-MX" sz="800" b="1">
              <a:solidFill>
                <a:srgbClr val="808080"/>
              </a:solidFill>
              <a:latin typeface="Tahoma" pitchFamily="34" charset="0"/>
            </a:endParaRPr>
          </a:p>
          <a:p>
            <a:pPr marL="495300" indent="-495300">
              <a:lnSpc>
                <a:spcPct val="150000"/>
              </a:lnSpc>
              <a:spcAft>
                <a:spcPct val="10000"/>
              </a:spcAft>
              <a:buFont typeface="Wingdings" pitchFamily="2" charset="2"/>
              <a:buNone/>
            </a:pPr>
            <a:endParaRPr lang="es-MX" sz="1600">
              <a:latin typeface="Tahoma" pitchFamily="34" charset="0"/>
            </a:endParaRPr>
          </a:p>
        </p:txBody>
      </p:sp>
      <p:sp>
        <p:nvSpPr>
          <p:cNvPr id="29699" name="Rectangle 3"/>
          <p:cNvSpPr>
            <a:spLocks noChangeArrowheads="1"/>
          </p:cNvSpPr>
          <p:nvPr/>
        </p:nvSpPr>
        <p:spPr bwMode="auto">
          <a:xfrm>
            <a:off x="1619250" y="1412875"/>
            <a:ext cx="6337300" cy="431800"/>
          </a:xfrm>
          <a:prstGeom prst="rect">
            <a:avLst/>
          </a:prstGeom>
          <a:noFill/>
          <a:ln w="9525">
            <a:solidFill>
              <a:srgbClr val="FF0000"/>
            </a:solidFill>
            <a:miter lim="800000"/>
            <a:headEnd/>
            <a:tailEnd/>
          </a:ln>
        </p:spPr>
        <p:txBody>
          <a:bodyPr>
            <a:spAutoFit/>
          </a:bodyPr>
          <a:lstStyle/>
          <a:p>
            <a:pPr algn="ctr">
              <a:lnSpc>
                <a:spcPct val="120000"/>
              </a:lnSpc>
              <a:spcAft>
                <a:spcPct val="10000"/>
              </a:spcAft>
            </a:pPr>
            <a:r>
              <a:rPr lang="es-MX" sz="1800" b="1">
                <a:latin typeface="Tahoma" pitchFamily="34" charset="0"/>
              </a:rPr>
              <a:t>Modelo de Datos -  Conceptos y  Acumuladores</a:t>
            </a:r>
          </a:p>
        </p:txBody>
      </p:sp>
      <p:pic>
        <p:nvPicPr>
          <p:cNvPr id="29700" name="Picture 4" descr="Viñeta roja"/>
          <p:cNvPicPr>
            <a:picLocks noChangeAspect="1" noChangeArrowheads="1"/>
          </p:cNvPicPr>
          <p:nvPr/>
        </p:nvPicPr>
        <p:blipFill>
          <a:blip r:embed="rId3" cstate="print"/>
          <a:srcRect/>
          <a:stretch>
            <a:fillRect/>
          </a:stretch>
        </p:blipFill>
        <p:spPr bwMode="auto">
          <a:xfrm>
            <a:off x="1692275" y="1628775"/>
            <a:ext cx="323850" cy="360363"/>
          </a:xfrm>
          <a:prstGeom prst="rect">
            <a:avLst/>
          </a:prstGeom>
          <a:noFill/>
          <a:ln w="9525">
            <a:noFill/>
            <a:miter lim="800000"/>
            <a:headEnd/>
            <a:tailEnd/>
          </a:ln>
        </p:spPr>
      </p:pic>
      <p:pic>
        <p:nvPicPr>
          <p:cNvPr id="29701" name="Picture 5" descr="MEMBRETE Carátula power"/>
          <p:cNvPicPr>
            <a:picLocks noChangeAspect="1" noChangeArrowheads="1"/>
          </p:cNvPicPr>
          <p:nvPr/>
        </p:nvPicPr>
        <p:blipFill>
          <a:blip r:embed="rId4" cstate="print"/>
          <a:srcRect/>
          <a:stretch>
            <a:fillRect/>
          </a:stretch>
        </p:blipFill>
        <p:spPr bwMode="auto">
          <a:xfrm>
            <a:off x="609600" y="454025"/>
            <a:ext cx="7916863" cy="841375"/>
          </a:xfrm>
          <a:prstGeom prst="rect">
            <a:avLst/>
          </a:prstGeom>
          <a:noFill/>
          <a:ln w="9525">
            <a:noFill/>
            <a:miter lim="800000"/>
            <a:headEnd/>
            <a:tailEnd/>
          </a:ln>
        </p:spPr>
      </p:pic>
      <p:sp>
        <p:nvSpPr>
          <p:cNvPr id="29702" name="Text Box 6"/>
          <p:cNvSpPr txBox="1">
            <a:spLocks noChangeArrowheads="1"/>
          </p:cNvSpPr>
          <p:nvPr/>
        </p:nvSpPr>
        <p:spPr bwMode="auto">
          <a:xfrm>
            <a:off x="1752600" y="730250"/>
            <a:ext cx="4114800" cy="396875"/>
          </a:xfrm>
          <a:prstGeom prst="rect">
            <a:avLst/>
          </a:prstGeom>
          <a:solidFill>
            <a:srgbClr val="939393"/>
          </a:solidFill>
          <a:ln w="9525">
            <a:noFill/>
            <a:miter lim="800000"/>
            <a:headEnd/>
            <a:tailEnd/>
          </a:ln>
        </p:spPr>
        <p:txBody>
          <a:bodyPr>
            <a:spAutoFit/>
          </a:bodyPr>
          <a:lstStyle/>
          <a:p>
            <a:pPr algn="ctr">
              <a:spcBef>
                <a:spcPct val="50000"/>
              </a:spcBef>
            </a:pPr>
            <a:r>
              <a:rPr lang="es-AR" sz="2000" b="1">
                <a:solidFill>
                  <a:schemeClr val="bg1"/>
                </a:solidFill>
                <a:latin typeface="Tahoma" pitchFamily="34" charset="0"/>
              </a:rPr>
              <a:t>Presentación Técnica</a:t>
            </a:r>
            <a:endParaRPr lang="es-ES" sz="2000" b="1">
              <a:solidFill>
                <a:schemeClr val="bg1"/>
              </a:solidFill>
              <a:latin typeface="Tahoma" pitchFamily="34" charset="0"/>
            </a:endParaRPr>
          </a:p>
        </p:txBody>
      </p:sp>
      <p:pic>
        <p:nvPicPr>
          <p:cNvPr id="29703" name="Picture 8"/>
          <p:cNvPicPr>
            <a:picLocks noChangeAspect="1" noChangeArrowheads="1"/>
          </p:cNvPicPr>
          <p:nvPr/>
        </p:nvPicPr>
        <p:blipFill>
          <a:blip r:embed="rId5" cstate="print"/>
          <a:srcRect l="2757" t="10706" r="10172" b="10561"/>
          <a:stretch>
            <a:fillRect/>
          </a:stretch>
        </p:blipFill>
        <p:spPr bwMode="auto">
          <a:xfrm>
            <a:off x="323850" y="1989138"/>
            <a:ext cx="8424863" cy="4768850"/>
          </a:xfrm>
          <a:prstGeom prst="rect">
            <a:avLst/>
          </a:prstGeom>
          <a:noFill/>
          <a:ln w="9525">
            <a:noFill/>
            <a:miter lim="800000"/>
            <a:headEnd/>
            <a:tailEnd/>
          </a:ln>
        </p:spPr>
      </p:pic>
    </p:spTree>
  </p:cSld>
  <p:clrMapOvr>
    <a:masterClrMapping/>
  </p:clrMapOvr>
  <p:transition advClick="0"/>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250825" y="2214563"/>
            <a:ext cx="8893175" cy="3816350"/>
          </a:xfrm>
          <a:prstGeom prst="rect">
            <a:avLst/>
          </a:prstGeom>
          <a:noFill/>
          <a:ln w="9525">
            <a:noFill/>
            <a:miter lim="800000"/>
            <a:headEnd/>
            <a:tailEnd/>
          </a:ln>
        </p:spPr>
        <p:txBody>
          <a:bodyPr anchor="ctr"/>
          <a:lstStyle/>
          <a:p>
            <a:pPr marL="495300" indent="-495300"/>
            <a:r>
              <a:rPr lang="es-AR" sz="1500" dirty="0">
                <a:latin typeface="Tahoma" pitchFamily="34" charset="0"/>
              </a:rPr>
              <a:t>La Liquidación de Sueldos deja dos niveles de resultados: CONCEPTOS de detalle y ACUMULADORES de Resumen. Los ACUMULADORES tienen 2 niveles: por PROCESO de Liquidación y por PERIODO de Liquidación (resumen mensual). Adicionalmente para los acumuladores de Base imponible tienen tablas de apertura de base imponible por Tipo de Concepto</a:t>
            </a:r>
          </a:p>
          <a:p>
            <a:pPr marL="495300" indent="-495300"/>
            <a:endParaRPr lang="es-AR" sz="1500" dirty="0">
              <a:latin typeface="Tahoma" pitchFamily="34" charset="0"/>
            </a:endParaRPr>
          </a:p>
          <a:p>
            <a:pPr marL="495300" indent="-495300"/>
            <a:r>
              <a:rPr lang="es-AR" sz="1500" u="sng" dirty="0">
                <a:latin typeface="Tahoma" pitchFamily="34" charset="0"/>
              </a:rPr>
              <a:t>Conceptos</a:t>
            </a:r>
            <a:r>
              <a:rPr lang="es-AR" sz="1500" dirty="0">
                <a:latin typeface="Tahoma" pitchFamily="34" charset="0"/>
              </a:rPr>
              <a:t>: es el Detalle o Líneas del Recibo de </a:t>
            </a:r>
            <a:r>
              <a:rPr lang="es-AR" sz="1500" dirty="0" smtClean="0">
                <a:latin typeface="Tahoma" pitchFamily="34" charset="0"/>
              </a:rPr>
              <a:t>Sueldo (Tabla DETLIQ). </a:t>
            </a:r>
            <a:r>
              <a:rPr lang="es-AR" sz="1500" dirty="0">
                <a:latin typeface="Tahoma" pitchFamily="34" charset="0"/>
              </a:rPr>
              <a:t>Hay imprimibles y no Imprimibles. </a:t>
            </a:r>
          </a:p>
          <a:p>
            <a:pPr marL="495300" indent="-495300"/>
            <a:endParaRPr lang="es-AR" sz="1500" dirty="0">
              <a:latin typeface="Tahoma" pitchFamily="34" charset="0"/>
            </a:endParaRPr>
          </a:p>
          <a:p>
            <a:pPr marL="495300" indent="-495300"/>
            <a:r>
              <a:rPr lang="es-AR" sz="1500" u="sng" dirty="0">
                <a:latin typeface="Tahoma" pitchFamily="34" charset="0"/>
              </a:rPr>
              <a:t>Acumuladores del Proceso</a:t>
            </a:r>
            <a:r>
              <a:rPr lang="es-AR" sz="1500" dirty="0">
                <a:latin typeface="Tahoma" pitchFamily="34" charset="0"/>
              </a:rPr>
              <a:t>: son los Acumulados del Recibo de Haberes (Neto, Bruto, etc.) Hay imprimibles y no Imprimibles (Tabla ACU_LIQ).</a:t>
            </a:r>
          </a:p>
          <a:p>
            <a:pPr marL="495300" indent="-495300"/>
            <a:endParaRPr lang="es-AR" sz="1500" dirty="0">
              <a:latin typeface="Tahoma" pitchFamily="34" charset="0"/>
            </a:endParaRPr>
          </a:p>
          <a:p>
            <a:pPr marL="495300" indent="-495300"/>
            <a:r>
              <a:rPr lang="es-AR" sz="1500" u="sng" dirty="0">
                <a:latin typeface="Tahoma" pitchFamily="34" charset="0"/>
              </a:rPr>
              <a:t>Acumuladores Mensuales</a:t>
            </a:r>
            <a:r>
              <a:rPr lang="es-AR" sz="1500" dirty="0">
                <a:latin typeface="Tahoma" pitchFamily="34" charset="0"/>
              </a:rPr>
              <a:t>: es el resumen mensual de los acumuladores por empleado. (Tabla ACU_MES)</a:t>
            </a:r>
          </a:p>
          <a:p>
            <a:pPr marL="495300" indent="-495300"/>
            <a:endParaRPr lang="es-AR" sz="1500" dirty="0">
              <a:latin typeface="Tahoma" pitchFamily="34" charset="0"/>
            </a:endParaRPr>
          </a:p>
          <a:p>
            <a:pPr marL="495300" indent="-495300"/>
            <a:r>
              <a:rPr lang="es-AR" sz="1500" u="sng" dirty="0">
                <a:latin typeface="Tahoma" pitchFamily="34" charset="0"/>
              </a:rPr>
              <a:t>Acumuladores Imponibles</a:t>
            </a:r>
            <a:r>
              <a:rPr lang="es-AR" sz="1500" dirty="0">
                <a:latin typeface="Tahoma" pitchFamily="34" charset="0"/>
              </a:rPr>
              <a:t>: es la apertura mensual de un acumulador imponible por empleado. Con apertura por Tipo de Concepto. En Argentina se utilizan 3: Sueldo, SAC y LAR. En Chile 1: Sueldo. (Tablas: IMPPROARG y IMPMESARG)</a:t>
            </a:r>
          </a:p>
          <a:p>
            <a:pPr marL="495300" indent="-495300"/>
            <a:endParaRPr lang="es-AR" sz="1500" dirty="0">
              <a:latin typeface="Tahoma" pitchFamily="34" charset="0"/>
            </a:endParaRPr>
          </a:p>
          <a:p>
            <a:pPr marL="495300" indent="-495300"/>
            <a:endParaRPr lang="es-AR" sz="1500" dirty="0">
              <a:latin typeface="Tahoma" pitchFamily="34" charset="0"/>
            </a:endParaRPr>
          </a:p>
        </p:txBody>
      </p:sp>
      <p:sp>
        <p:nvSpPr>
          <p:cNvPr id="27651" name="Rectangle 3"/>
          <p:cNvSpPr>
            <a:spLocks noChangeArrowheads="1"/>
          </p:cNvSpPr>
          <p:nvPr/>
        </p:nvSpPr>
        <p:spPr bwMode="auto">
          <a:xfrm>
            <a:off x="2124075" y="1473200"/>
            <a:ext cx="4752975" cy="431800"/>
          </a:xfrm>
          <a:prstGeom prst="rect">
            <a:avLst/>
          </a:prstGeom>
          <a:noFill/>
          <a:ln w="9525">
            <a:solidFill>
              <a:srgbClr val="FF0000"/>
            </a:solidFill>
            <a:miter lim="800000"/>
            <a:headEnd/>
            <a:tailEnd/>
          </a:ln>
        </p:spPr>
        <p:txBody>
          <a:bodyPr>
            <a:spAutoFit/>
          </a:bodyPr>
          <a:lstStyle/>
          <a:p>
            <a:pPr algn="ctr">
              <a:lnSpc>
                <a:spcPct val="120000"/>
              </a:lnSpc>
              <a:spcAft>
                <a:spcPct val="10000"/>
              </a:spcAft>
            </a:pPr>
            <a:r>
              <a:rPr lang="es-MX" sz="1800" b="1">
                <a:latin typeface="Tahoma" pitchFamily="34" charset="0"/>
              </a:rPr>
              <a:t>Conceptos y  Acumuladores</a:t>
            </a:r>
          </a:p>
        </p:txBody>
      </p:sp>
      <p:pic>
        <p:nvPicPr>
          <p:cNvPr id="27652" name="Picture 4" descr="Viñeta roja"/>
          <p:cNvPicPr>
            <a:picLocks noChangeAspect="1" noChangeArrowheads="1"/>
          </p:cNvPicPr>
          <p:nvPr/>
        </p:nvPicPr>
        <p:blipFill>
          <a:blip r:embed="rId3" cstate="print"/>
          <a:srcRect/>
          <a:stretch>
            <a:fillRect/>
          </a:stretch>
        </p:blipFill>
        <p:spPr bwMode="auto">
          <a:xfrm>
            <a:off x="2411413" y="1620838"/>
            <a:ext cx="323850" cy="360362"/>
          </a:xfrm>
          <a:prstGeom prst="rect">
            <a:avLst/>
          </a:prstGeom>
          <a:noFill/>
          <a:ln w="9525">
            <a:noFill/>
            <a:miter lim="800000"/>
            <a:headEnd/>
            <a:tailEnd/>
          </a:ln>
        </p:spPr>
      </p:pic>
      <p:pic>
        <p:nvPicPr>
          <p:cNvPr id="27653" name="Picture 5" descr="Viñeta"/>
          <p:cNvPicPr>
            <a:picLocks noChangeAspect="1" noChangeArrowheads="1"/>
          </p:cNvPicPr>
          <p:nvPr/>
        </p:nvPicPr>
        <p:blipFill>
          <a:blip r:embed="rId4" cstate="print"/>
          <a:srcRect/>
          <a:stretch>
            <a:fillRect/>
          </a:stretch>
        </p:blipFill>
        <p:spPr bwMode="auto">
          <a:xfrm>
            <a:off x="179388" y="2060575"/>
            <a:ext cx="171450" cy="215900"/>
          </a:xfrm>
          <a:prstGeom prst="rect">
            <a:avLst/>
          </a:prstGeom>
          <a:noFill/>
          <a:ln w="9525">
            <a:noFill/>
            <a:miter lim="800000"/>
            <a:headEnd/>
            <a:tailEnd/>
          </a:ln>
        </p:spPr>
      </p:pic>
      <p:pic>
        <p:nvPicPr>
          <p:cNvPr id="27654" name="Picture 6" descr="MEMBRETE Carátula power"/>
          <p:cNvPicPr>
            <a:picLocks noChangeAspect="1" noChangeArrowheads="1"/>
          </p:cNvPicPr>
          <p:nvPr/>
        </p:nvPicPr>
        <p:blipFill>
          <a:blip r:embed="rId5" cstate="print"/>
          <a:srcRect/>
          <a:stretch>
            <a:fillRect/>
          </a:stretch>
        </p:blipFill>
        <p:spPr bwMode="auto">
          <a:xfrm>
            <a:off x="609600" y="454025"/>
            <a:ext cx="7916863" cy="841375"/>
          </a:xfrm>
          <a:prstGeom prst="rect">
            <a:avLst/>
          </a:prstGeom>
          <a:noFill/>
          <a:ln w="9525">
            <a:noFill/>
            <a:miter lim="800000"/>
            <a:headEnd/>
            <a:tailEnd/>
          </a:ln>
        </p:spPr>
      </p:pic>
      <p:sp>
        <p:nvSpPr>
          <p:cNvPr id="27655" name="Text Box 7"/>
          <p:cNvSpPr txBox="1">
            <a:spLocks noChangeArrowheads="1"/>
          </p:cNvSpPr>
          <p:nvPr/>
        </p:nvSpPr>
        <p:spPr bwMode="auto">
          <a:xfrm>
            <a:off x="1752600" y="730250"/>
            <a:ext cx="4114800" cy="396875"/>
          </a:xfrm>
          <a:prstGeom prst="rect">
            <a:avLst/>
          </a:prstGeom>
          <a:solidFill>
            <a:srgbClr val="939393"/>
          </a:solidFill>
          <a:ln w="9525">
            <a:noFill/>
            <a:miter lim="800000"/>
            <a:headEnd/>
            <a:tailEnd/>
          </a:ln>
        </p:spPr>
        <p:txBody>
          <a:bodyPr>
            <a:spAutoFit/>
          </a:bodyPr>
          <a:lstStyle/>
          <a:p>
            <a:pPr algn="ctr">
              <a:spcBef>
                <a:spcPct val="50000"/>
              </a:spcBef>
            </a:pPr>
            <a:r>
              <a:rPr lang="es-AR" sz="2000" b="1">
                <a:solidFill>
                  <a:schemeClr val="bg1"/>
                </a:solidFill>
                <a:latin typeface="Tahoma" pitchFamily="34" charset="0"/>
              </a:rPr>
              <a:t>Presentación Técnica</a:t>
            </a:r>
            <a:endParaRPr lang="es-ES" sz="2000" b="1">
              <a:solidFill>
                <a:schemeClr val="bg1"/>
              </a:solidFill>
              <a:latin typeface="Tahoma" pitchFamily="34" charset="0"/>
            </a:endParaRPr>
          </a:p>
        </p:txBody>
      </p:sp>
    </p:spTree>
  </p:cSld>
  <p:clrMapOvr>
    <a:masterClrMapping/>
  </p:clrMapOvr>
  <p:transition advClick="0"/>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323850" y="2060575"/>
            <a:ext cx="8712200" cy="4537075"/>
          </a:xfrm>
          <a:prstGeom prst="rect">
            <a:avLst/>
          </a:prstGeom>
          <a:noFill/>
          <a:ln w="9525">
            <a:noFill/>
            <a:miter lim="800000"/>
            <a:headEnd/>
            <a:tailEnd/>
          </a:ln>
        </p:spPr>
        <p:txBody>
          <a:bodyPr anchor="ctr"/>
          <a:lstStyle/>
          <a:p>
            <a:pPr marL="495300" indent="-495300">
              <a:lnSpc>
                <a:spcPct val="120000"/>
              </a:lnSpc>
              <a:spcAft>
                <a:spcPct val="10000"/>
              </a:spcAft>
            </a:pPr>
            <a:endParaRPr lang="es-MX" sz="800" b="1">
              <a:solidFill>
                <a:srgbClr val="808080"/>
              </a:solidFill>
              <a:latin typeface="Tahoma" pitchFamily="34" charset="0"/>
            </a:endParaRPr>
          </a:p>
          <a:p>
            <a:pPr marL="495300" indent="-495300">
              <a:lnSpc>
                <a:spcPct val="150000"/>
              </a:lnSpc>
              <a:spcAft>
                <a:spcPct val="10000"/>
              </a:spcAft>
            </a:pPr>
            <a:endParaRPr lang="es-MX" sz="800" b="1">
              <a:solidFill>
                <a:srgbClr val="808080"/>
              </a:solidFill>
              <a:latin typeface="Tahoma" pitchFamily="34" charset="0"/>
            </a:endParaRPr>
          </a:p>
          <a:p>
            <a:pPr marL="495300" indent="-495300">
              <a:lnSpc>
                <a:spcPct val="150000"/>
              </a:lnSpc>
              <a:spcAft>
                <a:spcPct val="10000"/>
              </a:spcAft>
              <a:buFont typeface="Wingdings" pitchFamily="2" charset="2"/>
              <a:buNone/>
            </a:pPr>
            <a:endParaRPr lang="es-MX" sz="1600">
              <a:latin typeface="Tahoma" pitchFamily="34" charset="0"/>
            </a:endParaRPr>
          </a:p>
        </p:txBody>
      </p:sp>
      <p:sp>
        <p:nvSpPr>
          <p:cNvPr id="30723" name="Rectangle 3"/>
          <p:cNvSpPr>
            <a:spLocks noChangeArrowheads="1"/>
          </p:cNvSpPr>
          <p:nvPr/>
        </p:nvSpPr>
        <p:spPr bwMode="auto">
          <a:xfrm>
            <a:off x="1763713" y="1412875"/>
            <a:ext cx="6121400" cy="431800"/>
          </a:xfrm>
          <a:prstGeom prst="rect">
            <a:avLst/>
          </a:prstGeom>
          <a:noFill/>
          <a:ln w="9525">
            <a:solidFill>
              <a:srgbClr val="FF0000"/>
            </a:solidFill>
            <a:miter lim="800000"/>
            <a:headEnd/>
            <a:tailEnd/>
          </a:ln>
        </p:spPr>
        <p:txBody>
          <a:bodyPr>
            <a:spAutoFit/>
          </a:bodyPr>
          <a:lstStyle/>
          <a:p>
            <a:pPr algn="ctr">
              <a:lnSpc>
                <a:spcPct val="120000"/>
              </a:lnSpc>
              <a:spcAft>
                <a:spcPct val="10000"/>
              </a:spcAft>
            </a:pPr>
            <a:r>
              <a:rPr lang="es-MX" sz="1800" b="1">
                <a:latin typeface="Tahoma" pitchFamily="34" charset="0"/>
              </a:rPr>
              <a:t>Modelo de Datos -  Procesos de Liquidación</a:t>
            </a:r>
          </a:p>
        </p:txBody>
      </p:sp>
      <p:pic>
        <p:nvPicPr>
          <p:cNvPr id="30724" name="Picture 4" descr="Viñeta roja"/>
          <p:cNvPicPr>
            <a:picLocks noChangeAspect="1" noChangeArrowheads="1"/>
          </p:cNvPicPr>
          <p:nvPr/>
        </p:nvPicPr>
        <p:blipFill>
          <a:blip r:embed="rId3" cstate="print"/>
          <a:srcRect/>
          <a:stretch>
            <a:fillRect/>
          </a:stretch>
        </p:blipFill>
        <p:spPr bwMode="auto">
          <a:xfrm>
            <a:off x="1908175" y="1628775"/>
            <a:ext cx="323850" cy="360363"/>
          </a:xfrm>
          <a:prstGeom prst="rect">
            <a:avLst/>
          </a:prstGeom>
          <a:noFill/>
          <a:ln w="9525">
            <a:noFill/>
            <a:miter lim="800000"/>
            <a:headEnd/>
            <a:tailEnd/>
          </a:ln>
        </p:spPr>
      </p:pic>
      <p:pic>
        <p:nvPicPr>
          <p:cNvPr id="30725" name="Picture 5" descr="MEMBRETE Carátula power"/>
          <p:cNvPicPr>
            <a:picLocks noChangeAspect="1" noChangeArrowheads="1"/>
          </p:cNvPicPr>
          <p:nvPr/>
        </p:nvPicPr>
        <p:blipFill>
          <a:blip r:embed="rId4" cstate="print"/>
          <a:srcRect/>
          <a:stretch>
            <a:fillRect/>
          </a:stretch>
        </p:blipFill>
        <p:spPr bwMode="auto">
          <a:xfrm>
            <a:off x="609600" y="454025"/>
            <a:ext cx="7916863" cy="841375"/>
          </a:xfrm>
          <a:prstGeom prst="rect">
            <a:avLst/>
          </a:prstGeom>
          <a:noFill/>
          <a:ln w="9525">
            <a:noFill/>
            <a:miter lim="800000"/>
            <a:headEnd/>
            <a:tailEnd/>
          </a:ln>
        </p:spPr>
      </p:pic>
      <p:sp>
        <p:nvSpPr>
          <p:cNvPr id="30726" name="Text Box 6"/>
          <p:cNvSpPr txBox="1">
            <a:spLocks noChangeArrowheads="1"/>
          </p:cNvSpPr>
          <p:nvPr/>
        </p:nvSpPr>
        <p:spPr bwMode="auto">
          <a:xfrm>
            <a:off x="1752600" y="730250"/>
            <a:ext cx="4114800" cy="396875"/>
          </a:xfrm>
          <a:prstGeom prst="rect">
            <a:avLst/>
          </a:prstGeom>
          <a:solidFill>
            <a:srgbClr val="939393"/>
          </a:solidFill>
          <a:ln w="9525">
            <a:noFill/>
            <a:miter lim="800000"/>
            <a:headEnd/>
            <a:tailEnd/>
          </a:ln>
        </p:spPr>
        <p:txBody>
          <a:bodyPr>
            <a:spAutoFit/>
          </a:bodyPr>
          <a:lstStyle/>
          <a:p>
            <a:pPr algn="ctr">
              <a:spcBef>
                <a:spcPct val="50000"/>
              </a:spcBef>
            </a:pPr>
            <a:r>
              <a:rPr lang="es-AR" sz="2000" b="1">
                <a:solidFill>
                  <a:schemeClr val="bg1"/>
                </a:solidFill>
                <a:latin typeface="Tahoma" pitchFamily="34" charset="0"/>
              </a:rPr>
              <a:t>Presentación Técnica</a:t>
            </a:r>
            <a:endParaRPr lang="es-ES" sz="2000" b="1">
              <a:solidFill>
                <a:schemeClr val="bg1"/>
              </a:solidFill>
              <a:latin typeface="Tahoma" pitchFamily="34" charset="0"/>
            </a:endParaRPr>
          </a:p>
        </p:txBody>
      </p:sp>
      <p:pic>
        <p:nvPicPr>
          <p:cNvPr id="30727" name="Picture 8"/>
          <p:cNvPicPr>
            <a:picLocks noChangeAspect="1" noChangeArrowheads="1"/>
          </p:cNvPicPr>
          <p:nvPr/>
        </p:nvPicPr>
        <p:blipFill>
          <a:blip r:embed="rId5" cstate="print"/>
          <a:srcRect l="2757" t="9404" r="12949" b="6598"/>
          <a:stretch>
            <a:fillRect/>
          </a:stretch>
        </p:blipFill>
        <p:spPr bwMode="auto">
          <a:xfrm>
            <a:off x="323850" y="2060575"/>
            <a:ext cx="8280400" cy="4797425"/>
          </a:xfrm>
          <a:prstGeom prst="rect">
            <a:avLst/>
          </a:prstGeom>
          <a:noFill/>
          <a:ln w="9525">
            <a:noFill/>
            <a:miter lim="800000"/>
            <a:headEnd/>
            <a:tailEnd/>
          </a:ln>
        </p:spPr>
      </p:pic>
    </p:spTree>
  </p:cSld>
  <p:clrMapOvr>
    <a:masterClrMapping/>
  </p:clrMapOvr>
  <p:transition advClick="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395288" y="2133600"/>
            <a:ext cx="8424862" cy="4464050"/>
          </a:xfrm>
          <a:prstGeom prst="rect">
            <a:avLst/>
          </a:prstGeom>
          <a:noFill/>
          <a:ln w="9525">
            <a:noFill/>
            <a:miter lim="800000"/>
            <a:headEnd/>
            <a:tailEnd/>
          </a:ln>
        </p:spPr>
        <p:txBody>
          <a:bodyPr anchor="ctr"/>
          <a:lstStyle/>
          <a:p>
            <a:pPr marL="495300" indent="-495300">
              <a:lnSpc>
                <a:spcPct val="120000"/>
              </a:lnSpc>
              <a:spcAft>
                <a:spcPct val="10000"/>
              </a:spcAft>
            </a:pPr>
            <a:r>
              <a:rPr lang="es-MX" sz="1600" b="1" u="sng">
                <a:latin typeface="Tahoma" pitchFamily="34" charset="0"/>
              </a:rPr>
              <a:t>Tecnología:</a:t>
            </a:r>
          </a:p>
          <a:p>
            <a:pPr marL="495300" indent="-495300">
              <a:lnSpc>
                <a:spcPct val="140000"/>
              </a:lnSpc>
              <a:spcAft>
                <a:spcPct val="10000"/>
              </a:spcAft>
            </a:pPr>
            <a:r>
              <a:rPr lang="es-MX" sz="1600">
                <a:latin typeface="Tahoma" pitchFamily="34" charset="0"/>
              </a:rPr>
              <a:t>	</a:t>
            </a:r>
            <a:r>
              <a:rPr lang="es-MX" sz="1400">
                <a:latin typeface="Tahoma" pitchFamily="34" charset="0"/>
              </a:rPr>
              <a:t>100% WEB (Sistema y Autogestión)</a:t>
            </a:r>
          </a:p>
          <a:p>
            <a:pPr marL="495300" indent="-495300">
              <a:lnSpc>
                <a:spcPct val="140000"/>
              </a:lnSpc>
              <a:spcAft>
                <a:spcPct val="10000"/>
              </a:spcAft>
            </a:pPr>
            <a:r>
              <a:rPr lang="es-MX" sz="1600">
                <a:latin typeface="Tahoma" pitchFamily="34" charset="0"/>
              </a:rPr>
              <a:t>	</a:t>
            </a:r>
            <a:r>
              <a:rPr lang="es-MX" sz="1400">
                <a:latin typeface="Tahoma" pitchFamily="34" charset="0"/>
              </a:rPr>
              <a:t>ASP</a:t>
            </a:r>
            <a:r>
              <a:rPr lang="es-MX" sz="1600">
                <a:latin typeface="Tahoma" pitchFamily="34" charset="0"/>
              </a:rPr>
              <a:t> </a:t>
            </a:r>
            <a:r>
              <a:rPr lang="es-MX" sz="1400">
                <a:latin typeface="Tahoma" pitchFamily="34" charset="0"/>
              </a:rPr>
              <a:t>.NET C# framework 3.5 </a:t>
            </a:r>
          </a:p>
          <a:p>
            <a:pPr marL="495300" indent="-495300">
              <a:lnSpc>
                <a:spcPct val="140000"/>
              </a:lnSpc>
              <a:spcAft>
                <a:spcPct val="10000"/>
              </a:spcAft>
            </a:pPr>
            <a:r>
              <a:rPr lang="es-MX" sz="1400">
                <a:latin typeface="Tahoma" pitchFamily="34" charset="0"/>
              </a:rPr>
              <a:t>	ASP 3.0</a:t>
            </a:r>
          </a:p>
          <a:p>
            <a:pPr marL="495300" indent="-495300">
              <a:lnSpc>
                <a:spcPct val="140000"/>
              </a:lnSpc>
              <a:spcAft>
                <a:spcPct val="10000"/>
              </a:spcAft>
            </a:pPr>
            <a:r>
              <a:rPr lang="es-MX" sz="1400">
                <a:latin typeface="Tahoma" pitchFamily="34" charset="0"/>
              </a:rPr>
              <a:t>	VB 6.0</a:t>
            </a:r>
          </a:p>
          <a:p>
            <a:pPr marL="495300" indent="-495300">
              <a:lnSpc>
                <a:spcPct val="140000"/>
              </a:lnSpc>
              <a:spcAft>
                <a:spcPct val="10000"/>
              </a:spcAft>
            </a:pPr>
            <a:r>
              <a:rPr lang="es-MX" sz="1400">
                <a:latin typeface="Tahoma" pitchFamily="34" charset="0"/>
              </a:rPr>
              <a:t>	SQL Server 2005/2008	 </a:t>
            </a:r>
          </a:p>
          <a:p>
            <a:pPr marL="495300" indent="-495300">
              <a:lnSpc>
                <a:spcPct val="140000"/>
              </a:lnSpc>
              <a:spcAft>
                <a:spcPct val="10000"/>
              </a:spcAft>
            </a:pPr>
            <a:r>
              <a:rPr lang="es-MX" sz="1400">
                <a:latin typeface="Tahoma" pitchFamily="34" charset="0"/>
              </a:rPr>
              <a:t>	Oracle 10g/11g</a:t>
            </a:r>
          </a:p>
          <a:p>
            <a:pPr marL="495300" indent="-495300">
              <a:lnSpc>
                <a:spcPct val="140000"/>
              </a:lnSpc>
              <a:spcAft>
                <a:spcPct val="10000"/>
              </a:spcAft>
            </a:pPr>
            <a:endParaRPr lang="es-MX" sz="1400">
              <a:latin typeface="Tahoma" pitchFamily="34" charset="0"/>
            </a:endParaRPr>
          </a:p>
          <a:p>
            <a:pPr marL="495300" indent="-495300">
              <a:lnSpc>
                <a:spcPct val="140000"/>
              </a:lnSpc>
              <a:spcAft>
                <a:spcPct val="10000"/>
              </a:spcAft>
            </a:pPr>
            <a:r>
              <a:rPr lang="es-MX" sz="1600" b="1" u="sng">
                <a:latin typeface="Tahoma" pitchFamily="34" charset="0"/>
              </a:rPr>
              <a:t>Modelo de 3 Capas</a:t>
            </a:r>
            <a:r>
              <a:rPr lang="es-MX" sz="1600">
                <a:latin typeface="Tahoma" pitchFamily="34" charset="0"/>
              </a:rPr>
              <a:t>:.</a:t>
            </a:r>
          </a:p>
          <a:p>
            <a:pPr marL="495300" indent="-495300">
              <a:lnSpc>
                <a:spcPct val="140000"/>
              </a:lnSpc>
              <a:spcAft>
                <a:spcPct val="10000"/>
              </a:spcAft>
            </a:pPr>
            <a:r>
              <a:rPr lang="es-MX" sz="1600">
                <a:latin typeface="Tahoma" pitchFamily="34" charset="0"/>
              </a:rPr>
              <a:t>		</a:t>
            </a:r>
            <a:r>
              <a:rPr lang="es-MX" sz="1600" b="1">
                <a:latin typeface="Tahoma" pitchFamily="34" charset="0"/>
              </a:rPr>
              <a:t>F</a:t>
            </a:r>
            <a:r>
              <a:rPr lang="es-AR" sz="1400" b="1">
                <a:latin typeface="Tahoma" pitchFamily="34" charset="0"/>
              </a:rPr>
              <a:t>ront-end (capa de presentación)</a:t>
            </a:r>
          </a:p>
          <a:p>
            <a:pPr marL="495300" indent="-495300">
              <a:lnSpc>
                <a:spcPct val="140000"/>
              </a:lnSpc>
              <a:spcAft>
                <a:spcPct val="10000"/>
              </a:spcAft>
            </a:pPr>
            <a:endParaRPr lang="es-AR" sz="1400">
              <a:latin typeface="Tahoma" pitchFamily="34" charset="0"/>
            </a:endParaRPr>
          </a:p>
          <a:p>
            <a:pPr marL="495300" indent="-495300">
              <a:lnSpc>
                <a:spcPct val="140000"/>
              </a:lnSpc>
              <a:spcAft>
                <a:spcPct val="10000"/>
              </a:spcAft>
            </a:pPr>
            <a:r>
              <a:rPr lang="es-MX" sz="1400">
                <a:latin typeface="Tahoma" pitchFamily="34" charset="0"/>
              </a:rPr>
              <a:t>		</a:t>
            </a:r>
            <a:r>
              <a:rPr lang="es-MX" sz="1400" b="1">
                <a:latin typeface="Tahoma" pitchFamily="34" charset="0"/>
              </a:rPr>
              <a:t>B</a:t>
            </a:r>
            <a:r>
              <a:rPr lang="es-AR" sz="1400" b="1">
                <a:latin typeface="Tahoma" pitchFamily="34" charset="0"/>
              </a:rPr>
              <a:t>usiness logic (capa de lógica de negocios)</a:t>
            </a:r>
          </a:p>
          <a:p>
            <a:pPr marL="495300" indent="-495300">
              <a:lnSpc>
                <a:spcPct val="140000"/>
              </a:lnSpc>
              <a:spcAft>
                <a:spcPct val="10000"/>
              </a:spcAft>
            </a:pPr>
            <a:endParaRPr lang="es-AR" sz="1400" b="1">
              <a:latin typeface="Tahoma" pitchFamily="34" charset="0"/>
            </a:endParaRPr>
          </a:p>
          <a:p>
            <a:pPr marL="495300" indent="-495300">
              <a:lnSpc>
                <a:spcPct val="140000"/>
              </a:lnSpc>
              <a:spcAft>
                <a:spcPct val="10000"/>
              </a:spcAft>
            </a:pPr>
            <a:r>
              <a:rPr lang="es-MX" sz="1400">
                <a:latin typeface="Tahoma" pitchFamily="34" charset="0"/>
              </a:rPr>
              <a:t>		</a:t>
            </a:r>
            <a:r>
              <a:rPr lang="es-MX" sz="1400" b="1">
                <a:latin typeface="Tahoma" pitchFamily="34" charset="0"/>
              </a:rPr>
              <a:t>Data Access (capa de accesos a Base de datos)</a:t>
            </a:r>
          </a:p>
          <a:p>
            <a:pPr marL="495300" lvl="2" indent="-495300">
              <a:lnSpc>
                <a:spcPct val="140000"/>
              </a:lnSpc>
              <a:spcAft>
                <a:spcPct val="10000"/>
              </a:spcAft>
            </a:pPr>
            <a:r>
              <a:rPr lang="es-MX" sz="1600">
                <a:latin typeface="Tahoma" pitchFamily="34" charset="0"/>
              </a:rPr>
              <a:t>		</a:t>
            </a:r>
          </a:p>
        </p:txBody>
      </p:sp>
      <p:sp>
        <p:nvSpPr>
          <p:cNvPr id="5123" name="Rectangle 3"/>
          <p:cNvSpPr>
            <a:spLocks noChangeArrowheads="1"/>
          </p:cNvSpPr>
          <p:nvPr/>
        </p:nvSpPr>
        <p:spPr bwMode="auto">
          <a:xfrm>
            <a:off x="2124075" y="1412875"/>
            <a:ext cx="4752975" cy="431800"/>
          </a:xfrm>
          <a:prstGeom prst="rect">
            <a:avLst/>
          </a:prstGeom>
          <a:noFill/>
          <a:ln w="9525">
            <a:solidFill>
              <a:srgbClr val="FF0000"/>
            </a:solidFill>
            <a:miter lim="800000"/>
            <a:headEnd/>
            <a:tailEnd/>
          </a:ln>
        </p:spPr>
        <p:txBody>
          <a:bodyPr>
            <a:spAutoFit/>
          </a:bodyPr>
          <a:lstStyle/>
          <a:p>
            <a:pPr algn="ctr">
              <a:lnSpc>
                <a:spcPct val="120000"/>
              </a:lnSpc>
              <a:spcAft>
                <a:spcPct val="10000"/>
              </a:spcAft>
            </a:pPr>
            <a:r>
              <a:rPr lang="es-MX" sz="1800" b="1">
                <a:latin typeface="Tahoma" pitchFamily="34" charset="0"/>
              </a:rPr>
              <a:t>Arquitectura de RH Pro X2</a:t>
            </a:r>
          </a:p>
        </p:txBody>
      </p:sp>
      <p:pic>
        <p:nvPicPr>
          <p:cNvPr id="5124" name="Picture 4" descr="Viñeta roja"/>
          <p:cNvPicPr>
            <a:picLocks noChangeAspect="1" noChangeArrowheads="1"/>
          </p:cNvPicPr>
          <p:nvPr/>
        </p:nvPicPr>
        <p:blipFill>
          <a:blip r:embed="rId3" cstate="print"/>
          <a:srcRect/>
          <a:stretch>
            <a:fillRect/>
          </a:stretch>
        </p:blipFill>
        <p:spPr bwMode="auto">
          <a:xfrm>
            <a:off x="2411413" y="1620838"/>
            <a:ext cx="323850" cy="360362"/>
          </a:xfrm>
          <a:prstGeom prst="rect">
            <a:avLst/>
          </a:prstGeom>
          <a:noFill/>
          <a:ln w="9525">
            <a:noFill/>
            <a:miter lim="800000"/>
            <a:headEnd/>
            <a:tailEnd/>
          </a:ln>
        </p:spPr>
      </p:pic>
      <p:pic>
        <p:nvPicPr>
          <p:cNvPr id="5125" name="Picture 5" descr="Viñeta"/>
          <p:cNvPicPr>
            <a:picLocks noChangeAspect="1" noChangeArrowheads="1"/>
          </p:cNvPicPr>
          <p:nvPr/>
        </p:nvPicPr>
        <p:blipFill>
          <a:blip r:embed="rId4" cstate="print"/>
          <a:srcRect/>
          <a:stretch>
            <a:fillRect/>
          </a:stretch>
        </p:blipFill>
        <p:spPr bwMode="auto">
          <a:xfrm>
            <a:off x="684213" y="2997200"/>
            <a:ext cx="171450" cy="215900"/>
          </a:xfrm>
          <a:prstGeom prst="rect">
            <a:avLst/>
          </a:prstGeom>
          <a:noFill/>
          <a:ln w="9525">
            <a:noFill/>
            <a:miter lim="800000"/>
            <a:headEnd/>
            <a:tailEnd/>
          </a:ln>
        </p:spPr>
      </p:pic>
      <p:pic>
        <p:nvPicPr>
          <p:cNvPr id="5126" name="Picture 6" descr="Viñeta"/>
          <p:cNvPicPr>
            <a:picLocks noChangeAspect="1" noChangeArrowheads="1"/>
          </p:cNvPicPr>
          <p:nvPr/>
        </p:nvPicPr>
        <p:blipFill>
          <a:blip r:embed="rId4" cstate="print"/>
          <a:srcRect/>
          <a:stretch>
            <a:fillRect/>
          </a:stretch>
        </p:blipFill>
        <p:spPr bwMode="auto">
          <a:xfrm>
            <a:off x="684213" y="3644900"/>
            <a:ext cx="171450" cy="215900"/>
          </a:xfrm>
          <a:prstGeom prst="rect">
            <a:avLst/>
          </a:prstGeom>
          <a:noFill/>
          <a:ln w="9525">
            <a:noFill/>
            <a:miter lim="800000"/>
            <a:headEnd/>
            <a:tailEnd/>
          </a:ln>
        </p:spPr>
      </p:pic>
      <p:pic>
        <p:nvPicPr>
          <p:cNvPr id="5127" name="Picture 7" descr="Viñeta"/>
          <p:cNvPicPr>
            <a:picLocks noChangeAspect="1" noChangeArrowheads="1"/>
          </p:cNvPicPr>
          <p:nvPr/>
        </p:nvPicPr>
        <p:blipFill>
          <a:blip r:embed="rId4" cstate="print"/>
          <a:srcRect/>
          <a:stretch>
            <a:fillRect/>
          </a:stretch>
        </p:blipFill>
        <p:spPr bwMode="auto">
          <a:xfrm>
            <a:off x="1187450" y="5661025"/>
            <a:ext cx="171450" cy="215900"/>
          </a:xfrm>
          <a:prstGeom prst="rect">
            <a:avLst/>
          </a:prstGeom>
          <a:noFill/>
          <a:ln w="9525">
            <a:noFill/>
            <a:miter lim="800000"/>
            <a:headEnd/>
            <a:tailEnd/>
          </a:ln>
        </p:spPr>
      </p:pic>
      <p:pic>
        <p:nvPicPr>
          <p:cNvPr id="5128" name="Picture 8" descr="MEMBRETE Carátula power"/>
          <p:cNvPicPr>
            <a:picLocks noChangeAspect="1" noChangeArrowheads="1"/>
          </p:cNvPicPr>
          <p:nvPr/>
        </p:nvPicPr>
        <p:blipFill>
          <a:blip r:embed="rId5" cstate="print"/>
          <a:srcRect/>
          <a:stretch>
            <a:fillRect/>
          </a:stretch>
        </p:blipFill>
        <p:spPr bwMode="auto">
          <a:xfrm>
            <a:off x="609600" y="454025"/>
            <a:ext cx="7916863" cy="841375"/>
          </a:xfrm>
          <a:prstGeom prst="rect">
            <a:avLst/>
          </a:prstGeom>
          <a:noFill/>
          <a:ln w="9525">
            <a:noFill/>
            <a:miter lim="800000"/>
            <a:headEnd/>
            <a:tailEnd/>
          </a:ln>
        </p:spPr>
      </p:pic>
      <p:pic>
        <p:nvPicPr>
          <p:cNvPr id="5129" name="Picture 9" descr="Viñeta"/>
          <p:cNvPicPr>
            <a:picLocks noChangeAspect="1" noChangeArrowheads="1"/>
          </p:cNvPicPr>
          <p:nvPr/>
        </p:nvPicPr>
        <p:blipFill>
          <a:blip r:embed="rId4" cstate="print"/>
          <a:srcRect/>
          <a:stretch>
            <a:fillRect/>
          </a:stretch>
        </p:blipFill>
        <p:spPr bwMode="auto">
          <a:xfrm>
            <a:off x="684213" y="3357563"/>
            <a:ext cx="171450" cy="215900"/>
          </a:xfrm>
          <a:prstGeom prst="rect">
            <a:avLst/>
          </a:prstGeom>
          <a:noFill/>
          <a:ln w="9525">
            <a:noFill/>
            <a:miter lim="800000"/>
            <a:headEnd/>
            <a:tailEnd/>
          </a:ln>
        </p:spPr>
      </p:pic>
      <p:sp>
        <p:nvSpPr>
          <p:cNvPr id="5130" name="Text Box 10"/>
          <p:cNvSpPr txBox="1">
            <a:spLocks noChangeArrowheads="1"/>
          </p:cNvSpPr>
          <p:nvPr/>
        </p:nvSpPr>
        <p:spPr bwMode="auto">
          <a:xfrm>
            <a:off x="1752600" y="730250"/>
            <a:ext cx="4114800" cy="396875"/>
          </a:xfrm>
          <a:prstGeom prst="rect">
            <a:avLst/>
          </a:prstGeom>
          <a:solidFill>
            <a:srgbClr val="939393"/>
          </a:solidFill>
          <a:ln w="9525">
            <a:noFill/>
            <a:miter lim="800000"/>
            <a:headEnd/>
            <a:tailEnd/>
          </a:ln>
        </p:spPr>
        <p:txBody>
          <a:bodyPr>
            <a:spAutoFit/>
          </a:bodyPr>
          <a:lstStyle/>
          <a:p>
            <a:pPr algn="ctr">
              <a:spcBef>
                <a:spcPct val="50000"/>
              </a:spcBef>
            </a:pPr>
            <a:r>
              <a:rPr lang="es-AR" sz="2000" b="1">
                <a:solidFill>
                  <a:schemeClr val="bg1"/>
                </a:solidFill>
                <a:latin typeface="Tahoma" pitchFamily="34" charset="0"/>
              </a:rPr>
              <a:t>Presentación Técnica</a:t>
            </a:r>
            <a:endParaRPr lang="es-ES" sz="2000" b="1">
              <a:solidFill>
                <a:schemeClr val="bg1"/>
              </a:solidFill>
              <a:latin typeface="Tahoma" pitchFamily="34" charset="0"/>
            </a:endParaRPr>
          </a:p>
        </p:txBody>
      </p:sp>
      <p:pic>
        <p:nvPicPr>
          <p:cNvPr id="5131" name="Picture 11" descr="Viñeta"/>
          <p:cNvPicPr>
            <a:picLocks noChangeAspect="1" noChangeArrowheads="1"/>
          </p:cNvPicPr>
          <p:nvPr/>
        </p:nvPicPr>
        <p:blipFill>
          <a:blip r:embed="rId4" cstate="print"/>
          <a:srcRect/>
          <a:stretch>
            <a:fillRect/>
          </a:stretch>
        </p:blipFill>
        <p:spPr bwMode="auto">
          <a:xfrm>
            <a:off x="684213" y="4005263"/>
            <a:ext cx="171450" cy="215900"/>
          </a:xfrm>
          <a:prstGeom prst="rect">
            <a:avLst/>
          </a:prstGeom>
          <a:noFill/>
          <a:ln w="9525">
            <a:noFill/>
            <a:miter lim="800000"/>
            <a:headEnd/>
            <a:tailEnd/>
          </a:ln>
        </p:spPr>
      </p:pic>
      <p:pic>
        <p:nvPicPr>
          <p:cNvPr id="5132" name="Picture 12" descr="Viñeta"/>
          <p:cNvPicPr>
            <a:picLocks noChangeAspect="1" noChangeArrowheads="1"/>
          </p:cNvPicPr>
          <p:nvPr/>
        </p:nvPicPr>
        <p:blipFill>
          <a:blip r:embed="rId4" cstate="print"/>
          <a:srcRect/>
          <a:stretch>
            <a:fillRect/>
          </a:stretch>
        </p:blipFill>
        <p:spPr bwMode="auto">
          <a:xfrm>
            <a:off x="1187450" y="5013325"/>
            <a:ext cx="171450" cy="215900"/>
          </a:xfrm>
          <a:prstGeom prst="rect">
            <a:avLst/>
          </a:prstGeom>
          <a:noFill/>
          <a:ln w="9525">
            <a:noFill/>
            <a:miter lim="800000"/>
            <a:headEnd/>
            <a:tailEnd/>
          </a:ln>
        </p:spPr>
      </p:pic>
      <p:pic>
        <p:nvPicPr>
          <p:cNvPr id="5133" name="Picture 16" descr="Viñeta"/>
          <p:cNvPicPr>
            <a:picLocks noChangeAspect="1" noChangeArrowheads="1"/>
          </p:cNvPicPr>
          <p:nvPr/>
        </p:nvPicPr>
        <p:blipFill>
          <a:blip r:embed="rId4" cstate="print"/>
          <a:srcRect/>
          <a:stretch>
            <a:fillRect/>
          </a:stretch>
        </p:blipFill>
        <p:spPr bwMode="auto">
          <a:xfrm>
            <a:off x="1187450" y="6308725"/>
            <a:ext cx="171450" cy="215900"/>
          </a:xfrm>
          <a:prstGeom prst="rect">
            <a:avLst/>
          </a:prstGeom>
          <a:noFill/>
          <a:ln w="9525">
            <a:noFill/>
            <a:miter lim="800000"/>
            <a:headEnd/>
            <a:tailEnd/>
          </a:ln>
        </p:spPr>
      </p:pic>
      <p:pic>
        <p:nvPicPr>
          <p:cNvPr id="5134" name="Picture 17" descr="Viñeta"/>
          <p:cNvPicPr>
            <a:picLocks noChangeAspect="1" noChangeArrowheads="1"/>
          </p:cNvPicPr>
          <p:nvPr/>
        </p:nvPicPr>
        <p:blipFill>
          <a:blip r:embed="rId4" cstate="print"/>
          <a:srcRect/>
          <a:stretch>
            <a:fillRect/>
          </a:stretch>
        </p:blipFill>
        <p:spPr bwMode="auto">
          <a:xfrm>
            <a:off x="684213" y="2636838"/>
            <a:ext cx="171450" cy="215900"/>
          </a:xfrm>
          <a:prstGeom prst="rect">
            <a:avLst/>
          </a:prstGeom>
          <a:noFill/>
          <a:ln w="9525">
            <a:noFill/>
            <a:miter lim="800000"/>
            <a:headEnd/>
            <a:tailEnd/>
          </a:ln>
        </p:spPr>
      </p:pic>
      <p:pic>
        <p:nvPicPr>
          <p:cNvPr id="5135" name="Picture 18" descr="Viñeta"/>
          <p:cNvPicPr>
            <a:picLocks noChangeAspect="1" noChangeArrowheads="1"/>
          </p:cNvPicPr>
          <p:nvPr/>
        </p:nvPicPr>
        <p:blipFill>
          <a:blip r:embed="rId4" cstate="print"/>
          <a:srcRect/>
          <a:stretch>
            <a:fillRect/>
          </a:stretch>
        </p:blipFill>
        <p:spPr bwMode="auto">
          <a:xfrm>
            <a:off x="684213" y="2349500"/>
            <a:ext cx="171450" cy="215900"/>
          </a:xfrm>
          <a:prstGeom prst="rect">
            <a:avLst/>
          </a:prstGeom>
          <a:noFill/>
          <a:ln w="9525">
            <a:noFill/>
            <a:miter lim="800000"/>
            <a:headEnd/>
            <a:tailEnd/>
          </a:ln>
        </p:spPr>
      </p:pic>
    </p:spTree>
  </p:cSld>
  <p:clrMapOvr>
    <a:masterClrMapping/>
  </p:clrMapOvr>
  <p:transition advClick="0"/>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250825" y="2133600"/>
            <a:ext cx="8893175" cy="3816350"/>
          </a:xfrm>
          <a:prstGeom prst="rect">
            <a:avLst/>
          </a:prstGeom>
          <a:noFill/>
          <a:ln w="9525">
            <a:noFill/>
            <a:miter lim="800000"/>
            <a:headEnd/>
            <a:tailEnd/>
          </a:ln>
        </p:spPr>
        <p:txBody>
          <a:bodyPr anchor="ctr"/>
          <a:lstStyle/>
          <a:p>
            <a:pPr marL="495300" indent="-495300"/>
            <a:r>
              <a:rPr lang="es-AR" sz="1500" dirty="0" smtClean="0">
                <a:latin typeface="Tahoma" pitchFamily="34" charset="0"/>
              </a:rPr>
              <a:t>La TRAZA o Análisis Detallado de la liquidación guarda los resultados de cada uno de los parámetros y de la formula de cada CONCEPTO que se liquide o no, permitiendo hacer un “</a:t>
            </a:r>
            <a:r>
              <a:rPr lang="es-AR" sz="1500" dirty="0" err="1" smtClean="0">
                <a:latin typeface="Tahoma" pitchFamily="34" charset="0"/>
              </a:rPr>
              <a:t>debugging</a:t>
            </a:r>
            <a:r>
              <a:rPr lang="es-AR" sz="1500" dirty="0" smtClean="0">
                <a:latin typeface="Tahoma" pitchFamily="34" charset="0"/>
              </a:rPr>
              <a:t>” por concepto de cómo se llegó al resultado final.</a:t>
            </a:r>
            <a:endParaRPr lang="es-AR" sz="1500" dirty="0">
              <a:latin typeface="Tahoma" pitchFamily="34" charset="0"/>
            </a:endParaRPr>
          </a:p>
          <a:p>
            <a:pPr marL="495300" indent="-495300"/>
            <a:endParaRPr lang="es-AR" sz="1500" dirty="0">
              <a:latin typeface="Tahoma" pitchFamily="34" charset="0"/>
            </a:endParaRPr>
          </a:p>
          <a:p>
            <a:pPr marL="495300" indent="-495300"/>
            <a:r>
              <a:rPr lang="es-AR" sz="1500" dirty="0" smtClean="0">
                <a:latin typeface="Tahoma" pitchFamily="34" charset="0"/>
              </a:rPr>
              <a:t>Se recomienda NO utilizar el Análisis Detallado cuando se liquidan todos los empleados por el gran volumen que genera dicha tabla sobre al Base Datos. Es necesario planificar una depuración de la tabla TRAZA para optimizar el rendimiento de la Base Datos.</a:t>
            </a:r>
          </a:p>
          <a:p>
            <a:pPr marL="495300" indent="-495300"/>
            <a:endParaRPr lang="es-AR" sz="1500" dirty="0">
              <a:latin typeface="Tahoma" pitchFamily="34" charset="0"/>
            </a:endParaRPr>
          </a:p>
          <a:p>
            <a:pPr marL="495300" indent="-495300"/>
            <a:r>
              <a:rPr lang="es-AR" sz="1500" dirty="0" smtClean="0">
                <a:latin typeface="Tahoma" pitchFamily="34" charset="0"/>
              </a:rPr>
              <a:t>En el caso de ARGENTINA existen otras tablas de análisis para el concepto de GANANCIAS </a:t>
            </a:r>
            <a:r>
              <a:rPr lang="es-AR" sz="1500" dirty="0" smtClean="0">
                <a:latin typeface="Tahoma" pitchFamily="34" charset="0"/>
              </a:rPr>
              <a:t>(tablas: TRAZA_GAN y TRAZA_GAN_ITEM_TOP) </a:t>
            </a:r>
            <a:r>
              <a:rPr lang="es-AR" sz="1500" dirty="0" smtClean="0">
                <a:latin typeface="Tahoma" pitchFamily="34" charset="0"/>
              </a:rPr>
              <a:t>que se utilizan en reportes legales como el F.649</a:t>
            </a:r>
          </a:p>
          <a:p>
            <a:pPr marL="495300" indent="-495300"/>
            <a:endParaRPr lang="es-AR" sz="1500" dirty="0" smtClean="0">
              <a:latin typeface="Tahoma" pitchFamily="34" charset="0"/>
            </a:endParaRPr>
          </a:p>
          <a:p>
            <a:pPr marL="495300" indent="-495300"/>
            <a:r>
              <a:rPr lang="es-AR" sz="1500" dirty="0" smtClean="0">
                <a:latin typeface="Tahoma" pitchFamily="34" charset="0"/>
              </a:rPr>
              <a:t>En el caso de CHILE, para Recalculo de Impuesto Único también se guarda un detalle del calculo realizado (tabla: IMPUNICAB) que es utilizado para reportes legales.</a:t>
            </a:r>
            <a:endParaRPr lang="es-AR" sz="1500" dirty="0">
              <a:latin typeface="Tahoma" pitchFamily="34" charset="0"/>
            </a:endParaRPr>
          </a:p>
        </p:txBody>
      </p:sp>
      <p:sp>
        <p:nvSpPr>
          <p:cNvPr id="28675" name="Rectangle 3"/>
          <p:cNvSpPr>
            <a:spLocks noChangeArrowheads="1"/>
          </p:cNvSpPr>
          <p:nvPr/>
        </p:nvSpPr>
        <p:spPr bwMode="auto">
          <a:xfrm>
            <a:off x="2124075" y="1473200"/>
            <a:ext cx="4752975" cy="389081"/>
          </a:xfrm>
          <a:prstGeom prst="rect">
            <a:avLst/>
          </a:prstGeom>
          <a:noFill/>
          <a:ln w="9525">
            <a:solidFill>
              <a:srgbClr val="FF0000"/>
            </a:solidFill>
            <a:miter lim="800000"/>
            <a:headEnd/>
            <a:tailEnd/>
          </a:ln>
        </p:spPr>
        <p:txBody>
          <a:bodyPr>
            <a:spAutoFit/>
          </a:bodyPr>
          <a:lstStyle/>
          <a:p>
            <a:pPr algn="ctr">
              <a:lnSpc>
                <a:spcPct val="120000"/>
              </a:lnSpc>
              <a:spcAft>
                <a:spcPct val="10000"/>
              </a:spcAft>
            </a:pPr>
            <a:r>
              <a:rPr lang="es-MX" sz="1800" b="1" dirty="0" smtClean="0">
                <a:latin typeface="Tahoma" pitchFamily="34" charset="0"/>
              </a:rPr>
              <a:t>Análisis de Liquidación</a:t>
            </a:r>
            <a:endParaRPr lang="es-MX" sz="1800" b="1" dirty="0">
              <a:latin typeface="Tahoma" pitchFamily="34" charset="0"/>
            </a:endParaRPr>
          </a:p>
        </p:txBody>
      </p:sp>
      <p:pic>
        <p:nvPicPr>
          <p:cNvPr id="28676" name="Picture 4" descr="Viñeta roja"/>
          <p:cNvPicPr>
            <a:picLocks noChangeAspect="1" noChangeArrowheads="1"/>
          </p:cNvPicPr>
          <p:nvPr/>
        </p:nvPicPr>
        <p:blipFill>
          <a:blip r:embed="rId3" cstate="print"/>
          <a:srcRect/>
          <a:stretch>
            <a:fillRect/>
          </a:stretch>
        </p:blipFill>
        <p:spPr bwMode="auto">
          <a:xfrm>
            <a:off x="2411413" y="1620838"/>
            <a:ext cx="323850" cy="360362"/>
          </a:xfrm>
          <a:prstGeom prst="rect">
            <a:avLst/>
          </a:prstGeom>
          <a:noFill/>
          <a:ln w="9525">
            <a:noFill/>
            <a:miter lim="800000"/>
            <a:headEnd/>
            <a:tailEnd/>
          </a:ln>
        </p:spPr>
      </p:pic>
      <p:pic>
        <p:nvPicPr>
          <p:cNvPr id="28677" name="Picture 5" descr="Viñeta"/>
          <p:cNvPicPr>
            <a:picLocks noChangeAspect="1" noChangeArrowheads="1"/>
          </p:cNvPicPr>
          <p:nvPr/>
        </p:nvPicPr>
        <p:blipFill>
          <a:blip r:embed="rId4" cstate="print"/>
          <a:srcRect/>
          <a:stretch>
            <a:fillRect/>
          </a:stretch>
        </p:blipFill>
        <p:spPr bwMode="auto">
          <a:xfrm>
            <a:off x="179388" y="2060575"/>
            <a:ext cx="171450" cy="215900"/>
          </a:xfrm>
          <a:prstGeom prst="rect">
            <a:avLst/>
          </a:prstGeom>
          <a:noFill/>
          <a:ln w="9525">
            <a:noFill/>
            <a:miter lim="800000"/>
            <a:headEnd/>
            <a:tailEnd/>
          </a:ln>
        </p:spPr>
      </p:pic>
      <p:pic>
        <p:nvPicPr>
          <p:cNvPr id="28678" name="Picture 6" descr="MEMBRETE Carátula power"/>
          <p:cNvPicPr>
            <a:picLocks noChangeAspect="1" noChangeArrowheads="1"/>
          </p:cNvPicPr>
          <p:nvPr/>
        </p:nvPicPr>
        <p:blipFill>
          <a:blip r:embed="rId5" cstate="print"/>
          <a:srcRect/>
          <a:stretch>
            <a:fillRect/>
          </a:stretch>
        </p:blipFill>
        <p:spPr bwMode="auto">
          <a:xfrm>
            <a:off x="609600" y="454025"/>
            <a:ext cx="7916863" cy="841375"/>
          </a:xfrm>
          <a:prstGeom prst="rect">
            <a:avLst/>
          </a:prstGeom>
          <a:noFill/>
          <a:ln w="9525">
            <a:noFill/>
            <a:miter lim="800000"/>
            <a:headEnd/>
            <a:tailEnd/>
          </a:ln>
        </p:spPr>
      </p:pic>
      <p:sp>
        <p:nvSpPr>
          <p:cNvPr id="28679" name="Text Box 7"/>
          <p:cNvSpPr txBox="1">
            <a:spLocks noChangeArrowheads="1"/>
          </p:cNvSpPr>
          <p:nvPr/>
        </p:nvSpPr>
        <p:spPr bwMode="auto">
          <a:xfrm>
            <a:off x="1752600" y="730250"/>
            <a:ext cx="4114800" cy="396875"/>
          </a:xfrm>
          <a:prstGeom prst="rect">
            <a:avLst/>
          </a:prstGeom>
          <a:solidFill>
            <a:srgbClr val="939393"/>
          </a:solidFill>
          <a:ln w="9525">
            <a:noFill/>
            <a:miter lim="800000"/>
            <a:headEnd/>
            <a:tailEnd/>
          </a:ln>
        </p:spPr>
        <p:txBody>
          <a:bodyPr>
            <a:spAutoFit/>
          </a:bodyPr>
          <a:lstStyle/>
          <a:p>
            <a:pPr algn="ctr">
              <a:spcBef>
                <a:spcPct val="50000"/>
              </a:spcBef>
            </a:pPr>
            <a:r>
              <a:rPr lang="es-AR" sz="2000" b="1">
                <a:solidFill>
                  <a:schemeClr val="bg1"/>
                </a:solidFill>
                <a:latin typeface="Tahoma" pitchFamily="34" charset="0"/>
              </a:rPr>
              <a:t>Presentación Técnica</a:t>
            </a:r>
            <a:endParaRPr lang="es-ES" sz="2000" b="1">
              <a:solidFill>
                <a:schemeClr val="bg1"/>
              </a:solidFill>
              <a:latin typeface="Tahoma" pitchFamily="34" charset="0"/>
            </a:endParaRPr>
          </a:p>
        </p:txBody>
      </p:sp>
    </p:spTree>
  </p:cSld>
  <p:clrMapOvr>
    <a:masterClrMapping/>
  </p:clrMapOvr>
  <p:transition advClick="0"/>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323850" y="2060575"/>
            <a:ext cx="8712200" cy="4537075"/>
          </a:xfrm>
          <a:prstGeom prst="rect">
            <a:avLst/>
          </a:prstGeom>
          <a:noFill/>
          <a:ln w="9525">
            <a:noFill/>
            <a:miter lim="800000"/>
            <a:headEnd/>
            <a:tailEnd/>
          </a:ln>
        </p:spPr>
        <p:txBody>
          <a:bodyPr anchor="ctr"/>
          <a:lstStyle/>
          <a:p>
            <a:pPr marL="495300" indent="-495300">
              <a:lnSpc>
                <a:spcPct val="120000"/>
              </a:lnSpc>
              <a:spcAft>
                <a:spcPct val="10000"/>
              </a:spcAft>
            </a:pPr>
            <a:endParaRPr lang="es-MX" sz="800" b="1">
              <a:solidFill>
                <a:srgbClr val="808080"/>
              </a:solidFill>
              <a:latin typeface="Tahoma" pitchFamily="34" charset="0"/>
            </a:endParaRPr>
          </a:p>
          <a:p>
            <a:pPr marL="495300" indent="-495300">
              <a:lnSpc>
                <a:spcPct val="150000"/>
              </a:lnSpc>
              <a:spcAft>
                <a:spcPct val="10000"/>
              </a:spcAft>
            </a:pPr>
            <a:endParaRPr lang="es-MX" sz="800" b="1">
              <a:solidFill>
                <a:srgbClr val="808080"/>
              </a:solidFill>
              <a:latin typeface="Tahoma" pitchFamily="34" charset="0"/>
            </a:endParaRPr>
          </a:p>
          <a:p>
            <a:pPr marL="495300" indent="-495300">
              <a:lnSpc>
                <a:spcPct val="150000"/>
              </a:lnSpc>
              <a:spcAft>
                <a:spcPct val="10000"/>
              </a:spcAft>
              <a:buFont typeface="Wingdings" pitchFamily="2" charset="2"/>
              <a:buNone/>
            </a:pPr>
            <a:endParaRPr lang="es-MX" sz="1600">
              <a:latin typeface="Tahoma" pitchFamily="34" charset="0"/>
            </a:endParaRPr>
          </a:p>
        </p:txBody>
      </p:sp>
      <p:sp>
        <p:nvSpPr>
          <p:cNvPr id="30723" name="Rectangle 3"/>
          <p:cNvSpPr>
            <a:spLocks noChangeArrowheads="1"/>
          </p:cNvSpPr>
          <p:nvPr/>
        </p:nvSpPr>
        <p:spPr bwMode="auto">
          <a:xfrm>
            <a:off x="1763713" y="1412875"/>
            <a:ext cx="6121400" cy="389081"/>
          </a:xfrm>
          <a:prstGeom prst="rect">
            <a:avLst/>
          </a:prstGeom>
          <a:noFill/>
          <a:ln w="9525">
            <a:solidFill>
              <a:srgbClr val="FF0000"/>
            </a:solidFill>
            <a:miter lim="800000"/>
            <a:headEnd/>
            <a:tailEnd/>
          </a:ln>
        </p:spPr>
        <p:txBody>
          <a:bodyPr>
            <a:spAutoFit/>
          </a:bodyPr>
          <a:lstStyle/>
          <a:p>
            <a:pPr algn="ctr">
              <a:lnSpc>
                <a:spcPct val="120000"/>
              </a:lnSpc>
              <a:spcAft>
                <a:spcPct val="10000"/>
              </a:spcAft>
            </a:pPr>
            <a:r>
              <a:rPr lang="es-MX" sz="1800" b="1" dirty="0">
                <a:latin typeface="Tahoma" pitchFamily="34" charset="0"/>
              </a:rPr>
              <a:t>Modelo de Datos -  </a:t>
            </a:r>
            <a:r>
              <a:rPr lang="es-MX" sz="1800" b="1" dirty="0" smtClean="0">
                <a:latin typeface="Tahoma" pitchFamily="34" charset="0"/>
              </a:rPr>
              <a:t>Análisis de </a:t>
            </a:r>
            <a:r>
              <a:rPr lang="es-MX" sz="1800" b="1" dirty="0">
                <a:latin typeface="Tahoma" pitchFamily="34" charset="0"/>
              </a:rPr>
              <a:t>Liquidación</a:t>
            </a:r>
          </a:p>
        </p:txBody>
      </p:sp>
      <p:pic>
        <p:nvPicPr>
          <p:cNvPr id="30724" name="Picture 4" descr="Viñeta roja"/>
          <p:cNvPicPr>
            <a:picLocks noChangeAspect="1" noChangeArrowheads="1"/>
          </p:cNvPicPr>
          <p:nvPr/>
        </p:nvPicPr>
        <p:blipFill>
          <a:blip r:embed="rId3" cstate="print"/>
          <a:srcRect/>
          <a:stretch>
            <a:fillRect/>
          </a:stretch>
        </p:blipFill>
        <p:spPr bwMode="auto">
          <a:xfrm>
            <a:off x="1908175" y="1628775"/>
            <a:ext cx="323850" cy="360363"/>
          </a:xfrm>
          <a:prstGeom prst="rect">
            <a:avLst/>
          </a:prstGeom>
          <a:noFill/>
          <a:ln w="9525">
            <a:noFill/>
            <a:miter lim="800000"/>
            <a:headEnd/>
            <a:tailEnd/>
          </a:ln>
        </p:spPr>
      </p:pic>
      <p:pic>
        <p:nvPicPr>
          <p:cNvPr id="30725" name="Picture 5" descr="MEMBRETE Carátula power"/>
          <p:cNvPicPr>
            <a:picLocks noChangeAspect="1" noChangeArrowheads="1"/>
          </p:cNvPicPr>
          <p:nvPr/>
        </p:nvPicPr>
        <p:blipFill>
          <a:blip r:embed="rId4" cstate="print"/>
          <a:srcRect/>
          <a:stretch>
            <a:fillRect/>
          </a:stretch>
        </p:blipFill>
        <p:spPr bwMode="auto">
          <a:xfrm>
            <a:off x="609600" y="454025"/>
            <a:ext cx="7916863" cy="841375"/>
          </a:xfrm>
          <a:prstGeom prst="rect">
            <a:avLst/>
          </a:prstGeom>
          <a:noFill/>
          <a:ln w="9525">
            <a:noFill/>
            <a:miter lim="800000"/>
            <a:headEnd/>
            <a:tailEnd/>
          </a:ln>
        </p:spPr>
      </p:pic>
      <p:sp>
        <p:nvSpPr>
          <p:cNvPr id="30726" name="Text Box 6"/>
          <p:cNvSpPr txBox="1">
            <a:spLocks noChangeArrowheads="1"/>
          </p:cNvSpPr>
          <p:nvPr/>
        </p:nvSpPr>
        <p:spPr bwMode="auto">
          <a:xfrm>
            <a:off x="1752600" y="730250"/>
            <a:ext cx="4114800" cy="396875"/>
          </a:xfrm>
          <a:prstGeom prst="rect">
            <a:avLst/>
          </a:prstGeom>
          <a:solidFill>
            <a:srgbClr val="939393"/>
          </a:solidFill>
          <a:ln w="9525">
            <a:noFill/>
            <a:miter lim="800000"/>
            <a:headEnd/>
            <a:tailEnd/>
          </a:ln>
        </p:spPr>
        <p:txBody>
          <a:bodyPr>
            <a:spAutoFit/>
          </a:bodyPr>
          <a:lstStyle/>
          <a:p>
            <a:pPr algn="ctr">
              <a:spcBef>
                <a:spcPct val="50000"/>
              </a:spcBef>
            </a:pPr>
            <a:r>
              <a:rPr lang="es-AR" sz="2000" b="1">
                <a:solidFill>
                  <a:schemeClr val="bg1"/>
                </a:solidFill>
                <a:latin typeface="Tahoma" pitchFamily="34" charset="0"/>
              </a:rPr>
              <a:t>Presentación Técnica</a:t>
            </a:r>
            <a:endParaRPr lang="es-ES" sz="2000" b="1">
              <a:solidFill>
                <a:schemeClr val="bg1"/>
              </a:solidFill>
              <a:latin typeface="Tahoma" pitchFamily="34" charset="0"/>
            </a:endParaRPr>
          </a:p>
        </p:txBody>
      </p:sp>
      <p:pic>
        <p:nvPicPr>
          <p:cNvPr id="126978" name="Picture 2"/>
          <p:cNvPicPr>
            <a:picLocks noChangeAspect="1" noChangeArrowheads="1"/>
          </p:cNvPicPr>
          <p:nvPr/>
        </p:nvPicPr>
        <p:blipFill>
          <a:blip r:embed="rId5" cstate="print"/>
          <a:srcRect l="22397" t="17021" r="15007" b="5319"/>
          <a:stretch>
            <a:fillRect/>
          </a:stretch>
        </p:blipFill>
        <p:spPr bwMode="auto">
          <a:xfrm>
            <a:off x="1285852" y="2071678"/>
            <a:ext cx="6715172" cy="4497317"/>
          </a:xfrm>
          <a:prstGeom prst="rect">
            <a:avLst/>
          </a:prstGeom>
          <a:noFill/>
          <a:ln w="9525">
            <a:noFill/>
            <a:miter lim="800000"/>
            <a:headEnd/>
            <a:tailEnd/>
          </a:ln>
        </p:spPr>
      </p:pic>
    </p:spTree>
  </p:cSld>
  <p:clrMapOvr>
    <a:masterClrMapping/>
  </p:clrMapOvr>
  <p:transition advClick="0"/>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250825" y="2276475"/>
            <a:ext cx="8893175" cy="4581525"/>
          </a:xfrm>
          <a:prstGeom prst="rect">
            <a:avLst/>
          </a:prstGeom>
          <a:noFill/>
          <a:ln w="9525">
            <a:noFill/>
            <a:miter lim="800000"/>
            <a:headEnd/>
            <a:tailEnd/>
          </a:ln>
        </p:spPr>
        <p:txBody>
          <a:bodyPr anchor="ctr"/>
          <a:lstStyle/>
          <a:p>
            <a:pPr marL="495300" indent="-495300"/>
            <a:r>
              <a:rPr lang="es-AR" sz="1500">
                <a:latin typeface="Tahoma" pitchFamily="34" charset="0"/>
              </a:rPr>
              <a:t>La configuración de los CONCEPTOS incluye una gran cantidad de tablas que no son visibles directamente sino a través del ASISTENTE de CONCEPTOS, es un NIVEL AVANZADO y del cual no se extraen datos, pero pueden brindar un mayor nivel de conocimiento de cómo funciona el Liquidador de Sueldos.</a:t>
            </a:r>
          </a:p>
          <a:p>
            <a:pPr marL="495300" indent="-495300"/>
            <a:endParaRPr lang="es-AR" sz="1500">
              <a:latin typeface="Tahoma" pitchFamily="34" charset="0"/>
            </a:endParaRPr>
          </a:p>
          <a:p>
            <a:pPr marL="495300" indent="-495300"/>
            <a:r>
              <a:rPr lang="es-AR" sz="1500" u="sng">
                <a:latin typeface="Tahoma" pitchFamily="34" charset="0"/>
              </a:rPr>
              <a:t>Modelos de Proceso</a:t>
            </a:r>
            <a:r>
              <a:rPr lang="es-AR" sz="1500">
                <a:latin typeface="Tahoma" pitchFamily="34" charset="0"/>
              </a:rPr>
              <a:t>: los conceptos se asocian a Modelos de Proceso en que se procesarán.</a:t>
            </a:r>
          </a:p>
          <a:p>
            <a:pPr marL="495300" indent="-495300"/>
            <a:endParaRPr lang="es-AR" sz="1500">
              <a:latin typeface="Tahoma" pitchFamily="34" charset="0"/>
            </a:endParaRPr>
          </a:p>
          <a:p>
            <a:pPr marL="495300" indent="-495300"/>
            <a:r>
              <a:rPr lang="es-AR" sz="1500" u="sng">
                <a:latin typeface="Tahoma" pitchFamily="34" charset="0"/>
              </a:rPr>
              <a:t>Acumuladores</a:t>
            </a:r>
            <a:r>
              <a:rPr lang="es-AR" sz="1500">
                <a:latin typeface="Tahoma" pitchFamily="34" charset="0"/>
              </a:rPr>
              <a:t>: los Conceptos se suman en Acumuladores.</a:t>
            </a:r>
          </a:p>
          <a:p>
            <a:pPr marL="495300" indent="-495300"/>
            <a:endParaRPr lang="es-AR" sz="1500">
              <a:latin typeface="Tahoma" pitchFamily="34" charset="0"/>
            </a:endParaRPr>
          </a:p>
          <a:p>
            <a:pPr marL="495300" indent="-495300"/>
            <a:r>
              <a:rPr lang="es-AR" sz="1500" u="sng">
                <a:latin typeface="Tahoma" pitchFamily="34" charset="0"/>
              </a:rPr>
              <a:t>Alance</a:t>
            </a:r>
            <a:r>
              <a:rPr lang="es-AR" sz="1500">
                <a:latin typeface="Tahoma" pitchFamily="34" charset="0"/>
              </a:rPr>
              <a:t>: los conceptos tiene un “gran IF” que es a que empleados se debe evaluar un concepto. El alcance puede ser: Global, Grupal x estructura o Individual por empleado.</a:t>
            </a:r>
          </a:p>
          <a:p>
            <a:pPr marL="495300" indent="-495300"/>
            <a:endParaRPr lang="es-AR" sz="1500">
              <a:latin typeface="Tahoma" pitchFamily="34" charset="0"/>
            </a:endParaRPr>
          </a:p>
          <a:p>
            <a:pPr marL="495300" indent="-495300"/>
            <a:r>
              <a:rPr lang="es-AR" sz="1500" u="sng">
                <a:latin typeface="Tahoma" pitchFamily="34" charset="0"/>
              </a:rPr>
              <a:t>Fórmula</a:t>
            </a:r>
            <a:r>
              <a:rPr lang="es-AR" sz="1500">
                <a:latin typeface="Tahoma" pitchFamily="34" charset="0"/>
              </a:rPr>
              <a:t>: el cálculo de un concepto esta determinado por la Fórmula, la Fórmula tiene PARAMETROS que deben ser resueltos en el concepto a nivel puede ser: Global, Grupal x estructura o Individual por empleado, en la resolución se debe indicar si se resuelve por NOVEDAD o con una BUSQUEDA AUTOMATICA (programa).</a:t>
            </a:r>
          </a:p>
          <a:p>
            <a:pPr marL="495300" indent="-495300"/>
            <a:endParaRPr lang="es-AR" sz="1500">
              <a:latin typeface="Tahoma" pitchFamily="34" charset="0"/>
            </a:endParaRPr>
          </a:p>
          <a:p>
            <a:pPr marL="495300" indent="-495300"/>
            <a:r>
              <a:rPr lang="es-AR" sz="1500" u="sng">
                <a:latin typeface="Tahoma" pitchFamily="34" charset="0"/>
              </a:rPr>
              <a:t>Novedades</a:t>
            </a:r>
            <a:r>
              <a:rPr lang="es-AR" sz="1500">
                <a:latin typeface="Tahoma" pitchFamily="34" charset="0"/>
              </a:rPr>
              <a:t>: pueden ser Globales, Grupales x estructura o Individual por empleado.</a:t>
            </a:r>
          </a:p>
          <a:p>
            <a:pPr marL="495300" indent="-495300"/>
            <a:endParaRPr lang="es-AR" sz="1500">
              <a:latin typeface="Tahoma" pitchFamily="34" charset="0"/>
            </a:endParaRPr>
          </a:p>
          <a:p>
            <a:pPr marL="495300" indent="-495300"/>
            <a:r>
              <a:rPr lang="es-AR" sz="1500" u="sng">
                <a:latin typeface="Tahoma" pitchFamily="34" charset="0"/>
              </a:rPr>
              <a:t>Búsquedas</a:t>
            </a:r>
            <a:r>
              <a:rPr lang="es-AR" sz="1500">
                <a:latin typeface="Tahoma" pitchFamily="34" charset="0"/>
              </a:rPr>
              <a:t>: con modelos de querys que buscan en diferentes lugares de la Base de datos</a:t>
            </a:r>
          </a:p>
          <a:p>
            <a:pPr marL="495300" indent="-495300"/>
            <a:endParaRPr lang="es-AR" sz="1500">
              <a:latin typeface="Tahoma" pitchFamily="34" charset="0"/>
            </a:endParaRPr>
          </a:p>
        </p:txBody>
      </p:sp>
      <p:sp>
        <p:nvSpPr>
          <p:cNvPr id="31747" name="Rectangle 3"/>
          <p:cNvSpPr>
            <a:spLocks noChangeArrowheads="1"/>
          </p:cNvSpPr>
          <p:nvPr/>
        </p:nvSpPr>
        <p:spPr bwMode="auto">
          <a:xfrm>
            <a:off x="2124075" y="1473200"/>
            <a:ext cx="4752975" cy="431800"/>
          </a:xfrm>
          <a:prstGeom prst="rect">
            <a:avLst/>
          </a:prstGeom>
          <a:noFill/>
          <a:ln w="9525">
            <a:solidFill>
              <a:srgbClr val="FF0000"/>
            </a:solidFill>
            <a:miter lim="800000"/>
            <a:headEnd/>
            <a:tailEnd/>
          </a:ln>
        </p:spPr>
        <p:txBody>
          <a:bodyPr>
            <a:spAutoFit/>
          </a:bodyPr>
          <a:lstStyle/>
          <a:p>
            <a:pPr algn="ctr">
              <a:lnSpc>
                <a:spcPct val="120000"/>
              </a:lnSpc>
              <a:spcAft>
                <a:spcPct val="10000"/>
              </a:spcAft>
            </a:pPr>
            <a:r>
              <a:rPr lang="es-MX" sz="1800" b="1">
                <a:latin typeface="Tahoma" pitchFamily="34" charset="0"/>
              </a:rPr>
              <a:t>Configuración de Conceptos</a:t>
            </a:r>
          </a:p>
        </p:txBody>
      </p:sp>
      <p:pic>
        <p:nvPicPr>
          <p:cNvPr id="31748" name="Picture 4" descr="Viñeta roja"/>
          <p:cNvPicPr>
            <a:picLocks noChangeAspect="1" noChangeArrowheads="1"/>
          </p:cNvPicPr>
          <p:nvPr/>
        </p:nvPicPr>
        <p:blipFill>
          <a:blip r:embed="rId3" cstate="print"/>
          <a:srcRect/>
          <a:stretch>
            <a:fillRect/>
          </a:stretch>
        </p:blipFill>
        <p:spPr bwMode="auto">
          <a:xfrm>
            <a:off x="2411413" y="1620838"/>
            <a:ext cx="323850" cy="360362"/>
          </a:xfrm>
          <a:prstGeom prst="rect">
            <a:avLst/>
          </a:prstGeom>
          <a:noFill/>
          <a:ln w="9525">
            <a:noFill/>
            <a:miter lim="800000"/>
            <a:headEnd/>
            <a:tailEnd/>
          </a:ln>
        </p:spPr>
      </p:pic>
      <p:pic>
        <p:nvPicPr>
          <p:cNvPr id="31749" name="Picture 5" descr="Viñeta"/>
          <p:cNvPicPr>
            <a:picLocks noChangeAspect="1" noChangeArrowheads="1"/>
          </p:cNvPicPr>
          <p:nvPr/>
        </p:nvPicPr>
        <p:blipFill>
          <a:blip r:embed="rId4" cstate="print"/>
          <a:srcRect/>
          <a:stretch>
            <a:fillRect/>
          </a:stretch>
        </p:blipFill>
        <p:spPr bwMode="auto">
          <a:xfrm>
            <a:off x="179388" y="2060575"/>
            <a:ext cx="171450" cy="215900"/>
          </a:xfrm>
          <a:prstGeom prst="rect">
            <a:avLst/>
          </a:prstGeom>
          <a:noFill/>
          <a:ln w="9525">
            <a:noFill/>
            <a:miter lim="800000"/>
            <a:headEnd/>
            <a:tailEnd/>
          </a:ln>
        </p:spPr>
      </p:pic>
      <p:pic>
        <p:nvPicPr>
          <p:cNvPr id="31750" name="Picture 6" descr="MEMBRETE Carátula power"/>
          <p:cNvPicPr>
            <a:picLocks noChangeAspect="1" noChangeArrowheads="1"/>
          </p:cNvPicPr>
          <p:nvPr/>
        </p:nvPicPr>
        <p:blipFill>
          <a:blip r:embed="rId5" cstate="print"/>
          <a:srcRect/>
          <a:stretch>
            <a:fillRect/>
          </a:stretch>
        </p:blipFill>
        <p:spPr bwMode="auto">
          <a:xfrm>
            <a:off x="609600" y="454025"/>
            <a:ext cx="7916863" cy="841375"/>
          </a:xfrm>
          <a:prstGeom prst="rect">
            <a:avLst/>
          </a:prstGeom>
          <a:noFill/>
          <a:ln w="9525">
            <a:noFill/>
            <a:miter lim="800000"/>
            <a:headEnd/>
            <a:tailEnd/>
          </a:ln>
        </p:spPr>
      </p:pic>
      <p:sp>
        <p:nvSpPr>
          <p:cNvPr id="31751" name="Text Box 7"/>
          <p:cNvSpPr txBox="1">
            <a:spLocks noChangeArrowheads="1"/>
          </p:cNvSpPr>
          <p:nvPr/>
        </p:nvSpPr>
        <p:spPr bwMode="auto">
          <a:xfrm>
            <a:off x="1752600" y="730250"/>
            <a:ext cx="4114800" cy="396875"/>
          </a:xfrm>
          <a:prstGeom prst="rect">
            <a:avLst/>
          </a:prstGeom>
          <a:solidFill>
            <a:srgbClr val="939393"/>
          </a:solidFill>
          <a:ln w="9525">
            <a:noFill/>
            <a:miter lim="800000"/>
            <a:headEnd/>
            <a:tailEnd/>
          </a:ln>
        </p:spPr>
        <p:txBody>
          <a:bodyPr>
            <a:spAutoFit/>
          </a:bodyPr>
          <a:lstStyle/>
          <a:p>
            <a:pPr algn="ctr">
              <a:spcBef>
                <a:spcPct val="50000"/>
              </a:spcBef>
            </a:pPr>
            <a:r>
              <a:rPr lang="es-AR" sz="2000" b="1">
                <a:solidFill>
                  <a:schemeClr val="bg1"/>
                </a:solidFill>
                <a:latin typeface="Tahoma" pitchFamily="34" charset="0"/>
              </a:rPr>
              <a:t>Presentación Técnica</a:t>
            </a:r>
            <a:endParaRPr lang="es-ES" sz="2000" b="1">
              <a:solidFill>
                <a:schemeClr val="bg1"/>
              </a:solidFill>
              <a:latin typeface="Tahoma" pitchFamily="34" charset="0"/>
            </a:endParaRPr>
          </a:p>
        </p:txBody>
      </p:sp>
    </p:spTree>
  </p:cSld>
  <p:clrMapOvr>
    <a:masterClrMapping/>
  </p:clrMapOvr>
  <p:transition advClick="0"/>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323850" y="2060575"/>
            <a:ext cx="8712200" cy="4537075"/>
          </a:xfrm>
          <a:prstGeom prst="rect">
            <a:avLst/>
          </a:prstGeom>
          <a:noFill/>
          <a:ln w="9525">
            <a:noFill/>
            <a:miter lim="800000"/>
            <a:headEnd/>
            <a:tailEnd/>
          </a:ln>
        </p:spPr>
        <p:txBody>
          <a:bodyPr anchor="ctr"/>
          <a:lstStyle/>
          <a:p>
            <a:pPr marL="495300" indent="-495300">
              <a:lnSpc>
                <a:spcPct val="120000"/>
              </a:lnSpc>
              <a:spcAft>
                <a:spcPct val="10000"/>
              </a:spcAft>
            </a:pPr>
            <a:endParaRPr lang="es-MX" sz="800" b="1">
              <a:solidFill>
                <a:srgbClr val="808080"/>
              </a:solidFill>
              <a:latin typeface="Tahoma" pitchFamily="34" charset="0"/>
            </a:endParaRPr>
          </a:p>
          <a:p>
            <a:pPr marL="495300" indent="-495300">
              <a:lnSpc>
                <a:spcPct val="150000"/>
              </a:lnSpc>
              <a:spcAft>
                <a:spcPct val="10000"/>
              </a:spcAft>
            </a:pPr>
            <a:endParaRPr lang="es-MX" sz="800" b="1">
              <a:solidFill>
                <a:srgbClr val="808080"/>
              </a:solidFill>
              <a:latin typeface="Tahoma" pitchFamily="34" charset="0"/>
            </a:endParaRPr>
          </a:p>
          <a:p>
            <a:pPr marL="495300" indent="-495300">
              <a:lnSpc>
                <a:spcPct val="150000"/>
              </a:lnSpc>
              <a:spcAft>
                <a:spcPct val="10000"/>
              </a:spcAft>
              <a:buFont typeface="Wingdings" pitchFamily="2" charset="2"/>
              <a:buNone/>
            </a:pPr>
            <a:endParaRPr lang="es-MX" sz="1600">
              <a:latin typeface="Tahoma" pitchFamily="34" charset="0"/>
            </a:endParaRPr>
          </a:p>
        </p:txBody>
      </p:sp>
      <p:sp>
        <p:nvSpPr>
          <p:cNvPr id="32771" name="Rectangle 3"/>
          <p:cNvSpPr>
            <a:spLocks noChangeArrowheads="1"/>
          </p:cNvSpPr>
          <p:nvPr/>
        </p:nvSpPr>
        <p:spPr bwMode="auto">
          <a:xfrm>
            <a:off x="1619250" y="1412875"/>
            <a:ext cx="6337300" cy="431800"/>
          </a:xfrm>
          <a:prstGeom prst="rect">
            <a:avLst/>
          </a:prstGeom>
          <a:noFill/>
          <a:ln w="9525">
            <a:solidFill>
              <a:srgbClr val="FF0000"/>
            </a:solidFill>
            <a:miter lim="800000"/>
            <a:headEnd/>
            <a:tailEnd/>
          </a:ln>
        </p:spPr>
        <p:txBody>
          <a:bodyPr>
            <a:spAutoFit/>
          </a:bodyPr>
          <a:lstStyle/>
          <a:p>
            <a:pPr algn="ctr">
              <a:lnSpc>
                <a:spcPct val="120000"/>
              </a:lnSpc>
              <a:spcAft>
                <a:spcPct val="10000"/>
              </a:spcAft>
            </a:pPr>
            <a:r>
              <a:rPr lang="es-MX" sz="1800" b="1">
                <a:latin typeface="Tahoma" pitchFamily="34" charset="0"/>
              </a:rPr>
              <a:t>Modelo de Datos -  Configuración de Conceptos</a:t>
            </a:r>
          </a:p>
        </p:txBody>
      </p:sp>
      <p:pic>
        <p:nvPicPr>
          <p:cNvPr id="32772" name="Picture 4" descr="Viñeta roja"/>
          <p:cNvPicPr>
            <a:picLocks noChangeAspect="1" noChangeArrowheads="1"/>
          </p:cNvPicPr>
          <p:nvPr/>
        </p:nvPicPr>
        <p:blipFill>
          <a:blip r:embed="rId3" cstate="print"/>
          <a:srcRect/>
          <a:stretch>
            <a:fillRect/>
          </a:stretch>
        </p:blipFill>
        <p:spPr bwMode="auto">
          <a:xfrm>
            <a:off x="1692275" y="1628775"/>
            <a:ext cx="323850" cy="360363"/>
          </a:xfrm>
          <a:prstGeom prst="rect">
            <a:avLst/>
          </a:prstGeom>
          <a:noFill/>
          <a:ln w="9525">
            <a:noFill/>
            <a:miter lim="800000"/>
            <a:headEnd/>
            <a:tailEnd/>
          </a:ln>
        </p:spPr>
      </p:pic>
      <p:pic>
        <p:nvPicPr>
          <p:cNvPr id="32773" name="Picture 5" descr="MEMBRETE Carátula power"/>
          <p:cNvPicPr>
            <a:picLocks noChangeAspect="1" noChangeArrowheads="1"/>
          </p:cNvPicPr>
          <p:nvPr/>
        </p:nvPicPr>
        <p:blipFill>
          <a:blip r:embed="rId4" cstate="print"/>
          <a:srcRect/>
          <a:stretch>
            <a:fillRect/>
          </a:stretch>
        </p:blipFill>
        <p:spPr bwMode="auto">
          <a:xfrm>
            <a:off x="609600" y="454025"/>
            <a:ext cx="7916863" cy="841375"/>
          </a:xfrm>
          <a:prstGeom prst="rect">
            <a:avLst/>
          </a:prstGeom>
          <a:noFill/>
          <a:ln w="9525">
            <a:noFill/>
            <a:miter lim="800000"/>
            <a:headEnd/>
            <a:tailEnd/>
          </a:ln>
        </p:spPr>
      </p:pic>
      <p:sp>
        <p:nvSpPr>
          <p:cNvPr id="32774" name="Text Box 6"/>
          <p:cNvSpPr txBox="1">
            <a:spLocks noChangeArrowheads="1"/>
          </p:cNvSpPr>
          <p:nvPr/>
        </p:nvSpPr>
        <p:spPr bwMode="auto">
          <a:xfrm>
            <a:off x="1752600" y="730250"/>
            <a:ext cx="4114800" cy="396875"/>
          </a:xfrm>
          <a:prstGeom prst="rect">
            <a:avLst/>
          </a:prstGeom>
          <a:solidFill>
            <a:srgbClr val="939393"/>
          </a:solidFill>
          <a:ln w="9525">
            <a:noFill/>
            <a:miter lim="800000"/>
            <a:headEnd/>
            <a:tailEnd/>
          </a:ln>
        </p:spPr>
        <p:txBody>
          <a:bodyPr>
            <a:spAutoFit/>
          </a:bodyPr>
          <a:lstStyle/>
          <a:p>
            <a:pPr algn="ctr">
              <a:spcBef>
                <a:spcPct val="50000"/>
              </a:spcBef>
            </a:pPr>
            <a:r>
              <a:rPr lang="es-AR" sz="2000" b="1">
                <a:solidFill>
                  <a:schemeClr val="bg1"/>
                </a:solidFill>
                <a:latin typeface="Tahoma" pitchFamily="34" charset="0"/>
              </a:rPr>
              <a:t>Presentación Técnica</a:t>
            </a:r>
            <a:endParaRPr lang="es-ES" sz="2000" b="1">
              <a:solidFill>
                <a:schemeClr val="bg1"/>
              </a:solidFill>
              <a:latin typeface="Tahoma" pitchFamily="34" charset="0"/>
            </a:endParaRPr>
          </a:p>
        </p:txBody>
      </p:sp>
      <p:pic>
        <p:nvPicPr>
          <p:cNvPr id="32775" name="Picture 8"/>
          <p:cNvPicPr>
            <a:picLocks noChangeAspect="1" noChangeArrowheads="1"/>
          </p:cNvPicPr>
          <p:nvPr/>
        </p:nvPicPr>
        <p:blipFill>
          <a:blip r:embed="rId5" cstate="print"/>
          <a:srcRect l="899" t="9404" r="7373" b="7928"/>
          <a:stretch>
            <a:fillRect/>
          </a:stretch>
        </p:blipFill>
        <p:spPr bwMode="auto">
          <a:xfrm>
            <a:off x="900113" y="1982788"/>
            <a:ext cx="7993062" cy="4830762"/>
          </a:xfrm>
          <a:prstGeom prst="rect">
            <a:avLst/>
          </a:prstGeom>
          <a:noFill/>
          <a:ln w="9525">
            <a:noFill/>
            <a:miter lim="800000"/>
            <a:headEnd/>
            <a:tailEnd/>
          </a:ln>
        </p:spPr>
      </p:pic>
    </p:spTree>
  </p:cSld>
  <p:clrMapOvr>
    <a:masterClrMapping/>
  </p:clrMapOvr>
  <p:transition advClick="0"/>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250825" y="2276475"/>
            <a:ext cx="8893175" cy="1873250"/>
          </a:xfrm>
          <a:prstGeom prst="rect">
            <a:avLst/>
          </a:prstGeom>
          <a:noFill/>
          <a:ln w="9525">
            <a:noFill/>
            <a:miter lim="800000"/>
            <a:headEnd/>
            <a:tailEnd/>
          </a:ln>
        </p:spPr>
        <p:txBody>
          <a:bodyPr anchor="ctr"/>
          <a:lstStyle/>
          <a:p>
            <a:pPr marL="495300" indent="-495300"/>
            <a:r>
              <a:rPr lang="es-AR" sz="1500">
                <a:latin typeface="Tahoma" pitchFamily="34" charset="0"/>
              </a:rPr>
              <a:t>Los ACCIDENTES de empleados se encuentran dentro de SO (Salud Ocupacional) y determinan las fechas del accidente el cual se vincula con una serie de tablas que lo califican, con las LICENCIAS de días perdidos por accidente y con las VISITAS MEDICAS que hayan generado registros para el mismo.</a:t>
            </a:r>
          </a:p>
          <a:p>
            <a:pPr marL="495300" indent="-495300"/>
            <a:endParaRPr lang="es-AR" sz="1500">
              <a:latin typeface="Tahoma" pitchFamily="34" charset="0"/>
            </a:endParaRPr>
          </a:p>
          <a:p>
            <a:pPr marL="495300" indent="-495300"/>
            <a:endParaRPr lang="es-AR" sz="1500">
              <a:latin typeface="Tahoma" pitchFamily="34" charset="0"/>
            </a:endParaRPr>
          </a:p>
        </p:txBody>
      </p:sp>
      <p:sp>
        <p:nvSpPr>
          <p:cNvPr id="33795" name="Rectangle 3"/>
          <p:cNvSpPr>
            <a:spLocks noChangeArrowheads="1"/>
          </p:cNvSpPr>
          <p:nvPr/>
        </p:nvSpPr>
        <p:spPr bwMode="auto">
          <a:xfrm>
            <a:off x="2124075" y="1473200"/>
            <a:ext cx="4752975" cy="431800"/>
          </a:xfrm>
          <a:prstGeom prst="rect">
            <a:avLst/>
          </a:prstGeom>
          <a:noFill/>
          <a:ln w="9525">
            <a:solidFill>
              <a:srgbClr val="FF0000"/>
            </a:solidFill>
            <a:miter lim="800000"/>
            <a:headEnd/>
            <a:tailEnd/>
          </a:ln>
        </p:spPr>
        <p:txBody>
          <a:bodyPr>
            <a:spAutoFit/>
          </a:bodyPr>
          <a:lstStyle/>
          <a:p>
            <a:pPr algn="ctr">
              <a:lnSpc>
                <a:spcPct val="120000"/>
              </a:lnSpc>
              <a:spcAft>
                <a:spcPct val="10000"/>
              </a:spcAft>
            </a:pPr>
            <a:r>
              <a:rPr lang="es-MX" sz="1800" b="1">
                <a:latin typeface="Tahoma" pitchFamily="34" charset="0"/>
              </a:rPr>
              <a:t>Accidentes</a:t>
            </a:r>
          </a:p>
        </p:txBody>
      </p:sp>
      <p:pic>
        <p:nvPicPr>
          <p:cNvPr id="33796" name="Picture 4" descr="Viñeta roja"/>
          <p:cNvPicPr>
            <a:picLocks noChangeAspect="1" noChangeArrowheads="1"/>
          </p:cNvPicPr>
          <p:nvPr/>
        </p:nvPicPr>
        <p:blipFill>
          <a:blip r:embed="rId3" cstate="print"/>
          <a:srcRect/>
          <a:stretch>
            <a:fillRect/>
          </a:stretch>
        </p:blipFill>
        <p:spPr bwMode="auto">
          <a:xfrm>
            <a:off x="2411413" y="1620838"/>
            <a:ext cx="323850" cy="360362"/>
          </a:xfrm>
          <a:prstGeom prst="rect">
            <a:avLst/>
          </a:prstGeom>
          <a:noFill/>
          <a:ln w="9525">
            <a:noFill/>
            <a:miter lim="800000"/>
            <a:headEnd/>
            <a:tailEnd/>
          </a:ln>
        </p:spPr>
      </p:pic>
      <p:pic>
        <p:nvPicPr>
          <p:cNvPr id="33797" name="Picture 5" descr="Viñeta"/>
          <p:cNvPicPr>
            <a:picLocks noChangeAspect="1" noChangeArrowheads="1"/>
          </p:cNvPicPr>
          <p:nvPr/>
        </p:nvPicPr>
        <p:blipFill>
          <a:blip r:embed="rId4" cstate="print"/>
          <a:srcRect/>
          <a:stretch>
            <a:fillRect/>
          </a:stretch>
        </p:blipFill>
        <p:spPr bwMode="auto">
          <a:xfrm>
            <a:off x="179388" y="2060575"/>
            <a:ext cx="171450" cy="215900"/>
          </a:xfrm>
          <a:prstGeom prst="rect">
            <a:avLst/>
          </a:prstGeom>
          <a:noFill/>
          <a:ln w="9525">
            <a:noFill/>
            <a:miter lim="800000"/>
            <a:headEnd/>
            <a:tailEnd/>
          </a:ln>
        </p:spPr>
      </p:pic>
      <p:pic>
        <p:nvPicPr>
          <p:cNvPr id="33798" name="Picture 6" descr="MEMBRETE Carátula power"/>
          <p:cNvPicPr>
            <a:picLocks noChangeAspect="1" noChangeArrowheads="1"/>
          </p:cNvPicPr>
          <p:nvPr/>
        </p:nvPicPr>
        <p:blipFill>
          <a:blip r:embed="rId5" cstate="print"/>
          <a:srcRect/>
          <a:stretch>
            <a:fillRect/>
          </a:stretch>
        </p:blipFill>
        <p:spPr bwMode="auto">
          <a:xfrm>
            <a:off x="609600" y="454025"/>
            <a:ext cx="7916863" cy="841375"/>
          </a:xfrm>
          <a:prstGeom prst="rect">
            <a:avLst/>
          </a:prstGeom>
          <a:noFill/>
          <a:ln w="9525">
            <a:noFill/>
            <a:miter lim="800000"/>
            <a:headEnd/>
            <a:tailEnd/>
          </a:ln>
        </p:spPr>
      </p:pic>
      <p:sp>
        <p:nvSpPr>
          <p:cNvPr id="33799" name="Text Box 7"/>
          <p:cNvSpPr txBox="1">
            <a:spLocks noChangeArrowheads="1"/>
          </p:cNvSpPr>
          <p:nvPr/>
        </p:nvSpPr>
        <p:spPr bwMode="auto">
          <a:xfrm>
            <a:off x="1752600" y="730250"/>
            <a:ext cx="4114800" cy="396875"/>
          </a:xfrm>
          <a:prstGeom prst="rect">
            <a:avLst/>
          </a:prstGeom>
          <a:solidFill>
            <a:srgbClr val="939393"/>
          </a:solidFill>
          <a:ln w="9525">
            <a:noFill/>
            <a:miter lim="800000"/>
            <a:headEnd/>
            <a:tailEnd/>
          </a:ln>
        </p:spPr>
        <p:txBody>
          <a:bodyPr>
            <a:spAutoFit/>
          </a:bodyPr>
          <a:lstStyle/>
          <a:p>
            <a:pPr algn="ctr">
              <a:spcBef>
                <a:spcPct val="50000"/>
              </a:spcBef>
            </a:pPr>
            <a:r>
              <a:rPr lang="es-AR" sz="2000" b="1">
                <a:solidFill>
                  <a:schemeClr val="bg1"/>
                </a:solidFill>
                <a:latin typeface="Tahoma" pitchFamily="34" charset="0"/>
              </a:rPr>
              <a:t>Presentación Técnica</a:t>
            </a:r>
            <a:endParaRPr lang="es-ES" sz="2000" b="1">
              <a:solidFill>
                <a:schemeClr val="bg1"/>
              </a:solidFill>
              <a:latin typeface="Tahoma" pitchFamily="34" charset="0"/>
            </a:endParaRPr>
          </a:p>
        </p:txBody>
      </p:sp>
    </p:spTree>
  </p:cSld>
  <p:clrMapOvr>
    <a:masterClrMapping/>
  </p:clrMapOvr>
  <p:transition advClick="0"/>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323850" y="2060575"/>
            <a:ext cx="8712200" cy="4537075"/>
          </a:xfrm>
          <a:prstGeom prst="rect">
            <a:avLst/>
          </a:prstGeom>
          <a:noFill/>
          <a:ln w="9525">
            <a:noFill/>
            <a:miter lim="800000"/>
            <a:headEnd/>
            <a:tailEnd/>
          </a:ln>
        </p:spPr>
        <p:txBody>
          <a:bodyPr anchor="ctr"/>
          <a:lstStyle/>
          <a:p>
            <a:pPr marL="495300" indent="-495300">
              <a:lnSpc>
                <a:spcPct val="120000"/>
              </a:lnSpc>
              <a:spcAft>
                <a:spcPct val="10000"/>
              </a:spcAft>
            </a:pPr>
            <a:endParaRPr lang="es-MX" sz="800" b="1">
              <a:solidFill>
                <a:srgbClr val="808080"/>
              </a:solidFill>
              <a:latin typeface="Tahoma" pitchFamily="34" charset="0"/>
            </a:endParaRPr>
          </a:p>
          <a:p>
            <a:pPr marL="495300" indent="-495300">
              <a:lnSpc>
                <a:spcPct val="150000"/>
              </a:lnSpc>
              <a:spcAft>
                <a:spcPct val="10000"/>
              </a:spcAft>
            </a:pPr>
            <a:endParaRPr lang="es-MX" sz="800" b="1">
              <a:solidFill>
                <a:srgbClr val="808080"/>
              </a:solidFill>
              <a:latin typeface="Tahoma" pitchFamily="34" charset="0"/>
            </a:endParaRPr>
          </a:p>
          <a:p>
            <a:pPr marL="495300" indent="-495300">
              <a:lnSpc>
                <a:spcPct val="150000"/>
              </a:lnSpc>
              <a:spcAft>
                <a:spcPct val="10000"/>
              </a:spcAft>
              <a:buFont typeface="Wingdings" pitchFamily="2" charset="2"/>
              <a:buNone/>
            </a:pPr>
            <a:endParaRPr lang="es-MX" sz="1600">
              <a:latin typeface="Tahoma" pitchFamily="34" charset="0"/>
            </a:endParaRPr>
          </a:p>
        </p:txBody>
      </p:sp>
      <p:sp>
        <p:nvSpPr>
          <p:cNvPr id="34819" name="Rectangle 3"/>
          <p:cNvSpPr>
            <a:spLocks noChangeArrowheads="1"/>
          </p:cNvSpPr>
          <p:nvPr/>
        </p:nvSpPr>
        <p:spPr bwMode="auto">
          <a:xfrm>
            <a:off x="1619250" y="1412875"/>
            <a:ext cx="6337300" cy="431800"/>
          </a:xfrm>
          <a:prstGeom prst="rect">
            <a:avLst/>
          </a:prstGeom>
          <a:noFill/>
          <a:ln w="9525">
            <a:solidFill>
              <a:srgbClr val="FF0000"/>
            </a:solidFill>
            <a:miter lim="800000"/>
            <a:headEnd/>
            <a:tailEnd/>
          </a:ln>
        </p:spPr>
        <p:txBody>
          <a:bodyPr>
            <a:spAutoFit/>
          </a:bodyPr>
          <a:lstStyle/>
          <a:p>
            <a:pPr algn="ctr">
              <a:lnSpc>
                <a:spcPct val="120000"/>
              </a:lnSpc>
              <a:spcAft>
                <a:spcPct val="10000"/>
              </a:spcAft>
            </a:pPr>
            <a:r>
              <a:rPr lang="es-MX" sz="1800" b="1">
                <a:latin typeface="Tahoma" pitchFamily="34" charset="0"/>
              </a:rPr>
              <a:t>Modelo de Datos -  Accidentes</a:t>
            </a:r>
          </a:p>
        </p:txBody>
      </p:sp>
      <p:pic>
        <p:nvPicPr>
          <p:cNvPr id="34820" name="Picture 4" descr="Viñeta roja"/>
          <p:cNvPicPr>
            <a:picLocks noChangeAspect="1" noChangeArrowheads="1"/>
          </p:cNvPicPr>
          <p:nvPr/>
        </p:nvPicPr>
        <p:blipFill>
          <a:blip r:embed="rId3" cstate="print"/>
          <a:srcRect/>
          <a:stretch>
            <a:fillRect/>
          </a:stretch>
        </p:blipFill>
        <p:spPr bwMode="auto">
          <a:xfrm>
            <a:off x="1692275" y="1628775"/>
            <a:ext cx="323850" cy="360363"/>
          </a:xfrm>
          <a:prstGeom prst="rect">
            <a:avLst/>
          </a:prstGeom>
          <a:noFill/>
          <a:ln w="9525">
            <a:noFill/>
            <a:miter lim="800000"/>
            <a:headEnd/>
            <a:tailEnd/>
          </a:ln>
        </p:spPr>
      </p:pic>
      <p:pic>
        <p:nvPicPr>
          <p:cNvPr id="34821" name="Picture 5" descr="MEMBRETE Carátula power"/>
          <p:cNvPicPr>
            <a:picLocks noChangeAspect="1" noChangeArrowheads="1"/>
          </p:cNvPicPr>
          <p:nvPr/>
        </p:nvPicPr>
        <p:blipFill>
          <a:blip r:embed="rId4" cstate="print"/>
          <a:srcRect/>
          <a:stretch>
            <a:fillRect/>
          </a:stretch>
        </p:blipFill>
        <p:spPr bwMode="auto">
          <a:xfrm>
            <a:off x="609600" y="454025"/>
            <a:ext cx="7916863" cy="841375"/>
          </a:xfrm>
          <a:prstGeom prst="rect">
            <a:avLst/>
          </a:prstGeom>
          <a:noFill/>
          <a:ln w="9525">
            <a:noFill/>
            <a:miter lim="800000"/>
            <a:headEnd/>
            <a:tailEnd/>
          </a:ln>
        </p:spPr>
      </p:pic>
      <p:sp>
        <p:nvSpPr>
          <p:cNvPr id="34822" name="Text Box 6"/>
          <p:cNvSpPr txBox="1">
            <a:spLocks noChangeArrowheads="1"/>
          </p:cNvSpPr>
          <p:nvPr/>
        </p:nvSpPr>
        <p:spPr bwMode="auto">
          <a:xfrm>
            <a:off x="1752600" y="730250"/>
            <a:ext cx="4114800" cy="396875"/>
          </a:xfrm>
          <a:prstGeom prst="rect">
            <a:avLst/>
          </a:prstGeom>
          <a:solidFill>
            <a:srgbClr val="939393"/>
          </a:solidFill>
          <a:ln w="9525">
            <a:noFill/>
            <a:miter lim="800000"/>
            <a:headEnd/>
            <a:tailEnd/>
          </a:ln>
        </p:spPr>
        <p:txBody>
          <a:bodyPr>
            <a:spAutoFit/>
          </a:bodyPr>
          <a:lstStyle/>
          <a:p>
            <a:pPr algn="ctr">
              <a:spcBef>
                <a:spcPct val="50000"/>
              </a:spcBef>
            </a:pPr>
            <a:r>
              <a:rPr lang="es-AR" sz="2000" b="1">
                <a:solidFill>
                  <a:schemeClr val="bg1"/>
                </a:solidFill>
                <a:latin typeface="Tahoma" pitchFamily="34" charset="0"/>
              </a:rPr>
              <a:t>Presentación Técnica</a:t>
            </a:r>
            <a:endParaRPr lang="es-ES" sz="2000" b="1">
              <a:solidFill>
                <a:schemeClr val="bg1"/>
              </a:solidFill>
              <a:latin typeface="Tahoma" pitchFamily="34" charset="0"/>
            </a:endParaRPr>
          </a:p>
        </p:txBody>
      </p:sp>
      <p:pic>
        <p:nvPicPr>
          <p:cNvPr id="34823" name="Picture 8"/>
          <p:cNvPicPr>
            <a:picLocks noChangeAspect="1" noChangeArrowheads="1"/>
          </p:cNvPicPr>
          <p:nvPr/>
        </p:nvPicPr>
        <p:blipFill>
          <a:blip r:embed="rId5" cstate="print"/>
          <a:srcRect l="3676" t="15944" r="18504" b="23625"/>
          <a:stretch>
            <a:fillRect/>
          </a:stretch>
        </p:blipFill>
        <p:spPr bwMode="auto">
          <a:xfrm>
            <a:off x="468313" y="1989138"/>
            <a:ext cx="8353425" cy="4579937"/>
          </a:xfrm>
          <a:prstGeom prst="rect">
            <a:avLst/>
          </a:prstGeom>
          <a:noFill/>
          <a:ln w="9525">
            <a:noFill/>
            <a:miter lim="800000"/>
            <a:headEnd/>
            <a:tailEnd/>
          </a:ln>
        </p:spPr>
      </p:pic>
    </p:spTree>
  </p:cSld>
  <p:clrMapOvr>
    <a:masterClrMapping/>
  </p:clrMapOvr>
  <p:transition advClick="0"/>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250825" y="2276475"/>
            <a:ext cx="8893175" cy="4581525"/>
          </a:xfrm>
          <a:prstGeom prst="rect">
            <a:avLst/>
          </a:prstGeom>
          <a:noFill/>
          <a:ln w="9525">
            <a:noFill/>
            <a:miter lim="800000"/>
            <a:headEnd/>
            <a:tailEnd/>
          </a:ln>
        </p:spPr>
        <p:txBody>
          <a:bodyPr anchor="ctr"/>
          <a:lstStyle/>
          <a:p>
            <a:pPr marL="495300" indent="-495300"/>
            <a:r>
              <a:rPr lang="es-AR" sz="1500">
                <a:latin typeface="Tahoma" pitchFamily="34" charset="0"/>
              </a:rPr>
              <a:t>Las LICENCIAS de empleados se encuentran dentro de ADP (Administración de Personal y muy vinculadas a GTI (Gestión de Tiempos) y SO (Salud Ocupacional). Dentro de RH Pro X2 existen tipos de Licencias “bien conocidas” que tiene un trato especial y se podrán crear todos los tipos de licencias que se consideren necesarios.</a:t>
            </a:r>
          </a:p>
          <a:p>
            <a:pPr marL="495300" indent="-495300"/>
            <a:r>
              <a:rPr lang="es-AR" sz="1500">
                <a:latin typeface="Tahoma" pitchFamily="34" charset="0"/>
              </a:rPr>
              <a:t>Las licencias con trato especial son y con tablas complementarias especiales son:</a:t>
            </a:r>
          </a:p>
          <a:p>
            <a:pPr marL="495300" indent="-495300"/>
            <a:r>
              <a:rPr lang="es-AR" sz="1500">
                <a:latin typeface="Tahoma" pitchFamily="34" charset="0"/>
              </a:rPr>
              <a:t>	Vacaciones</a:t>
            </a:r>
          </a:p>
          <a:p>
            <a:pPr marL="495300" indent="-495300"/>
            <a:r>
              <a:rPr lang="es-AR" sz="1500">
                <a:latin typeface="Tahoma" pitchFamily="34" charset="0"/>
              </a:rPr>
              <a:t>	Enfermedad</a:t>
            </a:r>
          </a:p>
          <a:p>
            <a:pPr marL="495300" indent="-495300"/>
            <a:r>
              <a:rPr lang="es-AR" sz="1500">
                <a:latin typeface="Tahoma" pitchFamily="34" charset="0"/>
              </a:rPr>
              <a:t>	Accidentes</a:t>
            </a:r>
          </a:p>
          <a:p>
            <a:pPr marL="495300" indent="-495300"/>
            <a:r>
              <a:rPr lang="es-AR" sz="1500">
                <a:latin typeface="Tahoma" pitchFamily="34" charset="0"/>
              </a:rPr>
              <a:t>	Maternidad</a:t>
            </a:r>
          </a:p>
          <a:p>
            <a:pPr marL="495300" indent="-495300"/>
            <a:r>
              <a:rPr lang="es-AR" sz="1500">
                <a:latin typeface="Tahoma" pitchFamily="34" charset="0"/>
              </a:rPr>
              <a:t>	Lactancia</a:t>
            </a:r>
          </a:p>
          <a:p>
            <a:pPr marL="495300" indent="-495300"/>
            <a:r>
              <a:rPr lang="es-AR" sz="1500">
                <a:latin typeface="Tahoma" pitchFamily="34" charset="0"/>
              </a:rPr>
              <a:t>Adicionalmente la GIV (Gestión Integral de Vacaciones) tiene un proceso especial que contempla:</a:t>
            </a:r>
          </a:p>
          <a:p>
            <a:pPr marL="495300" indent="-495300"/>
            <a:r>
              <a:rPr lang="es-AR" sz="1500">
                <a:latin typeface="Tahoma" pitchFamily="34" charset="0"/>
              </a:rPr>
              <a:t>	Cuenta Corriente de Días Correspondientes por Período Vacacional</a:t>
            </a:r>
          </a:p>
          <a:p>
            <a:pPr marL="495300" indent="-495300"/>
            <a:r>
              <a:rPr lang="es-AR" sz="1500">
                <a:latin typeface="Tahoma" pitchFamily="34" charset="0"/>
              </a:rPr>
              <a:t>	Pedidos de Vacaciones</a:t>
            </a:r>
          </a:p>
          <a:p>
            <a:pPr marL="495300" indent="-495300"/>
            <a:r>
              <a:rPr lang="es-AR" sz="1500">
                <a:latin typeface="Tahoma" pitchFamily="34" charset="0"/>
              </a:rPr>
              <a:t>	Notificaciones</a:t>
            </a:r>
          </a:p>
          <a:p>
            <a:pPr marL="495300" indent="-495300"/>
            <a:r>
              <a:rPr lang="es-AR" sz="1500">
                <a:latin typeface="Tahoma" pitchFamily="34" charset="0"/>
              </a:rPr>
              <a:t>	Cuenta Corriente de Días de Pago y Descuento de Vacaciones</a:t>
            </a:r>
          </a:p>
          <a:p>
            <a:pPr marL="495300" indent="-495300"/>
            <a:endParaRPr lang="es-AR" sz="1500">
              <a:latin typeface="Tahoma" pitchFamily="34" charset="0"/>
            </a:endParaRPr>
          </a:p>
          <a:p>
            <a:pPr marL="495300" indent="-495300"/>
            <a:endParaRPr lang="es-AR" sz="1500">
              <a:latin typeface="Tahoma" pitchFamily="34" charset="0"/>
            </a:endParaRPr>
          </a:p>
        </p:txBody>
      </p:sp>
      <p:sp>
        <p:nvSpPr>
          <p:cNvPr id="35843" name="Rectangle 3"/>
          <p:cNvSpPr>
            <a:spLocks noChangeArrowheads="1"/>
          </p:cNvSpPr>
          <p:nvPr/>
        </p:nvSpPr>
        <p:spPr bwMode="auto">
          <a:xfrm>
            <a:off x="2124075" y="1473200"/>
            <a:ext cx="4752975" cy="431800"/>
          </a:xfrm>
          <a:prstGeom prst="rect">
            <a:avLst/>
          </a:prstGeom>
          <a:noFill/>
          <a:ln w="9525">
            <a:solidFill>
              <a:srgbClr val="FF0000"/>
            </a:solidFill>
            <a:miter lim="800000"/>
            <a:headEnd/>
            <a:tailEnd/>
          </a:ln>
        </p:spPr>
        <p:txBody>
          <a:bodyPr>
            <a:spAutoFit/>
          </a:bodyPr>
          <a:lstStyle/>
          <a:p>
            <a:pPr algn="ctr">
              <a:lnSpc>
                <a:spcPct val="120000"/>
              </a:lnSpc>
              <a:spcAft>
                <a:spcPct val="10000"/>
              </a:spcAft>
            </a:pPr>
            <a:r>
              <a:rPr lang="es-MX" sz="1800" b="1">
                <a:latin typeface="Tahoma" pitchFamily="34" charset="0"/>
              </a:rPr>
              <a:t>Licencias y Vacaciones</a:t>
            </a:r>
          </a:p>
        </p:txBody>
      </p:sp>
      <p:pic>
        <p:nvPicPr>
          <p:cNvPr id="35844" name="Picture 4" descr="Viñeta roja"/>
          <p:cNvPicPr>
            <a:picLocks noChangeAspect="1" noChangeArrowheads="1"/>
          </p:cNvPicPr>
          <p:nvPr/>
        </p:nvPicPr>
        <p:blipFill>
          <a:blip r:embed="rId3" cstate="print"/>
          <a:srcRect/>
          <a:stretch>
            <a:fillRect/>
          </a:stretch>
        </p:blipFill>
        <p:spPr bwMode="auto">
          <a:xfrm>
            <a:off x="2411413" y="1620838"/>
            <a:ext cx="323850" cy="360362"/>
          </a:xfrm>
          <a:prstGeom prst="rect">
            <a:avLst/>
          </a:prstGeom>
          <a:noFill/>
          <a:ln w="9525">
            <a:noFill/>
            <a:miter lim="800000"/>
            <a:headEnd/>
            <a:tailEnd/>
          </a:ln>
        </p:spPr>
      </p:pic>
      <p:pic>
        <p:nvPicPr>
          <p:cNvPr id="35845" name="Picture 5" descr="Viñeta"/>
          <p:cNvPicPr>
            <a:picLocks noChangeAspect="1" noChangeArrowheads="1"/>
          </p:cNvPicPr>
          <p:nvPr/>
        </p:nvPicPr>
        <p:blipFill>
          <a:blip r:embed="rId4" cstate="print"/>
          <a:srcRect/>
          <a:stretch>
            <a:fillRect/>
          </a:stretch>
        </p:blipFill>
        <p:spPr bwMode="auto">
          <a:xfrm>
            <a:off x="179388" y="2060575"/>
            <a:ext cx="171450" cy="215900"/>
          </a:xfrm>
          <a:prstGeom prst="rect">
            <a:avLst/>
          </a:prstGeom>
          <a:noFill/>
          <a:ln w="9525">
            <a:noFill/>
            <a:miter lim="800000"/>
            <a:headEnd/>
            <a:tailEnd/>
          </a:ln>
        </p:spPr>
      </p:pic>
      <p:pic>
        <p:nvPicPr>
          <p:cNvPr id="35846" name="Picture 6" descr="MEMBRETE Carátula power"/>
          <p:cNvPicPr>
            <a:picLocks noChangeAspect="1" noChangeArrowheads="1"/>
          </p:cNvPicPr>
          <p:nvPr/>
        </p:nvPicPr>
        <p:blipFill>
          <a:blip r:embed="rId5" cstate="print"/>
          <a:srcRect/>
          <a:stretch>
            <a:fillRect/>
          </a:stretch>
        </p:blipFill>
        <p:spPr bwMode="auto">
          <a:xfrm>
            <a:off x="609600" y="454025"/>
            <a:ext cx="7916863" cy="841375"/>
          </a:xfrm>
          <a:prstGeom prst="rect">
            <a:avLst/>
          </a:prstGeom>
          <a:noFill/>
          <a:ln w="9525">
            <a:noFill/>
            <a:miter lim="800000"/>
            <a:headEnd/>
            <a:tailEnd/>
          </a:ln>
        </p:spPr>
      </p:pic>
      <p:sp>
        <p:nvSpPr>
          <p:cNvPr id="35847" name="Text Box 7"/>
          <p:cNvSpPr txBox="1">
            <a:spLocks noChangeArrowheads="1"/>
          </p:cNvSpPr>
          <p:nvPr/>
        </p:nvSpPr>
        <p:spPr bwMode="auto">
          <a:xfrm>
            <a:off x="1752600" y="730250"/>
            <a:ext cx="4114800" cy="396875"/>
          </a:xfrm>
          <a:prstGeom prst="rect">
            <a:avLst/>
          </a:prstGeom>
          <a:solidFill>
            <a:srgbClr val="939393"/>
          </a:solidFill>
          <a:ln w="9525">
            <a:noFill/>
            <a:miter lim="800000"/>
            <a:headEnd/>
            <a:tailEnd/>
          </a:ln>
        </p:spPr>
        <p:txBody>
          <a:bodyPr>
            <a:spAutoFit/>
          </a:bodyPr>
          <a:lstStyle/>
          <a:p>
            <a:pPr algn="ctr">
              <a:spcBef>
                <a:spcPct val="50000"/>
              </a:spcBef>
            </a:pPr>
            <a:r>
              <a:rPr lang="es-AR" sz="2000" b="1">
                <a:solidFill>
                  <a:schemeClr val="bg1"/>
                </a:solidFill>
                <a:latin typeface="Tahoma" pitchFamily="34" charset="0"/>
              </a:rPr>
              <a:t>Presentación Técnica</a:t>
            </a:r>
            <a:endParaRPr lang="es-ES" sz="2000" b="1">
              <a:solidFill>
                <a:schemeClr val="bg1"/>
              </a:solidFill>
              <a:latin typeface="Tahoma" pitchFamily="34" charset="0"/>
            </a:endParaRPr>
          </a:p>
        </p:txBody>
      </p:sp>
    </p:spTree>
  </p:cSld>
  <p:clrMapOvr>
    <a:masterClrMapping/>
  </p:clrMapOvr>
  <p:transition advClick="0"/>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323850" y="2060575"/>
            <a:ext cx="8712200" cy="4537075"/>
          </a:xfrm>
          <a:prstGeom prst="rect">
            <a:avLst/>
          </a:prstGeom>
          <a:noFill/>
          <a:ln w="9525">
            <a:noFill/>
            <a:miter lim="800000"/>
            <a:headEnd/>
            <a:tailEnd/>
          </a:ln>
        </p:spPr>
        <p:txBody>
          <a:bodyPr anchor="ctr"/>
          <a:lstStyle/>
          <a:p>
            <a:pPr marL="495300" indent="-495300">
              <a:lnSpc>
                <a:spcPct val="120000"/>
              </a:lnSpc>
              <a:spcAft>
                <a:spcPct val="10000"/>
              </a:spcAft>
            </a:pPr>
            <a:endParaRPr lang="es-MX" sz="800" b="1">
              <a:solidFill>
                <a:srgbClr val="808080"/>
              </a:solidFill>
              <a:latin typeface="Tahoma" pitchFamily="34" charset="0"/>
            </a:endParaRPr>
          </a:p>
          <a:p>
            <a:pPr marL="495300" indent="-495300">
              <a:lnSpc>
                <a:spcPct val="150000"/>
              </a:lnSpc>
              <a:spcAft>
                <a:spcPct val="10000"/>
              </a:spcAft>
            </a:pPr>
            <a:endParaRPr lang="es-MX" sz="800" b="1">
              <a:solidFill>
                <a:srgbClr val="808080"/>
              </a:solidFill>
              <a:latin typeface="Tahoma" pitchFamily="34" charset="0"/>
            </a:endParaRPr>
          </a:p>
          <a:p>
            <a:pPr marL="495300" indent="-495300">
              <a:lnSpc>
                <a:spcPct val="150000"/>
              </a:lnSpc>
              <a:spcAft>
                <a:spcPct val="10000"/>
              </a:spcAft>
              <a:buFont typeface="Wingdings" pitchFamily="2" charset="2"/>
              <a:buNone/>
            </a:pPr>
            <a:endParaRPr lang="es-MX" sz="1600">
              <a:latin typeface="Tahoma" pitchFamily="34" charset="0"/>
            </a:endParaRPr>
          </a:p>
        </p:txBody>
      </p:sp>
      <p:sp>
        <p:nvSpPr>
          <p:cNvPr id="36867" name="Rectangle 3"/>
          <p:cNvSpPr>
            <a:spLocks noChangeArrowheads="1"/>
          </p:cNvSpPr>
          <p:nvPr/>
        </p:nvSpPr>
        <p:spPr bwMode="auto">
          <a:xfrm>
            <a:off x="1619250" y="1412875"/>
            <a:ext cx="6337300" cy="431800"/>
          </a:xfrm>
          <a:prstGeom prst="rect">
            <a:avLst/>
          </a:prstGeom>
          <a:noFill/>
          <a:ln w="9525">
            <a:solidFill>
              <a:srgbClr val="FF0000"/>
            </a:solidFill>
            <a:miter lim="800000"/>
            <a:headEnd/>
            <a:tailEnd/>
          </a:ln>
        </p:spPr>
        <p:txBody>
          <a:bodyPr>
            <a:spAutoFit/>
          </a:bodyPr>
          <a:lstStyle/>
          <a:p>
            <a:pPr algn="ctr">
              <a:lnSpc>
                <a:spcPct val="120000"/>
              </a:lnSpc>
              <a:spcAft>
                <a:spcPct val="10000"/>
              </a:spcAft>
            </a:pPr>
            <a:r>
              <a:rPr lang="es-MX" sz="1800" b="1">
                <a:latin typeface="Tahoma" pitchFamily="34" charset="0"/>
              </a:rPr>
              <a:t>Modelo de Datos -  Licencias</a:t>
            </a:r>
          </a:p>
        </p:txBody>
      </p:sp>
      <p:pic>
        <p:nvPicPr>
          <p:cNvPr id="36868" name="Picture 4" descr="Viñeta roja"/>
          <p:cNvPicPr>
            <a:picLocks noChangeAspect="1" noChangeArrowheads="1"/>
          </p:cNvPicPr>
          <p:nvPr/>
        </p:nvPicPr>
        <p:blipFill>
          <a:blip r:embed="rId3" cstate="print"/>
          <a:srcRect/>
          <a:stretch>
            <a:fillRect/>
          </a:stretch>
        </p:blipFill>
        <p:spPr bwMode="auto">
          <a:xfrm>
            <a:off x="1692275" y="1628775"/>
            <a:ext cx="323850" cy="360363"/>
          </a:xfrm>
          <a:prstGeom prst="rect">
            <a:avLst/>
          </a:prstGeom>
          <a:noFill/>
          <a:ln w="9525">
            <a:noFill/>
            <a:miter lim="800000"/>
            <a:headEnd/>
            <a:tailEnd/>
          </a:ln>
        </p:spPr>
      </p:pic>
      <p:pic>
        <p:nvPicPr>
          <p:cNvPr id="36869" name="Picture 5" descr="MEMBRETE Carátula power"/>
          <p:cNvPicPr>
            <a:picLocks noChangeAspect="1" noChangeArrowheads="1"/>
          </p:cNvPicPr>
          <p:nvPr/>
        </p:nvPicPr>
        <p:blipFill>
          <a:blip r:embed="rId4" cstate="print"/>
          <a:srcRect/>
          <a:stretch>
            <a:fillRect/>
          </a:stretch>
        </p:blipFill>
        <p:spPr bwMode="auto">
          <a:xfrm>
            <a:off x="609600" y="454025"/>
            <a:ext cx="7916863" cy="841375"/>
          </a:xfrm>
          <a:prstGeom prst="rect">
            <a:avLst/>
          </a:prstGeom>
          <a:noFill/>
          <a:ln w="9525">
            <a:noFill/>
            <a:miter lim="800000"/>
            <a:headEnd/>
            <a:tailEnd/>
          </a:ln>
        </p:spPr>
      </p:pic>
      <p:sp>
        <p:nvSpPr>
          <p:cNvPr id="36870" name="Text Box 6"/>
          <p:cNvSpPr txBox="1">
            <a:spLocks noChangeArrowheads="1"/>
          </p:cNvSpPr>
          <p:nvPr/>
        </p:nvSpPr>
        <p:spPr bwMode="auto">
          <a:xfrm>
            <a:off x="1752600" y="730250"/>
            <a:ext cx="4114800" cy="396875"/>
          </a:xfrm>
          <a:prstGeom prst="rect">
            <a:avLst/>
          </a:prstGeom>
          <a:solidFill>
            <a:srgbClr val="939393"/>
          </a:solidFill>
          <a:ln w="9525">
            <a:noFill/>
            <a:miter lim="800000"/>
            <a:headEnd/>
            <a:tailEnd/>
          </a:ln>
        </p:spPr>
        <p:txBody>
          <a:bodyPr>
            <a:spAutoFit/>
          </a:bodyPr>
          <a:lstStyle/>
          <a:p>
            <a:pPr algn="ctr">
              <a:spcBef>
                <a:spcPct val="50000"/>
              </a:spcBef>
            </a:pPr>
            <a:r>
              <a:rPr lang="es-AR" sz="2000" b="1">
                <a:solidFill>
                  <a:schemeClr val="bg1"/>
                </a:solidFill>
                <a:latin typeface="Tahoma" pitchFamily="34" charset="0"/>
              </a:rPr>
              <a:t>Presentación Técnica</a:t>
            </a:r>
            <a:endParaRPr lang="es-ES" sz="2000" b="1">
              <a:solidFill>
                <a:schemeClr val="bg1"/>
              </a:solidFill>
              <a:latin typeface="Tahoma" pitchFamily="34" charset="0"/>
            </a:endParaRPr>
          </a:p>
        </p:txBody>
      </p:sp>
      <p:pic>
        <p:nvPicPr>
          <p:cNvPr id="36871" name="Picture 8"/>
          <p:cNvPicPr>
            <a:picLocks noChangeAspect="1" noChangeArrowheads="1"/>
          </p:cNvPicPr>
          <p:nvPr/>
        </p:nvPicPr>
        <p:blipFill>
          <a:blip r:embed="rId5" cstate="print"/>
          <a:srcRect l="4596" t="10706" r="1817" b="5295"/>
          <a:stretch>
            <a:fillRect/>
          </a:stretch>
        </p:blipFill>
        <p:spPr bwMode="auto">
          <a:xfrm>
            <a:off x="827088" y="1989138"/>
            <a:ext cx="7632700" cy="4833937"/>
          </a:xfrm>
          <a:prstGeom prst="rect">
            <a:avLst/>
          </a:prstGeom>
          <a:noFill/>
          <a:ln w="9525">
            <a:noFill/>
            <a:miter lim="800000"/>
            <a:headEnd/>
            <a:tailEnd/>
          </a:ln>
        </p:spPr>
      </p:pic>
    </p:spTree>
  </p:cSld>
  <p:clrMapOvr>
    <a:masterClrMapping/>
  </p:clrMapOvr>
  <p:transition advClick="0"/>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323850" y="2060575"/>
            <a:ext cx="8712200" cy="4537075"/>
          </a:xfrm>
          <a:prstGeom prst="rect">
            <a:avLst/>
          </a:prstGeom>
          <a:noFill/>
          <a:ln w="9525">
            <a:noFill/>
            <a:miter lim="800000"/>
            <a:headEnd/>
            <a:tailEnd/>
          </a:ln>
        </p:spPr>
        <p:txBody>
          <a:bodyPr anchor="ctr"/>
          <a:lstStyle/>
          <a:p>
            <a:pPr marL="495300" indent="-495300">
              <a:lnSpc>
                <a:spcPct val="120000"/>
              </a:lnSpc>
              <a:spcAft>
                <a:spcPct val="10000"/>
              </a:spcAft>
            </a:pPr>
            <a:endParaRPr lang="es-MX" sz="800" b="1">
              <a:solidFill>
                <a:srgbClr val="808080"/>
              </a:solidFill>
              <a:latin typeface="Tahoma" pitchFamily="34" charset="0"/>
            </a:endParaRPr>
          </a:p>
          <a:p>
            <a:pPr marL="495300" indent="-495300">
              <a:lnSpc>
                <a:spcPct val="150000"/>
              </a:lnSpc>
              <a:spcAft>
                <a:spcPct val="10000"/>
              </a:spcAft>
            </a:pPr>
            <a:endParaRPr lang="es-MX" sz="800" b="1">
              <a:solidFill>
                <a:srgbClr val="808080"/>
              </a:solidFill>
              <a:latin typeface="Tahoma" pitchFamily="34" charset="0"/>
            </a:endParaRPr>
          </a:p>
          <a:p>
            <a:pPr marL="495300" indent="-495300">
              <a:lnSpc>
                <a:spcPct val="150000"/>
              </a:lnSpc>
              <a:spcAft>
                <a:spcPct val="10000"/>
              </a:spcAft>
              <a:buFont typeface="Wingdings" pitchFamily="2" charset="2"/>
              <a:buNone/>
            </a:pPr>
            <a:endParaRPr lang="es-MX" sz="1600">
              <a:latin typeface="Tahoma" pitchFamily="34" charset="0"/>
            </a:endParaRPr>
          </a:p>
        </p:txBody>
      </p:sp>
      <p:sp>
        <p:nvSpPr>
          <p:cNvPr id="37891" name="Rectangle 3"/>
          <p:cNvSpPr>
            <a:spLocks noChangeArrowheads="1"/>
          </p:cNvSpPr>
          <p:nvPr/>
        </p:nvSpPr>
        <p:spPr bwMode="auto">
          <a:xfrm>
            <a:off x="1619250" y="1412875"/>
            <a:ext cx="6337300" cy="431800"/>
          </a:xfrm>
          <a:prstGeom prst="rect">
            <a:avLst/>
          </a:prstGeom>
          <a:noFill/>
          <a:ln w="9525">
            <a:solidFill>
              <a:srgbClr val="FF0000"/>
            </a:solidFill>
            <a:miter lim="800000"/>
            <a:headEnd/>
            <a:tailEnd/>
          </a:ln>
        </p:spPr>
        <p:txBody>
          <a:bodyPr>
            <a:spAutoFit/>
          </a:bodyPr>
          <a:lstStyle/>
          <a:p>
            <a:pPr algn="ctr">
              <a:lnSpc>
                <a:spcPct val="120000"/>
              </a:lnSpc>
              <a:spcAft>
                <a:spcPct val="10000"/>
              </a:spcAft>
            </a:pPr>
            <a:r>
              <a:rPr lang="es-MX" sz="1800" b="1">
                <a:latin typeface="Tahoma" pitchFamily="34" charset="0"/>
              </a:rPr>
              <a:t>Modelo de Datos -  Licencias</a:t>
            </a:r>
          </a:p>
        </p:txBody>
      </p:sp>
      <p:pic>
        <p:nvPicPr>
          <p:cNvPr id="37892" name="Picture 4" descr="Viñeta roja"/>
          <p:cNvPicPr>
            <a:picLocks noChangeAspect="1" noChangeArrowheads="1"/>
          </p:cNvPicPr>
          <p:nvPr/>
        </p:nvPicPr>
        <p:blipFill>
          <a:blip r:embed="rId3" cstate="print"/>
          <a:srcRect/>
          <a:stretch>
            <a:fillRect/>
          </a:stretch>
        </p:blipFill>
        <p:spPr bwMode="auto">
          <a:xfrm>
            <a:off x="1692275" y="1628775"/>
            <a:ext cx="323850" cy="360363"/>
          </a:xfrm>
          <a:prstGeom prst="rect">
            <a:avLst/>
          </a:prstGeom>
          <a:noFill/>
          <a:ln w="9525">
            <a:noFill/>
            <a:miter lim="800000"/>
            <a:headEnd/>
            <a:tailEnd/>
          </a:ln>
        </p:spPr>
      </p:pic>
      <p:pic>
        <p:nvPicPr>
          <p:cNvPr id="37893" name="Picture 5" descr="MEMBRETE Carátula power"/>
          <p:cNvPicPr>
            <a:picLocks noChangeAspect="1" noChangeArrowheads="1"/>
          </p:cNvPicPr>
          <p:nvPr/>
        </p:nvPicPr>
        <p:blipFill>
          <a:blip r:embed="rId4" cstate="print"/>
          <a:srcRect/>
          <a:stretch>
            <a:fillRect/>
          </a:stretch>
        </p:blipFill>
        <p:spPr bwMode="auto">
          <a:xfrm>
            <a:off x="609600" y="454025"/>
            <a:ext cx="7916863" cy="841375"/>
          </a:xfrm>
          <a:prstGeom prst="rect">
            <a:avLst/>
          </a:prstGeom>
          <a:noFill/>
          <a:ln w="9525">
            <a:noFill/>
            <a:miter lim="800000"/>
            <a:headEnd/>
            <a:tailEnd/>
          </a:ln>
        </p:spPr>
      </p:pic>
      <p:sp>
        <p:nvSpPr>
          <p:cNvPr id="37894" name="Text Box 6"/>
          <p:cNvSpPr txBox="1">
            <a:spLocks noChangeArrowheads="1"/>
          </p:cNvSpPr>
          <p:nvPr/>
        </p:nvSpPr>
        <p:spPr bwMode="auto">
          <a:xfrm>
            <a:off x="1752600" y="730250"/>
            <a:ext cx="4114800" cy="396875"/>
          </a:xfrm>
          <a:prstGeom prst="rect">
            <a:avLst/>
          </a:prstGeom>
          <a:solidFill>
            <a:srgbClr val="939393"/>
          </a:solidFill>
          <a:ln w="9525">
            <a:noFill/>
            <a:miter lim="800000"/>
            <a:headEnd/>
            <a:tailEnd/>
          </a:ln>
        </p:spPr>
        <p:txBody>
          <a:bodyPr>
            <a:spAutoFit/>
          </a:bodyPr>
          <a:lstStyle/>
          <a:p>
            <a:pPr algn="ctr">
              <a:spcBef>
                <a:spcPct val="50000"/>
              </a:spcBef>
            </a:pPr>
            <a:r>
              <a:rPr lang="es-AR" sz="2000" b="1">
                <a:solidFill>
                  <a:schemeClr val="bg1"/>
                </a:solidFill>
                <a:latin typeface="Tahoma" pitchFamily="34" charset="0"/>
              </a:rPr>
              <a:t>Presentación Técnica</a:t>
            </a:r>
            <a:endParaRPr lang="es-ES" sz="2000" b="1">
              <a:solidFill>
                <a:schemeClr val="bg1"/>
              </a:solidFill>
              <a:latin typeface="Tahoma" pitchFamily="34" charset="0"/>
            </a:endParaRPr>
          </a:p>
        </p:txBody>
      </p:sp>
      <p:pic>
        <p:nvPicPr>
          <p:cNvPr id="37895" name="Picture 8" descr="ERD_accid_licen_visitas"/>
          <p:cNvPicPr>
            <a:picLocks noChangeAspect="1" noChangeArrowheads="1"/>
          </p:cNvPicPr>
          <p:nvPr/>
        </p:nvPicPr>
        <p:blipFill>
          <a:blip r:embed="rId5" cstate="print"/>
          <a:srcRect/>
          <a:stretch>
            <a:fillRect/>
          </a:stretch>
        </p:blipFill>
        <p:spPr bwMode="auto">
          <a:xfrm>
            <a:off x="684213" y="1963738"/>
            <a:ext cx="8066087" cy="4894262"/>
          </a:xfrm>
          <a:prstGeom prst="rect">
            <a:avLst/>
          </a:prstGeom>
          <a:noFill/>
          <a:ln w="9525">
            <a:noFill/>
            <a:miter lim="800000"/>
            <a:headEnd/>
            <a:tailEnd/>
          </a:ln>
        </p:spPr>
      </p:pic>
    </p:spTree>
  </p:cSld>
  <p:clrMapOvr>
    <a:masterClrMapping/>
  </p:clrMapOvr>
  <p:transition advClick="0"/>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250825" y="2276475"/>
            <a:ext cx="8893175" cy="3457575"/>
          </a:xfrm>
          <a:prstGeom prst="rect">
            <a:avLst/>
          </a:prstGeom>
          <a:noFill/>
          <a:ln w="9525">
            <a:noFill/>
            <a:miter lim="800000"/>
            <a:headEnd/>
            <a:tailEnd/>
          </a:ln>
        </p:spPr>
        <p:txBody>
          <a:bodyPr anchor="ctr"/>
          <a:lstStyle/>
          <a:p>
            <a:pPr marL="495300" indent="-495300"/>
            <a:r>
              <a:rPr lang="es-AR" sz="1500">
                <a:latin typeface="Tahoma" pitchFamily="34" charset="0"/>
              </a:rPr>
              <a:t>La AUDITORIA en RH Pro contempla una configuración de ACCIONES a auditar que en caso de estar activas generan un LOG en la tabla de AUDITORIA a través de los TRIGGERS de la base de datos al llamar al STORE PROCEDURE provisto a tal fin.</a:t>
            </a:r>
          </a:p>
          <a:p>
            <a:pPr marL="495300" indent="-495300"/>
            <a:endParaRPr lang="es-AR" sz="1500">
              <a:latin typeface="Tahoma" pitchFamily="34" charset="0"/>
            </a:endParaRPr>
          </a:p>
          <a:p>
            <a:pPr marL="495300" indent="-495300"/>
            <a:r>
              <a:rPr lang="es-AR" sz="1500">
                <a:latin typeface="Tahoma" pitchFamily="34" charset="0"/>
              </a:rPr>
              <a:t>Los Reportes de Auditoria son generados con el AppSrv con lo vual generan un reporte histórico.</a:t>
            </a:r>
          </a:p>
          <a:p>
            <a:pPr marL="495300" indent="-495300"/>
            <a:endParaRPr lang="es-AR" sz="1500">
              <a:latin typeface="Tahoma" pitchFamily="34" charset="0"/>
            </a:endParaRPr>
          </a:p>
          <a:p>
            <a:pPr marL="495300" indent="-495300"/>
            <a:r>
              <a:rPr lang="es-AR" sz="1500">
                <a:latin typeface="Tahoma" pitchFamily="34" charset="0"/>
              </a:rPr>
              <a:t>En Caso de querer generar mas acciones de auditoría se debe agregar el registro y con el ID generado desde el TRIGGER correspondiente de la base de datos se debe invocar el STORE PROCEDURE con el ID de la ACCION creada.</a:t>
            </a:r>
          </a:p>
        </p:txBody>
      </p:sp>
      <p:sp>
        <p:nvSpPr>
          <p:cNvPr id="38915" name="Rectangle 3"/>
          <p:cNvSpPr>
            <a:spLocks noChangeArrowheads="1"/>
          </p:cNvSpPr>
          <p:nvPr/>
        </p:nvSpPr>
        <p:spPr bwMode="auto">
          <a:xfrm>
            <a:off x="2124075" y="1473200"/>
            <a:ext cx="4752975" cy="431800"/>
          </a:xfrm>
          <a:prstGeom prst="rect">
            <a:avLst/>
          </a:prstGeom>
          <a:noFill/>
          <a:ln w="9525">
            <a:solidFill>
              <a:srgbClr val="FF0000"/>
            </a:solidFill>
            <a:miter lim="800000"/>
            <a:headEnd/>
            <a:tailEnd/>
          </a:ln>
        </p:spPr>
        <p:txBody>
          <a:bodyPr>
            <a:spAutoFit/>
          </a:bodyPr>
          <a:lstStyle/>
          <a:p>
            <a:pPr algn="ctr">
              <a:lnSpc>
                <a:spcPct val="120000"/>
              </a:lnSpc>
              <a:spcAft>
                <a:spcPct val="10000"/>
              </a:spcAft>
            </a:pPr>
            <a:r>
              <a:rPr lang="es-MX" sz="1800" b="1">
                <a:latin typeface="Tahoma" pitchFamily="34" charset="0"/>
              </a:rPr>
              <a:t>Auditoria</a:t>
            </a:r>
          </a:p>
        </p:txBody>
      </p:sp>
      <p:pic>
        <p:nvPicPr>
          <p:cNvPr id="38916" name="Picture 4" descr="Viñeta roja"/>
          <p:cNvPicPr>
            <a:picLocks noChangeAspect="1" noChangeArrowheads="1"/>
          </p:cNvPicPr>
          <p:nvPr/>
        </p:nvPicPr>
        <p:blipFill>
          <a:blip r:embed="rId3" cstate="print"/>
          <a:srcRect/>
          <a:stretch>
            <a:fillRect/>
          </a:stretch>
        </p:blipFill>
        <p:spPr bwMode="auto">
          <a:xfrm>
            <a:off x="2411413" y="1620838"/>
            <a:ext cx="323850" cy="360362"/>
          </a:xfrm>
          <a:prstGeom prst="rect">
            <a:avLst/>
          </a:prstGeom>
          <a:noFill/>
          <a:ln w="9525">
            <a:noFill/>
            <a:miter lim="800000"/>
            <a:headEnd/>
            <a:tailEnd/>
          </a:ln>
        </p:spPr>
      </p:pic>
      <p:pic>
        <p:nvPicPr>
          <p:cNvPr id="38917" name="Picture 5" descr="Viñeta"/>
          <p:cNvPicPr>
            <a:picLocks noChangeAspect="1" noChangeArrowheads="1"/>
          </p:cNvPicPr>
          <p:nvPr/>
        </p:nvPicPr>
        <p:blipFill>
          <a:blip r:embed="rId4" cstate="print"/>
          <a:srcRect/>
          <a:stretch>
            <a:fillRect/>
          </a:stretch>
        </p:blipFill>
        <p:spPr bwMode="auto">
          <a:xfrm>
            <a:off x="179388" y="2060575"/>
            <a:ext cx="171450" cy="215900"/>
          </a:xfrm>
          <a:prstGeom prst="rect">
            <a:avLst/>
          </a:prstGeom>
          <a:noFill/>
          <a:ln w="9525">
            <a:noFill/>
            <a:miter lim="800000"/>
            <a:headEnd/>
            <a:tailEnd/>
          </a:ln>
        </p:spPr>
      </p:pic>
      <p:pic>
        <p:nvPicPr>
          <p:cNvPr id="38918" name="Picture 6" descr="MEMBRETE Carátula power"/>
          <p:cNvPicPr>
            <a:picLocks noChangeAspect="1" noChangeArrowheads="1"/>
          </p:cNvPicPr>
          <p:nvPr/>
        </p:nvPicPr>
        <p:blipFill>
          <a:blip r:embed="rId5" cstate="print"/>
          <a:srcRect/>
          <a:stretch>
            <a:fillRect/>
          </a:stretch>
        </p:blipFill>
        <p:spPr bwMode="auto">
          <a:xfrm>
            <a:off x="609600" y="454025"/>
            <a:ext cx="7916863" cy="841375"/>
          </a:xfrm>
          <a:prstGeom prst="rect">
            <a:avLst/>
          </a:prstGeom>
          <a:noFill/>
          <a:ln w="9525">
            <a:noFill/>
            <a:miter lim="800000"/>
            <a:headEnd/>
            <a:tailEnd/>
          </a:ln>
        </p:spPr>
      </p:pic>
      <p:sp>
        <p:nvSpPr>
          <p:cNvPr id="38919" name="Text Box 7"/>
          <p:cNvSpPr txBox="1">
            <a:spLocks noChangeArrowheads="1"/>
          </p:cNvSpPr>
          <p:nvPr/>
        </p:nvSpPr>
        <p:spPr bwMode="auto">
          <a:xfrm>
            <a:off x="1752600" y="730250"/>
            <a:ext cx="4114800" cy="396875"/>
          </a:xfrm>
          <a:prstGeom prst="rect">
            <a:avLst/>
          </a:prstGeom>
          <a:solidFill>
            <a:srgbClr val="939393"/>
          </a:solidFill>
          <a:ln w="9525">
            <a:noFill/>
            <a:miter lim="800000"/>
            <a:headEnd/>
            <a:tailEnd/>
          </a:ln>
        </p:spPr>
        <p:txBody>
          <a:bodyPr>
            <a:spAutoFit/>
          </a:bodyPr>
          <a:lstStyle/>
          <a:p>
            <a:pPr algn="ctr">
              <a:spcBef>
                <a:spcPct val="50000"/>
              </a:spcBef>
            </a:pPr>
            <a:r>
              <a:rPr lang="es-AR" sz="2000" b="1">
                <a:solidFill>
                  <a:schemeClr val="bg1"/>
                </a:solidFill>
                <a:latin typeface="Tahoma" pitchFamily="34" charset="0"/>
              </a:rPr>
              <a:t>Presentación Técnica</a:t>
            </a:r>
            <a:endParaRPr lang="es-ES" sz="2000" b="1">
              <a:solidFill>
                <a:schemeClr val="bg1"/>
              </a:solidFill>
              <a:latin typeface="Tahoma" pitchFamily="34" charset="0"/>
            </a:endParaRPr>
          </a:p>
        </p:txBody>
      </p:sp>
    </p:spTree>
  </p:cSld>
  <p:clrMapOvr>
    <a:masterClrMapping/>
  </p:clrMapOvr>
  <p:transition advClick="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MEMBRETE Carátula power"/>
          <p:cNvPicPr>
            <a:picLocks noChangeAspect="1" noChangeArrowheads="1"/>
          </p:cNvPicPr>
          <p:nvPr/>
        </p:nvPicPr>
        <p:blipFill>
          <a:blip r:embed="rId3" cstate="print"/>
          <a:srcRect/>
          <a:stretch>
            <a:fillRect/>
          </a:stretch>
        </p:blipFill>
        <p:spPr bwMode="auto">
          <a:xfrm>
            <a:off x="615950" y="404813"/>
            <a:ext cx="7916863" cy="841375"/>
          </a:xfrm>
          <a:prstGeom prst="rect">
            <a:avLst/>
          </a:prstGeom>
          <a:noFill/>
          <a:ln w="9525">
            <a:noFill/>
            <a:miter lim="800000"/>
            <a:headEnd/>
            <a:tailEnd/>
          </a:ln>
        </p:spPr>
      </p:pic>
      <p:pic>
        <p:nvPicPr>
          <p:cNvPr id="6147" name="Picture 4" descr="Viñeta roja"/>
          <p:cNvPicPr>
            <a:picLocks noChangeAspect="1" noChangeArrowheads="1"/>
          </p:cNvPicPr>
          <p:nvPr/>
        </p:nvPicPr>
        <p:blipFill>
          <a:blip r:embed="rId4" cstate="print"/>
          <a:srcRect/>
          <a:stretch>
            <a:fillRect/>
          </a:stretch>
        </p:blipFill>
        <p:spPr bwMode="auto">
          <a:xfrm>
            <a:off x="1692275" y="1844675"/>
            <a:ext cx="323850" cy="360363"/>
          </a:xfrm>
          <a:prstGeom prst="rect">
            <a:avLst/>
          </a:prstGeom>
          <a:noFill/>
          <a:ln w="9525">
            <a:noFill/>
            <a:miter lim="800000"/>
            <a:headEnd/>
            <a:tailEnd/>
          </a:ln>
        </p:spPr>
      </p:pic>
      <p:sp>
        <p:nvSpPr>
          <p:cNvPr id="6148" name="Text Box 5"/>
          <p:cNvSpPr txBox="1">
            <a:spLocks noChangeArrowheads="1"/>
          </p:cNvSpPr>
          <p:nvPr/>
        </p:nvSpPr>
        <p:spPr bwMode="auto">
          <a:xfrm>
            <a:off x="1752600" y="730250"/>
            <a:ext cx="4114800" cy="396875"/>
          </a:xfrm>
          <a:prstGeom prst="rect">
            <a:avLst/>
          </a:prstGeom>
          <a:solidFill>
            <a:srgbClr val="939393"/>
          </a:solidFill>
          <a:ln w="9525">
            <a:noFill/>
            <a:miter lim="800000"/>
            <a:headEnd/>
            <a:tailEnd/>
          </a:ln>
        </p:spPr>
        <p:txBody>
          <a:bodyPr>
            <a:spAutoFit/>
          </a:bodyPr>
          <a:lstStyle/>
          <a:p>
            <a:pPr algn="ctr">
              <a:spcBef>
                <a:spcPct val="50000"/>
              </a:spcBef>
            </a:pPr>
            <a:r>
              <a:rPr lang="es-AR" sz="2000" b="1">
                <a:solidFill>
                  <a:schemeClr val="bg1"/>
                </a:solidFill>
                <a:latin typeface="Tahoma" pitchFamily="34" charset="0"/>
              </a:rPr>
              <a:t>Presentación Técnica</a:t>
            </a:r>
            <a:endParaRPr lang="es-ES" sz="2000" b="1">
              <a:solidFill>
                <a:schemeClr val="bg1"/>
              </a:solidFill>
              <a:latin typeface="Tahoma" pitchFamily="34" charset="0"/>
            </a:endParaRPr>
          </a:p>
        </p:txBody>
      </p:sp>
      <p:sp>
        <p:nvSpPr>
          <p:cNvPr id="6149" name="Rectangle 7"/>
          <p:cNvSpPr>
            <a:spLocks noChangeArrowheads="1"/>
          </p:cNvSpPr>
          <p:nvPr/>
        </p:nvSpPr>
        <p:spPr bwMode="auto">
          <a:xfrm>
            <a:off x="1403350" y="1557338"/>
            <a:ext cx="5040313" cy="431800"/>
          </a:xfrm>
          <a:prstGeom prst="rect">
            <a:avLst/>
          </a:prstGeom>
          <a:noFill/>
          <a:ln w="9525">
            <a:solidFill>
              <a:srgbClr val="FF0000"/>
            </a:solidFill>
            <a:miter lim="800000"/>
            <a:headEnd/>
            <a:tailEnd/>
          </a:ln>
        </p:spPr>
        <p:txBody>
          <a:bodyPr>
            <a:spAutoFit/>
          </a:bodyPr>
          <a:lstStyle/>
          <a:p>
            <a:pPr algn="ctr">
              <a:lnSpc>
                <a:spcPct val="120000"/>
              </a:lnSpc>
              <a:spcAft>
                <a:spcPct val="10000"/>
              </a:spcAft>
            </a:pPr>
            <a:r>
              <a:rPr lang="es-MX" sz="1800" b="1">
                <a:latin typeface="Tahoma" pitchFamily="34" charset="0"/>
              </a:rPr>
              <a:t>Requerimientos Previos</a:t>
            </a:r>
          </a:p>
        </p:txBody>
      </p:sp>
      <p:sp>
        <p:nvSpPr>
          <p:cNvPr id="6150" name="Text Box 8"/>
          <p:cNvSpPr txBox="1">
            <a:spLocks noChangeArrowheads="1"/>
          </p:cNvSpPr>
          <p:nvPr/>
        </p:nvSpPr>
        <p:spPr bwMode="auto">
          <a:xfrm>
            <a:off x="900113" y="2420938"/>
            <a:ext cx="7343775" cy="3514725"/>
          </a:xfrm>
          <a:prstGeom prst="rect">
            <a:avLst/>
          </a:prstGeom>
          <a:noFill/>
          <a:ln w="9525">
            <a:noFill/>
            <a:miter lim="800000"/>
            <a:headEnd/>
            <a:tailEnd/>
          </a:ln>
        </p:spPr>
        <p:txBody>
          <a:bodyPr>
            <a:spAutoFit/>
          </a:bodyPr>
          <a:lstStyle/>
          <a:p>
            <a:pPr marL="457200" indent="-457200">
              <a:lnSpc>
                <a:spcPct val="120000"/>
              </a:lnSpc>
              <a:spcAft>
                <a:spcPct val="10000"/>
              </a:spcAft>
              <a:buFont typeface="Wingdings" pitchFamily="2" charset="2"/>
              <a:buChar char="Ø"/>
            </a:pPr>
            <a:r>
              <a:rPr lang="es-MX" sz="1600" b="1">
                <a:latin typeface="Tahoma" pitchFamily="34" charset="0"/>
              </a:rPr>
              <a:t>Conocimientos básicos de SQL estandar (queries, joins, ordenamiento, agrupaciones, subqueries)</a:t>
            </a:r>
          </a:p>
          <a:p>
            <a:pPr marL="457200" indent="-457200">
              <a:lnSpc>
                <a:spcPct val="120000"/>
              </a:lnSpc>
              <a:spcAft>
                <a:spcPct val="10000"/>
              </a:spcAft>
              <a:buFont typeface="Wingdings" pitchFamily="2" charset="2"/>
              <a:buChar char="Ø"/>
            </a:pPr>
            <a:r>
              <a:rPr lang="es-MX" sz="1600" b="1">
                <a:latin typeface="Tahoma" pitchFamily="34" charset="0"/>
              </a:rPr>
              <a:t>Conocimientos básicos de Bases de Datos Relacionales (ERD, Tablas, campos, relaciones, indices, scripts) </a:t>
            </a:r>
          </a:p>
          <a:p>
            <a:pPr marL="457200" indent="-457200">
              <a:lnSpc>
                <a:spcPct val="120000"/>
              </a:lnSpc>
              <a:spcAft>
                <a:spcPct val="10000"/>
              </a:spcAft>
              <a:buFont typeface="Wingdings" pitchFamily="2" charset="2"/>
              <a:buChar char="Ø"/>
            </a:pPr>
            <a:r>
              <a:rPr lang="es-MX" sz="1600" b="1">
                <a:latin typeface="Tahoma" pitchFamily="34" charset="0"/>
              </a:rPr>
              <a:t>Conocimientos básicos de Sistemas Operativo Servidor (Services, seguridad, registros de Windows, usuarios/grupos de perfiles) </a:t>
            </a:r>
          </a:p>
          <a:p>
            <a:pPr marL="457200" indent="-457200">
              <a:lnSpc>
                <a:spcPct val="120000"/>
              </a:lnSpc>
              <a:spcAft>
                <a:spcPct val="10000"/>
              </a:spcAft>
              <a:buFont typeface="Wingdings" pitchFamily="2" charset="2"/>
              <a:buChar char="Ø"/>
            </a:pPr>
            <a:r>
              <a:rPr lang="es-MX" sz="1600" b="1">
                <a:latin typeface="Tahoma" pitchFamily="34" charset="0"/>
              </a:rPr>
              <a:t>Conocimientos de </a:t>
            </a:r>
            <a:r>
              <a:rPr lang="es-ES" sz="1600" b="1">
                <a:latin typeface="Tahoma" pitchFamily="34" charset="0"/>
              </a:rPr>
              <a:t>Internet Information Server (IIS, sitios web, directorios virtuales).</a:t>
            </a:r>
          </a:p>
          <a:p>
            <a:pPr marL="457200" indent="-457200">
              <a:lnSpc>
                <a:spcPct val="120000"/>
              </a:lnSpc>
              <a:spcAft>
                <a:spcPct val="10000"/>
              </a:spcAft>
              <a:buFont typeface="Wingdings" pitchFamily="2" charset="2"/>
              <a:buChar char="Ø"/>
            </a:pPr>
            <a:r>
              <a:rPr lang="es-ES" sz="1600" b="1">
                <a:latin typeface="Tahoma" pitchFamily="34" charset="0"/>
              </a:rPr>
              <a:t>Conocimiento Básico de Programación (Interpretar código fuente ASP/VB, conexión a Base de Datos)</a:t>
            </a:r>
            <a:r>
              <a:rPr lang="es-ES" sz="1600">
                <a:latin typeface="Tahoma" pitchFamily="34" charset="0"/>
              </a:rPr>
              <a:t> </a:t>
            </a:r>
            <a:r>
              <a:rPr lang="es-AR" sz="1600">
                <a:latin typeface="Tahoma" pitchFamily="34" charset="0"/>
              </a:rPr>
              <a:t> </a:t>
            </a:r>
            <a:endParaRPr lang="es-ES" sz="1600">
              <a:latin typeface="Tahoma" pitchFamily="34" charset="0"/>
            </a:endParaRPr>
          </a:p>
          <a:p>
            <a:pPr marL="457200" indent="-457200">
              <a:spcBef>
                <a:spcPct val="50000"/>
              </a:spcBef>
            </a:pPr>
            <a:endParaRPr lang="es-ES" sz="1600">
              <a:latin typeface="Tahoma" pitchFamily="34" charset="0"/>
            </a:endParaRPr>
          </a:p>
        </p:txBody>
      </p:sp>
    </p:spTree>
  </p:cSld>
  <p:clrMapOvr>
    <a:masterClrMapping/>
  </p:clrMapOvr>
  <p:transition advClick="0"/>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323850" y="2060575"/>
            <a:ext cx="8712200" cy="4537075"/>
          </a:xfrm>
          <a:prstGeom prst="rect">
            <a:avLst/>
          </a:prstGeom>
          <a:noFill/>
          <a:ln w="9525">
            <a:noFill/>
            <a:miter lim="800000"/>
            <a:headEnd/>
            <a:tailEnd/>
          </a:ln>
        </p:spPr>
        <p:txBody>
          <a:bodyPr anchor="ctr"/>
          <a:lstStyle/>
          <a:p>
            <a:pPr marL="495300" indent="-495300">
              <a:lnSpc>
                <a:spcPct val="120000"/>
              </a:lnSpc>
              <a:spcAft>
                <a:spcPct val="10000"/>
              </a:spcAft>
            </a:pPr>
            <a:endParaRPr lang="es-MX" sz="800" b="1">
              <a:solidFill>
                <a:srgbClr val="808080"/>
              </a:solidFill>
              <a:latin typeface="Tahoma" pitchFamily="34" charset="0"/>
            </a:endParaRPr>
          </a:p>
          <a:p>
            <a:pPr marL="495300" indent="-495300">
              <a:lnSpc>
                <a:spcPct val="150000"/>
              </a:lnSpc>
              <a:spcAft>
                <a:spcPct val="10000"/>
              </a:spcAft>
            </a:pPr>
            <a:endParaRPr lang="es-MX" sz="800" b="1">
              <a:solidFill>
                <a:srgbClr val="808080"/>
              </a:solidFill>
              <a:latin typeface="Tahoma" pitchFamily="34" charset="0"/>
            </a:endParaRPr>
          </a:p>
          <a:p>
            <a:pPr marL="495300" indent="-495300">
              <a:lnSpc>
                <a:spcPct val="150000"/>
              </a:lnSpc>
              <a:spcAft>
                <a:spcPct val="10000"/>
              </a:spcAft>
              <a:buFont typeface="Wingdings" pitchFamily="2" charset="2"/>
              <a:buNone/>
            </a:pPr>
            <a:endParaRPr lang="es-MX" sz="1600">
              <a:latin typeface="Tahoma" pitchFamily="34" charset="0"/>
            </a:endParaRPr>
          </a:p>
        </p:txBody>
      </p:sp>
      <p:sp>
        <p:nvSpPr>
          <p:cNvPr id="39939" name="Rectangle 3"/>
          <p:cNvSpPr>
            <a:spLocks noChangeArrowheads="1"/>
          </p:cNvSpPr>
          <p:nvPr/>
        </p:nvSpPr>
        <p:spPr bwMode="auto">
          <a:xfrm>
            <a:off x="1619250" y="1412875"/>
            <a:ext cx="6337300" cy="431800"/>
          </a:xfrm>
          <a:prstGeom prst="rect">
            <a:avLst/>
          </a:prstGeom>
          <a:noFill/>
          <a:ln w="9525">
            <a:solidFill>
              <a:srgbClr val="FF0000"/>
            </a:solidFill>
            <a:miter lim="800000"/>
            <a:headEnd/>
            <a:tailEnd/>
          </a:ln>
        </p:spPr>
        <p:txBody>
          <a:bodyPr>
            <a:spAutoFit/>
          </a:bodyPr>
          <a:lstStyle/>
          <a:p>
            <a:pPr algn="ctr">
              <a:lnSpc>
                <a:spcPct val="120000"/>
              </a:lnSpc>
              <a:spcAft>
                <a:spcPct val="10000"/>
              </a:spcAft>
            </a:pPr>
            <a:r>
              <a:rPr lang="es-MX" sz="1800" b="1">
                <a:latin typeface="Tahoma" pitchFamily="34" charset="0"/>
              </a:rPr>
              <a:t>Modelo de Datos -  Auditoria</a:t>
            </a:r>
          </a:p>
        </p:txBody>
      </p:sp>
      <p:pic>
        <p:nvPicPr>
          <p:cNvPr id="39940" name="Picture 4" descr="Viñeta roja"/>
          <p:cNvPicPr>
            <a:picLocks noChangeAspect="1" noChangeArrowheads="1"/>
          </p:cNvPicPr>
          <p:nvPr/>
        </p:nvPicPr>
        <p:blipFill>
          <a:blip r:embed="rId3" cstate="print"/>
          <a:srcRect/>
          <a:stretch>
            <a:fillRect/>
          </a:stretch>
        </p:blipFill>
        <p:spPr bwMode="auto">
          <a:xfrm>
            <a:off x="1692275" y="1628775"/>
            <a:ext cx="323850" cy="360363"/>
          </a:xfrm>
          <a:prstGeom prst="rect">
            <a:avLst/>
          </a:prstGeom>
          <a:noFill/>
          <a:ln w="9525">
            <a:noFill/>
            <a:miter lim="800000"/>
            <a:headEnd/>
            <a:tailEnd/>
          </a:ln>
        </p:spPr>
      </p:pic>
      <p:pic>
        <p:nvPicPr>
          <p:cNvPr id="39941" name="Picture 5" descr="MEMBRETE Carátula power"/>
          <p:cNvPicPr>
            <a:picLocks noChangeAspect="1" noChangeArrowheads="1"/>
          </p:cNvPicPr>
          <p:nvPr/>
        </p:nvPicPr>
        <p:blipFill>
          <a:blip r:embed="rId4" cstate="print"/>
          <a:srcRect/>
          <a:stretch>
            <a:fillRect/>
          </a:stretch>
        </p:blipFill>
        <p:spPr bwMode="auto">
          <a:xfrm>
            <a:off x="609600" y="454025"/>
            <a:ext cx="7916863" cy="841375"/>
          </a:xfrm>
          <a:prstGeom prst="rect">
            <a:avLst/>
          </a:prstGeom>
          <a:noFill/>
          <a:ln w="9525">
            <a:noFill/>
            <a:miter lim="800000"/>
            <a:headEnd/>
            <a:tailEnd/>
          </a:ln>
        </p:spPr>
      </p:pic>
      <p:sp>
        <p:nvSpPr>
          <p:cNvPr id="39942" name="Text Box 6"/>
          <p:cNvSpPr txBox="1">
            <a:spLocks noChangeArrowheads="1"/>
          </p:cNvSpPr>
          <p:nvPr/>
        </p:nvSpPr>
        <p:spPr bwMode="auto">
          <a:xfrm>
            <a:off x="1752600" y="730250"/>
            <a:ext cx="4114800" cy="396875"/>
          </a:xfrm>
          <a:prstGeom prst="rect">
            <a:avLst/>
          </a:prstGeom>
          <a:solidFill>
            <a:srgbClr val="939393"/>
          </a:solidFill>
          <a:ln w="9525">
            <a:noFill/>
            <a:miter lim="800000"/>
            <a:headEnd/>
            <a:tailEnd/>
          </a:ln>
        </p:spPr>
        <p:txBody>
          <a:bodyPr>
            <a:spAutoFit/>
          </a:bodyPr>
          <a:lstStyle/>
          <a:p>
            <a:pPr algn="ctr">
              <a:spcBef>
                <a:spcPct val="50000"/>
              </a:spcBef>
            </a:pPr>
            <a:r>
              <a:rPr lang="es-AR" sz="2000" b="1">
                <a:solidFill>
                  <a:schemeClr val="bg1"/>
                </a:solidFill>
                <a:latin typeface="Tahoma" pitchFamily="34" charset="0"/>
              </a:rPr>
              <a:t>Presentación Técnica</a:t>
            </a:r>
            <a:endParaRPr lang="es-ES" sz="2000" b="1">
              <a:solidFill>
                <a:schemeClr val="bg1"/>
              </a:solidFill>
              <a:latin typeface="Tahoma" pitchFamily="34" charset="0"/>
            </a:endParaRPr>
          </a:p>
        </p:txBody>
      </p:sp>
      <p:pic>
        <p:nvPicPr>
          <p:cNvPr id="39943" name="Picture 11"/>
          <p:cNvPicPr>
            <a:picLocks noChangeAspect="1" noChangeArrowheads="1"/>
          </p:cNvPicPr>
          <p:nvPr/>
        </p:nvPicPr>
        <p:blipFill>
          <a:blip r:embed="rId5" cstate="print"/>
          <a:srcRect/>
          <a:stretch>
            <a:fillRect/>
          </a:stretch>
        </p:blipFill>
        <p:spPr bwMode="auto">
          <a:xfrm>
            <a:off x="1835150" y="1938338"/>
            <a:ext cx="5472113" cy="4919662"/>
          </a:xfrm>
          <a:prstGeom prst="rect">
            <a:avLst/>
          </a:prstGeom>
          <a:noFill/>
          <a:ln w="9525">
            <a:noFill/>
            <a:miter lim="800000"/>
            <a:headEnd/>
            <a:tailEnd/>
          </a:ln>
        </p:spPr>
      </p:pic>
    </p:spTree>
  </p:cSld>
  <p:clrMapOvr>
    <a:masterClrMapping/>
  </p:clrMapOvr>
  <p:transition advClick="0"/>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250825" y="2276475"/>
            <a:ext cx="8893175" cy="3384550"/>
          </a:xfrm>
          <a:prstGeom prst="rect">
            <a:avLst/>
          </a:prstGeom>
          <a:noFill/>
          <a:ln w="9525">
            <a:noFill/>
            <a:miter lim="800000"/>
            <a:headEnd/>
            <a:tailEnd/>
          </a:ln>
        </p:spPr>
        <p:txBody>
          <a:bodyPr anchor="ctr"/>
          <a:lstStyle/>
          <a:p>
            <a:pPr marL="495300" indent="-495300"/>
            <a:r>
              <a:rPr lang="es-AR" sz="1500">
                <a:latin typeface="Tahoma" pitchFamily="34" charset="0"/>
              </a:rPr>
              <a:t>Los POSTULANTES son TERCEROS y por lo tanto heredan toda la información, pero contienen datos específicos para la necesidad.</a:t>
            </a:r>
          </a:p>
          <a:p>
            <a:pPr marL="495300" indent="-495300"/>
            <a:endParaRPr lang="es-AR" sz="1500">
              <a:latin typeface="Tahoma" pitchFamily="34" charset="0"/>
            </a:endParaRPr>
          </a:p>
          <a:p>
            <a:pPr marL="495300" indent="-495300"/>
            <a:r>
              <a:rPr lang="es-AR" sz="1500">
                <a:latin typeface="Tahoma" pitchFamily="34" charset="0"/>
              </a:rPr>
              <a:t>Cuando un POSTULANTE se incorpora se transforma en EMPLEADO, manteniendo el mismo TERCERO, agregando una relación como un nuevo TIPO DE TERCERO.</a:t>
            </a:r>
          </a:p>
          <a:p>
            <a:pPr marL="495300" indent="-495300"/>
            <a:endParaRPr lang="es-AR" sz="1500">
              <a:latin typeface="Tahoma" pitchFamily="34" charset="0"/>
            </a:endParaRPr>
          </a:p>
          <a:p>
            <a:pPr marL="495300" indent="-495300"/>
            <a:r>
              <a:rPr lang="es-AR" sz="1500">
                <a:latin typeface="Tahoma" pitchFamily="34" charset="0"/>
              </a:rPr>
              <a:t>Se presenta un Segundo DER con todos lo vinculado a Estudios e Idiomas que aplica para Postulante y Empleado con:</a:t>
            </a:r>
          </a:p>
          <a:p>
            <a:pPr marL="495300" indent="-495300"/>
            <a:r>
              <a:rPr lang="es-AR" sz="1500">
                <a:latin typeface="Tahoma" pitchFamily="34" charset="0"/>
              </a:rPr>
              <a:t>	Capacitación Formal</a:t>
            </a:r>
          </a:p>
          <a:p>
            <a:pPr marL="495300" indent="-495300"/>
            <a:r>
              <a:rPr lang="es-AR" sz="1500">
                <a:latin typeface="Tahoma" pitchFamily="34" charset="0"/>
              </a:rPr>
              <a:t>	Capacitación Informal</a:t>
            </a:r>
          </a:p>
          <a:p>
            <a:pPr marL="495300" indent="-495300"/>
            <a:r>
              <a:rPr lang="es-AR" sz="1500">
                <a:latin typeface="Tahoma" pitchFamily="34" charset="0"/>
              </a:rPr>
              <a:t>	Idiomas</a:t>
            </a:r>
          </a:p>
          <a:p>
            <a:pPr marL="495300" indent="-495300"/>
            <a:endParaRPr lang="es-AR" sz="1500">
              <a:latin typeface="Tahoma" pitchFamily="34" charset="0"/>
            </a:endParaRPr>
          </a:p>
          <a:p>
            <a:pPr marL="495300" indent="-495300"/>
            <a:endParaRPr lang="es-AR" sz="1500">
              <a:latin typeface="Tahoma" pitchFamily="34" charset="0"/>
            </a:endParaRPr>
          </a:p>
          <a:p>
            <a:pPr marL="495300" indent="-495300"/>
            <a:r>
              <a:rPr lang="es-AR" sz="1500">
                <a:latin typeface="Tahoma" pitchFamily="34" charset="0"/>
              </a:rPr>
              <a:t>NOTA: no se incluye en éste modelo todo el PROCESO de SELECCIÓN.</a:t>
            </a:r>
          </a:p>
          <a:p>
            <a:pPr marL="495300" indent="-495300"/>
            <a:endParaRPr lang="es-AR" sz="1500">
              <a:latin typeface="Tahoma" pitchFamily="34" charset="0"/>
            </a:endParaRPr>
          </a:p>
        </p:txBody>
      </p:sp>
      <p:sp>
        <p:nvSpPr>
          <p:cNvPr id="40963" name="Rectangle 3"/>
          <p:cNvSpPr>
            <a:spLocks noChangeArrowheads="1"/>
          </p:cNvSpPr>
          <p:nvPr/>
        </p:nvSpPr>
        <p:spPr bwMode="auto">
          <a:xfrm>
            <a:off x="2124075" y="1473200"/>
            <a:ext cx="4752975" cy="431800"/>
          </a:xfrm>
          <a:prstGeom prst="rect">
            <a:avLst/>
          </a:prstGeom>
          <a:noFill/>
          <a:ln w="9525">
            <a:solidFill>
              <a:srgbClr val="FF0000"/>
            </a:solidFill>
            <a:miter lim="800000"/>
            <a:headEnd/>
            <a:tailEnd/>
          </a:ln>
        </p:spPr>
        <p:txBody>
          <a:bodyPr>
            <a:spAutoFit/>
          </a:bodyPr>
          <a:lstStyle/>
          <a:p>
            <a:pPr algn="ctr">
              <a:lnSpc>
                <a:spcPct val="120000"/>
              </a:lnSpc>
              <a:spcAft>
                <a:spcPct val="10000"/>
              </a:spcAft>
            </a:pPr>
            <a:r>
              <a:rPr lang="es-MX" sz="1800" b="1">
                <a:latin typeface="Tahoma" pitchFamily="34" charset="0"/>
              </a:rPr>
              <a:t>Empleos y Postulantes</a:t>
            </a:r>
          </a:p>
        </p:txBody>
      </p:sp>
      <p:pic>
        <p:nvPicPr>
          <p:cNvPr id="40964" name="Picture 4" descr="Viñeta roja"/>
          <p:cNvPicPr>
            <a:picLocks noChangeAspect="1" noChangeArrowheads="1"/>
          </p:cNvPicPr>
          <p:nvPr/>
        </p:nvPicPr>
        <p:blipFill>
          <a:blip r:embed="rId3" cstate="print"/>
          <a:srcRect/>
          <a:stretch>
            <a:fillRect/>
          </a:stretch>
        </p:blipFill>
        <p:spPr bwMode="auto">
          <a:xfrm>
            <a:off x="2411413" y="1620838"/>
            <a:ext cx="323850" cy="360362"/>
          </a:xfrm>
          <a:prstGeom prst="rect">
            <a:avLst/>
          </a:prstGeom>
          <a:noFill/>
          <a:ln w="9525">
            <a:noFill/>
            <a:miter lim="800000"/>
            <a:headEnd/>
            <a:tailEnd/>
          </a:ln>
        </p:spPr>
      </p:pic>
      <p:pic>
        <p:nvPicPr>
          <p:cNvPr id="40965" name="Picture 5" descr="Viñeta"/>
          <p:cNvPicPr>
            <a:picLocks noChangeAspect="1" noChangeArrowheads="1"/>
          </p:cNvPicPr>
          <p:nvPr/>
        </p:nvPicPr>
        <p:blipFill>
          <a:blip r:embed="rId4" cstate="print"/>
          <a:srcRect/>
          <a:stretch>
            <a:fillRect/>
          </a:stretch>
        </p:blipFill>
        <p:spPr bwMode="auto">
          <a:xfrm>
            <a:off x="179388" y="2060575"/>
            <a:ext cx="171450" cy="215900"/>
          </a:xfrm>
          <a:prstGeom prst="rect">
            <a:avLst/>
          </a:prstGeom>
          <a:noFill/>
          <a:ln w="9525">
            <a:noFill/>
            <a:miter lim="800000"/>
            <a:headEnd/>
            <a:tailEnd/>
          </a:ln>
        </p:spPr>
      </p:pic>
      <p:pic>
        <p:nvPicPr>
          <p:cNvPr id="40966" name="Picture 6" descr="MEMBRETE Carátula power"/>
          <p:cNvPicPr>
            <a:picLocks noChangeAspect="1" noChangeArrowheads="1"/>
          </p:cNvPicPr>
          <p:nvPr/>
        </p:nvPicPr>
        <p:blipFill>
          <a:blip r:embed="rId5" cstate="print"/>
          <a:srcRect/>
          <a:stretch>
            <a:fillRect/>
          </a:stretch>
        </p:blipFill>
        <p:spPr bwMode="auto">
          <a:xfrm>
            <a:off x="609600" y="454025"/>
            <a:ext cx="7916863" cy="841375"/>
          </a:xfrm>
          <a:prstGeom prst="rect">
            <a:avLst/>
          </a:prstGeom>
          <a:noFill/>
          <a:ln w="9525">
            <a:noFill/>
            <a:miter lim="800000"/>
            <a:headEnd/>
            <a:tailEnd/>
          </a:ln>
        </p:spPr>
      </p:pic>
      <p:sp>
        <p:nvSpPr>
          <p:cNvPr id="40967" name="Text Box 7"/>
          <p:cNvSpPr txBox="1">
            <a:spLocks noChangeArrowheads="1"/>
          </p:cNvSpPr>
          <p:nvPr/>
        </p:nvSpPr>
        <p:spPr bwMode="auto">
          <a:xfrm>
            <a:off x="1752600" y="730250"/>
            <a:ext cx="4114800" cy="396875"/>
          </a:xfrm>
          <a:prstGeom prst="rect">
            <a:avLst/>
          </a:prstGeom>
          <a:solidFill>
            <a:srgbClr val="939393"/>
          </a:solidFill>
          <a:ln w="9525">
            <a:noFill/>
            <a:miter lim="800000"/>
            <a:headEnd/>
            <a:tailEnd/>
          </a:ln>
        </p:spPr>
        <p:txBody>
          <a:bodyPr>
            <a:spAutoFit/>
          </a:bodyPr>
          <a:lstStyle/>
          <a:p>
            <a:pPr algn="ctr">
              <a:spcBef>
                <a:spcPct val="50000"/>
              </a:spcBef>
            </a:pPr>
            <a:r>
              <a:rPr lang="es-AR" sz="2000" b="1">
                <a:solidFill>
                  <a:schemeClr val="bg1"/>
                </a:solidFill>
                <a:latin typeface="Tahoma" pitchFamily="34" charset="0"/>
              </a:rPr>
              <a:t>Presentación Técnica</a:t>
            </a:r>
            <a:endParaRPr lang="es-ES" sz="2000" b="1">
              <a:solidFill>
                <a:schemeClr val="bg1"/>
              </a:solidFill>
              <a:latin typeface="Tahoma" pitchFamily="34" charset="0"/>
            </a:endParaRPr>
          </a:p>
        </p:txBody>
      </p:sp>
    </p:spTree>
  </p:cSld>
  <p:clrMapOvr>
    <a:masterClrMapping/>
  </p:clrMapOvr>
  <p:transition advClick="0"/>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323850" y="2060575"/>
            <a:ext cx="8712200" cy="4537075"/>
          </a:xfrm>
          <a:prstGeom prst="rect">
            <a:avLst/>
          </a:prstGeom>
          <a:noFill/>
          <a:ln w="9525">
            <a:noFill/>
            <a:miter lim="800000"/>
            <a:headEnd/>
            <a:tailEnd/>
          </a:ln>
        </p:spPr>
        <p:txBody>
          <a:bodyPr anchor="ctr"/>
          <a:lstStyle/>
          <a:p>
            <a:pPr marL="495300" indent="-495300">
              <a:lnSpc>
                <a:spcPct val="120000"/>
              </a:lnSpc>
              <a:spcAft>
                <a:spcPct val="10000"/>
              </a:spcAft>
            </a:pPr>
            <a:endParaRPr lang="es-MX" sz="800" b="1">
              <a:solidFill>
                <a:srgbClr val="808080"/>
              </a:solidFill>
              <a:latin typeface="Tahoma" pitchFamily="34" charset="0"/>
            </a:endParaRPr>
          </a:p>
          <a:p>
            <a:pPr marL="495300" indent="-495300">
              <a:lnSpc>
                <a:spcPct val="150000"/>
              </a:lnSpc>
              <a:spcAft>
                <a:spcPct val="10000"/>
              </a:spcAft>
            </a:pPr>
            <a:endParaRPr lang="es-MX" sz="800" b="1">
              <a:solidFill>
                <a:srgbClr val="808080"/>
              </a:solidFill>
              <a:latin typeface="Tahoma" pitchFamily="34" charset="0"/>
            </a:endParaRPr>
          </a:p>
          <a:p>
            <a:pPr marL="495300" indent="-495300">
              <a:lnSpc>
                <a:spcPct val="150000"/>
              </a:lnSpc>
              <a:spcAft>
                <a:spcPct val="10000"/>
              </a:spcAft>
              <a:buFont typeface="Wingdings" pitchFamily="2" charset="2"/>
              <a:buNone/>
            </a:pPr>
            <a:endParaRPr lang="es-MX" sz="1600">
              <a:latin typeface="Tahoma" pitchFamily="34" charset="0"/>
            </a:endParaRPr>
          </a:p>
        </p:txBody>
      </p:sp>
      <p:sp>
        <p:nvSpPr>
          <p:cNvPr id="41987" name="Rectangle 3"/>
          <p:cNvSpPr>
            <a:spLocks noChangeArrowheads="1"/>
          </p:cNvSpPr>
          <p:nvPr/>
        </p:nvSpPr>
        <p:spPr bwMode="auto">
          <a:xfrm>
            <a:off x="1619250" y="1412875"/>
            <a:ext cx="6337300" cy="431800"/>
          </a:xfrm>
          <a:prstGeom prst="rect">
            <a:avLst/>
          </a:prstGeom>
          <a:noFill/>
          <a:ln w="9525">
            <a:solidFill>
              <a:srgbClr val="FF0000"/>
            </a:solidFill>
            <a:miter lim="800000"/>
            <a:headEnd/>
            <a:tailEnd/>
          </a:ln>
        </p:spPr>
        <p:txBody>
          <a:bodyPr>
            <a:spAutoFit/>
          </a:bodyPr>
          <a:lstStyle/>
          <a:p>
            <a:pPr algn="ctr">
              <a:lnSpc>
                <a:spcPct val="120000"/>
              </a:lnSpc>
              <a:spcAft>
                <a:spcPct val="10000"/>
              </a:spcAft>
            </a:pPr>
            <a:r>
              <a:rPr lang="es-MX" sz="1800" b="1">
                <a:latin typeface="Tahoma" pitchFamily="34" charset="0"/>
              </a:rPr>
              <a:t>Modelo de Datos - Postulantes</a:t>
            </a:r>
          </a:p>
        </p:txBody>
      </p:sp>
      <p:pic>
        <p:nvPicPr>
          <p:cNvPr id="41988" name="Picture 4" descr="Viñeta roja"/>
          <p:cNvPicPr>
            <a:picLocks noChangeAspect="1" noChangeArrowheads="1"/>
          </p:cNvPicPr>
          <p:nvPr/>
        </p:nvPicPr>
        <p:blipFill>
          <a:blip r:embed="rId3" cstate="print"/>
          <a:srcRect/>
          <a:stretch>
            <a:fillRect/>
          </a:stretch>
        </p:blipFill>
        <p:spPr bwMode="auto">
          <a:xfrm>
            <a:off x="1692275" y="1628775"/>
            <a:ext cx="323850" cy="360363"/>
          </a:xfrm>
          <a:prstGeom prst="rect">
            <a:avLst/>
          </a:prstGeom>
          <a:noFill/>
          <a:ln w="9525">
            <a:noFill/>
            <a:miter lim="800000"/>
            <a:headEnd/>
            <a:tailEnd/>
          </a:ln>
        </p:spPr>
      </p:pic>
      <p:pic>
        <p:nvPicPr>
          <p:cNvPr id="41989" name="Picture 5" descr="MEMBRETE Carátula power"/>
          <p:cNvPicPr>
            <a:picLocks noChangeAspect="1" noChangeArrowheads="1"/>
          </p:cNvPicPr>
          <p:nvPr/>
        </p:nvPicPr>
        <p:blipFill>
          <a:blip r:embed="rId4" cstate="print"/>
          <a:srcRect/>
          <a:stretch>
            <a:fillRect/>
          </a:stretch>
        </p:blipFill>
        <p:spPr bwMode="auto">
          <a:xfrm>
            <a:off x="609600" y="454025"/>
            <a:ext cx="7916863" cy="841375"/>
          </a:xfrm>
          <a:prstGeom prst="rect">
            <a:avLst/>
          </a:prstGeom>
          <a:noFill/>
          <a:ln w="9525">
            <a:noFill/>
            <a:miter lim="800000"/>
            <a:headEnd/>
            <a:tailEnd/>
          </a:ln>
        </p:spPr>
      </p:pic>
      <p:sp>
        <p:nvSpPr>
          <p:cNvPr id="41990" name="Text Box 6"/>
          <p:cNvSpPr txBox="1">
            <a:spLocks noChangeArrowheads="1"/>
          </p:cNvSpPr>
          <p:nvPr/>
        </p:nvSpPr>
        <p:spPr bwMode="auto">
          <a:xfrm>
            <a:off x="1752600" y="730250"/>
            <a:ext cx="4114800" cy="396875"/>
          </a:xfrm>
          <a:prstGeom prst="rect">
            <a:avLst/>
          </a:prstGeom>
          <a:solidFill>
            <a:srgbClr val="939393"/>
          </a:solidFill>
          <a:ln w="9525">
            <a:noFill/>
            <a:miter lim="800000"/>
            <a:headEnd/>
            <a:tailEnd/>
          </a:ln>
        </p:spPr>
        <p:txBody>
          <a:bodyPr>
            <a:spAutoFit/>
          </a:bodyPr>
          <a:lstStyle/>
          <a:p>
            <a:pPr algn="ctr">
              <a:spcBef>
                <a:spcPct val="50000"/>
              </a:spcBef>
            </a:pPr>
            <a:r>
              <a:rPr lang="es-AR" sz="2000" b="1">
                <a:solidFill>
                  <a:schemeClr val="bg1"/>
                </a:solidFill>
                <a:latin typeface="Tahoma" pitchFamily="34" charset="0"/>
              </a:rPr>
              <a:t>Presentación Técnica</a:t>
            </a:r>
            <a:endParaRPr lang="es-ES" sz="2000" b="1">
              <a:solidFill>
                <a:schemeClr val="bg1"/>
              </a:solidFill>
              <a:latin typeface="Tahoma" pitchFamily="34" charset="0"/>
            </a:endParaRPr>
          </a:p>
        </p:txBody>
      </p:sp>
      <p:pic>
        <p:nvPicPr>
          <p:cNvPr id="41991" name="Picture 8"/>
          <p:cNvPicPr>
            <a:picLocks noChangeAspect="1" noChangeArrowheads="1"/>
          </p:cNvPicPr>
          <p:nvPr/>
        </p:nvPicPr>
        <p:blipFill>
          <a:blip r:embed="rId5" cstate="print"/>
          <a:srcRect/>
          <a:stretch>
            <a:fillRect/>
          </a:stretch>
        </p:blipFill>
        <p:spPr bwMode="auto">
          <a:xfrm>
            <a:off x="1331913" y="2146300"/>
            <a:ext cx="6624637" cy="4711700"/>
          </a:xfrm>
          <a:prstGeom prst="rect">
            <a:avLst/>
          </a:prstGeom>
          <a:noFill/>
          <a:ln w="9525">
            <a:noFill/>
            <a:miter lim="800000"/>
            <a:headEnd/>
            <a:tailEnd/>
          </a:ln>
        </p:spPr>
      </p:pic>
    </p:spTree>
  </p:cSld>
  <p:clrMapOvr>
    <a:masterClrMapping/>
  </p:clrMapOvr>
  <p:transition advClick="0"/>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323850" y="2060575"/>
            <a:ext cx="8712200" cy="4537075"/>
          </a:xfrm>
          <a:prstGeom prst="rect">
            <a:avLst/>
          </a:prstGeom>
          <a:noFill/>
          <a:ln w="9525">
            <a:noFill/>
            <a:miter lim="800000"/>
            <a:headEnd/>
            <a:tailEnd/>
          </a:ln>
        </p:spPr>
        <p:txBody>
          <a:bodyPr anchor="ctr"/>
          <a:lstStyle/>
          <a:p>
            <a:pPr marL="495300" indent="-495300">
              <a:lnSpc>
                <a:spcPct val="120000"/>
              </a:lnSpc>
              <a:spcAft>
                <a:spcPct val="10000"/>
              </a:spcAft>
            </a:pPr>
            <a:endParaRPr lang="es-MX" sz="800" b="1">
              <a:solidFill>
                <a:srgbClr val="808080"/>
              </a:solidFill>
              <a:latin typeface="Tahoma" pitchFamily="34" charset="0"/>
            </a:endParaRPr>
          </a:p>
          <a:p>
            <a:pPr marL="495300" indent="-495300">
              <a:lnSpc>
                <a:spcPct val="150000"/>
              </a:lnSpc>
              <a:spcAft>
                <a:spcPct val="10000"/>
              </a:spcAft>
            </a:pPr>
            <a:endParaRPr lang="es-MX" sz="800" b="1">
              <a:solidFill>
                <a:srgbClr val="808080"/>
              </a:solidFill>
              <a:latin typeface="Tahoma" pitchFamily="34" charset="0"/>
            </a:endParaRPr>
          </a:p>
          <a:p>
            <a:pPr marL="495300" indent="-495300">
              <a:lnSpc>
                <a:spcPct val="150000"/>
              </a:lnSpc>
              <a:spcAft>
                <a:spcPct val="10000"/>
              </a:spcAft>
              <a:buFont typeface="Wingdings" pitchFamily="2" charset="2"/>
              <a:buNone/>
            </a:pPr>
            <a:endParaRPr lang="es-MX" sz="1600">
              <a:latin typeface="Tahoma" pitchFamily="34" charset="0"/>
            </a:endParaRPr>
          </a:p>
        </p:txBody>
      </p:sp>
      <p:sp>
        <p:nvSpPr>
          <p:cNvPr id="43011" name="Rectangle 3"/>
          <p:cNvSpPr>
            <a:spLocks noChangeArrowheads="1"/>
          </p:cNvSpPr>
          <p:nvPr/>
        </p:nvSpPr>
        <p:spPr bwMode="auto">
          <a:xfrm>
            <a:off x="1619250" y="1412875"/>
            <a:ext cx="6337300" cy="431800"/>
          </a:xfrm>
          <a:prstGeom prst="rect">
            <a:avLst/>
          </a:prstGeom>
          <a:noFill/>
          <a:ln w="9525">
            <a:solidFill>
              <a:srgbClr val="FF0000"/>
            </a:solidFill>
            <a:miter lim="800000"/>
            <a:headEnd/>
            <a:tailEnd/>
          </a:ln>
        </p:spPr>
        <p:txBody>
          <a:bodyPr>
            <a:spAutoFit/>
          </a:bodyPr>
          <a:lstStyle/>
          <a:p>
            <a:pPr algn="ctr">
              <a:lnSpc>
                <a:spcPct val="120000"/>
              </a:lnSpc>
              <a:spcAft>
                <a:spcPct val="10000"/>
              </a:spcAft>
            </a:pPr>
            <a:r>
              <a:rPr lang="es-MX" sz="1800" b="1">
                <a:latin typeface="Tahoma" pitchFamily="34" charset="0"/>
              </a:rPr>
              <a:t>Modelo de Datos – Estudios e Idiomas</a:t>
            </a:r>
          </a:p>
        </p:txBody>
      </p:sp>
      <p:pic>
        <p:nvPicPr>
          <p:cNvPr id="43012" name="Picture 4" descr="Viñeta roja"/>
          <p:cNvPicPr>
            <a:picLocks noChangeAspect="1" noChangeArrowheads="1"/>
          </p:cNvPicPr>
          <p:nvPr/>
        </p:nvPicPr>
        <p:blipFill>
          <a:blip r:embed="rId3" cstate="print"/>
          <a:srcRect/>
          <a:stretch>
            <a:fillRect/>
          </a:stretch>
        </p:blipFill>
        <p:spPr bwMode="auto">
          <a:xfrm>
            <a:off x="1692275" y="1628775"/>
            <a:ext cx="323850" cy="360363"/>
          </a:xfrm>
          <a:prstGeom prst="rect">
            <a:avLst/>
          </a:prstGeom>
          <a:noFill/>
          <a:ln w="9525">
            <a:noFill/>
            <a:miter lim="800000"/>
            <a:headEnd/>
            <a:tailEnd/>
          </a:ln>
        </p:spPr>
      </p:pic>
      <p:pic>
        <p:nvPicPr>
          <p:cNvPr id="43013" name="Picture 5" descr="MEMBRETE Carátula power"/>
          <p:cNvPicPr>
            <a:picLocks noChangeAspect="1" noChangeArrowheads="1"/>
          </p:cNvPicPr>
          <p:nvPr/>
        </p:nvPicPr>
        <p:blipFill>
          <a:blip r:embed="rId4" cstate="print"/>
          <a:srcRect/>
          <a:stretch>
            <a:fillRect/>
          </a:stretch>
        </p:blipFill>
        <p:spPr bwMode="auto">
          <a:xfrm>
            <a:off x="609600" y="454025"/>
            <a:ext cx="7916863" cy="841375"/>
          </a:xfrm>
          <a:prstGeom prst="rect">
            <a:avLst/>
          </a:prstGeom>
          <a:noFill/>
          <a:ln w="9525">
            <a:noFill/>
            <a:miter lim="800000"/>
            <a:headEnd/>
            <a:tailEnd/>
          </a:ln>
        </p:spPr>
      </p:pic>
      <p:sp>
        <p:nvSpPr>
          <p:cNvPr id="43014" name="Text Box 6"/>
          <p:cNvSpPr txBox="1">
            <a:spLocks noChangeArrowheads="1"/>
          </p:cNvSpPr>
          <p:nvPr/>
        </p:nvSpPr>
        <p:spPr bwMode="auto">
          <a:xfrm>
            <a:off x="1752600" y="730250"/>
            <a:ext cx="4114800" cy="396875"/>
          </a:xfrm>
          <a:prstGeom prst="rect">
            <a:avLst/>
          </a:prstGeom>
          <a:solidFill>
            <a:srgbClr val="939393"/>
          </a:solidFill>
          <a:ln w="9525">
            <a:noFill/>
            <a:miter lim="800000"/>
            <a:headEnd/>
            <a:tailEnd/>
          </a:ln>
        </p:spPr>
        <p:txBody>
          <a:bodyPr>
            <a:spAutoFit/>
          </a:bodyPr>
          <a:lstStyle/>
          <a:p>
            <a:pPr algn="ctr">
              <a:spcBef>
                <a:spcPct val="50000"/>
              </a:spcBef>
            </a:pPr>
            <a:r>
              <a:rPr lang="es-AR" sz="2000" b="1">
                <a:solidFill>
                  <a:schemeClr val="bg1"/>
                </a:solidFill>
                <a:latin typeface="Tahoma" pitchFamily="34" charset="0"/>
              </a:rPr>
              <a:t>Presentación Técnica</a:t>
            </a:r>
            <a:endParaRPr lang="es-ES" sz="2000" b="1">
              <a:solidFill>
                <a:schemeClr val="bg1"/>
              </a:solidFill>
              <a:latin typeface="Tahoma" pitchFamily="34" charset="0"/>
            </a:endParaRPr>
          </a:p>
        </p:txBody>
      </p:sp>
      <p:pic>
        <p:nvPicPr>
          <p:cNvPr id="43015" name="Picture 8" descr="ERD_estudios_idiomas"/>
          <p:cNvPicPr>
            <a:picLocks noChangeAspect="1" noChangeArrowheads="1"/>
          </p:cNvPicPr>
          <p:nvPr/>
        </p:nvPicPr>
        <p:blipFill>
          <a:blip r:embed="rId5" cstate="print"/>
          <a:srcRect/>
          <a:stretch>
            <a:fillRect/>
          </a:stretch>
        </p:blipFill>
        <p:spPr bwMode="auto">
          <a:xfrm>
            <a:off x="1258888" y="1989138"/>
            <a:ext cx="6842125" cy="4868862"/>
          </a:xfrm>
          <a:prstGeom prst="rect">
            <a:avLst/>
          </a:prstGeom>
          <a:noFill/>
          <a:ln w="9525">
            <a:noFill/>
            <a:miter lim="800000"/>
            <a:headEnd/>
            <a:tailEnd/>
          </a:ln>
        </p:spPr>
      </p:pic>
    </p:spTree>
  </p:cSld>
  <p:clrMapOvr>
    <a:masterClrMapping/>
  </p:clrMapOvr>
  <p:transition advClick="0"/>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250825" y="2276475"/>
            <a:ext cx="8893175" cy="3384550"/>
          </a:xfrm>
          <a:prstGeom prst="rect">
            <a:avLst/>
          </a:prstGeom>
          <a:noFill/>
          <a:ln w="9525">
            <a:noFill/>
            <a:miter lim="800000"/>
            <a:headEnd/>
            <a:tailEnd/>
          </a:ln>
        </p:spPr>
        <p:txBody>
          <a:bodyPr anchor="ctr"/>
          <a:lstStyle/>
          <a:p>
            <a:pPr marL="495300" indent="-495300"/>
            <a:r>
              <a:rPr lang="es-AR" sz="1500">
                <a:latin typeface="Tahoma" pitchFamily="34" charset="0"/>
              </a:rPr>
              <a:t>Plan de Desarrollo (PdD) identifica Sucesores (empleados) de POSICIONES CLAVE las cuales son ESTRUCTURAS de los TIPOS DE ESTRUCTURA habilitados por la POLITICA DE ALCANCE correspondiente.</a:t>
            </a:r>
          </a:p>
          <a:p>
            <a:pPr marL="495300" indent="-495300"/>
            <a:endParaRPr lang="es-AR" sz="1500">
              <a:latin typeface="Tahoma" pitchFamily="34" charset="0"/>
            </a:endParaRPr>
          </a:p>
          <a:p>
            <a:pPr marL="495300" indent="-495300"/>
            <a:r>
              <a:rPr lang="es-AR" sz="1500">
                <a:latin typeface="Tahoma" pitchFamily="34" charset="0"/>
              </a:rPr>
              <a:t>Los TALENTOS son Empleados identificados y con un PLAN de ACCION asociado</a:t>
            </a:r>
          </a:p>
          <a:p>
            <a:pPr marL="495300" indent="-495300"/>
            <a:endParaRPr lang="es-AR" sz="1500">
              <a:latin typeface="Tahoma" pitchFamily="34" charset="0"/>
            </a:endParaRPr>
          </a:p>
          <a:p>
            <a:pPr marL="495300" indent="-495300"/>
            <a:endParaRPr lang="es-AR" sz="1500">
              <a:latin typeface="Tahoma" pitchFamily="34" charset="0"/>
            </a:endParaRPr>
          </a:p>
          <a:p>
            <a:pPr marL="495300" indent="-495300"/>
            <a:r>
              <a:rPr lang="es-AR" sz="1500">
                <a:latin typeface="Tahoma" pitchFamily="34" charset="0"/>
              </a:rPr>
              <a:t>A cada empleado se puede asociar una MATRIZ FODA, si es que ésta no esta tratada en Gestión del Desempeño (GdD)</a:t>
            </a:r>
          </a:p>
          <a:p>
            <a:pPr marL="495300" indent="-495300"/>
            <a:endParaRPr lang="es-AR" sz="1500">
              <a:latin typeface="Tahoma" pitchFamily="34" charset="0"/>
            </a:endParaRPr>
          </a:p>
        </p:txBody>
      </p:sp>
      <p:sp>
        <p:nvSpPr>
          <p:cNvPr id="44035" name="Rectangle 3"/>
          <p:cNvSpPr>
            <a:spLocks noChangeArrowheads="1"/>
          </p:cNvSpPr>
          <p:nvPr/>
        </p:nvSpPr>
        <p:spPr bwMode="auto">
          <a:xfrm>
            <a:off x="2124075" y="1473200"/>
            <a:ext cx="4752975" cy="431800"/>
          </a:xfrm>
          <a:prstGeom prst="rect">
            <a:avLst/>
          </a:prstGeom>
          <a:noFill/>
          <a:ln w="9525">
            <a:solidFill>
              <a:srgbClr val="FF0000"/>
            </a:solidFill>
            <a:miter lim="800000"/>
            <a:headEnd/>
            <a:tailEnd/>
          </a:ln>
        </p:spPr>
        <p:txBody>
          <a:bodyPr>
            <a:spAutoFit/>
          </a:bodyPr>
          <a:lstStyle/>
          <a:p>
            <a:pPr algn="ctr">
              <a:lnSpc>
                <a:spcPct val="120000"/>
              </a:lnSpc>
              <a:spcAft>
                <a:spcPct val="10000"/>
              </a:spcAft>
            </a:pPr>
            <a:r>
              <a:rPr lang="es-MX" sz="1800" b="1">
                <a:latin typeface="Tahoma" pitchFamily="34" charset="0"/>
              </a:rPr>
              <a:t>Plan de Desarrollo</a:t>
            </a:r>
          </a:p>
        </p:txBody>
      </p:sp>
      <p:pic>
        <p:nvPicPr>
          <p:cNvPr id="44036" name="Picture 4" descr="Viñeta roja"/>
          <p:cNvPicPr>
            <a:picLocks noChangeAspect="1" noChangeArrowheads="1"/>
          </p:cNvPicPr>
          <p:nvPr/>
        </p:nvPicPr>
        <p:blipFill>
          <a:blip r:embed="rId3" cstate="print"/>
          <a:srcRect/>
          <a:stretch>
            <a:fillRect/>
          </a:stretch>
        </p:blipFill>
        <p:spPr bwMode="auto">
          <a:xfrm>
            <a:off x="2411413" y="1620838"/>
            <a:ext cx="323850" cy="360362"/>
          </a:xfrm>
          <a:prstGeom prst="rect">
            <a:avLst/>
          </a:prstGeom>
          <a:noFill/>
          <a:ln w="9525">
            <a:noFill/>
            <a:miter lim="800000"/>
            <a:headEnd/>
            <a:tailEnd/>
          </a:ln>
        </p:spPr>
      </p:pic>
      <p:pic>
        <p:nvPicPr>
          <p:cNvPr id="44037" name="Picture 5" descr="Viñeta"/>
          <p:cNvPicPr>
            <a:picLocks noChangeAspect="1" noChangeArrowheads="1"/>
          </p:cNvPicPr>
          <p:nvPr/>
        </p:nvPicPr>
        <p:blipFill>
          <a:blip r:embed="rId4" cstate="print"/>
          <a:srcRect/>
          <a:stretch>
            <a:fillRect/>
          </a:stretch>
        </p:blipFill>
        <p:spPr bwMode="auto">
          <a:xfrm>
            <a:off x="179388" y="2060575"/>
            <a:ext cx="171450" cy="215900"/>
          </a:xfrm>
          <a:prstGeom prst="rect">
            <a:avLst/>
          </a:prstGeom>
          <a:noFill/>
          <a:ln w="9525">
            <a:noFill/>
            <a:miter lim="800000"/>
            <a:headEnd/>
            <a:tailEnd/>
          </a:ln>
        </p:spPr>
      </p:pic>
      <p:pic>
        <p:nvPicPr>
          <p:cNvPr id="44038" name="Picture 6" descr="MEMBRETE Carátula power"/>
          <p:cNvPicPr>
            <a:picLocks noChangeAspect="1" noChangeArrowheads="1"/>
          </p:cNvPicPr>
          <p:nvPr/>
        </p:nvPicPr>
        <p:blipFill>
          <a:blip r:embed="rId5" cstate="print"/>
          <a:srcRect/>
          <a:stretch>
            <a:fillRect/>
          </a:stretch>
        </p:blipFill>
        <p:spPr bwMode="auto">
          <a:xfrm>
            <a:off x="609600" y="454025"/>
            <a:ext cx="7916863" cy="841375"/>
          </a:xfrm>
          <a:prstGeom prst="rect">
            <a:avLst/>
          </a:prstGeom>
          <a:noFill/>
          <a:ln w="9525">
            <a:noFill/>
            <a:miter lim="800000"/>
            <a:headEnd/>
            <a:tailEnd/>
          </a:ln>
        </p:spPr>
      </p:pic>
      <p:sp>
        <p:nvSpPr>
          <p:cNvPr id="44039" name="Text Box 7"/>
          <p:cNvSpPr txBox="1">
            <a:spLocks noChangeArrowheads="1"/>
          </p:cNvSpPr>
          <p:nvPr/>
        </p:nvSpPr>
        <p:spPr bwMode="auto">
          <a:xfrm>
            <a:off x="1752600" y="730250"/>
            <a:ext cx="4114800" cy="396875"/>
          </a:xfrm>
          <a:prstGeom prst="rect">
            <a:avLst/>
          </a:prstGeom>
          <a:solidFill>
            <a:srgbClr val="939393"/>
          </a:solidFill>
          <a:ln w="9525">
            <a:noFill/>
            <a:miter lim="800000"/>
            <a:headEnd/>
            <a:tailEnd/>
          </a:ln>
        </p:spPr>
        <p:txBody>
          <a:bodyPr>
            <a:spAutoFit/>
          </a:bodyPr>
          <a:lstStyle/>
          <a:p>
            <a:pPr algn="ctr">
              <a:spcBef>
                <a:spcPct val="50000"/>
              </a:spcBef>
            </a:pPr>
            <a:r>
              <a:rPr lang="es-AR" sz="2000" b="1">
                <a:solidFill>
                  <a:schemeClr val="bg1"/>
                </a:solidFill>
                <a:latin typeface="Tahoma" pitchFamily="34" charset="0"/>
              </a:rPr>
              <a:t>Presentación Técnica</a:t>
            </a:r>
            <a:endParaRPr lang="es-ES" sz="2000" b="1">
              <a:solidFill>
                <a:schemeClr val="bg1"/>
              </a:solidFill>
              <a:latin typeface="Tahoma" pitchFamily="34" charset="0"/>
            </a:endParaRPr>
          </a:p>
        </p:txBody>
      </p:sp>
    </p:spTree>
  </p:cSld>
  <p:clrMapOvr>
    <a:masterClrMapping/>
  </p:clrMapOvr>
  <p:transition advClick="0"/>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323850" y="2060575"/>
            <a:ext cx="8712200" cy="4537075"/>
          </a:xfrm>
          <a:prstGeom prst="rect">
            <a:avLst/>
          </a:prstGeom>
          <a:noFill/>
          <a:ln w="9525">
            <a:noFill/>
            <a:miter lim="800000"/>
            <a:headEnd/>
            <a:tailEnd/>
          </a:ln>
        </p:spPr>
        <p:txBody>
          <a:bodyPr anchor="ctr"/>
          <a:lstStyle/>
          <a:p>
            <a:pPr marL="495300" indent="-495300">
              <a:lnSpc>
                <a:spcPct val="120000"/>
              </a:lnSpc>
              <a:spcAft>
                <a:spcPct val="10000"/>
              </a:spcAft>
            </a:pPr>
            <a:endParaRPr lang="es-MX" sz="800" b="1">
              <a:solidFill>
                <a:srgbClr val="808080"/>
              </a:solidFill>
              <a:latin typeface="Tahoma" pitchFamily="34" charset="0"/>
            </a:endParaRPr>
          </a:p>
          <a:p>
            <a:pPr marL="495300" indent="-495300">
              <a:lnSpc>
                <a:spcPct val="150000"/>
              </a:lnSpc>
              <a:spcAft>
                <a:spcPct val="10000"/>
              </a:spcAft>
            </a:pPr>
            <a:endParaRPr lang="es-MX" sz="800" b="1">
              <a:solidFill>
                <a:srgbClr val="808080"/>
              </a:solidFill>
              <a:latin typeface="Tahoma" pitchFamily="34" charset="0"/>
            </a:endParaRPr>
          </a:p>
          <a:p>
            <a:pPr marL="495300" indent="-495300">
              <a:lnSpc>
                <a:spcPct val="150000"/>
              </a:lnSpc>
              <a:spcAft>
                <a:spcPct val="10000"/>
              </a:spcAft>
              <a:buFont typeface="Wingdings" pitchFamily="2" charset="2"/>
              <a:buNone/>
            </a:pPr>
            <a:endParaRPr lang="es-MX" sz="1600">
              <a:latin typeface="Tahoma" pitchFamily="34" charset="0"/>
            </a:endParaRPr>
          </a:p>
        </p:txBody>
      </p:sp>
      <p:sp>
        <p:nvSpPr>
          <p:cNvPr id="45059" name="Rectangle 3"/>
          <p:cNvSpPr>
            <a:spLocks noChangeArrowheads="1"/>
          </p:cNvSpPr>
          <p:nvPr/>
        </p:nvSpPr>
        <p:spPr bwMode="auto">
          <a:xfrm>
            <a:off x="1619250" y="1412875"/>
            <a:ext cx="6337300" cy="431800"/>
          </a:xfrm>
          <a:prstGeom prst="rect">
            <a:avLst/>
          </a:prstGeom>
          <a:noFill/>
          <a:ln w="9525">
            <a:solidFill>
              <a:srgbClr val="FF0000"/>
            </a:solidFill>
            <a:miter lim="800000"/>
            <a:headEnd/>
            <a:tailEnd/>
          </a:ln>
        </p:spPr>
        <p:txBody>
          <a:bodyPr>
            <a:spAutoFit/>
          </a:bodyPr>
          <a:lstStyle/>
          <a:p>
            <a:pPr algn="ctr">
              <a:lnSpc>
                <a:spcPct val="120000"/>
              </a:lnSpc>
              <a:spcAft>
                <a:spcPct val="10000"/>
              </a:spcAft>
            </a:pPr>
            <a:r>
              <a:rPr lang="es-MX" sz="1800" b="1">
                <a:latin typeface="Tahoma" pitchFamily="34" charset="0"/>
              </a:rPr>
              <a:t>Modelo de Datos – Plan de Desarrollo</a:t>
            </a:r>
          </a:p>
        </p:txBody>
      </p:sp>
      <p:pic>
        <p:nvPicPr>
          <p:cNvPr id="45060" name="Picture 4" descr="Viñeta roja"/>
          <p:cNvPicPr>
            <a:picLocks noChangeAspect="1" noChangeArrowheads="1"/>
          </p:cNvPicPr>
          <p:nvPr/>
        </p:nvPicPr>
        <p:blipFill>
          <a:blip r:embed="rId3" cstate="print"/>
          <a:srcRect/>
          <a:stretch>
            <a:fillRect/>
          </a:stretch>
        </p:blipFill>
        <p:spPr bwMode="auto">
          <a:xfrm>
            <a:off x="1692275" y="1628775"/>
            <a:ext cx="323850" cy="360363"/>
          </a:xfrm>
          <a:prstGeom prst="rect">
            <a:avLst/>
          </a:prstGeom>
          <a:noFill/>
          <a:ln w="9525">
            <a:noFill/>
            <a:miter lim="800000"/>
            <a:headEnd/>
            <a:tailEnd/>
          </a:ln>
        </p:spPr>
      </p:pic>
      <p:pic>
        <p:nvPicPr>
          <p:cNvPr id="45061" name="Picture 5" descr="MEMBRETE Carátula power"/>
          <p:cNvPicPr>
            <a:picLocks noChangeAspect="1" noChangeArrowheads="1"/>
          </p:cNvPicPr>
          <p:nvPr/>
        </p:nvPicPr>
        <p:blipFill>
          <a:blip r:embed="rId4" cstate="print"/>
          <a:srcRect/>
          <a:stretch>
            <a:fillRect/>
          </a:stretch>
        </p:blipFill>
        <p:spPr bwMode="auto">
          <a:xfrm>
            <a:off x="609600" y="454025"/>
            <a:ext cx="7916863" cy="841375"/>
          </a:xfrm>
          <a:prstGeom prst="rect">
            <a:avLst/>
          </a:prstGeom>
          <a:noFill/>
          <a:ln w="9525">
            <a:noFill/>
            <a:miter lim="800000"/>
            <a:headEnd/>
            <a:tailEnd/>
          </a:ln>
        </p:spPr>
      </p:pic>
      <p:sp>
        <p:nvSpPr>
          <p:cNvPr id="45062" name="Text Box 6"/>
          <p:cNvSpPr txBox="1">
            <a:spLocks noChangeArrowheads="1"/>
          </p:cNvSpPr>
          <p:nvPr/>
        </p:nvSpPr>
        <p:spPr bwMode="auto">
          <a:xfrm>
            <a:off x="1752600" y="730250"/>
            <a:ext cx="4114800" cy="396875"/>
          </a:xfrm>
          <a:prstGeom prst="rect">
            <a:avLst/>
          </a:prstGeom>
          <a:solidFill>
            <a:srgbClr val="939393"/>
          </a:solidFill>
          <a:ln w="9525">
            <a:noFill/>
            <a:miter lim="800000"/>
            <a:headEnd/>
            <a:tailEnd/>
          </a:ln>
        </p:spPr>
        <p:txBody>
          <a:bodyPr>
            <a:spAutoFit/>
          </a:bodyPr>
          <a:lstStyle/>
          <a:p>
            <a:pPr algn="ctr">
              <a:spcBef>
                <a:spcPct val="50000"/>
              </a:spcBef>
            </a:pPr>
            <a:r>
              <a:rPr lang="es-AR" sz="2000" b="1">
                <a:solidFill>
                  <a:schemeClr val="bg1"/>
                </a:solidFill>
                <a:latin typeface="Tahoma" pitchFamily="34" charset="0"/>
              </a:rPr>
              <a:t>Presentación Técnica</a:t>
            </a:r>
            <a:endParaRPr lang="es-ES" sz="2000" b="1">
              <a:solidFill>
                <a:schemeClr val="bg1"/>
              </a:solidFill>
              <a:latin typeface="Tahoma" pitchFamily="34" charset="0"/>
            </a:endParaRPr>
          </a:p>
        </p:txBody>
      </p:sp>
      <p:pic>
        <p:nvPicPr>
          <p:cNvPr id="45063" name="Picture 8" descr="ERD_plan_desarrollo"/>
          <p:cNvPicPr>
            <a:picLocks noChangeAspect="1" noChangeArrowheads="1"/>
          </p:cNvPicPr>
          <p:nvPr/>
        </p:nvPicPr>
        <p:blipFill>
          <a:blip r:embed="rId5" cstate="print"/>
          <a:srcRect/>
          <a:stretch>
            <a:fillRect/>
          </a:stretch>
        </p:blipFill>
        <p:spPr bwMode="auto">
          <a:xfrm>
            <a:off x="1042988" y="1916113"/>
            <a:ext cx="6697662" cy="4941887"/>
          </a:xfrm>
          <a:prstGeom prst="rect">
            <a:avLst/>
          </a:prstGeom>
          <a:noFill/>
          <a:ln w="9525">
            <a:noFill/>
            <a:miter lim="800000"/>
            <a:headEnd/>
            <a:tailEnd/>
          </a:ln>
        </p:spPr>
      </p:pic>
    </p:spTree>
  </p:cSld>
  <p:clrMapOvr>
    <a:masterClrMapping/>
  </p:clrMapOvr>
  <p:transition advClick="0"/>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descr="MEMBRETE Carátula power"/>
          <p:cNvPicPr>
            <a:picLocks noChangeAspect="1" noChangeArrowheads="1"/>
          </p:cNvPicPr>
          <p:nvPr/>
        </p:nvPicPr>
        <p:blipFill>
          <a:blip r:embed="rId3" cstate="print"/>
          <a:srcRect/>
          <a:stretch>
            <a:fillRect/>
          </a:stretch>
        </p:blipFill>
        <p:spPr bwMode="auto">
          <a:xfrm>
            <a:off x="609600" y="454025"/>
            <a:ext cx="7916863" cy="841375"/>
          </a:xfrm>
          <a:prstGeom prst="rect">
            <a:avLst/>
          </a:prstGeom>
          <a:noFill/>
          <a:ln w="9525">
            <a:noFill/>
            <a:miter lim="800000"/>
            <a:headEnd/>
            <a:tailEnd/>
          </a:ln>
        </p:spPr>
      </p:pic>
      <p:sp>
        <p:nvSpPr>
          <p:cNvPr id="46083" name="Text Box 3"/>
          <p:cNvSpPr txBox="1">
            <a:spLocks noChangeArrowheads="1"/>
          </p:cNvSpPr>
          <p:nvPr/>
        </p:nvSpPr>
        <p:spPr bwMode="auto">
          <a:xfrm>
            <a:off x="1752600" y="730250"/>
            <a:ext cx="4114800" cy="396875"/>
          </a:xfrm>
          <a:prstGeom prst="rect">
            <a:avLst/>
          </a:prstGeom>
          <a:solidFill>
            <a:srgbClr val="939393"/>
          </a:solidFill>
          <a:ln w="9525">
            <a:noFill/>
            <a:miter lim="800000"/>
            <a:headEnd/>
            <a:tailEnd/>
          </a:ln>
        </p:spPr>
        <p:txBody>
          <a:bodyPr>
            <a:spAutoFit/>
          </a:bodyPr>
          <a:lstStyle/>
          <a:p>
            <a:pPr algn="ctr">
              <a:spcBef>
                <a:spcPct val="50000"/>
              </a:spcBef>
            </a:pPr>
            <a:r>
              <a:rPr lang="es-AR" sz="2000" b="1">
                <a:solidFill>
                  <a:schemeClr val="bg1"/>
                </a:solidFill>
                <a:latin typeface="Tahoma" pitchFamily="34" charset="0"/>
              </a:rPr>
              <a:t>Presentación Técnica</a:t>
            </a:r>
            <a:endParaRPr lang="es-ES" sz="2000" b="1">
              <a:solidFill>
                <a:schemeClr val="bg1"/>
              </a:solidFill>
              <a:latin typeface="Tahoma" pitchFamily="34" charset="0"/>
            </a:endParaRPr>
          </a:p>
        </p:txBody>
      </p:sp>
      <p:sp>
        <p:nvSpPr>
          <p:cNvPr id="46084" name="Rectangle 4"/>
          <p:cNvSpPr>
            <a:spLocks noChangeArrowheads="1"/>
          </p:cNvSpPr>
          <p:nvPr/>
        </p:nvSpPr>
        <p:spPr bwMode="auto">
          <a:xfrm>
            <a:off x="1476375" y="1341438"/>
            <a:ext cx="5184775" cy="431800"/>
          </a:xfrm>
          <a:prstGeom prst="rect">
            <a:avLst/>
          </a:prstGeom>
          <a:noFill/>
          <a:ln w="9525">
            <a:solidFill>
              <a:srgbClr val="FF0000"/>
            </a:solidFill>
            <a:miter lim="800000"/>
            <a:headEnd/>
            <a:tailEnd/>
          </a:ln>
        </p:spPr>
        <p:txBody>
          <a:bodyPr>
            <a:spAutoFit/>
          </a:bodyPr>
          <a:lstStyle/>
          <a:p>
            <a:pPr algn="ctr">
              <a:lnSpc>
                <a:spcPct val="120000"/>
              </a:lnSpc>
              <a:spcAft>
                <a:spcPct val="10000"/>
              </a:spcAft>
            </a:pPr>
            <a:r>
              <a:rPr lang="es-MX" sz="1800" b="1">
                <a:latin typeface="Tahoma" pitchFamily="34" charset="0"/>
              </a:rPr>
              <a:t>Querys Externos</a:t>
            </a:r>
          </a:p>
        </p:txBody>
      </p:sp>
      <p:pic>
        <p:nvPicPr>
          <p:cNvPr id="46085" name="Picture 5" descr="Viñeta roja"/>
          <p:cNvPicPr>
            <a:picLocks noChangeAspect="1" noChangeArrowheads="1"/>
          </p:cNvPicPr>
          <p:nvPr/>
        </p:nvPicPr>
        <p:blipFill>
          <a:blip r:embed="rId4" cstate="print"/>
          <a:srcRect/>
          <a:stretch>
            <a:fillRect/>
          </a:stretch>
        </p:blipFill>
        <p:spPr bwMode="auto">
          <a:xfrm>
            <a:off x="1873250" y="1485900"/>
            <a:ext cx="323850" cy="360363"/>
          </a:xfrm>
          <a:prstGeom prst="rect">
            <a:avLst/>
          </a:prstGeom>
          <a:noFill/>
          <a:ln w="9525">
            <a:noFill/>
            <a:miter lim="800000"/>
            <a:headEnd/>
            <a:tailEnd/>
          </a:ln>
        </p:spPr>
      </p:pic>
      <p:sp>
        <p:nvSpPr>
          <p:cNvPr id="46086" name="Rectangle 6"/>
          <p:cNvSpPr>
            <a:spLocks noGrp="1" noChangeArrowheads="1"/>
          </p:cNvSpPr>
          <p:nvPr>
            <p:ph type="body" sz="half" idx="1"/>
          </p:nvPr>
        </p:nvSpPr>
        <p:spPr>
          <a:xfrm>
            <a:off x="611188" y="1989138"/>
            <a:ext cx="7561262" cy="4321175"/>
          </a:xfrm>
        </p:spPr>
        <p:txBody>
          <a:bodyPr/>
          <a:lstStyle/>
          <a:p>
            <a:pPr eaLnBrk="1" hangingPunct="1">
              <a:lnSpc>
                <a:spcPct val="80000"/>
              </a:lnSpc>
            </a:pPr>
            <a:r>
              <a:rPr lang="es-ES" sz="1600" b="1" smtClean="0">
                <a:latin typeface="Tahoma" pitchFamily="34" charset="0"/>
              </a:rPr>
              <a:t>El usuario puede crear sus propios reportes (query) a realizar sobre una fuente de información o base de datos y luego exportar los datos generados a excel. </a:t>
            </a:r>
          </a:p>
          <a:p>
            <a:pPr eaLnBrk="1" hangingPunct="1">
              <a:lnSpc>
                <a:spcPct val="80000"/>
              </a:lnSpc>
            </a:pPr>
            <a:endParaRPr lang="es-ES" sz="1600" b="1" smtClean="0">
              <a:latin typeface="Tahoma" pitchFamily="34" charset="0"/>
            </a:endParaRPr>
          </a:p>
          <a:p>
            <a:pPr eaLnBrk="1" hangingPunct="1">
              <a:lnSpc>
                <a:spcPct val="80000"/>
              </a:lnSpc>
            </a:pPr>
            <a:r>
              <a:rPr lang="es-ES" sz="1600" b="1" smtClean="0">
                <a:latin typeface="Tahoma" pitchFamily="34" charset="0"/>
              </a:rPr>
              <a:t>Query: debe realizar en el lenguaje SQL y teniendo conocimientos del Modelo de datos de RH Pro®. </a:t>
            </a:r>
          </a:p>
          <a:p>
            <a:pPr eaLnBrk="1" hangingPunct="1">
              <a:lnSpc>
                <a:spcPct val="80000"/>
              </a:lnSpc>
              <a:buFontTx/>
              <a:buNone/>
            </a:pPr>
            <a:endParaRPr lang="es-ES" sz="1600" b="1" smtClean="0">
              <a:latin typeface="Tahoma" pitchFamily="34" charset="0"/>
            </a:endParaRPr>
          </a:p>
          <a:p>
            <a:pPr eaLnBrk="1" hangingPunct="1">
              <a:lnSpc>
                <a:spcPct val="80000"/>
              </a:lnSpc>
            </a:pPr>
            <a:r>
              <a:rPr lang="es-ES" sz="1600" b="1" smtClean="0">
                <a:latin typeface="Tahoma" pitchFamily="34" charset="0"/>
              </a:rPr>
              <a:t>Se debe designar la conexión a la fuente de datos definida con anterioridad o utilizar la conexión default del sistema.</a:t>
            </a:r>
          </a:p>
          <a:p>
            <a:pPr eaLnBrk="1" hangingPunct="1">
              <a:lnSpc>
                <a:spcPct val="80000"/>
              </a:lnSpc>
            </a:pPr>
            <a:endParaRPr lang="es-ES" sz="1600" b="1" smtClean="0">
              <a:latin typeface="Tahoma" pitchFamily="34" charset="0"/>
            </a:endParaRPr>
          </a:p>
          <a:p>
            <a:pPr eaLnBrk="1" hangingPunct="1">
              <a:lnSpc>
                <a:spcPct val="120000"/>
              </a:lnSpc>
              <a:spcBef>
                <a:spcPct val="0"/>
              </a:spcBef>
              <a:spcAft>
                <a:spcPct val="10000"/>
              </a:spcAft>
              <a:buFontTx/>
              <a:buNone/>
            </a:pPr>
            <a:r>
              <a:rPr lang="es-ES" sz="1600" b="1" smtClean="0">
                <a:latin typeface="Tahoma" pitchFamily="34" charset="0"/>
              </a:rPr>
              <a:t>	Permite una vez creado el reporte armar la entrada en el menú para utilizar en la ventana de armado de menú del módulo de Supervisor y que quede guardado como un reporte estandar aplicando la seguridad de menú propia del sistema.</a:t>
            </a:r>
          </a:p>
          <a:p>
            <a:pPr eaLnBrk="1" hangingPunct="1">
              <a:lnSpc>
                <a:spcPct val="120000"/>
              </a:lnSpc>
              <a:spcBef>
                <a:spcPct val="0"/>
              </a:spcBef>
              <a:spcAft>
                <a:spcPct val="10000"/>
              </a:spcAft>
              <a:buFontTx/>
              <a:buNone/>
            </a:pPr>
            <a:endParaRPr lang="es-ES" sz="1600" b="1" smtClean="0">
              <a:latin typeface="Tahoma" pitchFamily="34" charset="0"/>
            </a:endParaRPr>
          </a:p>
          <a:p>
            <a:pPr eaLnBrk="1" hangingPunct="1">
              <a:lnSpc>
                <a:spcPct val="120000"/>
              </a:lnSpc>
              <a:spcBef>
                <a:spcPct val="0"/>
              </a:spcBef>
              <a:spcAft>
                <a:spcPct val="10000"/>
              </a:spcAft>
              <a:buFontTx/>
              <a:buNone/>
            </a:pPr>
            <a:r>
              <a:rPr lang="es-ES" sz="1600" b="1" smtClean="0">
                <a:latin typeface="Tahoma" pitchFamily="34" charset="0"/>
              </a:rPr>
              <a:t>	</a:t>
            </a:r>
          </a:p>
          <a:p>
            <a:pPr eaLnBrk="1" hangingPunct="1">
              <a:lnSpc>
                <a:spcPct val="120000"/>
              </a:lnSpc>
              <a:spcBef>
                <a:spcPct val="0"/>
              </a:spcBef>
              <a:spcAft>
                <a:spcPct val="10000"/>
              </a:spcAft>
              <a:buFontTx/>
              <a:buNone/>
            </a:pPr>
            <a:endParaRPr lang="es-ES" sz="1600" b="1" smtClean="0">
              <a:latin typeface="Tahoma" pitchFamily="34" charset="0"/>
            </a:endParaRPr>
          </a:p>
          <a:p>
            <a:pPr eaLnBrk="1" hangingPunct="1">
              <a:lnSpc>
                <a:spcPct val="120000"/>
              </a:lnSpc>
              <a:spcBef>
                <a:spcPct val="0"/>
              </a:spcBef>
              <a:spcAft>
                <a:spcPct val="10000"/>
              </a:spcAft>
              <a:buFontTx/>
              <a:buNone/>
            </a:pPr>
            <a:endParaRPr lang="es-ES" sz="1600" b="1" smtClean="0">
              <a:latin typeface="Tahoma" pitchFamily="34" charset="0"/>
            </a:endParaRPr>
          </a:p>
        </p:txBody>
      </p:sp>
      <p:pic>
        <p:nvPicPr>
          <p:cNvPr id="46087" name="Picture 7" descr="Viñeta"/>
          <p:cNvPicPr>
            <a:picLocks noChangeAspect="1" noChangeArrowheads="1"/>
          </p:cNvPicPr>
          <p:nvPr/>
        </p:nvPicPr>
        <p:blipFill>
          <a:blip r:embed="rId5" cstate="print"/>
          <a:srcRect/>
          <a:stretch>
            <a:fillRect/>
          </a:stretch>
        </p:blipFill>
        <p:spPr bwMode="auto">
          <a:xfrm>
            <a:off x="611188" y="2060575"/>
            <a:ext cx="195262" cy="215900"/>
          </a:xfrm>
          <a:prstGeom prst="rect">
            <a:avLst/>
          </a:prstGeom>
          <a:noFill/>
          <a:ln w="9525">
            <a:noFill/>
            <a:miter lim="800000"/>
            <a:headEnd/>
            <a:tailEnd/>
          </a:ln>
        </p:spPr>
      </p:pic>
      <p:pic>
        <p:nvPicPr>
          <p:cNvPr id="46088" name="Picture 8" descr="Viñeta"/>
          <p:cNvPicPr>
            <a:picLocks noChangeAspect="1" noChangeArrowheads="1"/>
          </p:cNvPicPr>
          <p:nvPr/>
        </p:nvPicPr>
        <p:blipFill>
          <a:blip r:embed="rId5" cstate="print"/>
          <a:srcRect/>
          <a:stretch>
            <a:fillRect/>
          </a:stretch>
        </p:blipFill>
        <p:spPr bwMode="auto">
          <a:xfrm>
            <a:off x="611188" y="3644900"/>
            <a:ext cx="195262" cy="215900"/>
          </a:xfrm>
          <a:prstGeom prst="rect">
            <a:avLst/>
          </a:prstGeom>
          <a:noFill/>
          <a:ln w="9525">
            <a:noFill/>
            <a:miter lim="800000"/>
            <a:headEnd/>
            <a:tailEnd/>
          </a:ln>
        </p:spPr>
      </p:pic>
      <p:pic>
        <p:nvPicPr>
          <p:cNvPr id="46089" name="Picture 9" descr="Viñeta"/>
          <p:cNvPicPr>
            <a:picLocks noChangeAspect="1" noChangeArrowheads="1"/>
          </p:cNvPicPr>
          <p:nvPr/>
        </p:nvPicPr>
        <p:blipFill>
          <a:blip r:embed="rId5" cstate="print"/>
          <a:srcRect/>
          <a:stretch>
            <a:fillRect/>
          </a:stretch>
        </p:blipFill>
        <p:spPr bwMode="auto">
          <a:xfrm>
            <a:off x="611188" y="2924175"/>
            <a:ext cx="195262" cy="215900"/>
          </a:xfrm>
          <a:prstGeom prst="rect">
            <a:avLst/>
          </a:prstGeom>
          <a:noFill/>
          <a:ln w="9525">
            <a:noFill/>
            <a:miter lim="800000"/>
            <a:headEnd/>
            <a:tailEnd/>
          </a:ln>
        </p:spPr>
      </p:pic>
      <p:pic>
        <p:nvPicPr>
          <p:cNvPr id="46090" name="Picture 11" descr="Viñeta"/>
          <p:cNvPicPr>
            <a:picLocks noChangeAspect="1" noChangeArrowheads="1"/>
          </p:cNvPicPr>
          <p:nvPr/>
        </p:nvPicPr>
        <p:blipFill>
          <a:blip r:embed="rId5" cstate="print"/>
          <a:srcRect/>
          <a:stretch>
            <a:fillRect/>
          </a:stretch>
        </p:blipFill>
        <p:spPr bwMode="auto">
          <a:xfrm>
            <a:off x="611188" y="4292600"/>
            <a:ext cx="195262" cy="215900"/>
          </a:xfrm>
          <a:prstGeom prst="rect">
            <a:avLst/>
          </a:prstGeom>
          <a:noFill/>
          <a:ln w="9525">
            <a:noFill/>
            <a:miter lim="800000"/>
            <a:headEnd/>
            <a:tailEnd/>
          </a:ln>
        </p:spPr>
      </p:pic>
    </p:spTree>
  </p:cSld>
  <p:clrMapOvr>
    <a:masterClrMapping/>
  </p:clrMapOvr>
  <p:transition advClick="0"/>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13" descr="MEMBRETE Carátula power"/>
          <p:cNvPicPr>
            <a:picLocks noChangeAspect="1" noChangeArrowheads="1"/>
          </p:cNvPicPr>
          <p:nvPr/>
        </p:nvPicPr>
        <p:blipFill>
          <a:blip r:embed="rId3" cstate="print"/>
          <a:srcRect/>
          <a:stretch>
            <a:fillRect/>
          </a:stretch>
        </p:blipFill>
        <p:spPr bwMode="auto">
          <a:xfrm>
            <a:off x="609600" y="454025"/>
            <a:ext cx="7916863" cy="841375"/>
          </a:xfrm>
          <a:prstGeom prst="rect">
            <a:avLst/>
          </a:prstGeom>
          <a:noFill/>
          <a:ln w="9525">
            <a:noFill/>
            <a:miter lim="800000"/>
            <a:headEnd/>
            <a:tailEnd/>
          </a:ln>
        </p:spPr>
      </p:pic>
      <p:sp>
        <p:nvSpPr>
          <p:cNvPr id="47107" name="Text Box 17"/>
          <p:cNvSpPr txBox="1">
            <a:spLocks noChangeArrowheads="1"/>
          </p:cNvSpPr>
          <p:nvPr/>
        </p:nvSpPr>
        <p:spPr bwMode="auto">
          <a:xfrm>
            <a:off x="1752600" y="730250"/>
            <a:ext cx="4114800" cy="396875"/>
          </a:xfrm>
          <a:prstGeom prst="rect">
            <a:avLst/>
          </a:prstGeom>
          <a:solidFill>
            <a:srgbClr val="939393"/>
          </a:solidFill>
          <a:ln w="9525">
            <a:noFill/>
            <a:miter lim="800000"/>
            <a:headEnd/>
            <a:tailEnd/>
          </a:ln>
        </p:spPr>
        <p:txBody>
          <a:bodyPr>
            <a:spAutoFit/>
          </a:bodyPr>
          <a:lstStyle/>
          <a:p>
            <a:pPr algn="ctr">
              <a:spcBef>
                <a:spcPct val="50000"/>
              </a:spcBef>
            </a:pPr>
            <a:r>
              <a:rPr lang="es-AR" sz="2000" b="1">
                <a:solidFill>
                  <a:schemeClr val="bg1"/>
                </a:solidFill>
                <a:latin typeface="Tahoma" pitchFamily="34" charset="0"/>
              </a:rPr>
              <a:t>Presentación Técnica</a:t>
            </a:r>
            <a:endParaRPr lang="es-ES" sz="2000" b="1">
              <a:solidFill>
                <a:schemeClr val="bg1"/>
              </a:solidFill>
              <a:latin typeface="Tahoma" pitchFamily="34" charset="0"/>
            </a:endParaRPr>
          </a:p>
        </p:txBody>
      </p:sp>
      <p:sp>
        <p:nvSpPr>
          <p:cNvPr id="47108" name="Rectangle 19"/>
          <p:cNvSpPr>
            <a:spLocks noChangeArrowheads="1"/>
          </p:cNvSpPr>
          <p:nvPr/>
        </p:nvSpPr>
        <p:spPr bwMode="auto">
          <a:xfrm>
            <a:off x="1476375" y="1341438"/>
            <a:ext cx="5184775" cy="431800"/>
          </a:xfrm>
          <a:prstGeom prst="rect">
            <a:avLst/>
          </a:prstGeom>
          <a:noFill/>
          <a:ln w="9525">
            <a:solidFill>
              <a:srgbClr val="FF0000"/>
            </a:solidFill>
            <a:miter lim="800000"/>
            <a:headEnd/>
            <a:tailEnd/>
          </a:ln>
        </p:spPr>
        <p:txBody>
          <a:bodyPr>
            <a:spAutoFit/>
          </a:bodyPr>
          <a:lstStyle/>
          <a:p>
            <a:pPr algn="ctr">
              <a:lnSpc>
                <a:spcPct val="120000"/>
              </a:lnSpc>
              <a:spcAft>
                <a:spcPct val="10000"/>
              </a:spcAft>
            </a:pPr>
            <a:r>
              <a:rPr lang="es-MX" sz="1800" b="1">
                <a:latin typeface="Tahoma" pitchFamily="34" charset="0"/>
              </a:rPr>
              <a:t>Alertas y Querys</a:t>
            </a:r>
          </a:p>
        </p:txBody>
      </p:sp>
      <p:pic>
        <p:nvPicPr>
          <p:cNvPr id="47109" name="Picture 20" descr="Viñeta roja"/>
          <p:cNvPicPr>
            <a:picLocks noChangeAspect="1" noChangeArrowheads="1"/>
          </p:cNvPicPr>
          <p:nvPr/>
        </p:nvPicPr>
        <p:blipFill>
          <a:blip r:embed="rId4" cstate="print"/>
          <a:srcRect/>
          <a:stretch>
            <a:fillRect/>
          </a:stretch>
        </p:blipFill>
        <p:spPr bwMode="auto">
          <a:xfrm>
            <a:off x="1873250" y="1485900"/>
            <a:ext cx="323850" cy="360363"/>
          </a:xfrm>
          <a:prstGeom prst="rect">
            <a:avLst/>
          </a:prstGeom>
          <a:noFill/>
          <a:ln w="9525">
            <a:noFill/>
            <a:miter lim="800000"/>
            <a:headEnd/>
            <a:tailEnd/>
          </a:ln>
        </p:spPr>
      </p:pic>
      <p:sp>
        <p:nvSpPr>
          <p:cNvPr id="47110" name="Rectangle 21"/>
          <p:cNvSpPr>
            <a:spLocks noGrp="1" noChangeArrowheads="1"/>
          </p:cNvSpPr>
          <p:nvPr>
            <p:ph type="body" sz="half" idx="1"/>
          </p:nvPr>
        </p:nvSpPr>
        <p:spPr>
          <a:xfrm>
            <a:off x="611188" y="1989138"/>
            <a:ext cx="7561262" cy="4321175"/>
          </a:xfrm>
        </p:spPr>
        <p:txBody>
          <a:bodyPr/>
          <a:lstStyle/>
          <a:p>
            <a:pPr eaLnBrk="1" hangingPunct="1">
              <a:lnSpc>
                <a:spcPct val="80000"/>
              </a:lnSpc>
            </a:pPr>
            <a:r>
              <a:rPr lang="es-ES" sz="1600" b="1" smtClean="0">
                <a:latin typeface="Tahoma" pitchFamily="34" charset="0"/>
              </a:rPr>
              <a:t>Se deben definir para cada Alerta la consulta (query) a realizar sobre la fuente de información para evaluar la alerta</a:t>
            </a:r>
          </a:p>
          <a:p>
            <a:pPr eaLnBrk="1" hangingPunct="1">
              <a:lnSpc>
                <a:spcPct val="80000"/>
              </a:lnSpc>
            </a:pPr>
            <a:endParaRPr lang="es-ES" sz="1600" b="1" smtClean="0">
              <a:latin typeface="Tahoma" pitchFamily="34" charset="0"/>
            </a:endParaRPr>
          </a:p>
          <a:p>
            <a:pPr eaLnBrk="1" hangingPunct="1">
              <a:lnSpc>
                <a:spcPct val="80000"/>
              </a:lnSpc>
            </a:pPr>
            <a:r>
              <a:rPr lang="es-ES" sz="1600" b="1" smtClean="0">
                <a:latin typeface="Tahoma" pitchFamily="34" charset="0"/>
              </a:rPr>
              <a:t>Query: debe realizar en el lenguaje SQL y teniendo conocimientos del Modelo de datos de RH Pro®. Si la consulta requiere configurar valores de tipo parámetros se utiliza la siguiente notación: @@&lt;nombre de parámetro&gt;@@.</a:t>
            </a:r>
          </a:p>
          <a:p>
            <a:pPr eaLnBrk="1" hangingPunct="1">
              <a:lnSpc>
                <a:spcPct val="80000"/>
              </a:lnSpc>
            </a:pPr>
            <a:endParaRPr lang="es-ES" sz="1600" b="1" smtClean="0">
              <a:latin typeface="Tahoma" pitchFamily="34" charset="0"/>
            </a:endParaRPr>
          </a:p>
          <a:p>
            <a:pPr eaLnBrk="1" hangingPunct="1">
              <a:lnSpc>
                <a:spcPct val="80000"/>
              </a:lnSpc>
            </a:pPr>
            <a:r>
              <a:rPr lang="es-ES" sz="1600" b="1" smtClean="0">
                <a:latin typeface="Tahoma" pitchFamily="34" charset="0"/>
              </a:rPr>
              <a:t>Se debe designar la conexión a la fuente de datos definida con anterioridad.</a:t>
            </a:r>
          </a:p>
          <a:p>
            <a:pPr eaLnBrk="1" hangingPunct="1">
              <a:lnSpc>
                <a:spcPct val="80000"/>
              </a:lnSpc>
            </a:pPr>
            <a:endParaRPr lang="es-ES" sz="1600" b="1" smtClean="0">
              <a:latin typeface="Tahoma" pitchFamily="34" charset="0"/>
            </a:endParaRPr>
          </a:p>
          <a:p>
            <a:pPr eaLnBrk="1" hangingPunct="1">
              <a:lnSpc>
                <a:spcPct val="120000"/>
              </a:lnSpc>
              <a:spcBef>
                <a:spcPct val="0"/>
              </a:spcBef>
              <a:spcAft>
                <a:spcPct val="10000"/>
              </a:spcAft>
              <a:buFontTx/>
              <a:buNone/>
            </a:pPr>
            <a:r>
              <a:rPr lang="es-ES" sz="1600" b="1" smtClean="0">
                <a:latin typeface="Tahoma" pitchFamily="34" charset="0"/>
              </a:rPr>
              <a:t>	Definir el Planificador, existen frecuencias de tipo: Diaria, Mensual, Semanal y Temporal (días)</a:t>
            </a:r>
          </a:p>
          <a:p>
            <a:pPr eaLnBrk="1" hangingPunct="1">
              <a:lnSpc>
                <a:spcPct val="120000"/>
              </a:lnSpc>
              <a:spcBef>
                <a:spcPct val="0"/>
              </a:spcBef>
              <a:spcAft>
                <a:spcPct val="10000"/>
              </a:spcAft>
              <a:buFontTx/>
              <a:buNone/>
            </a:pPr>
            <a:endParaRPr lang="es-ES" sz="1600" b="1" smtClean="0">
              <a:latin typeface="Tahoma" pitchFamily="34" charset="0"/>
            </a:endParaRPr>
          </a:p>
          <a:p>
            <a:pPr eaLnBrk="1" hangingPunct="1">
              <a:lnSpc>
                <a:spcPct val="120000"/>
              </a:lnSpc>
              <a:spcBef>
                <a:spcPct val="0"/>
              </a:spcBef>
              <a:spcAft>
                <a:spcPct val="10000"/>
              </a:spcAft>
              <a:buFontTx/>
              <a:buNone/>
            </a:pPr>
            <a:r>
              <a:rPr lang="es-ES" sz="1600" b="1" smtClean="0">
                <a:latin typeface="Tahoma" pitchFamily="34" charset="0"/>
              </a:rPr>
              <a:t>	Tipos de Notificaciones: Empleado, Estructuras, Supervisor, Usuario, Roles, Query Libre</a:t>
            </a:r>
            <a:r>
              <a:rPr lang="es-ES" sz="1600" smtClean="0"/>
              <a:t>. </a:t>
            </a:r>
            <a:r>
              <a:rPr lang="es-ES" sz="1600" b="1" smtClean="0">
                <a:latin typeface="Tahoma" pitchFamily="34" charset="0"/>
              </a:rPr>
              <a:t>Deben estar cargados los mails en Empleados/Usuarios y configurado el servidor de mail</a:t>
            </a:r>
          </a:p>
          <a:p>
            <a:pPr eaLnBrk="1" hangingPunct="1">
              <a:lnSpc>
                <a:spcPct val="120000"/>
              </a:lnSpc>
              <a:spcBef>
                <a:spcPct val="0"/>
              </a:spcBef>
              <a:spcAft>
                <a:spcPct val="10000"/>
              </a:spcAft>
              <a:buFontTx/>
              <a:buNone/>
            </a:pPr>
            <a:endParaRPr lang="es-ES" sz="1600" b="1" smtClean="0">
              <a:latin typeface="Tahoma" pitchFamily="34" charset="0"/>
            </a:endParaRPr>
          </a:p>
          <a:p>
            <a:pPr eaLnBrk="1" hangingPunct="1">
              <a:lnSpc>
                <a:spcPct val="120000"/>
              </a:lnSpc>
              <a:spcBef>
                <a:spcPct val="0"/>
              </a:spcBef>
              <a:spcAft>
                <a:spcPct val="10000"/>
              </a:spcAft>
              <a:buFontTx/>
              <a:buNone/>
            </a:pPr>
            <a:endParaRPr lang="es-ES" sz="1600" b="1" smtClean="0">
              <a:latin typeface="Tahoma" pitchFamily="34" charset="0"/>
            </a:endParaRPr>
          </a:p>
          <a:p>
            <a:pPr eaLnBrk="1" hangingPunct="1">
              <a:lnSpc>
                <a:spcPct val="120000"/>
              </a:lnSpc>
              <a:spcBef>
                <a:spcPct val="0"/>
              </a:spcBef>
              <a:spcAft>
                <a:spcPct val="10000"/>
              </a:spcAft>
              <a:buFontTx/>
              <a:buNone/>
            </a:pPr>
            <a:endParaRPr lang="es-ES" sz="1600" b="1" smtClean="0">
              <a:latin typeface="Tahoma" pitchFamily="34" charset="0"/>
            </a:endParaRPr>
          </a:p>
        </p:txBody>
      </p:sp>
      <p:pic>
        <p:nvPicPr>
          <p:cNvPr id="47111" name="Picture 22" descr="Viñeta"/>
          <p:cNvPicPr>
            <a:picLocks noChangeAspect="1" noChangeArrowheads="1"/>
          </p:cNvPicPr>
          <p:nvPr/>
        </p:nvPicPr>
        <p:blipFill>
          <a:blip r:embed="rId5" cstate="print"/>
          <a:srcRect/>
          <a:stretch>
            <a:fillRect/>
          </a:stretch>
        </p:blipFill>
        <p:spPr bwMode="auto">
          <a:xfrm>
            <a:off x="611188" y="2060575"/>
            <a:ext cx="195262" cy="215900"/>
          </a:xfrm>
          <a:prstGeom prst="rect">
            <a:avLst/>
          </a:prstGeom>
          <a:noFill/>
          <a:ln w="9525">
            <a:noFill/>
            <a:miter lim="800000"/>
            <a:headEnd/>
            <a:tailEnd/>
          </a:ln>
        </p:spPr>
      </p:pic>
      <p:pic>
        <p:nvPicPr>
          <p:cNvPr id="47112" name="Picture 23" descr="Viñeta"/>
          <p:cNvPicPr>
            <a:picLocks noChangeAspect="1" noChangeArrowheads="1"/>
          </p:cNvPicPr>
          <p:nvPr/>
        </p:nvPicPr>
        <p:blipFill>
          <a:blip r:embed="rId5" cstate="print"/>
          <a:srcRect/>
          <a:stretch>
            <a:fillRect/>
          </a:stretch>
        </p:blipFill>
        <p:spPr bwMode="auto">
          <a:xfrm>
            <a:off x="611188" y="3789363"/>
            <a:ext cx="195262" cy="215900"/>
          </a:xfrm>
          <a:prstGeom prst="rect">
            <a:avLst/>
          </a:prstGeom>
          <a:noFill/>
          <a:ln w="9525">
            <a:noFill/>
            <a:miter lim="800000"/>
            <a:headEnd/>
            <a:tailEnd/>
          </a:ln>
        </p:spPr>
      </p:pic>
      <p:pic>
        <p:nvPicPr>
          <p:cNvPr id="47113" name="Picture 24" descr="Viñeta"/>
          <p:cNvPicPr>
            <a:picLocks noChangeAspect="1" noChangeArrowheads="1"/>
          </p:cNvPicPr>
          <p:nvPr/>
        </p:nvPicPr>
        <p:blipFill>
          <a:blip r:embed="rId5" cstate="print"/>
          <a:srcRect/>
          <a:stretch>
            <a:fillRect/>
          </a:stretch>
        </p:blipFill>
        <p:spPr bwMode="auto">
          <a:xfrm>
            <a:off x="611188" y="2708275"/>
            <a:ext cx="195262" cy="215900"/>
          </a:xfrm>
          <a:prstGeom prst="rect">
            <a:avLst/>
          </a:prstGeom>
          <a:noFill/>
          <a:ln w="9525">
            <a:noFill/>
            <a:miter lim="800000"/>
            <a:headEnd/>
            <a:tailEnd/>
          </a:ln>
        </p:spPr>
      </p:pic>
      <p:pic>
        <p:nvPicPr>
          <p:cNvPr id="47114" name="Picture 25" descr="Viñeta"/>
          <p:cNvPicPr>
            <a:picLocks noChangeAspect="1" noChangeArrowheads="1"/>
          </p:cNvPicPr>
          <p:nvPr/>
        </p:nvPicPr>
        <p:blipFill>
          <a:blip r:embed="rId5" cstate="print"/>
          <a:srcRect/>
          <a:stretch>
            <a:fillRect/>
          </a:stretch>
        </p:blipFill>
        <p:spPr bwMode="auto">
          <a:xfrm>
            <a:off x="611188" y="5445125"/>
            <a:ext cx="195262" cy="215900"/>
          </a:xfrm>
          <a:prstGeom prst="rect">
            <a:avLst/>
          </a:prstGeom>
          <a:noFill/>
          <a:ln w="9525">
            <a:noFill/>
            <a:miter lim="800000"/>
            <a:headEnd/>
            <a:tailEnd/>
          </a:ln>
        </p:spPr>
      </p:pic>
      <p:pic>
        <p:nvPicPr>
          <p:cNvPr id="47115" name="Picture 26" descr="Viñeta"/>
          <p:cNvPicPr>
            <a:picLocks noChangeAspect="1" noChangeArrowheads="1"/>
          </p:cNvPicPr>
          <p:nvPr/>
        </p:nvPicPr>
        <p:blipFill>
          <a:blip r:embed="rId5" cstate="print"/>
          <a:srcRect/>
          <a:stretch>
            <a:fillRect/>
          </a:stretch>
        </p:blipFill>
        <p:spPr bwMode="auto">
          <a:xfrm>
            <a:off x="611188" y="4508500"/>
            <a:ext cx="195262" cy="215900"/>
          </a:xfrm>
          <a:prstGeom prst="rect">
            <a:avLst/>
          </a:prstGeom>
          <a:noFill/>
          <a:ln w="9525">
            <a:noFill/>
            <a:miter lim="800000"/>
            <a:headEnd/>
            <a:tailEnd/>
          </a:ln>
        </p:spPr>
      </p:pic>
    </p:spTree>
  </p:cSld>
  <p:clrMapOvr>
    <a:masterClrMapping/>
  </p:clrMapOvr>
  <p:transition advClick="0"/>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895350" y="2057400"/>
            <a:ext cx="6953250" cy="4191000"/>
          </a:xfrm>
          <a:prstGeom prst="rect">
            <a:avLst/>
          </a:prstGeom>
          <a:noFill/>
          <a:ln w="9525">
            <a:noFill/>
            <a:miter lim="800000"/>
            <a:headEnd/>
            <a:tailEnd/>
          </a:ln>
        </p:spPr>
        <p:txBody>
          <a:bodyPr anchor="ctr"/>
          <a:lstStyle/>
          <a:p>
            <a:pPr marL="495300" lvl="2" indent="-495300">
              <a:lnSpc>
                <a:spcPct val="150000"/>
              </a:lnSpc>
              <a:spcAft>
                <a:spcPct val="10000"/>
              </a:spcAft>
              <a:buFont typeface="Wingdings" pitchFamily="2" charset="2"/>
              <a:buNone/>
            </a:pPr>
            <a:r>
              <a:rPr lang="es-AR" sz="1400" b="1" u="sng">
                <a:latin typeface="Tahoma" pitchFamily="34" charset="0"/>
              </a:rPr>
              <a:t>Beneficios</a:t>
            </a:r>
            <a:r>
              <a:rPr lang="es-AR" sz="1400" u="sng">
                <a:latin typeface="Tahoma" pitchFamily="34" charset="0"/>
              </a:rPr>
              <a:t>:</a:t>
            </a:r>
            <a:endParaRPr lang="es-ES" sz="1400" u="sng">
              <a:latin typeface="Tahoma" pitchFamily="34" charset="0"/>
            </a:endParaRPr>
          </a:p>
          <a:p>
            <a:pPr marL="495300" lvl="2" indent="-495300">
              <a:lnSpc>
                <a:spcPct val="150000"/>
              </a:lnSpc>
              <a:spcAft>
                <a:spcPct val="10000"/>
              </a:spcAft>
              <a:buFont typeface="Wingdings" pitchFamily="2" charset="2"/>
              <a:buNone/>
            </a:pPr>
            <a:r>
              <a:rPr lang="es-ES" sz="1400">
                <a:latin typeface="Tahoma" pitchFamily="34" charset="0"/>
              </a:rPr>
              <a:t>Administración de los reportes, poder ejecutarlos en distintas oportunidades sin tener que crear de nuevo el reporte </a:t>
            </a:r>
          </a:p>
          <a:p>
            <a:pPr marL="495300" lvl="2" indent="-495300">
              <a:lnSpc>
                <a:spcPct val="150000"/>
              </a:lnSpc>
              <a:spcAft>
                <a:spcPct val="10000"/>
              </a:spcAft>
              <a:buFont typeface="Wingdings" pitchFamily="2" charset="2"/>
              <a:buNone/>
            </a:pPr>
            <a:r>
              <a:rPr lang="es-ES" sz="1400">
                <a:latin typeface="Tahoma" pitchFamily="34" charset="0"/>
              </a:rPr>
              <a:t>Guardar los resultados y recuperarlos sin ejecutar el reporte. Exportar a Excel</a:t>
            </a:r>
          </a:p>
          <a:p>
            <a:pPr marL="495300" lvl="2" indent="-495300">
              <a:lnSpc>
                <a:spcPct val="150000"/>
              </a:lnSpc>
              <a:spcAft>
                <a:spcPct val="10000"/>
              </a:spcAft>
              <a:buFont typeface="Wingdings" pitchFamily="2" charset="2"/>
              <a:buNone/>
            </a:pPr>
            <a:r>
              <a:rPr lang="es-ES" sz="1400">
                <a:latin typeface="Tahoma" pitchFamily="34" charset="0"/>
              </a:rPr>
              <a:t>Poder disponer de información de todos los módulos de RH Pro a través de campos</a:t>
            </a:r>
          </a:p>
          <a:p>
            <a:pPr marL="495300" lvl="2" indent="-495300">
              <a:lnSpc>
                <a:spcPct val="150000"/>
              </a:lnSpc>
              <a:spcAft>
                <a:spcPct val="10000"/>
              </a:spcAft>
              <a:buFont typeface="Wingdings" pitchFamily="2" charset="2"/>
              <a:buNone/>
            </a:pPr>
            <a:endParaRPr lang="es-AR" sz="1400">
              <a:latin typeface="Tahoma" pitchFamily="34" charset="0"/>
            </a:endParaRPr>
          </a:p>
          <a:p>
            <a:pPr marL="495300" lvl="2" indent="-495300">
              <a:lnSpc>
                <a:spcPct val="150000"/>
              </a:lnSpc>
              <a:spcAft>
                <a:spcPct val="10000"/>
              </a:spcAft>
              <a:buFont typeface="Wingdings" pitchFamily="2" charset="2"/>
              <a:buNone/>
            </a:pPr>
            <a:r>
              <a:rPr lang="es-AR" sz="1400" b="1">
                <a:latin typeface="Tahoma" pitchFamily="34" charset="0"/>
              </a:rPr>
              <a:t>Campos</a:t>
            </a:r>
            <a:r>
              <a:rPr lang="es-AR" sz="1400">
                <a:latin typeface="Tahoma" pitchFamily="34" charset="0"/>
              </a:rPr>
              <a:t>: </a:t>
            </a:r>
            <a:r>
              <a:rPr lang="es-ES" sz="1400">
                <a:latin typeface="Tahoma" pitchFamily="34" charset="0"/>
              </a:rPr>
              <a:t>Son las unidades de información que el Usuario puede seleccionar para incorporar en los reportes. La creación de los mismos requiere de conocimientos avanzados del modelo de datos de RHPro.</a:t>
            </a:r>
            <a:endParaRPr lang="es-AR" sz="1400">
              <a:latin typeface="Tahoma" pitchFamily="34" charset="0"/>
            </a:endParaRPr>
          </a:p>
          <a:p>
            <a:pPr marL="495300" lvl="2" indent="-495300">
              <a:lnSpc>
                <a:spcPct val="150000"/>
              </a:lnSpc>
              <a:spcAft>
                <a:spcPct val="10000"/>
              </a:spcAft>
              <a:buFont typeface="Wingdings" pitchFamily="2" charset="2"/>
              <a:buNone/>
            </a:pPr>
            <a:r>
              <a:rPr lang="es-AR" sz="1400" b="1">
                <a:latin typeface="Tahoma" pitchFamily="34" charset="0"/>
              </a:rPr>
              <a:t>Vistas:</a:t>
            </a:r>
            <a:r>
              <a:rPr lang="es-AR" sz="1400">
                <a:latin typeface="Tahoma" pitchFamily="34" charset="0"/>
              </a:rPr>
              <a:t> </a:t>
            </a:r>
            <a:r>
              <a:rPr lang="es-ES" sz="1400">
                <a:latin typeface="Tahoma" pitchFamily="34" charset="0"/>
              </a:rPr>
              <a:t>son agrupaciones de Campos por alguna condición particular, un usuario podría configurar sus Vistas con los campos precargados que tiene disponibles. </a:t>
            </a:r>
            <a:endParaRPr lang="es-AR" sz="1400">
              <a:latin typeface="Tahoma" pitchFamily="34" charset="0"/>
            </a:endParaRPr>
          </a:p>
          <a:p>
            <a:pPr marL="495300" lvl="2" indent="-495300">
              <a:lnSpc>
                <a:spcPct val="150000"/>
              </a:lnSpc>
              <a:spcAft>
                <a:spcPct val="10000"/>
              </a:spcAft>
              <a:buFont typeface="Wingdings" pitchFamily="2" charset="2"/>
              <a:buNone/>
            </a:pPr>
            <a:r>
              <a:rPr lang="es-AR" sz="1400" b="1">
                <a:latin typeface="Tahoma" pitchFamily="34" charset="0"/>
              </a:rPr>
              <a:t>Búsquedas:</a:t>
            </a:r>
            <a:r>
              <a:rPr lang="es-AR" sz="1400">
                <a:latin typeface="Tahoma" pitchFamily="34" charset="0"/>
              </a:rPr>
              <a:t> </a:t>
            </a:r>
            <a:r>
              <a:rPr lang="es-ES" sz="1400">
                <a:latin typeface="Tahoma" pitchFamily="34" charset="0"/>
              </a:rPr>
              <a:t>búsquedas son reportes que se crearon, tienen una descripción y una vista asociada. Se pueden imprimir o sacar a Excel. </a:t>
            </a:r>
            <a:endParaRPr lang="es-MX" sz="1400">
              <a:latin typeface="Tahoma" pitchFamily="34" charset="0"/>
            </a:endParaRPr>
          </a:p>
        </p:txBody>
      </p:sp>
      <p:sp>
        <p:nvSpPr>
          <p:cNvPr id="48131" name="Rectangle 3"/>
          <p:cNvSpPr>
            <a:spLocks noChangeArrowheads="1"/>
          </p:cNvSpPr>
          <p:nvPr/>
        </p:nvSpPr>
        <p:spPr bwMode="auto">
          <a:xfrm>
            <a:off x="2124075" y="1473200"/>
            <a:ext cx="5038725" cy="431800"/>
          </a:xfrm>
          <a:prstGeom prst="rect">
            <a:avLst/>
          </a:prstGeom>
          <a:noFill/>
          <a:ln w="9525">
            <a:solidFill>
              <a:srgbClr val="FF0000"/>
            </a:solidFill>
            <a:miter lim="800000"/>
            <a:headEnd/>
            <a:tailEnd/>
          </a:ln>
        </p:spPr>
        <p:txBody>
          <a:bodyPr>
            <a:spAutoFit/>
          </a:bodyPr>
          <a:lstStyle/>
          <a:p>
            <a:pPr algn="ctr">
              <a:lnSpc>
                <a:spcPct val="120000"/>
              </a:lnSpc>
              <a:spcAft>
                <a:spcPct val="10000"/>
              </a:spcAft>
            </a:pPr>
            <a:r>
              <a:rPr lang="es-MX" sz="1800" b="1">
                <a:latin typeface="Tahoma" pitchFamily="34" charset="0"/>
              </a:rPr>
              <a:t>Generador de Reportes de ADP</a:t>
            </a:r>
          </a:p>
        </p:txBody>
      </p:sp>
      <p:pic>
        <p:nvPicPr>
          <p:cNvPr id="48132" name="Picture 4" descr="Viñeta roja"/>
          <p:cNvPicPr>
            <a:picLocks noChangeAspect="1" noChangeArrowheads="1"/>
          </p:cNvPicPr>
          <p:nvPr/>
        </p:nvPicPr>
        <p:blipFill>
          <a:blip r:embed="rId3" cstate="print"/>
          <a:srcRect/>
          <a:stretch>
            <a:fillRect/>
          </a:stretch>
        </p:blipFill>
        <p:spPr bwMode="auto">
          <a:xfrm>
            <a:off x="2411413" y="1620838"/>
            <a:ext cx="323850" cy="360362"/>
          </a:xfrm>
          <a:prstGeom prst="rect">
            <a:avLst/>
          </a:prstGeom>
          <a:noFill/>
          <a:ln w="9525">
            <a:noFill/>
            <a:miter lim="800000"/>
            <a:headEnd/>
            <a:tailEnd/>
          </a:ln>
        </p:spPr>
      </p:pic>
      <p:pic>
        <p:nvPicPr>
          <p:cNvPr id="48133" name="Picture 6" descr="Viñeta"/>
          <p:cNvPicPr>
            <a:picLocks noChangeAspect="1" noChangeArrowheads="1"/>
          </p:cNvPicPr>
          <p:nvPr/>
        </p:nvPicPr>
        <p:blipFill>
          <a:blip r:embed="rId4" cstate="print"/>
          <a:srcRect/>
          <a:stretch>
            <a:fillRect/>
          </a:stretch>
        </p:blipFill>
        <p:spPr bwMode="auto">
          <a:xfrm>
            <a:off x="684213" y="2492375"/>
            <a:ext cx="171450" cy="215900"/>
          </a:xfrm>
          <a:prstGeom prst="rect">
            <a:avLst/>
          </a:prstGeom>
          <a:noFill/>
          <a:ln w="9525">
            <a:noFill/>
            <a:miter lim="800000"/>
            <a:headEnd/>
            <a:tailEnd/>
          </a:ln>
        </p:spPr>
      </p:pic>
      <p:pic>
        <p:nvPicPr>
          <p:cNvPr id="48134" name="Picture 7" descr="Viñeta"/>
          <p:cNvPicPr>
            <a:picLocks noChangeAspect="1" noChangeArrowheads="1"/>
          </p:cNvPicPr>
          <p:nvPr/>
        </p:nvPicPr>
        <p:blipFill>
          <a:blip r:embed="rId4" cstate="print"/>
          <a:srcRect/>
          <a:stretch>
            <a:fillRect/>
          </a:stretch>
        </p:blipFill>
        <p:spPr bwMode="auto">
          <a:xfrm>
            <a:off x="685800" y="3136900"/>
            <a:ext cx="171450" cy="215900"/>
          </a:xfrm>
          <a:prstGeom prst="rect">
            <a:avLst/>
          </a:prstGeom>
          <a:noFill/>
          <a:ln w="9525">
            <a:noFill/>
            <a:miter lim="800000"/>
            <a:headEnd/>
            <a:tailEnd/>
          </a:ln>
        </p:spPr>
      </p:pic>
      <p:pic>
        <p:nvPicPr>
          <p:cNvPr id="48135" name="Picture 9" descr="Viñeta"/>
          <p:cNvPicPr>
            <a:picLocks noChangeAspect="1" noChangeArrowheads="1"/>
          </p:cNvPicPr>
          <p:nvPr/>
        </p:nvPicPr>
        <p:blipFill>
          <a:blip r:embed="rId4" cstate="print"/>
          <a:srcRect/>
          <a:stretch>
            <a:fillRect/>
          </a:stretch>
        </p:blipFill>
        <p:spPr bwMode="auto">
          <a:xfrm>
            <a:off x="684213" y="4149725"/>
            <a:ext cx="171450" cy="215900"/>
          </a:xfrm>
          <a:prstGeom prst="rect">
            <a:avLst/>
          </a:prstGeom>
          <a:noFill/>
          <a:ln w="9525">
            <a:noFill/>
            <a:miter lim="800000"/>
            <a:headEnd/>
            <a:tailEnd/>
          </a:ln>
        </p:spPr>
      </p:pic>
      <p:pic>
        <p:nvPicPr>
          <p:cNvPr id="48136" name="Picture 10" descr="Viñeta"/>
          <p:cNvPicPr>
            <a:picLocks noChangeAspect="1" noChangeArrowheads="1"/>
          </p:cNvPicPr>
          <p:nvPr/>
        </p:nvPicPr>
        <p:blipFill>
          <a:blip r:embed="rId4" cstate="print"/>
          <a:srcRect/>
          <a:stretch>
            <a:fillRect/>
          </a:stretch>
        </p:blipFill>
        <p:spPr bwMode="auto">
          <a:xfrm>
            <a:off x="684213" y="5105400"/>
            <a:ext cx="171450" cy="215900"/>
          </a:xfrm>
          <a:prstGeom prst="rect">
            <a:avLst/>
          </a:prstGeom>
          <a:noFill/>
          <a:ln w="9525">
            <a:noFill/>
            <a:miter lim="800000"/>
            <a:headEnd/>
            <a:tailEnd/>
          </a:ln>
        </p:spPr>
      </p:pic>
      <p:pic>
        <p:nvPicPr>
          <p:cNvPr id="48137" name="Picture 12" descr="Viñeta"/>
          <p:cNvPicPr>
            <a:picLocks noChangeAspect="1" noChangeArrowheads="1"/>
          </p:cNvPicPr>
          <p:nvPr/>
        </p:nvPicPr>
        <p:blipFill>
          <a:blip r:embed="rId4" cstate="print"/>
          <a:srcRect/>
          <a:stretch>
            <a:fillRect/>
          </a:stretch>
        </p:blipFill>
        <p:spPr bwMode="auto">
          <a:xfrm>
            <a:off x="684213" y="5867400"/>
            <a:ext cx="171450" cy="215900"/>
          </a:xfrm>
          <a:prstGeom prst="rect">
            <a:avLst/>
          </a:prstGeom>
          <a:noFill/>
          <a:ln w="9525">
            <a:noFill/>
            <a:miter lim="800000"/>
            <a:headEnd/>
            <a:tailEnd/>
          </a:ln>
        </p:spPr>
      </p:pic>
      <p:pic>
        <p:nvPicPr>
          <p:cNvPr id="48138" name="Picture 13" descr="MEMBRETE Carátula power"/>
          <p:cNvPicPr>
            <a:picLocks noChangeAspect="1" noChangeArrowheads="1"/>
          </p:cNvPicPr>
          <p:nvPr/>
        </p:nvPicPr>
        <p:blipFill>
          <a:blip r:embed="rId5" cstate="print"/>
          <a:srcRect/>
          <a:stretch>
            <a:fillRect/>
          </a:stretch>
        </p:blipFill>
        <p:spPr bwMode="auto">
          <a:xfrm>
            <a:off x="609600" y="454025"/>
            <a:ext cx="7916863" cy="841375"/>
          </a:xfrm>
          <a:prstGeom prst="rect">
            <a:avLst/>
          </a:prstGeom>
          <a:noFill/>
          <a:ln w="9525">
            <a:noFill/>
            <a:miter lim="800000"/>
            <a:headEnd/>
            <a:tailEnd/>
          </a:ln>
        </p:spPr>
      </p:pic>
      <p:pic>
        <p:nvPicPr>
          <p:cNvPr id="48139" name="Picture 14" descr="Viñeta"/>
          <p:cNvPicPr>
            <a:picLocks noChangeAspect="1" noChangeArrowheads="1"/>
          </p:cNvPicPr>
          <p:nvPr/>
        </p:nvPicPr>
        <p:blipFill>
          <a:blip r:embed="rId4" cstate="print"/>
          <a:srcRect/>
          <a:stretch>
            <a:fillRect/>
          </a:stretch>
        </p:blipFill>
        <p:spPr bwMode="auto">
          <a:xfrm>
            <a:off x="685800" y="3517900"/>
            <a:ext cx="171450" cy="215900"/>
          </a:xfrm>
          <a:prstGeom prst="rect">
            <a:avLst/>
          </a:prstGeom>
          <a:noFill/>
          <a:ln w="9525">
            <a:noFill/>
            <a:miter lim="800000"/>
            <a:headEnd/>
            <a:tailEnd/>
          </a:ln>
        </p:spPr>
      </p:pic>
      <p:sp>
        <p:nvSpPr>
          <p:cNvPr id="48140" name="Text Box 17"/>
          <p:cNvSpPr txBox="1">
            <a:spLocks noChangeArrowheads="1"/>
          </p:cNvSpPr>
          <p:nvPr/>
        </p:nvSpPr>
        <p:spPr bwMode="auto">
          <a:xfrm>
            <a:off x="1752600" y="730250"/>
            <a:ext cx="4114800" cy="396875"/>
          </a:xfrm>
          <a:prstGeom prst="rect">
            <a:avLst/>
          </a:prstGeom>
          <a:solidFill>
            <a:srgbClr val="939393"/>
          </a:solidFill>
          <a:ln w="9525">
            <a:noFill/>
            <a:miter lim="800000"/>
            <a:headEnd/>
            <a:tailEnd/>
          </a:ln>
        </p:spPr>
        <p:txBody>
          <a:bodyPr>
            <a:spAutoFit/>
          </a:bodyPr>
          <a:lstStyle/>
          <a:p>
            <a:pPr algn="ctr">
              <a:spcBef>
                <a:spcPct val="50000"/>
              </a:spcBef>
            </a:pPr>
            <a:r>
              <a:rPr lang="es-AR" sz="2000" b="1">
                <a:solidFill>
                  <a:schemeClr val="bg1"/>
                </a:solidFill>
                <a:latin typeface="Tahoma" pitchFamily="34" charset="0"/>
              </a:rPr>
              <a:t>Presentación Técnica</a:t>
            </a:r>
            <a:endParaRPr lang="es-ES" sz="2000" b="1">
              <a:solidFill>
                <a:schemeClr val="bg1"/>
              </a:solidFill>
              <a:latin typeface="Tahoma" pitchFamily="34" charset="0"/>
            </a:endParaRPr>
          </a:p>
        </p:txBody>
      </p:sp>
    </p:spTree>
  </p:cSld>
  <p:clrMapOvr>
    <a:masterClrMapping/>
  </p:clrMapOvr>
  <p:transition advClick="0"/>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895350" y="2057400"/>
            <a:ext cx="6953250" cy="4191000"/>
          </a:xfrm>
          <a:prstGeom prst="rect">
            <a:avLst/>
          </a:prstGeom>
          <a:noFill/>
          <a:ln w="9525">
            <a:noFill/>
            <a:miter lim="800000"/>
            <a:headEnd/>
            <a:tailEnd/>
          </a:ln>
        </p:spPr>
        <p:txBody>
          <a:bodyPr anchor="ctr"/>
          <a:lstStyle/>
          <a:p>
            <a:pPr marL="495300" lvl="2" indent="-495300">
              <a:lnSpc>
                <a:spcPct val="150000"/>
              </a:lnSpc>
              <a:spcAft>
                <a:spcPct val="10000"/>
              </a:spcAft>
              <a:buFont typeface="Wingdings" pitchFamily="2" charset="2"/>
              <a:buNone/>
            </a:pPr>
            <a:r>
              <a:rPr lang="es-AR" sz="1400" b="1" u="sng">
                <a:latin typeface="Tahoma" pitchFamily="34" charset="0"/>
              </a:rPr>
              <a:t>Beneficios</a:t>
            </a:r>
            <a:r>
              <a:rPr lang="es-AR" sz="1400" u="sng">
                <a:latin typeface="Tahoma" pitchFamily="34" charset="0"/>
              </a:rPr>
              <a:t>:</a:t>
            </a:r>
            <a:endParaRPr lang="es-ES" sz="1400" u="sng">
              <a:latin typeface="Tahoma" pitchFamily="34" charset="0"/>
            </a:endParaRPr>
          </a:p>
          <a:p>
            <a:pPr marL="495300" lvl="2" indent="-495300">
              <a:lnSpc>
                <a:spcPct val="150000"/>
              </a:lnSpc>
              <a:spcAft>
                <a:spcPct val="10000"/>
              </a:spcAft>
              <a:buFont typeface="Wingdings" pitchFamily="2" charset="2"/>
              <a:buNone/>
            </a:pPr>
            <a:r>
              <a:rPr lang="es-ES" sz="1400">
                <a:latin typeface="Tahoma" pitchFamily="34" charset="0"/>
              </a:rPr>
              <a:t>Administración de los reportes, poder ejecutarlos en distintas oportunidades sin tener que crear de nuevo el reporte </a:t>
            </a:r>
          </a:p>
          <a:p>
            <a:pPr marL="495300" lvl="2" indent="-495300">
              <a:lnSpc>
                <a:spcPct val="150000"/>
              </a:lnSpc>
              <a:spcAft>
                <a:spcPct val="10000"/>
              </a:spcAft>
              <a:buFont typeface="Wingdings" pitchFamily="2" charset="2"/>
              <a:buNone/>
            </a:pPr>
            <a:r>
              <a:rPr lang="es-ES" sz="1400">
                <a:latin typeface="Tahoma" pitchFamily="34" charset="0"/>
              </a:rPr>
              <a:t>Guardar los resultados y recuperarlos sin ejecutar el reporte. Exportar a Excel</a:t>
            </a:r>
          </a:p>
          <a:p>
            <a:pPr marL="495300" lvl="2" indent="-495300">
              <a:lnSpc>
                <a:spcPct val="150000"/>
              </a:lnSpc>
              <a:spcAft>
                <a:spcPct val="10000"/>
              </a:spcAft>
              <a:buFont typeface="Wingdings" pitchFamily="2" charset="2"/>
              <a:buNone/>
            </a:pPr>
            <a:r>
              <a:rPr lang="es-ES" sz="1400">
                <a:latin typeface="Tahoma" pitchFamily="34" charset="0"/>
              </a:rPr>
              <a:t>Poder disponer de información de todos los módulos de RH Pro a través de campos</a:t>
            </a:r>
          </a:p>
          <a:p>
            <a:pPr marL="495300" lvl="2" indent="-495300">
              <a:lnSpc>
                <a:spcPct val="150000"/>
              </a:lnSpc>
              <a:spcAft>
                <a:spcPct val="10000"/>
              </a:spcAft>
              <a:buFont typeface="Wingdings" pitchFamily="2" charset="2"/>
              <a:buNone/>
            </a:pPr>
            <a:endParaRPr lang="es-AR" sz="1400">
              <a:latin typeface="Tahoma" pitchFamily="34" charset="0"/>
            </a:endParaRPr>
          </a:p>
          <a:p>
            <a:pPr marL="495300" lvl="2" indent="-495300">
              <a:lnSpc>
                <a:spcPct val="150000"/>
              </a:lnSpc>
              <a:spcAft>
                <a:spcPct val="10000"/>
              </a:spcAft>
              <a:buFont typeface="Wingdings" pitchFamily="2" charset="2"/>
              <a:buNone/>
            </a:pPr>
            <a:r>
              <a:rPr lang="es-AR" sz="1400" b="1">
                <a:latin typeface="Tahoma" pitchFamily="34" charset="0"/>
              </a:rPr>
              <a:t>Campos</a:t>
            </a:r>
            <a:r>
              <a:rPr lang="es-AR" sz="1400">
                <a:latin typeface="Tahoma" pitchFamily="34" charset="0"/>
              </a:rPr>
              <a:t>: </a:t>
            </a:r>
            <a:r>
              <a:rPr lang="es-ES" sz="1400">
                <a:latin typeface="Tahoma" pitchFamily="34" charset="0"/>
              </a:rPr>
              <a:t>Son las unidades de información que el Usuario puede seleccionar para incorporar en los reportes. La creación de los mismos requiere de conocimientos avanzados del modelo de datos de RHPro.</a:t>
            </a:r>
            <a:endParaRPr lang="es-AR" sz="1400">
              <a:latin typeface="Tahoma" pitchFamily="34" charset="0"/>
            </a:endParaRPr>
          </a:p>
          <a:p>
            <a:pPr marL="495300" lvl="2" indent="-495300">
              <a:lnSpc>
                <a:spcPct val="150000"/>
              </a:lnSpc>
              <a:spcAft>
                <a:spcPct val="10000"/>
              </a:spcAft>
              <a:buFont typeface="Wingdings" pitchFamily="2" charset="2"/>
              <a:buNone/>
            </a:pPr>
            <a:r>
              <a:rPr lang="es-AR" sz="1400" b="1">
                <a:latin typeface="Tahoma" pitchFamily="34" charset="0"/>
              </a:rPr>
              <a:t>Vistas:</a:t>
            </a:r>
            <a:r>
              <a:rPr lang="es-AR" sz="1400">
                <a:latin typeface="Tahoma" pitchFamily="34" charset="0"/>
              </a:rPr>
              <a:t> </a:t>
            </a:r>
            <a:r>
              <a:rPr lang="es-ES" sz="1400">
                <a:latin typeface="Tahoma" pitchFamily="34" charset="0"/>
              </a:rPr>
              <a:t>trabaja con una única vista que es la de Liquidación de Haberes. </a:t>
            </a:r>
            <a:endParaRPr lang="es-AR" sz="1400">
              <a:latin typeface="Tahoma" pitchFamily="34" charset="0"/>
            </a:endParaRPr>
          </a:p>
          <a:p>
            <a:pPr marL="495300" lvl="2" indent="-495300">
              <a:lnSpc>
                <a:spcPct val="150000"/>
              </a:lnSpc>
              <a:spcAft>
                <a:spcPct val="10000"/>
              </a:spcAft>
              <a:buFont typeface="Wingdings" pitchFamily="2" charset="2"/>
              <a:buNone/>
            </a:pPr>
            <a:r>
              <a:rPr lang="es-AR" sz="1400" b="1">
                <a:latin typeface="Tahoma" pitchFamily="34" charset="0"/>
              </a:rPr>
              <a:t>Repotes:</a:t>
            </a:r>
            <a:r>
              <a:rPr lang="es-AR" sz="1400">
                <a:latin typeface="Tahoma" pitchFamily="34" charset="0"/>
              </a:rPr>
              <a:t> </a:t>
            </a:r>
            <a:r>
              <a:rPr lang="es-ES" sz="1400">
                <a:latin typeface="Tahoma" pitchFamily="34" charset="0"/>
              </a:rPr>
              <a:t>son reportes que se crearon, tienen una descripción y una vista asociada.</a:t>
            </a:r>
          </a:p>
          <a:p>
            <a:pPr marL="495300" lvl="2" indent="-495300">
              <a:lnSpc>
                <a:spcPct val="150000"/>
              </a:lnSpc>
              <a:spcAft>
                <a:spcPct val="10000"/>
              </a:spcAft>
              <a:buFont typeface="Wingdings" pitchFamily="2" charset="2"/>
              <a:buNone/>
            </a:pPr>
            <a:r>
              <a:rPr lang="es-AR" sz="1400" b="1">
                <a:latin typeface="Tahoma" pitchFamily="34" charset="0"/>
              </a:rPr>
              <a:t>Columnas del Repote:</a:t>
            </a:r>
            <a:r>
              <a:rPr lang="es-AR" sz="1400">
                <a:latin typeface="Tahoma" pitchFamily="34" charset="0"/>
              </a:rPr>
              <a:t> </a:t>
            </a:r>
            <a:r>
              <a:rPr lang="es-ES" sz="1400">
                <a:latin typeface="Tahoma" pitchFamily="34" charset="0"/>
              </a:rPr>
              <a:t>son columnas configuradas para un reporte.</a:t>
            </a:r>
          </a:p>
          <a:p>
            <a:pPr marL="495300" lvl="2" indent="-495300">
              <a:lnSpc>
                <a:spcPct val="150000"/>
              </a:lnSpc>
              <a:spcAft>
                <a:spcPct val="10000"/>
              </a:spcAft>
              <a:buFont typeface="Wingdings" pitchFamily="2" charset="2"/>
              <a:buNone/>
            </a:pPr>
            <a:r>
              <a:rPr lang="es-AR" sz="1400" b="1">
                <a:latin typeface="Tahoma" pitchFamily="34" charset="0"/>
              </a:rPr>
              <a:t>Históricos:</a:t>
            </a:r>
            <a:r>
              <a:rPr lang="es-AR" sz="1400">
                <a:latin typeface="Tahoma" pitchFamily="34" charset="0"/>
              </a:rPr>
              <a:t> </a:t>
            </a:r>
            <a:r>
              <a:rPr lang="es-ES" sz="1400">
                <a:latin typeface="Tahoma" pitchFamily="34" charset="0"/>
              </a:rPr>
              <a:t>son fotos de Ejecuciones realizadas del reporte</a:t>
            </a:r>
            <a:endParaRPr lang="es-MX" sz="1400">
              <a:latin typeface="Tahoma" pitchFamily="34" charset="0"/>
            </a:endParaRPr>
          </a:p>
          <a:p>
            <a:pPr marL="495300" lvl="2" indent="-495300">
              <a:lnSpc>
                <a:spcPct val="150000"/>
              </a:lnSpc>
              <a:spcAft>
                <a:spcPct val="10000"/>
              </a:spcAft>
              <a:buFont typeface="Wingdings" pitchFamily="2" charset="2"/>
              <a:buNone/>
            </a:pPr>
            <a:endParaRPr lang="es-MX" sz="1400">
              <a:latin typeface="Tahoma" pitchFamily="34" charset="0"/>
            </a:endParaRPr>
          </a:p>
        </p:txBody>
      </p:sp>
      <p:sp>
        <p:nvSpPr>
          <p:cNvPr id="49155" name="Rectangle 3"/>
          <p:cNvSpPr>
            <a:spLocks noChangeArrowheads="1"/>
          </p:cNvSpPr>
          <p:nvPr/>
        </p:nvSpPr>
        <p:spPr bwMode="auto">
          <a:xfrm>
            <a:off x="2124075" y="1473200"/>
            <a:ext cx="5038725" cy="431800"/>
          </a:xfrm>
          <a:prstGeom prst="rect">
            <a:avLst/>
          </a:prstGeom>
          <a:noFill/>
          <a:ln w="9525">
            <a:solidFill>
              <a:srgbClr val="FF0000"/>
            </a:solidFill>
            <a:miter lim="800000"/>
            <a:headEnd/>
            <a:tailEnd/>
          </a:ln>
        </p:spPr>
        <p:txBody>
          <a:bodyPr>
            <a:spAutoFit/>
          </a:bodyPr>
          <a:lstStyle/>
          <a:p>
            <a:pPr algn="ctr">
              <a:lnSpc>
                <a:spcPct val="120000"/>
              </a:lnSpc>
              <a:spcAft>
                <a:spcPct val="10000"/>
              </a:spcAft>
            </a:pPr>
            <a:r>
              <a:rPr lang="es-MX" sz="1800" b="1">
                <a:latin typeface="Tahoma" pitchFamily="34" charset="0"/>
              </a:rPr>
              <a:t>Generador de Reportes de LIQ</a:t>
            </a:r>
          </a:p>
        </p:txBody>
      </p:sp>
      <p:pic>
        <p:nvPicPr>
          <p:cNvPr id="49156" name="Picture 4" descr="Viñeta roja"/>
          <p:cNvPicPr>
            <a:picLocks noChangeAspect="1" noChangeArrowheads="1"/>
          </p:cNvPicPr>
          <p:nvPr/>
        </p:nvPicPr>
        <p:blipFill>
          <a:blip r:embed="rId3" cstate="print"/>
          <a:srcRect/>
          <a:stretch>
            <a:fillRect/>
          </a:stretch>
        </p:blipFill>
        <p:spPr bwMode="auto">
          <a:xfrm>
            <a:off x="2411413" y="1620838"/>
            <a:ext cx="323850" cy="360362"/>
          </a:xfrm>
          <a:prstGeom prst="rect">
            <a:avLst/>
          </a:prstGeom>
          <a:noFill/>
          <a:ln w="9525">
            <a:noFill/>
            <a:miter lim="800000"/>
            <a:headEnd/>
            <a:tailEnd/>
          </a:ln>
        </p:spPr>
      </p:pic>
      <p:pic>
        <p:nvPicPr>
          <p:cNvPr id="49157" name="Picture 5" descr="Viñeta"/>
          <p:cNvPicPr>
            <a:picLocks noChangeAspect="1" noChangeArrowheads="1"/>
          </p:cNvPicPr>
          <p:nvPr/>
        </p:nvPicPr>
        <p:blipFill>
          <a:blip r:embed="rId4" cstate="print"/>
          <a:srcRect/>
          <a:stretch>
            <a:fillRect/>
          </a:stretch>
        </p:blipFill>
        <p:spPr bwMode="auto">
          <a:xfrm>
            <a:off x="684213" y="2276475"/>
            <a:ext cx="171450" cy="215900"/>
          </a:xfrm>
          <a:prstGeom prst="rect">
            <a:avLst/>
          </a:prstGeom>
          <a:noFill/>
          <a:ln w="9525">
            <a:noFill/>
            <a:miter lim="800000"/>
            <a:headEnd/>
            <a:tailEnd/>
          </a:ln>
        </p:spPr>
      </p:pic>
      <p:pic>
        <p:nvPicPr>
          <p:cNvPr id="49158" name="Picture 6" descr="Viñeta"/>
          <p:cNvPicPr>
            <a:picLocks noChangeAspect="1" noChangeArrowheads="1"/>
          </p:cNvPicPr>
          <p:nvPr/>
        </p:nvPicPr>
        <p:blipFill>
          <a:blip r:embed="rId4" cstate="print"/>
          <a:srcRect/>
          <a:stretch>
            <a:fillRect/>
          </a:stretch>
        </p:blipFill>
        <p:spPr bwMode="auto">
          <a:xfrm>
            <a:off x="685800" y="2921000"/>
            <a:ext cx="171450" cy="215900"/>
          </a:xfrm>
          <a:prstGeom prst="rect">
            <a:avLst/>
          </a:prstGeom>
          <a:noFill/>
          <a:ln w="9525">
            <a:noFill/>
            <a:miter lim="800000"/>
            <a:headEnd/>
            <a:tailEnd/>
          </a:ln>
        </p:spPr>
      </p:pic>
      <p:pic>
        <p:nvPicPr>
          <p:cNvPr id="49159" name="Picture 7" descr="Viñeta"/>
          <p:cNvPicPr>
            <a:picLocks noChangeAspect="1" noChangeArrowheads="1"/>
          </p:cNvPicPr>
          <p:nvPr/>
        </p:nvPicPr>
        <p:blipFill>
          <a:blip r:embed="rId4" cstate="print"/>
          <a:srcRect/>
          <a:stretch>
            <a:fillRect/>
          </a:stretch>
        </p:blipFill>
        <p:spPr bwMode="auto">
          <a:xfrm>
            <a:off x="684213" y="3933825"/>
            <a:ext cx="171450" cy="215900"/>
          </a:xfrm>
          <a:prstGeom prst="rect">
            <a:avLst/>
          </a:prstGeom>
          <a:noFill/>
          <a:ln w="9525">
            <a:noFill/>
            <a:miter lim="800000"/>
            <a:headEnd/>
            <a:tailEnd/>
          </a:ln>
        </p:spPr>
      </p:pic>
      <p:pic>
        <p:nvPicPr>
          <p:cNvPr id="49160" name="Picture 8" descr="Viñeta"/>
          <p:cNvPicPr>
            <a:picLocks noChangeAspect="1" noChangeArrowheads="1"/>
          </p:cNvPicPr>
          <p:nvPr/>
        </p:nvPicPr>
        <p:blipFill>
          <a:blip r:embed="rId4" cstate="print"/>
          <a:srcRect/>
          <a:stretch>
            <a:fillRect/>
          </a:stretch>
        </p:blipFill>
        <p:spPr bwMode="auto">
          <a:xfrm>
            <a:off x="684213" y="4868863"/>
            <a:ext cx="171450" cy="215900"/>
          </a:xfrm>
          <a:prstGeom prst="rect">
            <a:avLst/>
          </a:prstGeom>
          <a:noFill/>
          <a:ln w="9525">
            <a:noFill/>
            <a:miter lim="800000"/>
            <a:headEnd/>
            <a:tailEnd/>
          </a:ln>
        </p:spPr>
      </p:pic>
      <p:pic>
        <p:nvPicPr>
          <p:cNvPr id="49161" name="Picture 9" descr="Viñeta"/>
          <p:cNvPicPr>
            <a:picLocks noChangeAspect="1" noChangeArrowheads="1"/>
          </p:cNvPicPr>
          <p:nvPr/>
        </p:nvPicPr>
        <p:blipFill>
          <a:blip r:embed="rId4" cstate="print"/>
          <a:srcRect/>
          <a:stretch>
            <a:fillRect/>
          </a:stretch>
        </p:blipFill>
        <p:spPr bwMode="auto">
          <a:xfrm>
            <a:off x="684213" y="5589588"/>
            <a:ext cx="171450" cy="215900"/>
          </a:xfrm>
          <a:prstGeom prst="rect">
            <a:avLst/>
          </a:prstGeom>
          <a:noFill/>
          <a:ln w="9525">
            <a:noFill/>
            <a:miter lim="800000"/>
            <a:headEnd/>
            <a:tailEnd/>
          </a:ln>
        </p:spPr>
      </p:pic>
      <p:pic>
        <p:nvPicPr>
          <p:cNvPr id="49162" name="Picture 10" descr="MEMBRETE Carátula power"/>
          <p:cNvPicPr>
            <a:picLocks noChangeAspect="1" noChangeArrowheads="1"/>
          </p:cNvPicPr>
          <p:nvPr/>
        </p:nvPicPr>
        <p:blipFill>
          <a:blip r:embed="rId5" cstate="print"/>
          <a:srcRect/>
          <a:stretch>
            <a:fillRect/>
          </a:stretch>
        </p:blipFill>
        <p:spPr bwMode="auto">
          <a:xfrm>
            <a:off x="609600" y="454025"/>
            <a:ext cx="7916863" cy="841375"/>
          </a:xfrm>
          <a:prstGeom prst="rect">
            <a:avLst/>
          </a:prstGeom>
          <a:noFill/>
          <a:ln w="9525">
            <a:noFill/>
            <a:miter lim="800000"/>
            <a:headEnd/>
            <a:tailEnd/>
          </a:ln>
        </p:spPr>
      </p:pic>
      <p:pic>
        <p:nvPicPr>
          <p:cNvPr id="49163" name="Picture 11" descr="Viñeta"/>
          <p:cNvPicPr>
            <a:picLocks noChangeAspect="1" noChangeArrowheads="1"/>
          </p:cNvPicPr>
          <p:nvPr/>
        </p:nvPicPr>
        <p:blipFill>
          <a:blip r:embed="rId4" cstate="print"/>
          <a:srcRect/>
          <a:stretch>
            <a:fillRect/>
          </a:stretch>
        </p:blipFill>
        <p:spPr bwMode="auto">
          <a:xfrm>
            <a:off x="685800" y="3302000"/>
            <a:ext cx="171450" cy="215900"/>
          </a:xfrm>
          <a:prstGeom prst="rect">
            <a:avLst/>
          </a:prstGeom>
          <a:noFill/>
          <a:ln w="9525">
            <a:noFill/>
            <a:miter lim="800000"/>
            <a:headEnd/>
            <a:tailEnd/>
          </a:ln>
        </p:spPr>
      </p:pic>
      <p:sp>
        <p:nvSpPr>
          <p:cNvPr id="49164" name="Text Box 12"/>
          <p:cNvSpPr txBox="1">
            <a:spLocks noChangeArrowheads="1"/>
          </p:cNvSpPr>
          <p:nvPr/>
        </p:nvSpPr>
        <p:spPr bwMode="auto">
          <a:xfrm>
            <a:off x="1752600" y="730250"/>
            <a:ext cx="4114800" cy="396875"/>
          </a:xfrm>
          <a:prstGeom prst="rect">
            <a:avLst/>
          </a:prstGeom>
          <a:solidFill>
            <a:srgbClr val="939393"/>
          </a:solidFill>
          <a:ln w="9525">
            <a:noFill/>
            <a:miter lim="800000"/>
            <a:headEnd/>
            <a:tailEnd/>
          </a:ln>
        </p:spPr>
        <p:txBody>
          <a:bodyPr>
            <a:spAutoFit/>
          </a:bodyPr>
          <a:lstStyle/>
          <a:p>
            <a:pPr algn="ctr">
              <a:spcBef>
                <a:spcPct val="50000"/>
              </a:spcBef>
            </a:pPr>
            <a:r>
              <a:rPr lang="es-AR" sz="2000" b="1">
                <a:solidFill>
                  <a:schemeClr val="bg1"/>
                </a:solidFill>
                <a:latin typeface="Tahoma" pitchFamily="34" charset="0"/>
              </a:rPr>
              <a:t>Presentación Técnica</a:t>
            </a:r>
            <a:endParaRPr lang="es-ES" sz="2000" b="1">
              <a:solidFill>
                <a:schemeClr val="bg1"/>
              </a:solidFill>
              <a:latin typeface="Tahoma" pitchFamily="34" charset="0"/>
            </a:endParaRPr>
          </a:p>
        </p:txBody>
      </p:sp>
      <p:pic>
        <p:nvPicPr>
          <p:cNvPr id="49165" name="Picture 13" descr="Viñeta"/>
          <p:cNvPicPr>
            <a:picLocks noChangeAspect="1" noChangeArrowheads="1"/>
          </p:cNvPicPr>
          <p:nvPr/>
        </p:nvPicPr>
        <p:blipFill>
          <a:blip r:embed="rId4" cstate="print"/>
          <a:srcRect/>
          <a:stretch>
            <a:fillRect/>
          </a:stretch>
        </p:blipFill>
        <p:spPr bwMode="auto">
          <a:xfrm>
            <a:off x="684213" y="5229225"/>
            <a:ext cx="171450" cy="215900"/>
          </a:xfrm>
          <a:prstGeom prst="rect">
            <a:avLst/>
          </a:prstGeom>
          <a:noFill/>
          <a:ln w="9525">
            <a:noFill/>
            <a:miter lim="800000"/>
            <a:headEnd/>
            <a:tailEnd/>
          </a:ln>
        </p:spPr>
      </p:pic>
      <p:pic>
        <p:nvPicPr>
          <p:cNvPr id="49166" name="Picture 14" descr="Viñeta"/>
          <p:cNvPicPr>
            <a:picLocks noChangeAspect="1" noChangeArrowheads="1"/>
          </p:cNvPicPr>
          <p:nvPr/>
        </p:nvPicPr>
        <p:blipFill>
          <a:blip r:embed="rId4" cstate="print"/>
          <a:srcRect/>
          <a:stretch>
            <a:fillRect/>
          </a:stretch>
        </p:blipFill>
        <p:spPr bwMode="auto">
          <a:xfrm>
            <a:off x="684213" y="5949950"/>
            <a:ext cx="171450" cy="215900"/>
          </a:xfrm>
          <a:prstGeom prst="rect">
            <a:avLst/>
          </a:prstGeom>
          <a:noFill/>
          <a:ln w="9525">
            <a:noFill/>
            <a:miter lim="800000"/>
            <a:headEnd/>
            <a:tailEnd/>
          </a:ln>
        </p:spPr>
      </p:pic>
    </p:spTree>
  </p:cSld>
  <p:clrMapOvr>
    <a:masterClrMapping/>
  </p:clrMapOvr>
  <p:transition advClick="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395288" y="2060575"/>
            <a:ext cx="8424862" cy="4464050"/>
          </a:xfrm>
          <a:prstGeom prst="rect">
            <a:avLst/>
          </a:prstGeom>
          <a:noFill/>
          <a:ln w="9525">
            <a:noFill/>
            <a:miter lim="800000"/>
            <a:headEnd/>
            <a:tailEnd/>
          </a:ln>
        </p:spPr>
        <p:txBody>
          <a:bodyPr anchor="ctr"/>
          <a:lstStyle/>
          <a:p>
            <a:pPr marL="495300" indent="-495300">
              <a:lnSpc>
                <a:spcPct val="140000"/>
              </a:lnSpc>
              <a:spcAft>
                <a:spcPct val="10000"/>
              </a:spcAft>
            </a:pPr>
            <a:r>
              <a:rPr lang="es-MX" sz="1600" b="1" u="sng">
                <a:latin typeface="Tahoma" pitchFamily="34" charset="0"/>
              </a:rPr>
              <a:t>Modelo de 3 Capas</a:t>
            </a:r>
            <a:r>
              <a:rPr lang="es-MX" sz="1600">
                <a:latin typeface="Tahoma" pitchFamily="34" charset="0"/>
              </a:rPr>
              <a:t>:</a:t>
            </a:r>
          </a:p>
          <a:p>
            <a:pPr marL="495300" indent="-495300">
              <a:lnSpc>
                <a:spcPct val="140000"/>
              </a:lnSpc>
              <a:spcAft>
                <a:spcPct val="10000"/>
              </a:spcAft>
            </a:pPr>
            <a:r>
              <a:rPr lang="es-MX" sz="1600">
                <a:latin typeface="Tahoma" pitchFamily="34" charset="0"/>
              </a:rPr>
              <a:t>		</a:t>
            </a:r>
            <a:r>
              <a:rPr lang="es-MX" sz="1400">
                <a:latin typeface="Tahoma" pitchFamily="34" charset="0"/>
              </a:rPr>
              <a:t>El </a:t>
            </a:r>
            <a:r>
              <a:rPr lang="es-AR" sz="1400" b="1">
                <a:latin typeface="Tahoma" pitchFamily="34" charset="0"/>
              </a:rPr>
              <a:t>front-end</a:t>
            </a:r>
            <a:r>
              <a:rPr lang="es-AR" sz="1400">
                <a:latin typeface="Tahoma" pitchFamily="34" charset="0"/>
              </a:rPr>
              <a:t> de la aplicación esta desarrollado en ASP.NET y ASP 3.0,</a:t>
            </a:r>
            <a:r>
              <a:rPr lang="es-ES" sz="1400">
                <a:latin typeface="Tahoma" pitchFamily="34" charset="0"/>
              </a:rPr>
              <a:t> esta c</a:t>
            </a:r>
            <a:r>
              <a:rPr lang="es-AR" sz="1400">
                <a:latin typeface="Tahoma" pitchFamily="34" charset="0"/>
              </a:rPr>
              <a:t>apa de 	presentación fue programada siguiendo lineamientos específicos para la optimización de 	recursos  por eso su look &amp; feel minimalista. </a:t>
            </a:r>
            <a:r>
              <a:rPr lang="es-MX" sz="1400">
                <a:latin typeface="Tahoma" pitchFamily="34" charset="0"/>
              </a:rPr>
              <a:t>	</a:t>
            </a:r>
          </a:p>
          <a:p>
            <a:pPr marL="495300" indent="-495300">
              <a:lnSpc>
                <a:spcPct val="140000"/>
              </a:lnSpc>
              <a:spcAft>
                <a:spcPct val="10000"/>
              </a:spcAft>
            </a:pPr>
            <a:r>
              <a:rPr lang="es-MX" sz="1400">
                <a:latin typeface="Tahoma" pitchFamily="34" charset="0"/>
              </a:rPr>
              <a:t>		</a:t>
            </a:r>
            <a:r>
              <a:rPr lang="es-AR" sz="1400">
                <a:latin typeface="Tahoma" pitchFamily="34" charset="0"/>
              </a:rPr>
              <a:t>El </a:t>
            </a:r>
            <a:r>
              <a:rPr lang="es-AR" sz="1400" b="1">
                <a:latin typeface="Tahoma" pitchFamily="34" charset="0"/>
              </a:rPr>
              <a:t>business logic</a:t>
            </a:r>
            <a:r>
              <a:rPr lang="es-AR" sz="1400">
                <a:latin typeface="Tahoma" pitchFamily="34" charset="0"/>
              </a:rPr>
              <a:t> (capa de lógica de negocios) esta desarrollado en Visual Basic 6.0</a:t>
            </a:r>
            <a:r>
              <a:rPr lang="es-ES" sz="1400">
                <a:latin typeface="Tahoma" pitchFamily="34" charset="0"/>
              </a:rPr>
              <a:t> </a:t>
            </a:r>
            <a:endParaRPr lang="es-MX" sz="1400">
              <a:latin typeface="Tahoma" pitchFamily="34" charset="0"/>
            </a:endParaRPr>
          </a:p>
          <a:p>
            <a:pPr marL="495300" lvl="2" indent="-495300">
              <a:lnSpc>
                <a:spcPct val="140000"/>
              </a:lnSpc>
              <a:spcAft>
                <a:spcPct val="10000"/>
              </a:spcAft>
            </a:pPr>
            <a:r>
              <a:rPr lang="es-MX" sz="1400">
                <a:latin typeface="Tahoma" pitchFamily="34" charset="0"/>
              </a:rPr>
              <a:t>		Esta capa </a:t>
            </a:r>
            <a:r>
              <a:rPr lang="es-AR" sz="1400">
                <a:latin typeface="Tahoma" pitchFamily="34" charset="0"/>
              </a:rPr>
              <a:t>esta manejada por un </a:t>
            </a:r>
            <a:r>
              <a:rPr lang="es-AR" sz="1400" b="1">
                <a:latin typeface="Tahoma" pitchFamily="34" charset="0"/>
              </a:rPr>
              <a:t>Application Server</a:t>
            </a:r>
            <a:r>
              <a:rPr lang="es-AR" sz="1400">
                <a:latin typeface="Tahoma" pitchFamily="34" charset="0"/>
              </a:rPr>
              <a:t> propietario, que es el encargado de    	disparar los diferentes procesos de Liquidación de Sueldos, procesos de Gestión de Tiempos, 	reportes de complejidad y/o volumen, etc.</a:t>
            </a:r>
            <a:r>
              <a:rPr lang="es-ES" sz="1400">
                <a:latin typeface="Tahoma" pitchFamily="34" charset="0"/>
              </a:rPr>
              <a:t> Se cuenta con Web Services desarrollados en .net 	para interfaces y SOA.</a:t>
            </a:r>
            <a:r>
              <a:rPr lang="es-MX" sz="1400">
                <a:latin typeface="Tahoma" pitchFamily="34" charset="0"/>
              </a:rPr>
              <a:t> </a:t>
            </a:r>
          </a:p>
          <a:p>
            <a:pPr marL="495300" lvl="2" indent="-495300">
              <a:lnSpc>
                <a:spcPct val="140000"/>
              </a:lnSpc>
              <a:spcAft>
                <a:spcPct val="10000"/>
              </a:spcAft>
            </a:pPr>
            <a:r>
              <a:rPr lang="es-MX" sz="1400">
                <a:latin typeface="Tahoma" pitchFamily="34" charset="0"/>
              </a:rPr>
              <a:t>		El </a:t>
            </a:r>
            <a:r>
              <a:rPr lang="es-MX" sz="1400" b="1">
                <a:latin typeface="Tahoma" pitchFamily="34" charset="0"/>
              </a:rPr>
              <a:t>data access</a:t>
            </a:r>
            <a:r>
              <a:rPr lang="es-MX" sz="1400">
                <a:latin typeface="Tahoma" pitchFamily="34" charset="0"/>
              </a:rPr>
              <a:t> es l</a:t>
            </a:r>
            <a:r>
              <a:rPr lang="es-AR" sz="1400">
                <a:latin typeface="Tahoma" pitchFamily="34" charset="0"/>
              </a:rPr>
              <a:t>a capa de Base de Datos que brinda la versatilidad de contar con las 	siguientes opciones a la hora de utilizar un motor de Base de Datos: </a:t>
            </a:r>
            <a:r>
              <a:rPr lang="en-US" sz="1400">
                <a:latin typeface="Tahoma" pitchFamily="34" charset="0"/>
              </a:rPr>
              <a:t>SQL Server,  Oracle,  	DB2 (discontinuada) y Informix (discontinuada). No se utilizan SP específicos de cada Base</a:t>
            </a:r>
            <a:endParaRPr lang="es-MX" sz="1400">
              <a:latin typeface="Tahoma" pitchFamily="34" charset="0"/>
            </a:endParaRPr>
          </a:p>
        </p:txBody>
      </p:sp>
      <p:sp>
        <p:nvSpPr>
          <p:cNvPr id="7171" name="Rectangle 3"/>
          <p:cNvSpPr>
            <a:spLocks noChangeArrowheads="1"/>
          </p:cNvSpPr>
          <p:nvPr/>
        </p:nvSpPr>
        <p:spPr bwMode="auto">
          <a:xfrm>
            <a:off x="2124075" y="1412875"/>
            <a:ext cx="4752975" cy="431800"/>
          </a:xfrm>
          <a:prstGeom prst="rect">
            <a:avLst/>
          </a:prstGeom>
          <a:noFill/>
          <a:ln w="9525">
            <a:solidFill>
              <a:srgbClr val="FF0000"/>
            </a:solidFill>
            <a:miter lim="800000"/>
            <a:headEnd/>
            <a:tailEnd/>
          </a:ln>
        </p:spPr>
        <p:txBody>
          <a:bodyPr>
            <a:spAutoFit/>
          </a:bodyPr>
          <a:lstStyle/>
          <a:p>
            <a:pPr algn="ctr">
              <a:lnSpc>
                <a:spcPct val="120000"/>
              </a:lnSpc>
              <a:spcAft>
                <a:spcPct val="10000"/>
              </a:spcAft>
            </a:pPr>
            <a:r>
              <a:rPr lang="es-MX" sz="1800" b="1">
                <a:latin typeface="Tahoma" pitchFamily="34" charset="0"/>
              </a:rPr>
              <a:t>Arquitectura de RH Pro X2</a:t>
            </a:r>
          </a:p>
        </p:txBody>
      </p:sp>
      <p:pic>
        <p:nvPicPr>
          <p:cNvPr id="7172" name="Picture 4" descr="Viñeta roja"/>
          <p:cNvPicPr>
            <a:picLocks noChangeAspect="1" noChangeArrowheads="1"/>
          </p:cNvPicPr>
          <p:nvPr/>
        </p:nvPicPr>
        <p:blipFill>
          <a:blip r:embed="rId3" cstate="print"/>
          <a:srcRect/>
          <a:stretch>
            <a:fillRect/>
          </a:stretch>
        </p:blipFill>
        <p:spPr bwMode="auto">
          <a:xfrm>
            <a:off x="2411413" y="1620838"/>
            <a:ext cx="323850" cy="360362"/>
          </a:xfrm>
          <a:prstGeom prst="rect">
            <a:avLst/>
          </a:prstGeom>
          <a:noFill/>
          <a:ln w="9525">
            <a:noFill/>
            <a:miter lim="800000"/>
            <a:headEnd/>
            <a:tailEnd/>
          </a:ln>
        </p:spPr>
      </p:pic>
      <p:pic>
        <p:nvPicPr>
          <p:cNvPr id="7173" name="Picture 7" descr="Viñeta"/>
          <p:cNvPicPr>
            <a:picLocks noChangeAspect="1" noChangeArrowheads="1"/>
          </p:cNvPicPr>
          <p:nvPr/>
        </p:nvPicPr>
        <p:blipFill>
          <a:blip r:embed="rId4" cstate="print"/>
          <a:srcRect/>
          <a:stretch>
            <a:fillRect/>
          </a:stretch>
        </p:blipFill>
        <p:spPr bwMode="auto">
          <a:xfrm>
            <a:off x="1116013" y="3860800"/>
            <a:ext cx="171450" cy="215900"/>
          </a:xfrm>
          <a:prstGeom prst="rect">
            <a:avLst/>
          </a:prstGeom>
          <a:noFill/>
          <a:ln w="9525">
            <a:noFill/>
            <a:miter lim="800000"/>
            <a:headEnd/>
            <a:tailEnd/>
          </a:ln>
        </p:spPr>
      </p:pic>
      <p:pic>
        <p:nvPicPr>
          <p:cNvPr id="7174" name="Picture 8" descr="MEMBRETE Carátula power"/>
          <p:cNvPicPr>
            <a:picLocks noChangeAspect="1" noChangeArrowheads="1"/>
          </p:cNvPicPr>
          <p:nvPr/>
        </p:nvPicPr>
        <p:blipFill>
          <a:blip r:embed="rId5" cstate="print"/>
          <a:srcRect/>
          <a:stretch>
            <a:fillRect/>
          </a:stretch>
        </p:blipFill>
        <p:spPr bwMode="auto">
          <a:xfrm>
            <a:off x="609600" y="454025"/>
            <a:ext cx="7916863" cy="841375"/>
          </a:xfrm>
          <a:prstGeom prst="rect">
            <a:avLst/>
          </a:prstGeom>
          <a:noFill/>
          <a:ln w="9525">
            <a:noFill/>
            <a:miter lim="800000"/>
            <a:headEnd/>
            <a:tailEnd/>
          </a:ln>
        </p:spPr>
      </p:pic>
      <p:sp>
        <p:nvSpPr>
          <p:cNvPr id="7175" name="Text Box 10"/>
          <p:cNvSpPr txBox="1">
            <a:spLocks noChangeArrowheads="1"/>
          </p:cNvSpPr>
          <p:nvPr/>
        </p:nvSpPr>
        <p:spPr bwMode="auto">
          <a:xfrm>
            <a:off x="1752600" y="730250"/>
            <a:ext cx="4114800" cy="396875"/>
          </a:xfrm>
          <a:prstGeom prst="rect">
            <a:avLst/>
          </a:prstGeom>
          <a:solidFill>
            <a:srgbClr val="939393"/>
          </a:solidFill>
          <a:ln w="9525">
            <a:noFill/>
            <a:miter lim="800000"/>
            <a:headEnd/>
            <a:tailEnd/>
          </a:ln>
        </p:spPr>
        <p:txBody>
          <a:bodyPr>
            <a:spAutoFit/>
          </a:bodyPr>
          <a:lstStyle/>
          <a:p>
            <a:pPr algn="ctr">
              <a:spcBef>
                <a:spcPct val="50000"/>
              </a:spcBef>
            </a:pPr>
            <a:r>
              <a:rPr lang="es-AR" sz="2000" b="1">
                <a:solidFill>
                  <a:schemeClr val="bg1"/>
                </a:solidFill>
                <a:latin typeface="Tahoma" pitchFamily="34" charset="0"/>
              </a:rPr>
              <a:t>Presentación Técnica</a:t>
            </a:r>
            <a:endParaRPr lang="es-ES" sz="2000" b="1">
              <a:solidFill>
                <a:schemeClr val="bg1"/>
              </a:solidFill>
              <a:latin typeface="Tahoma" pitchFamily="34" charset="0"/>
            </a:endParaRPr>
          </a:p>
        </p:txBody>
      </p:sp>
      <p:pic>
        <p:nvPicPr>
          <p:cNvPr id="7176" name="Picture 11" descr="Viñeta"/>
          <p:cNvPicPr>
            <a:picLocks noChangeAspect="1" noChangeArrowheads="1"/>
          </p:cNvPicPr>
          <p:nvPr/>
        </p:nvPicPr>
        <p:blipFill>
          <a:blip r:embed="rId4" cstate="print"/>
          <a:srcRect/>
          <a:stretch>
            <a:fillRect/>
          </a:stretch>
        </p:blipFill>
        <p:spPr bwMode="auto">
          <a:xfrm>
            <a:off x="1116013" y="2924175"/>
            <a:ext cx="171450" cy="215900"/>
          </a:xfrm>
          <a:prstGeom prst="rect">
            <a:avLst/>
          </a:prstGeom>
          <a:noFill/>
          <a:ln w="9525">
            <a:noFill/>
            <a:miter lim="800000"/>
            <a:headEnd/>
            <a:tailEnd/>
          </a:ln>
        </p:spPr>
      </p:pic>
      <p:pic>
        <p:nvPicPr>
          <p:cNvPr id="7177" name="Picture 12" descr="Viñeta"/>
          <p:cNvPicPr>
            <a:picLocks noChangeAspect="1" noChangeArrowheads="1"/>
          </p:cNvPicPr>
          <p:nvPr/>
        </p:nvPicPr>
        <p:blipFill>
          <a:blip r:embed="rId4" cstate="print"/>
          <a:srcRect/>
          <a:stretch>
            <a:fillRect/>
          </a:stretch>
        </p:blipFill>
        <p:spPr bwMode="auto">
          <a:xfrm>
            <a:off x="1116013" y="5373688"/>
            <a:ext cx="171450" cy="215900"/>
          </a:xfrm>
          <a:prstGeom prst="rect">
            <a:avLst/>
          </a:prstGeom>
          <a:noFill/>
          <a:ln w="9525">
            <a:noFill/>
            <a:miter lim="800000"/>
            <a:headEnd/>
            <a:tailEnd/>
          </a:ln>
        </p:spPr>
      </p:pic>
    </p:spTree>
  </p:cSld>
  <p:clrMapOvr>
    <a:masterClrMapping/>
  </p:clrMapOvr>
  <p:transition advClick="0"/>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827088" y="2133600"/>
            <a:ext cx="8316912" cy="4467225"/>
          </a:xfrm>
          <a:prstGeom prst="rect">
            <a:avLst/>
          </a:prstGeom>
          <a:noFill/>
          <a:ln w="9525">
            <a:noFill/>
            <a:miter lim="800000"/>
            <a:headEnd/>
            <a:tailEnd/>
          </a:ln>
        </p:spPr>
        <p:txBody>
          <a:bodyPr anchor="ctr"/>
          <a:lstStyle/>
          <a:p>
            <a:pPr marL="495300" lvl="2" indent="-495300">
              <a:lnSpc>
                <a:spcPct val="150000"/>
              </a:lnSpc>
              <a:spcAft>
                <a:spcPct val="10000"/>
              </a:spcAft>
              <a:buFont typeface="Wingdings" pitchFamily="2" charset="2"/>
              <a:buNone/>
            </a:pPr>
            <a:r>
              <a:rPr lang="es-ES" sz="1800" b="1">
                <a:latin typeface="Tahoma" pitchFamily="34" charset="0"/>
              </a:rPr>
              <a:t>Instalación Servidor de Base de Datos, Aplicación y Web</a:t>
            </a:r>
            <a:r>
              <a:rPr lang="es-ES" sz="1400">
                <a:latin typeface="Tahoma" pitchFamily="34" charset="0"/>
              </a:rPr>
              <a:t> </a:t>
            </a:r>
          </a:p>
          <a:p>
            <a:pPr marL="495300" lvl="4" indent="-495300">
              <a:lnSpc>
                <a:spcPct val="150000"/>
              </a:lnSpc>
              <a:spcAft>
                <a:spcPct val="10000"/>
              </a:spcAft>
              <a:buFont typeface="Wingdings" pitchFamily="2" charset="2"/>
              <a:buChar char=""/>
            </a:pPr>
            <a:r>
              <a:rPr lang="es-ES" sz="1400">
                <a:latin typeface="Tahoma" pitchFamily="34" charset="0"/>
              </a:rPr>
              <a:t> </a:t>
            </a:r>
            <a:r>
              <a:rPr lang="es-ES" sz="1600">
                <a:latin typeface="Tahoma" pitchFamily="34" charset="0"/>
              </a:rPr>
              <a:t>Instalación de fuentes de RH Pro X2 (copiar los fuentes al directorio destino en el Server)</a:t>
            </a:r>
          </a:p>
          <a:p>
            <a:pPr marL="495300" lvl="4" indent="-495300">
              <a:lnSpc>
                <a:spcPct val="150000"/>
              </a:lnSpc>
              <a:spcAft>
                <a:spcPct val="10000"/>
              </a:spcAft>
              <a:buFont typeface="Wingdings" pitchFamily="2" charset="2"/>
              <a:buChar char=""/>
            </a:pPr>
            <a:r>
              <a:rPr lang="es-ES" sz="1600">
                <a:latin typeface="Tahoma" pitchFamily="34" charset="0"/>
              </a:rPr>
              <a:t> Configuración de Servicios de Internet (Crear el sitio Web en el IIS y el directorio virtual </a:t>
            </a:r>
            <a:r>
              <a:rPr lang="es-ES" sz="1600" b="1">
                <a:latin typeface="Tahoma" pitchFamily="34" charset="0"/>
              </a:rPr>
              <a:t>rhprox2 </a:t>
            </a:r>
            <a:r>
              <a:rPr lang="es-ES" sz="1600">
                <a:latin typeface="Tahoma" pitchFamily="34" charset="0"/>
              </a:rPr>
              <a:t>y</a:t>
            </a:r>
            <a:r>
              <a:rPr lang="es-ES" sz="1600" b="1">
                <a:latin typeface="Tahoma" pitchFamily="34" charset="0"/>
              </a:rPr>
              <a:t> ess</a:t>
            </a:r>
            <a:r>
              <a:rPr lang="es-ES" sz="1600">
                <a:latin typeface="Tahoma" pitchFamily="34" charset="0"/>
              </a:rPr>
              <a:t>)</a:t>
            </a:r>
          </a:p>
          <a:p>
            <a:pPr marL="495300" lvl="4" indent="-495300">
              <a:lnSpc>
                <a:spcPct val="150000"/>
              </a:lnSpc>
              <a:spcAft>
                <a:spcPct val="10000"/>
              </a:spcAft>
              <a:buFont typeface="Wingdings" pitchFamily="2" charset="2"/>
              <a:buChar char=""/>
            </a:pPr>
            <a:r>
              <a:rPr lang="es-ES" sz="1600">
                <a:latin typeface="Tahoma" pitchFamily="34" charset="0"/>
              </a:rPr>
              <a:t> Configuración Regional del Sistema en el Servidor (formato de fecha, hora, punto como sep decimal)</a:t>
            </a:r>
          </a:p>
          <a:p>
            <a:pPr marL="495300" lvl="4" indent="-495300">
              <a:lnSpc>
                <a:spcPct val="150000"/>
              </a:lnSpc>
              <a:spcAft>
                <a:spcPct val="10000"/>
              </a:spcAft>
              <a:buFont typeface="Wingdings" pitchFamily="2" charset="2"/>
              <a:buChar char=""/>
            </a:pPr>
            <a:r>
              <a:rPr lang="es-AR" sz="1600">
                <a:latin typeface="Tahoma" pitchFamily="34" charset="0"/>
              </a:rPr>
              <a:t> </a:t>
            </a:r>
            <a:r>
              <a:rPr lang="es-ES" sz="1600">
                <a:latin typeface="Tahoma" pitchFamily="34" charset="0"/>
              </a:rPr>
              <a:t>Puesta en línea de Base de Datos - Sql Server (attach DB en el Motor de SQL, creación de usuarios, roles, permisos)</a:t>
            </a:r>
          </a:p>
          <a:p>
            <a:pPr marL="495300" lvl="4" indent="-495300">
              <a:lnSpc>
                <a:spcPct val="150000"/>
              </a:lnSpc>
              <a:spcAft>
                <a:spcPct val="10000"/>
              </a:spcAft>
              <a:buFont typeface="Wingdings" pitchFamily="2" charset="2"/>
              <a:buChar char=""/>
            </a:pPr>
            <a:r>
              <a:rPr lang="es-AR" sz="1600">
                <a:latin typeface="Tahoma" pitchFamily="34" charset="0"/>
              </a:rPr>
              <a:t> </a:t>
            </a:r>
            <a:r>
              <a:rPr lang="es-ES" sz="1600">
                <a:latin typeface="Tahoma" pitchFamily="34" charset="0"/>
              </a:rPr>
              <a:t>Conectividad entre la interfaz web y la base de datos (modificar lanzador.asp con la empresa y el archivo conn_db.inc con la conexión a la DB) </a:t>
            </a:r>
          </a:p>
          <a:p>
            <a:pPr marL="495300" lvl="4" indent="-495300">
              <a:lnSpc>
                <a:spcPct val="150000"/>
              </a:lnSpc>
              <a:spcAft>
                <a:spcPct val="10000"/>
              </a:spcAft>
              <a:buFont typeface="Wingdings" pitchFamily="2" charset="2"/>
              <a:buChar char=""/>
            </a:pPr>
            <a:endParaRPr lang="es-ES" sz="1600">
              <a:latin typeface="Tahoma" pitchFamily="34" charset="0"/>
            </a:endParaRPr>
          </a:p>
        </p:txBody>
      </p:sp>
      <p:sp>
        <p:nvSpPr>
          <p:cNvPr id="50179" name="Rectangle 3"/>
          <p:cNvSpPr>
            <a:spLocks noChangeArrowheads="1"/>
          </p:cNvSpPr>
          <p:nvPr/>
        </p:nvSpPr>
        <p:spPr bwMode="auto">
          <a:xfrm>
            <a:off x="2124075" y="1473200"/>
            <a:ext cx="5038725" cy="431800"/>
          </a:xfrm>
          <a:prstGeom prst="rect">
            <a:avLst/>
          </a:prstGeom>
          <a:noFill/>
          <a:ln w="9525">
            <a:solidFill>
              <a:srgbClr val="FF0000"/>
            </a:solidFill>
            <a:miter lim="800000"/>
            <a:headEnd/>
            <a:tailEnd/>
          </a:ln>
        </p:spPr>
        <p:txBody>
          <a:bodyPr>
            <a:spAutoFit/>
          </a:bodyPr>
          <a:lstStyle/>
          <a:p>
            <a:pPr algn="ctr">
              <a:lnSpc>
                <a:spcPct val="120000"/>
              </a:lnSpc>
              <a:spcAft>
                <a:spcPct val="10000"/>
              </a:spcAft>
            </a:pPr>
            <a:r>
              <a:rPr lang="es-MX" sz="1800" b="1">
                <a:latin typeface="Tahoma" pitchFamily="34" charset="0"/>
              </a:rPr>
              <a:t>Instalación de RH Pro X2 R3</a:t>
            </a:r>
          </a:p>
        </p:txBody>
      </p:sp>
      <p:pic>
        <p:nvPicPr>
          <p:cNvPr id="50180" name="Picture 4" descr="Viñeta roja"/>
          <p:cNvPicPr>
            <a:picLocks noChangeAspect="1" noChangeArrowheads="1"/>
          </p:cNvPicPr>
          <p:nvPr/>
        </p:nvPicPr>
        <p:blipFill>
          <a:blip r:embed="rId3" cstate="print"/>
          <a:srcRect/>
          <a:stretch>
            <a:fillRect/>
          </a:stretch>
        </p:blipFill>
        <p:spPr bwMode="auto">
          <a:xfrm>
            <a:off x="2411413" y="1620838"/>
            <a:ext cx="323850" cy="360362"/>
          </a:xfrm>
          <a:prstGeom prst="rect">
            <a:avLst/>
          </a:prstGeom>
          <a:noFill/>
          <a:ln w="9525">
            <a:noFill/>
            <a:miter lim="800000"/>
            <a:headEnd/>
            <a:tailEnd/>
          </a:ln>
        </p:spPr>
      </p:pic>
      <p:pic>
        <p:nvPicPr>
          <p:cNvPr id="50181" name="Picture 5" descr="Viñeta"/>
          <p:cNvPicPr>
            <a:picLocks noChangeAspect="1" noChangeArrowheads="1"/>
          </p:cNvPicPr>
          <p:nvPr/>
        </p:nvPicPr>
        <p:blipFill>
          <a:blip r:embed="rId4" cstate="print"/>
          <a:srcRect/>
          <a:stretch>
            <a:fillRect/>
          </a:stretch>
        </p:blipFill>
        <p:spPr bwMode="auto">
          <a:xfrm>
            <a:off x="611188" y="2276475"/>
            <a:ext cx="171450" cy="215900"/>
          </a:xfrm>
          <a:prstGeom prst="rect">
            <a:avLst/>
          </a:prstGeom>
          <a:noFill/>
          <a:ln w="9525">
            <a:noFill/>
            <a:miter lim="800000"/>
            <a:headEnd/>
            <a:tailEnd/>
          </a:ln>
        </p:spPr>
      </p:pic>
      <p:pic>
        <p:nvPicPr>
          <p:cNvPr id="50182" name="Picture 10" descr="MEMBRETE Carátula power"/>
          <p:cNvPicPr>
            <a:picLocks noChangeAspect="1" noChangeArrowheads="1"/>
          </p:cNvPicPr>
          <p:nvPr/>
        </p:nvPicPr>
        <p:blipFill>
          <a:blip r:embed="rId5" cstate="print"/>
          <a:srcRect/>
          <a:stretch>
            <a:fillRect/>
          </a:stretch>
        </p:blipFill>
        <p:spPr bwMode="auto">
          <a:xfrm>
            <a:off x="609600" y="454025"/>
            <a:ext cx="7916863" cy="841375"/>
          </a:xfrm>
          <a:prstGeom prst="rect">
            <a:avLst/>
          </a:prstGeom>
          <a:noFill/>
          <a:ln w="9525">
            <a:noFill/>
            <a:miter lim="800000"/>
            <a:headEnd/>
            <a:tailEnd/>
          </a:ln>
        </p:spPr>
      </p:pic>
      <p:sp>
        <p:nvSpPr>
          <p:cNvPr id="50183" name="Text Box 12"/>
          <p:cNvSpPr txBox="1">
            <a:spLocks noChangeArrowheads="1"/>
          </p:cNvSpPr>
          <p:nvPr/>
        </p:nvSpPr>
        <p:spPr bwMode="auto">
          <a:xfrm>
            <a:off x="1752600" y="730250"/>
            <a:ext cx="4114800" cy="396875"/>
          </a:xfrm>
          <a:prstGeom prst="rect">
            <a:avLst/>
          </a:prstGeom>
          <a:solidFill>
            <a:srgbClr val="939393"/>
          </a:solidFill>
          <a:ln w="9525">
            <a:noFill/>
            <a:miter lim="800000"/>
            <a:headEnd/>
            <a:tailEnd/>
          </a:ln>
        </p:spPr>
        <p:txBody>
          <a:bodyPr>
            <a:spAutoFit/>
          </a:bodyPr>
          <a:lstStyle/>
          <a:p>
            <a:pPr algn="ctr">
              <a:spcBef>
                <a:spcPct val="50000"/>
              </a:spcBef>
            </a:pPr>
            <a:r>
              <a:rPr lang="es-AR" sz="2000" b="1">
                <a:solidFill>
                  <a:schemeClr val="bg1"/>
                </a:solidFill>
                <a:latin typeface="Tahoma" pitchFamily="34" charset="0"/>
              </a:rPr>
              <a:t>Presentación Técnica</a:t>
            </a:r>
            <a:endParaRPr lang="es-ES" sz="2000" b="1">
              <a:solidFill>
                <a:schemeClr val="bg1"/>
              </a:solidFill>
              <a:latin typeface="Tahoma" pitchFamily="34" charset="0"/>
            </a:endParaRPr>
          </a:p>
        </p:txBody>
      </p:sp>
    </p:spTree>
  </p:cSld>
  <p:clrMapOvr>
    <a:masterClrMapping/>
  </p:clrMapOvr>
  <p:transition advClick="0"/>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895350" y="2057400"/>
            <a:ext cx="6953250" cy="4191000"/>
          </a:xfrm>
          <a:prstGeom prst="rect">
            <a:avLst/>
          </a:prstGeom>
          <a:noFill/>
          <a:ln w="9525">
            <a:noFill/>
            <a:miter lim="800000"/>
            <a:headEnd/>
            <a:tailEnd/>
          </a:ln>
        </p:spPr>
        <p:txBody>
          <a:bodyPr anchor="ctr"/>
          <a:lstStyle/>
          <a:p>
            <a:pPr marL="495300" lvl="2" indent="-495300">
              <a:lnSpc>
                <a:spcPct val="150000"/>
              </a:lnSpc>
              <a:spcAft>
                <a:spcPct val="10000"/>
              </a:spcAft>
              <a:buFont typeface="Wingdings" pitchFamily="2" charset="2"/>
              <a:buNone/>
            </a:pPr>
            <a:r>
              <a:rPr lang="es-ES" sz="1800" b="1">
                <a:latin typeface="Tahoma" pitchFamily="34" charset="0"/>
              </a:rPr>
              <a:t>Instalación Servidor de Base de Datos, Aplicación y Web</a:t>
            </a:r>
            <a:r>
              <a:rPr lang="es-ES" sz="1400">
                <a:latin typeface="Tahoma" pitchFamily="34" charset="0"/>
              </a:rPr>
              <a:t> </a:t>
            </a:r>
          </a:p>
          <a:p>
            <a:pPr marL="495300" lvl="4" indent="-495300">
              <a:lnSpc>
                <a:spcPct val="150000"/>
              </a:lnSpc>
              <a:spcAft>
                <a:spcPct val="10000"/>
              </a:spcAft>
              <a:buFont typeface="Wingdings" pitchFamily="2" charset="2"/>
              <a:buChar char=""/>
            </a:pPr>
            <a:r>
              <a:rPr lang="es-ES" sz="1400">
                <a:latin typeface="Tahoma" pitchFamily="34" charset="0"/>
                <a:cs typeface="Tahoma" pitchFamily="34" charset="0"/>
              </a:rPr>
              <a:t> </a:t>
            </a:r>
            <a:r>
              <a:rPr lang="es-ES" sz="1600">
                <a:latin typeface="Tahoma" pitchFamily="34" charset="0"/>
                <a:cs typeface="Tahoma" pitchFamily="34" charset="0"/>
              </a:rPr>
              <a:t>Configuración de fuentes según el tipo de base de datos</a:t>
            </a:r>
          </a:p>
          <a:p>
            <a:pPr marL="495300" lvl="4" indent="-495300">
              <a:lnSpc>
                <a:spcPct val="150000"/>
              </a:lnSpc>
              <a:spcAft>
                <a:spcPct val="10000"/>
              </a:spcAft>
              <a:buFont typeface="Wingdings" pitchFamily="2" charset="2"/>
              <a:buChar char=""/>
            </a:pPr>
            <a:r>
              <a:rPr lang="es-AR" sz="1600">
                <a:latin typeface="Tahoma" pitchFamily="34" charset="0"/>
                <a:cs typeface="Tahoma" pitchFamily="34" charset="0"/>
              </a:rPr>
              <a:t> Instalación de Servidor de Aplicaciones ( </a:t>
            </a:r>
            <a:r>
              <a:rPr lang="es-AR" sz="1600">
                <a:latin typeface="Tahoma" pitchFamily="34" charset="0"/>
                <a:cs typeface="Times New Roman" pitchFamily="18" charset="0"/>
              </a:rPr>
              <a:t>Instalar el Servidor de Aplicaciones como servicio de Windows)</a:t>
            </a:r>
          </a:p>
          <a:p>
            <a:pPr marL="495300" lvl="4" indent="-495300">
              <a:lnSpc>
                <a:spcPct val="150000"/>
              </a:lnSpc>
              <a:spcAft>
                <a:spcPct val="10000"/>
              </a:spcAft>
              <a:buFont typeface="Wingdings" pitchFamily="2" charset="2"/>
              <a:buChar char=""/>
            </a:pPr>
            <a:r>
              <a:rPr lang="es-AR" sz="1600">
                <a:latin typeface="Tahoma" pitchFamily="34" charset="0"/>
                <a:cs typeface="Times New Roman" pitchFamily="18" charset="0"/>
              </a:rPr>
              <a:t> </a:t>
            </a:r>
            <a:r>
              <a:rPr lang="es-AR" sz="1600">
                <a:latin typeface="Tahoma" pitchFamily="34" charset="0"/>
                <a:cs typeface="Tahoma" pitchFamily="34" charset="0"/>
              </a:rPr>
              <a:t>Configuración de Servidor de Aplicaciones( </a:t>
            </a:r>
            <a:r>
              <a:rPr lang="es-ES" sz="1600">
                <a:latin typeface="Tahoma" pitchFamily="34" charset="0"/>
              </a:rPr>
              <a:t>Editar el archivo de configuración rhproappsrv.ini y procesos.ini)</a:t>
            </a:r>
          </a:p>
          <a:p>
            <a:pPr marL="495300" lvl="4" indent="-495300">
              <a:lnSpc>
                <a:spcPct val="150000"/>
              </a:lnSpc>
              <a:spcAft>
                <a:spcPct val="10000"/>
              </a:spcAft>
              <a:buFont typeface="Wingdings" pitchFamily="2" charset="2"/>
              <a:buChar char=""/>
            </a:pPr>
            <a:r>
              <a:rPr lang="es-AR" sz="1600">
                <a:latin typeface="Tahoma" pitchFamily="34" charset="0"/>
              </a:rPr>
              <a:t> Registración de DLL´s ( DLL para SMTP y DLL para chequeo de Sintaxis)</a:t>
            </a:r>
          </a:p>
          <a:p>
            <a:pPr marL="495300" lvl="4" indent="-495300">
              <a:lnSpc>
                <a:spcPct val="150000"/>
              </a:lnSpc>
              <a:spcAft>
                <a:spcPct val="10000"/>
              </a:spcAft>
              <a:buFont typeface="Wingdings" pitchFamily="2" charset="2"/>
              <a:buChar char=""/>
            </a:pPr>
            <a:r>
              <a:rPr lang="es-AR" sz="1600">
                <a:latin typeface="Tahoma" pitchFamily="34" charset="0"/>
              </a:rPr>
              <a:t> </a:t>
            </a:r>
            <a:r>
              <a:rPr lang="es-ES" sz="1600">
                <a:latin typeface="Tahoma" pitchFamily="34" charset="0"/>
              </a:rPr>
              <a:t>Permisos sobre filesystem donde esta instalado el sistema</a:t>
            </a:r>
          </a:p>
          <a:p>
            <a:pPr marL="495300" lvl="4" indent="-495300">
              <a:lnSpc>
                <a:spcPct val="150000"/>
              </a:lnSpc>
              <a:spcAft>
                <a:spcPct val="10000"/>
              </a:spcAft>
              <a:buFont typeface="Wingdings" pitchFamily="2" charset="2"/>
              <a:buChar char=""/>
            </a:pPr>
            <a:r>
              <a:rPr lang="es-AR" sz="1600">
                <a:latin typeface="Tahoma" pitchFamily="34" charset="0"/>
              </a:rPr>
              <a:t> Configuración de Directorios de Entrada, Salida y Archivos externos (tabla sistema)</a:t>
            </a:r>
            <a:endParaRPr lang="es-ES" sz="1600">
              <a:latin typeface="Tahoma" pitchFamily="34" charset="0"/>
            </a:endParaRPr>
          </a:p>
        </p:txBody>
      </p:sp>
      <p:sp>
        <p:nvSpPr>
          <p:cNvPr id="51203" name="Rectangle 3"/>
          <p:cNvSpPr>
            <a:spLocks noChangeArrowheads="1"/>
          </p:cNvSpPr>
          <p:nvPr/>
        </p:nvSpPr>
        <p:spPr bwMode="auto">
          <a:xfrm>
            <a:off x="2124075" y="1473200"/>
            <a:ext cx="5038725" cy="431800"/>
          </a:xfrm>
          <a:prstGeom prst="rect">
            <a:avLst/>
          </a:prstGeom>
          <a:noFill/>
          <a:ln w="9525">
            <a:solidFill>
              <a:srgbClr val="FF0000"/>
            </a:solidFill>
            <a:miter lim="800000"/>
            <a:headEnd/>
            <a:tailEnd/>
          </a:ln>
        </p:spPr>
        <p:txBody>
          <a:bodyPr>
            <a:spAutoFit/>
          </a:bodyPr>
          <a:lstStyle/>
          <a:p>
            <a:pPr algn="ctr">
              <a:lnSpc>
                <a:spcPct val="120000"/>
              </a:lnSpc>
              <a:spcAft>
                <a:spcPct val="10000"/>
              </a:spcAft>
            </a:pPr>
            <a:r>
              <a:rPr lang="es-MX" sz="1800" b="1">
                <a:latin typeface="Tahoma" pitchFamily="34" charset="0"/>
              </a:rPr>
              <a:t>Instalación de RH Pro X2 R3</a:t>
            </a:r>
          </a:p>
        </p:txBody>
      </p:sp>
      <p:pic>
        <p:nvPicPr>
          <p:cNvPr id="51204" name="Picture 4" descr="Viñeta roja"/>
          <p:cNvPicPr>
            <a:picLocks noChangeAspect="1" noChangeArrowheads="1"/>
          </p:cNvPicPr>
          <p:nvPr/>
        </p:nvPicPr>
        <p:blipFill>
          <a:blip r:embed="rId3" cstate="print"/>
          <a:srcRect/>
          <a:stretch>
            <a:fillRect/>
          </a:stretch>
        </p:blipFill>
        <p:spPr bwMode="auto">
          <a:xfrm>
            <a:off x="2411413" y="1620838"/>
            <a:ext cx="323850" cy="360362"/>
          </a:xfrm>
          <a:prstGeom prst="rect">
            <a:avLst/>
          </a:prstGeom>
          <a:noFill/>
          <a:ln w="9525">
            <a:noFill/>
            <a:miter lim="800000"/>
            <a:headEnd/>
            <a:tailEnd/>
          </a:ln>
        </p:spPr>
      </p:pic>
      <p:pic>
        <p:nvPicPr>
          <p:cNvPr id="51205" name="Picture 5" descr="Viñeta"/>
          <p:cNvPicPr>
            <a:picLocks noChangeAspect="1" noChangeArrowheads="1"/>
          </p:cNvPicPr>
          <p:nvPr/>
        </p:nvPicPr>
        <p:blipFill>
          <a:blip r:embed="rId4" cstate="print"/>
          <a:srcRect/>
          <a:stretch>
            <a:fillRect/>
          </a:stretch>
        </p:blipFill>
        <p:spPr bwMode="auto">
          <a:xfrm>
            <a:off x="611188" y="2133600"/>
            <a:ext cx="171450" cy="215900"/>
          </a:xfrm>
          <a:prstGeom prst="rect">
            <a:avLst/>
          </a:prstGeom>
          <a:noFill/>
          <a:ln w="9525">
            <a:noFill/>
            <a:miter lim="800000"/>
            <a:headEnd/>
            <a:tailEnd/>
          </a:ln>
        </p:spPr>
      </p:pic>
      <p:pic>
        <p:nvPicPr>
          <p:cNvPr id="51206" name="Picture 10" descr="MEMBRETE Carátula power"/>
          <p:cNvPicPr>
            <a:picLocks noChangeAspect="1" noChangeArrowheads="1"/>
          </p:cNvPicPr>
          <p:nvPr/>
        </p:nvPicPr>
        <p:blipFill>
          <a:blip r:embed="rId5" cstate="print"/>
          <a:srcRect/>
          <a:stretch>
            <a:fillRect/>
          </a:stretch>
        </p:blipFill>
        <p:spPr bwMode="auto">
          <a:xfrm>
            <a:off x="609600" y="454025"/>
            <a:ext cx="7916863" cy="841375"/>
          </a:xfrm>
          <a:prstGeom prst="rect">
            <a:avLst/>
          </a:prstGeom>
          <a:noFill/>
          <a:ln w="9525">
            <a:noFill/>
            <a:miter lim="800000"/>
            <a:headEnd/>
            <a:tailEnd/>
          </a:ln>
        </p:spPr>
      </p:pic>
      <p:sp>
        <p:nvSpPr>
          <p:cNvPr id="51207" name="Text Box 12"/>
          <p:cNvSpPr txBox="1">
            <a:spLocks noChangeArrowheads="1"/>
          </p:cNvSpPr>
          <p:nvPr/>
        </p:nvSpPr>
        <p:spPr bwMode="auto">
          <a:xfrm>
            <a:off x="1752600" y="730250"/>
            <a:ext cx="4114800" cy="396875"/>
          </a:xfrm>
          <a:prstGeom prst="rect">
            <a:avLst/>
          </a:prstGeom>
          <a:solidFill>
            <a:srgbClr val="939393"/>
          </a:solidFill>
          <a:ln w="9525">
            <a:noFill/>
            <a:miter lim="800000"/>
            <a:headEnd/>
            <a:tailEnd/>
          </a:ln>
        </p:spPr>
        <p:txBody>
          <a:bodyPr>
            <a:spAutoFit/>
          </a:bodyPr>
          <a:lstStyle/>
          <a:p>
            <a:pPr algn="ctr">
              <a:spcBef>
                <a:spcPct val="50000"/>
              </a:spcBef>
            </a:pPr>
            <a:r>
              <a:rPr lang="es-AR" sz="2000" b="1">
                <a:solidFill>
                  <a:schemeClr val="bg1"/>
                </a:solidFill>
                <a:latin typeface="Tahoma" pitchFamily="34" charset="0"/>
              </a:rPr>
              <a:t>Presentación Técnica</a:t>
            </a:r>
            <a:endParaRPr lang="es-ES" sz="2000" b="1">
              <a:solidFill>
                <a:schemeClr val="bg1"/>
              </a:solidFill>
              <a:latin typeface="Tahoma" pitchFamily="34" charset="0"/>
            </a:endParaRPr>
          </a:p>
        </p:txBody>
      </p:sp>
    </p:spTree>
  </p:cSld>
  <p:clrMapOvr>
    <a:masterClrMapping/>
  </p:clrMapOvr>
  <p:transition advClick="0"/>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971550" y="2057400"/>
            <a:ext cx="6877050" cy="4191000"/>
          </a:xfrm>
          <a:prstGeom prst="rect">
            <a:avLst/>
          </a:prstGeom>
          <a:noFill/>
          <a:ln w="9525">
            <a:noFill/>
            <a:miter lim="800000"/>
            <a:headEnd/>
            <a:tailEnd/>
          </a:ln>
        </p:spPr>
        <p:txBody>
          <a:bodyPr anchor="ctr"/>
          <a:lstStyle/>
          <a:p>
            <a:pPr marL="674688" lvl="2">
              <a:lnSpc>
                <a:spcPct val="150000"/>
              </a:lnSpc>
              <a:spcAft>
                <a:spcPct val="10000"/>
              </a:spcAft>
              <a:buFont typeface="Wingdings" pitchFamily="2" charset="2"/>
              <a:buNone/>
            </a:pPr>
            <a:endParaRPr lang="es-AR" sz="1400" b="1" u="sng">
              <a:latin typeface="Tahoma" pitchFamily="34" charset="0"/>
            </a:endParaRPr>
          </a:p>
          <a:p>
            <a:pPr marL="674688" lvl="2">
              <a:lnSpc>
                <a:spcPct val="150000"/>
              </a:lnSpc>
              <a:spcAft>
                <a:spcPct val="10000"/>
              </a:spcAft>
              <a:buFont typeface="Wingdings" pitchFamily="2" charset="2"/>
              <a:buNone/>
            </a:pPr>
            <a:r>
              <a:rPr lang="es-AR" sz="1400" b="1" u="sng">
                <a:latin typeface="Tahoma" pitchFamily="34" charset="0"/>
              </a:rPr>
              <a:t>Adecuaciones/Customization</a:t>
            </a:r>
            <a:r>
              <a:rPr lang="es-AR" sz="1400" u="sng">
                <a:latin typeface="Tahoma" pitchFamily="34" charset="0"/>
              </a:rPr>
              <a:t>:</a:t>
            </a:r>
          </a:p>
          <a:p>
            <a:pPr marL="674688" lvl="2">
              <a:lnSpc>
                <a:spcPct val="120000"/>
              </a:lnSpc>
              <a:spcAft>
                <a:spcPct val="10000"/>
              </a:spcAft>
              <a:buFont typeface="Wingdings" pitchFamily="2" charset="2"/>
              <a:buNone/>
            </a:pPr>
            <a:r>
              <a:rPr lang="es-MX" sz="1400">
                <a:latin typeface="Tahoma" pitchFamily="34" charset="0"/>
              </a:rPr>
              <a:t>Las adecuaciones se identifican con la entrada en el Menú y se deben instalar en el directorio específico del Cliente para el módulo impactado.</a:t>
            </a:r>
            <a:r>
              <a:rPr lang="es-ES" sz="1400">
                <a:latin typeface="Tahoma" pitchFamily="34" charset="0"/>
              </a:rPr>
              <a:t> </a:t>
            </a:r>
            <a:r>
              <a:rPr lang="es-AR" sz="1400" b="1" u="sng">
                <a:latin typeface="Tahoma" pitchFamily="34" charset="0"/>
              </a:rPr>
              <a:t>Cambios Legales</a:t>
            </a:r>
            <a:r>
              <a:rPr lang="es-AR" sz="1400" u="sng">
                <a:latin typeface="Tahoma" pitchFamily="34" charset="0"/>
              </a:rPr>
              <a:t>:</a:t>
            </a:r>
            <a:endParaRPr lang="es-ES" sz="1400" u="sng">
              <a:latin typeface="Tahoma" pitchFamily="34" charset="0"/>
            </a:endParaRPr>
          </a:p>
          <a:p>
            <a:pPr marL="674688" lvl="2">
              <a:lnSpc>
                <a:spcPct val="150000"/>
              </a:lnSpc>
              <a:spcAft>
                <a:spcPct val="10000"/>
              </a:spcAft>
              <a:buFont typeface="Wingdings" pitchFamily="2" charset="2"/>
              <a:buNone/>
            </a:pPr>
            <a:r>
              <a:rPr lang="es-ES" sz="1400">
                <a:latin typeface="Tahoma" pitchFamily="34" charset="0"/>
              </a:rPr>
              <a:t>Los cambios legales son avisados por email y se encuentran disponibles dentro de los Paths de </a:t>
            </a:r>
            <a:r>
              <a:rPr lang="es-ES" sz="1400">
                <a:latin typeface="Tahoma" pitchFamily="34" charset="0"/>
                <a:hlinkClick r:id="rId3"/>
              </a:rPr>
              <a:t>www.rhpro.com</a:t>
            </a:r>
            <a:r>
              <a:rPr lang="es-ES" sz="1400">
                <a:latin typeface="Tahoma" pitchFamily="34" charset="0"/>
              </a:rPr>
              <a:t> para acceder se debe tener usuario de cliente.</a:t>
            </a:r>
          </a:p>
          <a:p>
            <a:pPr marL="674688" lvl="2">
              <a:lnSpc>
                <a:spcPct val="150000"/>
              </a:lnSpc>
              <a:spcAft>
                <a:spcPct val="10000"/>
              </a:spcAft>
              <a:buFont typeface="Wingdings" pitchFamily="2" charset="2"/>
              <a:buNone/>
            </a:pPr>
            <a:r>
              <a:rPr lang="es-AR" sz="1400" b="1" u="sng">
                <a:latin typeface="Tahoma" pitchFamily="34" charset="0"/>
              </a:rPr>
              <a:t>Mesa de Ayuda:</a:t>
            </a:r>
          </a:p>
          <a:p>
            <a:pPr marL="674688" lvl="2">
              <a:lnSpc>
                <a:spcPct val="150000"/>
              </a:lnSpc>
              <a:spcAft>
                <a:spcPct val="10000"/>
              </a:spcAft>
              <a:buFont typeface="Wingdings" pitchFamily="2" charset="2"/>
              <a:buNone/>
            </a:pPr>
            <a:r>
              <a:rPr lang="es-ES" sz="1400">
                <a:latin typeface="Tahoma" pitchFamily="34" charset="0"/>
              </a:rPr>
              <a:t>Existe un procedimiento de atención en el cual el cliente debe aplicar, antes de la apertura del CASO, el Check list correspondiente (disponible en la ayuda de RH Pro X2)</a:t>
            </a:r>
          </a:p>
        </p:txBody>
      </p:sp>
      <p:sp>
        <p:nvSpPr>
          <p:cNvPr id="52227" name="Rectangle 3"/>
          <p:cNvSpPr>
            <a:spLocks noChangeArrowheads="1"/>
          </p:cNvSpPr>
          <p:nvPr/>
        </p:nvSpPr>
        <p:spPr bwMode="auto">
          <a:xfrm>
            <a:off x="1476375" y="1473200"/>
            <a:ext cx="5903913" cy="431800"/>
          </a:xfrm>
          <a:prstGeom prst="rect">
            <a:avLst/>
          </a:prstGeom>
          <a:noFill/>
          <a:ln w="9525">
            <a:solidFill>
              <a:srgbClr val="FF0000"/>
            </a:solidFill>
            <a:miter lim="800000"/>
            <a:headEnd/>
            <a:tailEnd/>
          </a:ln>
        </p:spPr>
        <p:txBody>
          <a:bodyPr>
            <a:spAutoFit/>
          </a:bodyPr>
          <a:lstStyle/>
          <a:p>
            <a:pPr algn="ctr">
              <a:lnSpc>
                <a:spcPct val="120000"/>
              </a:lnSpc>
              <a:spcAft>
                <a:spcPct val="10000"/>
              </a:spcAft>
            </a:pPr>
            <a:r>
              <a:rPr lang="es-ES" sz="1800" b="1">
                <a:latin typeface="Tahoma" pitchFamily="34" charset="0"/>
              </a:rPr>
              <a:t>Adecuaciones y Cambios Legales</a:t>
            </a:r>
            <a:endParaRPr lang="es-MX" sz="1800" b="1">
              <a:latin typeface="Tahoma" pitchFamily="34" charset="0"/>
            </a:endParaRPr>
          </a:p>
        </p:txBody>
      </p:sp>
      <p:pic>
        <p:nvPicPr>
          <p:cNvPr id="52228" name="Picture 4" descr="Viñeta roja"/>
          <p:cNvPicPr>
            <a:picLocks noChangeAspect="1" noChangeArrowheads="1"/>
          </p:cNvPicPr>
          <p:nvPr/>
        </p:nvPicPr>
        <p:blipFill>
          <a:blip r:embed="rId4" cstate="print"/>
          <a:srcRect/>
          <a:stretch>
            <a:fillRect/>
          </a:stretch>
        </p:blipFill>
        <p:spPr bwMode="auto">
          <a:xfrm>
            <a:off x="1547813" y="1700213"/>
            <a:ext cx="323850" cy="360362"/>
          </a:xfrm>
          <a:prstGeom prst="rect">
            <a:avLst/>
          </a:prstGeom>
          <a:noFill/>
          <a:ln w="9525">
            <a:noFill/>
            <a:miter lim="800000"/>
            <a:headEnd/>
            <a:tailEnd/>
          </a:ln>
        </p:spPr>
      </p:pic>
      <p:pic>
        <p:nvPicPr>
          <p:cNvPr id="52229" name="Picture 5" descr="Viñeta"/>
          <p:cNvPicPr>
            <a:picLocks noChangeAspect="1" noChangeArrowheads="1"/>
          </p:cNvPicPr>
          <p:nvPr/>
        </p:nvPicPr>
        <p:blipFill>
          <a:blip r:embed="rId5" cstate="print"/>
          <a:srcRect/>
          <a:stretch>
            <a:fillRect/>
          </a:stretch>
        </p:blipFill>
        <p:spPr bwMode="auto">
          <a:xfrm>
            <a:off x="755650" y="2276475"/>
            <a:ext cx="171450" cy="215900"/>
          </a:xfrm>
          <a:prstGeom prst="rect">
            <a:avLst/>
          </a:prstGeom>
          <a:noFill/>
          <a:ln w="9525">
            <a:noFill/>
            <a:miter lim="800000"/>
            <a:headEnd/>
            <a:tailEnd/>
          </a:ln>
        </p:spPr>
      </p:pic>
      <p:pic>
        <p:nvPicPr>
          <p:cNvPr id="52230" name="Picture 6" descr="Viñeta"/>
          <p:cNvPicPr>
            <a:picLocks noChangeAspect="1" noChangeArrowheads="1"/>
          </p:cNvPicPr>
          <p:nvPr/>
        </p:nvPicPr>
        <p:blipFill>
          <a:blip r:embed="rId5" cstate="print"/>
          <a:srcRect/>
          <a:stretch>
            <a:fillRect/>
          </a:stretch>
        </p:blipFill>
        <p:spPr bwMode="auto">
          <a:xfrm>
            <a:off x="755650" y="3716338"/>
            <a:ext cx="171450" cy="215900"/>
          </a:xfrm>
          <a:prstGeom prst="rect">
            <a:avLst/>
          </a:prstGeom>
          <a:noFill/>
          <a:ln w="9525">
            <a:noFill/>
            <a:miter lim="800000"/>
            <a:headEnd/>
            <a:tailEnd/>
          </a:ln>
        </p:spPr>
      </p:pic>
      <p:pic>
        <p:nvPicPr>
          <p:cNvPr id="52231" name="Picture 8" descr="Viñeta"/>
          <p:cNvPicPr>
            <a:picLocks noChangeAspect="1" noChangeArrowheads="1"/>
          </p:cNvPicPr>
          <p:nvPr/>
        </p:nvPicPr>
        <p:blipFill>
          <a:blip r:embed="rId5" cstate="print"/>
          <a:srcRect/>
          <a:stretch>
            <a:fillRect/>
          </a:stretch>
        </p:blipFill>
        <p:spPr bwMode="auto">
          <a:xfrm>
            <a:off x="755650" y="5229225"/>
            <a:ext cx="171450" cy="215900"/>
          </a:xfrm>
          <a:prstGeom prst="rect">
            <a:avLst/>
          </a:prstGeom>
          <a:noFill/>
          <a:ln w="9525">
            <a:noFill/>
            <a:miter lim="800000"/>
            <a:headEnd/>
            <a:tailEnd/>
          </a:ln>
        </p:spPr>
      </p:pic>
      <p:pic>
        <p:nvPicPr>
          <p:cNvPr id="52232" name="Picture 9" descr="Viñeta"/>
          <p:cNvPicPr>
            <a:picLocks noChangeAspect="1" noChangeArrowheads="1"/>
          </p:cNvPicPr>
          <p:nvPr/>
        </p:nvPicPr>
        <p:blipFill>
          <a:blip r:embed="rId5" cstate="print"/>
          <a:srcRect/>
          <a:stretch>
            <a:fillRect/>
          </a:stretch>
        </p:blipFill>
        <p:spPr bwMode="auto">
          <a:xfrm>
            <a:off x="755650" y="6092825"/>
            <a:ext cx="171450" cy="215900"/>
          </a:xfrm>
          <a:prstGeom prst="rect">
            <a:avLst/>
          </a:prstGeom>
          <a:noFill/>
          <a:ln w="9525">
            <a:noFill/>
            <a:miter lim="800000"/>
            <a:headEnd/>
            <a:tailEnd/>
          </a:ln>
        </p:spPr>
      </p:pic>
      <p:pic>
        <p:nvPicPr>
          <p:cNvPr id="52233" name="Picture 10" descr="MEMBRETE Carátula power"/>
          <p:cNvPicPr>
            <a:picLocks noChangeAspect="1" noChangeArrowheads="1"/>
          </p:cNvPicPr>
          <p:nvPr/>
        </p:nvPicPr>
        <p:blipFill>
          <a:blip r:embed="rId6" cstate="print"/>
          <a:srcRect/>
          <a:stretch>
            <a:fillRect/>
          </a:stretch>
        </p:blipFill>
        <p:spPr bwMode="auto">
          <a:xfrm>
            <a:off x="609600" y="454025"/>
            <a:ext cx="7916863" cy="841375"/>
          </a:xfrm>
          <a:prstGeom prst="rect">
            <a:avLst/>
          </a:prstGeom>
          <a:noFill/>
          <a:ln w="9525">
            <a:noFill/>
            <a:miter lim="800000"/>
            <a:headEnd/>
            <a:tailEnd/>
          </a:ln>
        </p:spPr>
      </p:pic>
      <p:sp>
        <p:nvSpPr>
          <p:cNvPr id="52234" name="Text Box 12"/>
          <p:cNvSpPr txBox="1">
            <a:spLocks noChangeArrowheads="1"/>
          </p:cNvSpPr>
          <p:nvPr/>
        </p:nvSpPr>
        <p:spPr bwMode="auto">
          <a:xfrm>
            <a:off x="1752600" y="730250"/>
            <a:ext cx="4114800" cy="396875"/>
          </a:xfrm>
          <a:prstGeom prst="rect">
            <a:avLst/>
          </a:prstGeom>
          <a:solidFill>
            <a:srgbClr val="939393"/>
          </a:solidFill>
          <a:ln w="9525">
            <a:noFill/>
            <a:miter lim="800000"/>
            <a:headEnd/>
            <a:tailEnd/>
          </a:ln>
        </p:spPr>
        <p:txBody>
          <a:bodyPr>
            <a:spAutoFit/>
          </a:bodyPr>
          <a:lstStyle/>
          <a:p>
            <a:pPr algn="ctr">
              <a:spcBef>
                <a:spcPct val="50000"/>
              </a:spcBef>
            </a:pPr>
            <a:r>
              <a:rPr lang="es-AR" sz="2000" b="1">
                <a:solidFill>
                  <a:schemeClr val="bg1"/>
                </a:solidFill>
                <a:latin typeface="Tahoma" pitchFamily="34" charset="0"/>
              </a:rPr>
              <a:t>Presentación Técnica</a:t>
            </a:r>
            <a:endParaRPr lang="es-ES" sz="2000" b="1">
              <a:solidFill>
                <a:schemeClr val="bg1"/>
              </a:solidFill>
              <a:latin typeface="Tahoma" pitchFamily="34" charset="0"/>
            </a:endParaRPr>
          </a:p>
        </p:txBody>
      </p:sp>
      <p:pic>
        <p:nvPicPr>
          <p:cNvPr id="52235" name="Picture 13" descr="Viñeta"/>
          <p:cNvPicPr>
            <a:picLocks noChangeAspect="1" noChangeArrowheads="1"/>
          </p:cNvPicPr>
          <p:nvPr/>
        </p:nvPicPr>
        <p:blipFill>
          <a:blip r:embed="rId5" cstate="print"/>
          <a:srcRect/>
          <a:stretch>
            <a:fillRect/>
          </a:stretch>
        </p:blipFill>
        <p:spPr bwMode="auto">
          <a:xfrm>
            <a:off x="755650" y="4797425"/>
            <a:ext cx="171450" cy="215900"/>
          </a:xfrm>
          <a:prstGeom prst="rect">
            <a:avLst/>
          </a:prstGeom>
          <a:noFill/>
          <a:ln w="9525">
            <a:noFill/>
            <a:miter lim="800000"/>
            <a:headEnd/>
            <a:tailEnd/>
          </a:ln>
        </p:spPr>
      </p:pic>
      <p:pic>
        <p:nvPicPr>
          <p:cNvPr id="52236" name="Picture 14" descr="Viñeta"/>
          <p:cNvPicPr>
            <a:picLocks noChangeAspect="1" noChangeArrowheads="1"/>
          </p:cNvPicPr>
          <p:nvPr/>
        </p:nvPicPr>
        <p:blipFill>
          <a:blip r:embed="rId5" cstate="print"/>
          <a:srcRect/>
          <a:stretch>
            <a:fillRect/>
          </a:stretch>
        </p:blipFill>
        <p:spPr bwMode="auto">
          <a:xfrm>
            <a:off x="755650" y="6453188"/>
            <a:ext cx="171450" cy="215900"/>
          </a:xfrm>
          <a:prstGeom prst="rect">
            <a:avLst/>
          </a:prstGeom>
          <a:noFill/>
          <a:ln w="9525">
            <a:noFill/>
            <a:miter lim="800000"/>
            <a:headEnd/>
            <a:tailEnd/>
          </a:ln>
        </p:spPr>
      </p:pic>
    </p:spTree>
  </p:cSld>
  <p:clrMapOvr>
    <a:masterClrMapping/>
  </p:clrMapOvr>
  <p:transition advClick="0"/>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684213" y="2057400"/>
            <a:ext cx="8459787" cy="4611688"/>
          </a:xfrm>
          <a:prstGeom prst="rect">
            <a:avLst/>
          </a:prstGeom>
          <a:noFill/>
          <a:ln w="9525">
            <a:noFill/>
            <a:miter lim="800000"/>
            <a:headEnd/>
            <a:tailEnd/>
          </a:ln>
        </p:spPr>
        <p:txBody>
          <a:bodyPr anchor="ctr"/>
          <a:lstStyle/>
          <a:p>
            <a:pPr marL="674688" lvl="2">
              <a:lnSpc>
                <a:spcPct val="150000"/>
              </a:lnSpc>
              <a:spcAft>
                <a:spcPct val="10000"/>
              </a:spcAft>
              <a:buFont typeface="Wingdings" pitchFamily="2" charset="2"/>
              <a:buNone/>
            </a:pPr>
            <a:r>
              <a:rPr lang="es-MX" sz="1400">
                <a:solidFill>
                  <a:srgbClr val="000000"/>
                </a:solidFill>
                <a:latin typeface="Tahoma" pitchFamily="34" charset="0"/>
                <a:cs typeface="Times New Roman" pitchFamily="18" charset="0"/>
              </a:rPr>
              <a:t>Mantenimiento Estándar Directo desde RH Pro:</a:t>
            </a:r>
            <a:r>
              <a:rPr lang="es-AR" sz="1400">
                <a:solidFill>
                  <a:srgbClr val="000000"/>
                </a:solidFill>
                <a:latin typeface="Tahoma" pitchFamily="34" charset="0"/>
                <a:cs typeface="Times New Roman" pitchFamily="18" charset="0"/>
              </a:rPr>
              <a:t> </a:t>
            </a:r>
          </a:p>
          <a:p>
            <a:pPr marL="674688" lvl="2">
              <a:buFont typeface="Webdings" pitchFamily="18" charset="2"/>
              <a:buChar char=""/>
            </a:pPr>
            <a:r>
              <a:rPr lang="es-AR" sz="1400">
                <a:solidFill>
                  <a:srgbClr val="000000"/>
                </a:solidFill>
                <a:latin typeface="Tahoma" pitchFamily="34" charset="0"/>
                <a:cs typeface="Times New Roman" pitchFamily="18" charset="0"/>
              </a:rPr>
              <a:t>Mesa de Ayuda de 9 a 18 Horas días hábiles de Argentina: telefónico ó  Email con conexión remota a las instalaciones. </a:t>
            </a:r>
          </a:p>
          <a:p>
            <a:pPr marL="674688" lvl="2">
              <a:buFont typeface="Webdings" pitchFamily="18" charset="2"/>
              <a:buChar char=""/>
            </a:pPr>
            <a:r>
              <a:rPr lang="es-AR" sz="1400">
                <a:solidFill>
                  <a:srgbClr val="000000"/>
                </a:solidFill>
                <a:latin typeface="Tahoma" pitchFamily="34" charset="0"/>
                <a:cs typeface="Times New Roman" pitchFamily="18" charset="0"/>
              </a:rPr>
              <a:t>Entrega de actualizaciones legales vía Email y Web en tiempo y forma.</a:t>
            </a:r>
          </a:p>
          <a:p>
            <a:pPr marL="674688" lvl="2">
              <a:buFont typeface="Webdings" pitchFamily="18" charset="2"/>
              <a:buChar char=""/>
            </a:pPr>
            <a:r>
              <a:rPr lang="es-AR" sz="1400">
                <a:solidFill>
                  <a:srgbClr val="000000"/>
                </a:solidFill>
                <a:latin typeface="Tahoma" pitchFamily="34" charset="0"/>
                <a:cs typeface="Times New Roman" pitchFamily="18" charset="0"/>
              </a:rPr>
              <a:t>Acceso a las actualizaciones de Producto por cambios Funcionales y Tecnológicos</a:t>
            </a:r>
          </a:p>
          <a:p>
            <a:pPr marL="674688" lvl="2">
              <a:buFont typeface="Webdings" pitchFamily="18" charset="2"/>
              <a:buChar char=""/>
            </a:pPr>
            <a:r>
              <a:rPr lang="es-AR" sz="1400">
                <a:solidFill>
                  <a:srgbClr val="000000"/>
                </a:solidFill>
                <a:latin typeface="Tahoma" pitchFamily="34" charset="0"/>
                <a:cs typeface="Times New Roman" pitchFamily="18" charset="0"/>
              </a:rPr>
              <a:t>Conexión Remota (VPN, Remote DeskTop, etc). </a:t>
            </a:r>
          </a:p>
          <a:p>
            <a:pPr marL="674688" lvl="2">
              <a:buFont typeface="Webdings" pitchFamily="18" charset="2"/>
              <a:buChar char=""/>
            </a:pPr>
            <a:r>
              <a:rPr lang="es-AR" sz="1400">
                <a:solidFill>
                  <a:srgbClr val="000000"/>
                </a:solidFill>
                <a:latin typeface="Tahoma" pitchFamily="34" charset="0"/>
                <a:cs typeface="Times New Roman" pitchFamily="18" charset="0"/>
              </a:rPr>
              <a:t>Operación con CRM de Microsoft para seguimiento de CASOS con acceso vía Web a través del Sitio de </a:t>
            </a:r>
            <a:r>
              <a:rPr lang="es-AR" sz="1400">
                <a:solidFill>
                  <a:srgbClr val="000000"/>
                </a:solidFill>
                <a:latin typeface="Tahoma" pitchFamily="34" charset="0"/>
                <a:ea typeface="Times New Roman" pitchFamily="18" charset="0"/>
                <a:cs typeface="Tahoma" pitchFamily="34" charset="0"/>
                <a:hlinkClick r:id="rId3"/>
              </a:rPr>
              <a:t>www.rhpro.com.ar</a:t>
            </a:r>
            <a:r>
              <a:rPr lang="es-AR" sz="1400">
                <a:solidFill>
                  <a:srgbClr val="000000"/>
                </a:solidFill>
                <a:latin typeface="Tahoma" pitchFamily="34" charset="0"/>
                <a:cs typeface="Times New Roman" pitchFamily="18" charset="0"/>
              </a:rPr>
              <a:t> con usuario registrado.</a:t>
            </a:r>
          </a:p>
          <a:p>
            <a:pPr marL="674688" lvl="2">
              <a:buFont typeface="Webdings" pitchFamily="18" charset="2"/>
              <a:buChar char=""/>
            </a:pPr>
            <a:r>
              <a:rPr lang="es-AR" sz="1400">
                <a:solidFill>
                  <a:srgbClr val="000000"/>
                </a:solidFill>
                <a:latin typeface="Tahoma" pitchFamily="34" charset="0"/>
                <a:cs typeface="Times New Roman" pitchFamily="18" charset="0"/>
              </a:rPr>
              <a:t>Encuesta de Satisfacción al Cliente en forma semestral por una empresa independiente denominada: </a:t>
            </a:r>
            <a:r>
              <a:rPr lang="es-AR" sz="1400" b="1">
                <a:solidFill>
                  <a:srgbClr val="000000"/>
                </a:solidFill>
                <a:latin typeface="Tahoma" pitchFamily="34" charset="0"/>
                <a:cs typeface="Times New Roman" pitchFamily="18" charset="0"/>
              </a:rPr>
              <a:t>TNS Prognostics</a:t>
            </a:r>
          </a:p>
          <a:p>
            <a:pPr marL="674688" lvl="2">
              <a:buFont typeface="Webdings" pitchFamily="18" charset="2"/>
              <a:buChar char=""/>
            </a:pPr>
            <a:r>
              <a:rPr lang="es-MX" sz="1400">
                <a:latin typeface="Tahoma" pitchFamily="34" charset="0"/>
              </a:rPr>
              <a:t>Disponibilidad de Patch, Upgrade y Nuevas Versiones: consultar en                	                         </a:t>
            </a:r>
          </a:p>
          <a:p>
            <a:pPr marL="674688" lvl="2">
              <a:buFont typeface="Webdings" pitchFamily="18" charset="2"/>
              <a:buNone/>
            </a:pPr>
            <a:r>
              <a:rPr lang="es-MX" sz="1400" b="1" u="sng">
                <a:latin typeface="Tahoma" pitchFamily="34" charset="0"/>
              </a:rPr>
              <a:t>NO INCLUYE: </a:t>
            </a:r>
            <a:r>
              <a:rPr lang="es-MX" sz="1400">
                <a:latin typeface="Tahoma" pitchFamily="34" charset="0"/>
              </a:rPr>
              <a:t>Capacitación, Instalaciones, Adecuaciones, Soporte en Casa del Cliente, Carga de Datos, Configuraciones Nuevas ni Implementaciones de nuevos Módulos o Productos</a:t>
            </a:r>
            <a:r>
              <a:rPr lang="es-AR" sz="1400">
                <a:latin typeface="Tahoma" pitchFamily="34" charset="0"/>
              </a:rPr>
              <a:t>Mantenimiento</a:t>
            </a:r>
          </a:p>
          <a:p>
            <a:pPr marL="674688" lvl="2">
              <a:buFont typeface="Webdings" pitchFamily="18" charset="2"/>
              <a:buNone/>
            </a:pPr>
            <a:endParaRPr lang="es-AR" sz="1400">
              <a:latin typeface="Tahoma" pitchFamily="34" charset="0"/>
            </a:endParaRPr>
          </a:p>
          <a:p>
            <a:pPr marL="674688" lvl="2">
              <a:buFont typeface="Webdings" pitchFamily="18" charset="2"/>
              <a:buNone/>
            </a:pPr>
            <a:r>
              <a:rPr lang="es-AR" sz="1400">
                <a:latin typeface="Tahoma" pitchFamily="34" charset="0"/>
              </a:rPr>
              <a:t>Estándar Indirecto por una Partner del País.</a:t>
            </a:r>
          </a:p>
          <a:p>
            <a:pPr marL="674688" lvl="2">
              <a:buFont typeface="Webdings" pitchFamily="18" charset="2"/>
              <a:buNone/>
            </a:pPr>
            <a:endParaRPr lang="es-AR" sz="1400">
              <a:latin typeface="Tahoma" pitchFamily="34" charset="0"/>
            </a:endParaRPr>
          </a:p>
          <a:p>
            <a:pPr marL="674688" lvl="2">
              <a:buFont typeface="Webdings" pitchFamily="18" charset="2"/>
              <a:buNone/>
            </a:pPr>
            <a:r>
              <a:rPr lang="es-AR" sz="1400">
                <a:latin typeface="Tahoma" pitchFamily="34" charset="0"/>
              </a:rPr>
              <a:t>Existen </a:t>
            </a:r>
            <a:r>
              <a:rPr lang="es-AR" sz="1400" b="1">
                <a:latin typeface="Tahoma" pitchFamily="34" charset="0"/>
              </a:rPr>
              <a:t>niveles superiores de Mantenimiento</a:t>
            </a:r>
            <a:r>
              <a:rPr lang="es-AR" sz="1400">
                <a:latin typeface="Tahoma" pitchFamily="34" charset="0"/>
              </a:rPr>
              <a:t>:</a:t>
            </a:r>
          </a:p>
          <a:p>
            <a:pPr marL="674688" lvl="2">
              <a:lnSpc>
                <a:spcPct val="120000"/>
              </a:lnSpc>
              <a:spcAft>
                <a:spcPct val="10000"/>
              </a:spcAft>
              <a:buFont typeface="Wingdings" pitchFamily="2" charset="2"/>
              <a:buNone/>
            </a:pPr>
            <a:r>
              <a:rPr lang="es-AR" sz="1400">
                <a:latin typeface="Tahoma" pitchFamily="34" charset="0"/>
              </a:rPr>
              <a:t>Mantenimiento con SLA</a:t>
            </a:r>
          </a:p>
          <a:p>
            <a:pPr marL="674688" lvl="2">
              <a:lnSpc>
                <a:spcPct val="120000"/>
              </a:lnSpc>
              <a:spcAft>
                <a:spcPct val="10000"/>
              </a:spcAft>
              <a:buFont typeface="Wingdings" pitchFamily="2" charset="2"/>
              <a:buNone/>
            </a:pPr>
            <a:r>
              <a:rPr lang="es-AR" sz="1400">
                <a:latin typeface="Tahoma" pitchFamily="34" charset="0"/>
              </a:rPr>
              <a:t>Mantenimiento para Grandes Clientes</a:t>
            </a:r>
          </a:p>
        </p:txBody>
      </p:sp>
      <p:sp>
        <p:nvSpPr>
          <p:cNvPr id="53251" name="Rectangle 3"/>
          <p:cNvSpPr>
            <a:spLocks noChangeArrowheads="1"/>
          </p:cNvSpPr>
          <p:nvPr/>
        </p:nvSpPr>
        <p:spPr bwMode="auto">
          <a:xfrm>
            <a:off x="1908175" y="1473200"/>
            <a:ext cx="4319588" cy="431800"/>
          </a:xfrm>
          <a:prstGeom prst="rect">
            <a:avLst/>
          </a:prstGeom>
          <a:noFill/>
          <a:ln w="9525">
            <a:solidFill>
              <a:srgbClr val="FF0000"/>
            </a:solidFill>
            <a:miter lim="800000"/>
            <a:headEnd/>
            <a:tailEnd/>
          </a:ln>
        </p:spPr>
        <p:txBody>
          <a:bodyPr>
            <a:spAutoFit/>
          </a:bodyPr>
          <a:lstStyle/>
          <a:p>
            <a:pPr algn="ctr">
              <a:lnSpc>
                <a:spcPct val="120000"/>
              </a:lnSpc>
              <a:spcAft>
                <a:spcPct val="10000"/>
              </a:spcAft>
            </a:pPr>
            <a:r>
              <a:rPr lang="es-ES" sz="1800" b="1">
                <a:latin typeface="Tahoma" pitchFamily="34" charset="0"/>
              </a:rPr>
              <a:t>Mantenimiento</a:t>
            </a:r>
            <a:endParaRPr lang="es-MX" sz="1800" b="1">
              <a:latin typeface="Tahoma" pitchFamily="34" charset="0"/>
            </a:endParaRPr>
          </a:p>
        </p:txBody>
      </p:sp>
      <p:pic>
        <p:nvPicPr>
          <p:cNvPr id="53252" name="Picture 4" descr="Viñeta roja"/>
          <p:cNvPicPr>
            <a:picLocks noChangeAspect="1" noChangeArrowheads="1"/>
          </p:cNvPicPr>
          <p:nvPr/>
        </p:nvPicPr>
        <p:blipFill>
          <a:blip r:embed="rId4" cstate="print"/>
          <a:srcRect/>
          <a:stretch>
            <a:fillRect/>
          </a:stretch>
        </p:blipFill>
        <p:spPr bwMode="auto">
          <a:xfrm>
            <a:off x="2195513" y="1700213"/>
            <a:ext cx="323850" cy="360362"/>
          </a:xfrm>
          <a:prstGeom prst="rect">
            <a:avLst/>
          </a:prstGeom>
          <a:noFill/>
          <a:ln w="9525">
            <a:noFill/>
            <a:miter lim="800000"/>
            <a:headEnd/>
            <a:tailEnd/>
          </a:ln>
        </p:spPr>
      </p:pic>
      <p:pic>
        <p:nvPicPr>
          <p:cNvPr id="53253" name="Picture 5" descr="Viñeta"/>
          <p:cNvPicPr>
            <a:picLocks noChangeAspect="1" noChangeArrowheads="1"/>
          </p:cNvPicPr>
          <p:nvPr/>
        </p:nvPicPr>
        <p:blipFill>
          <a:blip r:embed="rId5" cstate="print"/>
          <a:srcRect/>
          <a:stretch>
            <a:fillRect/>
          </a:stretch>
        </p:blipFill>
        <p:spPr bwMode="auto">
          <a:xfrm>
            <a:off x="323850" y="2276475"/>
            <a:ext cx="171450" cy="215900"/>
          </a:xfrm>
          <a:prstGeom prst="rect">
            <a:avLst/>
          </a:prstGeom>
          <a:noFill/>
          <a:ln w="9525">
            <a:noFill/>
            <a:miter lim="800000"/>
            <a:headEnd/>
            <a:tailEnd/>
          </a:ln>
        </p:spPr>
      </p:pic>
      <p:pic>
        <p:nvPicPr>
          <p:cNvPr id="53254" name="Picture 9" descr="MEMBRETE Carátula power"/>
          <p:cNvPicPr>
            <a:picLocks noChangeAspect="1" noChangeArrowheads="1"/>
          </p:cNvPicPr>
          <p:nvPr/>
        </p:nvPicPr>
        <p:blipFill>
          <a:blip r:embed="rId6" cstate="print"/>
          <a:srcRect/>
          <a:stretch>
            <a:fillRect/>
          </a:stretch>
        </p:blipFill>
        <p:spPr bwMode="auto">
          <a:xfrm>
            <a:off x="609600" y="454025"/>
            <a:ext cx="7916863" cy="841375"/>
          </a:xfrm>
          <a:prstGeom prst="rect">
            <a:avLst/>
          </a:prstGeom>
          <a:noFill/>
          <a:ln w="9525">
            <a:noFill/>
            <a:miter lim="800000"/>
            <a:headEnd/>
            <a:tailEnd/>
          </a:ln>
        </p:spPr>
      </p:pic>
      <p:sp>
        <p:nvSpPr>
          <p:cNvPr id="53255" name="Text Box 10"/>
          <p:cNvSpPr txBox="1">
            <a:spLocks noChangeArrowheads="1"/>
          </p:cNvSpPr>
          <p:nvPr/>
        </p:nvSpPr>
        <p:spPr bwMode="auto">
          <a:xfrm>
            <a:off x="1752600" y="730250"/>
            <a:ext cx="4114800" cy="396875"/>
          </a:xfrm>
          <a:prstGeom prst="rect">
            <a:avLst/>
          </a:prstGeom>
          <a:solidFill>
            <a:srgbClr val="939393"/>
          </a:solidFill>
          <a:ln w="9525">
            <a:noFill/>
            <a:miter lim="800000"/>
            <a:headEnd/>
            <a:tailEnd/>
          </a:ln>
        </p:spPr>
        <p:txBody>
          <a:bodyPr>
            <a:spAutoFit/>
          </a:bodyPr>
          <a:lstStyle/>
          <a:p>
            <a:pPr algn="ctr">
              <a:spcBef>
                <a:spcPct val="50000"/>
              </a:spcBef>
            </a:pPr>
            <a:r>
              <a:rPr lang="es-AR" sz="2000" b="1">
                <a:solidFill>
                  <a:schemeClr val="bg1"/>
                </a:solidFill>
                <a:latin typeface="Tahoma" pitchFamily="34" charset="0"/>
              </a:rPr>
              <a:t>Presentación Técnica</a:t>
            </a:r>
            <a:endParaRPr lang="es-ES" sz="2000" b="1">
              <a:solidFill>
                <a:schemeClr val="bg1"/>
              </a:solidFill>
              <a:latin typeface="Tahoma" pitchFamily="34" charset="0"/>
            </a:endParaRPr>
          </a:p>
        </p:txBody>
      </p:sp>
      <p:pic>
        <p:nvPicPr>
          <p:cNvPr id="53256" name="Picture 13" descr="Viñeta"/>
          <p:cNvPicPr>
            <a:picLocks noChangeAspect="1" noChangeArrowheads="1"/>
          </p:cNvPicPr>
          <p:nvPr/>
        </p:nvPicPr>
        <p:blipFill>
          <a:blip r:embed="rId5" cstate="print"/>
          <a:srcRect/>
          <a:stretch>
            <a:fillRect/>
          </a:stretch>
        </p:blipFill>
        <p:spPr bwMode="auto">
          <a:xfrm>
            <a:off x="250825" y="5373688"/>
            <a:ext cx="171450" cy="215900"/>
          </a:xfrm>
          <a:prstGeom prst="rect">
            <a:avLst/>
          </a:prstGeom>
          <a:noFill/>
          <a:ln w="9525">
            <a:noFill/>
            <a:miter lim="800000"/>
            <a:headEnd/>
            <a:tailEnd/>
          </a:ln>
        </p:spPr>
      </p:pic>
      <p:pic>
        <p:nvPicPr>
          <p:cNvPr id="53257" name="Picture 16" descr="Viñeta"/>
          <p:cNvPicPr>
            <a:picLocks noChangeAspect="1" noChangeArrowheads="1"/>
          </p:cNvPicPr>
          <p:nvPr/>
        </p:nvPicPr>
        <p:blipFill>
          <a:blip r:embed="rId5" cstate="print"/>
          <a:srcRect/>
          <a:stretch>
            <a:fillRect/>
          </a:stretch>
        </p:blipFill>
        <p:spPr bwMode="auto">
          <a:xfrm>
            <a:off x="250825" y="5805488"/>
            <a:ext cx="171450" cy="215900"/>
          </a:xfrm>
          <a:prstGeom prst="rect">
            <a:avLst/>
          </a:prstGeom>
          <a:noFill/>
          <a:ln w="9525">
            <a:noFill/>
            <a:miter lim="800000"/>
            <a:headEnd/>
            <a:tailEnd/>
          </a:ln>
        </p:spPr>
      </p:pic>
    </p:spTree>
  </p:cSld>
  <p:clrMapOvr>
    <a:masterClrMapping/>
  </p:clrMapOvr>
  <p:transition advClick="0"/>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ChangeArrowheads="1"/>
          </p:cNvSpPr>
          <p:nvPr/>
        </p:nvSpPr>
        <p:spPr bwMode="auto">
          <a:xfrm>
            <a:off x="900113" y="1857363"/>
            <a:ext cx="7815291" cy="4862870"/>
          </a:xfrm>
          <a:prstGeom prst="rect">
            <a:avLst/>
          </a:prstGeom>
          <a:noFill/>
          <a:ln w="9525">
            <a:noFill/>
            <a:miter lim="800000"/>
            <a:headEnd/>
            <a:tailEnd/>
          </a:ln>
        </p:spPr>
        <p:txBody>
          <a:bodyPr wrap="square">
            <a:spAutoFit/>
          </a:bodyPr>
          <a:lstStyle/>
          <a:p>
            <a:pPr marL="2286000" lvl="4" indent="-457200"/>
            <a:r>
              <a:rPr lang="es-AR" sz="1800" i="1" dirty="0">
                <a:latin typeface="Tahoma" pitchFamily="34" charset="0"/>
              </a:rPr>
              <a:t>ADP</a:t>
            </a:r>
          </a:p>
          <a:p>
            <a:pPr marL="2286000" lvl="4" indent="-457200">
              <a:buFontTx/>
              <a:buChar char="•"/>
            </a:pPr>
            <a:r>
              <a:rPr lang="es-AR" sz="1400" i="1" dirty="0">
                <a:latin typeface="Tahoma" pitchFamily="34" charset="0"/>
              </a:rPr>
              <a:t> Listado de empleados. Mostrar Legajo, apellido, nombre, dirección (calle, </a:t>
            </a:r>
            <a:r>
              <a:rPr lang="es-AR" sz="1400" i="1" dirty="0" err="1">
                <a:latin typeface="Tahoma" pitchFamily="34" charset="0"/>
              </a:rPr>
              <a:t>nro</a:t>
            </a:r>
            <a:r>
              <a:rPr lang="es-AR" sz="1400" i="1" dirty="0">
                <a:latin typeface="Tahoma" pitchFamily="34" charset="0"/>
              </a:rPr>
              <a:t>, piso, </a:t>
            </a:r>
            <a:r>
              <a:rPr lang="es-AR" sz="1400" i="1" dirty="0" err="1">
                <a:latin typeface="Tahoma" pitchFamily="34" charset="0"/>
              </a:rPr>
              <a:t>dpto</a:t>
            </a:r>
            <a:r>
              <a:rPr lang="es-AR" sz="1400" i="1" dirty="0">
                <a:latin typeface="Tahoma" pitchFamily="34" charset="0"/>
              </a:rPr>
              <a:t>)</a:t>
            </a:r>
          </a:p>
          <a:p>
            <a:pPr marL="2286000" lvl="4" indent="-457200">
              <a:buFontTx/>
              <a:buChar char="•"/>
            </a:pPr>
            <a:r>
              <a:rPr lang="es-AR" sz="1400" i="1" dirty="0">
                <a:latin typeface="Tahoma" pitchFamily="34" charset="0"/>
              </a:rPr>
              <a:t> </a:t>
            </a:r>
            <a:r>
              <a:rPr lang="es-AR" sz="1400" i="1" dirty="0">
                <a:latin typeface="Arial" charset="0"/>
              </a:rPr>
              <a:t>Listado de empleados por Sucursal.</a:t>
            </a:r>
            <a:r>
              <a:rPr lang="es-AR" sz="1400" dirty="0">
                <a:latin typeface="Arial" charset="0"/>
              </a:rPr>
              <a:t> </a:t>
            </a:r>
            <a:r>
              <a:rPr lang="es-AR" sz="1400" i="1" dirty="0">
                <a:latin typeface="Arial" charset="0"/>
              </a:rPr>
              <a:t>Mostrar legajo, apellido, nombre y Sucursal.</a:t>
            </a:r>
            <a:endParaRPr lang="es-AR" sz="1400" i="1" dirty="0">
              <a:latin typeface="Tahoma" pitchFamily="34" charset="0"/>
            </a:endParaRPr>
          </a:p>
          <a:p>
            <a:pPr marL="2286000" lvl="4" indent="-457200">
              <a:buFontTx/>
              <a:buChar char="•"/>
            </a:pPr>
            <a:r>
              <a:rPr lang="es-AR" sz="1400" i="1" dirty="0">
                <a:latin typeface="Tahoma" pitchFamily="34" charset="0"/>
              </a:rPr>
              <a:t>Listado de todos los empleados activos que cumplen años este mes. </a:t>
            </a:r>
            <a:r>
              <a:rPr lang="es-AR" sz="1400" i="1" dirty="0">
                <a:latin typeface="Arial" charset="0"/>
              </a:rPr>
              <a:t>Mostrar legajo, apellido y nombre y fecha de Nacimiento.</a:t>
            </a:r>
            <a:endParaRPr lang="es-AR" sz="1400" i="1" dirty="0">
              <a:latin typeface="Tahoma" pitchFamily="34" charset="0"/>
            </a:endParaRPr>
          </a:p>
          <a:p>
            <a:pPr marL="2286000" lvl="4" indent="-457200"/>
            <a:endParaRPr lang="es-AR" sz="1400" i="1" dirty="0">
              <a:latin typeface="Tahoma" pitchFamily="34" charset="0"/>
            </a:endParaRPr>
          </a:p>
          <a:p>
            <a:pPr marL="2286000" lvl="4" indent="-457200"/>
            <a:r>
              <a:rPr lang="es-AR" sz="1800" i="1" dirty="0">
                <a:latin typeface="Tahoma" pitchFamily="34" charset="0"/>
              </a:rPr>
              <a:t>LIQ</a:t>
            </a:r>
          </a:p>
          <a:p>
            <a:pPr marL="2286000" lvl="4" indent="-457200">
              <a:buFontTx/>
              <a:buChar char="•"/>
            </a:pPr>
            <a:r>
              <a:rPr lang="en-US" sz="1400" i="1" dirty="0">
                <a:latin typeface="Tahoma" pitchFamily="34" charset="0"/>
              </a:rPr>
              <a:t> </a:t>
            </a:r>
            <a:r>
              <a:rPr lang="en-US" sz="1400" i="1" dirty="0" err="1">
                <a:latin typeface="Tahoma" pitchFamily="34" charset="0"/>
              </a:rPr>
              <a:t>Listado</a:t>
            </a:r>
            <a:r>
              <a:rPr lang="en-US" sz="1400" i="1" dirty="0">
                <a:latin typeface="Tahoma" pitchFamily="34" charset="0"/>
              </a:rPr>
              <a:t> de </a:t>
            </a:r>
            <a:r>
              <a:rPr lang="en-US" sz="1400" i="1" dirty="0" err="1">
                <a:latin typeface="Tahoma" pitchFamily="34" charset="0"/>
              </a:rPr>
              <a:t>todos</a:t>
            </a:r>
            <a:r>
              <a:rPr lang="en-US" sz="1400" i="1" dirty="0">
                <a:latin typeface="Tahoma" pitchFamily="34" charset="0"/>
              </a:rPr>
              <a:t> </a:t>
            </a:r>
            <a:r>
              <a:rPr lang="en-US" sz="1400" i="1" dirty="0" err="1">
                <a:latin typeface="Tahoma" pitchFamily="34" charset="0"/>
              </a:rPr>
              <a:t>empleados</a:t>
            </a:r>
            <a:r>
              <a:rPr lang="en-US" sz="1400" i="1" dirty="0">
                <a:latin typeface="Tahoma" pitchFamily="34" charset="0"/>
              </a:rPr>
              <a:t> </a:t>
            </a:r>
            <a:r>
              <a:rPr lang="en-US" sz="1400" i="1" dirty="0" err="1">
                <a:latin typeface="Tahoma" pitchFamily="34" charset="0"/>
              </a:rPr>
              <a:t>que</a:t>
            </a:r>
            <a:r>
              <a:rPr lang="en-US" sz="1400" i="1" dirty="0">
                <a:latin typeface="Tahoma" pitchFamily="34" charset="0"/>
              </a:rPr>
              <a:t> no </a:t>
            </a:r>
            <a:r>
              <a:rPr lang="en-US" sz="1400" i="1" dirty="0" err="1">
                <a:latin typeface="Tahoma" pitchFamily="34" charset="0"/>
              </a:rPr>
              <a:t>tengan</a:t>
            </a:r>
            <a:r>
              <a:rPr lang="en-US" sz="1400" i="1" dirty="0">
                <a:latin typeface="Tahoma" pitchFamily="34" charset="0"/>
              </a:rPr>
              <a:t> </a:t>
            </a:r>
            <a:r>
              <a:rPr lang="en-US" sz="1400" i="1" dirty="0" err="1">
                <a:latin typeface="Tahoma" pitchFamily="34" charset="0"/>
              </a:rPr>
              <a:t>ninguna</a:t>
            </a:r>
            <a:r>
              <a:rPr lang="en-US" sz="1400" i="1" dirty="0">
                <a:latin typeface="Tahoma" pitchFamily="34" charset="0"/>
              </a:rPr>
              <a:t> </a:t>
            </a:r>
            <a:r>
              <a:rPr lang="en-US" sz="1400" i="1" dirty="0" err="1">
                <a:latin typeface="Tahoma" pitchFamily="34" charset="0"/>
              </a:rPr>
              <a:t>liquidacion</a:t>
            </a:r>
            <a:r>
              <a:rPr lang="en-US" sz="1400" i="1" dirty="0">
                <a:latin typeface="Tahoma" pitchFamily="34" charset="0"/>
              </a:rPr>
              <a:t> en el </a:t>
            </a:r>
            <a:r>
              <a:rPr lang="en-US" sz="1400" i="1" dirty="0" err="1">
                <a:latin typeface="Tahoma" pitchFamily="34" charset="0"/>
              </a:rPr>
              <a:t>mes</a:t>
            </a:r>
            <a:r>
              <a:rPr lang="en-US" sz="1400" i="1" dirty="0">
                <a:latin typeface="Tahoma" pitchFamily="34" charset="0"/>
              </a:rPr>
              <a:t>. </a:t>
            </a:r>
            <a:r>
              <a:rPr lang="es-AR" sz="1400" i="1" dirty="0">
                <a:latin typeface="Arial" charset="0"/>
              </a:rPr>
              <a:t>Mostrar legajo, apellido y nombre.</a:t>
            </a:r>
            <a:endParaRPr lang="en-US" sz="1400" i="1" dirty="0">
              <a:latin typeface="Tahoma" pitchFamily="34" charset="0"/>
            </a:endParaRPr>
          </a:p>
          <a:p>
            <a:pPr marL="2286000" lvl="4" indent="-457200">
              <a:buFontTx/>
              <a:buChar char="•"/>
            </a:pPr>
            <a:r>
              <a:rPr lang="en-US" sz="1400" i="1" dirty="0">
                <a:latin typeface="Tahoma" pitchFamily="34" charset="0"/>
              </a:rPr>
              <a:t> </a:t>
            </a:r>
            <a:r>
              <a:rPr lang="en-US" sz="1400" i="1" dirty="0" err="1">
                <a:latin typeface="Arial" charset="0"/>
              </a:rPr>
              <a:t>Listado</a:t>
            </a:r>
            <a:r>
              <a:rPr lang="en-US" sz="1400" i="1" dirty="0">
                <a:latin typeface="Arial" charset="0"/>
              </a:rPr>
              <a:t> de </a:t>
            </a:r>
            <a:r>
              <a:rPr lang="en-US" sz="1400" i="1" dirty="0" err="1">
                <a:latin typeface="Arial" charset="0"/>
              </a:rPr>
              <a:t>empleados</a:t>
            </a:r>
            <a:r>
              <a:rPr lang="en-US" sz="1400" i="1" dirty="0">
                <a:latin typeface="Arial" charset="0"/>
              </a:rPr>
              <a:t> </a:t>
            </a:r>
            <a:r>
              <a:rPr lang="en-US" sz="1400" i="1" dirty="0" err="1">
                <a:latin typeface="Arial" charset="0"/>
              </a:rPr>
              <a:t>que</a:t>
            </a:r>
            <a:r>
              <a:rPr lang="en-US" sz="1400" i="1" dirty="0">
                <a:latin typeface="Arial" charset="0"/>
              </a:rPr>
              <a:t> </a:t>
            </a:r>
            <a:r>
              <a:rPr lang="en-US" sz="1400" i="1" dirty="0" err="1">
                <a:latin typeface="Arial" charset="0"/>
              </a:rPr>
              <a:t>cobraron</a:t>
            </a:r>
            <a:r>
              <a:rPr lang="en-US" sz="1400" i="1" dirty="0">
                <a:latin typeface="Arial" charset="0"/>
              </a:rPr>
              <a:t> </a:t>
            </a:r>
            <a:r>
              <a:rPr lang="en-US" sz="1400" i="1" dirty="0" err="1">
                <a:latin typeface="Arial" charset="0"/>
              </a:rPr>
              <a:t>mas</a:t>
            </a:r>
            <a:r>
              <a:rPr lang="en-US" sz="1400" i="1" dirty="0">
                <a:latin typeface="Arial" charset="0"/>
              </a:rPr>
              <a:t> de $</a:t>
            </a:r>
            <a:r>
              <a:rPr lang="en-US" sz="1400" i="1" dirty="0" err="1">
                <a:latin typeface="Arial" charset="0"/>
              </a:rPr>
              <a:t>xxxx</a:t>
            </a:r>
            <a:r>
              <a:rPr lang="en-US" sz="1400" i="1" dirty="0">
                <a:latin typeface="Arial" charset="0"/>
              </a:rPr>
              <a:t> en </a:t>
            </a:r>
            <a:r>
              <a:rPr lang="en-US" sz="1400" i="1" dirty="0" err="1">
                <a:latin typeface="Arial" charset="0"/>
              </a:rPr>
              <a:t>este</a:t>
            </a:r>
            <a:r>
              <a:rPr lang="en-US" sz="1400" i="1" dirty="0">
                <a:latin typeface="Arial" charset="0"/>
              </a:rPr>
              <a:t> </a:t>
            </a:r>
            <a:r>
              <a:rPr lang="en-US" sz="1400" i="1" dirty="0" err="1">
                <a:latin typeface="Arial" charset="0"/>
              </a:rPr>
              <a:t>mes</a:t>
            </a:r>
            <a:r>
              <a:rPr lang="en-US" sz="1400" i="1" dirty="0">
                <a:latin typeface="Arial" charset="0"/>
              </a:rPr>
              <a:t> (</a:t>
            </a:r>
            <a:r>
              <a:rPr lang="en-US" sz="1400" i="1" dirty="0" err="1">
                <a:latin typeface="Arial" charset="0"/>
              </a:rPr>
              <a:t>mostrar</a:t>
            </a:r>
            <a:r>
              <a:rPr lang="en-US" sz="1400" i="1" dirty="0">
                <a:latin typeface="Arial" charset="0"/>
              </a:rPr>
              <a:t> </a:t>
            </a:r>
            <a:r>
              <a:rPr lang="en-US" sz="1400" i="1" dirty="0" err="1">
                <a:latin typeface="Arial" charset="0"/>
              </a:rPr>
              <a:t>Legajo</a:t>
            </a:r>
            <a:r>
              <a:rPr lang="en-US" sz="1400" i="1" dirty="0">
                <a:latin typeface="Arial" charset="0"/>
              </a:rPr>
              <a:t>, </a:t>
            </a:r>
            <a:r>
              <a:rPr lang="en-US" sz="1400" i="1" dirty="0" err="1">
                <a:latin typeface="Arial" charset="0"/>
              </a:rPr>
              <a:t>apellido</a:t>
            </a:r>
            <a:r>
              <a:rPr lang="en-US" sz="1400" i="1" dirty="0">
                <a:latin typeface="Arial" charset="0"/>
              </a:rPr>
              <a:t>, </a:t>
            </a:r>
            <a:r>
              <a:rPr lang="en-US" sz="1400" i="1" dirty="0" err="1">
                <a:latin typeface="Arial" charset="0"/>
              </a:rPr>
              <a:t>nombre</a:t>
            </a:r>
            <a:r>
              <a:rPr lang="en-US" sz="1400" i="1" dirty="0">
                <a:latin typeface="Arial" charset="0"/>
              </a:rPr>
              <a:t>, </a:t>
            </a:r>
            <a:r>
              <a:rPr lang="en-US" sz="1400" i="1" dirty="0" err="1">
                <a:latin typeface="Arial" charset="0"/>
              </a:rPr>
              <a:t>Sucursal</a:t>
            </a:r>
            <a:r>
              <a:rPr lang="en-US" sz="1400" i="1" dirty="0">
                <a:latin typeface="Arial" charset="0"/>
              </a:rPr>
              <a:t>, </a:t>
            </a:r>
            <a:r>
              <a:rPr lang="en-US" sz="1400" i="1" dirty="0" err="1">
                <a:latin typeface="Arial" charset="0"/>
              </a:rPr>
              <a:t>Puesto</a:t>
            </a:r>
            <a:r>
              <a:rPr lang="en-US" sz="1400" i="1" dirty="0">
                <a:latin typeface="Arial" charset="0"/>
              </a:rPr>
              <a:t>, </a:t>
            </a:r>
            <a:r>
              <a:rPr lang="en-US" sz="1400" i="1" dirty="0" err="1">
                <a:latin typeface="Arial" charset="0"/>
              </a:rPr>
              <a:t>Categoria</a:t>
            </a:r>
            <a:r>
              <a:rPr lang="en-US" sz="1400" i="1" dirty="0">
                <a:latin typeface="Arial" charset="0"/>
              </a:rPr>
              <a:t>).</a:t>
            </a:r>
            <a:endParaRPr lang="en-US" sz="1400" i="1" dirty="0">
              <a:latin typeface="Tahoma" pitchFamily="34" charset="0"/>
            </a:endParaRPr>
          </a:p>
          <a:p>
            <a:pPr marL="2286000" lvl="4" indent="-457200"/>
            <a:endParaRPr lang="en-US" sz="1800" i="1" dirty="0">
              <a:latin typeface="Tahoma" pitchFamily="34" charset="0"/>
            </a:endParaRPr>
          </a:p>
          <a:p>
            <a:pPr marL="2286000" lvl="4" indent="-457200"/>
            <a:r>
              <a:rPr lang="en-US" sz="1800" i="1" dirty="0" err="1">
                <a:latin typeface="Tahoma" pitchFamily="34" charset="0"/>
              </a:rPr>
              <a:t>EyP</a:t>
            </a:r>
            <a:endParaRPr lang="en-US" sz="1800" i="1" dirty="0">
              <a:latin typeface="Tahoma" pitchFamily="34" charset="0"/>
            </a:endParaRPr>
          </a:p>
          <a:p>
            <a:pPr marL="2286000" lvl="4" indent="-457200">
              <a:buFontTx/>
              <a:buChar char="•"/>
            </a:pPr>
            <a:r>
              <a:rPr lang="es-ES" sz="1400" i="1" dirty="0">
                <a:latin typeface="Tahoma" pitchFamily="34" charset="0"/>
              </a:rPr>
              <a:t> Postulantes en estado activo ordenados por especialización y por nivel.</a:t>
            </a:r>
          </a:p>
          <a:p>
            <a:pPr marL="2286000" lvl="4" indent="-457200"/>
            <a:endParaRPr lang="es-ES" sz="1400" i="1" dirty="0">
              <a:latin typeface="Tahoma" pitchFamily="34" charset="0"/>
            </a:endParaRPr>
          </a:p>
          <a:p>
            <a:pPr marL="2286000" lvl="4" indent="-457200">
              <a:buFontTx/>
              <a:buChar char="•"/>
            </a:pPr>
            <a:r>
              <a:rPr lang="es-ES_tradnl" sz="1400" i="1" dirty="0">
                <a:latin typeface="Tahoma" pitchFamily="34" charset="0"/>
              </a:rPr>
              <a:t> Listado de </a:t>
            </a:r>
            <a:r>
              <a:rPr lang="es-ES" sz="1400" i="1" dirty="0">
                <a:latin typeface="Tahoma" pitchFamily="34" charset="0"/>
              </a:rPr>
              <a:t>Empleado-Puesto-Especializaciones-nivel</a:t>
            </a:r>
            <a:endParaRPr lang="en-US" sz="1400" i="1" dirty="0">
              <a:latin typeface="Tahoma" pitchFamily="34" charset="0"/>
            </a:endParaRPr>
          </a:p>
          <a:p>
            <a:pPr marL="2286000" lvl="4" indent="-457200"/>
            <a:endParaRPr lang="en-US" sz="1400" i="1" dirty="0">
              <a:latin typeface="Tahoma" pitchFamily="34" charset="0"/>
            </a:endParaRPr>
          </a:p>
          <a:p>
            <a:pPr marL="457200" indent="-457200"/>
            <a:endParaRPr lang="en-US" sz="1400" i="1" dirty="0">
              <a:latin typeface="Tahoma" pitchFamily="34" charset="0"/>
            </a:endParaRPr>
          </a:p>
        </p:txBody>
      </p:sp>
      <p:sp>
        <p:nvSpPr>
          <p:cNvPr id="4" name="Rectangle 3"/>
          <p:cNvSpPr>
            <a:spLocks noChangeArrowheads="1"/>
          </p:cNvSpPr>
          <p:nvPr/>
        </p:nvSpPr>
        <p:spPr bwMode="auto">
          <a:xfrm>
            <a:off x="1428728" y="1357298"/>
            <a:ext cx="5903913" cy="369332"/>
          </a:xfrm>
          <a:prstGeom prst="rect">
            <a:avLst/>
          </a:prstGeom>
          <a:noFill/>
          <a:ln w="9525">
            <a:solidFill>
              <a:srgbClr val="FF0000"/>
            </a:solidFill>
            <a:miter lim="800000"/>
            <a:headEnd/>
            <a:tailEnd/>
          </a:ln>
        </p:spPr>
        <p:txBody>
          <a:bodyPr>
            <a:spAutoFit/>
          </a:bodyPr>
          <a:lstStyle/>
          <a:p>
            <a:pPr algn="ctr"/>
            <a:r>
              <a:rPr lang="en-US" sz="1800" b="1" dirty="0" err="1" smtClean="0">
                <a:latin typeface="Tahoma" pitchFamily="34" charset="0"/>
              </a:rPr>
              <a:t>Trabajo</a:t>
            </a:r>
            <a:r>
              <a:rPr lang="en-US" sz="1800" b="1" dirty="0" smtClean="0">
                <a:latin typeface="Tahoma" pitchFamily="34" charset="0"/>
              </a:rPr>
              <a:t> </a:t>
            </a:r>
            <a:r>
              <a:rPr lang="en-US" sz="1800" b="1" dirty="0" err="1" smtClean="0">
                <a:latin typeface="Tahoma" pitchFamily="34" charset="0"/>
              </a:rPr>
              <a:t>Práctico</a:t>
            </a:r>
            <a:endParaRPr lang="en-US" sz="1800" b="1" dirty="0">
              <a:latin typeface="Tahoma" pitchFamily="34" charset="0"/>
            </a:endParaRPr>
          </a:p>
        </p:txBody>
      </p:sp>
      <p:pic>
        <p:nvPicPr>
          <p:cNvPr id="5" name="Picture 4" descr="Viñeta roja"/>
          <p:cNvPicPr>
            <a:picLocks noChangeAspect="1" noChangeArrowheads="1"/>
          </p:cNvPicPr>
          <p:nvPr/>
        </p:nvPicPr>
        <p:blipFill>
          <a:blip r:embed="rId2" cstate="print"/>
          <a:srcRect/>
          <a:stretch>
            <a:fillRect/>
          </a:stretch>
        </p:blipFill>
        <p:spPr bwMode="auto">
          <a:xfrm>
            <a:off x="1571604" y="1500174"/>
            <a:ext cx="323850" cy="360362"/>
          </a:xfrm>
          <a:prstGeom prst="rect">
            <a:avLst/>
          </a:prstGeom>
          <a:noFill/>
          <a:ln w="9525">
            <a:noFill/>
            <a:miter lim="800000"/>
            <a:headEnd/>
            <a:tailEnd/>
          </a:ln>
        </p:spPr>
      </p:pic>
      <p:pic>
        <p:nvPicPr>
          <p:cNvPr id="6" name="Picture 10" descr="MEMBRETE Carátula power"/>
          <p:cNvPicPr>
            <a:picLocks noChangeAspect="1" noChangeArrowheads="1"/>
          </p:cNvPicPr>
          <p:nvPr/>
        </p:nvPicPr>
        <p:blipFill>
          <a:blip r:embed="rId3" cstate="print"/>
          <a:srcRect/>
          <a:stretch>
            <a:fillRect/>
          </a:stretch>
        </p:blipFill>
        <p:spPr bwMode="auto">
          <a:xfrm>
            <a:off x="609600" y="454025"/>
            <a:ext cx="7916863" cy="841375"/>
          </a:xfrm>
          <a:prstGeom prst="rect">
            <a:avLst/>
          </a:prstGeom>
          <a:noFill/>
          <a:ln w="9525">
            <a:noFill/>
            <a:miter lim="800000"/>
            <a:headEnd/>
            <a:tailEnd/>
          </a:ln>
        </p:spPr>
      </p:pic>
      <p:sp>
        <p:nvSpPr>
          <p:cNvPr id="7" name="Text Box 12"/>
          <p:cNvSpPr txBox="1">
            <a:spLocks noChangeArrowheads="1"/>
          </p:cNvSpPr>
          <p:nvPr/>
        </p:nvSpPr>
        <p:spPr bwMode="auto">
          <a:xfrm>
            <a:off x="1752600" y="730250"/>
            <a:ext cx="4114800" cy="396875"/>
          </a:xfrm>
          <a:prstGeom prst="rect">
            <a:avLst/>
          </a:prstGeom>
          <a:solidFill>
            <a:srgbClr val="939393"/>
          </a:solidFill>
          <a:ln w="9525">
            <a:noFill/>
            <a:miter lim="800000"/>
            <a:headEnd/>
            <a:tailEnd/>
          </a:ln>
        </p:spPr>
        <p:txBody>
          <a:bodyPr>
            <a:spAutoFit/>
          </a:bodyPr>
          <a:lstStyle/>
          <a:p>
            <a:pPr algn="ctr">
              <a:spcBef>
                <a:spcPct val="50000"/>
              </a:spcBef>
            </a:pPr>
            <a:r>
              <a:rPr lang="es-AR" sz="2000" b="1">
                <a:solidFill>
                  <a:schemeClr val="bg1"/>
                </a:solidFill>
                <a:latin typeface="Tahoma" pitchFamily="34" charset="0"/>
              </a:rPr>
              <a:t>Presentación Técnica</a:t>
            </a:r>
            <a:endParaRPr lang="es-ES" sz="2000" b="1">
              <a:solidFill>
                <a:schemeClr val="bg1"/>
              </a:solidFill>
              <a:latin typeface="Tahoma" pitchFamily="34"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ChangeArrowheads="1"/>
          </p:cNvSpPr>
          <p:nvPr/>
        </p:nvSpPr>
        <p:spPr bwMode="auto">
          <a:xfrm>
            <a:off x="928662" y="1928802"/>
            <a:ext cx="8064500" cy="1952625"/>
          </a:xfrm>
          <a:prstGeom prst="rect">
            <a:avLst/>
          </a:prstGeom>
          <a:noFill/>
          <a:ln w="9525">
            <a:noFill/>
            <a:miter lim="800000"/>
            <a:headEnd/>
            <a:tailEnd/>
          </a:ln>
        </p:spPr>
        <p:txBody>
          <a:bodyPr>
            <a:spAutoFit/>
          </a:bodyPr>
          <a:lstStyle/>
          <a:p>
            <a:pPr marL="2286000" lvl="4" indent="-457200"/>
            <a:r>
              <a:rPr lang="es-AR" sz="1800" i="1" dirty="0" err="1">
                <a:latin typeface="Tahoma" pitchFamily="34" charset="0"/>
              </a:rPr>
              <a:t>Querys</a:t>
            </a:r>
            <a:r>
              <a:rPr lang="es-AR" sz="1800" i="1" dirty="0">
                <a:latin typeface="Tahoma" pitchFamily="34" charset="0"/>
              </a:rPr>
              <a:t> Externos</a:t>
            </a:r>
          </a:p>
          <a:p>
            <a:pPr marL="2286000" lvl="4" indent="-457200"/>
            <a:endParaRPr lang="es-AR" sz="1800" i="1" dirty="0">
              <a:latin typeface="Tahoma" pitchFamily="34" charset="0"/>
            </a:endParaRPr>
          </a:p>
          <a:p>
            <a:pPr marL="2286000" lvl="4" indent="-457200"/>
            <a:r>
              <a:rPr lang="es-AR" sz="1800" i="1" dirty="0">
                <a:latin typeface="Tahoma" pitchFamily="34" charset="0"/>
              </a:rPr>
              <a:t>Alertas</a:t>
            </a:r>
          </a:p>
          <a:p>
            <a:pPr marL="2286000" lvl="4" indent="-457200"/>
            <a:endParaRPr lang="en-US" sz="1800" i="1" dirty="0">
              <a:latin typeface="Tahoma" pitchFamily="34" charset="0"/>
            </a:endParaRPr>
          </a:p>
          <a:p>
            <a:pPr marL="2286000" lvl="4" indent="-457200"/>
            <a:r>
              <a:rPr lang="en-US" sz="1800" i="1" dirty="0" err="1">
                <a:latin typeface="Tahoma" pitchFamily="34" charset="0"/>
              </a:rPr>
              <a:t>Indicadores</a:t>
            </a:r>
            <a:endParaRPr lang="en-US" sz="1800" i="1" dirty="0">
              <a:latin typeface="Tahoma" pitchFamily="34" charset="0"/>
            </a:endParaRPr>
          </a:p>
          <a:p>
            <a:pPr marL="2286000" lvl="4" indent="-457200"/>
            <a:endParaRPr lang="en-US" sz="1800" i="1" dirty="0">
              <a:latin typeface="Tahoma" pitchFamily="34" charset="0"/>
            </a:endParaRPr>
          </a:p>
          <a:p>
            <a:pPr marL="457200" indent="-457200"/>
            <a:endParaRPr lang="en-US" sz="1400" i="1" dirty="0">
              <a:latin typeface="Tahoma" pitchFamily="34" charset="0"/>
            </a:endParaRPr>
          </a:p>
        </p:txBody>
      </p:sp>
      <p:sp>
        <p:nvSpPr>
          <p:cNvPr id="4" name="Rectangle 3"/>
          <p:cNvSpPr>
            <a:spLocks noChangeArrowheads="1"/>
          </p:cNvSpPr>
          <p:nvPr/>
        </p:nvSpPr>
        <p:spPr bwMode="auto">
          <a:xfrm>
            <a:off x="1428728" y="1357298"/>
            <a:ext cx="5903913" cy="369332"/>
          </a:xfrm>
          <a:prstGeom prst="rect">
            <a:avLst/>
          </a:prstGeom>
          <a:noFill/>
          <a:ln w="9525">
            <a:solidFill>
              <a:srgbClr val="FF0000"/>
            </a:solidFill>
            <a:miter lim="800000"/>
            <a:headEnd/>
            <a:tailEnd/>
          </a:ln>
        </p:spPr>
        <p:txBody>
          <a:bodyPr>
            <a:spAutoFit/>
          </a:bodyPr>
          <a:lstStyle/>
          <a:p>
            <a:pPr algn="ctr"/>
            <a:r>
              <a:rPr lang="en-US" sz="1800" b="1" dirty="0" err="1" smtClean="0">
                <a:latin typeface="Tahoma" pitchFamily="34" charset="0"/>
              </a:rPr>
              <a:t>Aplicación</a:t>
            </a:r>
            <a:endParaRPr lang="en-US" sz="1800" b="1" dirty="0">
              <a:latin typeface="Tahoma" pitchFamily="34" charset="0"/>
            </a:endParaRPr>
          </a:p>
        </p:txBody>
      </p:sp>
      <p:pic>
        <p:nvPicPr>
          <p:cNvPr id="5" name="Picture 4" descr="Viñeta roja"/>
          <p:cNvPicPr>
            <a:picLocks noChangeAspect="1" noChangeArrowheads="1"/>
          </p:cNvPicPr>
          <p:nvPr/>
        </p:nvPicPr>
        <p:blipFill>
          <a:blip r:embed="rId2" cstate="print"/>
          <a:srcRect/>
          <a:stretch>
            <a:fillRect/>
          </a:stretch>
        </p:blipFill>
        <p:spPr bwMode="auto">
          <a:xfrm>
            <a:off x="1571604" y="1571612"/>
            <a:ext cx="323850" cy="360362"/>
          </a:xfrm>
          <a:prstGeom prst="rect">
            <a:avLst/>
          </a:prstGeom>
          <a:noFill/>
          <a:ln w="9525">
            <a:noFill/>
            <a:miter lim="800000"/>
            <a:headEnd/>
            <a:tailEnd/>
          </a:ln>
        </p:spPr>
      </p:pic>
      <p:pic>
        <p:nvPicPr>
          <p:cNvPr id="6" name="Picture 10" descr="MEMBRETE Carátula power"/>
          <p:cNvPicPr>
            <a:picLocks noChangeAspect="1" noChangeArrowheads="1"/>
          </p:cNvPicPr>
          <p:nvPr/>
        </p:nvPicPr>
        <p:blipFill>
          <a:blip r:embed="rId3" cstate="print"/>
          <a:srcRect/>
          <a:stretch>
            <a:fillRect/>
          </a:stretch>
        </p:blipFill>
        <p:spPr bwMode="auto">
          <a:xfrm>
            <a:off x="609600" y="454025"/>
            <a:ext cx="7916863" cy="841375"/>
          </a:xfrm>
          <a:prstGeom prst="rect">
            <a:avLst/>
          </a:prstGeom>
          <a:noFill/>
          <a:ln w="9525">
            <a:noFill/>
            <a:miter lim="800000"/>
            <a:headEnd/>
            <a:tailEnd/>
          </a:ln>
        </p:spPr>
      </p:pic>
      <p:sp>
        <p:nvSpPr>
          <p:cNvPr id="7" name="Text Box 12"/>
          <p:cNvSpPr txBox="1">
            <a:spLocks noChangeArrowheads="1"/>
          </p:cNvSpPr>
          <p:nvPr/>
        </p:nvSpPr>
        <p:spPr bwMode="auto">
          <a:xfrm>
            <a:off x="1752600" y="730250"/>
            <a:ext cx="4114800" cy="396875"/>
          </a:xfrm>
          <a:prstGeom prst="rect">
            <a:avLst/>
          </a:prstGeom>
          <a:solidFill>
            <a:srgbClr val="939393"/>
          </a:solidFill>
          <a:ln w="9525">
            <a:noFill/>
            <a:miter lim="800000"/>
            <a:headEnd/>
            <a:tailEnd/>
          </a:ln>
        </p:spPr>
        <p:txBody>
          <a:bodyPr>
            <a:spAutoFit/>
          </a:bodyPr>
          <a:lstStyle/>
          <a:p>
            <a:pPr algn="ctr">
              <a:spcBef>
                <a:spcPct val="50000"/>
              </a:spcBef>
            </a:pPr>
            <a:r>
              <a:rPr lang="es-AR" sz="2000" b="1">
                <a:solidFill>
                  <a:schemeClr val="bg1"/>
                </a:solidFill>
                <a:latin typeface="Tahoma" pitchFamily="34" charset="0"/>
              </a:rPr>
              <a:t>Presentación Técnica</a:t>
            </a:r>
            <a:endParaRPr lang="es-ES" sz="2000" b="1">
              <a:solidFill>
                <a:schemeClr val="bg1"/>
              </a:solidFill>
              <a:latin typeface="Tahoma" pitchFamily="34" charset="0"/>
            </a:endParaRPr>
          </a:p>
        </p:txBody>
      </p:sp>
      <p:pic>
        <p:nvPicPr>
          <p:cNvPr id="8" name="Picture 13" descr="Viñeta"/>
          <p:cNvPicPr>
            <a:picLocks noChangeAspect="1" noChangeArrowheads="1"/>
          </p:cNvPicPr>
          <p:nvPr/>
        </p:nvPicPr>
        <p:blipFill>
          <a:blip r:embed="rId4" cstate="print"/>
          <a:srcRect/>
          <a:stretch>
            <a:fillRect/>
          </a:stretch>
        </p:blipFill>
        <p:spPr bwMode="auto">
          <a:xfrm>
            <a:off x="2285984" y="2071678"/>
            <a:ext cx="171450" cy="215900"/>
          </a:xfrm>
          <a:prstGeom prst="rect">
            <a:avLst/>
          </a:prstGeom>
          <a:noFill/>
          <a:ln w="9525">
            <a:noFill/>
            <a:miter lim="800000"/>
            <a:headEnd/>
            <a:tailEnd/>
          </a:ln>
        </p:spPr>
      </p:pic>
      <p:pic>
        <p:nvPicPr>
          <p:cNvPr id="9" name="Picture 13" descr="Viñeta"/>
          <p:cNvPicPr>
            <a:picLocks noChangeAspect="1" noChangeArrowheads="1"/>
          </p:cNvPicPr>
          <p:nvPr/>
        </p:nvPicPr>
        <p:blipFill>
          <a:blip r:embed="rId4" cstate="print"/>
          <a:srcRect/>
          <a:stretch>
            <a:fillRect/>
          </a:stretch>
        </p:blipFill>
        <p:spPr bwMode="auto">
          <a:xfrm>
            <a:off x="2285984" y="2643182"/>
            <a:ext cx="171450" cy="215900"/>
          </a:xfrm>
          <a:prstGeom prst="rect">
            <a:avLst/>
          </a:prstGeom>
          <a:noFill/>
          <a:ln w="9525">
            <a:noFill/>
            <a:miter lim="800000"/>
            <a:headEnd/>
            <a:tailEnd/>
          </a:ln>
        </p:spPr>
      </p:pic>
      <p:pic>
        <p:nvPicPr>
          <p:cNvPr id="10" name="Picture 13" descr="Viñeta"/>
          <p:cNvPicPr>
            <a:picLocks noChangeAspect="1" noChangeArrowheads="1"/>
          </p:cNvPicPr>
          <p:nvPr/>
        </p:nvPicPr>
        <p:blipFill>
          <a:blip r:embed="rId4" cstate="print"/>
          <a:srcRect/>
          <a:stretch>
            <a:fillRect/>
          </a:stretch>
        </p:blipFill>
        <p:spPr bwMode="auto">
          <a:xfrm>
            <a:off x="2285984" y="3214686"/>
            <a:ext cx="171450" cy="215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900113" y="2000239"/>
            <a:ext cx="7815291" cy="4785926"/>
          </a:xfrm>
          <a:prstGeom prst="rect">
            <a:avLst/>
          </a:prstGeom>
          <a:noFill/>
          <a:ln w="9525">
            <a:noFill/>
            <a:miter lim="800000"/>
            <a:headEnd/>
            <a:tailEnd/>
          </a:ln>
        </p:spPr>
        <p:txBody>
          <a:bodyPr wrap="square">
            <a:spAutoFit/>
          </a:bodyPr>
          <a:lstStyle/>
          <a:p>
            <a:pPr marL="2286000" lvl="4" indent="-457200"/>
            <a:r>
              <a:rPr lang="es-AR" sz="1800" i="1" dirty="0">
                <a:latin typeface="Tahoma" pitchFamily="34" charset="0"/>
              </a:rPr>
              <a:t>ADP</a:t>
            </a:r>
          </a:p>
          <a:p>
            <a:pPr marL="2286000" lvl="4" indent="-457200">
              <a:buFontTx/>
              <a:buChar char="•"/>
            </a:pPr>
            <a:r>
              <a:rPr lang="es-AR" sz="1400" i="1" dirty="0">
                <a:latin typeface="Tahoma" pitchFamily="34" charset="0"/>
              </a:rPr>
              <a:t> Listado de empleados. Mostrar Legajo, apellido, nombre, dirección (calle, </a:t>
            </a:r>
            <a:r>
              <a:rPr lang="es-AR" sz="1400" i="1" dirty="0" err="1">
                <a:latin typeface="Tahoma" pitchFamily="34" charset="0"/>
              </a:rPr>
              <a:t>nro</a:t>
            </a:r>
            <a:r>
              <a:rPr lang="es-AR" sz="1400" i="1" dirty="0">
                <a:latin typeface="Tahoma" pitchFamily="34" charset="0"/>
              </a:rPr>
              <a:t>, piso, </a:t>
            </a:r>
            <a:r>
              <a:rPr lang="es-AR" sz="1400" i="1" dirty="0" err="1">
                <a:latin typeface="Tahoma" pitchFamily="34" charset="0"/>
              </a:rPr>
              <a:t>dpto</a:t>
            </a:r>
            <a:r>
              <a:rPr lang="es-AR" sz="1400" i="1" dirty="0">
                <a:latin typeface="Tahoma" pitchFamily="34" charset="0"/>
              </a:rPr>
              <a:t>)</a:t>
            </a:r>
          </a:p>
          <a:p>
            <a:pPr marL="2286000" lvl="4" indent="-457200"/>
            <a:r>
              <a:rPr lang="es-AR" sz="900" i="1" dirty="0">
                <a:latin typeface="Arial" charset="0"/>
              </a:rPr>
              <a:t>SELECT </a:t>
            </a:r>
            <a:r>
              <a:rPr lang="es-AR" sz="900" i="1" dirty="0" err="1">
                <a:latin typeface="Arial" charset="0"/>
              </a:rPr>
              <a:t>empleado.empleg</a:t>
            </a:r>
            <a:r>
              <a:rPr lang="es-AR" sz="900" i="1" dirty="0">
                <a:latin typeface="Arial" charset="0"/>
              </a:rPr>
              <a:t>, </a:t>
            </a:r>
            <a:r>
              <a:rPr lang="es-AR" sz="900" i="1" dirty="0" err="1">
                <a:latin typeface="Arial" charset="0"/>
              </a:rPr>
              <a:t>tercero.terape</a:t>
            </a:r>
            <a:r>
              <a:rPr lang="es-AR" sz="900" i="1" dirty="0">
                <a:latin typeface="Arial" charset="0"/>
              </a:rPr>
              <a:t>, </a:t>
            </a:r>
            <a:r>
              <a:rPr lang="es-AR" sz="900" i="1" dirty="0" err="1">
                <a:latin typeface="Arial" charset="0"/>
              </a:rPr>
              <a:t>tercero.ternom</a:t>
            </a:r>
            <a:r>
              <a:rPr lang="es-AR" sz="900" i="1" dirty="0">
                <a:latin typeface="Arial" charset="0"/>
              </a:rPr>
              <a:t>, </a:t>
            </a:r>
            <a:r>
              <a:rPr lang="es-AR" sz="900" i="1" dirty="0" err="1">
                <a:latin typeface="Arial" charset="0"/>
              </a:rPr>
              <a:t>detdom.calle</a:t>
            </a:r>
            <a:r>
              <a:rPr lang="es-AR" sz="900" i="1" dirty="0">
                <a:latin typeface="Arial" charset="0"/>
              </a:rPr>
              <a:t>, detdom.nro, </a:t>
            </a:r>
            <a:r>
              <a:rPr lang="es-AR" sz="900" i="1" dirty="0" err="1">
                <a:latin typeface="Arial" charset="0"/>
              </a:rPr>
              <a:t>detdom.piso</a:t>
            </a:r>
            <a:r>
              <a:rPr lang="es-AR" sz="900" i="1" dirty="0">
                <a:latin typeface="Arial" charset="0"/>
              </a:rPr>
              <a:t>, </a:t>
            </a:r>
            <a:r>
              <a:rPr lang="es-AR" sz="900" i="1" dirty="0" err="1">
                <a:latin typeface="Arial" charset="0"/>
              </a:rPr>
              <a:t>detdom.oficdepto</a:t>
            </a:r>
            <a:endParaRPr lang="es-AR" sz="900" i="1" dirty="0">
              <a:latin typeface="Arial" charset="0"/>
            </a:endParaRPr>
          </a:p>
          <a:p>
            <a:pPr marL="2286000" lvl="4" indent="-457200"/>
            <a:r>
              <a:rPr lang="es-AR" sz="900" i="1" dirty="0" err="1">
                <a:latin typeface="Arial" charset="0"/>
              </a:rPr>
              <a:t>from</a:t>
            </a:r>
            <a:r>
              <a:rPr lang="es-AR" sz="900" i="1" dirty="0">
                <a:latin typeface="Arial" charset="0"/>
              </a:rPr>
              <a:t> empleado</a:t>
            </a:r>
          </a:p>
          <a:p>
            <a:pPr marL="2286000" lvl="4" indent="-457200"/>
            <a:r>
              <a:rPr lang="es-AR" sz="900" i="1" dirty="0" err="1">
                <a:latin typeface="Arial" charset="0"/>
              </a:rPr>
              <a:t>inner</a:t>
            </a:r>
            <a:r>
              <a:rPr lang="es-AR" sz="900" i="1" dirty="0">
                <a:latin typeface="Arial" charset="0"/>
              </a:rPr>
              <a:t> </a:t>
            </a:r>
            <a:r>
              <a:rPr lang="es-AR" sz="900" i="1" dirty="0" err="1">
                <a:latin typeface="Arial" charset="0"/>
              </a:rPr>
              <a:t>join</a:t>
            </a:r>
            <a:r>
              <a:rPr lang="es-AR" sz="900" i="1" dirty="0">
                <a:latin typeface="Arial" charset="0"/>
              </a:rPr>
              <a:t> tercero </a:t>
            </a:r>
            <a:r>
              <a:rPr lang="es-AR" sz="900" i="1" dirty="0" err="1">
                <a:latin typeface="Arial" charset="0"/>
              </a:rPr>
              <a:t>on</a:t>
            </a:r>
            <a:r>
              <a:rPr lang="es-AR" sz="900" i="1" dirty="0">
                <a:latin typeface="Arial" charset="0"/>
              </a:rPr>
              <a:t> </a:t>
            </a:r>
            <a:r>
              <a:rPr lang="es-AR" sz="900" i="1" dirty="0" err="1">
                <a:latin typeface="Arial" charset="0"/>
              </a:rPr>
              <a:t>tercero.ternro</a:t>
            </a:r>
            <a:r>
              <a:rPr lang="es-AR" sz="900" i="1" dirty="0">
                <a:latin typeface="Arial" charset="0"/>
              </a:rPr>
              <a:t> = </a:t>
            </a:r>
            <a:r>
              <a:rPr lang="es-AR" sz="900" i="1" dirty="0" err="1">
                <a:latin typeface="Arial" charset="0"/>
              </a:rPr>
              <a:t>empleado.ternro</a:t>
            </a:r>
            <a:endParaRPr lang="es-AR" sz="900" i="1" dirty="0">
              <a:latin typeface="Arial" charset="0"/>
            </a:endParaRPr>
          </a:p>
          <a:p>
            <a:pPr marL="2286000" lvl="4" indent="-457200"/>
            <a:r>
              <a:rPr lang="es-AR" sz="900" i="1" dirty="0" err="1">
                <a:latin typeface="Arial" charset="0"/>
              </a:rPr>
              <a:t>inner</a:t>
            </a:r>
            <a:r>
              <a:rPr lang="es-AR" sz="900" i="1" dirty="0">
                <a:latin typeface="Arial" charset="0"/>
              </a:rPr>
              <a:t> </a:t>
            </a:r>
            <a:r>
              <a:rPr lang="es-AR" sz="900" i="1" dirty="0" err="1">
                <a:latin typeface="Arial" charset="0"/>
              </a:rPr>
              <a:t>join</a:t>
            </a:r>
            <a:r>
              <a:rPr lang="es-AR" sz="900" i="1" dirty="0">
                <a:latin typeface="Arial" charset="0"/>
              </a:rPr>
              <a:t> </a:t>
            </a:r>
            <a:r>
              <a:rPr lang="es-AR" sz="900" i="1" dirty="0" err="1">
                <a:latin typeface="Arial" charset="0"/>
              </a:rPr>
              <a:t>cabdom</a:t>
            </a:r>
            <a:r>
              <a:rPr lang="es-AR" sz="900" i="1" dirty="0">
                <a:latin typeface="Arial" charset="0"/>
              </a:rPr>
              <a:t> </a:t>
            </a:r>
            <a:r>
              <a:rPr lang="es-AR" sz="900" i="1" dirty="0" err="1">
                <a:latin typeface="Arial" charset="0"/>
              </a:rPr>
              <a:t>on</a:t>
            </a:r>
            <a:r>
              <a:rPr lang="es-AR" sz="900" i="1" dirty="0">
                <a:latin typeface="Arial" charset="0"/>
              </a:rPr>
              <a:t> </a:t>
            </a:r>
            <a:r>
              <a:rPr lang="es-AR" sz="900" i="1" dirty="0" err="1">
                <a:latin typeface="Arial" charset="0"/>
              </a:rPr>
              <a:t>tercero.ternro</a:t>
            </a:r>
            <a:r>
              <a:rPr lang="es-AR" sz="900" i="1" dirty="0">
                <a:latin typeface="Arial" charset="0"/>
              </a:rPr>
              <a:t> = </a:t>
            </a:r>
            <a:r>
              <a:rPr lang="es-AR" sz="900" i="1" dirty="0" err="1">
                <a:latin typeface="Arial" charset="0"/>
              </a:rPr>
              <a:t>cabdom.ternro</a:t>
            </a:r>
            <a:r>
              <a:rPr lang="es-AR" sz="900" i="1" dirty="0">
                <a:latin typeface="Arial" charset="0"/>
              </a:rPr>
              <a:t> AND </a:t>
            </a:r>
            <a:r>
              <a:rPr lang="es-AR" sz="900" i="1" dirty="0" err="1">
                <a:latin typeface="Arial" charset="0"/>
              </a:rPr>
              <a:t>cabdom.tipnro</a:t>
            </a:r>
            <a:r>
              <a:rPr lang="es-AR" sz="900" i="1" dirty="0">
                <a:latin typeface="Arial" charset="0"/>
              </a:rPr>
              <a:t> = 1</a:t>
            </a:r>
          </a:p>
          <a:p>
            <a:pPr marL="2286000" lvl="4" indent="-457200"/>
            <a:r>
              <a:rPr lang="es-AR" sz="900" i="1" dirty="0" err="1">
                <a:latin typeface="Arial" charset="0"/>
              </a:rPr>
              <a:t>inner</a:t>
            </a:r>
            <a:r>
              <a:rPr lang="es-AR" sz="900" i="1" dirty="0">
                <a:latin typeface="Arial" charset="0"/>
              </a:rPr>
              <a:t> JOIN </a:t>
            </a:r>
            <a:r>
              <a:rPr lang="es-AR" sz="900" i="1" dirty="0" err="1">
                <a:latin typeface="Arial" charset="0"/>
              </a:rPr>
              <a:t>detdom</a:t>
            </a:r>
            <a:r>
              <a:rPr lang="es-AR" sz="900" i="1" dirty="0">
                <a:latin typeface="Arial" charset="0"/>
              </a:rPr>
              <a:t> ON </a:t>
            </a:r>
            <a:r>
              <a:rPr lang="es-AR" sz="900" i="1" dirty="0" err="1">
                <a:latin typeface="Arial" charset="0"/>
              </a:rPr>
              <a:t>cabdom.domnro</a:t>
            </a:r>
            <a:r>
              <a:rPr lang="es-AR" sz="900" i="1" dirty="0">
                <a:latin typeface="Arial" charset="0"/>
              </a:rPr>
              <a:t> = </a:t>
            </a:r>
            <a:r>
              <a:rPr lang="es-AR" sz="900" i="1" dirty="0" err="1">
                <a:latin typeface="Arial" charset="0"/>
              </a:rPr>
              <a:t>detdom.domnro</a:t>
            </a:r>
            <a:endParaRPr lang="es-AR" sz="900" i="1" dirty="0">
              <a:latin typeface="Arial" charset="0"/>
            </a:endParaRPr>
          </a:p>
          <a:p>
            <a:pPr marL="2286000" lvl="4" indent="-457200"/>
            <a:r>
              <a:rPr lang="es-AR" sz="900" i="1" dirty="0" err="1">
                <a:latin typeface="Arial" charset="0"/>
              </a:rPr>
              <a:t>where</a:t>
            </a:r>
            <a:r>
              <a:rPr lang="es-AR" sz="900" i="1" dirty="0">
                <a:latin typeface="Arial" charset="0"/>
              </a:rPr>
              <a:t> </a:t>
            </a:r>
            <a:r>
              <a:rPr lang="es-AR" sz="900" i="1" dirty="0" err="1">
                <a:latin typeface="Arial" charset="0"/>
              </a:rPr>
              <a:t>empleado.empest</a:t>
            </a:r>
            <a:r>
              <a:rPr lang="es-AR" sz="900" i="1" dirty="0">
                <a:latin typeface="Arial" charset="0"/>
              </a:rPr>
              <a:t> = -1</a:t>
            </a:r>
          </a:p>
          <a:p>
            <a:pPr marL="2286000" lvl="4" indent="-457200"/>
            <a:endParaRPr lang="es-AR" sz="1400" i="1" dirty="0">
              <a:latin typeface="Tahoma" pitchFamily="34" charset="0"/>
            </a:endParaRPr>
          </a:p>
          <a:p>
            <a:pPr marL="2286000" lvl="4" indent="-457200"/>
            <a:r>
              <a:rPr lang="es-AR" sz="1400" i="1" dirty="0">
                <a:latin typeface="Tahoma" pitchFamily="34" charset="0"/>
              </a:rPr>
              <a:t>2) Listado de empleados por </a:t>
            </a:r>
            <a:r>
              <a:rPr lang="es-AR" sz="1400" i="1" dirty="0">
                <a:latin typeface="Arial" charset="0"/>
              </a:rPr>
              <a:t>Sucursal.</a:t>
            </a:r>
            <a:r>
              <a:rPr lang="es-AR" sz="1400" dirty="0">
                <a:latin typeface="Arial" charset="0"/>
              </a:rPr>
              <a:t> </a:t>
            </a:r>
            <a:r>
              <a:rPr lang="es-AR" sz="1400" i="1" dirty="0">
                <a:latin typeface="Tahoma" pitchFamily="34" charset="0"/>
              </a:rPr>
              <a:t>Mostrar legajo, apellido, nombre y Sucursal.</a:t>
            </a:r>
          </a:p>
          <a:p>
            <a:pPr marL="2286000" lvl="4" indent="-457200"/>
            <a:r>
              <a:rPr lang="es-AR" sz="900" i="1" dirty="0">
                <a:latin typeface="Arial" charset="0"/>
              </a:rPr>
              <a:t>SELECT </a:t>
            </a:r>
            <a:r>
              <a:rPr lang="es-AR" sz="900" i="1" dirty="0" err="1">
                <a:latin typeface="Arial" charset="0"/>
              </a:rPr>
              <a:t>empleado.empleg</a:t>
            </a:r>
            <a:r>
              <a:rPr lang="es-AR" sz="900" i="1" dirty="0">
                <a:latin typeface="Arial" charset="0"/>
              </a:rPr>
              <a:t>, </a:t>
            </a:r>
            <a:r>
              <a:rPr lang="es-AR" sz="900" i="1" dirty="0" err="1">
                <a:latin typeface="Arial" charset="0"/>
              </a:rPr>
              <a:t>tercero.terape</a:t>
            </a:r>
            <a:r>
              <a:rPr lang="es-AR" sz="900" i="1" dirty="0">
                <a:latin typeface="Arial" charset="0"/>
              </a:rPr>
              <a:t>, </a:t>
            </a:r>
            <a:r>
              <a:rPr lang="es-AR" sz="900" i="1" dirty="0" err="1">
                <a:latin typeface="Arial" charset="0"/>
              </a:rPr>
              <a:t>tercero.ternom</a:t>
            </a:r>
            <a:r>
              <a:rPr lang="es-AR" sz="900" i="1" dirty="0">
                <a:latin typeface="Arial" charset="0"/>
              </a:rPr>
              <a:t>, </a:t>
            </a:r>
            <a:r>
              <a:rPr lang="es-AR" sz="900" i="1" dirty="0" err="1">
                <a:latin typeface="Arial" charset="0"/>
              </a:rPr>
              <a:t>estructura.estrdabr</a:t>
            </a:r>
            <a:endParaRPr lang="es-AR" sz="900" i="1" dirty="0">
              <a:latin typeface="Arial" charset="0"/>
            </a:endParaRPr>
          </a:p>
          <a:p>
            <a:pPr marL="2286000" lvl="4" indent="-457200"/>
            <a:r>
              <a:rPr lang="es-AR" sz="900" i="1" dirty="0" err="1">
                <a:latin typeface="Arial" charset="0"/>
              </a:rPr>
              <a:t>from</a:t>
            </a:r>
            <a:r>
              <a:rPr lang="es-AR" sz="900" i="1" dirty="0">
                <a:latin typeface="Arial" charset="0"/>
              </a:rPr>
              <a:t> empleado</a:t>
            </a:r>
          </a:p>
          <a:p>
            <a:pPr marL="2286000" lvl="4" indent="-457200"/>
            <a:r>
              <a:rPr lang="es-AR" sz="900" i="1" dirty="0" err="1">
                <a:latin typeface="Arial" charset="0"/>
              </a:rPr>
              <a:t>inner</a:t>
            </a:r>
            <a:r>
              <a:rPr lang="es-AR" sz="900" i="1" dirty="0">
                <a:latin typeface="Arial" charset="0"/>
              </a:rPr>
              <a:t> </a:t>
            </a:r>
            <a:r>
              <a:rPr lang="es-AR" sz="900" i="1" dirty="0" err="1">
                <a:latin typeface="Arial" charset="0"/>
              </a:rPr>
              <a:t>join</a:t>
            </a:r>
            <a:r>
              <a:rPr lang="es-AR" sz="900" i="1" dirty="0">
                <a:latin typeface="Arial" charset="0"/>
              </a:rPr>
              <a:t> tercero </a:t>
            </a:r>
            <a:r>
              <a:rPr lang="es-AR" sz="900" i="1" dirty="0" err="1">
                <a:latin typeface="Arial" charset="0"/>
              </a:rPr>
              <a:t>on</a:t>
            </a:r>
            <a:r>
              <a:rPr lang="es-AR" sz="900" i="1" dirty="0">
                <a:latin typeface="Arial" charset="0"/>
              </a:rPr>
              <a:t> </a:t>
            </a:r>
            <a:r>
              <a:rPr lang="es-AR" sz="900" i="1" dirty="0" err="1">
                <a:latin typeface="Arial" charset="0"/>
              </a:rPr>
              <a:t>tercero.ternro</a:t>
            </a:r>
            <a:r>
              <a:rPr lang="es-AR" sz="900" i="1" dirty="0">
                <a:latin typeface="Arial" charset="0"/>
              </a:rPr>
              <a:t> = </a:t>
            </a:r>
            <a:r>
              <a:rPr lang="es-AR" sz="900" i="1" dirty="0" err="1">
                <a:latin typeface="Arial" charset="0"/>
              </a:rPr>
              <a:t>empleado.ternro</a:t>
            </a:r>
            <a:endParaRPr lang="es-AR" sz="900" i="1" dirty="0">
              <a:latin typeface="Arial" charset="0"/>
            </a:endParaRPr>
          </a:p>
          <a:p>
            <a:pPr marL="2286000" lvl="4" indent="-457200"/>
            <a:r>
              <a:rPr lang="es-AR" sz="900" i="1" dirty="0" err="1">
                <a:latin typeface="Arial" charset="0"/>
              </a:rPr>
              <a:t>inner</a:t>
            </a:r>
            <a:r>
              <a:rPr lang="es-AR" sz="900" i="1" dirty="0">
                <a:latin typeface="Arial" charset="0"/>
              </a:rPr>
              <a:t> JOIN </a:t>
            </a:r>
            <a:r>
              <a:rPr lang="es-AR" sz="900" i="1" dirty="0" err="1">
                <a:latin typeface="Arial" charset="0"/>
              </a:rPr>
              <a:t>his_estructura</a:t>
            </a:r>
            <a:r>
              <a:rPr lang="es-AR" sz="900" i="1" dirty="0">
                <a:latin typeface="Arial" charset="0"/>
              </a:rPr>
              <a:t> ON </a:t>
            </a:r>
            <a:r>
              <a:rPr lang="es-AR" sz="900" i="1" dirty="0" err="1">
                <a:latin typeface="Arial" charset="0"/>
              </a:rPr>
              <a:t>tercero.ternro</a:t>
            </a:r>
            <a:r>
              <a:rPr lang="es-AR" sz="900" i="1" dirty="0">
                <a:latin typeface="Arial" charset="0"/>
              </a:rPr>
              <a:t> = </a:t>
            </a:r>
            <a:r>
              <a:rPr lang="es-AR" sz="900" i="1" dirty="0" err="1">
                <a:latin typeface="Arial" charset="0"/>
              </a:rPr>
              <a:t>his_estructura.ternro</a:t>
            </a:r>
            <a:r>
              <a:rPr lang="es-AR" sz="900" i="1" dirty="0">
                <a:latin typeface="Arial" charset="0"/>
              </a:rPr>
              <a:t> and </a:t>
            </a:r>
            <a:r>
              <a:rPr lang="es-AR" sz="900" i="1" dirty="0" err="1">
                <a:latin typeface="Arial" charset="0"/>
              </a:rPr>
              <a:t>his_estructura.tenro</a:t>
            </a:r>
            <a:r>
              <a:rPr lang="es-AR" sz="900" i="1" dirty="0">
                <a:latin typeface="Arial" charset="0"/>
              </a:rPr>
              <a:t> = 1</a:t>
            </a:r>
          </a:p>
          <a:p>
            <a:pPr marL="2286000" lvl="4" indent="-457200"/>
            <a:r>
              <a:rPr lang="es-AR" sz="900" i="1" dirty="0" err="1">
                <a:latin typeface="Arial" charset="0"/>
              </a:rPr>
              <a:t>inner</a:t>
            </a:r>
            <a:r>
              <a:rPr lang="es-AR" sz="900" i="1" dirty="0">
                <a:latin typeface="Arial" charset="0"/>
              </a:rPr>
              <a:t> </a:t>
            </a:r>
            <a:r>
              <a:rPr lang="es-AR" sz="900" i="1" dirty="0" err="1">
                <a:latin typeface="Arial" charset="0"/>
              </a:rPr>
              <a:t>join</a:t>
            </a:r>
            <a:r>
              <a:rPr lang="es-AR" sz="900" i="1" dirty="0">
                <a:latin typeface="Arial" charset="0"/>
              </a:rPr>
              <a:t> estructura </a:t>
            </a:r>
            <a:r>
              <a:rPr lang="es-AR" sz="900" i="1" dirty="0" err="1">
                <a:latin typeface="Arial" charset="0"/>
              </a:rPr>
              <a:t>on</a:t>
            </a:r>
            <a:r>
              <a:rPr lang="es-AR" sz="900" i="1" dirty="0">
                <a:latin typeface="Arial" charset="0"/>
              </a:rPr>
              <a:t> </a:t>
            </a:r>
            <a:r>
              <a:rPr lang="es-AR" sz="900" i="1" dirty="0" err="1">
                <a:latin typeface="Arial" charset="0"/>
              </a:rPr>
              <a:t>his_estructura.estrnro</a:t>
            </a:r>
            <a:r>
              <a:rPr lang="es-AR" sz="900" i="1" dirty="0">
                <a:latin typeface="Arial" charset="0"/>
              </a:rPr>
              <a:t> = </a:t>
            </a:r>
            <a:r>
              <a:rPr lang="es-AR" sz="900" i="1" dirty="0" err="1">
                <a:latin typeface="Arial" charset="0"/>
              </a:rPr>
              <a:t>estructura.estrnro</a:t>
            </a:r>
            <a:endParaRPr lang="es-AR" sz="900" i="1" dirty="0">
              <a:latin typeface="Arial" charset="0"/>
            </a:endParaRPr>
          </a:p>
          <a:p>
            <a:pPr marL="2286000" lvl="4" indent="-457200"/>
            <a:r>
              <a:rPr lang="es-AR" sz="900" i="1" dirty="0" err="1">
                <a:latin typeface="Arial" charset="0"/>
              </a:rPr>
              <a:t>where</a:t>
            </a:r>
            <a:r>
              <a:rPr lang="es-AR" sz="900" i="1" dirty="0">
                <a:latin typeface="Arial" charset="0"/>
              </a:rPr>
              <a:t> </a:t>
            </a:r>
            <a:r>
              <a:rPr lang="es-AR" sz="900" i="1" dirty="0" err="1">
                <a:latin typeface="Arial" charset="0"/>
              </a:rPr>
              <a:t>empleado.empest</a:t>
            </a:r>
            <a:r>
              <a:rPr lang="es-AR" sz="900" i="1" dirty="0">
                <a:latin typeface="Arial" charset="0"/>
              </a:rPr>
              <a:t> = -1</a:t>
            </a:r>
          </a:p>
          <a:p>
            <a:pPr marL="2286000" lvl="4" indent="-457200"/>
            <a:r>
              <a:rPr lang="es-AR" sz="900" i="1" dirty="0">
                <a:latin typeface="Arial" charset="0"/>
              </a:rPr>
              <a:t>and </a:t>
            </a:r>
            <a:r>
              <a:rPr lang="es-AR" sz="900" i="1" dirty="0" err="1">
                <a:latin typeface="Arial" charset="0"/>
              </a:rPr>
              <a:t>his_estructura.htetdesde</a:t>
            </a:r>
            <a:r>
              <a:rPr lang="es-AR" sz="900" i="1" dirty="0">
                <a:latin typeface="Arial" charset="0"/>
              </a:rPr>
              <a:t> &lt;= </a:t>
            </a:r>
            <a:r>
              <a:rPr lang="es-AR" sz="900" i="1" dirty="0" err="1">
                <a:latin typeface="Arial" charset="0"/>
              </a:rPr>
              <a:t>getdate</a:t>
            </a:r>
            <a:r>
              <a:rPr lang="es-AR" sz="900" i="1" dirty="0">
                <a:latin typeface="Arial" charset="0"/>
              </a:rPr>
              <a:t>() and (</a:t>
            </a:r>
            <a:r>
              <a:rPr lang="es-AR" sz="900" i="1" dirty="0" err="1">
                <a:latin typeface="Arial" charset="0"/>
              </a:rPr>
              <a:t>his_estructura.htethasta</a:t>
            </a:r>
            <a:r>
              <a:rPr lang="es-AR" sz="900" i="1" dirty="0">
                <a:latin typeface="Arial" charset="0"/>
              </a:rPr>
              <a:t> &gt;= GETDATE() </a:t>
            </a:r>
          </a:p>
          <a:p>
            <a:pPr marL="2286000" lvl="4" indent="-457200"/>
            <a:r>
              <a:rPr lang="es-AR" sz="900" i="1" dirty="0">
                <a:latin typeface="Arial" charset="0"/>
              </a:rPr>
              <a:t>OR </a:t>
            </a:r>
            <a:r>
              <a:rPr lang="es-AR" sz="900" i="1" dirty="0" err="1">
                <a:latin typeface="Arial" charset="0"/>
              </a:rPr>
              <a:t>his_estructura.htethasta</a:t>
            </a:r>
            <a:r>
              <a:rPr lang="es-AR" sz="900" i="1" dirty="0">
                <a:latin typeface="Arial" charset="0"/>
              </a:rPr>
              <a:t> IS </a:t>
            </a:r>
            <a:r>
              <a:rPr lang="es-AR" sz="900" i="1" dirty="0" err="1">
                <a:latin typeface="Arial" charset="0"/>
              </a:rPr>
              <a:t>null</a:t>
            </a:r>
            <a:r>
              <a:rPr lang="es-AR" sz="900" i="1" dirty="0">
                <a:latin typeface="Arial" charset="0"/>
              </a:rPr>
              <a:t>) </a:t>
            </a:r>
            <a:r>
              <a:rPr lang="es-AR" sz="900" i="1" dirty="0" err="1">
                <a:latin typeface="Arial" charset="0"/>
              </a:rPr>
              <a:t>order</a:t>
            </a:r>
            <a:r>
              <a:rPr lang="es-AR" sz="900" i="1" dirty="0">
                <a:latin typeface="Arial" charset="0"/>
              </a:rPr>
              <a:t> </a:t>
            </a:r>
            <a:r>
              <a:rPr lang="es-AR" sz="900" i="1" dirty="0" err="1">
                <a:latin typeface="Arial" charset="0"/>
              </a:rPr>
              <a:t>by</a:t>
            </a:r>
            <a:r>
              <a:rPr lang="es-AR" sz="900" i="1" dirty="0">
                <a:latin typeface="Arial" charset="0"/>
              </a:rPr>
              <a:t> </a:t>
            </a:r>
            <a:r>
              <a:rPr lang="es-AR" sz="900" i="1" dirty="0" err="1">
                <a:latin typeface="Arial" charset="0"/>
              </a:rPr>
              <a:t>estructura.estrdabr</a:t>
            </a:r>
            <a:r>
              <a:rPr lang="es-AR" sz="900" i="1" dirty="0">
                <a:latin typeface="Arial" charset="0"/>
              </a:rPr>
              <a:t>, </a:t>
            </a:r>
            <a:r>
              <a:rPr lang="es-AR" sz="900" i="1" dirty="0" err="1">
                <a:latin typeface="Arial" charset="0"/>
              </a:rPr>
              <a:t>empleado.empleg</a:t>
            </a:r>
            <a:endParaRPr lang="es-AR" sz="900" i="1" dirty="0">
              <a:latin typeface="Arial" charset="0"/>
            </a:endParaRPr>
          </a:p>
          <a:p>
            <a:pPr marL="2286000" lvl="4" indent="-457200"/>
            <a:endParaRPr lang="es-AR" sz="900" i="1" dirty="0">
              <a:latin typeface="Arial" charset="0"/>
            </a:endParaRPr>
          </a:p>
          <a:p>
            <a:pPr marL="2286000" lvl="4" indent="-457200"/>
            <a:r>
              <a:rPr lang="es-AR" sz="1400" i="1" dirty="0">
                <a:latin typeface="Tahoma" pitchFamily="34" charset="0"/>
              </a:rPr>
              <a:t>3) Listado de todos los empleados activos que cumplen años este mes. </a:t>
            </a:r>
            <a:r>
              <a:rPr lang="es-AR" sz="1400" i="1" dirty="0">
                <a:latin typeface="Arial" charset="0"/>
              </a:rPr>
              <a:t>Mostrar legajo, apellido y nombre y fecha de Nacimiento.</a:t>
            </a:r>
            <a:endParaRPr lang="es-AR" sz="1400" i="1" dirty="0">
              <a:latin typeface="Tahoma" pitchFamily="34" charset="0"/>
            </a:endParaRPr>
          </a:p>
          <a:p>
            <a:pPr marL="2286000" lvl="4" indent="-457200"/>
            <a:r>
              <a:rPr lang="es-AR" sz="900" i="1" dirty="0" err="1">
                <a:latin typeface="Arial" charset="0"/>
              </a:rPr>
              <a:t>select</a:t>
            </a:r>
            <a:r>
              <a:rPr lang="es-AR" sz="900" i="1" dirty="0">
                <a:latin typeface="Arial" charset="0"/>
              </a:rPr>
              <a:t> </a:t>
            </a:r>
            <a:r>
              <a:rPr lang="es-AR" sz="900" i="1" dirty="0" err="1">
                <a:latin typeface="Arial" charset="0"/>
              </a:rPr>
              <a:t>e.empleg</a:t>
            </a:r>
            <a:r>
              <a:rPr lang="es-AR" sz="900" i="1" dirty="0">
                <a:latin typeface="Arial" charset="0"/>
              </a:rPr>
              <a:t> Legajo, </a:t>
            </a:r>
            <a:r>
              <a:rPr lang="es-AR" sz="900" i="1" dirty="0" err="1">
                <a:latin typeface="Arial" charset="0"/>
              </a:rPr>
              <a:t>e.terape</a:t>
            </a:r>
            <a:r>
              <a:rPr lang="es-AR" sz="900" i="1" dirty="0">
                <a:latin typeface="Arial" charset="0"/>
              </a:rPr>
              <a:t> Apellido, </a:t>
            </a:r>
            <a:r>
              <a:rPr lang="es-AR" sz="900" i="1" dirty="0" err="1">
                <a:latin typeface="Arial" charset="0"/>
              </a:rPr>
              <a:t>e.ternom</a:t>
            </a:r>
            <a:r>
              <a:rPr lang="es-AR" sz="900" i="1" dirty="0">
                <a:latin typeface="Arial" charset="0"/>
              </a:rPr>
              <a:t> Nombre, </a:t>
            </a:r>
            <a:r>
              <a:rPr lang="es-AR" sz="900" i="1" dirty="0" err="1">
                <a:latin typeface="Arial" charset="0"/>
              </a:rPr>
              <a:t>t.terfecnac</a:t>
            </a:r>
            <a:r>
              <a:rPr lang="es-AR" sz="900" i="1" dirty="0">
                <a:latin typeface="Arial" charset="0"/>
              </a:rPr>
              <a:t> </a:t>
            </a:r>
            <a:r>
              <a:rPr lang="es-AR" sz="900" i="1" dirty="0" err="1">
                <a:latin typeface="Arial" charset="0"/>
              </a:rPr>
              <a:t>FecNacimiento</a:t>
            </a:r>
            <a:endParaRPr lang="es-AR" sz="900" i="1" dirty="0">
              <a:latin typeface="Arial" charset="0"/>
            </a:endParaRPr>
          </a:p>
          <a:p>
            <a:pPr marL="2286000" lvl="4" indent="-457200"/>
            <a:r>
              <a:rPr lang="es-AR" sz="900" i="1" dirty="0" err="1">
                <a:latin typeface="Arial" charset="0"/>
              </a:rPr>
              <a:t>from</a:t>
            </a:r>
            <a:r>
              <a:rPr lang="es-AR" sz="900" i="1" dirty="0">
                <a:latin typeface="Arial" charset="0"/>
              </a:rPr>
              <a:t> empleado e</a:t>
            </a:r>
          </a:p>
          <a:p>
            <a:pPr marL="2286000" lvl="4" indent="-457200"/>
            <a:r>
              <a:rPr lang="es-AR" sz="900" i="1" dirty="0" err="1">
                <a:latin typeface="Arial" charset="0"/>
              </a:rPr>
              <a:t>inner</a:t>
            </a:r>
            <a:r>
              <a:rPr lang="es-AR" sz="900" i="1" dirty="0">
                <a:latin typeface="Arial" charset="0"/>
              </a:rPr>
              <a:t> </a:t>
            </a:r>
            <a:r>
              <a:rPr lang="es-AR" sz="900" i="1" dirty="0" err="1">
                <a:latin typeface="Arial" charset="0"/>
              </a:rPr>
              <a:t>join</a:t>
            </a:r>
            <a:r>
              <a:rPr lang="es-AR" sz="900" i="1" dirty="0">
                <a:latin typeface="Arial" charset="0"/>
              </a:rPr>
              <a:t> tercero t </a:t>
            </a:r>
            <a:r>
              <a:rPr lang="es-AR" sz="900" i="1" dirty="0" err="1">
                <a:latin typeface="Arial" charset="0"/>
              </a:rPr>
              <a:t>on</a:t>
            </a:r>
            <a:r>
              <a:rPr lang="es-AR" sz="900" i="1" dirty="0">
                <a:latin typeface="Arial" charset="0"/>
              </a:rPr>
              <a:t> </a:t>
            </a:r>
            <a:r>
              <a:rPr lang="es-AR" sz="900" i="1" dirty="0" err="1">
                <a:latin typeface="Arial" charset="0"/>
              </a:rPr>
              <a:t>e.ternro</a:t>
            </a:r>
            <a:r>
              <a:rPr lang="es-AR" sz="900" i="1" dirty="0">
                <a:latin typeface="Arial" charset="0"/>
              </a:rPr>
              <a:t> = </a:t>
            </a:r>
            <a:r>
              <a:rPr lang="es-AR" sz="900" i="1" dirty="0" err="1">
                <a:latin typeface="Arial" charset="0"/>
              </a:rPr>
              <a:t>t.ternro</a:t>
            </a:r>
            <a:endParaRPr lang="es-AR" sz="900" i="1" dirty="0">
              <a:latin typeface="Arial" charset="0"/>
            </a:endParaRPr>
          </a:p>
          <a:p>
            <a:pPr marL="2286000" lvl="4" indent="-457200"/>
            <a:r>
              <a:rPr lang="es-AR" sz="900" i="1" dirty="0" err="1">
                <a:latin typeface="Arial" charset="0"/>
              </a:rPr>
              <a:t>where</a:t>
            </a:r>
            <a:r>
              <a:rPr lang="es-AR" sz="900" i="1" dirty="0">
                <a:latin typeface="Arial" charset="0"/>
              </a:rPr>
              <a:t>  </a:t>
            </a:r>
            <a:r>
              <a:rPr lang="es-AR" sz="900" i="1" dirty="0" err="1">
                <a:latin typeface="Arial" charset="0"/>
              </a:rPr>
              <a:t>e.ternro</a:t>
            </a:r>
            <a:r>
              <a:rPr lang="es-AR" sz="900" i="1" dirty="0">
                <a:latin typeface="Arial" charset="0"/>
              </a:rPr>
              <a:t> = </a:t>
            </a:r>
            <a:r>
              <a:rPr lang="es-AR" sz="900" i="1" dirty="0" err="1">
                <a:latin typeface="Arial" charset="0"/>
              </a:rPr>
              <a:t>t.ternro</a:t>
            </a:r>
            <a:r>
              <a:rPr lang="es-AR" sz="900" i="1" dirty="0">
                <a:latin typeface="Arial" charset="0"/>
              </a:rPr>
              <a:t> and </a:t>
            </a:r>
            <a:r>
              <a:rPr lang="es-AR" sz="900" i="1" dirty="0" err="1">
                <a:latin typeface="Arial" charset="0"/>
              </a:rPr>
              <a:t>day</a:t>
            </a:r>
            <a:r>
              <a:rPr lang="es-AR" sz="900" i="1" dirty="0">
                <a:latin typeface="Arial" charset="0"/>
              </a:rPr>
              <a:t>(</a:t>
            </a:r>
            <a:r>
              <a:rPr lang="es-AR" sz="900" i="1" dirty="0" err="1">
                <a:latin typeface="Arial" charset="0"/>
              </a:rPr>
              <a:t>t.terfecnac</a:t>
            </a:r>
            <a:r>
              <a:rPr lang="es-AR" sz="900" i="1" dirty="0">
                <a:latin typeface="Arial" charset="0"/>
              </a:rPr>
              <a:t>)   = </a:t>
            </a:r>
            <a:r>
              <a:rPr lang="es-AR" sz="900" i="1" dirty="0" err="1">
                <a:latin typeface="Arial" charset="0"/>
              </a:rPr>
              <a:t>day</a:t>
            </a:r>
            <a:r>
              <a:rPr lang="es-AR" sz="900" i="1" dirty="0">
                <a:latin typeface="Arial" charset="0"/>
              </a:rPr>
              <a:t>(</a:t>
            </a:r>
            <a:r>
              <a:rPr lang="es-AR" sz="900" i="1" dirty="0" err="1">
                <a:latin typeface="Arial" charset="0"/>
              </a:rPr>
              <a:t>getdate</a:t>
            </a:r>
            <a:r>
              <a:rPr lang="es-AR" sz="900" i="1" dirty="0">
                <a:latin typeface="Arial" charset="0"/>
              </a:rPr>
              <a:t>())</a:t>
            </a:r>
          </a:p>
          <a:p>
            <a:pPr marL="2286000" lvl="4" indent="-457200"/>
            <a:r>
              <a:rPr lang="es-AR" sz="900" i="1" dirty="0">
                <a:latin typeface="Arial" charset="0"/>
              </a:rPr>
              <a:t>And </a:t>
            </a:r>
            <a:r>
              <a:rPr lang="es-AR" sz="900" i="1" dirty="0" err="1">
                <a:latin typeface="Arial" charset="0"/>
              </a:rPr>
              <a:t>month</a:t>
            </a:r>
            <a:r>
              <a:rPr lang="es-AR" sz="900" i="1" dirty="0">
                <a:latin typeface="Arial" charset="0"/>
              </a:rPr>
              <a:t>(</a:t>
            </a:r>
            <a:r>
              <a:rPr lang="es-AR" sz="900" i="1" dirty="0" err="1">
                <a:latin typeface="Arial" charset="0"/>
              </a:rPr>
              <a:t>t.terfecnac</a:t>
            </a:r>
            <a:r>
              <a:rPr lang="es-AR" sz="900" i="1" dirty="0">
                <a:latin typeface="Arial" charset="0"/>
              </a:rPr>
              <a:t>) = </a:t>
            </a:r>
            <a:r>
              <a:rPr lang="es-AR" sz="900" i="1" dirty="0" err="1">
                <a:latin typeface="Arial" charset="0"/>
              </a:rPr>
              <a:t>month</a:t>
            </a:r>
            <a:r>
              <a:rPr lang="es-AR" sz="900" i="1" dirty="0">
                <a:latin typeface="Arial" charset="0"/>
              </a:rPr>
              <a:t>(</a:t>
            </a:r>
            <a:r>
              <a:rPr lang="es-AR" sz="900" i="1" dirty="0" err="1">
                <a:latin typeface="Arial" charset="0"/>
              </a:rPr>
              <a:t>getdate</a:t>
            </a:r>
            <a:r>
              <a:rPr lang="es-AR" sz="900" i="1" dirty="0">
                <a:latin typeface="Arial" charset="0"/>
              </a:rPr>
              <a:t>()) and </a:t>
            </a:r>
            <a:r>
              <a:rPr lang="es-AR" sz="900" i="1" dirty="0" err="1">
                <a:latin typeface="Arial" charset="0"/>
              </a:rPr>
              <a:t>e.empest</a:t>
            </a:r>
            <a:r>
              <a:rPr lang="es-AR" sz="900" i="1" dirty="0">
                <a:latin typeface="Arial" charset="0"/>
              </a:rPr>
              <a:t> = -1</a:t>
            </a:r>
          </a:p>
        </p:txBody>
      </p:sp>
      <p:sp>
        <p:nvSpPr>
          <p:cNvPr id="4" name="Rectangle 3"/>
          <p:cNvSpPr>
            <a:spLocks noChangeArrowheads="1"/>
          </p:cNvSpPr>
          <p:nvPr/>
        </p:nvSpPr>
        <p:spPr bwMode="auto">
          <a:xfrm>
            <a:off x="1428728" y="1357298"/>
            <a:ext cx="5903913" cy="369332"/>
          </a:xfrm>
          <a:prstGeom prst="rect">
            <a:avLst/>
          </a:prstGeom>
          <a:noFill/>
          <a:ln w="9525">
            <a:solidFill>
              <a:srgbClr val="FF0000"/>
            </a:solidFill>
            <a:miter lim="800000"/>
            <a:headEnd/>
            <a:tailEnd/>
          </a:ln>
        </p:spPr>
        <p:txBody>
          <a:bodyPr>
            <a:spAutoFit/>
          </a:bodyPr>
          <a:lstStyle/>
          <a:p>
            <a:pPr algn="ctr"/>
            <a:r>
              <a:rPr lang="en-US" sz="1800" b="1" dirty="0" err="1" smtClean="0">
                <a:latin typeface="Tahoma" pitchFamily="34" charset="0"/>
              </a:rPr>
              <a:t>Resolución</a:t>
            </a:r>
            <a:r>
              <a:rPr lang="en-US" sz="1800" b="1" dirty="0" smtClean="0">
                <a:latin typeface="Tahoma" pitchFamily="34" charset="0"/>
              </a:rPr>
              <a:t> </a:t>
            </a:r>
            <a:r>
              <a:rPr lang="en-US" sz="1800" b="1" dirty="0" err="1" smtClean="0">
                <a:latin typeface="Tahoma" pitchFamily="34" charset="0"/>
              </a:rPr>
              <a:t>Trabajo</a:t>
            </a:r>
            <a:r>
              <a:rPr lang="en-US" sz="1800" b="1" dirty="0" smtClean="0">
                <a:latin typeface="Tahoma" pitchFamily="34" charset="0"/>
              </a:rPr>
              <a:t> </a:t>
            </a:r>
            <a:r>
              <a:rPr lang="en-US" sz="1800" b="1" dirty="0" err="1" smtClean="0">
                <a:latin typeface="Tahoma" pitchFamily="34" charset="0"/>
              </a:rPr>
              <a:t>Práctico</a:t>
            </a:r>
            <a:endParaRPr lang="en-US" sz="1800" b="1" dirty="0">
              <a:latin typeface="Tahoma" pitchFamily="34" charset="0"/>
            </a:endParaRPr>
          </a:p>
        </p:txBody>
      </p:sp>
      <p:pic>
        <p:nvPicPr>
          <p:cNvPr id="5" name="Picture 4" descr="Viñeta roja"/>
          <p:cNvPicPr>
            <a:picLocks noChangeAspect="1" noChangeArrowheads="1"/>
          </p:cNvPicPr>
          <p:nvPr/>
        </p:nvPicPr>
        <p:blipFill>
          <a:blip r:embed="rId2" cstate="print"/>
          <a:srcRect/>
          <a:stretch>
            <a:fillRect/>
          </a:stretch>
        </p:blipFill>
        <p:spPr bwMode="auto">
          <a:xfrm>
            <a:off x="1500166" y="1500174"/>
            <a:ext cx="323850" cy="360362"/>
          </a:xfrm>
          <a:prstGeom prst="rect">
            <a:avLst/>
          </a:prstGeom>
          <a:noFill/>
          <a:ln w="9525">
            <a:noFill/>
            <a:miter lim="800000"/>
            <a:headEnd/>
            <a:tailEnd/>
          </a:ln>
        </p:spPr>
      </p:pic>
      <p:pic>
        <p:nvPicPr>
          <p:cNvPr id="6" name="Picture 10" descr="MEMBRETE Carátula power"/>
          <p:cNvPicPr>
            <a:picLocks noChangeAspect="1" noChangeArrowheads="1"/>
          </p:cNvPicPr>
          <p:nvPr/>
        </p:nvPicPr>
        <p:blipFill>
          <a:blip r:embed="rId3" cstate="print"/>
          <a:srcRect/>
          <a:stretch>
            <a:fillRect/>
          </a:stretch>
        </p:blipFill>
        <p:spPr bwMode="auto">
          <a:xfrm>
            <a:off x="609600" y="454025"/>
            <a:ext cx="7916863" cy="841375"/>
          </a:xfrm>
          <a:prstGeom prst="rect">
            <a:avLst/>
          </a:prstGeom>
          <a:noFill/>
          <a:ln w="9525">
            <a:noFill/>
            <a:miter lim="800000"/>
            <a:headEnd/>
            <a:tailEnd/>
          </a:ln>
        </p:spPr>
      </p:pic>
      <p:sp>
        <p:nvSpPr>
          <p:cNvPr id="7" name="Text Box 12"/>
          <p:cNvSpPr txBox="1">
            <a:spLocks noChangeArrowheads="1"/>
          </p:cNvSpPr>
          <p:nvPr/>
        </p:nvSpPr>
        <p:spPr bwMode="auto">
          <a:xfrm>
            <a:off x="1752600" y="730250"/>
            <a:ext cx="4114800" cy="396875"/>
          </a:xfrm>
          <a:prstGeom prst="rect">
            <a:avLst/>
          </a:prstGeom>
          <a:solidFill>
            <a:srgbClr val="939393"/>
          </a:solidFill>
          <a:ln w="9525">
            <a:noFill/>
            <a:miter lim="800000"/>
            <a:headEnd/>
            <a:tailEnd/>
          </a:ln>
        </p:spPr>
        <p:txBody>
          <a:bodyPr>
            <a:spAutoFit/>
          </a:bodyPr>
          <a:lstStyle/>
          <a:p>
            <a:pPr algn="ctr">
              <a:spcBef>
                <a:spcPct val="50000"/>
              </a:spcBef>
            </a:pPr>
            <a:r>
              <a:rPr lang="es-AR" sz="2000" b="1">
                <a:solidFill>
                  <a:schemeClr val="bg1"/>
                </a:solidFill>
                <a:latin typeface="Tahoma" pitchFamily="34" charset="0"/>
              </a:rPr>
              <a:t>Presentación Técnica</a:t>
            </a:r>
            <a:endParaRPr lang="es-ES" sz="2000" b="1">
              <a:solidFill>
                <a:schemeClr val="bg1"/>
              </a:solidFill>
              <a:latin typeface="Tahoma" pitchFamily="34"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900113" y="2000240"/>
            <a:ext cx="7815291" cy="4016484"/>
          </a:xfrm>
          <a:prstGeom prst="rect">
            <a:avLst/>
          </a:prstGeom>
          <a:noFill/>
          <a:ln w="9525">
            <a:noFill/>
            <a:miter lim="800000"/>
            <a:headEnd/>
            <a:tailEnd/>
          </a:ln>
        </p:spPr>
        <p:txBody>
          <a:bodyPr wrap="square">
            <a:spAutoFit/>
          </a:bodyPr>
          <a:lstStyle/>
          <a:p>
            <a:pPr marL="2286000" lvl="4" indent="-457200"/>
            <a:r>
              <a:rPr lang="es-AR" sz="1800" i="1" dirty="0">
                <a:latin typeface="Tahoma" pitchFamily="34" charset="0"/>
              </a:rPr>
              <a:t>LIQ</a:t>
            </a:r>
          </a:p>
          <a:p>
            <a:pPr marL="2286000" lvl="4" indent="-457200">
              <a:buFontTx/>
              <a:buChar char="•"/>
            </a:pPr>
            <a:r>
              <a:rPr lang="en-US" sz="1400" i="1" dirty="0">
                <a:latin typeface="Tahoma" pitchFamily="34" charset="0"/>
              </a:rPr>
              <a:t> </a:t>
            </a:r>
            <a:r>
              <a:rPr lang="en-US" sz="1400" i="1" dirty="0" err="1">
                <a:latin typeface="Tahoma" pitchFamily="34" charset="0"/>
              </a:rPr>
              <a:t>Listado</a:t>
            </a:r>
            <a:r>
              <a:rPr lang="en-US" sz="1400" i="1" dirty="0">
                <a:latin typeface="Tahoma" pitchFamily="34" charset="0"/>
              </a:rPr>
              <a:t> de </a:t>
            </a:r>
            <a:r>
              <a:rPr lang="en-US" sz="1400" i="1" dirty="0" err="1">
                <a:latin typeface="Tahoma" pitchFamily="34" charset="0"/>
              </a:rPr>
              <a:t>todos</a:t>
            </a:r>
            <a:r>
              <a:rPr lang="en-US" sz="1400" i="1" dirty="0">
                <a:latin typeface="Tahoma" pitchFamily="34" charset="0"/>
              </a:rPr>
              <a:t> </a:t>
            </a:r>
            <a:r>
              <a:rPr lang="en-US" sz="1400" i="1" dirty="0" err="1">
                <a:latin typeface="Tahoma" pitchFamily="34" charset="0"/>
              </a:rPr>
              <a:t>empleados</a:t>
            </a:r>
            <a:r>
              <a:rPr lang="en-US" sz="1400" i="1" dirty="0">
                <a:latin typeface="Tahoma" pitchFamily="34" charset="0"/>
              </a:rPr>
              <a:t> </a:t>
            </a:r>
            <a:r>
              <a:rPr lang="en-US" sz="1400" i="1" dirty="0" err="1">
                <a:latin typeface="Tahoma" pitchFamily="34" charset="0"/>
              </a:rPr>
              <a:t>que</a:t>
            </a:r>
            <a:r>
              <a:rPr lang="en-US" sz="1400" i="1" dirty="0">
                <a:latin typeface="Tahoma" pitchFamily="34" charset="0"/>
              </a:rPr>
              <a:t> no </a:t>
            </a:r>
            <a:r>
              <a:rPr lang="en-US" sz="1400" i="1" dirty="0" err="1">
                <a:latin typeface="Tahoma" pitchFamily="34" charset="0"/>
              </a:rPr>
              <a:t>tengan</a:t>
            </a:r>
            <a:r>
              <a:rPr lang="en-US" sz="1400" i="1" dirty="0">
                <a:latin typeface="Tahoma" pitchFamily="34" charset="0"/>
              </a:rPr>
              <a:t> </a:t>
            </a:r>
            <a:r>
              <a:rPr lang="en-US" sz="1400" i="1" dirty="0" err="1">
                <a:latin typeface="Tahoma" pitchFamily="34" charset="0"/>
              </a:rPr>
              <a:t>ninguna</a:t>
            </a:r>
            <a:r>
              <a:rPr lang="en-US" sz="1400" i="1" dirty="0">
                <a:latin typeface="Tahoma" pitchFamily="34" charset="0"/>
              </a:rPr>
              <a:t> </a:t>
            </a:r>
            <a:r>
              <a:rPr lang="en-US" sz="1400" i="1" dirty="0" err="1">
                <a:latin typeface="Tahoma" pitchFamily="34" charset="0"/>
              </a:rPr>
              <a:t>liquidacion</a:t>
            </a:r>
            <a:r>
              <a:rPr lang="en-US" sz="1400" i="1" dirty="0">
                <a:latin typeface="Tahoma" pitchFamily="34" charset="0"/>
              </a:rPr>
              <a:t> en el </a:t>
            </a:r>
            <a:r>
              <a:rPr lang="en-US" sz="1400" i="1" dirty="0" err="1">
                <a:latin typeface="Tahoma" pitchFamily="34" charset="0"/>
              </a:rPr>
              <a:t>mes</a:t>
            </a:r>
            <a:r>
              <a:rPr lang="en-US" sz="1400" i="1" dirty="0">
                <a:latin typeface="Tahoma" pitchFamily="34" charset="0"/>
              </a:rPr>
              <a:t>. </a:t>
            </a:r>
            <a:r>
              <a:rPr lang="es-AR" sz="1400" i="1" dirty="0">
                <a:latin typeface="Arial" charset="0"/>
              </a:rPr>
              <a:t>Mostrar legajo, apellido y nombre.</a:t>
            </a:r>
          </a:p>
          <a:p>
            <a:pPr marL="2286000" lvl="4" indent="-457200"/>
            <a:endParaRPr lang="en-US" sz="1400" i="1" dirty="0">
              <a:latin typeface="Tahoma" pitchFamily="34" charset="0"/>
            </a:endParaRPr>
          </a:p>
          <a:p>
            <a:pPr marL="2286000" lvl="4" indent="-457200"/>
            <a:r>
              <a:rPr lang="en-US" sz="900" i="1" dirty="0">
                <a:latin typeface="Arial" charset="0"/>
              </a:rPr>
              <a:t>SELECT </a:t>
            </a:r>
            <a:r>
              <a:rPr lang="en-US" sz="900" i="1" dirty="0" err="1">
                <a:latin typeface="Arial" charset="0"/>
              </a:rPr>
              <a:t>empleado.empleg</a:t>
            </a:r>
            <a:r>
              <a:rPr lang="en-US" sz="900" i="1" dirty="0">
                <a:latin typeface="Arial" charset="0"/>
              </a:rPr>
              <a:t>, </a:t>
            </a:r>
            <a:r>
              <a:rPr lang="en-US" sz="900" i="1" dirty="0" err="1">
                <a:latin typeface="Arial" charset="0"/>
              </a:rPr>
              <a:t>tercero.terape</a:t>
            </a:r>
            <a:r>
              <a:rPr lang="en-US" sz="900" i="1" dirty="0">
                <a:latin typeface="Arial" charset="0"/>
              </a:rPr>
              <a:t>, </a:t>
            </a:r>
            <a:r>
              <a:rPr lang="en-US" sz="900" i="1" dirty="0" err="1">
                <a:latin typeface="Arial" charset="0"/>
              </a:rPr>
              <a:t>tercero.ternom</a:t>
            </a:r>
            <a:endParaRPr lang="en-US" sz="900" i="1" dirty="0">
              <a:latin typeface="Arial" charset="0"/>
            </a:endParaRPr>
          </a:p>
          <a:p>
            <a:pPr marL="2286000" lvl="4" indent="-457200"/>
            <a:r>
              <a:rPr lang="en-US" sz="900" i="1" dirty="0">
                <a:latin typeface="Arial" charset="0"/>
              </a:rPr>
              <a:t>from </a:t>
            </a:r>
            <a:r>
              <a:rPr lang="en-US" sz="900" i="1" dirty="0" err="1">
                <a:latin typeface="Arial" charset="0"/>
              </a:rPr>
              <a:t>empleado</a:t>
            </a:r>
            <a:endParaRPr lang="en-US" sz="900" i="1" dirty="0">
              <a:latin typeface="Arial" charset="0"/>
            </a:endParaRPr>
          </a:p>
          <a:p>
            <a:pPr marL="2286000" lvl="4" indent="-457200"/>
            <a:r>
              <a:rPr lang="en-US" sz="900" i="1" dirty="0">
                <a:latin typeface="Arial" charset="0"/>
              </a:rPr>
              <a:t>inner join </a:t>
            </a:r>
            <a:r>
              <a:rPr lang="en-US" sz="900" i="1" dirty="0" err="1">
                <a:latin typeface="Arial" charset="0"/>
              </a:rPr>
              <a:t>tercero</a:t>
            </a:r>
            <a:r>
              <a:rPr lang="en-US" sz="900" i="1" dirty="0">
                <a:latin typeface="Arial" charset="0"/>
              </a:rPr>
              <a:t> on </a:t>
            </a:r>
            <a:r>
              <a:rPr lang="en-US" sz="900" i="1" dirty="0" err="1">
                <a:latin typeface="Arial" charset="0"/>
              </a:rPr>
              <a:t>tercero.ternro</a:t>
            </a:r>
            <a:r>
              <a:rPr lang="en-US" sz="900" i="1" dirty="0">
                <a:latin typeface="Arial" charset="0"/>
              </a:rPr>
              <a:t> = </a:t>
            </a:r>
            <a:r>
              <a:rPr lang="en-US" sz="900" i="1" dirty="0" err="1">
                <a:latin typeface="Arial" charset="0"/>
              </a:rPr>
              <a:t>empleado.ternro</a:t>
            </a:r>
            <a:endParaRPr lang="en-US" sz="900" i="1" dirty="0">
              <a:latin typeface="Arial" charset="0"/>
            </a:endParaRPr>
          </a:p>
          <a:p>
            <a:pPr marL="2286000" lvl="4" indent="-457200"/>
            <a:r>
              <a:rPr lang="en-US" sz="900" i="1" dirty="0">
                <a:latin typeface="Arial" charset="0"/>
              </a:rPr>
              <a:t>where </a:t>
            </a:r>
            <a:r>
              <a:rPr lang="en-US" sz="900" i="1" dirty="0" err="1">
                <a:latin typeface="Arial" charset="0"/>
              </a:rPr>
              <a:t>empleado.ternro</a:t>
            </a:r>
            <a:endParaRPr lang="en-US" sz="900" i="1" dirty="0">
              <a:latin typeface="Arial" charset="0"/>
            </a:endParaRPr>
          </a:p>
          <a:p>
            <a:pPr marL="2286000" lvl="4" indent="-457200"/>
            <a:r>
              <a:rPr lang="en-US" sz="900" i="1" dirty="0">
                <a:latin typeface="Arial" charset="0"/>
              </a:rPr>
              <a:t>NOT IN (</a:t>
            </a:r>
          </a:p>
          <a:p>
            <a:pPr marL="2286000" lvl="4" indent="-457200"/>
            <a:r>
              <a:rPr lang="en-US" sz="900" i="1" dirty="0">
                <a:latin typeface="Arial" charset="0"/>
              </a:rPr>
              <a:t>    SELECT </a:t>
            </a:r>
            <a:r>
              <a:rPr lang="en-US" sz="900" i="1" dirty="0" err="1">
                <a:latin typeface="Arial" charset="0"/>
              </a:rPr>
              <a:t>cabliq.empleado</a:t>
            </a:r>
            <a:r>
              <a:rPr lang="en-US" sz="900" i="1" dirty="0">
                <a:latin typeface="Arial" charset="0"/>
              </a:rPr>
              <a:t> from </a:t>
            </a:r>
            <a:r>
              <a:rPr lang="en-US" sz="900" i="1" dirty="0" err="1">
                <a:latin typeface="Arial" charset="0"/>
              </a:rPr>
              <a:t>cabliq</a:t>
            </a:r>
            <a:endParaRPr lang="en-US" sz="900" i="1" dirty="0">
              <a:latin typeface="Arial" charset="0"/>
            </a:endParaRPr>
          </a:p>
          <a:p>
            <a:pPr marL="2286000" lvl="4" indent="-457200"/>
            <a:r>
              <a:rPr lang="en-US" sz="900" i="1" dirty="0">
                <a:latin typeface="Arial" charset="0"/>
              </a:rPr>
              <a:t>    inner join [</a:t>
            </a:r>
            <a:r>
              <a:rPr lang="en-US" sz="900" i="1" dirty="0" err="1">
                <a:latin typeface="Arial" charset="0"/>
              </a:rPr>
              <a:t>proceso</a:t>
            </a:r>
            <a:r>
              <a:rPr lang="en-US" sz="900" i="1" dirty="0">
                <a:latin typeface="Arial" charset="0"/>
              </a:rPr>
              <a:t>] on </a:t>
            </a:r>
            <a:r>
              <a:rPr lang="en-US" sz="900" i="1" dirty="0" err="1">
                <a:latin typeface="Arial" charset="0"/>
              </a:rPr>
              <a:t>cabliq.pronro</a:t>
            </a:r>
            <a:r>
              <a:rPr lang="en-US" sz="900" i="1" dirty="0">
                <a:latin typeface="Arial" charset="0"/>
              </a:rPr>
              <a:t> = </a:t>
            </a:r>
            <a:r>
              <a:rPr lang="en-US" sz="900" i="1" dirty="0" err="1">
                <a:latin typeface="Arial" charset="0"/>
              </a:rPr>
              <a:t>proceso.pronro</a:t>
            </a:r>
            <a:endParaRPr lang="en-US" sz="900" i="1" dirty="0">
              <a:latin typeface="Arial" charset="0"/>
            </a:endParaRPr>
          </a:p>
          <a:p>
            <a:pPr marL="2286000" lvl="4" indent="-457200"/>
            <a:r>
              <a:rPr lang="en-US" sz="900" i="1" dirty="0">
                <a:latin typeface="Arial" charset="0"/>
              </a:rPr>
              <a:t>    inner join [</a:t>
            </a:r>
            <a:r>
              <a:rPr lang="en-US" sz="900" i="1" dirty="0" err="1">
                <a:latin typeface="Arial" charset="0"/>
              </a:rPr>
              <a:t>periodo</a:t>
            </a:r>
            <a:r>
              <a:rPr lang="en-US" sz="900" i="1" dirty="0">
                <a:latin typeface="Arial" charset="0"/>
              </a:rPr>
              <a:t>] on </a:t>
            </a:r>
            <a:r>
              <a:rPr lang="en-US" sz="900" i="1" dirty="0" err="1">
                <a:latin typeface="Arial" charset="0"/>
              </a:rPr>
              <a:t>proceso.pliqnro</a:t>
            </a:r>
            <a:r>
              <a:rPr lang="en-US" sz="900" i="1" dirty="0">
                <a:latin typeface="Arial" charset="0"/>
              </a:rPr>
              <a:t> = </a:t>
            </a:r>
            <a:r>
              <a:rPr lang="en-US" sz="900" i="1" dirty="0" err="1">
                <a:latin typeface="Arial" charset="0"/>
              </a:rPr>
              <a:t>periodo.pliqnro</a:t>
            </a:r>
            <a:r>
              <a:rPr lang="en-US" sz="900" i="1" dirty="0">
                <a:latin typeface="Arial" charset="0"/>
              </a:rPr>
              <a:t> and </a:t>
            </a:r>
            <a:r>
              <a:rPr lang="en-US" sz="900" i="1" dirty="0" err="1">
                <a:latin typeface="Arial" charset="0"/>
              </a:rPr>
              <a:t>periodo.pliqanio</a:t>
            </a:r>
            <a:r>
              <a:rPr lang="en-US" sz="900" i="1" dirty="0">
                <a:latin typeface="Arial" charset="0"/>
              </a:rPr>
              <a:t> = 2007 and </a:t>
            </a:r>
            <a:r>
              <a:rPr lang="en-US" sz="900" i="1" dirty="0" err="1">
                <a:latin typeface="Arial" charset="0"/>
              </a:rPr>
              <a:t>periodo.pliqmes</a:t>
            </a:r>
            <a:r>
              <a:rPr lang="en-US" sz="900" i="1" dirty="0">
                <a:latin typeface="Arial" charset="0"/>
              </a:rPr>
              <a:t> = 10</a:t>
            </a:r>
          </a:p>
          <a:p>
            <a:pPr marL="2286000" lvl="4" indent="-457200"/>
            <a:r>
              <a:rPr lang="en-US" sz="900" i="1" dirty="0">
                <a:latin typeface="Arial" charset="0"/>
              </a:rPr>
              <a:t>    )</a:t>
            </a:r>
            <a:endParaRPr lang="en-US" sz="900" i="1" dirty="0">
              <a:latin typeface="Tahoma" pitchFamily="34" charset="0"/>
            </a:endParaRPr>
          </a:p>
          <a:p>
            <a:pPr marL="2286000" lvl="4" indent="-457200"/>
            <a:endParaRPr lang="en-US" sz="1400" i="1" dirty="0">
              <a:latin typeface="Tahoma" pitchFamily="34" charset="0"/>
            </a:endParaRPr>
          </a:p>
          <a:p>
            <a:pPr marL="2286000" lvl="4" indent="-457200"/>
            <a:r>
              <a:rPr lang="en-US" sz="1400" i="1" dirty="0">
                <a:latin typeface="Tahoma" pitchFamily="34" charset="0"/>
              </a:rPr>
              <a:t>2) </a:t>
            </a:r>
            <a:r>
              <a:rPr lang="en-US" sz="1400" i="1" dirty="0" err="1">
                <a:latin typeface="Tahoma" pitchFamily="34" charset="0"/>
              </a:rPr>
              <a:t>Listado</a:t>
            </a:r>
            <a:r>
              <a:rPr lang="en-US" sz="1400" i="1" dirty="0">
                <a:latin typeface="Tahoma" pitchFamily="34" charset="0"/>
              </a:rPr>
              <a:t> de </a:t>
            </a:r>
            <a:r>
              <a:rPr lang="en-US" sz="1400" i="1" dirty="0" err="1">
                <a:latin typeface="Tahoma" pitchFamily="34" charset="0"/>
              </a:rPr>
              <a:t>empleados</a:t>
            </a:r>
            <a:r>
              <a:rPr lang="en-US" sz="1400" i="1" dirty="0">
                <a:latin typeface="Tahoma" pitchFamily="34" charset="0"/>
              </a:rPr>
              <a:t> </a:t>
            </a:r>
            <a:r>
              <a:rPr lang="en-US" sz="1400" i="1" dirty="0" err="1">
                <a:latin typeface="Tahoma" pitchFamily="34" charset="0"/>
              </a:rPr>
              <a:t>que</a:t>
            </a:r>
            <a:r>
              <a:rPr lang="en-US" sz="1400" i="1" dirty="0">
                <a:latin typeface="Tahoma" pitchFamily="34" charset="0"/>
              </a:rPr>
              <a:t> </a:t>
            </a:r>
            <a:r>
              <a:rPr lang="en-US" sz="1400" i="1" dirty="0" err="1">
                <a:latin typeface="Tahoma" pitchFamily="34" charset="0"/>
              </a:rPr>
              <a:t>cobraron</a:t>
            </a:r>
            <a:r>
              <a:rPr lang="en-US" sz="1400" i="1" dirty="0">
                <a:latin typeface="Tahoma" pitchFamily="34" charset="0"/>
              </a:rPr>
              <a:t> </a:t>
            </a:r>
            <a:r>
              <a:rPr lang="en-US" sz="1400" i="1" dirty="0" err="1">
                <a:latin typeface="Tahoma" pitchFamily="34" charset="0"/>
              </a:rPr>
              <a:t>mas</a:t>
            </a:r>
            <a:r>
              <a:rPr lang="en-US" sz="1400" i="1" dirty="0">
                <a:latin typeface="Tahoma" pitchFamily="34" charset="0"/>
              </a:rPr>
              <a:t> de $</a:t>
            </a:r>
            <a:r>
              <a:rPr lang="en-US" sz="1400" i="1" dirty="0" err="1">
                <a:latin typeface="Tahoma" pitchFamily="34" charset="0"/>
              </a:rPr>
              <a:t>xxxx</a:t>
            </a:r>
            <a:r>
              <a:rPr lang="en-US" sz="1400" i="1" dirty="0">
                <a:latin typeface="Tahoma" pitchFamily="34" charset="0"/>
              </a:rPr>
              <a:t> en </a:t>
            </a:r>
            <a:r>
              <a:rPr lang="en-US" sz="1400" i="1" dirty="0" err="1">
                <a:latin typeface="Tahoma" pitchFamily="34" charset="0"/>
              </a:rPr>
              <a:t>este</a:t>
            </a:r>
            <a:r>
              <a:rPr lang="en-US" sz="1400" i="1" dirty="0">
                <a:latin typeface="Tahoma" pitchFamily="34" charset="0"/>
              </a:rPr>
              <a:t> </a:t>
            </a:r>
            <a:r>
              <a:rPr lang="en-US" sz="1400" i="1" dirty="0" err="1">
                <a:latin typeface="Tahoma" pitchFamily="34" charset="0"/>
              </a:rPr>
              <a:t>mes</a:t>
            </a:r>
            <a:r>
              <a:rPr lang="en-US" sz="1400" i="1" dirty="0">
                <a:latin typeface="Tahoma" pitchFamily="34" charset="0"/>
              </a:rPr>
              <a:t> (</a:t>
            </a:r>
            <a:r>
              <a:rPr lang="en-US" sz="1400" i="1" dirty="0" err="1">
                <a:latin typeface="Tahoma" pitchFamily="34" charset="0"/>
              </a:rPr>
              <a:t>mostrar</a:t>
            </a:r>
            <a:r>
              <a:rPr lang="en-US" sz="1400" i="1" dirty="0">
                <a:latin typeface="Tahoma" pitchFamily="34" charset="0"/>
              </a:rPr>
              <a:t> </a:t>
            </a:r>
            <a:r>
              <a:rPr lang="en-US" sz="1400" i="1" dirty="0" err="1">
                <a:latin typeface="Tahoma" pitchFamily="34" charset="0"/>
              </a:rPr>
              <a:t>Legajo</a:t>
            </a:r>
            <a:r>
              <a:rPr lang="en-US" sz="1400" i="1" dirty="0">
                <a:latin typeface="Tahoma" pitchFamily="34" charset="0"/>
              </a:rPr>
              <a:t>, </a:t>
            </a:r>
            <a:r>
              <a:rPr lang="en-US" sz="1400" i="1" dirty="0" err="1">
                <a:latin typeface="Tahoma" pitchFamily="34" charset="0"/>
              </a:rPr>
              <a:t>apellido</a:t>
            </a:r>
            <a:r>
              <a:rPr lang="en-US" sz="1400" i="1" dirty="0">
                <a:latin typeface="Tahoma" pitchFamily="34" charset="0"/>
              </a:rPr>
              <a:t>, </a:t>
            </a:r>
            <a:r>
              <a:rPr lang="en-US" sz="1400" i="1" dirty="0" err="1">
                <a:latin typeface="Tahoma" pitchFamily="34" charset="0"/>
              </a:rPr>
              <a:t>nombre</a:t>
            </a:r>
            <a:r>
              <a:rPr lang="en-US" sz="1400" i="1" dirty="0">
                <a:latin typeface="Tahoma" pitchFamily="34" charset="0"/>
              </a:rPr>
              <a:t>, </a:t>
            </a:r>
            <a:r>
              <a:rPr lang="en-US" sz="1400" i="1" dirty="0" err="1">
                <a:latin typeface="Tahoma" pitchFamily="34" charset="0"/>
              </a:rPr>
              <a:t>Sucursal</a:t>
            </a:r>
            <a:r>
              <a:rPr lang="en-US" sz="1400" i="1" dirty="0">
                <a:latin typeface="Tahoma" pitchFamily="34" charset="0"/>
              </a:rPr>
              <a:t>, </a:t>
            </a:r>
            <a:r>
              <a:rPr lang="en-US" sz="1400" i="1" dirty="0" err="1">
                <a:latin typeface="Tahoma" pitchFamily="34" charset="0"/>
              </a:rPr>
              <a:t>Puesto</a:t>
            </a:r>
            <a:r>
              <a:rPr lang="en-US" sz="1400" i="1" dirty="0">
                <a:latin typeface="Tahoma" pitchFamily="34" charset="0"/>
              </a:rPr>
              <a:t>, </a:t>
            </a:r>
            <a:r>
              <a:rPr lang="en-US" sz="1400" i="1" dirty="0" err="1">
                <a:latin typeface="Tahoma" pitchFamily="34" charset="0"/>
              </a:rPr>
              <a:t>Categoria</a:t>
            </a:r>
            <a:r>
              <a:rPr lang="en-US" sz="1400" i="1" dirty="0">
                <a:latin typeface="Tahoma" pitchFamily="34" charset="0"/>
              </a:rPr>
              <a:t>)</a:t>
            </a:r>
          </a:p>
          <a:p>
            <a:pPr marL="2286000" lvl="4" indent="-457200"/>
            <a:endParaRPr lang="en-US" sz="1800" i="1" dirty="0">
              <a:latin typeface="Tahoma" pitchFamily="34" charset="0"/>
            </a:endParaRPr>
          </a:p>
          <a:p>
            <a:pPr marL="2286000" lvl="4" indent="-457200"/>
            <a:r>
              <a:rPr lang="en-US" sz="900" i="1" dirty="0">
                <a:latin typeface="Arial" charset="0"/>
              </a:rPr>
              <a:t>SELECT </a:t>
            </a:r>
            <a:r>
              <a:rPr lang="en-US" sz="900" i="1" dirty="0" err="1">
                <a:latin typeface="Arial" charset="0"/>
              </a:rPr>
              <a:t>empleado.empleg</a:t>
            </a:r>
            <a:r>
              <a:rPr lang="en-US" sz="900" i="1" dirty="0">
                <a:latin typeface="Arial" charset="0"/>
              </a:rPr>
              <a:t>, </a:t>
            </a:r>
            <a:r>
              <a:rPr lang="en-US" sz="900" i="1" dirty="0" err="1">
                <a:latin typeface="Arial" charset="0"/>
              </a:rPr>
              <a:t>tercero.terape</a:t>
            </a:r>
            <a:r>
              <a:rPr lang="en-US" sz="900" i="1" dirty="0">
                <a:latin typeface="Arial" charset="0"/>
              </a:rPr>
              <a:t>, </a:t>
            </a:r>
            <a:r>
              <a:rPr lang="en-US" sz="900" i="1" dirty="0" err="1">
                <a:latin typeface="Arial" charset="0"/>
              </a:rPr>
              <a:t>tercero.ternom</a:t>
            </a:r>
            <a:r>
              <a:rPr lang="en-US" sz="900" i="1" dirty="0">
                <a:latin typeface="Arial" charset="0"/>
              </a:rPr>
              <a:t>, </a:t>
            </a:r>
            <a:r>
              <a:rPr lang="en-US" sz="900" i="1" dirty="0" err="1">
                <a:latin typeface="Arial" charset="0"/>
              </a:rPr>
              <a:t>Acu_mes.ammonto</a:t>
            </a:r>
            <a:r>
              <a:rPr lang="en-US" sz="900" i="1" dirty="0">
                <a:latin typeface="Arial" charset="0"/>
              </a:rPr>
              <a:t> </a:t>
            </a:r>
            <a:r>
              <a:rPr lang="en-US" sz="900" i="1" dirty="0" err="1">
                <a:latin typeface="Arial" charset="0"/>
              </a:rPr>
              <a:t>Monto</a:t>
            </a:r>
            <a:endParaRPr lang="en-US" sz="900" i="1" dirty="0">
              <a:latin typeface="Arial" charset="0"/>
            </a:endParaRPr>
          </a:p>
          <a:p>
            <a:pPr marL="2286000" lvl="4" indent="-457200"/>
            <a:r>
              <a:rPr lang="en-US" sz="900" i="1" dirty="0">
                <a:latin typeface="Arial" charset="0"/>
              </a:rPr>
              <a:t>from </a:t>
            </a:r>
            <a:r>
              <a:rPr lang="en-US" sz="900" i="1" dirty="0" err="1">
                <a:latin typeface="Arial" charset="0"/>
              </a:rPr>
              <a:t>empleado</a:t>
            </a:r>
            <a:endParaRPr lang="en-US" sz="900" i="1" dirty="0">
              <a:latin typeface="Arial" charset="0"/>
            </a:endParaRPr>
          </a:p>
          <a:p>
            <a:pPr marL="2286000" lvl="4" indent="-457200"/>
            <a:r>
              <a:rPr lang="en-US" sz="900" i="1" dirty="0">
                <a:latin typeface="Arial" charset="0"/>
              </a:rPr>
              <a:t>inner join </a:t>
            </a:r>
            <a:r>
              <a:rPr lang="en-US" sz="900" i="1" dirty="0" err="1">
                <a:latin typeface="Arial" charset="0"/>
              </a:rPr>
              <a:t>tercero</a:t>
            </a:r>
            <a:r>
              <a:rPr lang="en-US" sz="900" i="1" dirty="0">
                <a:latin typeface="Arial" charset="0"/>
              </a:rPr>
              <a:t> on </a:t>
            </a:r>
            <a:r>
              <a:rPr lang="en-US" sz="900" i="1" dirty="0" err="1">
                <a:latin typeface="Arial" charset="0"/>
              </a:rPr>
              <a:t>tercero.ternro</a:t>
            </a:r>
            <a:r>
              <a:rPr lang="en-US" sz="900" i="1" dirty="0">
                <a:latin typeface="Arial" charset="0"/>
              </a:rPr>
              <a:t> = </a:t>
            </a:r>
            <a:r>
              <a:rPr lang="en-US" sz="900" i="1" dirty="0" err="1">
                <a:latin typeface="Arial" charset="0"/>
              </a:rPr>
              <a:t>empleado.ternro</a:t>
            </a:r>
            <a:endParaRPr lang="en-US" sz="900" i="1" dirty="0">
              <a:latin typeface="Arial" charset="0"/>
            </a:endParaRPr>
          </a:p>
          <a:p>
            <a:pPr marL="2286000" lvl="4" indent="-457200"/>
            <a:r>
              <a:rPr lang="en-US" sz="900" i="1" dirty="0">
                <a:latin typeface="Arial" charset="0"/>
              </a:rPr>
              <a:t>inner join </a:t>
            </a:r>
            <a:r>
              <a:rPr lang="en-US" sz="900" i="1" dirty="0" err="1">
                <a:latin typeface="Arial" charset="0"/>
              </a:rPr>
              <a:t>acu_mes</a:t>
            </a:r>
            <a:r>
              <a:rPr lang="en-US" sz="900" i="1" dirty="0">
                <a:latin typeface="Arial" charset="0"/>
              </a:rPr>
              <a:t> ON </a:t>
            </a:r>
            <a:r>
              <a:rPr lang="en-US" sz="900" i="1" dirty="0" err="1">
                <a:latin typeface="Arial" charset="0"/>
              </a:rPr>
              <a:t>tercero.ternro</a:t>
            </a:r>
            <a:r>
              <a:rPr lang="en-US" sz="900" i="1" dirty="0">
                <a:latin typeface="Arial" charset="0"/>
              </a:rPr>
              <a:t> = </a:t>
            </a:r>
            <a:r>
              <a:rPr lang="en-US" sz="900" i="1" dirty="0" err="1">
                <a:latin typeface="Arial" charset="0"/>
              </a:rPr>
              <a:t>acu_mes.ternro</a:t>
            </a:r>
            <a:endParaRPr lang="en-US" sz="900" i="1" dirty="0">
              <a:latin typeface="Arial" charset="0"/>
            </a:endParaRPr>
          </a:p>
          <a:p>
            <a:pPr marL="2286000" lvl="4" indent="-457200"/>
            <a:r>
              <a:rPr lang="en-US" sz="900" i="1" dirty="0">
                <a:latin typeface="Arial" charset="0"/>
              </a:rPr>
              <a:t>where </a:t>
            </a:r>
            <a:r>
              <a:rPr lang="en-US" sz="900" i="1" dirty="0" err="1">
                <a:latin typeface="Arial" charset="0"/>
              </a:rPr>
              <a:t>acu_mes.amanio</a:t>
            </a:r>
            <a:r>
              <a:rPr lang="en-US" sz="900" i="1" dirty="0">
                <a:latin typeface="Arial" charset="0"/>
              </a:rPr>
              <a:t> = 2007 and </a:t>
            </a:r>
            <a:r>
              <a:rPr lang="en-US" sz="900" i="1" dirty="0" err="1">
                <a:latin typeface="Arial" charset="0"/>
              </a:rPr>
              <a:t>acu_mes.ammes</a:t>
            </a:r>
            <a:r>
              <a:rPr lang="en-US" sz="900" i="1" dirty="0">
                <a:latin typeface="Arial" charset="0"/>
              </a:rPr>
              <a:t> = 10</a:t>
            </a:r>
          </a:p>
          <a:p>
            <a:pPr marL="2286000" lvl="4" indent="-457200"/>
            <a:r>
              <a:rPr lang="en-US" sz="900" i="1" dirty="0">
                <a:latin typeface="Arial" charset="0"/>
              </a:rPr>
              <a:t>and </a:t>
            </a:r>
            <a:r>
              <a:rPr lang="en-US" sz="900" i="1" dirty="0" err="1">
                <a:latin typeface="Arial" charset="0"/>
              </a:rPr>
              <a:t>acu_mes.acunro</a:t>
            </a:r>
            <a:r>
              <a:rPr lang="en-US" sz="900" i="1" dirty="0">
                <a:latin typeface="Arial" charset="0"/>
              </a:rPr>
              <a:t> = 6 and </a:t>
            </a:r>
            <a:r>
              <a:rPr lang="en-US" sz="900" i="1" dirty="0" err="1">
                <a:latin typeface="Arial" charset="0"/>
              </a:rPr>
              <a:t>acu_mes.ammonto</a:t>
            </a:r>
            <a:r>
              <a:rPr lang="en-US" sz="900" i="1" dirty="0">
                <a:latin typeface="Arial" charset="0"/>
              </a:rPr>
              <a:t> &gt;= 1500</a:t>
            </a:r>
          </a:p>
        </p:txBody>
      </p:sp>
      <p:sp>
        <p:nvSpPr>
          <p:cNvPr id="3" name="Rectangle 3"/>
          <p:cNvSpPr>
            <a:spLocks noChangeArrowheads="1"/>
          </p:cNvSpPr>
          <p:nvPr/>
        </p:nvSpPr>
        <p:spPr bwMode="auto">
          <a:xfrm>
            <a:off x="1476375" y="1473200"/>
            <a:ext cx="5903913" cy="369332"/>
          </a:xfrm>
          <a:prstGeom prst="rect">
            <a:avLst/>
          </a:prstGeom>
          <a:noFill/>
          <a:ln w="9525">
            <a:solidFill>
              <a:srgbClr val="FF0000"/>
            </a:solidFill>
            <a:miter lim="800000"/>
            <a:headEnd/>
            <a:tailEnd/>
          </a:ln>
        </p:spPr>
        <p:txBody>
          <a:bodyPr>
            <a:spAutoFit/>
          </a:bodyPr>
          <a:lstStyle/>
          <a:p>
            <a:pPr algn="ctr"/>
            <a:r>
              <a:rPr lang="en-US" sz="1800" b="1" dirty="0" err="1" smtClean="0">
                <a:latin typeface="Tahoma" pitchFamily="34" charset="0"/>
              </a:rPr>
              <a:t>Resolución</a:t>
            </a:r>
            <a:r>
              <a:rPr lang="en-US" sz="1800" b="1" dirty="0" smtClean="0">
                <a:latin typeface="Tahoma" pitchFamily="34" charset="0"/>
              </a:rPr>
              <a:t> </a:t>
            </a:r>
            <a:r>
              <a:rPr lang="en-US" sz="1800" b="1" dirty="0" err="1" smtClean="0">
                <a:latin typeface="Tahoma" pitchFamily="34" charset="0"/>
              </a:rPr>
              <a:t>Trabajo</a:t>
            </a:r>
            <a:r>
              <a:rPr lang="en-US" sz="1800" b="1" dirty="0" smtClean="0">
                <a:latin typeface="Tahoma" pitchFamily="34" charset="0"/>
              </a:rPr>
              <a:t> </a:t>
            </a:r>
            <a:r>
              <a:rPr lang="en-US" sz="1800" b="1" dirty="0" err="1" smtClean="0">
                <a:latin typeface="Tahoma" pitchFamily="34" charset="0"/>
              </a:rPr>
              <a:t>Práctico</a:t>
            </a:r>
            <a:endParaRPr lang="en-US" sz="1800" b="1" dirty="0">
              <a:latin typeface="Tahoma" pitchFamily="34" charset="0"/>
            </a:endParaRPr>
          </a:p>
        </p:txBody>
      </p:sp>
      <p:pic>
        <p:nvPicPr>
          <p:cNvPr id="4" name="Picture 4" descr="Viñeta roja"/>
          <p:cNvPicPr>
            <a:picLocks noChangeAspect="1" noChangeArrowheads="1"/>
          </p:cNvPicPr>
          <p:nvPr/>
        </p:nvPicPr>
        <p:blipFill>
          <a:blip r:embed="rId2" cstate="print"/>
          <a:srcRect/>
          <a:stretch>
            <a:fillRect/>
          </a:stretch>
        </p:blipFill>
        <p:spPr bwMode="auto">
          <a:xfrm>
            <a:off x="1547813" y="1700213"/>
            <a:ext cx="323850" cy="360362"/>
          </a:xfrm>
          <a:prstGeom prst="rect">
            <a:avLst/>
          </a:prstGeom>
          <a:noFill/>
          <a:ln w="9525">
            <a:noFill/>
            <a:miter lim="800000"/>
            <a:headEnd/>
            <a:tailEnd/>
          </a:ln>
        </p:spPr>
      </p:pic>
      <p:pic>
        <p:nvPicPr>
          <p:cNvPr id="5" name="Picture 10" descr="MEMBRETE Carátula power"/>
          <p:cNvPicPr>
            <a:picLocks noChangeAspect="1" noChangeArrowheads="1"/>
          </p:cNvPicPr>
          <p:nvPr/>
        </p:nvPicPr>
        <p:blipFill>
          <a:blip r:embed="rId3" cstate="print"/>
          <a:srcRect/>
          <a:stretch>
            <a:fillRect/>
          </a:stretch>
        </p:blipFill>
        <p:spPr bwMode="auto">
          <a:xfrm>
            <a:off x="609600" y="454025"/>
            <a:ext cx="7916863" cy="841375"/>
          </a:xfrm>
          <a:prstGeom prst="rect">
            <a:avLst/>
          </a:prstGeom>
          <a:noFill/>
          <a:ln w="9525">
            <a:noFill/>
            <a:miter lim="800000"/>
            <a:headEnd/>
            <a:tailEnd/>
          </a:ln>
        </p:spPr>
      </p:pic>
      <p:sp>
        <p:nvSpPr>
          <p:cNvPr id="6" name="Text Box 12"/>
          <p:cNvSpPr txBox="1">
            <a:spLocks noChangeArrowheads="1"/>
          </p:cNvSpPr>
          <p:nvPr/>
        </p:nvSpPr>
        <p:spPr bwMode="auto">
          <a:xfrm>
            <a:off x="1752600" y="730250"/>
            <a:ext cx="4114800" cy="396875"/>
          </a:xfrm>
          <a:prstGeom prst="rect">
            <a:avLst/>
          </a:prstGeom>
          <a:solidFill>
            <a:srgbClr val="939393"/>
          </a:solidFill>
          <a:ln w="9525">
            <a:noFill/>
            <a:miter lim="800000"/>
            <a:headEnd/>
            <a:tailEnd/>
          </a:ln>
        </p:spPr>
        <p:txBody>
          <a:bodyPr>
            <a:spAutoFit/>
          </a:bodyPr>
          <a:lstStyle/>
          <a:p>
            <a:pPr algn="ctr">
              <a:spcBef>
                <a:spcPct val="50000"/>
              </a:spcBef>
            </a:pPr>
            <a:r>
              <a:rPr lang="es-AR" sz="2000" b="1">
                <a:solidFill>
                  <a:schemeClr val="bg1"/>
                </a:solidFill>
                <a:latin typeface="Tahoma" pitchFamily="34" charset="0"/>
              </a:rPr>
              <a:t>Presentación Técnica</a:t>
            </a:r>
            <a:endParaRPr lang="es-ES" sz="2000" b="1">
              <a:solidFill>
                <a:schemeClr val="bg1"/>
              </a:solidFill>
              <a:latin typeface="Tahoma" pitchFamily="34"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900113" y="2214553"/>
            <a:ext cx="7815291" cy="4616648"/>
          </a:xfrm>
          <a:prstGeom prst="rect">
            <a:avLst/>
          </a:prstGeom>
          <a:noFill/>
          <a:ln w="9525">
            <a:noFill/>
            <a:miter lim="800000"/>
            <a:headEnd/>
            <a:tailEnd/>
          </a:ln>
        </p:spPr>
        <p:txBody>
          <a:bodyPr wrap="square">
            <a:spAutoFit/>
          </a:bodyPr>
          <a:lstStyle/>
          <a:p>
            <a:pPr marL="457200" indent="-457200"/>
            <a:r>
              <a:rPr lang="en-US" sz="1800" i="1" dirty="0" err="1">
                <a:latin typeface="Tahoma" pitchFamily="34" charset="0"/>
              </a:rPr>
              <a:t>EyP</a:t>
            </a:r>
            <a:endParaRPr lang="en-US" sz="1800" i="1" dirty="0">
              <a:latin typeface="Tahoma" pitchFamily="34" charset="0"/>
            </a:endParaRPr>
          </a:p>
          <a:p>
            <a:pPr marL="457200" indent="-457200">
              <a:buFontTx/>
              <a:buAutoNum type="arabicPeriod"/>
            </a:pPr>
            <a:r>
              <a:rPr lang="es-ES" sz="1400" i="1" dirty="0">
                <a:latin typeface="Tahoma" pitchFamily="34" charset="0"/>
              </a:rPr>
              <a:t>Postulantes en estado activo por especialización y por nivel.</a:t>
            </a:r>
          </a:p>
          <a:p>
            <a:pPr marL="1371600" lvl="2" indent="-457200"/>
            <a:r>
              <a:rPr lang="es-ES_tradnl" sz="900" i="1" dirty="0">
                <a:latin typeface="Arial" charset="0"/>
              </a:rPr>
              <a:t>	</a:t>
            </a:r>
            <a:r>
              <a:rPr lang="es-ES_tradnl" sz="900" i="1" dirty="0" err="1">
                <a:latin typeface="Arial" charset="0"/>
              </a:rPr>
              <a:t>select</a:t>
            </a:r>
            <a:r>
              <a:rPr lang="es-ES_tradnl" sz="900" i="1" dirty="0">
                <a:latin typeface="Arial" charset="0"/>
              </a:rPr>
              <a:t> </a:t>
            </a:r>
            <a:r>
              <a:rPr lang="es-ES_tradnl" sz="900" i="1" dirty="0" err="1">
                <a:latin typeface="Arial" charset="0"/>
              </a:rPr>
              <a:t>tercero.terape</a:t>
            </a:r>
            <a:r>
              <a:rPr lang="es-ES_tradnl" sz="900" i="1" dirty="0">
                <a:latin typeface="Arial" charset="0"/>
              </a:rPr>
              <a:t>, </a:t>
            </a:r>
            <a:r>
              <a:rPr lang="es-ES_tradnl" sz="900" i="1" dirty="0" err="1">
                <a:latin typeface="Arial" charset="0"/>
              </a:rPr>
              <a:t>tercero.ternom</a:t>
            </a:r>
            <a:r>
              <a:rPr lang="es-ES_tradnl" sz="900" i="1" dirty="0">
                <a:latin typeface="Arial" charset="0"/>
              </a:rPr>
              <a:t>, </a:t>
            </a:r>
            <a:r>
              <a:rPr lang="es-ES_tradnl" sz="900" i="1" dirty="0" err="1">
                <a:latin typeface="Arial" charset="0"/>
              </a:rPr>
              <a:t>tipodocu.tidsigla</a:t>
            </a:r>
            <a:r>
              <a:rPr lang="es-ES_tradnl" sz="900" i="1" dirty="0">
                <a:latin typeface="Arial" charset="0"/>
              </a:rPr>
              <a:t>, </a:t>
            </a:r>
            <a:r>
              <a:rPr lang="es-ES_tradnl" sz="900" i="1" dirty="0" err="1">
                <a:latin typeface="Arial" charset="0"/>
              </a:rPr>
              <a:t>ter_doc.nrodoc</a:t>
            </a:r>
            <a:r>
              <a:rPr lang="es-ES_tradnl" sz="900" i="1" dirty="0">
                <a:latin typeface="Arial" charset="0"/>
              </a:rPr>
              <a:t>, </a:t>
            </a:r>
            <a:r>
              <a:rPr lang="es-ES_tradnl" sz="900" i="1" dirty="0" err="1">
                <a:latin typeface="Arial" charset="0"/>
              </a:rPr>
              <a:t>especializacion.espdesabr</a:t>
            </a:r>
            <a:r>
              <a:rPr lang="es-ES_tradnl" sz="900" i="1" dirty="0">
                <a:latin typeface="Arial" charset="0"/>
              </a:rPr>
              <a:t> </a:t>
            </a:r>
            <a:r>
              <a:rPr lang="es-ES_tradnl" sz="900" i="1" dirty="0" err="1">
                <a:latin typeface="Arial" charset="0"/>
              </a:rPr>
              <a:t>Especializacion</a:t>
            </a:r>
            <a:r>
              <a:rPr lang="es-ES_tradnl" sz="900" i="1" dirty="0">
                <a:latin typeface="Arial" charset="0"/>
              </a:rPr>
              <a:t>, </a:t>
            </a:r>
          </a:p>
          <a:p>
            <a:pPr marL="2286000" lvl="4" indent="-457200"/>
            <a:r>
              <a:rPr lang="es-ES_tradnl" sz="900" i="1" dirty="0">
                <a:latin typeface="Arial" charset="0"/>
              </a:rPr>
              <a:t>	</a:t>
            </a:r>
            <a:r>
              <a:rPr lang="es-ES_tradnl" sz="900" i="1" dirty="0" err="1">
                <a:latin typeface="Arial" charset="0"/>
              </a:rPr>
              <a:t>eltoana.eltanadesabr</a:t>
            </a:r>
            <a:r>
              <a:rPr lang="es-ES_tradnl" sz="900" i="1" dirty="0">
                <a:latin typeface="Arial" charset="0"/>
              </a:rPr>
              <a:t> Elemento, </a:t>
            </a:r>
            <a:r>
              <a:rPr lang="es-ES_tradnl" sz="900" i="1" dirty="0" err="1">
                <a:latin typeface="Arial" charset="0"/>
              </a:rPr>
              <a:t>espnivel.espnivdesabr</a:t>
            </a:r>
            <a:endParaRPr lang="es-ES_tradnl" sz="900" i="1" dirty="0">
              <a:latin typeface="Arial" charset="0"/>
            </a:endParaRPr>
          </a:p>
          <a:p>
            <a:pPr marL="2286000" lvl="4" indent="-457200"/>
            <a:r>
              <a:rPr lang="es-ES_tradnl" sz="900" i="1" dirty="0">
                <a:latin typeface="Arial" charset="0"/>
              </a:rPr>
              <a:t>	</a:t>
            </a:r>
            <a:r>
              <a:rPr lang="es-ES_tradnl" sz="900" i="1" dirty="0" err="1">
                <a:latin typeface="Arial" charset="0"/>
              </a:rPr>
              <a:t>from</a:t>
            </a:r>
            <a:r>
              <a:rPr lang="es-ES_tradnl" sz="900" i="1" dirty="0">
                <a:latin typeface="Arial" charset="0"/>
              </a:rPr>
              <a:t> </a:t>
            </a:r>
            <a:r>
              <a:rPr lang="es-ES_tradnl" sz="900" i="1" dirty="0" err="1">
                <a:latin typeface="Arial" charset="0"/>
              </a:rPr>
              <a:t>pos_postulante</a:t>
            </a:r>
            <a:endParaRPr lang="es-ES_tradnl" sz="900" i="1" dirty="0">
              <a:latin typeface="Arial" charset="0"/>
            </a:endParaRPr>
          </a:p>
          <a:p>
            <a:pPr marL="2286000" lvl="4" indent="-457200"/>
            <a:r>
              <a:rPr lang="es-ES_tradnl" sz="900" i="1" dirty="0">
                <a:latin typeface="Arial" charset="0"/>
              </a:rPr>
              <a:t>	</a:t>
            </a:r>
            <a:r>
              <a:rPr lang="es-ES_tradnl" sz="900" i="1" dirty="0" err="1">
                <a:latin typeface="Arial" charset="0"/>
              </a:rPr>
              <a:t>inner</a:t>
            </a:r>
            <a:r>
              <a:rPr lang="es-ES_tradnl" sz="900" i="1" dirty="0">
                <a:latin typeface="Arial" charset="0"/>
              </a:rPr>
              <a:t> </a:t>
            </a:r>
            <a:r>
              <a:rPr lang="es-ES_tradnl" sz="900" i="1" dirty="0" err="1">
                <a:latin typeface="Arial" charset="0"/>
              </a:rPr>
              <a:t>join</a:t>
            </a:r>
            <a:r>
              <a:rPr lang="es-ES_tradnl" sz="900" i="1" dirty="0">
                <a:latin typeface="Arial" charset="0"/>
              </a:rPr>
              <a:t> tercero </a:t>
            </a:r>
            <a:r>
              <a:rPr lang="es-ES_tradnl" sz="900" i="1" dirty="0" err="1">
                <a:latin typeface="Arial" charset="0"/>
              </a:rPr>
              <a:t>on</a:t>
            </a:r>
            <a:r>
              <a:rPr lang="es-ES_tradnl" sz="900" i="1" dirty="0">
                <a:latin typeface="Arial" charset="0"/>
              </a:rPr>
              <a:t> </a:t>
            </a:r>
            <a:r>
              <a:rPr lang="es-ES_tradnl" sz="900" i="1" dirty="0" err="1">
                <a:latin typeface="Arial" charset="0"/>
              </a:rPr>
              <a:t>tercero.ternro</a:t>
            </a:r>
            <a:r>
              <a:rPr lang="es-ES_tradnl" sz="900" i="1" dirty="0">
                <a:latin typeface="Arial" charset="0"/>
              </a:rPr>
              <a:t> = </a:t>
            </a:r>
            <a:r>
              <a:rPr lang="es-ES_tradnl" sz="900" i="1" dirty="0" err="1">
                <a:latin typeface="Arial" charset="0"/>
              </a:rPr>
              <a:t>pos_postulante.ternro</a:t>
            </a:r>
            <a:endParaRPr lang="es-ES_tradnl" sz="900" i="1" dirty="0">
              <a:latin typeface="Arial" charset="0"/>
            </a:endParaRPr>
          </a:p>
          <a:p>
            <a:pPr marL="2286000" lvl="4" indent="-457200"/>
            <a:r>
              <a:rPr lang="es-ES_tradnl" sz="900" i="1" dirty="0">
                <a:latin typeface="Arial" charset="0"/>
              </a:rPr>
              <a:t>	</a:t>
            </a:r>
            <a:r>
              <a:rPr lang="es-ES_tradnl" sz="900" i="1" dirty="0" err="1">
                <a:latin typeface="Arial" charset="0"/>
              </a:rPr>
              <a:t>inner</a:t>
            </a:r>
            <a:r>
              <a:rPr lang="es-ES_tradnl" sz="900" i="1" dirty="0">
                <a:latin typeface="Arial" charset="0"/>
              </a:rPr>
              <a:t> </a:t>
            </a:r>
            <a:r>
              <a:rPr lang="es-ES_tradnl" sz="900" i="1" dirty="0" err="1">
                <a:latin typeface="Arial" charset="0"/>
              </a:rPr>
              <a:t>join</a:t>
            </a:r>
            <a:r>
              <a:rPr lang="es-ES_tradnl" sz="900" i="1" dirty="0">
                <a:latin typeface="Arial" charset="0"/>
              </a:rPr>
              <a:t> </a:t>
            </a:r>
            <a:r>
              <a:rPr lang="es-ES_tradnl" sz="900" i="1" dirty="0" err="1">
                <a:latin typeface="Arial" charset="0"/>
              </a:rPr>
              <a:t>ter_doc</a:t>
            </a:r>
            <a:r>
              <a:rPr lang="es-ES_tradnl" sz="900" i="1" dirty="0">
                <a:latin typeface="Arial" charset="0"/>
              </a:rPr>
              <a:t> </a:t>
            </a:r>
            <a:r>
              <a:rPr lang="es-ES_tradnl" sz="900" i="1" dirty="0" err="1">
                <a:latin typeface="Arial" charset="0"/>
              </a:rPr>
              <a:t>on</a:t>
            </a:r>
            <a:r>
              <a:rPr lang="es-ES_tradnl" sz="900" i="1" dirty="0">
                <a:latin typeface="Arial" charset="0"/>
              </a:rPr>
              <a:t> </a:t>
            </a:r>
            <a:r>
              <a:rPr lang="es-ES_tradnl" sz="900" i="1" dirty="0" err="1">
                <a:latin typeface="Arial" charset="0"/>
              </a:rPr>
              <a:t>tercero.ternro</a:t>
            </a:r>
            <a:r>
              <a:rPr lang="es-ES_tradnl" sz="900" i="1" dirty="0">
                <a:latin typeface="Arial" charset="0"/>
              </a:rPr>
              <a:t> = </a:t>
            </a:r>
            <a:r>
              <a:rPr lang="es-ES_tradnl" sz="900" i="1" dirty="0" err="1">
                <a:latin typeface="Arial" charset="0"/>
              </a:rPr>
              <a:t>ter_doc.ternro</a:t>
            </a:r>
            <a:endParaRPr lang="es-ES_tradnl" sz="900" i="1" dirty="0">
              <a:latin typeface="Arial" charset="0"/>
            </a:endParaRPr>
          </a:p>
          <a:p>
            <a:pPr marL="2286000" lvl="4" indent="-457200"/>
            <a:r>
              <a:rPr lang="es-ES_tradnl" sz="900" i="1" dirty="0">
                <a:latin typeface="Arial" charset="0"/>
              </a:rPr>
              <a:t>	</a:t>
            </a:r>
            <a:r>
              <a:rPr lang="es-ES_tradnl" sz="900" i="1" dirty="0" err="1">
                <a:latin typeface="Arial" charset="0"/>
              </a:rPr>
              <a:t>inner</a:t>
            </a:r>
            <a:r>
              <a:rPr lang="es-ES_tradnl" sz="900" i="1" dirty="0">
                <a:latin typeface="Arial" charset="0"/>
              </a:rPr>
              <a:t> </a:t>
            </a:r>
            <a:r>
              <a:rPr lang="es-ES_tradnl" sz="900" i="1" dirty="0" err="1">
                <a:latin typeface="Arial" charset="0"/>
              </a:rPr>
              <a:t>join</a:t>
            </a:r>
            <a:r>
              <a:rPr lang="es-ES_tradnl" sz="900" i="1" dirty="0">
                <a:latin typeface="Arial" charset="0"/>
              </a:rPr>
              <a:t> </a:t>
            </a:r>
            <a:r>
              <a:rPr lang="es-ES_tradnl" sz="900" i="1" dirty="0" err="1">
                <a:latin typeface="Arial" charset="0"/>
              </a:rPr>
              <a:t>tipodocu</a:t>
            </a:r>
            <a:r>
              <a:rPr lang="es-ES_tradnl" sz="900" i="1" dirty="0">
                <a:latin typeface="Arial" charset="0"/>
              </a:rPr>
              <a:t> </a:t>
            </a:r>
            <a:r>
              <a:rPr lang="es-ES_tradnl" sz="900" i="1" dirty="0" err="1">
                <a:latin typeface="Arial" charset="0"/>
              </a:rPr>
              <a:t>on</a:t>
            </a:r>
            <a:r>
              <a:rPr lang="es-ES_tradnl" sz="900" i="1" dirty="0">
                <a:latin typeface="Arial" charset="0"/>
              </a:rPr>
              <a:t> </a:t>
            </a:r>
            <a:r>
              <a:rPr lang="es-ES_tradnl" sz="900" i="1" dirty="0" err="1">
                <a:latin typeface="Arial" charset="0"/>
              </a:rPr>
              <a:t>tipodocu.tidnro</a:t>
            </a:r>
            <a:r>
              <a:rPr lang="es-ES_tradnl" sz="900" i="1" dirty="0">
                <a:latin typeface="Arial" charset="0"/>
              </a:rPr>
              <a:t> = </a:t>
            </a:r>
            <a:r>
              <a:rPr lang="es-ES_tradnl" sz="900" i="1" dirty="0" err="1">
                <a:latin typeface="Arial" charset="0"/>
              </a:rPr>
              <a:t>ter_doc.tidnro</a:t>
            </a:r>
            <a:endParaRPr lang="es-ES_tradnl" sz="900" i="1" dirty="0">
              <a:latin typeface="Arial" charset="0"/>
            </a:endParaRPr>
          </a:p>
          <a:p>
            <a:pPr marL="2286000" lvl="4" indent="-457200"/>
            <a:r>
              <a:rPr lang="es-ES_tradnl" sz="900" i="1" dirty="0">
                <a:latin typeface="Arial" charset="0"/>
              </a:rPr>
              <a:t>	</a:t>
            </a:r>
            <a:r>
              <a:rPr lang="es-ES_tradnl" sz="900" i="1" dirty="0" err="1">
                <a:latin typeface="Arial" charset="0"/>
              </a:rPr>
              <a:t>inner</a:t>
            </a:r>
            <a:r>
              <a:rPr lang="es-ES_tradnl" sz="900" i="1" dirty="0">
                <a:latin typeface="Arial" charset="0"/>
              </a:rPr>
              <a:t> </a:t>
            </a:r>
            <a:r>
              <a:rPr lang="es-ES_tradnl" sz="900" i="1" dirty="0" err="1">
                <a:latin typeface="Arial" charset="0"/>
              </a:rPr>
              <a:t>join</a:t>
            </a:r>
            <a:r>
              <a:rPr lang="es-ES_tradnl" sz="900" i="1" dirty="0">
                <a:latin typeface="Arial" charset="0"/>
              </a:rPr>
              <a:t> </a:t>
            </a:r>
            <a:r>
              <a:rPr lang="es-ES_tradnl" sz="900" i="1" dirty="0" err="1">
                <a:latin typeface="Arial" charset="0"/>
              </a:rPr>
              <a:t>especemp</a:t>
            </a:r>
            <a:r>
              <a:rPr lang="es-ES_tradnl" sz="900" i="1" dirty="0">
                <a:latin typeface="Arial" charset="0"/>
              </a:rPr>
              <a:t> </a:t>
            </a:r>
            <a:r>
              <a:rPr lang="es-ES_tradnl" sz="900" i="1" dirty="0" err="1">
                <a:latin typeface="Arial" charset="0"/>
              </a:rPr>
              <a:t>on</a:t>
            </a:r>
            <a:r>
              <a:rPr lang="es-ES_tradnl" sz="900" i="1" dirty="0">
                <a:latin typeface="Arial" charset="0"/>
              </a:rPr>
              <a:t> </a:t>
            </a:r>
            <a:r>
              <a:rPr lang="es-ES_tradnl" sz="900" i="1" dirty="0" err="1">
                <a:latin typeface="Arial" charset="0"/>
              </a:rPr>
              <a:t>especemp.ternro</a:t>
            </a:r>
            <a:r>
              <a:rPr lang="es-ES_tradnl" sz="900" i="1" dirty="0">
                <a:latin typeface="Arial" charset="0"/>
              </a:rPr>
              <a:t> = </a:t>
            </a:r>
            <a:r>
              <a:rPr lang="es-ES_tradnl" sz="900" i="1" dirty="0" err="1">
                <a:latin typeface="Arial" charset="0"/>
              </a:rPr>
              <a:t>tercero.ternro</a:t>
            </a:r>
            <a:endParaRPr lang="es-ES_tradnl" sz="900" i="1" dirty="0">
              <a:latin typeface="Arial" charset="0"/>
            </a:endParaRPr>
          </a:p>
          <a:p>
            <a:pPr marL="2286000" lvl="4" indent="-457200"/>
            <a:r>
              <a:rPr lang="es-ES_tradnl" sz="900" i="1" dirty="0">
                <a:latin typeface="Arial" charset="0"/>
              </a:rPr>
              <a:t>	</a:t>
            </a:r>
            <a:r>
              <a:rPr lang="es-ES_tradnl" sz="900" i="1" dirty="0" err="1">
                <a:latin typeface="Arial" charset="0"/>
              </a:rPr>
              <a:t>inner</a:t>
            </a:r>
            <a:r>
              <a:rPr lang="es-ES_tradnl" sz="900" i="1" dirty="0">
                <a:latin typeface="Arial" charset="0"/>
              </a:rPr>
              <a:t> </a:t>
            </a:r>
            <a:r>
              <a:rPr lang="es-ES_tradnl" sz="900" i="1" dirty="0" err="1">
                <a:latin typeface="Arial" charset="0"/>
              </a:rPr>
              <a:t>join</a:t>
            </a:r>
            <a:r>
              <a:rPr lang="es-ES_tradnl" sz="900" i="1" dirty="0">
                <a:latin typeface="Arial" charset="0"/>
              </a:rPr>
              <a:t> </a:t>
            </a:r>
            <a:r>
              <a:rPr lang="es-ES_tradnl" sz="900" i="1" dirty="0" err="1">
                <a:latin typeface="Arial" charset="0"/>
              </a:rPr>
              <a:t>eltoana</a:t>
            </a:r>
            <a:r>
              <a:rPr lang="es-ES_tradnl" sz="900" i="1" dirty="0">
                <a:latin typeface="Arial" charset="0"/>
              </a:rPr>
              <a:t> </a:t>
            </a:r>
            <a:r>
              <a:rPr lang="es-ES_tradnl" sz="900" i="1" dirty="0" err="1">
                <a:latin typeface="Arial" charset="0"/>
              </a:rPr>
              <a:t>on</a:t>
            </a:r>
            <a:r>
              <a:rPr lang="es-ES_tradnl" sz="900" i="1" dirty="0">
                <a:latin typeface="Arial" charset="0"/>
              </a:rPr>
              <a:t> </a:t>
            </a:r>
            <a:r>
              <a:rPr lang="es-ES_tradnl" sz="900" i="1" dirty="0" err="1">
                <a:latin typeface="Arial" charset="0"/>
              </a:rPr>
              <a:t>eltoana.eltananro</a:t>
            </a:r>
            <a:r>
              <a:rPr lang="es-ES_tradnl" sz="900" i="1" dirty="0">
                <a:latin typeface="Arial" charset="0"/>
              </a:rPr>
              <a:t> = </a:t>
            </a:r>
            <a:r>
              <a:rPr lang="es-ES_tradnl" sz="900" i="1" dirty="0" err="1">
                <a:latin typeface="Arial" charset="0"/>
              </a:rPr>
              <a:t>especemp.eltananro</a:t>
            </a:r>
            <a:endParaRPr lang="es-ES_tradnl" sz="900" i="1" dirty="0">
              <a:latin typeface="Arial" charset="0"/>
            </a:endParaRPr>
          </a:p>
          <a:p>
            <a:pPr marL="2286000" lvl="4" indent="-457200"/>
            <a:r>
              <a:rPr lang="es-ES_tradnl" sz="900" i="1" dirty="0">
                <a:latin typeface="Arial" charset="0"/>
              </a:rPr>
              <a:t>	</a:t>
            </a:r>
            <a:r>
              <a:rPr lang="es-ES_tradnl" sz="900" i="1" dirty="0" err="1">
                <a:latin typeface="Arial" charset="0"/>
              </a:rPr>
              <a:t>inner</a:t>
            </a:r>
            <a:r>
              <a:rPr lang="es-ES_tradnl" sz="900" i="1" dirty="0">
                <a:latin typeface="Arial" charset="0"/>
              </a:rPr>
              <a:t> </a:t>
            </a:r>
            <a:r>
              <a:rPr lang="es-ES_tradnl" sz="900" i="1" dirty="0" err="1">
                <a:latin typeface="Arial" charset="0"/>
              </a:rPr>
              <a:t>join</a:t>
            </a:r>
            <a:r>
              <a:rPr lang="es-ES_tradnl" sz="900" i="1" dirty="0">
                <a:latin typeface="Arial" charset="0"/>
              </a:rPr>
              <a:t> </a:t>
            </a:r>
            <a:r>
              <a:rPr lang="es-ES_tradnl" sz="900" i="1" dirty="0" err="1">
                <a:latin typeface="Arial" charset="0"/>
              </a:rPr>
              <a:t>especializacion</a:t>
            </a:r>
            <a:r>
              <a:rPr lang="es-ES_tradnl" sz="900" i="1" dirty="0">
                <a:latin typeface="Arial" charset="0"/>
              </a:rPr>
              <a:t> </a:t>
            </a:r>
            <a:r>
              <a:rPr lang="es-ES_tradnl" sz="900" i="1" dirty="0" err="1">
                <a:latin typeface="Arial" charset="0"/>
              </a:rPr>
              <a:t>on</a:t>
            </a:r>
            <a:r>
              <a:rPr lang="es-ES_tradnl" sz="900" i="1" dirty="0">
                <a:latin typeface="Arial" charset="0"/>
              </a:rPr>
              <a:t> </a:t>
            </a:r>
            <a:r>
              <a:rPr lang="es-ES_tradnl" sz="900" i="1" dirty="0" err="1">
                <a:latin typeface="Arial" charset="0"/>
              </a:rPr>
              <a:t>eltoana.espnro</a:t>
            </a:r>
            <a:r>
              <a:rPr lang="es-ES_tradnl" sz="900" i="1" dirty="0">
                <a:latin typeface="Arial" charset="0"/>
              </a:rPr>
              <a:t> = </a:t>
            </a:r>
            <a:r>
              <a:rPr lang="es-ES_tradnl" sz="900" i="1" dirty="0" err="1">
                <a:latin typeface="Arial" charset="0"/>
              </a:rPr>
              <a:t>especializacion.espnro</a:t>
            </a:r>
            <a:endParaRPr lang="es-ES_tradnl" sz="900" i="1" dirty="0">
              <a:latin typeface="Arial" charset="0"/>
            </a:endParaRPr>
          </a:p>
          <a:p>
            <a:pPr marL="2286000" lvl="4" indent="-457200"/>
            <a:r>
              <a:rPr lang="es-ES_tradnl" sz="900" i="1" dirty="0">
                <a:latin typeface="Arial" charset="0"/>
              </a:rPr>
              <a:t>	</a:t>
            </a:r>
            <a:r>
              <a:rPr lang="es-ES_tradnl" sz="900" i="1" dirty="0" err="1">
                <a:latin typeface="Arial" charset="0"/>
              </a:rPr>
              <a:t>inner</a:t>
            </a:r>
            <a:r>
              <a:rPr lang="es-ES_tradnl" sz="900" i="1" dirty="0">
                <a:latin typeface="Arial" charset="0"/>
              </a:rPr>
              <a:t> </a:t>
            </a:r>
            <a:r>
              <a:rPr lang="es-ES_tradnl" sz="900" i="1" dirty="0" err="1">
                <a:latin typeface="Arial" charset="0"/>
              </a:rPr>
              <a:t>join</a:t>
            </a:r>
            <a:r>
              <a:rPr lang="es-ES_tradnl" sz="900" i="1" dirty="0">
                <a:latin typeface="Arial" charset="0"/>
              </a:rPr>
              <a:t> </a:t>
            </a:r>
            <a:r>
              <a:rPr lang="es-ES_tradnl" sz="900" i="1" dirty="0" err="1">
                <a:latin typeface="Arial" charset="0"/>
              </a:rPr>
              <a:t>espnivel</a:t>
            </a:r>
            <a:r>
              <a:rPr lang="es-ES_tradnl" sz="900" i="1" dirty="0">
                <a:latin typeface="Arial" charset="0"/>
              </a:rPr>
              <a:t> </a:t>
            </a:r>
            <a:r>
              <a:rPr lang="es-ES_tradnl" sz="900" i="1" dirty="0" err="1">
                <a:latin typeface="Arial" charset="0"/>
              </a:rPr>
              <a:t>on</a:t>
            </a:r>
            <a:r>
              <a:rPr lang="es-ES_tradnl" sz="900" i="1" dirty="0">
                <a:latin typeface="Arial" charset="0"/>
              </a:rPr>
              <a:t> </a:t>
            </a:r>
            <a:r>
              <a:rPr lang="es-ES_tradnl" sz="900" i="1" dirty="0" err="1">
                <a:latin typeface="Arial" charset="0"/>
              </a:rPr>
              <a:t>especemp.espnivnro</a:t>
            </a:r>
            <a:r>
              <a:rPr lang="es-ES_tradnl" sz="900" i="1" dirty="0">
                <a:latin typeface="Arial" charset="0"/>
              </a:rPr>
              <a:t> = </a:t>
            </a:r>
            <a:r>
              <a:rPr lang="es-ES_tradnl" sz="900" i="1" dirty="0" err="1">
                <a:latin typeface="Arial" charset="0"/>
              </a:rPr>
              <a:t>espnivel.espnivnro</a:t>
            </a:r>
            <a:endParaRPr lang="es-ES_tradnl" sz="900" i="1" dirty="0">
              <a:latin typeface="Arial" charset="0"/>
            </a:endParaRPr>
          </a:p>
          <a:p>
            <a:pPr marL="2286000" lvl="4" indent="-457200"/>
            <a:r>
              <a:rPr lang="es-ES_tradnl" sz="900" i="1" dirty="0">
                <a:latin typeface="Arial" charset="0"/>
              </a:rPr>
              <a:t>	</a:t>
            </a:r>
            <a:r>
              <a:rPr lang="es-ES_tradnl" sz="900" i="1" dirty="0" err="1">
                <a:latin typeface="Arial" charset="0"/>
              </a:rPr>
              <a:t>where</a:t>
            </a:r>
            <a:r>
              <a:rPr lang="es-ES_tradnl" sz="900" i="1" dirty="0">
                <a:latin typeface="Arial" charset="0"/>
              </a:rPr>
              <a:t> </a:t>
            </a:r>
            <a:r>
              <a:rPr lang="es-ES_tradnl" sz="900" i="1" dirty="0" err="1">
                <a:latin typeface="Arial" charset="0"/>
              </a:rPr>
              <a:t>pos_postulante.posest</a:t>
            </a:r>
            <a:r>
              <a:rPr lang="es-ES_tradnl" sz="900" i="1" dirty="0">
                <a:latin typeface="Arial" charset="0"/>
              </a:rPr>
              <a:t> = -1</a:t>
            </a:r>
            <a:endParaRPr lang="es-ES_tradnl" sz="900" i="1" dirty="0">
              <a:latin typeface="Tahoma" pitchFamily="34" charset="0"/>
            </a:endParaRPr>
          </a:p>
          <a:p>
            <a:pPr marL="2286000" lvl="4" indent="-457200"/>
            <a:endParaRPr lang="es-ES" sz="1400" i="1" dirty="0">
              <a:latin typeface="Tahoma" pitchFamily="34" charset="0"/>
            </a:endParaRPr>
          </a:p>
          <a:p>
            <a:pPr marL="457200" indent="-457200">
              <a:buFontTx/>
              <a:buAutoNum type="arabicPeriod"/>
            </a:pPr>
            <a:r>
              <a:rPr lang="es-ES_tradnl" sz="1400" i="1" dirty="0">
                <a:latin typeface="Tahoma" pitchFamily="34" charset="0"/>
              </a:rPr>
              <a:t>Listado de </a:t>
            </a:r>
            <a:r>
              <a:rPr lang="es-ES" sz="1400" i="1" dirty="0">
                <a:latin typeface="Tahoma" pitchFamily="34" charset="0"/>
              </a:rPr>
              <a:t>Empleado-Puesto-Especializaciones-nivel</a:t>
            </a:r>
            <a:r>
              <a:rPr lang="en-US" sz="1400" i="1" dirty="0">
                <a:latin typeface="Tahoma" pitchFamily="34" charset="0"/>
              </a:rPr>
              <a:t>ç</a:t>
            </a:r>
          </a:p>
          <a:p>
            <a:pPr marL="1371600" lvl="2" indent="-457200"/>
            <a:r>
              <a:rPr lang="en-US" sz="900" i="1" dirty="0">
                <a:latin typeface="Arial" charset="0"/>
              </a:rPr>
              <a:t>select </a:t>
            </a:r>
            <a:r>
              <a:rPr lang="en-US" sz="900" i="1" dirty="0" err="1">
                <a:latin typeface="Arial" charset="0"/>
              </a:rPr>
              <a:t>tercero.terape</a:t>
            </a:r>
            <a:r>
              <a:rPr lang="en-US" sz="900" i="1" dirty="0">
                <a:latin typeface="Arial" charset="0"/>
              </a:rPr>
              <a:t>, </a:t>
            </a:r>
            <a:r>
              <a:rPr lang="en-US" sz="900" i="1" dirty="0" err="1">
                <a:latin typeface="Arial" charset="0"/>
              </a:rPr>
              <a:t>tercero.ternom</a:t>
            </a:r>
            <a:r>
              <a:rPr lang="en-US" sz="900" i="1" dirty="0">
                <a:latin typeface="Arial" charset="0"/>
              </a:rPr>
              <a:t>, </a:t>
            </a:r>
            <a:r>
              <a:rPr lang="en-US" sz="900" i="1" dirty="0" err="1">
                <a:latin typeface="Arial" charset="0"/>
              </a:rPr>
              <a:t>tipodocu.tidsigla</a:t>
            </a:r>
            <a:r>
              <a:rPr lang="en-US" sz="900" i="1" dirty="0">
                <a:latin typeface="Arial" charset="0"/>
              </a:rPr>
              <a:t>, </a:t>
            </a:r>
            <a:r>
              <a:rPr lang="en-US" sz="900" i="1" dirty="0" err="1">
                <a:latin typeface="Arial" charset="0"/>
              </a:rPr>
              <a:t>ter_doc.nrodoc</a:t>
            </a:r>
            <a:r>
              <a:rPr lang="en-US" sz="900" i="1" dirty="0">
                <a:latin typeface="Arial" charset="0"/>
              </a:rPr>
              <a:t>, </a:t>
            </a:r>
            <a:r>
              <a:rPr lang="en-US" sz="900" i="1" dirty="0" err="1">
                <a:latin typeface="Arial" charset="0"/>
              </a:rPr>
              <a:t>especializacion.espdesabr</a:t>
            </a:r>
            <a:r>
              <a:rPr lang="en-US" sz="900" i="1" dirty="0">
                <a:latin typeface="Arial" charset="0"/>
              </a:rPr>
              <a:t> </a:t>
            </a:r>
            <a:r>
              <a:rPr lang="en-US" sz="900" i="1" dirty="0" err="1">
                <a:latin typeface="Arial" charset="0"/>
              </a:rPr>
              <a:t>Especializacion</a:t>
            </a:r>
            <a:r>
              <a:rPr lang="en-US" sz="900" i="1" dirty="0">
                <a:latin typeface="Arial" charset="0"/>
              </a:rPr>
              <a:t>, </a:t>
            </a:r>
          </a:p>
          <a:p>
            <a:pPr marL="1371600" lvl="2" indent="-457200"/>
            <a:r>
              <a:rPr lang="en-US" sz="900" i="1" dirty="0" err="1">
                <a:latin typeface="Arial" charset="0"/>
              </a:rPr>
              <a:t>eltoana.eltanadesabr</a:t>
            </a:r>
            <a:r>
              <a:rPr lang="en-US" sz="900" i="1" dirty="0">
                <a:latin typeface="Arial" charset="0"/>
              </a:rPr>
              <a:t> </a:t>
            </a:r>
            <a:r>
              <a:rPr lang="en-US" sz="900" i="1" dirty="0" err="1">
                <a:latin typeface="Arial" charset="0"/>
              </a:rPr>
              <a:t>Elemento</a:t>
            </a:r>
            <a:r>
              <a:rPr lang="en-US" sz="900" i="1" dirty="0">
                <a:latin typeface="Arial" charset="0"/>
              </a:rPr>
              <a:t>, </a:t>
            </a:r>
            <a:r>
              <a:rPr lang="en-US" sz="900" i="1" dirty="0" err="1">
                <a:latin typeface="Arial" charset="0"/>
              </a:rPr>
              <a:t>espnivel.espnivdesabr</a:t>
            </a:r>
            <a:endParaRPr lang="en-US" sz="900" i="1" dirty="0">
              <a:latin typeface="Arial" charset="0"/>
            </a:endParaRPr>
          </a:p>
          <a:p>
            <a:pPr marL="1371600" lvl="2" indent="-457200"/>
            <a:endParaRPr lang="en-US" sz="900" i="1" dirty="0">
              <a:latin typeface="Arial" charset="0"/>
            </a:endParaRPr>
          </a:p>
          <a:p>
            <a:pPr marL="1371600" lvl="2" indent="-457200"/>
            <a:r>
              <a:rPr lang="en-US" sz="900" i="1" dirty="0">
                <a:latin typeface="Arial" charset="0"/>
              </a:rPr>
              <a:t>from </a:t>
            </a:r>
            <a:r>
              <a:rPr lang="en-US" sz="900" i="1" dirty="0" err="1">
                <a:latin typeface="Arial" charset="0"/>
              </a:rPr>
              <a:t>empleado</a:t>
            </a:r>
            <a:endParaRPr lang="en-US" sz="900" i="1" dirty="0">
              <a:latin typeface="Arial" charset="0"/>
            </a:endParaRPr>
          </a:p>
          <a:p>
            <a:pPr marL="1371600" lvl="2" indent="-457200"/>
            <a:r>
              <a:rPr lang="en-US" sz="900" i="1" dirty="0">
                <a:latin typeface="Arial" charset="0"/>
              </a:rPr>
              <a:t>inner join </a:t>
            </a:r>
            <a:r>
              <a:rPr lang="en-US" sz="900" i="1" dirty="0" err="1">
                <a:latin typeface="Arial" charset="0"/>
              </a:rPr>
              <a:t>tercero</a:t>
            </a:r>
            <a:r>
              <a:rPr lang="en-US" sz="900" i="1" dirty="0">
                <a:latin typeface="Arial" charset="0"/>
              </a:rPr>
              <a:t> on </a:t>
            </a:r>
            <a:r>
              <a:rPr lang="en-US" sz="900" i="1" dirty="0" err="1">
                <a:latin typeface="Arial" charset="0"/>
              </a:rPr>
              <a:t>tercero.ternro</a:t>
            </a:r>
            <a:r>
              <a:rPr lang="en-US" sz="900" i="1" dirty="0">
                <a:latin typeface="Arial" charset="0"/>
              </a:rPr>
              <a:t> = </a:t>
            </a:r>
            <a:r>
              <a:rPr lang="en-US" sz="900" i="1" dirty="0" err="1">
                <a:latin typeface="Arial" charset="0"/>
              </a:rPr>
              <a:t>empleado.ternro</a:t>
            </a:r>
            <a:endParaRPr lang="en-US" sz="900" i="1" dirty="0">
              <a:latin typeface="Arial" charset="0"/>
            </a:endParaRPr>
          </a:p>
          <a:p>
            <a:pPr marL="1371600" lvl="2" indent="-457200"/>
            <a:r>
              <a:rPr lang="en-US" sz="900" i="1" dirty="0">
                <a:latin typeface="Arial" charset="0"/>
              </a:rPr>
              <a:t>inner join </a:t>
            </a:r>
            <a:r>
              <a:rPr lang="en-US" sz="900" i="1" dirty="0" err="1">
                <a:latin typeface="Arial" charset="0"/>
              </a:rPr>
              <a:t>ter_doc</a:t>
            </a:r>
            <a:r>
              <a:rPr lang="en-US" sz="900" i="1" dirty="0">
                <a:latin typeface="Arial" charset="0"/>
              </a:rPr>
              <a:t> on </a:t>
            </a:r>
            <a:r>
              <a:rPr lang="en-US" sz="900" i="1" dirty="0" err="1">
                <a:latin typeface="Arial" charset="0"/>
              </a:rPr>
              <a:t>tercero.ternro</a:t>
            </a:r>
            <a:r>
              <a:rPr lang="en-US" sz="900" i="1" dirty="0">
                <a:latin typeface="Arial" charset="0"/>
              </a:rPr>
              <a:t> = </a:t>
            </a:r>
            <a:r>
              <a:rPr lang="en-US" sz="900" i="1" dirty="0" err="1">
                <a:latin typeface="Arial" charset="0"/>
              </a:rPr>
              <a:t>ter_doc.ternro</a:t>
            </a:r>
            <a:endParaRPr lang="en-US" sz="900" i="1" dirty="0">
              <a:latin typeface="Arial" charset="0"/>
            </a:endParaRPr>
          </a:p>
          <a:p>
            <a:pPr marL="1371600" lvl="2" indent="-457200"/>
            <a:r>
              <a:rPr lang="en-US" sz="900" i="1" dirty="0">
                <a:latin typeface="Arial" charset="0"/>
              </a:rPr>
              <a:t>inner join </a:t>
            </a:r>
            <a:r>
              <a:rPr lang="en-US" sz="900" i="1" dirty="0" err="1">
                <a:latin typeface="Arial" charset="0"/>
              </a:rPr>
              <a:t>tipodocu</a:t>
            </a:r>
            <a:r>
              <a:rPr lang="en-US" sz="900" i="1" dirty="0">
                <a:latin typeface="Arial" charset="0"/>
              </a:rPr>
              <a:t> on </a:t>
            </a:r>
            <a:r>
              <a:rPr lang="en-US" sz="900" i="1" dirty="0" err="1">
                <a:latin typeface="Arial" charset="0"/>
              </a:rPr>
              <a:t>tipodocu.tidnro</a:t>
            </a:r>
            <a:r>
              <a:rPr lang="en-US" sz="900" i="1" dirty="0">
                <a:latin typeface="Arial" charset="0"/>
              </a:rPr>
              <a:t> = </a:t>
            </a:r>
            <a:r>
              <a:rPr lang="en-US" sz="900" i="1" dirty="0" err="1">
                <a:latin typeface="Arial" charset="0"/>
              </a:rPr>
              <a:t>ter_doc.tidnro</a:t>
            </a:r>
            <a:endParaRPr lang="en-US" sz="900" i="1" dirty="0">
              <a:latin typeface="Arial" charset="0"/>
            </a:endParaRPr>
          </a:p>
          <a:p>
            <a:pPr marL="1371600" lvl="2" indent="-457200"/>
            <a:endParaRPr lang="en-US" sz="900" i="1" dirty="0">
              <a:latin typeface="Arial" charset="0"/>
            </a:endParaRPr>
          </a:p>
          <a:p>
            <a:pPr marL="1371600" lvl="2" indent="-457200"/>
            <a:r>
              <a:rPr lang="en-US" sz="900" i="1" dirty="0">
                <a:latin typeface="Arial" charset="0"/>
              </a:rPr>
              <a:t>inner join </a:t>
            </a:r>
            <a:r>
              <a:rPr lang="en-US" sz="900" i="1" dirty="0" err="1">
                <a:latin typeface="Arial" charset="0"/>
              </a:rPr>
              <a:t>especemp</a:t>
            </a:r>
            <a:r>
              <a:rPr lang="en-US" sz="900" i="1" dirty="0">
                <a:latin typeface="Arial" charset="0"/>
              </a:rPr>
              <a:t> on </a:t>
            </a:r>
            <a:r>
              <a:rPr lang="en-US" sz="900" i="1" dirty="0" err="1">
                <a:latin typeface="Arial" charset="0"/>
              </a:rPr>
              <a:t>especemp.ternro</a:t>
            </a:r>
            <a:r>
              <a:rPr lang="en-US" sz="900" i="1" dirty="0">
                <a:latin typeface="Arial" charset="0"/>
              </a:rPr>
              <a:t> = </a:t>
            </a:r>
            <a:r>
              <a:rPr lang="en-US" sz="900" i="1" dirty="0" err="1">
                <a:latin typeface="Arial" charset="0"/>
              </a:rPr>
              <a:t>tercero.ternro</a:t>
            </a:r>
            <a:endParaRPr lang="en-US" sz="900" i="1" dirty="0">
              <a:latin typeface="Arial" charset="0"/>
            </a:endParaRPr>
          </a:p>
          <a:p>
            <a:pPr marL="1371600" lvl="2" indent="-457200"/>
            <a:r>
              <a:rPr lang="en-US" sz="900" i="1" dirty="0">
                <a:latin typeface="Arial" charset="0"/>
              </a:rPr>
              <a:t>inner join </a:t>
            </a:r>
            <a:r>
              <a:rPr lang="en-US" sz="900" i="1" dirty="0" err="1">
                <a:latin typeface="Arial" charset="0"/>
              </a:rPr>
              <a:t>eltoana</a:t>
            </a:r>
            <a:r>
              <a:rPr lang="en-US" sz="900" i="1" dirty="0">
                <a:latin typeface="Arial" charset="0"/>
              </a:rPr>
              <a:t> on </a:t>
            </a:r>
            <a:r>
              <a:rPr lang="en-US" sz="900" i="1" dirty="0" err="1">
                <a:latin typeface="Arial" charset="0"/>
              </a:rPr>
              <a:t>eltoana.eltananro</a:t>
            </a:r>
            <a:r>
              <a:rPr lang="en-US" sz="900" i="1" dirty="0">
                <a:latin typeface="Arial" charset="0"/>
              </a:rPr>
              <a:t> = </a:t>
            </a:r>
            <a:r>
              <a:rPr lang="en-US" sz="900" i="1" dirty="0" err="1">
                <a:latin typeface="Arial" charset="0"/>
              </a:rPr>
              <a:t>especemp.eltananro</a:t>
            </a:r>
            <a:endParaRPr lang="en-US" sz="900" i="1" dirty="0">
              <a:latin typeface="Arial" charset="0"/>
            </a:endParaRPr>
          </a:p>
          <a:p>
            <a:pPr marL="1371600" lvl="2" indent="-457200"/>
            <a:r>
              <a:rPr lang="en-US" sz="900" i="1" dirty="0">
                <a:latin typeface="Arial" charset="0"/>
              </a:rPr>
              <a:t>inner join </a:t>
            </a:r>
            <a:r>
              <a:rPr lang="en-US" sz="900" i="1" dirty="0" err="1">
                <a:latin typeface="Arial" charset="0"/>
              </a:rPr>
              <a:t>especializacion</a:t>
            </a:r>
            <a:r>
              <a:rPr lang="en-US" sz="900" i="1" dirty="0">
                <a:latin typeface="Arial" charset="0"/>
              </a:rPr>
              <a:t> on </a:t>
            </a:r>
            <a:r>
              <a:rPr lang="en-US" sz="900" i="1" dirty="0" err="1">
                <a:latin typeface="Arial" charset="0"/>
              </a:rPr>
              <a:t>eltoana.espnro</a:t>
            </a:r>
            <a:r>
              <a:rPr lang="en-US" sz="900" i="1" dirty="0">
                <a:latin typeface="Arial" charset="0"/>
              </a:rPr>
              <a:t> = </a:t>
            </a:r>
            <a:r>
              <a:rPr lang="en-US" sz="900" i="1" dirty="0" err="1">
                <a:latin typeface="Arial" charset="0"/>
              </a:rPr>
              <a:t>especializacion.espnro</a:t>
            </a:r>
            <a:endParaRPr lang="en-US" sz="900" i="1" dirty="0">
              <a:latin typeface="Arial" charset="0"/>
            </a:endParaRPr>
          </a:p>
          <a:p>
            <a:pPr marL="1371600" lvl="2" indent="-457200"/>
            <a:r>
              <a:rPr lang="en-US" sz="900" i="1" dirty="0">
                <a:latin typeface="Arial" charset="0"/>
              </a:rPr>
              <a:t>inner join </a:t>
            </a:r>
            <a:r>
              <a:rPr lang="en-US" sz="900" i="1" dirty="0" err="1">
                <a:latin typeface="Arial" charset="0"/>
              </a:rPr>
              <a:t>espnivel</a:t>
            </a:r>
            <a:r>
              <a:rPr lang="en-US" sz="900" i="1" dirty="0">
                <a:latin typeface="Arial" charset="0"/>
              </a:rPr>
              <a:t> on </a:t>
            </a:r>
            <a:r>
              <a:rPr lang="en-US" sz="900" i="1" dirty="0" err="1">
                <a:latin typeface="Arial" charset="0"/>
              </a:rPr>
              <a:t>especemp.espnivnro</a:t>
            </a:r>
            <a:r>
              <a:rPr lang="en-US" sz="900" i="1" dirty="0">
                <a:latin typeface="Arial" charset="0"/>
              </a:rPr>
              <a:t> = </a:t>
            </a:r>
            <a:r>
              <a:rPr lang="en-US" sz="900" i="1" dirty="0" err="1">
                <a:latin typeface="Arial" charset="0"/>
              </a:rPr>
              <a:t>espnivel.espnivnro</a:t>
            </a:r>
            <a:endParaRPr lang="en-US" sz="900" i="1" dirty="0">
              <a:latin typeface="Arial" charset="0"/>
            </a:endParaRPr>
          </a:p>
          <a:p>
            <a:pPr marL="1371600" lvl="2" indent="-457200"/>
            <a:endParaRPr lang="en-US" sz="900" i="1" dirty="0">
              <a:latin typeface="Arial" charset="0"/>
            </a:endParaRPr>
          </a:p>
          <a:p>
            <a:pPr marL="1371600" lvl="2" indent="-457200"/>
            <a:r>
              <a:rPr lang="en-US" sz="900" i="1" dirty="0">
                <a:latin typeface="Arial" charset="0"/>
              </a:rPr>
              <a:t>where </a:t>
            </a:r>
            <a:r>
              <a:rPr lang="en-US" sz="900" i="1" dirty="0" err="1">
                <a:latin typeface="Arial" charset="0"/>
              </a:rPr>
              <a:t>empleado.empest</a:t>
            </a:r>
            <a:r>
              <a:rPr lang="en-US" sz="900" i="1" dirty="0">
                <a:latin typeface="Arial" charset="0"/>
              </a:rPr>
              <a:t> = -1</a:t>
            </a:r>
          </a:p>
          <a:p>
            <a:pPr marL="1371600" lvl="2" indent="-457200"/>
            <a:r>
              <a:rPr lang="en-US" sz="900" i="1" dirty="0">
                <a:latin typeface="Arial" charset="0"/>
              </a:rPr>
              <a:t>order by </a:t>
            </a:r>
            <a:r>
              <a:rPr lang="en-US" sz="900" i="1" dirty="0" err="1">
                <a:latin typeface="Arial" charset="0"/>
              </a:rPr>
              <a:t>empleado.empleg</a:t>
            </a:r>
            <a:r>
              <a:rPr lang="en-US" sz="900" i="1" dirty="0">
                <a:latin typeface="Arial" charset="0"/>
              </a:rPr>
              <a:t>, </a:t>
            </a:r>
            <a:r>
              <a:rPr lang="en-US" sz="900" i="1" dirty="0" err="1">
                <a:latin typeface="Arial" charset="0"/>
              </a:rPr>
              <a:t>especializacion.espdesabr</a:t>
            </a:r>
            <a:endParaRPr lang="en-US" sz="900" i="1" dirty="0">
              <a:latin typeface="Tahoma" pitchFamily="34" charset="0"/>
            </a:endParaRPr>
          </a:p>
        </p:txBody>
      </p:sp>
      <p:sp>
        <p:nvSpPr>
          <p:cNvPr id="3" name="Rectangle 3"/>
          <p:cNvSpPr>
            <a:spLocks noChangeArrowheads="1"/>
          </p:cNvSpPr>
          <p:nvPr/>
        </p:nvSpPr>
        <p:spPr bwMode="auto">
          <a:xfrm>
            <a:off x="1476375" y="1473200"/>
            <a:ext cx="5903913" cy="369332"/>
          </a:xfrm>
          <a:prstGeom prst="rect">
            <a:avLst/>
          </a:prstGeom>
          <a:noFill/>
          <a:ln w="9525">
            <a:solidFill>
              <a:srgbClr val="FF0000"/>
            </a:solidFill>
            <a:miter lim="800000"/>
            <a:headEnd/>
            <a:tailEnd/>
          </a:ln>
        </p:spPr>
        <p:txBody>
          <a:bodyPr>
            <a:spAutoFit/>
          </a:bodyPr>
          <a:lstStyle/>
          <a:p>
            <a:pPr algn="ctr"/>
            <a:r>
              <a:rPr lang="en-US" sz="1800" b="1" dirty="0" err="1" smtClean="0">
                <a:latin typeface="Tahoma" pitchFamily="34" charset="0"/>
              </a:rPr>
              <a:t>Resolución</a:t>
            </a:r>
            <a:r>
              <a:rPr lang="en-US" sz="1800" b="1" dirty="0" smtClean="0">
                <a:latin typeface="Tahoma" pitchFamily="34" charset="0"/>
              </a:rPr>
              <a:t> </a:t>
            </a:r>
            <a:r>
              <a:rPr lang="en-US" sz="1800" b="1" dirty="0" err="1" smtClean="0">
                <a:latin typeface="Tahoma" pitchFamily="34" charset="0"/>
              </a:rPr>
              <a:t>Trabajo</a:t>
            </a:r>
            <a:r>
              <a:rPr lang="en-US" sz="1800" b="1" dirty="0" smtClean="0">
                <a:latin typeface="Tahoma" pitchFamily="34" charset="0"/>
              </a:rPr>
              <a:t> </a:t>
            </a:r>
            <a:r>
              <a:rPr lang="en-US" sz="1800" b="1" dirty="0" err="1" smtClean="0">
                <a:latin typeface="Tahoma" pitchFamily="34" charset="0"/>
              </a:rPr>
              <a:t>Práctico</a:t>
            </a:r>
            <a:endParaRPr lang="en-US" sz="1800" b="1" dirty="0">
              <a:latin typeface="Tahoma" pitchFamily="34" charset="0"/>
            </a:endParaRPr>
          </a:p>
        </p:txBody>
      </p:sp>
      <p:pic>
        <p:nvPicPr>
          <p:cNvPr id="4" name="Picture 4" descr="Viñeta roja"/>
          <p:cNvPicPr>
            <a:picLocks noChangeAspect="1" noChangeArrowheads="1"/>
          </p:cNvPicPr>
          <p:nvPr/>
        </p:nvPicPr>
        <p:blipFill>
          <a:blip r:embed="rId2" cstate="print"/>
          <a:srcRect/>
          <a:stretch>
            <a:fillRect/>
          </a:stretch>
        </p:blipFill>
        <p:spPr bwMode="auto">
          <a:xfrm>
            <a:off x="1571604" y="1643050"/>
            <a:ext cx="323850" cy="360362"/>
          </a:xfrm>
          <a:prstGeom prst="rect">
            <a:avLst/>
          </a:prstGeom>
          <a:noFill/>
          <a:ln w="9525">
            <a:noFill/>
            <a:miter lim="800000"/>
            <a:headEnd/>
            <a:tailEnd/>
          </a:ln>
        </p:spPr>
      </p:pic>
      <p:pic>
        <p:nvPicPr>
          <p:cNvPr id="5" name="Picture 10" descr="MEMBRETE Carátula power"/>
          <p:cNvPicPr>
            <a:picLocks noChangeAspect="1" noChangeArrowheads="1"/>
          </p:cNvPicPr>
          <p:nvPr/>
        </p:nvPicPr>
        <p:blipFill>
          <a:blip r:embed="rId3" cstate="print"/>
          <a:srcRect/>
          <a:stretch>
            <a:fillRect/>
          </a:stretch>
        </p:blipFill>
        <p:spPr bwMode="auto">
          <a:xfrm>
            <a:off x="609600" y="454025"/>
            <a:ext cx="7916863" cy="841375"/>
          </a:xfrm>
          <a:prstGeom prst="rect">
            <a:avLst/>
          </a:prstGeom>
          <a:noFill/>
          <a:ln w="9525">
            <a:noFill/>
            <a:miter lim="800000"/>
            <a:headEnd/>
            <a:tailEnd/>
          </a:ln>
        </p:spPr>
      </p:pic>
      <p:sp>
        <p:nvSpPr>
          <p:cNvPr id="6" name="Text Box 12"/>
          <p:cNvSpPr txBox="1">
            <a:spLocks noChangeArrowheads="1"/>
          </p:cNvSpPr>
          <p:nvPr/>
        </p:nvSpPr>
        <p:spPr bwMode="auto">
          <a:xfrm>
            <a:off x="1752600" y="730250"/>
            <a:ext cx="4114800" cy="396875"/>
          </a:xfrm>
          <a:prstGeom prst="rect">
            <a:avLst/>
          </a:prstGeom>
          <a:solidFill>
            <a:srgbClr val="939393"/>
          </a:solidFill>
          <a:ln w="9525">
            <a:noFill/>
            <a:miter lim="800000"/>
            <a:headEnd/>
            <a:tailEnd/>
          </a:ln>
        </p:spPr>
        <p:txBody>
          <a:bodyPr>
            <a:spAutoFit/>
          </a:bodyPr>
          <a:lstStyle/>
          <a:p>
            <a:pPr algn="ctr">
              <a:spcBef>
                <a:spcPct val="50000"/>
              </a:spcBef>
            </a:pPr>
            <a:r>
              <a:rPr lang="es-AR" sz="2000" b="1">
                <a:solidFill>
                  <a:schemeClr val="bg1"/>
                </a:solidFill>
                <a:latin typeface="Tahoma" pitchFamily="34" charset="0"/>
              </a:rPr>
              <a:t>Presentación Técnica</a:t>
            </a:r>
            <a:endParaRPr lang="es-ES" sz="2000" b="1">
              <a:solidFill>
                <a:schemeClr val="bg1"/>
              </a:solidFill>
              <a:latin typeface="Tahoma" pitchFamily="34"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3" descr="MEMBRETE Carátula power"/>
          <p:cNvPicPr>
            <a:picLocks noChangeAspect="1" noChangeArrowheads="1"/>
          </p:cNvPicPr>
          <p:nvPr/>
        </p:nvPicPr>
        <p:blipFill>
          <a:blip r:embed="rId2" cstate="print"/>
          <a:srcRect/>
          <a:stretch>
            <a:fillRect/>
          </a:stretch>
        </p:blipFill>
        <p:spPr bwMode="auto">
          <a:xfrm>
            <a:off x="615950" y="404813"/>
            <a:ext cx="7916863" cy="841375"/>
          </a:xfrm>
          <a:prstGeom prst="rect">
            <a:avLst/>
          </a:prstGeom>
          <a:noFill/>
          <a:ln w="9525">
            <a:noFill/>
            <a:miter lim="800000"/>
            <a:headEnd/>
            <a:tailEnd/>
          </a:ln>
        </p:spPr>
      </p:pic>
      <p:sp>
        <p:nvSpPr>
          <p:cNvPr id="59395" name="Text Box 4"/>
          <p:cNvSpPr txBox="1">
            <a:spLocks noChangeArrowheads="1"/>
          </p:cNvSpPr>
          <p:nvPr/>
        </p:nvSpPr>
        <p:spPr bwMode="auto">
          <a:xfrm>
            <a:off x="1752600" y="685800"/>
            <a:ext cx="4114800" cy="396875"/>
          </a:xfrm>
          <a:prstGeom prst="rect">
            <a:avLst/>
          </a:prstGeom>
          <a:solidFill>
            <a:srgbClr val="939393"/>
          </a:solidFill>
          <a:ln w="9525">
            <a:noFill/>
            <a:miter lim="800000"/>
            <a:headEnd/>
            <a:tailEnd/>
          </a:ln>
        </p:spPr>
        <p:txBody>
          <a:bodyPr>
            <a:spAutoFit/>
          </a:bodyPr>
          <a:lstStyle/>
          <a:p>
            <a:pPr algn="ctr">
              <a:spcBef>
                <a:spcPct val="50000"/>
              </a:spcBef>
            </a:pPr>
            <a:r>
              <a:rPr lang="es-AR" sz="2000" b="1">
                <a:solidFill>
                  <a:schemeClr val="bg1"/>
                </a:solidFill>
                <a:latin typeface="Tahoma" pitchFamily="34" charset="0"/>
              </a:rPr>
              <a:t>Presentación Técnica</a:t>
            </a:r>
            <a:endParaRPr lang="es-ES" sz="2000" b="1">
              <a:solidFill>
                <a:schemeClr val="bg1"/>
              </a:solidFill>
              <a:latin typeface="Tahoma" pitchFamily="34" charset="0"/>
            </a:endParaRPr>
          </a:p>
        </p:txBody>
      </p:sp>
      <p:sp>
        <p:nvSpPr>
          <p:cNvPr id="59396" name="Rectangle 5"/>
          <p:cNvSpPr>
            <a:spLocks noChangeArrowheads="1"/>
          </p:cNvSpPr>
          <p:nvPr/>
        </p:nvSpPr>
        <p:spPr bwMode="auto">
          <a:xfrm>
            <a:off x="323850" y="2438400"/>
            <a:ext cx="8534400" cy="3910013"/>
          </a:xfrm>
          <a:prstGeom prst="rect">
            <a:avLst/>
          </a:prstGeom>
          <a:noFill/>
          <a:ln w="9525">
            <a:noFill/>
            <a:miter lim="800000"/>
            <a:headEnd/>
            <a:tailEnd/>
          </a:ln>
        </p:spPr>
        <p:txBody>
          <a:bodyPr>
            <a:spAutoFit/>
          </a:bodyPr>
          <a:lstStyle/>
          <a:p>
            <a:pPr algn="ctr">
              <a:lnSpc>
                <a:spcPct val="120000"/>
              </a:lnSpc>
              <a:spcBef>
                <a:spcPct val="50000"/>
              </a:spcBef>
              <a:spcAft>
                <a:spcPct val="10000"/>
              </a:spcAft>
            </a:pPr>
            <a:r>
              <a:rPr lang="es-MX" sz="2800" b="1">
                <a:solidFill>
                  <a:srgbClr val="939393"/>
                </a:solidFill>
                <a:latin typeface="Tahoma" pitchFamily="34" charset="0"/>
              </a:rPr>
              <a:t>Muchas Gracias!</a:t>
            </a:r>
          </a:p>
          <a:p>
            <a:pPr algn="ctr">
              <a:lnSpc>
                <a:spcPct val="120000"/>
              </a:lnSpc>
              <a:spcBef>
                <a:spcPct val="50000"/>
              </a:spcBef>
              <a:spcAft>
                <a:spcPct val="10000"/>
              </a:spcAft>
            </a:pPr>
            <a:endParaRPr lang="es-MX" sz="2800" b="1">
              <a:solidFill>
                <a:srgbClr val="939393"/>
              </a:solidFill>
              <a:latin typeface="Tahoma" pitchFamily="34" charset="0"/>
            </a:endParaRPr>
          </a:p>
          <a:p>
            <a:pPr algn="ctr">
              <a:lnSpc>
                <a:spcPct val="120000"/>
              </a:lnSpc>
              <a:spcBef>
                <a:spcPct val="50000"/>
              </a:spcBef>
              <a:spcAft>
                <a:spcPct val="10000"/>
              </a:spcAft>
            </a:pPr>
            <a:r>
              <a:rPr lang="es-MX" sz="2000">
                <a:latin typeface="Tahoma" pitchFamily="34" charset="0"/>
              </a:rPr>
              <a:t>¿Preguntas? ¿Comentarios?</a:t>
            </a:r>
            <a:endParaRPr lang="es-MX" sz="1700">
              <a:latin typeface="Tahoma" pitchFamily="34" charset="0"/>
            </a:endParaRPr>
          </a:p>
          <a:p>
            <a:pPr>
              <a:spcBef>
                <a:spcPct val="50000"/>
              </a:spcBef>
            </a:pPr>
            <a:endParaRPr lang="es-MX" sz="1700">
              <a:latin typeface="Tahoma" pitchFamily="34" charset="0"/>
            </a:endParaRPr>
          </a:p>
          <a:p>
            <a:pPr>
              <a:spcBef>
                <a:spcPct val="50000"/>
              </a:spcBef>
            </a:pPr>
            <a:r>
              <a:rPr lang="es-MX" sz="1700">
                <a:latin typeface="Tahoma" pitchFamily="34" charset="0"/>
              </a:rPr>
              <a:t>						</a:t>
            </a:r>
          </a:p>
          <a:p>
            <a:pPr>
              <a:spcBef>
                <a:spcPct val="50000"/>
              </a:spcBef>
            </a:pPr>
            <a:r>
              <a:rPr lang="es-MX" sz="1700">
                <a:latin typeface="Tahoma" pitchFamily="34" charset="0"/>
              </a:rPr>
              <a:t>						Gerencia de Desarrollo </a:t>
            </a:r>
          </a:p>
          <a:p>
            <a:pPr>
              <a:spcBef>
                <a:spcPct val="50000"/>
              </a:spcBef>
            </a:pPr>
            <a:r>
              <a:rPr lang="es-MX" sz="1700">
                <a:latin typeface="Tahoma" pitchFamily="34" charset="0"/>
              </a:rPr>
              <a:t>						RH Pro – Heidt &amp; Asociados</a:t>
            </a:r>
          </a:p>
          <a:p>
            <a:pPr>
              <a:spcBef>
                <a:spcPct val="50000"/>
              </a:spcBef>
            </a:pPr>
            <a:r>
              <a:rPr lang="es-MX" sz="1700">
                <a:latin typeface="Tahoma" pitchFamily="34" charset="0"/>
              </a:rPr>
              <a:t>						</a:t>
            </a:r>
          </a:p>
        </p:txBody>
      </p:sp>
      <p:sp>
        <p:nvSpPr>
          <p:cNvPr id="59397" name="Line 6"/>
          <p:cNvSpPr>
            <a:spLocks noChangeShapeType="1"/>
          </p:cNvSpPr>
          <p:nvPr/>
        </p:nvSpPr>
        <p:spPr bwMode="auto">
          <a:xfrm>
            <a:off x="685800" y="3581400"/>
            <a:ext cx="7772400" cy="0"/>
          </a:xfrm>
          <a:prstGeom prst="line">
            <a:avLst/>
          </a:prstGeom>
          <a:noFill/>
          <a:ln w="9525">
            <a:solidFill>
              <a:schemeClr val="tx1"/>
            </a:solidFill>
            <a:prstDash val="sysDot"/>
            <a:round/>
            <a:headEnd/>
            <a:tailEnd/>
          </a:ln>
        </p:spPr>
        <p:txBody>
          <a:bodyPr/>
          <a:lstStyle/>
          <a:p>
            <a:endParaRPr lang="es-AR"/>
          </a:p>
        </p:txBody>
      </p:sp>
    </p:spTree>
  </p:cSld>
  <p:clrMapOvr>
    <a:masterClrMapping/>
  </p:clrMapOvr>
  <p:transition advClick="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971550" y="2438400"/>
            <a:ext cx="8172450" cy="4114800"/>
          </a:xfrm>
          <a:prstGeom prst="rect">
            <a:avLst/>
          </a:prstGeom>
          <a:noFill/>
          <a:ln w="9525">
            <a:noFill/>
            <a:miter lim="800000"/>
            <a:headEnd/>
            <a:tailEnd/>
          </a:ln>
        </p:spPr>
        <p:txBody>
          <a:bodyPr anchor="ctr"/>
          <a:lstStyle/>
          <a:p>
            <a:pPr marL="495300" indent="-495300">
              <a:lnSpc>
                <a:spcPct val="150000"/>
              </a:lnSpc>
              <a:spcAft>
                <a:spcPct val="10000"/>
              </a:spcAft>
            </a:pPr>
            <a:r>
              <a:rPr lang="es-MX" sz="1600" b="1">
                <a:latin typeface="Tahoma" pitchFamily="34" charset="0"/>
              </a:rPr>
              <a:t>Requiere:</a:t>
            </a:r>
          </a:p>
          <a:p>
            <a:pPr marL="495300" indent="-495300">
              <a:lnSpc>
                <a:spcPct val="150000"/>
              </a:lnSpc>
              <a:spcAft>
                <a:spcPct val="10000"/>
              </a:spcAft>
              <a:buFont typeface="Wingdings" pitchFamily="2" charset="2"/>
              <a:buNone/>
            </a:pPr>
            <a:r>
              <a:rPr lang="es-MX" sz="1600">
                <a:latin typeface="Tahoma" pitchFamily="34" charset="0"/>
              </a:rPr>
              <a:t> Servidor de Base Datos:  MS SQL-Server 2005/2008. Oracle 9/10/11G. No requiere ser dedicado.</a:t>
            </a:r>
          </a:p>
          <a:p>
            <a:pPr marL="495300" indent="-495300">
              <a:lnSpc>
                <a:spcPct val="150000"/>
              </a:lnSpc>
              <a:spcAft>
                <a:spcPct val="10000"/>
              </a:spcAft>
              <a:buFont typeface="Wingdings" pitchFamily="2" charset="2"/>
              <a:buNone/>
            </a:pPr>
            <a:r>
              <a:rPr lang="es-MX" sz="1600">
                <a:latin typeface="Tahoma" pitchFamily="34" charset="0"/>
              </a:rPr>
              <a:t> Servidor de Aplicación: W2003 ó W2008. No requiere ser dedicado.</a:t>
            </a:r>
          </a:p>
          <a:p>
            <a:pPr marL="495300" indent="-495300">
              <a:lnSpc>
                <a:spcPct val="150000"/>
              </a:lnSpc>
              <a:spcAft>
                <a:spcPct val="10000"/>
              </a:spcAft>
              <a:buFont typeface="Wingdings" pitchFamily="2" charset="2"/>
              <a:buNone/>
            </a:pPr>
            <a:r>
              <a:rPr lang="es-MX" sz="1600">
                <a:latin typeface="Tahoma" pitchFamily="34" charset="0"/>
              </a:rPr>
              <a:t> Servidor de Web: W2003 ó W2008 con Microsoft IIS</a:t>
            </a:r>
          </a:p>
          <a:p>
            <a:pPr marL="495300" indent="-495300">
              <a:lnSpc>
                <a:spcPct val="150000"/>
              </a:lnSpc>
              <a:spcAft>
                <a:spcPct val="10000"/>
              </a:spcAft>
              <a:buFont typeface="Wingdings" pitchFamily="2" charset="2"/>
              <a:buNone/>
            </a:pPr>
            <a:r>
              <a:rPr lang="es-MX" sz="1600">
                <a:latin typeface="Tahoma" pitchFamily="34" charset="0"/>
              </a:rPr>
              <a:t> PC’s con Acceso a través de Microsoft Internet Explorer 6/7/8 con LAN/WAN</a:t>
            </a:r>
          </a:p>
          <a:p>
            <a:pPr marL="495300" indent="-495300">
              <a:lnSpc>
                <a:spcPct val="150000"/>
              </a:lnSpc>
              <a:spcAft>
                <a:spcPct val="10000"/>
              </a:spcAft>
              <a:buFont typeface="Wingdings" pitchFamily="2" charset="2"/>
              <a:buNone/>
            </a:pPr>
            <a:r>
              <a:rPr lang="es-MX" sz="1600">
                <a:latin typeface="Tahoma" pitchFamily="34" charset="0"/>
              </a:rPr>
              <a:t> Consultar el documento: RH Pro X2 - HardySoft 2010.pdf</a:t>
            </a:r>
          </a:p>
          <a:p>
            <a:pPr marL="495300" indent="-495300">
              <a:lnSpc>
                <a:spcPct val="150000"/>
              </a:lnSpc>
              <a:spcAft>
                <a:spcPct val="10000"/>
              </a:spcAft>
              <a:buFont typeface="Wingdings" pitchFamily="2" charset="2"/>
              <a:buNone/>
            </a:pPr>
            <a:r>
              <a:rPr lang="es-MX" sz="1600" b="1">
                <a:latin typeface="Tahoma" pitchFamily="34" charset="0"/>
              </a:rPr>
              <a:t>Nota:</a:t>
            </a:r>
            <a:r>
              <a:rPr lang="es-MX" sz="1600">
                <a:latin typeface="Tahoma" pitchFamily="34" charset="0"/>
              </a:rPr>
              <a:t> Observar que todos los accesos a la aplicación son a través del Servidor Web desde un Navegador de Internet, lo cual implica que no se requiere ningún tipo de instalación en la PC que accede a RH Pro, sólo un Navegador con acceso al servidor WEB.</a:t>
            </a:r>
          </a:p>
          <a:p>
            <a:pPr marL="495300" indent="-495300">
              <a:lnSpc>
                <a:spcPct val="120000"/>
              </a:lnSpc>
              <a:spcAft>
                <a:spcPct val="10000"/>
              </a:spcAft>
              <a:buFont typeface="Wingdings" pitchFamily="2" charset="2"/>
              <a:buChar char="Ø"/>
            </a:pPr>
            <a:endParaRPr lang="es-MX" sz="1600">
              <a:latin typeface="Tahoma" pitchFamily="34" charset="0"/>
            </a:endParaRPr>
          </a:p>
        </p:txBody>
      </p:sp>
      <p:sp>
        <p:nvSpPr>
          <p:cNvPr id="8195" name="Rectangle 3"/>
          <p:cNvSpPr>
            <a:spLocks noChangeArrowheads="1"/>
          </p:cNvSpPr>
          <p:nvPr/>
        </p:nvSpPr>
        <p:spPr bwMode="auto">
          <a:xfrm>
            <a:off x="2124075" y="1473200"/>
            <a:ext cx="4752975" cy="431800"/>
          </a:xfrm>
          <a:prstGeom prst="rect">
            <a:avLst/>
          </a:prstGeom>
          <a:noFill/>
          <a:ln w="9525">
            <a:solidFill>
              <a:srgbClr val="FF0000"/>
            </a:solidFill>
            <a:miter lim="800000"/>
            <a:headEnd/>
            <a:tailEnd/>
          </a:ln>
        </p:spPr>
        <p:txBody>
          <a:bodyPr>
            <a:spAutoFit/>
          </a:bodyPr>
          <a:lstStyle/>
          <a:p>
            <a:pPr algn="ctr">
              <a:lnSpc>
                <a:spcPct val="120000"/>
              </a:lnSpc>
              <a:spcAft>
                <a:spcPct val="10000"/>
              </a:spcAft>
            </a:pPr>
            <a:r>
              <a:rPr lang="es-MX" sz="1800" b="1">
                <a:latin typeface="Tahoma" pitchFamily="34" charset="0"/>
              </a:rPr>
              <a:t>Arquitectura RHPro X2</a:t>
            </a:r>
          </a:p>
        </p:txBody>
      </p:sp>
      <p:pic>
        <p:nvPicPr>
          <p:cNvPr id="8196" name="Picture 4" descr="Viñeta roja"/>
          <p:cNvPicPr>
            <a:picLocks noChangeAspect="1" noChangeArrowheads="1"/>
          </p:cNvPicPr>
          <p:nvPr/>
        </p:nvPicPr>
        <p:blipFill>
          <a:blip r:embed="rId3" cstate="print"/>
          <a:srcRect/>
          <a:stretch>
            <a:fillRect/>
          </a:stretch>
        </p:blipFill>
        <p:spPr bwMode="auto">
          <a:xfrm>
            <a:off x="2411413" y="1620838"/>
            <a:ext cx="323850" cy="360362"/>
          </a:xfrm>
          <a:prstGeom prst="rect">
            <a:avLst/>
          </a:prstGeom>
          <a:noFill/>
          <a:ln w="9525">
            <a:noFill/>
            <a:miter lim="800000"/>
            <a:headEnd/>
            <a:tailEnd/>
          </a:ln>
        </p:spPr>
      </p:pic>
      <p:pic>
        <p:nvPicPr>
          <p:cNvPr id="8197" name="Picture 5" descr="Viñeta"/>
          <p:cNvPicPr>
            <a:picLocks noChangeAspect="1" noChangeArrowheads="1"/>
          </p:cNvPicPr>
          <p:nvPr/>
        </p:nvPicPr>
        <p:blipFill>
          <a:blip r:embed="rId4" cstate="print"/>
          <a:srcRect/>
          <a:stretch>
            <a:fillRect/>
          </a:stretch>
        </p:blipFill>
        <p:spPr bwMode="auto">
          <a:xfrm>
            <a:off x="755650" y="2781300"/>
            <a:ext cx="171450" cy="215900"/>
          </a:xfrm>
          <a:prstGeom prst="rect">
            <a:avLst/>
          </a:prstGeom>
          <a:noFill/>
          <a:ln w="9525">
            <a:noFill/>
            <a:miter lim="800000"/>
            <a:headEnd/>
            <a:tailEnd/>
          </a:ln>
        </p:spPr>
      </p:pic>
      <p:pic>
        <p:nvPicPr>
          <p:cNvPr id="8198" name="Picture 8" descr="MEMBRETE Carátula power"/>
          <p:cNvPicPr>
            <a:picLocks noChangeAspect="1" noChangeArrowheads="1"/>
          </p:cNvPicPr>
          <p:nvPr/>
        </p:nvPicPr>
        <p:blipFill>
          <a:blip r:embed="rId5" cstate="print"/>
          <a:srcRect/>
          <a:stretch>
            <a:fillRect/>
          </a:stretch>
        </p:blipFill>
        <p:spPr bwMode="auto">
          <a:xfrm>
            <a:off x="609600" y="454025"/>
            <a:ext cx="7916863" cy="841375"/>
          </a:xfrm>
          <a:prstGeom prst="rect">
            <a:avLst/>
          </a:prstGeom>
          <a:noFill/>
          <a:ln w="9525">
            <a:noFill/>
            <a:miter lim="800000"/>
            <a:headEnd/>
            <a:tailEnd/>
          </a:ln>
        </p:spPr>
      </p:pic>
      <p:pic>
        <p:nvPicPr>
          <p:cNvPr id="8199" name="Picture 9" descr="Viñeta"/>
          <p:cNvPicPr>
            <a:picLocks noChangeAspect="1" noChangeArrowheads="1"/>
          </p:cNvPicPr>
          <p:nvPr/>
        </p:nvPicPr>
        <p:blipFill>
          <a:blip r:embed="rId4" cstate="print"/>
          <a:srcRect/>
          <a:stretch>
            <a:fillRect/>
          </a:stretch>
        </p:blipFill>
        <p:spPr bwMode="auto">
          <a:xfrm>
            <a:off x="755650" y="3500438"/>
            <a:ext cx="171450" cy="215900"/>
          </a:xfrm>
          <a:prstGeom prst="rect">
            <a:avLst/>
          </a:prstGeom>
          <a:noFill/>
          <a:ln w="9525">
            <a:noFill/>
            <a:miter lim="800000"/>
            <a:headEnd/>
            <a:tailEnd/>
          </a:ln>
        </p:spPr>
      </p:pic>
      <p:pic>
        <p:nvPicPr>
          <p:cNvPr id="8200" name="Picture 10" descr="Viñeta"/>
          <p:cNvPicPr>
            <a:picLocks noChangeAspect="1" noChangeArrowheads="1"/>
          </p:cNvPicPr>
          <p:nvPr/>
        </p:nvPicPr>
        <p:blipFill>
          <a:blip r:embed="rId4" cstate="print"/>
          <a:srcRect/>
          <a:stretch>
            <a:fillRect/>
          </a:stretch>
        </p:blipFill>
        <p:spPr bwMode="auto">
          <a:xfrm>
            <a:off x="755650" y="3933825"/>
            <a:ext cx="171450" cy="215900"/>
          </a:xfrm>
          <a:prstGeom prst="rect">
            <a:avLst/>
          </a:prstGeom>
          <a:noFill/>
          <a:ln w="9525">
            <a:noFill/>
            <a:miter lim="800000"/>
            <a:headEnd/>
            <a:tailEnd/>
          </a:ln>
        </p:spPr>
      </p:pic>
      <p:sp>
        <p:nvSpPr>
          <p:cNvPr id="8201" name="Text Box 12"/>
          <p:cNvSpPr txBox="1">
            <a:spLocks noChangeArrowheads="1"/>
          </p:cNvSpPr>
          <p:nvPr/>
        </p:nvSpPr>
        <p:spPr bwMode="auto">
          <a:xfrm>
            <a:off x="1752600" y="730250"/>
            <a:ext cx="4114800" cy="396875"/>
          </a:xfrm>
          <a:prstGeom prst="rect">
            <a:avLst/>
          </a:prstGeom>
          <a:solidFill>
            <a:srgbClr val="939393"/>
          </a:solidFill>
          <a:ln w="9525">
            <a:noFill/>
            <a:miter lim="800000"/>
            <a:headEnd/>
            <a:tailEnd/>
          </a:ln>
        </p:spPr>
        <p:txBody>
          <a:bodyPr>
            <a:spAutoFit/>
          </a:bodyPr>
          <a:lstStyle/>
          <a:p>
            <a:pPr algn="ctr">
              <a:spcBef>
                <a:spcPct val="50000"/>
              </a:spcBef>
            </a:pPr>
            <a:r>
              <a:rPr lang="es-AR" sz="2000" b="1">
                <a:solidFill>
                  <a:schemeClr val="bg1"/>
                </a:solidFill>
                <a:latin typeface="Tahoma" pitchFamily="34" charset="0"/>
              </a:rPr>
              <a:t>Presentación Técnica</a:t>
            </a:r>
            <a:endParaRPr lang="es-ES" sz="2000" b="1">
              <a:solidFill>
                <a:schemeClr val="bg1"/>
              </a:solidFill>
              <a:latin typeface="Tahoma" pitchFamily="34" charset="0"/>
            </a:endParaRPr>
          </a:p>
        </p:txBody>
      </p:sp>
      <p:pic>
        <p:nvPicPr>
          <p:cNvPr id="8202" name="Picture 14" descr="Viñeta"/>
          <p:cNvPicPr>
            <a:picLocks noChangeAspect="1" noChangeArrowheads="1"/>
          </p:cNvPicPr>
          <p:nvPr/>
        </p:nvPicPr>
        <p:blipFill>
          <a:blip r:embed="rId4" cstate="print"/>
          <a:srcRect/>
          <a:stretch>
            <a:fillRect/>
          </a:stretch>
        </p:blipFill>
        <p:spPr bwMode="auto">
          <a:xfrm>
            <a:off x="755650" y="4365625"/>
            <a:ext cx="171450" cy="215900"/>
          </a:xfrm>
          <a:prstGeom prst="rect">
            <a:avLst/>
          </a:prstGeom>
          <a:noFill/>
          <a:ln w="9525">
            <a:noFill/>
            <a:miter lim="800000"/>
            <a:headEnd/>
            <a:tailEnd/>
          </a:ln>
        </p:spPr>
      </p:pic>
    </p:spTree>
  </p:cSld>
  <p:clrMapOvr>
    <a:masterClrMapping/>
  </p:clrMapOvr>
  <p:transition advClick="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4" descr="Viñeta roja"/>
          <p:cNvPicPr>
            <a:picLocks noChangeAspect="1" noChangeArrowheads="1"/>
          </p:cNvPicPr>
          <p:nvPr/>
        </p:nvPicPr>
        <p:blipFill>
          <a:blip r:embed="rId4" cstate="print"/>
          <a:srcRect/>
          <a:stretch>
            <a:fillRect/>
          </a:stretch>
        </p:blipFill>
        <p:spPr bwMode="auto">
          <a:xfrm>
            <a:off x="1619250" y="1700213"/>
            <a:ext cx="323850" cy="360362"/>
          </a:xfrm>
          <a:prstGeom prst="rect">
            <a:avLst/>
          </a:prstGeom>
          <a:noFill/>
          <a:ln w="9525">
            <a:noFill/>
            <a:miter lim="800000"/>
            <a:headEnd/>
            <a:tailEnd/>
          </a:ln>
        </p:spPr>
      </p:pic>
      <p:pic>
        <p:nvPicPr>
          <p:cNvPr id="1028" name="Picture 13" descr="MEMBRETE Carátula power"/>
          <p:cNvPicPr>
            <a:picLocks noChangeAspect="1" noChangeArrowheads="1"/>
          </p:cNvPicPr>
          <p:nvPr/>
        </p:nvPicPr>
        <p:blipFill>
          <a:blip r:embed="rId5" cstate="print"/>
          <a:srcRect/>
          <a:stretch>
            <a:fillRect/>
          </a:stretch>
        </p:blipFill>
        <p:spPr bwMode="auto">
          <a:xfrm>
            <a:off x="609600" y="454025"/>
            <a:ext cx="7916863" cy="841375"/>
          </a:xfrm>
          <a:prstGeom prst="rect">
            <a:avLst/>
          </a:prstGeom>
          <a:noFill/>
          <a:ln w="9525">
            <a:noFill/>
            <a:miter lim="800000"/>
            <a:headEnd/>
            <a:tailEnd/>
          </a:ln>
        </p:spPr>
      </p:pic>
      <p:sp>
        <p:nvSpPr>
          <p:cNvPr id="1029" name="Text Box 17"/>
          <p:cNvSpPr txBox="1">
            <a:spLocks noChangeArrowheads="1"/>
          </p:cNvSpPr>
          <p:nvPr/>
        </p:nvSpPr>
        <p:spPr bwMode="auto">
          <a:xfrm>
            <a:off x="1752600" y="730250"/>
            <a:ext cx="4114800" cy="396875"/>
          </a:xfrm>
          <a:prstGeom prst="rect">
            <a:avLst/>
          </a:prstGeom>
          <a:solidFill>
            <a:srgbClr val="939393"/>
          </a:solidFill>
          <a:ln w="9525">
            <a:noFill/>
            <a:miter lim="800000"/>
            <a:headEnd/>
            <a:tailEnd/>
          </a:ln>
        </p:spPr>
        <p:txBody>
          <a:bodyPr>
            <a:spAutoFit/>
          </a:bodyPr>
          <a:lstStyle/>
          <a:p>
            <a:pPr algn="ctr">
              <a:spcBef>
                <a:spcPct val="50000"/>
              </a:spcBef>
            </a:pPr>
            <a:r>
              <a:rPr lang="es-AR" sz="2000" b="1">
                <a:solidFill>
                  <a:schemeClr val="bg1"/>
                </a:solidFill>
                <a:latin typeface="Tahoma" pitchFamily="34" charset="0"/>
              </a:rPr>
              <a:t>Presentación Técnica</a:t>
            </a:r>
            <a:endParaRPr lang="es-ES" sz="2000" b="1">
              <a:solidFill>
                <a:schemeClr val="bg1"/>
              </a:solidFill>
              <a:latin typeface="Tahoma" pitchFamily="34" charset="0"/>
            </a:endParaRPr>
          </a:p>
        </p:txBody>
      </p:sp>
      <p:sp>
        <p:nvSpPr>
          <p:cNvPr id="1030" name="Rectangle 20"/>
          <p:cNvSpPr>
            <a:spLocks noChangeArrowheads="1"/>
          </p:cNvSpPr>
          <p:nvPr/>
        </p:nvSpPr>
        <p:spPr bwMode="auto">
          <a:xfrm>
            <a:off x="1403350" y="1557338"/>
            <a:ext cx="5040313" cy="431800"/>
          </a:xfrm>
          <a:prstGeom prst="rect">
            <a:avLst/>
          </a:prstGeom>
          <a:noFill/>
          <a:ln w="9525">
            <a:solidFill>
              <a:srgbClr val="FF0000"/>
            </a:solidFill>
            <a:miter lim="800000"/>
            <a:headEnd/>
            <a:tailEnd/>
          </a:ln>
        </p:spPr>
        <p:txBody>
          <a:bodyPr>
            <a:spAutoFit/>
          </a:bodyPr>
          <a:lstStyle/>
          <a:p>
            <a:pPr algn="ctr">
              <a:lnSpc>
                <a:spcPct val="120000"/>
              </a:lnSpc>
              <a:spcAft>
                <a:spcPct val="10000"/>
              </a:spcAft>
            </a:pPr>
            <a:r>
              <a:rPr lang="es-MX" sz="1800" b="1">
                <a:latin typeface="Tahoma" pitchFamily="34" charset="0"/>
              </a:rPr>
              <a:t>Arquitectura de RHPro X2</a:t>
            </a:r>
          </a:p>
        </p:txBody>
      </p:sp>
      <p:graphicFrame>
        <p:nvGraphicFramePr>
          <p:cNvPr id="1026" name="Object 21"/>
          <p:cNvGraphicFramePr>
            <a:graphicFrameLocks noChangeAspect="1"/>
          </p:cNvGraphicFramePr>
          <p:nvPr>
            <p:ph/>
          </p:nvPr>
        </p:nvGraphicFramePr>
        <p:xfrm>
          <a:off x="611188" y="2349500"/>
          <a:ext cx="7772400" cy="3824288"/>
        </p:xfrm>
        <a:graphic>
          <a:graphicData uri="http://schemas.openxmlformats.org/presentationml/2006/ole">
            <p:oleObj spid="_x0000_s1026" name="Visio" r:id="rId6" imgW="10080000" imgH="4960440" progId="Visio.Drawing.6">
              <p:embed/>
            </p:oleObj>
          </a:graphicData>
        </a:graphic>
      </p:graphicFrame>
    </p:spTree>
  </p:cSld>
  <p:clrMapOvr>
    <a:masterClrMapping/>
  </p:clrMapOvr>
  <p:transition advClick="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684213" y="1989138"/>
            <a:ext cx="8174037" cy="4608512"/>
          </a:xfrm>
          <a:prstGeom prst="rect">
            <a:avLst/>
          </a:prstGeom>
          <a:noFill/>
          <a:ln w="9525">
            <a:noFill/>
            <a:miter lim="800000"/>
            <a:headEnd/>
            <a:tailEnd/>
          </a:ln>
        </p:spPr>
        <p:txBody>
          <a:bodyPr anchor="ctr"/>
          <a:lstStyle/>
          <a:p>
            <a:pPr marL="495300" indent="-495300"/>
            <a:r>
              <a:rPr lang="es-AR" sz="1600" b="1">
                <a:latin typeface="Tahoma" pitchFamily="34" charset="0"/>
              </a:rPr>
              <a:t>Seguridad estándar:</a:t>
            </a:r>
          </a:p>
          <a:p>
            <a:pPr marL="495300" indent="-495300"/>
            <a:endParaRPr lang="es-AR" sz="1800" b="1">
              <a:latin typeface="Tahoma" pitchFamily="34" charset="0"/>
            </a:endParaRPr>
          </a:p>
          <a:p>
            <a:pPr marL="495300" indent="-495300"/>
            <a:r>
              <a:rPr lang="es-AR" sz="1600">
                <a:latin typeface="Tahoma" pitchFamily="34" charset="0"/>
              </a:rPr>
              <a:t>Esta dada por un usuario en la BD (usuario físico) y un usuario en la aplicación (usuario lógico), no solo en tablas del RHPro existirá un usuario sino que también existirá un símil en el motor de la base de datos. </a:t>
            </a:r>
            <a:br>
              <a:rPr lang="es-AR" sz="1600">
                <a:latin typeface="Tahoma" pitchFamily="34" charset="0"/>
              </a:rPr>
            </a:br>
            <a:r>
              <a:rPr lang="es-AR" sz="1600">
                <a:latin typeface="Tahoma" pitchFamily="34" charset="0"/>
              </a:rPr>
              <a:t>El password que reside en la BD se encuentra encriptado. </a:t>
            </a:r>
            <a:br>
              <a:rPr lang="es-AR" sz="1600">
                <a:latin typeface="Tahoma" pitchFamily="34" charset="0"/>
              </a:rPr>
            </a:br>
            <a:r>
              <a:rPr lang="es-AR" sz="1600">
                <a:latin typeface="Tahoma" pitchFamily="34" charset="0"/>
              </a:rPr>
              <a:t>Esta seguridad permite la aplicación de políticas de cuenta sobre los usuarios lógicos definidos en la aplicación:</a:t>
            </a:r>
          </a:p>
          <a:p>
            <a:pPr marL="495300" indent="-495300"/>
            <a:r>
              <a:rPr lang="es-AR" sz="1400">
                <a:latin typeface="Tahoma" pitchFamily="34" charset="0"/>
              </a:rPr>
              <a:t>	- Expiración de password en una cierta cantidad de días.</a:t>
            </a:r>
          </a:p>
          <a:p>
            <a:pPr marL="495300" indent="-495300"/>
            <a:r>
              <a:rPr lang="es-AR" sz="1400">
                <a:latin typeface="Tahoma" pitchFamily="34" charset="0"/>
              </a:rPr>
              <a:t> 	- Exigencia de cambio de password dada una cierta cantidad de días.</a:t>
            </a:r>
          </a:p>
          <a:p>
            <a:pPr marL="495300" indent="-495300"/>
            <a:r>
              <a:rPr lang="es-AR" sz="1400">
                <a:latin typeface="Tahoma" pitchFamily="34" charset="0"/>
              </a:rPr>
              <a:t> 	- Bloqueo de cuenta luego de una cierta cantidad de intentos.</a:t>
            </a:r>
          </a:p>
          <a:p>
            <a:pPr marL="495300" indent="-495300"/>
            <a:r>
              <a:rPr lang="es-AR" sz="1400">
                <a:latin typeface="Tahoma" pitchFamily="34" charset="0"/>
              </a:rPr>
              <a:t> 	- Bloqueo de cuenta luego de una cierta cantidad de días sin loguearse.</a:t>
            </a:r>
          </a:p>
          <a:p>
            <a:pPr marL="495300" indent="-495300"/>
            <a:r>
              <a:rPr lang="es-AR" sz="1400">
                <a:latin typeface="Tahoma" pitchFamily="34" charset="0"/>
              </a:rPr>
              <a:t> 	- Cambiar contraseña al primer logueo.</a:t>
            </a:r>
          </a:p>
          <a:p>
            <a:pPr marL="495300" indent="-495300"/>
            <a:r>
              <a:rPr lang="es-AR" sz="1400">
                <a:latin typeface="Tahoma" pitchFamily="34" charset="0"/>
              </a:rPr>
              <a:t> 	- Longitud mínima de password.</a:t>
            </a:r>
          </a:p>
          <a:p>
            <a:pPr marL="495300" indent="-495300"/>
            <a:r>
              <a:rPr lang="es-AR" sz="1400">
                <a:latin typeface="Tahoma" pitchFamily="34" charset="0"/>
              </a:rPr>
              <a:t> 	- Recordad una cierta cantidad de passwords históricas.</a:t>
            </a:r>
          </a:p>
          <a:p>
            <a:pPr marL="495300" lvl="4" indent="-495300"/>
            <a:r>
              <a:rPr lang="es-AR" sz="1400">
                <a:latin typeface="Tahoma" pitchFamily="34" charset="0"/>
              </a:rPr>
              <a:t> 	- Bloqueo de cuenta por administrador del sistema.</a:t>
            </a:r>
          </a:p>
          <a:p>
            <a:pPr marL="495300" lvl="4" indent="-495300"/>
            <a:r>
              <a:rPr lang="es-AR" sz="1600">
                <a:latin typeface="Tahoma" pitchFamily="34" charset="0"/>
              </a:rPr>
              <a:t>También permite </a:t>
            </a:r>
            <a:r>
              <a:rPr lang="es-AR" sz="1600" b="1">
                <a:latin typeface="Tahoma" pitchFamily="34" charset="0"/>
              </a:rPr>
              <a:t>ofuscación de passwords</a:t>
            </a:r>
            <a:r>
              <a:rPr lang="es-AR" sz="1600">
                <a:latin typeface="Tahoma" pitchFamily="34" charset="0"/>
              </a:rPr>
              <a:t> para evitar el acceso desde afuera de la aplicación RHPro (como por ejemplo desde un Excel).</a:t>
            </a:r>
            <a:endParaRPr lang="es-ES" sz="1600">
              <a:latin typeface="Tahoma" pitchFamily="34" charset="0"/>
            </a:endParaRPr>
          </a:p>
        </p:txBody>
      </p:sp>
      <p:sp>
        <p:nvSpPr>
          <p:cNvPr id="9219" name="Rectangle 3"/>
          <p:cNvSpPr>
            <a:spLocks noChangeArrowheads="1"/>
          </p:cNvSpPr>
          <p:nvPr/>
        </p:nvSpPr>
        <p:spPr bwMode="auto">
          <a:xfrm>
            <a:off x="2124075" y="1473200"/>
            <a:ext cx="4752975" cy="431800"/>
          </a:xfrm>
          <a:prstGeom prst="rect">
            <a:avLst/>
          </a:prstGeom>
          <a:noFill/>
          <a:ln w="9525">
            <a:solidFill>
              <a:srgbClr val="FF0000"/>
            </a:solidFill>
            <a:miter lim="800000"/>
            <a:headEnd/>
            <a:tailEnd/>
          </a:ln>
        </p:spPr>
        <p:txBody>
          <a:bodyPr>
            <a:spAutoFit/>
          </a:bodyPr>
          <a:lstStyle/>
          <a:p>
            <a:pPr algn="ctr">
              <a:lnSpc>
                <a:spcPct val="120000"/>
              </a:lnSpc>
              <a:spcAft>
                <a:spcPct val="10000"/>
              </a:spcAft>
            </a:pPr>
            <a:r>
              <a:rPr lang="es-MX" sz="1800" b="1">
                <a:latin typeface="Tahoma" pitchFamily="34" charset="0"/>
              </a:rPr>
              <a:t>Seguridad</a:t>
            </a:r>
          </a:p>
        </p:txBody>
      </p:sp>
      <p:pic>
        <p:nvPicPr>
          <p:cNvPr id="9220" name="Picture 4" descr="Viñeta roja"/>
          <p:cNvPicPr>
            <a:picLocks noChangeAspect="1" noChangeArrowheads="1"/>
          </p:cNvPicPr>
          <p:nvPr/>
        </p:nvPicPr>
        <p:blipFill>
          <a:blip r:embed="rId3" cstate="print"/>
          <a:srcRect/>
          <a:stretch>
            <a:fillRect/>
          </a:stretch>
        </p:blipFill>
        <p:spPr bwMode="auto">
          <a:xfrm>
            <a:off x="2411413" y="1620838"/>
            <a:ext cx="323850" cy="360362"/>
          </a:xfrm>
          <a:prstGeom prst="rect">
            <a:avLst/>
          </a:prstGeom>
          <a:noFill/>
          <a:ln w="9525">
            <a:noFill/>
            <a:miter lim="800000"/>
            <a:headEnd/>
            <a:tailEnd/>
          </a:ln>
        </p:spPr>
      </p:pic>
      <p:pic>
        <p:nvPicPr>
          <p:cNvPr id="9221" name="Picture 5" descr="Viñeta"/>
          <p:cNvPicPr>
            <a:picLocks noChangeAspect="1" noChangeArrowheads="1"/>
          </p:cNvPicPr>
          <p:nvPr/>
        </p:nvPicPr>
        <p:blipFill>
          <a:blip r:embed="rId4" cstate="print"/>
          <a:srcRect/>
          <a:stretch>
            <a:fillRect/>
          </a:stretch>
        </p:blipFill>
        <p:spPr bwMode="auto">
          <a:xfrm>
            <a:off x="323850" y="2276475"/>
            <a:ext cx="171450" cy="215900"/>
          </a:xfrm>
          <a:prstGeom prst="rect">
            <a:avLst/>
          </a:prstGeom>
          <a:noFill/>
          <a:ln w="9525">
            <a:noFill/>
            <a:miter lim="800000"/>
            <a:headEnd/>
            <a:tailEnd/>
          </a:ln>
        </p:spPr>
      </p:pic>
      <p:pic>
        <p:nvPicPr>
          <p:cNvPr id="9222" name="Picture 7" descr="MEMBRETE Carátula power"/>
          <p:cNvPicPr>
            <a:picLocks noChangeAspect="1" noChangeArrowheads="1"/>
          </p:cNvPicPr>
          <p:nvPr/>
        </p:nvPicPr>
        <p:blipFill>
          <a:blip r:embed="rId5" cstate="print"/>
          <a:srcRect/>
          <a:stretch>
            <a:fillRect/>
          </a:stretch>
        </p:blipFill>
        <p:spPr bwMode="auto">
          <a:xfrm>
            <a:off x="609600" y="454025"/>
            <a:ext cx="7916863" cy="841375"/>
          </a:xfrm>
          <a:prstGeom prst="rect">
            <a:avLst/>
          </a:prstGeom>
          <a:noFill/>
          <a:ln w="9525">
            <a:noFill/>
            <a:miter lim="800000"/>
            <a:headEnd/>
            <a:tailEnd/>
          </a:ln>
        </p:spPr>
      </p:pic>
      <p:sp>
        <p:nvSpPr>
          <p:cNvPr id="9223" name="Text Box 8"/>
          <p:cNvSpPr txBox="1">
            <a:spLocks noChangeArrowheads="1"/>
          </p:cNvSpPr>
          <p:nvPr/>
        </p:nvSpPr>
        <p:spPr bwMode="auto">
          <a:xfrm>
            <a:off x="1752600" y="730250"/>
            <a:ext cx="4114800" cy="396875"/>
          </a:xfrm>
          <a:prstGeom prst="rect">
            <a:avLst/>
          </a:prstGeom>
          <a:solidFill>
            <a:srgbClr val="939393"/>
          </a:solidFill>
          <a:ln w="9525">
            <a:noFill/>
            <a:miter lim="800000"/>
            <a:headEnd/>
            <a:tailEnd/>
          </a:ln>
        </p:spPr>
        <p:txBody>
          <a:bodyPr>
            <a:spAutoFit/>
          </a:bodyPr>
          <a:lstStyle/>
          <a:p>
            <a:pPr algn="ctr">
              <a:spcBef>
                <a:spcPct val="50000"/>
              </a:spcBef>
            </a:pPr>
            <a:r>
              <a:rPr lang="es-AR" sz="2000" b="1">
                <a:solidFill>
                  <a:schemeClr val="bg1"/>
                </a:solidFill>
                <a:latin typeface="Tahoma" pitchFamily="34" charset="0"/>
              </a:rPr>
              <a:t>Presentación Técnica</a:t>
            </a:r>
            <a:endParaRPr lang="es-ES" sz="2000" b="1">
              <a:solidFill>
                <a:schemeClr val="bg1"/>
              </a:solidFill>
              <a:latin typeface="Tahoma" pitchFamily="34" charset="0"/>
            </a:endParaRPr>
          </a:p>
        </p:txBody>
      </p:sp>
    </p:spTree>
  </p:cSld>
  <p:clrMapOvr>
    <a:masterClrMapping/>
  </p:clrMapOvr>
  <p:transition advClick="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684213" y="1989138"/>
            <a:ext cx="8174037" cy="4608512"/>
          </a:xfrm>
          <a:prstGeom prst="rect">
            <a:avLst/>
          </a:prstGeom>
          <a:noFill/>
          <a:ln w="9525">
            <a:noFill/>
            <a:miter lim="800000"/>
            <a:headEnd/>
            <a:tailEnd/>
          </a:ln>
        </p:spPr>
        <p:txBody>
          <a:bodyPr anchor="ctr"/>
          <a:lstStyle/>
          <a:p>
            <a:pPr marL="495300" indent="-495300"/>
            <a:r>
              <a:rPr lang="es-AR" sz="1600" b="1">
                <a:latin typeface="Tahoma" pitchFamily="34" charset="0"/>
              </a:rPr>
              <a:t>Seguridad integrada de Windows:</a:t>
            </a:r>
          </a:p>
          <a:p>
            <a:pPr marL="495300" indent="-495300"/>
            <a:endParaRPr lang="es-AR" sz="1600">
              <a:latin typeface="Tahoma" pitchFamily="34" charset="0"/>
            </a:endParaRPr>
          </a:p>
          <a:p>
            <a:pPr marL="495300" indent="-495300"/>
            <a:r>
              <a:rPr lang="es-AR" sz="1600">
                <a:latin typeface="Tahoma" pitchFamily="34" charset="0"/>
              </a:rPr>
              <a:t>Integra las tres capas del sistema con </a:t>
            </a:r>
            <a:r>
              <a:rPr lang="es-AR" sz="1600" b="1">
                <a:latin typeface="Tahoma" pitchFamily="34" charset="0"/>
              </a:rPr>
              <a:t>Active Directory</a:t>
            </a:r>
            <a:r>
              <a:rPr lang="es-AR" sz="1600">
                <a:latin typeface="Tahoma" pitchFamily="34" charset="0"/>
              </a:rPr>
              <a:t>. </a:t>
            </a:r>
          </a:p>
          <a:p>
            <a:pPr marL="495300" indent="-495300"/>
            <a:r>
              <a:rPr lang="es-AR" sz="1600">
                <a:latin typeface="Tahoma" pitchFamily="34" charset="0"/>
              </a:rPr>
              <a:t>Los usuarios físicos son los del Active Directory mientras que los usuarios lógicos de RHPro solo guardan el iduser y no la password ya que la administración completa de políticas de cuenta del usuario se realiza a través del sistema operativo. </a:t>
            </a:r>
          </a:p>
          <a:p>
            <a:pPr marL="495300" indent="-495300"/>
            <a:r>
              <a:rPr lang="es-AR" sz="1600">
                <a:latin typeface="Tahoma" pitchFamily="34" charset="0"/>
              </a:rPr>
              <a:t>En Active Directory se puede definir un grupo de acceso a RHPro y asociar el mismo al motor de base de datos, de manera tal que cada usuario nuevo de RHPro solo se debe dar de alta lógicamente en el sistema y agregarlo al grupo de Active Directory, simplificando el mantenimiento de usuarios.</a:t>
            </a:r>
          </a:p>
          <a:p>
            <a:pPr marL="495300" indent="-495300"/>
            <a:r>
              <a:rPr lang="es-AR" sz="1600">
                <a:latin typeface="Tahoma" pitchFamily="34" charset="0"/>
              </a:rPr>
              <a:t>El usuario RHPro accede al sistema sin tener que loguearse al mismo ya que toma las credenciales de red.</a:t>
            </a:r>
          </a:p>
          <a:p>
            <a:pPr marL="495300" indent="-495300"/>
            <a:r>
              <a:rPr lang="es-AR" sz="1600">
                <a:latin typeface="Tahoma" pitchFamily="34" charset="0"/>
              </a:rPr>
              <a:t>Scope de seguridad integrada de Windows: Motor SQL-SERVER</a:t>
            </a:r>
          </a:p>
          <a:p>
            <a:pPr marL="495300" indent="-495300"/>
            <a:endParaRPr lang="es-ES" sz="1600">
              <a:latin typeface="Tahoma" pitchFamily="34" charset="0"/>
            </a:endParaRPr>
          </a:p>
        </p:txBody>
      </p:sp>
      <p:sp>
        <p:nvSpPr>
          <p:cNvPr id="10243" name="Rectangle 3"/>
          <p:cNvSpPr>
            <a:spLocks noChangeArrowheads="1"/>
          </p:cNvSpPr>
          <p:nvPr/>
        </p:nvSpPr>
        <p:spPr bwMode="auto">
          <a:xfrm>
            <a:off x="2124075" y="1473200"/>
            <a:ext cx="4752975" cy="431800"/>
          </a:xfrm>
          <a:prstGeom prst="rect">
            <a:avLst/>
          </a:prstGeom>
          <a:noFill/>
          <a:ln w="9525">
            <a:solidFill>
              <a:srgbClr val="FF0000"/>
            </a:solidFill>
            <a:miter lim="800000"/>
            <a:headEnd/>
            <a:tailEnd/>
          </a:ln>
        </p:spPr>
        <p:txBody>
          <a:bodyPr>
            <a:spAutoFit/>
          </a:bodyPr>
          <a:lstStyle/>
          <a:p>
            <a:pPr algn="ctr">
              <a:lnSpc>
                <a:spcPct val="120000"/>
              </a:lnSpc>
              <a:spcAft>
                <a:spcPct val="10000"/>
              </a:spcAft>
            </a:pPr>
            <a:r>
              <a:rPr lang="es-MX" sz="1800" b="1">
                <a:latin typeface="Tahoma" pitchFamily="34" charset="0"/>
              </a:rPr>
              <a:t>Seguridad</a:t>
            </a:r>
          </a:p>
        </p:txBody>
      </p:sp>
      <p:pic>
        <p:nvPicPr>
          <p:cNvPr id="10244" name="Picture 4" descr="Viñeta roja"/>
          <p:cNvPicPr>
            <a:picLocks noChangeAspect="1" noChangeArrowheads="1"/>
          </p:cNvPicPr>
          <p:nvPr/>
        </p:nvPicPr>
        <p:blipFill>
          <a:blip r:embed="rId3" cstate="print"/>
          <a:srcRect/>
          <a:stretch>
            <a:fillRect/>
          </a:stretch>
        </p:blipFill>
        <p:spPr bwMode="auto">
          <a:xfrm>
            <a:off x="2411413" y="1620838"/>
            <a:ext cx="323850" cy="360362"/>
          </a:xfrm>
          <a:prstGeom prst="rect">
            <a:avLst/>
          </a:prstGeom>
          <a:noFill/>
          <a:ln w="9525">
            <a:noFill/>
            <a:miter lim="800000"/>
            <a:headEnd/>
            <a:tailEnd/>
          </a:ln>
        </p:spPr>
      </p:pic>
      <p:pic>
        <p:nvPicPr>
          <p:cNvPr id="10245" name="Picture 5" descr="Viñeta"/>
          <p:cNvPicPr>
            <a:picLocks noChangeAspect="1" noChangeArrowheads="1"/>
          </p:cNvPicPr>
          <p:nvPr/>
        </p:nvPicPr>
        <p:blipFill>
          <a:blip r:embed="rId4" cstate="print"/>
          <a:srcRect/>
          <a:stretch>
            <a:fillRect/>
          </a:stretch>
        </p:blipFill>
        <p:spPr bwMode="auto">
          <a:xfrm>
            <a:off x="395288" y="2565400"/>
            <a:ext cx="171450" cy="215900"/>
          </a:xfrm>
          <a:prstGeom prst="rect">
            <a:avLst/>
          </a:prstGeom>
          <a:noFill/>
          <a:ln w="9525">
            <a:noFill/>
            <a:miter lim="800000"/>
            <a:headEnd/>
            <a:tailEnd/>
          </a:ln>
        </p:spPr>
      </p:pic>
      <p:pic>
        <p:nvPicPr>
          <p:cNvPr id="10246" name="Picture 6" descr="MEMBRETE Carátula power"/>
          <p:cNvPicPr>
            <a:picLocks noChangeAspect="1" noChangeArrowheads="1"/>
          </p:cNvPicPr>
          <p:nvPr/>
        </p:nvPicPr>
        <p:blipFill>
          <a:blip r:embed="rId5" cstate="print"/>
          <a:srcRect/>
          <a:stretch>
            <a:fillRect/>
          </a:stretch>
        </p:blipFill>
        <p:spPr bwMode="auto">
          <a:xfrm>
            <a:off x="609600" y="454025"/>
            <a:ext cx="7916863" cy="841375"/>
          </a:xfrm>
          <a:prstGeom prst="rect">
            <a:avLst/>
          </a:prstGeom>
          <a:noFill/>
          <a:ln w="9525">
            <a:noFill/>
            <a:miter lim="800000"/>
            <a:headEnd/>
            <a:tailEnd/>
          </a:ln>
        </p:spPr>
      </p:pic>
      <p:sp>
        <p:nvSpPr>
          <p:cNvPr id="10247" name="Text Box 7"/>
          <p:cNvSpPr txBox="1">
            <a:spLocks noChangeArrowheads="1"/>
          </p:cNvSpPr>
          <p:nvPr/>
        </p:nvSpPr>
        <p:spPr bwMode="auto">
          <a:xfrm>
            <a:off x="1752600" y="730250"/>
            <a:ext cx="4114800" cy="396875"/>
          </a:xfrm>
          <a:prstGeom prst="rect">
            <a:avLst/>
          </a:prstGeom>
          <a:solidFill>
            <a:srgbClr val="939393"/>
          </a:solidFill>
          <a:ln w="9525">
            <a:noFill/>
            <a:miter lim="800000"/>
            <a:headEnd/>
            <a:tailEnd/>
          </a:ln>
        </p:spPr>
        <p:txBody>
          <a:bodyPr>
            <a:spAutoFit/>
          </a:bodyPr>
          <a:lstStyle/>
          <a:p>
            <a:pPr algn="ctr">
              <a:spcBef>
                <a:spcPct val="50000"/>
              </a:spcBef>
            </a:pPr>
            <a:r>
              <a:rPr lang="es-AR" sz="2000" b="1">
                <a:solidFill>
                  <a:schemeClr val="bg1"/>
                </a:solidFill>
                <a:latin typeface="Tahoma" pitchFamily="34" charset="0"/>
              </a:rPr>
              <a:t>Presentación Técnica</a:t>
            </a:r>
            <a:endParaRPr lang="es-ES" sz="2000" b="1">
              <a:solidFill>
                <a:schemeClr val="bg1"/>
              </a:solidFill>
              <a:latin typeface="Tahoma" pitchFamily="34" charset="0"/>
            </a:endParaRPr>
          </a:p>
        </p:txBody>
      </p:sp>
    </p:spTree>
  </p:cSld>
  <p:clrMapOvr>
    <a:masterClrMapping/>
  </p:clrMapOvr>
  <p:transition advClick="0"/>
  <p:timing>
    <p:tnLst>
      <p:par>
        <p:cTn id="1" dur="indefinite" restart="never" nodeType="tmRoot"/>
      </p:par>
    </p:tnLst>
  </p:timing>
</p:sld>
</file>

<file path=ppt/theme/theme1.xml><?xml version="1.0" encoding="utf-8"?>
<a:theme xmlns:a="http://schemas.openxmlformats.org/drawingml/2006/main" name="Diseño predeterminado">
  <a:themeElements>
    <a:clrScheme name="Diseño predeterminado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iseño predeterminado">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iseño predeterminado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iseño predeterminado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2999</TotalTime>
  <Words>5270</Words>
  <Application>Microsoft Office PowerPoint</Application>
  <PresentationFormat>Presentación en pantalla (4:3)</PresentationFormat>
  <Paragraphs>667</Paragraphs>
  <Slides>59</Slides>
  <Notes>53</Notes>
  <HiddenSlides>0</HiddenSlides>
  <MMClips>0</MMClips>
  <ScaleCrop>false</ScaleCrop>
  <HeadingPairs>
    <vt:vector size="8" baseType="variant">
      <vt:variant>
        <vt:lpstr>Fuentes usadas</vt:lpstr>
      </vt:variant>
      <vt:variant>
        <vt:i4>5</vt:i4>
      </vt:variant>
      <vt:variant>
        <vt:lpstr>Tema</vt:lpstr>
      </vt:variant>
      <vt:variant>
        <vt:i4>1</vt:i4>
      </vt:variant>
      <vt:variant>
        <vt:lpstr>Servidores OLE incrustados</vt:lpstr>
      </vt:variant>
      <vt:variant>
        <vt:i4>1</vt:i4>
      </vt:variant>
      <vt:variant>
        <vt:lpstr>Títulos de diapositiva</vt:lpstr>
      </vt:variant>
      <vt:variant>
        <vt:i4>59</vt:i4>
      </vt:variant>
    </vt:vector>
  </HeadingPairs>
  <TitlesOfParts>
    <vt:vector size="66" baseType="lpstr">
      <vt:lpstr>Times New Roman</vt:lpstr>
      <vt:lpstr>Arial</vt:lpstr>
      <vt:lpstr>Tahoma</vt:lpstr>
      <vt:lpstr>Wingdings</vt:lpstr>
      <vt:lpstr>Webdings</vt:lpstr>
      <vt:lpstr>Diseño predeterminado</vt:lpstr>
      <vt:lpstr>Microsoft Visio Drawing</vt:lpstr>
      <vt:lpstr>Temario</vt:lpstr>
      <vt:lpstr> G e r e n c i a  d e  D e s a r r o l l o    2 0 1 0  A r q u i t e c t u r a ,  T e c n o l o g í a  y  M o d e l o   d e   D a t o s (ADP / LIQ / AUD) d e   R H   P r o   X 2 </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Diapositiva 14</vt:lpstr>
      <vt:lpstr>Diapositiva 15</vt:lpstr>
      <vt:lpstr>Diapositiva 16</vt:lpstr>
      <vt:lpstr>Diapositiva 17</vt:lpstr>
      <vt:lpstr>Diapositiva 18</vt:lpstr>
      <vt:lpstr>Diapositiva 19</vt:lpstr>
      <vt:lpstr>Diapositiva 20</vt:lpstr>
      <vt:lpstr>Diapositiva 21</vt:lpstr>
      <vt:lpstr>Diapositiva 22</vt:lpstr>
      <vt:lpstr>Diapositiva 23</vt:lpstr>
      <vt:lpstr>Diapositiva 24</vt:lpstr>
      <vt:lpstr>Diapositiva 25</vt:lpstr>
      <vt:lpstr>Diapositiva 26</vt:lpstr>
      <vt:lpstr>Diapositiva 27</vt:lpstr>
      <vt:lpstr>Diapositiva 28</vt:lpstr>
      <vt:lpstr>Diapositiva 29</vt:lpstr>
      <vt:lpstr>Diapositiva 30</vt:lpstr>
      <vt:lpstr>Diapositiva 31</vt:lpstr>
      <vt:lpstr>Diapositiva 32</vt:lpstr>
      <vt:lpstr>Diapositiva 33</vt:lpstr>
      <vt:lpstr>Diapositiva 34</vt:lpstr>
      <vt:lpstr>Diapositiva 35</vt:lpstr>
      <vt:lpstr>Diapositiva 36</vt:lpstr>
      <vt:lpstr>Diapositiva 37</vt:lpstr>
      <vt:lpstr>Diapositiva 38</vt:lpstr>
      <vt:lpstr>Diapositiva 39</vt:lpstr>
      <vt:lpstr>Diapositiva 40</vt:lpstr>
      <vt:lpstr>Diapositiva 41</vt:lpstr>
      <vt:lpstr>Diapositiva 42</vt:lpstr>
      <vt:lpstr>Diapositiva 43</vt:lpstr>
      <vt:lpstr>Diapositiva 44</vt:lpstr>
      <vt:lpstr>Diapositiva 45</vt:lpstr>
      <vt:lpstr>Diapositiva 46</vt:lpstr>
      <vt:lpstr>Diapositiva 47</vt:lpstr>
      <vt:lpstr>Diapositiva 48</vt:lpstr>
      <vt:lpstr>Diapositiva 49</vt:lpstr>
      <vt:lpstr>Diapositiva 50</vt:lpstr>
      <vt:lpstr>Diapositiva 51</vt:lpstr>
      <vt:lpstr>Diapositiva 52</vt:lpstr>
      <vt:lpstr>Diapositiva 53</vt:lpstr>
      <vt:lpstr>Diapositiva 54</vt:lpstr>
      <vt:lpstr>Diapositiva 55</vt:lpstr>
      <vt:lpstr>Diapositiva 56</vt:lpstr>
      <vt:lpstr>Diapositiva 57</vt:lpstr>
      <vt:lpstr>Diapositiva 58</vt:lpstr>
      <vt:lpstr>Diapositiva 59</vt:lpstr>
    </vt:vector>
  </TitlesOfParts>
  <Company>Heidt &amp; Asociados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 s t a   p r e s e n t a c i ó n   n o s   p e r m i t i r á  v i s u a l i z a r  l a s  p r i n c i p a l e s   F u n c i o n a l i d a d e s ,  l a  T e c n o l o g í a  y  l a  M e t o d o l o g í a  d e  I m p l e m e n t a c i ó n</dc:title>
  <dc:creator>cbalboa</dc:creator>
  <cp:lastModifiedBy>mbreglia</cp:lastModifiedBy>
  <cp:revision>232</cp:revision>
  <dcterms:created xsi:type="dcterms:W3CDTF">2007-06-07T14:49:19Z</dcterms:created>
  <dcterms:modified xsi:type="dcterms:W3CDTF">2010-06-09T14:52:29Z</dcterms:modified>
</cp:coreProperties>
</file>