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1"/>
  </p:handoutMasterIdLst>
  <p:sldIdLst>
    <p:sldId id="260" r:id="rId3"/>
    <p:sldId id="257" r:id="rId5"/>
    <p:sldId id="315" r:id="rId6"/>
    <p:sldId id="326" r:id="rId7"/>
    <p:sldId id="404" r:id="rId8"/>
    <p:sldId id="405" r:id="rId9"/>
    <p:sldId id="285" r:id="rId10"/>
    <p:sldId id="406" r:id="rId11"/>
    <p:sldId id="408" r:id="rId12"/>
    <p:sldId id="407" r:id="rId13"/>
    <p:sldId id="410" r:id="rId14"/>
    <p:sldId id="411" r:id="rId15"/>
    <p:sldId id="412" r:id="rId16"/>
    <p:sldId id="413" r:id="rId17"/>
    <p:sldId id="41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0" r:id="rId34"/>
    <p:sldId id="464" r:id="rId35"/>
    <p:sldId id="465" r:id="rId36"/>
    <p:sldId id="348" r:id="rId37"/>
    <p:sldId id="466" r:id="rId38"/>
    <p:sldId id="467" r:id="rId39"/>
    <p:sldId id="468" r:id="rId40"/>
    <p:sldId id="469" r:id="rId41"/>
    <p:sldId id="470" r:id="rId42"/>
    <p:sldId id="471" r:id="rId43"/>
    <p:sldId id="472" r:id="rId44"/>
    <p:sldId id="473" r:id="rId45"/>
    <p:sldId id="474" r:id="rId46"/>
    <p:sldId id="475" r:id="rId47"/>
    <p:sldId id="478" r:id="rId48"/>
    <p:sldId id="479" r:id="rId49"/>
    <p:sldId id="265" r:id="rId50"/>
  </p:sldIdLst>
  <p:sldSz cx="18288000" cy="10288270"/>
  <p:notesSz cx="6858000" cy="9144000"/>
  <p:custDataLst>
    <p:tags r:id="rId5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39"/>
    <a:srgbClr val="4F75AF"/>
    <a:srgbClr val="81B4E0"/>
    <a:srgbClr val="DCEAF6"/>
    <a:srgbClr val="2B2E30"/>
    <a:srgbClr val="B44C39"/>
    <a:srgbClr val="477BAF"/>
    <a:srgbClr val="FCF7F0"/>
    <a:srgbClr val="2E3C6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/>
    <p:restoredTop sz="94660"/>
  </p:normalViewPr>
  <p:slideViewPr>
    <p:cSldViewPr snapToGrid="0" showGuides="1">
      <p:cViewPr varScale="1">
        <p:scale>
          <a:sx n="70" d="100"/>
          <a:sy n="70" d="100"/>
        </p:scale>
        <p:origin x="185" y="27"/>
      </p:cViewPr>
      <p:guideLst>
        <p:guide orient="horz" pos="3107"/>
        <p:guide pos="57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gs" Target="tags/tag195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8200" y="1371840"/>
            <a:ext cx="14698800" cy="385627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9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8200" y="5341534"/>
            <a:ext cx="14698800" cy="2208986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3600" spc="2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8035" indent="0" algn="ctr">
              <a:buNone/>
              <a:defRPr sz="2400"/>
            </a:lvl4pPr>
            <a:lvl5pPr marL="2743835" indent="0" algn="ctr">
              <a:buNone/>
              <a:defRPr sz="2400"/>
            </a:lvl5pPr>
            <a:lvl6pPr marL="3429635" indent="0" algn="ctr">
              <a:buNone/>
              <a:defRPr sz="2400"/>
            </a:lvl6pPr>
            <a:lvl7pPr marL="4115435" indent="0" algn="ctr">
              <a:buNone/>
              <a:defRPr sz="2400"/>
            </a:lvl7pPr>
            <a:lvl8pPr marL="4801235" indent="0" algn="ctr">
              <a:buNone/>
              <a:defRPr sz="2400"/>
            </a:lvl8pPr>
            <a:lvl9pPr marL="5487670" indent="0" algn="ctr">
              <a:buNone/>
              <a:defRPr sz="24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12600" y="1161203"/>
            <a:ext cx="16459200" cy="8225639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8200" y="3726652"/>
            <a:ext cx="14698800" cy="1528467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9000"/>
            </a:lvl1pPr>
          </a:lstStyle>
          <a:p>
            <a:pPr lvl="0" fontAlgn="auto"/>
            <a:r>
              <a:rPr lang="zh-CN" altLang="en-US" strike="noStrike" noProof="1"/>
              <a:t>单击此处编辑标题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798200" y="5341534"/>
            <a:ext cx="14698800" cy="707524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3600" spc="200"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00" y="912760"/>
            <a:ext cx="16453800" cy="105858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600" y="2235991"/>
            <a:ext cx="16453800" cy="7140049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86200" y="5773610"/>
            <a:ext cx="11653200" cy="1150401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6600"/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986200" y="6924011"/>
            <a:ext cx="11653200" cy="130162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80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8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6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54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12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76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00" y="912760"/>
            <a:ext cx="16453800" cy="105858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600" y="2252194"/>
            <a:ext cx="7765200" cy="7123846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617400" y="2252194"/>
            <a:ext cx="7765200" cy="7123846"/>
          </a:xfrm>
        </p:spPr>
        <p:txBody>
          <a:bodyPr lIns="90000" tIns="46800" rIns="90000" bIns="4680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00" y="912760"/>
            <a:ext cx="16453800" cy="105858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12600" y="2144175"/>
            <a:ext cx="8013600" cy="5725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8035" indent="0">
              <a:buNone/>
              <a:defRPr sz="2400" b="1"/>
            </a:lvl4pPr>
            <a:lvl5pPr marL="2743835" indent="0">
              <a:buNone/>
              <a:defRPr sz="2400" b="1"/>
            </a:lvl5pPr>
            <a:lvl6pPr marL="3429635" indent="0">
              <a:buNone/>
              <a:defRPr sz="2400" b="1"/>
            </a:lvl6pPr>
            <a:lvl7pPr marL="4115435" indent="0">
              <a:buNone/>
              <a:defRPr sz="2400" b="1"/>
            </a:lvl7pPr>
            <a:lvl8pPr marL="4801235" indent="0">
              <a:buNone/>
              <a:defRPr sz="2400" b="1"/>
            </a:lvl8pPr>
            <a:lvl9pPr marL="5487670" indent="0">
              <a:buNone/>
              <a:defRPr sz="24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2600" y="2781487"/>
            <a:ext cx="8013600" cy="6594553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9353625" y="2132967"/>
            <a:ext cx="8013600" cy="5725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8035" indent="0">
              <a:buNone/>
              <a:defRPr sz="2400" b="1"/>
            </a:lvl4pPr>
            <a:lvl5pPr marL="2743835" indent="0">
              <a:buNone/>
              <a:defRPr sz="2400" b="1"/>
            </a:lvl5pPr>
            <a:lvl6pPr marL="3429635" indent="0">
              <a:buNone/>
              <a:defRPr sz="2400" b="1"/>
            </a:lvl6pPr>
            <a:lvl7pPr marL="4115435" indent="0">
              <a:buNone/>
              <a:defRPr sz="2400" b="1"/>
            </a:lvl7pPr>
            <a:lvl8pPr marL="4801235" indent="0">
              <a:buNone/>
              <a:defRPr sz="2400" b="1"/>
            </a:lvl8pPr>
            <a:lvl9pPr marL="5487670" indent="0">
              <a:buNone/>
              <a:defRPr sz="24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353625" y="2781487"/>
            <a:ext cx="8013600" cy="6594553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00" y="912760"/>
            <a:ext cx="16453800" cy="105858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2600" y="2333208"/>
            <a:ext cx="7849616" cy="691320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400"/>
            </a:lvl1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525600" y="2333208"/>
            <a:ext cx="7840800" cy="691320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400"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5352200" y="1371840"/>
            <a:ext cx="1566000" cy="754512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4200"/>
            </a:lvl1pPr>
          </a:lstStyle>
          <a:p>
            <a:pPr lvl="0" fontAlgn="auto"/>
            <a:r>
              <a:rPr lang="zh-CN" altLang="en-US" strike="noStrike" noProof="1"/>
              <a:t>单击此处编辑标题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1600" y="1371840"/>
            <a:ext cx="13753800" cy="7545120"/>
          </a:xfrm>
        </p:spPr>
        <p:txBody>
          <a:bodyPr vert="eaVert" lIns="46800" tIns="46800" rIns="46800" bIns="46800"/>
          <a:lstStyle>
            <a:lvl1pPr marL="342900" indent="-342900">
              <a:spcAft>
                <a:spcPts val="1000"/>
              </a:spcAft>
              <a:defRPr spc="300"/>
            </a:lvl1pPr>
            <a:lvl2pPr marL="1028700" indent="-342900">
              <a:defRPr spc="300"/>
            </a:lvl2pPr>
            <a:lvl3pPr marL="1714500" indent="-342900">
              <a:defRPr spc="300"/>
            </a:lvl3pPr>
            <a:lvl4pPr marL="2400935" indent="-342900">
              <a:defRPr spc="300"/>
            </a:lvl4pPr>
            <a:lvl5pPr marL="3086735" indent="-342900">
              <a:defRPr spc="300"/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5.xml"/><Relationship Id="rId15" Type="http://schemas.openxmlformats.org/officeDocument/2006/relationships/tags" Target="../tags/tag4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912020" y="912179"/>
            <a:ext cx="16454438" cy="1059841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912020" y="2236386"/>
            <a:ext cx="16454438" cy="7140236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919163" y="9474270"/>
            <a:ext cx="4048125" cy="473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6174582" y="9474270"/>
            <a:ext cx="5938838" cy="473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3315950" y="9474270"/>
            <a:ext cx="4050507" cy="473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1371600" rtl="0" eaLnBrk="1" fontAlgn="auto" latinLnBrk="0" hangingPunct="1">
        <a:lnSpc>
          <a:spcPct val="100000"/>
        </a:lnSpc>
        <a:spcBef>
          <a:spcPct val="0"/>
        </a:spcBef>
        <a:buNone/>
        <a:defRPr sz="54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27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028700" indent="-342900" algn="l" defTabSz="13716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2414905" algn="l"/>
          <a:tab pos="2414905" algn="l"/>
          <a:tab pos="2414905" algn="l"/>
          <a:tab pos="2414905" algn="l"/>
        </a:tabLst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714500" indent="-342900" algn="l" defTabSz="13716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2400935" indent="-342900" algn="l" defTabSz="13716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21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3086735" indent="-342900" algn="l" defTabSz="13716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1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image" Target="../media/image5.png"/><Relationship Id="rId2" Type="http://schemas.openxmlformats.org/officeDocument/2006/relationships/tags" Target="../tags/tag45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image" Target="../media/image5.png"/><Relationship Id="rId2" Type="http://schemas.openxmlformats.org/officeDocument/2006/relationships/tags" Target="../tags/tag49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image" Target="../media/image5.png"/><Relationship Id="rId2" Type="http://schemas.openxmlformats.org/officeDocument/2006/relationships/tags" Target="../tags/tag53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image" Target="../media/image5.png"/><Relationship Id="rId2" Type="http://schemas.openxmlformats.org/officeDocument/2006/relationships/tags" Target="../tags/tag5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image" Target="../media/image5.png"/><Relationship Id="rId2" Type="http://schemas.openxmlformats.org/officeDocument/2006/relationships/tags" Target="../tags/tag6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68.xml"/><Relationship Id="rId6" Type="http://schemas.openxmlformats.org/officeDocument/2006/relationships/image" Target="../media/image15.png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image" Target="../media/image5.png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5.png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5.png"/><Relationship Id="rId2" Type="http://schemas.openxmlformats.org/officeDocument/2006/relationships/tags" Target="../tags/tag73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image" Target="../media/image5.png"/><Relationship Id="rId2" Type="http://schemas.openxmlformats.org/officeDocument/2006/relationships/tags" Target="../tags/tag7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84.xml"/><Relationship Id="rId6" Type="http://schemas.openxmlformats.org/officeDocument/2006/relationships/image" Target="../media/image16.png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image" Target="../media/image5.png"/><Relationship Id="rId2" Type="http://schemas.openxmlformats.org/officeDocument/2006/relationships/tags" Target="../tags/tag8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.xml"/><Relationship Id="rId3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88.xml"/><Relationship Id="rId6" Type="http://schemas.openxmlformats.org/officeDocument/2006/relationships/image" Target="../media/image17.png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image" Target="../media/image5.png"/><Relationship Id="rId2" Type="http://schemas.openxmlformats.org/officeDocument/2006/relationships/tags" Target="../tags/tag85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92.xml"/><Relationship Id="rId6" Type="http://schemas.openxmlformats.org/officeDocument/2006/relationships/image" Target="../media/image18.png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image" Target="../media/image5.png"/><Relationship Id="rId2" Type="http://schemas.openxmlformats.org/officeDocument/2006/relationships/tags" Target="../tags/tag89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image" Target="../media/image5.png"/><Relationship Id="rId2" Type="http://schemas.openxmlformats.org/officeDocument/2006/relationships/tags" Target="../tags/tag93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image" Target="../media/image5.png"/><Relationship Id="rId2" Type="http://schemas.openxmlformats.org/officeDocument/2006/relationships/tags" Target="../tags/tag9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image" Target="../media/image5.png"/><Relationship Id="rId2" Type="http://schemas.openxmlformats.org/officeDocument/2006/relationships/tags" Target="../tags/tag101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image" Target="../media/image5.png"/><Relationship Id="rId2" Type="http://schemas.openxmlformats.org/officeDocument/2006/relationships/tags" Target="../tags/tag105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image" Target="../media/image5.png"/><Relationship Id="rId2" Type="http://schemas.openxmlformats.org/officeDocument/2006/relationships/tags" Target="../tags/tag109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5.png"/><Relationship Id="rId2" Type="http://schemas.openxmlformats.org/officeDocument/2006/relationships/tags" Target="../tags/tag113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5.png"/><Relationship Id="rId2" Type="http://schemas.openxmlformats.org/officeDocument/2006/relationships/tags" Target="../tags/tag117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5.png"/><Relationship Id="rId2" Type="http://schemas.openxmlformats.org/officeDocument/2006/relationships/tags" Target="../tags/tag12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image" Target="../media/image5.png"/><Relationship Id="rId2" Type="http://schemas.openxmlformats.org/officeDocument/2006/relationships/tags" Target="../tags/tag125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image" Target="../media/image5.png"/><Relationship Id="rId2" Type="http://schemas.openxmlformats.org/officeDocument/2006/relationships/tags" Target="../tags/tag129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image" Target="../media/image5.png"/><Relationship Id="rId2" Type="http://schemas.openxmlformats.org/officeDocument/2006/relationships/tags" Target="../tags/tag133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image" Target="../media/image5.png"/><Relationship Id="rId2" Type="http://schemas.openxmlformats.org/officeDocument/2006/relationships/tags" Target="../tags/tag13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48.xml"/><Relationship Id="rId6" Type="http://schemas.openxmlformats.org/officeDocument/2006/relationships/image" Target="../media/image19.png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image" Target="../media/image5.png"/><Relationship Id="rId2" Type="http://schemas.openxmlformats.org/officeDocument/2006/relationships/tags" Target="../tags/tag145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52.xml"/><Relationship Id="rId6" Type="http://schemas.openxmlformats.org/officeDocument/2006/relationships/image" Target="../media/image20.png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image" Target="../media/image5.png"/><Relationship Id="rId2" Type="http://schemas.openxmlformats.org/officeDocument/2006/relationships/tags" Target="../tags/tag149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56.xml"/><Relationship Id="rId6" Type="http://schemas.openxmlformats.org/officeDocument/2006/relationships/image" Target="../media/image20.png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image" Target="../media/image5.png"/><Relationship Id="rId2" Type="http://schemas.openxmlformats.org/officeDocument/2006/relationships/tags" Target="../tags/tag153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60.xml"/><Relationship Id="rId6" Type="http://schemas.openxmlformats.org/officeDocument/2006/relationships/image" Target="../media/image20.png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image" Target="../media/image5.png"/><Relationship Id="rId2" Type="http://schemas.openxmlformats.org/officeDocument/2006/relationships/tags" Target="../tags/tag15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64.xml"/><Relationship Id="rId6" Type="http://schemas.openxmlformats.org/officeDocument/2006/relationships/image" Target="../media/image21.png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image" Target="../media/image5.png"/><Relationship Id="rId2" Type="http://schemas.openxmlformats.org/officeDocument/2006/relationships/tags" Target="../tags/tag16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8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5.png"/><Relationship Id="rId2" Type="http://schemas.openxmlformats.org/officeDocument/2006/relationships/tags" Target="../tags/tag15.xml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8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68.xml"/><Relationship Id="rId6" Type="http://schemas.openxmlformats.org/officeDocument/2006/relationships/image" Target="../media/image21.png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image" Target="../media/image5.png"/><Relationship Id="rId2" Type="http://schemas.openxmlformats.org/officeDocument/2006/relationships/tags" Target="../tags/tag165.xml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9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72.xml"/><Relationship Id="rId6" Type="http://schemas.openxmlformats.org/officeDocument/2006/relationships/image" Target="../media/image21.png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image" Target="../media/image5.png"/><Relationship Id="rId2" Type="http://schemas.openxmlformats.org/officeDocument/2006/relationships/tags" Target="../tags/tag169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0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image" Target="../media/image5.png"/><Relationship Id="rId3" Type="http://schemas.openxmlformats.org/officeDocument/2006/relationships/tags" Target="../tags/tag173.xml"/><Relationship Id="rId2" Type="http://schemas.openxmlformats.org/officeDocument/2006/relationships/image" Target="../media/image3.png"/><Relationship Id="rId1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image" Target="../media/image5.png"/><Relationship Id="rId3" Type="http://schemas.openxmlformats.org/officeDocument/2006/relationships/tags" Target="../tags/tag177.xml"/><Relationship Id="rId2" Type="http://schemas.openxmlformats.org/officeDocument/2006/relationships/image" Target="../media/image3.png"/><Relationship Id="rId1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2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image" Target="../media/image5.png"/><Relationship Id="rId3" Type="http://schemas.openxmlformats.org/officeDocument/2006/relationships/tags" Target="../tags/tag181.xml"/><Relationship Id="rId2" Type="http://schemas.openxmlformats.org/officeDocument/2006/relationships/image" Target="../media/image3.png"/><Relationship Id="rId1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88.xml"/><Relationship Id="rId6" Type="http://schemas.openxmlformats.org/officeDocument/2006/relationships/image" Target="../media/image23.png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image" Target="../media/image5.png"/><Relationship Id="rId2" Type="http://schemas.openxmlformats.org/officeDocument/2006/relationships/tags" Target="../tags/tag185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92.xml"/><Relationship Id="rId6" Type="http://schemas.openxmlformats.org/officeDocument/2006/relationships/image" Target="../media/image23.png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image" Target="../media/image5.png"/><Relationship Id="rId2" Type="http://schemas.openxmlformats.org/officeDocument/2006/relationships/tags" Target="../tags/tag189.xml"/><Relationship Id="rId1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9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9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2.xml"/><Relationship Id="rId6" Type="http://schemas.openxmlformats.org/officeDocument/2006/relationships/image" Target="../media/image8.png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6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5.png"/><Relationship Id="rId2" Type="http://schemas.openxmlformats.org/officeDocument/2006/relationships/tags" Target="../tags/tag23.xml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hyperlink" Target="https://gitee.com/loongson-edu/la32r-QEMU" TargetMode="Externa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5.png"/><Relationship Id="rId21" Type="http://schemas.openxmlformats.org/officeDocument/2006/relationships/notesSlide" Target="../notesSlides/notesSlide7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9" Type="http://schemas.openxmlformats.org/officeDocument/2006/relationships/tags" Target="../tags/tag40.xml"/><Relationship Id="rId18" Type="http://schemas.openxmlformats.org/officeDocument/2006/relationships/image" Target="../media/image14.png"/><Relationship Id="rId17" Type="http://schemas.openxmlformats.org/officeDocument/2006/relationships/image" Target="../media/image13.png"/><Relationship Id="rId16" Type="http://schemas.openxmlformats.org/officeDocument/2006/relationships/image" Target="../media/image12.png"/><Relationship Id="rId15" Type="http://schemas.openxmlformats.org/officeDocument/2006/relationships/image" Target="../media/image11.png"/><Relationship Id="rId14" Type="http://schemas.openxmlformats.org/officeDocument/2006/relationships/tags" Target="../tags/tag39.xml"/><Relationship Id="rId13" Type="http://schemas.openxmlformats.org/officeDocument/2006/relationships/hyperlink" Target="https://gitee.com/loongson-edu/la32r-Linux" TargetMode="Externa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hyperlink" Target="https://gitee.com/loongson-edu/la32r-buidroot" TargetMode="Externa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5.png"/><Relationship Id="rId2" Type="http://schemas.openxmlformats.org/officeDocument/2006/relationships/tags" Target="../tags/tag4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5" y="1769110"/>
            <a:ext cx="18288000" cy="3556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3575" y="2586355"/>
            <a:ext cx="16826865" cy="2336165"/>
          </a:xfrm>
        </p:spPr>
        <p:txBody>
          <a:bodyPr vert="horz" lIns="135000" tIns="70200" rIns="135000" bIns="70200" anchor="b" anchorCtr="0">
            <a:normAutofit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b="0" kern="1200" normalizeH="0" baseline="0">
                <a:solidFill>
                  <a:schemeClr val="bg1"/>
                </a:solidFill>
                <a:latin typeface="Times New Roman" panose="02020603050405020304" charset="0"/>
                <a:ea typeface="造字工房朗倩（非商用）常规体" charset="-122"/>
                <a:cs typeface="Times New Roman" panose="02020603050405020304" charset="0"/>
              </a:rPr>
              <a:t>RBAC</a:t>
            </a:r>
            <a:r>
              <a:rPr lang="zh-CN" altLang="en-US" b="0" kern="1200" normalizeH="0" baseline="0">
                <a:solidFill>
                  <a:schemeClr val="bg1"/>
                </a:solidFill>
                <a:latin typeface="Times New Roman" panose="02020603050405020304" charset="0"/>
                <a:ea typeface="造字工房朗倩（非商用）常规体" charset="-122"/>
                <a:cs typeface="Times New Roman" panose="02020603050405020304" charset="0"/>
              </a:rPr>
              <a:t>访问控制</a:t>
            </a:r>
            <a:r>
              <a:rPr lang="zh-CN" b="0" kern="1200" normalizeH="0" baseline="0">
                <a:solidFill>
                  <a:schemeClr val="bg1"/>
                </a:solidFill>
                <a:latin typeface="Times New Roman" panose="02020603050405020304" charset="0"/>
                <a:ea typeface="造字工房朗倩（非商用）常规体" charset="-122"/>
                <a:cs typeface="Times New Roman" panose="02020603050405020304" charset="0"/>
              </a:rPr>
              <a:t>实验</a:t>
            </a:r>
            <a:br>
              <a:rPr lang="zh-CN" altLang="zh-CN" sz="6700" b="0" kern="120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4800" b="0" kern="1200" normalizeH="0" baseline="0">
                <a:ln>
                  <a:solidFill>
                    <a:schemeClr val="bg1"/>
                  </a:solidFill>
                </a:ln>
                <a:noFill/>
                <a:latin typeface="Times New Roman" panose="02020603050405020304" charset="0"/>
                <a:ea typeface="+mj-ea"/>
                <a:cs typeface="Times New Roman" panose="02020603050405020304" charset="0"/>
              </a:rPr>
              <a:t>Role-Based Access Control LSM</a:t>
            </a:r>
            <a:endParaRPr lang="en-US" altLang="zh-CN" sz="4800" b="0" kern="1200" normalizeH="0" baseline="0">
              <a:ln>
                <a:solidFill>
                  <a:schemeClr val="bg1"/>
                </a:solidFill>
              </a:ln>
              <a:noFill/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794510" y="5609590"/>
            <a:ext cx="14699615" cy="1511935"/>
          </a:xfrm>
        </p:spPr>
        <p:txBody>
          <a:bodyPr vert="horz" lIns="135000" tIns="70200" rIns="135000" bIns="70200" anchor="t" anchorCtr="0">
            <a:normAutofit/>
          </a:bodyPr>
          <a:lstStyle/>
          <a:p>
            <a:pPr defTabSz="914400">
              <a:lnSpc>
                <a:spcPct val="100000"/>
              </a:lnSpc>
              <a:buClrTx/>
              <a:buSzTx/>
            </a:pPr>
            <a:r>
              <a:rPr lang="zh-CN" altLang="en-US" kern="1200" normalizeH="0" baseline="0" dirty="0">
                <a:latin typeface="微软雅黑" panose="020B0503020204020204" charset="-122"/>
                <a:ea typeface="+mn-ea"/>
                <a:cs typeface="+mn-cs"/>
              </a:rPr>
              <a:t>郝淼</a:t>
            </a:r>
            <a:endParaRPr lang="zh-CN" altLang="en-US" kern="1200" normalizeH="0" baseline="0" dirty="0">
              <a:latin typeface="微软雅黑" panose="020B0503020204020204" charset="-122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altLang="zh-CN" dirty="0" err="1">
                <a:latin typeface="微软雅黑" panose="020B0503020204020204" charset="-122"/>
              </a:rPr>
              <a:t>2024</a:t>
            </a:r>
            <a:r>
              <a:rPr lang="en-US" altLang="zh-CN" kern="1200" normalizeH="0" baseline="0" dirty="0" err="1">
                <a:latin typeface="微软雅黑" panose="020B0503020204020204" charset="-122"/>
                <a:ea typeface="+mn-ea"/>
                <a:cs typeface="+mn-cs"/>
              </a:rPr>
              <a:t>.4</a:t>
            </a:r>
            <a:r>
              <a:rPr lang="en-US" altLang="zh-CN" kern="1200" normalizeH="0" baseline="0">
                <a:latin typeface="微软雅黑" panose="020B0503020204020204" charset="-122"/>
                <a:ea typeface="+mn-ea"/>
                <a:cs typeface="+mn-cs"/>
              </a:rPr>
              <a:t>.19</a:t>
            </a:r>
            <a:endParaRPr lang="en-US" altLang="zh-CN" kern="1200" normalizeH="0" baseline="0" dirty="0">
              <a:latin typeface="微软雅黑" panose="020B0503020204020204" charset="-122"/>
              <a:ea typeface="+mn-ea"/>
              <a:cs typeface="+mn-cs"/>
            </a:endParaRPr>
          </a:p>
        </p:txBody>
      </p:sp>
      <p:pic>
        <p:nvPicPr>
          <p:cNvPr id="2053" name="图片 5" descr="剪影居中蓝 低版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总体架构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227195" y="1308100"/>
            <a:ext cx="9833610" cy="74161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+---------------+          +----------------+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|user r/w object|          |user control lsm|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+---------------+          +----------------+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|          user space        |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--------------/sys/kernel/security/rbac/-----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|         kernel space        \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+----------------------------------------+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|                   VFS                  |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+----------------------------------------+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|                               |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|               +--------+ +--------+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|           ____|rbac_lsm| | rbacfs |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|          /    +--------+ +--------+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+----------+   /          |          |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|inode per-|__/      +-------------------+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mission |         |       rbacdb      |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+----------+         +-------------------+</a:t>
            </a:r>
            <a:endParaRPr lang="en-US" altLang="en-US" sz="2800" b="0">
              <a:latin typeface="Consolas" panose="020B0609020204030204" charset="0"/>
              <a:cs typeface="Cambria" panose="0204050305040603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总体架构</a:t>
            </a:r>
            <a:r>
              <a:rPr lang="en-US" altLang="zh-CN" sz="4200" dirty="0">
                <a:solidFill>
                  <a:srgbClr val="2E3C63"/>
                </a:solidFill>
              </a:rPr>
              <a:t>- lsm </a:t>
            </a:r>
            <a:r>
              <a:rPr lang="zh-CN" altLang="en-US" sz="4200" dirty="0">
                <a:solidFill>
                  <a:srgbClr val="2E3C63"/>
                </a:solidFill>
              </a:rPr>
              <a:t>管理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227195" y="1308100"/>
            <a:ext cx="9833610" cy="74161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+---------------+  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+----------------+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|user r/w object|  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|user control lsm|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+---------------+  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+----------------+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|          user space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--------------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/sys/kernel/security/rbac/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-----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|         kernel space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\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 +----------------------------------------+         </a:t>
            </a:r>
            <a:endParaRPr lang="en-US" sz="2800" b="1">
              <a:solidFill>
                <a:srgbClr val="FF00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 |                   VFS                  |         </a:t>
            </a:r>
            <a:endParaRPr lang="en-US" sz="2800" b="1">
              <a:solidFill>
                <a:srgbClr val="FF00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 +----------------------------------------+ </a:t>
            </a:r>
            <a:endParaRPr lang="en-US" sz="2800" b="1">
              <a:solidFill>
                <a:srgbClr val="FF00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|                       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|               +--------+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+--------+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|           ____|rbac_lsm|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 rbacfs 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|          /    +--------+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+--------+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+----------+   /          |  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|inode per-|__/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+-------------------+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mission | 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       rbacdb      |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+----------+ 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+-------------------+</a:t>
            </a:r>
            <a:endParaRPr lang="en-US" altLang="en-US" sz="2800" b="1">
              <a:solidFill>
                <a:srgbClr val="FF0000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db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6660" y="1682115"/>
            <a:ext cx="1502346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db 层负责实现内核数据对象的管理，向上提供接口供 fs 层和 lsm 进行使用。rbac-lsm 实现的内核数据对象包括：</a:t>
            </a:r>
            <a:endParaRPr lang="zh-CN" altLang="en-US"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1830" y="3272155"/>
            <a:ext cx="563562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04800" indent="-304800"/>
            <a:r>
              <a:rPr lang="en-US" sz="2800" b="0">
                <a:solidFill>
                  <a:srgbClr val="007020"/>
                </a:solidFill>
                <a:latin typeface="Consolas" panose="020B0609020204030204" charset="0"/>
              </a:rPr>
              <a:t>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s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truct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rbac_user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</a:t>
            </a:r>
            <a:r>
              <a:rPr lang="en-US" sz="2800" b="1" u="sng">
                <a:latin typeface="Consolas" panose="020B0609020204030204" charset="0"/>
                <a:cs typeface="Cambria" panose="02040503050406030204" charset="0"/>
              </a:rPr>
              <a:t>uid_t            uid</a:t>
            </a:r>
            <a:r>
              <a:rPr lang="en-US" sz="2800" b="1" u="sng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s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truct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rbac_role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*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r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ole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s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truct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list_head entry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}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615930" y="3255010"/>
            <a:ext cx="0" cy="54273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71830" y="6144260"/>
            <a:ext cx="1090803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04800" indent="-304800"/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s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truct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rbac_role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</a:t>
            </a:r>
            <a:r>
              <a:rPr lang="en-US" sz="2800" b="1" u="sng">
                <a:solidFill>
                  <a:srgbClr val="902000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c</a:t>
            </a:r>
            <a:r>
              <a:rPr lang="en-US" sz="2800" b="1" u="sng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har</a:t>
            </a:r>
            <a:r>
              <a:rPr lang="en-US" sz="2800" b="1" u="sng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               </a:t>
            </a:r>
            <a:r>
              <a:rPr lang="en-US" sz="2800" b="1" u="sng">
                <a:latin typeface="Consolas" panose="020B0609020204030204" charset="0"/>
                <a:cs typeface="Cambria" panose="02040503050406030204" charset="0"/>
              </a:rPr>
              <a:t>name</a:t>
            </a:r>
            <a:r>
              <a:rPr lang="en-US" sz="2800" b="1" u="sng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[</a:t>
            </a:r>
            <a:r>
              <a:rPr lang="en-US" sz="2800" b="1" u="sng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R</a:t>
            </a:r>
            <a:r>
              <a:rPr lang="en-US" sz="2800" b="1" u="sng">
                <a:latin typeface="Consolas" panose="020B0609020204030204" charset="0"/>
                <a:cs typeface="Cambria" panose="02040503050406030204" charset="0"/>
              </a:rPr>
              <a:t>OLE_NAME_LEN</a:t>
            </a:r>
            <a:r>
              <a:rPr lang="en-US" sz="2800" b="1" u="sng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]</a:t>
            </a:r>
            <a:r>
              <a:rPr lang="en-US" sz="2800" b="1" u="sng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304800" indent="-304800"/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s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truct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rbac_permission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*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p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erms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[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R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OLE_MAX_PERMS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]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304800" indent="-30480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refcount_t             ref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s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truct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list_head       entry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}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82650" y="5771515"/>
            <a:ext cx="9733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973435" y="3862070"/>
            <a:ext cx="645604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04800" indent="-304800"/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s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truct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rbac_permission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</a:t>
            </a:r>
            <a:r>
              <a:rPr lang="en-US" sz="2800" b="1" u="sng">
                <a:solidFill>
                  <a:srgbClr val="902000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i</a:t>
            </a:r>
            <a:r>
              <a:rPr lang="en-US" sz="2800" b="1" u="sng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nt</a:t>
            </a:r>
            <a:r>
              <a:rPr lang="en-US" sz="2800" b="1" u="sng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          </a:t>
            </a:r>
            <a:r>
              <a:rPr lang="en-US" sz="2800" b="1" u="sng">
                <a:latin typeface="Consolas" panose="020B0609020204030204" charset="0"/>
                <a:cs typeface="Cambria" panose="02040503050406030204" charset="0"/>
              </a:rPr>
              <a:t>id</a:t>
            </a:r>
            <a:r>
              <a:rPr lang="en-US" sz="2800" b="1" u="sng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;</a:t>
            </a:r>
            <a:endParaRPr lang="en-US" sz="2800" b="1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rbac_acc_t	       acc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rbac_op_t        op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rbac_obj_t	       obj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c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har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 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*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o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bj_path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refcount_t       ref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s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truct</a:t>
            </a:r>
            <a:r>
              <a:rPr lang="en-US" sz="2800" b="0"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list_head entry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ea typeface="Cambria" panose="02040503050406030204" charset="0"/>
              <a:cs typeface="Times New Roman" panose="02020603050405020304" charset="0"/>
            </a:endParaRPr>
          </a:p>
          <a:p>
            <a:pPr marL="304800" indent="-30480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ea typeface="Cambria" panose="02040503050406030204" charset="0"/>
                <a:cs typeface="Times New Roman" panose="02020603050405020304" charset="0"/>
              </a:rPr>
              <a:t>}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8000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db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33040" y="1435735"/>
            <a:ext cx="12822555" cy="6985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+----------+   +----------+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|rbac_users|   |rbac_roles|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|rbac_perms|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+----------+   +----------+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|    |     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+---------+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|rbac_user|    |rbac_role|          /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-----&gt;|rbac_permission|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+---------+         /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|    |          /            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+---------+    +---------+      /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|rbac_user|    |rbac_role|     /   /-----&gt;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|rbac_permission|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+---------+    +---------+    /   /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 |    |     /   /            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  +---------+-/   /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|rbac_user|-----&gt;|rbac_role|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----/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/-------&gt;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|rbac_permission|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  +---------+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-----/         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                                                                                             </a:t>
            </a:r>
            <a:endParaRPr lang="en-US" altLang="en-US" sz="2800" b="0">
              <a:latin typeface="Consolas" panose="020B0609020204030204" charset="0"/>
              <a:cs typeface="Cambria" panose="0204050305040603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8000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4295" y="1542415"/>
            <a:ext cx="1541907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fs 层基于 securityfs 机制，在 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/sys/kernel/security/rbac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下建立了一些列虚拟文件，实现了用户与 lsm 的交互功能：</a:t>
            </a:r>
            <a:endParaRPr lang="zh-CN" altLang="en-US"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2743200" y="3315970"/>
          <a:ext cx="12801600" cy="453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91920"/>
                <a:gridCol w="10063480"/>
              </a:tblGrid>
              <a:tr h="514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enable</a:t>
                      </a:r>
                      <a:endParaRPr lang="en-US" altLang="zh-CN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读写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获取/改变 rbac-lsm 使能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  <a:cs typeface="华文仿宋" panose="020106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user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只读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获取已添加的用户信息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role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只读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获取已添加的角色信息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perm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只读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获取已添加的权限信息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ctrl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只写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600">
                          <a:latin typeface="华文仿宋" panose="02010600040101010101" charset="-122"/>
                          <a:ea typeface="华文仿宋" panose="02010600040101010101" charset="-122"/>
                        </a:rPr>
                        <a:t>添加、删除内核数据对象，改变其间的关系</a:t>
                      </a:r>
                      <a:endParaRPr lang="zh-CN" altLang="en-US" sz="3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8000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enable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4295" y="1542415"/>
            <a:ext cx="1541907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可以通过向 enable 文件中写 0 或 1 改变 rbac-lsm 的使能状态，其中 0 表示关闭；1 表示开启。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5895" y="3022600"/>
            <a:ext cx="12675870" cy="51009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8000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</a:t>
            </a:r>
            <a:r>
              <a:rPr lang="en-US" altLang="zh-CN" sz="4200" dirty="0">
                <a:solidFill>
                  <a:srgbClr val="2E3C63"/>
                </a:solidFill>
                <a:latin typeface="Consolas" panose="020B0609020204030204" charset="0"/>
                <a:cs typeface="Consolas" panose="020B0609020204030204" charset="0"/>
              </a:rPr>
              <a:t>rbac_enable_read</a:t>
            </a:r>
            <a:endParaRPr lang="en-US" altLang="zh-CN" sz="4200" dirty="0">
              <a:solidFill>
                <a:srgbClr val="2E3C6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746250" y="2211070"/>
            <a:ext cx="1479486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extern int </a:t>
            </a:r>
            <a:r>
              <a:rPr lang="en-US" sz="2800" b="0">
                <a:solidFill>
                  <a:schemeClr val="tx1"/>
                </a:solidFill>
                <a:latin typeface="Consolas" panose="020B0609020204030204" charset="0"/>
                <a:cs typeface="Cambria" panose="02040503050406030204" charset="0"/>
              </a:rPr>
              <a:t>rbac_enable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9020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endParaRPr lang="en-US" sz="2800" b="0">
              <a:solidFill>
                <a:srgbClr val="9020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static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ssize_t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rbac_enable_read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struct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file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*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file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char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__user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*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buf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size_t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size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loff_t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*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ppos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sprintf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kbuf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70A0"/>
                </a:solidFill>
                <a:latin typeface="Consolas" panose="020B0609020204030204" charset="0"/>
                <a:cs typeface="Cambria" panose="02040503050406030204" charset="0"/>
              </a:rPr>
              <a:t>"rbac: %s\n"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rbac_enable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?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70A0"/>
                </a:solidFill>
                <a:latin typeface="Consolas" panose="020B0609020204030204" charset="0"/>
                <a:cs typeface="Cambria" panose="02040503050406030204" charset="0"/>
              </a:rPr>
              <a:t>"enabled"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: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70A0"/>
                </a:solidFill>
                <a:latin typeface="Consolas" panose="020B0609020204030204" charset="0"/>
                <a:cs typeface="Cambria" panose="02040503050406030204" charset="0"/>
              </a:rPr>
              <a:t>"disabled"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alt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8000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</a:t>
            </a:r>
            <a:r>
              <a:rPr lang="en-US" altLang="zh-CN" sz="4200" dirty="0">
                <a:solidFill>
                  <a:srgbClr val="2E3C63"/>
                </a:solidFill>
                <a:latin typeface="Consolas" panose="020B0609020204030204" charset="0"/>
                <a:cs typeface="Consolas" panose="020B0609020204030204" charset="0"/>
              </a:rPr>
              <a:t>rbac_enable_write</a:t>
            </a:r>
            <a:endParaRPr lang="en-US" altLang="zh-CN" sz="4200" dirty="0">
              <a:solidFill>
                <a:srgbClr val="2E3C6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16660" y="1866900"/>
            <a:ext cx="15513050" cy="6985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static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ssize_t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rbac_enable_write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struct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file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*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file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const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char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__user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*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buf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size_t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size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loff_t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*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ppos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switch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kbuf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])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case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70A0"/>
                </a:solidFill>
                <a:latin typeface="Consolas" panose="020B0609020204030204" charset="0"/>
                <a:cs typeface="Cambria" panose="02040503050406030204" charset="0"/>
              </a:rPr>
              <a:t>'0'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: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rbac_enable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break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case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70A0"/>
                </a:solidFill>
                <a:latin typeface="Consolas" panose="020B0609020204030204" charset="0"/>
                <a:cs typeface="Cambria" panose="02040503050406030204" charset="0"/>
              </a:rPr>
              <a:t>'1'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: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rbac_enable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1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break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default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: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ret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EINVAL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alt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8000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</a:t>
            </a:r>
            <a:r>
              <a:rPr lang="en-US" altLang="zh-CN" sz="4200" dirty="0">
                <a:solidFill>
                  <a:srgbClr val="2E3C63"/>
                </a:solidFill>
                <a:latin typeface="Consolas" panose="020B0609020204030204" charset="0"/>
                <a:cs typeface="Consolas" panose="020B0609020204030204" charset="0"/>
              </a:rPr>
              <a:t>rbac_fs_init</a:t>
            </a:r>
            <a:endParaRPr lang="en-US" altLang="zh-CN" sz="4200" dirty="0">
              <a:solidFill>
                <a:srgbClr val="2E3C6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599565" y="1575435"/>
            <a:ext cx="15088870" cy="74161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static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__init rbac_fs_init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void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for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RBAC_ENABLE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&lt;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RBAC_FP_TYPE_NUM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++)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rbac_files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].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fp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</a:t>
            </a:r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securityfs_create_file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rbac_files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i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].</a:t>
            </a:r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namep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endParaRPr lang="en-US" sz="2800" b="1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                                               rbac_files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i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].</a:t>
            </a:r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mode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 rbac_dir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endParaRPr lang="en-US" sz="2800" b="1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                                               NULL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</a:t>
            </a:r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rbac_files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i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].</a:t>
            </a:r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ops</a:t>
            </a:r>
            <a:r>
              <a:rPr lang="en-US" sz="2800" b="1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if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IS_ERR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rbac_files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].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fp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))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ret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PTR_ERR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rbac_files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].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fp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goto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fs_initcall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rbac_fs_init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alt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8000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user</a:t>
            </a:r>
            <a:endParaRPr lang="en-US" altLang="zh-CN" sz="4200" dirty="0">
              <a:solidFill>
                <a:srgbClr val="2E3C6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765" y="3244215"/>
            <a:ext cx="10872470" cy="19723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44295" y="1685290"/>
            <a:ext cx="1057402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读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user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以获取目前 rbac-lsm 已知的用户信息。</a:t>
            </a:r>
            <a:endParaRPr lang="zh-CN" altLang="en-US"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6660" y="6001385"/>
            <a:ext cx="15896590" cy="15316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目前 rbac-lsm 已经添加了 2 个用户，其中 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uid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为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0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的用户已经绑定到了名为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admin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的角色上；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uid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为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100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的用户未绑定到任何角色。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 rot="20700000" flipH="1">
            <a:off x="-1219685" y="-476230"/>
            <a:ext cx="7321823" cy="11492860"/>
          </a:xfrm>
          <a:custGeom>
            <a:avLst/>
            <a:gdLst>
              <a:gd name="adj1" fmla="val 2939410"/>
              <a:gd name="adj2" fmla="val 16617515"/>
              <a:gd name="stAng" fmla="pin 0 adj1 21599999"/>
              <a:gd name="enAng" fmla="pin 0 adj2 21599999"/>
              <a:gd name="sw1" fmla="+- enAng 0 stAng"/>
              <a:gd name="sw2" fmla="+- sw1 21600000 0"/>
              <a:gd name="swAng" fmla="?: sw1 sw1 sw2"/>
              <a:gd name="wt1" fmla="sin wd2 stAng"/>
              <a:gd name="ht1" fmla="cos hd2 stAng"/>
              <a:gd name="dx1" fmla="cat2 wd2 ht1 wt1"/>
              <a:gd name="dy1" fmla="sat2 hd2 ht1 wt1"/>
              <a:gd name="wt2" fmla="sin wd2 enAng"/>
              <a:gd name="ht2" fmla="cos hd2 enAng"/>
              <a:gd name="dx2" fmla="cat2 wd2 ht2 wt2"/>
              <a:gd name="dy2" fmla="sat2 hd2 ht2 wt2"/>
              <a:gd name="x1" fmla="+- hc dx1 0"/>
              <a:gd name="y1" fmla="+- vc dy1 0"/>
              <a:gd name="x2" fmla="+- hc dx2 0"/>
              <a:gd name="y2" fmla="+- vc dy2 0"/>
              <a:gd name="x3" fmla="+/ x1 x2 2"/>
              <a:gd name="y3" fmla="+/ y1 y2 2"/>
              <a:gd name="midAng0" fmla="*/ swAng 1 2"/>
              <a:gd name="midAng" fmla="+- stAng midAng0 cd2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stAng">
                <a:pos x="x1" y="y1"/>
              </a:cxn>
              <a:cxn ang="enAng">
                <a:pos x="x2" y="y2"/>
              </a:cxn>
              <a:cxn ang="midAng">
                <a:pos x="x3" y="y3"/>
              </a:cxn>
            </a:cxnLst>
            <a:rect l="l" t="t" r="r" b="b"/>
            <a:pathLst>
              <a:path w="7687" h="12066">
                <a:moveTo>
                  <a:pt x="4880" y="0"/>
                </a:moveTo>
                <a:lnTo>
                  <a:pt x="7687" y="10474"/>
                </a:lnTo>
                <a:lnTo>
                  <a:pt x="1747" y="12066"/>
                </a:lnTo>
                <a:lnTo>
                  <a:pt x="1704" y="12013"/>
                </a:lnTo>
                <a:cubicBezTo>
                  <a:pt x="662" y="10741"/>
                  <a:pt x="0" y="8841"/>
                  <a:pt x="0" y="6717"/>
                </a:cubicBezTo>
                <a:cubicBezTo>
                  <a:pt x="0" y="4114"/>
                  <a:pt x="993" y="1847"/>
                  <a:pt x="2463" y="661"/>
                </a:cubicBezTo>
                <a:lnTo>
                  <a:pt x="2488" y="641"/>
                </a:lnTo>
                <a:lnTo>
                  <a:pt x="4880" y="0"/>
                </a:lnTo>
                <a:close/>
              </a:path>
            </a:pathLst>
          </a:custGeom>
          <a:gradFill>
            <a:gsLst>
              <a:gs pos="6000">
                <a:schemeClr val="bg1"/>
              </a:gs>
              <a:gs pos="40000">
                <a:srgbClr val="5399D4"/>
              </a:gs>
              <a:gs pos="100000">
                <a:srgbClr val="2E3C63"/>
              </a:gs>
            </a:gsLst>
            <a:lin ang="2700000" scaled="0"/>
          </a:gradFill>
          <a:ln>
            <a:noFill/>
          </a:ln>
          <a:effectLst>
            <a:outerShdw blurRad="203200" dist="127000" dir="2700000" algn="tl" rotWithShape="0">
              <a:srgbClr val="5399D4">
                <a:alpha val="40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"/>
          </a:p>
        </p:txBody>
      </p:sp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35693"/>
          <a:stretch>
            <a:fillRect/>
          </a:stretch>
        </p:blipFill>
        <p:spPr>
          <a:xfrm>
            <a:off x="6528435" y="8111120"/>
            <a:ext cx="11759565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文本框 3"/>
          <p:cNvSpPr txBox="1"/>
          <p:nvPr/>
        </p:nvSpPr>
        <p:spPr>
          <a:xfrm>
            <a:off x="471965" y="1244547"/>
            <a:ext cx="3469481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10800">
                <a:solidFill>
                  <a:schemeClr val="bg1"/>
                </a:solidFill>
                <a:latin typeface="造字工房朗倩（非商用）常规体" charset="-122"/>
                <a:ea typeface="造字工房朗倩（非商用）常规体" charset="-122"/>
              </a:rPr>
              <a:t>目录</a:t>
            </a:r>
            <a:endParaRPr lang="zh-CN" altLang="en-US" sz="10800">
              <a:solidFill>
                <a:schemeClr val="bg1"/>
              </a:solidFill>
              <a:latin typeface="造字工房朗倩（非商用）常规体" charset="-122"/>
              <a:ea typeface="造字工房朗倩（非商用）常规体" charset="-122"/>
            </a:endParaRPr>
          </a:p>
        </p:txBody>
      </p:sp>
      <p:sp>
        <p:nvSpPr>
          <p:cNvPr id="3077" name="文本框 4"/>
          <p:cNvSpPr txBox="1"/>
          <p:nvPr/>
        </p:nvSpPr>
        <p:spPr>
          <a:xfrm>
            <a:off x="472440" y="3491337"/>
            <a:ext cx="3469482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en-US" altLang="zh-CN" sz="4800">
                <a:ln>
                  <a:solidFill>
                    <a:schemeClr val="bg1"/>
                  </a:solidFill>
                </a:ln>
                <a:noFill/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CONTENTS</a:t>
            </a:r>
            <a:endParaRPr lang="en-US" altLang="zh-CN" sz="4800">
              <a:ln>
                <a:solidFill>
                  <a:schemeClr val="bg1"/>
                </a:solidFill>
              </a:ln>
              <a:noFill/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210300" y="417142"/>
            <a:ext cx="8804910" cy="1856423"/>
            <a:chOff x="7816" y="851"/>
            <a:chExt cx="9244" cy="1949"/>
          </a:xfrm>
        </p:grpSpPr>
        <p:sp>
          <p:nvSpPr>
            <p:cNvPr id="4" name="矩形 3"/>
            <p:cNvSpPr/>
            <p:nvPr/>
          </p:nvSpPr>
          <p:spPr>
            <a:xfrm>
              <a:off x="7816" y="2349"/>
              <a:ext cx="9244" cy="451"/>
            </a:xfrm>
            <a:prstGeom prst="rect">
              <a:avLst/>
            </a:prstGeom>
            <a:gradFill>
              <a:gsLst>
                <a:gs pos="26000">
                  <a:srgbClr val="F7E8D3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078" name="文本框 3"/>
            <p:cNvSpPr txBox="1"/>
            <p:nvPr/>
          </p:nvSpPr>
          <p:spPr>
            <a:xfrm>
              <a:off x="7892" y="851"/>
              <a:ext cx="2090" cy="1917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635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9900" i="1">
                  <a:ln w="19050">
                    <a:noFill/>
                  </a:ln>
                  <a:gradFill>
                    <a:gsLst>
                      <a:gs pos="39000">
                        <a:srgbClr val="5399D4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01</a:t>
              </a:r>
              <a:endParaRPr lang="en-US" altLang="zh-CN" sz="9900" i="1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938" y="1826"/>
              <a:ext cx="5689" cy="8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4200">
                  <a:solidFill>
                    <a:srgbClr val="2E3C63"/>
                  </a:solidFill>
                </a:rPr>
                <a:t>RBAC </a:t>
              </a:r>
              <a:r>
                <a:rPr lang="zh-CN" altLang="en-US" sz="4200">
                  <a:solidFill>
                    <a:srgbClr val="2E3C63"/>
                  </a:solidFill>
                </a:rPr>
                <a:t>策略</a:t>
              </a:r>
              <a:endParaRPr lang="zh-CN" altLang="en-US" sz="4200">
                <a:solidFill>
                  <a:srgbClr val="2E3C63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942773" y="2273565"/>
            <a:ext cx="8804910" cy="1856423"/>
            <a:chOff x="7816" y="851"/>
            <a:chExt cx="9244" cy="1949"/>
          </a:xfrm>
        </p:grpSpPr>
        <p:sp>
          <p:nvSpPr>
            <p:cNvPr id="18" name="矩形 17"/>
            <p:cNvSpPr/>
            <p:nvPr/>
          </p:nvSpPr>
          <p:spPr>
            <a:xfrm>
              <a:off x="7816" y="2349"/>
              <a:ext cx="9244" cy="451"/>
            </a:xfrm>
            <a:prstGeom prst="rect">
              <a:avLst/>
            </a:prstGeom>
            <a:gradFill>
              <a:gsLst>
                <a:gs pos="26000">
                  <a:srgbClr val="F7E8D3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9" name="文本框 3"/>
            <p:cNvSpPr txBox="1"/>
            <p:nvPr/>
          </p:nvSpPr>
          <p:spPr>
            <a:xfrm>
              <a:off x="7892" y="851"/>
              <a:ext cx="2090" cy="1917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635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9900" i="1">
                  <a:ln w="19050">
                    <a:noFill/>
                  </a:ln>
                  <a:gradFill>
                    <a:gsLst>
                      <a:gs pos="39000">
                        <a:srgbClr val="5399D4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02</a:t>
              </a:r>
              <a:endParaRPr lang="en-US" altLang="zh-CN" sz="9900" i="1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endParaRPr>
            </a:p>
            <a:p>
              <a:pPr>
                <a:lnSpc>
                  <a:spcPct val="130000"/>
                </a:lnSpc>
              </a:pPr>
              <a:endParaRPr lang="en-US" altLang="zh-CN" sz="9900" i="1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938" y="1826"/>
              <a:ext cx="4920" cy="8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4200">
                  <a:solidFill>
                    <a:srgbClr val="2E3C63"/>
                  </a:solidFill>
                </a:rPr>
                <a:t>LSM </a:t>
              </a:r>
              <a:r>
                <a:rPr lang="zh-CN" altLang="en-US" sz="4200">
                  <a:solidFill>
                    <a:srgbClr val="2E3C63"/>
                  </a:solidFill>
                </a:rPr>
                <a:t>实现</a:t>
              </a:r>
              <a:endParaRPr lang="zh-CN" altLang="en-US" sz="4200">
                <a:solidFill>
                  <a:srgbClr val="2E3C63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675245" y="4129987"/>
            <a:ext cx="8804910" cy="1856423"/>
            <a:chOff x="7816" y="851"/>
            <a:chExt cx="9244" cy="1949"/>
          </a:xfrm>
        </p:grpSpPr>
        <p:sp>
          <p:nvSpPr>
            <p:cNvPr id="22" name="矩形 21"/>
            <p:cNvSpPr/>
            <p:nvPr/>
          </p:nvSpPr>
          <p:spPr>
            <a:xfrm>
              <a:off x="7816" y="2349"/>
              <a:ext cx="9244" cy="451"/>
            </a:xfrm>
            <a:prstGeom prst="rect">
              <a:avLst/>
            </a:prstGeom>
            <a:gradFill>
              <a:gsLst>
                <a:gs pos="26000">
                  <a:srgbClr val="F7E8D3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3" name="文本框 3"/>
            <p:cNvSpPr txBox="1"/>
            <p:nvPr/>
          </p:nvSpPr>
          <p:spPr>
            <a:xfrm>
              <a:off x="7892" y="851"/>
              <a:ext cx="2090" cy="1917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635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9900" i="1">
                  <a:ln w="19050">
                    <a:noFill/>
                  </a:ln>
                  <a:gradFill>
                    <a:gsLst>
                      <a:gs pos="39000">
                        <a:srgbClr val="5399D4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03</a:t>
              </a:r>
              <a:endParaRPr lang="en-US" altLang="zh-CN" sz="9900" i="1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938" y="1826"/>
              <a:ext cx="4920" cy="8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4200">
                  <a:solidFill>
                    <a:srgbClr val="2E3C63"/>
                  </a:solidFill>
                </a:rPr>
                <a:t>实验结果</a:t>
              </a:r>
              <a:endParaRPr lang="zh-CN" altLang="en-US" sz="4200">
                <a:solidFill>
                  <a:srgbClr val="2E3C63"/>
                </a:solidFill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655320" y="4406212"/>
            <a:ext cx="3424238" cy="0"/>
          </a:xfrm>
          <a:prstGeom prst="line">
            <a:avLst/>
          </a:prstGeom>
          <a:ln w="31750" cap="flat" cmpd="sng" algn="ctr">
            <a:solidFill>
              <a:srgbClr val="FAFAFA"/>
            </a:solidFill>
            <a:prstDash val="sysDot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845" r="68034" b="32530"/>
          <a:stretch>
            <a:fillRect/>
          </a:stretch>
        </p:blipFill>
        <p:spPr>
          <a:xfrm>
            <a:off x="0" y="3491812"/>
            <a:ext cx="5789295" cy="6796088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8000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role</a:t>
            </a:r>
            <a:endParaRPr lang="en-US" altLang="zh-CN" sz="4200" dirty="0">
              <a:solidFill>
                <a:srgbClr val="2E3C6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344295" y="1685290"/>
            <a:ext cx="1057402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读 role 以获取目前 rbac-lsm 中已添加的角色信息。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6660" y="6001385"/>
            <a:ext cx="15896590" cy="15316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目前 rbac-lsm 已经添加了 2 个角色，其中名为 admin 的角色已经绑定了一个 id 为 0 的权限；名为 guest 的角色未绑定任何权限。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1605" y="2989580"/>
            <a:ext cx="10427335" cy="23526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8000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perm</a:t>
            </a:r>
            <a:endParaRPr lang="en-US" altLang="zh-CN" sz="4200" dirty="0">
              <a:solidFill>
                <a:srgbClr val="2E3C6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344295" y="1685290"/>
            <a:ext cx="1057402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读 perm 以获取目前 rbac-lsm 中已添加的权限。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6660" y="6001385"/>
            <a:ext cx="15896590" cy="22517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目前 rbac-lsm 已经添加了 4 条权限，其中 id 为 0 的权限表示不允许写 /init；id 为 1 的权限表示允许读 /；id 为 2 的权限表示不允许读 /init；id 为 3 的权限表示不允许写 /。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505" y="2707640"/>
            <a:ext cx="11264900" cy="29705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8000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ctrl</a:t>
            </a:r>
            <a:endParaRPr lang="en-US" altLang="zh-CN" sz="4200" dirty="0">
              <a:solidFill>
                <a:srgbClr val="2E3C6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9144000" y="2330340"/>
          <a:ext cx="0" cy="6790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文件名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属性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说明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enable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读写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获取/改变 rbac-lsm 使能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user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获取已添加的用户信息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role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获取已添加的角色信息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perm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获取已添加的权限信息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6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Consolas" panose="020B0609020204030204" charset="0"/>
                          <a:cs typeface="Cambria" panose="02040503050406030204" charset="0"/>
                        </a:rPr>
                        <a:t>ctrl</a:t>
                      </a:r>
                      <a:endParaRPr lang="en-US" altLang="en-US" sz="600" b="0">
                        <a:latin typeface="Consolas" panose="020B0609020204030204" charset="0"/>
                        <a:ea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只写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latin typeface="Cambria" panose="02040503050406030204" charset="0"/>
                          <a:cs typeface="Times New Roman" panose="02020603050405020304" charset="0"/>
                        </a:rPr>
                        <a:t>添加、删除内核数据对象，改变其间的关系</a:t>
                      </a:r>
                      <a:endParaRPr lang="en-US" altLang="en-US" sz="700" b="0">
                        <a:latin typeface="Cambria" panose="02040503050406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216660" y="1685290"/>
            <a:ext cx="16035655" cy="65722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向 ctrl 写命令以实现对内核数据对象的修改，支持的命令包括：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[add|remove] user UID：[添加|删除]用户，其 uid 为 UID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[add|remove] role NAME：[添加|删除]名字为 NAME 的角色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[add|remove] perm ACC OP OBJ：[添加|删除]接受性为 ACC，操作为 OP，客体为 OBJ 的权限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[</a:t>
            </a:r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un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]</a:t>
            </a:r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register UID NAME：将 uid 为 UID 的 user 和名字为 NAME 的 role（解）绑定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bind ID NAME：将 id 为 ID 的权限绑定到名字为 NAME 的 role 上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unbind RID NAME：将 id 为 ID 的权限到名字为 NAME 的 role 的绑定解除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ctrl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33040" y="2290445"/>
            <a:ext cx="12822555" cy="6985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+----------+   +----------+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|rbac_users|   |rbac_roles|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|rbac_perms|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+----------+   +----------+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|    |     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+---------+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|rbac_user|    |rbac_role|          /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-----&gt;|rbac_permission|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+---------+         /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|    |          /            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+---------+    +---------+      /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|rbac_user|    |rbac_role|     /   /-----&gt;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|rbac_permission|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+---------+    +---------+    /   /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 |    |     /   /            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  +---------+-/   /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|rbac_user|-----&gt;|rbac_role|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----/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/-------&gt;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|rbac_permission|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  +---------+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-----/         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                                                                                             </a:t>
            </a:r>
            <a:endParaRPr lang="en-US" altLang="en-US" sz="2800" b="0"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9690" y="2290445"/>
            <a:ext cx="2741930" cy="653859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9975" y="1422400"/>
            <a:ext cx="490918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4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[add|remove] user UID</a:t>
            </a:r>
            <a:endParaRPr lang="zh-CN" altLang="en-US" sz="4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ctrl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33040" y="2290445"/>
            <a:ext cx="12822555" cy="6985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+----------+   +----------+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|rbac_users|   |rbac_roles|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|rbac_perms|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+----------+   +----------+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|    |     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+---------+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|rbac_user|    |rbac_role|          /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-----&gt;|rbac_permission|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+---------+         /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|    |          /            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+---------+    +---------+      /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|rbac_user|    |rbac_role|     /   /-----&gt;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|rbac_permission|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+---------+    +---------+    /   /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 |    |     /   /            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  +---------+-/   /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|rbac_user|-----&gt;|rbac_role|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----/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/-------&gt;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|rbac_permission|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  +---------+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-----/         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                                                                                             </a:t>
            </a:r>
            <a:endParaRPr lang="en-US" altLang="en-US" sz="2800" b="0"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78170" y="2290445"/>
            <a:ext cx="2741930" cy="653859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9975" y="1422400"/>
            <a:ext cx="54114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4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[add|remove] role NAME</a:t>
            </a:r>
            <a:endParaRPr lang="zh-CN" altLang="en-US" sz="4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ctrl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33040" y="2290445"/>
            <a:ext cx="12822555" cy="6985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+----------+   +----------+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|rbac_users|   |rbac_roles|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|rbac_perms|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+----------+   +----------+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|    |     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+---------+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|rbac_user|    |rbac_role|          /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-----&gt;|rbac_permission|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+---------+         /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|    |          /            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+---------+    +---------+      /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|rbac_user|    |rbac_role|     /   /-----&gt;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|rbac_permission|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+---------+    +---------+    /   /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 |    |     /   /            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  +---------+-/   /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|rbac_user|-----&gt;|rbac_role|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----/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/-------&gt;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|rbac_permission|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  +---------+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-----/         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                                                                                             </a:t>
            </a:r>
            <a:endParaRPr lang="en-US" altLang="en-US" sz="2800" b="0"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98200" y="2290445"/>
            <a:ext cx="3724910" cy="653859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9975" y="1422400"/>
            <a:ext cx="69989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4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[add|remove] perm ACC OP OBJ</a:t>
            </a:r>
            <a:endParaRPr lang="zh-CN" altLang="en-US" sz="4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ctrl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33040" y="2290445"/>
            <a:ext cx="12822555" cy="6985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+----------+   +----------+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|rbac_users|   |rbac_roles|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|rbac_perms|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+----------+   +----------+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|    |     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+---------+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|rbac_user|    |rbac_role|          /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-----&gt;|rbac_permission|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+---------+         /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|    |          /            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+---------+    +---------+      /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|rbac_user|    |rbac_role|     /   /-----&gt;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|rbac_permission|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+---------+    +---------+    /   /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 |    |     /   /            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  +---------+-/   /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|rbac_user|-----&gt;|rbac_role|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----/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/-------&gt;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|rbac_permission|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  +---------+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-----/         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                                                                                             </a:t>
            </a:r>
            <a:endParaRPr lang="en-US" altLang="en-US" sz="2800" b="0"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0430" y="7827645"/>
            <a:ext cx="1679575" cy="64198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9975" y="1422400"/>
            <a:ext cx="508317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4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[</a:t>
            </a:r>
            <a:r>
              <a:rPr sz="4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un</a:t>
            </a:r>
            <a:r>
              <a:rPr lang="en-US" sz="4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]</a:t>
            </a:r>
            <a:r>
              <a:rPr sz="4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register UID NAME</a:t>
            </a:r>
            <a:endParaRPr lang="zh-CN" altLang="en-US" sz="4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fs </a:t>
            </a:r>
            <a:r>
              <a:rPr lang="zh-CN" altLang="en-US" sz="4200" dirty="0">
                <a:solidFill>
                  <a:srgbClr val="2E3C63"/>
                </a:solidFill>
              </a:rPr>
              <a:t>层实现</a:t>
            </a:r>
            <a:r>
              <a:rPr lang="en-US" altLang="zh-CN" sz="4200" dirty="0">
                <a:solidFill>
                  <a:srgbClr val="2E3C63"/>
                </a:solidFill>
              </a:rPr>
              <a:t>- ctrl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33040" y="2290445"/>
            <a:ext cx="12822555" cy="6985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+----------+   +----------+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|rbac_users|   |rbac_roles|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|rbac_perms|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+----------+   +----------+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|    |      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+---------+        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|rbac_user|    |rbac_role|          /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-----&gt;|rbac_permission|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+---------+         /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|    |          /            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+---------+    +---------+      /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|rbac_user|    |rbac_role|     /   /-----&gt;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|rbac_permission|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+---------+    +---------+    /   /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|    |          |    |     /   /            |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  +---------+-/   /         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|rbac_user|-----&gt;|rbac_role|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----/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/-------&gt;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|rbac_permission|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+---------+      +---------+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-----/         +---------------+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                                                                                             </a:t>
            </a:r>
            <a:endParaRPr lang="en-US" altLang="en-US" sz="2800" b="0"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0370" y="4330065"/>
            <a:ext cx="3441065" cy="448246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9975" y="1422400"/>
            <a:ext cx="765873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4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bind ID NAME</a:t>
            </a:r>
            <a:r>
              <a:rPr lang="en-US" sz="4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; un</a:t>
            </a:r>
            <a:r>
              <a:rPr sz="4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bind </a:t>
            </a:r>
            <a:r>
              <a:rPr lang="en-US" sz="4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R</a:t>
            </a:r>
            <a:r>
              <a:rPr sz="40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ID NAME</a:t>
            </a:r>
            <a:endParaRPr lang="en-US" sz="40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lsm </a:t>
            </a:r>
            <a:r>
              <a:rPr lang="zh-CN" altLang="en-US" sz="4200" dirty="0">
                <a:solidFill>
                  <a:srgbClr val="2E3C63"/>
                </a:solidFill>
              </a:rPr>
              <a:t>实现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9975" y="1422400"/>
            <a:ext cx="1459357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lsm 通过将权限检查钩子挂在 inode_permission 上以接受/拒绝某次访问：</a:t>
            </a:r>
            <a:endParaRPr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69975" y="2181860"/>
            <a:ext cx="16316325" cy="65544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static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rbac_inode_permission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struct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inode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*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inode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mask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if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rbac_enable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goto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cred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current_cred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uid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from_kuid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cred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user_ns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cred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euid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ret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rbac_check_access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inode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mask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: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return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ret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static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struct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security_hook_list rbac_hooks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[]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LSM_HOOK_INIT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inode_permission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rbac_inode_permission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),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};</a:t>
            </a:r>
            <a:endParaRPr lang="en-US" alt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lsm </a:t>
            </a:r>
            <a:r>
              <a:rPr lang="zh-CN" altLang="en-US" sz="4200" dirty="0">
                <a:solidFill>
                  <a:srgbClr val="2E3C63"/>
                </a:solidFill>
              </a:rPr>
              <a:t>实现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9975" y="1422400"/>
            <a:ext cx="1459357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lsm 通过将权限检查钩子挂在 inode_permission 上以接受/拒绝某次访问：</a:t>
            </a:r>
            <a:endParaRPr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69975" y="2181860"/>
            <a:ext cx="16316325" cy="65544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static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rbac_inode_permission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struct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inode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*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inode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mask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if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rbac_enable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goto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cred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current_cred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uid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from_kuid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cred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user_ns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cred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euid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ret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rbac_check_access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inode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mask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: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return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ret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static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struct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security_hook_list rbac_hooks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[]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LSM_HOOK_INIT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inode_permission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rbac_inode_permission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),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};</a:t>
            </a:r>
            <a:endParaRPr lang="en-US" alt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87320" y="3459480"/>
            <a:ext cx="4256405" cy="97917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65390" y="3626485"/>
            <a:ext cx="982091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rbac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开关检查，如果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rbac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关闭，则直接允许访问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2991750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90000">
                <a:srgbClr val="5399D4"/>
              </a:gs>
            </a:gsLst>
          </a:gra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286240" y="3957955"/>
            <a:ext cx="6402705" cy="1148080"/>
          </a:xfrm>
        </p:spPr>
        <p:txBody>
          <a:bodyPr vert="horz" lIns="135000" tIns="70200" rIns="135000" bIns="70200" anchor="b" anchorCtr="0">
            <a:noAutofit/>
          </a:bodyPr>
          <a:lstStyle/>
          <a:p>
            <a:pPr algn="l" defTabSz="914400">
              <a:buClrTx/>
              <a:buSzTx/>
              <a:buFontTx/>
              <a:buNone/>
            </a:pPr>
            <a:r>
              <a:rPr lang="en-US" altLang="zh-CN" sz="9600" b="0" kern="1200" normalizeH="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造字工房朗倩（非商用）常规体" charset="-122"/>
                <a:ea typeface="造字工房朗倩（非商用）常规体" charset="-122"/>
                <a:cs typeface="+mj-cs"/>
              </a:rPr>
              <a:t>RBAC</a:t>
            </a:r>
            <a:r>
              <a:rPr lang="zh-CN" altLang="en-US" sz="9600" b="0" kern="1200" normalizeH="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造字工房朗倩（非商用）常规体" charset="-122"/>
                <a:ea typeface="造字工房朗倩（非商用）常规体" charset="-122"/>
                <a:cs typeface="+mj-cs"/>
              </a:rPr>
              <a:t>策略</a:t>
            </a:r>
            <a:endParaRPr lang="zh-CN" altLang="en-US" sz="9600" b="0" kern="1200" normalizeH="0" baseline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造字工房朗倩（非商用）常规体" charset="-122"/>
              <a:ea typeface="造字工房朗倩（非商用）常规体" charset="-122"/>
              <a:cs typeface="+mj-cs"/>
            </a:endParaRPr>
          </a:p>
        </p:txBody>
      </p:sp>
      <p:pic>
        <p:nvPicPr>
          <p:cNvPr id="2053" name="图片 5" descr="剪影居中蓝 低版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1952625" y="2038297"/>
            <a:ext cx="4809173" cy="4809173"/>
            <a:chOff x="2506" y="2139"/>
            <a:chExt cx="5049" cy="5049"/>
          </a:xfrm>
        </p:grpSpPr>
        <p:sp>
          <p:nvSpPr>
            <p:cNvPr id="4" name="椭圆 3"/>
            <p:cNvSpPr/>
            <p:nvPr/>
          </p:nvSpPr>
          <p:spPr>
            <a:xfrm>
              <a:off x="2506" y="2139"/>
              <a:ext cx="5049" cy="5049"/>
            </a:xfrm>
            <a:prstGeom prst="ellipse">
              <a:avLst/>
            </a:prstGeom>
            <a:gradFill>
              <a:gsLst>
                <a:gs pos="6000">
                  <a:schemeClr val="bg1"/>
                </a:gs>
                <a:gs pos="40000">
                  <a:srgbClr val="5399D4"/>
                </a:gs>
                <a:gs pos="100000">
                  <a:srgbClr val="2E3C63"/>
                </a:gs>
              </a:gsLst>
              <a:lin ang="2700000" scaled="0"/>
            </a:gradFill>
            <a:ln>
              <a:noFill/>
            </a:ln>
            <a:effectLst>
              <a:outerShdw blurRad="203200" dist="127000" dir="2700000" algn="tl" rotWithShape="0">
                <a:srgbClr val="5399D4">
                  <a:alpha val="40000"/>
                </a:srgb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078" name="文本框 3"/>
            <p:cNvSpPr txBox="1"/>
            <p:nvPr>
              <p:custDataLst>
                <p:tags r:id="rId5"/>
              </p:custDataLst>
            </p:nvPr>
          </p:nvSpPr>
          <p:spPr>
            <a:xfrm>
              <a:off x="3303" y="2394"/>
              <a:ext cx="3456" cy="3065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762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18000" i="1">
                  <a:ln w="19050">
                    <a:noFill/>
                  </a:ln>
                  <a:gradFill>
                    <a:gsLst>
                      <a:gs pos="100000">
                        <a:srgbClr val="5399D4"/>
                      </a:gs>
                      <a:gs pos="4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01</a:t>
              </a:r>
              <a:endParaRPr lang="en-US" altLang="zh-CN" sz="18000" i="1">
                <a:ln w="19050">
                  <a:noFill/>
                </a:ln>
                <a:gradFill>
                  <a:gsLst>
                    <a:gs pos="100000">
                      <a:srgbClr val="5399D4"/>
                    </a:gs>
                    <a:gs pos="4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endParaRPr>
            </a:p>
          </p:txBody>
        </p:sp>
      </p:grpSp>
    </p:spTree>
    <p:custDataLst>
      <p:tags r:id="rId6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lsm </a:t>
            </a:r>
            <a:r>
              <a:rPr lang="zh-CN" altLang="en-US" sz="4200" dirty="0">
                <a:solidFill>
                  <a:srgbClr val="2E3C63"/>
                </a:solidFill>
              </a:rPr>
              <a:t>实现</a:t>
            </a:r>
            <a:r>
              <a:rPr lang="en-US" altLang="zh-CN" sz="4200" dirty="0">
                <a:solidFill>
                  <a:srgbClr val="2E3C63"/>
                </a:solidFill>
              </a:rPr>
              <a:t>- </a:t>
            </a:r>
            <a:r>
              <a:rPr lang="en-US" sz="4200">
                <a:latin typeface="Consolas" panose="020B0609020204030204" charset="0"/>
                <a:cs typeface="Cambria" panose="02040503050406030204" charset="0"/>
                <a:sym typeface="+mn-ea"/>
              </a:rPr>
              <a:t>rbac_inode_permission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9975" y="1422400"/>
            <a:ext cx="1459357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lsm 通过将权限检查钩子挂在 inode_permission 上以接受/拒绝某次访问：</a:t>
            </a:r>
            <a:endParaRPr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69975" y="2181860"/>
            <a:ext cx="16316325" cy="65544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static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rbac_inode_permission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struct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inode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*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inode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mask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if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rbac_enable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goto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cred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current_cred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uid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from_kuid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cred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user_ns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cred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euid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ret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rbac_check_access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inode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mask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: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return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ret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static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struct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security_hook_list rbac_hooks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[]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LSM_HOOK_INIT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inode_permission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rbac_inode_permission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),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};</a:t>
            </a:r>
            <a:endParaRPr lang="en-US" alt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0325" y="5200015"/>
            <a:ext cx="8389620" cy="52260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76185" y="5998210"/>
            <a:ext cx="99663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rbac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权限检查，</a:t>
            </a:r>
            <a:r>
              <a:rPr 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根据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uid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（用户）、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mask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（操作）和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inode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（客体）查询是否具有访问权限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lsm </a:t>
            </a:r>
            <a:r>
              <a:rPr lang="zh-CN" altLang="en-US" sz="4200" dirty="0">
                <a:solidFill>
                  <a:srgbClr val="2E3C63"/>
                </a:solidFill>
              </a:rPr>
              <a:t>实现</a:t>
            </a:r>
            <a:r>
              <a:rPr lang="en-US" altLang="zh-CN" sz="4200" dirty="0">
                <a:solidFill>
                  <a:srgbClr val="2E3C63"/>
                </a:solidFill>
              </a:rPr>
              <a:t>- </a:t>
            </a:r>
            <a:r>
              <a:rPr lang="en-US" sz="4200">
                <a:latin typeface="Consolas" panose="020B0609020204030204" charset="0"/>
                <a:cs typeface="Cambria" panose="02040503050406030204" charset="0"/>
                <a:sym typeface="+mn-ea"/>
              </a:rPr>
              <a:t>rbac_check_access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48940" y="1294765"/>
            <a:ext cx="14605000" cy="8278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rbac_check_access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uid_t 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struct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inode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*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inode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mask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user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rbac_get_user_by_uid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role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user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role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for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&lt;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ROLE_MAX_PERMS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++)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perm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role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perms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if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perm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!=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NULL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&amp;&amp;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perm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obj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inode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if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mask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MAY_READ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&amp;&amp;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perm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acc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ACC_DENY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&amp;&amp;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                           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perm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op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OP_READ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ret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EPERM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goto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  <a:sym typeface="+mn-ea"/>
              </a:rPr>
              <a:t>                        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: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return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ret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alt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9165" y="1913890"/>
            <a:ext cx="113652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通过 </a:t>
            </a:r>
            <a:r>
              <a:rPr lang="en-US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uid </a:t>
            </a:r>
            <a:r>
              <a:rPr lang="zh-CN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查询用户信息，进一步获取当前用户的角色 </a:t>
            </a:r>
            <a:r>
              <a:rPr lang="en-US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role</a:t>
            </a:r>
            <a:endParaRPr lang="en-US" altLang="en-US" sz="36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82465" y="2635250"/>
            <a:ext cx="6725285" cy="84836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lsm </a:t>
            </a:r>
            <a:r>
              <a:rPr lang="zh-CN" altLang="en-US" sz="4200" dirty="0">
                <a:solidFill>
                  <a:srgbClr val="2E3C63"/>
                </a:solidFill>
              </a:rPr>
              <a:t>实现</a:t>
            </a:r>
            <a:r>
              <a:rPr lang="en-US" altLang="zh-CN" sz="4200" dirty="0">
                <a:solidFill>
                  <a:srgbClr val="2E3C63"/>
                </a:solidFill>
              </a:rPr>
              <a:t>- </a:t>
            </a:r>
            <a:r>
              <a:rPr lang="en-US" sz="4200">
                <a:latin typeface="Consolas" panose="020B0609020204030204" charset="0"/>
                <a:cs typeface="Cambria" panose="02040503050406030204" charset="0"/>
                <a:sym typeface="+mn-ea"/>
              </a:rPr>
              <a:t>rbac_check_access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48940" y="1294765"/>
            <a:ext cx="14605000" cy="8278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rbac_check_access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uid_t 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struct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inode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*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inode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mask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user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rbac_get_user_by_uid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role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user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role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for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&lt;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ROLE_MAX_PERMS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++)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perm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role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perms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if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perm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!=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NULL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&amp;&amp;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perm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obj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inode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if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mask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MAY_READ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&amp;&amp;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perm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acc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ACC_DENY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&amp;&amp;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                           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perm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op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OP_READ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ret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EPERM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goto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  <a:sym typeface="+mn-ea"/>
              </a:rPr>
              <a:t>                        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: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return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ret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alt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81165" y="7331710"/>
            <a:ext cx="11345545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遍历 </a:t>
            </a:r>
            <a:r>
              <a:rPr lang="en-US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role </a:t>
            </a:r>
            <a:r>
              <a:rPr lang="zh-CN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中包含的每一条权限，根据 </a:t>
            </a:r>
            <a:r>
              <a:rPr lang="en-US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inode </a:t>
            </a:r>
            <a:r>
              <a:rPr lang="zh-CN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和 </a:t>
            </a:r>
            <a:r>
              <a:rPr lang="en-US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mask          </a:t>
            </a:r>
            <a:endParaRPr lang="en-US" sz="36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algn="l"/>
            <a:r>
              <a:rPr lang="zh-CN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找到客体和操作与本次访问相同的权限</a:t>
            </a:r>
            <a:endParaRPr lang="zh-CN" altLang="en-US" sz="36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04055" y="3472815"/>
            <a:ext cx="7682865" cy="44640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78220" y="4296410"/>
            <a:ext cx="8172450" cy="48260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73975" y="4779010"/>
            <a:ext cx="3865245" cy="42799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409940" y="5200015"/>
            <a:ext cx="3865245" cy="42799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200" dirty="0">
                <a:solidFill>
                  <a:srgbClr val="2E3C63"/>
                </a:solidFill>
              </a:rPr>
              <a:t>lsm </a:t>
            </a:r>
            <a:r>
              <a:rPr lang="zh-CN" altLang="en-US" sz="4200" dirty="0">
                <a:solidFill>
                  <a:srgbClr val="2E3C63"/>
                </a:solidFill>
              </a:rPr>
              <a:t>实现</a:t>
            </a:r>
            <a:r>
              <a:rPr lang="en-US" altLang="zh-CN" sz="4200" dirty="0">
                <a:solidFill>
                  <a:srgbClr val="2E3C63"/>
                </a:solidFill>
              </a:rPr>
              <a:t>- </a:t>
            </a:r>
            <a:r>
              <a:rPr lang="en-US" sz="4200">
                <a:latin typeface="Consolas" panose="020B0609020204030204" charset="0"/>
                <a:cs typeface="Cambria" panose="02040503050406030204" charset="0"/>
                <a:sym typeface="+mn-ea"/>
              </a:rPr>
              <a:t>rbac_check_access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48940" y="1294765"/>
            <a:ext cx="14605000" cy="8278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rbac_check_access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uid_t 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struct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inode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*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inode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mask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user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rbac_get_user_by_uid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uid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role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user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role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for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&lt;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ROLE_MAX_PERMS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++)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perm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role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perms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if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perm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!=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NULL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&amp;&amp;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perm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obj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inode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if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mask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MAY_READ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&amp;&amp;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perm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acc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ACC_DENY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&amp;&amp;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                           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perm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-&gt;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op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OP_READ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ret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=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EPERM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goto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  <a:sym typeface="+mn-ea"/>
              </a:rPr>
              <a:t>                        ...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out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: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return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ret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alt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81165" y="7331710"/>
            <a:ext cx="98069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如果找到匹配的权限，且接受性为</a:t>
            </a:r>
            <a:r>
              <a:rPr lang="en-US" altLang="zh-CN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ACC_DENY</a:t>
            </a:r>
            <a:r>
              <a:rPr lang="zh-CN" altLang="en-US" sz="3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，则拒绝访问</a:t>
            </a:r>
            <a:endParaRPr lang="zh-CN" altLang="en-US" sz="36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67235" y="4772025"/>
            <a:ext cx="4277995" cy="42799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160510" y="5634990"/>
            <a:ext cx="2701290" cy="85217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2991750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90000">
                <a:srgbClr val="5399D4"/>
              </a:gs>
            </a:gsLst>
          </a:gra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526655" y="3491865"/>
            <a:ext cx="10524490" cy="1901825"/>
          </a:xfrm>
        </p:spPr>
        <p:txBody>
          <a:bodyPr vert="horz" lIns="135000" tIns="70200" rIns="135000" bIns="70200" anchor="b" anchorCtr="0">
            <a:no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zh-CN" sz="9600" b="0" kern="1200" normalizeH="0" baseline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造字工房朗倩（非商用）常规体" charset="-122"/>
                <a:ea typeface="造字工房朗倩（非商用）常规体" charset="-122"/>
                <a:cs typeface="+mj-cs"/>
              </a:rPr>
              <a:t>实验结果</a:t>
            </a:r>
            <a:endParaRPr lang="zh-CN" sz="9600" b="0" kern="1200" normalizeH="0" baseline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造字工房朗倩（非商用）常规体" charset="-122"/>
              <a:ea typeface="造字工房朗倩（非商用）常规体" charset="-122"/>
              <a:cs typeface="+mj-cs"/>
            </a:endParaRPr>
          </a:p>
        </p:txBody>
      </p:sp>
      <p:pic>
        <p:nvPicPr>
          <p:cNvPr id="2053" name="图片 5" descr="剪影居中蓝 低版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1952625" y="2038297"/>
            <a:ext cx="4809173" cy="4809173"/>
            <a:chOff x="2506" y="2139"/>
            <a:chExt cx="5049" cy="5049"/>
          </a:xfrm>
        </p:grpSpPr>
        <p:sp>
          <p:nvSpPr>
            <p:cNvPr id="4" name="椭圆 3"/>
            <p:cNvSpPr/>
            <p:nvPr/>
          </p:nvSpPr>
          <p:spPr>
            <a:xfrm>
              <a:off x="2506" y="2139"/>
              <a:ext cx="5049" cy="5049"/>
            </a:xfrm>
            <a:prstGeom prst="ellipse">
              <a:avLst/>
            </a:prstGeom>
            <a:gradFill>
              <a:gsLst>
                <a:gs pos="6000">
                  <a:schemeClr val="bg1"/>
                </a:gs>
                <a:gs pos="40000">
                  <a:srgbClr val="5399D4"/>
                </a:gs>
                <a:gs pos="100000">
                  <a:srgbClr val="2E3C63"/>
                </a:gs>
              </a:gsLst>
              <a:lin ang="2700000" scaled="0"/>
            </a:gradFill>
            <a:ln>
              <a:noFill/>
            </a:ln>
            <a:effectLst>
              <a:outerShdw blurRad="203200" dist="127000" dir="2700000" algn="tl" rotWithShape="0">
                <a:srgbClr val="5399D4">
                  <a:alpha val="40000"/>
                </a:srgb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078" name="文本框 3"/>
            <p:cNvSpPr txBox="1"/>
            <p:nvPr>
              <p:custDataLst>
                <p:tags r:id="rId5"/>
              </p:custDataLst>
            </p:nvPr>
          </p:nvSpPr>
          <p:spPr>
            <a:xfrm>
              <a:off x="3526" y="2496"/>
              <a:ext cx="3456" cy="3065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762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18000" i="1" dirty="0">
                  <a:ln w="19050">
                    <a:noFill/>
                  </a:ln>
                  <a:gradFill>
                    <a:gsLst>
                      <a:gs pos="100000">
                        <a:srgbClr val="5399D4"/>
                      </a:gs>
                      <a:gs pos="4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03</a:t>
              </a:r>
              <a:endParaRPr lang="en-US" altLang="zh-CN" sz="18000" i="1" dirty="0">
                <a:ln w="19050">
                  <a:noFill/>
                </a:ln>
                <a:gradFill>
                  <a:gsLst>
                    <a:gs pos="100000">
                      <a:srgbClr val="5399D4"/>
                    </a:gs>
                    <a:gs pos="4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endParaRPr>
            </a:p>
          </p:txBody>
        </p:sp>
      </p:grpSp>
    </p:spTree>
    <p:custDataLst>
      <p:tags r:id="rId6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200"/>
              <a:t>实验结果 - 获取 rbac-lsm 初始状态</a:t>
            </a:r>
            <a:endParaRPr sz="4200"/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6990" y="1991360"/>
            <a:ext cx="13114020" cy="409829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719580" y="6509385"/>
            <a:ext cx="15240000" cy="15316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此时包含一个用户，它将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uid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为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0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的用户（即 root）绑定到了角色 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admin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上；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admin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绑定了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id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为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0 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的权限；该权限禁止写</a:t>
            </a:r>
            <a:r>
              <a:rPr 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/init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200"/>
              <a:t>实验结果 - 检查 rbac-lsm 是否工作</a:t>
            </a:r>
            <a:endParaRPr sz="4200"/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660" y="1525270"/>
            <a:ext cx="8534400" cy="72370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216660" y="1525270"/>
            <a:ext cx="2212340" cy="73279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866120" y="1616075"/>
            <a:ext cx="3556000" cy="8115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目前</a:t>
            </a:r>
            <a:r>
              <a:rPr lang="en-US" alt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rbac </a:t>
            </a:r>
            <a:r>
              <a:rPr lang="zh-CN" altLang="en-US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已开启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cxnSp>
        <p:nvCxnSpPr>
          <p:cNvPr id="10" name="直接箭头连接符 9"/>
          <p:cNvCxnSpPr>
            <a:stCxn id="9" idx="1"/>
            <a:endCxn id="11" idx="3"/>
          </p:cNvCxnSpPr>
          <p:nvPr/>
        </p:nvCxnSpPr>
        <p:spPr>
          <a:xfrm flipH="1" flipV="1">
            <a:off x="3429000" y="1891665"/>
            <a:ext cx="7437120" cy="130175"/>
          </a:xfrm>
          <a:prstGeom prst="straightConnector1">
            <a:avLst/>
          </a:prstGeom>
          <a:ln w="7620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200"/>
              <a:t>实验结果 - 检查 rbac-lsm 是否工作</a:t>
            </a:r>
            <a:endParaRPr sz="4200"/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660" y="1525270"/>
            <a:ext cx="8534400" cy="72370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216660" y="2254250"/>
            <a:ext cx="8534400" cy="535686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269470" y="4526915"/>
            <a:ext cx="3556000" cy="8115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此时可以读 /init </a:t>
            </a:r>
            <a:endParaRPr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cxnSp>
        <p:nvCxnSpPr>
          <p:cNvPr id="10" name="直接箭头连接符 9"/>
          <p:cNvCxnSpPr>
            <a:stCxn id="9" idx="1"/>
          </p:cNvCxnSpPr>
          <p:nvPr/>
        </p:nvCxnSpPr>
        <p:spPr>
          <a:xfrm flipH="1">
            <a:off x="9751060" y="4932680"/>
            <a:ext cx="251841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200"/>
              <a:t>实验结果 - 检查 rbac-lsm 是否工作</a:t>
            </a:r>
            <a:endParaRPr sz="4200"/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660" y="1525270"/>
            <a:ext cx="8534400" cy="72370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216660" y="7562215"/>
            <a:ext cx="8534400" cy="78867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779885" y="7007860"/>
            <a:ext cx="5862955" cy="8115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但是试图写</a:t>
            </a:r>
            <a:r>
              <a:rPr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/init </a:t>
            </a:r>
            <a:r>
              <a:rPr 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时被拒绝了</a:t>
            </a:r>
            <a:endParaRPr lang="zh-CN"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cxnSp>
        <p:nvCxnSpPr>
          <p:cNvPr id="10" name="直接箭头连接符 9"/>
          <p:cNvCxnSpPr>
            <a:stCxn id="9" idx="1"/>
            <a:endCxn id="11" idx="3"/>
          </p:cNvCxnSpPr>
          <p:nvPr/>
        </p:nvCxnSpPr>
        <p:spPr>
          <a:xfrm flipH="1">
            <a:off x="9751060" y="7413625"/>
            <a:ext cx="2028825" cy="542925"/>
          </a:xfrm>
          <a:prstGeom prst="straightConnector1">
            <a:avLst/>
          </a:prstGeom>
          <a:ln w="7620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200"/>
              <a:t>实验结果 - 添加并修改权限</a:t>
            </a:r>
            <a:endParaRPr sz="4200"/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65" y="7628255"/>
            <a:ext cx="15410180" cy="8115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添加一条对 /init 读的禁止权限，并将原来的权限替换为这条新的权限</a:t>
            </a:r>
            <a:endParaRPr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915" y="1571625"/>
            <a:ext cx="16158845" cy="538607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16915" y="1571625"/>
            <a:ext cx="16159480" cy="96202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9" idx="0"/>
            <a:endCxn id="11" idx="2"/>
          </p:cNvCxnSpPr>
          <p:nvPr/>
        </p:nvCxnSpPr>
        <p:spPr>
          <a:xfrm flipV="1">
            <a:off x="8796655" y="2533650"/>
            <a:ext cx="0" cy="5094605"/>
          </a:xfrm>
          <a:prstGeom prst="straightConnector1">
            <a:avLst/>
          </a:prstGeom>
          <a:ln w="7620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793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策略</a:t>
            </a:r>
            <a:r>
              <a:rPr lang="en-US" altLang="zh-CN" sz="4200" dirty="0">
                <a:solidFill>
                  <a:srgbClr val="2E3C63"/>
                </a:solidFill>
              </a:rPr>
              <a:t> - RBAC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01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16660" y="1764665"/>
            <a:ext cx="1568640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本实验中，用户（User）与角色（Role）是</a:t>
            </a:r>
            <a:r>
              <a:rPr lang="zh-CN" sz="3600" b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一对一关系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，角色与权限（Permission）是</a:t>
            </a:r>
            <a:r>
              <a:rPr lang="zh-CN" sz="3600" b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多对多关系</a:t>
            </a:r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。因此，用户、角色与权限的关系可以表示为：</a:t>
            </a:r>
            <a:endParaRPr lang="zh-CN" altLang="en-US"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6200775" y="3514725"/>
                <a:ext cx="5031740" cy="829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4800">
                    <a:latin typeface="华文仿宋" panose="02010600040101010101" charset="-122"/>
                    <a:ea typeface="华文仿宋" panose="02010600040101010101" charset="-122"/>
                  </a:rPr>
                  <a:t>用户</a:t>
                </a:r>
                <a14:m>
                  <m:oMath xmlns:m="http://schemas.openxmlformats.org/officeDocument/2006/math">
                    <m:r>
                      <a:rPr lang="en-US" altLang="zh-CN" sz="4800" i="1"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zh-CN" altLang="en-US" sz="4800"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</a:rPr>
                  <a:t>角色</a:t>
                </a:r>
                <a14:m>
                  <m:oMath xmlns:m="http://schemas.openxmlformats.org/officeDocument/2006/math">
                    <m:r>
                      <a:rPr lang="en-US" altLang="zh-CN" sz="4800" i="1"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⇉权限</m:t>
                    </m:r>
                  </m:oMath>
                </a14:m>
                <a:endParaRPr lang="en-US" altLang="zh-CN" sz="4800" i="1">
                  <a:latin typeface="Cambria Math" panose="02040503050406030204" charset="0"/>
                  <a:ea typeface="华文仿宋" panose="02010600040101010101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775" y="3514725"/>
                <a:ext cx="5031740" cy="829945"/>
              </a:xfrm>
              <a:prstGeom prst="rect">
                <a:avLst/>
              </a:prstGeom>
              <a:blipFill rotWithShape="1">
                <a:blip r:embed="rId6"/>
                <a:stretch>
                  <a:fillRect r="-1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1216660" y="4535170"/>
            <a:ext cx="156864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3600" b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进一步可以将权限分解：</a:t>
            </a:r>
            <a:endParaRPr lang="zh-CN" sz="3600" b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5541010" y="5643880"/>
                <a:ext cx="7205345" cy="94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4800" i="1"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权限=</m:t>
                    </m:r>
                  </m:oMath>
                </a14:m>
                <a:r>
                  <a:rPr lang="zh-CN" altLang="en-US" sz="4800"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</a:rPr>
                  <a:t>接受性</a:t>
                </a:r>
                <a14:m>
                  <m:oMath xmlns:m="http://schemas.openxmlformats.org/officeDocument/2006/math">
                    <m:r>
                      <a:rPr lang="en-US" altLang="zh-CN" sz="4800" i="1"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+</m:t>
                    </m:r>
                  </m:oMath>
                </a14:m>
                <a:r>
                  <a:rPr lang="zh-CN" altLang="en-US" sz="4800"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</a:rPr>
                  <a:t>操作</a:t>
                </a:r>
                <a14:m>
                  <m:oMath xmlns:m="http://schemas.openxmlformats.org/officeDocument/2006/math">
                    <m:r>
                      <a:rPr lang="en-US" altLang="zh-CN" sz="4800" i="1"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+</m:t>
                    </m:r>
                  </m:oMath>
                </a14:m>
                <a:r>
                  <a:rPr lang="zh-CN" altLang="en-US" sz="4800"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</a:rPr>
                  <a:t>客体</a:t>
                </a:r>
                <a:endParaRPr lang="zh-CN" altLang="en-US" sz="4800">
                  <a:latin typeface="Cambria Math" panose="02040503050406030204" charset="0"/>
                  <a:ea typeface="华文仿宋" panose="02010600040101010101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010" y="5643880"/>
                <a:ext cx="7205345" cy="949960"/>
              </a:xfrm>
              <a:prstGeom prst="rect">
                <a:avLst/>
              </a:prstGeom>
              <a:blipFill rotWithShape="1">
                <a:blip r:embed="rId7"/>
                <a:stretch>
                  <a:fillRect r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8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200"/>
              <a:t>实验结果 - 添加并修改权限</a:t>
            </a:r>
            <a:endParaRPr sz="4200"/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0930" y="7464425"/>
            <a:ext cx="15410180" cy="15316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权限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1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已经绑定到了名字为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admin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的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role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上，即禁止读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/init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，由于解除了权限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0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，现在该角色对应的用户可以写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/init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915" y="1571625"/>
            <a:ext cx="16158845" cy="538607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16915" y="2533650"/>
            <a:ext cx="7021830" cy="261493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9" idx="0"/>
            <a:endCxn id="11" idx="2"/>
          </p:cNvCxnSpPr>
          <p:nvPr/>
        </p:nvCxnSpPr>
        <p:spPr>
          <a:xfrm flipH="1" flipV="1">
            <a:off x="4227830" y="5148580"/>
            <a:ext cx="4568190" cy="2315845"/>
          </a:xfrm>
          <a:prstGeom prst="straightConnector1">
            <a:avLst/>
          </a:prstGeom>
          <a:ln w="7620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200"/>
              <a:t>实验结果 - 添加并修改权限</a:t>
            </a:r>
            <a:endParaRPr sz="4200"/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0930" y="7464425"/>
            <a:ext cx="8862060" cy="8115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读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/init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访问被拒绝，但写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/init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访问被接受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915" y="1571625"/>
            <a:ext cx="16158845" cy="538607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16915" y="5148580"/>
            <a:ext cx="9773285" cy="132080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9" idx="0"/>
            <a:endCxn id="11" idx="2"/>
          </p:cNvCxnSpPr>
          <p:nvPr/>
        </p:nvCxnSpPr>
        <p:spPr>
          <a:xfrm flipV="1">
            <a:off x="5521960" y="6469380"/>
            <a:ext cx="81915" cy="995045"/>
          </a:xfrm>
          <a:prstGeom prst="straightConnector1">
            <a:avLst/>
          </a:prstGeom>
          <a:ln w="7620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1582420"/>
            <a:ext cx="16093440" cy="5364480"/>
          </a:xfrm>
          <a:prstGeom prst="rect">
            <a:avLst/>
          </a:prstGeom>
        </p:spPr>
      </p:pic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2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200"/>
              <a:t>实验结果 - 将权限改回</a:t>
            </a:r>
            <a:endParaRPr sz="4200"/>
          </a:p>
        </p:txBody>
      </p:sp>
      <p:sp>
        <p:nvSpPr>
          <p:cNvPr id="20" name="文本框 3"/>
          <p:cNvSpPr txBox="1"/>
          <p:nvPr>
            <p:custDataLst>
              <p:tags r:id="rId6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7280" y="7464425"/>
            <a:ext cx="8862060" cy="8115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将刚刚新添加的权限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1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解绑，将权限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0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绑定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0930" y="1582420"/>
            <a:ext cx="11285220" cy="46228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9" idx="0"/>
            <a:endCxn id="11" idx="2"/>
          </p:cNvCxnSpPr>
          <p:nvPr/>
        </p:nvCxnSpPr>
        <p:spPr>
          <a:xfrm flipV="1">
            <a:off x="5528310" y="2044700"/>
            <a:ext cx="1205230" cy="5419725"/>
          </a:xfrm>
          <a:prstGeom prst="straightConnector1">
            <a:avLst/>
          </a:prstGeom>
          <a:ln w="7620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1582420"/>
            <a:ext cx="16093440" cy="5364480"/>
          </a:xfrm>
          <a:prstGeom prst="rect">
            <a:avLst/>
          </a:prstGeom>
        </p:spPr>
      </p:pic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2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200"/>
              <a:t>实验结果 - 将权限改回</a:t>
            </a:r>
            <a:endParaRPr sz="4200"/>
          </a:p>
        </p:txBody>
      </p:sp>
      <p:sp>
        <p:nvSpPr>
          <p:cNvPr id="20" name="文本框 3"/>
          <p:cNvSpPr txBox="1"/>
          <p:nvPr>
            <p:custDataLst>
              <p:tags r:id="rId6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7280" y="7464425"/>
            <a:ext cx="16093440" cy="15316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名字为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admin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的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role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又具有了“禁止写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/init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”的权限，没有了“禁止读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/init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”的权限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7280" y="2044700"/>
            <a:ext cx="9185910" cy="262699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9" idx="0"/>
            <a:endCxn id="11" idx="2"/>
          </p:cNvCxnSpPr>
          <p:nvPr/>
        </p:nvCxnSpPr>
        <p:spPr>
          <a:xfrm flipH="1" flipV="1">
            <a:off x="5690235" y="4671695"/>
            <a:ext cx="3453765" cy="2792730"/>
          </a:xfrm>
          <a:prstGeom prst="straightConnector1">
            <a:avLst/>
          </a:prstGeom>
          <a:ln w="7620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1582420"/>
            <a:ext cx="16093440" cy="5364480"/>
          </a:xfrm>
          <a:prstGeom prst="rect">
            <a:avLst/>
          </a:prstGeom>
        </p:spPr>
      </p:pic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2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200"/>
              <a:t>实验结果 - 将权限改回</a:t>
            </a:r>
            <a:endParaRPr sz="4200"/>
          </a:p>
        </p:txBody>
      </p:sp>
      <p:sp>
        <p:nvSpPr>
          <p:cNvPr id="20" name="文本框 3"/>
          <p:cNvSpPr txBox="1"/>
          <p:nvPr>
            <p:custDataLst>
              <p:tags r:id="rId6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7280" y="7464425"/>
            <a:ext cx="16093440" cy="15316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现在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uid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为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0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的用户又可以读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/init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了，并且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/init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中的内容已经覆盖为了刚刚写入的字符串，试图写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/init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时，访问被拒绝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7280" y="4606290"/>
            <a:ext cx="9718675" cy="174625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9" idx="0"/>
            <a:endCxn id="11" idx="2"/>
          </p:cNvCxnSpPr>
          <p:nvPr/>
        </p:nvCxnSpPr>
        <p:spPr>
          <a:xfrm flipH="1" flipV="1">
            <a:off x="5956935" y="6352540"/>
            <a:ext cx="3187065" cy="1111885"/>
          </a:xfrm>
          <a:prstGeom prst="straightConnector1">
            <a:avLst/>
          </a:prstGeom>
          <a:ln w="7620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200"/>
              <a:t>实验结果 - </a:t>
            </a:r>
            <a:r>
              <a:rPr lang="zh-CN" sz="4200"/>
              <a:t>检查开关是否工作</a:t>
            </a:r>
            <a:endParaRPr lang="zh-CN" sz="4200"/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28620" y="6289040"/>
            <a:ext cx="3028315" cy="8115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关闭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rbac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开关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1718945"/>
            <a:ext cx="15405100" cy="34283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97280" y="1718945"/>
            <a:ext cx="9718675" cy="126174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9" idx="0"/>
            <a:endCxn id="11" idx="2"/>
          </p:cNvCxnSpPr>
          <p:nvPr/>
        </p:nvCxnSpPr>
        <p:spPr>
          <a:xfrm flipV="1">
            <a:off x="4443095" y="2980690"/>
            <a:ext cx="1513840" cy="3308350"/>
          </a:xfrm>
          <a:prstGeom prst="straightConnector1">
            <a:avLst/>
          </a:prstGeom>
          <a:ln w="7620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412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200"/>
              <a:t>实验结果 - </a:t>
            </a:r>
            <a:r>
              <a:rPr lang="zh-CN" sz="4200"/>
              <a:t>检查开关是否工作</a:t>
            </a:r>
            <a:endParaRPr lang="zh-CN" sz="4200"/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7280" y="6289040"/>
            <a:ext cx="15313660" cy="22517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现在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uid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为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0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的用户既可以写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/init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了，又可以读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/init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了，访问不受</a:t>
            </a:r>
            <a:r>
              <a:rPr lang="en-US" altLang="zh-CN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rbac </a:t>
            </a:r>
            <a:r>
              <a:rPr lang="zh-CN" altLang="en-US" sz="36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的限制</a:t>
            </a: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0" indent="0">
              <a:lnSpc>
                <a:spcPct val="130000"/>
              </a:lnSpc>
            </a:pPr>
            <a:endParaRPr lang="zh-CN" altLang="en-US" sz="36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1718945"/>
            <a:ext cx="15405100" cy="34283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97280" y="2980690"/>
            <a:ext cx="9718675" cy="159385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9" idx="0"/>
            <a:endCxn id="11" idx="2"/>
          </p:cNvCxnSpPr>
          <p:nvPr/>
        </p:nvCxnSpPr>
        <p:spPr>
          <a:xfrm flipH="1" flipV="1">
            <a:off x="5956935" y="4574540"/>
            <a:ext cx="2797175" cy="1714500"/>
          </a:xfrm>
          <a:prstGeom prst="straightConnector1">
            <a:avLst/>
          </a:prstGeom>
          <a:ln w="7620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45792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797685" y="1322705"/>
            <a:ext cx="14699615" cy="2304415"/>
          </a:xfrm>
        </p:spPr>
        <p:txBody>
          <a:bodyPr vert="horz" lIns="135000" tIns="70200" rIns="135000" bIns="70200" anchor="b" anchorCtr="0"/>
          <a:lstStyle/>
          <a:p>
            <a:pPr defTabSz="914400">
              <a:buClrTx/>
              <a:buSzTx/>
              <a:buFontTx/>
              <a:buNone/>
            </a:pPr>
            <a:r>
              <a:rPr lang="zh-CN" altLang="zh-CN" sz="8100" b="0" kern="1200" normalizeH="0" baseline="0">
                <a:solidFill>
                  <a:schemeClr val="bg1"/>
                </a:solidFill>
                <a:latin typeface="Consolas" panose="020B0609020204030204" charset="0"/>
                <a:ea typeface="造字工房朗倩（非商用）常规体" charset="-122"/>
                <a:cs typeface="+mj-cs"/>
              </a:rPr>
              <a:t>感谢观看</a:t>
            </a:r>
            <a:br>
              <a:rPr lang="zh-CN" altLang="zh-CN" sz="8100" b="0" kern="120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zh-CN" altLang="zh-CN" sz="4800" b="0" kern="1200" normalizeH="0" baseline="0">
                <a:ln>
                  <a:solidFill>
                    <a:schemeClr val="bg1"/>
                  </a:solidFill>
                </a:ln>
                <a:noFill/>
                <a:latin typeface="Times New Roman" panose="02020603050405020304" charset="0"/>
                <a:ea typeface="+mj-ea"/>
                <a:cs typeface="Times New Roman" panose="02020603050405020304" charset="0"/>
              </a:rPr>
              <a:t>Thank you for watching</a:t>
            </a:r>
            <a:endParaRPr lang="zh-CN" altLang="zh-CN" sz="4800" b="0" kern="1200" normalizeH="0" baseline="0">
              <a:ln>
                <a:solidFill>
                  <a:schemeClr val="bg1"/>
                </a:solidFill>
              </a:ln>
              <a:noFill/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  <p:pic>
        <p:nvPicPr>
          <p:cNvPr id="2053" name="图片 5" descr="剪影居中蓝 低版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5" y="210820"/>
            <a:ext cx="3601085" cy="7543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793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策略</a:t>
            </a:r>
            <a:r>
              <a:rPr lang="en-US" altLang="zh-CN" sz="4200" dirty="0">
                <a:solidFill>
                  <a:srgbClr val="2E3C63"/>
                </a:solidFill>
              </a:rPr>
              <a:t> - RBAC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01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59460" y="1732280"/>
                <a:ext cx="16943070" cy="8299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marL="0" indent="0"/>
                <a:r>
                  <a:rPr lang="zh-CN" sz="3600" b="0">
                    <a:solidFill>
                      <a:schemeClr val="tx1"/>
                    </a:solidFill>
                    <a:uFillTx/>
                    <a:ea typeface="华文仿宋" panose="02010600040101010101" charset="-122"/>
                    <a:cs typeface="Cambria" panose="02040503050406030204" charset="0"/>
                  </a:rPr>
                  <a:t>可以用多重元组</a:t>
                </a:r>
                <a14:m>
                  <m:oMath xmlns:m="http://schemas.openxmlformats.org/officeDocument/2006/math">
                    <m:r>
                      <a:rPr lang="en-US" altLang="zh-CN" sz="4800" b="0" i="1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∈(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𝑂𝑝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华文仿宋" panose="02010600040101010101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360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</a:rPr>
                  <a:t>表示“一个用户具有某个权限”</a:t>
                </a:r>
                <a:endParaRPr lang="zh-CN" altLang="en-US" sz="3600">
                  <a:solidFill>
                    <a:schemeClr val="tx1"/>
                  </a:solidFill>
                  <a:uFillTx/>
                  <a:latin typeface="Cambria Math" panose="02040503050406030204" charset="0"/>
                  <a:ea typeface="华文仿宋" panose="02010600040101010101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60" y="1732280"/>
                <a:ext cx="16943070" cy="829945"/>
              </a:xfrm>
              <a:prstGeom prst="rect">
                <a:avLst/>
              </a:prstGeom>
              <a:blipFill rotWithShape="1">
                <a:blip r:embed="rId6"/>
                <a:stretch>
                  <a:fillRect r="-88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555750" y="4553585"/>
            <a:ext cx="34366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atin typeface="华文仿宋" panose="02010600040101010101" charset="-122"/>
                <a:ea typeface="华文仿宋" panose="02010600040101010101" charset="-122"/>
              </a:rPr>
              <a:t>用户（</a:t>
            </a:r>
            <a:r>
              <a:rPr lang="en-US" altLang="zh-CN" sz="4400">
                <a:latin typeface="华文仿宋" panose="02010600040101010101" charset="-122"/>
                <a:ea typeface="华文仿宋" panose="02010600040101010101" charset="-122"/>
              </a:rPr>
              <a:t>User</a:t>
            </a:r>
            <a:r>
              <a:rPr lang="zh-CN" altLang="en-US" sz="4400">
                <a:latin typeface="华文仿宋" panose="02010600040101010101" charset="-122"/>
                <a:ea typeface="华文仿宋" panose="02010600040101010101" charset="-122"/>
              </a:rPr>
              <a:t>）</a:t>
            </a:r>
            <a:endParaRPr lang="zh-CN" altLang="en-US" sz="4400"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285490" y="2454910"/>
            <a:ext cx="2120900" cy="2098675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25265" y="6370320"/>
            <a:ext cx="34137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atin typeface="华文仿宋" panose="02010600040101010101" charset="-122"/>
                <a:ea typeface="华文仿宋" panose="02010600040101010101" charset="-122"/>
              </a:rPr>
              <a:t>角色（</a:t>
            </a:r>
            <a:r>
              <a:rPr lang="en-US" altLang="zh-CN" sz="4400">
                <a:latin typeface="华文仿宋" panose="02010600040101010101" charset="-122"/>
                <a:ea typeface="华文仿宋" panose="02010600040101010101" charset="-122"/>
              </a:rPr>
              <a:t>Role</a:t>
            </a:r>
            <a:r>
              <a:rPr lang="zh-CN" altLang="en-US" sz="4400">
                <a:latin typeface="华文仿宋" panose="02010600040101010101" charset="-122"/>
                <a:ea typeface="华文仿宋" panose="02010600040101010101" charset="-122"/>
              </a:rPr>
              <a:t>）</a:t>
            </a:r>
            <a:endParaRPr lang="zh-CN" altLang="en-US" sz="4400"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 flipH="1">
            <a:off x="5732145" y="2443480"/>
            <a:ext cx="1002030" cy="392684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732145" y="7599680"/>
            <a:ext cx="579564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atin typeface="华文仿宋" panose="02010600040101010101" charset="-122"/>
                <a:ea typeface="华文仿宋" panose="02010600040101010101" charset="-122"/>
              </a:rPr>
              <a:t>接受性（</a:t>
            </a:r>
            <a:r>
              <a:rPr lang="en-US" altLang="zh-CN" sz="4400">
                <a:latin typeface="华文仿宋" panose="02010600040101010101" charset="-122"/>
                <a:ea typeface="华文仿宋" panose="02010600040101010101" charset="-122"/>
              </a:rPr>
              <a:t>Acceptability</a:t>
            </a:r>
            <a:r>
              <a:rPr lang="zh-CN" altLang="en-US" sz="4400">
                <a:latin typeface="华文仿宋" panose="02010600040101010101" charset="-122"/>
                <a:ea typeface="华文仿宋" panose="02010600040101010101" charset="-122"/>
              </a:rPr>
              <a:t>）</a:t>
            </a:r>
            <a:endParaRPr lang="zh-CN" altLang="en-US" sz="4400"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12" name="直接箭头连接符 11"/>
          <p:cNvCxnSpPr>
            <a:endCxn id="11" idx="0"/>
          </p:cNvCxnSpPr>
          <p:nvPr/>
        </p:nvCxnSpPr>
        <p:spPr>
          <a:xfrm>
            <a:off x="8017510" y="2454910"/>
            <a:ext cx="612775" cy="514477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928100" y="5968365"/>
            <a:ext cx="464693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atin typeface="华文仿宋" panose="02010600040101010101" charset="-122"/>
                <a:ea typeface="华文仿宋" panose="02010600040101010101" charset="-122"/>
              </a:rPr>
              <a:t>操作（</a:t>
            </a:r>
            <a:r>
              <a:rPr lang="en-US" altLang="zh-CN" sz="4400">
                <a:latin typeface="华文仿宋" panose="02010600040101010101" charset="-122"/>
                <a:ea typeface="华文仿宋" panose="02010600040101010101" charset="-122"/>
              </a:rPr>
              <a:t>Operation</a:t>
            </a:r>
            <a:r>
              <a:rPr lang="zh-CN" altLang="en-US" sz="4400">
                <a:latin typeface="华文仿宋" panose="02010600040101010101" charset="-122"/>
                <a:ea typeface="华文仿宋" panose="02010600040101010101" charset="-122"/>
              </a:rPr>
              <a:t>）</a:t>
            </a:r>
            <a:endParaRPr lang="zh-CN" altLang="en-US" sz="4400"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9497060" y="2498090"/>
            <a:ext cx="1754505" cy="3470275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691620" y="3785235"/>
            <a:ext cx="38969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atin typeface="华文仿宋" panose="02010600040101010101" charset="-122"/>
                <a:ea typeface="华文仿宋" panose="02010600040101010101" charset="-122"/>
              </a:rPr>
              <a:t>客体（</a:t>
            </a:r>
            <a:r>
              <a:rPr lang="en-US" altLang="zh-CN" sz="4400">
                <a:latin typeface="华文仿宋" panose="02010600040101010101" charset="-122"/>
                <a:ea typeface="华文仿宋" panose="02010600040101010101" charset="-122"/>
              </a:rPr>
              <a:t>Object</a:t>
            </a:r>
            <a:r>
              <a:rPr lang="zh-CN" altLang="en-US" sz="4400">
                <a:latin typeface="华文仿宋" panose="02010600040101010101" charset="-122"/>
                <a:ea typeface="华文仿宋" panose="02010600040101010101" charset="-122"/>
              </a:rPr>
              <a:t>）</a:t>
            </a:r>
            <a:endParaRPr lang="zh-CN" altLang="en-US" sz="4400"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10944225" y="2421890"/>
            <a:ext cx="2696210" cy="1363345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912100" y="2411095"/>
            <a:ext cx="333946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10159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策略</a:t>
            </a:r>
            <a:r>
              <a:rPr lang="en-US" altLang="zh-CN" sz="4200" dirty="0">
                <a:solidFill>
                  <a:srgbClr val="2E3C63"/>
                </a:solidFill>
              </a:rPr>
              <a:t> - RBAC</a:t>
            </a:r>
            <a:endParaRPr lang="en-US" altLang="zh-CN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01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/>
              <p:cNvSpPr txBox="1"/>
              <p:nvPr/>
            </p:nvSpPr>
            <p:spPr>
              <a:xfrm>
                <a:off x="1216660" y="1981835"/>
                <a:ext cx="16186785" cy="15697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r>
                  <a:rPr lang="zh-CN" sz="3600" b="0">
                    <a:latin typeface="华文仿宋" panose="02010600040101010101" charset="-122"/>
                    <a:ea typeface="华文仿宋" panose="02010600040101010101" charset="-122"/>
                    <a:cs typeface="华文仿宋" panose="02010600040101010101" charset="-122"/>
                  </a:rPr>
                  <a:t>数据库中存储若干这样的五元组，当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800" b="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4800" b="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𝑈</m:t>
                        </m:r>
                      </m:e>
                      <m:sub>
                        <m:r>
                          <a:rPr lang="en-US" altLang="zh-CN" sz="4800" b="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600"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</a:rPr>
                  <a:t>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𝑂𝑝</m:t>
                        </m:r>
                      </m:e>
                      <m:sub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3600"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</a:rPr>
                  <a:t>访问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𝑂</m:t>
                        </m:r>
                      </m:e>
                      <m:sub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3600"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</a:rPr>
                  <a:t>时，检查数据库中否存在</a:t>
                </a:r>
                <a14:m>
                  <m:oMath xmlns:m="http://schemas.openxmlformats.org/officeDocument/2006/math">
                    <m:r>
                      <a:rPr lang="en-US" altLang="zh-CN" sz="4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𝑈</m:t>
                        </m:r>
                      </m:e>
                      <m:sub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4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  <m:r>
                      <a:rPr lang="en-US" altLang="zh-CN" sz="4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  <m:r>
                      <a:rPr lang="en-US" altLang="zh-CN" sz="4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𝑂𝑝</m:t>
                        </m:r>
                      </m:e>
                      <m:sub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sz="4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𝑂</m:t>
                        </m:r>
                      </m:e>
                      <m:sub>
                        <m:r>
                          <a:rPr lang="en-US" altLang="zh-CN" sz="480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4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800"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</a:rPr>
                  <a:t>：</a:t>
                </a:r>
                <a:r>
                  <a:rPr lang="en-US" sz="2800" b="0">
                    <a:latin typeface="华文仿宋" panose="02010600040101010101" charset="-122"/>
                    <a:ea typeface="华文仿宋" panose="02010600040101010101" charset="-122"/>
                    <a:cs typeface="华文仿宋" panose="02010600040101010101" charset="-122"/>
                  </a:rPr>
                  <a:t> </a:t>
                </a:r>
                <a:endParaRPr lang="en-US" altLang="en-US" sz="2800" b="0"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endParaRPr>
              </a:p>
            </p:txBody>
          </p:sp>
        </mc:Choice>
        <mc:Fallback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60" y="1981835"/>
                <a:ext cx="16186785" cy="15697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344295" y="4070350"/>
                <a:ext cx="15702280" cy="27495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marL="457200" indent="-45720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sz="3600" b="0">
                    <a:latin typeface="华文仿宋" panose="02010600040101010101" charset="-122"/>
                    <a:ea typeface="华文仿宋" panose="02010600040101010101" charset="-122"/>
                    <a:cs typeface="Cambria" panose="02040503050406030204" charset="0"/>
                  </a:rPr>
                  <a:t>若存在且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3600" b="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600" b="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3600"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</a:rPr>
                  <a:t>为允许，则允许访问</a:t>
                </a:r>
                <a:endParaRPr lang="zh-CN" altLang="en-US" sz="3600">
                  <a:latin typeface="Cambria Math" panose="02040503050406030204" charset="0"/>
                  <a:ea typeface="华文仿宋" panose="02010600040101010101" charset="-122"/>
                  <a:cs typeface="Cambria Math" panose="02040503050406030204" charset="0"/>
                </a:endParaRPr>
              </a:p>
              <a:p>
                <a:pPr marL="457200" indent="-45720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sz="3600">
                    <a:latin typeface="华文仿宋" panose="02010600040101010101" charset="-122"/>
                    <a:ea typeface="华文仿宋" panose="02010600040101010101" charset="-122"/>
                    <a:cs typeface="Cambria" panose="02040503050406030204" charset="0"/>
                    <a:sym typeface="+mn-ea"/>
                  </a:rPr>
                  <a:t>若存在且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3600" b="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600" b="0" i="1">
                            <a:latin typeface="Cambria Math" panose="02040503050406030204" charset="0"/>
                            <a:ea typeface="华文仿宋" panose="02010600040101010101" charset="-122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3600"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  <a:sym typeface="+mn-ea"/>
                  </a:rPr>
                  <a:t>为拒绝，则拒绝访问</a:t>
                </a:r>
                <a:endParaRPr lang="zh-CN" altLang="en-US" sz="3600">
                  <a:latin typeface="Cambria Math" panose="02040503050406030204" charset="0"/>
                  <a:ea typeface="华文仿宋" panose="02010600040101010101" charset="-122"/>
                  <a:cs typeface="Cambria Math" panose="02040503050406030204" charset="0"/>
                </a:endParaRPr>
              </a:p>
              <a:p>
                <a:pPr marL="457200" indent="-45720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3600"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</a:rPr>
                  <a:t>特别地，如果在数据库中</a:t>
                </a:r>
                <a:r>
                  <a:rPr lang="zh-CN" altLang="en-US" sz="3600">
                    <a:solidFill>
                      <a:srgbClr val="FF0000"/>
                    </a:solidFill>
                    <a:latin typeface="Cambria Math" panose="02040503050406030204" charset="0"/>
                    <a:ea typeface="华文仿宋" panose="02010600040101010101" charset="-122"/>
                    <a:cs typeface="Cambria Math" panose="02040503050406030204" charset="0"/>
                  </a:rPr>
                  <a:t>没有查询到对应的元组，则允许访问</a:t>
                </a:r>
                <a:endParaRPr lang="zh-CN" altLang="en-US" sz="3600">
                  <a:latin typeface="Cambria Math" panose="02040503050406030204" charset="0"/>
                  <a:ea typeface="华文仿宋" panose="02010600040101010101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295" y="4070350"/>
                <a:ext cx="15702280" cy="27495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2991750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90000">
                <a:srgbClr val="5399D4"/>
              </a:gs>
            </a:gsLst>
          </a:gra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112001" y="3721735"/>
            <a:ext cx="10320020" cy="1576070"/>
          </a:xfrm>
        </p:spPr>
        <p:txBody>
          <a:bodyPr vert="horz" lIns="135000" tIns="70200" rIns="135000" bIns="70200" anchor="b" anchorCtr="0">
            <a:no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zh-CN" altLang="en-US" sz="9600" b="0" kern="1200" normalizeH="0" baseline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造字工房朗倩（非商用）常规体" charset="-122"/>
                <a:ea typeface="造字工房朗倩（非商用）常规体" charset="-122"/>
                <a:cs typeface="+mj-cs"/>
              </a:rPr>
              <a:t>实现</a:t>
            </a:r>
            <a:endParaRPr lang="zh-CN" altLang="en-US" sz="9600" b="0" kern="1200" normalizeH="0" baseline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造字工房朗倩（非商用）常规体" charset="-122"/>
              <a:ea typeface="造字工房朗倩（非商用）常规体" charset="-122"/>
              <a:cs typeface="+mj-cs"/>
            </a:endParaRPr>
          </a:p>
        </p:txBody>
      </p:sp>
      <p:pic>
        <p:nvPicPr>
          <p:cNvPr id="2053" name="图片 5" descr="剪影居中蓝 低版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1952625" y="2038297"/>
            <a:ext cx="4809173" cy="4809173"/>
            <a:chOff x="2506" y="2139"/>
            <a:chExt cx="5049" cy="5049"/>
          </a:xfrm>
        </p:grpSpPr>
        <p:sp>
          <p:nvSpPr>
            <p:cNvPr id="4" name="椭圆 3"/>
            <p:cNvSpPr/>
            <p:nvPr/>
          </p:nvSpPr>
          <p:spPr>
            <a:xfrm>
              <a:off x="2506" y="2139"/>
              <a:ext cx="5049" cy="5049"/>
            </a:xfrm>
            <a:prstGeom prst="ellipse">
              <a:avLst/>
            </a:prstGeom>
            <a:gradFill>
              <a:gsLst>
                <a:gs pos="6000">
                  <a:schemeClr val="bg1"/>
                </a:gs>
                <a:gs pos="40000">
                  <a:srgbClr val="5399D4"/>
                </a:gs>
                <a:gs pos="100000">
                  <a:srgbClr val="2E3C63"/>
                </a:gs>
              </a:gsLst>
              <a:lin ang="2700000" scaled="0"/>
            </a:gradFill>
            <a:ln>
              <a:noFill/>
            </a:ln>
            <a:effectLst>
              <a:outerShdw blurRad="203200" dist="127000" dir="2700000" algn="tl" rotWithShape="0">
                <a:srgbClr val="5399D4">
                  <a:alpha val="40000"/>
                </a:srgb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078" name="文本框 3"/>
            <p:cNvSpPr txBox="1"/>
            <p:nvPr>
              <p:custDataLst>
                <p:tags r:id="rId5"/>
              </p:custDataLst>
            </p:nvPr>
          </p:nvSpPr>
          <p:spPr>
            <a:xfrm>
              <a:off x="3526" y="2496"/>
              <a:ext cx="3456" cy="3065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762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18000" i="1" dirty="0">
                  <a:ln w="19050">
                    <a:noFill/>
                  </a:ln>
                  <a:gradFill>
                    <a:gsLst>
                      <a:gs pos="100000">
                        <a:srgbClr val="5399D4"/>
                      </a:gs>
                      <a:gs pos="4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02</a:t>
              </a:r>
              <a:endParaRPr lang="en-US" altLang="zh-CN" sz="18000" i="1" dirty="0">
                <a:ln w="19050">
                  <a:noFill/>
                </a:ln>
                <a:gradFill>
                  <a:gsLst>
                    <a:gs pos="100000">
                      <a:srgbClr val="5399D4"/>
                    </a:gs>
                    <a:gs pos="4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endParaRPr>
            </a:p>
          </p:txBody>
        </p:sp>
      </p:grp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213803" y="3016250"/>
            <a:ext cx="8805227" cy="670560"/>
            <a:chOff x="1913" y="2193"/>
            <a:chExt cx="13866" cy="1056"/>
          </a:xfrm>
        </p:grpSpPr>
        <p:sp>
          <p:nvSpPr>
            <p:cNvPr id="8" name="矩形 7"/>
            <p:cNvSpPr/>
            <p:nvPr>
              <p:custDataLst>
                <p:tags r:id="rId4"/>
              </p:custDataLst>
            </p:nvPr>
          </p:nvSpPr>
          <p:spPr>
            <a:xfrm>
              <a:off x="1913" y="2572"/>
              <a:ext cx="13866" cy="677"/>
            </a:xfrm>
            <a:prstGeom prst="rect">
              <a:avLst/>
            </a:prstGeom>
            <a:gradFill>
              <a:gsLst>
                <a:gs pos="26000">
                  <a:srgbClr val="F7E8D3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9" name="文本框 8"/>
            <p:cNvSpPr txBox="1"/>
            <p:nvPr>
              <p:custDataLst>
                <p:tags r:id="rId5"/>
              </p:custDataLst>
            </p:nvPr>
          </p:nvSpPr>
          <p:spPr>
            <a:xfrm>
              <a:off x="1917" y="2193"/>
              <a:ext cx="13862" cy="10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sz="3300" dirty="0">
                  <a:solidFill>
                    <a:srgbClr val="2E3C63"/>
                  </a:solidFill>
                  <a:latin typeface="Cambria" panose="02040503050406030204" charset="0"/>
                </a:rPr>
                <a:t>实验平台：</a:t>
              </a:r>
              <a:r>
                <a:rPr lang="en-US" altLang="zh-CN" sz="3300" dirty="0">
                  <a:solidFill>
                    <a:srgbClr val="2E3C63"/>
                  </a:solidFill>
                  <a:latin typeface="Cambria" panose="02040503050406030204" charset="0"/>
                  <a:cs typeface="Cambria" panose="02040503050406030204" charset="0"/>
                  <a:hlinkClick r:id="rId6" action="ppaction://hlinkfile"/>
                </a:rPr>
                <a:t>LoongArch 32 Reduced QEMU</a:t>
              </a:r>
              <a:endParaRPr lang="en-US" altLang="zh-CN" sz="3300" dirty="0">
                <a:solidFill>
                  <a:srgbClr val="2E3C63"/>
                </a:solidFill>
                <a:latin typeface="Cambria" panose="02040503050406030204" charset="0"/>
                <a:cs typeface="Cambria" panose="02040503050406030204" charset="0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sz="4200" dirty="0">
                <a:solidFill>
                  <a:srgbClr val="2E3C63"/>
                </a:solidFill>
              </a:rPr>
              <a:t>实验平台</a:t>
            </a:r>
            <a:endParaRPr lang="zh-CN" sz="4200" dirty="0">
              <a:solidFill>
                <a:srgbClr val="2E3C63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13803" y="4359910"/>
            <a:ext cx="8805227" cy="670560"/>
            <a:chOff x="1913" y="2193"/>
            <a:chExt cx="13866" cy="1056"/>
          </a:xfrm>
        </p:grpSpPr>
        <p:sp>
          <p:nvSpPr>
            <p:cNvPr id="14" name="矩形 13"/>
            <p:cNvSpPr/>
            <p:nvPr>
              <p:custDataLst>
                <p:tags r:id="rId8"/>
              </p:custDataLst>
            </p:nvPr>
          </p:nvSpPr>
          <p:spPr>
            <a:xfrm>
              <a:off x="1913" y="2572"/>
              <a:ext cx="13866" cy="677"/>
            </a:xfrm>
            <a:prstGeom prst="rect">
              <a:avLst/>
            </a:prstGeom>
            <a:gradFill>
              <a:gsLst>
                <a:gs pos="26000">
                  <a:srgbClr val="F7E8D3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/>
            </a:p>
          </p:txBody>
        </p:sp>
        <p:sp>
          <p:nvSpPr>
            <p:cNvPr id="15" name="文本框 14"/>
            <p:cNvSpPr txBox="1"/>
            <p:nvPr>
              <p:custDataLst>
                <p:tags r:id="rId9"/>
              </p:custDataLst>
            </p:nvPr>
          </p:nvSpPr>
          <p:spPr>
            <a:xfrm>
              <a:off x="1917" y="2193"/>
              <a:ext cx="13862" cy="10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sz="3300" dirty="0">
                  <a:solidFill>
                    <a:srgbClr val="2E3C63"/>
                  </a:solidFill>
                </a:rPr>
                <a:t>操作系统：</a:t>
              </a:r>
              <a:r>
                <a:rPr lang="zh-CN" sz="3300" dirty="0">
                  <a:solidFill>
                    <a:srgbClr val="2E3C63"/>
                  </a:solidFill>
                  <a:latin typeface="Cambria" panose="02040503050406030204" charset="0"/>
                  <a:ea typeface="cam" charset="0"/>
                  <a:cs typeface="Cambria" panose="02040503050406030204" charset="0"/>
                  <a:hlinkClick r:id="rId10" action="ppaction://hlinkfile"/>
                </a:rPr>
                <a:t>BusyBox</a:t>
              </a:r>
              <a:endParaRPr lang="zh-CN" sz="3300" dirty="0">
                <a:solidFill>
                  <a:srgbClr val="2E3C63"/>
                </a:solidFill>
                <a:latin typeface="Cambria" panose="02040503050406030204" charset="0"/>
                <a:ea typeface="cam" charset="0"/>
                <a:cs typeface="Cambria" panose="0204050305040603020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13803" y="5704205"/>
            <a:ext cx="8805227" cy="670560"/>
            <a:chOff x="1913" y="2193"/>
            <a:chExt cx="13866" cy="1056"/>
          </a:xfrm>
        </p:grpSpPr>
        <p:sp>
          <p:nvSpPr>
            <p:cNvPr id="17" name="矩形 16"/>
            <p:cNvSpPr/>
            <p:nvPr>
              <p:custDataLst>
                <p:tags r:id="rId11"/>
              </p:custDataLst>
            </p:nvPr>
          </p:nvSpPr>
          <p:spPr>
            <a:xfrm>
              <a:off x="1913" y="2572"/>
              <a:ext cx="13866" cy="677"/>
            </a:xfrm>
            <a:prstGeom prst="rect">
              <a:avLst/>
            </a:prstGeom>
            <a:gradFill>
              <a:gsLst>
                <a:gs pos="26000">
                  <a:srgbClr val="F7E8D3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/>
            </a:p>
          </p:txBody>
        </p:sp>
        <p:sp>
          <p:nvSpPr>
            <p:cNvPr id="18" name="文本框 17"/>
            <p:cNvSpPr txBox="1"/>
            <p:nvPr>
              <p:custDataLst>
                <p:tags r:id="rId12"/>
              </p:custDataLst>
            </p:nvPr>
          </p:nvSpPr>
          <p:spPr>
            <a:xfrm>
              <a:off x="1917" y="2193"/>
              <a:ext cx="13862" cy="10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sz="3300" dirty="0">
                  <a:solidFill>
                    <a:srgbClr val="2E3C63"/>
                  </a:solidFill>
                </a:rPr>
                <a:t>内核版本：</a:t>
              </a:r>
              <a:r>
                <a:rPr lang="zh-CN" sz="3300" dirty="0">
                  <a:solidFill>
                    <a:srgbClr val="2E3C63"/>
                  </a:solidFill>
                  <a:latin typeface="Cambria" panose="02040503050406030204" charset="0"/>
                  <a:ea typeface="cam" charset="0"/>
                  <a:cs typeface="Cambria" panose="02040503050406030204" charset="0"/>
                  <a:hlinkClick r:id="rId13" action="ppaction://hlinkfile"/>
                </a:rPr>
                <a:t>Linux 5.14.0-rc2</a:t>
              </a:r>
              <a:endParaRPr lang="zh-CN" sz="3300" dirty="0">
                <a:solidFill>
                  <a:srgbClr val="2E3C63"/>
                </a:solidFill>
                <a:latin typeface="Cambria" panose="02040503050406030204" charset="0"/>
                <a:ea typeface="cam" charset="0"/>
                <a:cs typeface="Cambria" panose="02040503050406030204" charset="0"/>
              </a:endParaRPr>
            </a:p>
          </p:txBody>
        </p:sp>
      </p:grpSp>
      <p:sp>
        <p:nvSpPr>
          <p:cNvPr id="20" name="文本框 3"/>
          <p:cNvSpPr txBox="1"/>
          <p:nvPr>
            <p:custDataLst>
              <p:tags r:id="rId1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879830" y="2867660"/>
            <a:ext cx="3032760" cy="967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40035" y="2293620"/>
            <a:ext cx="2356485" cy="23564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19030" y="5275580"/>
            <a:ext cx="3198495" cy="21672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451840" y="5441950"/>
            <a:ext cx="4035425" cy="1434465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总体架构</a:t>
            </a:r>
            <a:r>
              <a:rPr lang="en-US" altLang="zh-CN" sz="4200" dirty="0">
                <a:solidFill>
                  <a:srgbClr val="2E3C63"/>
                </a:solidFill>
              </a:rPr>
              <a:t>-</a:t>
            </a:r>
            <a:r>
              <a:rPr lang="zh-CN" altLang="en-US" sz="4200" dirty="0">
                <a:solidFill>
                  <a:srgbClr val="2E3C63"/>
                </a:solidFill>
              </a:rPr>
              <a:t>访问控制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20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227195" y="1308100"/>
            <a:ext cx="9833610" cy="74161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+----------------+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|user r/w object|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|user control lsm|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+---------------+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+----------------+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user space        |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--------------/sys/kernel/security/rbac/-----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kernel space        \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+----------------------------------------+         </a:t>
            </a:r>
            <a:endParaRPr lang="en-US" sz="2800" b="1">
              <a:solidFill>
                <a:srgbClr val="FF00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 |                   VFS                  |         </a:t>
            </a:r>
            <a:endParaRPr lang="en-US" sz="2800" b="1">
              <a:solidFill>
                <a:srgbClr val="FF00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 +----------------------------------------+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             | 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+--------+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+--------+  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 ____|rbac_lsm|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| rbacfs |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/    +--------+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+--------+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+----------+   /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|    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|inode per-|__/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+-------------------+    </a:t>
            </a:r>
            <a:endParaRPr lang="en-US" sz="2800" b="1">
              <a:solidFill>
                <a:srgbClr val="FF00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   |  mission |         |       rbacdb      |          </a:t>
            </a:r>
            <a:endParaRPr lang="en-US" sz="2800" b="1">
              <a:solidFill>
                <a:srgbClr val="FF00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   +----------+         +-------------------+</a:t>
            </a:r>
            <a:endParaRPr lang="en-US" altLang="en-US" sz="2800" b="1">
              <a:solidFill>
                <a:srgbClr val="FF0000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5.xml><?xml version="1.0" encoding="utf-8"?>
<p:tagLst xmlns:p="http://schemas.openxmlformats.org/presentationml/2006/main">
  <p:tag name="COMMONDATA" val="eyJoZGlkIjoiZWNmMTdiZjYwYTE0N2JiZTY2ZmQwZjRkNjc0ZWQ1ZjM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023国科大融媒体编辑部出品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18386</Words>
  <Application>WPS 演示</Application>
  <PresentationFormat>自定义</PresentationFormat>
  <Paragraphs>1326</Paragraphs>
  <Slides>47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9" baseType="lpstr">
      <vt:lpstr>Arial</vt:lpstr>
      <vt:lpstr>宋体</vt:lpstr>
      <vt:lpstr>Wingdings</vt:lpstr>
      <vt:lpstr>微软雅黑</vt:lpstr>
      <vt:lpstr>Wingdings</vt:lpstr>
      <vt:lpstr>造字工房朗倩（非商用）常规体</vt:lpstr>
      <vt:lpstr>AR PL UKai CN</vt:lpstr>
      <vt:lpstr>Bauhaus 93</vt:lpstr>
      <vt:lpstr>Gabriola</vt:lpstr>
      <vt:lpstr>华文仿宋</vt:lpstr>
      <vt:lpstr>Cambria Math</vt:lpstr>
      <vt:lpstr>Cambria</vt:lpstr>
      <vt:lpstr>MS Mincho</vt:lpstr>
      <vt:lpstr>Arial Unicode MS</vt:lpstr>
      <vt:lpstr>Calibri</vt:lpstr>
      <vt:lpstr>cam</vt:lpstr>
      <vt:lpstr>Gubbi</vt:lpstr>
      <vt:lpstr>Consolas</vt:lpstr>
      <vt:lpstr>Times New Roman</vt:lpstr>
      <vt:lpstr>Arial Black</vt:lpstr>
      <vt:lpstr>MS Gothic</vt:lpstr>
      <vt:lpstr>2023国科大融媒体编辑部出品</vt:lpstr>
      <vt:lpstr>RBAC访问控制实验 Role-Based Access Control LSM</vt:lpstr>
      <vt:lpstr>PowerPoint 演示文稿</vt:lpstr>
      <vt:lpstr>RBAC策略</vt:lpstr>
      <vt:lpstr>PowerPoint 演示文稿</vt:lpstr>
      <vt:lpstr>PowerPoint 演示文稿</vt:lpstr>
      <vt:lpstr>PowerPoint 演示文稿</vt:lpstr>
      <vt:lpstr>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 Thank you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Mob</dc:creator>
  <cp:lastModifiedBy>haooops</cp:lastModifiedBy>
  <cp:revision>275</cp:revision>
  <dcterms:created xsi:type="dcterms:W3CDTF">2024-04-19T00:42:19Z</dcterms:created>
  <dcterms:modified xsi:type="dcterms:W3CDTF">2024-04-19T00:42:19Z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2052-11.1.0.11708</vt:lpwstr>
  </property>
  <property fmtid="{D5CDD505-2E9C-101B-9397-08002B2CF9AE}" pid="3" name="ICV">
    <vt:lpwstr/>
  </property>
</Properties>
</file>