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74" r:id="rId6"/>
    <p:sldId id="275" r:id="rId7"/>
    <p:sldId id="260" r:id="rId8"/>
    <p:sldId id="267" r:id="rId9"/>
    <p:sldId id="261" r:id="rId10"/>
    <p:sldId id="262" r:id="rId11"/>
    <p:sldId id="324" r:id="rId12"/>
    <p:sldId id="263" r:id="rId13"/>
    <p:sldId id="264" r:id="rId14"/>
    <p:sldId id="265" r:id="rId15"/>
    <p:sldId id="325" r:id="rId16"/>
    <p:sldId id="266" r:id="rId17"/>
    <p:sldId id="268" r:id="rId18"/>
    <p:sldId id="269" r:id="rId19"/>
    <p:sldId id="322" r:id="rId20"/>
    <p:sldId id="323" r:id="rId21"/>
    <p:sldId id="270" r:id="rId22"/>
    <p:sldId id="272" r:id="rId23"/>
    <p:sldId id="273" r:id="rId24"/>
    <p:sldId id="276" r:id="rId25"/>
    <p:sldId id="277" r:id="rId26"/>
    <p:sldId id="278" r:id="rId27"/>
    <p:sldId id="279" r:id="rId28"/>
    <p:sldId id="294" r:id="rId29"/>
    <p:sldId id="280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21" r:id="rId42"/>
    <p:sldId id="306" r:id="rId43"/>
    <p:sldId id="282" r:id="rId44"/>
    <p:sldId id="283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285" r:id="rId55"/>
    <p:sldId id="286" r:id="rId56"/>
    <p:sldId id="316" r:id="rId57"/>
    <p:sldId id="288" r:id="rId58"/>
    <p:sldId id="317" r:id="rId59"/>
    <p:sldId id="318" r:id="rId60"/>
    <p:sldId id="319" r:id="rId61"/>
    <p:sldId id="320" r:id="rId62"/>
    <p:sldId id="290" r:id="rId63"/>
    <p:sldId id="291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83CC7-10BD-4E64-8012-6CE8800D4279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FDC70-7334-407A-BD6C-6D862F933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332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Rewrite the program after removing syntactical</a:t>
            </a:r>
            <a:r>
              <a:rPr lang="en-IN" baseline="0" dirty="0" smtClean="0"/>
              <a:t> error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DC70-7334-407A-BD6C-6D862F933461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567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EB46-5D1B-4A05-92AA-C4B85C49F73E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0E8-3D50-4BF7-B1C0-3B815E32CE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EB46-5D1B-4A05-92AA-C4B85C49F73E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0E8-3D50-4BF7-B1C0-3B815E32CE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EB46-5D1B-4A05-92AA-C4B85C49F73E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0E8-3D50-4BF7-B1C0-3B815E32CE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EB46-5D1B-4A05-92AA-C4B85C49F73E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0E8-3D50-4BF7-B1C0-3B815E32CE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EB46-5D1B-4A05-92AA-C4B85C49F73E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0E8-3D50-4BF7-B1C0-3B815E32CE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EB46-5D1B-4A05-92AA-C4B85C49F73E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0E8-3D50-4BF7-B1C0-3B815E32CE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EB46-5D1B-4A05-92AA-C4B85C49F73E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0E8-3D50-4BF7-B1C0-3B815E32CE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EB46-5D1B-4A05-92AA-C4B85C49F73E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0E8-3D50-4BF7-B1C0-3B815E32CE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EB46-5D1B-4A05-92AA-C4B85C49F73E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0E8-3D50-4BF7-B1C0-3B815E32CE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EB46-5D1B-4A05-92AA-C4B85C49F73E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0E8-3D50-4BF7-B1C0-3B815E32CE8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EB46-5D1B-4A05-92AA-C4B85C49F73E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DE80E8-3D50-4BF7-B1C0-3B815E32CE8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3DE80E8-3D50-4BF7-B1C0-3B815E32CE83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1B4EB46-5D1B-4A05-92AA-C4B85C49F73E}" type="datetimeFigureOut">
              <a:rPr lang="en-IN" smtClean="0"/>
              <a:t>24-01-2019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3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514402"/>
          </a:xfrm>
        </p:spPr>
        <p:txBody>
          <a:bodyPr/>
          <a:lstStyle/>
          <a:p>
            <a:r>
              <a:rPr lang="en-US" dirty="0" smtClean="0"/>
              <a:t>Q. Write the difference between class and structure. Explain with an 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157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620000" cy="1143000"/>
          </a:xfrm>
        </p:spPr>
        <p:txBody>
          <a:bodyPr/>
          <a:lstStyle/>
          <a:p>
            <a:r>
              <a:rPr lang="en-US" dirty="0" smtClean="0"/>
              <a:t>Class Method 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7620000" cy="5544616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3600" b="1" dirty="0" smtClean="0"/>
              <a:t>class </a:t>
            </a:r>
            <a:r>
              <a:rPr lang="en-US" sz="3600" b="1" dirty="0"/>
              <a:t>Account {  </a:t>
            </a:r>
            <a:r>
              <a:rPr lang="en-US" sz="3600" b="1" dirty="0" err="1"/>
              <a:t>int</a:t>
            </a:r>
            <a:r>
              <a:rPr lang="en-US" sz="3600" b="1" dirty="0"/>
              <a:t> </a:t>
            </a:r>
            <a:r>
              <a:rPr lang="en-US" sz="3600" b="1" dirty="0" err="1"/>
              <a:t>accNo</a:t>
            </a:r>
            <a:r>
              <a:rPr lang="en-US" sz="3600" b="1" dirty="0"/>
              <a:t>;</a:t>
            </a:r>
          </a:p>
          <a:p>
            <a:pPr marL="114300" indent="0">
              <a:buNone/>
            </a:pPr>
            <a:r>
              <a:rPr lang="en-US" sz="3600" b="1" dirty="0"/>
              <a:t>		char type;</a:t>
            </a:r>
          </a:p>
          <a:p>
            <a:pPr marL="114300" indent="0">
              <a:buNone/>
            </a:pPr>
            <a:r>
              <a:rPr lang="en-US" sz="3600" b="1" dirty="0"/>
              <a:t>		float balance</a:t>
            </a:r>
            <a:r>
              <a:rPr lang="en-US" sz="3600" b="1" dirty="0" smtClean="0"/>
              <a:t>;</a:t>
            </a:r>
          </a:p>
          <a:p>
            <a:pPr marL="114300" indent="0">
              <a:buNone/>
            </a:pPr>
            <a:r>
              <a:rPr lang="en-US" sz="3600" b="1" dirty="0"/>
              <a:t>	</a:t>
            </a:r>
            <a:r>
              <a:rPr lang="en-US" sz="3600" b="1" dirty="0" smtClean="0"/>
              <a:t>	public:   </a:t>
            </a:r>
            <a:endParaRPr lang="en-US" sz="3600" b="1" dirty="0"/>
          </a:p>
          <a:p>
            <a:pPr marL="114300" indent="0">
              <a:buNone/>
            </a:pPr>
            <a:r>
              <a:rPr lang="en-US" sz="3600" b="1" dirty="0"/>
              <a:t>		float deposit ( float </a:t>
            </a:r>
            <a:r>
              <a:rPr lang="en-US" sz="3600" b="1" dirty="0" smtClean="0"/>
              <a:t>amount)    </a:t>
            </a:r>
            <a:endParaRPr lang="en-US" sz="3600" b="1" dirty="0"/>
          </a:p>
          <a:p>
            <a:pPr marL="114300" indent="0">
              <a:buNone/>
            </a:pPr>
            <a:r>
              <a:rPr lang="en-US" sz="3600" b="1" dirty="0"/>
              <a:t>		{ balance+=amount; </a:t>
            </a:r>
          </a:p>
          <a:p>
            <a:pPr marL="114300" indent="0">
              <a:buNone/>
            </a:pPr>
            <a:r>
              <a:rPr lang="en-US" sz="3600" b="1" dirty="0"/>
              <a:t>		   return balance</a:t>
            </a:r>
            <a:r>
              <a:rPr lang="en-US" sz="3600" b="1" dirty="0" smtClean="0"/>
              <a:t>;}</a:t>
            </a:r>
            <a:endParaRPr lang="en-US" sz="3600" b="1" dirty="0"/>
          </a:p>
          <a:p>
            <a:pPr marL="114300" indent="0">
              <a:buNone/>
            </a:pPr>
            <a:r>
              <a:rPr lang="en-US" sz="3600" b="1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83995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620000" cy="1143000"/>
          </a:xfrm>
        </p:spPr>
        <p:txBody>
          <a:bodyPr/>
          <a:lstStyle/>
          <a:p>
            <a:r>
              <a:rPr lang="en-US" dirty="0" smtClean="0"/>
              <a:t>Class Method 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b="1" dirty="0"/>
              <a:t>		float withdraw( float amount)</a:t>
            </a:r>
          </a:p>
          <a:p>
            <a:pPr marL="114300" indent="0">
              <a:buNone/>
            </a:pPr>
            <a:r>
              <a:rPr lang="en-US" sz="3200" b="1" dirty="0"/>
              <a:t>		{balance - =amount; </a:t>
            </a:r>
          </a:p>
          <a:p>
            <a:pPr marL="114300" indent="0">
              <a:buNone/>
            </a:pPr>
            <a:r>
              <a:rPr lang="en-US" sz="3200" b="1" dirty="0"/>
              <a:t>		   return balance;</a:t>
            </a:r>
          </a:p>
          <a:p>
            <a:pPr marL="114300" indent="0">
              <a:buNone/>
            </a:pPr>
            <a:r>
              <a:rPr lang="en-US" sz="3200" b="1" dirty="0"/>
              <a:t> 		}</a:t>
            </a:r>
          </a:p>
          <a:p>
            <a:pPr marL="114300" indent="0">
              <a:buNone/>
            </a:pPr>
            <a:r>
              <a:rPr lang="en-US" sz="3200" b="1" dirty="0"/>
              <a:t>	            </a:t>
            </a:r>
            <a:r>
              <a:rPr lang="en-US" sz="3200" b="1" dirty="0" smtClean="0"/>
              <a:t>};</a:t>
            </a:r>
          </a:p>
          <a:p>
            <a:pPr marL="114300" indent="0">
              <a:buNone/>
            </a:pPr>
            <a:endParaRPr lang="en-US" sz="3200" b="1" dirty="0"/>
          </a:p>
          <a:p>
            <a:pPr marL="114300" indent="0">
              <a:buNone/>
            </a:pPr>
            <a:r>
              <a:rPr lang="en-US" sz="3200" b="1" dirty="0" smtClean="0"/>
              <a:t>// This is function defined inside the class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82649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function defined outside class.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Syntax</a:t>
            </a:r>
          </a:p>
          <a:p>
            <a:pPr marL="114300" indent="0">
              <a:buNone/>
            </a:pPr>
            <a:r>
              <a:rPr lang="en-US" sz="4000" dirty="0"/>
              <a:t> </a:t>
            </a:r>
            <a:r>
              <a:rPr lang="en-US" sz="4000" b="1" dirty="0" smtClean="0"/>
              <a:t>return type class-name:: function-name( parameter)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38980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32656"/>
            <a:ext cx="8424936" cy="612068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3600" b="1" dirty="0"/>
              <a:t>class Account {  </a:t>
            </a:r>
            <a:r>
              <a:rPr lang="en-US" sz="3600" b="1" dirty="0" err="1"/>
              <a:t>int</a:t>
            </a:r>
            <a:r>
              <a:rPr lang="en-US" sz="3600" b="1" dirty="0"/>
              <a:t> </a:t>
            </a:r>
            <a:r>
              <a:rPr lang="en-US" sz="3600" b="1" dirty="0" err="1"/>
              <a:t>accNo</a:t>
            </a:r>
            <a:r>
              <a:rPr lang="en-US" sz="3600" b="1" dirty="0"/>
              <a:t>;</a:t>
            </a:r>
          </a:p>
          <a:p>
            <a:pPr marL="114300" indent="0">
              <a:buNone/>
            </a:pPr>
            <a:r>
              <a:rPr lang="en-US" sz="3600" b="1" dirty="0"/>
              <a:t>		char type;</a:t>
            </a:r>
          </a:p>
          <a:p>
            <a:pPr marL="114300" indent="0">
              <a:buNone/>
            </a:pPr>
            <a:r>
              <a:rPr lang="en-US" sz="3600" b="1" dirty="0"/>
              <a:t>		float balance;</a:t>
            </a:r>
          </a:p>
          <a:p>
            <a:pPr marL="114300" indent="0">
              <a:buNone/>
            </a:pPr>
            <a:r>
              <a:rPr lang="en-US" sz="3600" b="1" dirty="0"/>
              <a:t>		public:   </a:t>
            </a:r>
          </a:p>
          <a:p>
            <a:pPr marL="114300" indent="0">
              <a:buNone/>
            </a:pPr>
            <a:r>
              <a:rPr lang="en-US" sz="3600" b="1" dirty="0"/>
              <a:t>		float deposit ( float amount) </a:t>
            </a:r>
            <a:r>
              <a:rPr lang="en-US" sz="3600" b="1" dirty="0" smtClean="0"/>
              <a:t>; </a:t>
            </a:r>
            <a:endParaRPr lang="en-US" sz="3600" b="1" dirty="0"/>
          </a:p>
          <a:p>
            <a:pPr marL="114300" indent="0">
              <a:buNone/>
            </a:pPr>
            <a:r>
              <a:rPr lang="en-US" sz="3600" b="1" dirty="0"/>
              <a:t>		float withdraw( float </a:t>
            </a:r>
            <a:r>
              <a:rPr lang="en-US" sz="3600" b="1" dirty="0" smtClean="0"/>
              <a:t>amount);</a:t>
            </a:r>
          </a:p>
          <a:p>
            <a:pPr marL="114300" indent="0">
              <a:buNone/>
            </a:pPr>
            <a:r>
              <a:rPr lang="en-US" sz="3600" b="1" dirty="0"/>
              <a:t> </a:t>
            </a:r>
            <a:r>
              <a:rPr lang="en-US" sz="3600" b="1" dirty="0" smtClean="0"/>
              <a:t> };</a:t>
            </a:r>
          </a:p>
          <a:p>
            <a:pPr marL="114300" indent="0">
              <a:buNone/>
            </a:pPr>
            <a:endParaRPr lang="en-US" sz="3600" b="1" dirty="0"/>
          </a:p>
          <a:p>
            <a:pPr marL="114300" indent="0">
              <a:buNone/>
            </a:pP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5719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6632"/>
            <a:ext cx="8928992" cy="6120680"/>
          </a:xfrm>
        </p:spPr>
        <p:txBody>
          <a:bodyPr>
            <a:noAutofit/>
          </a:bodyPr>
          <a:lstStyle/>
          <a:p>
            <a:pPr marL="114300" indent="0">
              <a:buNone/>
            </a:pPr>
            <a:endParaRPr lang="en-US" sz="3600" b="1" dirty="0"/>
          </a:p>
          <a:p>
            <a:pPr marL="114300" indent="0">
              <a:buNone/>
            </a:pPr>
            <a:r>
              <a:rPr lang="en-US" sz="3600" b="1" dirty="0"/>
              <a:t>float </a:t>
            </a:r>
            <a:r>
              <a:rPr lang="en-US" sz="3600" b="1" dirty="0" smtClean="0"/>
              <a:t> Account :: deposit </a:t>
            </a:r>
            <a:r>
              <a:rPr lang="en-US" sz="3600" b="1" dirty="0"/>
              <a:t>( float amount)</a:t>
            </a:r>
          </a:p>
          <a:p>
            <a:pPr marL="114300" indent="0">
              <a:buNone/>
            </a:pPr>
            <a:r>
              <a:rPr lang="en-US" sz="3600" b="1" dirty="0"/>
              <a:t>		{ balance+=amount; </a:t>
            </a:r>
          </a:p>
          <a:p>
            <a:pPr marL="114300" indent="0">
              <a:buNone/>
            </a:pPr>
            <a:r>
              <a:rPr lang="en-US" sz="3600" b="1" dirty="0"/>
              <a:t>		   return balance;</a:t>
            </a:r>
          </a:p>
          <a:p>
            <a:pPr marL="114300" indent="0">
              <a:buNone/>
            </a:pPr>
            <a:r>
              <a:rPr lang="en-US" sz="3600" b="1" dirty="0"/>
              <a:t> 		}</a:t>
            </a:r>
          </a:p>
          <a:p>
            <a:pPr marL="114300" indent="0">
              <a:buNone/>
            </a:pPr>
            <a:r>
              <a:rPr lang="en-US" sz="3600" b="1" dirty="0" smtClean="0"/>
              <a:t>float </a:t>
            </a:r>
            <a:r>
              <a:rPr lang="en-US" sz="3600" b="1" dirty="0"/>
              <a:t>Account :: </a:t>
            </a:r>
            <a:r>
              <a:rPr lang="en-US" sz="3600" b="1" dirty="0" smtClean="0"/>
              <a:t>withdraw</a:t>
            </a:r>
            <a:r>
              <a:rPr lang="en-US" sz="3600" b="1" dirty="0"/>
              <a:t>( float amount)</a:t>
            </a:r>
          </a:p>
          <a:p>
            <a:pPr marL="114300" indent="0">
              <a:buNone/>
            </a:pPr>
            <a:r>
              <a:rPr lang="en-US" sz="3600" b="1" dirty="0"/>
              <a:t>		{balance - =amount; </a:t>
            </a:r>
          </a:p>
          <a:p>
            <a:pPr marL="114300" indent="0">
              <a:buNone/>
            </a:pPr>
            <a:r>
              <a:rPr lang="en-US" sz="3600" b="1" dirty="0"/>
              <a:t>		   return balance;</a:t>
            </a:r>
          </a:p>
          <a:p>
            <a:pPr marL="114300" indent="0">
              <a:buNone/>
            </a:pPr>
            <a:r>
              <a:rPr lang="en-US" sz="3600" b="1" dirty="0"/>
              <a:t> 		}</a:t>
            </a:r>
          </a:p>
          <a:p>
            <a:pPr marL="114300" indent="0">
              <a:buNone/>
            </a:pP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44919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7620000" cy="1143000"/>
          </a:xfrm>
        </p:spPr>
        <p:txBody>
          <a:bodyPr/>
          <a:lstStyle/>
          <a:p>
            <a:r>
              <a:rPr lang="en-IN" dirty="0" smtClean="0"/>
              <a:t>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Objects are the variables of a user defined data type class. </a:t>
            </a:r>
          </a:p>
          <a:p>
            <a:r>
              <a:rPr lang="en-IN" sz="3200" b="1" dirty="0" smtClean="0"/>
              <a:t>In other words, class acts as the data type</a:t>
            </a:r>
          </a:p>
          <a:p>
            <a:r>
              <a:rPr lang="en-IN" sz="3200" b="1" dirty="0" smtClean="0"/>
              <a:t>and objects as its variable.</a:t>
            </a:r>
          </a:p>
          <a:p>
            <a:pPr marL="114300" indent="0">
              <a:buNone/>
            </a:pPr>
            <a:r>
              <a:rPr lang="en-IN" sz="3200" b="1" dirty="0" smtClean="0"/>
              <a:t>For </a:t>
            </a:r>
            <a:r>
              <a:rPr lang="en-IN" sz="3200" b="1" dirty="0" err="1" smtClean="0"/>
              <a:t>eg</a:t>
            </a:r>
            <a:r>
              <a:rPr lang="en-IN" sz="3200" b="1" dirty="0" smtClean="0"/>
              <a:t> :</a:t>
            </a:r>
          </a:p>
          <a:p>
            <a:pPr marL="114300" indent="0">
              <a:buNone/>
            </a:pPr>
            <a:r>
              <a:rPr lang="en-IN" sz="3200" b="1" dirty="0"/>
              <a:t> </a:t>
            </a:r>
            <a:r>
              <a:rPr lang="en-IN" sz="3200" b="1" dirty="0" smtClean="0"/>
              <a:t>To declare an object of class Amount  is:</a:t>
            </a:r>
          </a:p>
          <a:p>
            <a:pPr marL="114300" indent="0">
              <a:buNone/>
            </a:pPr>
            <a:r>
              <a:rPr lang="en-IN" sz="3200" b="1" dirty="0"/>
              <a:t> </a:t>
            </a:r>
            <a:r>
              <a:rPr lang="en-IN" sz="3200" b="1" dirty="0" smtClean="0"/>
              <a:t>  Amount  a;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78529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Accessing class members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7620000" cy="4800600"/>
          </a:xfrm>
        </p:spPr>
        <p:txBody>
          <a:bodyPr>
            <a:noAutofit/>
          </a:bodyPr>
          <a:lstStyle/>
          <a:p>
            <a:r>
              <a:rPr lang="en-IN" sz="3200" b="1" dirty="0" smtClean="0"/>
              <a:t>The class members that are declared public can be accessed from outside the class</a:t>
            </a:r>
          </a:p>
          <a:p>
            <a:r>
              <a:rPr lang="en-IN" sz="3200" b="1" dirty="0"/>
              <a:t> 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ObjectName.FunctionName</a:t>
            </a:r>
            <a:r>
              <a:rPr lang="en-IN" sz="3200" b="1" dirty="0" smtClean="0"/>
              <a:t>(Parameter);</a:t>
            </a:r>
          </a:p>
          <a:p>
            <a:pPr marL="114300" indent="0">
              <a:buNone/>
            </a:pPr>
            <a:endParaRPr lang="en-IN" sz="3200" b="1" dirty="0" smtClean="0"/>
          </a:p>
          <a:p>
            <a:pPr marL="114300" indent="0">
              <a:buNone/>
            </a:pPr>
            <a:endParaRPr lang="en-IN" sz="3200" b="1" dirty="0" smtClean="0"/>
          </a:p>
          <a:p>
            <a:pPr marL="114300" indent="0">
              <a:buNone/>
            </a:pPr>
            <a:r>
              <a:rPr lang="en-IN" sz="3200" b="1" dirty="0" smtClean="0"/>
              <a:t>Functions can be defined</a:t>
            </a:r>
          </a:p>
          <a:p>
            <a:r>
              <a:rPr lang="en-IN" sz="3200" b="1" dirty="0" smtClean="0"/>
              <a:t>Inside the class</a:t>
            </a:r>
          </a:p>
          <a:p>
            <a:r>
              <a:rPr lang="en-IN" sz="3200" b="1" dirty="0" smtClean="0"/>
              <a:t>Outside the class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19065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8640"/>
            <a:ext cx="7620000" cy="6480720"/>
          </a:xfrm>
        </p:spPr>
        <p:txBody>
          <a:bodyPr/>
          <a:lstStyle/>
          <a:p>
            <a:pPr marL="11430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iostream.h</a:t>
            </a:r>
            <a:r>
              <a:rPr lang="en-IN" dirty="0" smtClean="0"/>
              <a:t>&gt;</a:t>
            </a:r>
          </a:p>
          <a:p>
            <a:pPr marL="114300" indent="0">
              <a:buNone/>
            </a:pPr>
            <a:r>
              <a:rPr lang="en-IN" dirty="0" smtClean="0"/>
              <a:t>class Transport</a:t>
            </a:r>
          </a:p>
          <a:p>
            <a:pPr marL="114300" indent="0">
              <a:buNone/>
            </a:pPr>
            <a:r>
              <a:rPr lang="en-IN" dirty="0" smtClean="0"/>
              <a:t>{  char Mode[20];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 err="1" smtClean="0"/>
              <a:t>int</a:t>
            </a:r>
            <a:r>
              <a:rPr lang="en-IN" dirty="0" smtClean="0"/>
              <a:t> N=0;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 char Name[20];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 void Get()</a:t>
            </a:r>
          </a:p>
          <a:p>
            <a:pPr marL="114300" indent="0">
              <a:buNone/>
            </a:pPr>
            <a:r>
              <a:rPr lang="en-IN" dirty="0" smtClean="0"/>
              <a:t>    { gets(Mode);  gets(Name); }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  void Show()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  {  </a:t>
            </a:r>
            <a:r>
              <a:rPr lang="en-IN" dirty="0" err="1" smtClean="0"/>
              <a:t>cout</a:t>
            </a:r>
            <a:r>
              <a:rPr lang="en-IN" dirty="0" smtClean="0"/>
              <a:t>&lt;&lt;Mode&lt;&lt;</a:t>
            </a:r>
            <a:r>
              <a:rPr lang="en-IN" dirty="0" err="1" smtClean="0"/>
              <a:t>endl</a:t>
            </a:r>
            <a:r>
              <a:rPr lang="en-IN" dirty="0"/>
              <a:t> </a:t>
            </a:r>
            <a:r>
              <a:rPr lang="en-IN" dirty="0" smtClean="0"/>
              <a:t>&lt;&lt;Name&lt;&lt;</a:t>
            </a:r>
            <a:r>
              <a:rPr lang="en-IN" dirty="0" err="1" smtClean="0"/>
              <a:t>endl</a:t>
            </a:r>
            <a:r>
              <a:rPr lang="en-IN" dirty="0" smtClean="0"/>
              <a:t>; }</a:t>
            </a:r>
          </a:p>
          <a:p>
            <a:pPr marL="114300" indent="0">
              <a:buNone/>
            </a:pPr>
            <a:r>
              <a:rPr lang="en-IN" dirty="0" smtClean="0"/>
              <a:t>}</a:t>
            </a:r>
          </a:p>
          <a:p>
            <a:pPr marL="114300" indent="0">
              <a:buNone/>
            </a:pPr>
            <a:r>
              <a:rPr lang="en-IN" dirty="0" smtClean="0"/>
              <a:t>void main()</a:t>
            </a:r>
          </a:p>
          <a:p>
            <a:pPr marL="114300" indent="0">
              <a:buNone/>
            </a:pPr>
            <a:r>
              <a:rPr lang="en-IN" dirty="0" smtClean="0"/>
              <a:t>{  transport T;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 err="1" smtClean="0"/>
              <a:t>T.Get</a:t>
            </a:r>
            <a:r>
              <a:rPr lang="en-IN" dirty="0" smtClean="0"/>
              <a:t>();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 err="1" smtClean="0"/>
              <a:t>T.</a:t>
            </a:r>
            <a:r>
              <a:rPr lang="en-IN" dirty="0" err="1" smtClean="0"/>
              <a:t>Show</a:t>
            </a:r>
            <a:r>
              <a:rPr lang="en-IN" dirty="0" smtClean="0"/>
              <a:t>();</a:t>
            </a:r>
          </a:p>
          <a:p>
            <a:pPr marL="11430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842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-171400"/>
            <a:ext cx="6251848" cy="936104"/>
          </a:xfrm>
        </p:spPr>
        <p:txBody>
          <a:bodyPr/>
          <a:lstStyle/>
          <a:p>
            <a:r>
              <a:rPr lang="en-IN" b="1" dirty="0" smtClean="0"/>
              <a:t>Array of objects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7620000" cy="554461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IN" sz="3600" b="1" dirty="0" err="1" smtClean="0">
                <a:latin typeface="Times New Roman" pitchFamily="18" charset="0"/>
                <a:cs typeface="Times New Roman" pitchFamily="18" charset="0"/>
              </a:rPr>
              <a:t>Emp</a:t>
            </a:r>
            <a:endParaRPr lang="en-IN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IN" sz="36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 m; </a:t>
            </a:r>
          </a:p>
          <a:p>
            <a:pPr marL="114300" indent="0">
              <a:buNone/>
            </a:pPr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char name[10];</a:t>
            </a:r>
          </a:p>
          <a:p>
            <a:pPr marL="114300" indent="0">
              <a:buNone/>
            </a:pPr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pPr marL="114300" indent="0">
              <a:buNone/>
            </a:pPr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void accept( )</a:t>
            </a:r>
          </a:p>
          <a:p>
            <a:pPr marL="114300" indent="0">
              <a:buNone/>
            </a:pP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IN" sz="3600" b="1" dirty="0" err="1" smtClean="0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&gt;&gt;m; gets(name); }</a:t>
            </a:r>
          </a:p>
          <a:p>
            <a:pPr marL="114300" indent="0">
              <a:buNone/>
            </a:pP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void display( )</a:t>
            </a:r>
          </a:p>
          <a:p>
            <a:pPr marL="114300" indent="0">
              <a:buNone/>
            </a:pP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IN" sz="3600" b="1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&lt;&lt;m&lt;&lt;name; }  } </a:t>
            </a:r>
            <a:r>
              <a:rPr lang="en-IN" sz="3600" b="1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[10];</a:t>
            </a:r>
          </a:p>
          <a:p>
            <a:pPr marL="114300" indent="0">
              <a:buNone/>
            </a:pP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7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2656"/>
            <a:ext cx="8363272" cy="1143000"/>
          </a:xfrm>
        </p:spPr>
        <p:txBody>
          <a:bodyPr/>
          <a:lstStyle/>
          <a:p>
            <a:r>
              <a:rPr lang="en-US" sz="3200" dirty="0"/>
              <a:t>Class is a way to bind the data describing an entity and its associated functions together</a:t>
            </a:r>
            <a:r>
              <a:rPr lang="en-US" dirty="0"/>
              <a:t>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60052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class Account {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accNo</a:t>
            </a:r>
            <a:r>
              <a:rPr lang="en-US" dirty="0" smtClean="0"/>
              <a:t>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char type;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float balance;</a:t>
            </a:r>
          </a:p>
          <a:p>
            <a:pPr marL="114300" indent="0">
              <a:buNone/>
            </a:pPr>
            <a:r>
              <a:rPr lang="en-US" dirty="0" smtClean="0"/>
              <a:t>		public:</a:t>
            </a:r>
          </a:p>
          <a:p>
            <a:pPr marL="114300" indent="0">
              <a:buNone/>
            </a:pPr>
            <a:r>
              <a:rPr lang="en-US" dirty="0" smtClean="0"/>
              <a:t>                           </a:t>
            </a:r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float deposit ( float amount)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{ balance+=amount; 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   return balance;</a:t>
            </a:r>
          </a:p>
          <a:p>
            <a:pPr marL="114300" indent="0">
              <a:buNone/>
            </a:pPr>
            <a:r>
              <a:rPr lang="en-US" dirty="0" smtClean="0"/>
              <a:t> 		}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float withdraw( float amount)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{balance - =amount</a:t>
            </a:r>
            <a:r>
              <a:rPr lang="en-US" dirty="0"/>
              <a:t>; </a:t>
            </a:r>
          </a:p>
          <a:p>
            <a:pPr marL="114300" indent="0">
              <a:buNone/>
            </a:pPr>
            <a:r>
              <a:rPr lang="en-US" dirty="0"/>
              <a:t>		   return balance;</a:t>
            </a:r>
          </a:p>
          <a:p>
            <a:pPr marL="114300" indent="0">
              <a:buNone/>
            </a:pPr>
            <a:r>
              <a:rPr lang="en-US" dirty="0"/>
              <a:t> 		}</a:t>
            </a:r>
          </a:p>
          <a:p>
            <a:pPr marL="114300" indent="0">
              <a:buNone/>
            </a:pPr>
            <a:r>
              <a:rPr lang="en-US" dirty="0" smtClean="0"/>
              <a:t>	            };</a:t>
            </a:r>
          </a:p>
        </p:txBody>
      </p:sp>
    </p:spTree>
    <p:extLst>
      <p:ext uri="{BB962C8B-B14F-4D97-AF65-F5344CB8AC3E}">
        <p14:creationId xmlns:p14="http://schemas.microsoft.com/office/powerpoint/2010/main" val="172657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2588"/>
            <a:ext cx="7620000" cy="767292"/>
          </a:xfrm>
        </p:spPr>
        <p:txBody>
          <a:bodyPr/>
          <a:lstStyle/>
          <a:p>
            <a:pPr algn="ctr"/>
            <a:r>
              <a:rPr lang="en-IN" b="1" dirty="0" smtClean="0"/>
              <a:t>Array of objects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764704"/>
            <a:ext cx="7620000" cy="59766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void main( )</a:t>
            </a:r>
          </a:p>
          <a:p>
            <a:pPr marL="114300" indent="0">
              <a:buNone/>
            </a:pP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IN" sz="36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 s; </a:t>
            </a:r>
          </a:p>
          <a:p>
            <a:pPr marL="114300" indent="0">
              <a:buNone/>
            </a:pPr>
            <a:r>
              <a:rPr lang="en-IN" sz="3600" b="1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&lt;&lt;“Enter the number of Objects”;</a:t>
            </a:r>
          </a:p>
          <a:p>
            <a:pPr marL="114300" indent="0">
              <a:buNone/>
            </a:pPr>
            <a:r>
              <a:rPr lang="en-IN" sz="3600" b="1" dirty="0" err="1" smtClean="0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&gt;&gt;s;</a:t>
            </a:r>
          </a:p>
          <a:p>
            <a:pPr marL="114300" indent="0">
              <a:buNone/>
            </a:pP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for(</a:t>
            </a:r>
            <a:r>
              <a:rPr lang="en-IN" sz="36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 i=0;i&lt;</a:t>
            </a:r>
            <a:r>
              <a:rPr lang="en-IN" sz="3600" b="1" dirty="0" err="1" smtClean="0">
                <a:latin typeface="Times New Roman" pitchFamily="18" charset="0"/>
                <a:cs typeface="Times New Roman" pitchFamily="18" charset="0"/>
              </a:rPr>
              <a:t>s;i</a:t>
            </a: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 marL="114300" indent="0">
              <a:buNone/>
            </a:pP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IN" sz="3600" b="1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[i].accept( ); }</a:t>
            </a:r>
          </a:p>
          <a:p>
            <a:pPr marL="114300" indent="0">
              <a:buNone/>
            </a:pP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for(i=0;i&lt;</a:t>
            </a:r>
            <a:r>
              <a:rPr lang="en-IN" sz="3600" b="1" dirty="0" err="1" smtClean="0">
                <a:latin typeface="Times New Roman" pitchFamily="18" charset="0"/>
                <a:cs typeface="Times New Roman" pitchFamily="18" charset="0"/>
              </a:rPr>
              <a:t>s;i</a:t>
            </a: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 marL="114300" indent="0">
              <a:buNone/>
            </a:pP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IN" sz="3600" b="1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[i].display( ); } }</a:t>
            </a:r>
          </a:p>
          <a:p>
            <a:pPr marL="114300" indent="0">
              <a:buNone/>
            </a:pP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15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32656"/>
            <a:ext cx="8208912" cy="59766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800" dirty="0" smtClean="0"/>
              <a:t>Q  Define a class report with the following specification</a:t>
            </a:r>
          </a:p>
          <a:p>
            <a:pPr marL="114300" indent="0">
              <a:buNone/>
            </a:pPr>
            <a:r>
              <a:rPr lang="en-IN" sz="2800" b="1" dirty="0" smtClean="0"/>
              <a:t>Private member :</a:t>
            </a:r>
          </a:p>
          <a:p>
            <a:r>
              <a:rPr lang="en-IN" sz="2800" dirty="0" smtClean="0"/>
              <a:t> admin, name, marks, average,</a:t>
            </a:r>
          </a:p>
          <a:p>
            <a:r>
              <a:rPr lang="en-IN" sz="2800" dirty="0" err="1" smtClean="0"/>
              <a:t>getAvg</a:t>
            </a:r>
            <a:r>
              <a:rPr lang="en-IN" sz="2800" dirty="0" smtClean="0"/>
              <a:t>()-  to compute the average obtained in five subjects</a:t>
            </a:r>
          </a:p>
          <a:p>
            <a:pPr marL="114300" indent="0">
              <a:buNone/>
            </a:pPr>
            <a:endParaRPr lang="en-IN" sz="2800" dirty="0"/>
          </a:p>
          <a:p>
            <a:pPr marL="114300" indent="0">
              <a:buNone/>
            </a:pPr>
            <a:r>
              <a:rPr lang="en-IN" sz="2800" b="1" dirty="0" smtClean="0"/>
              <a:t>Public member :</a:t>
            </a:r>
          </a:p>
          <a:p>
            <a:pPr marL="114300" indent="0">
              <a:buNone/>
            </a:pPr>
            <a:r>
              <a:rPr lang="en-IN" sz="2800" dirty="0" smtClean="0"/>
              <a:t>read()  - function to accept values and invoke the function </a:t>
            </a:r>
            <a:r>
              <a:rPr lang="en-IN" sz="2800" dirty="0" err="1" smtClean="0"/>
              <a:t>getAvg</a:t>
            </a:r>
            <a:r>
              <a:rPr lang="en-IN" sz="2800" dirty="0" smtClean="0"/>
              <a:t>().</a:t>
            </a:r>
          </a:p>
          <a:p>
            <a:pPr marL="114300" indent="0">
              <a:buNone/>
            </a:pPr>
            <a:r>
              <a:rPr lang="en-IN" sz="2800" dirty="0" smtClean="0"/>
              <a:t>display() – function to display all the data members on the screen</a:t>
            </a:r>
          </a:p>
        </p:txBody>
      </p:sp>
    </p:spTree>
    <p:extLst>
      <p:ext uri="{BB962C8B-B14F-4D97-AF65-F5344CB8AC3E}">
        <p14:creationId xmlns:p14="http://schemas.microsoft.com/office/powerpoint/2010/main" val="162159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6632"/>
            <a:ext cx="7992888" cy="619268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400" b="1" dirty="0" smtClean="0"/>
              <a:t>Q Declare a class to represent bank account of 5 customer with the following data members.</a:t>
            </a:r>
          </a:p>
          <a:p>
            <a:pPr marL="114300" indent="0">
              <a:buNone/>
            </a:pPr>
            <a:endParaRPr lang="en-IN" sz="2400" b="1" dirty="0" smtClean="0"/>
          </a:p>
          <a:p>
            <a:pPr marL="114300" indent="0">
              <a:buNone/>
            </a:pPr>
            <a:r>
              <a:rPr lang="en-IN" sz="2800" dirty="0" smtClean="0"/>
              <a:t>Name of depositor,  Account number, Type of account( S for saving &amp; C for current), Balance amount.</a:t>
            </a:r>
          </a:p>
          <a:p>
            <a:pPr marL="114300" indent="0">
              <a:buNone/>
            </a:pPr>
            <a:r>
              <a:rPr lang="en-IN" sz="2800" dirty="0" smtClean="0"/>
              <a:t>The class should contain the member functions to do the following :</a:t>
            </a:r>
          </a:p>
          <a:p>
            <a:pPr marL="628650" indent="-514350">
              <a:buAutoNum type="romanLcPeriod"/>
            </a:pPr>
            <a:r>
              <a:rPr lang="en-IN" sz="2800" smtClean="0"/>
              <a:t>to Accept </a:t>
            </a:r>
            <a:r>
              <a:rPr lang="en-IN" sz="2800" dirty="0" smtClean="0"/>
              <a:t>data members</a:t>
            </a:r>
          </a:p>
          <a:p>
            <a:pPr marL="628650" indent="-514350">
              <a:buAutoNum type="romanLcPeriod"/>
            </a:pPr>
            <a:r>
              <a:rPr lang="en-IN" sz="2800" dirty="0" smtClean="0"/>
              <a:t>to deposit money</a:t>
            </a:r>
          </a:p>
          <a:p>
            <a:pPr marL="628650" indent="-514350">
              <a:buAutoNum type="romanLcPeriod"/>
            </a:pPr>
            <a:r>
              <a:rPr lang="en-IN" sz="2800" dirty="0" smtClean="0"/>
              <a:t>to withdraw money ( minimum balance should be 1000)</a:t>
            </a:r>
          </a:p>
          <a:p>
            <a:pPr marL="628650" indent="-514350">
              <a:buAutoNum type="romanLcPeriod"/>
            </a:pPr>
            <a:r>
              <a:rPr lang="en-IN" sz="2800" dirty="0" smtClean="0"/>
              <a:t>to display the data members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82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7620000" cy="6768752"/>
          </a:xfrm>
        </p:spPr>
        <p:txBody>
          <a:bodyPr/>
          <a:lstStyle/>
          <a:p>
            <a:pPr marL="114300" indent="0">
              <a:buNone/>
            </a:pPr>
            <a:r>
              <a:rPr lang="en-IN" dirty="0" smtClean="0"/>
              <a:t>Q  Define a class called Library for the following specification</a:t>
            </a:r>
          </a:p>
          <a:p>
            <a:pPr marL="114300" indent="0">
              <a:buNone/>
            </a:pPr>
            <a:r>
              <a:rPr lang="en-IN" b="1" dirty="0" smtClean="0"/>
              <a:t>Private member :</a:t>
            </a:r>
          </a:p>
          <a:p>
            <a:r>
              <a:rPr lang="en-IN" dirty="0" smtClean="0"/>
              <a:t>Name as string</a:t>
            </a:r>
          </a:p>
          <a:p>
            <a:r>
              <a:rPr lang="en-IN" dirty="0" err="1" smtClean="0"/>
              <a:t>eBook,pBook,mBook</a:t>
            </a:r>
            <a:r>
              <a:rPr lang="en-IN" dirty="0" smtClean="0"/>
              <a:t> as </a:t>
            </a:r>
            <a:r>
              <a:rPr lang="en-IN" dirty="0" err="1" smtClean="0"/>
              <a:t>int</a:t>
            </a:r>
            <a:endParaRPr lang="en-IN" dirty="0" smtClean="0"/>
          </a:p>
          <a:p>
            <a:r>
              <a:rPr lang="en-IN" dirty="0" smtClean="0"/>
              <a:t>Price as float</a:t>
            </a:r>
          </a:p>
          <a:p>
            <a:r>
              <a:rPr lang="en-IN" dirty="0" smtClean="0"/>
              <a:t>total as </a:t>
            </a:r>
            <a:r>
              <a:rPr lang="en-IN" dirty="0" err="1" smtClean="0"/>
              <a:t>int</a:t>
            </a:r>
            <a:endParaRPr lang="en-IN" dirty="0" smtClean="0"/>
          </a:p>
          <a:p>
            <a:r>
              <a:rPr lang="en-IN" dirty="0" err="1" smtClean="0"/>
              <a:t>retTotal</a:t>
            </a:r>
            <a:r>
              <a:rPr lang="en-IN" dirty="0" smtClean="0"/>
              <a:t> calculates </a:t>
            </a:r>
            <a:r>
              <a:rPr lang="en-IN" smtClean="0"/>
              <a:t>the </a:t>
            </a:r>
            <a:r>
              <a:rPr lang="en-IN"/>
              <a:t> </a:t>
            </a:r>
            <a:r>
              <a:rPr lang="en-IN" smtClean="0"/>
              <a:t>number </a:t>
            </a:r>
            <a:r>
              <a:rPr lang="en-IN" dirty="0" smtClean="0"/>
              <a:t>of all the books and returns the value should be stored in total</a:t>
            </a:r>
          </a:p>
          <a:p>
            <a:pPr marL="114300" indent="0">
              <a:buNone/>
            </a:pPr>
            <a:r>
              <a:rPr lang="en-IN" b="1" dirty="0" smtClean="0"/>
              <a:t>Public: </a:t>
            </a:r>
          </a:p>
          <a:p>
            <a:pPr marL="114300" indent="0">
              <a:buNone/>
            </a:pPr>
            <a:r>
              <a:rPr lang="en-IN" b="1" dirty="0" smtClean="0"/>
              <a:t>read() – accepts all the data.</a:t>
            </a:r>
          </a:p>
          <a:p>
            <a:pPr marL="114300" indent="0">
              <a:buNone/>
            </a:pPr>
            <a:r>
              <a:rPr lang="en-IN" b="1" dirty="0" err="1" smtClean="0"/>
              <a:t>calcTotal</a:t>
            </a:r>
            <a:r>
              <a:rPr lang="en-IN" b="1" dirty="0" smtClean="0"/>
              <a:t>() – which invoke </a:t>
            </a:r>
            <a:r>
              <a:rPr lang="en-IN" b="1" dirty="0" err="1" smtClean="0"/>
              <a:t>retTotal</a:t>
            </a:r>
            <a:r>
              <a:rPr lang="en-IN" b="1" dirty="0" smtClean="0"/>
              <a:t> function and calculates the Price                total</a:t>
            </a:r>
          </a:p>
          <a:p>
            <a:pPr marL="114300" indent="0">
              <a:buNone/>
            </a:pPr>
            <a:r>
              <a:rPr lang="en-IN" b="1" dirty="0" smtClean="0"/>
              <a:t>5000		&gt;45</a:t>
            </a:r>
          </a:p>
          <a:p>
            <a:pPr marL="114300" indent="0">
              <a:buNone/>
            </a:pPr>
            <a:r>
              <a:rPr lang="en-IN" b="1" dirty="0" smtClean="0"/>
              <a:t>3500		30-44</a:t>
            </a:r>
          </a:p>
          <a:p>
            <a:pPr marL="114300" indent="0">
              <a:buNone/>
            </a:pPr>
            <a:r>
              <a:rPr lang="en-IN" b="1" dirty="0" smtClean="0"/>
              <a:t>2500		15-29</a:t>
            </a:r>
          </a:p>
          <a:p>
            <a:pPr marL="114300" indent="0">
              <a:buNone/>
            </a:pPr>
            <a:r>
              <a:rPr lang="en-IN" b="1" dirty="0" smtClean="0"/>
              <a:t>2000		&lt;15</a:t>
            </a:r>
          </a:p>
          <a:p>
            <a:pPr marL="114300" indent="0">
              <a:buNone/>
            </a:pPr>
            <a:r>
              <a:rPr lang="en-IN" b="1" dirty="0" smtClean="0"/>
              <a:t>print() – prints all the data.</a:t>
            </a:r>
          </a:p>
          <a:p>
            <a:pPr marL="11430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4298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424936" cy="1143000"/>
          </a:xfrm>
        </p:spPr>
        <p:txBody>
          <a:bodyPr/>
          <a:lstStyle/>
          <a:p>
            <a:r>
              <a:rPr lang="en-IN" dirty="0" smtClean="0"/>
              <a:t>GLOBAL &amp; LOCAL CLASS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7620000" cy="568863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dirty="0" smtClean="0"/>
              <a:t>A class is said to be global class, if its definition occurs outside the bodies of all the functions in a program, which means that object of this class can be declared anywhere in the program.</a:t>
            </a:r>
          </a:p>
          <a:p>
            <a:pPr marL="114300" indent="0">
              <a:buNone/>
            </a:pPr>
            <a:r>
              <a:rPr lang="en-IN" dirty="0" smtClean="0"/>
              <a:t>class X</a:t>
            </a:r>
          </a:p>
          <a:p>
            <a:pPr marL="114300" indent="0">
              <a:buNone/>
            </a:pPr>
            <a:r>
              <a:rPr lang="en-IN" dirty="0" smtClean="0"/>
              <a:t> {  ……</a:t>
            </a:r>
          </a:p>
          <a:p>
            <a:pPr marL="114300" indent="0">
              <a:buNone/>
            </a:pPr>
            <a:r>
              <a:rPr lang="en-IN" dirty="0" smtClean="0"/>
              <a:t>};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dirty="0" smtClean="0"/>
              <a:t>X </a:t>
            </a:r>
            <a:r>
              <a:rPr lang="en-IN" dirty="0" err="1" smtClean="0"/>
              <a:t>obj</a:t>
            </a:r>
            <a:r>
              <a:rPr lang="en-IN" dirty="0" smtClean="0"/>
              <a:t>; </a:t>
            </a:r>
          </a:p>
          <a:p>
            <a:pPr marL="114300" indent="0">
              <a:buNone/>
            </a:pPr>
            <a:r>
              <a:rPr lang="en-IN" dirty="0" smtClean="0"/>
              <a:t>void main()</a:t>
            </a:r>
          </a:p>
          <a:p>
            <a:pPr marL="114300" indent="0">
              <a:buNone/>
            </a:pPr>
            <a:r>
              <a:rPr lang="en-IN" dirty="0" smtClean="0"/>
              <a:t>{  X obj1;}</a:t>
            </a:r>
            <a:endParaRPr lang="en-IN" dirty="0"/>
          </a:p>
          <a:p>
            <a:pPr marL="114300" indent="0">
              <a:buNone/>
            </a:pPr>
            <a:r>
              <a:rPr lang="en-IN" dirty="0" smtClean="0"/>
              <a:t>void fun()</a:t>
            </a:r>
          </a:p>
          <a:p>
            <a:pPr marL="114300" indent="0">
              <a:buNone/>
            </a:pPr>
            <a:r>
              <a:rPr lang="en-IN" dirty="0" smtClean="0"/>
              <a:t>{  X obj2; }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763688" y="2276872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691680" y="3933056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907704" y="4725144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979712" y="5517232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635896" y="2060848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r>
              <a:rPr lang="en-IN" dirty="0"/>
              <a:t>Global class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419872" y="3789040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r>
              <a:rPr lang="en-IN" dirty="0"/>
              <a:t>Global object </a:t>
            </a:r>
            <a:r>
              <a:rPr lang="en-IN" dirty="0" smtClean="0"/>
              <a:t>of </a:t>
            </a:r>
            <a:r>
              <a:rPr lang="en-IN" dirty="0"/>
              <a:t>class X</a:t>
            </a:r>
          </a:p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635896" y="4509120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IN" dirty="0" smtClean="0"/>
              <a:t> </a:t>
            </a:r>
            <a:r>
              <a:rPr lang="en-IN" dirty="0"/>
              <a:t>Local  object </a:t>
            </a:r>
            <a:r>
              <a:rPr lang="en-IN" dirty="0" smtClean="0"/>
              <a:t>obj1 only available in main program</a:t>
            </a:r>
            <a:endParaRPr lang="en-IN" dirty="0"/>
          </a:p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779912" y="5229200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/>
            <a:r>
              <a:rPr lang="en-IN" dirty="0" smtClean="0"/>
              <a:t> </a:t>
            </a:r>
            <a:r>
              <a:rPr lang="en-IN" dirty="0"/>
              <a:t>Local  object </a:t>
            </a:r>
            <a:r>
              <a:rPr lang="en-IN" dirty="0" smtClean="0"/>
              <a:t>obj2 only available in function fun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308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8640"/>
            <a:ext cx="7620000" cy="6336704"/>
          </a:xfrm>
        </p:spPr>
        <p:txBody>
          <a:bodyPr/>
          <a:lstStyle/>
          <a:p>
            <a:pPr marL="114300" indent="0">
              <a:buNone/>
            </a:pPr>
            <a:r>
              <a:rPr lang="en-IN" dirty="0" smtClean="0"/>
              <a:t>A class is said to be local class if its definition occurs inside a function body, which means that the object of this class type can be declared only within the function that defines this class type.</a:t>
            </a:r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void main()</a:t>
            </a:r>
          </a:p>
          <a:p>
            <a:pPr marL="114300" indent="0">
              <a:buNone/>
            </a:pPr>
            <a:r>
              <a:rPr lang="en-IN" dirty="0" smtClean="0"/>
              <a:t>{  class Y                                  Local class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   {   …..   };  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 Y ob1;                                  Local object ob1</a:t>
            </a:r>
          </a:p>
          <a:p>
            <a:pPr marL="114300" indent="0">
              <a:buNone/>
            </a:pPr>
            <a:r>
              <a:rPr lang="en-IN" dirty="0" smtClean="0"/>
              <a:t>}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dirty="0" smtClean="0"/>
              <a:t>void fun()</a:t>
            </a:r>
          </a:p>
          <a:p>
            <a:pPr marL="114300" indent="0">
              <a:buNone/>
            </a:pPr>
            <a:r>
              <a:rPr lang="en-IN" dirty="0" smtClean="0"/>
              <a:t>{  Y ob2; }</a:t>
            </a:r>
            <a:endParaRPr lang="en-IN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619672" y="2636912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691680" y="3429000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691680" y="5085184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79912" y="48691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IN" dirty="0"/>
              <a:t>Invalid</a:t>
            </a:r>
          </a:p>
        </p:txBody>
      </p:sp>
    </p:spTree>
    <p:extLst>
      <p:ext uri="{BB962C8B-B14F-4D97-AF65-F5344CB8AC3E}">
        <p14:creationId xmlns:p14="http://schemas.microsoft.com/office/powerpoint/2010/main" val="155430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315416"/>
            <a:ext cx="7620000" cy="1143000"/>
          </a:xfrm>
        </p:spPr>
        <p:txBody>
          <a:bodyPr/>
          <a:lstStyle/>
          <a:p>
            <a:r>
              <a:rPr lang="en-IN" sz="3600" dirty="0" smtClean="0"/>
              <a:t>TYPES OF CLASS FUNCTIONS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7620000" cy="5832648"/>
          </a:xfrm>
        </p:spPr>
        <p:txBody>
          <a:bodyPr/>
          <a:lstStyle/>
          <a:p>
            <a:pPr marL="114300" indent="0">
              <a:buNone/>
            </a:pPr>
            <a:r>
              <a:rPr lang="en-IN" b="1" i="1" u="sng" dirty="0" smtClean="0"/>
              <a:t>ACCESSOR FUNCTION  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 These are the functions that allow us to access the data members. Accessor functions do not change the values of the </a:t>
            </a:r>
            <a:r>
              <a:rPr lang="en-IN" dirty="0"/>
              <a:t>d</a:t>
            </a:r>
            <a:r>
              <a:rPr lang="en-IN" dirty="0" smtClean="0"/>
              <a:t>ata members.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b="1" i="1" u="sng" dirty="0"/>
              <a:t>MUTATOR FUNCTION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 These are the member functions that allow us to change the data member of a class.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b="1" i="1" u="sng" dirty="0"/>
              <a:t>MANAGER FUNCTION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 These are the member functions that deals with initializing and destroying class instances (</a:t>
            </a:r>
            <a:r>
              <a:rPr lang="en-IN" dirty="0" err="1" smtClean="0"/>
              <a:t>ie</a:t>
            </a:r>
            <a:r>
              <a:rPr lang="en-IN" dirty="0" smtClean="0"/>
              <a:t> constructors &amp; destructors).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025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7620000" cy="6552728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IN" b="1" dirty="0" smtClean="0"/>
              <a:t>class Stud </a:t>
            </a:r>
          </a:p>
          <a:p>
            <a:pPr marL="114300" indent="0">
              <a:buNone/>
            </a:pPr>
            <a:r>
              <a:rPr lang="en-IN" dirty="0" smtClean="0"/>
              <a:t>{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rno</a:t>
            </a:r>
            <a:r>
              <a:rPr lang="en-IN" dirty="0" smtClean="0"/>
              <a:t>; char g; float mark;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public:</a:t>
            </a:r>
          </a:p>
          <a:p>
            <a:pPr marL="114300" indent="0">
              <a:buNone/>
            </a:pPr>
            <a:r>
              <a:rPr lang="en-IN" dirty="0" smtClean="0"/>
              <a:t>   </a:t>
            </a:r>
            <a:r>
              <a:rPr lang="en-IN" b="1" dirty="0" smtClean="0"/>
              <a:t>void read()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  { </a:t>
            </a:r>
            <a:r>
              <a:rPr lang="en-IN" dirty="0" err="1" smtClean="0"/>
              <a:t>cin</a:t>
            </a:r>
            <a:r>
              <a:rPr lang="en-IN" dirty="0" smtClean="0"/>
              <a:t>&gt;&gt;</a:t>
            </a:r>
            <a:r>
              <a:rPr lang="en-IN" dirty="0" err="1" smtClean="0"/>
              <a:t>rno</a:t>
            </a:r>
            <a:r>
              <a:rPr lang="en-IN" dirty="0" smtClean="0"/>
              <a:t>&gt;&gt;marks; }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b="1" dirty="0" smtClean="0"/>
              <a:t>void display()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  {  </a:t>
            </a:r>
            <a:r>
              <a:rPr lang="en-IN" dirty="0" err="1" smtClean="0"/>
              <a:t>cout</a:t>
            </a:r>
            <a:r>
              <a:rPr lang="en-IN" dirty="0" smtClean="0"/>
              <a:t>&lt;&lt;</a:t>
            </a:r>
            <a:r>
              <a:rPr lang="en-IN" dirty="0" err="1" smtClean="0"/>
              <a:t>rno</a:t>
            </a:r>
            <a:r>
              <a:rPr lang="en-IN" dirty="0" smtClean="0"/>
              <a:t>&lt;&lt;mark&lt;&lt;g;}</a:t>
            </a:r>
          </a:p>
          <a:p>
            <a:pPr marL="11430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void </a:t>
            </a:r>
            <a:r>
              <a:rPr lang="en-IN" b="1" dirty="0" err="1" smtClean="0"/>
              <a:t>calc</a:t>
            </a:r>
            <a:r>
              <a:rPr lang="en-IN" b="1" dirty="0" smtClean="0"/>
              <a:t>()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{ if(marks&gt;90)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 g=‘A’;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 :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 :</a:t>
            </a:r>
          </a:p>
          <a:p>
            <a:pPr marL="114300" indent="0">
              <a:buNone/>
            </a:pPr>
            <a:r>
              <a:rPr lang="en-IN" dirty="0" smtClean="0"/>
              <a:t>}</a:t>
            </a:r>
          </a:p>
          <a:p>
            <a:pPr marL="114300" indent="0">
              <a:buNone/>
            </a:pPr>
            <a:r>
              <a:rPr lang="en-IN" dirty="0" smtClean="0"/>
              <a:t>};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dirty="0" smtClean="0"/>
              <a:t>Accessor function :  </a:t>
            </a:r>
          </a:p>
          <a:p>
            <a:pPr marL="114300" indent="0">
              <a:buNone/>
            </a:pPr>
            <a:r>
              <a:rPr lang="en-IN" dirty="0" smtClean="0"/>
              <a:t>read, display</a:t>
            </a:r>
          </a:p>
          <a:p>
            <a:pPr marL="114300" indent="0">
              <a:buNone/>
            </a:pPr>
            <a:r>
              <a:rPr lang="en-IN" dirty="0" err="1" smtClean="0"/>
              <a:t>Mutator</a:t>
            </a:r>
            <a:r>
              <a:rPr lang="en-IN" dirty="0" smtClean="0"/>
              <a:t> function :  </a:t>
            </a:r>
          </a:p>
          <a:p>
            <a:pPr marL="114300" indent="0">
              <a:buNone/>
            </a:pPr>
            <a:r>
              <a:rPr lang="en-IN" dirty="0" err="1" smtClean="0"/>
              <a:t>calc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460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Allocation of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Member functions are created and placed in the memory space only once when the class is defined.</a:t>
            </a:r>
          </a:p>
          <a:p>
            <a:r>
              <a:rPr lang="en-US" dirty="0" smtClean="0"/>
              <a:t>Separate memory space is allocated to the objects at the time of their declaration for their data members only, because the data members hold different values for different objects.</a:t>
            </a:r>
          </a:p>
          <a:p>
            <a:r>
              <a:rPr lang="en-US" dirty="0" smtClean="0"/>
              <a:t>No separate space is allocated for member functions when the objects are created.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58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7620000" cy="1143000"/>
          </a:xfrm>
        </p:spPr>
        <p:txBody>
          <a:bodyPr/>
          <a:lstStyle/>
          <a:p>
            <a:r>
              <a:rPr lang="en-IN" dirty="0" smtClean="0"/>
              <a:t>Nested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7620000" cy="6021288"/>
          </a:xfrm>
        </p:spPr>
        <p:txBody>
          <a:bodyPr/>
          <a:lstStyle/>
          <a:p>
            <a:r>
              <a:rPr lang="en-IN" dirty="0" smtClean="0"/>
              <a:t>A class may be declared within another class. A class declared within another is called a </a:t>
            </a:r>
            <a:r>
              <a:rPr lang="en-IN" i="1" dirty="0" smtClean="0"/>
              <a:t>nested class</a:t>
            </a:r>
            <a:r>
              <a:rPr lang="en-IN" dirty="0" smtClean="0"/>
              <a:t>.</a:t>
            </a:r>
          </a:p>
          <a:p>
            <a:r>
              <a:rPr lang="en-IN" dirty="0" smtClean="0"/>
              <a:t> The outer class is known as the </a:t>
            </a:r>
            <a:r>
              <a:rPr lang="en-IN" i="1" dirty="0" smtClean="0"/>
              <a:t>enclosing class </a:t>
            </a:r>
            <a:r>
              <a:rPr lang="en-IN" dirty="0" smtClean="0"/>
              <a:t>and </a:t>
            </a:r>
          </a:p>
          <a:p>
            <a:r>
              <a:rPr lang="en-IN" dirty="0" smtClean="0"/>
              <a:t>inner class is known as </a:t>
            </a:r>
            <a:r>
              <a:rPr lang="en-IN" i="1" dirty="0" smtClean="0"/>
              <a:t>nested class</a:t>
            </a:r>
            <a:r>
              <a:rPr lang="en-IN" dirty="0" smtClean="0"/>
              <a:t>.</a:t>
            </a:r>
          </a:p>
          <a:p>
            <a:pPr marL="11430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iostream.h</a:t>
            </a:r>
            <a:r>
              <a:rPr lang="en-IN" dirty="0" smtClean="0"/>
              <a:t>&gt;</a:t>
            </a:r>
          </a:p>
          <a:p>
            <a:pPr marL="114300" indent="0">
              <a:buNone/>
            </a:pPr>
            <a:r>
              <a:rPr lang="en-IN" dirty="0" smtClean="0"/>
              <a:t>class Outer { </a:t>
            </a:r>
            <a:r>
              <a:rPr lang="en-IN" dirty="0" err="1" smtClean="0"/>
              <a:t>int</a:t>
            </a:r>
            <a:r>
              <a:rPr lang="en-IN" dirty="0" smtClean="0"/>
              <a:t> a;</a:t>
            </a:r>
          </a:p>
          <a:p>
            <a:pPr marL="114300" indent="0">
              <a:buNone/>
            </a:pPr>
            <a:r>
              <a:rPr lang="en-IN" dirty="0"/>
              <a:t>	 </a:t>
            </a:r>
            <a:r>
              <a:rPr lang="en-IN" dirty="0" smtClean="0"/>
              <a:t>          </a:t>
            </a:r>
            <a:r>
              <a:rPr lang="en-IN" b="1" dirty="0" smtClean="0"/>
              <a:t>class Inner</a:t>
            </a:r>
          </a:p>
          <a:p>
            <a:pPr marL="114300" indent="0">
              <a:buNone/>
            </a:pPr>
            <a:r>
              <a:rPr lang="en-IN" b="1" dirty="0"/>
              <a:t>	 </a:t>
            </a:r>
            <a:r>
              <a:rPr lang="en-IN" b="1" dirty="0" smtClean="0"/>
              <a:t>  	{ </a:t>
            </a:r>
            <a:r>
              <a:rPr lang="en-IN" b="1" dirty="0" err="1" smtClean="0"/>
              <a:t>int</a:t>
            </a:r>
            <a:r>
              <a:rPr lang="en-IN" b="1" dirty="0" smtClean="0"/>
              <a:t> b;</a:t>
            </a:r>
          </a:p>
          <a:p>
            <a:pPr marL="11430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	  public:</a:t>
            </a:r>
          </a:p>
          <a:p>
            <a:pPr marL="11430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	  </a:t>
            </a:r>
            <a:r>
              <a:rPr lang="en-IN" b="1" dirty="0" err="1" smtClean="0"/>
              <a:t>int</a:t>
            </a:r>
            <a:r>
              <a:rPr lang="en-IN" b="1" dirty="0" smtClean="0"/>
              <a:t>  c;</a:t>
            </a:r>
          </a:p>
          <a:p>
            <a:pPr marL="11430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	  void </a:t>
            </a:r>
            <a:r>
              <a:rPr lang="en-IN" b="1" dirty="0" err="1" smtClean="0"/>
              <a:t>prn</a:t>
            </a:r>
            <a:r>
              <a:rPr lang="en-IN" b="1" dirty="0" smtClean="0"/>
              <a:t>()</a:t>
            </a:r>
          </a:p>
          <a:p>
            <a:pPr marL="11430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	  {  </a:t>
            </a:r>
            <a:r>
              <a:rPr lang="en-IN" b="1" dirty="0" err="1" smtClean="0"/>
              <a:t>cout</a:t>
            </a:r>
            <a:r>
              <a:rPr lang="en-IN" b="1" dirty="0" smtClean="0"/>
              <a:t>&lt;&lt; “ Inside Inner class </a:t>
            </a:r>
            <a:r>
              <a:rPr lang="en-IN" b="1" dirty="0" err="1" smtClean="0"/>
              <a:t>prn</a:t>
            </a:r>
            <a:r>
              <a:rPr lang="en-IN" b="1" dirty="0" smtClean="0"/>
              <a:t>() “&lt;&lt;</a:t>
            </a:r>
            <a:r>
              <a:rPr lang="en-IN" b="1" dirty="0" err="1" smtClean="0"/>
              <a:t>endl</a:t>
            </a:r>
            <a:r>
              <a:rPr lang="en-IN" b="1" dirty="0" smtClean="0"/>
              <a:t>;</a:t>
            </a:r>
          </a:p>
          <a:p>
            <a:pPr marL="11430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	      </a:t>
            </a:r>
            <a:r>
              <a:rPr lang="en-IN" b="1" dirty="0" err="1" smtClean="0"/>
              <a:t>cout</a:t>
            </a:r>
            <a:r>
              <a:rPr lang="en-IN" b="1" dirty="0" smtClean="0"/>
              <a:t>&lt;&lt;b&lt;&lt;“ \t”&lt;&lt;c&lt;&lt;</a:t>
            </a:r>
            <a:r>
              <a:rPr lang="en-IN" b="1" dirty="0" err="1" smtClean="0"/>
              <a:t>endl</a:t>
            </a:r>
            <a:r>
              <a:rPr lang="en-IN" b="1" dirty="0" smtClean="0"/>
              <a:t>;  }</a:t>
            </a:r>
          </a:p>
          <a:p>
            <a:pPr marL="11430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                         };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6814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Here the data describing the class Account ( </a:t>
            </a:r>
            <a:r>
              <a:rPr lang="en-US" dirty="0" err="1" smtClean="0"/>
              <a:t>accNo</a:t>
            </a:r>
            <a:r>
              <a:rPr lang="en-US" dirty="0" smtClean="0"/>
              <a:t>, type , balance) and its associated operations( deposit &amp; withdraw) are bound together under one name Account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051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7620000" cy="1143000"/>
          </a:xfrm>
        </p:spPr>
        <p:txBody>
          <a:bodyPr/>
          <a:lstStyle/>
          <a:p>
            <a:r>
              <a:rPr lang="en-IN" dirty="0" smtClean="0"/>
              <a:t>ARRAY OF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7620000" cy="48006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class student</a:t>
            </a:r>
          </a:p>
          <a:p>
            <a:pPr marL="114300" indent="0">
              <a:buNone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rno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; char name[10]; float mark;</a:t>
            </a: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public:</a:t>
            </a: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void accept()</a:t>
            </a: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{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&gt;&gt;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rno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; gets(name);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&gt;&gt; mark; }</a:t>
            </a: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void display()</a:t>
            </a: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{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rno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&lt;&lt;“ \t”&lt;&lt;name&lt;&lt;“\t”&lt;&lt;mark; }</a:t>
            </a:r>
          </a:p>
          <a:p>
            <a:pPr marL="114300" indent="0">
              <a:buNone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};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33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528" y="188640"/>
            <a:ext cx="9324528" cy="62646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{ student </a:t>
            </a:r>
            <a:r>
              <a:rPr lang="en-IN" sz="3200" dirty="0" err="1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[10];</a:t>
            </a: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3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 n, i;</a:t>
            </a: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32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&lt;&lt;“Enter the number of students :”;   </a:t>
            </a:r>
            <a:r>
              <a:rPr lang="en-IN" sz="3200" dirty="0" err="1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&gt;&gt;n;</a:t>
            </a: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 for(i=0;i&lt;</a:t>
            </a:r>
            <a:r>
              <a:rPr lang="en-IN" sz="3200" dirty="0" err="1">
                <a:latin typeface="Times New Roman" pitchFamily="18" charset="0"/>
                <a:cs typeface="Times New Roman" pitchFamily="18" charset="0"/>
              </a:rPr>
              <a:t>n;i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 {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&lt;&lt;“Enter the details of  :”&lt;&lt;i+1&lt;&lt;“student”;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                                    }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for(i=0;i&lt;</a:t>
            </a:r>
            <a:r>
              <a:rPr lang="en-IN" sz="3200" dirty="0" err="1">
                <a:latin typeface="Times New Roman" pitchFamily="18" charset="0"/>
                <a:cs typeface="Times New Roman" pitchFamily="18" charset="0"/>
              </a:rPr>
              <a:t>n;i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  { </a:t>
            </a:r>
            <a:r>
              <a:rPr lang="en-IN" sz="32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&lt;&lt;“Details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of  :”&lt;&lt;i+1&lt;&lt;“student”;</a:t>
            </a: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                                      }</a:t>
            </a:r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645024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[i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accept() </a:t>
            </a:r>
            <a:r>
              <a:rPr lang="en-IN" dirty="0" smtClean="0"/>
              <a:t>;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5517232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[i].display() </a:t>
            </a:r>
            <a:r>
              <a:rPr lang="en-IN" dirty="0" smtClean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67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1680" y="836712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i="1" dirty="0"/>
              <a:t> accept ()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836712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i="1" dirty="0"/>
              <a:t> display()</a:t>
            </a:r>
          </a:p>
        </p:txBody>
      </p:sp>
      <p:sp>
        <p:nvSpPr>
          <p:cNvPr id="6" name="Rectangle 5"/>
          <p:cNvSpPr/>
          <p:nvPr/>
        </p:nvSpPr>
        <p:spPr>
          <a:xfrm>
            <a:off x="1331640" y="2708920"/>
            <a:ext cx="1368152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i="1" dirty="0" err="1">
                <a:solidFill>
                  <a:srgbClr val="FFFF00"/>
                </a:solidFill>
              </a:rPr>
              <a:t>st</a:t>
            </a:r>
            <a:r>
              <a:rPr lang="en-IN" sz="2400" b="1" i="1" dirty="0">
                <a:solidFill>
                  <a:srgbClr val="FFFF00"/>
                </a:solidFill>
              </a:rPr>
              <a:t>[0]</a:t>
            </a:r>
          </a:p>
          <a:p>
            <a:r>
              <a:rPr lang="en-IN" sz="2400" b="1" i="1" dirty="0" err="1"/>
              <a:t>Rno</a:t>
            </a:r>
            <a:endParaRPr lang="en-IN" sz="2400" b="1" i="1" dirty="0"/>
          </a:p>
          <a:p>
            <a:r>
              <a:rPr lang="en-IN" sz="2400" b="1" i="1" dirty="0"/>
              <a:t>Name</a:t>
            </a:r>
          </a:p>
          <a:p>
            <a:r>
              <a:rPr lang="en-IN" sz="2400" b="1" i="1" dirty="0"/>
              <a:t>marks</a:t>
            </a:r>
          </a:p>
        </p:txBody>
      </p:sp>
      <p:sp>
        <p:nvSpPr>
          <p:cNvPr id="7" name="Rectangle 6"/>
          <p:cNvSpPr/>
          <p:nvPr/>
        </p:nvSpPr>
        <p:spPr>
          <a:xfrm>
            <a:off x="3707904" y="2780928"/>
            <a:ext cx="136815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i="1" dirty="0" err="1">
                <a:solidFill>
                  <a:srgbClr val="FFFF00"/>
                </a:solidFill>
              </a:rPr>
              <a:t>st</a:t>
            </a:r>
            <a:r>
              <a:rPr lang="en-IN" sz="2400" b="1" i="1" dirty="0">
                <a:solidFill>
                  <a:srgbClr val="FFFF00"/>
                </a:solidFill>
              </a:rPr>
              <a:t>[1]</a:t>
            </a:r>
          </a:p>
          <a:p>
            <a:r>
              <a:rPr lang="en-IN" sz="2400" b="1" i="1" dirty="0" err="1"/>
              <a:t>Rno</a:t>
            </a:r>
            <a:endParaRPr lang="en-IN" sz="2400" b="1" i="1" dirty="0"/>
          </a:p>
          <a:p>
            <a:r>
              <a:rPr lang="en-IN" sz="2400" b="1" i="1" dirty="0"/>
              <a:t>Name</a:t>
            </a:r>
          </a:p>
          <a:p>
            <a:r>
              <a:rPr lang="en-IN" sz="2400" b="1" i="1" dirty="0"/>
              <a:t>marks</a:t>
            </a:r>
          </a:p>
        </p:txBody>
      </p:sp>
      <p:sp>
        <p:nvSpPr>
          <p:cNvPr id="8" name="Rectangle 7"/>
          <p:cNvSpPr/>
          <p:nvPr/>
        </p:nvSpPr>
        <p:spPr>
          <a:xfrm>
            <a:off x="5796136" y="2708920"/>
            <a:ext cx="1368152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i="1" dirty="0" err="1">
                <a:solidFill>
                  <a:srgbClr val="FFFF00"/>
                </a:solidFill>
              </a:rPr>
              <a:t>st</a:t>
            </a:r>
            <a:r>
              <a:rPr lang="en-IN" sz="2400" b="1" i="1" dirty="0">
                <a:solidFill>
                  <a:srgbClr val="FFFF00"/>
                </a:solidFill>
              </a:rPr>
              <a:t>[2]</a:t>
            </a:r>
          </a:p>
          <a:p>
            <a:r>
              <a:rPr lang="en-IN" sz="2400" b="1" i="1" dirty="0" err="1"/>
              <a:t>Rno</a:t>
            </a:r>
            <a:endParaRPr lang="en-IN" sz="2400" b="1" i="1" dirty="0"/>
          </a:p>
          <a:p>
            <a:r>
              <a:rPr lang="en-IN" sz="2400" b="1" i="1" dirty="0"/>
              <a:t>Name</a:t>
            </a:r>
          </a:p>
          <a:p>
            <a:r>
              <a:rPr lang="en-IN" sz="2400" b="1" i="1" dirty="0"/>
              <a:t>marks</a:t>
            </a:r>
          </a:p>
        </p:txBody>
      </p:sp>
    </p:spTree>
    <p:extLst>
      <p:ext uri="{BB962C8B-B14F-4D97-AF65-F5344CB8AC3E}">
        <p14:creationId xmlns:p14="http://schemas.microsoft.com/office/powerpoint/2010/main" val="272086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7620000" cy="1143000"/>
          </a:xfrm>
        </p:spPr>
        <p:txBody>
          <a:bodyPr/>
          <a:lstStyle/>
          <a:p>
            <a:r>
              <a:rPr lang="en-IN" dirty="0" smtClean="0"/>
              <a:t>Highest mark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8388424" cy="48006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class student</a:t>
            </a:r>
          </a:p>
          <a:p>
            <a:pPr marL="114300" indent="0">
              <a:buNone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rno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; char name[10]; float mark;</a:t>
            </a: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public:</a:t>
            </a: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void accept()</a:t>
            </a: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{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&gt;&gt;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rno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; gets(name);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&gt;&gt; mark; }</a:t>
            </a: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void display()</a:t>
            </a: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{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rno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&lt;&lt;“ \t”&lt;&lt;name&lt;&lt;“\t”&lt;&lt;mark; }</a:t>
            </a:r>
          </a:p>
          <a:p>
            <a:pPr marL="114300" indent="0">
              <a:buNone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float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retmark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114300" indent="0">
              <a:buNone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{ return mark }</a:t>
            </a:r>
          </a:p>
          <a:p>
            <a:pPr marL="114300" indent="0">
              <a:buNone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};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90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528" y="188640"/>
            <a:ext cx="9324528" cy="62646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{ student </a:t>
            </a:r>
            <a:r>
              <a:rPr lang="en-IN" sz="3200" dirty="0" err="1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[10];</a:t>
            </a: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3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 n, i;</a:t>
            </a: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32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&lt;&lt;“Enter the number of students :”;   </a:t>
            </a:r>
            <a:r>
              <a:rPr lang="en-IN" sz="3200" dirty="0" err="1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&gt;&gt;n;</a:t>
            </a: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 for(i=0;i&lt;</a:t>
            </a:r>
            <a:r>
              <a:rPr lang="en-IN" sz="3200" dirty="0" err="1">
                <a:latin typeface="Times New Roman" pitchFamily="18" charset="0"/>
                <a:cs typeface="Times New Roman" pitchFamily="18" charset="0"/>
              </a:rPr>
              <a:t>n;i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 {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&lt;&lt;“Enter the details of  :”&lt;&lt;i+1&lt;&lt;“student”;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[i].accept();                               }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for(i=0;i&lt;</a:t>
            </a:r>
            <a:r>
              <a:rPr lang="en-IN" sz="3200" dirty="0" err="1">
                <a:latin typeface="Times New Roman" pitchFamily="18" charset="0"/>
                <a:cs typeface="Times New Roman" pitchFamily="18" charset="0"/>
              </a:rPr>
              <a:t>n;i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  { </a:t>
            </a:r>
            <a:r>
              <a:rPr lang="en-IN" sz="32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&lt;&lt;“Details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of  :”&lt;&lt;i+1&lt;&lt;“student”;</a:t>
            </a: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[i].display();                               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108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8640"/>
            <a:ext cx="8136904" cy="48006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float </a:t>
            </a:r>
            <a:r>
              <a:rPr lang="en-IN" sz="3200" dirty="0" err="1">
                <a:latin typeface="Times New Roman" pitchFamily="18" charset="0"/>
                <a:cs typeface="Times New Roman" pitchFamily="18" charset="0"/>
              </a:rPr>
              <a:t>lar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IN" sz="3200" dirty="0" err="1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[0].</a:t>
            </a:r>
            <a:r>
              <a:rPr lang="en-IN" sz="3200" dirty="0" err="1">
                <a:latin typeface="Times New Roman" pitchFamily="18" charset="0"/>
                <a:cs typeface="Times New Roman" pitchFamily="18" charset="0"/>
              </a:rPr>
              <a:t>retmark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();  </a:t>
            </a:r>
          </a:p>
          <a:p>
            <a:pPr marL="114300" indent="0">
              <a:buNone/>
            </a:pPr>
            <a:r>
              <a:rPr lang="en-IN" sz="3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flag=0;</a:t>
            </a: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for(i=1;i&lt;</a:t>
            </a:r>
            <a:r>
              <a:rPr lang="en-IN" sz="3200" dirty="0" err="1">
                <a:latin typeface="Times New Roman" pitchFamily="18" charset="0"/>
                <a:cs typeface="Times New Roman" pitchFamily="18" charset="0"/>
              </a:rPr>
              <a:t>n;i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{ if(</a:t>
            </a:r>
            <a:r>
              <a:rPr lang="en-IN" sz="3200" dirty="0" err="1">
                <a:latin typeface="Times New Roman" pitchFamily="18" charset="0"/>
                <a:cs typeface="Times New Roman" pitchFamily="18" charset="0"/>
              </a:rPr>
              <a:t>lar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IN" sz="3200" dirty="0" err="1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[i].</a:t>
            </a:r>
            <a:r>
              <a:rPr lang="en-IN" sz="3200" dirty="0" err="1">
                <a:latin typeface="Times New Roman" pitchFamily="18" charset="0"/>
                <a:cs typeface="Times New Roman" pitchFamily="18" charset="0"/>
              </a:rPr>
              <a:t>retmark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  { </a:t>
            </a:r>
            <a:r>
              <a:rPr lang="en-IN" sz="3200" dirty="0" err="1">
                <a:latin typeface="Times New Roman" pitchFamily="18" charset="0"/>
                <a:cs typeface="Times New Roman" pitchFamily="18" charset="0"/>
              </a:rPr>
              <a:t>lar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IN" sz="3200" dirty="0" err="1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[i].</a:t>
            </a:r>
            <a:r>
              <a:rPr lang="en-IN" sz="3200" dirty="0" err="1">
                <a:latin typeface="Times New Roman" pitchFamily="18" charset="0"/>
                <a:cs typeface="Times New Roman" pitchFamily="18" charset="0"/>
              </a:rPr>
              <a:t>retmark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    flag=i; }</a:t>
            </a: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pPr marL="114300" indent="0">
              <a:buNone/>
            </a:pPr>
            <a:r>
              <a:rPr lang="en-IN" sz="32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&lt;&lt;“The student with maximum mark is”;</a:t>
            </a: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dirty="0" err="1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[flag].display();</a:t>
            </a: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08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243408"/>
            <a:ext cx="7620000" cy="1143000"/>
          </a:xfrm>
        </p:spPr>
        <p:txBody>
          <a:bodyPr/>
          <a:lstStyle/>
          <a:p>
            <a:r>
              <a:rPr lang="en-IN" dirty="0" smtClean="0"/>
              <a:t>search for a roll number 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3850" y="981075"/>
            <a:ext cx="7620000" cy="48006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class student</a:t>
            </a:r>
          </a:p>
          <a:p>
            <a:pPr marL="114300" indent="0">
              <a:buNone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rno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; char name[10]; float mark;</a:t>
            </a: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public:</a:t>
            </a: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void accept()</a:t>
            </a: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{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&gt;&gt;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rno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; gets(name);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&gt;&gt; mark; }</a:t>
            </a: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void display()</a:t>
            </a: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{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rno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&lt;&lt;“ \t”&lt;&lt;name&lt;&lt;“\t”&lt;&lt;mark; }</a:t>
            </a:r>
          </a:p>
          <a:p>
            <a:pPr marL="114300" indent="0">
              <a:buNone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float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retmark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114300" indent="0">
              <a:buNone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{ return mark }</a:t>
            </a:r>
          </a:p>
          <a:p>
            <a:pPr marL="114300" indent="0">
              <a:buNone/>
            </a:pP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37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void search(</a:t>
            </a:r>
            <a:r>
              <a:rPr lang="en-IN" sz="3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a)</a:t>
            </a: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{ if(a==</a:t>
            </a:r>
            <a:r>
              <a:rPr lang="en-IN" sz="3200" dirty="0" err="1">
                <a:latin typeface="Times New Roman" pitchFamily="18" charset="0"/>
                <a:cs typeface="Times New Roman" pitchFamily="18" charset="0"/>
              </a:rPr>
              <a:t>rno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  { </a:t>
            </a:r>
            <a:r>
              <a:rPr lang="en-IN" sz="32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&lt;&lt;“ Roll number found  :”</a:t>
            </a: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    display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(); </a:t>
            </a: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   return(1);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return 0;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114300" indent="0">
              <a:buNone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};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86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528" y="188640"/>
            <a:ext cx="9324528" cy="62646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{ student </a:t>
            </a:r>
            <a:r>
              <a:rPr lang="en-IN" sz="3200" dirty="0" err="1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[10];</a:t>
            </a: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3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 n, i;</a:t>
            </a: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32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&lt;&lt;“Enter the number of students :”;   </a:t>
            </a:r>
            <a:r>
              <a:rPr lang="en-IN" sz="3200" dirty="0" err="1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&gt;&gt;n;</a:t>
            </a: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 for(i=0;i&lt;</a:t>
            </a:r>
            <a:r>
              <a:rPr lang="en-IN" sz="3200" dirty="0" err="1">
                <a:latin typeface="Times New Roman" pitchFamily="18" charset="0"/>
                <a:cs typeface="Times New Roman" pitchFamily="18" charset="0"/>
              </a:rPr>
              <a:t>n;i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 {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&lt;&lt;“Enter the details of  :”&lt;&lt;i+1&lt;&lt;“student”;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[i].accept();                              }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for(i=0;i&lt;</a:t>
            </a:r>
            <a:r>
              <a:rPr lang="en-IN" sz="3200" dirty="0" err="1">
                <a:latin typeface="Times New Roman" pitchFamily="18" charset="0"/>
                <a:cs typeface="Times New Roman" pitchFamily="18" charset="0"/>
              </a:rPr>
              <a:t>n;i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  { </a:t>
            </a:r>
            <a:r>
              <a:rPr lang="en-IN" sz="32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&lt;&lt;“Details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of  :”&lt;&lt;i+1&lt;&lt;“student”;</a:t>
            </a:r>
          </a:p>
          <a:p>
            <a:pPr marL="114300" indent="0">
              <a:buNone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[i].display();                           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941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04664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IN" sz="3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000" dirty="0" err="1"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, flag=0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IN" sz="30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&lt;&lt;“Enter the roll number to be searched “;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IN" sz="3000" dirty="0" err="1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&gt;&gt;</a:t>
            </a:r>
            <a:r>
              <a:rPr lang="en-IN" sz="3000" dirty="0" err="1"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for(i=0;i&lt;</a:t>
            </a:r>
            <a:r>
              <a:rPr lang="en-IN" sz="3000" dirty="0" err="1">
                <a:latin typeface="Times New Roman" pitchFamily="18" charset="0"/>
                <a:cs typeface="Times New Roman" pitchFamily="18" charset="0"/>
              </a:rPr>
              <a:t>n;i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{ if( </a:t>
            </a:r>
            <a:r>
              <a:rPr lang="en-IN" sz="3000" dirty="0" err="1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[i].search(</a:t>
            </a:r>
            <a:r>
              <a:rPr lang="en-IN" sz="3000" dirty="0" err="1"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)==1)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     { flag=1;  break; }  }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if(flag==0)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30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&lt;&lt;“Roll number </a:t>
            </a:r>
            <a:r>
              <a:rPr lang="en-IN" sz="3000" dirty="0" err="1">
                <a:latin typeface="Times New Roman" pitchFamily="18" charset="0"/>
                <a:cs typeface="Times New Roman" pitchFamily="18" charset="0"/>
              </a:rPr>
              <a:t>doesnot</a:t>
            </a: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 exist “;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IN" sz="30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190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 smtClean="0"/>
              <a:t>Classes are needed to represent real-world entities that not only have data type properties( their characteristics)  but also have associated operations ( their behavior).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6384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Program search </a:t>
            </a:r>
            <a:r>
              <a:rPr lang="en-IN" sz="3200" dirty="0"/>
              <a:t>for a roll number and </a:t>
            </a:r>
            <a:r>
              <a:rPr lang="en-IN" sz="3200" dirty="0" smtClean="0"/>
              <a:t>change </a:t>
            </a:r>
            <a:r>
              <a:rPr lang="en-IN" sz="3200" dirty="0"/>
              <a:t>the mark of that roll </a:t>
            </a:r>
            <a:r>
              <a:rPr lang="en-IN" sz="3200" dirty="0" smtClean="0"/>
              <a:t>number.</a:t>
            </a:r>
          </a:p>
          <a:p>
            <a:pPr marL="114300" indent="0">
              <a:buNone/>
            </a:pPr>
            <a:endParaRPr lang="en-IN" sz="3200" dirty="0" smtClean="0"/>
          </a:p>
          <a:p>
            <a:r>
              <a:rPr lang="en-IN" sz="3200" dirty="0" smtClean="0"/>
              <a:t>Program to enter unique roll number (no repetition of roll number)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5068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315416"/>
            <a:ext cx="7620000" cy="1143000"/>
          </a:xfrm>
        </p:spPr>
        <p:txBody>
          <a:bodyPr/>
          <a:lstStyle/>
          <a:p>
            <a:r>
              <a:rPr lang="en-IN" sz="3600" dirty="0" smtClean="0"/>
              <a:t>TYPES OF CLASS FUNCTIONS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7620000" cy="5832648"/>
          </a:xfrm>
        </p:spPr>
        <p:txBody>
          <a:bodyPr/>
          <a:lstStyle/>
          <a:p>
            <a:pPr marL="114300" indent="0">
              <a:buNone/>
            </a:pPr>
            <a:r>
              <a:rPr lang="en-IN" b="1" i="1" u="sng" dirty="0" smtClean="0"/>
              <a:t>ACCESSOR FUNCTION  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 These are the functions that allow us to access the data members. Accessor functions do not change the values of the </a:t>
            </a:r>
            <a:r>
              <a:rPr lang="en-IN" dirty="0"/>
              <a:t>d</a:t>
            </a:r>
            <a:r>
              <a:rPr lang="en-IN" dirty="0" smtClean="0"/>
              <a:t>ata members.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b="1" i="1" u="sng" dirty="0"/>
              <a:t>MUTATOR FUNCTION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 These are the member functions that allow us to change the data member of a class.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b="1" i="1" u="sng" dirty="0"/>
              <a:t>MANAGER FUNCTION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 These are the member functions that deals with initializing and destroying class instances (</a:t>
            </a:r>
            <a:r>
              <a:rPr lang="en-IN" dirty="0" err="1" smtClean="0"/>
              <a:t>ie</a:t>
            </a:r>
            <a:r>
              <a:rPr lang="en-IN" dirty="0" smtClean="0"/>
              <a:t> constructors &amp; destructors).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14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Nested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class may be defined within another class. this is known as nested class.</a:t>
            </a:r>
          </a:p>
          <a:p>
            <a:r>
              <a:rPr lang="en-IN" dirty="0" smtClean="0"/>
              <a:t>The outer class is known as enclosing class and the inner class is known as nested 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648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7620000" cy="1143000"/>
          </a:xfrm>
        </p:spPr>
        <p:txBody>
          <a:bodyPr/>
          <a:lstStyle/>
          <a:p>
            <a:r>
              <a:rPr lang="en-IN" dirty="0" smtClean="0"/>
              <a:t>Nested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7620000" cy="6552728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iostream.h</a:t>
            </a:r>
            <a:r>
              <a:rPr lang="en-IN" dirty="0" smtClean="0"/>
              <a:t>&gt;</a:t>
            </a:r>
          </a:p>
          <a:p>
            <a:pPr marL="114300" indent="0">
              <a:buNone/>
            </a:pPr>
            <a:r>
              <a:rPr lang="en-IN" b="1" dirty="0" smtClean="0">
                <a:solidFill>
                  <a:srgbClr val="C00000"/>
                </a:solidFill>
              </a:rPr>
              <a:t>class Outer { </a:t>
            </a:r>
            <a:r>
              <a:rPr lang="en-IN" b="1" dirty="0" err="1" smtClean="0">
                <a:solidFill>
                  <a:srgbClr val="C00000"/>
                </a:solidFill>
              </a:rPr>
              <a:t>int</a:t>
            </a:r>
            <a:r>
              <a:rPr lang="en-IN" b="1" dirty="0" smtClean="0">
                <a:solidFill>
                  <a:srgbClr val="C00000"/>
                </a:solidFill>
              </a:rPr>
              <a:t> a;</a:t>
            </a:r>
          </a:p>
          <a:p>
            <a:pPr marL="114300" indent="0">
              <a:buNone/>
            </a:pPr>
            <a:r>
              <a:rPr lang="en-IN" dirty="0"/>
              <a:t>	 </a:t>
            </a:r>
            <a:r>
              <a:rPr lang="en-IN" dirty="0" smtClean="0"/>
              <a:t>          </a:t>
            </a:r>
            <a:r>
              <a:rPr lang="en-IN" b="1" dirty="0" smtClean="0"/>
              <a:t>class Inner</a:t>
            </a:r>
          </a:p>
          <a:p>
            <a:pPr marL="114300" indent="0">
              <a:buNone/>
            </a:pPr>
            <a:r>
              <a:rPr lang="en-IN" b="1" dirty="0"/>
              <a:t>	 </a:t>
            </a:r>
            <a:r>
              <a:rPr lang="en-IN" b="1" dirty="0" smtClean="0"/>
              <a:t>  	{ </a:t>
            </a:r>
            <a:r>
              <a:rPr lang="en-IN" b="1" dirty="0" err="1" smtClean="0"/>
              <a:t>int</a:t>
            </a:r>
            <a:r>
              <a:rPr lang="en-IN" b="1" dirty="0" smtClean="0"/>
              <a:t> b;</a:t>
            </a:r>
          </a:p>
          <a:p>
            <a:pPr marL="11430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	  public:</a:t>
            </a:r>
          </a:p>
          <a:p>
            <a:pPr marL="11430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	  </a:t>
            </a:r>
            <a:r>
              <a:rPr lang="en-IN" b="1" dirty="0" err="1" smtClean="0"/>
              <a:t>int</a:t>
            </a:r>
            <a:r>
              <a:rPr lang="en-IN" b="1" dirty="0" smtClean="0"/>
              <a:t>  c;</a:t>
            </a:r>
          </a:p>
          <a:p>
            <a:pPr marL="11430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	void assign()</a:t>
            </a:r>
          </a:p>
          <a:p>
            <a:pPr marL="11430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	{ b=5;  c=10; }</a:t>
            </a:r>
          </a:p>
          <a:p>
            <a:pPr marL="11430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	  void </a:t>
            </a:r>
            <a:r>
              <a:rPr lang="en-IN" b="1" dirty="0" err="1" smtClean="0"/>
              <a:t>prn</a:t>
            </a:r>
            <a:r>
              <a:rPr lang="en-IN" b="1" dirty="0" smtClean="0"/>
              <a:t>()</a:t>
            </a:r>
          </a:p>
          <a:p>
            <a:pPr marL="11430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	  {  </a:t>
            </a:r>
            <a:r>
              <a:rPr lang="en-IN" b="1" dirty="0" err="1" smtClean="0"/>
              <a:t>cout</a:t>
            </a:r>
            <a:r>
              <a:rPr lang="en-IN" b="1" dirty="0" smtClean="0"/>
              <a:t>&lt;&lt; “ Inside Inner class </a:t>
            </a:r>
            <a:r>
              <a:rPr lang="en-IN" b="1" dirty="0" err="1" smtClean="0"/>
              <a:t>prn</a:t>
            </a:r>
            <a:r>
              <a:rPr lang="en-IN" b="1" dirty="0" smtClean="0"/>
              <a:t>() “&lt;&lt;</a:t>
            </a:r>
            <a:r>
              <a:rPr lang="en-IN" b="1" dirty="0" err="1" smtClean="0"/>
              <a:t>endl</a:t>
            </a:r>
            <a:r>
              <a:rPr lang="en-IN" b="1" dirty="0" smtClean="0"/>
              <a:t>;</a:t>
            </a:r>
          </a:p>
          <a:p>
            <a:pPr marL="11430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	      </a:t>
            </a:r>
            <a:r>
              <a:rPr lang="en-IN" b="1" dirty="0" err="1" smtClean="0"/>
              <a:t>cout</a:t>
            </a:r>
            <a:r>
              <a:rPr lang="en-IN" b="1" dirty="0" smtClean="0"/>
              <a:t>&lt;&lt;b&lt;&lt;“ \t”&lt;&lt;c&lt;&lt;</a:t>
            </a:r>
            <a:r>
              <a:rPr lang="en-IN" b="1" dirty="0" err="1" smtClean="0"/>
              <a:t>endl</a:t>
            </a:r>
            <a:r>
              <a:rPr lang="en-IN" b="1" dirty="0" smtClean="0"/>
              <a:t>;  }</a:t>
            </a:r>
          </a:p>
          <a:p>
            <a:pPr marL="11430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                         };</a:t>
            </a:r>
          </a:p>
          <a:p>
            <a:pPr marL="114300" indent="0">
              <a:buNone/>
            </a:pPr>
            <a:r>
              <a:rPr lang="en-IN" dirty="0" smtClean="0"/>
              <a:t>	</a:t>
            </a:r>
            <a:r>
              <a:rPr lang="en-IN" b="1" dirty="0" smtClean="0">
                <a:solidFill>
                  <a:srgbClr val="C00000"/>
                </a:solidFill>
              </a:rPr>
              <a:t>Inner </a:t>
            </a:r>
            <a:r>
              <a:rPr lang="en-IN" b="1" dirty="0">
                <a:solidFill>
                  <a:srgbClr val="C00000"/>
                </a:solidFill>
              </a:rPr>
              <a:t>ob1;</a:t>
            </a:r>
          </a:p>
          <a:p>
            <a:pPr marL="114300" indent="0">
              <a:buNone/>
            </a:pPr>
            <a:r>
              <a:rPr lang="en-IN" b="1" dirty="0">
                <a:solidFill>
                  <a:srgbClr val="C00000"/>
                </a:solidFill>
              </a:rPr>
              <a:t>	public:</a:t>
            </a:r>
          </a:p>
          <a:p>
            <a:pPr marL="114300" indent="0">
              <a:buNone/>
            </a:pPr>
            <a:r>
              <a:rPr lang="en-IN" b="1" dirty="0">
                <a:solidFill>
                  <a:srgbClr val="C00000"/>
                </a:solidFill>
              </a:rPr>
              <a:t>	Inner ob2</a:t>
            </a:r>
            <a:r>
              <a:rPr lang="en-IN" b="1" dirty="0" smtClean="0">
                <a:solidFill>
                  <a:srgbClr val="C00000"/>
                </a:solidFill>
              </a:rPr>
              <a:t>;</a:t>
            </a:r>
          </a:p>
          <a:p>
            <a:pPr marL="114300" indent="0">
              <a:buNone/>
            </a:pP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b="1" dirty="0" smtClean="0">
                <a:solidFill>
                  <a:srgbClr val="C00000"/>
                </a:solidFill>
              </a:rPr>
              <a:t>             void assign2()</a:t>
            </a:r>
          </a:p>
          <a:p>
            <a:pPr marL="114300" indent="0">
              <a:buNone/>
            </a:pP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b="1" dirty="0" smtClean="0">
                <a:solidFill>
                  <a:srgbClr val="C00000"/>
                </a:solidFill>
              </a:rPr>
              <a:t>             { a=25;}</a:t>
            </a:r>
            <a:endParaRPr lang="en-IN" b="1" dirty="0">
              <a:solidFill>
                <a:srgbClr val="C00000"/>
              </a:solidFill>
            </a:endParaRPr>
          </a:p>
          <a:p>
            <a:pPr marL="114300" indent="0">
              <a:buNone/>
            </a:pPr>
            <a:r>
              <a:rPr lang="en-IN" b="1" dirty="0">
                <a:solidFill>
                  <a:srgbClr val="C00000"/>
                </a:solidFill>
              </a:rPr>
              <a:t>	void second()</a:t>
            </a:r>
          </a:p>
          <a:p>
            <a:pPr marL="114300" indent="0">
              <a:buNone/>
            </a:pPr>
            <a:r>
              <a:rPr lang="en-IN" b="1" dirty="0">
                <a:solidFill>
                  <a:srgbClr val="C00000"/>
                </a:solidFill>
              </a:rPr>
              <a:t>	{ </a:t>
            </a:r>
            <a:r>
              <a:rPr lang="en-IN" b="1" dirty="0" err="1">
                <a:solidFill>
                  <a:srgbClr val="C00000"/>
                </a:solidFill>
              </a:rPr>
              <a:t>cout</a:t>
            </a:r>
            <a:r>
              <a:rPr lang="en-IN" b="1" dirty="0">
                <a:solidFill>
                  <a:srgbClr val="C00000"/>
                </a:solidFill>
              </a:rPr>
              <a:t>&lt;&lt;“ In the Outer class “&lt;&lt;</a:t>
            </a:r>
            <a:r>
              <a:rPr lang="en-IN" b="1" dirty="0" err="1">
                <a:solidFill>
                  <a:srgbClr val="C00000"/>
                </a:solidFill>
              </a:rPr>
              <a:t>endl</a:t>
            </a:r>
            <a:r>
              <a:rPr lang="en-IN" b="1" dirty="0">
                <a:solidFill>
                  <a:srgbClr val="C00000"/>
                </a:solidFill>
              </a:rPr>
              <a:t>;</a:t>
            </a:r>
          </a:p>
          <a:p>
            <a:pPr marL="114300" indent="0">
              <a:buNone/>
            </a:pPr>
            <a:r>
              <a:rPr lang="en-IN" b="1" dirty="0">
                <a:solidFill>
                  <a:srgbClr val="C00000"/>
                </a:solidFill>
              </a:rPr>
              <a:t>	   </a:t>
            </a:r>
            <a:r>
              <a:rPr lang="en-IN" b="1" dirty="0" err="1">
                <a:solidFill>
                  <a:srgbClr val="C00000"/>
                </a:solidFill>
              </a:rPr>
              <a:t>cout</a:t>
            </a:r>
            <a:r>
              <a:rPr lang="en-IN" b="1" dirty="0" smtClean="0">
                <a:solidFill>
                  <a:srgbClr val="C00000"/>
                </a:solidFill>
              </a:rPr>
              <a:t>&lt;&lt; ob2.b&lt;&lt;ob2.c&lt;&lt;a&lt;&lt;</a:t>
            </a:r>
            <a:r>
              <a:rPr lang="en-IN" b="1" dirty="0" err="1" smtClean="0">
                <a:solidFill>
                  <a:srgbClr val="C00000"/>
                </a:solidFill>
              </a:rPr>
              <a:t>endl</a:t>
            </a:r>
            <a:r>
              <a:rPr lang="en-IN" b="1" dirty="0" smtClean="0">
                <a:solidFill>
                  <a:srgbClr val="C00000"/>
                </a:solidFill>
              </a:rPr>
              <a:t>; }</a:t>
            </a:r>
            <a:endParaRPr lang="en-IN" b="1" dirty="0">
              <a:solidFill>
                <a:srgbClr val="C00000"/>
              </a:solidFill>
            </a:endParaRPr>
          </a:p>
          <a:p>
            <a:pPr marL="114300" indent="0">
              <a:buNone/>
            </a:pPr>
            <a:r>
              <a:rPr lang="en-IN" b="1" dirty="0" smtClean="0">
                <a:solidFill>
                  <a:srgbClr val="C00000"/>
                </a:solidFill>
              </a:rPr>
              <a:t> };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60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60648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IN" dirty="0" smtClean="0"/>
              <a:t>void main()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{  Outer </a:t>
            </a:r>
            <a:r>
              <a:rPr lang="en-IN" dirty="0" err="1" smtClean="0"/>
              <a:t>ab</a:t>
            </a:r>
            <a:r>
              <a:rPr lang="en-IN" dirty="0" smtClean="0"/>
              <a:t>;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 ab.assign2();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 ab.ob2.assign();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 err="1" smtClean="0"/>
              <a:t>ab.second</a:t>
            </a:r>
            <a:r>
              <a:rPr lang="en-IN" dirty="0" smtClean="0"/>
              <a:t>()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 ab.ob2.prn()</a:t>
            </a:r>
          </a:p>
          <a:p>
            <a:pPr marL="114300" indent="0">
              <a:buNone/>
            </a:pPr>
            <a:r>
              <a:rPr lang="en-IN" dirty="0" smtClean="0"/>
              <a:t>}</a:t>
            </a:r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b="1" dirty="0" smtClean="0"/>
              <a:t>output: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861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60648"/>
            <a:ext cx="7776864" cy="5976664"/>
          </a:xfrm>
        </p:spPr>
        <p:txBody>
          <a:bodyPr>
            <a:noAutofit/>
          </a:bodyPr>
          <a:lstStyle/>
          <a:p>
            <a:r>
              <a:rPr lang="en-IN" sz="3200" dirty="0" smtClean="0"/>
              <a:t>All classes including enclosing classes and nested classes obey the usual access rule.</a:t>
            </a:r>
          </a:p>
          <a:p>
            <a:r>
              <a:rPr lang="en-IN" sz="3200" dirty="0" smtClean="0"/>
              <a:t>The member functions of a nested class have no special access to members of an enclosing class.</a:t>
            </a:r>
          </a:p>
          <a:p>
            <a:r>
              <a:rPr lang="en-IN" sz="3200" dirty="0" smtClean="0"/>
              <a:t>That is the nested class can access public member of its enclosing class using an object only.</a:t>
            </a:r>
          </a:p>
          <a:p>
            <a:r>
              <a:rPr lang="en-IN" sz="3200" dirty="0" smtClean="0"/>
              <a:t>The access to private and protected member is not available to other class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1359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Hiding and Encapsulation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IN" dirty="0" smtClean="0"/>
              <a:t>The part of the class that is been hidden from the outside world( </a:t>
            </a:r>
            <a:r>
              <a:rPr lang="en-IN" dirty="0" err="1" smtClean="0"/>
              <a:t>i.e</a:t>
            </a:r>
            <a:r>
              <a:rPr lang="en-IN" dirty="0" smtClean="0"/>
              <a:t> private and protected ) supports </a:t>
            </a:r>
            <a:r>
              <a:rPr lang="en-IN" b="1" dirty="0" smtClean="0"/>
              <a:t>data hiding.</a:t>
            </a:r>
          </a:p>
          <a:p>
            <a:pPr>
              <a:spcAft>
                <a:spcPts val="1200"/>
              </a:spcAft>
            </a:pPr>
            <a:r>
              <a:rPr lang="en-IN" b="1" dirty="0" smtClean="0"/>
              <a:t>Abstraction </a:t>
            </a:r>
            <a:r>
              <a:rPr lang="en-IN" dirty="0" smtClean="0"/>
              <a:t>refers to the act of showing only the essential features without including the background details or explanation( </a:t>
            </a:r>
            <a:r>
              <a:rPr lang="en-IN" dirty="0" err="1" smtClean="0"/>
              <a:t>i.e</a:t>
            </a:r>
            <a:r>
              <a:rPr lang="en-IN" dirty="0" smtClean="0"/>
              <a:t> the public area in a class)</a:t>
            </a:r>
          </a:p>
          <a:p>
            <a:pPr>
              <a:spcAft>
                <a:spcPts val="1200"/>
              </a:spcAft>
            </a:pPr>
            <a:r>
              <a:rPr lang="en-IN" b="1" dirty="0" smtClean="0"/>
              <a:t>Abstraction supports data hiding so that only the relevant information is exposed to the user and the rest of the information is hidden from the user.</a:t>
            </a:r>
          </a:p>
          <a:p>
            <a:pPr>
              <a:spcAft>
                <a:spcPts val="1200"/>
              </a:spcAft>
            </a:pPr>
            <a:r>
              <a:rPr lang="en-IN" b="1" dirty="0" smtClean="0"/>
              <a:t>Encapsulation </a:t>
            </a:r>
            <a:r>
              <a:rPr lang="en-IN" dirty="0" smtClean="0"/>
              <a:t>is the wrapping up of data and the associated member functions into one unit.</a:t>
            </a:r>
          </a:p>
          <a:p>
            <a:pPr>
              <a:spcAft>
                <a:spcPts val="1200"/>
              </a:spcAf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316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Inline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inline functions are designed to speed up the programs</a:t>
            </a:r>
          </a:p>
          <a:p>
            <a:r>
              <a:rPr lang="en-IN" dirty="0" smtClean="0"/>
              <a:t>The coding of normal function and inline functions are similar except that inline function definition start with the keyword inline.</a:t>
            </a:r>
          </a:p>
          <a:p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280386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of a normal function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6" r="5600" b="25519"/>
          <a:stretch/>
        </p:blipFill>
        <p:spPr>
          <a:xfrm rot="10800000">
            <a:off x="251520" y="1484782"/>
            <a:ext cx="7975810" cy="5184577"/>
          </a:xfrm>
        </p:spPr>
      </p:pic>
    </p:spTree>
    <p:extLst>
      <p:ext uri="{BB962C8B-B14F-4D97-AF65-F5344CB8AC3E}">
        <p14:creationId xmlns:p14="http://schemas.microsoft.com/office/powerpoint/2010/main" val="120790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of inline function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6" t="8419" r="27965"/>
          <a:stretch/>
        </p:blipFill>
        <p:spPr>
          <a:xfrm rot="16200000">
            <a:off x="1969929" y="270432"/>
            <a:ext cx="4909833" cy="7914602"/>
          </a:xfrm>
        </p:spPr>
      </p:pic>
    </p:spTree>
    <p:extLst>
      <p:ext uri="{BB962C8B-B14F-4D97-AF65-F5344CB8AC3E}">
        <p14:creationId xmlns:p14="http://schemas.microsoft.com/office/powerpoint/2010/main" val="99109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2" y="200890"/>
            <a:ext cx="7620000" cy="690051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3600" b="1" dirty="0" smtClean="0"/>
              <a:t>class Student </a:t>
            </a:r>
            <a:r>
              <a:rPr lang="en-IN" sz="3600" b="1" dirty="0" smtClean="0"/>
              <a:t>{</a:t>
            </a:r>
            <a:r>
              <a:rPr lang="en-IN" sz="3600" b="1" dirty="0"/>
              <a:t>	 </a:t>
            </a:r>
            <a:r>
              <a:rPr lang="en-IN" sz="3600" b="1" dirty="0" smtClean="0"/>
              <a:t>       </a:t>
            </a:r>
            <a:endParaRPr lang="en-IN" sz="3600" b="1" dirty="0" smtClean="0"/>
          </a:p>
          <a:p>
            <a:pPr marL="114300" indent="0">
              <a:buNone/>
            </a:pPr>
            <a:r>
              <a:rPr lang="en-IN" sz="3600" b="1" dirty="0"/>
              <a:t> </a:t>
            </a:r>
            <a:r>
              <a:rPr lang="en-IN" sz="3600" b="1" dirty="0" smtClean="0"/>
              <a:t>                   </a:t>
            </a:r>
            <a:r>
              <a:rPr lang="en-IN" sz="3600" b="1" dirty="0" smtClean="0"/>
              <a:t>public</a:t>
            </a:r>
            <a:r>
              <a:rPr lang="en-IN" sz="3600" b="1" dirty="0" smtClean="0"/>
              <a:t>:</a:t>
            </a:r>
          </a:p>
          <a:p>
            <a:pPr marL="114300" indent="0">
              <a:buNone/>
            </a:pPr>
            <a:r>
              <a:rPr lang="en-IN" sz="3600" b="1" dirty="0"/>
              <a:t> </a:t>
            </a:r>
            <a:r>
              <a:rPr lang="en-IN" sz="3600" b="1" dirty="0" smtClean="0"/>
              <a:t>                     void accept(float m)</a:t>
            </a:r>
          </a:p>
          <a:p>
            <a:pPr marL="114300" indent="0">
              <a:buNone/>
            </a:pPr>
            <a:r>
              <a:rPr lang="en-IN" sz="3600" b="1" dirty="0"/>
              <a:t>	 </a:t>
            </a:r>
            <a:r>
              <a:rPr lang="en-IN" sz="3600" b="1" dirty="0" smtClean="0"/>
              <a:t>   { </a:t>
            </a:r>
            <a:r>
              <a:rPr lang="en-IN" sz="3600" b="1" dirty="0" err="1" smtClean="0"/>
              <a:t>cin</a:t>
            </a:r>
            <a:r>
              <a:rPr lang="en-IN" sz="3600" b="1" dirty="0" smtClean="0"/>
              <a:t>&gt;&gt; ID</a:t>
            </a:r>
            <a:r>
              <a:rPr lang="en-IN" sz="3600" b="1" dirty="0" smtClean="0"/>
              <a:t>;</a:t>
            </a:r>
          </a:p>
          <a:p>
            <a:pPr marL="114300" indent="0">
              <a:buNone/>
            </a:pPr>
            <a:r>
              <a:rPr lang="en-IN" sz="3600" b="1" dirty="0"/>
              <a:t> </a:t>
            </a:r>
            <a:r>
              <a:rPr lang="en-IN" sz="3600" b="1" dirty="0" smtClean="0"/>
              <a:t>                </a:t>
            </a:r>
            <a:r>
              <a:rPr lang="en-IN" sz="3600" b="1" dirty="0" smtClean="0"/>
              <a:t>  </a:t>
            </a:r>
            <a:r>
              <a:rPr lang="en-IN" sz="3600" b="1" dirty="0" smtClean="0"/>
              <a:t>marks= m; </a:t>
            </a:r>
            <a:endParaRPr lang="en-IN" sz="3600" b="1" dirty="0" smtClean="0"/>
          </a:p>
          <a:p>
            <a:pPr marL="114300" indent="0">
              <a:buNone/>
            </a:pPr>
            <a:r>
              <a:rPr lang="en-IN" sz="3600" b="1" dirty="0"/>
              <a:t> </a:t>
            </a:r>
            <a:r>
              <a:rPr lang="en-IN" sz="3600" b="1" dirty="0" smtClean="0"/>
              <a:t>                  </a:t>
            </a:r>
            <a:r>
              <a:rPr lang="en-IN" sz="3600" b="1" dirty="0" smtClean="0"/>
              <a:t> assign();}</a:t>
            </a:r>
            <a:endParaRPr lang="en-IN" sz="3600" b="1" dirty="0" smtClean="0"/>
          </a:p>
          <a:p>
            <a:pPr marL="114300" indent="0">
              <a:buNone/>
            </a:pPr>
            <a:r>
              <a:rPr lang="en-IN" sz="3600" b="1" dirty="0"/>
              <a:t>	</a:t>
            </a:r>
            <a:r>
              <a:rPr lang="en-IN" sz="3600" b="1" dirty="0" smtClean="0"/>
              <a:t>       void display()</a:t>
            </a:r>
          </a:p>
          <a:p>
            <a:pPr marL="114300" indent="0">
              <a:buNone/>
            </a:pPr>
            <a:r>
              <a:rPr lang="en-IN" sz="3600" b="1" dirty="0"/>
              <a:t> </a:t>
            </a:r>
            <a:r>
              <a:rPr lang="en-IN" sz="3600" b="1" dirty="0" smtClean="0"/>
              <a:t>          { </a:t>
            </a:r>
            <a:r>
              <a:rPr lang="en-IN" sz="3600" b="1" dirty="0" err="1" smtClean="0"/>
              <a:t>cout</a:t>
            </a:r>
            <a:r>
              <a:rPr lang="en-IN" sz="3600" b="1" dirty="0" smtClean="0"/>
              <a:t>&lt;&lt;ID&lt;&lt;marks</a:t>
            </a:r>
            <a:r>
              <a:rPr lang="en-IN" sz="3600" b="1" dirty="0" smtClean="0"/>
              <a:t>&lt;&lt;</a:t>
            </a:r>
            <a:r>
              <a:rPr lang="en-IN" sz="3600" b="1" dirty="0" smtClean="0"/>
              <a:t>grade</a:t>
            </a:r>
            <a:r>
              <a:rPr lang="en-IN" sz="3600" b="1" dirty="0" smtClean="0"/>
              <a:t>; }  </a:t>
            </a:r>
          </a:p>
          <a:p>
            <a:pPr marL="114300" indent="0">
              <a:buNone/>
            </a:pPr>
            <a:r>
              <a:rPr lang="en-IN" sz="3600" b="1" dirty="0" smtClean="0"/>
              <a:t> </a:t>
            </a:r>
            <a:r>
              <a:rPr lang="en-IN" sz="3600" b="1" dirty="0" smtClean="0"/>
              <a:t>};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54801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define an inline function?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5" t="5555" r="17773"/>
          <a:stretch/>
        </p:blipFill>
        <p:spPr>
          <a:xfrm rot="16200000">
            <a:off x="2176296" y="-295976"/>
            <a:ext cx="4968553" cy="8674085"/>
          </a:xfrm>
        </p:spPr>
      </p:pic>
    </p:spTree>
    <p:extLst>
      <p:ext uri="{BB962C8B-B14F-4D97-AF65-F5344CB8AC3E}">
        <p14:creationId xmlns:p14="http://schemas.microsoft.com/office/powerpoint/2010/main" val="25777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function should be </a:t>
            </a:r>
            <a:r>
              <a:rPr lang="en-IN" dirty="0" err="1" smtClean="0"/>
              <a:t>inlined</a:t>
            </a:r>
            <a:r>
              <a:rPr lang="en-IN" dirty="0" smtClean="0"/>
              <a:t>  only if the code is small</a:t>
            </a:r>
          </a:p>
          <a:p>
            <a:r>
              <a:rPr lang="en-IN" dirty="0" smtClean="0"/>
              <a:t>The function </a:t>
            </a:r>
            <a:r>
              <a:rPr lang="en-IN" dirty="0" err="1" smtClean="0"/>
              <a:t>inlining</a:t>
            </a:r>
            <a:r>
              <a:rPr lang="en-IN" dirty="0" smtClean="0"/>
              <a:t> will not work in the following cases</a:t>
            </a:r>
          </a:p>
          <a:p>
            <a:pPr marL="571500" indent="-457200">
              <a:buAutoNum type="arabicPeriod"/>
            </a:pPr>
            <a:r>
              <a:rPr lang="en-IN" dirty="0" smtClean="0"/>
              <a:t>For functions that return values and have a loop or a switch or a </a:t>
            </a:r>
            <a:r>
              <a:rPr lang="en-IN" dirty="0" err="1" smtClean="0"/>
              <a:t>goto</a:t>
            </a:r>
            <a:r>
              <a:rPr lang="en-IN" dirty="0" smtClean="0"/>
              <a:t>.</a:t>
            </a:r>
          </a:p>
          <a:p>
            <a:pPr marL="571500" indent="-457200">
              <a:buAutoNum type="arabicPeriod"/>
            </a:pPr>
            <a:r>
              <a:rPr lang="en-IN" dirty="0" smtClean="0"/>
              <a:t>If the functions contain static variables.</a:t>
            </a:r>
          </a:p>
          <a:p>
            <a:pPr marL="571500" indent="-457200">
              <a:buAutoNum type="arabicPeriod"/>
            </a:pPr>
            <a:r>
              <a:rPr lang="en-IN" dirty="0" smtClean="0"/>
              <a:t>If the function is a recursive ( a function that calls itself)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20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Constant member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the member function of a class does not alter any data in the class, then this member function is called as constant member function using the keyword const.</a:t>
            </a:r>
          </a:p>
          <a:p>
            <a:pPr marL="114300" indent="0">
              <a:buNone/>
            </a:pPr>
            <a:r>
              <a:rPr lang="en-IN" dirty="0" err="1" smtClean="0"/>
              <a:t>eg</a:t>
            </a:r>
            <a:endParaRPr lang="en-IN" dirty="0" smtClean="0"/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maxi(</a:t>
            </a:r>
            <a:r>
              <a:rPr lang="en-IN" dirty="0" err="1" smtClean="0"/>
              <a:t>int</a:t>
            </a:r>
            <a:r>
              <a:rPr lang="en-IN" dirty="0" smtClean="0"/>
              <a:t>, </a:t>
            </a:r>
            <a:r>
              <a:rPr lang="en-IN" dirty="0" err="1" smtClean="0"/>
              <a:t>int</a:t>
            </a:r>
            <a:r>
              <a:rPr lang="en-IN" dirty="0" smtClean="0"/>
              <a:t>) </a:t>
            </a:r>
            <a:r>
              <a:rPr lang="en-IN" dirty="0" err="1" smtClean="0"/>
              <a:t>const</a:t>
            </a:r>
            <a:r>
              <a:rPr lang="en-IN" dirty="0" smtClean="0"/>
              <a:t>;</a:t>
            </a:r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void </a:t>
            </a:r>
            <a:r>
              <a:rPr lang="en-IN" dirty="0" err="1" smtClean="0"/>
              <a:t>prn</a:t>
            </a:r>
            <a:r>
              <a:rPr lang="en-IN" dirty="0" smtClean="0"/>
              <a:t>() </a:t>
            </a:r>
            <a:r>
              <a:rPr lang="en-IN" dirty="0" err="1" smtClean="0"/>
              <a:t>const</a:t>
            </a:r>
            <a:r>
              <a:rPr lang="en-IN" dirty="0" smtClean="0"/>
              <a:t>;</a:t>
            </a:r>
          </a:p>
          <a:p>
            <a:pPr marL="114300" indent="0">
              <a:buNone/>
            </a:pPr>
            <a:r>
              <a:rPr lang="en-IN" dirty="0" smtClean="0"/>
              <a:t>The qualifier </a:t>
            </a:r>
            <a:r>
              <a:rPr lang="en-IN" dirty="0" err="1" smtClean="0"/>
              <a:t>const</a:t>
            </a:r>
            <a:r>
              <a:rPr lang="en-IN" dirty="0" smtClean="0"/>
              <a:t> will appear in both the function declaration and definition.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7959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Nesting of member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When the member function of the same class calls another member function of the same class then it is called nesting of member functions.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99986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as Function Arguments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ways to pass the objects</a:t>
            </a:r>
          </a:p>
          <a:p>
            <a:r>
              <a:rPr lang="en-US" dirty="0" smtClean="0"/>
              <a:t>Call by value</a:t>
            </a:r>
          </a:p>
          <a:p>
            <a:r>
              <a:rPr lang="en-US" dirty="0" smtClean="0"/>
              <a:t>call by reference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991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-171400"/>
            <a:ext cx="7620000" cy="864096"/>
          </a:xfrm>
        </p:spPr>
        <p:txBody>
          <a:bodyPr/>
          <a:lstStyle/>
          <a:p>
            <a:r>
              <a:rPr lang="en-US" smtClean="0"/>
              <a:t>Call by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92696"/>
            <a:ext cx="7620000" cy="6068322"/>
          </a:xfrm>
        </p:spPr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class Time { </a:t>
            </a:r>
            <a:r>
              <a:rPr lang="en-US" sz="2800" b="1" dirty="0" err="1">
                <a:latin typeface="Adobe Fan Heiti Std B" pitchFamily="34" charset="-128"/>
                <a:ea typeface="Adobe Fan Heiti Std B" pitchFamily="34" charset="-128"/>
              </a:rPr>
              <a:t>int</a:t>
            </a: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2800" b="1" dirty="0" err="1">
                <a:latin typeface="Adobe Fan Heiti Std B" pitchFamily="34" charset="-128"/>
                <a:ea typeface="Adobe Fan Heiti Std B" pitchFamily="34" charset="-128"/>
              </a:rPr>
              <a:t>h,m,s</a:t>
            </a: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;</a:t>
            </a:r>
          </a:p>
          <a:p>
            <a:pPr marL="114300" indent="0">
              <a:buNone/>
            </a:pP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	         public:</a:t>
            </a:r>
          </a:p>
          <a:p>
            <a:pPr marL="114300" indent="0">
              <a:buNone/>
            </a:pP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	          void </a:t>
            </a:r>
            <a:r>
              <a:rPr lang="en-US" sz="2800" b="1" dirty="0" err="1">
                <a:latin typeface="Adobe Fan Heiti Std B" pitchFamily="34" charset="-128"/>
                <a:ea typeface="Adobe Fan Heiti Std B" pitchFamily="34" charset="-128"/>
              </a:rPr>
              <a:t>get_time</a:t>
            </a: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(</a:t>
            </a:r>
            <a:r>
              <a:rPr lang="en-US" sz="2800" b="1" dirty="0" err="1">
                <a:latin typeface="Adobe Fan Heiti Std B" pitchFamily="34" charset="-128"/>
                <a:ea typeface="Adobe Fan Heiti Std B" pitchFamily="34" charset="-128"/>
              </a:rPr>
              <a:t>int</a:t>
            </a: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2800" b="1" dirty="0" err="1">
                <a:latin typeface="Adobe Fan Heiti Std B" pitchFamily="34" charset="-128"/>
                <a:ea typeface="Adobe Fan Heiti Std B" pitchFamily="34" charset="-128"/>
              </a:rPr>
              <a:t>hr,int</a:t>
            </a: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2800" b="1" dirty="0" err="1">
                <a:latin typeface="Adobe Fan Heiti Std B" pitchFamily="34" charset="-128"/>
                <a:ea typeface="Adobe Fan Heiti Std B" pitchFamily="34" charset="-128"/>
              </a:rPr>
              <a:t>min,int</a:t>
            </a: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 sec)</a:t>
            </a:r>
          </a:p>
          <a:p>
            <a:pPr marL="114300" indent="0">
              <a:buNone/>
            </a:pP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	          { h=</a:t>
            </a:r>
            <a:r>
              <a:rPr lang="en-US" sz="2800" b="1" dirty="0" err="1">
                <a:latin typeface="Adobe Fan Heiti Std B" pitchFamily="34" charset="-128"/>
                <a:ea typeface="Adobe Fan Heiti Std B" pitchFamily="34" charset="-128"/>
              </a:rPr>
              <a:t>hr</a:t>
            </a: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;  m=min; s=sec; }</a:t>
            </a:r>
          </a:p>
          <a:p>
            <a:pPr marL="114300" indent="0">
              <a:buNone/>
            </a:pPr>
            <a:endParaRPr lang="en-US" sz="2800" b="1" dirty="0">
              <a:latin typeface="Adobe Fan Heiti Std B" pitchFamily="34" charset="-128"/>
              <a:ea typeface="Adobe Fan Heiti Std B" pitchFamily="34" charset="-128"/>
            </a:endParaRPr>
          </a:p>
          <a:p>
            <a:pPr marL="114300" indent="0">
              <a:buNone/>
            </a:pP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		void </a:t>
            </a:r>
            <a:r>
              <a:rPr lang="en-US" sz="2800" b="1" dirty="0" err="1">
                <a:latin typeface="Adobe Fan Heiti Std B" pitchFamily="34" charset="-128"/>
                <a:ea typeface="Adobe Fan Heiti Std B" pitchFamily="34" charset="-128"/>
              </a:rPr>
              <a:t>put_time</a:t>
            </a: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()</a:t>
            </a:r>
          </a:p>
          <a:p>
            <a:pPr marL="114300" indent="0">
              <a:buNone/>
            </a:pP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 		{ </a:t>
            </a:r>
            <a:r>
              <a:rPr lang="en-US" sz="2800" b="1" dirty="0" err="1">
                <a:latin typeface="Adobe Fan Heiti Std B" pitchFamily="34" charset="-128"/>
                <a:ea typeface="Adobe Fan Heiti Std B" pitchFamily="34" charset="-128"/>
              </a:rPr>
              <a:t>cout</a:t>
            </a: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&lt;&lt;h&lt;&lt;“:”&lt;&lt;m&lt;&lt;“:”&lt;&lt;s; } </a:t>
            </a:r>
          </a:p>
          <a:p>
            <a:pPr marL="114300" indent="0">
              <a:buNone/>
            </a:pP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		</a:t>
            </a:r>
            <a:r>
              <a:rPr lang="en-US" sz="2800" b="1" dirty="0" err="1">
                <a:latin typeface="Adobe Fan Heiti Std B" pitchFamily="34" charset="-128"/>
                <a:ea typeface="Adobe Fan Heiti Std B" pitchFamily="34" charset="-128"/>
              </a:rPr>
              <a:t>int</a:t>
            </a: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2800" b="1" dirty="0" err="1">
                <a:latin typeface="Adobe Fan Heiti Std B" pitchFamily="34" charset="-128"/>
                <a:ea typeface="Adobe Fan Heiti Std B" pitchFamily="34" charset="-128"/>
              </a:rPr>
              <a:t>gethr</a:t>
            </a: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(){ return h;}</a:t>
            </a:r>
          </a:p>
          <a:p>
            <a:pPr marL="114300" indent="0">
              <a:buNone/>
            </a:pP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		</a:t>
            </a:r>
            <a:r>
              <a:rPr lang="en-US" sz="2800" b="1" dirty="0" err="1">
                <a:latin typeface="Adobe Fan Heiti Std B" pitchFamily="34" charset="-128"/>
                <a:ea typeface="Adobe Fan Heiti Std B" pitchFamily="34" charset="-128"/>
              </a:rPr>
              <a:t>int</a:t>
            </a: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2800" b="1" dirty="0" err="1">
                <a:latin typeface="Adobe Fan Heiti Std B" pitchFamily="34" charset="-128"/>
                <a:ea typeface="Adobe Fan Heiti Std B" pitchFamily="34" charset="-128"/>
              </a:rPr>
              <a:t>getmin</a:t>
            </a: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() { return m;}</a:t>
            </a:r>
          </a:p>
          <a:p>
            <a:pPr marL="114300" indent="0">
              <a:buNone/>
            </a:pP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		</a:t>
            </a:r>
            <a:r>
              <a:rPr lang="en-US" sz="2800" b="1" dirty="0" err="1">
                <a:latin typeface="Adobe Fan Heiti Std B" pitchFamily="34" charset="-128"/>
                <a:ea typeface="Adobe Fan Heiti Std B" pitchFamily="34" charset="-128"/>
              </a:rPr>
              <a:t>int</a:t>
            </a: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2800" b="1" dirty="0" err="1">
                <a:latin typeface="Adobe Fan Heiti Std B" pitchFamily="34" charset="-128"/>
                <a:ea typeface="Adobe Fan Heiti Std B" pitchFamily="34" charset="-128"/>
              </a:rPr>
              <a:t>getsec</a:t>
            </a: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() { return s;}</a:t>
            </a:r>
          </a:p>
          <a:p>
            <a:pPr marL="114300" indent="0">
              <a:buNone/>
            </a:pP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};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75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void sum(Time t1, Time t2</a:t>
            </a:r>
            <a:r>
              <a:rPr lang="en-US" sz="2800" b="1" dirty="0" smtClean="0">
                <a:latin typeface="Adobe Fan Heiti Std B" pitchFamily="34" charset="-128"/>
                <a:ea typeface="Adobe Fan Heiti Std B" pitchFamily="34" charset="-128"/>
              </a:rPr>
              <a:t>);  </a:t>
            </a:r>
          </a:p>
          <a:p>
            <a:pPr marL="114300" indent="0">
              <a:buNone/>
            </a:pP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2800" b="1" dirty="0" smtClean="0">
                <a:latin typeface="Adobe Fan Heiti Std B" pitchFamily="34" charset="-128"/>
                <a:ea typeface="Adobe Fan Heiti Std B" pitchFamily="34" charset="-128"/>
              </a:rPr>
              <a:t>            // add both the time and store in T1</a:t>
            </a:r>
          </a:p>
          <a:p>
            <a:pPr marL="114300" indent="0">
              <a:buNone/>
            </a:pPr>
            <a:endParaRPr lang="en-US" sz="2800" b="1" dirty="0">
              <a:latin typeface="Adobe Fan Heiti Std B" pitchFamily="34" charset="-128"/>
              <a:ea typeface="Adobe Fan Heiti Std B" pitchFamily="34" charset="-128"/>
            </a:endParaRPr>
          </a:p>
          <a:p>
            <a:pPr marL="114300" indent="0">
              <a:buNone/>
            </a:pPr>
            <a:r>
              <a:rPr lang="en-US" sz="2800" b="1" dirty="0" smtClean="0">
                <a:latin typeface="Adobe Fan Heiti Std B" pitchFamily="34" charset="-128"/>
                <a:ea typeface="Adobe Fan Heiti Std B" pitchFamily="34" charset="-128"/>
              </a:rPr>
              <a:t>void </a:t>
            </a: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convert(Time t1,char </a:t>
            </a:r>
            <a:r>
              <a:rPr lang="en-US" sz="2800" b="1" dirty="0" err="1">
                <a:latin typeface="Adobe Fan Heiti Std B" pitchFamily="34" charset="-128"/>
                <a:ea typeface="Adobe Fan Heiti Std B" pitchFamily="34" charset="-128"/>
              </a:rPr>
              <a:t>ch</a:t>
            </a: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);</a:t>
            </a:r>
          </a:p>
          <a:p>
            <a:pPr marL="114300" indent="0">
              <a:buNone/>
            </a:pPr>
            <a:r>
              <a:rPr lang="en-US" sz="2800" b="1" dirty="0" smtClean="0">
                <a:latin typeface="Adobe Fan Heiti Std B" pitchFamily="34" charset="-128"/>
                <a:ea typeface="Adobe Fan Heiti Std B" pitchFamily="34" charset="-128"/>
              </a:rPr>
              <a:t>           </a:t>
            </a: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//time in </a:t>
            </a:r>
            <a:r>
              <a:rPr lang="en-US" sz="2800" b="1" dirty="0" err="1">
                <a:latin typeface="Adobe Fan Heiti Std B" pitchFamily="34" charset="-128"/>
                <a:ea typeface="Adobe Fan Heiti Std B" pitchFamily="34" charset="-128"/>
              </a:rPr>
              <a:t>hr</a:t>
            </a: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 or time in am/pm</a:t>
            </a:r>
          </a:p>
          <a:p>
            <a:pPr marL="114300" indent="0">
              <a:buNone/>
            </a:pP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		          </a:t>
            </a:r>
            <a:endParaRPr lang="en-IN" sz="2800" b="1" dirty="0">
              <a:latin typeface="Adobe Fan Heiti Std B" pitchFamily="34" charset="-128"/>
              <a:ea typeface="Adobe Fan Heiti Std B" pitchFamily="34" charset="-128"/>
            </a:endParaRPr>
          </a:p>
          <a:p>
            <a:pPr marL="114300" indent="0">
              <a:buNone/>
            </a:pPr>
            <a:endParaRPr lang="en-IN" sz="2800" b="1" dirty="0"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26793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8640"/>
            <a:ext cx="7620000" cy="63367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void main()</a:t>
            </a:r>
          </a:p>
          <a:p>
            <a:pPr marL="114300" indent="0">
              <a:buNone/>
            </a:pP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{  Time tm1, tm2;</a:t>
            </a:r>
          </a:p>
          <a:p>
            <a:pPr marL="114300" indent="0">
              <a:buNone/>
            </a:pP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   tm1.get_time(5,12,45);</a:t>
            </a:r>
          </a:p>
          <a:p>
            <a:pPr marL="114300" indent="0">
              <a:buNone/>
            </a:pP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   tm2. </a:t>
            </a:r>
            <a:r>
              <a:rPr lang="en-US" sz="2800" b="1" dirty="0" err="1">
                <a:latin typeface="Adobe Fan Heiti Std B" pitchFamily="34" charset="-128"/>
                <a:ea typeface="Adobe Fan Heiti Std B" pitchFamily="34" charset="-128"/>
              </a:rPr>
              <a:t>get_time</a:t>
            </a: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(7,2,15);</a:t>
            </a:r>
          </a:p>
          <a:p>
            <a:pPr marL="114300" indent="0">
              <a:buNone/>
            </a:pP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    convert(tm1,ch);</a:t>
            </a:r>
          </a:p>
          <a:p>
            <a:pPr marL="114300" indent="0">
              <a:buNone/>
            </a:pP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    sum(tm1,tm2);  </a:t>
            </a:r>
          </a:p>
          <a:p>
            <a:pPr marL="114300" indent="0">
              <a:buNone/>
            </a:pP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      </a:t>
            </a:r>
            <a:r>
              <a:rPr lang="en-US" sz="2800" b="1" dirty="0" err="1">
                <a:latin typeface="Adobe Fan Heiti Std B" pitchFamily="34" charset="-128"/>
                <a:ea typeface="Adobe Fan Heiti Std B" pitchFamily="34" charset="-128"/>
              </a:rPr>
              <a:t>prnvalues</a:t>
            </a: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(tm1);</a:t>
            </a:r>
          </a:p>
          <a:p>
            <a:pPr marL="114300" indent="0">
              <a:buNone/>
            </a:pP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}</a:t>
            </a:r>
            <a:endParaRPr lang="en-IN" sz="2800" b="1" dirty="0"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848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-171400"/>
            <a:ext cx="7620000" cy="864096"/>
          </a:xfrm>
        </p:spPr>
        <p:txBody>
          <a:bodyPr/>
          <a:lstStyle/>
          <a:p>
            <a:r>
              <a:rPr lang="en-US" dirty="0" smtClean="0"/>
              <a:t>Call by 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92696"/>
            <a:ext cx="7620000" cy="606832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600" b="1" dirty="0">
                <a:latin typeface="Adobe Fan Heiti Std B" pitchFamily="34" charset="-128"/>
                <a:ea typeface="Adobe Fan Heiti Std B" pitchFamily="34" charset="-128"/>
              </a:rPr>
              <a:t>class Time { </a:t>
            </a:r>
            <a:r>
              <a:rPr lang="en-US" sz="2600" b="1" dirty="0" err="1">
                <a:latin typeface="Adobe Fan Heiti Std B" pitchFamily="34" charset="-128"/>
                <a:ea typeface="Adobe Fan Heiti Std B" pitchFamily="34" charset="-128"/>
              </a:rPr>
              <a:t>int</a:t>
            </a:r>
            <a:r>
              <a:rPr lang="en-US" sz="2600" b="1" dirty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2600" b="1" dirty="0" err="1">
                <a:latin typeface="Adobe Fan Heiti Std B" pitchFamily="34" charset="-128"/>
                <a:ea typeface="Adobe Fan Heiti Std B" pitchFamily="34" charset="-128"/>
              </a:rPr>
              <a:t>h,m,s</a:t>
            </a:r>
            <a:r>
              <a:rPr lang="en-US" sz="2600" b="1" dirty="0">
                <a:latin typeface="Adobe Fan Heiti Std B" pitchFamily="34" charset="-128"/>
                <a:ea typeface="Adobe Fan Heiti Std B" pitchFamily="34" charset="-128"/>
              </a:rPr>
              <a:t>;</a:t>
            </a:r>
          </a:p>
          <a:p>
            <a:pPr marL="114300" indent="0">
              <a:buNone/>
            </a:pPr>
            <a:r>
              <a:rPr lang="en-US" sz="2600" b="1" dirty="0">
                <a:latin typeface="Adobe Fan Heiti Std B" pitchFamily="34" charset="-128"/>
                <a:ea typeface="Adobe Fan Heiti Std B" pitchFamily="34" charset="-128"/>
              </a:rPr>
              <a:t>	         public:</a:t>
            </a:r>
          </a:p>
          <a:p>
            <a:pPr marL="114300" indent="0">
              <a:buNone/>
            </a:pPr>
            <a:r>
              <a:rPr lang="en-US" sz="2600" b="1" dirty="0">
                <a:latin typeface="Adobe Fan Heiti Std B" pitchFamily="34" charset="-128"/>
                <a:ea typeface="Adobe Fan Heiti Std B" pitchFamily="34" charset="-128"/>
              </a:rPr>
              <a:t>	          void </a:t>
            </a:r>
            <a:r>
              <a:rPr lang="en-US" sz="2600" b="1" dirty="0" err="1">
                <a:latin typeface="Adobe Fan Heiti Std B" pitchFamily="34" charset="-128"/>
                <a:ea typeface="Adobe Fan Heiti Std B" pitchFamily="34" charset="-128"/>
              </a:rPr>
              <a:t>get_time</a:t>
            </a:r>
            <a:r>
              <a:rPr lang="en-US" sz="2600" b="1" dirty="0">
                <a:latin typeface="Adobe Fan Heiti Std B" pitchFamily="34" charset="-128"/>
                <a:ea typeface="Adobe Fan Heiti Std B" pitchFamily="34" charset="-128"/>
              </a:rPr>
              <a:t>(</a:t>
            </a:r>
            <a:r>
              <a:rPr lang="en-US" sz="2600" b="1" dirty="0" err="1">
                <a:latin typeface="Adobe Fan Heiti Std B" pitchFamily="34" charset="-128"/>
                <a:ea typeface="Adobe Fan Heiti Std B" pitchFamily="34" charset="-128"/>
              </a:rPr>
              <a:t>int</a:t>
            </a:r>
            <a:r>
              <a:rPr lang="en-US" sz="2600" b="1" dirty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2600" b="1" dirty="0" err="1">
                <a:latin typeface="Adobe Fan Heiti Std B" pitchFamily="34" charset="-128"/>
                <a:ea typeface="Adobe Fan Heiti Std B" pitchFamily="34" charset="-128"/>
              </a:rPr>
              <a:t>hr,int</a:t>
            </a:r>
            <a:r>
              <a:rPr lang="en-US" sz="2600" b="1" dirty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2600" b="1" dirty="0" err="1">
                <a:latin typeface="Adobe Fan Heiti Std B" pitchFamily="34" charset="-128"/>
                <a:ea typeface="Adobe Fan Heiti Std B" pitchFamily="34" charset="-128"/>
              </a:rPr>
              <a:t>min,int</a:t>
            </a:r>
            <a:r>
              <a:rPr lang="en-US" sz="2600" b="1" dirty="0">
                <a:latin typeface="Adobe Fan Heiti Std B" pitchFamily="34" charset="-128"/>
                <a:ea typeface="Adobe Fan Heiti Std B" pitchFamily="34" charset="-128"/>
              </a:rPr>
              <a:t> sec)</a:t>
            </a:r>
          </a:p>
          <a:p>
            <a:pPr marL="114300" indent="0">
              <a:buNone/>
            </a:pPr>
            <a:r>
              <a:rPr lang="en-US" sz="2600" b="1" dirty="0">
                <a:latin typeface="Adobe Fan Heiti Std B" pitchFamily="34" charset="-128"/>
                <a:ea typeface="Adobe Fan Heiti Std B" pitchFamily="34" charset="-128"/>
              </a:rPr>
              <a:t>	          { h=</a:t>
            </a:r>
            <a:r>
              <a:rPr lang="en-US" sz="2600" b="1" dirty="0" err="1">
                <a:latin typeface="Adobe Fan Heiti Std B" pitchFamily="34" charset="-128"/>
                <a:ea typeface="Adobe Fan Heiti Std B" pitchFamily="34" charset="-128"/>
              </a:rPr>
              <a:t>hr</a:t>
            </a:r>
            <a:r>
              <a:rPr lang="en-US" sz="2600" b="1" dirty="0">
                <a:latin typeface="Adobe Fan Heiti Std B" pitchFamily="34" charset="-128"/>
                <a:ea typeface="Adobe Fan Heiti Std B" pitchFamily="34" charset="-128"/>
              </a:rPr>
              <a:t>;  m=min; s=sec; }</a:t>
            </a:r>
          </a:p>
          <a:p>
            <a:pPr marL="114300" indent="0">
              <a:buNone/>
            </a:pPr>
            <a:endParaRPr lang="en-US" sz="2600" b="1" dirty="0">
              <a:latin typeface="Adobe Fan Heiti Std B" pitchFamily="34" charset="-128"/>
              <a:ea typeface="Adobe Fan Heiti Std B" pitchFamily="34" charset="-128"/>
            </a:endParaRPr>
          </a:p>
          <a:p>
            <a:pPr marL="114300" indent="0">
              <a:buNone/>
            </a:pPr>
            <a:r>
              <a:rPr lang="en-US" sz="2600" b="1" dirty="0">
                <a:latin typeface="Adobe Fan Heiti Std B" pitchFamily="34" charset="-128"/>
                <a:ea typeface="Adobe Fan Heiti Std B" pitchFamily="34" charset="-128"/>
              </a:rPr>
              <a:t>		void </a:t>
            </a:r>
            <a:r>
              <a:rPr lang="en-US" sz="2600" b="1" dirty="0" err="1">
                <a:latin typeface="Adobe Fan Heiti Std B" pitchFamily="34" charset="-128"/>
                <a:ea typeface="Adobe Fan Heiti Std B" pitchFamily="34" charset="-128"/>
              </a:rPr>
              <a:t>put_time</a:t>
            </a:r>
            <a:r>
              <a:rPr lang="en-US" sz="2600" b="1" dirty="0">
                <a:latin typeface="Adobe Fan Heiti Std B" pitchFamily="34" charset="-128"/>
                <a:ea typeface="Adobe Fan Heiti Std B" pitchFamily="34" charset="-128"/>
              </a:rPr>
              <a:t>()</a:t>
            </a:r>
          </a:p>
          <a:p>
            <a:pPr marL="114300" indent="0">
              <a:buNone/>
            </a:pPr>
            <a:r>
              <a:rPr lang="en-US" sz="2600" b="1" dirty="0">
                <a:latin typeface="Adobe Fan Heiti Std B" pitchFamily="34" charset="-128"/>
                <a:ea typeface="Adobe Fan Heiti Std B" pitchFamily="34" charset="-128"/>
              </a:rPr>
              <a:t> 		{ </a:t>
            </a:r>
            <a:r>
              <a:rPr lang="en-US" sz="2600" b="1" dirty="0" err="1">
                <a:latin typeface="Adobe Fan Heiti Std B" pitchFamily="34" charset="-128"/>
                <a:ea typeface="Adobe Fan Heiti Std B" pitchFamily="34" charset="-128"/>
              </a:rPr>
              <a:t>cout</a:t>
            </a:r>
            <a:r>
              <a:rPr lang="en-US" sz="2600" b="1" dirty="0">
                <a:latin typeface="Adobe Fan Heiti Std B" pitchFamily="34" charset="-128"/>
                <a:ea typeface="Adobe Fan Heiti Std B" pitchFamily="34" charset="-128"/>
              </a:rPr>
              <a:t>&lt;&lt;h&lt;&lt;“:”&lt;&lt;m&lt;&lt;“:”&lt;&lt;s; } </a:t>
            </a:r>
          </a:p>
          <a:p>
            <a:pPr marL="114300" indent="0">
              <a:buNone/>
            </a:pPr>
            <a:r>
              <a:rPr lang="en-US" sz="2600" b="1" dirty="0">
                <a:latin typeface="Adobe Fan Heiti Std B" pitchFamily="34" charset="-128"/>
                <a:ea typeface="Adobe Fan Heiti Std B" pitchFamily="34" charset="-128"/>
              </a:rPr>
              <a:t>		</a:t>
            </a:r>
            <a:r>
              <a:rPr lang="en-US" sz="2600" b="1" dirty="0" err="1">
                <a:latin typeface="Adobe Fan Heiti Std B" pitchFamily="34" charset="-128"/>
                <a:ea typeface="Adobe Fan Heiti Std B" pitchFamily="34" charset="-128"/>
              </a:rPr>
              <a:t>int</a:t>
            </a:r>
            <a:r>
              <a:rPr lang="en-US" sz="2600" b="1" dirty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2600" b="1" dirty="0" err="1">
                <a:latin typeface="Adobe Fan Heiti Std B" pitchFamily="34" charset="-128"/>
                <a:ea typeface="Adobe Fan Heiti Std B" pitchFamily="34" charset="-128"/>
              </a:rPr>
              <a:t>gethr</a:t>
            </a:r>
            <a:r>
              <a:rPr lang="en-US" sz="2600" b="1" dirty="0" smtClean="0">
                <a:latin typeface="Adobe Fan Heiti Std B" pitchFamily="34" charset="-128"/>
                <a:ea typeface="Adobe Fan Heiti Std B" pitchFamily="34" charset="-128"/>
              </a:rPr>
              <a:t>()     { </a:t>
            </a:r>
            <a:r>
              <a:rPr lang="en-US" sz="2600" b="1" dirty="0">
                <a:latin typeface="Adobe Fan Heiti Std B" pitchFamily="34" charset="-128"/>
                <a:ea typeface="Adobe Fan Heiti Std B" pitchFamily="34" charset="-128"/>
              </a:rPr>
              <a:t>return h;}</a:t>
            </a:r>
          </a:p>
          <a:p>
            <a:pPr marL="114300" indent="0">
              <a:buNone/>
            </a:pPr>
            <a:r>
              <a:rPr lang="en-US" sz="2600" b="1" dirty="0">
                <a:latin typeface="Adobe Fan Heiti Std B" pitchFamily="34" charset="-128"/>
                <a:ea typeface="Adobe Fan Heiti Std B" pitchFamily="34" charset="-128"/>
              </a:rPr>
              <a:t>		</a:t>
            </a:r>
            <a:r>
              <a:rPr lang="en-US" sz="2600" b="1" dirty="0" err="1">
                <a:latin typeface="Adobe Fan Heiti Std B" pitchFamily="34" charset="-128"/>
                <a:ea typeface="Adobe Fan Heiti Std B" pitchFamily="34" charset="-128"/>
              </a:rPr>
              <a:t>int</a:t>
            </a:r>
            <a:r>
              <a:rPr lang="en-US" sz="2600" b="1" dirty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2600" b="1" dirty="0" err="1">
                <a:latin typeface="Adobe Fan Heiti Std B" pitchFamily="34" charset="-128"/>
                <a:ea typeface="Adobe Fan Heiti Std B" pitchFamily="34" charset="-128"/>
              </a:rPr>
              <a:t>getmin</a:t>
            </a:r>
            <a:r>
              <a:rPr lang="en-US" sz="2600" b="1" dirty="0" smtClean="0">
                <a:latin typeface="Adobe Fan Heiti Std B" pitchFamily="34" charset="-128"/>
                <a:ea typeface="Adobe Fan Heiti Std B" pitchFamily="34" charset="-128"/>
              </a:rPr>
              <a:t>()  </a:t>
            </a:r>
            <a:r>
              <a:rPr lang="en-US" sz="2600" b="1" dirty="0">
                <a:latin typeface="Adobe Fan Heiti Std B" pitchFamily="34" charset="-128"/>
                <a:ea typeface="Adobe Fan Heiti Std B" pitchFamily="34" charset="-128"/>
              </a:rPr>
              <a:t>{ return m;}</a:t>
            </a:r>
          </a:p>
          <a:p>
            <a:pPr marL="114300" indent="0">
              <a:buNone/>
            </a:pPr>
            <a:r>
              <a:rPr lang="en-US" sz="2600" b="1" dirty="0">
                <a:latin typeface="Adobe Fan Heiti Std B" pitchFamily="34" charset="-128"/>
                <a:ea typeface="Adobe Fan Heiti Std B" pitchFamily="34" charset="-128"/>
              </a:rPr>
              <a:t>		</a:t>
            </a:r>
            <a:r>
              <a:rPr lang="en-US" sz="2600" b="1" dirty="0" err="1">
                <a:latin typeface="Adobe Fan Heiti Std B" pitchFamily="34" charset="-128"/>
                <a:ea typeface="Adobe Fan Heiti Std B" pitchFamily="34" charset="-128"/>
              </a:rPr>
              <a:t>int</a:t>
            </a:r>
            <a:r>
              <a:rPr lang="en-US" sz="2600" b="1" dirty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2600" b="1" dirty="0" err="1">
                <a:latin typeface="Adobe Fan Heiti Std B" pitchFamily="34" charset="-128"/>
                <a:ea typeface="Adobe Fan Heiti Std B" pitchFamily="34" charset="-128"/>
              </a:rPr>
              <a:t>getsec</a:t>
            </a:r>
            <a:r>
              <a:rPr lang="en-US" sz="2600" b="1" dirty="0" smtClean="0">
                <a:latin typeface="Adobe Fan Heiti Std B" pitchFamily="34" charset="-128"/>
                <a:ea typeface="Adobe Fan Heiti Std B" pitchFamily="34" charset="-128"/>
              </a:rPr>
              <a:t>()   </a:t>
            </a:r>
            <a:r>
              <a:rPr lang="en-US" sz="2600" b="1" dirty="0">
                <a:latin typeface="Adobe Fan Heiti Std B" pitchFamily="34" charset="-128"/>
                <a:ea typeface="Adobe Fan Heiti Std B" pitchFamily="34" charset="-128"/>
              </a:rPr>
              <a:t>{ return s;}</a:t>
            </a:r>
          </a:p>
          <a:p>
            <a:pPr marL="114300" indent="0">
              <a:buNone/>
            </a:pPr>
            <a:r>
              <a:rPr lang="en-US" sz="2600" b="1" dirty="0">
                <a:latin typeface="Adobe Fan Heiti Std B" pitchFamily="34" charset="-128"/>
                <a:ea typeface="Adobe Fan Heiti Std B" pitchFamily="34" charset="-128"/>
              </a:rPr>
              <a:t>};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455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void sum(Time</a:t>
            </a:r>
            <a:r>
              <a:rPr lang="en-US" sz="2800" b="1" dirty="0">
                <a:solidFill>
                  <a:srgbClr val="FF0000"/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Adobe Fan Heiti Std B" pitchFamily="34" charset="-128"/>
                <a:ea typeface="Adobe Fan Heiti Std B" pitchFamily="34" charset="-128"/>
              </a:rPr>
              <a:t>&amp;</a:t>
            </a:r>
            <a:r>
              <a:rPr lang="en-US" sz="2800" b="1" dirty="0" smtClean="0">
                <a:latin typeface="Adobe Fan Heiti Std B" pitchFamily="34" charset="-128"/>
                <a:ea typeface="Adobe Fan Heiti Std B" pitchFamily="34" charset="-128"/>
              </a:rPr>
              <a:t>t1</a:t>
            </a: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, Time </a:t>
            </a:r>
            <a:r>
              <a:rPr lang="en-US" sz="2800" b="1" dirty="0">
                <a:solidFill>
                  <a:srgbClr val="FF0000"/>
                </a:solidFill>
                <a:latin typeface="Adobe Fan Heiti Std B" pitchFamily="34" charset="-128"/>
                <a:ea typeface="Adobe Fan Heiti Std B" pitchFamily="34" charset="-128"/>
              </a:rPr>
              <a:t>&amp;</a:t>
            </a:r>
            <a:r>
              <a:rPr lang="en-US" sz="2800" b="1" dirty="0" smtClean="0">
                <a:latin typeface="Adobe Fan Heiti Std B" pitchFamily="34" charset="-128"/>
                <a:ea typeface="Adobe Fan Heiti Std B" pitchFamily="34" charset="-128"/>
              </a:rPr>
              <a:t>t2);  </a:t>
            </a:r>
          </a:p>
          <a:p>
            <a:pPr marL="114300" indent="0">
              <a:buNone/>
            </a:pP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2800" b="1" dirty="0" smtClean="0">
                <a:latin typeface="Adobe Fan Heiti Std B" pitchFamily="34" charset="-128"/>
                <a:ea typeface="Adobe Fan Heiti Std B" pitchFamily="34" charset="-128"/>
              </a:rPr>
              <a:t>            // add both the time and store in T1</a:t>
            </a:r>
          </a:p>
          <a:p>
            <a:pPr marL="114300" indent="0">
              <a:buNone/>
            </a:pPr>
            <a:endParaRPr lang="en-US" sz="2800" b="1" dirty="0">
              <a:latin typeface="Adobe Fan Heiti Std B" pitchFamily="34" charset="-128"/>
              <a:ea typeface="Adobe Fan Heiti Std B" pitchFamily="34" charset="-128"/>
            </a:endParaRPr>
          </a:p>
          <a:p>
            <a:pPr marL="114300" indent="0">
              <a:buNone/>
            </a:pPr>
            <a:r>
              <a:rPr lang="en-US" sz="2800" b="1" dirty="0" smtClean="0">
                <a:latin typeface="Adobe Fan Heiti Std B" pitchFamily="34" charset="-128"/>
                <a:ea typeface="Adobe Fan Heiti Std B" pitchFamily="34" charset="-128"/>
              </a:rPr>
              <a:t>void </a:t>
            </a: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convert(Time </a:t>
            </a:r>
            <a:r>
              <a:rPr lang="en-US" sz="2800" b="1" dirty="0">
                <a:solidFill>
                  <a:srgbClr val="FF0000"/>
                </a:solidFill>
                <a:latin typeface="Adobe Fan Heiti Std B" pitchFamily="34" charset="-128"/>
                <a:ea typeface="Adobe Fan Heiti Std B" pitchFamily="34" charset="-128"/>
              </a:rPr>
              <a:t>&amp;</a:t>
            </a:r>
            <a:r>
              <a:rPr lang="en-US" sz="2800" b="1" dirty="0" smtClean="0">
                <a:latin typeface="Adobe Fan Heiti Std B" pitchFamily="34" charset="-128"/>
                <a:ea typeface="Adobe Fan Heiti Std B" pitchFamily="34" charset="-128"/>
              </a:rPr>
              <a:t>t1,char </a:t>
            </a:r>
            <a:r>
              <a:rPr lang="en-US" sz="2800" b="1" dirty="0" err="1">
                <a:latin typeface="Adobe Fan Heiti Std B" pitchFamily="34" charset="-128"/>
                <a:ea typeface="Adobe Fan Heiti Std B" pitchFamily="34" charset="-128"/>
              </a:rPr>
              <a:t>ch</a:t>
            </a: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);</a:t>
            </a:r>
          </a:p>
          <a:p>
            <a:pPr marL="114300" indent="0">
              <a:buNone/>
            </a:pPr>
            <a:r>
              <a:rPr lang="en-US" sz="2800" b="1" dirty="0" smtClean="0">
                <a:latin typeface="Adobe Fan Heiti Std B" pitchFamily="34" charset="-128"/>
                <a:ea typeface="Adobe Fan Heiti Std B" pitchFamily="34" charset="-128"/>
              </a:rPr>
              <a:t>           </a:t>
            </a: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//time in </a:t>
            </a:r>
            <a:r>
              <a:rPr lang="en-US" sz="2800" b="1" dirty="0" err="1">
                <a:latin typeface="Adobe Fan Heiti Std B" pitchFamily="34" charset="-128"/>
                <a:ea typeface="Adobe Fan Heiti Std B" pitchFamily="34" charset="-128"/>
              </a:rPr>
              <a:t>hr</a:t>
            </a: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 or time in am/pm</a:t>
            </a:r>
          </a:p>
          <a:p>
            <a:pPr marL="114300" indent="0">
              <a:buNone/>
            </a:pP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		          </a:t>
            </a:r>
            <a:endParaRPr lang="en-IN" sz="2800" b="1" dirty="0">
              <a:latin typeface="Adobe Fan Heiti Std B" pitchFamily="34" charset="-128"/>
              <a:ea typeface="Adobe Fan Heiti Std B" pitchFamily="34" charset="-128"/>
            </a:endParaRPr>
          </a:p>
          <a:p>
            <a:pPr marL="114300" indent="0">
              <a:buNone/>
            </a:pPr>
            <a:endParaRPr lang="en-IN" sz="2800" b="1" dirty="0"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981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/>
              <a:t>Student </a:t>
            </a:r>
            <a:r>
              <a:rPr lang="en-IN" sz="4800" b="1" dirty="0" err="1" smtClean="0"/>
              <a:t>obj</a:t>
            </a:r>
            <a:r>
              <a:rPr lang="en-IN" sz="4800" b="1" dirty="0" smtClean="0"/>
              <a:t>;</a:t>
            </a:r>
          </a:p>
          <a:p>
            <a:r>
              <a:rPr lang="en-IN" sz="4800" b="1" dirty="0" err="1" smtClean="0"/>
              <a:t>cin</a:t>
            </a:r>
            <a:r>
              <a:rPr lang="en-IN" sz="4800" b="1" dirty="0" smtClean="0"/>
              <a:t>&gt;&gt;m;</a:t>
            </a:r>
          </a:p>
          <a:p>
            <a:r>
              <a:rPr lang="en-IN" sz="4800" b="1" dirty="0" err="1" smtClean="0"/>
              <a:t>obj.accept</a:t>
            </a:r>
            <a:r>
              <a:rPr lang="en-IN" sz="4800" b="1" dirty="0" smtClean="0"/>
              <a:t>(m</a:t>
            </a:r>
            <a:r>
              <a:rPr lang="en-IN" sz="4800" b="1" dirty="0" smtClean="0"/>
              <a:t>);</a:t>
            </a:r>
          </a:p>
          <a:p>
            <a:r>
              <a:rPr lang="en-IN" sz="4800" b="1" dirty="0" err="1" smtClean="0"/>
              <a:t>obj.display</a:t>
            </a:r>
            <a:r>
              <a:rPr lang="en-IN" sz="4800" b="1" dirty="0" smtClean="0"/>
              <a:t>();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166057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8640"/>
            <a:ext cx="7620000" cy="63367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void main()</a:t>
            </a:r>
          </a:p>
          <a:p>
            <a:pPr marL="114300" indent="0">
              <a:buNone/>
            </a:pP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{  Time tm1, tm2;</a:t>
            </a:r>
          </a:p>
          <a:p>
            <a:pPr marL="114300" indent="0">
              <a:buNone/>
            </a:pP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   tm1.get_time(5,12,45);</a:t>
            </a:r>
          </a:p>
          <a:p>
            <a:pPr marL="114300" indent="0">
              <a:buNone/>
            </a:pP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   tm2. </a:t>
            </a:r>
            <a:r>
              <a:rPr lang="en-US" sz="2800" b="1" dirty="0" err="1">
                <a:latin typeface="Adobe Fan Heiti Std B" pitchFamily="34" charset="-128"/>
                <a:ea typeface="Adobe Fan Heiti Std B" pitchFamily="34" charset="-128"/>
              </a:rPr>
              <a:t>get_time</a:t>
            </a: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(7,2,15);</a:t>
            </a:r>
          </a:p>
          <a:p>
            <a:pPr marL="114300" indent="0">
              <a:buNone/>
            </a:pP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    convert(tm1,ch);</a:t>
            </a:r>
          </a:p>
          <a:p>
            <a:pPr marL="114300" indent="0">
              <a:buNone/>
            </a:pP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    sum(tm1,tm2);  </a:t>
            </a:r>
          </a:p>
          <a:p>
            <a:pPr marL="114300" indent="0">
              <a:buNone/>
            </a:pP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      </a:t>
            </a:r>
            <a:r>
              <a:rPr lang="en-US" sz="2800" b="1" dirty="0" err="1">
                <a:latin typeface="Adobe Fan Heiti Std B" pitchFamily="34" charset="-128"/>
                <a:ea typeface="Adobe Fan Heiti Std B" pitchFamily="34" charset="-128"/>
              </a:rPr>
              <a:t>prnvalues</a:t>
            </a: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(tm1);</a:t>
            </a:r>
          </a:p>
          <a:p>
            <a:pPr marL="114300" indent="0">
              <a:buNone/>
            </a:pPr>
            <a:r>
              <a:rPr lang="en-US" sz="2800" b="1" dirty="0">
                <a:latin typeface="Adobe Fan Heiti Std B" pitchFamily="34" charset="-128"/>
                <a:ea typeface="Adobe Fan Heiti Std B" pitchFamily="34" charset="-128"/>
              </a:rPr>
              <a:t>}</a:t>
            </a:r>
            <a:endParaRPr lang="en-IN" sz="2800" b="1" dirty="0"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519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returning an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sz="2400" b="1" dirty="0">
              <a:latin typeface="Adobe Fan Heiti Std B" pitchFamily="34" charset="-128"/>
              <a:ea typeface="Adobe Fan Heiti Std B" pitchFamily="34" charset="-128"/>
            </a:endParaRPr>
          </a:p>
          <a:p>
            <a:pPr marL="114300" indent="0">
              <a:buNone/>
            </a:pPr>
            <a:r>
              <a:rPr lang="en-US" sz="2400" b="1" dirty="0">
                <a:latin typeface="Adobe Fan Heiti Std B" pitchFamily="34" charset="-128"/>
                <a:ea typeface="Adobe Fan Heiti Std B" pitchFamily="34" charset="-128"/>
              </a:rPr>
              <a:t>void convert(Time </a:t>
            </a:r>
            <a:r>
              <a:rPr lang="en-US" sz="2400" b="1" dirty="0">
                <a:solidFill>
                  <a:srgbClr val="FF0000"/>
                </a:solidFill>
                <a:latin typeface="Adobe Fan Heiti Std B" pitchFamily="34" charset="-128"/>
                <a:ea typeface="Adobe Fan Heiti Std B" pitchFamily="34" charset="-128"/>
              </a:rPr>
              <a:t>&amp;</a:t>
            </a:r>
            <a:r>
              <a:rPr lang="en-US" sz="2400" b="1" dirty="0">
                <a:latin typeface="Adobe Fan Heiti Std B" pitchFamily="34" charset="-128"/>
                <a:ea typeface="Adobe Fan Heiti Std B" pitchFamily="34" charset="-128"/>
              </a:rPr>
              <a:t>t1,char </a:t>
            </a:r>
            <a:r>
              <a:rPr lang="en-US" sz="2400" b="1" dirty="0" err="1">
                <a:latin typeface="Adobe Fan Heiti Std B" pitchFamily="34" charset="-128"/>
                <a:ea typeface="Adobe Fan Heiti Std B" pitchFamily="34" charset="-128"/>
              </a:rPr>
              <a:t>ch</a:t>
            </a:r>
            <a:r>
              <a:rPr lang="en-US" sz="2400" b="1" dirty="0">
                <a:latin typeface="Adobe Fan Heiti Std B" pitchFamily="34" charset="-128"/>
                <a:ea typeface="Adobe Fan Heiti Std B" pitchFamily="34" charset="-128"/>
              </a:rPr>
              <a:t>);</a:t>
            </a:r>
          </a:p>
          <a:p>
            <a:pPr marL="114300" indent="0">
              <a:buNone/>
            </a:pPr>
            <a:r>
              <a:rPr lang="en-US" sz="2400" b="1" dirty="0">
                <a:latin typeface="Adobe Fan Heiti Std B" pitchFamily="34" charset="-128"/>
                <a:ea typeface="Adobe Fan Heiti Std B" pitchFamily="34" charset="-128"/>
              </a:rPr>
              <a:t>           //time in </a:t>
            </a:r>
            <a:r>
              <a:rPr lang="en-US" sz="2400" b="1" dirty="0" err="1">
                <a:latin typeface="Adobe Fan Heiti Std B" pitchFamily="34" charset="-128"/>
                <a:ea typeface="Adobe Fan Heiti Std B" pitchFamily="34" charset="-128"/>
              </a:rPr>
              <a:t>hr</a:t>
            </a:r>
            <a:r>
              <a:rPr lang="en-US" sz="2400" b="1" dirty="0">
                <a:latin typeface="Adobe Fan Heiti Std B" pitchFamily="34" charset="-128"/>
                <a:ea typeface="Adobe Fan Heiti Std B" pitchFamily="34" charset="-128"/>
              </a:rPr>
              <a:t> or time in am/pm</a:t>
            </a:r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sz="2400" b="1" dirty="0">
                <a:latin typeface="Adobe Fan Heiti Std B" pitchFamily="34" charset="-128"/>
                <a:ea typeface="Adobe Fan Heiti Std B" pitchFamily="34" charset="-128"/>
              </a:rPr>
              <a:t>Time convert ( Time &amp;t1, char </a:t>
            </a:r>
            <a:r>
              <a:rPr lang="en-IN" sz="2400" b="1" dirty="0" err="1">
                <a:latin typeface="Adobe Fan Heiti Std B" pitchFamily="34" charset="-128"/>
                <a:ea typeface="Adobe Fan Heiti Std B" pitchFamily="34" charset="-128"/>
              </a:rPr>
              <a:t>ch</a:t>
            </a:r>
            <a:r>
              <a:rPr lang="en-IN" sz="2400" b="1" dirty="0">
                <a:latin typeface="Adobe Fan Heiti Std B" pitchFamily="34" charset="-128"/>
                <a:ea typeface="Adobe Fan Heiti Std B" pitchFamily="34" charset="-128"/>
              </a:rPr>
              <a:t>)</a:t>
            </a:r>
          </a:p>
          <a:p>
            <a:pPr marL="114300" indent="0">
              <a:buNone/>
            </a:pPr>
            <a:r>
              <a:rPr lang="en-IN" sz="2400" b="1" dirty="0">
                <a:latin typeface="Adobe Fan Heiti Std B" pitchFamily="34" charset="-128"/>
                <a:ea typeface="Adobe Fan Heiti Std B" pitchFamily="34" charset="-128"/>
              </a:rPr>
              <a:t>  {  ………………</a:t>
            </a:r>
          </a:p>
          <a:p>
            <a:pPr marL="114300" indent="0">
              <a:buNone/>
            </a:pPr>
            <a:r>
              <a:rPr lang="en-IN" sz="2400" b="1" dirty="0">
                <a:latin typeface="Adobe Fan Heiti Std B" pitchFamily="34" charset="-128"/>
                <a:ea typeface="Adobe Fan Heiti Std B" pitchFamily="34" charset="-128"/>
              </a:rPr>
              <a:t>      return (t1) ; </a:t>
            </a:r>
            <a:r>
              <a:rPr lang="en-IN" sz="2400" b="1" dirty="0" smtClean="0">
                <a:latin typeface="Adobe Fan Heiti Std B" pitchFamily="34" charset="-128"/>
                <a:ea typeface="Adobe Fan Heiti Std B" pitchFamily="34" charset="-128"/>
              </a:rPr>
              <a:t>  }</a:t>
            </a:r>
          </a:p>
          <a:p>
            <a:pPr marL="114300" indent="0">
              <a:buNone/>
            </a:pPr>
            <a:r>
              <a:rPr lang="en-IN" sz="2400" b="1" dirty="0" smtClean="0">
                <a:latin typeface="Adobe Fan Heiti Std B" pitchFamily="34" charset="-128"/>
                <a:ea typeface="Adobe Fan Heiti Std B" pitchFamily="34" charset="-128"/>
              </a:rPr>
              <a:t>Function call :</a:t>
            </a:r>
          </a:p>
          <a:p>
            <a:pPr marL="114300" indent="0">
              <a:buNone/>
            </a:pPr>
            <a:r>
              <a:rPr lang="en-IN" sz="2400" b="1" dirty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IN" sz="2400" b="1" dirty="0" smtClean="0">
                <a:latin typeface="Adobe Fan Heiti Std B" pitchFamily="34" charset="-128"/>
                <a:ea typeface="Adobe Fan Heiti Std B" pitchFamily="34" charset="-128"/>
              </a:rPr>
              <a:t>Time T=convert(t1,ch);</a:t>
            </a:r>
          </a:p>
          <a:p>
            <a:pPr marL="114300" indent="0">
              <a:buNone/>
            </a:pPr>
            <a:endParaRPr lang="en-IN" sz="2400" b="1" dirty="0">
              <a:latin typeface="Adobe Fan Heiti Std B" pitchFamily="34" charset="-128"/>
              <a:ea typeface="Adobe Fan Heiti Std B" pitchFamily="34" charset="-128"/>
            </a:endParaRPr>
          </a:p>
          <a:p>
            <a:pPr marL="114300" indent="0">
              <a:buNone/>
            </a:pPr>
            <a:endParaRPr lang="en-IN" sz="2400" b="1" dirty="0"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533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Class members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static data member is just like a global variable for its class.</a:t>
            </a:r>
          </a:p>
          <a:p>
            <a:r>
              <a:rPr lang="en-US" dirty="0" smtClean="0"/>
              <a:t>That is , this variable is available for all the objects of that class.</a:t>
            </a:r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755576" y="3212976"/>
            <a:ext cx="93610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3491880" y="3212976"/>
            <a:ext cx="93610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5652120" y="3284984"/>
            <a:ext cx="93610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3275856" y="4869160"/>
            <a:ext cx="936104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899592" y="335699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obj1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563888" y="335699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obj2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335699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obj3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347864" y="494116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a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91680" y="3861048"/>
            <a:ext cx="1512168" cy="864096"/>
          </a:xfrm>
          <a:prstGeom prst="straightConnector1">
            <a:avLst/>
          </a:prstGeom>
          <a:ln w="38100">
            <a:solidFill>
              <a:schemeClr val="tx1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</p:cNvCxnSpPr>
          <p:nvPr/>
        </p:nvCxnSpPr>
        <p:spPr>
          <a:xfrm flipH="1">
            <a:off x="3851920" y="3789040"/>
            <a:ext cx="108012" cy="792088"/>
          </a:xfrm>
          <a:prstGeom prst="straightConnector1">
            <a:avLst/>
          </a:prstGeom>
          <a:ln w="38100">
            <a:solidFill>
              <a:schemeClr val="tx1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355976" y="3933056"/>
            <a:ext cx="1575792" cy="944488"/>
          </a:xfrm>
          <a:prstGeom prst="straightConnector1">
            <a:avLst/>
          </a:prstGeom>
          <a:ln w="38100">
            <a:solidFill>
              <a:schemeClr val="tx1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10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04664"/>
            <a:ext cx="7620000" cy="48006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1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243408"/>
            <a:ext cx="7620000" cy="1143000"/>
          </a:xfrm>
        </p:spPr>
        <p:txBody>
          <a:bodyPr/>
          <a:lstStyle/>
          <a:p>
            <a:r>
              <a:rPr lang="en-US" dirty="0" smtClean="0"/>
              <a:t>Declaration of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7620000" cy="4800600"/>
          </a:xfrm>
        </p:spPr>
        <p:txBody>
          <a:bodyPr/>
          <a:lstStyle/>
          <a:p>
            <a:pPr marL="571500" indent="-457200">
              <a:buAutoNum type="arabicPeriod"/>
            </a:pPr>
            <a:r>
              <a:rPr lang="en-IN" dirty="0" smtClean="0"/>
              <a:t>A class is a way to bind data and associated functions together.</a:t>
            </a:r>
          </a:p>
          <a:p>
            <a:pPr marL="571500" indent="-457200">
              <a:buAutoNum type="arabicPeriod"/>
            </a:pPr>
            <a:r>
              <a:rPr lang="en-IN" dirty="0" smtClean="0"/>
              <a:t>The Internal data of a class is known as data members</a:t>
            </a:r>
          </a:p>
          <a:p>
            <a:pPr marL="571500" indent="-457200">
              <a:buAutoNum type="arabicPeriod"/>
            </a:pPr>
            <a:r>
              <a:rPr lang="en-IN" dirty="0" smtClean="0"/>
              <a:t>The functions associated with the data is known as member functions.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600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 smtClean="0"/>
              <a:t>Class members fall under one of the three different access permission category</a:t>
            </a:r>
          </a:p>
          <a:p>
            <a:pPr marL="114300" indent="0">
              <a:buNone/>
            </a:pPr>
            <a:endParaRPr lang="en-IN" dirty="0" smtClean="0"/>
          </a:p>
          <a:p>
            <a:r>
              <a:rPr lang="en-IN" b="1" dirty="0" smtClean="0"/>
              <a:t>Public member </a:t>
            </a:r>
            <a:r>
              <a:rPr lang="en-IN" dirty="0" smtClean="0"/>
              <a:t>– are accessible by all class users</a:t>
            </a:r>
          </a:p>
          <a:p>
            <a:pPr marL="114300" indent="0">
              <a:buNone/>
            </a:pPr>
            <a:endParaRPr lang="en-IN" dirty="0" smtClean="0"/>
          </a:p>
          <a:p>
            <a:r>
              <a:rPr lang="en-IN" b="1" dirty="0" smtClean="0"/>
              <a:t>Private member -  </a:t>
            </a:r>
            <a:r>
              <a:rPr lang="en-IN" dirty="0" smtClean="0"/>
              <a:t>are only accessible by the class member within the class</a:t>
            </a:r>
          </a:p>
          <a:p>
            <a:endParaRPr lang="en-IN" dirty="0" smtClean="0"/>
          </a:p>
          <a:p>
            <a:r>
              <a:rPr lang="en-IN" b="1" dirty="0" smtClean="0"/>
              <a:t>Protected member – </a:t>
            </a:r>
            <a:r>
              <a:rPr lang="en-IN" dirty="0" smtClean="0"/>
              <a:t>are only accessible by the class members and members of the derived 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114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171400"/>
            <a:ext cx="7620000" cy="1143000"/>
          </a:xfrm>
        </p:spPr>
        <p:txBody>
          <a:bodyPr/>
          <a:lstStyle/>
          <a:p>
            <a:r>
              <a:rPr lang="en-US" dirty="0" smtClean="0"/>
              <a:t>Class 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92696"/>
            <a:ext cx="7620000" cy="48006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general form of a class definition is as given below</a:t>
            </a:r>
          </a:p>
          <a:p>
            <a:pPr marL="114300" indent="0">
              <a:buNone/>
            </a:pPr>
            <a:r>
              <a:rPr lang="en-US" sz="2800" b="1" dirty="0" smtClean="0"/>
              <a:t>class class-name</a:t>
            </a:r>
          </a:p>
          <a:p>
            <a:pPr marL="114300" indent="0">
              <a:buNone/>
            </a:pPr>
            <a:r>
              <a:rPr lang="en-US" sz="2800" b="1" dirty="0" smtClean="0"/>
              <a:t>{  variable- declaration;</a:t>
            </a:r>
          </a:p>
          <a:p>
            <a:pPr marL="114300" indent="0"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function declaration;</a:t>
            </a:r>
          </a:p>
          <a:p>
            <a:pPr marL="114300" indent="0"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protected:</a:t>
            </a:r>
          </a:p>
          <a:p>
            <a:pPr marL="114300" indent="0"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variable- </a:t>
            </a:r>
            <a:r>
              <a:rPr lang="en-US" sz="2800" b="1" dirty="0"/>
              <a:t>declaration;</a:t>
            </a:r>
          </a:p>
          <a:p>
            <a:pPr marL="114300" indent="0">
              <a:buNone/>
            </a:pPr>
            <a:r>
              <a:rPr lang="en-US" sz="2800" b="1" dirty="0"/>
              <a:t>   function declaration;</a:t>
            </a:r>
          </a:p>
          <a:p>
            <a:pPr marL="114300" indent="0">
              <a:buNone/>
            </a:pPr>
            <a:r>
              <a:rPr lang="en-US" sz="2800" b="1" dirty="0"/>
              <a:t>   public:</a:t>
            </a:r>
          </a:p>
          <a:p>
            <a:pPr marL="114300" indent="0">
              <a:buNone/>
            </a:pPr>
            <a:r>
              <a:rPr lang="en-US" sz="2800" b="1" dirty="0" smtClean="0"/>
              <a:t>    </a:t>
            </a:r>
            <a:r>
              <a:rPr lang="en-US" sz="2800" b="1" dirty="0"/>
              <a:t>variable- declaration;</a:t>
            </a:r>
          </a:p>
          <a:p>
            <a:pPr marL="114300" indent="0"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  </a:t>
            </a:r>
            <a:r>
              <a:rPr lang="en-US" sz="2800" b="1" dirty="0"/>
              <a:t>function declaration;</a:t>
            </a:r>
          </a:p>
          <a:p>
            <a:pPr marL="114300" indent="0">
              <a:buNone/>
            </a:pPr>
            <a:r>
              <a:rPr lang="en-US" sz="2800" b="1" dirty="0" smtClean="0"/>
              <a:t>  };</a:t>
            </a:r>
          </a:p>
          <a:p>
            <a:pPr marL="114300" indent="0">
              <a:buNone/>
            </a:pPr>
            <a:r>
              <a:rPr lang="en-US" sz="2800" b="1" dirty="0" smtClean="0"/>
              <a:t>By default the members in a class is  private.</a:t>
            </a:r>
          </a:p>
          <a:p>
            <a:pPr marL="114300" indent="0"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 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90515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4181</TotalTime>
  <Words>2457</Words>
  <Application>Microsoft Office PowerPoint</Application>
  <PresentationFormat>On-screen Show (4:3)</PresentationFormat>
  <Paragraphs>503</Paragraphs>
  <Slides>63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Adjacency</vt:lpstr>
      <vt:lpstr>Classes and Objects</vt:lpstr>
      <vt:lpstr>Class is a way to bind the data describing an entity and its associated functions together. </vt:lpstr>
      <vt:lpstr>PowerPoint Presentation</vt:lpstr>
      <vt:lpstr>Need for classes</vt:lpstr>
      <vt:lpstr>PowerPoint Presentation</vt:lpstr>
      <vt:lpstr>PowerPoint Presentation</vt:lpstr>
      <vt:lpstr>Declaration of classes</vt:lpstr>
      <vt:lpstr>PowerPoint Presentation</vt:lpstr>
      <vt:lpstr>Class Definition</vt:lpstr>
      <vt:lpstr>Q. Write the difference between class and structure. Explain with an example</vt:lpstr>
      <vt:lpstr>Class Method definition</vt:lpstr>
      <vt:lpstr>Class Method definition</vt:lpstr>
      <vt:lpstr>Member function defined outside class.</vt:lpstr>
      <vt:lpstr>PowerPoint Presentation</vt:lpstr>
      <vt:lpstr>PowerPoint Presentation</vt:lpstr>
      <vt:lpstr>Objects</vt:lpstr>
      <vt:lpstr>Accessing class members</vt:lpstr>
      <vt:lpstr>PowerPoint Presentation</vt:lpstr>
      <vt:lpstr>Array of objects</vt:lpstr>
      <vt:lpstr>Array of objects</vt:lpstr>
      <vt:lpstr>PowerPoint Presentation</vt:lpstr>
      <vt:lpstr>PowerPoint Presentation</vt:lpstr>
      <vt:lpstr>PowerPoint Presentation</vt:lpstr>
      <vt:lpstr>GLOBAL &amp; LOCAL CLASS OBJECT</vt:lpstr>
      <vt:lpstr>PowerPoint Presentation</vt:lpstr>
      <vt:lpstr>TYPES OF CLASS FUNCTIONS</vt:lpstr>
      <vt:lpstr>PowerPoint Presentation</vt:lpstr>
      <vt:lpstr>Memory Allocation of Objects</vt:lpstr>
      <vt:lpstr>Nested class</vt:lpstr>
      <vt:lpstr>ARRAY OF OBJECTS</vt:lpstr>
      <vt:lpstr>PowerPoint Presentation</vt:lpstr>
      <vt:lpstr>PowerPoint Presentation</vt:lpstr>
      <vt:lpstr>Highest mark</vt:lpstr>
      <vt:lpstr>PowerPoint Presentation</vt:lpstr>
      <vt:lpstr>PowerPoint Presentation</vt:lpstr>
      <vt:lpstr>search for a roll number </vt:lpstr>
      <vt:lpstr>PowerPoint Presentation</vt:lpstr>
      <vt:lpstr>PowerPoint Presentation</vt:lpstr>
      <vt:lpstr>PowerPoint Presentation</vt:lpstr>
      <vt:lpstr>PowerPoint Presentation</vt:lpstr>
      <vt:lpstr>TYPES OF CLASS FUNCTIONS</vt:lpstr>
      <vt:lpstr>Nested Class</vt:lpstr>
      <vt:lpstr>Nested class</vt:lpstr>
      <vt:lpstr>PowerPoint Presentation</vt:lpstr>
      <vt:lpstr>PowerPoint Presentation</vt:lpstr>
      <vt:lpstr>Data Hiding and Encapsulation</vt:lpstr>
      <vt:lpstr>Inline functions</vt:lpstr>
      <vt:lpstr>Working of a normal function</vt:lpstr>
      <vt:lpstr>Working of inline function</vt:lpstr>
      <vt:lpstr>How to define an inline function?</vt:lpstr>
      <vt:lpstr>PowerPoint Presentation</vt:lpstr>
      <vt:lpstr>Constant member function</vt:lpstr>
      <vt:lpstr>Nesting of member function</vt:lpstr>
      <vt:lpstr>Objects as Function Arguments</vt:lpstr>
      <vt:lpstr>Call by value</vt:lpstr>
      <vt:lpstr>PowerPoint Presentation</vt:lpstr>
      <vt:lpstr>PowerPoint Presentation</vt:lpstr>
      <vt:lpstr>Call by Reference</vt:lpstr>
      <vt:lpstr>PowerPoint Presentation</vt:lpstr>
      <vt:lpstr>PowerPoint Presentation</vt:lpstr>
      <vt:lpstr>Function returning an object</vt:lpstr>
      <vt:lpstr>Static Class members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</dc:title>
  <dc:creator>Babi</dc:creator>
  <cp:lastModifiedBy>Babi</cp:lastModifiedBy>
  <cp:revision>66</cp:revision>
  <dcterms:created xsi:type="dcterms:W3CDTF">2015-11-30T16:47:56Z</dcterms:created>
  <dcterms:modified xsi:type="dcterms:W3CDTF">2019-01-25T14:59:15Z</dcterms:modified>
</cp:coreProperties>
</file>