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62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7" r:id="rId23"/>
    <p:sldId id="266" r:id="rId24"/>
    <p:sldId id="268" r:id="rId25"/>
    <p:sldId id="269" r:id="rId26"/>
    <p:sldId id="287" r:id="rId27"/>
    <p:sldId id="270" r:id="rId28"/>
    <p:sldId id="271" r:id="rId29"/>
    <p:sldId id="272" r:id="rId30"/>
    <p:sldId id="273" r:id="rId31"/>
    <p:sldId id="274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5FE0-EC6F-414A-B23E-41D3B3F707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3783-593F-49D1-A890-94D4D3D0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 smtClean="0"/>
              <a:t>are created using the parameterized constructors in two ways.</a:t>
            </a:r>
          </a:p>
          <a:p>
            <a:pPr lvl="1"/>
            <a:r>
              <a:rPr lang="en-US" dirty="0" smtClean="0"/>
              <a:t>By explicitly</a:t>
            </a:r>
          </a:p>
          <a:p>
            <a:pPr lvl="1"/>
            <a:r>
              <a:rPr lang="en-US" dirty="0" smtClean="0"/>
              <a:t>By implicitly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1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6172200"/>
          </a:xfrm>
        </p:spPr>
        <p:txBody>
          <a:bodyPr>
            <a:normAutofit fontScale="92500"/>
          </a:bodyPr>
          <a:lstStyle/>
          <a:p>
            <a:pPr lvl="0"/>
            <a:r>
              <a:rPr lang="en-IN" dirty="0"/>
              <a:t>Difference between implicit call to a constructor and explicit call to a constructor. Give example								</a:t>
            </a:r>
            <a:endParaRPr lang="en-IN" dirty="0" smtClean="0"/>
          </a:p>
          <a:p>
            <a:pPr marL="0" lvl="0" indent="0">
              <a:buNone/>
            </a:pPr>
            <a:r>
              <a:rPr lang="en-IN" b="1" dirty="0" err="1" smtClean="0"/>
              <a:t>Ans</a:t>
            </a:r>
            <a:r>
              <a:rPr lang="en-IN" b="1" dirty="0"/>
              <a:t>:  Implicit call to a constructor is when a constructor is invoked even when its name is not mentioned in the statement.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ABC </a:t>
            </a:r>
            <a:r>
              <a:rPr lang="en-IN" b="1" dirty="0" err="1"/>
              <a:t>obj</a:t>
            </a:r>
            <a:r>
              <a:rPr lang="en-IN" b="1" dirty="0"/>
              <a:t>(3,’y</a:t>
            </a:r>
            <a:r>
              <a:rPr lang="en-IN" b="1" dirty="0" smtClean="0"/>
              <a:t>’);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Explicit call to a constructor  means that the name of the constructor is explicitly provided to invoke it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Eg</a:t>
            </a:r>
            <a:r>
              <a:rPr lang="en-IN" b="1" dirty="0"/>
              <a:t> ABC </a:t>
            </a:r>
            <a:r>
              <a:rPr lang="en-IN" b="1" dirty="0" err="1"/>
              <a:t>obj</a:t>
            </a:r>
            <a:r>
              <a:rPr lang="en-IN" b="1" dirty="0"/>
              <a:t>=ABC(3,’y’);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IN" dirty="0" smtClean="0"/>
              <a:t>A constructor that accepts no parameter is called default constructor</a:t>
            </a:r>
          </a:p>
          <a:p>
            <a:pPr marL="0" indent="0">
              <a:buNone/>
            </a:pPr>
            <a:r>
              <a:rPr lang="en-IN" dirty="0" smtClean="0"/>
              <a:t>class Exam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no;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char name[10];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public: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Exam()     // default constructor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 no=1;   </a:t>
            </a:r>
            <a:r>
              <a:rPr lang="en-IN" dirty="0" err="1" smtClean="0"/>
              <a:t>strcpy</a:t>
            </a:r>
            <a:r>
              <a:rPr lang="en-IN" dirty="0" smtClean="0"/>
              <a:t>(</a:t>
            </a:r>
            <a:r>
              <a:rPr lang="en-IN" dirty="0" err="1" smtClean="0"/>
              <a:t>name,”Computer</a:t>
            </a:r>
            <a:r>
              <a:rPr lang="en-IN" dirty="0" smtClean="0"/>
              <a:t>”) ; } };</a:t>
            </a:r>
          </a:p>
        </p:txBody>
      </p:sp>
    </p:spTree>
    <p:extLst>
      <p:ext uri="{BB962C8B-B14F-4D97-AF65-F5344CB8AC3E}">
        <p14:creationId xmlns:p14="http://schemas.microsoft.com/office/powerpoint/2010/main" val="6095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no default constructor is defined in a class, then the compiler will provide a default constructor ,it will not do anything specific, it simply allocates memory to data members of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525963"/>
          </a:xfrm>
        </p:spPr>
        <p:txBody>
          <a:bodyPr/>
          <a:lstStyle/>
          <a:p>
            <a:r>
              <a:rPr lang="en-IN" dirty="0" smtClean="0"/>
              <a:t>A constructor that accepts parameters for its invocation.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eg</a:t>
            </a:r>
            <a:r>
              <a:rPr lang="en-IN" dirty="0" smtClean="0"/>
              <a:t>  Exam( </a:t>
            </a:r>
            <a:r>
              <a:rPr lang="en-IN" dirty="0" err="1" smtClean="0"/>
              <a:t>int</a:t>
            </a:r>
            <a:r>
              <a:rPr lang="en-IN" dirty="0" smtClean="0"/>
              <a:t> a, char a[])  </a:t>
            </a:r>
            <a:r>
              <a:rPr lang="en-IN" sz="2800" dirty="0" smtClean="0"/>
              <a:t>//parameterized constructor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 no=a;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strcpy</a:t>
            </a:r>
            <a:r>
              <a:rPr lang="en-IN" dirty="0" smtClean="0"/>
              <a:t>(</a:t>
            </a:r>
            <a:r>
              <a:rPr lang="en-IN" dirty="0" err="1" smtClean="0"/>
              <a:t>name,a</a:t>
            </a:r>
            <a:r>
              <a:rPr lang="en-IN" dirty="0" smtClean="0"/>
              <a:t>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call 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IN" dirty="0" smtClean="0"/>
              <a:t>Exam </a:t>
            </a:r>
            <a:r>
              <a:rPr lang="en-IN" dirty="0" err="1" smtClean="0"/>
              <a:t>obj</a:t>
            </a:r>
            <a:r>
              <a:rPr lang="en-IN" dirty="0" smtClean="0"/>
              <a:t>;   // will call default constructor</a:t>
            </a:r>
          </a:p>
          <a:p>
            <a:r>
              <a:rPr lang="en-IN" dirty="0" smtClean="0"/>
              <a:t>Exam obj1(10, “comp”); //parameterized </a:t>
            </a:r>
            <a:r>
              <a:rPr lang="en-IN" dirty="0" err="1" smtClean="0"/>
              <a:t>const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Note : A constructor with default arguments is equivalent to a default constructor.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4525963"/>
          </a:xfrm>
        </p:spPr>
        <p:txBody>
          <a:bodyPr/>
          <a:lstStyle/>
          <a:p>
            <a:r>
              <a:rPr lang="en-IN" dirty="0" smtClean="0"/>
              <a:t>The fundamental data type also have their own constructors 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a,b,c</a:t>
            </a:r>
            <a:r>
              <a:rPr lang="en-IN" dirty="0" smtClean="0"/>
              <a:t> ;    // default constructor used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a(2),b(4);  // a ,b initialized with 2 and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8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Copy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1" y="990600"/>
            <a:ext cx="9144000" cy="4953000"/>
          </a:xfrm>
        </p:spPr>
        <p:txBody>
          <a:bodyPr/>
          <a:lstStyle/>
          <a:p>
            <a:r>
              <a:rPr lang="en-IN" dirty="0" smtClean="0"/>
              <a:t>A copy constructor is a constructor that will initialize an object using values of another object of same type.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  Exam </a:t>
            </a:r>
            <a:r>
              <a:rPr lang="en-IN" dirty="0" err="1" smtClean="0"/>
              <a:t>obj</a:t>
            </a:r>
            <a:r>
              <a:rPr lang="en-IN" dirty="0" smtClean="0"/>
              <a:t>;   // default constructor</a:t>
            </a:r>
          </a:p>
          <a:p>
            <a:r>
              <a:rPr lang="en-IN" dirty="0"/>
              <a:t> </a:t>
            </a:r>
            <a:r>
              <a:rPr lang="en-IN" dirty="0" smtClean="0"/>
              <a:t>      Exam obj1 = </a:t>
            </a:r>
            <a:r>
              <a:rPr lang="en-IN" dirty="0" err="1" smtClean="0"/>
              <a:t>obj</a:t>
            </a:r>
            <a:r>
              <a:rPr lang="en-IN" dirty="0" smtClean="0"/>
              <a:t>; </a:t>
            </a:r>
          </a:p>
          <a:p>
            <a:pPr marL="0" indent="0">
              <a:buNone/>
            </a:pPr>
            <a:r>
              <a:rPr lang="en-IN" dirty="0" smtClean="0"/>
              <a:t>                 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Exam obj2(</a:t>
            </a:r>
            <a:r>
              <a:rPr lang="en-IN" dirty="0" err="1" smtClean="0"/>
              <a:t>obj</a:t>
            </a:r>
            <a:r>
              <a:rPr lang="en-IN" dirty="0" smtClean="0"/>
              <a:t>);   </a:t>
            </a:r>
            <a:r>
              <a:rPr lang="en-IN" dirty="0" smtClean="0"/>
              <a:t>// copy constructor is called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313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5532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copy constructor takes a reference to an object of the same class an </a:t>
            </a:r>
            <a:r>
              <a:rPr lang="en-IN" sz="2800" dirty="0" err="1" smtClean="0"/>
              <a:t>agrument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class Exam</a:t>
            </a:r>
          </a:p>
          <a:p>
            <a:pPr marL="0" indent="0">
              <a:buNone/>
            </a:pPr>
            <a:r>
              <a:rPr lang="en-IN" sz="2800" dirty="0" smtClean="0"/>
              <a:t>{ </a:t>
            </a:r>
            <a:r>
              <a:rPr lang="en-IN" sz="2800" dirty="0" err="1" smtClean="0"/>
              <a:t>int</a:t>
            </a:r>
            <a:r>
              <a:rPr lang="en-IN" sz="2800" dirty="0" smtClean="0"/>
              <a:t> no; char name[10];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public: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Exam()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{  no=10; </a:t>
            </a:r>
            <a:r>
              <a:rPr lang="en-IN" sz="2800" dirty="0" err="1" smtClean="0"/>
              <a:t>strcpy</a:t>
            </a:r>
            <a:r>
              <a:rPr lang="en-IN" sz="2800" dirty="0" smtClean="0"/>
              <a:t>(</a:t>
            </a:r>
            <a:r>
              <a:rPr lang="en-IN" sz="2800" dirty="0" err="1" smtClean="0"/>
              <a:t>name,”Maths</a:t>
            </a:r>
            <a:r>
              <a:rPr lang="en-IN" sz="2800" dirty="0" smtClean="0"/>
              <a:t>”); }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Exam(Exam &amp;E)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{ no = E.no;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strcpy</a:t>
            </a:r>
            <a:r>
              <a:rPr lang="en-IN" sz="2800" dirty="0" smtClean="0"/>
              <a:t>( </a:t>
            </a:r>
            <a:r>
              <a:rPr lang="en-IN" sz="2800" dirty="0" err="1" smtClean="0"/>
              <a:t>name,E.name</a:t>
            </a:r>
            <a:r>
              <a:rPr lang="en-IN" sz="2800" dirty="0" smtClean="0"/>
              <a:t>); }</a:t>
            </a:r>
          </a:p>
          <a:p>
            <a:pPr marL="0" indent="0">
              <a:buNone/>
            </a:pPr>
            <a:r>
              <a:rPr lang="en-IN" sz="2800" dirty="0" smtClean="0"/>
              <a:t>};</a:t>
            </a:r>
          </a:p>
          <a:p>
            <a:pPr marL="0" indent="0">
              <a:buNone/>
            </a:pPr>
            <a:r>
              <a:rPr lang="en-IN" sz="2800" dirty="0" smtClean="0"/>
              <a:t>// The copy of initializing through a copy constructor is  called copy initialization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8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is a copy constructor called?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864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IN" sz="3600" b="1" dirty="0" smtClean="0"/>
              <a:t>When an object is passed by value:</a:t>
            </a:r>
          </a:p>
          <a:p>
            <a:pPr marL="0" indent="0">
              <a:buNone/>
            </a:pPr>
            <a:r>
              <a:rPr lang="en-IN" sz="3600" b="1" dirty="0" smtClean="0"/>
              <a:t>  The call by value method requires the copy of the passed argument.</a:t>
            </a:r>
          </a:p>
          <a:p>
            <a:pPr marL="0" indent="0">
              <a:buNone/>
            </a:pPr>
            <a:r>
              <a:rPr lang="en-IN" sz="3600" b="1" dirty="0" smtClean="0"/>
              <a:t>2. When a function returns an object</a:t>
            </a:r>
          </a:p>
          <a:p>
            <a:pPr marL="0" indent="0">
              <a:buNone/>
            </a:pPr>
            <a:r>
              <a:rPr lang="en-IN" sz="3600" b="1" dirty="0" err="1" smtClean="0"/>
              <a:t>Eg</a:t>
            </a:r>
            <a:r>
              <a:rPr lang="en-IN" sz="3600" b="1" dirty="0" smtClean="0"/>
              <a:t> Exam fun();</a:t>
            </a:r>
          </a:p>
          <a:p>
            <a:pPr marL="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// </a:t>
            </a:r>
            <a:r>
              <a:rPr lang="en-IN" sz="3600" b="1" dirty="0" err="1" smtClean="0"/>
              <a:t>func</a:t>
            </a:r>
            <a:r>
              <a:rPr lang="en-IN" sz="3600" b="1" dirty="0" smtClean="0"/>
              <a:t> call</a:t>
            </a:r>
          </a:p>
          <a:p>
            <a:pPr marL="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Exam </a:t>
            </a:r>
            <a:r>
              <a:rPr lang="en-IN" sz="3600" b="1" dirty="0" err="1" smtClean="0"/>
              <a:t>obj</a:t>
            </a:r>
            <a:r>
              <a:rPr lang="en-IN" sz="3600" b="1" dirty="0" smtClean="0"/>
              <a:t>=fun();  // return object from the </a:t>
            </a:r>
            <a:r>
              <a:rPr lang="en-IN" sz="3600" b="1" dirty="0" err="1" smtClean="0"/>
              <a:t>func</a:t>
            </a:r>
            <a:r>
              <a:rPr lang="en-IN" sz="3600" b="1" dirty="0" smtClean="0"/>
              <a:t> will be copied in the </a:t>
            </a:r>
            <a:r>
              <a:rPr lang="en-IN" sz="3600" b="1" dirty="0" err="1" smtClean="0"/>
              <a:t>obj</a:t>
            </a:r>
            <a:r>
              <a:rPr lang="en-IN" sz="36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3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a special member function </a:t>
            </a:r>
            <a:r>
              <a:rPr lang="en-US" b="1" dirty="0" smtClean="0"/>
              <a:t>Constructor </a:t>
            </a:r>
            <a:r>
              <a:rPr lang="en-US" dirty="0" smtClean="0"/>
              <a:t>which enables an object to initialize itself when it is created.</a:t>
            </a:r>
          </a:p>
          <a:p>
            <a:endParaRPr lang="en-US" dirty="0" smtClean="0"/>
          </a:p>
          <a:p>
            <a:r>
              <a:rPr lang="en-US" dirty="0" smtClean="0"/>
              <a:t>This is known as automatic </a:t>
            </a:r>
            <a:r>
              <a:rPr lang="en-US" b="1" dirty="0" smtClean="0"/>
              <a:t>initialization of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of Constructor Invocation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They are called in the order in which the object of the class are initialized.</a:t>
            </a:r>
          </a:p>
          <a:p>
            <a:r>
              <a:rPr lang="en-IN" sz="4000" b="1" dirty="0" err="1" smtClean="0"/>
              <a:t>eg</a:t>
            </a:r>
            <a:r>
              <a:rPr lang="en-IN" sz="4000" b="1" dirty="0" smtClean="0"/>
              <a:t> Exam t1,t2,t3;</a:t>
            </a:r>
          </a:p>
          <a:p>
            <a:pPr marL="0" indent="0">
              <a:buNone/>
            </a:pP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 smtClean="0"/>
              <a:t>//Constructor of t1 will be invoked first…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488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Dynamic initialization of objects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9600"/>
            <a:ext cx="4572000" cy="65556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class Exam</a:t>
            </a:r>
          </a:p>
          <a:p>
            <a:r>
              <a:rPr lang="en-IN" sz="2400" b="1" dirty="0" smtClean="0"/>
              <a:t>{ 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 no;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char name[10];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public: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Exam ( )    //C1</a:t>
            </a:r>
          </a:p>
          <a:p>
            <a:r>
              <a:rPr lang="en-IN" sz="2400" b="1" dirty="0" smtClean="0"/>
              <a:t>{ no=10 ; </a:t>
            </a:r>
            <a:r>
              <a:rPr lang="en-IN" sz="2400" b="1" dirty="0" err="1" smtClean="0"/>
              <a:t>strcpy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name,”comp</a:t>
            </a:r>
            <a:r>
              <a:rPr lang="en-IN" sz="2400" b="1" dirty="0" smtClean="0"/>
              <a:t>”);}</a:t>
            </a:r>
          </a:p>
          <a:p>
            <a:endParaRPr lang="en-IN" sz="2400" b="1" dirty="0"/>
          </a:p>
          <a:p>
            <a:r>
              <a:rPr lang="en-IN" sz="2400" b="1" dirty="0" smtClean="0"/>
              <a:t>Exam(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 smtClean="0"/>
              <a:t>a1, </a:t>
            </a:r>
            <a:r>
              <a:rPr lang="en-IN" sz="2400" b="1" dirty="0" smtClean="0"/>
              <a:t>char a[])  //C2</a:t>
            </a:r>
          </a:p>
          <a:p>
            <a:r>
              <a:rPr lang="en-IN" sz="2400" b="1" dirty="0" smtClean="0"/>
              <a:t>{ </a:t>
            </a:r>
            <a:r>
              <a:rPr lang="en-IN" sz="2400" b="1" dirty="0" smtClean="0"/>
              <a:t>no=a1; </a:t>
            </a:r>
            <a:r>
              <a:rPr lang="en-IN" sz="2400" b="1" dirty="0" err="1" smtClean="0"/>
              <a:t>strcpy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name,a</a:t>
            </a:r>
            <a:r>
              <a:rPr lang="en-IN" sz="2400" b="1" dirty="0" smtClean="0"/>
              <a:t>);}</a:t>
            </a:r>
          </a:p>
          <a:p>
            <a:endParaRPr lang="en-IN" sz="2400" b="1" dirty="0"/>
          </a:p>
          <a:p>
            <a:r>
              <a:rPr lang="en-IN" sz="2400" b="1" dirty="0" smtClean="0"/>
              <a:t>Exam(Exam  &amp;T)    //C3</a:t>
            </a:r>
            <a:endParaRPr lang="en-IN" sz="2400" b="1" dirty="0"/>
          </a:p>
          <a:p>
            <a:r>
              <a:rPr lang="en-IN" sz="2400" b="1" dirty="0"/>
              <a:t>{ </a:t>
            </a:r>
            <a:r>
              <a:rPr lang="en-IN" sz="2400" b="1" dirty="0" smtClean="0"/>
              <a:t>no=T.no; </a:t>
            </a:r>
            <a:r>
              <a:rPr lang="en-IN" sz="2400" b="1" dirty="0" err="1" smtClean="0"/>
              <a:t>strcpy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name,T.name</a:t>
            </a:r>
            <a:r>
              <a:rPr lang="en-IN" sz="2400" b="1" dirty="0" smtClean="0"/>
              <a:t>);}</a:t>
            </a:r>
          </a:p>
          <a:p>
            <a:r>
              <a:rPr lang="en-IN" sz="2400" b="1" dirty="0" smtClean="0"/>
              <a:t>:</a:t>
            </a:r>
          </a:p>
          <a:p>
            <a:r>
              <a:rPr lang="en-IN" sz="2400" b="1" dirty="0" smtClean="0"/>
              <a:t>:</a:t>
            </a:r>
          </a:p>
          <a:p>
            <a:r>
              <a:rPr lang="en-IN" sz="2400" b="1" dirty="0" smtClean="0"/>
              <a:t>};</a:t>
            </a:r>
            <a:endParaRPr lang="en-IN" sz="2400" b="1" dirty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838200"/>
            <a:ext cx="4648200" cy="50783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void main()</a:t>
            </a:r>
          </a:p>
          <a:p>
            <a:r>
              <a:rPr lang="en-IN" sz="3600" b="1" dirty="0" smtClean="0"/>
              <a:t>{ Exam obj1;   </a:t>
            </a:r>
          </a:p>
          <a:p>
            <a:r>
              <a:rPr lang="en-IN" sz="3600" b="1" dirty="0"/>
              <a:t> </a:t>
            </a:r>
            <a:r>
              <a:rPr lang="en-IN" sz="3600" b="1" dirty="0" smtClean="0"/>
              <a:t> </a:t>
            </a:r>
            <a:r>
              <a:rPr lang="en-IN" sz="3600" b="1" dirty="0" err="1" smtClean="0"/>
              <a:t>int</a:t>
            </a:r>
            <a:r>
              <a:rPr lang="en-IN" sz="3600" b="1" dirty="0" smtClean="0"/>
              <a:t> n; char p[10];</a:t>
            </a:r>
          </a:p>
          <a:p>
            <a:r>
              <a:rPr lang="en-IN" sz="3600" b="1" dirty="0"/>
              <a:t> </a:t>
            </a:r>
            <a:r>
              <a:rPr lang="en-IN" sz="3600" b="1" dirty="0" smtClean="0"/>
              <a:t> </a:t>
            </a:r>
            <a:r>
              <a:rPr lang="en-IN" sz="3600" b="1" dirty="0" err="1" smtClean="0"/>
              <a:t>cin</a:t>
            </a:r>
            <a:r>
              <a:rPr lang="en-IN" sz="3600" b="1" dirty="0" smtClean="0"/>
              <a:t>&gt;&gt;n;  gets(p);</a:t>
            </a:r>
          </a:p>
          <a:p>
            <a:r>
              <a:rPr lang="en-IN" sz="3600" b="1" dirty="0"/>
              <a:t> </a:t>
            </a:r>
            <a:r>
              <a:rPr lang="en-IN" sz="3600" b="1" dirty="0" smtClean="0"/>
              <a:t> Exam obj2 ( </a:t>
            </a:r>
            <a:r>
              <a:rPr lang="en-IN" sz="3600" b="1" dirty="0" err="1" smtClean="0"/>
              <a:t>n,p</a:t>
            </a:r>
            <a:r>
              <a:rPr lang="en-IN" sz="3600" b="1" dirty="0" smtClean="0"/>
              <a:t>);</a:t>
            </a:r>
          </a:p>
          <a:p>
            <a:r>
              <a:rPr lang="en-IN" sz="3600" b="1" dirty="0"/>
              <a:t> </a:t>
            </a:r>
            <a:r>
              <a:rPr lang="en-IN" sz="3600" b="1" dirty="0" smtClean="0"/>
              <a:t> Exam obj3(20,”Eng”);</a:t>
            </a:r>
          </a:p>
          <a:p>
            <a:r>
              <a:rPr lang="en-IN" sz="3600" b="1" dirty="0"/>
              <a:t> </a:t>
            </a:r>
            <a:r>
              <a:rPr lang="en-IN" sz="3600" b="1" dirty="0" smtClean="0"/>
              <a:t> Exam obj4=obj1;</a:t>
            </a:r>
          </a:p>
          <a:p>
            <a:r>
              <a:rPr lang="en-IN" sz="3600" b="1" dirty="0"/>
              <a:t> </a:t>
            </a:r>
            <a:r>
              <a:rPr lang="en-IN" sz="3600" b="1" dirty="0" smtClean="0"/>
              <a:t> Exam obj5(obj2);</a:t>
            </a:r>
          </a:p>
          <a:p>
            <a:r>
              <a:rPr lang="en-IN" sz="3600" b="1" dirty="0" smtClean="0"/>
              <a:t>}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9318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DESTRUCTORS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610600" cy="4983163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A destructor is also a member function whose name is the same name as the class but is preceded by the tilde(~) sign.</a:t>
            </a:r>
          </a:p>
          <a:p>
            <a:pPr marL="0" indent="0">
              <a:buNone/>
            </a:pPr>
            <a:r>
              <a:rPr lang="en-IN" sz="4000" b="1" dirty="0" err="1" smtClean="0"/>
              <a:t>eg</a:t>
            </a:r>
            <a:r>
              <a:rPr lang="en-IN" sz="4000" b="1" dirty="0" smtClean="0"/>
              <a:t>  ~sample()</a:t>
            </a:r>
          </a:p>
          <a:p>
            <a:r>
              <a:rPr lang="en-IN" sz="4000" b="1" dirty="0" smtClean="0"/>
              <a:t>A destructor takes no arguments and no return type.</a:t>
            </a:r>
          </a:p>
          <a:p>
            <a:r>
              <a:rPr lang="en-IN" sz="4000" b="1" dirty="0" smtClean="0"/>
              <a:t>It is automatically called by the compiler when the object goes out of scope.</a:t>
            </a:r>
          </a:p>
          <a:p>
            <a:pPr marL="0" indent="0">
              <a:buNone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0694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destructors are called in the reverse order </a:t>
            </a:r>
            <a:r>
              <a:rPr lang="en-IN" sz="4000" b="1" dirty="0" smtClean="0"/>
              <a:t>of the constructors</a:t>
            </a:r>
          </a:p>
          <a:p>
            <a:pPr marL="0" indent="0">
              <a:buNone/>
            </a:pPr>
            <a:r>
              <a:rPr lang="en-IN" sz="4000" b="1" dirty="0" err="1" smtClean="0"/>
              <a:t>Eg</a:t>
            </a:r>
            <a:r>
              <a:rPr lang="en-IN" sz="4000" b="1" dirty="0" smtClean="0"/>
              <a:t> Exam S1, S2,S3;</a:t>
            </a:r>
          </a:p>
          <a:p>
            <a:pPr marL="0" indent="0">
              <a:buNone/>
            </a:pPr>
            <a:r>
              <a:rPr lang="en-IN" sz="4000" b="1" dirty="0" smtClean="0"/>
              <a:t>constructor : </a:t>
            </a:r>
          </a:p>
          <a:p>
            <a:pPr marL="0" indent="0">
              <a:buNone/>
            </a:pPr>
            <a:r>
              <a:rPr lang="en-IN" sz="4000" b="1" dirty="0" smtClean="0"/>
              <a:t>Destructor:</a:t>
            </a:r>
          </a:p>
          <a:p>
            <a:r>
              <a:rPr lang="en-IN" sz="4000" b="1" dirty="0" smtClean="0"/>
              <a:t>A constructor will initialize the object but the destructor will  de- initializes  an object when it is no longer needed.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class Sample {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i,j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    public: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    </a:t>
            </a:r>
            <a:r>
              <a:rPr lang="en-IN" b="1" dirty="0"/>
              <a:t>S</a:t>
            </a:r>
            <a:r>
              <a:rPr lang="en-IN" b="1" dirty="0" smtClean="0"/>
              <a:t>ample(</a:t>
            </a:r>
            <a:r>
              <a:rPr lang="en-IN" b="1" dirty="0" err="1" smtClean="0"/>
              <a:t>int</a:t>
            </a:r>
            <a:r>
              <a:rPr lang="en-IN" b="1" dirty="0" smtClean="0"/>
              <a:t> a)//constructor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    { i=a; j=a;}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   ~Sample()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{ </a:t>
            </a:r>
            <a:r>
              <a:rPr lang="en-IN" b="1" dirty="0" err="1" smtClean="0"/>
              <a:t>cout</a:t>
            </a:r>
            <a:r>
              <a:rPr lang="en-IN" b="1" dirty="0" smtClean="0"/>
              <a:t>&lt;&lt;“Destructor at work “;}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};</a:t>
            </a:r>
          </a:p>
          <a:p>
            <a:pPr marL="0" indent="0">
              <a:buNone/>
            </a:pPr>
            <a:r>
              <a:rPr lang="en-IN" b="1" dirty="0" smtClean="0"/>
              <a:t>void main()</a:t>
            </a:r>
          </a:p>
          <a:p>
            <a:pPr marL="0" indent="0">
              <a:buNone/>
            </a:pPr>
            <a:r>
              <a:rPr lang="en-IN" b="1" dirty="0" smtClean="0"/>
              <a:t>{ Sample </a:t>
            </a:r>
            <a:r>
              <a:rPr lang="en-IN" b="1" dirty="0" err="1" smtClean="0"/>
              <a:t>obj</a:t>
            </a:r>
            <a:r>
              <a:rPr lang="en-IN" b="1" dirty="0" smtClean="0"/>
              <a:t>(5);		//constructor called</a:t>
            </a:r>
          </a:p>
          <a:p>
            <a:pPr marL="0" indent="0">
              <a:buNone/>
            </a:pPr>
            <a:r>
              <a:rPr lang="en-IN" b="1" dirty="0" smtClean="0"/>
              <a:t>}			….	// destructor called when the object of the class goes out of scope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0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2657"/>
            <a:ext cx="8229600" cy="1143000"/>
          </a:xfrm>
        </p:spPr>
        <p:txBody>
          <a:bodyPr/>
          <a:lstStyle/>
          <a:p>
            <a:r>
              <a:rPr lang="en-IN" dirty="0" smtClean="0"/>
              <a:t>Need of destructors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During the construction of an object by the constructor, resources may be allocated for use. For </a:t>
            </a:r>
            <a:r>
              <a:rPr lang="en-IN" sz="3600" b="1" dirty="0" err="1" smtClean="0"/>
              <a:t>eg</a:t>
            </a:r>
            <a:r>
              <a:rPr lang="en-IN" sz="3600" b="1" dirty="0" smtClean="0"/>
              <a:t> : A constructor may have opened a fie and a memory area may be allotted to it.</a:t>
            </a:r>
          </a:p>
          <a:p>
            <a:r>
              <a:rPr lang="en-IN" sz="3600" b="1" dirty="0" smtClean="0"/>
              <a:t>These resources must be </a:t>
            </a:r>
            <a:r>
              <a:rPr lang="en-IN" sz="3600" b="1" dirty="0" err="1" smtClean="0"/>
              <a:t>deallocated</a:t>
            </a:r>
            <a:r>
              <a:rPr lang="en-IN" sz="3600" b="1" dirty="0" smtClean="0"/>
              <a:t> once the object is destroyed.</a:t>
            </a:r>
          </a:p>
          <a:p>
            <a:r>
              <a:rPr lang="en-IN" sz="3600" b="1" dirty="0" smtClean="0"/>
              <a:t>A destructor must be used along with the constructor.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5454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1143000"/>
          </a:xfrm>
        </p:spPr>
        <p:txBody>
          <a:bodyPr/>
          <a:lstStyle/>
          <a:p>
            <a:r>
              <a:rPr lang="en-IN" dirty="0" smtClean="0"/>
              <a:t>Characteristics of 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IN" b="1" dirty="0" smtClean="0"/>
              <a:t>They are invoked automatically when the object of the class goes out of scope.</a:t>
            </a:r>
          </a:p>
          <a:p>
            <a:r>
              <a:rPr lang="en-IN" b="1" dirty="0" smtClean="0"/>
              <a:t>You can have only one destructor in a class (That means destructor cannot be overloaded)</a:t>
            </a:r>
          </a:p>
          <a:p>
            <a:r>
              <a:rPr lang="en-IN" b="1" dirty="0" smtClean="0"/>
              <a:t>A destructor cannot have any arguments nor return type</a:t>
            </a:r>
          </a:p>
          <a:p>
            <a:r>
              <a:rPr lang="en-IN" b="1" dirty="0" smtClean="0"/>
              <a:t>They cannot be inherited</a:t>
            </a:r>
          </a:p>
          <a:p>
            <a:r>
              <a:rPr lang="en-IN" b="1" dirty="0" smtClean="0"/>
              <a:t>Member functions can be called inside a destructor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268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Observe the code and explain the order of invocation of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class date { … };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class Time { … };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class Train { date </a:t>
            </a:r>
            <a:r>
              <a:rPr lang="en-IN" b="1" dirty="0" err="1" smtClean="0"/>
              <a:t>dep</a:t>
            </a:r>
            <a:r>
              <a:rPr lang="en-IN" b="1" dirty="0" smtClean="0"/>
              <a:t>-date;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time </a:t>
            </a:r>
            <a:r>
              <a:rPr lang="en-IN" b="1" dirty="0" err="1" smtClean="0"/>
              <a:t>dep_time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};</a:t>
            </a:r>
          </a:p>
          <a:p>
            <a:pPr marL="0" indent="0">
              <a:buNone/>
            </a:pPr>
            <a:r>
              <a:rPr lang="en-IN" b="1" dirty="0" smtClean="0"/>
              <a:t>void main()</a:t>
            </a:r>
          </a:p>
          <a:p>
            <a:pPr marL="0" indent="0">
              <a:buNone/>
            </a:pPr>
            <a:r>
              <a:rPr lang="en-IN" b="1" dirty="0" smtClean="0"/>
              <a:t>{ date D1;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Time T1;</a:t>
            </a:r>
          </a:p>
          <a:p>
            <a:pPr marL="0" indent="0">
              <a:buNone/>
            </a:pPr>
            <a:r>
              <a:rPr lang="en-IN" b="1" dirty="0" smtClean="0"/>
              <a:t>     Train Tr1; }</a:t>
            </a:r>
          </a:p>
        </p:txBody>
      </p:sp>
    </p:spTree>
    <p:extLst>
      <p:ext uri="{BB962C8B-B14F-4D97-AF65-F5344CB8AC3E}">
        <p14:creationId xmlns:p14="http://schemas.microsoft.com/office/powerpoint/2010/main" val="31307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43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1600" b="1" dirty="0"/>
              <a:t>Find the syntax error (s), if any( give reasons for errors)	</a:t>
            </a:r>
            <a:r>
              <a:rPr lang="en-IN" sz="1400" dirty="0"/>
              <a:t>				</a:t>
            </a:r>
            <a:endParaRPr lang="en-IN" sz="1400" dirty="0" smtClean="0"/>
          </a:p>
          <a:p>
            <a:pPr marL="0" lvl="0" indent="0">
              <a:buNone/>
            </a:pPr>
            <a:r>
              <a:rPr lang="en-IN" sz="2800" b="1" dirty="0"/>
              <a:t>c</a:t>
            </a:r>
            <a:r>
              <a:rPr lang="en-IN" sz="2800" b="1" dirty="0" smtClean="0"/>
              <a:t>lass </a:t>
            </a:r>
            <a:r>
              <a:rPr lang="en-IN" sz="2800" b="1" dirty="0"/>
              <a:t>stud</a:t>
            </a:r>
          </a:p>
          <a:p>
            <a:pPr marL="0" indent="0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{char </a:t>
            </a:r>
            <a:r>
              <a:rPr lang="en-IN" sz="2800" b="1" dirty="0"/>
              <a:t>name[20];</a:t>
            </a:r>
          </a:p>
          <a:p>
            <a:pPr marL="0" indent="0">
              <a:buNone/>
            </a:pPr>
            <a:r>
              <a:rPr lang="en-IN" sz="2800" b="1" dirty="0"/>
              <a:t>   </a:t>
            </a:r>
            <a:r>
              <a:rPr lang="en-IN" sz="2800" b="1" dirty="0" err="1"/>
              <a:t>int</a:t>
            </a:r>
            <a:r>
              <a:rPr lang="en-IN" sz="2800" b="1" dirty="0"/>
              <a:t> age=15;</a:t>
            </a:r>
          </a:p>
          <a:p>
            <a:pPr marL="0" indent="0">
              <a:buNone/>
            </a:pPr>
            <a:r>
              <a:rPr lang="en-IN" sz="2800" b="1" dirty="0"/>
              <a:t>   public:</a:t>
            </a:r>
          </a:p>
          <a:p>
            <a:pPr marL="0" indent="0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void  </a:t>
            </a:r>
            <a:r>
              <a:rPr lang="en-IN" sz="2800" b="1" dirty="0"/>
              <a:t>stud( </a:t>
            </a:r>
            <a:r>
              <a:rPr lang="en-IN" sz="2800" b="1" dirty="0" err="1"/>
              <a:t>int</a:t>
            </a:r>
            <a:r>
              <a:rPr lang="en-IN" sz="2800" b="1" dirty="0"/>
              <a:t> a)</a:t>
            </a:r>
          </a:p>
          <a:p>
            <a:pPr marL="0" indent="0">
              <a:buNone/>
            </a:pPr>
            <a:r>
              <a:rPr lang="en-IN" sz="2800" b="1" dirty="0"/>
              <a:t>  </a:t>
            </a:r>
            <a:r>
              <a:rPr lang="en-IN" sz="2800" b="1" dirty="0" smtClean="0"/>
              <a:t>{   </a:t>
            </a:r>
            <a:r>
              <a:rPr lang="en-IN" sz="2800" b="1" dirty="0" err="1"/>
              <a:t>cout</a:t>
            </a:r>
            <a:r>
              <a:rPr lang="en-IN" sz="2800" b="1" dirty="0"/>
              <a:t>&lt;&lt;”Calling default constructor</a:t>
            </a:r>
            <a:r>
              <a:rPr lang="en-IN" sz="2800" b="1" dirty="0" smtClean="0"/>
              <a:t>”; </a:t>
            </a:r>
            <a:r>
              <a:rPr lang="en-IN" sz="2800" b="1" dirty="0"/>
              <a:t>}</a:t>
            </a:r>
          </a:p>
          <a:p>
            <a:pPr marL="0" indent="0">
              <a:buNone/>
            </a:pPr>
            <a:r>
              <a:rPr lang="en-IN" sz="2800" b="1" dirty="0"/>
              <a:t>~()</a:t>
            </a:r>
          </a:p>
          <a:p>
            <a:pPr marL="0" indent="0">
              <a:buNone/>
            </a:pPr>
            <a:r>
              <a:rPr lang="en-IN" sz="2800" b="1" dirty="0" smtClean="0"/>
              <a:t>{    }  };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v</a:t>
            </a:r>
            <a:r>
              <a:rPr lang="en-IN" sz="2800" b="1" dirty="0" smtClean="0"/>
              <a:t>oid </a:t>
            </a:r>
            <a:r>
              <a:rPr lang="en-IN" sz="2800" b="1" dirty="0"/>
              <a:t>main()</a:t>
            </a:r>
          </a:p>
          <a:p>
            <a:pPr marL="0" indent="0">
              <a:buNone/>
            </a:pPr>
            <a:r>
              <a:rPr lang="en-IN" sz="2800" b="1" dirty="0"/>
              <a:t>{ stud </a:t>
            </a:r>
            <a:r>
              <a:rPr lang="en-IN" sz="2800" b="1" dirty="0" err="1"/>
              <a:t>st</a:t>
            </a:r>
            <a:r>
              <a:rPr lang="en-IN" sz="2800" b="1" dirty="0" smtClean="0"/>
              <a:t>;  }</a:t>
            </a:r>
            <a:endParaRPr lang="en-IN" sz="2800" b="1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56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Answer:</a:t>
            </a:r>
            <a:endParaRPr lang="en-IN" dirty="0"/>
          </a:p>
          <a:p>
            <a:r>
              <a:rPr lang="en-IN" b="1" dirty="0"/>
              <a:t> </a:t>
            </a:r>
            <a:r>
              <a:rPr lang="en-IN" b="1" dirty="0" err="1"/>
              <a:t>int</a:t>
            </a:r>
            <a:r>
              <a:rPr lang="en-IN" b="1" dirty="0"/>
              <a:t> age=15  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 Data member cannot be initialized within a class. Hence correct </a:t>
            </a:r>
            <a:r>
              <a:rPr lang="en-IN" b="1" dirty="0" err="1"/>
              <a:t>stmt</a:t>
            </a:r>
            <a:r>
              <a:rPr lang="en-IN" b="1" dirty="0"/>
              <a:t> is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		</a:t>
            </a:r>
            <a:r>
              <a:rPr lang="en-IN" b="1" dirty="0" err="1"/>
              <a:t>int</a:t>
            </a:r>
            <a:r>
              <a:rPr lang="en-IN" b="1" dirty="0"/>
              <a:t> age;</a:t>
            </a:r>
            <a:endParaRPr lang="en-IN" dirty="0"/>
          </a:p>
          <a:p>
            <a:r>
              <a:rPr lang="en-IN" b="1" dirty="0"/>
              <a:t>stud(</a:t>
            </a:r>
            <a:r>
              <a:rPr lang="en-IN" b="1" dirty="0" err="1"/>
              <a:t>int</a:t>
            </a:r>
            <a:r>
              <a:rPr lang="en-IN" b="1" dirty="0"/>
              <a:t> a) 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 </a:t>
            </a:r>
            <a:r>
              <a:rPr lang="en-IN" b="1" dirty="0" smtClean="0"/>
              <a:t>constructor </a:t>
            </a:r>
            <a:r>
              <a:rPr lang="en-IN" b="1" dirty="0"/>
              <a:t>will not have any </a:t>
            </a:r>
            <a:r>
              <a:rPr lang="en-IN" b="1" dirty="0" smtClean="0"/>
              <a:t>return type</a:t>
            </a:r>
          </a:p>
          <a:p>
            <a:r>
              <a:rPr lang="en-IN" b="1" dirty="0"/>
              <a:t> </a:t>
            </a:r>
            <a:r>
              <a:rPr lang="en-IN" b="1" dirty="0" smtClean="0"/>
              <a:t>age =a;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~()  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 Name of the </a:t>
            </a:r>
            <a:r>
              <a:rPr lang="en-IN" b="1" dirty="0" smtClean="0"/>
              <a:t>class </a:t>
            </a:r>
            <a:r>
              <a:rPr lang="en-IN" b="1" dirty="0"/>
              <a:t>is missing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 	~stud()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     	     {    </a:t>
            </a:r>
            <a:r>
              <a:rPr lang="en-IN" b="1" dirty="0" smtClean="0"/>
              <a:t>}</a:t>
            </a:r>
          </a:p>
          <a:p>
            <a:r>
              <a:rPr lang="en-IN" b="1" dirty="0" smtClean="0"/>
              <a:t>stud a(10);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constructor is a special member function whose task is to initialize the objects of its class.</a:t>
            </a:r>
          </a:p>
          <a:p>
            <a:endParaRPr lang="en-US" dirty="0" smtClean="0"/>
          </a:p>
          <a:p>
            <a:r>
              <a:rPr lang="en-US" dirty="0" smtClean="0"/>
              <a:t>This member function name must be the same as the class name.</a:t>
            </a:r>
          </a:p>
          <a:p>
            <a:endParaRPr lang="en-US" dirty="0" smtClean="0"/>
          </a:p>
          <a:p>
            <a:r>
              <a:rPr lang="en-US" dirty="0" smtClean="0"/>
              <a:t>The constructor is executed whenever an object of its associated class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/>
            <a:r>
              <a:rPr lang="en-IN" sz="3200" b="1" dirty="0"/>
              <a:t>Answer the questions (i) and (ii) after going through the following class: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IN" b="1" dirty="0" smtClean="0"/>
              <a:t>class </a:t>
            </a:r>
            <a:r>
              <a:rPr lang="en-IN" b="1" dirty="0"/>
              <a:t>mammal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{ 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public:   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char category[20];    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mammal( char </a:t>
            </a:r>
            <a:r>
              <a:rPr lang="en-IN" b="1" dirty="0" err="1"/>
              <a:t>xname</a:t>
            </a:r>
            <a:r>
              <a:rPr lang="en-IN" b="1" dirty="0"/>
              <a:t>[])               </a:t>
            </a:r>
            <a:r>
              <a:rPr lang="en-IN" b="1" dirty="0" smtClean="0"/>
              <a:t>    </a:t>
            </a:r>
            <a:r>
              <a:rPr lang="en-IN" b="1" dirty="0"/>
              <a:t>	</a:t>
            </a:r>
            <a:r>
              <a:rPr lang="en-IN" b="1" dirty="0" smtClean="0"/>
              <a:t>//function1   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{             </a:t>
            </a:r>
            <a:r>
              <a:rPr lang="en-IN" b="1" dirty="0" err="1"/>
              <a:t>strcpy</a:t>
            </a:r>
            <a:r>
              <a:rPr lang="en-IN" b="1" dirty="0"/>
              <a:t>(category, </a:t>
            </a:r>
            <a:r>
              <a:rPr lang="en-IN" b="1" dirty="0" err="1"/>
              <a:t>xname</a:t>
            </a:r>
            <a:r>
              <a:rPr lang="en-IN" b="1" smtClean="0"/>
              <a:t>);        </a:t>
            </a:r>
            <a:r>
              <a:rPr lang="en-IN" b="1" dirty="0"/>
              <a:t>}                           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mammal(mammal &amp;t);                   	</a:t>
            </a:r>
            <a:r>
              <a:rPr lang="en-IN" b="1" dirty="0" smtClean="0"/>
              <a:t>//function2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};  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b="1" dirty="0" smtClean="0"/>
              <a:t>1. Create </a:t>
            </a:r>
            <a:r>
              <a:rPr lang="en-IN" b="1" dirty="0"/>
              <a:t>an object, such that it </a:t>
            </a:r>
            <a:r>
              <a:rPr lang="en-IN" b="1" dirty="0" smtClean="0"/>
              <a:t>invokes function1</a:t>
            </a:r>
            <a:r>
              <a:rPr lang="en-IN" b="1" dirty="0"/>
              <a:t>.</a:t>
            </a:r>
            <a:endParaRPr lang="en-IN" dirty="0"/>
          </a:p>
          <a:p>
            <a:pPr marL="0" lv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2. Write </a:t>
            </a:r>
            <a:r>
              <a:rPr lang="en-IN" b="1" dirty="0"/>
              <a:t>complete definition for function2.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5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06"/>
            <a:ext cx="8229600" cy="684909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IN" b="1" dirty="0"/>
              <a:t>Answer the questions (i) and (ii) after going through the following class :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class Seminar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Time;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public: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Seminar()			 //Function 1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{ Time=30;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cout</a:t>
            </a:r>
            <a:r>
              <a:rPr lang="en-IN" b="1" dirty="0"/>
              <a:t>&lt;&lt;"Seminar starts now"&lt;&lt;end1;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}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void </a:t>
            </a:r>
            <a:r>
              <a:rPr lang="en-IN" b="1" dirty="0"/>
              <a:t>Lecture()			 //Function 2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{ </a:t>
            </a:r>
            <a:r>
              <a:rPr lang="en-IN" b="1" dirty="0" err="1"/>
              <a:t>cout</a:t>
            </a:r>
            <a:r>
              <a:rPr lang="en-IN" b="1" dirty="0"/>
              <a:t>&lt;&lt;"Lectures in the seminar on"&lt;&lt;end1; }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Seminar(</a:t>
            </a:r>
            <a:r>
              <a:rPr lang="en-IN" b="1" dirty="0" err="1"/>
              <a:t>int</a:t>
            </a:r>
            <a:r>
              <a:rPr lang="en-IN" b="1" dirty="0"/>
              <a:t> Duration) 		//Function 3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{ Time=</a:t>
            </a:r>
            <a:r>
              <a:rPr lang="en-IN" b="1" dirty="0" err="1"/>
              <a:t>Duration;cout</a:t>
            </a:r>
            <a:r>
              <a:rPr lang="en-IN" b="1" dirty="0"/>
              <a:t>&lt;&lt;"Seminar starts now"&lt;&lt;end1; }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~Seminar()     		</a:t>
            </a:r>
            <a:r>
              <a:rPr lang="en-IN" b="1" dirty="0" smtClean="0"/>
              <a:t>		//</a:t>
            </a:r>
            <a:r>
              <a:rPr lang="en-IN" b="1" dirty="0"/>
              <a:t>Function 4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{ </a:t>
            </a:r>
            <a:r>
              <a:rPr lang="en-IN" b="1" dirty="0" err="1"/>
              <a:t>cout</a:t>
            </a:r>
            <a:r>
              <a:rPr lang="en-IN" b="1" dirty="0"/>
              <a:t>&lt;&lt;"Thanks"&lt;&lt;end1; }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};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4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b="1" dirty="0" smtClean="0"/>
              <a:t>1. In </a:t>
            </a:r>
            <a:r>
              <a:rPr lang="en-IN" b="1" dirty="0"/>
              <a:t>Object Oriented Programming, what is Function 4 referred as and when does it get invoked/called? </a:t>
            </a:r>
            <a:endParaRPr lang="en-IN" dirty="0"/>
          </a:p>
          <a:p>
            <a:pPr marL="0" lvl="0" indent="0">
              <a:buNone/>
            </a:pPr>
            <a:r>
              <a:rPr lang="en-IN" b="1" smtClean="0"/>
              <a:t>2. In </a:t>
            </a:r>
            <a:r>
              <a:rPr lang="en-IN" b="1" dirty="0"/>
              <a:t>Object Oriented Programming, which concept is illustrated by Function 1 and Function 3 together? Write an example illustrating the calls for these functions.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1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//A constructor is declared and defined as follows:</a:t>
            </a:r>
          </a:p>
          <a:p>
            <a:pPr marL="400050" lvl="1" indent="0">
              <a:buNone/>
            </a:pPr>
            <a:r>
              <a:rPr lang="en-US" sz="3400" b="1" dirty="0" smtClean="0"/>
              <a:t>class sample</a:t>
            </a:r>
          </a:p>
          <a:p>
            <a:pPr marL="400050" lvl="1" indent="0">
              <a:buNone/>
            </a:pPr>
            <a:r>
              <a:rPr lang="en-US" sz="3400" b="1" dirty="0" smtClean="0"/>
              <a:t>{ </a:t>
            </a:r>
          </a:p>
          <a:p>
            <a:pPr marL="400050" lvl="1" indent="0">
              <a:buNone/>
            </a:pPr>
            <a:r>
              <a:rPr lang="en-US" sz="3400" b="1" dirty="0" smtClean="0"/>
              <a:t>     public:</a:t>
            </a:r>
          </a:p>
          <a:p>
            <a:pPr marL="400050" lvl="1" indent="0">
              <a:buNone/>
            </a:pPr>
            <a:r>
              <a:rPr lang="en-US" sz="3400" b="1" dirty="0" smtClean="0"/>
              <a:t>     float pi; </a:t>
            </a:r>
          </a:p>
          <a:p>
            <a:pPr marL="400050" lvl="1" indent="0">
              <a:buNone/>
            </a:pPr>
            <a:r>
              <a:rPr lang="en-US" sz="3400" b="1" dirty="0" smtClean="0"/>
              <a:t>     sample( );</a:t>
            </a:r>
            <a:endParaRPr lang="en-US" sz="3400" b="1" dirty="0"/>
          </a:p>
          <a:p>
            <a:pPr marL="400050" lvl="1" indent="0">
              <a:buNone/>
            </a:pPr>
            <a:r>
              <a:rPr lang="en-US" sz="3400" b="1" dirty="0" smtClean="0"/>
              <a:t>};</a:t>
            </a:r>
          </a:p>
          <a:p>
            <a:pPr marL="400050" lvl="1" indent="0">
              <a:buNone/>
            </a:pPr>
            <a:endParaRPr lang="en-US" sz="3400" b="1" dirty="0"/>
          </a:p>
          <a:p>
            <a:pPr marL="400050" lvl="1" indent="0">
              <a:buNone/>
            </a:pPr>
            <a:r>
              <a:rPr lang="en-US" sz="3400" b="1" dirty="0" smtClean="0"/>
              <a:t>sample :: sample( )</a:t>
            </a:r>
          </a:p>
          <a:p>
            <a:pPr marL="400050" lvl="1" indent="0">
              <a:buNone/>
            </a:pPr>
            <a:r>
              <a:rPr lang="en-US" sz="3400" b="1" dirty="0" smtClean="0"/>
              <a:t>{ </a:t>
            </a:r>
          </a:p>
          <a:p>
            <a:pPr marL="400050" lvl="1" indent="0">
              <a:buNone/>
            </a:pPr>
            <a:r>
              <a:rPr lang="en-US" sz="3400" b="1" dirty="0" smtClean="0"/>
              <a:t>     pi=3.14;</a:t>
            </a:r>
          </a:p>
          <a:p>
            <a:pPr marL="400050" lvl="1" indent="0">
              <a:buNone/>
            </a:pPr>
            <a:r>
              <a:rPr lang="en-US" sz="3400" b="1" dirty="0" smtClean="0"/>
              <a:t>}</a:t>
            </a:r>
          </a:p>
          <a:p>
            <a:pPr marL="400050" lvl="1" indent="0">
              <a:buNone/>
            </a:pPr>
            <a:endParaRPr lang="en-US" sz="3400" b="1" dirty="0"/>
          </a:p>
          <a:p>
            <a:pPr marL="400050" lvl="1" indent="0">
              <a:buNone/>
            </a:pPr>
            <a:r>
              <a:rPr lang="en-US" sz="3400" b="1" dirty="0"/>
              <a:t>v</a:t>
            </a:r>
            <a:r>
              <a:rPr lang="en-US" sz="3400" b="1" dirty="0" smtClean="0"/>
              <a:t>oid main( )</a:t>
            </a:r>
          </a:p>
          <a:p>
            <a:pPr marL="400050" lvl="1" indent="0">
              <a:buNone/>
            </a:pPr>
            <a:r>
              <a:rPr lang="en-US" sz="3400" b="1" dirty="0" smtClean="0"/>
              <a:t>{</a:t>
            </a:r>
          </a:p>
          <a:p>
            <a:pPr marL="400050" lvl="1" indent="0">
              <a:buNone/>
            </a:pPr>
            <a:r>
              <a:rPr lang="en-US" sz="3400" b="1" dirty="0" smtClean="0"/>
              <a:t>     sample s;</a:t>
            </a:r>
          </a:p>
          <a:p>
            <a:pPr marL="400050" lvl="1" indent="0">
              <a:buNone/>
            </a:pPr>
            <a:r>
              <a:rPr lang="en-US" sz="3400" b="1" dirty="0"/>
              <a:t> </a:t>
            </a:r>
            <a:r>
              <a:rPr lang="en-US" sz="3400" b="1" dirty="0" smtClean="0"/>
              <a:t>    cout&lt;&lt;</a:t>
            </a:r>
            <a:r>
              <a:rPr lang="en-US" sz="3400" b="1" dirty="0" err="1" smtClean="0"/>
              <a:t>s.pi</a:t>
            </a:r>
            <a:r>
              <a:rPr lang="en-US" sz="3400" b="1" dirty="0" smtClean="0"/>
              <a:t>;</a:t>
            </a:r>
            <a:endParaRPr lang="en-US" sz="3400" b="1" dirty="0"/>
          </a:p>
          <a:p>
            <a:pPr marL="400050" lvl="1" indent="0">
              <a:buNone/>
            </a:pPr>
            <a:r>
              <a:rPr lang="en-US" sz="3400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It creates the object s and also initialize the data member pi to 3.14.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5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There is no need to call the constructor function. This would be very convenient, if there are large number of objects.</a:t>
            </a:r>
          </a:p>
          <a:p>
            <a:endParaRPr lang="en-US" dirty="0" smtClean="0"/>
          </a:p>
          <a:p>
            <a:r>
              <a:rPr lang="en-US" dirty="0" smtClean="0"/>
              <a:t>A constructor with no parameter is called the </a:t>
            </a:r>
            <a:r>
              <a:rPr lang="en-US" b="1" i="1" dirty="0" smtClean="0"/>
              <a:t>default constructor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If no such constructor is defined, then the </a:t>
            </a:r>
            <a:r>
              <a:rPr lang="en-US" dirty="0" err="1" smtClean="0"/>
              <a:t>c++</a:t>
            </a:r>
            <a:r>
              <a:rPr lang="en-US" dirty="0" smtClean="0"/>
              <a:t> compiler supplies a default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Special Characteristics of Constructors:</a:t>
            </a:r>
          </a:p>
          <a:p>
            <a:r>
              <a:rPr lang="en-US" dirty="0" smtClean="0"/>
              <a:t>They should be declared in the public section.</a:t>
            </a:r>
          </a:p>
          <a:p>
            <a:r>
              <a:rPr lang="en-US" dirty="0" smtClean="0"/>
              <a:t>They are called automatically when the objects are created.</a:t>
            </a:r>
          </a:p>
          <a:p>
            <a:r>
              <a:rPr lang="en-US" dirty="0" smtClean="0"/>
              <a:t>They do not have any return type.</a:t>
            </a:r>
          </a:p>
          <a:p>
            <a:r>
              <a:rPr lang="en-US" dirty="0" smtClean="0"/>
              <a:t>They can have default arguments.</a:t>
            </a:r>
          </a:p>
          <a:p>
            <a:r>
              <a:rPr lang="en-US" dirty="0" smtClean="0"/>
              <a:t>We cannot refer their address.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They cannot be inherited, so a derived class can call the base class constructor.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Constructors cannot be virtual.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Types of constructor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Default constructor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Empty constructor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Parameterized constructor (with implicit call)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Parameterized constructor (with explicit call)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Constructor with default argument.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Copy Constructor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Multiple constructors in a class(constructor Overloading).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Dynamic initialization of objects.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2819400" cy="5897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Default constructor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Addition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40005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pPr marL="40005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z;</a:t>
            </a:r>
          </a:p>
          <a:p>
            <a:pPr marL="40005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Addition();</a:t>
            </a:r>
          </a:p>
          <a:p>
            <a:pPr marL="40005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f_get</a:t>
            </a:r>
            <a:r>
              <a:rPr lang="en-US" dirty="0" smtClean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f_cal</a:t>
            </a:r>
            <a:r>
              <a:rPr lang="en-US" dirty="0" smtClean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f_disp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138545"/>
            <a:ext cx="2819400" cy="5897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Addition::Addition( )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x=y=z=5;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void Addition::</a:t>
            </a:r>
            <a:r>
              <a:rPr lang="en-US" dirty="0" err="1" smtClean="0"/>
              <a:t>f_get</a:t>
            </a:r>
            <a:r>
              <a:rPr lang="en-US" dirty="0" smtClean="0"/>
              <a:t>( 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cout&lt;&lt;"Enter 3 No"&lt;&lt;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&gt;&gt;x&gt;&gt;y&gt;&gt;z;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void Addition::</a:t>
            </a:r>
            <a:r>
              <a:rPr lang="en-US" dirty="0" err="1" smtClean="0"/>
              <a:t>f_cal</a:t>
            </a:r>
            <a:r>
              <a:rPr lang="en-US" dirty="0" smtClean="0"/>
              <a:t>( 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res=</a:t>
            </a:r>
            <a:r>
              <a:rPr lang="en-US" dirty="0" err="1" smtClean="0"/>
              <a:t>x+y+z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152400"/>
            <a:ext cx="3048000" cy="5897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void Addition::</a:t>
            </a:r>
            <a:r>
              <a:rPr lang="en-US" dirty="0" err="1" smtClean="0"/>
              <a:t>f_disp</a:t>
            </a:r>
            <a:r>
              <a:rPr lang="en-US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cout&lt;&lt;"x="&lt;&lt;x&lt;&lt;"\t"&lt;&lt;"y="&lt;&lt;y&lt;&lt;"\t"&lt;&lt;“z=”&lt;&lt;z;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Addition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Obj.f_disp</a:t>
            </a:r>
            <a:r>
              <a:rPr lang="en-US" dirty="0" smtClean="0"/>
              <a:t>( 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4191000" cy="5897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computer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sz="2800" dirty="0" smtClean="0"/>
              <a:t>char name[10];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RAM;</a:t>
            </a:r>
          </a:p>
          <a:p>
            <a:pPr marL="0" indent="0">
              <a:buNone/>
            </a:pPr>
            <a:r>
              <a:rPr lang="en-US" sz="2800" dirty="0" smtClean="0"/>
              <a:t>public:</a:t>
            </a:r>
          </a:p>
          <a:p>
            <a:pPr marL="0" indent="0">
              <a:buNone/>
            </a:pPr>
            <a:r>
              <a:rPr lang="en-US" b="1" dirty="0" smtClean="0"/>
              <a:t>computer()</a:t>
            </a:r>
          </a:p>
          <a:p>
            <a:pPr marL="0" indent="0">
              <a:buNone/>
            </a:pPr>
            <a:r>
              <a:rPr lang="en-US" b="1" dirty="0" smtClean="0"/>
              <a:t>{ </a:t>
            </a:r>
            <a:r>
              <a:rPr lang="en-US" b="1" dirty="0" err="1" smtClean="0"/>
              <a:t>strcpy</a:t>
            </a:r>
            <a:r>
              <a:rPr lang="en-US" b="1" dirty="0" smtClean="0"/>
              <a:t>(</a:t>
            </a:r>
            <a:r>
              <a:rPr lang="en-US" b="1" dirty="0" err="1" smtClean="0"/>
              <a:t>name,”DELL</a:t>
            </a:r>
            <a:r>
              <a:rPr lang="en-US" b="1" dirty="0" smtClean="0"/>
              <a:t>”);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RAM=4; }</a:t>
            </a:r>
          </a:p>
          <a:p>
            <a:pPr marL="0" indent="0">
              <a:buNone/>
            </a:pPr>
            <a:r>
              <a:rPr lang="en-US" b="1" dirty="0" smtClean="0"/>
              <a:t>computer(char a[],</a:t>
            </a:r>
            <a:r>
              <a:rPr lang="en-US" b="1" dirty="0" err="1" smtClean="0"/>
              <a:t>int</a:t>
            </a:r>
            <a:r>
              <a:rPr lang="en-US" b="1" dirty="0" smtClean="0"/>
              <a:t> r)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 err="1" smtClean="0"/>
              <a:t>strcpy</a:t>
            </a:r>
            <a:r>
              <a:rPr lang="en-US" b="1" dirty="0" smtClean="0"/>
              <a:t>(</a:t>
            </a:r>
            <a:r>
              <a:rPr lang="en-US" b="1" dirty="0" err="1" smtClean="0"/>
              <a:t>name,a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RAM=r; </a:t>
            </a:r>
            <a:r>
              <a:rPr lang="en-US" b="1" dirty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52400"/>
            <a:ext cx="4724400" cy="5897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void display()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&lt;&lt;name&lt;&lt;RAM;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}d;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sz="3300" b="1" dirty="0" smtClean="0"/>
              <a:t>voi</a:t>
            </a:r>
            <a:r>
              <a:rPr lang="en-US" sz="4000" b="1" dirty="0" smtClean="0"/>
              <a:t>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b="1" dirty="0" smtClean="0"/>
              <a:t>computer a;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b="1" dirty="0" smtClean="0"/>
              <a:t>computer c (“Lenovo”,8);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b="1" dirty="0" err="1" smtClean="0"/>
              <a:t>a.display</a:t>
            </a:r>
            <a:r>
              <a:rPr lang="en-US" sz="40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b="1" dirty="0" smtClean="0"/>
              <a:t>//</a:t>
            </a:r>
            <a:r>
              <a:rPr lang="en-US" sz="4000" b="1" dirty="0" err="1" smtClean="0"/>
              <a:t>b.display</a:t>
            </a:r>
            <a:r>
              <a:rPr lang="en-US" sz="40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b="1" dirty="0" err="1" smtClean="0"/>
              <a:t>c.display</a:t>
            </a:r>
            <a:r>
              <a:rPr lang="en-US" sz="40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1404</Words>
  <Application>Microsoft Office PowerPoint</Application>
  <PresentationFormat>On-screen Show (4:3)</PresentationFormat>
  <Paragraphs>312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Constructors</vt:lpstr>
      <vt:lpstr>Constructor</vt:lpstr>
      <vt:lpstr>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constructor</vt:lpstr>
      <vt:lpstr>PowerPoint Presentation</vt:lpstr>
      <vt:lpstr>Parameterized constructor</vt:lpstr>
      <vt:lpstr>How to call parameterized constructor</vt:lpstr>
      <vt:lpstr>PowerPoint Presentation</vt:lpstr>
      <vt:lpstr>Copy constructor</vt:lpstr>
      <vt:lpstr>PowerPoint Presentation</vt:lpstr>
      <vt:lpstr>When is a copy constructor called?</vt:lpstr>
      <vt:lpstr>Order of Constructor Invocation</vt:lpstr>
      <vt:lpstr>Dynamic initialization of objects</vt:lpstr>
      <vt:lpstr>DESTRUCTORS</vt:lpstr>
      <vt:lpstr>PowerPoint Presentation</vt:lpstr>
      <vt:lpstr>PowerPoint Presentation</vt:lpstr>
      <vt:lpstr>Need of destructors</vt:lpstr>
      <vt:lpstr>Characteristics of Destructor</vt:lpstr>
      <vt:lpstr>Observe the code and explain the order of invocation of constructor</vt:lpstr>
      <vt:lpstr>PowerPoint Presentation</vt:lpstr>
      <vt:lpstr>PowerPoint Presentation</vt:lpstr>
      <vt:lpstr>Answer the questions (i) and (ii) after going through the following class: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</dc:title>
  <dc:creator>jrlab37</dc:creator>
  <cp:lastModifiedBy>Babi</cp:lastModifiedBy>
  <cp:revision>52</cp:revision>
  <dcterms:created xsi:type="dcterms:W3CDTF">2015-03-02T04:27:49Z</dcterms:created>
  <dcterms:modified xsi:type="dcterms:W3CDTF">2019-03-08T06:41:19Z</dcterms:modified>
</cp:coreProperties>
</file>