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87" r:id="rId3"/>
    <p:sldId id="257" r:id="rId4"/>
    <p:sldId id="258" r:id="rId5"/>
    <p:sldId id="259" r:id="rId6"/>
    <p:sldId id="288" r:id="rId7"/>
    <p:sldId id="260" r:id="rId8"/>
    <p:sldId id="261" r:id="rId9"/>
    <p:sldId id="262" r:id="rId10"/>
    <p:sldId id="263" r:id="rId11"/>
    <p:sldId id="269" r:id="rId12"/>
    <p:sldId id="264" r:id="rId13"/>
    <p:sldId id="265" r:id="rId14"/>
    <p:sldId id="266" r:id="rId15"/>
    <p:sldId id="268" r:id="rId16"/>
    <p:sldId id="270" r:id="rId17"/>
    <p:sldId id="271" r:id="rId18"/>
    <p:sldId id="278" r:id="rId19"/>
    <p:sldId id="279" r:id="rId20"/>
    <p:sldId id="280" r:id="rId21"/>
    <p:sldId id="281" r:id="rId22"/>
    <p:sldId id="282" r:id="rId23"/>
    <p:sldId id="283" r:id="rId24"/>
    <p:sldId id="272" r:id="rId25"/>
    <p:sldId id="273" r:id="rId26"/>
    <p:sldId id="274" r:id="rId27"/>
    <p:sldId id="275" r:id="rId28"/>
    <p:sldId id="276" r:id="rId29"/>
    <p:sldId id="277"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vo" initials="Rahul"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8-08T17:27:45.966" idx="2">
    <p:pos x="10" y="10"/>
    <p:text>Created by
	Rahul Kumar Patwari (233)
Under the sencere guidance of
	Mr. Praveen.
	Computer Teacher,
	Sainik School, Gopalganj.</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08-08T17:27:50.326" idx="3">
    <p:pos x="10" y="10"/>
    <p:text>Created by
	Rahul Kumar Patwari (233)
Under the sencere guidance of
	Mr. Praveen.
	Computer Teacher,
	Sainik School, Gopalganj.</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70203B-664D-4D78-B161-F608A8459321}" type="datetimeFigureOut">
              <a:rPr lang="en-IN" smtClean="0"/>
              <a:t>20-01-2017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C5640D-C994-41EF-BCC2-89EFF1DBAFF5}" type="slidenum">
              <a:rPr lang="en-IN" smtClean="0"/>
              <a:t>‹#›</a:t>
            </a:fld>
            <a:endParaRPr lang="en-IN"/>
          </a:p>
        </p:txBody>
      </p:sp>
    </p:spTree>
    <p:extLst>
      <p:ext uri="{BB962C8B-B14F-4D97-AF65-F5344CB8AC3E}">
        <p14:creationId xmlns:p14="http://schemas.microsoft.com/office/powerpoint/2010/main" val="44283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7C5640D-C994-41EF-BCC2-89EFF1DBAFF5}" type="slidenum">
              <a:rPr lang="en-IN" smtClean="0"/>
              <a:t>13</a:t>
            </a:fld>
            <a:endParaRPr lang="en-IN"/>
          </a:p>
        </p:txBody>
      </p:sp>
    </p:spTree>
    <p:extLst>
      <p:ext uri="{BB962C8B-B14F-4D97-AF65-F5344CB8AC3E}">
        <p14:creationId xmlns:p14="http://schemas.microsoft.com/office/powerpoint/2010/main" val="3636170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fld id="{5D44A2D1-EF0F-4BCA-97F4-B2855EF1B63E}" type="slidenum">
              <a:rPr lang="en-US" sz="1200">
                <a:solidFill>
                  <a:schemeClr val="tx1"/>
                </a:solidFill>
                <a:latin typeface="Arial" charset="0"/>
              </a:rPr>
              <a:pPr eaLnBrk="1" hangingPunct="1"/>
              <a:t>18</a:t>
            </a:fld>
            <a:endParaRPr lang="en-US" sz="1200">
              <a:solidFill>
                <a:schemeClr val="tx1"/>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fld id="{4338FCEF-3293-4BB1-A086-37FADBA58EE7}" type="slidenum">
              <a:rPr lang="en-US" sz="1200">
                <a:solidFill>
                  <a:schemeClr val="tx1"/>
                </a:solidFill>
                <a:latin typeface="Arial" charset="0"/>
              </a:rPr>
              <a:pPr eaLnBrk="1" hangingPunct="1"/>
              <a:t>19</a:t>
            </a:fld>
            <a:endParaRPr lang="en-US" sz="1200">
              <a:solidFill>
                <a:schemeClr val="tx1"/>
              </a:solidFill>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fld id="{8EB98FDA-115E-445B-9594-532A0EFF5BD9}" type="slidenum">
              <a:rPr lang="en-US" sz="1200">
                <a:solidFill>
                  <a:schemeClr val="tx1"/>
                </a:solidFill>
                <a:latin typeface="Arial" charset="0"/>
              </a:rPr>
              <a:pPr eaLnBrk="1" hangingPunct="1"/>
              <a:t>20</a:t>
            </a:fld>
            <a:endParaRPr lang="en-US" sz="1200">
              <a:solidFill>
                <a:schemeClr val="tx1"/>
              </a:solidFill>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fld id="{C219A3EE-4624-4A3A-A22F-D3C357D47C0E}" type="slidenum">
              <a:rPr lang="en-US" sz="1200">
                <a:solidFill>
                  <a:schemeClr val="tx1"/>
                </a:solidFill>
                <a:latin typeface="Arial" charset="0"/>
              </a:rPr>
              <a:pPr eaLnBrk="1" hangingPunct="1"/>
              <a:t>21</a:t>
            </a:fld>
            <a:endParaRPr lang="en-US" sz="1200">
              <a:solidFill>
                <a:schemeClr val="tx1"/>
              </a:solidFill>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fld id="{07C6318C-8C07-4764-AEE7-C721F2D1DC73}" type="slidenum">
              <a:rPr lang="en-US" sz="1200">
                <a:solidFill>
                  <a:schemeClr val="tx1"/>
                </a:solidFill>
                <a:latin typeface="Arial" charset="0"/>
              </a:rPr>
              <a:pPr eaLnBrk="1" hangingPunct="1"/>
              <a:t>22</a:t>
            </a:fld>
            <a:endParaRPr lang="en-US" sz="1200">
              <a:solidFill>
                <a:schemeClr val="tx1"/>
              </a:solidFill>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fld id="{D4B8634E-2EA6-440D-B698-B845EE0773BA}" type="slidenum">
              <a:rPr lang="en-US" sz="1200">
                <a:solidFill>
                  <a:schemeClr val="tx1"/>
                </a:solidFill>
                <a:latin typeface="Arial" charset="0"/>
              </a:rPr>
              <a:pPr eaLnBrk="1" hangingPunct="1"/>
              <a:t>23</a:t>
            </a:fld>
            <a:endParaRPr lang="en-US" sz="1200">
              <a:solidFill>
                <a:schemeClr val="tx1"/>
              </a:solidFill>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B18BF7-7B9C-4833-AD83-35CEF173A638}" type="datetimeFigureOut">
              <a:rPr lang="en-IN" smtClean="0"/>
              <a:t>20-01-2017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FAB6CDC-1291-478F-A325-1F521A3746D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B18BF7-7B9C-4833-AD83-35CEF173A638}" type="datetimeFigureOut">
              <a:rPr lang="en-IN" smtClean="0"/>
              <a:t>20-01-2017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B6CDC-1291-478F-A325-1F521A3746D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B18BF7-7B9C-4833-AD83-35CEF173A638}" type="datetimeFigureOut">
              <a:rPr lang="en-IN" smtClean="0"/>
              <a:t>20-01-2017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B6CDC-1291-478F-A325-1F521A3746D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B18BF7-7B9C-4833-AD83-35CEF173A638}" type="datetimeFigureOut">
              <a:rPr lang="en-IN" smtClean="0"/>
              <a:t>20-01-2017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B6CDC-1291-478F-A325-1F521A3746D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B18BF7-7B9C-4833-AD83-35CEF173A638}" type="datetimeFigureOut">
              <a:rPr lang="en-IN" smtClean="0"/>
              <a:t>20-01-2017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B6CDC-1291-478F-A325-1F521A3746D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B18BF7-7B9C-4833-AD83-35CEF173A638}" type="datetimeFigureOut">
              <a:rPr lang="en-IN" smtClean="0"/>
              <a:t>20-01-2017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B6CDC-1291-478F-A325-1F521A3746D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B18BF7-7B9C-4833-AD83-35CEF173A638}" type="datetimeFigureOut">
              <a:rPr lang="en-IN" smtClean="0"/>
              <a:t>20-01-2017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AB6CDC-1291-478F-A325-1F521A3746D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B18BF7-7B9C-4833-AD83-35CEF173A638}" type="datetimeFigureOut">
              <a:rPr lang="en-IN" smtClean="0"/>
              <a:t>20-01-2017</a:t>
            </a:fld>
            <a:endParaRPr lang="en-IN"/>
          </a:p>
        </p:txBody>
      </p:sp>
      <p:sp>
        <p:nvSpPr>
          <p:cNvPr id="8" name="Slide Number Placeholder 7"/>
          <p:cNvSpPr>
            <a:spLocks noGrp="1"/>
          </p:cNvSpPr>
          <p:nvPr>
            <p:ph type="sldNum" sz="quarter" idx="11"/>
          </p:nvPr>
        </p:nvSpPr>
        <p:spPr/>
        <p:txBody>
          <a:bodyPr/>
          <a:lstStyle/>
          <a:p>
            <a:fld id="{EFAB6CDC-1291-478F-A325-1F521A3746D6}"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18BF7-7B9C-4833-AD83-35CEF173A638}" type="datetimeFigureOut">
              <a:rPr lang="en-IN" smtClean="0"/>
              <a:t>20-01-2017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AB6CDC-1291-478F-A325-1F521A3746D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B18BF7-7B9C-4833-AD83-35CEF173A638}" type="datetimeFigureOut">
              <a:rPr lang="en-IN" smtClean="0"/>
              <a:t>20-01-2017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EFAB6CDC-1291-478F-A325-1F521A3746D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6B18BF7-7B9C-4833-AD83-35CEF173A638}" type="datetimeFigureOut">
              <a:rPr lang="en-IN" smtClean="0"/>
              <a:t>20-01-2017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B6CDC-1291-478F-A325-1F521A3746D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B18BF7-7B9C-4833-AD83-35CEF173A638}" type="datetimeFigureOut">
              <a:rPr lang="en-IN" smtClean="0"/>
              <a:t>20-01-2017</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FAB6CDC-1291-478F-A325-1F521A3746D6}"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 OVERLOADING</a:t>
            </a:r>
            <a:endParaRPr lang="en-IN" dirty="0"/>
          </a:p>
        </p:txBody>
      </p:sp>
    </p:spTree>
    <p:extLst>
      <p:ext uri="{BB962C8B-B14F-4D97-AF65-F5344CB8AC3E}">
        <p14:creationId xmlns:p14="http://schemas.microsoft.com/office/powerpoint/2010/main" val="3603371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480720"/>
          </a:xfrm>
        </p:spPr>
        <p:txBody>
          <a:bodyPr>
            <a:normAutofit/>
          </a:bodyPr>
          <a:lstStyle/>
          <a:p>
            <a:r>
              <a:rPr lang="en-US" dirty="0" smtClean="0"/>
              <a:t>After declaring overloading function, you must define them separately</a:t>
            </a:r>
          </a:p>
          <a:p>
            <a:r>
              <a:rPr lang="en-US" dirty="0" smtClean="0"/>
              <a:t>void </a:t>
            </a:r>
            <a:r>
              <a:rPr lang="en-US" dirty="0" err="1" smtClean="0"/>
              <a:t>psqrt</a:t>
            </a:r>
            <a:r>
              <a:rPr lang="en-US" dirty="0" smtClean="0"/>
              <a:t>(</a:t>
            </a:r>
            <a:r>
              <a:rPr lang="en-US" dirty="0" err="1" smtClean="0"/>
              <a:t>int</a:t>
            </a:r>
            <a:r>
              <a:rPr lang="en-US" dirty="0"/>
              <a:t> </a:t>
            </a:r>
            <a:r>
              <a:rPr lang="en-US" dirty="0" smtClean="0"/>
              <a:t>a)</a:t>
            </a:r>
          </a:p>
          <a:p>
            <a:pPr marL="0" indent="0">
              <a:buNone/>
            </a:pPr>
            <a:r>
              <a:rPr lang="en-US" dirty="0"/>
              <a:t> </a:t>
            </a:r>
            <a:r>
              <a:rPr lang="en-US" dirty="0" smtClean="0"/>
              <a:t>{ </a:t>
            </a:r>
            <a:r>
              <a:rPr lang="en-US" dirty="0" err="1" smtClean="0"/>
              <a:t>cout</a:t>
            </a:r>
            <a:r>
              <a:rPr lang="en-US" dirty="0" smtClean="0"/>
              <a:t> &lt;&lt; a;}</a:t>
            </a:r>
          </a:p>
          <a:p>
            <a:r>
              <a:rPr lang="en-US" dirty="0" smtClean="0"/>
              <a:t>void </a:t>
            </a:r>
            <a:r>
              <a:rPr lang="en-US" dirty="0" err="1" smtClean="0"/>
              <a:t>psqrt</a:t>
            </a:r>
            <a:r>
              <a:rPr lang="en-US" dirty="0" smtClean="0"/>
              <a:t>( char c)</a:t>
            </a:r>
          </a:p>
          <a:p>
            <a:pPr marL="0" indent="0">
              <a:buNone/>
            </a:pPr>
            <a:r>
              <a:rPr lang="en-US" dirty="0" smtClean="0"/>
              <a:t>{ </a:t>
            </a:r>
            <a:r>
              <a:rPr lang="en-US" dirty="0" err="1" smtClean="0"/>
              <a:t>c++</a:t>
            </a:r>
            <a:r>
              <a:rPr lang="en-US" dirty="0" smtClean="0"/>
              <a:t> ; </a:t>
            </a:r>
            <a:r>
              <a:rPr lang="en-US" dirty="0" err="1" smtClean="0"/>
              <a:t>cout</a:t>
            </a:r>
            <a:r>
              <a:rPr lang="en-US" dirty="0" smtClean="0"/>
              <a:t>&lt;&lt;c; }</a:t>
            </a:r>
          </a:p>
          <a:p>
            <a:r>
              <a:rPr lang="en-US" dirty="0" smtClean="0"/>
              <a:t>void </a:t>
            </a:r>
            <a:r>
              <a:rPr lang="en-US" dirty="0" err="1" smtClean="0"/>
              <a:t>psqrt</a:t>
            </a:r>
            <a:r>
              <a:rPr lang="en-US" dirty="0" smtClean="0"/>
              <a:t>(float x)</a:t>
            </a:r>
          </a:p>
          <a:p>
            <a:pPr marL="0" indent="0">
              <a:buNone/>
            </a:pPr>
            <a:r>
              <a:rPr lang="en-US" dirty="0" smtClean="0"/>
              <a:t>{ x=x/10; </a:t>
            </a:r>
            <a:r>
              <a:rPr lang="en-US" dirty="0" err="1" smtClean="0"/>
              <a:t>cout</a:t>
            </a:r>
            <a:r>
              <a:rPr lang="en-US" dirty="0" smtClean="0"/>
              <a:t>&lt;&lt;x;}</a:t>
            </a:r>
          </a:p>
          <a:p>
            <a:r>
              <a:rPr lang="en-US" dirty="0" smtClean="0"/>
              <a:t>void </a:t>
            </a:r>
            <a:r>
              <a:rPr lang="en-US" dirty="0" err="1" smtClean="0"/>
              <a:t>psqrt</a:t>
            </a:r>
            <a:r>
              <a:rPr lang="en-US" dirty="0" smtClean="0"/>
              <a:t>(</a:t>
            </a:r>
            <a:r>
              <a:rPr lang="en-US" dirty="0" err="1" smtClean="0"/>
              <a:t>int</a:t>
            </a:r>
            <a:r>
              <a:rPr lang="en-US" dirty="0" smtClean="0"/>
              <a:t> x, float y)</a:t>
            </a:r>
          </a:p>
          <a:p>
            <a:pPr marL="0" indent="0">
              <a:buNone/>
            </a:pPr>
            <a:r>
              <a:rPr lang="en-US" dirty="0"/>
              <a:t> </a:t>
            </a:r>
            <a:r>
              <a:rPr lang="en-US" dirty="0" smtClean="0"/>
              <a:t>  { </a:t>
            </a:r>
            <a:r>
              <a:rPr lang="en-US" dirty="0" err="1" smtClean="0"/>
              <a:t>cout</a:t>
            </a:r>
            <a:r>
              <a:rPr lang="en-US" dirty="0" smtClean="0"/>
              <a:t>&lt;&lt; x &lt;&lt;“  “&lt;&lt;y;}</a:t>
            </a:r>
            <a:endParaRPr lang="en-IN" dirty="0"/>
          </a:p>
        </p:txBody>
      </p:sp>
    </p:spTree>
    <p:extLst>
      <p:ext uri="{BB962C8B-B14F-4D97-AF65-F5344CB8AC3E}">
        <p14:creationId xmlns:p14="http://schemas.microsoft.com/office/powerpoint/2010/main" val="112537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lstStyle/>
          <a:p>
            <a:r>
              <a:rPr lang="en-US" dirty="0" smtClean="0"/>
              <a:t>Calling overloaded functions</a:t>
            </a:r>
            <a:endParaRPr lang="en-IN" dirty="0"/>
          </a:p>
        </p:txBody>
      </p:sp>
      <p:sp>
        <p:nvSpPr>
          <p:cNvPr id="3" name="Content Placeholder 2"/>
          <p:cNvSpPr>
            <a:spLocks noGrp="1"/>
          </p:cNvSpPr>
          <p:nvPr>
            <p:ph idx="1"/>
          </p:nvPr>
        </p:nvSpPr>
        <p:spPr>
          <a:xfrm>
            <a:off x="467544" y="1052736"/>
            <a:ext cx="8229600" cy="4525963"/>
          </a:xfrm>
        </p:spPr>
        <p:txBody>
          <a:bodyPr/>
          <a:lstStyle/>
          <a:p>
            <a:r>
              <a:rPr lang="en-US" dirty="0" smtClean="0"/>
              <a:t>Write the function call for </a:t>
            </a:r>
          </a:p>
          <a:p>
            <a:r>
              <a:rPr lang="en-US" dirty="0" smtClean="0"/>
              <a:t>F1</a:t>
            </a:r>
          </a:p>
          <a:p>
            <a:r>
              <a:rPr lang="en-US" dirty="0" smtClean="0"/>
              <a:t>F2</a:t>
            </a:r>
          </a:p>
          <a:p>
            <a:r>
              <a:rPr lang="en-US" dirty="0" smtClean="0"/>
              <a:t>F3</a:t>
            </a:r>
          </a:p>
          <a:p>
            <a:r>
              <a:rPr lang="en-US" dirty="0" smtClean="0"/>
              <a:t>F4</a:t>
            </a:r>
            <a:endParaRPr lang="en-IN" dirty="0"/>
          </a:p>
        </p:txBody>
      </p:sp>
    </p:spTree>
    <p:extLst>
      <p:ext uri="{BB962C8B-B14F-4D97-AF65-F5344CB8AC3E}">
        <p14:creationId xmlns:p14="http://schemas.microsoft.com/office/powerpoint/2010/main" val="1091131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7856"/>
            <a:ext cx="8229600" cy="6192688"/>
          </a:xfrm>
        </p:spPr>
        <p:txBody>
          <a:bodyPr>
            <a:noAutofit/>
          </a:bodyPr>
          <a:lstStyle/>
          <a:p>
            <a:pPr marL="0" indent="0">
              <a:buNone/>
            </a:pPr>
            <a:r>
              <a:rPr lang="en-US" sz="3600" dirty="0" smtClean="0"/>
              <a:t>When a function name is declared more than once in the program, the compiler will determine the second declaration as follows:</a:t>
            </a:r>
          </a:p>
          <a:p>
            <a:pPr marL="514350" indent="-514350">
              <a:buAutoNum type="arabicPeriod"/>
            </a:pPr>
            <a:r>
              <a:rPr lang="en-US" sz="3600" dirty="0" smtClean="0"/>
              <a:t>If the signature of the second function matches the first function, then the second one is treated as the re-declaration of the first one.</a:t>
            </a:r>
          </a:p>
          <a:p>
            <a:pPr marL="514350" indent="-514350">
              <a:buAutoNum type="arabicPeriod"/>
            </a:pPr>
            <a:r>
              <a:rPr lang="en-US" sz="3600" dirty="0" smtClean="0"/>
              <a:t>If the signature of the two function match but the return type differ, the second is treated as error.</a:t>
            </a:r>
            <a:endParaRPr lang="en-IN" sz="3600" dirty="0"/>
          </a:p>
        </p:txBody>
      </p:sp>
    </p:spTree>
    <p:extLst>
      <p:ext uri="{BB962C8B-B14F-4D97-AF65-F5344CB8AC3E}">
        <p14:creationId xmlns:p14="http://schemas.microsoft.com/office/powerpoint/2010/main" val="2675697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lstStyle/>
          <a:p>
            <a:r>
              <a:rPr lang="en-US" dirty="0" smtClean="0"/>
              <a:t>For </a:t>
            </a:r>
            <a:r>
              <a:rPr lang="en-US" dirty="0" err="1" smtClean="0"/>
              <a:t>eg</a:t>
            </a:r>
            <a:r>
              <a:rPr lang="en-US" dirty="0" smtClean="0"/>
              <a:t>:</a:t>
            </a:r>
          </a:p>
          <a:p>
            <a:pPr marL="0" indent="0">
              <a:buNone/>
            </a:pPr>
            <a:r>
              <a:rPr lang="en-US" dirty="0"/>
              <a:t> </a:t>
            </a:r>
            <a:r>
              <a:rPr lang="en-US" dirty="0" smtClean="0"/>
              <a:t>float square( float f);</a:t>
            </a:r>
          </a:p>
          <a:p>
            <a:pPr marL="0" indent="0">
              <a:buNone/>
            </a:pPr>
            <a:r>
              <a:rPr lang="en-US" dirty="0"/>
              <a:t> </a:t>
            </a:r>
            <a:r>
              <a:rPr lang="en-US" dirty="0" smtClean="0"/>
              <a:t>double square(float f); // error</a:t>
            </a:r>
          </a:p>
          <a:p>
            <a:pPr marL="0" indent="0">
              <a:buNone/>
            </a:pPr>
            <a:endParaRPr lang="en-IN" dirty="0"/>
          </a:p>
        </p:txBody>
      </p:sp>
    </p:spTree>
    <p:extLst>
      <p:ext uri="{BB962C8B-B14F-4D97-AF65-F5344CB8AC3E}">
        <p14:creationId xmlns:p14="http://schemas.microsoft.com/office/powerpoint/2010/main" val="3044414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29600" cy="6525344"/>
          </a:xfrm>
        </p:spPr>
        <p:txBody>
          <a:bodyPr>
            <a:normAutofit/>
          </a:bodyPr>
          <a:lstStyle/>
          <a:p>
            <a:r>
              <a:rPr lang="en-US" sz="3200" dirty="0" smtClean="0"/>
              <a:t>Functions with the same signature and same name but different return types are not allowed in </a:t>
            </a:r>
            <a:r>
              <a:rPr lang="en-US" sz="3200" dirty="0" err="1" smtClean="0"/>
              <a:t>c++</a:t>
            </a:r>
            <a:r>
              <a:rPr lang="en-US" sz="3200" dirty="0" smtClean="0"/>
              <a:t>. Different return type is allowed only if argument list is different.</a:t>
            </a:r>
          </a:p>
          <a:p>
            <a:pPr marL="0" indent="0">
              <a:buNone/>
            </a:pPr>
            <a:r>
              <a:rPr lang="en-US" sz="3200" dirty="0" smtClean="0"/>
              <a:t>  float  square( float f);</a:t>
            </a:r>
          </a:p>
          <a:p>
            <a:pPr marL="0" indent="0">
              <a:buNone/>
            </a:pPr>
            <a:r>
              <a:rPr lang="en-US" sz="3200" dirty="0"/>
              <a:t> </a:t>
            </a:r>
            <a:r>
              <a:rPr lang="en-US" sz="3200" dirty="0" smtClean="0"/>
              <a:t> </a:t>
            </a:r>
            <a:r>
              <a:rPr lang="en-US" sz="3200" dirty="0" err="1" smtClean="0"/>
              <a:t>int</a:t>
            </a:r>
            <a:r>
              <a:rPr lang="en-US" sz="3200" dirty="0" smtClean="0"/>
              <a:t>  square( double x);</a:t>
            </a:r>
          </a:p>
          <a:p>
            <a:pPr marL="0" indent="0">
              <a:buNone/>
            </a:pPr>
            <a:endParaRPr lang="en-US" sz="3200" dirty="0" smtClean="0"/>
          </a:p>
          <a:p>
            <a:r>
              <a:rPr lang="en-US" sz="3200" dirty="0" smtClean="0"/>
              <a:t>If the signatures of the two functions differ in either the number or type of their arguments, then the two functions are considered to be overloaded. </a:t>
            </a:r>
            <a:endParaRPr lang="en-US" sz="3200" dirty="0"/>
          </a:p>
        </p:txBody>
      </p:sp>
    </p:spTree>
    <p:extLst>
      <p:ext uri="{BB962C8B-B14F-4D97-AF65-F5344CB8AC3E}">
        <p14:creationId xmlns:p14="http://schemas.microsoft.com/office/powerpoint/2010/main" val="1697007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Restrictions on overloaded functions</a:t>
            </a:r>
            <a:endParaRPr lang="en-IN" dirty="0"/>
          </a:p>
        </p:txBody>
      </p:sp>
      <p:sp>
        <p:nvSpPr>
          <p:cNvPr id="3" name="Content Placeholder 2"/>
          <p:cNvSpPr>
            <a:spLocks noGrp="1"/>
          </p:cNvSpPr>
          <p:nvPr>
            <p:ph idx="1"/>
          </p:nvPr>
        </p:nvSpPr>
        <p:spPr>
          <a:xfrm>
            <a:off x="107504" y="1052736"/>
            <a:ext cx="8820472" cy="5400600"/>
          </a:xfrm>
        </p:spPr>
        <p:txBody>
          <a:bodyPr>
            <a:normAutofit/>
          </a:bodyPr>
          <a:lstStyle/>
          <a:p>
            <a:pPr marL="514350" indent="-514350">
              <a:buAutoNum type="arabicPeriod"/>
            </a:pPr>
            <a:r>
              <a:rPr lang="en-US" sz="3200" dirty="0" smtClean="0"/>
              <a:t>Any 2 functions in set of overloaded functions must have different argument list.</a:t>
            </a:r>
          </a:p>
          <a:p>
            <a:pPr marL="514350" indent="-514350">
              <a:buAutoNum type="arabicPeriod"/>
            </a:pPr>
            <a:r>
              <a:rPr lang="en-US" sz="3200" dirty="0" smtClean="0"/>
              <a:t>Overloaded functions with same argument list, but different return type is an error</a:t>
            </a:r>
          </a:p>
          <a:p>
            <a:pPr marL="514350" indent="-514350">
              <a:buAutoNum type="arabicPeriod"/>
            </a:pPr>
            <a:r>
              <a:rPr lang="en-US" sz="3200" dirty="0" err="1" smtClean="0"/>
              <a:t>typedef</a:t>
            </a:r>
            <a:r>
              <a:rPr lang="en-US" sz="3200" dirty="0" smtClean="0"/>
              <a:t> declaration do not define new type, they only introduce synonyms for the existing types.  They do not affect overloading.</a:t>
            </a:r>
            <a:endParaRPr lang="en-IN" sz="3200" dirty="0"/>
          </a:p>
        </p:txBody>
      </p:sp>
    </p:spTree>
    <p:extLst>
      <p:ext uri="{BB962C8B-B14F-4D97-AF65-F5344CB8AC3E}">
        <p14:creationId xmlns:p14="http://schemas.microsoft.com/office/powerpoint/2010/main" val="1358619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71400"/>
            <a:ext cx="8229600" cy="1143000"/>
          </a:xfrm>
        </p:spPr>
        <p:txBody>
          <a:bodyPr/>
          <a:lstStyle/>
          <a:p>
            <a:r>
              <a:rPr lang="en-US" dirty="0" smtClean="0"/>
              <a:t>POLYMORPHISM</a:t>
            </a:r>
            <a:endParaRPr lang="en-IN" dirty="0"/>
          </a:p>
        </p:txBody>
      </p:sp>
      <p:sp>
        <p:nvSpPr>
          <p:cNvPr id="3" name="Content Placeholder 2"/>
          <p:cNvSpPr>
            <a:spLocks noGrp="1"/>
          </p:cNvSpPr>
          <p:nvPr>
            <p:ph idx="1"/>
          </p:nvPr>
        </p:nvSpPr>
        <p:spPr>
          <a:xfrm>
            <a:off x="467544" y="1052736"/>
            <a:ext cx="8229600" cy="5472608"/>
          </a:xfrm>
        </p:spPr>
        <p:txBody>
          <a:bodyPr>
            <a:normAutofit lnSpcReduction="10000"/>
          </a:bodyPr>
          <a:lstStyle/>
          <a:p>
            <a:r>
              <a:rPr lang="en-US" dirty="0" smtClean="0"/>
              <a:t>Function overloading implements polymorphism in an Object oriented language. </a:t>
            </a:r>
          </a:p>
          <a:p>
            <a:endParaRPr lang="en-US" dirty="0" smtClean="0"/>
          </a:p>
          <a:p>
            <a:r>
              <a:rPr lang="en-US" dirty="0" smtClean="0"/>
              <a:t>That is the ability of an object to behave differently in different circumstances , which is implemented through function overloading.</a:t>
            </a:r>
          </a:p>
          <a:p>
            <a:pPr marL="36576" indent="0">
              <a:buNone/>
            </a:pPr>
            <a:endParaRPr lang="en-US" dirty="0" smtClean="0"/>
          </a:p>
          <a:p>
            <a:r>
              <a:rPr lang="en-US" dirty="0" smtClean="0"/>
              <a:t>Function overloading reduces number of comparisons in a program and thereby makes the program run faster.</a:t>
            </a:r>
            <a:endParaRPr lang="en-IN" dirty="0"/>
          </a:p>
        </p:txBody>
      </p:sp>
    </p:spTree>
    <p:extLst>
      <p:ext uri="{BB962C8B-B14F-4D97-AF65-F5344CB8AC3E}">
        <p14:creationId xmlns:p14="http://schemas.microsoft.com/office/powerpoint/2010/main" val="589626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67600" cy="1143000"/>
          </a:xfrm>
        </p:spPr>
        <p:txBody>
          <a:bodyPr>
            <a:normAutofit fontScale="90000"/>
          </a:bodyPr>
          <a:lstStyle/>
          <a:p>
            <a:r>
              <a:rPr lang="en-US" dirty="0" smtClean="0"/>
              <a:t>STEPS INVOVLED IN FINDING THE EXACT MATCH</a:t>
            </a:r>
            <a:endParaRPr lang="en-IN" dirty="0"/>
          </a:p>
        </p:txBody>
      </p:sp>
      <p:sp>
        <p:nvSpPr>
          <p:cNvPr id="3" name="Content Placeholder 2"/>
          <p:cNvSpPr>
            <a:spLocks noGrp="1"/>
          </p:cNvSpPr>
          <p:nvPr>
            <p:ph idx="1"/>
          </p:nvPr>
        </p:nvSpPr>
        <p:spPr>
          <a:xfrm>
            <a:off x="395536" y="1268760"/>
            <a:ext cx="7467600" cy="5257800"/>
          </a:xfrm>
        </p:spPr>
        <p:txBody>
          <a:bodyPr>
            <a:normAutofit/>
          </a:bodyPr>
          <a:lstStyle/>
          <a:p>
            <a:pPr marL="0" indent="0">
              <a:buNone/>
            </a:pPr>
            <a:r>
              <a:rPr lang="en-US" dirty="0" smtClean="0"/>
              <a:t>There are three possible cases, a function call may result in :</a:t>
            </a:r>
          </a:p>
          <a:p>
            <a:pPr marL="0" indent="0">
              <a:buNone/>
            </a:pPr>
            <a:r>
              <a:rPr lang="en-US" dirty="0"/>
              <a:t> </a:t>
            </a:r>
            <a:r>
              <a:rPr lang="en-US" dirty="0" smtClean="0"/>
              <a:t>1. A match : A match is found in the function call</a:t>
            </a:r>
            <a:r>
              <a:rPr lang="en-IN" dirty="0" smtClean="0"/>
              <a:t>.</a:t>
            </a:r>
          </a:p>
          <a:p>
            <a:pPr marL="0" indent="0">
              <a:buNone/>
            </a:pPr>
            <a:r>
              <a:rPr lang="en-US" dirty="0" smtClean="0"/>
              <a:t>2. No match : No match is found for the function call. Match can be found through promotion</a:t>
            </a:r>
          </a:p>
          <a:p>
            <a:pPr marL="0" indent="0">
              <a:buNone/>
            </a:pPr>
            <a:r>
              <a:rPr lang="en-US" dirty="0" err="1" smtClean="0"/>
              <a:t>ie</a:t>
            </a:r>
            <a:r>
              <a:rPr lang="en-US" dirty="0" smtClean="0"/>
              <a:t> conversion of char to </a:t>
            </a:r>
            <a:r>
              <a:rPr lang="en-US" dirty="0" err="1" smtClean="0"/>
              <a:t>int</a:t>
            </a:r>
            <a:r>
              <a:rPr lang="en-US" dirty="0" smtClean="0"/>
              <a:t>, </a:t>
            </a:r>
            <a:r>
              <a:rPr lang="en-US" dirty="0" err="1" smtClean="0"/>
              <a:t>int</a:t>
            </a:r>
            <a:r>
              <a:rPr lang="en-US" dirty="0" smtClean="0"/>
              <a:t> to float.</a:t>
            </a:r>
          </a:p>
          <a:p>
            <a:pPr marL="0" indent="0">
              <a:buNone/>
            </a:pPr>
            <a:r>
              <a:rPr lang="en-US" dirty="0" smtClean="0"/>
              <a:t>3. Ambiguous match : More than one function match</a:t>
            </a:r>
          </a:p>
        </p:txBody>
      </p:sp>
    </p:spTree>
    <p:extLst>
      <p:ext uri="{BB962C8B-B14F-4D97-AF65-F5344CB8AC3E}">
        <p14:creationId xmlns:p14="http://schemas.microsoft.com/office/powerpoint/2010/main" val="265832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fontScale="90000"/>
          </a:bodyPr>
          <a:lstStyle/>
          <a:p>
            <a:pPr marL="838200" indent="-838200" eaLnBrk="1" hangingPunct="1">
              <a:buClr>
                <a:srgbClr val="FFFF66"/>
              </a:buClr>
              <a:buFontTx/>
              <a:buAutoNum type="arabicPeriod"/>
            </a:pPr>
            <a:r>
              <a:rPr lang="en-US" sz="3600" b="1" dirty="0" smtClean="0">
                <a:latin typeface="Arial Black" pitchFamily="34" charset="0"/>
              </a:rPr>
              <a:t>Search for an Exact Match</a:t>
            </a:r>
          </a:p>
        </p:txBody>
      </p:sp>
      <p:sp>
        <p:nvSpPr>
          <p:cNvPr id="17412" name="Rectangle 3"/>
          <p:cNvSpPr>
            <a:spLocks noGrp="1" noChangeArrowheads="1"/>
          </p:cNvSpPr>
          <p:nvPr>
            <p:ph idx="1"/>
          </p:nvPr>
        </p:nvSpPr>
        <p:spPr>
          <a:xfrm>
            <a:off x="304800" y="1646238"/>
            <a:ext cx="8229600" cy="4525962"/>
          </a:xfrm>
        </p:spPr>
        <p:txBody>
          <a:bodyPr/>
          <a:lstStyle/>
          <a:p>
            <a:pPr algn="just" eaLnBrk="1" hangingPunct="1">
              <a:lnSpc>
                <a:spcPct val="90000"/>
              </a:lnSpc>
              <a:buFontTx/>
              <a:buNone/>
            </a:pPr>
            <a:r>
              <a:rPr lang="en-US" sz="2800" dirty="0" smtClean="0">
                <a:latin typeface="Book Antiqua" pitchFamily="18" charset="0"/>
              </a:rPr>
              <a:t>If the type of the actual argument exactly matches the type of one defined instance, the compiler invokes that particular instance. For example,</a:t>
            </a:r>
          </a:p>
          <a:p>
            <a:pPr algn="just" eaLnBrk="1" hangingPunct="1">
              <a:lnSpc>
                <a:spcPct val="90000"/>
              </a:lnSpc>
              <a:buFontTx/>
              <a:buNone/>
            </a:pPr>
            <a:endParaRPr lang="en-US" sz="2800" dirty="0" smtClean="0">
              <a:latin typeface="Book Antiqua" pitchFamily="18" charset="0"/>
            </a:endParaRPr>
          </a:p>
          <a:p>
            <a:pPr algn="just" eaLnBrk="1" hangingPunct="1">
              <a:lnSpc>
                <a:spcPct val="90000"/>
              </a:lnSpc>
              <a:buFontTx/>
              <a:buNone/>
            </a:pPr>
            <a:r>
              <a:rPr lang="en-US" sz="2800" i="1" dirty="0" smtClean="0">
                <a:latin typeface="Book Antiqua" pitchFamily="18" charset="0"/>
              </a:rPr>
              <a:t>	void </a:t>
            </a:r>
            <a:r>
              <a:rPr lang="en-US" sz="2800" dirty="0" smtClean="0">
                <a:latin typeface="Book Antiqua" pitchFamily="18" charset="0"/>
              </a:rPr>
              <a:t>fun(</a:t>
            </a:r>
            <a:r>
              <a:rPr lang="en-US" sz="2800" dirty="0" err="1" smtClean="0">
                <a:latin typeface="Book Antiqua" pitchFamily="18" charset="0"/>
              </a:rPr>
              <a:t>int</a:t>
            </a:r>
            <a:r>
              <a:rPr lang="en-US" sz="2800" dirty="0" smtClean="0">
                <a:latin typeface="Book Antiqua" pitchFamily="18" charset="0"/>
              </a:rPr>
              <a:t>);</a:t>
            </a:r>
          </a:p>
          <a:p>
            <a:pPr algn="just" eaLnBrk="1" hangingPunct="1">
              <a:lnSpc>
                <a:spcPct val="90000"/>
              </a:lnSpc>
              <a:buFontTx/>
              <a:buNone/>
            </a:pPr>
            <a:r>
              <a:rPr lang="en-US" sz="2800" dirty="0" smtClean="0">
                <a:latin typeface="Book Antiqua" pitchFamily="18" charset="0"/>
              </a:rPr>
              <a:t>	</a:t>
            </a:r>
            <a:r>
              <a:rPr lang="en-US" sz="2800" i="1" dirty="0" smtClean="0">
                <a:latin typeface="Book Antiqua" pitchFamily="18" charset="0"/>
              </a:rPr>
              <a:t>void</a:t>
            </a:r>
            <a:r>
              <a:rPr lang="en-US" sz="2800" dirty="0" smtClean="0">
                <a:latin typeface="Book Antiqua" pitchFamily="18" charset="0"/>
              </a:rPr>
              <a:t> fun(double);</a:t>
            </a:r>
          </a:p>
          <a:p>
            <a:pPr algn="just" eaLnBrk="1" hangingPunct="1">
              <a:lnSpc>
                <a:spcPct val="90000"/>
              </a:lnSpc>
              <a:buFontTx/>
              <a:buNone/>
            </a:pPr>
            <a:r>
              <a:rPr lang="en-US" sz="2800" dirty="0" smtClean="0">
                <a:latin typeface="Book Antiqua" pitchFamily="18" charset="0"/>
              </a:rPr>
              <a:t>	fun(0);</a:t>
            </a:r>
          </a:p>
          <a:p>
            <a:pPr algn="just" eaLnBrk="1" hangingPunct="1">
              <a:lnSpc>
                <a:spcPct val="90000"/>
              </a:lnSpc>
              <a:buFontTx/>
              <a:buNone/>
            </a:pPr>
            <a:endParaRPr lang="en-US" sz="2800" dirty="0" smtClean="0">
              <a:latin typeface="Book Antiqua" pitchFamily="18" charset="0"/>
            </a:endParaRPr>
          </a:p>
          <a:p>
            <a:pPr algn="just" eaLnBrk="1" hangingPunct="1">
              <a:lnSpc>
                <a:spcPct val="90000"/>
              </a:lnSpc>
              <a:buFontTx/>
              <a:buNone/>
            </a:pPr>
            <a:r>
              <a:rPr lang="en-US" sz="2800" b="1" dirty="0" smtClean="0">
                <a:latin typeface="Book Antiqua" pitchFamily="18" charset="0"/>
              </a:rPr>
              <a:t>0 </a:t>
            </a:r>
            <a:r>
              <a:rPr lang="en-US" sz="2800" dirty="0" smtClean="0">
                <a:latin typeface="Book Antiqua" pitchFamily="18" charset="0"/>
              </a:rPr>
              <a:t>(zero) is of type </a:t>
            </a:r>
            <a:r>
              <a:rPr lang="en-US" sz="2800" b="1" dirty="0" err="1" smtClean="0">
                <a:latin typeface="Book Antiqua" pitchFamily="18" charset="0"/>
              </a:rPr>
              <a:t>int</a:t>
            </a:r>
            <a:r>
              <a:rPr lang="en-US" sz="2800" b="1" dirty="0" smtClean="0">
                <a:latin typeface="Book Antiqua" pitchFamily="18" charset="0"/>
              </a:rPr>
              <a:t> </a:t>
            </a:r>
            <a:r>
              <a:rPr lang="en-US" sz="2800" dirty="0" smtClean="0">
                <a:latin typeface="Book Antiqua" pitchFamily="18" charset="0"/>
              </a:rPr>
              <a:t>, thus the call exactly matches </a:t>
            </a:r>
            <a:r>
              <a:rPr lang="en-US" sz="2800" b="1" dirty="0" smtClean="0">
                <a:latin typeface="Book Antiqua" pitchFamily="18" charset="0"/>
              </a:rPr>
              <a:t>fun(</a:t>
            </a:r>
            <a:r>
              <a:rPr lang="en-US" sz="2800" b="1" dirty="0" err="1" smtClean="0">
                <a:latin typeface="Book Antiqua" pitchFamily="18" charset="0"/>
              </a:rPr>
              <a:t>int</a:t>
            </a:r>
            <a:r>
              <a:rPr lang="en-US" sz="2800" b="1" dirty="0" smtClean="0">
                <a:latin typeface="Book Antiqua" pitchFamily="18" charset="0"/>
              </a:rPr>
              <a:t>).</a:t>
            </a:r>
          </a:p>
        </p:txBody>
      </p:sp>
      <p:sp>
        <p:nvSpPr>
          <p:cNvPr id="17413" name="Text Box 4"/>
          <p:cNvSpPr txBox="1">
            <a:spLocks noChangeArrowheads="1"/>
          </p:cNvSpPr>
          <p:nvPr/>
        </p:nvSpPr>
        <p:spPr bwMode="auto">
          <a:xfrm>
            <a:off x="4724400" y="3322638"/>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spcBef>
                <a:spcPct val="50000"/>
              </a:spcBef>
            </a:pPr>
            <a:r>
              <a:rPr lang="en-US" sz="2400"/>
              <a:t>//overloaded functions</a:t>
            </a:r>
          </a:p>
        </p:txBody>
      </p:sp>
      <p:sp>
        <p:nvSpPr>
          <p:cNvPr id="17414" name="Text Box 6"/>
          <p:cNvSpPr txBox="1">
            <a:spLocks noChangeArrowheads="1"/>
          </p:cNvSpPr>
          <p:nvPr/>
        </p:nvSpPr>
        <p:spPr bwMode="auto">
          <a:xfrm>
            <a:off x="3810000" y="4389438"/>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spcBef>
                <a:spcPct val="50000"/>
              </a:spcBef>
            </a:pPr>
            <a:r>
              <a:rPr lang="en-US" sz="2400"/>
              <a:t>//exactly match. Matches afunc(int)</a:t>
            </a:r>
          </a:p>
        </p:txBody>
      </p:sp>
    </p:spTree>
    <p:extLst>
      <p:ext uri="{BB962C8B-B14F-4D97-AF65-F5344CB8AC3E}">
        <p14:creationId xmlns:p14="http://schemas.microsoft.com/office/powerpoint/2010/main" val="560736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52400" y="274638"/>
            <a:ext cx="8991600" cy="1143000"/>
          </a:xfrm>
        </p:spPr>
        <p:txBody>
          <a:bodyPr/>
          <a:lstStyle/>
          <a:p>
            <a:pPr marL="838200" indent="-838200" eaLnBrk="1" hangingPunct="1"/>
            <a:r>
              <a:rPr lang="en-US" sz="4000" dirty="0" smtClean="0">
                <a:latin typeface="Arial Black" pitchFamily="34" charset="0"/>
              </a:rPr>
              <a:t>2. A match through promotion</a:t>
            </a:r>
          </a:p>
        </p:txBody>
      </p:sp>
      <p:sp>
        <p:nvSpPr>
          <p:cNvPr id="18436" name="Rectangle 3"/>
          <p:cNvSpPr>
            <a:spLocks noGrp="1" noChangeArrowheads="1"/>
          </p:cNvSpPr>
          <p:nvPr>
            <p:ph idx="1"/>
          </p:nvPr>
        </p:nvSpPr>
        <p:spPr/>
        <p:txBody>
          <a:bodyPr/>
          <a:lstStyle/>
          <a:p>
            <a:pPr algn="just" eaLnBrk="1" hangingPunct="1">
              <a:buFontTx/>
              <a:buNone/>
            </a:pPr>
            <a:r>
              <a:rPr lang="en-US" sz="2800" dirty="0" smtClean="0">
                <a:latin typeface="Book Antiqua" pitchFamily="18" charset="0"/>
              </a:rPr>
              <a:t>If no exact match is found, an attempt is made to achieve a match through promotion of the actual argument.</a:t>
            </a:r>
          </a:p>
          <a:p>
            <a:pPr algn="just" eaLnBrk="1" hangingPunct="1">
              <a:buFontTx/>
              <a:buNone/>
            </a:pPr>
            <a:r>
              <a:rPr lang="en-US" sz="2800" dirty="0" smtClean="0">
                <a:latin typeface="Book Antiqua" pitchFamily="18" charset="0"/>
              </a:rPr>
              <a:t>Recall that the conversion of integer types </a:t>
            </a:r>
            <a:r>
              <a:rPr lang="en-US" sz="2800" b="1" dirty="0" smtClean="0">
                <a:latin typeface="Book Antiqua" pitchFamily="18" charset="0"/>
              </a:rPr>
              <a:t>(char, short </a:t>
            </a:r>
            <a:r>
              <a:rPr lang="en-US" sz="2800" b="1" dirty="0" err="1" smtClean="0">
                <a:latin typeface="Book Antiqua" pitchFamily="18" charset="0"/>
              </a:rPr>
              <a:t>int</a:t>
            </a:r>
            <a:r>
              <a:rPr lang="en-US" sz="2800" b="1" dirty="0" smtClean="0">
                <a:latin typeface="Book Antiqua" pitchFamily="18" charset="0"/>
              </a:rPr>
              <a:t>)</a:t>
            </a:r>
            <a:r>
              <a:rPr lang="en-US" sz="2800" dirty="0" smtClean="0">
                <a:latin typeface="Book Antiqua" pitchFamily="18" charset="0"/>
              </a:rPr>
              <a:t> into </a:t>
            </a:r>
            <a:r>
              <a:rPr lang="en-US" sz="2800" b="1" dirty="0" err="1" smtClean="0">
                <a:latin typeface="Book Antiqua" pitchFamily="18" charset="0"/>
              </a:rPr>
              <a:t>int</a:t>
            </a:r>
            <a:r>
              <a:rPr lang="en-US" sz="2800" dirty="0" smtClean="0">
                <a:latin typeface="Book Antiqua" pitchFamily="18" charset="0"/>
              </a:rPr>
              <a:t> (if all values of the type can be represented by </a:t>
            </a:r>
            <a:r>
              <a:rPr lang="en-US" sz="2800" b="1" dirty="0" err="1" smtClean="0">
                <a:latin typeface="Book Antiqua" pitchFamily="18" charset="0"/>
              </a:rPr>
              <a:t>int</a:t>
            </a:r>
            <a:r>
              <a:rPr lang="en-US" sz="2800" dirty="0" smtClean="0">
                <a:latin typeface="Book Antiqua" pitchFamily="18" charset="0"/>
              </a:rPr>
              <a:t>) or into </a:t>
            </a:r>
            <a:r>
              <a:rPr lang="en-US" sz="2800" b="1" dirty="0" smtClean="0">
                <a:latin typeface="Book Antiqua" pitchFamily="18" charset="0"/>
              </a:rPr>
              <a:t>unsigned </a:t>
            </a:r>
            <a:r>
              <a:rPr lang="en-US" sz="2800" b="1" dirty="0" err="1" smtClean="0">
                <a:latin typeface="Book Antiqua" pitchFamily="18" charset="0"/>
              </a:rPr>
              <a:t>int</a:t>
            </a:r>
            <a:r>
              <a:rPr lang="en-US" sz="2800" b="1" dirty="0" smtClean="0">
                <a:latin typeface="Book Antiqua" pitchFamily="18" charset="0"/>
              </a:rPr>
              <a:t> </a:t>
            </a:r>
            <a:r>
              <a:rPr lang="en-US" sz="2800" dirty="0" smtClean="0">
                <a:latin typeface="Book Antiqua" pitchFamily="18" charset="0"/>
              </a:rPr>
              <a:t>(if all values can’t be represented by </a:t>
            </a:r>
            <a:r>
              <a:rPr lang="en-US" sz="2800" b="1" dirty="0" err="1" smtClean="0">
                <a:latin typeface="Book Antiqua" pitchFamily="18" charset="0"/>
              </a:rPr>
              <a:t>int</a:t>
            </a:r>
            <a:r>
              <a:rPr lang="en-US" sz="2800" dirty="0" smtClean="0">
                <a:latin typeface="Book Antiqua" pitchFamily="18" charset="0"/>
              </a:rPr>
              <a:t>) is called </a:t>
            </a:r>
            <a:r>
              <a:rPr lang="en-US" sz="2800" i="1" dirty="0" smtClean="0">
                <a:latin typeface="Book Antiqua" pitchFamily="18" charset="0"/>
              </a:rPr>
              <a:t>integral promotion. </a:t>
            </a:r>
            <a:endParaRPr lang="en-US" sz="2800" dirty="0" smtClean="0">
              <a:latin typeface="Book Antiqua" pitchFamily="18" charset="0"/>
            </a:endParaRPr>
          </a:p>
          <a:p>
            <a:pPr algn="just" eaLnBrk="1" hangingPunct="1">
              <a:buFontTx/>
              <a:buNone/>
            </a:pPr>
            <a:endParaRPr lang="en-US" sz="2800" b="1" dirty="0" smtClean="0">
              <a:solidFill>
                <a:schemeClr val="bg1"/>
              </a:solidFill>
              <a:latin typeface="Book Antiqua" pitchFamily="18" charset="0"/>
            </a:endParaRPr>
          </a:p>
        </p:txBody>
      </p:sp>
    </p:spTree>
    <p:extLst>
      <p:ext uri="{BB962C8B-B14F-4D97-AF65-F5344CB8AC3E}">
        <p14:creationId xmlns:p14="http://schemas.microsoft.com/office/powerpoint/2010/main" val="3150608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36576" indent="0">
              <a:buNone/>
            </a:pPr>
            <a:r>
              <a:rPr lang="en-IN" dirty="0" smtClean="0"/>
              <a:t>Function 1:</a:t>
            </a:r>
          </a:p>
          <a:p>
            <a:pPr marL="36576" indent="0">
              <a:buNone/>
            </a:pPr>
            <a:r>
              <a:rPr lang="en-IN" dirty="0"/>
              <a:t> </a:t>
            </a:r>
            <a:r>
              <a:rPr lang="en-IN" dirty="0" smtClean="0"/>
              <a:t>void sum( );</a:t>
            </a:r>
          </a:p>
          <a:p>
            <a:pPr marL="36576" indent="0">
              <a:buNone/>
            </a:pPr>
            <a:endParaRPr lang="en-IN" dirty="0"/>
          </a:p>
          <a:p>
            <a:pPr marL="36576" indent="0">
              <a:buNone/>
            </a:pPr>
            <a:r>
              <a:rPr lang="en-IN" dirty="0"/>
              <a:t> </a:t>
            </a:r>
            <a:r>
              <a:rPr lang="en-IN" dirty="0" smtClean="0"/>
              <a:t>Function 2:</a:t>
            </a:r>
          </a:p>
          <a:p>
            <a:pPr marL="36576" indent="0">
              <a:buNone/>
            </a:pPr>
            <a:r>
              <a:rPr lang="en-IN" dirty="0"/>
              <a:t> </a:t>
            </a:r>
            <a:r>
              <a:rPr lang="en-IN" dirty="0" smtClean="0"/>
              <a:t> void sum( </a:t>
            </a:r>
            <a:r>
              <a:rPr lang="en-IN" dirty="0" err="1" smtClean="0"/>
              <a:t>int</a:t>
            </a:r>
            <a:r>
              <a:rPr lang="en-IN" dirty="0" smtClean="0"/>
              <a:t>);</a:t>
            </a:r>
          </a:p>
          <a:p>
            <a:pPr marL="36576" indent="0">
              <a:buNone/>
            </a:pPr>
            <a:endParaRPr lang="en-IN" dirty="0"/>
          </a:p>
        </p:txBody>
      </p:sp>
    </p:spTree>
    <p:extLst>
      <p:ext uri="{BB962C8B-B14F-4D97-AF65-F5344CB8AC3E}">
        <p14:creationId xmlns:p14="http://schemas.microsoft.com/office/powerpoint/2010/main" val="2499139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371600"/>
            <a:ext cx="8229600" cy="3048000"/>
          </a:xfrm>
        </p:spPr>
        <p:txBody>
          <a:bodyPr/>
          <a:lstStyle/>
          <a:p>
            <a:pPr algn="just" eaLnBrk="1" hangingPunct="1">
              <a:buFontTx/>
              <a:buNone/>
            </a:pPr>
            <a:r>
              <a:rPr lang="en-US" sz="2800" dirty="0" smtClean="0">
                <a:latin typeface="Book Antiqua" pitchFamily="18" charset="0"/>
              </a:rPr>
              <a:t>For example, consider the following code fragment:</a:t>
            </a:r>
          </a:p>
          <a:p>
            <a:pPr algn="just" eaLnBrk="1" hangingPunct="1">
              <a:buFontTx/>
              <a:buNone/>
            </a:pPr>
            <a:r>
              <a:rPr lang="en-US" sz="2800" dirty="0" smtClean="0">
                <a:latin typeface="Book Antiqua" pitchFamily="18" charset="0"/>
              </a:rPr>
              <a:t>	</a:t>
            </a:r>
            <a:r>
              <a:rPr lang="en-US" sz="2800" i="1" dirty="0" smtClean="0">
                <a:latin typeface="Book Antiqua" pitchFamily="18" charset="0"/>
              </a:rPr>
              <a:t>void</a:t>
            </a:r>
            <a:r>
              <a:rPr lang="en-US" sz="2800" dirty="0" smtClean="0">
                <a:latin typeface="Book Antiqua" pitchFamily="18" charset="0"/>
              </a:rPr>
              <a:t> fun (</a:t>
            </a:r>
            <a:r>
              <a:rPr lang="en-US" sz="2800" dirty="0" err="1" smtClean="0">
                <a:latin typeface="Book Antiqua" pitchFamily="18" charset="0"/>
              </a:rPr>
              <a:t>int</a:t>
            </a:r>
            <a:r>
              <a:rPr lang="en-US" sz="2800" dirty="0" smtClean="0">
                <a:latin typeface="Book Antiqua" pitchFamily="18" charset="0"/>
              </a:rPr>
              <a:t>);</a:t>
            </a:r>
          </a:p>
          <a:p>
            <a:pPr algn="just" eaLnBrk="1" hangingPunct="1">
              <a:buFontTx/>
              <a:buNone/>
            </a:pPr>
            <a:r>
              <a:rPr lang="en-US" sz="2800" dirty="0" smtClean="0">
                <a:latin typeface="Book Antiqua" pitchFamily="18" charset="0"/>
              </a:rPr>
              <a:t>	</a:t>
            </a:r>
            <a:r>
              <a:rPr lang="en-US" sz="2800" i="1" dirty="0" smtClean="0">
                <a:latin typeface="Book Antiqua" pitchFamily="18" charset="0"/>
              </a:rPr>
              <a:t>void</a:t>
            </a:r>
            <a:r>
              <a:rPr lang="en-US" sz="2800" dirty="0">
                <a:latin typeface="Book Antiqua" pitchFamily="18" charset="0"/>
              </a:rPr>
              <a:t> </a:t>
            </a:r>
            <a:r>
              <a:rPr lang="en-US" sz="2800" dirty="0" smtClean="0">
                <a:latin typeface="Book Antiqua" pitchFamily="18" charset="0"/>
              </a:rPr>
              <a:t>fun (float);</a:t>
            </a:r>
          </a:p>
          <a:p>
            <a:pPr algn="just" eaLnBrk="1" hangingPunct="1">
              <a:buFontTx/>
              <a:buNone/>
            </a:pPr>
            <a:r>
              <a:rPr lang="en-US" sz="2800" dirty="0" smtClean="0">
                <a:latin typeface="Book Antiqua" pitchFamily="18" charset="0"/>
              </a:rPr>
              <a:t>	fun (‘</a:t>
            </a:r>
            <a:r>
              <a:rPr lang="en-US" sz="2800" i="1" dirty="0" smtClean="0">
                <a:latin typeface="Book Antiqua" pitchFamily="18" charset="0"/>
              </a:rPr>
              <a:t>c</a:t>
            </a:r>
            <a:r>
              <a:rPr lang="en-US" sz="2800" dirty="0" smtClean="0">
                <a:latin typeface="Book Antiqua" pitchFamily="18" charset="0"/>
              </a:rPr>
              <a:t>’);</a:t>
            </a:r>
          </a:p>
        </p:txBody>
      </p:sp>
      <p:sp>
        <p:nvSpPr>
          <p:cNvPr id="19460" name="Text Box 5"/>
          <p:cNvSpPr txBox="1">
            <a:spLocks noChangeArrowheads="1"/>
          </p:cNvSpPr>
          <p:nvPr/>
        </p:nvSpPr>
        <p:spPr bwMode="auto">
          <a:xfrm>
            <a:off x="3886200" y="3352800"/>
            <a:ext cx="502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spcBef>
                <a:spcPct val="50000"/>
              </a:spcBef>
            </a:pPr>
            <a:r>
              <a:rPr lang="en-US" sz="2400">
                <a:latin typeface="FangSong" pitchFamily="49" charset="-122"/>
              </a:rPr>
              <a:t>//match through the promotion; matches afunc (int)</a:t>
            </a:r>
          </a:p>
        </p:txBody>
      </p:sp>
    </p:spTree>
    <p:extLst>
      <p:ext uri="{BB962C8B-B14F-4D97-AF65-F5344CB8AC3E}">
        <p14:creationId xmlns:p14="http://schemas.microsoft.com/office/powerpoint/2010/main" val="3098344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sz="4000" dirty="0" smtClean="0"/>
              <a:t>3. A match through application of standard C++ conversion rules</a:t>
            </a:r>
          </a:p>
        </p:txBody>
      </p:sp>
      <p:sp>
        <p:nvSpPr>
          <p:cNvPr id="20484" name="Rectangle 3"/>
          <p:cNvSpPr>
            <a:spLocks noGrp="1" noChangeArrowheads="1"/>
          </p:cNvSpPr>
          <p:nvPr>
            <p:ph idx="1"/>
          </p:nvPr>
        </p:nvSpPr>
        <p:spPr>
          <a:xfrm>
            <a:off x="457200" y="2027238"/>
            <a:ext cx="8229600" cy="4525962"/>
          </a:xfrm>
        </p:spPr>
        <p:txBody>
          <a:bodyPr/>
          <a:lstStyle/>
          <a:p>
            <a:pPr algn="just" eaLnBrk="1" hangingPunct="1">
              <a:buFontTx/>
              <a:buNone/>
            </a:pPr>
            <a:r>
              <a:rPr lang="en-US" sz="2800" dirty="0" smtClean="0">
                <a:latin typeface="Book Antiqua" pitchFamily="18" charset="0"/>
              </a:rPr>
              <a:t>If no exact match or match through a promotion is found, an attempt is made to achieve a match through a standard conversion of the actual argument. Consider the following example,</a:t>
            </a:r>
          </a:p>
          <a:p>
            <a:pPr algn="just" eaLnBrk="1" hangingPunct="1">
              <a:buFontTx/>
              <a:buNone/>
            </a:pPr>
            <a:r>
              <a:rPr lang="en-US" sz="2800" dirty="0" smtClean="0">
                <a:latin typeface="Book Antiqua" pitchFamily="18" charset="0"/>
              </a:rPr>
              <a:t>		</a:t>
            </a:r>
            <a:r>
              <a:rPr lang="en-US" sz="2400" i="1" dirty="0" smtClean="0">
                <a:latin typeface="FangSong" pitchFamily="49" charset="-122"/>
              </a:rPr>
              <a:t>void</a:t>
            </a:r>
            <a:r>
              <a:rPr lang="en-US" sz="2400" dirty="0" smtClean="0">
                <a:latin typeface="FangSong" pitchFamily="49" charset="-122"/>
              </a:rPr>
              <a:t> fun (char);</a:t>
            </a:r>
          </a:p>
          <a:p>
            <a:pPr algn="just" eaLnBrk="1" hangingPunct="1">
              <a:buFontTx/>
              <a:buNone/>
            </a:pPr>
            <a:r>
              <a:rPr lang="en-US" sz="2400" dirty="0" smtClean="0">
                <a:latin typeface="FangSong" pitchFamily="49" charset="-122"/>
              </a:rPr>
              <a:t>		</a:t>
            </a:r>
            <a:r>
              <a:rPr lang="en-US" sz="2400" i="1" dirty="0" smtClean="0">
                <a:latin typeface="FangSong" pitchFamily="49" charset="-122"/>
              </a:rPr>
              <a:t>void</a:t>
            </a:r>
            <a:r>
              <a:rPr lang="en-US" sz="2400" dirty="0" smtClean="0">
                <a:latin typeface="FangSong" pitchFamily="49" charset="-122"/>
              </a:rPr>
              <a:t> </a:t>
            </a:r>
            <a:r>
              <a:rPr lang="en-US" sz="2400" dirty="0">
                <a:latin typeface="FangSong" pitchFamily="49" charset="-122"/>
              </a:rPr>
              <a:t> </a:t>
            </a:r>
            <a:r>
              <a:rPr lang="en-US" sz="2400" dirty="0" smtClean="0">
                <a:latin typeface="FangSong" pitchFamily="49" charset="-122"/>
              </a:rPr>
              <a:t>fun(double);</a:t>
            </a:r>
          </a:p>
          <a:p>
            <a:pPr algn="just" eaLnBrk="1" hangingPunct="1">
              <a:buFontTx/>
              <a:buNone/>
            </a:pPr>
            <a:r>
              <a:rPr lang="en-US" sz="2400" dirty="0" smtClean="0">
                <a:latin typeface="FangSong" pitchFamily="49" charset="-122"/>
              </a:rPr>
              <a:t>		fun(471);</a:t>
            </a:r>
          </a:p>
        </p:txBody>
      </p:sp>
      <p:sp>
        <p:nvSpPr>
          <p:cNvPr id="20485" name="Text Box 4"/>
          <p:cNvSpPr txBox="1">
            <a:spLocks noChangeArrowheads="1"/>
          </p:cNvSpPr>
          <p:nvPr/>
        </p:nvSpPr>
        <p:spPr bwMode="auto">
          <a:xfrm>
            <a:off x="4114800" y="4800600"/>
            <a:ext cx="5029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algn="l" eaLnBrk="1" hangingPunct="1">
              <a:spcBef>
                <a:spcPct val="50000"/>
              </a:spcBef>
            </a:pPr>
            <a:r>
              <a:rPr lang="en-US" sz="2000" dirty="0">
                <a:solidFill>
                  <a:schemeClr val="tx1"/>
                </a:solidFill>
              </a:rPr>
              <a:t>//</a:t>
            </a:r>
            <a:r>
              <a:rPr lang="en-US" sz="2400" dirty="0">
                <a:solidFill>
                  <a:schemeClr val="tx1"/>
                </a:solidFill>
              </a:rPr>
              <a:t>match through standard conversion matches </a:t>
            </a:r>
            <a:r>
              <a:rPr lang="en-US" sz="2400" dirty="0" err="1">
                <a:solidFill>
                  <a:schemeClr val="tx1"/>
                </a:solidFill>
              </a:rPr>
              <a:t>afunc</a:t>
            </a:r>
            <a:r>
              <a:rPr lang="en-US" sz="2400" dirty="0">
                <a:solidFill>
                  <a:schemeClr val="tx1"/>
                </a:solidFill>
              </a:rPr>
              <a:t> (double)</a:t>
            </a:r>
          </a:p>
        </p:txBody>
      </p:sp>
    </p:spTree>
    <p:extLst>
      <p:ext uri="{BB962C8B-B14F-4D97-AF65-F5344CB8AC3E}">
        <p14:creationId xmlns:p14="http://schemas.microsoft.com/office/powerpoint/2010/main" val="501747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381000"/>
            <a:ext cx="8229600" cy="5592763"/>
          </a:xfrm>
        </p:spPr>
        <p:txBody>
          <a:bodyPr>
            <a:normAutofit lnSpcReduction="10000"/>
          </a:bodyPr>
          <a:lstStyle/>
          <a:p>
            <a:pPr algn="just" eaLnBrk="1" hangingPunct="1">
              <a:buFontTx/>
              <a:buNone/>
            </a:pPr>
            <a:r>
              <a:rPr lang="en-US" sz="2400" dirty="0" smtClean="0">
                <a:latin typeface="Book Antiqua" pitchFamily="18" charset="0"/>
              </a:rPr>
              <a:t>The </a:t>
            </a:r>
            <a:r>
              <a:rPr lang="en-US" sz="2400" b="1" dirty="0" err="1" smtClean="0">
                <a:latin typeface="Book Antiqua" pitchFamily="18" charset="0"/>
              </a:rPr>
              <a:t>int</a:t>
            </a:r>
            <a:r>
              <a:rPr lang="en-US" sz="2400" b="1" dirty="0" smtClean="0">
                <a:latin typeface="Book Antiqua" pitchFamily="18" charset="0"/>
              </a:rPr>
              <a:t> </a:t>
            </a:r>
            <a:r>
              <a:rPr lang="en-US" sz="2400" dirty="0" smtClean="0">
                <a:latin typeface="Book Antiqua" pitchFamily="18" charset="0"/>
              </a:rPr>
              <a:t> argument 471 can be converted to a </a:t>
            </a:r>
            <a:r>
              <a:rPr lang="en-US" sz="2400" b="1" dirty="0" smtClean="0">
                <a:latin typeface="Book Antiqua" pitchFamily="18" charset="0"/>
              </a:rPr>
              <a:t>double </a:t>
            </a:r>
            <a:r>
              <a:rPr lang="en-US" sz="2400" dirty="0" smtClean="0">
                <a:latin typeface="Book Antiqua" pitchFamily="18" charset="0"/>
              </a:rPr>
              <a:t>value 471 using C++ standard conversion rules and thus the function call matches (through standard conversion) </a:t>
            </a:r>
            <a:r>
              <a:rPr lang="en-US" sz="2400" b="1" dirty="0" err="1" smtClean="0">
                <a:latin typeface="Book Antiqua" pitchFamily="18" charset="0"/>
              </a:rPr>
              <a:t>func</a:t>
            </a:r>
            <a:r>
              <a:rPr lang="en-US" sz="2400" b="1" dirty="0" smtClean="0">
                <a:latin typeface="Book Antiqua" pitchFamily="18" charset="0"/>
              </a:rPr>
              <a:t>(double).</a:t>
            </a:r>
          </a:p>
          <a:p>
            <a:pPr algn="just" eaLnBrk="1" hangingPunct="1">
              <a:buFontTx/>
              <a:buNone/>
            </a:pPr>
            <a:r>
              <a:rPr lang="en-US" sz="2400" dirty="0" smtClean="0">
                <a:latin typeface="Book Antiqua" pitchFamily="18" charset="0"/>
              </a:rPr>
              <a:t>But if the actual argument may be converted to multiple formal argument types, the compiler </a:t>
            </a:r>
            <a:r>
              <a:rPr lang="en-US" sz="2400" dirty="0" err="1" smtClean="0">
                <a:latin typeface="Book Antiqua" pitchFamily="18" charset="0"/>
              </a:rPr>
              <a:t>wil</a:t>
            </a:r>
            <a:r>
              <a:rPr lang="en-US" sz="2400" dirty="0" smtClean="0">
                <a:latin typeface="Book Antiqua" pitchFamily="18" charset="0"/>
              </a:rPr>
              <a:t> generate an error message as it will be ambiguous match. For example,</a:t>
            </a:r>
          </a:p>
          <a:p>
            <a:pPr algn="just" eaLnBrk="1" hangingPunct="1">
              <a:buFontTx/>
              <a:buNone/>
            </a:pPr>
            <a:r>
              <a:rPr lang="en-US" sz="2400" dirty="0" smtClean="0">
                <a:latin typeface="Book Antiqua" pitchFamily="18" charset="0"/>
              </a:rPr>
              <a:t>		void fun (long);</a:t>
            </a:r>
          </a:p>
          <a:p>
            <a:pPr algn="just" eaLnBrk="1" hangingPunct="1">
              <a:buFontTx/>
              <a:buNone/>
            </a:pPr>
            <a:r>
              <a:rPr lang="en-US" sz="2400" dirty="0" smtClean="0">
                <a:latin typeface="Book Antiqua" pitchFamily="18" charset="0"/>
              </a:rPr>
              <a:t>		void fun (double);</a:t>
            </a:r>
          </a:p>
          <a:p>
            <a:pPr algn="just" eaLnBrk="1" hangingPunct="1">
              <a:buFontTx/>
              <a:buNone/>
            </a:pPr>
            <a:r>
              <a:rPr lang="en-US" sz="2400" dirty="0" smtClean="0">
                <a:latin typeface="Book Antiqua" pitchFamily="18" charset="0"/>
              </a:rPr>
              <a:t>		fun (15);</a:t>
            </a:r>
          </a:p>
          <a:p>
            <a:pPr algn="just" eaLnBrk="1" hangingPunct="1">
              <a:buFontTx/>
              <a:buNone/>
            </a:pPr>
            <a:endParaRPr lang="en-US" sz="2400" dirty="0" smtClean="0">
              <a:latin typeface="Book Antiqua" pitchFamily="18" charset="0"/>
            </a:endParaRPr>
          </a:p>
          <a:p>
            <a:pPr algn="just" eaLnBrk="1" hangingPunct="1">
              <a:buFontTx/>
              <a:buNone/>
            </a:pPr>
            <a:r>
              <a:rPr lang="en-US" sz="2400" dirty="0" smtClean="0">
                <a:latin typeface="Book Antiqua" pitchFamily="18" charset="0"/>
              </a:rPr>
              <a:t>Here the </a:t>
            </a:r>
            <a:r>
              <a:rPr lang="en-US" sz="2400" b="1" dirty="0" err="1" smtClean="0">
                <a:latin typeface="Book Antiqua" pitchFamily="18" charset="0"/>
              </a:rPr>
              <a:t>int</a:t>
            </a:r>
            <a:r>
              <a:rPr lang="en-US" sz="2400" dirty="0" smtClean="0">
                <a:latin typeface="Book Antiqua" pitchFamily="18" charset="0"/>
              </a:rPr>
              <a:t> argument 15 can be converted either </a:t>
            </a:r>
            <a:r>
              <a:rPr lang="en-US" sz="2400" b="1" dirty="0" smtClean="0">
                <a:latin typeface="Book Antiqua" pitchFamily="18" charset="0"/>
              </a:rPr>
              <a:t>long</a:t>
            </a:r>
            <a:r>
              <a:rPr lang="en-US" sz="2400" dirty="0" smtClean="0">
                <a:latin typeface="Book Antiqua" pitchFamily="18" charset="0"/>
              </a:rPr>
              <a:t> or </a:t>
            </a:r>
            <a:r>
              <a:rPr lang="en-US" sz="2400" b="1" dirty="0" smtClean="0">
                <a:latin typeface="Book Antiqua" pitchFamily="18" charset="0"/>
              </a:rPr>
              <a:t>double</a:t>
            </a:r>
            <a:r>
              <a:rPr lang="en-US" sz="2400" dirty="0" smtClean="0">
                <a:latin typeface="Book Antiqua" pitchFamily="18" charset="0"/>
              </a:rPr>
              <a:t>, thereby creating an ambiguous situation as to which </a:t>
            </a:r>
            <a:r>
              <a:rPr lang="en-US" sz="2400" b="1" dirty="0" err="1" smtClean="0">
                <a:latin typeface="Book Antiqua" pitchFamily="18" charset="0"/>
              </a:rPr>
              <a:t>afunc</a:t>
            </a:r>
            <a:r>
              <a:rPr lang="en-US" sz="2400" b="1" dirty="0" smtClean="0">
                <a:latin typeface="Book Antiqua" pitchFamily="18" charset="0"/>
              </a:rPr>
              <a:t>()</a:t>
            </a:r>
            <a:r>
              <a:rPr lang="en-US" sz="2400" dirty="0" smtClean="0">
                <a:latin typeface="Book Antiqua" pitchFamily="18" charset="0"/>
              </a:rPr>
              <a:t> should be used.</a:t>
            </a:r>
          </a:p>
        </p:txBody>
      </p:sp>
      <p:sp>
        <p:nvSpPr>
          <p:cNvPr id="21508" name="Text Box 4"/>
          <p:cNvSpPr txBox="1">
            <a:spLocks noChangeArrowheads="1"/>
          </p:cNvSpPr>
          <p:nvPr/>
        </p:nvSpPr>
        <p:spPr bwMode="auto">
          <a:xfrm>
            <a:off x="4114800" y="4419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800">
                <a:solidFill>
                  <a:schemeClr val="bg1"/>
                </a:solidFill>
                <a:latin typeface="Book Antiqua" pitchFamily="18" charset="0"/>
                <a:cs typeface="Arial" charset="0"/>
              </a:defRPr>
            </a:lvl1pPr>
            <a:lvl2pPr marL="742950" indent="-285750" eaLnBrk="0" hangingPunct="0">
              <a:defRPr sz="2800">
                <a:solidFill>
                  <a:schemeClr val="bg1"/>
                </a:solidFill>
                <a:latin typeface="Book Antiqua" pitchFamily="18" charset="0"/>
                <a:cs typeface="Arial" charset="0"/>
              </a:defRPr>
            </a:lvl2pPr>
            <a:lvl3pPr marL="1143000" indent="-228600" eaLnBrk="0" hangingPunct="0">
              <a:defRPr sz="2800">
                <a:solidFill>
                  <a:schemeClr val="bg1"/>
                </a:solidFill>
                <a:latin typeface="Book Antiqua" pitchFamily="18" charset="0"/>
                <a:cs typeface="Arial" charset="0"/>
              </a:defRPr>
            </a:lvl3pPr>
            <a:lvl4pPr marL="1600200" indent="-228600" eaLnBrk="0" hangingPunct="0">
              <a:defRPr sz="2800">
                <a:solidFill>
                  <a:schemeClr val="bg1"/>
                </a:solidFill>
                <a:latin typeface="Book Antiqua" pitchFamily="18" charset="0"/>
                <a:cs typeface="Arial" charset="0"/>
              </a:defRPr>
            </a:lvl4pPr>
            <a:lvl5pPr marL="2057400" indent="-228600" eaLnBrk="0" hangingPunct="0">
              <a:defRPr sz="2800">
                <a:solidFill>
                  <a:schemeClr val="bg1"/>
                </a:solidFill>
                <a:latin typeface="Book Antiqua" pitchFamily="18" charset="0"/>
                <a:cs typeface="Arial" charset="0"/>
              </a:defRPr>
            </a:lvl5pPr>
            <a:lvl6pPr marL="2514600" indent="-228600" algn="just" eaLnBrk="0" fontAlgn="base" hangingPunct="0">
              <a:spcBef>
                <a:spcPct val="20000"/>
              </a:spcBef>
              <a:spcAft>
                <a:spcPct val="0"/>
              </a:spcAft>
              <a:defRPr sz="2800">
                <a:solidFill>
                  <a:schemeClr val="bg1"/>
                </a:solidFill>
                <a:latin typeface="Book Antiqua" pitchFamily="18" charset="0"/>
                <a:cs typeface="Arial" charset="0"/>
              </a:defRPr>
            </a:lvl6pPr>
            <a:lvl7pPr marL="2971800" indent="-228600" algn="just" eaLnBrk="0" fontAlgn="base" hangingPunct="0">
              <a:spcBef>
                <a:spcPct val="20000"/>
              </a:spcBef>
              <a:spcAft>
                <a:spcPct val="0"/>
              </a:spcAft>
              <a:defRPr sz="2800">
                <a:solidFill>
                  <a:schemeClr val="bg1"/>
                </a:solidFill>
                <a:latin typeface="Book Antiqua" pitchFamily="18" charset="0"/>
                <a:cs typeface="Arial" charset="0"/>
              </a:defRPr>
            </a:lvl7pPr>
            <a:lvl8pPr marL="3429000" indent="-228600" algn="just" eaLnBrk="0" fontAlgn="base" hangingPunct="0">
              <a:spcBef>
                <a:spcPct val="20000"/>
              </a:spcBef>
              <a:spcAft>
                <a:spcPct val="0"/>
              </a:spcAft>
              <a:defRPr sz="2800">
                <a:solidFill>
                  <a:schemeClr val="bg1"/>
                </a:solidFill>
                <a:latin typeface="Book Antiqua" pitchFamily="18" charset="0"/>
                <a:cs typeface="Arial" charset="0"/>
              </a:defRPr>
            </a:lvl8pPr>
            <a:lvl9pPr marL="3886200" indent="-228600" algn="just" eaLnBrk="0" fontAlgn="base" hangingPunct="0">
              <a:spcBef>
                <a:spcPct val="20000"/>
              </a:spcBef>
              <a:spcAft>
                <a:spcPct val="0"/>
              </a:spcAft>
              <a:defRPr sz="2800">
                <a:solidFill>
                  <a:schemeClr val="bg1"/>
                </a:solidFill>
                <a:latin typeface="Book Antiqua" pitchFamily="18" charset="0"/>
                <a:cs typeface="Arial" charset="0"/>
              </a:defRPr>
            </a:lvl9pPr>
          </a:lstStyle>
          <a:p>
            <a:pPr eaLnBrk="1" hangingPunct="1">
              <a:spcBef>
                <a:spcPct val="50000"/>
              </a:spcBef>
            </a:pPr>
            <a:r>
              <a:rPr lang="en-US" sz="2400">
                <a:solidFill>
                  <a:srgbClr val="FFFF66"/>
                </a:solidFill>
              </a:rPr>
              <a:t>//Error !! Ambiguous match</a:t>
            </a:r>
          </a:p>
        </p:txBody>
      </p:sp>
    </p:spTree>
    <p:extLst>
      <p:ext uri="{BB962C8B-B14F-4D97-AF65-F5344CB8AC3E}">
        <p14:creationId xmlns:p14="http://schemas.microsoft.com/office/powerpoint/2010/main" val="1535881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fontScale="90000"/>
          </a:bodyPr>
          <a:lstStyle/>
          <a:p>
            <a:pPr eaLnBrk="1" hangingPunct="1"/>
            <a:r>
              <a:rPr lang="en-US" sz="4000" dirty="0" smtClean="0"/>
              <a:t>4. A match through application of a user-defined conversion.</a:t>
            </a:r>
          </a:p>
        </p:txBody>
      </p:sp>
      <p:sp>
        <p:nvSpPr>
          <p:cNvPr id="22532" name="Rectangle 3"/>
          <p:cNvSpPr>
            <a:spLocks noGrp="1" noChangeArrowheads="1"/>
          </p:cNvSpPr>
          <p:nvPr>
            <p:ph idx="1"/>
          </p:nvPr>
        </p:nvSpPr>
        <p:spPr/>
        <p:txBody>
          <a:bodyPr/>
          <a:lstStyle/>
          <a:p>
            <a:pPr algn="just" eaLnBrk="1" hangingPunct="1">
              <a:buFontTx/>
              <a:buNone/>
            </a:pPr>
            <a:r>
              <a:rPr lang="en-US" sz="2800" dirty="0" smtClean="0">
                <a:latin typeface="Book Antiqua" pitchFamily="18" charset="0"/>
              </a:rPr>
              <a:t>If all the above mentioned steps fail, then the compiler will try the user-defined conversion in the combinations to find a unique match.</a:t>
            </a:r>
          </a:p>
          <a:p>
            <a:pPr algn="just" eaLnBrk="1" hangingPunct="1">
              <a:buFontTx/>
              <a:buNone/>
            </a:pPr>
            <a:r>
              <a:rPr lang="en-US" sz="2800" dirty="0" smtClean="0">
                <a:latin typeface="Book Antiqua" pitchFamily="18" charset="0"/>
              </a:rPr>
              <a:t>Any function, whether it is a class member or just an ordinary function can be overloaded in C++, provided it is required to work for distinct argument types, numbers and combinations.</a:t>
            </a:r>
          </a:p>
        </p:txBody>
      </p:sp>
      <p:sp>
        <p:nvSpPr>
          <p:cNvPr id="4" name="Slide Number Placeholder 5"/>
          <p:cNvSpPr>
            <a:spLocks noGrp="1"/>
          </p:cNvSpPr>
          <p:nvPr>
            <p:ph type="sldNum" sz="quarter" idx="12"/>
          </p:nvPr>
        </p:nvSpPr>
        <p:spPr/>
        <p:txBody>
          <a:bodyPr/>
          <a:lstStyle/>
          <a:p>
            <a:pPr>
              <a:defRPr/>
            </a:pPr>
            <a:fld id="{3F28692F-1DB1-4848-ACCD-1883B8B7DE99}" type="slidenum">
              <a:rPr lang="en-US"/>
              <a:pPr>
                <a:defRPr/>
              </a:pPr>
              <a:t>23</a:t>
            </a:fld>
            <a:endParaRPr lang="en-US"/>
          </a:p>
        </p:txBody>
      </p:sp>
    </p:spTree>
    <p:extLst>
      <p:ext uri="{BB962C8B-B14F-4D97-AF65-F5344CB8AC3E}">
        <p14:creationId xmlns:p14="http://schemas.microsoft.com/office/powerpoint/2010/main" val="3874593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297"/>
            <a:ext cx="8229600" cy="1143000"/>
          </a:xfrm>
        </p:spPr>
        <p:txBody>
          <a:bodyPr/>
          <a:lstStyle/>
          <a:p>
            <a:r>
              <a:rPr lang="en-US" dirty="0" smtClean="0"/>
              <a:t>Using default arguments</a:t>
            </a:r>
            <a:endParaRPr lang="en-IN" dirty="0"/>
          </a:p>
        </p:txBody>
      </p:sp>
      <p:sp>
        <p:nvSpPr>
          <p:cNvPr id="3" name="Content Placeholder 2"/>
          <p:cNvSpPr>
            <a:spLocks noGrp="1"/>
          </p:cNvSpPr>
          <p:nvPr>
            <p:ph idx="1"/>
          </p:nvPr>
        </p:nvSpPr>
        <p:spPr>
          <a:xfrm>
            <a:off x="-108520" y="980728"/>
            <a:ext cx="9793088" cy="5400600"/>
          </a:xfrm>
        </p:spPr>
        <p:txBody>
          <a:bodyPr>
            <a:normAutofit/>
          </a:bodyPr>
          <a:lstStyle/>
          <a:p>
            <a:pPr marL="0" indent="0">
              <a:buNone/>
            </a:pPr>
            <a:r>
              <a:rPr lang="en-US" dirty="0" smtClean="0"/>
              <a:t> </a:t>
            </a:r>
            <a:r>
              <a:rPr lang="en-US" sz="2800" dirty="0" smtClean="0"/>
              <a:t>void amount( float price=1000, </a:t>
            </a:r>
            <a:r>
              <a:rPr lang="en-US" sz="2800" dirty="0" err="1" smtClean="0"/>
              <a:t>int</a:t>
            </a:r>
            <a:r>
              <a:rPr lang="en-US" sz="2800" dirty="0" smtClean="0"/>
              <a:t> time=2, float rate=0.08)</a:t>
            </a:r>
          </a:p>
          <a:p>
            <a:pPr marL="0" indent="0">
              <a:buNone/>
            </a:pPr>
            <a:r>
              <a:rPr lang="en-US" dirty="0" smtClean="0"/>
              <a:t> { </a:t>
            </a:r>
            <a:r>
              <a:rPr lang="en-US" dirty="0" err="1" smtClean="0"/>
              <a:t>cout</a:t>
            </a:r>
            <a:r>
              <a:rPr lang="en-US" dirty="0" smtClean="0"/>
              <a:t>&lt;&lt; price&lt;&lt;time&lt;&lt;rate;}</a:t>
            </a:r>
          </a:p>
          <a:p>
            <a:pPr marL="0" indent="0">
              <a:buNone/>
            </a:pPr>
            <a:endParaRPr lang="en-US" dirty="0"/>
          </a:p>
          <a:p>
            <a:pPr marL="0" indent="0">
              <a:buNone/>
            </a:pPr>
            <a:r>
              <a:rPr lang="en-US" b="1" dirty="0" smtClean="0"/>
              <a:t> Consider the following function call cases:</a:t>
            </a:r>
          </a:p>
          <a:p>
            <a:pPr marL="0" indent="0">
              <a:buNone/>
            </a:pPr>
            <a:r>
              <a:rPr lang="en-US" dirty="0"/>
              <a:t> </a:t>
            </a:r>
            <a:r>
              <a:rPr lang="en-US" dirty="0" smtClean="0"/>
              <a:t>1. amount(2000)   // price= ? , time = ?, rate =?</a:t>
            </a:r>
          </a:p>
          <a:p>
            <a:pPr marL="0" indent="0">
              <a:buNone/>
            </a:pPr>
            <a:r>
              <a:rPr lang="en-US" dirty="0" smtClean="0"/>
              <a:t> 2.  amount( 2500,3) // price= ? , time = ?, rate =?</a:t>
            </a:r>
          </a:p>
          <a:p>
            <a:pPr marL="0" indent="0">
              <a:buNone/>
            </a:pPr>
            <a:r>
              <a:rPr lang="en-US" dirty="0" smtClean="0"/>
              <a:t> 3. amount( 2300,3,0.11) // price= ? , time = ?, rate =?</a:t>
            </a:r>
          </a:p>
          <a:p>
            <a:pPr marL="0" indent="0">
              <a:buNone/>
            </a:pPr>
            <a:r>
              <a:rPr lang="en-US" dirty="0" smtClean="0"/>
              <a:t> 4. amount( 2300,0.11) // price= ? , time = ?, rate =?</a:t>
            </a:r>
          </a:p>
          <a:p>
            <a:pPr marL="0" indent="0">
              <a:buNone/>
            </a:pPr>
            <a:r>
              <a:rPr lang="en-US" dirty="0" smtClean="0"/>
              <a:t> 5. amount( 5,0.11) // price= ? , time = ?, rate =?</a:t>
            </a:r>
            <a:endParaRPr lang="en-IN" dirty="0" smtClean="0"/>
          </a:p>
          <a:p>
            <a:pPr marL="0" indent="0">
              <a:buNone/>
            </a:pPr>
            <a:endParaRPr lang="en-IN" dirty="0"/>
          </a:p>
        </p:txBody>
      </p:sp>
    </p:spTree>
    <p:extLst>
      <p:ext uri="{BB962C8B-B14F-4D97-AF65-F5344CB8AC3E}">
        <p14:creationId xmlns:p14="http://schemas.microsoft.com/office/powerpoint/2010/main" val="4009435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US" dirty="0" smtClean="0"/>
              <a:t>Same program illustrated through Function overloading</a:t>
            </a:r>
            <a:endParaRPr lang="en-IN" dirty="0"/>
          </a:p>
        </p:txBody>
      </p:sp>
      <p:sp>
        <p:nvSpPr>
          <p:cNvPr id="3" name="Content Placeholder 2"/>
          <p:cNvSpPr>
            <a:spLocks noGrp="1"/>
          </p:cNvSpPr>
          <p:nvPr>
            <p:ph idx="1"/>
          </p:nvPr>
        </p:nvSpPr>
        <p:spPr>
          <a:xfrm>
            <a:off x="32226" y="1556792"/>
            <a:ext cx="8716238" cy="4525963"/>
          </a:xfrm>
        </p:spPr>
        <p:txBody>
          <a:bodyPr/>
          <a:lstStyle/>
          <a:p>
            <a:pPr marL="0" indent="0">
              <a:buNone/>
            </a:pPr>
            <a:r>
              <a:rPr lang="en-US" dirty="0" smtClean="0"/>
              <a:t>void amount( float price, </a:t>
            </a:r>
            <a:r>
              <a:rPr lang="en-US" dirty="0" err="1" smtClean="0"/>
              <a:t>int</a:t>
            </a:r>
            <a:r>
              <a:rPr lang="en-US" dirty="0" smtClean="0"/>
              <a:t> time, float rate); // f1</a:t>
            </a:r>
          </a:p>
          <a:p>
            <a:pPr marL="0" indent="0">
              <a:buNone/>
            </a:pPr>
            <a:r>
              <a:rPr lang="en-US" dirty="0" smtClean="0"/>
              <a:t>void amount( float price, </a:t>
            </a:r>
            <a:r>
              <a:rPr lang="en-US" dirty="0" err="1" smtClean="0"/>
              <a:t>int</a:t>
            </a:r>
            <a:r>
              <a:rPr lang="en-US" dirty="0" smtClean="0"/>
              <a:t> time); // f2</a:t>
            </a:r>
          </a:p>
          <a:p>
            <a:pPr marL="0" indent="0">
              <a:buNone/>
            </a:pPr>
            <a:r>
              <a:rPr lang="en-US" dirty="0" smtClean="0"/>
              <a:t>void amount( float price, float rate); // f3</a:t>
            </a:r>
          </a:p>
          <a:p>
            <a:pPr marL="0" indent="0">
              <a:buNone/>
            </a:pPr>
            <a:r>
              <a:rPr lang="en-US" dirty="0" smtClean="0"/>
              <a:t>void amount( </a:t>
            </a:r>
            <a:r>
              <a:rPr lang="en-US" dirty="0" err="1" smtClean="0"/>
              <a:t>int</a:t>
            </a:r>
            <a:r>
              <a:rPr lang="en-US" dirty="0" smtClean="0"/>
              <a:t> time, float rate); // f4</a:t>
            </a:r>
          </a:p>
          <a:p>
            <a:pPr marL="0" indent="0">
              <a:buNone/>
            </a:pPr>
            <a:r>
              <a:rPr lang="en-US" dirty="0" smtClean="0"/>
              <a:t>void amount( float price); // f5</a:t>
            </a:r>
          </a:p>
          <a:p>
            <a:pPr marL="0" indent="0">
              <a:buNone/>
            </a:pPr>
            <a:endParaRPr lang="en-US" dirty="0" smtClean="0"/>
          </a:p>
          <a:p>
            <a:pPr marL="0" indent="0">
              <a:buNone/>
            </a:pPr>
            <a:endParaRPr lang="en-US"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519696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4664"/>
            <a:ext cx="9036496" cy="4525963"/>
          </a:xfrm>
        </p:spPr>
        <p:txBody>
          <a:bodyPr>
            <a:normAutofit/>
          </a:bodyPr>
          <a:lstStyle/>
          <a:p>
            <a:pPr marL="0" indent="0">
              <a:buNone/>
            </a:pPr>
            <a:r>
              <a:rPr lang="en-US" b="1" dirty="0" smtClean="0"/>
              <a:t>Consider the following function call cases:</a:t>
            </a:r>
          </a:p>
          <a:p>
            <a:pPr marL="0" indent="0">
              <a:buNone/>
            </a:pPr>
            <a:r>
              <a:rPr lang="en-US" dirty="0" smtClean="0"/>
              <a:t> 1. amount(2000)   // Which Function ?</a:t>
            </a:r>
          </a:p>
          <a:p>
            <a:pPr marL="0" indent="0">
              <a:buNone/>
            </a:pPr>
            <a:r>
              <a:rPr lang="en-US" dirty="0" smtClean="0"/>
              <a:t> 2.  amount( 2500,3) // Which Function ?</a:t>
            </a:r>
          </a:p>
          <a:p>
            <a:pPr marL="0" indent="0">
              <a:buNone/>
            </a:pPr>
            <a:r>
              <a:rPr lang="en-US" dirty="0" smtClean="0"/>
              <a:t> 3. amount( 2300,3,0.11) // Which Function ?</a:t>
            </a:r>
          </a:p>
          <a:p>
            <a:pPr marL="0" indent="0">
              <a:buNone/>
            </a:pPr>
            <a:r>
              <a:rPr lang="en-US" dirty="0" smtClean="0"/>
              <a:t> 4. amount( 2300,0.11) // Which Function ?</a:t>
            </a:r>
          </a:p>
          <a:p>
            <a:pPr marL="0" indent="0">
              <a:buNone/>
            </a:pPr>
            <a:r>
              <a:rPr lang="en-US" dirty="0" smtClean="0"/>
              <a:t> 4. amount( 5,0.11) // Which Function ?</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193130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Function overloading over default arguments</a:t>
            </a:r>
            <a:endParaRPr lang="en-IN" dirty="0"/>
          </a:p>
        </p:txBody>
      </p:sp>
      <p:sp>
        <p:nvSpPr>
          <p:cNvPr id="3" name="Content Placeholder 2"/>
          <p:cNvSpPr>
            <a:spLocks noGrp="1"/>
          </p:cNvSpPr>
          <p:nvPr>
            <p:ph idx="1"/>
          </p:nvPr>
        </p:nvSpPr>
        <p:spPr/>
        <p:txBody>
          <a:bodyPr/>
          <a:lstStyle/>
          <a:p>
            <a:pPr marL="571500" indent="-571500">
              <a:buAutoNum type="romanLcPeriod"/>
            </a:pPr>
            <a:r>
              <a:rPr lang="en-US" dirty="0" smtClean="0"/>
              <a:t>Default arguments might not work for all possible combinations of arguments whereas a function may be overloaded for all possible combination of arguments.</a:t>
            </a:r>
          </a:p>
          <a:p>
            <a:pPr marL="571500" indent="-571500">
              <a:buAutoNum type="romanLcPeriod"/>
            </a:pPr>
            <a:r>
              <a:rPr lang="en-US" dirty="0" smtClean="0"/>
              <a:t>With function overloading, multiple function definitions can be executed but with default arguments exactly one function definition is executed.</a:t>
            </a:r>
            <a:endParaRPr lang="en-IN" dirty="0"/>
          </a:p>
        </p:txBody>
      </p:sp>
    </p:spTree>
    <p:extLst>
      <p:ext uri="{BB962C8B-B14F-4D97-AF65-F5344CB8AC3E}">
        <p14:creationId xmlns:p14="http://schemas.microsoft.com/office/powerpoint/2010/main" val="155083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229600" cy="4525963"/>
          </a:xfrm>
        </p:spPr>
        <p:txBody>
          <a:bodyPr/>
          <a:lstStyle/>
          <a:p>
            <a:pPr marL="0" indent="0">
              <a:buNone/>
            </a:pPr>
            <a:r>
              <a:rPr lang="en-US" dirty="0" smtClean="0"/>
              <a:t>iii. By declaring an overloaded function, you save the compiler from the trouble of pushing the default argument value on the function call stack .</a:t>
            </a:r>
            <a:endParaRPr lang="en-IN" dirty="0"/>
          </a:p>
        </p:txBody>
      </p:sp>
    </p:spTree>
    <p:extLst>
      <p:ext uri="{BB962C8B-B14F-4D97-AF65-F5344CB8AC3E}">
        <p14:creationId xmlns:p14="http://schemas.microsoft.com/office/powerpoint/2010/main" val="853856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3408"/>
            <a:ext cx="8229600" cy="1143000"/>
          </a:xfrm>
        </p:spPr>
        <p:txBody>
          <a:bodyPr/>
          <a:lstStyle/>
          <a:p>
            <a:r>
              <a:rPr lang="en-US" dirty="0" smtClean="0"/>
              <a:t>Programs</a:t>
            </a:r>
            <a:endParaRPr lang="en-IN" dirty="0"/>
          </a:p>
        </p:txBody>
      </p:sp>
      <p:sp>
        <p:nvSpPr>
          <p:cNvPr id="3" name="Content Placeholder 2"/>
          <p:cNvSpPr>
            <a:spLocks noGrp="1"/>
          </p:cNvSpPr>
          <p:nvPr>
            <p:ph idx="1"/>
          </p:nvPr>
        </p:nvSpPr>
        <p:spPr>
          <a:xfrm>
            <a:off x="467544" y="908720"/>
            <a:ext cx="8229600" cy="5328592"/>
          </a:xfrm>
        </p:spPr>
        <p:txBody>
          <a:bodyPr>
            <a:normAutofit/>
          </a:bodyPr>
          <a:lstStyle/>
          <a:p>
            <a:pPr marL="514350" indent="-514350">
              <a:buAutoNum type="arabicPeriod"/>
            </a:pPr>
            <a:r>
              <a:rPr lang="en-US" dirty="0" smtClean="0"/>
              <a:t>Using function overloading  write the program to find the area of circle , rectangle, triangle.</a:t>
            </a:r>
          </a:p>
          <a:p>
            <a:pPr marL="0" indent="0">
              <a:buNone/>
            </a:pPr>
            <a:endParaRPr lang="en-US" dirty="0" smtClean="0"/>
          </a:p>
          <a:p>
            <a:pPr marL="0" indent="0">
              <a:buNone/>
            </a:pPr>
            <a:r>
              <a:rPr lang="en-US" dirty="0" smtClean="0"/>
              <a:t>2.   W.A.P that uses a function to check whether a given number is divisible by another number or not. However, if the second number is missing, the function should check whether the given number is prime or not ( USE FUNCTION OVERLOADING PROPERTY)</a:t>
            </a:r>
            <a:endParaRPr lang="en-IN" dirty="0"/>
          </a:p>
        </p:txBody>
      </p:sp>
    </p:spTree>
    <p:extLst>
      <p:ext uri="{BB962C8B-B14F-4D97-AF65-F5344CB8AC3E}">
        <p14:creationId xmlns:p14="http://schemas.microsoft.com/office/powerpoint/2010/main" val="3328455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229600" cy="4525963"/>
          </a:xfrm>
        </p:spPr>
        <p:txBody>
          <a:bodyPr>
            <a:normAutofit fontScale="92500"/>
          </a:bodyPr>
          <a:lstStyle/>
          <a:p>
            <a:r>
              <a:rPr lang="en-US" sz="3600" dirty="0" smtClean="0"/>
              <a:t>When several function declaration are specified for a single function name in the same program , the function name is said to be overloaded.</a:t>
            </a:r>
          </a:p>
          <a:p>
            <a:pPr marL="36576" indent="0">
              <a:buNone/>
            </a:pPr>
            <a:endParaRPr lang="en-US" sz="3600" dirty="0" smtClean="0"/>
          </a:p>
          <a:p>
            <a:r>
              <a:rPr lang="en-US" sz="3600" dirty="0" smtClean="0"/>
              <a:t>C++ allows functions to have the same name, they are distinguished by their number or type of arguments.</a:t>
            </a:r>
            <a:endParaRPr lang="en-IN" sz="3600" dirty="0"/>
          </a:p>
        </p:txBody>
      </p:sp>
    </p:spTree>
    <p:extLst>
      <p:ext uri="{BB962C8B-B14F-4D97-AF65-F5344CB8AC3E}">
        <p14:creationId xmlns:p14="http://schemas.microsoft.com/office/powerpoint/2010/main" val="2054481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632"/>
            <a:ext cx="9150507" cy="6624736"/>
          </a:xfrm>
        </p:spPr>
      </p:pic>
    </p:spTree>
    <p:extLst>
      <p:ext uri="{BB962C8B-B14F-4D97-AF65-F5344CB8AC3E}">
        <p14:creationId xmlns:p14="http://schemas.microsoft.com/office/powerpoint/2010/main" val="1540533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3" y="692696"/>
            <a:ext cx="8604448" cy="280831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717032"/>
            <a:ext cx="7344816" cy="1440160"/>
          </a:xfrm>
          <a:prstGeom prst="rect">
            <a:avLst/>
          </a:prstGeom>
        </p:spPr>
      </p:pic>
    </p:spTree>
    <p:extLst>
      <p:ext uri="{BB962C8B-B14F-4D97-AF65-F5344CB8AC3E}">
        <p14:creationId xmlns:p14="http://schemas.microsoft.com/office/powerpoint/2010/main" val="3843410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0" y="0"/>
            <a:ext cx="9005425" cy="6741368"/>
          </a:xfrm>
        </p:spPr>
      </p:pic>
    </p:spTree>
    <p:extLst>
      <p:ext uri="{BB962C8B-B14F-4D97-AF65-F5344CB8AC3E}">
        <p14:creationId xmlns:p14="http://schemas.microsoft.com/office/powerpoint/2010/main" val="4095648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overloading</a:t>
            </a:r>
            <a:endParaRPr lang="en-IN" dirty="0"/>
          </a:p>
        </p:txBody>
      </p:sp>
      <p:sp>
        <p:nvSpPr>
          <p:cNvPr id="3" name="Content Placeholder 2"/>
          <p:cNvSpPr>
            <a:spLocks noGrp="1"/>
          </p:cNvSpPr>
          <p:nvPr>
            <p:ph idx="1"/>
          </p:nvPr>
        </p:nvSpPr>
        <p:spPr/>
        <p:txBody>
          <a:bodyPr/>
          <a:lstStyle/>
          <a:p>
            <a:r>
              <a:rPr lang="en-US" sz="3600" dirty="0" smtClean="0"/>
              <a:t>A function name having several  definitions that are differentiable by the number or types of their arguments is known as function overloading.</a:t>
            </a:r>
          </a:p>
          <a:p>
            <a:pPr marL="0" indent="0">
              <a:buNone/>
            </a:pPr>
            <a:endParaRPr lang="en-US" dirty="0"/>
          </a:p>
        </p:txBody>
      </p:sp>
    </p:spTree>
    <p:extLst>
      <p:ext uri="{BB962C8B-B14F-4D97-AF65-F5344CB8AC3E}">
        <p14:creationId xmlns:p14="http://schemas.microsoft.com/office/powerpoint/2010/main" val="3677102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229600" cy="4939145"/>
          </a:xfrm>
        </p:spPr>
        <p:txBody>
          <a:bodyPr>
            <a:normAutofit/>
          </a:bodyPr>
          <a:lstStyle/>
          <a:p>
            <a:pPr marL="0" indent="0">
              <a:buNone/>
            </a:pPr>
            <a:r>
              <a:rPr lang="en-US" dirty="0" smtClean="0"/>
              <a:t> </a:t>
            </a:r>
            <a:r>
              <a:rPr lang="en-US" dirty="0" err="1" smtClean="0"/>
              <a:t>eg</a:t>
            </a:r>
            <a:r>
              <a:rPr lang="en-US" dirty="0" smtClean="0"/>
              <a:t> : void divide( </a:t>
            </a:r>
            <a:r>
              <a:rPr lang="en-US" dirty="0" err="1" smtClean="0"/>
              <a:t>int</a:t>
            </a:r>
            <a:r>
              <a:rPr lang="en-US" dirty="0" smtClean="0"/>
              <a:t> )</a:t>
            </a:r>
            <a:r>
              <a:rPr lang="en-IN" dirty="0" smtClean="0"/>
              <a:t>;    // F1</a:t>
            </a:r>
          </a:p>
          <a:p>
            <a:pPr marL="0" indent="0">
              <a:buNone/>
            </a:pPr>
            <a:r>
              <a:rPr lang="en-US" dirty="0" smtClean="0"/>
              <a:t>         void divide( </a:t>
            </a:r>
            <a:r>
              <a:rPr lang="en-US" dirty="0" err="1" smtClean="0"/>
              <a:t>int</a:t>
            </a:r>
            <a:r>
              <a:rPr lang="en-US" dirty="0" smtClean="0"/>
              <a:t>, </a:t>
            </a:r>
            <a:r>
              <a:rPr lang="en-US" dirty="0" err="1" smtClean="0"/>
              <a:t>int</a:t>
            </a:r>
            <a:r>
              <a:rPr lang="en-US" dirty="0" smtClean="0"/>
              <a:t>);  //F2</a:t>
            </a:r>
          </a:p>
          <a:p>
            <a:endParaRPr lang="en-US" dirty="0" smtClean="0"/>
          </a:p>
          <a:p>
            <a:r>
              <a:rPr lang="en-US" dirty="0" smtClean="0"/>
              <a:t>Function call</a:t>
            </a:r>
          </a:p>
          <a:p>
            <a:pPr marL="0" indent="0">
              <a:buNone/>
            </a:pPr>
            <a:r>
              <a:rPr lang="en-US" dirty="0"/>
              <a:t> </a:t>
            </a:r>
            <a:r>
              <a:rPr lang="en-US" dirty="0" smtClean="0"/>
              <a:t> divide(10);</a:t>
            </a:r>
          </a:p>
          <a:p>
            <a:pPr marL="0" indent="0">
              <a:buNone/>
            </a:pPr>
            <a:r>
              <a:rPr lang="en-US" dirty="0"/>
              <a:t> </a:t>
            </a:r>
            <a:r>
              <a:rPr lang="en-US" dirty="0" smtClean="0"/>
              <a:t>                // will invoke F1</a:t>
            </a:r>
          </a:p>
          <a:p>
            <a:pPr marL="0" indent="0">
              <a:buNone/>
            </a:pPr>
            <a:endParaRPr lang="en-US" dirty="0" smtClean="0"/>
          </a:p>
          <a:p>
            <a:pPr marL="0" indent="0">
              <a:buNone/>
            </a:pPr>
            <a:r>
              <a:rPr lang="en-US" dirty="0"/>
              <a:t> </a:t>
            </a:r>
            <a:r>
              <a:rPr lang="en-US" dirty="0" smtClean="0"/>
              <a:t> divide(12,13);</a:t>
            </a:r>
          </a:p>
          <a:p>
            <a:pPr marL="0" indent="0">
              <a:buNone/>
            </a:pPr>
            <a:r>
              <a:rPr lang="en-US" dirty="0"/>
              <a:t> </a:t>
            </a:r>
            <a:r>
              <a:rPr lang="en-US" dirty="0" smtClean="0"/>
              <a:t>                 // will invoke F2</a:t>
            </a:r>
          </a:p>
          <a:p>
            <a:pPr marL="0" indent="0">
              <a:buNone/>
            </a:pPr>
            <a:endParaRPr lang="en-IN" dirty="0"/>
          </a:p>
        </p:txBody>
      </p:sp>
    </p:spTree>
    <p:extLst>
      <p:ext uri="{BB962C8B-B14F-4D97-AF65-F5344CB8AC3E}">
        <p14:creationId xmlns:p14="http://schemas.microsoft.com/office/powerpoint/2010/main" val="318572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function Overloading</a:t>
            </a:r>
            <a:endParaRPr lang="en-IN" dirty="0"/>
          </a:p>
        </p:txBody>
      </p:sp>
      <p:sp>
        <p:nvSpPr>
          <p:cNvPr id="3" name="Content Placeholder 2"/>
          <p:cNvSpPr>
            <a:spLocks noGrp="1"/>
          </p:cNvSpPr>
          <p:nvPr>
            <p:ph idx="1"/>
          </p:nvPr>
        </p:nvSpPr>
        <p:spPr/>
        <p:txBody>
          <a:bodyPr>
            <a:normAutofit lnSpcReduction="10000"/>
          </a:bodyPr>
          <a:lstStyle/>
          <a:p>
            <a:r>
              <a:rPr lang="en-IN" dirty="0" smtClean="0"/>
              <a:t>Needed to reduce the number of comparisons in a program.</a:t>
            </a:r>
          </a:p>
          <a:p>
            <a:r>
              <a:rPr lang="en-IN" dirty="0" smtClean="0"/>
              <a:t>Function overloading implements polymorphism.</a:t>
            </a:r>
          </a:p>
          <a:p>
            <a:pPr marL="36576" indent="0">
              <a:buNone/>
            </a:pPr>
            <a:endParaRPr lang="en-IN" dirty="0" smtClean="0"/>
          </a:p>
          <a:p>
            <a:r>
              <a:rPr lang="en-IN" dirty="0" smtClean="0"/>
              <a:t>Polymorphism refers to ‘One name having different forms’</a:t>
            </a:r>
          </a:p>
          <a:p>
            <a:r>
              <a:rPr lang="en-IN" dirty="0" smtClean="0"/>
              <a:t>Ability of an object to behave differently in </a:t>
            </a:r>
            <a:r>
              <a:rPr lang="en-IN" smtClean="0"/>
              <a:t>different circumstances.</a:t>
            </a:r>
            <a:endParaRPr lang="en-IN" dirty="0"/>
          </a:p>
        </p:txBody>
      </p:sp>
    </p:spTree>
    <p:extLst>
      <p:ext uri="{BB962C8B-B14F-4D97-AF65-F5344CB8AC3E}">
        <p14:creationId xmlns:p14="http://schemas.microsoft.com/office/powerpoint/2010/main" val="287032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and definition</a:t>
            </a:r>
            <a:endParaRPr lang="en-IN" dirty="0"/>
          </a:p>
        </p:txBody>
      </p:sp>
      <p:sp>
        <p:nvSpPr>
          <p:cNvPr id="3" name="Content Placeholder 2"/>
          <p:cNvSpPr>
            <a:spLocks noGrp="1"/>
          </p:cNvSpPr>
          <p:nvPr>
            <p:ph idx="1"/>
          </p:nvPr>
        </p:nvSpPr>
        <p:spPr>
          <a:xfrm>
            <a:off x="395536" y="1484784"/>
            <a:ext cx="7467600" cy="4525963"/>
          </a:xfrm>
        </p:spPr>
        <p:txBody>
          <a:bodyPr>
            <a:normAutofit/>
          </a:bodyPr>
          <a:lstStyle/>
          <a:p>
            <a:r>
              <a:rPr lang="en-US" sz="3600" dirty="0" smtClean="0"/>
              <a:t>A function argument list ( </a:t>
            </a:r>
            <a:r>
              <a:rPr lang="en-US" sz="3600" dirty="0" err="1" smtClean="0"/>
              <a:t>ie</a:t>
            </a:r>
            <a:r>
              <a:rPr lang="en-US" sz="3600" dirty="0" smtClean="0"/>
              <a:t> number and type of parameter ) is known as function signature.</a:t>
            </a:r>
          </a:p>
          <a:p>
            <a:pPr marL="36576" indent="0">
              <a:buNone/>
            </a:pPr>
            <a:endParaRPr lang="en-US" sz="3600" dirty="0" smtClean="0"/>
          </a:p>
          <a:p>
            <a:r>
              <a:rPr lang="en-US" sz="3600" dirty="0" smtClean="0"/>
              <a:t>The key to function overloading is function signature</a:t>
            </a:r>
            <a:endParaRPr lang="en-IN" sz="3600" dirty="0"/>
          </a:p>
        </p:txBody>
      </p:sp>
    </p:spTree>
    <p:extLst>
      <p:ext uri="{BB962C8B-B14F-4D97-AF65-F5344CB8AC3E}">
        <p14:creationId xmlns:p14="http://schemas.microsoft.com/office/powerpoint/2010/main" val="2307485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5472608"/>
          </a:xfrm>
        </p:spPr>
        <p:txBody>
          <a:bodyPr>
            <a:normAutofit/>
          </a:bodyPr>
          <a:lstStyle/>
          <a:p>
            <a:r>
              <a:rPr lang="en-US" sz="3200" dirty="0" smtClean="0"/>
              <a:t>If 2 functions have the same number and type of arguments in the same order, they are said to have the same signature. Even if they are using different variable it will not matter.</a:t>
            </a:r>
          </a:p>
          <a:p>
            <a:pPr marL="0" indent="0">
              <a:buNone/>
            </a:pPr>
            <a:endParaRPr lang="en-US" sz="3200" dirty="0"/>
          </a:p>
          <a:p>
            <a:pPr marL="0" indent="0">
              <a:buNone/>
            </a:pPr>
            <a:r>
              <a:rPr lang="en-US" sz="3200" dirty="0" smtClean="0"/>
              <a:t>void square(</a:t>
            </a:r>
            <a:r>
              <a:rPr lang="en-US" sz="3200" dirty="0" err="1" smtClean="0"/>
              <a:t>int</a:t>
            </a:r>
            <a:r>
              <a:rPr lang="en-US" sz="3200" dirty="0" smtClean="0"/>
              <a:t> a, float b)</a:t>
            </a:r>
            <a:r>
              <a:rPr lang="en-IN" sz="3200" dirty="0" smtClean="0"/>
              <a:t>;</a:t>
            </a:r>
          </a:p>
          <a:p>
            <a:pPr marL="0" indent="0">
              <a:buNone/>
            </a:pPr>
            <a:r>
              <a:rPr lang="en-US" sz="3200" dirty="0" smtClean="0"/>
              <a:t>void square(</a:t>
            </a:r>
            <a:r>
              <a:rPr lang="en-US" sz="3200" dirty="0" err="1" smtClean="0"/>
              <a:t>int</a:t>
            </a:r>
            <a:r>
              <a:rPr lang="en-US" sz="3200" dirty="0" smtClean="0"/>
              <a:t> x, float y);</a:t>
            </a:r>
          </a:p>
        </p:txBody>
      </p:sp>
    </p:spTree>
    <p:extLst>
      <p:ext uri="{BB962C8B-B14F-4D97-AF65-F5344CB8AC3E}">
        <p14:creationId xmlns:p14="http://schemas.microsoft.com/office/powerpoint/2010/main" val="2931693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allows you to overload the function name</a:t>
            </a:r>
            <a:endParaRPr lang="en-IN" dirty="0"/>
          </a:p>
        </p:txBody>
      </p:sp>
      <p:sp>
        <p:nvSpPr>
          <p:cNvPr id="3" name="Content Placeholder 2"/>
          <p:cNvSpPr>
            <a:spLocks noGrp="1"/>
          </p:cNvSpPr>
          <p:nvPr>
            <p:ph idx="1"/>
          </p:nvPr>
        </p:nvSpPr>
        <p:spPr/>
        <p:txBody>
          <a:bodyPr>
            <a:normAutofit lnSpcReduction="10000"/>
          </a:bodyPr>
          <a:lstStyle/>
          <a:p>
            <a:r>
              <a:rPr lang="en-US" dirty="0" smtClean="0"/>
              <a:t>To overload a function name, all you have to do is declare and define all the functions with the same name but different signatures.</a:t>
            </a:r>
          </a:p>
          <a:p>
            <a:r>
              <a:rPr lang="en-US" dirty="0" smtClean="0"/>
              <a:t>For </a:t>
            </a:r>
            <a:r>
              <a:rPr lang="en-US" dirty="0" err="1" smtClean="0"/>
              <a:t>eg</a:t>
            </a:r>
            <a:r>
              <a:rPr lang="en-US" dirty="0" smtClean="0"/>
              <a:t> </a:t>
            </a:r>
          </a:p>
          <a:p>
            <a:r>
              <a:rPr lang="en-US" dirty="0"/>
              <a:t> </a:t>
            </a:r>
            <a:r>
              <a:rPr lang="en-US" dirty="0" smtClean="0"/>
              <a:t>void </a:t>
            </a:r>
            <a:r>
              <a:rPr lang="en-US" dirty="0" err="1" smtClean="0"/>
              <a:t>psqrt</a:t>
            </a:r>
            <a:r>
              <a:rPr lang="en-US" dirty="0" smtClean="0"/>
              <a:t>(</a:t>
            </a:r>
            <a:r>
              <a:rPr lang="en-US" dirty="0" err="1" smtClean="0"/>
              <a:t>int</a:t>
            </a:r>
            <a:r>
              <a:rPr lang="en-US" dirty="0" smtClean="0"/>
              <a:t>);    // F1</a:t>
            </a:r>
          </a:p>
          <a:p>
            <a:r>
              <a:rPr lang="en-US" dirty="0" smtClean="0"/>
              <a:t>void </a:t>
            </a:r>
            <a:r>
              <a:rPr lang="en-US" dirty="0" err="1" smtClean="0"/>
              <a:t>psqrt</a:t>
            </a:r>
            <a:r>
              <a:rPr lang="en-US" dirty="0" smtClean="0"/>
              <a:t>( char c);  //F2</a:t>
            </a:r>
          </a:p>
          <a:p>
            <a:r>
              <a:rPr lang="en-US" dirty="0" smtClean="0"/>
              <a:t>void </a:t>
            </a:r>
            <a:r>
              <a:rPr lang="en-US" dirty="0" err="1" smtClean="0"/>
              <a:t>psqrt</a:t>
            </a:r>
            <a:r>
              <a:rPr lang="en-US" dirty="0" smtClean="0"/>
              <a:t>(float);  //F3</a:t>
            </a:r>
          </a:p>
          <a:p>
            <a:r>
              <a:rPr lang="en-US" dirty="0" smtClean="0"/>
              <a:t>void </a:t>
            </a:r>
            <a:r>
              <a:rPr lang="en-US" dirty="0" err="1" smtClean="0"/>
              <a:t>psqrt</a:t>
            </a:r>
            <a:r>
              <a:rPr lang="en-US" dirty="0" smtClean="0"/>
              <a:t>(</a:t>
            </a:r>
            <a:r>
              <a:rPr lang="en-US" dirty="0" err="1" smtClean="0"/>
              <a:t>int</a:t>
            </a:r>
            <a:r>
              <a:rPr lang="en-US" dirty="0" smtClean="0"/>
              <a:t>, float);  //F4</a:t>
            </a:r>
            <a:endParaRPr lang="en-IN" dirty="0"/>
          </a:p>
        </p:txBody>
      </p:sp>
    </p:spTree>
    <p:extLst>
      <p:ext uri="{BB962C8B-B14F-4D97-AF65-F5344CB8AC3E}">
        <p14:creationId xmlns:p14="http://schemas.microsoft.com/office/powerpoint/2010/main" val="1645929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561</TotalTime>
  <Words>1449</Words>
  <Application>Microsoft Office PowerPoint</Application>
  <PresentationFormat>On-screen Show (4:3)</PresentationFormat>
  <Paragraphs>160</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Technic</vt:lpstr>
      <vt:lpstr>FUNCTION OVERLOADING</vt:lpstr>
      <vt:lpstr>PowerPoint Presentation</vt:lpstr>
      <vt:lpstr>PowerPoint Presentation</vt:lpstr>
      <vt:lpstr>Function overloading</vt:lpstr>
      <vt:lpstr>PowerPoint Presentation</vt:lpstr>
      <vt:lpstr>Need for function Overloading</vt:lpstr>
      <vt:lpstr>Declaration and definition</vt:lpstr>
      <vt:lpstr>PowerPoint Presentation</vt:lpstr>
      <vt:lpstr>C++ allows you to overload the function name</vt:lpstr>
      <vt:lpstr>PowerPoint Presentation</vt:lpstr>
      <vt:lpstr>Calling overloaded functions</vt:lpstr>
      <vt:lpstr>PowerPoint Presentation</vt:lpstr>
      <vt:lpstr>PowerPoint Presentation</vt:lpstr>
      <vt:lpstr>PowerPoint Presentation</vt:lpstr>
      <vt:lpstr>Restrictions on overloaded functions</vt:lpstr>
      <vt:lpstr>POLYMORPHISM</vt:lpstr>
      <vt:lpstr>STEPS INVOVLED IN FINDING THE EXACT MATCH</vt:lpstr>
      <vt:lpstr>Search for an Exact Match</vt:lpstr>
      <vt:lpstr>2. A match through promotion</vt:lpstr>
      <vt:lpstr>PowerPoint Presentation</vt:lpstr>
      <vt:lpstr>3. A match through application of standard C++ conversion rules</vt:lpstr>
      <vt:lpstr>PowerPoint Presentation</vt:lpstr>
      <vt:lpstr>4. A match through application of a user-defined conversion.</vt:lpstr>
      <vt:lpstr>Using default arguments</vt:lpstr>
      <vt:lpstr>Same program illustrated through Function overloading</vt:lpstr>
      <vt:lpstr>PowerPoint Presentation</vt:lpstr>
      <vt:lpstr>Advantages of Function overloading over default arguments</vt:lpstr>
      <vt:lpstr>PowerPoint Presentation</vt:lpstr>
      <vt:lpstr>Programs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OVERLOADING</dc:title>
  <dc:creator>Babi</dc:creator>
  <cp:lastModifiedBy>Babi</cp:lastModifiedBy>
  <cp:revision>22</cp:revision>
  <dcterms:created xsi:type="dcterms:W3CDTF">2015-11-29T06:04:01Z</dcterms:created>
  <dcterms:modified xsi:type="dcterms:W3CDTF">2017-01-20T08:56:58Z</dcterms:modified>
</cp:coreProperties>
</file>