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7"/>
  </p:notesMasterIdLst>
  <p:sldIdLst>
    <p:sldId id="256" r:id="rId2"/>
    <p:sldId id="258" r:id="rId3"/>
    <p:sldId id="259" r:id="rId4"/>
    <p:sldId id="305" r:id="rId5"/>
    <p:sldId id="260" r:id="rId6"/>
    <p:sldId id="261" r:id="rId7"/>
    <p:sldId id="262" r:id="rId8"/>
    <p:sldId id="263" r:id="rId9"/>
    <p:sldId id="264" r:id="rId10"/>
    <p:sldId id="267" r:id="rId11"/>
    <p:sldId id="265" r:id="rId12"/>
    <p:sldId id="271" r:id="rId13"/>
    <p:sldId id="279" r:id="rId14"/>
    <p:sldId id="272" r:id="rId15"/>
    <p:sldId id="276" r:id="rId16"/>
    <p:sldId id="274" r:id="rId17"/>
    <p:sldId id="292" r:id="rId18"/>
    <p:sldId id="273" r:id="rId19"/>
    <p:sldId id="291" r:id="rId20"/>
    <p:sldId id="275" r:id="rId21"/>
    <p:sldId id="293" r:id="rId22"/>
    <p:sldId id="278" r:id="rId23"/>
    <p:sldId id="277" r:id="rId24"/>
    <p:sldId id="280" r:id="rId25"/>
    <p:sldId id="303" r:id="rId26"/>
    <p:sldId id="304" r:id="rId27"/>
    <p:sldId id="295" r:id="rId28"/>
    <p:sldId id="294" r:id="rId29"/>
    <p:sldId id="296" r:id="rId30"/>
    <p:sldId id="284" r:id="rId31"/>
    <p:sldId id="297" r:id="rId32"/>
    <p:sldId id="322" r:id="rId33"/>
    <p:sldId id="268" r:id="rId34"/>
    <p:sldId id="283" r:id="rId35"/>
    <p:sldId id="316" r:id="rId36"/>
    <p:sldId id="317" r:id="rId37"/>
    <p:sldId id="318" r:id="rId38"/>
    <p:sldId id="319" r:id="rId39"/>
    <p:sldId id="320" r:id="rId40"/>
    <p:sldId id="308" r:id="rId41"/>
    <p:sldId id="309" r:id="rId42"/>
    <p:sldId id="299" r:id="rId43"/>
    <p:sldId id="298" r:id="rId44"/>
    <p:sldId id="270" r:id="rId45"/>
    <p:sldId id="310" r:id="rId46"/>
    <p:sldId id="311" r:id="rId47"/>
    <p:sldId id="312" r:id="rId48"/>
    <p:sldId id="315" r:id="rId49"/>
    <p:sldId id="313" r:id="rId50"/>
    <p:sldId id="314" r:id="rId51"/>
    <p:sldId id="286" r:id="rId52"/>
    <p:sldId id="300" r:id="rId53"/>
    <p:sldId id="302" r:id="rId54"/>
    <p:sldId id="301" r:id="rId55"/>
    <p:sldId id="306" r:id="rId56"/>
    <p:sldId id="307" r:id="rId57"/>
    <p:sldId id="323" r:id="rId58"/>
    <p:sldId id="325" r:id="rId59"/>
    <p:sldId id="324" r:id="rId60"/>
    <p:sldId id="326" r:id="rId61"/>
    <p:sldId id="327" r:id="rId62"/>
    <p:sldId id="328" r:id="rId63"/>
    <p:sldId id="329" r:id="rId64"/>
    <p:sldId id="330" r:id="rId65"/>
    <p:sldId id="33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22" autoAdjust="0"/>
  </p:normalViewPr>
  <p:slideViewPr>
    <p:cSldViewPr>
      <p:cViewPr>
        <p:scale>
          <a:sx n="80" d="100"/>
          <a:sy n="80" d="100"/>
        </p:scale>
        <p:origin x="-1086" y="396"/>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CD2058-BDFA-4D62-B1B1-F517B9614947}" type="datetimeFigureOut">
              <a:rPr lang="en-US" smtClean="0"/>
              <a:t>3/13/2019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453D8-2AC6-4B1A-9E6C-E304CDBB7A1F}" type="slidenum">
              <a:rPr lang="en-US" smtClean="0"/>
              <a:t>‹#›</a:t>
            </a:fld>
            <a:endParaRPr lang="en-US"/>
          </a:p>
        </p:txBody>
      </p:sp>
    </p:spTree>
    <p:extLst>
      <p:ext uri="{BB962C8B-B14F-4D97-AF65-F5344CB8AC3E}">
        <p14:creationId xmlns:p14="http://schemas.microsoft.com/office/powerpoint/2010/main" val="225954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3D453D8-2AC6-4B1A-9E6C-E304CDBB7A1F}" type="slidenum">
              <a:rPr lang="en-US" smtClean="0"/>
              <a:t>2</a:t>
            </a:fld>
            <a:endParaRPr lang="en-US"/>
          </a:p>
        </p:txBody>
      </p:sp>
    </p:spTree>
    <p:extLst>
      <p:ext uri="{BB962C8B-B14F-4D97-AF65-F5344CB8AC3E}">
        <p14:creationId xmlns:p14="http://schemas.microsoft.com/office/powerpoint/2010/main" val="184306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D453D8-2AC6-4B1A-9E6C-E304CDBB7A1F}" type="slidenum">
              <a:rPr lang="en-US" smtClean="0"/>
              <a:t>12</a:t>
            </a:fld>
            <a:endParaRPr lang="en-US"/>
          </a:p>
        </p:txBody>
      </p:sp>
    </p:spTree>
    <p:extLst>
      <p:ext uri="{BB962C8B-B14F-4D97-AF65-F5344CB8AC3E}">
        <p14:creationId xmlns:p14="http://schemas.microsoft.com/office/powerpoint/2010/main" val="122187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D453D8-2AC6-4B1A-9E6C-E304CDBB7A1F}" type="slidenum">
              <a:rPr lang="en-US" smtClean="0"/>
              <a:t>33</a:t>
            </a:fld>
            <a:endParaRPr lang="en-US"/>
          </a:p>
        </p:txBody>
      </p:sp>
    </p:spTree>
    <p:extLst>
      <p:ext uri="{BB962C8B-B14F-4D97-AF65-F5344CB8AC3E}">
        <p14:creationId xmlns:p14="http://schemas.microsoft.com/office/powerpoint/2010/main" val="3084127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D453D8-2AC6-4B1A-9E6C-E304CDBB7A1F}" type="slidenum">
              <a:rPr lang="en-US" smtClean="0"/>
              <a:t>40</a:t>
            </a:fld>
            <a:endParaRPr lang="en-US"/>
          </a:p>
        </p:txBody>
      </p:sp>
    </p:spTree>
    <p:extLst>
      <p:ext uri="{BB962C8B-B14F-4D97-AF65-F5344CB8AC3E}">
        <p14:creationId xmlns:p14="http://schemas.microsoft.com/office/powerpoint/2010/main" val="3084127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D453D8-2AC6-4B1A-9E6C-E304CDBB7A1F}" type="slidenum">
              <a:rPr lang="en-US" smtClean="0"/>
              <a:t>41</a:t>
            </a:fld>
            <a:endParaRPr lang="en-US"/>
          </a:p>
        </p:txBody>
      </p:sp>
    </p:spTree>
    <p:extLst>
      <p:ext uri="{BB962C8B-B14F-4D97-AF65-F5344CB8AC3E}">
        <p14:creationId xmlns:p14="http://schemas.microsoft.com/office/powerpoint/2010/main" val="308412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AB1B35-C97F-4125-9707-0220E65EDC17}" type="datetimeFigureOut">
              <a:rPr lang="en-US" smtClean="0"/>
              <a:t>3/13/2019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9FFEA9-41D0-4F68-86FB-E65B62472F8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B1B35-C97F-4125-9707-0220E65EDC1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FFEA9-41D0-4F68-86FB-E65B62472F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B1B35-C97F-4125-9707-0220E65EDC1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FFEA9-41D0-4F68-86FB-E65B62472F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AB1B35-C97F-4125-9707-0220E65EDC1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FFEA9-41D0-4F68-86FB-E65B62472F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AB1B35-C97F-4125-9707-0220E65EDC17}"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FFEA9-41D0-4F68-86FB-E65B62472F8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AB1B35-C97F-4125-9707-0220E65EDC17}"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FFEA9-41D0-4F68-86FB-E65B62472F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AB1B35-C97F-4125-9707-0220E65EDC17}"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FFEA9-41D0-4F68-86FB-E65B62472F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DAB1B35-C97F-4125-9707-0220E65EDC17}" type="datetimeFigureOut">
              <a:rPr lang="en-US" smtClean="0"/>
              <a:t>3/13/2019</a:t>
            </a:fld>
            <a:endParaRPr lang="en-US"/>
          </a:p>
        </p:txBody>
      </p:sp>
      <p:sp>
        <p:nvSpPr>
          <p:cNvPr id="8" name="Slide Number Placeholder 7"/>
          <p:cNvSpPr>
            <a:spLocks noGrp="1"/>
          </p:cNvSpPr>
          <p:nvPr>
            <p:ph type="sldNum" sz="quarter" idx="11"/>
          </p:nvPr>
        </p:nvSpPr>
        <p:spPr/>
        <p:txBody>
          <a:bodyPr/>
          <a:lstStyle/>
          <a:p>
            <a:fld id="{3C9FFEA9-41D0-4F68-86FB-E65B62472F8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B1B35-C97F-4125-9707-0220E65EDC17}" type="datetimeFigureOut">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FFEA9-41D0-4F68-86FB-E65B62472F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AB1B35-C97F-4125-9707-0220E65EDC17}"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C9FFEA9-41D0-4F68-86FB-E65B62472F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DAB1B35-C97F-4125-9707-0220E65EDC17}"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FFEA9-41D0-4F68-86FB-E65B62472F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DAB1B35-C97F-4125-9707-0220E65EDC17}" type="datetimeFigureOut">
              <a:rPr lang="en-US" smtClean="0"/>
              <a:t>3/13/2019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C9FFEA9-41D0-4F68-86FB-E65B62472F8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CPP/INH_010.C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file:///d:\cpp\INH_017.cpp" TargetMode="External"/><Relationship Id="rId3" Type="http://schemas.openxmlformats.org/officeDocument/2006/relationships/hyperlink" Target="file:///D:\CPP\INH_009.CPP" TargetMode="External"/><Relationship Id="rId7" Type="http://schemas.openxmlformats.org/officeDocument/2006/relationships/hyperlink" Target="file:///d:\cpp\INH_016.cpp" TargetMode="External"/><Relationship Id="rId2" Type="http://schemas.openxmlformats.org/officeDocument/2006/relationships/hyperlink" Target="file:///D:\CPP\INH_005.CPP" TargetMode="External"/><Relationship Id="rId1" Type="http://schemas.openxmlformats.org/officeDocument/2006/relationships/slideLayout" Target="../slideLayouts/slideLayout1.xml"/><Relationship Id="rId6" Type="http://schemas.openxmlformats.org/officeDocument/2006/relationships/hyperlink" Target="file:///D:\CPP\INH_015.CPP" TargetMode="External"/><Relationship Id="rId5" Type="http://schemas.openxmlformats.org/officeDocument/2006/relationships/hyperlink" Target="file:///D:\CPP\INH_014.CPP" TargetMode="External"/><Relationship Id="rId10" Type="http://schemas.openxmlformats.org/officeDocument/2006/relationships/hyperlink" Target="file:///d:\cpp\INH_019.cpp" TargetMode="External"/><Relationship Id="rId4" Type="http://schemas.openxmlformats.org/officeDocument/2006/relationships/hyperlink" Target="file:///D:\CPP\INH_013.CPP" TargetMode="External"/><Relationship Id="rId9" Type="http://schemas.openxmlformats.org/officeDocument/2006/relationships/hyperlink" Target="file:///d:\cpp\INH_018.cpp"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file:///D:\CPP\INH_014.CPP" TargetMode="External"/><Relationship Id="rId2" Type="http://schemas.openxmlformats.org/officeDocument/2006/relationships/hyperlink" Target="file:///d:\cpp\INH_020.cpp" TargetMode="External"/><Relationship Id="rId1" Type="http://schemas.openxmlformats.org/officeDocument/2006/relationships/slideLayout" Target="../slideLayouts/slideLayout1.xml"/><Relationship Id="rId6" Type="http://schemas.openxmlformats.org/officeDocument/2006/relationships/hyperlink" Target="file:///d:\cpp\INH_023.cpp" TargetMode="External"/><Relationship Id="rId5" Type="http://schemas.openxmlformats.org/officeDocument/2006/relationships/hyperlink" Target="file:///d:\cpp\INH_022.cpp" TargetMode="External"/><Relationship Id="rId4" Type="http://schemas.openxmlformats.org/officeDocument/2006/relationships/hyperlink" Target="file:///d:\cpp\INH_021.c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file:///d:\cpp\INH_026.cpp" TargetMode="External"/><Relationship Id="rId2" Type="http://schemas.openxmlformats.org/officeDocument/2006/relationships/hyperlink" Target="file:///d:\cpp\INH_025.cpp" TargetMode="External"/><Relationship Id="rId1" Type="http://schemas.openxmlformats.org/officeDocument/2006/relationships/slideLayout" Target="../slideLayouts/slideLayout2.xml"/><Relationship Id="rId5" Type="http://schemas.openxmlformats.org/officeDocument/2006/relationships/hyperlink" Target="file:///d:\cpp\INH_028.cpp" TargetMode="External"/><Relationship Id="rId4" Type="http://schemas.openxmlformats.org/officeDocument/2006/relationships/hyperlink" Target="file:///d:\cpp\INH_027.cpp"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file:///d:\cpp\INH_030.cpp" TargetMode="External"/><Relationship Id="rId2" Type="http://schemas.openxmlformats.org/officeDocument/2006/relationships/hyperlink" Target="file:///d:\cpp\INH_029.cpp"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7848600" cy="1334869"/>
          </a:xfrm>
        </p:spPr>
        <p:txBody>
          <a:bodyPr>
            <a:normAutofit fontScale="90000"/>
          </a:bodyPr>
          <a:lstStyle/>
          <a:p>
            <a:pPr marL="182880" indent="0">
              <a:buNone/>
            </a:pPr>
            <a:r>
              <a:rPr lang="en-US" sz="8000" dirty="0" smtClean="0"/>
              <a:t>INHERITANCE </a:t>
            </a:r>
            <a:br>
              <a:rPr lang="en-US" sz="8000" dirty="0" smtClean="0"/>
            </a:br>
            <a:endParaRPr lang="en-US" dirty="0"/>
          </a:p>
        </p:txBody>
      </p:sp>
      <p:sp>
        <p:nvSpPr>
          <p:cNvPr id="3" name="Rectangle 2"/>
          <p:cNvSpPr/>
          <p:nvPr/>
        </p:nvSpPr>
        <p:spPr>
          <a:xfrm>
            <a:off x="3657600" y="2514600"/>
            <a:ext cx="4558145" cy="646331"/>
          </a:xfrm>
          <a:prstGeom prst="rect">
            <a:avLst/>
          </a:prstGeom>
        </p:spPr>
        <p:txBody>
          <a:bodyPr wrap="square">
            <a:spAutoFit/>
          </a:bodyPr>
          <a:lstStyle/>
          <a:p>
            <a:r>
              <a:rPr lang="en-US" sz="3600" dirty="0"/>
              <a:t>(DERIVATIONS)</a:t>
            </a:r>
            <a:endParaRPr lang="en-US" dirty="0"/>
          </a:p>
        </p:txBody>
      </p:sp>
    </p:spTree>
    <p:extLst>
      <p:ext uri="{BB962C8B-B14F-4D97-AF65-F5344CB8AC3E}">
        <p14:creationId xmlns:p14="http://schemas.microsoft.com/office/powerpoint/2010/main" val="21946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762000"/>
          </a:xfrm>
        </p:spPr>
        <p:txBody>
          <a:bodyPr>
            <a:normAutofit/>
          </a:bodyPr>
          <a:lstStyle/>
          <a:p>
            <a:r>
              <a:rPr lang="en-US" sz="2000" b="1" dirty="0" smtClean="0"/>
              <a:t>Multi-level inheritance </a:t>
            </a:r>
            <a:endParaRPr lang="en-US" sz="2000" b="1" dirty="0"/>
          </a:p>
        </p:txBody>
      </p:sp>
      <p:sp>
        <p:nvSpPr>
          <p:cNvPr id="4" name="Subtitle 3"/>
          <p:cNvSpPr>
            <a:spLocks noGrp="1"/>
          </p:cNvSpPr>
          <p:nvPr>
            <p:ph type="subTitle" idx="1"/>
          </p:nvPr>
        </p:nvSpPr>
        <p:spPr>
          <a:xfrm>
            <a:off x="609600" y="990600"/>
            <a:ext cx="7848600" cy="685800"/>
          </a:xfrm>
        </p:spPr>
        <p:txBody>
          <a:bodyPr/>
          <a:lstStyle/>
          <a:p>
            <a:pPr algn="l"/>
            <a:r>
              <a:rPr lang="en-US" sz="3200" dirty="0" smtClean="0">
                <a:solidFill>
                  <a:schemeClr val="tx1"/>
                </a:solidFill>
              </a:rPr>
              <a:t>Some more examples.</a:t>
            </a:r>
          </a:p>
          <a:p>
            <a:pPr algn="l"/>
            <a:endParaRPr lang="en-US" dirty="0" smtClean="0">
              <a:solidFill>
                <a:schemeClr val="tx1"/>
              </a:solidFill>
            </a:endParaRPr>
          </a:p>
          <a:p>
            <a:pPr algn="l"/>
            <a:endParaRPr lang="en-US" dirty="0" smtClean="0">
              <a:solidFill>
                <a:schemeClr val="tx1"/>
              </a:solidFill>
            </a:endParaRPr>
          </a:p>
        </p:txBody>
      </p:sp>
      <p:sp>
        <p:nvSpPr>
          <p:cNvPr id="33" name="TextBox 32"/>
          <p:cNvSpPr txBox="1"/>
          <p:nvPr/>
        </p:nvSpPr>
        <p:spPr>
          <a:xfrm>
            <a:off x="762000" y="5906785"/>
            <a:ext cx="6405728" cy="369332"/>
          </a:xfrm>
          <a:prstGeom prst="rect">
            <a:avLst/>
          </a:prstGeom>
          <a:noFill/>
        </p:spPr>
        <p:txBody>
          <a:bodyPr wrap="none" rtlCol="0">
            <a:spAutoFit/>
          </a:bodyPr>
          <a:lstStyle/>
          <a:p>
            <a:r>
              <a:rPr lang="en-US" b="1" dirty="0" smtClean="0"/>
              <a:t>Note : </a:t>
            </a:r>
            <a:r>
              <a:rPr lang="en-US" dirty="0" smtClean="0"/>
              <a:t>The direction of arrow indicates the direction of Inheritance</a:t>
            </a:r>
            <a:endParaRPr lang="en-US" dirty="0"/>
          </a:p>
        </p:txBody>
      </p:sp>
      <p:grpSp>
        <p:nvGrpSpPr>
          <p:cNvPr id="13" name="Group 12"/>
          <p:cNvGrpSpPr/>
          <p:nvPr/>
        </p:nvGrpSpPr>
        <p:grpSpPr>
          <a:xfrm>
            <a:off x="838200" y="1447800"/>
            <a:ext cx="5943600" cy="3276600"/>
            <a:chOff x="762000" y="2057400"/>
            <a:chExt cx="5943600" cy="3276600"/>
          </a:xfrm>
        </p:grpSpPr>
        <p:sp>
          <p:nvSpPr>
            <p:cNvPr id="5" name="Rectangle 4"/>
            <p:cNvSpPr/>
            <p:nvPr/>
          </p:nvSpPr>
          <p:spPr>
            <a:xfrm>
              <a:off x="3200400" y="20574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Grand Father</a:t>
              </a:r>
              <a:endParaRPr lang="en-US" dirty="0">
                <a:solidFill>
                  <a:schemeClr val="bg1"/>
                </a:solidFill>
              </a:endParaRPr>
            </a:p>
          </p:txBody>
        </p:sp>
        <p:sp>
          <p:nvSpPr>
            <p:cNvPr id="6" name="Rectangle 5"/>
            <p:cNvSpPr/>
            <p:nvPr/>
          </p:nvSpPr>
          <p:spPr>
            <a:xfrm>
              <a:off x="3200400" y="3359624"/>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Father</a:t>
              </a:r>
            </a:p>
          </p:txBody>
        </p:sp>
        <p:sp>
          <p:nvSpPr>
            <p:cNvPr id="9" name="Rectangle 8"/>
            <p:cNvSpPr/>
            <p:nvPr/>
          </p:nvSpPr>
          <p:spPr>
            <a:xfrm>
              <a:off x="3211204" y="4578824"/>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a:t>
              </a:r>
            </a:p>
          </p:txBody>
        </p:sp>
        <p:sp>
          <p:nvSpPr>
            <p:cNvPr id="15" name="Rectangle 14"/>
            <p:cNvSpPr/>
            <p:nvPr/>
          </p:nvSpPr>
          <p:spPr>
            <a:xfrm>
              <a:off x="838200" y="2057400"/>
              <a:ext cx="149784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Base Class</a:t>
              </a:r>
              <a:endParaRPr lang="en-US" dirty="0">
                <a:solidFill>
                  <a:schemeClr val="bg1"/>
                </a:solidFill>
              </a:endParaRPr>
            </a:p>
          </p:txBody>
        </p:sp>
        <p:sp>
          <p:nvSpPr>
            <p:cNvPr id="16" name="Rectangle 15"/>
            <p:cNvSpPr/>
            <p:nvPr/>
          </p:nvSpPr>
          <p:spPr>
            <a:xfrm>
              <a:off x="762000" y="3344839"/>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Intermediate</a:t>
              </a:r>
            </a:p>
            <a:p>
              <a:pPr algn="ctr"/>
              <a:r>
                <a:rPr lang="en-US" dirty="0" smtClean="0"/>
                <a:t> Class</a:t>
              </a:r>
            </a:p>
          </p:txBody>
        </p:sp>
        <p:sp>
          <p:nvSpPr>
            <p:cNvPr id="18" name="Rectangle 17"/>
            <p:cNvSpPr/>
            <p:nvPr/>
          </p:nvSpPr>
          <p:spPr>
            <a:xfrm>
              <a:off x="838200" y="4572000"/>
              <a:ext cx="149784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 Class</a:t>
              </a:r>
            </a:p>
          </p:txBody>
        </p:sp>
        <p:sp>
          <p:nvSpPr>
            <p:cNvPr id="23" name="Rectangle 22"/>
            <p:cNvSpPr/>
            <p:nvPr/>
          </p:nvSpPr>
          <p:spPr>
            <a:xfrm>
              <a:off x="5105400" y="20574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Calculation</a:t>
              </a:r>
              <a:endParaRPr lang="en-US" dirty="0">
                <a:solidFill>
                  <a:schemeClr val="bg1"/>
                </a:solidFill>
              </a:endParaRPr>
            </a:p>
          </p:txBody>
        </p:sp>
        <p:sp>
          <p:nvSpPr>
            <p:cNvPr id="24" name="Rectangle 23"/>
            <p:cNvSpPr/>
            <p:nvPr/>
          </p:nvSpPr>
          <p:spPr>
            <a:xfrm>
              <a:off x="5105400" y="33528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Arithmetic Calculation</a:t>
              </a:r>
            </a:p>
          </p:txBody>
        </p:sp>
        <p:sp>
          <p:nvSpPr>
            <p:cNvPr id="26" name="Rectangle 25"/>
            <p:cNvSpPr/>
            <p:nvPr/>
          </p:nvSpPr>
          <p:spPr>
            <a:xfrm>
              <a:off x="5181600" y="46482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Addition</a:t>
              </a:r>
            </a:p>
          </p:txBody>
        </p:sp>
        <p:cxnSp>
          <p:nvCxnSpPr>
            <p:cNvPr id="34" name="Straight Arrow Connector 33"/>
            <p:cNvCxnSpPr/>
            <p:nvPr/>
          </p:nvCxnSpPr>
          <p:spPr>
            <a:xfrm flipH="1" flipV="1">
              <a:off x="1600200" y="2743200"/>
              <a:ext cx="21608" cy="609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1524000" y="3962400"/>
              <a:ext cx="21608" cy="609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810000" y="2743200"/>
              <a:ext cx="21608" cy="609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3886200" y="3962400"/>
              <a:ext cx="21608" cy="609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5791200" y="2743200"/>
              <a:ext cx="21608" cy="609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5867400" y="4038600"/>
              <a:ext cx="21608" cy="609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921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ircle(in)">
                                      <p:cBhvr>
                                        <p:cTn id="12"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762000"/>
          </a:xfrm>
        </p:spPr>
        <p:txBody>
          <a:bodyPr>
            <a:normAutofit/>
          </a:bodyPr>
          <a:lstStyle/>
          <a:p>
            <a:pPr algn="ctr"/>
            <a:r>
              <a:rPr lang="en-US" sz="2800" b="1" dirty="0" smtClean="0"/>
              <a:t>Hybrid inheritance </a:t>
            </a:r>
            <a:endParaRPr lang="en-US" sz="3600" b="1" dirty="0"/>
          </a:p>
        </p:txBody>
      </p:sp>
      <p:sp>
        <p:nvSpPr>
          <p:cNvPr id="4" name="Subtitle 3"/>
          <p:cNvSpPr>
            <a:spLocks noGrp="1"/>
          </p:cNvSpPr>
          <p:nvPr>
            <p:ph type="subTitle" idx="1"/>
          </p:nvPr>
        </p:nvSpPr>
        <p:spPr>
          <a:xfrm>
            <a:off x="609600" y="990600"/>
            <a:ext cx="7848600" cy="1676400"/>
          </a:xfrm>
        </p:spPr>
        <p:txBody>
          <a:bodyPr>
            <a:normAutofit fontScale="92500" lnSpcReduction="20000"/>
          </a:bodyPr>
          <a:lstStyle/>
          <a:p>
            <a:pPr algn="l"/>
            <a:r>
              <a:rPr lang="en-US" sz="2800" b="1" dirty="0" smtClean="0">
                <a:solidFill>
                  <a:schemeClr val="tx1"/>
                </a:solidFill>
              </a:rPr>
              <a:t>When a sub class inherits from multiple base class and all of its base classes inherits from a single base class, this form of inheritance is called as “Hybrid inheritance”.</a:t>
            </a:r>
          </a:p>
          <a:p>
            <a:pPr algn="l"/>
            <a:r>
              <a:rPr lang="en-US" sz="2800" b="1" dirty="0" err="1" smtClean="0">
                <a:solidFill>
                  <a:schemeClr val="tx1"/>
                </a:solidFill>
              </a:rPr>
              <a:t>Eg</a:t>
            </a:r>
            <a:r>
              <a:rPr lang="en-US" sz="2800" b="1" dirty="0" smtClean="0">
                <a:solidFill>
                  <a:schemeClr val="tx1"/>
                </a:solidFill>
              </a:rPr>
              <a:t>.</a:t>
            </a:r>
          </a:p>
          <a:p>
            <a:pPr algn="l"/>
            <a:endParaRPr lang="en-US" dirty="0">
              <a:solidFill>
                <a:schemeClr val="tx1"/>
              </a:solidFill>
            </a:endParaRPr>
          </a:p>
        </p:txBody>
      </p:sp>
      <p:grpSp>
        <p:nvGrpSpPr>
          <p:cNvPr id="8" name="Group 7"/>
          <p:cNvGrpSpPr/>
          <p:nvPr/>
        </p:nvGrpSpPr>
        <p:grpSpPr>
          <a:xfrm>
            <a:off x="4319514" y="2651077"/>
            <a:ext cx="4689144" cy="2961564"/>
            <a:chOff x="187657" y="2590800"/>
            <a:chExt cx="4689144" cy="2961564"/>
          </a:xfrm>
        </p:grpSpPr>
        <p:sp>
          <p:nvSpPr>
            <p:cNvPr id="3" name="Rectangle 2"/>
            <p:cNvSpPr/>
            <p:nvPr/>
          </p:nvSpPr>
          <p:spPr>
            <a:xfrm>
              <a:off x="1822543" y="25908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Class</a:t>
              </a:r>
              <a:endParaRPr lang="en-US" dirty="0"/>
            </a:p>
          </p:txBody>
        </p:sp>
        <p:sp>
          <p:nvSpPr>
            <p:cNvPr id="5" name="Rectangle 4"/>
            <p:cNvSpPr/>
            <p:nvPr/>
          </p:nvSpPr>
          <p:spPr>
            <a:xfrm>
              <a:off x="1828800" y="4866564"/>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 Class</a:t>
              </a:r>
              <a:endParaRPr lang="en-US" dirty="0"/>
            </a:p>
          </p:txBody>
        </p:sp>
        <p:sp>
          <p:nvSpPr>
            <p:cNvPr id="6" name="Rectangle 5"/>
            <p:cNvSpPr/>
            <p:nvPr/>
          </p:nvSpPr>
          <p:spPr>
            <a:xfrm>
              <a:off x="187657" y="3597323"/>
              <a:ext cx="1524000" cy="812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Intermediate 1</a:t>
              </a:r>
              <a:endParaRPr lang="en-US" dirty="0"/>
            </a:p>
          </p:txBody>
        </p:sp>
        <p:cxnSp>
          <p:nvCxnSpPr>
            <p:cNvPr id="13" name="Elbow Connector 12"/>
            <p:cNvCxnSpPr>
              <a:stCxn id="3" idx="2"/>
              <a:endCxn id="6" idx="0"/>
            </p:cNvCxnSpPr>
            <p:nvPr/>
          </p:nvCxnSpPr>
          <p:spPr>
            <a:xfrm rot="5400000">
              <a:off x="1606739" y="2619518"/>
              <a:ext cx="320723" cy="163488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52801" y="3723564"/>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Intermediate 2</a:t>
              </a:r>
              <a:endParaRPr lang="en-US" dirty="0"/>
            </a:p>
          </p:txBody>
        </p:sp>
        <p:cxnSp>
          <p:nvCxnSpPr>
            <p:cNvPr id="11" name="Elbow Connector 10"/>
            <p:cNvCxnSpPr>
              <a:stCxn id="3" idx="2"/>
              <a:endCxn id="7" idx="0"/>
            </p:cNvCxnSpPr>
            <p:nvPr/>
          </p:nvCxnSpPr>
          <p:spPr>
            <a:xfrm rot="16200000" flipH="1">
              <a:off x="3126190" y="2734953"/>
              <a:ext cx="446964" cy="15302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5" idx="0"/>
            </p:cNvCxnSpPr>
            <p:nvPr/>
          </p:nvCxnSpPr>
          <p:spPr>
            <a:xfrm rot="5400000">
              <a:off x="3124201" y="3875964"/>
              <a:ext cx="457200" cy="15240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5" idx="0"/>
            </p:cNvCxnSpPr>
            <p:nvPr/>
          </p:nvCxnSpPr>
          <p:spPr>
            <a:xfrm rot="16200000" flipH="1">
              <a:off x="1541628" y="3817392"/>
              <a:ext cx="457200" cy="16411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762000" y="5906785"/>
            <a:ext cx="8210902" cy="400110"/>
          </a:xfrm>
          <a:prstGeom prst="rect">
            <a:avLst/>
          </a:prstGeom>
          <a:noFill/>
        </p:spPr>
        <p:txBody>
          <a:bodyPr wrap="none" rtlCol="0">
            <a:spAutoFit/>
          </a:bodyPr>
          <a:lstStyle/>
          <a:p>
            <a:r>
              <a:rPr lang="en-US" sz="2000" b="1" dirty="0" smtClean="0"/>
              <a:t>Note : The direction of arrow indicates the direction of Inheritance</a:t>
            </a:r>
            <a:endParaRPr lang="en-US" sz="2000" b="1" dirty="0"/>
          </a:p>
        </p:txBody>
      </p:sp>
      <p:grpSp>
        <p:nvGrpSpPr>
          <p:cNvPr id="9" name="Group 8"/>
          <p:cNvGrpSpPr/>
          <p:nvPr/>
        </p:nvGrpSpPr>
        <p:grpSpPr>
          <a:xfrm>
            <a:off x="228600" y="2651077"/>
            <a:ext cx="3447577" cy="3124201"/>
            <a:chOff x="5216856" y="2590799"/>
            <a:chExt cx="3447577" cy="3124201"/>
          </a:xfrm>
        </p:grpSpPr>
        <p:sp>
          <p:nvSpPr>
            <p:cNvPr id="31" name="Rectangle 30"/>
            <p:cNvSpPr/>
            <p:nvPr/>
          </p:nvSpPr>
          <p:spPr>
            <a:xfrm>
              <a:off x="5216856" y="2590799"/>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Class A</a:t>
              </a:r>
              <a:endParaRPr lang="en-US" dirty="0"/>
            </a:p>
          </p:txBody>
        </p:sp>
        <p:sp>
          <p:nvSpPr>
            <p:cNvPr id="32" name="Rectangle 31"/>
            <p:cNvSpPr/>
            <p:nvPr/>
          </p:nvSpPr>
          <p:spPr>
            <a:xfrm>
              <a:off x="5238466" y="50292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 Class</a:t>
              </a:r>
              <a:endParaRPr lang="en-US" dirty="0"/>
            </a:p>
          </p:txBody>
        </p:sp>
        <p:sp>
          <p:nvSpPr>
            <p:cNvPr id="33" name="Rectangle 32"/>
            <p:cNvSpPr/>
            <p:nvPr/>
          </p:nvSpPr>
          <p:spPr>
            <a:xfrm>
              <a:off x="5216857" y="3723565"/>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Intermediate Class</a:t>
              </a:r>
              <a:endParaRPr lang="en-US" dirty="0"/>
            </a:p>
          </p:txBody>
        </p:sp>
        <p:sp>
          <p:nvSpPr>
            <p:cNvPr id="34" name="Rectangle 33"/>
            <p:cNvSpPr/>
            <p:nvPr/>
          </p:nvSpPr>
          <p:spPr>
            <a:xfrm>
              <a:off x="7140433" y="3723565"/>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Class B</a:t>
              </a:r>
              <a:endParaRPr lang="en-US" dirty="0"/>
            </a:p>
          </p:txBody>
        </p:sp>
        <p:cxnSp>
          <p:nvCxnSpPr>
            <p:cNvPr id="36" name="Elbow Connector 35"/>
            <p:cNvCxnSpPr>
              <a:stCxn id="31" idx="2"/>
              <a:endCxn id="33" idx="0"/>
            </p:cNvCxnSpPr>
            <p:nvPr/>
          </p:nvCxnSpPr>
          <p:spPr>
            <a:xfrm rot="16200000" flipH="1">
              <a:off x="5755373" y="3500081"/>
              <a:ext cx="446966"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a:off x="6631866" y="3768299"/>
              <a:ext cx="619835" cy="190196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3" idx="2"/>
              <a:endCxn id="32" idx="0"/>
            </p:cNvCxnSpPr>
            <p:nvPr/>
          </p:nvCxnSpPr>
          <p:spPr>
            <a:xfrm>
              <a:off x="5978857" y="4409365"/>
              <a:ext cx="21609" cy="619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74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792162"/>
          </a:xfrm>
        </p:spPr>
        <p:txBody>
          <a:bodyPr>
            <a:normAutofit/>
          </a:bodyPr>
          <a:lstStyle/>
          <a:p>
            <a:pPr algn="ctr"/>
            <a:r>
              <a:rPr lang="en-US" sz="3600" b="1" dirty="0" smtClean="0">
                <a:solidFill>
                  <a:srgbClr val="92D050"/>
                </a:solidFill>
              </a:rPr>
              <a:t>How To Define Derived Classes?</a:t>
            </a:r>
            <a:endParaRPr lang="en-US" sz="3600" b="1" dirty="0">
              <a:solidFill>
                <a:srgbClr val="92D050"/>
              </a:solidFill>
            </a:endParaRPr>
          </a:p>
        </p:txBody>
      </p:sp>
      <p:sp>
        <p:nvSpPr>
          <p:cNvPr id="3" name="Content Placeholder 2"/>
          <p:cNvSpPr>
            <a:spLocks noGrp="1"/>
          </p:cNvSpPr>
          <p:nvPr>
            <p:ph idx="1"/>
          </p:nvPr>
        </p:nvSpPr>
        <p:spPr>
          <a:xfrm>
            <a:off x="228600" y="762000"/>
            <a:ext cx="8534400" cy="6019800"/>
          </a:xfrm>
        </p:spPr>
        <p:txBody>
          <a:bodyPr>
            <a:noAutofit/>
          </a:bodyPr>
          <a:lstStyle/>
          <a:p>
            <a:pPr marL="0" indent="0" algn="just">
              <a:buNone/>
            </a:pPr>
            <a:r>
              <a:rPr lang="en-US" sz="2800" dirty="0" smtClean="0">
                <a:solidFill>
                  <a:schemeClr val="tx1"/>
                </a:solidFill>
              </a:rPr>
              <a:t>A derived class can be defined by specifying relationship with the base class in addition to its own details.</a:t>
            </a:r>
          </a:p>
          <a:p>
            <a:pPr marL="0" indent="0">
              <a:buNone/>
            </a:pPr>
            <a:r>
              <a:rPr lang="en-US" sz="2400" b="1" u="sng" dirty="0" smtClean="0">
                <a:solidFill>
                  <a:schemeClr val="tx1"/>
                </a:solidFill>
              </a:rPr>
              <a:t>Syntax:</a:t>
            </a:r>
          </a:p>
          <a:p>
            <a:pPr marL="0" indent="0">
              <a:buNone/>
            </a:pPr>
            <a:r>
              <a:rPr lang="en-US" sz="2000" b="1" dirty="0" smtClean="0">
                <a:solidFill>
                  <a:schemeClr val="tx1"/>
                </a:solidFill>
                <a:latin typeface="Times New Roman" pitchFamily="18" charset="0"/>
                <a:cs typeface="Times New Roman" pitchFamily="18" charset="0"/>
              </a:rPr>
              <a:t>	class   </a:t>
            </a:r>
            <a:r>
              <a:rPr lang="en-US" sz="2000" b="1" dirty="0" err="1" smtClean="0">
                <a:solidFill>
                  <a:schemeClr val="tx1"/>
                </a:solidFill>
                <a:latin typeface="Times New Roman" pitchFamily="18" charset="0"/>
                <a:cs typeface="Times New Roman" pitchFamily="18" charset="0"/>
              </a:rPr>
              <a:t>DerivedClassName</a:t>
            </a:r>
            <a:r>
              <a:rPr lang="en-US" sz="2000" b="1" dirty="0" smtClean="0">
                <a:solidFill>
                  <a:schemeClr val="tx1"/>
                </a:solidFill>
                <a:latin typeface="Times New Roman" pitchFamily="18" charset="0"/>
                <a:cs typeface="Times New Roman" pitchFamily="18" charset="0"/>
              </a:rPr>
              <a:t>  :   </a:t>
            </a:r>
            <a:r>
              <a:rPr lang="en-US" sz="2000" b="1" dirty="0" err="1" smtClean="0">
                <a:solidFill>
                  <a:schemeClr val="tx1"/>
                </a:solidFill>
                <a:latin typeface="Times New Roman" pitchFamily="18" charset="0"/>
                <a:cs typeface="Times New Roman" pitchFamily="18" charset="0"/>
              </a:rPr>
              <a:t>VisiblityMode</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BaseClassName</a:t>
            </a:r>
            <a:endParaRPr lang="en-US" sz="2000" b="1" dirty="0" smtClean="0">
              <a:solidFill>
                <a:schemeClr val="tx1"/>
              </a:solidFill>
              <a:latin typeface="Times New Roman" pitchFamily="18" charset="0"/>
              <a:cs typeface="Times New Roman" pitchFamily="18" charset="0"/>
            </a:endParaRPr>
          </a:p>
          <a:p>
            <a:pPr marL="0" indent="0">
              <a:buNone/>
            </a:pPr>
            <a:r>
              <a:rPr lang="en-US" sz="2000" b="1" dirty="0" smtClean="0">
                <a:solidFill>
                  <a:schemeClr val="tx1"/>
                </a:solidFill>
                <a:latin typeface="Times New Roman" pitchFamily="18" charset="0"/>
                <a:cs typeface="Times New Roman" pitchFamily="18" charset="0"/>
              </a:rPr>
              <a:t>	{</a:t>
            </a:r>
          </a:p>
          <a:p>
            <a:pPr marL="0" indent="0">
              <a:buNone/>
            </a:pPr>
            <a:r>
              <a:rPr lang="en-US" sz="2000" b="1" dirty="0" smtClean="0">
                <a:solidFill>
                  <a:schemeClr val="tx1"/>
                </a:solidFill>
                <a:latin typeface="Times New Roman" pitchFamily="18" charset="0"/>
                <a:cs typeface="Times New Roman" pitchFamily="18" charset="0"/>
              </a:rPr>
              <a:t>	…………….</a:t>
            </a:r>
          </a:p>
          <a:p>
            <a:pPr marL="0" indent="0">
              <a:buNone/>
            </a:pPr>
            <a:r>
              <a:rPr lang="en-US" sz="2000" b="1" dirty="0" smtClean="0">
                <a:solidFill>
                  <a:schemeClr val="tx1"/>
                </a:solidFill>
                <a:latin typeface="Times New Roman" pitchFamily="18" charset="0"/>
                <a:cs typeface="Times New Roman" pitchFamily="18" charset="0"/>
              </a:rPr>
              <a:t>	…………….	};</a:t>
            </a:r>
          </a:p>
          <a:p>
            <a:pPr marL="0" indent="0">
              <a:buNone/>
            </a:pPr>
            <a:r>
              <a:rPr lang="en-US" sz="2400" b="1" dirty="0" smtClean="0">
                <a:solidFill>
                  <a:schemeClr val="tx1"/>
                </a:solidFill>
                <a:latin typeface="Times New Roman" pitchFamily="18" charset="0"/>
                <a:cs typeface="Times New Roman" pitchFamily="18" charset="0"/>
              </a:rPr>
              <a:t>Note:</a:t>
            </a:r>
            <a:endParaRPr lang="en-US" sz="2400" b="1" dirty="0">
              <a:solidFill>
                <a:schemeClr val="tx1"/>
              </a:solidFill>
              <a:latin typeface="Times New Roman" pitchFamily="18" charset="0"/>
              <a:cs typeface="Times New Roman" pitchFamily="18" charset="0"/>
            </a:endParaRPr>
          </a:p>
          <a:p>
            <a:pPr marL="0" indent="0">
              <a:buNone/>
            </a:pPr>
            <a:r>
              <a:rPr lang="en-US" sz="2400" b="1" dirty="0" smtClean="0">
                <a:solidFill>
                  <a:schemeClr val="tx1"/>
                </a:solidFill>
                <a:latin typeface="Times New Roman" pitchFamily="18" charset="0"/>
                <a:cs typeface="Times New Roman" pitchFamily="18" charset="0"/>
              </a:rPr>
              <a:t>The Colon indicates that the </a:t>
            </a:r>
            <a:r>
              <a:rPr lang="en-US" sz="2400" b="1" dirty="0" err="1" smtClean="0">
                <a:solidFill>
                  <a:schemeClr val="tx1"/>
                </a:solidFill>
                <a:latin typeface="Times New Roman" pitchFamily="18" charset="0"/>
                <a:cs typeface="Times New Roman" pitchFamily="18" charset="0"/>
              </a:rPr>
              <a:t>DerivedClassName</a:t>
            </a:r>
            <a:r>
              <a:rPr lang="en-US" sz="2400" b="1" dirty="0" smtClean="0">
                <a:solidFill>
                  <a:schemeClr val="tx1"/>
                </a:solidFill>
                <a:latin typeface="Times New Roman" pitchFamily="18" charset="0"/>
                <a:cs typeface="Times New Roman" pitchFamily="18" charset="0"/>
              </a:rPr>
              <a:t> is derived from the </a:t>
            </a:r>
            <a:r>
              <a:rPr lang="en-US" sz="2400" b="1" dirty="0" err="1" smtClean="0">
                <a:solidFill>
                  <a:schemeClr val="tx1"/>
                </a:solidFill>
                <a:latin typeface="Times New Roman" pitchFamily="18" charset="0"/>
                <a:cs typeface="Times New Roman" pitchFamily="18" charset="0"/>
              </a:rPr>
              <a:t>BaseClassName</a:t>
            </a:r>
            <a:endParaRPr lang="en-US" sz="2000" dirty="0" smtClean="0">
              <a:solidFill>
                <a:schemeClr val="tx1"/>
              </a:solidFill>
              <a:latin typeface="Times New Roman" pitchFamily="18" charset="0"/>
              <a:cs typeface="Times New Roman" pitchFamily="18" charset="0"/>
            </a:endParaRPr>
          </a:p>
          <a:p>
            <a:pPr marL="0" indent="0">
              <a:buNone/>
            </a:pPr>
            <a:r>
              <a:rPr lang="en-US" sz="2400" b="1" dirty="0" smtClean="0">
                <a:solidFill>
                  <a:schemeClr val="tx1"/>
                </a:solidFill>
                <a:latin typeface="Times New Roman" pitchFamily="18" charset="0"/>
                <a:cs typeface="Times New Roman" pitchFamily="18" charset="0"/>
              </a:rPr>
              <a:t>The </a:t>
            </a:r>
            <a:r>
              <a:rPr lang="en-US" sz="2400" b="1" dirty="0" err="1" smtClean="0">
                <a:solidFill>
                  <a:schemeClr val="tx1"/>
                </a:solidFill>
                <a:latin typeface="Times New Roman" pitchFamily="18" charset="0"/>
                <a:cs typeface="Times New Roman" pitchFamily="18" charset="0"/>
              </a:rPr>
              <a:t>visiblityMode</a:t>
            </a:r>
            <a:r>
              <a:rPr lang="en-US" sz="2400" b="1" dirty="0" smtClean="0">
                <a:solidFill>
                  <a:schemeClr val="tx1"/>
                </a:solidFill>
                <a:latin typeface="Times New Roman" pitchFamily="18" charset="0"/>
                <a:cs typeface="Times New Roman" pitchFamily="18" charset="0"/>
              </a:rPr>
              <a:t> is optional and it  may be either “public” or “Private” or “protected”</a:t>
            </a:r>
          </a:p>
          <a:p>
            <a:pPr marL="0" indent="0">
              <a:buNone/>
            </a:pPr>
            <a:endParaRPr lang="en-US" sz="2000" dirty="0" smtClean="0">
              <a:solidFill>
                <a:schemeClr val="tx1"/>
              </a:solidFill>
              <a:latin typeface="Times New Roman" pitchFamily="18" charset="0"/>
              <a:cs typeface="Times New Roman" pitchFamily="18" charset="0"/>
            </a:endParaRPr>
          </a:p>
          <a:p>
            <a:pPr marL="0" indent="0">
              <a:buNone/>
            </a:pPr>
            <a:r>
              <a:rPr lang="en-US" sz="2400" b="1" dirty="0" smtClean="0">
                <a:solidFill>
                  <a:schemeClr val="tx1"/>
                </a:solidFill>
                <a:latin typeface="Times New Roman" pitchFamily="18" charset="0"/>
                <a:cs typeface="Times New Roman" pitchFamily="18" charset="0"/>
              </a:rPr>
              <a:t>The default visibility mode is private.</a:t>
            </a:r>
            <a:endParaRPr lang="en-US"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4874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1000"/>
                                        <p:tgtEl>
                                          <p:spTgt spid="3">
                                            <p:txEl>
                                              <p:pRg st="10" end="10"/>
                                            </p:txEl>
                                          </p:spTgt>
                                        </p:tgtEl>
                                      </p:cBhvr>
                                    </p:animEffect>
                                    <p:anim calcmode="lin" valueType="num">
                                      <p:cBhvr>
                                        <p:cTn id="4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8140"/>
            <a:ext cx="8920306" cy="6649860"/>
          </a:xfrm>
        </p:spPr>
        <p:txBody>
          <a:bodyPr>
            <a:normAutofit fontScale="40000" lnSpcReduction="20000"/>
          </a:bodyPr>
          <a:lstStyle/>
          <a:p>
            <a:pPr marL="0" indent="0">
              <a:buNone/>
            </a:pPr>
            <a:r>
              <a:rPr lang="en-US" sz="5100" b="1" dirty="0" smtClean="0"/>
              <a:t>A class having 3 visibility modes</a:t>
            </a:r>
          </a:p>
          <a:p>
            <a:pPr marL="0" indent="0">
              <a:buNone/>
            </a:pPr>
            <a:r>
              <a:rPr lang="en-US" b="1" dirty="0" smtClean="0"/>
              <a:t>Example:</a:t>
            </a:r>
          </a:p>
          <a:p>
            <a:pPr marL="0" indent="0">
              <a:buNone/>
            </a:pPr>
            <a:endParaRPr lang="en-US" dirty="0"/>
          </a:p>
          <a:p>
            <a:pPr marL="0" indent="0">
              <a:buNone/>
            </a:pPr>
            <a:r>
              <a:rPr lang="en-US" sz="5100" b="1" dirty="0" smtClean="0">
                <a:latin typeface="Times New Roman" pitchFamily="18" charset="0"/>
                <a:cs typeface="Times New Roman" pitchFamily="18" charset="0"/>
              </a:rPr>
              <a:t>class sample </a:t>
            </a:r>
          </a:p>
          <a:p>
            <a:pPr marL="0" indent="0">
              <a:buNone/>
            </a:pPr>
            <a:r>
              <a:rPr lang="en-US" sz="5100" b="1" dirty="0" smtClean="0">
                <a:latin typeface="Times New Roman" pitchFamily="18" charset="0"/>
                <a:cs typeface="Times New Roman" pitchFamily="18" charset="0"/>
              </a:rPr>
              <a:t>{</a:t>
            </a:r>
          </a:p>
          <a:p>
            <a:pPr marL="0" indent="0">
              <a:buNone/>
            </a:pPr>
            <a:r>
              <a:rPr lang="en-US" sz="5100" b="1" dirty="0" smtClean="0">
                <a:latin typeface="Times New Roman" pitchFamily="18" charset="0"/>
                <a:cs typeface="Times New Roman" pitchFamily="18" charset="0"/>
              </a:rPr>
              <a:t>private :		/* the keyword “private” is optional / default mode</a:t>
            </a:r>
            <a:endParaRPr lang="en-US" sz="5100" b="1" dirty="0">
              <a:latin typeface="Times New Roman" pitchFamily="18" charset="0"/>
              <a:cs typeface="Times New Roman" pitchFamily="18" charset="0"/>
            </a:endParaRPr>
          </a:p>
          <a:p>
            <a:pPr marL="0" indent="0">
              <a:buNone/>
            </a:pPr>
            <a:r>
              <a:rPr lang="en-US" sz="5100" b="1" dirty="0">
                <a:latin typeface="Times New Roman" pitchFamily="18" charset="0"/>
                <a:cs typeface="Times New Roman" pitchFamily="18" charset="0"/>
              </a:rPr>
              <a:t>	</a:t>
            </a:r>
            <a:r>
              <a:rPr lang="en-US" sz="5100" b="1" dirty="0" smtClean="0">
                <a:latin typeface="Times New Roman" pitchFamily="18" charset="0"/>
                <a:cs typeface="Times New Roman" pitchFamily="18" charset="0"/>
              </a:rPr>
              <a:t>…………….	it is visible to member functions within its class.</a:t>
            </a:r>
          </a:p>
          <a:p>
            <a:pPr marL="0" indent="0">
              <a:buNone/>
            </a:pPr>
            <a:r>
              <a:rPr lang="en-US" sz="5100" b="1" dirty="0">
                <a:latin typeface="Times New Roman" pitchFamily="18" charset="0"/>
                <a:cs typeface="Times New Roman" pitchFamily="18" charset="0"/>
              </a:rPr>
              <a:t>	</a:t>
            </a:r>
            <a:r>
              <a:rPr lang="en-US" sz="5100" b="1" dirty="0" smtClean="0">
                <a:latin typeface="Times New Roman" pitchFamily="18" charset="0"/>
                <a:cs typeface="Times New Roman" pitchFamily="18" charset="0"/>
              </a:rPr>
              <a:t>…………….	 it cannot be inherited */</a:t>
            </a:r>
          </a:p>
          <a:p>
            <a:pPr marL="0" indent="0">
              <a:buNone/>
            </a:pPr>
            <a:r>
              <a:rPr lang="en-US" sz="5100" b="1" dirty="0">
                <a:latin typeface="Times New Roman" pitchFamily="18" charset="0"/>
                <a:cs typeface="Times New Roman" pitchFamily="18" charset="0"/>
              </a:rPr>
              <a:t>	</a:t>
            </a:r>
            <a:r>
              <a:rPr lang="en-US" sz="5100" b="1" dirty="0" smtClean="0">
                <a:latin typeface="Times New Roman" pitchFamily="18" charset="0"/>
                <a:cs typeface="Times New Roman" pitchFamily="18" charset="0"/>
              </a:rPr>
              <a:t>…………….</a:t>
            </a:r>
          </a:p>
          <a:p>
            <a:pPr marL="0" indent="0">
              <a:buNone/>
            </a:pPr>
            <a:endParaRPr lang="en-US" sz="5100" b="1" dirty="0" smtClean="0">
              <a:latin typeface="Times New Roman" pitchFamily="18" charset="0"/>
              <a:cs typeface="Times New Roman" pitchFamily="18" charset="0"/>
            </a:endParaRPr>
          </a:p>
          <a:p>
            <a:pPr marL="0" indent="0">
              <a:buNone/>
            </a:pPr>
            <a:r>
              <a:rPr lang="en-US" sz="5100" b="1" dirty="0" smtClean="0">
                <a:latin typeface="Times New Roman" pitchFamily="18" charset="0"/>
                <a:cs typeface="Times New Roman" pitchFamily="18" charset="0"/>
              </a:rPr>
              <a:t>protected :</a:t>
            </a:r>
          </a:p>
          <a:p>
            <a:pPr marL="0" indent="0">
              <a:buNone/>
            </a:pPr>
            <a:r>
              <a:rPr lang="en-US" sz="5100" b="1" dirty="0">
                <a:latin typeface="Times New Roman" pitchFamily="18" charset="0"/>
                <a:cs typeface="Times New Roman" pitchFamily="18" charset="0"/>
              </a:rPr>
              <a:t>	</a:t>
            </a:r>
            <a:r>
              <a:rPr lang="en-US" sz="5100" b="1" dirty="0" smtClean="0">
                <a:latin typeface="Times New Roman" pitchFamily="18" charset="0"/>
                <a:cs typeface="Times New Roman" pitchFamily="18" charset="0"/>
              </a:rPr>
              <a:t>…………….		/* it is inheritable</a:t>
            </a:r>
          </a:p>
          <a:p>
            <a:pPr marL="0" indent="0">
              <a:buNone/>
            </a:pPr>
            <a:r>
              <a:rPr lang="en-US" sz="5100" b="1" dirty="0">
                <a:latin typeface="Times New Roman" pitchFamily="18" charset="0"/>
                <a:cs typeface="Times New Roman" pitchFamily="18" charset="0"/>
              </a:rPr>
              <a:t>	</a:t>
            </a:r>
            <a:r>
              <a:rPr lang="en-US" sz="5100" b="1" dirty="0" smtClean="0">
                <a:latin typeface="Times New Roman" pitchFamily="18" charset="0"/>
                <a:cs typeface="Times New Roman" pitchFamily="18" charset="0"/>
              </a:rPr>
              <a:t>…………….		it </a:t>
            </a:r>
            <a:r>
              <a:rPr lang="en-US" sz="5100" b="1" dirty="0">
                <a:latin typeface="Times New Roman" pitchFamily="18" charset="0"/>
                <a:cs typeface="Times New Roman" pitchFamily="18" charset="0"/>
              </a:rPr>
              <a:t>is visible to the member functions of its </a:t>
            </a:r>
            <a:endParaRPr lang="en-US" sz="5100" b="1" dirty="0" smtClean="0">
              <a:latin typeface="Times New Roman" pitchFamily="18" charset="0"/>
              <a:cs typeface="Times New Roman" pitchFamily="18" charset="0"/>
            </a:endParaRPr>
          </a:p>
          <a:p>
            <a:pPr marL="0" indent="0">
              <a:buNone/>
            </a:pPr>
            <a:r>
              <a:rPr lang="en-US" sz="5100" b="1" dirty="0">
                <a:latin typeface="Times New Roman" pitchFamily="18" charset="0"/>
                <a:cs typeface="Times New Roman" pitchFamily="18" charset="0"/>
              </a:rPr>
              <a:t>	</a:t>
            </a:r>
            <a:r>
              <a:rPr lang="en-US" sz="5100" b="1" dirty="0" smtClean="0">
                <a:latin typeface="Times New Roman" pitchFamily="18" charset="0"/>
                <a:cs typeface="Times New Roman" pitchFamily="18" charset="0"/>
              </a:rPr>
              <a:t>…………….		</a:t>
            </a:r>
            <a:r>
              <a:rPr lang="en-US" sz="5100" b="1" dirty="0">
                <a:latin typeface="Times New Roman" pitchFamily="18" charset="0"/>
                <a:cs typeface="Times New Roman" pitchFamily="18" charset="0"/>
              </a:rPr>
              <a:t> </a:t>
            </a:r>
            <a:r>
              <a:rPr lang="en-US" sz="5100" b="1" dirty="0" smtClean="0">
                <a:latin typeface="Times New Roman" pitchFamily="18" charset="0"/>
                <a:cs typeface="Times New Roman" pitchFamily="18" charset="0"/>
              </a:rPr>
              <a:t>own </a:t>
            </a:r>
            <a:r>
              <a:rPr lang="en-US" sz="5100" b="1" dirty="0">
                <a:latin typeface="Times New Roman" pitchFamily="18" charset="0"/>
                <a:cs typeface="Times New Roman" pitchFamily="18" charset="0"/>
              </a:rPr>
              <a:t>&amp; derived </a:t>
            </a:r>
            <a:r>
              <a:rPr lang="en-US" sz="5100" b="1" dirty="0" smtClean="0">
                <a:latin typeface="Times New Roman" pitchFamily="18" charset="0"/>
                <a:cs typeface="Times New Roman" pitchFamily="18" charset="0"/>
              </a:rPr>
              <a:t>classes */</a:t>
            </a:r>
          </a:p>
          <a:p>
            <a:pPr marL="0" indent="0">
              <a:buNone/>
            </a:pPr>
            <a:r>
              <a:rPr lang="en-US" sz="5100" b="1" dirty="0">
                <a:latin typeface="Times New Roman" pitchFamily="18" charset="0"/>
                <a:cs typeface="Times New Roman" pitchFamily="18" charset="0"/>
              </a:rPr>
              <a:t>	</a:t>
            </a:r>
            <a:endParaRPr lang="en-US" sz="5100" b="1" dirty="0" smtClean="0">
              <a:latin typeface="Times New Roman" pitchFamily="18" charset="0"/>
              <a:cs typeface="Times New Roman" pitchFamily="18" charset="0"/>
            </a:endParaRPr>
          </a:p>
          <a:p>
            <a:pPr marL="0" indent="0">
              <a:buNone/>
            </a:pPr>
            <a:r>
              <a:rPr lang="en-US" sz="5100" b="1" dirty="0" smtClean="0">
                <a:latin typeface="Times New Roman" pitchFamily="18" charset="0"/>
                <a:cs typeface="Times New Roman" pitchFamily="18" charset="0"/>
              </a:rPr>
              <a:t>public :</a:t>
            </a:r>
            <a:endParaRPr lang="en-US" sz="5100" b="1" dirty="0">
              <a:latin typeface="Times New Roman" pitchFamily="18" charset="0"/>
              <a:cs typeface="Times New Roman" pitchFamily="18" charset="0"/>
            </a:endParaRPr>
          </a:p>
          <a:p>
            <a:pPr marL="0" indent="0">
              <a:buNone/>
            </a:pPr>
            <a:r>
              <a:rPr lang="en-US" sz="5100" b="1" dirty="0" smtClean="0">
                <a:latin typeface="Times New Roman" pitchFamily="18" charset="0"/>
                <a:cs typeface="Times New Roman" pitchFamily="18" charset="0"/>
              </a:rPr>
              <a:t>	…………….		// it is inheritable</a:t>
            </a:r>
          </a:p>
          <a:p>
            <a:pPr marL="0" indent="0">
              <a:buNone/>
            </a:pPr>
            <a:r>
              <a:rPr lang="en-US" sz="5100" b="1" dirty="0">
                <a:latin typeface="Times New Roman" pitchFamily="18" charset="0"/>
                <a:cs typeface="Times New Roman" pitchFamily="18" charset="0"/>
              </a:rPr>
              <a:t>	</a:t>
            </a:r>
            <a:r>
              <a:rPr lang="en-US" sz="5100" b="1" dirty="0" smtClean="0">
                <a:latin typeface="Times New Roman" pitchFamily="18" charset="0"/>
                <a:cs typeface="Times New Roman" pitchFamily="18" charset="0"/>
              </a:rPr>
              <a:t>…………….		 it is visible to all functions in the program. */</a:t>
            </a:r>
          </a:p>
          <a:p>
            <a:pPr marL="0" indent="0">
              <a:buNone/>
            </a:pPr>
            <a:r>
              <a:rPr lang="en-US" sz="5100" b="1" dirty="0">
                <a:latin typeface="Times New Roman" pitchFamily="18" charset="0"/>
                <a:cs typeface="Times New Roman" pitchFamily="18" charset="0"/>
              </a:rPr>
              <a:t>	</a:t>
            </a:r>
            <a:r>
              <a:rPr lang="en-US" sz="5100" b="1" dirty="0" smtClean="0">
                <a:latin typeface="Times New Roman" pitchFamily="18" charset="0"/>
                <a:cs typeface="Times New Roman" pitchFamily="18" charset="0"/>
              </a:rPr>
              <a:t>…………….</a:t>
            </a:r>
          </a:p>
          <a:p>
            <a:pPr marL="0" indent="0">
              <a:buNone/>
            </a:pPr>
            <a:r>
              <a:rPr lang="en-US" sz="5100" b="1" dirty="0" smtClean="0">
                <a:latin typeface="Times New Roman" pitchFamily="18" charset="0"/>
                <a:cs typeface="Times New Roman" pitchFamily="18" charset="0"/>
              </a:rPr>
              <a:t>} ;</a:t>
            </a:r>
          </a:p>
          <a:p>
            <a:pPr marL="0" indent="0">
              <a:buNone/>
            </a:pPr>
            <a:r>
              <a:rPr lang="en-US" sz="5100" b="1" dirty="0">
                <a:latin typeface="Times New Roman" pitchFamily="18" charset="0"/>
                <a:cs typeface="Times New Roman" pitchFamily="18" charset="0"/>
              </a:rPr>
              <a:t>	</a:t>
            </a:r>
          </a:p>
        </p:txBody>
      </p:sp>
      <p:sp>
        <p:nvSpPr>
          <p:cNvPr id="4" name="TextBox 3"/>
          <p:cNvSpPr txBox="1"/>
          <p:nvPr/>
        </p:nvSpPr>
        <p:spPr>
          <a:xfrm>
            <a:off x="1524000" y="6154173"/>
            <a:ext cx="4973028" cy="677108"/>
          </a:xfrm>
          <a:prstGeom prst="rect">
            <a:avLst/>
          </a:prstGeom>
          <a:noFill/>
        </p:spPr>
        <p:txBody>
          <a:bodyPr wrap="none" rtlCol="0">
            <a:spAutoFit/>
          </a:bodyPr>
          <a:lstStyle/>
          <a:p>
            <a:r>
              <a:rPr lang="en-US" sz="2000" b="1" dirty="0">
                <a:latin typeface="Times New Roman" pitchFamily="18" charset="0"/>
                <a:cs typeface="Times New Roman" pitchFamily="18" charset="0"/>
              </a:rPr>
              <a:t>Note : The default visibility mode is private.</a:t>
            </a:r>
            <a:endParaRPr lang="en-US" sz="2000" b="1" dirty="0"/>
          </a:p>
          <a:p>
            <a:endParaRPr lang="en-US" dirty="0"/>
          </a:p>
        </p:txBody>
      </p:sp>
    </p:spTree>
    <p:extLst>
      <p:ext uri="{BB962C8B-B14F-4D97-AF65-F5344CB8AC3E}">
        <p14:creationId xmlns:p14="http://schemas.microsoft.com/office/powerpoint/2010/main" val="362462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anim calcmode="lin" valueType="num">
                                      <p:cBhvr>
                                        <p:cTn id="4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1000"/>
                                        <p:tgtEl>
                                          <p:spTgt spid="3">
                                            <p:txEl>
                                              <p:pRg st="11" end="11"/>
                                            </p:txEl>
                                          </p:spTgt>
                                        </p:tgtEl>
                                      </p:cBhvr>
                                    </p:animEffect>
                                    <p:anim calcmode="lin" valueType="num">
                                      <p:cBhvr>
                                        <p:cTn id="4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1000"/>
                                        <p:tgtEl>
                                          <p:spTgt spid="3">
                                            <p:txEl>
                                              <p:pRg st="13" end="13"/>
                                            </p:txEl>
                                          </p:spTgt>
                                        </p:tgtEl>
                                      </p:cBhvr>
                                    </p:animEffect>
                                    <p:anim calcmode="lin" valueType="num">
                                      <p:cBhvr>
                                        <p:cTn id="5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Effect transition="in" filter="fade">
                                      <p:cBhvr>
                                        <p:cTn id="61" dur="1000"/>
                                        <p:tgtEl>
                                          <p:spTgt spid="3">
                                            <p:txEl>
                                              <p:pRg st="15" end="15"/>
                                            </p:txEl>
                                          </p:spTgt>
                                        </p:tgtEl>
                                      </p:cBhvr>
                                    </p:animEffect>
                                    <p:anim calcmode="lin" valueType="num">
                                      <p:cBhvr>
                                        <p:cTn id="62"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6" end="16"/>
                                            </p:txEl>
                                          </p:spTgt>
                                        </p:tgtEl>
                                        <p:attrNameLst>
                                          <p:attrName>style.visibility</p:attrName>
                                        </p:attrNameLst>
                                      </p:cBhvr>
                                      <p:to>
                                        <p:strVal val="visible"/>
                                      </p:to>
                                    </p:set>
                                    <p:animEffect transition="in" filter="fade">
                                      <p:cBhvr>
                                        <p:cTn id="66" dur="1000"/>
                                        <p:tgtEl>
                                          <p:spTgt spid="3">
                                            <p:txEl>
                                              <p:pRg st="16" end="16"/>
                                            </p:txEl>
                                          </p:spTgt>
                                        </p:tgtEl>
                                      </p:cBhvr>
                                    </p:animEffect>
                                    <p:anim calcmode="lin" valueType="num">
                                      <p:cBhvr>
                                        <p:cTn id="67"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Effect transition="in" filter="fade">
                                      <p:cBhvr>
                                        <p:cTn id="71" dur="1000"/>
                                        <p:tgtEl>
                                          <p:spTgt spid="3">
                                            <p:txEl>
                                              <p:pRg st="17" end="17"/>
                                            </p:txEl>
                                          </p:spTgt>
                                        </p:tgtEl>
                                      </p:cBhvr>
                                    </p:animEffect>
                                    <p:anim calcmode="lin" valueType="num">
                                      <p:cBhvr>
                                        <p:cTn id="72"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8" end="18"/>
                                            </p:txEl>
                                          </p:spTgt>
                                        </p:tgtEl>
                                        <p:attrNameLst>
                                          <p:attrName>style.visibility</p:attrName>
                                        </p:attrNameLst>
                                      </p:cBhvr>
                                      <p:to>
                                        <p:strVal val="visible"/>
                                      </p:to>
                                    </p:set>
                                    <p:animEffect transition="in" filter="fade">
                                      <p:cBhvr>
                                        <p:cTn id="76" dur="1000"/>
                                        <p:tgtEl>
                                          <p:spTgt spid="3">
                                            <p:txEl>
                                              <p:pRg st="18" end="18"/>
                                            </p:txEl>
                                          </p:spTgt>
                                        </p:tgtEl>
                                      </p:cBhvr>
                                    </p:animEffect>
                                    <p:anim calcmode="lin" valueType="num">
                                      <p:cBhvr>
                                        <p:cTn id="77"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
                                            <p:txEl>
                                              <p:pRg st="19" end="19"/>
                                            </p:txEl>
                                          </p:spTgt>
                                        </p:tgtEl>
                                        <p:attrNameLst>
                                          <p:attrName>style.visibility</p:attrName>
                                        </p:attrNameLst>
                                      </p:cBhvr>
                                      <p:to>
                                        <p:strVal val="visible"/>
                                      </p:to>
                                    </p:set>
                                    <p:animEffect transition="in" filter="fade">
                                      <p:cBhvr>
                                        <p:cTn id="81" dur="1000"/>
                                        <p:tgtEl>
                                          <p:spTgt spid="3">
                                            <p:txEl>
                                              <p:pRg st="19" end="19"/>
                                            </p:txEl>
                                          </p:spTgt>
                                        </p:tgtEl>
                                      </p:cBhvr>
                                    </p:animEffect>
                                    <p:anim calcmode="lin" valueType="num">
                                      <p:cBhvr>
                                        <p:cTn id="82"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1000"/>
                                        <p:tgtEl>
                                          <p:spTgt spid="4"/>
                                        </p:tgtEl>
                                      </p:cBhvr>
                                    </p:animEffect>
                                    <p:anim calcmode="lin" valueType="num">
                                      <p:cBhvr>
                                        <p:cTn id="87" dur="1000" fill="hold"/>
                                        <p:tgtEl>
                                          <p:spTgt spid="4"/>
                                        </p:tgtEl>
                                        <p:attrNameLst>
                                          <p:attrName>ppt_x</p:attrName>
                                        </p:attrNameLst>
                                      </p:cBhvr>
                                      <p:tavLst>
                                        <p:tav tm="0">
                                          <p:val>
                                            <p:strVal val="#ppt_x"/>
                                          </p:val>
                                        </p:tav>
                                        <p:tav tm="100000">
                                          <p:val>
                                            <p:strVal val="#ppt_x"/>
                                          </p:val>
                                        </p:tav>
                                      </p:tavLst>
                                    </p:anim>
                                    <p:anim calcmode="lin" valueType="num">
                                      <p:cBhvr>
                                        <p:cTn id="8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87752"/>
            <a:ext cx="8229600" cy="5410200"/>
          </a:xfrm>
        </p:spPr>
        <p:txBody>
          <a:bodyPr>
            <a:noAutofit/>
          </a:bodyPr>
          <a:lstStyle/>
          <a:p>
            <a:pPr marL="0" indent="0">
              <a:buNone/>
            </a:pPr>
            <a:r>
              <a:rPr lang="en-US" sz="2000" b="1" dirty="0" smtClean="0">
                <a:latin typeface="Times New Roman" pitchFamily="18" charset="0"/>
                <a:cs typeface="Times New Roman" pitchFamily="18" charset="0"/>
              </a:rPr>
              <a:t>Three modes of inheritance</a:t>
            </a:r>
          </a:p>
          <a:p>
            <a:pPr marL="0" indent="0">
              <a:buNone/>
            </a:pPr>
            <a:r>
              <a:rPr lang="en-US" sz="2000" b="1" dirty="0" smtClean="0">
                <a:latin typeface="Times New Roman" pitchFamily="18" charset="0"/>
                <a:cs typeface="Times New Roman" pitchFamily="18" charset="0"/>
              </a:rPr>
              <a:t>Example:</a:t>
            </a:r>
          </a:p>
          <a:p>
            <a:pPr marL="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class XYZ : public  ABC</a:t>
            </a:r>
          </a:p>
          <a:p>
            <a:pPr marL="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Members of XYZ } ;</a:t>
            </a:r>
          </a:p>
          <a:p>
            <a:pPr marL="0" indent="0">
              <a:buNone/>
            </a:pPr>
            <a:r>
              <a:rPr lang="en-US" sz="2000" b="1" dirty="0" smtClean="0">
                <a:latin typeface="Times New Roman" pitchFamily="18" charset="0"/>
                <a:cs typeface="Times New Roman" pitchFamily="18" charset="0"/>
              </a:rPr>
              <a:t>		Or</a:t>
            </a:r>
          </a:p>
          <a:p>
            <a:pPr marL="0" indent="0">
              <a:buNone/>
            </a:pP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	class </a:t>
            </a:r>
            <a:r>
              <a:rPr lang="en-US" sz="2000" b="1" dirty="0">
                <a:latin typeface="Times New Roman" pitchFamily="18" charset="0"/>
                <a:cs typeface="Times New Roman" pitchFamily="18" charset="0"/>
              </a:rPr>
              <a:t>XYZ : </a:t>
            </a:r>
            <a:r>
              <a:rPr lang="en-US" sz="2000" b="1" dirty="0" smtClean="0">
                <a:latin typeface="Times New Roman" pitchFamily="18" charset="0"/>
                <a:cs typeface="Times New Roman" pitchFamily="18" charset="0"/>
              </a:rPr>
              <a:t>protected  </a:t>
            </a:r>
            <a:r>
              <a:rPr lang="en-US" sz="2000" b="1" dirty="0">
                <a:latin typeface="Times New Roman" pitchFamily="18" charset="0"/>
                <a:cs typeface="Times New Roman" pitchFamily="18" charset="0"/>
              </a:rPr>
              <a:t>ABC</a:t>
            </a:r>
          </a:p>
          <a:p>
            <a:pPr marL="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Members </a:t>
            </a:r>
            <a:r>
              <a:rPr lang="en-US" sz="2000" b="1" dirty="0">
                <a:latin typeface="Times New Roman" pitchFamily="18" charset="0"/>
                <a:cs typeface="Times New Roman" pitchFamily="18" charset="0"/>
              </a:rPr>
              <a:t>of </a:t>
            </a:r>
            <a:r>
              <a:rPr lang="en-US" sz="2000" b="1" dirty="0" smtClean="0">
                <a:latin typeface="Times New Roman" pitchFamily="18" charset="0"/>
                <a:cs typeface="Times New Roman" pitchFamily="18" charset="0"/>
              </a:rPr>
              <a:t>XYZ };</a:t>
            </a:r>
          </a:p>
          <a:p>
            <a:pPr marL="0" indent="0">
              <a:buNone/>
            </a:pPr>
            <a:endParaRPr lang="en-US" sz="2000" b="1"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		Or </a:t>
            </a:r>
          </a:p>
          <a:p>
            <a:pPr marL="0" indent="0">
              <a:buNone/>
            </a:pPr>
            <a:r>
              <a:rPr lang="en-US" sz="2000" b="1" dirty="0" smtClean="0">
                <a:latin typeface="Times New Roman" pitchFamily="18" charset="0"/>
                <a:cs typeface="Times New Roman" pitchFamily="18" charset="0"/>
              </a:rPr>
              <a:t>	class </a:t>
            </a:r>
            <a:r>
              <a:rPr lang="en-US" sz="2000" b="1" dirty="0">
                <a:latin typeface="Times New Roman" pitchFamily="18" charset="0"/>
                <a:cs typeface="Times New Roman" pitchFamily="18" charset="0"/>
              </a:rPr>
              <a:t>XYZ : </a:t>
            </a:r>
            <a:r>
              <a:rPr lang="en-US" sz="2000" b="1" dirty="0" smtClean="0">
                <a:latin typeface="Times New Roman" pitchFamily="18" charset="0"/>
                <a:cs typeface="Times New Roman" pitchFamily="18" charset="0"/>
              </a:rPr>
              <a:t>private  ABC		class </a:t>
            </a:r>
            <a:r>
              <a:rPr lang="en-US" sz="2000" b="1" dirty="0">
                <a:latin typeface="Times New Roman" pitchFamily="18" charset="0"/>
                <a:cs typeface="Times New Roman" pitchFamily="18" charset="0"/>
              </a:rPr>
              <a:t>XYZ :  ABC</a:t>
            </a:r>
          </a:p>
          <a:p>
            <a:pPr marL="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p>
          <a:p>
            <a:pPr marL="0" indent="0">
              <a:buNone/>
            </a:pPr>
            <a:r>
              <a:rPr lang="en-US" sz="2000" b="1" dirty="0" smtClean="0">
                <a:latin typeface="Times New Roman" pitchFamily="18" charset="0"/>
                <a:cs typeface="Times New Roman" pitchFamily="18" charset="0"/>
              </a:rPr>
              <a:t>	   Members of XYZ 		Or	   Members of XYZ</a:t>
            </a:r>
          </a:p>
          <a:p>
            <a:pPr marL="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p:txBody>
      </p:sp>
      <p:sp>
        <p:nvSpPr>
          <p:cNvPr id="4" name="TextBox 3"/>
          <p:cNvSpPr txBox="1"/>
          <p:nvPr/>
        </p:nvSpPr>
        <p:spPr>
          <a:xfrm>
            <a:off x="228600" y="5257800"/>
            <a:ext cx="8915400" cy="2308324"/>
          </a:xfrm>
          <a:prstGeom prst="rect">
            <a:avLst/>
          </a:prstGeom>
          <a:noFill/>
        </p:spPr>
        <p:txBody>
          <a:bodyPr wrap="square" rtlCol="0">
            <a:spAutoFit/>
          </a:bodyPr>
          <a:lstStyle/>
          <a:p>
            <a:r>
              <a:rPr lang="en-US" sz="2400" b="1" dirty="0">
                <a:latin typeface="Times New Roman" pitchFamily="18" charset="0"/>
                <a:cs typeface="Times New Roman" pitchFamily="18" charset="0"/>
              </a:rPr>
              <a:t>Note : </a:t>
            </a:r>
            <a:endParaRPr lang="en-US" sz="2400" b="1" dirty="0" smtClean="0">
              <a:latin typeface="Times New Roman" pitchFamily="18" charset="0"/>
              <a:cs typeface="Times New Roman" pitchFamily="18" charset="0"/>
            </a:endParaRPr>
          </a:p>
          <a:p>
            <a:pPr marL="285750" indent="-285750">
              <a:buFont typeface="Arial" pitchFamily="34" charset="0"/>
              <a:buChar char="•"/>
            </a:pPr>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default visibility mode is private</a:t>
            </a:r>
            <a:r>
              <a:rPr lang="en-US" sz="2400" b="1" dirty="0" smtClean="0">
                <a:latin typeface="Times New Roman" pitchFamily="18" charset="0"/>
                <a:cs typeface="Times New Roman" pitchFamily="18" charset="0"/>
              </a:rPr>
              <a:t>.</a:t>
            </a:r>
          </a:p>
          <a:p>
            <a:pPr marL="285750" indent="-285750">
              <a:buFont typeface="Arial" pitchFamily="34" charset="0"/>
              <a:buChar char="•"/>
            </a:pPr>
            <a:r>
              <a:rPr lang="en-US" sz="2400" b="1" dirty="0">
                <a:latin typeface="Times New Roman" pitchFamily="18" charset="0"/>
                <a:cs typeface="Times New Roman" pitchFamily="18" charset="0"/>
              </a:rPr>
              <a:t>While applying inheritance we usually create objects using the derived class.</a:t>
            </a: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8328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1000"/>
                                        <p:tgtEl>
                                          <p:spTgt spid="3">
                                            <p:txEl>
                                              <p:pRg st="9" end="9"/>
                                            </p:txEl>
                                          </p:spTgt>
                                        </p:tgtEl>
                                      </p:cBhvr>
                                    </p:animEffect>
                                    <p:anim calcmode="lin" valueType="num">
                                      <p:cBhvr>
                                        <p:cTn id="3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1000"/>
                                        <p:tgtEl>
                                          <p:spTgt spid="3">
                                            <p:txEl>
                                              <p:pRg st="10" end="10"/>
                                            </p:txEl>
                                          </p:spTgt>
                                        </p:tgtEl>
                                      </p:cBhvr>
                                    </p:animEffect>
                                    <p:anim calcmode="lin" valueType="num">
                                      <p:cBhvr>
                                        <p:cTn id="4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1000"/>
                                        <p:tgtEl>
                                          <p:spTgt spid="3">
                                            <p:txEl>
                                              <p:pRg st="11" end="11"/>
                                            </p:txEl>
                                          </p:spTgt>
                                        </p:tgtEl>
                                      </p:cBhvr>
                                    </p:animEffect>
                                    <p:anim calcmode="lin" valueType="num">
                                      <p:cBhvr>
                                        <p:cTn id="4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1000"/>
                                        <p:tgtEl>
                                          <p:spTgt spid="3">
                                            <p:txEl>
                                              <p:pRg st="12" end="12"/>
                                            </p:txEl>
                                          </p:spTgt>
                                        </p:tgtEl>
                                      </p:cBhvr>
                                    </p:animEffect>
                                    <p:anim calcmode="lin" valueType="num">
                                      <p:cBhvr>
                                        <p:cTn id="5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1000"/>
                                        <p:tgtEl>
                                          <p:spTgt spid="3">
                                            <p:txEl>
                                              <p:pRg st="13" end="13"/>
                                            </p:txEl>
                                          </p:spTgt>
                                        </p:tgtEl>
                                      </p:cBhvr>
                                    </p:animEffect>
                                    <p:anim calcmode="lin" valueType="num">
                                      <p:cBhvr>
                                        <p:cTn id="5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lstStyle/>
          <a:p>
            <a:pPr marL="0" indent="0">
              <a:buNone/>
            </a:pPr>
            <a:r>
              <a:rPr lang="en-US" u="sng" dirty="0" smtClean="0"/>
              <a:t>Note :</a:t>
            </a:r>
          </a:p>
          <a:p>
            <a:pPr algn="just"/>
            <a:r>
              <a:rPr lang="en-US" b="1" dirty="0" smtClean="0"/>
              <a:t>Private members </a:t>
            </a:r>
            <a:r>
              <a:rPr lang="en-US" dirty="0" smtClean="0"/>
              <a:t>are cannot be inherited and </a:t>
            </a:r>
            <a:r>
              <a:rPr lang="en-US" dirty="0"/>
              <a:t>they are </a:t>
            </a:r>
            <a:r>
              <a:rPr lang="en-US" dirty="0" smtClean="0"/>
              <a:t>not accessible </a:t>
            </a:r>
            <a:r>
              <a:rPr lang="en-US" dirty="0"/>
              <a:t>to the </a:t>
            </a:r>
            <a:r>
              <a:rPr lang="en-US" dirty="0" smtClean="0"/>
              <a:t>objects.</a:t>
            </a:r>
          </a:p>
          <a:p>
            <a:pPr marL="0" indent="0" algn="just">
              <a:buNone/>
            </a:pPr>
            <a:endParaRPr lang="en-US" dirty="0" smtClean="0"/>
          </a:p>
          <a:p>
            <a:pPr algn="just"/>
            <a:r>
              <a:rPr lang="en-US" b="1" dirty="0"/>
              <a:t>P</a:t>
            </a:r>
            <a:r>
              <a:rPr lang="en-US" b="1" dirty="0" smtClean="0"/>
              <a:t>rotected </a:t>
            </a:r>
            <a:r>
              <a:rPr lang="en-US" b="1" dirty="0"/>
              <a:t>members </a:t>
            </a:r>
            <a:r>
              <a:rPr lang="en-US" dirty="0"/>
              <a:t>are </a:t>
            </a:r>
            <a:r>
              <a:rPr lang="en-US" dirty="0" smtClean="0"/>
              <a:t>inheritable but they </a:t>
            </a:r>
            <a:r>
              <a:rPr lang="en-US" dirty="0"/>
              <a:t>are not accessible to the objects</a:t>
            </a:r>
            <a:r>
              <a:rPr lang="en-US" dirty="0" smtClean="0"/>
              <a:t>.</a:t>
            </a:r>
          </a:p>
          <a:p>
            <a:pPr algn="just"/>
            <a:endParaRPr lang="en-US" dirty="0"/>
          </a:p>
          <a:p>
            <a:pPr algn="just"/>
            <a:r>
              <a:rPr lang="en-US" b="1" dirty="0"/>
              <a:t>P</a:t>
            </a:r>
            <a:r>
              <a:rPr lang="en-US" b="1" dirty="0" smtClean="0"/>
              <a:t>ublic </a:t>
            </a:r>
            <a:r>
              <a:rPr lang="en-US" b="1" dirty="0"/>
              <a:t>members </a:t>
            </a:r>
            <a:r>
              <a:rPr lang="en-US" dirty="0"/>
              <a:t>are inheritable and they are accessible to the objects.</a:t>
            </a:r>
          </a:p>
          <a:p>
            <a:pPr algn="just"/>
            <a:endParaRPr lang="en-US" dirty="0"/>
          </a:p>
          <a:p>
            <a:pPr algn="just"/>
            <a:endParaRPr lang="en-US" dirty="0"/>
          </a:p>
          <a:p>
            <a:endParaRPr lang="en-US" dirty="0" smtClean="0"/>
          </a:p>
        </p:txBody>
      </p:sp>
    </p:spTree>
    <p:extLst>
      <p:ext uri="{BB962C8B-B14F-4D97-AF65-F5344CB8AC3E}">
        <p14:creationId xmlns:p14="http://schemas.microsoft.com/office/powerpoint/2010/main" val="335652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400800"/>
          </a:xfrm>
        </p:spPr>
        <p:txBody>
          <a:bodyPr>
            <a:normAutofit/>
          </a:bodyPr>
          <a:lstStyle/>
          <a:p>
            <a:pPr marL="0" indent="0">
              <a:buNone/>
            </a:pPr>
            <a:r>
              <a:rPr lang="en-US" sz="2400" b="1" dirty="0" smtClean="0"/>
              <a:t>When a base class is publicly inherited by a derived class</a:t>
            </a:r>
          </a:p>
          <a:p>
            <a:r>
              <a:rPr lang="en-US" sz="2400" dirty="0"/>
              <a:t>“private members” are cannot be inherited.  So the private members of a base class will never become the members of its derived class</a:t>
            </a:r>
            <a:r>
              <a:rPr lang="en-US" sz="2400" dirty="0" smtClean="0"/>
              <a:t>. </a:t>
            </a:r>
          </a:p>
          <a:p>
            <a:r>
              <a:rPr lang="en-US" sz="2400" dirty="0" smtClean="0"/>
              <a:t>“public members” of the base class become “public members” of the derived class and therefore they are accessible to the objects of the derived class. </a:t>
            </a:r>
          </a:p>
          <a:p>
            <a:r>
              <a:rPr lang="en-US" sz="2400" dirty="0" smtClean="0"/>
              <a:t>“protected members” of the base class become “protected members” in the derived class too. And therefore it is accessible by the member functions of the derived class.  ( It is available for further inheritance. ) but</a:t>
            </a:r>
          </a:p>
          <a:p>
            <a:r>
              <a:rPr lang="en-US" sz="2400" dirty="0" smtClean="0"/>
              <a:t>“Protected members” are not accessible </a:t>
            </a:r>
            <a:r>
              <a:rPr lang="en-US" sz="2400" dirty="0"/>
              <a:t>to the objects of the derived class</a:t>
            </a:r>
            <a:r>
              <a:rPr lang="en-US" sz="2400" dirty="0" smtClean="0"/>
              <a:t>. </a:t>
            </a:r>
            <a:endParaRPr lang="en-US" sz="2400" dirty="0"/>
          </a:p>
        </p:txBody>
      </p:sp>
    </p:spTree>
    <p:extLst>
      <p:ext uri="{BB962C8B-B14F-4D97-AF65-F5344CB8AC3E}">
        <p14:creationId xmlns:p14="http://schemas.microsoft.com/office/powerpoint/2010/main" val="31040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normAutofit/>
          </a:bodyPr>
          <a:lstStyle/>
          <a:p>
            <a:pPr marL="0" indent="0">
              <a:buNone/>
            </a:pPr>
            <a:r>
              <a:rPr lang="en-US" u="sng" dirty="0" smtClean="0"/>
              <a:t>Note :</a:t>
            </a:r>
          </a:p>
          <a:p>
            <a:r>
              <a:rPr lang="en-US" b="1" dirty="0" smtClean="0"/>
              <a:t>In public </a:t>
            </a:r>
            <a:r>
              <a:rPr lang="en-US" b="1" dirty="0"/>
              <a:t>derivation, </a:t>
            </a:r>
            <a:endParaRPr lang="en-US" b="1" dirty="0" smtClean="0"/>
          </a:p>
          <a:p>
            <a:pPr marL="0" indent="0" algn="just">
              <a:lnSpc>
                <a:spcPct val="200000"/>
              </a:lnSpc>
              <a:buNone/>
            </a:pPr>
            <a:r>
              <a:rPr lang="en-US" dirty="0" smtClean="0"/>
              <a:t>the </a:t>
            </a:r>
            <a:r>
              <a:rPr lang="en-US" b="1" u="sng" dirty="0"/>
              <a:t>public </a:t>
            </a:r>
            <a:r>
              <a:rPr lang="en-US" b="1" u="sng" dirty="0" smtClean="0"/>
              <a:t>members </a:t>
            </a:r>
            <a:r>
              <a:rPr lang="en-US" dirty="0"/>
              <a:t>of the base class become </a:t>
            </a:r>
            <a:r>
              <a:rPr lang="en-US" dirty="0" smtClean="0"/>
              <a:t>public member of derived class and the </a:t>
            </a:r>
            <a:r>
              <a:rPr lang="en-US" b="1" u="sng" dirty="0" smtClean="0"/>
              <a:t>protected members </a:t>
            </a:r>
            <a:r>
              <a:rPr lang="en-US" dirty="0" smtClean="0"/>
              <a:t>of base class become protected </a:t>
            </a:r>
            <a:r>
              <a:rPr lang="en-US" dirty="0"/>
              <a:t>members of the derived </a:t>
            </a:r>
            <a:r>
              <a:rPr lang="en-US" dirty="0" smtClean="0"/>
              <a:t>class.</a:t>
            </a:r>
            <a:r>
              <a:rPr lang="en-US" dirty="0">
                <a:solidFill>
                  <a:srgbClr val="FF0000"/>
                </a:solidFill>
              </a:rPr>
              <a:t> </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79454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400800"/>
          </a:xfrm>
        </p:spPr>
        <p:txBody>
          <a:bodyPr>
            <a:normAutofit/>
          </a:bodyPr>
          <a:lstStyle/>
          <a:p>
            <a:pPr marL="0" indent="0">
              <a:buNone/>
            </a:pPr>
            <a:r>
              <a:rPr lang="en-US" sz="2800" b="1" dirty="0" smtClean="0"/>
              <a:t>When a base class is privately inherited by a derived class</a:t>
            </a:r>
          </a:p>
          <a:p>
            <a:r>
              <a:rPr lang="en-US" sz="3200" dirty="0"/>
              <a:t>“private members” </a:t>
            </a:r>
            <a:r>
              <a:rPr lang="en-US" sz="3200" dirty="0" smtClean="0"/>
              <a:t>are </a:t>
            </a:r>
            <a:r>
              <a:rPr lang="en-US" sz="3200" dirty="0"/>
              <a:t>cannot be inherited.  </a:t>
            </a:r>
            <a:r>
              <a:rPr lang="en-US" sz="3200" dirty="0" smtClean="0"/>
              <a:t>So the private members of a base class will never become the members of its derived class. </a:t>
            </a:r>
          </a:p>
          <a:p>
            <a:endParaRPr lang="en-US" sz="3200" dirty="0">
              <a:solidFill>
                <a:srgbClr val="FF0000"/>
              </a:solidFill>
            </a:endParaRPr>
          </a:p>
          <a:p>
            <a:r>
              <a:rPr lang="en-US" sz="3200" dirty="0" smtClean="0"/>
              <a:t>“public members” </a:t>
            </a:r>
            <a:r>
              <a:rPr lang="en-US" sz="3200" dirty="0"/>
              <a:t>and protected members” of the base class become “private member” of the derived class. </a:t>
            </a:r>
            <a:endParaRPr lang="en-US" sz="3200" dirty="0" smtClean="0"/>
          </a:p>
          <a:p>
            <a:pPr marL="36576" indent="0">
              <a:buNone/>
            </a:pPr>
            <a:endParaRPr lang="en-US" sz="3200" dirty="0" smtClean="0"/>
          </a:p>
          <a:p>
            <a:r>
              <a:rPr lang="en-US" sz="3200" dirty="0" smtClean="0"/>
              <a:t>( </a:t>
            </a:r>
            <a:r>
              <a:rPr lang="en-US" sz="3200" dirty="0"/>
              <a:t>It is not available for further inheritance )</a:t>
            </a:r>
            <a:r>
              <a:rPr lang="en-US" sz="3200" dirty="0">
                <a:solidFill>
                  <a:srgbClr val="FF0000"/>
                </a:solidFill>
              </a:rPr>
              <a:t> </a:t>
            </a:r>
          </a:p>
          <a:p>
            <a:pPr marL="45720" indent="0">
              <a:buNone/>
            </a:pPr>
            <a:endParaRPr lang="en-US" sz="3200" dirty="0"/>
          </a:p>
        </p:txBody>
      </p:sp>
    </p:spTree>
    <p:extLst>
      <p:ext uri="{BB962C8B-B14F-4D97-AF65-F5344CB8AC3E}">
        <p14:creationId xmlns:p14="http://schemas.microsoft.com/office/powerpoint/2010/main" val="129416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normAutofit/>
          </a:bodyPr>
          <a:lstStyle/>
          <a:p>
            <a:pPr marL="0" indent="0">
              <a:buNone/>
            </a:pPr>
            <a:r>
              <a:rPr lang="en-US" u="sng" dirty="0" smtClean="0"/>
              <a:t>Note :</a:t>
            </a:r>
          </a:p>
          <a:p>
            <a:r>
              <a:rPr lang="en-US" b="1" dirty="0" smtClean="0"/>
              <a:t>In private derivation, </a:t>
            </a:r>
          </a:p>
          <a:p>
            <a:pPr marL="0" indent="0">
              <a:lnSpc>
                <a:spcPct val="200000"/>
              </a:lnSpc>
              <a:buNone/>
            </a:pPr>
            <a:r>
              <a:rPr lang="en-US" dirty="0" smtClean="0"/>
              <a:t>both the public and protected members of the base class become private members of the derived class. </a:t>
            </a:r>
          </a:p>
          <a:p>
            <a:endParaRPr lang="en-US" dirty="0" smtClean="0"/>
          </a:p>
          <a:p>
            <a:endParaRPr lang="en-US" dirty="0"/>
          </a:p>
        </p:txBody>
      </p:sp>
    </p:spTree>
    <p:extLst>
      <p:ext uri="{BB962C8B-B14F-4D97-AF65-F5344CB8AC3E}">
        <p14:creationId xmlns:p14="http://schemas.microsoft.com/office/powerpoint/2010/main" val="379454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1143000"/>
            <a:ext cx="9067800" cy="5562600"/>
          </a:xfrm>
        </p:spPr>
        <p:txBody>
          <a:bodyPr>
            <a:noAutofit/>
          </a:bodyPr>
          <a:lstStyle/>
          <a:p>
            <a:pPr algn="l"/>
            <a:r>
              <a:rPr lang="en-US" sz="2800" b="1" u="sng" dirty="0" smtClean="0">
                <a:solidFill>
                  <a:schemeClr val="tx1"/>
                </a:solidFill>
              </a:rPr>
              <a:t>Introduction:</a:t>
            </a:r>
          </a:p>
          <a:p>
            <a:pPr marL="457200" indent="-457200" algn="just">
              <a:lnSpc>
                <a:spcPct val="150000"/>
              </a:lnSpc>
              <a:buFont typeface="Arial" pitchFamily="34" charset="0"/>
              <a:buChar char="•"/>
            </a:pPr>
            <a:r>
              <a:rPr lang="en-US" sz="2800" b="1" dirty="0">
                <a:solidFill>
                  <a:schemeClr val="tx1"/>
                </a:solidFill>
              </a:rPr>
              <a:t>Classes can be adapted </a:t>
            </a:r>
            <a:r>
              <a:rPr lang="en-US" sz="2800" b="1" dirty="0" smtClean="0">
                <a:solidFill>
                  <a:schemeClr val="tx1"/>
                </a:solidFill>
              </a:rPr>
              <a:t>by other programmers </a:t>
            </a:r>
            <a:r>
              <a:rPr lang="en-US" sz="2800" b="1" dirty="0">
                <a:solidFill>
                  <a:schemeClr val="tx1"/>
                </a:solidFill>
              </a:rPr>
              <a:t>to suit their requirements</a:t>
            </a:r>
            <a:r>
              <a:rPr lang="en-US" sz="2800" b="1" dirty="0" smtClean="0">
                <a:solidFill>
                  <a:schemeClr val="tx1"/>
                </a:solidFill>
              </a:rPr>
              <a:t>.</a:t>
            </a:r>
          </a:p>
          <a:p>
            <a:pPr marL="457200" indent="-457200" algn="just">
              <a:lnSpc>
                <a:spcPct val="150000"/>
              </a:lnSpc>
              <a:buFont typeface="Arial" pitchFamily="34" charset="0"/>
              <a:buChar char="•"/>
            </a:pPr>
            <a:r>
              <a:rPr lang="en-US" sz="2800" b="1" dirty="0" smtClean="0">
                <a:solidFill>
                  <a:schemeClr val="tx1"/>
                </a:solidFill>
              </a:rPr>
              <a:t> </a:t>
            </a:r>
            <a:r>
              <a:rPr lang="en-US" sz="2800" b="1" dirty="0">
                <a:solidFill>
                  <a:schemeClr val="tx1"/>
                </a:solidFill>
              </a:rPr>
              <a:t>This is done by creating </a:t>
            </a:r>
            <a:r>
              <a:rPr lang="en-US" sz="2800" b="1" dirty="0" smtClean="0">
                <a:solidFill>
                  <a:schemeClr val="tx1"/>
                </a:solidFill>
              </a:rPr>
              <a:t>new </a:t>
            </a:r>
            <a:r>
              <a:rPr lang="en-US" sz="2800" b="1" dirty="0">
                <a:solidFill>
                  <a:schemeClr val="tx1"/>
                </a:solidFill>
              </a:rPr>
              <a:t>classes, reusing the properties of the existing </a:t>
            </a:r>
            <a:r>
              <a:rPr lang="en-US" sz="2800" b="1" dirty="0" smtClean="0">
                <a:solidFill>
                  <a:schemeClr val="tx1"/>
                </a:solidFill>
              </a:rPr>
              <a:t>ones</a:t>
            </a:r>
            <a:r>
              <a:rPr lang="en-US" sz="2800" b="1" dirty="0">
                <a:solidFill>
                  <a:schemeClr val="tx1"/>
                </a:solidFill>
              </a:rPr>
              <a:t> </a:t>
            </a:r>
            <a:r>
              <a:rPr lang="en-US" sz="2800" b="1" dirty="0" smtClean="0">
                <a:solidFill>
                  <a:schemeClr val="tx1"/>
                </a:solidFill>
              </a:rPr>
              <a:t>( reusability of the code)</a:t>
            </a:r>
          </a:p>
          <a:p>
            <a:pPr marL="457200" indent="-457200" algn="just">
              <a:lnSpc>
                <a:spcPct val="150000"/>
              </a:lnSpc>
              <a:buFont typeface="Arial" pitchFamily="34" charset="0"/>
              <a:buChar char="•"/>
            </a:pPr>
            <a:r>
              <a:rPr lang="en-US" sz="2800" b="1" dirty="0">
                <a:solidFill>
                  <a:schemeClr val="tx1"/>
                </a:solidFill>
              </a:rPr>
              <a:t>The mechanism of deriving a new class from the old class is called </a:t>
            </a:r>
            <a:r>
              <a:rPr lang="en-US" sz="2800" b="1" dirty="0" smtClean="0">
                <a:solidFill>
                  <a:schemeClr val="tx1"/>
                </a:solidFill>
              </a:rPr>
              <a:t>Inheritance </a:t>
            </a:r>
            <a:r>
              <a:rPr lang="en-US" sz="2800" b="1" dirty="0">
                <a:solidFill>
                  <a:schemeClr val="tx1"/>
                </a:solidFill>
              </a:rPr>
              <a:t>(or ) Derivation.</a:t>
            </a:r>
            <a:endParaRPr lang="en-US" sz="2800" b="1" dirty="0" smtClean="0">
              <a:solidFill>
                <a:schemeClr val="tx1"/>
              </a:solidFill>
            </a:endParaRPr>
          </a:p>
          <a:p>
            <a:pPr algn="just"/>
            <a:endParaRPr lang="en-US" sz="2800" b="1" dirty="0">
              <a:solidFill>
                <a:schemeClr val="tx1"/>
              </a:solidFill>
            </a:endParaRPr>
          </a:p>
          <a:p>
            <a:pPr algn="just"/>
            <a:endParaRPr lang="en-US" sz="2800" b="1" dirty="0">
              <a:solidFill>
                <a:schemeClr val="tx1"/>
              </a:solidFill>
            </a:endParaRPr>
          </a:p>
        </p:txBody>
      </p:sp>
    </p:spTree>
    <p:extLst>
      <p:ext uri="{BB962C8B-B14F-4D97-AF65-F5344CB8AC3E}">
        <p14:creationId xmlns:p14="http://schemas.microsoft.com/office/powerpoint/2010/main" val="18820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wipe(down)">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heel(1)">
                                      <p:cBhvr>
                                        <p:cTn id="19"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400800"/>
          </a:xfrm>
        </p:spPr>
        <p:txBody>
          <a:bodyPr>
            <a:normAutofit fontScale="92500" lnSpcReduction="20000"/>
          </a:bodyPr>
          <a:lstStyle/>
          <a:p>
            <a:pPr marL="0" indent="0">
              <a:buNone/>
            </a:pPr>
            <a:r>
              <a:rPr lang="en-US" sz="2400" b="1" dirty="0" smtClean="0"/>
              <a:t>When a base class is protectively inherited by a derived class</a:t>
            </a:r>
          </a:p>
          <a:p>
            <a:r>
              <a:rPr lang="en-US" dirty="0"/>
              <a:t>“private members” </a:t>
            </a:r>
            <a:r>
              <a:rPr lang="en-US" dirty="0" smtClean="0"/>
              <a:t>are </a:t>
            </a:r>
            <a:r>
              <a:rPr lang="en-US" dirty="0"/>
              <a:t>cannot be inherited.  </a:t>
            </a:r>
            <a:r>
              <a:rPr lang="en-US" dirty="0" smtClean="0"/>
              <a:t>So the private members of a base class will never become the members of its derived class.</a:t>
            </a:r>
            <a:r>
              <a:rPr lang="en-US" dirty="0">
                <a:solidFill>
                  <a:srgbClr val="FF0000"/>
                </a:solidFill>
                <a:hlinkClick r:id="rId2" action="ppaction://hlinkfile"/>
              </a:rPr>
              <a:t> </a:t>
            </a:r>
            <a:endParaRPr lang="en-US" dirty="0" smtClean="0"/>
          </a:p>
          <a:p>
            <a:r>
              <a:rPr lang="en-US" dirty="0" smtClean="0"/>
              <a:t>“public members” of the base class become “protected  members” of the derived class and therefore the public members of the base class can only be accessed by the member function of the derived class.</a:t>
            </a:r>
          </a:p>
          <a:p>
            <a:r>
              <a:rPr lang="en-US" dirty="0" smtClean="0"/>
              <a:t> And they are not </a:t>
            </a:r>
            <a:r>
              <a:rPr lang="en-US" dirty="0"/>
              <a:t>accessible to the objects of the derived </a:t>
            </a:r>
            <a:r>
              <a:rPr lang="en-US" dirty="0" smtClean="0"/>
              <a:t>class. </a:t>
            </a:r>
          </a:p>
          <a:p>
            <a:r>
              <a:rPr lang="en-US" dirty="0" smtClean="0"/>
              <a:t>“protected members” of the base class become “protected member” of the derived class. ( It is available for further inheritance ) </a:t>
            </a:r>
          </a:p>
          <a:p>
            <a:r>
              <a:rPr lang="en-US" dirty="0" smtClean="0"/>
              <a:t>However no </a:t>
            </a:r>
            <a:r>
              <a:rPr lang="en-US" dirty="0"/>
              <a:t>members of the base class is accessible to the object of the derived class</a:t>
            </a:r>
            <a:r>
              <a:rPr lang="en-US" dirty="0" smtClean="0"/>
              <a:t>. </a:t>
            </a:r>
            <a:endParaRPr lang="en-US" dirty="0"/>
          </a:p>
        </p:txBody>
      </p:sp>
    </p:spTree>
    <p:extLst>
      <p:ext uri="{BB962C8B-B14F-4D97-AF65-F5344CB8AC3E}">
        <p14:creationId xmlns:p14="http://schemas.microsoft.com/office/powerpoint/2010/main" val="310041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normAutofit lnSpcReduction="10000"/>
          </a:bodyPr>
          <a:lstStyle/>
          <a:p>
            <a:pPr marL="0" indent="0">
              <a:buNone/>
            </a:pPr>
            <a:r>
              <a:rPr lang="en-US" u="sng" dirty="0" smtClean="0"/>
              <a:t>Note :</a:t>
            </a:r>
          </a:p>
          <a:p>
            <a:pPr marL="0" indent="0">
              <a:buNone/>
            </a:pPr>
            <a:endParaRPr lang="en-US" u="sng" dirty="0" smtClean="0"/>
          </a:p>
          <a:p>
            <a:r>
              <a:rPr lang="en-US" b="1" dirty="0" smtClean="0"/>
              <a:t>In protected </a:t>
            </a:r>
            <a:r>
              <a:rPr lang="en-US" b="1" dirty="0"/>
              <a:t>derivation</a:t>
            </a:r>
            <a:r>
              <a:rPr lang="en-US" b="1" dirty="0" smtClean="0"/>
              <a:t>,</a:t>
            </a:r>
          </a:p>
          <a:p>
            <a:pPr marL="0" indent="0">
              <a:lnSpc>
                <a:spcPct val="200000"/>
              </a:lnSpc>
              <a:buNone/>
            </a:pPr>
            <a:r>
              <a:rPr lang="en-US" dirty="0" smtClean="0"/>
              <a:t> </a:t>
            </a:r>
            <a:r>
              <a:rPr lang="en-US" dirty="0"/>
              <a:t>both the public and protected members of the base class become </a:t>
            </a:r>
            <a:r>
              <a:rPr lang="en-US" dirty="0" smtClean="0"/>
              <a:t>protected </a:t>
            </a:r>
            <a:r>
              <a:rPr lang="en-US" dirty="0"/>
              <a:t>members of the derived </a:t>
            </a:r>
            <a:r>
              <a:rPr lang="en-US" dirty="0" smtClean="0"/>
              <a:t>class.</a:t>
            </a:r>
            <a:r>
              <a:rPr lang="en-US" dirty="0">
                <a:solidFill>
                  <a:srgbClr val="FF0000"/>
                </a:solidFill>
              </a:rPr>
              <a:t> </a:t>
            </a:r>
            <a:endParaRPr lang="en-US" dirty="0" smtClean="0">
              <a:solidFill>
                <a:srgbClr val="FF0000"/>
              </a:solidFill>
            </a:endParaRPr>
          </a:p>
          <a:p>
            <a:pPr marL="0" indent="0">
              <a:lnSpc>
                <a:spcPct val="200000"/>
              </a:lnSpc>
              <a:buNone/>
            </a:pPr>
            <a:r>
              <a:rPr lang="en-US" dirty="0" smtClean="0">
                <a:solidFill>
                  <a:srgbClr val="92D050"/>
                </a:solidFill>
              </a:rPr>
              <a:t>Protected members are  not accessible by the objects of the derived class</a:t>
            </a:r>
          </a:p>
          <a:p>
            <a:pPr marL="0" indent="0">
              <a:buNone/>
            </a:pPr>
            <a:endParaRPr lang="en-US" dirty="0" smtClean="0"/>
          </a:p>
          <a:p>
            <a:endParaRPr lang="en-US" dirty="0"/>
          </a:p>
        </p:txBody>
      </p:sp>
    </p:spTree>
    <p:extLst>
      <p:ext uri="{BB962C8B-B14F-4D97-AF65-F5344CB8AC3E}">
        <p14:creationId xmlns:p14="http://schemas.microsoft.com/office/powerpoint/2010/main" val="392109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304800"/>
          </a:xfrm>
        </p:spPr>
        <p:txBody>
          <a:bodyPr>
            <a:noAutofit/>
          </a:bodyPr>
          <a:lstStyle/>
          <a:p>
            <a:pPr marL="0" indent="0">
              <a:buNone/>
            </a:pPr>
            <a:r>
              <a:rPr lang="en-US" sz="1600" b="1" u="sng" dirty="0" smtClean="0">
                <a:latin typeface="Times New Roman" pitchFamily="18" charset="0"/>
                <a:cs typeface="Times New Roman" pitchFamily="18" charset="0"/>
              </a:rPr>
              <a:t>The following figure shows the two levels of derivation.</a:t>
            </a:r>
            <a:endParaRPr lang="en-US" sz="1600" b="1" u="sng" dirty="0">
              <a:latin typeface="Times New Roman" pitchFamily="18" charset="0"/>
              <a:cs typeface="Times New Roman" pitchFamily="18" charset="0"/>
            </a:endParaRPr>
          </a:p>
        </p:txBody>
      </p:sp>
      <p:sp>
        <p:nvSpPr>
          <p:cNvPr id="2" name="Rectangle 1"/>
          <p:cNvSpPr/>
          <p:nvPr/>
        </p:nvSpPr>
        <p:spPr>
          <a:xfrm>
            <a:off x="3582537" y="936207"/>
            <a:ext cx="1676400" cy="802520"/>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private</a:t>
            </a:r>
            <a:endParaRPr lang="en-US" dirty="0"/>
          </a:p>
        </p:txBody>
      </p:sp>
      <p:sp>
        <p:nvSpPr>
          <p:cNvPr id="4" name="Rectangle 3"/>
          <p:cNvSpPr/>
          <p:nvPr/>
        </p:nvSpPr>
        <p:spPr>
          <a:xfrm>
            <a:off x="3582537" y="1744414"/>
            <a:ext cx="1676400" cy="802520"/>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protected</a:t>
            </a:r>
            <a:endParaRPr lang="en-US" dirty="0"/>
          </a:p>
        </p:txBody>
      </p:sp>
      <p:sp>
        <p:nvSpPr>
          <p:cNvPr id="5" name="Rectangle 4"/>
          <p:cNvSpPr/>
          <p:nvPr/>
        </p:nvSpPr>
        <p:spPr>
          <a:xfrm>
            <a:off x="3582537" y="2546934"/>
            <a:ext cx="1676400" cy="80252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Public</a:t>
            </a:r>
          </a:p>
        </p:txBody>
      </p:sp>
      <p:grpSp>
        <p:nvGrpSpPr>
          <p:cNvPr id="35" name="Group 34"/>
          <p:cNvGrpSpPr/>
          <p:nvPr/>
        </p:nvGrpSpPr>
        <p:grpSpPr>
          <a:xfrm>
            <a:off x="3615519" y="4289007"/>
            <a:ext cx="1676400" cy="2413247"/>
            <a:chOff x="3988558" y="1970673"/>
            <a:chExt cx="1676400" cy="2413247"/>
          </a:xfrm>
        </p:grpSpPr>
        <p:sp>
          <p:nvSpPr>
            <p:cNvPr id="36" name="Rectangle 35"/>
            <p:cNvSpPr/>
            <p:nvPr/>
          </p:nvSpPr>
          <p:spPr>
            <a:xfrm>
              <a:off x="3988558" y="1970673"/>
              <a:ext cx="1676400" cy="802520"/>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private</a:t>
              </a:r>
              <a:endParaRPr lang="en-US" dirty="0"/>
            </a:p>
          </p:txBody>
        </p:sp>
        <p:sp>
          <p:nvSpPr>
            <p:cNvPr id="37" name="Rectangle 36"/>
            <p:cNvSpPr/>
            <p:nvPr/>
          </p:nvSpPr>
          <p:spPr>
            <a:xfrm>
              <a:off x="3988558" y="2778880"/>
              <a:ext cx="1676400" cy="802520"/>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protected</a:t>
              </a:r>
              <a:endParaRPr lang="en-US" dirty="0"/>
            </a:p>
          </p:txBody>
        </p:sp>
        <p:sp>
          <p:nvSpPr>
            <p:cNvPr id="38" name="Rectangle 37"/>
            <p:cNvSpPr/>
            <p:nvPr/>
          </p:nvSpPr>
          <p:spPr>
            <a:xfrm>
              <a:off x="3988558" y="3581400"/>
              <a:ext cx="1676400" cy="80252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Public</a:t>
              </a:r>
            </a:p>
          </p:txBody>
        </p:sp>
      </p:grpSp>
      <p:sp>
        <p:nvSpPr>
          <p:cNvPr id="40" name="Rectangle 39"/>
          <p:cNvSpPr/>
          <p:nvPr/>
        </p:nvSpPr>
        <p:spPr>
          <a:xfrm>
            <a:off x="6706737" y="2546934"/>
            <a:ext cx="1676400" cy="802520"/>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private</a:t>
            </a:r>
            <a:endParaRPr lang="en-US" dirty="0"/>
          </a:p>
        </p:txBody>
      </p:sp>
      <p:sp>
        <p:nvSpPr>
          <p:cNvPr id="41" name="Rectangle 40"/>
          <p:cNvSpPr/>
          <p:nvPr/>
        </p:nvSpPr>
        <p:spPr>
          <a:xfrm>
            <a:off x="6706737" y="3355141"/>
            <a:ext cx="1676400" cy="802520"/>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protected</a:t>
            </a:r>
            <a:endParaRPr lang="en-US" dirty="0"/>
          </a:p>
        </p:txBody>
      </p:sp>
      <p:sp>
        <p:nvSpPr>
          <p:cNvPr id="42" name="Rectangle 41"/>
          <p:cNvSpPr/>
          <p:nvPr/>
        </p:nvSpPr>
        <p:spPr>
          <a:xfrm>
            <a:off x="6706737" y="4157661"/>
            <a:ext cx="1676400" cy="80252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Public</a:t>
            </a:r>
          </a:p>
        </p:txBody>
      </p:sp>
      <p:sp>
        <p:nvSpPr>
          <p:cNvPr id="44" name="Rectangle 43"/>
          <p:cNvSpPr/>
          <p:nvPr/>
        </p:nvSpPr>
        <p:spPr>
          <a:xfrm>
            <a:off x="610737" y="2546934"/>
            <a:ext cx="1676400" cy="802520"/>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private</a:t>
            </a:r>
            <a:endParaRPr lang="en-US" dirty="0"/>
          </a:p>
        </p:txBody>
      </p:sp>
      <p:sp>
        <p:nvSpPr>
          <p:cNvPr id="45" name="Rectangle 44"/>
          <p:cNvSpPr/>
          <p:nvPr/>
        </p:nvSpPr>
        <p:spPr>
          <a:xfrm>
            <a:off x="610737" y="3355141"/>
            <a:ext cx="1676400" cy="802520"/>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protected</a:t>
            </a:r>
            <a:endParaRPr lang="en-US" dirty="0"/>
          </a:p>
        </p:txBody>
      </p:sp>
      <p:sp>
        <p:nvSpPr>
          <p:cNvPr id="46" name="Rectangle 45"/>
          <p:cNvSpPr/>
          <p:nvPr/>
        </p:nvSpPr>
        <p:spPr>
          <a:xfrm>
            <a:off x="610737" y="4157661"/>
            <a:ext cx="1676400" cy="80252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Public</a:t>
            </a:r>
          </a:p>
        </p:txBody>
      </p:sp>
      <p:cxnSp>
        <p:nvCxnSpPr>
          <p:cNvPr id="48" name="Elbow Connector 47"/>
          <p:cNvCxnSpPr/>
          <p:nvPr/>
        </p:nvCxnSpPr>
        <p:spPr>
          <a:xfrm>
            <a:off x="5258937" y="2003007"/>
            <a:ext cx="1447800" cy="838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5258937" y="2948194"/>
            <a:ext cx="1447800" cy="1216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flipH="1">
            <a:off x="5291919" y="3756401"/>
            <a:ext cx="3091218" cy="1980406"/>
          </a:xfrm>
          <a:prstGeom prst="bentConnector3">
            <a:avLst>
              <a:gd name="adj1" fmla="val -109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flipH="1">
            <a:off x="5291919" y="4558921"/>
            <a:ext cx="3091218" cy="939553"/>
          </a:xfrm>
          <a:prstGeom prst="bentConnector3">
            <a:avLst>
              <a:gd name="adj1" fmla="val -562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610737" y="3756401"/>
            <a:ext cx="3004782" cy="1742073"/>
          </a:xfrm>
          <a:prstGeom prst="bentConnector3">
            <a:avLst>
              <a:gd name="adj1" fmla="val -1086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a:off x="610737" y="4558921"/>
            <a:ext cx="3004782" cy="1742073"/>
          </a:xfrm>
          <a:prstGeom prst="bentConnector3">
            <a:avLst>
              <a:gd name="adj1" fmla="val -54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10800000" flipV="1">
            <a:off x="610737" y="2145673"/>
            <a:ext cx="2971800" cy="1381334"/>
          </a:xfrm>
          <a:prstGeom prst="bentConnector3">
            <a:avLst>
              <a:gd name="adj1" fmla="val 11107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rot="10800000" flipV="1">
            <a:off x="2287137" y="2948193"/>
            <a:ext cx="1295400" cy="1610727"/>
          </a:xfrm>
          <a:prstGeom prst="bentConnector3">
            <a:avLst>
              <a:gd name="adj1" fmla="val 91089"/>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40785" y="566875"/>
            <a:ext cx="825867" cy="369332"/>
          </a:xfrm>
          <a:prstGeom prst="rect">
            <a:avLst/>
          </a:prstGeom>
          <a:noFill/>
        </p:spPr>
        <p:txBody>
          <a:bodyPr wrap="none" rtlCol="0">
            <a:spAutoFit/>
          </a:bodyPr>
          <a:lstStyle/>
          <a:p>
            <a:r>
              <a:rPr lang="en-US" b="1" dirty="0" smtClean="0"/>
              <a:t>class A</a:t>
            </a:r>
            <a:endParaRPr lang="en-US" b="1" dirty="0"/>
          </a:p>
        </p:txBody>
      </p:sp>
      <p:sp>
        <p:nvSpPr>
          <p:cNvPr id="70" name="TextBox 69"/>
          <p:cNvSpPr txBox="1"/>
          <p:nvPr/>
        </p:nvSpPr>
        <p:spPr>
          <a:xfrm>
            <a:off x="370345" y="2188556"/>
            <a:ext cx="2157184" cy="369332"/>
          </a:xfrm>
          <a:prstGeom prst="rect">
            <a:avLst/>
          </a:prstGeom>
          <a:noFill/>
        </p:spPr>
        <p:txBody>
          <a:bodyPr wrap="square" rtlCol="0">
            <a:spAutoFit/>
          </a:bodyPr>
          <a:lstStyle/>
          <a:p>
            <a:pPr algn="ctr"/>
            <a:r>
              <a:rPr lang="en-US" b="1" dirty="0" smtClean="0"/>
              <a:t>class B : public A</a:t>
            </a:r>
            <a:endParaRPr lang="en-US" b="1" dirty="0"/>
          </a:p>
        </p:txBody>
      </p:sp>
      <p:sp>
        <p:nvSpPr>
          <p:cNvPr id="71" name="TextBox 70"/>
          <p:cNvSpPr txBox="1"/>
          <p:nvPr/>
        </p:nvSpPr>
        <p:spPr>
          <a:xfrm>
            <a:off x="2632111" y="3917353"/>
            <a:ext cx="2013133" cy="369332"/>
          </a:xfrm>
          <a:prstGeom prst="rect">
            <a:avLst/>
          </a:prstGeom>
          <a:noFill/>
        </p:spPr>
        <p:txBody>
          <a:bodyPr wrap="square" rtlCol="0">
            <a:spAutoFit/>
          </a:bodyPr>
          <a:lstStyle/>
          <a:p>
            <a:r>
              <a:rPr lang="en-US" b="1" dirty="0" smtClean="0"/>
              <a:t>class D : public B </a:t>
            </a:r>
            <a:endParaRPr lang="en-US" b="1" dirty="0"/>
          </a:p>
        </p:txBody>
      </p:sp>
      <p:sp>
        <p:nvSpPr>
          <p:cNvPr id="72" name="TextBox 71"/>
          <p:cNvSpPr txBox="1"/>
          <p:nvPr/>
        </p:nvSpPr>
        <p:spPr>
          <a:xfrm>
            <a:off x="6400800" y="2132158"/>
            <a:ext cx="2362199" cy="369332"/>
          </a:xfrm>
          <a:prstGeom prst="rect">
            <a:avLst/>
          </a:prstGeom>
          <a:noFill/>
        </p:spPr>
        <p:txBody>
          <a:bodyPr wrap="square" rtlCol="0">
            <a:spAutoFit/>
          </a:bodyPr>
          <a:lstStyle/>
          <a:p>
            <a:pPr algn="ctr"/>
            <a:r>
              <a:rPr lang="en-US" b="1" dirty="0" smtClean="0"/>
              <a:t>class C : private A</a:t>
            </a:r>
            <a:endParaRPr lang="en-US" b="1" dirty="0"/>
          </a:p>
        </p:txBody>
      </p:sp>
      <p:sp>
        <p:nvSpPr>
          <p:cNvPr id="31" name="TextBox 30"/>
          <p:cNvSpPr txBox="1"/>
          <p:nvPr/>
        </p:nvSpPr>
        <p:spPr>
          <a:xfrm>
            <a:off x="4415050" y="3919675"/>
            <a:ext cx="1680950" cy="369332"/>
          </a:xfrm>
          <a:prstGeom prst="rect">
            <a:avLst/>
          </a:prstGeom>
          <a:noFill/>
        </p:spPr>
        <p:txBody>
          <a:bodyPr wrap="square" rtlCol="0">
            <a:spAutoFit/>
          </a:bodyPr>
          <a:lstStyle/>
          <a:p>
            <a:r>
              <a:rPr lang="en-US" b="1" dirty="0" smtClean="0"/>
              <a:t> , protected C</a:t>
            </a:r>
            <a:endParaRPr lang="en-US" b="1" dirty="0"/>
          </a:p>
        </p:txBody>
      </p:sp>
    </p:spTree>
    <p:extLst>
      <p:ext uri="{BB962C8B-B14F-4D97-AF65-F5344CB8AC3E}">
        <p14:creationId xmlns:p14="http://schemas.microsoft.com/office/powerpoint/2010/main" val="62115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1000"/>
                                        <p:tgtEl>
                                          <p:spTgt spid="70"/>
                                        </p:tgtEl>
                                      </p:cBhvr>
                                    </p:animEffect>
                                    <p:anim calcmode="lin" valueType="num">
                                      <p:cBhvr>
                                        <p:cTn id="15" dur="1000" fill="hold"/>
                                        <p:tgtEl>
                                          <p:spTgt spid="70"/>
                                        </p:tgtEl>
                                        <p:attrNameLst>
                                          <p:attrName>ppt_x</p:attrName>
                                        </p:attrNameLst>
                                      </p:cBhvr>
                                      <p:tavLst>
                                        <p:tav tm="0">
                                          <p:val>
                                            <p:strVal val="#ppt_x"/>
                                          </p:val>
                                        </p:tav>
                                        <p:tav tm="100000">
                                          <p:val>
                                            <p:strVal val="#ppt_x"/>
                                          </p:val>
                                        </p:tav>
                                      </p:tavLst>
                                    </p:anim>
                                    <p:anim calcmode="lin" valueType="num">
                                      <p:cBhvr>
                                        <p:cTn id="16"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1000"/>
                                        <p:tgtEl>
                                          <p:spTgt spid="72"/>
                                        </p:tgtEl>
                                      </p:cBhvr>
                                    </p:animEffect>
                                    <p:anim calcmode="lin" valueType="num">
                                      <p:cBhvr>
                                        <p:cTn id="32" dur="1000" fill="hold"/>
                                        <p:tgtEl>
                                          <p:spTgt spid="72"/>
                                        </p:tgtEl>
                                        <p:attrNameLst>
                                          <p:attrName>ppt_x</p:attrName>
                                        </p:attrNameLst>
                                      </p:cBhvr>
                                      <p:tavLst>
                                        <p:tav tm="0">
                                          <p:val>
                                            <p:strVal val="#ppt_x"/>
                                          </p:val>
                                        </p:tav>
                                        <p:tav tm="100000">
                                          <p:val>
                                            <p:strVal val="#ppt_x"/>
                                          </p:val>
                                        </p:tav>
                                      </p:tavLst>
                                    </p:anim>
                                    <p:anim calcmode="lin" valueType="num">
                                      <p:cBhvr>
                                        <p:cTn id="33"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1000"/>
                                        <p:tgtEl>
                                          <p:spTgt spid="71"/>
                                        </p:tgtEl>
                                      </p:cBhvr>
                                    </p:animEffect>
                                    <p:anim calcmode="lin" valueType="num">
                                      <p:cBhvr>
                                        <p:cTn id="49" dur="1000" fill="hold"/>
                                        <p:tgtEl>
                                          <p:spTgt spid="71"/>
                                        </p:tgtEl>
                                        <p:attrNameLst>
                                          <p:attrName>ppt_x</p:attrName>
                                        </p:attrNameLst>
                                      </p:cBhvr>
                                      <p:tavLst>
                                        <p:tav tm="0">
                                          <p:val>
                                            <p:strVal val="#ppt_x"/>
                                          </p:val>
                                        </p:tav>
                                        <p:tav tm="100000">
                                          <p:val>
                                            <p:strVal val="#ppt_x"/>
                                          </p:val>
                                        </p:tav>
                                      </p:tavLst>
                                    </p:anim>
                                    <p:anim calcmode="lin" valueType="num">
                                      <p:cBhvr>
                                        <p:cTn id="50"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anim calcmode="lin" valueType="num">
                                      <p:cBhvr>
                                        <p:cTn id="56" dur="1000" fill="hold"/>
                                        <p:tgtEl>
                                          <p:spTgt spid="35"/>
                                        </p:tgtEl>
                                        <p:attrNameLst>
                                          <p:attrName>ppt_x</p:attrName>
                                        </p:attrNameLst>
                                      </p:cBhvr>
                                      <p:tavLst>
                                        <p:tav tm="0">
                                          <p:val>
                                            <p:strVal val="#ppt_x"/>
                                          </p:val>
                                        </p:tav>
                                        <p:tav tm="100000">
                                          <p:val>
                                            <p:strVal val="#ppt_x"/>
                                          </p:val>
                                        </p:tav>
                                      </p:tavLst>
                                    </p:anim>
                                    <p:anim calcmode="lin" valueType="num">
                                      <p:cBhvr>
                                        <p:cTn id="5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childTnLst>
                                </p:cTn>
                              </p:par>
                            </p:childTnLst>
                          </p:cTn>
                        </p:par>
                      </p:childTnLst>
                    </p:cTn>
                  </p:par>
                  <p:par>
                    <p:cTn id="68" fill="hold">
                      <p:stCondLst>
                        <p:cond delay="indefinite"/>
                      </p:stCondLst>
                      <p:childTnLst>
                        <p:par>
                          <p:cTn id="69" fill="hold">
                            <p:stCondLst>
                              <p:cond delay="0"/>
                            </p:stCondLst>
                            <p:childTnLst>
                              <p:par>
                                <p:cTn id="70" presetID="45"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2000"/>
                                        <p:tgtEl>
                                          <p:spTgt spid="31"/>
                                        </p:tgtEl>
                                      </p:cBhvr>
                                    </p:animEffect>
                                    <p:anim calcmode="lin" valueType="num">
                                      <p:cBhvr>
                                        <p:cTn id="73" dur="2000" fill="hold"/>
                                        <p:tgtEl>
                                          <p:spTgt spid="31"/>
                                        </p:tgtEl>
                                        <p:attrNameLst>
                                          <p:attrName>ppt_w</p:attrName>
                                        </p:attrNameLst>
                                      </p:cBhvr>
                                      <p:tavLst>
                                        <p:tav tm="0" fmla="#ppt_w*sin(2.5*pi*$)">
                                          <p:val>
                                            <p:fltVal val="0"/>
                                          </p:val>
                                        </p:tav>
                                        <p:tav tm="100000">
                                          <p:val>
                                            <p:fltVal val="1"/>
                                          </p:val>
                                        </p:tav>
                                      </p:tavLst>
                                    </p:anim>
                                    <p:anim calcmode="lin" valueType="num">
                                      <p:cBhvr>
                                        <p:cTn id="74" dur="20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normAutofit fontScale="92500" lnSpcReduction="20000"/>
          </a:bodyPr>
          <a:lstStyle/>
          <a:p>
            <a:pPr marL="0" indent="0">
              <a:buNone/>
            </a:pPr>
            <a:r>
              <a:rPr lang="en-US" u="sng" dirty="0" smtClean="0"/>
              <a:t>Note :</a:t>
            </a:r>
          </a:p>
          <a:p>
            <a:r>
              <a:rPr lang="en-US" b="1" dirty="0" smtClean="0"/>
              <a:t>In private derivation, </a:t>
            </a:r>
          </a:p>
          <a:p>
            <a:pPr marL="0" indent="0">
              <a:buNone/>
            </a:pPr>
            <a:r>
              <a:rPr lang="en-US" dirty="0" smtClean="0"/>
              <a:t>both the public and protected members of the base class become private members of the derived class. </a:t>
            </a:r>
          </a:p>
          <a:p>
            <a:pPr marL="0" indent="0">
              <a:buNone/>
            </a:pPr>
            <a:endParaRPr lang="en-US" dirty="0" smtClean="0"/>
          </a:p>
          <a:p>
            <a:r>
              <a:rPr lang="en-US" b="1" dirty="0"/>
              <a:t>In </a:t>
            </a:r>
            <a:r>
              <a:rPr lang="en-US" b="1" dirty="0" smtClean="0"/>
              <a:t>public </a:t>
            </a:r>
            <a:r>
              <a:rPr lang="en-US" b="1" dirty="0"/>
              <a:t>derivation, </a:t>
            </a:r>
            <a:endParaRPr lang="en-US" b="1" dirty="0" smtClean="0"/>
          </a:p>
          <a:p>
            <a:pPr marL="0" indent="0">
              <a:buNone/>
            </a:pPr>
            <a:r>
              <a:rPr lang="en-US" dirty="0" smtClean="0"/>
              <a:t>the </a:t>
            </a:r>
            <a:r>
              <a:rPr lang="en-US" dirty="0"/>
              <a:t>public </a:t>
            </a:r>
            <a:r>
              <a:rPr lang="en-US" dirty="0" smtClean="0"/>
              <a:t>members </a:t>
            </a:r>
            <a:r>
              <a:rPr lang="en-US" dirty="0"/>
              <a:t>of the base class become </a:t>
            </a:r>
            <a:r>
              <a:rPr lang="en-US" dirty="0" smtClean="0"/>
              <a:t>public member of derived class and the protected members of base class become protected </a:t>
            </a:r>
            <a:r>
              <a:rPr lang="en-US" dirty="0"/>
              <a:t>members of the derived </a:t>
            </a:r>
            <a:r>
              <a:rPr lang="en-US" dirty="0" smtClean="0"/>
              <a:t>class.</a:t>
            </a:r>
            <a:r>
              <a:rPr lang="en-US" dirty="0">
                <a:solidFill>
                  <a:srgbClr val="FF0000"/>
                </a:solidFill>
              </a:rPr>
              <a:t> </a:t>
            </a:r>
            <a:endParaRPr lang="en-US" dirty="0"/>
          </a:p>
          <a:p>
            <a:pPr marL="0" indent="0">
              <a:buNone/>
            </a:pPr>
            <a:endParaRPr lang="en-US" dirty="0" smtClean="0"/>
          </a:p>
          <a:p>
            <a:r>
              <a:rPr lang="en-US" b="1" dirty="0" smtClean="0"/>
              <a:t>In protected </a:t>
            </a:r>
            <a:r>
              <a:rPr lang="en-US" b="1" dirty="0"/>
              <a:t>derivation</a:t>
            </a:r>
            <a:r>
              <a:rPr lang="en-US" b="1" dirty="0" smtClean="0"/>
              <a:t>,</a:t>
            </a:r>
          </a:p>
          <a:p>
            <a:pPr marL="0" indent="0">
              <a:buNone/>
            </a:pPr>
            <a:r>
              <a:rPr lang="en-US" dirty="0" smtClean="0"/>
              <a:t> </a:t>
            </a:r>
            <a:r>
              <a:rPr lang="en-US" dirty="0"/>
              <a:t>both the public and protected members of the base class become </a:t>
            </a:r>
            <a:r>
              <a:rPr lang="en-US" dirty="0" smtClean="0"/>
              <a:t>protected </a:t>
            </a:r>
            <a:r>
              <a:rPr lang="en-US" dirty="0"/>
              <a:t>members of the derived </a:t>
            </a:r>
            <a:r>
              <a:rPr lang="en-US" dirty="0" smtClean="0"/>
              <a:t>class.</a:t>
            </a:r>
            <a:r>
              <a:rPr lang="en-US" dirty="0">
                <a:solidFill>
                  <a:srgbClr val="FF0000"/>
                </a:solidFill>
              </a:rPr>
              <a:t> </a:t>
            </a:r>
            <a:endParaRPr lang="en-US" dirty="0"/>
          </a:p>
          <a:p>
            <a:pPr marL="0" indent="0">
              <a:buNone/>
            </a:pP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881487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28600" y="228600"/>
            <a:ext cx="8686800" cy="6400800"/>
          </a:xfrm>
        </p:spPr>
        <p:txBody>
          <a:bodyPr>
            <a:normAutofit/>
          </a:bodyPr>
          <a:lstStyle/>
          <a:p>
            <a:pPr algn="l"/>
            <a:endParaRPr lang="en-US" sz="24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771170636"/>
              </p:ext>
            </p:extLst>
          </p:nvPr>
        </p:nvGraphicFramePr>
        <p:xfrm>
          <a:off x="1371600" y="762000"/>
          <a:ext cx="6096000" cy="1854200"/>
        </p:xfrm>
        <a:graphic>
          <a:graphicData uri="http://schemas.openxmlformats.org/drawingml/2006/table">
            <a:tbl>
              <a:tblPr firstRow="1" bandRow="1">
                <a:tableStyleId>{ED083AE6-46FA-4A59-8FB0-9F97EB10719F}</a:tableStyleId>
              </a:tblPr>
              <a:tblGrid>
                <a:gridCol w="1524000"/>
                <a:gridCol w="1524000"/>
                <a:gridCol w="1524000"/>
                <a:gridCol w="1524000"/>
              </a:tblGrid>
              <a:tr h="370840">
                <a:tc rowSpan="2">
                  <a:txBody>
                    <a:bodyPr/>
                    <a:lstStyle/>
                    <a:p>
                      <a:r>
                        <a:rPr lang="en-US" b="1" dirty="0" smtClean="0"/>
                        <a:t>Base class</a:t>
                      </a:r>
                    </a:p>
                    <a:p>
                      <a:r>
                        <a:rPr lang="en-US" b="1" dirty="0" smtClean="0"/>
                        <a:t>Visibility</a:t>
                      </a:r>
                      <a:endParaRPr lang="en-US" b="1" dirty="0"/>
                    </a:p>
                  </a:txBody>
                  <a:tcPr/>
                </a:tc>
                <a:tc gridSpan="3">
                  <a:txBody>
                    <a:bodyPr/>
                    <a:lstStyle/>
                    <a:p>
                      <a:pPr algn="ctr"/>
                      <a:r>
                        <a:rPr lang="en-US" dirty="0" smtClean="0"/>
                        <a:t>Derived Class</a:t>
                      </a:r>
                      <a:r>
                        <a:rPr lang="en-US" baseline="0" dirty="0" smtClean="0"/>
                        <a:t> Visibility</a:t>
                      </a:r>
                    </a:p>
                  </a:txBody>
                  <a:tcPr/>
                </a:tc>
                <a:tc hMerge="1">
                  <a:txBody>
                    <a:bodyPr/>
                    <a:lstStyle/>
                    <a:p>
                      <a:endParaRPr lang="en-US" dirty="0"/>
                    </a:p>
                  </a:txBody>
                  <a:tcPr/>
                </a:tc>
                <a:tc hMerge="1">
                  <a:txBody>
                    <a:bodyPr/>
                    <a:lstStyle/>
                    <a:p>
                      <a:endParaRPr lang="en-US" dirty="0"/>
                    </a:p>
                  </a:txBody>
                  <a:tcPr/>
                </a:tc>
              </a:tr>
              <a:tr h="370840">
                <a:tc vMerge="1">
                  <a:txBody>
                    <a:bodyPr/>
                    <a:lstStyle/>
                    <a:p>
                      <a:endParaRPr lang="en-US" dirty="0"/>
                    </a:p>
                  </a:txBody>
                  <a:tcPr/>
                </a:tc>
                <a:tc>
                  <a:txBody>
                    <a:bodyPr/>
                    <a:lstStyle/>
                    <a:p>
                      <a:r>
                        <a:rPr lang="en-US" b="1" dirty="0" smtClean="0"/>
                        <a:t>private</a:t>
                      </a:r>
                      <a:endParaRPr lang="en-US" b="1" dirty="0"/>
                    </a:p>
                  </a:txBody>
                  <a:tcPr/>
                </a:tc>
                <a:tc>
                  <a:txBody>
                    <a:bodyPr/>
                    <a:lstStyle/>
                    <a:p>
                      <a:r>
                        <a:rPr lang="en-US" b="1" dirty="0" smtClean="0"/>
                        <a:t>protected</a:t>
                      </a:r>
                      <a:endParaRPr lang="en-US" b="1" dirty="0"/>
                    </a:p>
                  </a:txBody>
                  <a:tcPr/>
                </a:tc>
                <a:tc>
                  <a:txBody>
                    <a:bodyPr/>
                    <a:lstStyle/>
                    <a:p>
                      <a:r>
                        <a:rPr lang="en-US" b="1" dirty="0" smtClean="0"/>
                        <a:t>public</a:t>
                      </a:r>
                      <a:endParaRPr lang="en-US" b="1" dirty="0"/>
                    </a:p>
                  </a:txBody>
                  <a:tcPr/>
                </a:tc>
              </a:tr>
              <a:tr h="370840">
                <a:tc>
                  <a:txBody>
                    <a:bodyPr/>
                    <a:lstStyle/>
                    <a:p>
                      <a:r>
                        <a:rPr lang="en-US" b="1" dirty="0" smtClean="0"/>
                        <a:t>private</a:t>
                      </a:r>
                      <a:endParaRPr lang="en-US" b="1" dirty="0"/>
                    </a:p>
                  </a:txBody>
                  <a:tcPr/>
                </a:tc>
                <a:tc>
                  <a:txBody>
                    <a:bodyPr/>
                    <a:lstStyle/>
                    <a:p>
                      <a:r>
                        <a:rPr lang="en-US" dirty="0" smtClean="0"/>
                        <a:t>Not inherited</a:t>
                      </a:r>
                      <a:endParaRPr lang="en-US" dirty="0"/>
                    </a:p>
                  </a:txBody>
                  <a:tcPr/>
                </a:tc>
                <a:tc>
                  <a:txBody>
                    <a:bodyPr/>
                    <a:lstStyle/>
                    <a:p>
                      <a:r>
                        <a:rPr lang="en-US" dirty="0" smtClean="0"/>
                        <a:t>Not inherited</a:t>
                      </a:r>
                      <a:endParaRPr lang="en-US" dirty="0"/>
                    </a:p>
                  </a:txBody>
                  <a:tcPr/>
                </a:tc>
                <a:tc>
                  <a:txBody>
                    <a:bodyPr/>
                    <a:lstStyle/>
                    <a:p>
                      <a:r>
                        <a:rPr lang="en-US" dirty="0" smtClean="0"/>
                        <a:t>Not inherited</a:t>
                      </a:r>
                      <a:endParaRPr lang="en-US" dirty="0"/>
                    </a:p>
                  </a:txBody>
                  <a:tcPr/>
                </a:tc>
              </a:tr>
              <a:tr h="370840">
                <a:tc>
                  <a:txBody>
                    <a:bodyPr/>
                    <a:lstStyle/>
                    <a:p>
                      <a:r>
                        <a:rPr lang="en-US" b="1" dirty="0" smtClean="0"/>
                        <a:t>protected</a:t>
                      </a:r>
                      <a:endParaRPr lang="en-US" b="1" dirty="0"/>
                    </a:p>
                  </a:txBody>
                  <a:tcPr/>
                </a:tc>
                <a:tc>
                  <a:txBody>
                    <a:bodyPr/>
                    <a:lstStyle/>
                    <a:p>
                      <a:r>
                        <a:rPr lang="en-US" dirty="0" smtClean="0"/>
                        <a:t>private</a:t>
                      </a:r>
                      <a:endParaRPr lang="en-US" dirty="0"/>
                    </a:p>
                  </a:txBody>
                  <a:tcPr/>
                </a:tc>
                <a:tc>
                  <a:txBody>
                    <a:bodyPr/>
                    <a:lstStyle/>
                    <a:p>
                      <a:r>
                        <a:rPr lang="en-US" dirty="0" smtClean="0"/>
                        <a:t>protected</a:t>
                      </a:r>
                      <a:endParaRPr lang="en-US" dirty="0"/>
                    </a:p>
                  </a:txBody>
                  <a:tcPr/>
                </a:tc>
                <a:tc>
                  <a:txBody>
                    <a:bodyPr/>
                    <a:lstStyle/>
                    <a:p>
                      <a:r>
                        <a:rPr lang="en-US" dirty="0" smtClean="0"/>
                        <a:t>Protected</a:t>
                      </a:r>
                    </a:p>
                  </a:txBody>
                  <a:tcPr/>
                </a:tc>
              </a:tr>
              <a:tr h="370840">
                <a:tc>
                  <a:txBody>
                    <a:bodyPr/>
                    <a:lstStyle/>
                    <a:p>
                      <a:r>
                        <a:rPr lang="en-US" b="1" dirty="0" smtClean="0"/>
                        <a:t>public</a:t>
                      </a:r>
                      <a:endParaRPr lang="en-US" b="1" dirty="0"/>
                    </a:p>
                  </a:txBody>
                  <a:tcPr/>
                </a:tc>
                <a:tc>
                  <a:txBody>
                    <a:bodyPr/>
                    <a:lstStyle/>
                    <a:p>
                      <a:r>
                        <a:rPr lang="en-US" dirty="0" smtClean="0"/>
                        <a:t>private</a:t>
                      </a:r>
                      <a:endParaRPr lang="en-US" dirty="0"/>
                    </a:p>
                  </a:txBody>
                  <a:tcPr/>
                </a:tc>
                <a:tc>
                  <a:txBody>
                    <a:bodyPr/>
                    <a:lstStyle/>
                    <a:p>
                      <a:r>
                        <a:rPr lang="en-US" dirty="0" smtClean="0"/>
                        <a:t>protected</a:t>
                      </a:r>
                      <a:endParaRPr lang="en-US" dirty="0"/>
                    </a:p>
                  </a:txBody>
                  <a:tcPr/>
                </a:tc>
                <a:tc>
                  <a:txBody>
                    <a:bodyPr/>
                    <a:lstStyle/>
                    <a:p>
                      <a:r>
                        <a:rPr lang="en-US" dirty="0" smtClean="0"/>
                        <a:t>public</a:t>
                      </a:r>
                    </a:p>
                  </a:txBody>
                  <a:tcPr/>
                </a:tc>
              </a:tr>
            </a:tbl>
          </a:graphicData>
        </a:graphic>
      </p:graphicFrame>
      <p:sp>
        <p:nvSpPr>
          <p:cNvPr id="3" name="TextBox 2"/>
          <p:cNvSpPr txBox="1"/>
          <p:nvPr/>
        </p:nvSpPr>
        <p:spPr>
          <a:xfrm>
            <a:off x="533400" y="2895600"/>
            <a:ext cx="8686800" cy="3693319"/>
          </a:xfrm>
          <a:prstGeom prst="rect">
            <a:avLst/>
          </a:prstGeom>
          <a:noFill/>
        </p:spPr>
        <p:txBody>
          <a:bodyPr wrap="square" rtlCol="0">
            <a:spAutoFit/>
          </a:bodyPr>
          <a:lstStyle/>
          <a:p>
            <a:r>
              <a:rPr lang="en-US" dirty="0" smtClean="0"/>
              <a:t>The various functions that can have access to the private and protected member functions of a class</a:t>
            </a:r>
          </a:p>
          <a:p>
            <a:pPr marL="285750" indent="-285750">
              <a:buFont typeface="Arial" pitchFamily="34" charset="0"/>
              <a:buChar char="•"/>
            </a:pPr>
            <a:r>
              <a:rPr lang="en-US" b="1" dirty="0" smtClean="0"/>
              <a:t>Member function of the class</a:t>
            </a:r>
          </a:p>
          <a:p>
            <a:pPr marL="285750" indent="-285750">
              <a:buFont typeface="Arial" pitchFamily="34" charset="0"/>
              <a:buChar char="•"/>
            </a:pPr>
            <a:r>
              <a:rPr lang="en-US" b="1" dirty="0" smtClean="0"/>
              <a:t>Member function of the derived class</a:t>
            </a:r>
          </a:p>
          <a:p>
            <a:pPr marL="285750" indent="-285750">
              <a:buFont typeface="Arial" pitchFamily="34" charset="0"/>
              <a:buChar char="•"/>
            </a:pPr>
            <a:r>
              <a:rPr lang="en-US" b="1" dirty="0" smtClean="0"/>
              <a:t>Friend function of a derived class</a:t>
            </a:r>
          </a:p>
          <a:p>
            <a:endParaRPr lang="en-US" b="1" dirty="0" smtClean="0"/>
          </a:p>
          <a:p>
            <a:r>
              <a:rPr lang="en-US" b="1" dirty="0" smtClean="0"/>
              <a:t>Note1:</a:t>
            </a:r>
            <a:endParaRPr lang="en-US" dirty="0"/>
          </a:p>
          <a:p>
            <a:r>
              <a:rPr lang="en-US" dirty="0" smtClean="0"/>
              <a:t>Friend function &amp; member functions can have direct access to both the private and protected data.</a:t>
            </a:r>
          </a:p>
          <a:p>
            <a:endParaRPr lang="en-US" dirty="0" smtClean="0"/>
          </a:p>
          <a:p>
            <a:r>
              <a:rPr lang="en-US" b="1" dirty="0" smtClean="0"/>
              <a:t>Note2 :</a:t>
            </a:r>
            <a:endParaRPr lang="en-US" b="1" dirty="0"/>
          </a:p>
          <a:p>
            <a:r>
              <a:rPr lang="en-US" dirty="0" smtClean="0"/>
              <a:t>Member function of derived class can directly access only the protected data. They can access the private data through the member functions of the base class.</a:t>
            </a:r>
            <a:endParaRPr lang="en-US" dirty="0"/>
          </a:p>
        </p:txBody>
      </p:sp>
    </p:spTree>
    <p:extLst>
      <p:ext uri="{BB962C8B-B14F-4D97-AF65-F5344CB8AC3E}">
        <p14:creationId xmlns:p14="http://schemas.microsoft.com/office/powerpoint/2010/main" val="4219011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2" name="Group 21"/>
          <p:cNvGrpSpPr/>
          <p:nvPr/>
        </p:nvGrpSpPr>
        <p:grpSpPr>
          <a:xfrm>
            <a:off x="779318" y="85314"/>
            <a:ext cx="2209800" cy="4006334"/>
            <a:chOff x="800100" y="184666"/>
            <a:chExt cx="2209800" cy="4006334"/>
          </a:xfrm>
        </p:grpSpPr>
        <p:sp>
          <p:nvSpPr>
            <p:cNvPr id="7" name="Rectangle 6"/>
            <p:cNvSpPr/>
            <p:nvPr/>
          </p:nvSpPr>
          <p:spPr>
            <a:xfrm>
              <a:off x="800100" y="553998"/>
              <a:ext cx="22098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914400" y="668298"/>
              <a:ext cx="198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Private</a:t>
              </a:r>
            </a:p>
            <a:p>
              <a:pPr algn="ctr"/>
              <a:r>
                <a:rPr lang="en-US" sz="2000" b="1" dirty="0">
                  <a:solidFill>
                    <a:schemeClr val="tx1"/>
                  </a:solidFill>
                </a:rPr>
                <a:t>X</a:t>
              </a:r>
            </a:p>
          </p:txBody>
        </p:sp>
        <p:sp>
          <p:nvSpPr>
            <p:cNvPr id="5" name="Rectangle 4"/>
            <p:cNvSpPr/>
            <p:nvPr/>
          </p:nvSpPr>
          <p:spPr>
            <a:xfrm>
              <a:off x="914400" y="1658898"/>
              <a:ext cx="198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Protected</a:t>
              </a:r>
            </a:p>
            <a:p>
              <a:pPr algn="ctr"/>
              <a:r>
                <a:rPr lang="en-US" sz="2000" b="1" dirty="0">
                  <a:solidFill>
                    <a:schemeClr val="tx1"/>
                  </a:solidFill>
                </a:rPr>
                <a:t>Y</a:t>
              </a:r>
            </a:p>
          </p:txBody>
        </p:sp>
        <p:sp>
          <p:nvSpPr>
            <p:cNvPr id="6" name="Rectangle 5"/>
            <p:cNvSpPr/>
            <p:nvPr/>
          </p:nvSpPr>
          <p:spPr>
            <a:xfrm>
              <a:off x="914400" y="2649498"/>
              <a:ext cx="198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Public</a:t>
              </a:r>
            </a:p>
            <a:p>
              <a:pPr algn="ctr"/>
              <a:r>
                <a:rPr lang="en-US" sz="2000" b="1" dirty="0">
                  <a:solidFill>
                    <a:schemeClr val="tx1"/>
                  </a:solidFill>
                </a:rPr>
                <a:t>Z</a:t>
              </a:r>
            </a:p>
          </p:txBody>
        </p:sp>
        <p:sp>
          <p:nvSpPr>
            <p:cNvPr id="13" name="TextBox 12"/>
            <p:cNvSpPr txBox="1"/>
            <p:nvPr/>
          </p:nvSpPr>
          <p:spPr>
            <a:xfrm>
              <a:off x="1409700" y="184666"/>
              <a:ext cx="990600" cy="369332"/>
            </a:xfrm>
            <a:prstGeom prst="rect">
              <a:avLst/>
            </a:prstGeom>
            <a:noFill/>
          </p:spPr>
          <p:txBody>
            <a:bodyPr wrap="square" rtlCol="0">
              <a:spAutoFit/>
            </a:bodyPr>
            <a:lstStyle/>
            <a:p>
              <a:pPr algn="ctr"/>
              <a:r>
                <a:rPr lang="en-US" dirty="0" smtClean="0">
                  <a:solidFill>
                    <a:srgbClr val="C00000"/>
                  </a:solidFill>
                </a:rPr>
                <a:t>Number</a:t>
              </a:r>
              <a:endParaRPr lang="en-US" dirty="0">
                <a:solidFill>
                  <a:srgbClr val="C00000"/>
                </a:solidFill>
              </a:endParaRPr>
            </a:p>
          </p:txBody>
        </p:sp>
        <p:sp>
          <p:nvSpPr>
            <p:cNvPr id="21" name="TextBox 20"/>
            <p:cNvSpPr txBox="1"/>
            <p:nvPr/>
          </p:nvSpPr>
          <p:spPr>
            <a:xfrm>
              <a:off x="1047750" y="3821668"/>
              <a:ext cx="1714500" cy="369332"/>
            </a:xfrm>
            <a:prstGeom prst="rect">
              <a:avLst/>
            </a:prstGeom>
            <a:noFill/>
          </p:spPr>
          <p:txBody>
            <a:bodyPr wrap="square" rtlCol="0">
              <a:spAutoFit/>
            </a:bodyPr>
            <a:lstStyle/>
            <a:p>
              <a:pPr algn="ctr"/>
              <a:r>
                <a:rPr lang="en-US" u="sng" dirty="0" smtClean="0"/>
                <a:t>Base Class</a:t>
              </a:r>
              <a:endParaRPr lang="en-US" u="sng" dirty="0"/>
            </a:p>
          </p:txBody>
        </p:sp>
      </p:grpSp>
      <p:grpSp>
        <p:nvGrpSpPr>
          <p:cNvPr id="23" name="Group 22"/>
          <p:cNvGrpSpPr/>
          <p:nvPr/>
        </p:nvGrpSpPr>
        <p:grpSpPr>
          <a:xfrm>
            <a:off x="6608618" y="85314"/>
            <a:ext cx="2209800" cy="3990293"/>
            <a:chOff x="800100" y="184666"/>
            <a:chExt cx="2209800" cy="3990293"/>
          </a:xfrm>
        </p:grpSpPr>
        <p:sp>
          <p:nvSpPr>
            <p:cNvPr id="24" name="Rectangle 23"/>
            <p:cNvSpPr/>
            <p:nvPr/>
          </p:nvSpPr>
          <p:spPr>
            <a:xfrm>
              <a:off x="800100" y="553998"/>
              <a:ext cx="22098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914400" y="668298"/>
              <a:ext cx="198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Private</a:t>
              </a:r>
            </a:p>
            <a:p>
              <a:pPr algn="ctr"/>
              <a:r>
                <a:rPr lang="en-US" sz="2000" b="1" dirty="0" err="1">
                  <a:solidFill>
                    <a:schemeClr val="tx1"/>
                  </a:solidFill>
                </a:rPr>
                <a:t>XY_sum</a:t>
              </a:r>
              <a:endParaRPr lang="en-US" sz="2000" b="1" dirty="0">
                <a:solidFill>
                  <a:schemeClr val="tx1"/>
                </a:solidFill>
              </a:endParaRPr>
            </a:p>
          </p:txBody>
        </p:sp>
        <p:sp>
          <p:nvSpPr>
            <p:cNvPr id="26" name="Rectangle 25"/>
            <p:cNvSpPr/>
            <p:nvPr/>
          </p:nvSpPr>
          <p:spPr>
            <a:xfrm>
              <a:off x="914400" y="1658898"/>
              <a:ext cx="198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Protected</a:t>
              </a:r>
            </a:p>
            <a:p>
              <a:pPr algn="ctr"/>
              <a:r>
                <a:rPr lang="en-US" sz="2000" b="1" dirty="0" err="1" smtClean="0">
                  <a:solidFill>
                    <a:schemeClr val="tx1"/>
                  </a:solidFill>
                </a:rPr>
                <a:t>XYZ_sum</a:t>
              </a:r>
              <a:endParaRPr lang="en-US" sz="2000" b="1" dirty="0">
                <a:solidFill>
                  <a:schemeClr val="tx1"/>
                </a:solidFill>
              </a:endParaRPr>
            </a:p>
          </p:txBody>
        </p:sp>
        <p:sp>
          <p:nvSpPr>
            <p:cNvPr id="27" name="Rectangle 26"/>
            <p:cNvSpPr/>
            <p:nvPr/>
          </p:nvSpPr>
          <p:spPr>
            <a:xfrm>
              <a:off x="914400" y="2649498"/>
              <a:ext cx="198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Public</a:t>
              </a:r>
            </a:p>
            <a:p>
              <a:pPr algn="ctr"/>
              <a:endParaRPr lang="en-US" dirty="0">
                <a:solidFill>
                  <a:schemeClr val="tx1"/>
                </a:solidFill>
              </a:endParaRPr>
            </a:p>
          </p:txBody>
        </p:sp>
        <p:sp>
          <p:nvSpPr>
            <p:cNvPr id="28" name="TextBox 27"/>
            <p:cNvSpPr txBox="1"/>
            <p:nvPr/>
          </p:nvSpPr>
          <p:spPr>
            <a:xfrm>
              <a:off x="1257300" y="184666"/>
              <a:ext cx="1295400" cy="369332"/>
            </a:xfrm>
            <a:prstGeom prst="rect">
              <a:avLst/>
            </a:prstGeom>
            <a:noFill/>
          </p:spPr>
          <p:txBody>
            <a:bodyPr wrap="square" rtlCol="0">
              <a:spAutoFit/>
            </a:bodyPr>
            <a:lstStyle/>
            <a:p>
              <a:pPr algn="ctr"/>
              <a:r>
                <a:rPr lang="en-US" dirty="0" smtClean="0">
                  <a:solidFill>
                    <a:srgbClr val="C00000"/>
                  </a:solidFill>
                </a:rPr>
                <a:t>Addition</a:t>
              </a:r>
              <a:endParaRPr lang="en-US" dirty="0">
                <a:solidFill>
                  <a:srgbClr val="C00000"/>
                </a:solidFill>
              </a:endParaRPr>
            </a:p>
          </p:txBody>
        </p:sp>
        <p:sp>
          <p:nvSpPr>
            <p:cNvPr id="29" name="TextBox 28"/>
            <p:cNvSpPr txBox="1"/>
            <p:nvPr/>
          </p:nvSpPr>
          <p:spPr>
            <a:xfrm>
              <a:off x="1104900" y="3805627"/>
              <a:ext cx="1600200" cy="369332"/>
            </a:xfrm>
            <a:prstGeom prst="rect">
              <a:avLst/>
            </a:prstGeom>
            <a:noFill/>
          </p:spPr>
          <p:txBody>
            <a:bodyPr wrap="square" rtlCol="0">
              <a:spAutoFit/>
            </a:bodyPr>
            <a:lstStyle/>
            <a:p>
              <a:pPr algn="ctr"/>
              <a:r>
                <a:rPr lang="en-US" u="sng" dirty="0" smtClean="0"/>
                <a:t>Derived Class</a:t>
              </a:r>
              <a:endParaRPr lang="en-US" u="sng" dirty="0"/>
            </a:p>
          </p:txBody>
        </p:sp>
      </p:grpSp>
      <p:sp>
        <p:nvSpPr>
          <p:cNvPr id="31" name="TextBox 30"/>
          <p:cNvSpPr txBox="1"/>
          <p:nvPr/>
        </p:nvSpPr>
        <p:spPr>
          <a:xfrm>
            <a:off x="800100" y="4267200"/>
            <a:ext cx="8039100" cy="2031325"/>
          </a:xfrm>
          <a:prstGeom prst="rect">
            <a:avLst/>
          </a:prstGeom>
          <a:noFill/>
        </p:spPr>
        <p:txBody>
          <a:bodyPr wrap="square" rtlCol="0">
            <a:spAutoFit/>
          </a:bodyPr>
          <a:lstStyle/>
          <a:p>
            <a:r>
              <a:rPr lang="en-US" dirty="0" smtClean="0"/>
              <a:t>Write a C++ program using the above classes, and display the sum of </a:t>
            </a:r>
            <a:r>
              <a:rPr lang="en-US" dirty="0" err="1" smtClean="0"/>
              <a:t>x+y</a:t>
            </a:r>
            <a:r>
              <a:rPr lang="en-US" dirty="0" smtClean="0"/>
              <a:t> &amp; </a:t>
            </a:r>
            <a:r>
              <a:rPr lang="en-US" smtClean="0"/>
              <a:t>x+y+x </a:t>
            </a:r>
            <a:r>
              <a:rPr lang="en-US" dirty="0" smtClean="0"/>
              <a:t>from main program.</a:t>
            </a:r>
          </a:p>
          <a:p>
            <a:r>
              <a:rPr lang="en-US" dirty="0" smtClean="0">
                <a:solidFill>
                  <a:srgbClr val="FF0000"/>
                </a:solidFill>
              </a:rPr>
              <a:t>Note :</a:t>
            </a:r>
          </a:p>
          <a:p>
            <a:pPr marL="342900" indent="-342900">
              <a:buAutoNum type="arabicPeriod"/>
            </a:pPr>
            <a:r>
              <a:rPr lang="en-US" dirty="0" smtClean="0"/>
              <a:t>define a necessary member functions in both the classes.</a:t>
            </a:r>
          </a:p>
          <a:p>
            <a:pPr marL="342900" indent="-342900">
              <a:buAutoNum type="arabicPeriod"/>
            </a:pPr>
            <a:r>
              <a:rPr lang="en-US" dirty="0" smtClean="0"/>
              <a:t>You should create object only for derived class(Addition).</a:t>
            </a:r>
          </a:p>
          <a:p>
            <a:pPr marL="342900" indent="-342900">
              <a:buAutoNum type="arabicPeriod"/>
            </a:pPr>
            <a:endParaRPr lang="en-US" dirty="0" smtClean="0"/>
          </a:p>
          <a:p>
            <a:endParaRPr lang="en-US" dirty="0"/>
          </a:p>
        </p:txBody>
      </p:sp>
    </p:spTree>
    <p:extLst>
      <p:ext uri="{BB962C8B-B14F-4D97-AF65-F5344CB8AC3E}">
        <p14:creationId xmlns:p14="http://schemas.microsoft.com/office/powerpoint/2010/main" val="2022279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2" name="Group 21"/>
          <p:cNvGrpSpPr/>
          <p:nvPr/>
        </p:nvGrpSpPr>
        <p:grpSpPr>
          <a:xfrm>
            <a:off x="914400" y="21771"/>
            <a:ext cx="2344883" cy="6723814"/>
            <a:chOff x="800100" y="184666"/>
            <a:chExt cx="2209801" cy="3943900"/>
          </a:xfrm>
        </p:grpSpPr>
        <p:sp>
          <p:nvSpPr>
            <p:cNvPr id="7" name="Rectangle 6"/>
            <p:cNvSpPr/>
            <p:nvPr/>
          </p:nvSpPr>
          <p:spPr>
            <a:xfrm>
              <a:off x="800100" y="553998"/>
              <a:ext cx="22098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914400" y="668298"/>
              <a:ext cx="198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Private</a:t>
              </a:r>
            </a:p>
            <a:p>
              <a:pPr algn="ctr"/>
              <a:r>
                <a:rPr lang="en-US" sz="2800" b="1" dirty="0" smtClean="0">
                  <a:solidFill>
                    <a:schemeClr val="tx1"/>
                  </a:solidFill>
                </a:rPr>
                <a:t>X</a:t>
              </a:r>
            </a:p>
          </p:txBody>
        </p:sp>
        <p:sp>
          <p:nvSpPr>
            <p:cNvPr id="5" name="Rectangle 4"/>
            <p:cNvSpPr/>
            <p:nvPr/>
          </p:nvSpPr>
          <p:spPr>
            <a:xfrm>
              <a:off x="914400" y="1658898"/>
              <a:ext cx="198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Protected</a:t>
              </a:r>
            </a:p>
            <a:p>
              <a:pPr algn="ctr"/>
              <a:r>
                <a:rPr lang="en-US" sz="2800" b="1" dirty="0">
                  <a:solidFill>
                    <a:schemeClr val="tx1"/>
                  </a:solidFill>
                </a:rPr>
                <a:t>Y</a:t>
              </a:r>
            </a:p>
          </p:txBody>
        </p:sp>
        <p:sp>
          <p:nvSpPr>
            <p:cNvPr id="6" name="Rectangle 5"/>
            <p:cNvSpPr/>
            <p:nvPr/>
          </p:nvSpPr>
          <p:spPr>
            <a:xfrm>
              <a:off x="973210" y="2674852"/>
              <a:ext cx="1981200" cy="1079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Public  Z</a:t>
              </a:r>
              <a:endParaRPr lang="en-US" sz="2800" b="1" dirty="0">
                <a:solidFill>
                  <a:schemeClr val="tx1"/>
                </a:solidFill>
              </a:endParaRPr>
            </a:p>
            <a:p>
              <a:pPr algn="ctr"/>
              <a:r>
                <a:rPr lang="en-US" sz="2400" b="1" dirty="0" err="1">
                  <a:solidFill>
                    <a:schemeClr val="tx1"/>
                  </a:solidFill>
                </a:rPr>
                <a:t>Set_Values</a:t>
              </a:r>
              <a:r>
                <a:rPr lang="en-US" sz="2400" b="1" dirty="0">
                  <a:solidFill>
                    <a:schemeClr val="tx1"/>
                  </a:solidFill>
                </a:rPr>
                <a:t>( )</a:t>
              </a:r>
            </a:p>
            <a:p>
              <a:pPr algn="ctr"/>
              <a:r>
                <a:rPr lang="en-US" sz="2400" b="1" dirty="0" err="1">
                  <a:solidFill>
                    <a:schemeClr val="tx1"/>
                  </a:solidFill>
                </a:rPr>
                <a:t>Get_y</a:t>
              </a:r>
              <a:r>
                <a:rPr lang="en-US" sz="2400" b="1" dirty="0">
                  <a:solidFill>
                    <a:schemeClr val="tx1"/>
                  </a:solidFill>
                </a:rPr>
                <a:t>( )</a:t>
              </a:r>
            </a:p>
            <a:p>
              <a:pPr algn="ctr"/>
              <a:r>
                <a:rPr lang="en-US" sz="2400" b="1" dirty="0" err="1">
                  <a:solidFill>
                    <a:schemeClr val="tx1"/>
                  </a:solidFill>
                </a:rPr>
                <a:t>Get_x</a:t>
              </a:r>
              <a:r>
                <a:rPr lang="en-US" sz="2400" b="1" dirty="0">
                  <a:solidFill>
                    <a:schemeClr val="tx1"/>
                  </a:solidFill>
                </a:rPr>
                <a:t>( )</a:t>
              </a:r>
            </a:p>
            <a:p>
              <a:pPr algn="ctr"/>
              <a:endParaRPr lang="en-US" dirty="0">
                <a:solidFill>
                  <a:schemeClr val="tx1"/>
                </a:solidFill>
              </a:endParaRPr>
            </a:p>
          </p:txBody>
        </p:sp>
        <p:sp>
          <p:nvSpPr>
            <p:cNvPr id="13" name="TextBox 12"/>
            <p:cNvSpPr txBox="1"/>
            <p:nvPr/>
          </p:nvSpPr>
          <p:spPr>
            <a:xfrm>
              <a:off x="1409700" y="184666"/>
              <a:ext cx="990600" cy="369332"/>
            </a:xfrm>
            <a:prstGeom prst="rect">
              <a:avLst/>
            </a:prstGeom>
            <a:noFill/>
          </p:spPr>
          <p:txBody>
            <a:bodyPr wrap="square" rtlCol="0">
              <a:spAutoFit/>
            </a:bodyPr>
            <a:lstStyle/>
            <a:p>
              <a:pPr algn="ctr"/>
              <a:r>
                <a:rPr lang="en-US" dirty="0" smtClean="0">
                  <a:solidFill>
                    <a:srgbClr val="C00000"/>
                  </a:solidFill>
                </a:rPr>
                <a:t>Number</a:t>
              </a:r>
              <a:endParaRPr lang="en-US" dirty="0">
                <a:solidFill>
                  <a:srgbClr val="C00000"/>
                </a:solidFill>
              </a:endParaRPr>
            </a:p>
          </p:txBody>
        </p:sp>
        <p:sp>
          <p:nvSpPr>
            <p:cNvPr id="21" name="TextBox 20"/>
            <p:cNvSpPr txBox="1"/>
            <p:nvPr/>
          </p:nvSpPr>
          <p:spPr>
            <a:xfrm>
              <a:off x="800100" y="3821668"/>
              <a:ext cx="2209801" cy="306898"/>
            </a:xfrm>
            <a:prstGeom prst="rect">
              <a:avLst/>
            </a:prstGeom>
            <a:noFill/>
          </p:spPr>
          <p:txBody>
            <a:bodyPr wrap="square" rtlCol="0">
              <a:spAutoFit/>
            </a:bodyPr>
            <a:lstStyle/>
            <a:p>
              <a:pPr algn="ctr"/>
              <a:r>
                <a:rPr lang="en-US" sz="2800" b="1" dirty="0"/>
                <a:t>Base Class</a:t>
              </a:r>
            </a:p>
          </p:txBody>
        </p:sp>
      </p:grpSp>
      <p:grpSp>
        <p:nvGrpSpPr>
          <p:cNvPr id="23" name="Group 22"/>
          <p:cNvGrpSpPr/>
          <p:nvPr/>
        </p:nvGrpSpPr>
        <p:grpSpPr>
          <a:xfrm>
            <a:off x="5638800" y="85314"/>
            <a:ext cx="3065318" cy="6723815"/>
            <a:chOff x="334561" y="184666"/>
            <a:chExt cx="2675339" cy="3928110"/>
          </a:xfrm>
        </p:grpSpPr>
        <p:sp>
          <p:nvSpPr>
            <p:cNvPr id="24" name="Rectangle 23"/>
            <p:cNvSpPr/>
            <p:nvPr/>
          </p:nvSpPr>
          <p:spPr>
            <a:xfrm>
              <a:off x="800100" y="553998"/>
              <a:ext cx="2209800"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914400" y="668298"/>
              <a:ext cx="198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Private</a:t>
              </a:r>
            </a:p>
            <a:p>
              <a:pPr algn="ctr"/>
              <a:r>
                <a:rPr lang="en-US" sz="2800" b="1" dirty="0" err="1">
                  <a:solidFill>
                    <a:schemeClr val="tx1"/>
                  </a:solidFill>
                </a:rPr>
                <a:t>AB_sum</a:t>
              </a:r>
              <a:endParaRPr lang="en-US" sz="2800" b="1" dirty="0">
                <a:solidFill>
                  <a:schemeClr val="tx1"/>
                </a:solidFill>
              </a:endParaRPr>
            </a:p>
          </p:txBody>
        </p:sp>
        <p:sp>
          <p:nvSpPr>
            <p:cNvPr id="26" name="Rectangle 25"/>
            <p:cNvSpPr/>
            <p:nvPr/>
          </p:nvSpPr>
          <p:spPr>
            <a:xfrm>
              <a:off x="914400" y="1658898"/>
              <a:ext cx="1981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Protected</a:t>
              </a:r>
            </a:p>
            <a:p>
              <a:pPr algn="ctr"/>
              <a:r>
                <a:rPr lang="en-US" sz="2800" b="1" dirty="0" err="1">
                  <a:solidFill>
                    <a:schemeClr val="tx1"/>
                  </a:solidFill>
                </a:rPr>
                <a:t>ABC_sum</a:t>
              </a:r>
              <a:endParaRPr lang="en-US" sz="2800" b="1" dirty="0">
                <a:solidFill>
                  <a:schemeClr val="tx1"/>
                </a:solidFill>
              </a:endParaRPr>
            </a:p>
          </p:txBody>
        </p:sp>
        <p:sp>
          <p:nvSpPr>
            <p:cNvPr id="27" name="Rectangle 26"/>
            <p:cNvSpPr/>
            <p:nvPr/>
          </p:nvSpPr>
          <p:spPr>
            <a:xfrm>
              <a:off x="914399" y="2649498"/>
              <a:ext cx="208038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Public</a:t>
              </a:r>
            </a:p>
            <a:p>
              <a:pPr algn="ctr"/>
              <a:r>
                <a:rPr lang="en-US" sz="2000" b="1" dirty="0" err="1" smtClean="0">
                  <a:solidFill>
                    <a:schemeClr val="tx1"/>
                  </a:solidFill>
                </a:rPr>
                <a:t>Disp_sum_AB</a:t>
              </a:r>
              <a:r>
                <a:rPr lang="en-US" sz="2000" b="1" dirty="0" smtClean="0">
                  <a:solidFill>
                    <a:schemeClr val="tx1"/>
                  </a:solidFill>
                </a:rPr>
                <a:t>( )</a:t>
              </a:r>
            </a:p>
            <a:p>
              <a:pPr algn="ctr"/>
              <a:r>
                <a:rPr lang="en-US" sz="2000" b="1" dirty="0" err="1" smtClean="0">
                  <a:solidFill>
                    <a:schemeClr val="tx1"/>
                  </a:solidFill>
                </a:rPr>
                <a:t>Disp_sum_ABC</a:t>
              </a:r>
              <a:r>
                <a:rPr lang="en-US" sz="2000" b="1" dirty="0" smtClean="0">
                  <a:solidFill>
                    <a:schemeClr val="tx1"/>
                  </a:solidFill>
                </a:rPr>
                <a:t>( )</a:t>
              </a:r>
              <a:r>
                <a:rPr lang="en-US" dirty="0">
                  <a:solidFill>
                    <a:schemeClr val="tx1"/>
                  </a:solidFill>
                </a:rPr>
                <a:t/>
              </a:r>
              <a:br>
                <a:rPr lang="en-US" dirty="0">
                  <a:solidFill>
                    <a:schemeClr val="tx1"/>
                  </a:solidFill>
                </a:rPr>
              </a:br>
              <a:endParaRPr lang="en-US" dirty="0" smtClean="0">
                <a:solidFill>
                  <a:schemeClr val="tx1"/>
                </a:solidFill>
              </a:endParaRPr>
            </a:p>
          </p:txBody>
        </p:sp>
        <p:sp>
          <p:nvSpPr>
            <p:cNvPr id="28" name="TextBox 27"/>
            <p:cNvSpPr txBox="1"/>
            <p:nvPr/>
          </p:nvSpPr>
          <p:spPr>
            <a:xfrm>
              <a:off x="1257300" y="184666"/>
              <a:ext cx="1295400" cy="369332"/>
            </a:xfrm>
            <a:prstGeom prst="rect">
              <a:avLst/>
            </a:prstGeom>
            <a:noFill/>
          </p:spPr>
          <p:txBody>
            <a:bodyPr wrap="square" rtlCol="0">
              <a:spAutoFit/>
            </a:bodyPr>
            <a:lstStyle/>
            <a:p>
              <a:pPr algn="ctr"/>
              <a:r>
                <a:rPr lang="en-US" dirty="0" smtClean="0">
                  <a:solidFill>
                    <a:srgbClr val="C00000"/>
                  </a:solidFill>
                </a:rPr>
                <a:t>Addition</a:t>
              </a:r>
              <a:endParaRPr lang="en-US" dirty="0">
                <a:solidFill>
                  <a:srgbClr val="C00000"/>
                </a:solidFill>
              </a:endParaRPr>
            </a:p>
          </p:txBody>
        </p:sp>
        <p:sp>
          <p:nvSpPr>
            <p:cNvPr id="29" name="TextBox 28"/>
            <p:cNvSpPr txBox="1"/>
            <p:nvPr/>
          </p:nvSpPr>
          <p:spPr>
            <a:xfrm>
              <a:off x="334561" y="3807106"/>
              <a:ext cx="2675339" cy="305670"/>
            </a:xfrm>
            <a:prstGeom prst="rect">
              <a:avLst/>
            </a:prstGeom>
            <a:noFill/>
          </p:spPr>
          <p:txBody>
            <a:bodyPr wrap="square" rtlCol="0">
              <a:spAutoFit/>
            </a:bodyPr>
            <a:lstStyle/>
            <a:p>
              <a:pPr algn="ctr"/>
              <a:r>
                <a:rPr lang="en-US" sz="2800" b="1" dirty="0"/>
                <a:t>Derived Class</a:t>
              </a:r>
            </a:p>
          </p:txBody>
        </p:sp>
      </p:grpSp>
    </p:spTree>
    <p:extLst>
      <p:ext uri="{BB962C8B-B14F-4D97-AF65-F5344CB8AC3E}">
        <p14:creationId xmlns:p14="http://schemas.microsoft.com/office/powerpoint/2010/main" val="324843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19400"/>
            <a:ext cx="7772400" cy="762000"/>
          </a:xfrm>
        </p:spPr>
        <p:txBody>
          <a:bodyPr>
            <a:normAutofit/>
          </a:bodyPr>
          <a:lstStyle/>
          <a:p>
            <a:r>
              <a:rPr lang="en-US" sz="3600" b="1" u="sng" dirty="0" smtClean="0"/>
              <a:t>Types of Inheritance</a:t>
            </a:r>
            <a:endParaRPr lang="en-US" sz="2800" b="1" u="sng" dirty="0"/>
          </a:p>
        </p:txBody>
      </p:sp>
    </p:spTree>
    <p:extLst>
      <p:ext uri="{BB962C8B-B14F-4D97-AF65-F5344CB8AC3E}">
        <p14:creationId xmlns:p14="http://schemas.microsoft.com/office/powerpoint/2010/main" val="707629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762000"/>
          </a:xfrm>
        </p:spPr>
        <p:txBody>
          <a:bodyPr>
            <a:normAutofit/>
          </a:bodyPr>
          <a:lstStyle/>
          <a:p>
            <a:r>
              <a:rPr lang="en-US" sz="2800" b="1" u="sng" dirty="0"/>
              <a:t>Single Inheritance </a:t>
            </a:r>
          </a:p>
        </p:txBody>
      </p:sp>
      <p:sp>
        <p:nvSpPr>
          <p:cNvPr id="4" name="Subtitle 3"/>
          <p:cNvSpPr>
            <a:spLocks noGrp="1"/>
          </p:cNvSpPr>
          <p:nvPr>
            <p:ph type="subTitle" idx="1"/>
          </p:nvPr>
        </p:nvSpPr>
        <p:spPr>
          <a:xfrm>
            <a:off x="152400" y="685800"/>
            <a:ext cx="8991600" cy="6019800"/>
          </a:xfrm>
        </p:spPr>
        <p:txBody>
          <a:bodyPr>
            <a:normAutofit lnSpcReduction="10000"/>
          </a:bodyPr>
          <a:lstStyle/>
          <a:p>
            <a:pPr algn="l"/>
            <a:r>
              <a:rPr lang="en-US" b="1" dirty="0" smtClean="0">
                <a:solidFill>
                  <a:schemeClr val="tx1"/>
                </a:solidFill>
              </a:rPr>
              <a:t>Example</a:t>
            </a:r>
          </a:p>
          <a:p>
            <a:pPr algn="l"/>
            <a:r>
              <a:rPr lang="en-US" sz="2400" dirty="0" smtClean="0">
                <a:solidFill>
                  <a:srgbClr val="FF0000"/>
                </a:solidFill>
                <a:hlinkClick r:id="rId2" action="ppaction://hlinkfile"/>
              </a:rPr>
              <a:t>Private</a:t>
            </a:r>
            <a:r>
              <a:rPr lang="en-US" sz="2400" dirty="0" smtClean="0">
                <a:solidFill>
                  <a:srgbClr val="FF0000"/>
                </a:solidFill>
                <a:sym typeface="Wingdings" pitchFamily="2" charset="2"/>
                <a:hlinkClick r:id="rId2" action="ppaction://hlinkfile"/>
              </a:rPr>
              <a:t></a:t>
            </a:r>
            <a:r>
              <a:rPr lang="en-US" sz="2400" dirty="0" smtClean="0">
                <a:solidFill>
                  <a:srgbClr val="FF0000"/>
                </a:solidFill>
                <a:hlinkClick r:id="rId2" action="ppaction://hlinkfile"/>
              </a:rPr>
              <a:t>(INH_005.cpp) </a:t>
            </a:r>
            <a:endParaRPr lang="en-US" sz="2400" dirty="0" smtClean="0">
              <a:solidFill>
                <a:srgbClr val="FF0000"/>
              </a:solidFill>
            </a:endParaRPr>
          </a:p>
          <a:p>
            <a:pPr algn="l"/>
            <a:r>
              <a:rPr lang="en-US" sz="2400" dirty="0" smtClean="0">
                <a:solidFill>
                  <a:srgbClr val="FF0000"/>
                </a:solidFill>
                <a:hlinkClick r:id="rId3" action="ppaction://hlinkfile"/>
              </a:rPr>
              <a:t>Public </a:t>
            </a:r>
            <a:r>
              <a:rPr lang="en-US" sz="2400" dirty="0" smtClean="0">
                <a:solidFill>
                  <a:srgbClr val="FF0000"/>
                </a:solidFill>
                <a:sym typeface="Wingdings" pitchFamily="2" charset="2"/>
                <a:hlinkClick r:id="rId3" action="ppaction://hlinkfile"/>
              </a:rPr>
              <a:t></a:t>
            </a:r>
            <a:r>
              <a:rPr lang="en-US" sz="2400" dirty="0" smtClean="0">
                <a:solidFill>
                  <a:srgbClr val="FF0000"/>
                </a:solidFill>
                <a:hlinkClick r:id="rId3" action="ppaction://hlinkfile"/>
              </a:rPr>
              <a:t>(INH_009.cpp) </a:t>
            </a:r>
            <a:endParaRPr lang="en-US" sz="2400" dirty="0" smtClean="0">
              <a:solidFill>
                <a:srgbClr val="FF0000"/>
              </a:solidFill>
            </a:endParaRPr>
          </a:p>
          <a:p>
            <a:pPr algn="l"/>
            <a:r>
              <a:rPr lang="en-US" sz="2400" dirty="0" smtClean="0">
                <a:solidFill>
                  <a:srgbClr val="FF0000"/>
                </a:solidFill>
                <a:hlinkClick r:id="rId4" action="ppaction://hlinkfile"/>
              </a:rPr>
              <a:t>Protected</a:t>
            </a:r>
            <a:r>
              <a:rPr lang="en-US" sz="2400" dirty="0" smtClean="0">
                <a:solidFill>
                  <a:srgbClr val="FF0000"/>
                </a:solidFill>
                <a:sym typeface="Wingdings" pitchFamily="2" charset="2"/>
                <a:hlinkClick r:id="rId4" action="ppaction://hlinkfile"/>
              </a:rPr>
              <a:t></a:t>
            </a:r>
            <a:r>
              <a:rPr lang="en-US" sz="2400" dirty="0" smtClean="0">
                <a:solidFill>
                  <a:srgbClr val="FF0000"/>
                </a:solidFill>
                <a:hlinkClick r:id="rId4" action="ppaction://hlinkfile"/>
              </a:rPr>
              <a:t>(INH_013.cpp</a:t>
            </a:r>
            <a:r>
              <a:rPr lang="en-US" sz="2400" dirty="0">
                <a:solidFill>
                  <a:srgbClr val="FF0000"/>
                </a:solidFill>
                <a:hlinkClick r:id="rId4" action="ppaction://hlinkfile"/>
              </a:rPr>
              <a:t>)</a:t>
            </a:r>
            <a:endParaRPr lang="en-US" sz="2400" dirty="0"/>
          </a:p>
          <a:p>
            <a:pPr algn="l"/>
            <a:endParaRPr lang="en-US" sz="2400" dirty="0">
              <a:solidFill>
                <a:srgbClr val="FF0000"/>
              </a:solidFill>
              <a:hlinkClick r:id="rId5" action="ppaction://hlinkfile"/>
            </a:endParaRPr>
          </a:p>
          <a:p>
            <a:pPr algn="ctr"/>
            <a:r>
              <a:rPr lang="en-US" b="1" dirty="0" smtClean="0">
                <a:solidFill>
                  <a:schemeClr val="tx1"/>
                </a:solidFill>
              </a:rPr>
              <a:t>Addition of 3No</a:t>
            </a:r>
            <a:endParaRPr lang="en-US" b="1" dirty="0" smtClean="0">
              <a:solidFill>
                <a:schemeClr val="tx1"/>
              </a:solidFill>
              <a:hlinkClick r:id="rId5" action="ppaction://hlinkfile"/>
            </a:endParaRPr>
          </a:p>
          <a:p>
            <a:pPr algn="ctr"/>
            <a:r>
              <a:rPr lang="en-US" sz="2400" dirty="0" smtClean="0">
                <a:solidFill>
                  <a:srgbClr val="FF0000"/>
                </a:solidFill>
                <a:hlinkClick r:id="rId5" action="ppaction://hlinkfile"/>
              </a:rPr>
              <a:t>Public</a:t>
            </a:r>
            <a:r>
              <a:rPr lang="en-US" sz="2400" dirty="0" smtClean="0">
                <a:solidFill>
                  <a:srgbClr val="FF0000"/>
                </a:solidFill>
                <a:sym typeface="Wingdings" pitchFamily="2" charset="2"/>
                <a:hlinkClick r:id="rId5" action="ppaction://hlinkfile"/>
              </a:rPr>
              <a:t></a:t>
            </a:r>
            <a:r>
              <a:rPr lang="en-US" sz="2400" dirty="0" smtClean="0">
                <a:solidFill>
                  <a:srgbClr val="FF0000"/>
                </a:solidFill>
                <a:hlinkClick r:id="rId5" action="ppaction://hlinkfile"/>
              </a:rPr>
              <a:t>(INH_014.cpp)</a:t>
            </a:r>
            <a:endParaRPr lang="en-US" sz="2400" dirty="0" smtClean="0">
              <a:solidFill>
                <a:srgbClr val="FF0000"/>
              </a:solidFill>
            </a:endParaRPr>
          </a:p>
          <a:p>
            <a:pPr algn="ctr"/>
            <a:r>
              <a:rPr lang="en-US" sz="2400" dirty="0" smtClean="0">
                <a:solidFill>
                  <a:srgbClr val="FF0000"/>
                </a:solidFill>
                <a:hlinkClick r:id="rId6" action="ppaction://hlinkfile"/>
              </a:rPr>
              <a:t>Private</a:t>
            </a:r>
            <a:r>
              <a:rPr lang="en-US" sz="2400" dirty="0" smtClean="0">
                <a:solidFill>
                  <a:srgbClr val="FF0000"/>
                </a:solidFill>
                <a:sym typeface="Wingdings" pitchFamily="2" charset="2"/>
                <a:hlinkClick r:id="rId6" action="ppaction://hlinkfile"/>
              </a:rPr>
              <a:t></a:t>
            </a:r>
            <a:r>
              <a:rPr lang="en-US" sz="2400" dirty="0" smtClean="0">
                <a:solidFill>
                  <a:srgbClr val="FF0000"/>
                </a:solidFill>
                <a:hlinkClick r:id="rId6" action="ppaction://hlinkfile"/>
              </a:rPr>
              <a:t>(INH_015.cpp</a:t>
            </a:r>
            <a:r>
              <a:rPr lang="en-US" sz="2400" dirty="0">
                <a:solidFill>
                  <a:srgbClr val="FF0000"/>
                </a:solidFill>
                <a:hlinkClick r:id="rId6" action="ppaction://hlinkfile"/>
              </a:rPr>
              <a:t>)</a:t>
            </a:r>
            <a:r>
              <a:rPr lang="en-US" sz="2400" dirty="0">
                <a:solidFill>
                  <a:srgbClr val="FF0000"/>
                </a:solidFill>
              </a:rPr>
              <a:t> </a:t>
            </a:r>
            <a:r>
              <a:rPr lang="en-US" sz="2400" dirty="0" smtClean="0">
                <a:solidFill>
                  <a:srgbClr val="FF0000"/>
                </a:solidFill>
              </a:rPr>
              <a:t> </a:t>
            </a:r>
          </a:p>
          <a:p>
            <a:pPr algn="ctr"/>
            <a:r>
              <a:rPr lang="en-US" sz="2400" dirty="0" smtClean="0">
                <a:solidFill>
                  <a:srgbClr val="FF0000"/>
                </a:solidFill>
                <a:hlinkClick r:id="rId7" action="ppaction://hlinkfile"/>
              </a:rPr>
              <a:t>Protected</a:t>
            </a:r>
            <a:r>
              <a:rPr lang="en-US" sz="2400" dirty="0" smtClean="0">
                <a:solidFill>
                  <a:srgbClr val="FF0000"/>
                </a:solidFill>
                <a:sym typeface="Wingdings" pitchFamily="2" charset="2"/>
                <a:hlinkClick r:id="rId7" action="ppaction://hlinkfile"/>
              </a:rPr>
              <a:t></a:t>
            </a:r>
            <a:r>
              <a:rPr lang="en-US" sz="2400" dirty="0" smtClean="0">
                <a:solidFill>
                  <a:srgbClr val="FF0000"/>
                </a:solidFill>
                <a:hlinkClick r:id="rId7" action="ppaction://hlinkfile"/>
              </a:rPr>
              <a:t>(INH_016.cpp)</a:t>
            </a:r>
            <a:endParaRPr lang="en-US" sz="2400" dirty="0" smtClean="0">
              <a:solidFill>
                <a:srgbClr val="FF0000"/>
              </a:solidFill>
            </a:endParaRPr>
          </a:p>
          <a:p>
            <a:pPr algn="l"/>
            <a:endParaRPr lang="en-US" sz="2400" dirty="0" smtClean="0">
              <a:solidFill>
                <a:srgbClr val="FF0000"/>
              </a:solidFill>
              <a:hlinkClick r:id="rId8" action="ppaction://hlinkfile"/>
            </a:endParaRPr>
          </a:p>
          <a:p>
            <a:pPr algn="l"/>
            <a:endParaRPr lang="en-US" sz="2400" dirty="0" smtClean="0">
              <a:solidFill>
                <a:srgbClr val="FF0000"/>
              </a:solidFill>
              <a:hlinkClick r:id="rId8" action="ppaction://hlinkfile"/>
            </a:endParaRPr>
          </a:p>
          <a:p>
            <a:pPr algn="r"/>
            <a:r>
              <a:rPr lang="en-US" b="1" dirty="0" smtClean="0">
                <a:solidFill>
                  <a:schemeClr val="tx1"/>
                </a:solidFill>
              </a:rPr>
              <a:t>Volume of Cylinder</a:t>
            </a:r>
            <a:endParaRPr lang="en-US" b="1" dirty="0" smtClean="0">
              <a:solidFill>
                <a:schemeClr val="tx1"/>
              </a:solidFill>
              <a:hlinkClick r:id="rId8" action="ppaction://hlinkfile"/>
            </a:endParaRPr>
          </a:p>
          <a:p>
            <a:pPr algn="r"/>
            <a:r>
              <a:rPr lang="en-US" sz="2400" dirty="0" smtClean="0">
                <a:solidFill>
                  <a:srgbClr val="FF0000"/>
                </a:solidFill>
                <a:hlinkClick r:id="rId8" action="ppaction://hlinkfile"/>
              </a:rPr>
              <a:t>Public</a:t>
            </a:r>
            <a:r>
              <a:rPr lang="en-US" sz="2400" dirty="0" smtClean="0">
                <a:solidFill>
                  <a:srgbClr val="FF0000"/>
                </a:solidFill>
                <a:sym typeface="Wingdings" pitchFamily="2" charset="2"/>
                <a:hlinkClick r:id="rId8" action="ppaction://hlinkfile"/>
              </a:rPr>
              <a:t></a:t>
            </a:r>
            <a:r>
              <a:rPr lang="en-US" sz="2400" dirty="0" smtClean="0">
                <a:solidFill>
                  <a:srgbClr val="FF0000"/>
                </a:solidFill>
                <a:hlinkClick r:id="rId8" action="ppaction://hlinkfile"/>
              </a:rPr>
              <a:t>(INH_017.cpp) </a:t>
            </a:r>
            <a:r>
              <a:rPr lang="en-US" sz="2400" dirty="0" smtClean="0">
                <a:solidFill>
                  <a:srgbClr val="FF0000"/>
                </a:solidFill>
              </a:rPr>
              <a:t> </a:t>
            </a:r>
          </a:p>
          <a:p>
            <a:pPr algn="r"/>
            <a:r>
              <a:rPr lang="en-US" sz="2400" dirty="0" smtClean="0">
                <a:solidFill>
                  <a:srgbClr val="FF0000"/>
                </a:solidFill>
                <a:hlinkClick r:id="rId9" action="ppaction://hlinkfile"/>
              </a:rPr>
              <a:t>Private</a:t>
            </a:r>
            <a:r>
              <a:rPr lang="en-US" sz="2400" dirty="0" smtClean="0">
                <a:solidFill>
                  <a:srgbClr val="FF0000"/>
                </a:solidFill>
                <a:sym typeface="Wingdings" pitchFamily="2" charset="2"/>
                <a:hlinkClick r:id="rId9" action="ppaction://hlinkfile"/>
              </a:rPr>
              <a:t></a:t>
            </a:r>
            <a:r>
              <a:rPr lang="en-US" sz="2400" dirty="0" smtClean="0">
                <a:solidFill>
                  <a:srgbClr val="FF0000"/>
                </a:solidFill>
                <a:hlinkClick r:id="rId9" action="ppaction://hlinkfile"/>
              </a:rPr>
              <a:t>(INH_018.cpp</a:t>
            </a:r>
            <a:r>
              <a:rPr lang="en-US" sz="2400" dirty="0">
                <a:solidFill>
                  <a:srgbClr val="FF0000"/>
                </a:solidFill>
                <a:hlinkClick r:id="rId9" action="ppaction://hlinkfile"/>
              </a:rPr>
              <a:t>)</a:t>
            </a:r>
            <a:r>
              <a:rPr lang="en-US" sz="2400" dirty="0">
                <a:solidFill>
                  <a:srgbClr val="FF0000"/>
                </a:solidFill>
              </a:rPr>
              <a:t> </a:t>
            </a:r>
            <a:r>
              <a:rPr lang="en-US" sz="2400" dirty="0" smtClean="0">
                <a:solidFill>
                  <a:srgbClr val="FF0000"/>
                </a:solidFill>
              </a:rPr>
              <a:t> </a:t>
            </a:r>
          </a:p>
          <a:p>
            <a:pPr algn="r"/>
            <a:r>
              <a:rPr lang="en-US" sz="2400" dirty="0" smtClean="0">
                <a:solidFill>
                  <a:srgbClr val="FF0000"/>
                </a:solidFill>
                <a:hlinkClick r:id="rId10" action="ppaction://hlinkfile"/>
              </a:rPr>
              <a:t>Protected</a:t>
            </a:r>
            <a:r>
              <a:rPr lang="en-US" sz="2400" dirty="0" smtClean="0">
                <a:solidFill>
                  <a:srgbClr val="FF0000"/>
                </a:solidFill>
                <a:sym typeface="Wingdings" pitchFamily="2" charset="2"/>
                <a:hlinkClick r:id="rId10" action="ppaction://hlinkfile"/>
              </a:rPr>
              <a:t></a:t>
            </a:r>
            <a:r>
              <a:rPr lang="en-US" sz="2400" dirty="0" smtClean="0">
                <a:solidFill>
                  <a:srgbClr val="FF0000"/>
                </a:solidFill>
                <a:hlinkClick r:id="rId10" action="ppaction://hlinkfile"/>
              </a:rPr>
              <a:t>(INH_019.cpp)</a:t>
            </a:r>
            <a:endParaRPr lang="en-US" sz="2400" dirty="0"/>
          </a:p>
        </p:txBody>
      </p:sp>
    </p:spTree>
    <p:extLst>
      <p:ext uri="{BB962C8B-B14F-4D97-AF65-F5344CB8AC3E}">
        <p14:creationId xmlns:p14="http://schemas.microsoft.com/office/powerpoint/2010/main" val="3331897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1000"/>
                                        <p:tgtEl>
                                          <p:spTgt spid="4">
                                            <p:txEl>
                                              <p:pRg st="5" end="5"/>
                                            </p:txEl>
                                          </p:spTgt>
                                        </p:tgtEl>
                                      </p:cBhvr>
                                    </p:animEffect>
                                    <p:anim calcmode="lin" valueType="num">
                                      <p:cBhvr>
                                        <p:cTn id="3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1000"/>
                                        <p:tgtEl>
                                          <p:spTgt spid="4">
                                            <p:txEl>
                                              <p:pRg st="6" end="6"/>
                                            </p:txEl>
                                          </p:spTgt>
                                        </p:tgtEl>
                                      </p:cBhvr>
                                    </p:animEffect>
                                    <p:anim calcmode="lin" valueType="num">
                                      <p:cBhvr>
                                        <p:cTn id="3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1000"/>
                                        <p:tgtEl>
                                          <p:spTgt spid="4">
                                            <p:txEl>
                                              <p:pRg st="7" end="7"/>
                                            </p:txEl>
                                          </p:spTgt>
                                        </p:tgtEl>
                                      </p:cBhvr>
                                    </p:animEffect>
                                    <p:anim calcmode="lin" valueType="num">
                                      <p:cBhvr>
                                        <p:cTn id="4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1000"/>
                                        <p:tgtEl>
                                          <p:spTgt spid="4">
                                            <p:txEl>
                                              <p:pRg st="8" end="8"/>
                                            </p:txEl>
                                          </p:spTgt>
                                        </p:tgtEl>
                                      </p:cBhvr>
                                    </p:animEffect>
                                    <p:anim calcmode="lin" valueType="num">
                                      <p:cBhvr>
                                        <p:cTn id="4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fade">
                                      <p:cBhvr>
                                        <p:cTn id="53" dur="1000"/>
                                        <p:tgtEl>
                                          <p:spTgt spid="4">
                                            <p:txEl>
                                              <p:pRg st="11" end="11"/>
                                            </p:txEl>
                                          </p:spTgt>
                                        </p:tgtEl>
                                      </p:cBhvr>
                                    </p:animEffect>
                                    <p:anim calcmode="lin" valueType="num">
                                      <p:cBhvr>
                                        <p:cTn id="54"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
                                            <p:txEl>
                                              <p:pRg st="12" end="12"/>
                                            </p:txEl>
                                          </p:spTgt>
                                        </p:tgtEl>
                                        <p:attrNameLst>
                                          <p:attrName>style.visibility</p:attrName>
                                        </p:attrNameLst>
                                      </p:cBhvr>
                                      <p:to>
                                        <p:strVal val="visible"/>
                                      </p:to>
                                    </p:set>
                                    <p:animEffect transition="in" filter="fade">
                                      <p:cBhvr>
                                        <p:cTn id="58" dur="1000"/>
                                        <p:tgtEl>
                                          <p:spTgt spid="4">
                                            <p:txEl>
                                              <p:pRg st="12" end="12"/>
                                            </p:txEl>
                                          </p:spTgt>
                                        </p:tgtEl>
                                      </p:cBhvr>
                                    </p:animEffect>
                                    <p:anim calcmode="lin" valueType="num">
                                      <p:cBhvr>
                                        <p:cTn id="59"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animEffect transition="in" filter="fade">
                                      <p:cBhvr>
                                        <p:cTn id="63" dur="1000"/>
                                        <p:tgtEl>
                                          <p:spTgt spid="4">
                                            <p:txEl>
                                              <p:pRg st="13" end="13"/>
                                            </p:txEl>
                                          </p:spTgt>
                                        </p:tgtEl>
                                      </p:cBhvr>
                                    </p:animEffect>
                                    <p:anim calcmode="lin" valueType="num">
                                      <p:cBhvr>
                                        <p:cTn id="64"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
                                            <p:txEl>
                                              <p:pRg st="14" end="14"/>
                                            </p:txEl>
                                          </p:spTgt>
                                        </p:tgtEl>
                                        <p:attrNameLst>
                                          <p:attrName>style.visibility</p:attrName>
                                        </p:attrNameLst>
                                      </p:cBhvr>
                                      <p:to>
                                        <p:strVal val="visible"/>
                                      </p:to>
                                    </p:set>
                                    <p:animEffect transition="in" filter="fade">
                                      <p:cBhvr>
                                        <p:cTn id="68" dur="1000"/>
                                        <p:tgtEl>
                                          <p:spTgt spid="4">
                                            <p:txEl>
                                              <p:pRg st="14" end="14"/>
                                            </p:txEl>
                                          </p:spTgt>
                                        </p:tgtEl>
                                      </p:cBhvr>
                                    </p:animEffect>
                                    <p:anim calcmode="lin" valueType="num">
                                      <p:cBhvr>
                                        <p:cTn id="69"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52400" y="228600"/>
            <a:ext cx="8991600" cy="6477000"/>
          </a:xfrm>
        </p:spPr>
        <p:txBody>
          <a:bodyPr>
            <a:normAutofit/>
          </a:bodyPr>
          <a:lstStyle/>
          <a:p>
            <a:pPr algn="l"/>
            <a:endParaRPr lang="en-US" sz="2800" b="1" u="sng" dirty="0" smtClean="0">
              <a:solidFill>
                <a:schemeClr val="tx1"/>
              </a:solidFill>
            </a:endParaRPr>
          </a:p>
          <a:p>
            <a:pPr algn="l"/>
            <a:r>
              <a:rPr lang="en-US" sz="2800" b="1" u="sng" dirty="0" smtClean="0">
                <a:solidFill>
                  <a:schemeClr val="tx1"/>
                </a:solidFill>
              </a:rPr>
              <a:t>Hierarchical </a:t>
            </a:r>
            <a:r>
              <a:rPr lang="en-US" sz="2800" b="1" u="sng" dirty="0">
                <a:solidFill>
                  <a:schemeClr val="tx1"/>
                </a:solidFill>
              </a:rPr>
              <a:t>Inheritance </a:t>
            </a:r>
            <a:endParaRPr lang="en-US" sz="2800" b="1" dirty="0" smtClean="0">
              <a:solidFill>
                <a:schemeClr val="tx1"/>
              </a:solidFill>
            </a:endParaRPr>
          </a:p>
          <a:p>
            <a:pPr algn="l"/>
            <a:r>
              <a:rPr lang="en-US" sz="2400" b="1" dirty="0" smtClean="0">
                <a:solidFill>
                  <a:srgbClr val="FF0000"/>
                </a:solidFill>
                <a:sym typeface="Wingdings" pitchFamily="2" charset="2"/>
                <a:hlinkClick r:id="rId2" action="ppaction://hlinkfile"/>
              </a:rPr>
              <a:t>Example 01  </a:t>
            </a:r>
            <a:r>
              <a:rPr lang="en-US" sz="2400" b="1" dirty="0" smtClean="0">
                <a:solidFill>
                  <a:srgbClr val="FF0000"/>
                </a:solidFill>
                <a:hlinkClick r:id="rId2" action="ppaction://hlinkfile"/>
              </a:rPr>
              <a:t>(INH_020.cpp) </a:t>
            </a:r>
            <a:endParaRPr lang="en-US" sz="2400" b="1" dirty="0" smtClean="0">
              <a:solidFill>
                <a:srgbClr val="FF0000"/>
              </a:solidFill>
            </a:endParaRPr>
          </a:p>
          <a:p>
            <a:pPr algn="l"/>
            <a:endParaRPr lang="en-US" sz="2400" dirty="0" smtClean="0">
              <a:solidFill>
                <a:srgbClr val="FF0000"/>
              </a:solidFill>
              <a:hlinkClick r:id="rId3" action="ppaction://hlinkfile"/>
            </a:endParaRPr>
          </a:p>
          <a:p>
            <a:pPr algn="l"/>
            <a:r>
              <a:rPr lang="en-US" sz="2800" b="1" u="sng" dirty="0" smtClean="0">
                <a:solidFill>
                  <a:schemeClr val="tx1"/>
                </a:solidFill>
              </a:rPr>
              <a:t>Multi-Level </a:t>
            </a:r>
            <a:r>
              <a:rPr lang="en-US" sz="2800" b="1" u="sng" dirty="0">
                <a:solidFill>
                  <a:schemeClr val="tx1"/>
                </a:solidFill>
              </a:rPr>
              <a:t>Inheritance </a:t>
            </a:r>
            <a:endParaRPr lang="en-US" sz="2800" b="1" dirty="0">
              <a:solidFill>
                <a:schemeClr val="tx1"/>
              </a:solidFill>
            </a:endParaRPr>
          </a:p>
          <a:p>
            <a:pPr algn="l"/>
            <a:r>
              <a:rPr lang="en-US" sz="2400" b="1" dirty="0" smtClean="0">
                <a:solidFill>
                  <a:srgbClr val="FF0000"/>
                </a:solidFill>
                <a:sym typeface="Wingdings" pitchFamily="2" charset="2"/>
                <a:hlinkClick r:id="rId4" action="ppaction://hlinkfile"/>
              </a:rPr>
              <a:t>Example </a:t>
            </a:r>
            <a:r>
              <a:rPr lang="en-US" sz="2400" b="1" dirty="0">
                <a:solidFill>
                  <a:srgbClr val="FF0000"/>
                </a:solidFill>
                <a:sym typeface="Wingdings" pitchFamily="2" charset="2"/>
                <a:hlinkClick r:id="rId4" action="ppaction://hlinkfile"/>
              </a:rPr>
              <a:t>01  </a:t>
            </a:r>
            <a:r>
              <a:rPr lang="en-US" sz="2400" b="1" dirty="0">
                <a:solidFill>
                  <a:srgbClr val="FF0000"/>
                </a:solidFill>
                <a:hlinkClick r:id="rId4" action="ppaction://hlinkfile"/>
              </a:rPr>
              <a:t>(</a:t>
            </a:r>
            <a:r>
              <a:rPr lang="en-US" sz="2400" b="1" dirty="0" smtClean="0">
                <a:solidFill>
                  <a:srgbClr val="FF0000"/>
                </a:solidFill>
                <a:hlinkClick r:id="rId4" action="ppaction://hlinkfile"/>
              </a:rPr>
              <a:t>INH_021.cpp</a:t>
            </a:r>
            <a:r>
              <a:rPr lang="en-US" sz="2400" b="1" dirty="0">
                <a:solidFill>
                  <a:srgbClr val="FF0000"/>
                </a:solidFill>
                <a:hlinkClick r:id="rId4" action="ppaction://hlinkfile"/>
              </a:rPr>
              <a:t>) </a:t>
            </a:r>
            <a:endParaRPr lang="en-US" sz="2400" b="1" dirty="0">
              <a:solidFill>
                <a:srgbClr val="FF0000"/>
              </a:solidFill>
            </a:endParaRPr>
          </a:p>
          <a:p>
            <a:pPr algn="l"/>
            <a:endParaRPr lang="en-US" sz="2400" dirty="0" smtClean="0">
              <a:solidFill>
                <a:srgbClr val="FF0000"/>
              </a:solidFill>
              <a:hlinkClick r:id="rId3" action="ppaction://hlinkfile"/>
            </a:endParaRPr>
          </a:p>
          <a:p>
            <a:pPr algn="l"/>
            <a:r>
              <a:rPr lang="en-US" sz="2800" b="1" u="sng" dirty="0" smtClean="0">
                <a:solidFill>
                  <a:schemeClr val="tx1"/>
                </a:solidFill>
              </a:rPr>
              <a:t>Multiple </a:t>
            </a:r>
            <a:r>
              <a:rPr lang="en-US" sz="2800" b="1" u="sng" dirty="0">
                <a:solidFill>
                  <a:schemeClr val="tx1"/>
                </a:solidFill>
              </a:rPr>
              <a:t>Inheritance </a:t>
            </a:r>
            <a:endParaRPr lang="en-US" sz="2800" b="1" dirty="0">
              <a:solidFill>
                <a:schemeClr val="tx1"/>
              </a:solidFill>
            </a:endParaRPr>
          </a:p>
          <a:p>
            <a:pPr algn="l"/>
            <a:r>
              <a:rPr lang="en-US" sz="2400" b="1" dirty="0">
                <a:solidFill>
                  <a:srgbClr val="FF0000"/>
                </a:solidFill>
                <a:sym typeface="Wingdings" pitchFamily="2" charset="2"/>
                <a:hlinkClick r:id="rId5" action="ppaction://hlinkfile"/>
              </a:rPr>
              <a:t>Example 01  </a:t>
            </a:r>
            <a:r>
              <a:rPr lang="en-US" sz="2400" b="1" dirty="0">
                <a:solidFill>
                  <a:srgbClr val="FF0000"/>
                </a:solidFill>
                <a:hlinkClick r:id="rId5" action="ppaction://hlinkfile"/>
              </a:rPr>
              <a:t>(</a:t>
            </a:r>
            <a:r>
              <a:rPr lang="en-US" sz="2400" b="1" dirty="0" smtClean="0">
                <a:solidFill>
                  <a:srgbClr val="FF0000"/>
                </a:solidFill>
                <a:hlinkClick r:id="rId5" action="ppaction://hlinkfile"/>
              </a:rPr>
              <a:t>INH_022.cpp</a:t>
            </a:r>
            <a:r>
              <a:rPr lang="en-US" sz="2400" b="1" dirty="0">
                <a:solidFill>
                  <a:srgbClr val="FF0000"/>
                </a:solidFill>
                <a:hlinkClick r:id="rId5" action="ppaction://hlinkfile"/>
              </a:rPr>
              <a:t>) </a:t>
            </a:r>
            <a:endParaRPr lang="en-US" sz="2400" b="1" dirty="0">
              <a:solidFill>
                <a:srgbClr val="FF0000"/>
              </a:solidFill>
            </a:endParaRPr>
          </a:p>
          <a:p>
            <a:pPr algn="l"/>
            <a:endParaRPr lang="en-US" sz="2400" dirty="0" smtClean="0">
              <a:solidFill>
                <a:srgbClr val="FF0000"/>
              </a:solidFill>
              <a:hlinkClick r:id="rId3" action="ppaction://hlinkfile"/>
            </a:endParaRPr>
          </a:p>
          <a:p>
            <a:pPr algn="l"/>
            <a:r>
              <a:rPr lang="en-US" sz="2800" b="1" u="sng" dirty="0" smtClean="0">
                <a:solidFill>
                  <a:schemeClr val="tx1"/>
                </a:solidFill>
              </a:rPr>
              <a:t>Hybrid </a:t>
            </a:r>
            <a:r>
              <a:rPr lang="en-US" sz="2800" b="1" u="sng" dirty="0">
                <a:solidFill>
                  <a:schemeClr val="tx1"/>
                </a:solidFill>
              </a:rPr>
              <a:t>Inheritance </a:t>
            </a:r>
            <a:endParaRPr lang="en-US" sz="2800" b="1" dirty="0">
              <a:solidFill>
                <a:schemeClr val="tx1"/>
              </a:solidFill>
            </a:endParaRPr>
          </a:p>
          <a:p>
            <a:pPr algn="l"/>
            <a:r>
              <a:rPr lang="en-US" sz="2400" b="1" dirty="0">
                <a:solidFill>
                  <a:srgbClr val="FF0000"/>
                </a:solidFill>
                <a:sym typeface="Wingdings" pitchFamily="2" charset="2"/>
                <a:hlinkClick r:id="rId6" action="ppaction://hlinkfile"/>
              </a:rPr>
              <a:t>Example 01  </a:t>
            </a:r>
            <a:r>
              <a:rPr lang="en-US" sz="2400" b="1" dirty="0">
                <a:solidFill>
                  <a:srgbClr val="FF0000"/>
                </a:solidFill>
                <a:hlinkClick r:id="rId6" action="ppaction://hlinkfile"/>
              </a:rPr>
              <a:t>(</a:t>
            </a:r>
            <a:r>
              <a:rPr lang="en-US" sz="2400" b="1" dirty="0" smtClean="0">
                <a:solidFill>
                  <a:srgbClr val="FF0000"/>
                </a:solidFill>
                <a:hlinkClick r:id="rId6" action="ppaction://hlinkfile"/>
              </a:rPr>
              <a:t>INH_023.cpp</a:t>
            </a:r>
            <a:r>
              <a:rPr lang="en-US" sz="2400" b="1" dirty="0">
                <a:solidFill>
                  <a:srgbClr val="FF0000"/>
                </a:solidFill>
                <a:hlinkClick r:id="rId6" action="ppaction://hlinkfile"/>
              </a:rPr>
              <a:t>) </a:t>
            </a:r>
            <a:endParaRPr lang="en-US" sz="2400" b="1" dirty="0" smtClean="0">
              <a:solidFill>
                <a:srgbClr val="FF0000"/>
              </a:solidFill>
            </a:endParaRPr>
          </a:p>
          <a:p>
            <a:pPr algn="l"/>
            <a:endParaRPr lang="en-US" sz="2400" dirty="0" smtClean="0">
              <a:solidFill>
                <a:srgbClr val="FF0000"/>
              </a:solidFill>
              <a:hlinkClick r:id="rId3" action="ppaction://hlinkfile"/>
            </a:endParaRPr>
          </a:p>
        </p:txBody>
      </p:sp>
    </p:spTree>
    <p:extLst>
      <p:ext uri="{BB962C8B-B14F-4D97-AF65-F5344CB8AC3E}">
        <p14:creationId xmlns:p14="http://schemas.microsoft.com/office/powerpoint/2010/main" val="165757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1000"/>
                                        <p:tgtEl>
                                          <p:spTgt spid="4">
                                            <p:txEl>
                                              <p:pRg st="7" end="7"/>
                                            </p:txEl>
                                          </p:spTgt>
                                        </p:tgtEl>
                                      </p:cBhvr>
                                    </p:animEffect>
                                    <p:anim calcmode="lin" valueType="num">
                                      <p:cBhvr>
                                        <p:cTn id="3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1000"/>
                                        <p:tgtEl>
                                          <p:spTgt spid="4">
                                            <p:txEl>
                                              <p:pRg st="10" end="10"/>
                                            </p:txEl>
                                          </p:spTgt>
                                        </p:tgtEl>
                                      </p:cBhvr>
                                    </p:animEffect>
                                    <p:anim calcmode="lin" valueType="num">
                                      <p:cBhvr>
                                        <p:cTn id="5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1000"/>
                                        <p:tgtEl>
                                          <p:spTgt spid="4">
                                            <p:txEl>
                                              <p:pRg st="11" end="11"/>
                                            </p:txEl>
                                          </p:spTgt>
                                        </p:tgtEl>
                                      </p:cBhvr>
                                    </p:animEffect>
                                    <p:anim calcmode="lin" valueType="num">
                                      <p:cBhvr>
                                        <p:cTn id="5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33400" y="1295400"/>
            <a:ext cx="8153400" cy="4800600"/>
          </a:xfrm>
        </p:spPr>
        <p:txBody>
          <a:bodyPr>
            <a:noAutofit/>
          </a:bodyPr>
          <a:lstStyle/>
          <a:p>
            <a:endParaRPr lang="en-US" sz="2800" dirty="0" smtClean="0">
              <a:solidFill>
                <a:schemeClr val="tx1"/>
              </a:solidFill>
            </a:endParaRPr>
          </a:p>
          <a:p>
            <a:pPr algn="just"/>
            <a:r>
              <a:rPr lang="en-US" sz="3600" b="1" dirty="0"/>
              <a:t>The old class is referred to as the Base class </a:t>
            </a:r>
            <a:r>
              <a:rPr lang="en-US" sz="3600" b="1" dirty="0" smtClean="0"/>
              <a:t>or Super class or Parent class</a:t>
            </a:r>
            <a:endParaRPr lang="en-US" sz="3600" b="1" dirty="0"/>
          </a:p>
          <a:p>
            <a:pPr algn="just"/>
            <a:endParaRPr lang="en-US" sz="3600" b="1" dirty="0"/>
          </a:p>
          <a:p>
            <a:pPr algn="just"/>
            <a:r>
              <a:rPr lang="en-US" sz="3600" b="1" dirty="0"/>
              <a:t> </a:t>
            </a:r>
            <a:r>
              <a:rPr lang="en-US" sz="3600" b="1" dirty="0" smtClean="0"/>
              <a:t>                                 &amp;</a:t>
            </a:r>
            <a:endParaRPr lang="en-US" sz="3600" b="1" dirty="0"/>
          </a:p>
          <a:p>
            <a:pPr algn="just"/>
            <a:r>
              <a:rPr lang="en-US" sz="3600" b="1" dirty="0"/>
              <a:t> </a:t>
            </a:r>
          </a:p>
          <a:p>
            <a:pPr algn="just"/>
            <a:r>
              <a:rPr lang="en-US" sz="3600" b="1" dirty="0"/>
              <a:t>The new class is called the Derived class  </a:t>
            </a:r>
            <a:r>
              <a:rPr lang="en-US" sz="3600" b="1" dirty="0" smtClean="0"/>
              <a:t>or Sub Class or Child class</a:t>
            </a:r>
            <a:endParaRPr lang="en-US" sz="3600" b="1" dirty="0"/>
          </a:p>
          <a:p>
            <a:pPr algn="just"/>
            <a:endParaRPr lang="en-US" sz="2800" dirty="0">
              <a:solidFill>
                <a:schemeClr val="tx1"/>
              </a:solidFill>
            </a:endParaRPr>
          </a:p>
        </p:txBody>
      </p:sp>
    </p:spTree>
    <p:extLst>
      <p:ext uri="{BB962C8B-B14F-4D97-AF65-F5344CB8AC3E}">
        <p14:creationId xmlns:p14="http://schemas.microsoft.com/office/powerpoint/2010/main" val="5974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arn(inVertical)">
                                      <p:cBhvr>
                                        <p:cTn id="1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sz="2800" dirty="0" smtClean="0"/>
              <a:t>Virtual Base Class</a:t>
            </a:r>
            <a:endParaRPr lang="en-US" sz="2800" dirty="0"/>
          </a:p>
        </p:txBody>
      </p:sp>
      <p:sp>
        <p:nvSpPr>
          <p:cNvPr id="3" name="Content Placeholder 2"/>
          <p:cNvSpPr>
            <a:spLocks noGrp="1"/>
          </p:cNvSpPr>
          <p:nvPr>
            <p:ph idx="1"/>
          </p:nvPr>
        </p:nvSpPr>
        <p:spPr>
          <a:xfrm>
            <a:off x="457200" y="609601"/>
            <a:ext cx="8229600" cy="609600"/>
          </a:xfrm>
        </p:spPr>
        <p:txBody>
          <a:bodyPr>
            <a:normAutofit fontScale="77500" lnSpcReduction="20000"/>
          </a:bodyPr>
          <a:lstStyle/>
          <a:p>
            <a:r>
              <a:rPr lang="en-US" sz="2600" b="1" dirty="0" smtClean="0"/>
              <a:t>In the following diagram the multi-level, multiple &amp; hierarchical inheritances are involved.</a:t>
            </a:r>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p:txBody>
      </p:sp>
      <p:sp>
        <p:nvSpPr>
          <p:cNvPr id="16" name="Rectangle 15"/>
          <p:cNvSpPr/>
          <p:nvPr/>
        </p:nvSpPr>
        <p:spPr>
          <a:xfrm>
            <a:off x="3810000" y="1295400"/>
            <a:ext cx="2068291" cy="56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Automobile</a:t>
            </a:r>
            <a:endParaRPr lang="en-US" b="1" dirty="0"/>
          </a:p>
        </p:txBody>
      </p:sp>
      <p:sp>
        <p:nvSpPr>
          <p:cNvPr id="17" name="Rectangle 16"/>
          <p:cNvSpPr/>
          <p:nvPr/>
        </p:nvSpPr>
        <p:spPr>
          <a:xfrm>
            <a:off x="4038600" y="3657600"/>
            <a:ext cx="1413517" cy="56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TATA</a:t>
            </a:r>
            <a:endParaRPr lang="en-US" sz="2800" b="1" dirty="0"/>
          </a:p>
        </p:txBody>
      </p:sp>
      <p:sp>
        <p:nvSpPr>
          <p:cNvPr id="18" name="Rectangle 17"/>
          <p:cNvSpPr/>
          <p:nvPr/>
        </p:nvSpPr>
        <p:spPr>
          <a:xfrm>
            <a:off x="1371600" y="2667000"/>
            <a:ext cx="1413517" cy="56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Car</a:t>
            </a:r>
            <a:r>
              <a:rPr lang="en-US" dirty="0" smtClean="0"/>
              <a:t>	</a:t>
            </a:r>
            <a:endParaRPr lang="en-US" dirty="0"/>
          </a:p>
        </p:txBody>
      </p:sp>
      <p:sp>
        <p:nvSpPr>
          <p:cNvPr id="19" name="Rectangle 18"/>
          <p:cNvSpPr/>
          <p:nvPr/>
        </p:nvSpPr>
        <p:spPr>
          <a:xfrm>
            <a:off x="6477000" y="2362200"/>
            <a:ext cx="1413517" cy="56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Truck</a:t>
            </a:r>
            <a:endParaRPr lang="en-US" sz="3200" b="1" dirty="0"/>
          </a:p>
        </p:txBody>
      </p:sp>
      <p:cxnSp>
        <p:nvCxnSpPr>
          <p:cNvPr id="33" name="Straight Connector 32"/>
          <p:cNvCxnSpPr>
            <a:stCxn id="16" idx="3"/>
            <a:endCxn id="19" idx="0"/>
          </p:cNvCxnSpPr>
          <p:nvPr/>
        </p:nvCxnSpPr>
        <p:spPr>
          <a:xfrm>
            <a:off x="5878291" y="1578574"/>
            <a:ext cx="1305468" cy="783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6" idx="1"/>
            <a:endCxn id="18" idx="0"/>
          </p:cNvCxnSpPr>
          <p:nvPr/>
        </p:nvCxnSpPr>
        <p:spPr>
          <a:xfrm flipH="1">
            <a:off x="2078359" y="1578574"/>
            <a:ext cx="1731641" cy="1088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8" idx="2"/>
            <a:endCxn id="17" idx="1"/>
          </p:cNvCxnSpPr>
          <p:nvPr/>
        </p:nvCxnSpPr>
        <p:spPr>
          <a:xfrm>
            <a:off x="2078359" y="3233347"/>
            <a:ext cx="1960241" cy="707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9" idx="2"/>
            <a:endCxn id="17" idx="3"/>
          </p:cNvCxnSpPr>
          <p:nvPr/>
        </p:nvCxnSpPr>
        <p:spPr>
          <a:xfrm flipH="1">
            <a:off x="5452117" y="2928547"/>
            <a:ext cx="1731642" cy="1012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6" idx="2"/>
            <a:endCxn id="17" idx="0"/>
          </p:cNvCxnSpPr>
          <p:nvPr/>
        </p:nvCxnSpPr>
        <p:spPr>
          <a:xfrm flipH="1">
            <a:off x="4745359" y="1861747"/>
            <a:ext cx="98787" cy="1795853"/>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42455" y="3718679"/>
            <a:ext cx="8610600" cy="2554545"/>
          </a:xfrm>
          <a:prstGeom prst="rect">
            <a:avLst/>
          </a:prstGeom>
          <a:noFill/>
        </p:spPr>
        <p:txBody>
          <a:bodyPr wrap="square" rtlCol="0">
            <a:spAutoFit/>
          </a:bodyPr>
          <a:lstStyle/>
          <a:p>
            <a:endParaRPr lang="en-US" sz="3200" dirty="0"/>
          </a:p>
          <a:p>
            <a:r>
              <a:rPr lang="en-US" sz="3200" dirty="0"/>
              <a:t>The duplication of inherited  members due to these multiple paths can be avoided by making the common base class or ancestor class as </a:t>
            </a:r>
            <a:r>
              <a:rPr lang="en-US" sz="3200" b="1" dirty="0"/>
              <a:t>virtual base class</a:t>
            </a:r>
            <a:r>
              <a:rPr lang="en-US" sz="3200" dirty="0"/>
              <a:t>.</a:t>
            </a:r>
          </a:p>
        </p:txBody>
      </p:sp>
    </p:spTree>
    <p:extLst>
      <p:ext uri="{BB962C8B-B14F-4D97-AF65-F5344CB8AC3E}">
        <p14:creationId xmlns:p14="http://schemas.microsoft.com/office/powerpoint/2010/main" val="40872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
                                            <p:txEl>
                                              <p:pRg st="0" end="0"/>
                                            </p:txEl>
                                          </p:spTgt>
                                        </p:tgtEl>
                                      </p:cBhvr>
                                    </p:animEffect>
                                    <p:animScale>
                                      <p:cBhvr>
                                        <p:cTn id="14" dur="250" autoRev="1" fill="hold"/>
                                        <p:tgtEl>
                                          <p:spTgt spid="3">
                                            <p:txEl>
                                              <p:pRg st="0" end="0"/>
                                            </p:txEl>
                                          </p:spTgt>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ppt_x"/>
                                          </p:val>
                                        </p:tav>
                                        <p:tav tm="100000">
                                          <p:val>
                                            <p:strVal val="#ppt_x"/>
                                          </p:val>
                                        </p:tav>
                                      </p:tavLst>
                                    </p:anim>
                                    <p:anim calcmode="lin" valueType="num">
                                      <p:cBhvr additive="base">
                                        <p:cTn id="27" dur="500" fill="hold"/>
                                        <p:tgtEl>
                                          <p:spTgt spid="35"/>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ppt_x"/>
                                          </p:val>
                                        </p:tav>
                                        <p:tav tm="100000">
                                          <p:val>
                                            <p:strVal val="#ppt_x"/>
                                          </p:val>
                                        </p:tav>
                                      </p:tavLst>
                                    </p:anim>
                                    <p:anim calcmode="lin" valueType="num">
                                      <p:cBhvr additive="base">
                                        <p:cTn id="3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000"/>
                                        <p:tgtEl>
                                          <p:spTgt spid="18"/>
                                        </p:tgtEl>
                                      </p:cBhvr>
                                    </p:animEffect>
                                    <p:anim calcmode="lin" valueType="num">
                                      <p:cBhvr>
                                        <p:cTn id="37" dur="2000" fill="hold"/>
                                        <p:tgtEl>
                                          <p:spTgt spid="18"/>
                                        </p:tgtEl>
                                        <p:attrNameLst>
                                          <p:attrName>ppt_w</p:attrName>
                                        </p:attrNameLst>
                                      </p:cBhvr>
                                      <p:tavLst>
                                        <p:tav tm="0" fmla="#ppt_w*sin(2.5*pi*$)">
                                          <p:val>
                                            <p:fltVal val="0"/>
                                          </p:val>
                                        </p:tav>
                                        <p:tav tm="100000">
                                          <p:val>
                                            <p:fltVal val="1"/>
                                          </p:val>
                                        </p:tav>
                                      </p:tavLst>
                                    </p:anim>
                                    <p:anim calcmode="lin" valueType="num">
                                      <p:cBhvr>
                                        <p:cTn id="38" dur="2000" fill="hold"/>
                                        <p:tgtEl>
                                          <p:spTgt spid="18"/>
                                        </p:tgtEl>
                                        <p:attrNameLst>
                                          <p:attrName>ppt_h</p:attrName>
                                        </p:attrNameLst>
                                      </p:cBhvr>
                                      <p:tavLst>
                                        <p:tav tm="0">
                                          <p:val>
                                            <p:strVal val="#ppt_h"/>
                                          </p:val>
                                        </p:tav>
                                        <p:tav tm="100000">
                                          <p:val>
                                            <p:strVal val="#ppt_h"/>
                                          </p:val>
                                        </p:tav>
                                      </p:tavLst>
                                    </p:anim>
                                  </p:childTnLst>
                                </p:cTn>
                              </p:par>
                              <p:par>
                                <p:cTn id="39" presetID="45"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2000"/>
                                        <p:tgtEl>
                                          <p:spTgt spid="19"/>
                                        </p:tgtEl>
                                      </p:cBhvr>
                                    </p:animEffect>
                                    <p:anim calcmode="lin" valueType="num">
                                      <p:cBhvr>
                                        <p:cTn id="42" dur="2000" fill="hold"/>
                                        <p:tgtEl>
                                          <p:spTgt spid="19"/>
                                        </p:tgtEl>
                                        <p:attrNameLst>
                                          <p:attrName>ppt_w</p:attrName>
                                        </p:attrNameLst>
                                      </p:cBhvr>
                                      <p:tavLst>
                                        <p:tav tm="0" fmla="#ppt_w*sin(2.5*pi*$)">
                                          <p:val>
                                            <p:fltVal val="0"/>
                                          </p:val>
                                        </p:tav>
                                        <p:tav tm="100000">
                                          <p:val>
                                            <p:fltVal val="1"/>
                                          </p:val>
                                        </p:tav>
                                      </p:tavLst>
                                    </p:anim>
                                    <p:anim calcmode="lin" valueType="num">
                                      <p:cBhvr>
                                        <p:cTn id="43" dur="2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down)">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down)">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circle(in)">
                                      <p:cBhvr>
                                        <p:cTn id="65" dur="2000"/>
                                        <p:tgtEl>
                                          <p:spTgt spid="5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Effect transition="in" filter="fade">
                                      <p:cBhvr>
                                        <p:cTn id="7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6512511" cy="1143000"/>
          </a:xfrm>
        </p:spPr>
        <p:txBody>
          <a:bodyPr>
            <a:normAutofit/>
          </a:bodyPr>
          <a:lstStyle/>
          <a:p>
            <a:r>
              <a:rPr lang="en-US" sz="3600" b="1" u="sng" dirty="0"/>
              <a:t>Virtual Base </a:t>
            </a:r>
            <a:r>
              <a:rPr lang="en-US" sz="3600" b="1" u="sng" dirty="0" smtClean="0"/>
              <a:t>Class</a:t>
            </a:r>
            <a:endParaRPr lang="en-US" sz="3600" dirty="0"/>
          </a:p>
        </p:txBody>
      </p:sp>
      <p:sp>
        <p:nvSpPr>
          <p:cNvPr id="3" name="Content Placeholder 2"/>
          <p:cNvSpPr>
            <a:spLocks noGrp="1"/>
          </p:cNvSpPr>
          <p:nvPr>
            <p:ph idx="1"/>
          </p:nvPr>
        </p:nvSpPr>
        <p:spPr>
          <a:xfrm>
            <a:off x="228600" y="2133600"/>
            <a:ext cx="8305800" cy="3474720"/>
          </a:xfrm>
        </p:spPr>
        <p:txBody>
          <a:bodyPr/>
          <a:lstStyle/>
          <a:p>
            <a:pPr marL="0" indent="0">
              <a:lnSpc>
                <a:spcPct val="200000"/>
              </a:lnSpc>
              <a:buNone/>
            </a:pPr>
            <a:r>
              <a:rPr lang="en-US" sz="2400" b="1" dirty="0" smtClean="0"/>
              <a:t>When a class is made a virtual base class, then only one copy of that class is inherited.</a:t>
            </a:r>
          </a:p>
          <a:p>
            <a:pPr marL="0" indent="0">
              <a:lnSpc>
                <a:spcPct val="200000"/>
              </a:lnSpc>
              <a:buNone/>
            </a:pPr>
            <a:r>
              <a:rPr lang="en-US" sz="2400" b="1" dirty="0" smtClean="0"/>
              <a:t>class </a:t>
            </a:r>
            <a:r>
              <a:rPr lang="en-US" sz="2400" b="1" dirty="0" err="1" smtClean="0"/>
              <a:t>class_name</a:t>
            </a:r>
            <a:r>
              <a:rPr lang="en-US" sz="2400" b="1" dirty="0" smtClean="0"/>
              <a:t> : virtual public base class</a:t>
            </a:r>
          </a:p>
          <a:p>
            <a:pPr marL="0" indent="0">
              <a:lnSpc>
                <a:spcPct val="200000"/>
              </a:lnSpc>
              <a:buNone/>
            </a:pPr>
            <a:r>
              <a:rPr lang="en-US" sz="2400" b="1" dirty="0" smtClean="0"/>
              <a:t>{ ……………….. };</a:t>
            </a:r>
            <a:endParaRPr lang="en-US" sz="2400" b="1" dirty="0"/>
          </a:p>
          <a:p>
            <a:pPr marL="0" indent="0">
              <a:lnSpc>
                <a:spcPct val="200000"/>
              </a:lnSpc>
              <a:buNone/>
            </a:pPr>
            <a:endParaRPr lang="en-US" b="1" u="sng" dirty="0"/>
          </a:p>
          <a:p>
            <a:pPr marL="45720" indent="0">
              <a:buNone/>
            </a:pPr>
            <a:endParaRPr lang="en-US" dirty="0"/>
          </a:p>
        </p:txBody>
      </p:sp>
    </p:spTree>
    <p:extLst>
      <p:ext uri="{BB962C8B-B14F-4D97-AF65-F5344CB8AC3E}">
        <p14:creationId xmlns:p14="http://schemas.microsoft.com/office/powerpoint/2010/main" val="1198707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78800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8077200" cy="762000"/>
          </a:xfrm>
        </p:spPr>
        <p:txBody>
          <a:bodyPr>
            <a:noAutofit/>
            <a:scene3d>
              <a:camera prst="orthographicFront"/>
              <a:lightRig rig="soft" dir="t">
                <a:rot lat="0" lon="0" rev="10800000"/>
              </a:lightRig>
            </a:scene3d>
            <a:sp3d>
              <a:bevelT w="27940" h="12700"/>
              <a:contourClr>
                <a:srgbClr val="DDDDDD"/>
              </a:contourClr>
            </a:sp3d>
          </a:bodyPr>
          <a:lstStyle/>
          <a:p>
            <a:pPr marL="182880" indent="0" algn="ctr">
              <a:buNone/>
            </a:pPr>
            <a:r>
              <a:rPr lang="en-US" sz="3600" u="sng" cap="none" spc="150" dirty="0" smtClean="0">
                <a:ln w="11430"/>
                <a:solidFill>
                  <a:srgbClr val="F8F8F8"/>
                </a:solidFill>
                <a:effectLst>
                  <a:outerShdw blurRad="25400" algn="tl" rotWithShape="0">
                    <a:srgbClr val="000000">
                      <a:alpha val="43000"/>
                    </a:srgbClr>
                  </a:outerShdw>
                </a:effectLst>
              </a:rPr>
              <a:t>CONSTRUCTOR IN INHERITANCE</a:t>
            </a:r>
            <a:r>
              <a:rPr lang="en-US" sz="3600" cap="none" spc="150" dirty="0">
                <a:ln w="11430"/>
                <a:solidFill>
                  <a:srgbClr val="F8F8F8"/>
                </a:solidFill>
                <a:effectLst>
                  <a:outerShdw blurRad="25400" algn="tl" rotWithShape="0">
                    <a:srgbClr val="000000">
                      <a:alpha val="43000"/>
                    </a:srgbClr>
                  </a:outerShdw>
                </a:effectLst>
              </a:rPr>
              <a:t/>
            </a:r>
            <a:br>
              <a:rPr lang="en-US" sz="3600" cap="none" spc="150" dirty="0">
                <a:ln w="11430"/>
                <a:solidFill>
                  <a:srgbClr val="F8F8F8"/>
                </a:solidFill>
                <a:effectLst>
                  <a:outerShdw blurRad="25400" algn="tl" rotWithShape="0">
                    <a:srgbClr val="000000">
                      <a:alpha val="43000"/>
                    </a:srgbClr>
                  </a:outerShdw>
                </a:effectLst>
              </a:rPr>
            </a:br>
            <a:r>
              <a:rPr lang="en-US" sz="2000" cap="none" spc="150" dirty="0" smtClean="0">
                <a:ln w="11430"/>
                <a:solidFill>
                  <a:srgbClr val="F8F8F8"/>
                </a:solidFill>
                <a:effectLst>
                  <a:outerShdw blurRad="25400" algn="tl" rotWithShape="0">
                    <a:srgbClr val="000000">
                      <a:alpha val="43000"/>
                    </a:srgbClr>
                  </a:outerShdw>
                </a:effectLst>
              </a:rPr>
              <a:t> </a:t>
            </a:r>
            <a:endParaRPr lang="en-US" sz="2000" cap="none" spc="150" dirty="0">
              <a:ln w="11430"/>
              <a:solidFill>
                <a:srgbClr val="F8F8F8"/>
              </a:solidFill>
              <a:effectLst>
                <a:outerShdw blurRad="25400" algn="tl" rotWithShape="0">
                  <a:srgbClr val="000000">
                    <a:alpha val="43000"/>
                  </a:srgbClr>
                </a:outerShdw>
              </a:effectLst>
            </a:endParaRPr>
          </a:p>
        </p:txBody>
      </p:sp>
      <p:sp>
        <p:nvSpPr>
          <p:cNvPr id="3" name="TextBox 2"/>
          <p:cNvSpPr txBox="1"/>
          <p:nvPr/>
        </p:nvSpPr>
        <p:spPr>
          <a:xfrm>
            <a:off x="228600" y="914400"/>
            <a:ext cx="9067800" cy="5509200"/>
          </a:xfrm>
          <a:prstGeom prst="rect">
            <a:avLst/>
          </a:prstGeom>
          <a:noFill/>
        </p:spPr>
        <p:txBody>
          <a:bodyPr wrap="square" rtlCol="0">
            <a:spAutoFit/>
          </a:bodyPr>
          <a:lstStyle/>
          <a:p>
            <a:pPr marL="285750" indent="-285750">
              <a:buFont typeface="Arial" pitchFamily="34" charset="0"/>
              <a:buChar char="•"/>
            </a:pPr>
            <a:r>
              <a:rPr lang="en-IN" sz="3200" b="1" dirty="0" smtClean="0">
                <a:latin typeface="Times New Roman" pitchFamily="18" charset="0"/>
                <a:cs typeface="Times New Roman" pitchFamily="18" charset="0"/>
              </a:rPr>
              <a:t>Constructors are called when the objects of a class is created.</a:t>
            </a:r>
          </a:p>
          <a:p>
            <a:r>
              <a:rPr lang="en-IN" sz="3200" b="1" dirty="0" smtClean="0">
                <a:latin typeface="Times New Roman" pitchFamily="18" charset="0"/>
                <a:cs typeface="Times New Roman" pitchFamily="18" charset="0"/>
              </a:rPr>
              <a:t>  class ABC </a:t>
            </a:r>
          </a:p>
          <a:p>
            <a:r>
              <a:rPr lang="en-IN" sz="3200" b="1" dirty="0">
                <a:latin typeface="Times New Roman" pitchFamily="18" charset="0"/>
                <a:cs typeface="Times New Roman" pitchFamily="18" charset="0"/>
              </a:rPr>
              <a:t> </a:t>
            </a:r>
            <a:r>
              <a:rPr lang="en-IN" sz="3200" b="1" dirty="0" smtClean="0">
                <a:latin typeface="Times New Roman" pitchFamily="18" charset="0"/>
                <a:cs typeface="Times New Roman" pitchFamily="18" charset="0"/>
              </a:rPr>
              <a:t>   {….. };</a:t>
            </a:r>
          </a:p>
          <a:p>
            <a:endParaRPr lang="en-IN" sz="3200" b="1" dirty="0">
              <a:latin typeface="Times New Roman" pitchFamily="18" charset="0"/>
              <a:cs typeface="Times New Roman" pitchFamily="18" charset="0"/>
            </a:endParaRPr>
          </a:p>
          <a:p>
            <a:r>
              <a:rPr lang="en-IN" sz="3200" b="1" dirty="0" smtClean="0">
                <a:latin typeface="Times New Roman" pitchFamily="18" charset="0"/>
                <a:cs typeface="Times New Roman" pitchFamily="18" charset="0"/>
              </a:rPr>
              <a:t> class XYZ: public ABC</a:t>
            </a:r>
          </a:p>
          <a:p>
            <a:r>
              <a:rPr lang="en-IN" sz="3200" b="1" dirty="0" smtClean="0">
                <a:latin typeface="Times New Roman" pitchFamily="18" charset="0"/>
                <a:cs typeface="Times New Roman" pitchFamily="18" charset="0"/>
              </a:rPr>
              <a:t>   {….. };</a:t>
            </a:r>
          </a:p>
          <a:p>
            <a:pPr marL="285750" indent="-285750">
              <a:buFont typeface="Arial" pitchFamily="34" charset="0"/>
              <a:buChar char="•"/>
            </a:pPr>
            <a:endParaRPr lang="en-IN" sz="3200" b="1" dirty="0" smtClean="0">
              <a:latin typeface="Times New Roman" pitchFamily="18" charset="0"/>
              <a:cs typeface="Times New Roman" pitchFamily="18" charset="0"/>
            </a:endParaRPr>
          </a:p>
          <a:p>
            <a:r>
              <a:rPr lang="en-IN" sz="3200" b="1" dirty="0" smtClean="0">
                <a:latin typeface="Times New Roman" pitchFamily="18" charset="0"/>
                <a:cs typeface="Times New Roman" pitchFamily="18" charset="0"/>
              </a:rPr>
              <a:t>WHAT HAPPENS WHEN WE DECLARE</a:t>
            </a:r>
          </a:p>
          <a:p>
            <a:pPr marL="342900" indent="-342900">
              <a:buAutoNum type="arabicPeriod"/>
            </a:pPr>
            <a:r>
              <a:rPr lang="en-IN" sz="3200" b="1" dirty="0" smtClean="0">
                <a:latin typeface="Times New Roman" pitchFamily="18" charset="0"/>
                <a:cs typeface="Times New Roman" pitchFamily="18" charset="0"/>
              </a:rPr>
              <a:t>ABC </a:t>
            </a:r>
            <a:r>
              <a:rPr lang="en-IN" sz="3200" b="1" dirty="0" err="1" smtClean="0">
                <a:latin typeface="Times New Roman" pitchFamily="18" charset="0"/>
                <a:cs typeface="Times New Roman" pitchFamily="18" charset="0"/>
              </a:rPr>
              <a:t>Aobj</a:t>
            </a:r>
            <a:r>
              <a:rPr lang="en-IN" sz="3200" b="1" dirty="0" smtClean="0">
                <a:latin typeface="Times New Roman" pitchFamily="18" charset="0"/>
                <a:cs typeface="Times New Roman" pitchFamily="18" charset="0"/>
              </a:rPr>
              <a:t>;</a:t>
            </a:r>
          </a:p>
          <a:p>
            <a:pPr marL="342900" indent="-342900">
              <a:buAutoNum type="arabicPeriod"/>
            </a:pPr>
            <a:r>
              <a:rPr lang="en-IN" sz="3200" b="1" dirty="0" smtClean="0">
                <a:latin typeface="Times New Roman" pitchFamily="18" charset="0"/>
                <a:cs typeface="Times New Roman" pitchFamily="18" charset="0"/>
              </a:rPr>
              <a:t>XYZ </a:t>
            </a:r>
            <a:r>
              <a:rPr lang="en-IN" sz="3200" b="1" dirty="0" err="1" smtClean="0">
                <a:latin typeface="Times New Roman" pitchFamily="18" charset="0"/>
                <a:cs typeface="Times New Roman" pitchFamily="18" charset="0"/>
              </a:rPr>
              <a:t>obj</a:t>
            </a:r>
            <a:r>
              <a:rPr lang="en-IN" sz="3200"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89400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248400"/>
          </a:xfrm>
        </p:spPr>
        <p:txBody>
          <a:bodyPr>
            <a:normAutofit/>
          </a:bodyPr>
          <a:lstStyle/>
          <a:p>
            <a:pPr marL="0" indent="0">
              <a:buNone/>
            </a:pPr>
            <a:r>
              <a:rPr lang="en-US" sz="2400" b="1" dirty="0" smtClean="0"/>
              <a:t>Execution of base class constructors :</a:t>
            </a:r>
          </a:p>
        </p:txBody>
      </p:sp>
      <p:graphicFrame>
        <p:nvGraphicFramePr>
          <p:cNvPr id="4" name="Table 3"/>
          <p:cNvGraphicFramePr>
            <a:graphicFrameLocks noGrp="1"/>
          </p:cNvGraphicFramePr>
          <p:nvPr>
            <p:extLst>
              <p:ext uri="{D42A27DB-BD31-4B8C-83A1-F6EECF244321}">
                <p14:modId xmlns:p14="http://schemas.microsoft.com/office/powerpoint/2010/main" val="2142061814"/>
              </p:ext>
            </p:extLst>
          </p:nvPr>
        </p:nvGraphicFramePr>
        <p:xfrm>
          <a:off x="304800" y="762000"/>
          <a:ext cx="8382000" cy="5486399"/>
        </p:xfrm>
        <a:graphic>
          <a:graphicData uri="http://schemas.openxmlformats.org/drawingml/2006/table">
            <a:tbl>
              <a:tblPr firstRow="1" bandRow="1">
                <a:tableStyleId>{1FECB4D8-DB02-4DC6-A0A2-4F2EBAE1DC90}</a:tableStyleId>
              </a:tblPr>
              <a:tblGrid>
                <a:gridCol w="4191000"/>
                <a:gridCol w="4191000"/>
              </a:tblGrid>
              <a:tr h="925769">
                <a:tc>
                  <a:txBody>
                    <a:bodyPr/>
                    <a:lstStyle/>
                    <a:p>
                      <a:pPr algn="ctr"/>
                      <a:r>
                        <a:rPr lang="en-US" dirty="0" smtClean="0"/>
                        <a:t>Method of inheritance</a:t>
                      </a:r>
                      <a:endParaRPr lang="en-US" dirty="0"/>
                    </a:p>
                  </a:txBody>
                  <a:tcPr/>
                </a:tc>
                <a:tc>
                  <a:txBody>
                    <a:bodyPr/>
                    <a:lstStyle/>
                    <a:p>
                      <a:pPr algn="ctr"/>
                      <a:r>
                        <a:rPr lang="en-US" dirty="0" smtClean="0"/>
                        <a:t>Order</a:t>
                      </a:r>
                      <a:r>
                        <a:rPr lang="en-US" baseline="0" dirty="0" smtClean="0"/>
                        <a:t> of execution</a:t>
                      </a:r>
                      <a:endParaRPr lang="en-US" dirty="0"/>
                    </a:p>
                  </a:txBody>
                  <a:tcPr/>
                </a:tc>
              </a:tr>
              <a:tr h="1520210">
                <a:tc>
                  <a:txBody>
                    <a:bodyPr/>
                    <a:lstStyle/>
                    <a:p>
                      <a:r>
                        <a:rPr lang="en-US" dirty="0" smtClean="0"/>
                        <a:t>class B : public A</a:t>
                      </a:r>
                    </a:p>
                    <a:p>
                      <a:r>
                        <a:rPr lang="en-US" dirty="0" smtClean="0"/>
                        <a:t>     {</a:t>
                      </a:r>
                    </a:p>
                    <a:p>
                      <a:endParaRPr lang="en-US" dirty="0" smtClean="0"/>
                    </a:p>
                    <a:p>
                      <a:r>
                        <a:rPr lang="en-US" dirty="0" smtClean="0"/>
                        <a:t>      };</a:t>
                      </a:r>
                      <a:endParaRPr lang="en-US" dirty="0"/>
                    </a:p>
                  </a:txBody>
                  <a:tcPr/>
                </a:tc>
                <a:tc>
                  <a:txBody>
                    <a:bodyPr/>
                    <a:lstStyle/>
                    <a:p>
                      <a:pPr algn="l"/>
                      <a:endParaRPr lang="en-US" dirty="0" smtClean="0"/>
                    </a:p>
                    <a:p>
                      <a:pPr algn="l"/>
                      <a:r>
                        <a:rPr lang="en-US" dirty="0" smtClean="0"/>
                        <a:t>           A( ) : base constructor</a:t>
                      </a:r>
                    </a:p>
                    <a:p>
                      <a:pPr algn="l"/>
                      <a:r>
                        <a:rPr lang="en-US" dirty="0" smtClean="0"/>
                        <a:t>           B( ) : derived constructor </a:t>
                      </a:r>
                      <a:endParaRPr lang="en-US" dirty="0"/>
                    </a:p>
                  </a:txBody>
                  <a:tcPr/>
                </a:tc>
              </a:tr>
              <a:tr h="1520210">
                <a:tc>
                  <a:txBody>
                    <a:bodyPr/>
                    <a:lstStyle/>
                    <a:p>
                      <a:r>
                        <a:rPr lang="en-US" dirty="0" smtClean="0"/>
                        <a:t>class C : public A, public B</a:t>
                      </a:r>
                    </a:p>
                    <a:p>
                      <a:r>
                        <a:rPr lang="en-US" dirty="0" smtClean="0"/>
                        <a:t>    {</a:t>
                      </a:r>
                    </a:p>
                    <a:p>
                      <a:endParaRPr lang="en-US" dirty="0" smtClean="0"/>
                    </a:p>
                    <a:p>
                      <a:r>
                        <a:rPr lang="en-US" dirty="0" smtClean="0"/>
                        <a:t>     };</a:t>
                      </a:r>
                      <a:endParaRPr lang="en-US" dirty="0"/>
                    </a:p>
                  </a:txBody>
                  <a:tcPr/>
                </a:tc>
                <a:tc>
                  <a:txBody>
                    <a:bodyPr/>
                    <a:lstStyle/>
                    <a:p>
                      <a:pPr algn="l"/>
                      <a:endParaRPr lang="en-US" dirty="0" smtClean="0"/>
                    </a:p>
                    <a:p>
                      <a:pPr algn="l"/>
                      <a:r>
                        <a:rPr lang="en-US" dirty="0" smtClean="0"/>
                        <a:t>            A( ) : base constructor1   </a:t>
                      </a:r>
                    </a:p>
                    <a:p>
                      <a:pPr algn="l"/>
                      <a:r>
                        <a:rPr lang="en-US" dirty="0" smtClean="0"/>
                        <a:t>            B( ) : base constructor2</a:t>
                      </a:r>
                    </a:p>
                    <a:p>
                      <a:pPr algn="l"/>
                      <a:r>
                        <a:rPr lang="en-US" dirty="0" smtClean="0"/>
                        <a:t>            C( ) : derived constructor</a:t>
                      </a:r>
                      <a:endParaRPr lang="en-US" dirty="0"/>
                    </a:p>
                  </a:txBody>
                  <a:tcPr/>
                </a:tc>
              </a:tr>
              <a:tr h="1520210">
                <a:tc>
                  <a:txBody>
                    <a:bodyPr/>
                    <a:lstStyle/>
                    <a:p>
                      <a:r>
                        <a:rPr lang="en-US" dirty="0" smtClean="0"/>
                        <a:t>class</a:t>
                      </a:r>
                      <a:r>
                        <a:rPr lang="en-US" baseline="0" dirty="0" smtClean="0"/>
                        <a:t> C: public A, virtual public B</a:t>
                      </a:r>
                    </a:p>
                    <a:p>
                      <a:r>
                        <a:rPr lang="en-US" baseline="0" dirty="0" smtClean="0"/>
                        <a:t>     {</a:t>
                      </a:r>
                    </a:p>
                    <a:p>
                      <a:endParaRPr lang="en-US" baseline="0" dirty="0" smtClean="0"/>
                    </a:p>
                    <a:p>
                      <a:r>
                        <a:rPr lang="en-US" baseline="0" dirty="0" smtClean="0"/>
                        <a:t>      };</a:t>
                      </a:r>
                      <a:endParaRPr lang="en-US" dirty="0"/>
                    </a:p>
                  </a:txBody>
                  <a:tcPr/>
                </a:tc>
                <a:tc>
                  <a:txBody>
                    <a:bodyPr/>
                    <a:lstStyle/>
                    <a:p>
                      <a:pPr algn="l"/>
                      <a:endParaRPr lang="en-US" dirty="0" smtClean="0"/>
                    </a:p>
                    <a:p>
                      <a:pPr algn="l"/>
                      <a:r>
                        <a:rPr lang="en-US" dirty="0" smtClean="0"/>
                        <a:t>            B( ) : virtual base</a:t>
                      </a:r>
                      <a:r>
                        <a:rPr lang="en-US" baseline="0" dirty="0" smtClean="0"/>
                        <a:t> constructor</a:t>
                      </a:r>
                    </a:p>
                    <a:p>
                      <a:pPr algn="l"/>
                      <a:r>
                        <a:rPr lang="en-US" baseline="0" dirty="0" smtClean="0"/>
                        <a:t>            A( ) : Ordinary base constructor</a:t>
                      </a:r>
                    </a:p>
                    <a:p>
                      <a:pPr algn="l"/>
                      <a:r>
                        <a:rPr lang="en-US" baseline="0" dirty="0" smtClean="0"/>
                        <a:t>            C( ) : derived constructor</a:t>
                      </a:r>
                      <a:endParaRPr lang="en-US" dirty="0"/>
                    </a:p>
                  </a:txBody>
                  <a:tcPr/>
                </a:tc>
              </a:tr>
            </a:tbl>
          </a:graphicData>
        </a:graphic>
      </p:graphicFrame>
    </p:spTree>
    <p:extLst>
      <p:ext uri="{BB962C8B-B14F-4D97-AF65-F5344CB8AC3E}">
        <p14:creationId xmlns:p14="http://schemas.microsoft.com/office/powerpoint/2010/main" val="4292268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Answer the question (i) to (iv) based on the following:</a:t>
            </a:r>
          </a:p>
        </p:txBody>
      </p:sp>
      <p:sp>
        <p:nvSpPr>
          <p:cNvPr id="3" name="Content Placeholder 2"/>
          <p:cNvSpPr>
            <a:spLocks noGrp="1"/>
          </p:cNvSpPr>
          <p:nvPr>
            <p:ph idx="1"/>
          </p:nvPr>
        </p:nvSpPr>
        <p:spPr/>
        <p:txBody>
          <a:bodyPr>
            <a:normAutofit fontScale="92500" lnSpcReduction="10000"/>
          </a:bodyPr>
          <a:lstStyle/>
          <a:p>
            <a:pPr marL="36576" indent="0">
              <a:buNone/>
            </a:pPr>
            <a:r>
              <a:rPr lang="en-IN" dirty="0" smtClean="0"/>
              <a:t>class </a:t>
            </a:r>
            <a:r>
              <a:rPr lang="en-IN" dirty="0"/>
              <a:t>Organization           </a:t>
            </a:r>
            <a:endParaRPr lang="en-IN" dirty="0" smtClean="0"/>
          </a:p>
          <a:p>
            <a:pPr marL="36576" indent="0">
              <a:buNone/>
            </a:pPr>
            <a:r>
              <a:rPr lang="en-IN" dirty="0" smtClean="0"/>
              <a:t>  </a:t>
            </a:r>
            <a:r>
              <a:rPr lang="en-IN" dirty="0"/>
              <a:t>{ char Address[20];   </a:t>
            </a:r>
            <a:endParaRPr lang="en-IN" dirty="0" smtClean="0"/>
          </a:p>
          <a:p>
            <a:pPr marL="36576" indent="0">
              <a:buNone/>
            </a:pPr>
            <a:r>
              <a:rPr lang="en-IN" dirty="0"/>
              <a:t> </a:t>
            </a:r>
            <a:r>
              <a:rPr lang="en-IN" dirty="0" smtClean="0"/>
              <a:t>    </a:t>
            </a:r>
            <a:r>
              <a:rPr lang="en-IN" dirty="0"/>
              <a:t>double Budget, Income;  </a:t>
            </a:r>
            <a:endParaRPr lang="en-IN" dirty="0" smtClean="0"/>
          </a:p>
          <a:p>
            <a:pPr marL="36576" indent="0">
              <a:buNone/>
            </a:pPr>
            <a:r>
              <a:rPr lang="en-IN" dirty="0"/>
              <a:t> </a:t>
            </a:r>
            <a:r>
              <a:rPr lang="en-IN" dirty="0" smtClean="0"/>
              <a:t>    </a:t>
            </a:r>
            <a:r>
              <a:rPr lang="en-IN" dirty="0"/>
              <a:t>protected</a:t>
            </a:r>
            <a:r>
              <a:rPr lang="en-IN" dirty="0" smtClean="0"/>
              <a:t>:</a:t>
            </a:r>
          </a:p>
          <a:p>
            <a:pPr marL="36576" indent="0">
              <a:buNone/>
            </a:pPr>
            <a:r>
              <a:rPr lang="en-IN" dirty="0" smtClean="0"/>
              <a:t>       void </a:t>
            </a:r>
            <a:r>
              <a:rPr lang="en-IN" dirty="0"/>
              <a:t>Compute( );  </a:t>
            </a:r>
            <a:endParaRPr lang="en-IN" dirty="0" smtClean="0"/>
          </a:p>
          <a:p>
            <a:pPr marL="36576" indent="0">
              <a:buNone/>
            </a:pPr>
            <a:r>
              <a:rPr lang="en-IN" dirty="0" smtClean="0"/>
              <a:t>  </a:t>
            </a:r>
            <a:r>
              <a:rPr lang="en-IN" dirty="0"/>
              <a:t>public:  </a:t>
            </a:r>
            <a:endParaRPr lang="en-IN" dirty="0" smtClean="0"/>
          </a:p>
          <a:p>
            <a:pPr marL="36576" indent="0">
              <a:buNone/>
            </a:pPr>
            <a:r>
              <a:rPr lang="en-IN" dirty="0"/>
              <a:t> </a:t>
            </a:r>
            <a:r>
              <a:rPr lang="en-IN" dirty="0" smtClean="0"/>
              <a:t>   </a:t>
            </a:r>
            <a:r>
              <a:rPr lang="en-IN" dirty="0"/>
              <a:t>Organization( );   </a:t>
            </a:r>
            <a:endParaRPr lang="en-IN" dirty="0" smtClean="0"/>
          </a:p>
          <a:p>
            <a:pPr marL="36576" indent="0">
              <a:buNone/>
            </a:pPr>
            <a:r>
              <a:rPr lang="en-IN" dirty="0" smtClean="0"/>
              <a:t>    void </a:t>
            </a:r>
            <a:r>
              <a:rPr lang="en-IN" dirty="0"/>
              <a:t>Get( ); </a:t>
            </a:r>
            <a:endParaRPr lang="en-IN" dirty="0" smtClean="0"/>
          </a:p>
          <a:p>
            <a:pPr marL="36576" indent="0">
              <a:buNone/>
            </a:pPr>
            <a:r>
              <a:rPr lang="en-IN" dirty="0"/>
              <a:t> </a:t>
            </a:r>
            <a:r>
              <a:rPr lang="en-IN" dirty="0" smtClean="0"/>
              <a:t>   </a:t>
            </a:r>
            <a:r>
              <a:rPr lang="en-IN" dirty="0"/>
              <a:t>void Show( );   };  </a:t>
            </a:r>
          </a:p>
        </p:txBody>
      </p:sp>
    </p:spTree>
    <p:extLst>
      <p:ext uri="{BB962C8B-B14F-4D97-AF65-F5344CB8AC3E}">
        <p14:creationId xmlns:p14="http://schemas.microsoft.com/office/powerpoint/2010/main" val="2610962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7467600" cy="6553200"/>
          </a:xfrm>
        </p:spPr>
        <p:txBody>
          <a:bodyPr>
            <a:noAutofit/>
          </a:bodyPr>
          <a:lstStyle/>
          <a:p>
            <a:pPr marL="36576" indent="0">
              <a:buNone/>
            </a:pPr>
            <a:r>
              <a:rPr lang="en-IN" sz="3200" dirty="0"/>
              <a:t> class </a:t>
            </a:r>
            <a:r>
              <a:rPr lang="en-IN" sz="3200" dirty="0" err="1"/>
              <a:t>WorkArea</a:t>
            </a:r>
            <a:r>
              <a:rPr lang="en-IN" sz="3200" dirty="0"/>
              <a:t> : public Organization </a:t>
            </a:r>
            <a:endParaRPr lang="en-IN" sz="3200" dirty="0" smtClean="0"/>
          </a:p>
          <a:p>
            <a:pPr marL="36576" indent="0">
              <a:buNone/>
            </a:pPr>
            <a:r>
              <a:rPr lang="en-IN" sz="3200" dirty="0" smtClean="0"/>
              <a:t>  </a:t>
            </a:r>
            <a:r>
              <a:rPr lang="en-IN" sz="3200" dirty="0"/>
              <a:t>{   char Address[20];   </a:t>
            </a:r>
            <a:endParaRPr lang="en-IN" sz="3200" dirty="0" smtClean="0"/>
          </a:p>
          <a:p>
            <a:pPr marL="36576" indent="0">
              <a:buNone/>
            </a:pPr>
            <a:r>
              <a:rPr lang="en-IN" sz="3200" dirty="0"/>
              <a:t> </a:t>
            </a:r>
            <a:r>
              <a:rPr lang="en-IN" sz="3200" dirty="0" smtClean="0"/>
              <a:t>      </a:t>
            </a:r>
            <a:r>
              <a:rPr lang="en-IN" sz="3200" dirty="0" err="1"/>
              <a:t>int</a:t>
            </a:r>
            <a:r>
              <a:rPr lang="en-IN" sz="3200" dirty="0"/>
              <a:t> Staff</a:t>
            </a:r>
            <a:r>
              <a:rPr lang="en-IN" sz="3200" dirty="0" smtClean="0"/>
              <a:t>;</a:t>
            </a:r>
          </a:p>
          <a:p>
            <a:pPr marL="36576" indent="0">
              <a:buNone/>
            </a:pPr>
            <a:r>
              <a:rPr lang="en-IN" sz="3200" dirty="0"/>
              <a:t> </a:t>
            </a:r>
            <a:r>
              <a:rPr lang="en-IN" sz="3200" dirty="0" smtClean="0"/>
              <a:t>      </a:t>
            </a:r>
            <a:r>
              <a:rPr lang="en-IN" sz="3200" dirty="0"/>
              <a:t>protected:    </a:t>
            </a:r>
            <a:endParaRPr lang="en-IN" sz="3200" dirty="0" smtClean="0"/>
          </a:p>
          <a:p>
            <a:pPr marL="36576" indent="0">
              <a:buNone/>
            </a:pPr>
            <a:r>
              <a:rPr lang="en-IN" sz="3200" dirty="0"/>
              <a:t> </a:t>
            </a:r>
            <a:r>
              <a:rPr lang="en-IN" sz="3200" dirty="0" smtClean="0"/>
              <a:t>      double </a:t>
            </a:r>
            <a:r>
              <a:rPr lang="en-IN" sz="3200" dirty="0"/>
              <a:t>Pay;  </a:t>
            </a:r>
            <a:endParaRPr lang="en-IN" sz="3200" dirty="0" smtClean="0"/>
          </a:p>
          <a:p>
            <a:pPr marL="36576" indent="0">
              <a:buNone/>
            </a:pPr>
            <a:r>
              <a:rPr lang="en-IN" sz="3200" dirty="0"/>
              <a:t> </a:t>
            </a:r>
            <a:r>
              <a:rPr lang="en-IN" sz="3200" dirty="0" smtClean="0"/>
              <a:t>    </a:t>
            </a:r>
            <a:r>
              <a:rPr lang="en-IN" sz="3200" dirty="0"/>
              <a:t>void Calculate( );   </a:t>
            </a:r>
            <a:endParaRPr lang="en-IN" sz="3200" dirty="0" smtClean="0"/>
          </a:p>
          <a:p>
            <a:pPr marL="36576" indent="0">
              <a:buNone/>
            </a:pPr>
            <a:r>
              <a:rPr lang="en-IN" sz="3200" dirty="0"/>
              <a:t> </a:t>
            </a:r>
            <a:r>
              <a:rPr lang="en-IN" sz="3200" dirty="0" smtClean="0"/>
              <a:t>   public</a:t>
            </a:r>
            <a:r>
              <a:rPr lang="en-IN" sz="3200" dirty="0"/>
              <a:t>:   </a:t>
            </a:r>
            <a:endParaRPr lang="en-IN" sz="3200" dirty="0" smtClean="0"/>
          </a:p>
          <a:p>
            <a:pPr marL="36576" indent="0">
              <a:buNone/>
            </a:pPr>
            <a:r>
              <a:rPr lang="en-IN" sz="3200" dirty="0"/>
              <a:t> </a:t>
            </a:r>
            <a:r>
              <a:rPr lang="en-IN" sz="3200" dirty="0" smtClean="0"/>
              <a:t>   </a:t>
            </a:r>
            <a:r>
              <a:rPr lang="en-IN" sz="3200" dirty="0" err="1"/>
              <a:t>WorkArea</a:t>
            </a:r>
            <a:r>
              <a:rPr lang="en-IN" sz="3200" dirty="0"/>
              <a:t>( );    </a:t>
            </a:r>
            <a:endParaRPr lang="en-IN" sz="3200" dirty="0" smtClean="0"/>
          </a:p>
          <a:p>
            <a:pPr marL="36576" indent="0">
              <a:buNone/>
            </a:pPr>
            <a:r>
              <a:rPr lang="en-IN" sz="3200" dirty="0"/>
              <a:t> </a:t>
            </a:r>
            <a:r>
              <a:rPr lang="en-IN" sz="3200" dirty="0" smtClean="0"/>
              <a:t>   void </a:t>
            </a:r>
            <a:r>
              <a:rPr lang="en-IN" sz="3200" dirty="0"/>
              <a:t>Enter( );    </a:t>
            </a:r>
            <a:endParaRPr lang="en-IN" sz="3200" dirty="0" smtClean="0"/>
          </a:p>
          <a:p>
            <a:pPr marL="36576" indent="0">
              <a:buNone/>
            </a:pPr>
            <a:r>
              <a:rPr lang="en-IN" sz="3200" dirty="0"/>
              <a:t> </a:t>
            </a:r>
            <a:r>
              <a:rPr lang="en-IN" sz="3200" dirty="0" smtClean="0"/>
              <a:t>  void </a:t>
            </a:r>
            <a:r>
              <a:rPr lang="en-IN" sz="3200" dirty="0"/>
              <a:t>Display( );   };   </a:t>
            </a:r>
          </a:p>
          <a:p>
            <a:pPr marL="36576" indent="0">
              <a:buNone/>
            </a:pPr>
            <a:r>
              <a:rPr lang="en-IN" sz="3200" dirty="0"/>
              <a:t> </a:t>
            </a:r>
          </a:p>
        </p:txBody>
      </p:sp>
    </p:spTree>
    <p:extLst>
      <p:ext uri="{BB962C8B-B14F-4D97-AF65-F5344CB8AC3E}">
        <p14:creationId xmlns:p14="http://schemas.microsoft.com/office/powerpoint/2010/main" val="502049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rmAutofit/>
          </a:bodyPr>
          <a:lstStyle/>
          <a:p>
            <a:pPr marL="36576" indent="0">
              <a:buNone/>
            </a:pPr>
            <a:r>
              <a:rPr lang="en-IN" sz="3600" dirty="0"/>
              <a:t>class </a:t>
            </a:r>
            <a:r>
              <a:rPr lang="en-IN" sz="3600" dirty="0" err="1"/>
              <a:t>ShowRoom</a:t>
            </a:r>
            <a:r>
              <a:rPr lang="en-IN" sz="3600" dirty="0"/>
              <a:t> : private Organization </a:t>
            </a:r>
            <a:endParaRPr lang="en-IN" sz="3600" dirty="0" smtClean="0"/>
          </a:p>
          <a:p>
            <a:pPr marL="36576" indent="0">
              <a:buNone/>
            </a:pPr>
            <a:r>
              <a:rPr lang="en-IN" sz="4000" dirty="0" smtClean="0"/>
              <a:t>  </a:t>
            </a:r>
            <a:r>
              <a:rPr lang="en-IN" sz="4000" dirty="0"/>
              <a:t>{   char Address[20];   </a:t>
            </a:r>
            <a:r>
              <a:rPr lang="en-IN" sz="4000" dirty="0" smtClean="0"/>
              <a:t> </a:t>
            </a:r>
          </a:p>
          <a:p>
            <a:pPr marL="36576" indent="0">
              <a:buNone/>
            </a:pPr>
            <a:r>
              <a:rPr lang="en-IN" sz="4000" dirty="0"/>
              <a:t> </a:t>
            </a:r>
            <a:r>
              <a:rPr lang="en-IN" sz="4000" dirty="0" smtClean="0"/>
              <a:t>    float </a:t>
            </a:r>
            <a:r>
              <a:rPr lang="en-IN" sz="4000" dirty="0"/>
              <a:t>Area;   </a:t>
            </a:r>
            <a:endParaRPr lang="en-IN" sz="4000" dirty="0" smtClean="0"/>
          </a:p>
          <a:p>
            <a:pPr marL="36576" indent="0">
              <a:buNone/>
            </a:pPr>
            <a:r>
              <a:rPr lang="en-IN" sz="4000" dirty="0"/>
              <a:t> </a:t>
            </a:r>
            <a:r>
              <a:rPr lang="en-IN" sz="4000" dirty="0" smtClean="0"/>
              <a:t>    </a:t>
            </a:r>
            <a:r>
              <a:rPr lang="en-IN" sz="4000" dirty="0"/>
              <a:t>double Sale</a:t>
            </a:r>
            <a:r>
              <a:rPr lang="en-IN" sz="4000" dirty="0" smtClean="0"/>
              <a:t>;</a:t>
            </a:r>
          </a:p>
          <a:p>
            <a:pPr marL="36576" indent="0">
              <a:buNone/>
            </a:pPr>
            <a:r>
              <a:rPr lang="en-IN" sz="4000" dirty="0"/>
              <a:t> </a:t>
            </a:r>
            <a:r>
              <a:rPr lang="en-IN" sz="4000" dirty="0" smtClean="0"/>
              <a:t>     </a:t>
            </a:r>
            <a:r>
              <a:rPr lang="en-IN" sz="4000" dirty="0"/>
              <a:t>public:  </a:t>
            </a:r>
            <a:endParaRPr lang="en-IN" sz="4000" dirty="0" smtClean="0"/>
          </a:p>
          <a:p>
            <a:pPr marL="36576" indent="0">
              <a:buNone/>
            </a:pPr>
            <a:r>
              <a:rPr lang="en-IN" sz="4000" dirty="0"/>
              <a:t> </a:t>
            </a:r>
            <a:r>
              <a:rPr lang="en-IN" sz="4000" dirty="0" smtClean="0"/>
              <a:t>     </a:t>
            </a:r>
            <a:r>
              <a:rPr lang="en-IN" sz="4000" dirty="0" err="1"/>
              <a:t>ShowRoom</a:t>
            </a:r>
            <a:r>
              <a:rPr lang="en-IN" sz="4000" dirty="0"/>
              <a:t>( );  </a:t>
            </a:r>
            <a:endParaRPr lang="en-IN" sz="4000" dirty="0" smtClean="0"/>
          </a:p>
          <a:p>
            <a:pPr marL="36576" indent="0">
              <a:buNone/>
            </a:pPr>
            <a:r>
              <a:rPr lang="en-IN" sz="4000" dirty="0"/>
              <a:t> </a:t>
            </a:r>
            <a:r>
              <a:rPr lang="en-IN" sz="4000" dirty="0" smtClean="0"/>
              <a:t>     </a:t>
            </a:r>
            <a:r>
              <a:rPr lang="en-IN" sz="4000" dirty="0"/>
              <a:t>void Input( );    </a:t>
            </a:r>
            <a:endParaRPr lang="en-IN" sz="4000" dirty="0" smtClean="0"/>
          </a:p>
          <a:p>
            <a:pPr marL="36576" indent="0">
              <a:buNone/>
            </a:pPr>
            <a:r>
              <a:rPr lang="en-IN" sz="4000" dirty="0"/>
              <a:t> </a:t>
            </a:r>
            <a:r>
              <a:rPr lang="en-IN" sz="4000" dirty="0" smtClean="0"/>
              <a:t>  void </a:t>
            </a:r>
            <a:r>
              <a:rPr lang="en-IN" sz="4000" dirty="0"/>
              <a:t>Show( );   };   </a:t>
            </a:r>
          </a:p>
        </p:txBody>
      </p:sp>
    </p:spTree>
    <p:extLst>
      <p:ext uri="{BB962C8B-B14F-4D97-AF65-F5344CB8AC3E}">
        <p14:creationId xmlns:p14="http://schemas.microsoft.com/office/powerpoint/2010/main" val="34623634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6" y="152400"/>
            <a:ext cx="8763000" cy="4525963"/>
          </a:xfrm>
        </p:spPr>
        <p:txBody>
          <a:bodyPr>
            <a:noAutofit/>
          </a:bodyPr>
          <a:lstStyle/>
          <a:p>
            <a:pPr marL="36576" indent="0">
              <a:buNone/>
            </a:pPr>
            <a:r>
              <a:rPr lang="en-IN" sz="2800" dirty="0" smtClean="0"/>
              <a:t>1. Name </a:t>
            </a:r>
            <a:r>
              <a:rPr lang="en-IN" sz="2800" dirty="0"/>
              <a:t>the type of inheritance illustrated in the above C++ code. </a:t>
            </a:r>
            <a:endParaRPr lang="en-IN" sz="2800" dirty="0" smtClean="0"/>
          </a:p>
          <a:p>
            <a:pPr marL="36576" indent="0">
              <a:buNone/>
            </a:pPr>
            <a:endParaRPr lang="en-IN" sz="2800" dirty="0" smtClean="0"/>
          </a:p>
          <a:p>
            <a:pPr marL="36576" indent="0">
              <a:buNone/>
            </a:pPr>
            <a:r>
              <a:rPr lang="en-IN" sz="2800" dirty="0" smtClean="0"/>
              <a:t>2. Name the order in which the constructors are called when object of showroom is created</a:t>
            </a:r>
          </a:p>
          <a:p>
            <a:pPr marL="36576" indent="0">
              <a:buNone/>
            </a:pPr>
            <a:endParaRPr lang="en-IN" sz="2800" dirty="0" smtClean="0"/>
          </a:p>
          <a:p>
            <a:pPr marL="36576" indent="0">
              <a:buNone/>
            </a:pPr>
            <a:r>
              <a:rPr lang="en-IN" sz="2800" dirty="0" smtClean="0"/>
              <a:t>3. Name the order </a:t>
            </a:r>
            <a:r>
              <a:rPr lang="en-IN" sz="2800" dirty="0"/>
              <a:t>in which the </a:t>
            </a:r>
            <a:r>
              <a:rPr lang="en-IN" sz="2800" dirty="0" smtClean="0"/>
              <a:t>destructors </a:t>
            </a:r>
            <a:r>
              <a:rPr lang="en-IN" sz="2800" dirty="0"/>
              <a:t>are </a:t>
            </a:r>
            <a:r>
              <a:rPr lang="en-IN" sz="2800" dirty="0" smtClean="0"/>
              <a:t>called</a:t>
            </a:r>
            <a:r>
              <a:rPr lang="en-IN" sz="2800" dirty="0"/>
              <a:t> </a:t>
            </a:r>
            <a:r>
              <a:rPr lang="en-IN" sz="2800" dirty="0" smtClean="0"/>
              <a:t>when objects of work area is created</a:t>
            </a:r>
          </a:p>
        </p:txBody>
      </p:sp>
    </p:spTree>
    <p:extLst>
      <p:ext uri="{BB962C8B-B14F-4D97-AF65-F5344CB8AC3E}">
        <p14:creationId xmlns:p14="http://schemas.microsoft.com/office/powerpoint/2010/main" val="305354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6" y="152400"/>
            <a:ext cx="9362704" cy="4525963"/>
          </a:xfrm>
        </p:spPr>
        <p:txBody>
          <a:bodyPr>
            <a:noAutofit/>
          </a:bodyPr>
          <a:lstStyle/>
          <a:p>
            <a:pPr marL="36576" indent="0">
              <a:buNone/>
            </a:pPr>
            <a:r>
              <a:rPr lang="en-IN" sz="2800" dirty="0" smtClean="0"/>
              <a:t>4. Write the name of data members, which are accessible from member function of class </a:t>
            </a:r>
            <a:r>
              <a:rPr lang="en-IN" sz="2800" dirty="0" err="1" smtClean="0"/>
              <a:t>ShowRoom</a:t>
            </a:r>
            <a:r>
              <a:rPr lang="en-IN" sz="2800" dirty="0" smtClean="0"/>
              <a:t>.  </a:t>
            </a:r>
          </a:p>
          <a:p>
            <a:pPr marL="36576" indent="0">
              <a:buNone/>
            </a:pPr>
            <a:endParaRPr lang="en-IN" sz="2800" dirty="0" smtClean="0"/>
          </a:p>
          <a:p>
            <a:pPr marL="36576" indent="0">
              <a:buNone/>
            </a:pPr>
            <a:r>
              <a:rPr lang="en-IN" sz="2800" dirty="0" smtClean="0"/>
              <a:t>5.  </a:t>
            </a:r>
            <a:r>
              <a:rPr lang="en-IN" sz="2800" dirty="0"/>
              <a:t>Write the name of all the member function, which are accessible from objects belonging to class </a:t>
            </a:r>
            <a:r>
              <a:rPr lang="en-IN" sz="2800" dirty="0" err="1"/>
              <a:t>WorkArea</a:t>
            </a:r>
            <a:r>
              <a:rPr lang="en-IN" sz="2800" dirty="0"/>
              <a:t>.  </a:t>
            </a:r>
          </a:p>
          <a:p>
            <a:pPr marL="36576" indent="0">
              <a:buNone/>
            </a:pPr>
            <a:endParaRPr lang="en-IN" sz="2800" dirty="0" smtClean="0"/>
          </a:p>
          <a:p>
            <a:pPr marL="36576" indent="0">
              <a:buNone/>
            </a:pPr>
            <a:r>
              <a:rPr lang="en-IN" sz="2800" dirty="0" smtClean="0"/>
              <a:t>6.  Write </a:t>
            </a:r>
            <a:r>
              <a:rPr lang="en-IN" sz="2800" dirty="0"/>
              <a:t>the name of data members, which are accessible from </a:t>
            </a:r>
            <a:r>
              <a:rPr lang="en-IN" sz="2800" dirty="0" smtClean="0"/>
              <a:t>the objects of </a:t>
            </a:r>
            <a:r>
              <a:rPr lang="en-IN" sz="2800" dirty="0"/>
              <a:t>class </a:t>
            </a:r>
            <a:r>
              <a:rPr lang="en-IN" sz="2800" dirty="0" err="1"/>
              <a:t>ShowRoom</a:t>
            </a:r>
            <a:r>
              <a:rPr lang="en-IN" sz="2800" dirty="0"/>
              <a:t>. </a:t>
            </a:r>
            <a:endParaRPr lang="en-IN" sz="2800" dirty="0" smtClean="0"/>
          </a:p>
          <a:p>
            <a:pPr marL="36576" indent="0">
              <a:buNone/>
            </a:pPr>
            <a:r>
              <a:rPr lang="en-IN" sz="2800" dirty="0" smtClean="0"/>
              <a:t> </a:t>
            </a:r>
            <a:endParaRPr lang="en-IN" sz="2800" dirty="0"/>
          </a:p>
          <a:p>
            <a:pPr marL="36576" indent="0">
              <a:buNone/>
            </a:pPr>
            <a:r>
              <a:rPr lang="en-IN" sz="2800" dirty="0" smtClean="0"/>
              <a:t>7.  How </a:t>
            </a:r>
            <a:r>
              <a:rPr lang="en-IN" sz="2800" dirty="0"/>
              <a:t>many bytes will be required by an object of class </a:t>
            </a:r>
            <a:r>
              <a:rPr lang="en-IN" sz="2800" dirty="0" smtClean="0"/>
              <a:t>a) Work Area 			b) </a:t>
            </a:r>
            <a:r>
              <a:rPr lang="en-IN" sz="2800" dirty="0" err="1" smtClean="0"/>
              <a:t>ShowRoom</a:t>
            </a:r>
            <a:r>
              <a:rPr lang="en-IN" sz="2800" dirty="0"/>
              <a:t>? </a:t>
            </a:r>
          </a:p>
        </p:txBody>
      </p:sp>
    </p:spTree>
    <p:extLst>
      <p:ext uri="{BB962C8B-B14F-4D97-AF65-F5344CB8AC3E}">
        <p14:creationId xmlns:p14="http://schemas.microsoft.com/office/powerpoint/2010/main" val="42011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 y="152400"/>
            <a:ext cx="7924800" cy="1143000"/>
          </a:xfrm>
        </p:spPr>
        <p:txBody>
          <a:bodyPr/>
          <a:lstStyle/>
          <a:p>
            <a:r>
              <a:rPr lang="en-US" dirty="0" smtClean="0"/>
              <a:t>NEED FOR INHERITANCE</a:t>
            </a:r>
            <a:endParaRPr lang="en-IN" dirty="0"/>
          </a:p>
        </p:txBody>
      </p:sp>
      <p:sp>
        <p:nvSpPr>
          <p:cNvPr id="3" name="Content Placeholder 2"/>
          <p:cNvSpPr>
            <a:spLocks noGrp="1"/>
          </p:cNvSpPr>
          <p:nvPr>
            <p:ph idx="1"/>
          </p:nvPr>
        </p:nvSpPr>
        <p:spPr>
          <a:xfrm>
            <a:off x="152400" y="1371600"/>
            <a:ext cx="8839200" cy="4800600"/>
          </a:xfrm>
        </p:spPr>
        <p:txBody>
          <a:bodyPr>
            <a:normAutofit/>
          </a:bodyPr>
          <a:lstStyle/>
          <a:p>
            <a:r>
              <a:rPr lang="en-US" sz="4000" b="1" dirty="0" smtClean="0"/>
              <a:t>Represents real world relationships.</a:t>
            </a:r>
          </a:p>
          <a:p>
            <a:pPr marL="36576" indent="0">
              <a:buNone/>
            </a:pPr>
            <a:endParaRPr lang="en-US" sz="4000" b="1" dirty="0" smtClean="0"/>
          </a:p>
          <a:p>
            <a:r>
              <a:rPr lang="en-US" sz="4000" b="1" dirty="0" smtClean="0"/>
              <a:t>Provides reusability of the code.</a:t>
            </a:r>
          </a:p>
          <a:p>
            <a:endParaRPr lang="en-US" sz="4000" b="1" dirty="0" smtClean="0"/>
          </a:p>
          <a:p>
            <a:r>
              <a:rPr lang="en-US" sz="4000" b="1" dirty="0" smtClean="0"/>
              <a:t>Supports transitive nature</a:t>
            </a:r>
            <a:endParaRPr lang="en-IN" sz="4000" b="1" dirty="0"/>
          </a:p>
        </p:txBody>
      </p:sp>
    </p:spTree>
    <p:extLst>
      <p:ext uri="{BB962C8B-B14F-4D97-AF65-F5344CB8AC3E}">
        <p14:creationId xmlns:p14="http://schemas.microsoft.com/office/powerpoint/2010/main" val="40992561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8077200" cy="762000"/>
          </a:xfrm>
        </p:spPr>
        <p:txBody>
          <a:bodyPr>
            <a:normAutofit fontScale="90000"/>
          </a:bodyPr>
          <a:lstStyle/>
          <a:p>
            <a:pPr marL="182880" indent="0" algn="ctr">
              <a:buNone/>
            </a:pPr>
            <a:r>
              <a:rPr lang="en-US" sz="3600" u="sng" dirty="0" smtClean="0">
                <a:solidFill>
                  <a:schemeClr val="tx1"/>
                </a:solidFill>
              </a:rPr>
              <a:t>CONSTRUCTOR IN INHERITANCE</a:t>
            </a:r>
            <a:r>
              <a:rPr lang="en-US" sz="3600" dirty="0">
                <a:solidFill>
                  <a:schemeClr val="tx1"/>
                </a:solidFill>
              </a:rPr>
              <a:t/>
            </a:r>
            <a:br>
              <a:rPr lang="en-US" sz="3600" dirty="0">
                <a:solidFill>
                  <a:schemeClr val="tx1"/>
                </a:solidFill>
              </a:rPr>
            </a:br>
            <a:r>
              <a:rPr lang="en-US" sz="2000" b="1" dirty="0" smtClean="0"/>
              <a:t> </a:t>
            </a:r>
            <a:endParaRPr lang="en-US" sz="2000" b="1" dirty="0"/>
          </a:p>
        </p:txBody>
      </p:sp>
      <p:sp>
        <p:nvSpPr>
          <p:cNvPr id="4" name="Subtitle 3"/>
          <p:cNvSpPr>
            <a:spLocks noGrp="1"/>
          </p:cNvSpPr>
          <p:nvPr>
            <p:ph type="subTitle" idx="1"/>
          </p:nvPr>
        </p:nvSpPr>
        <p:spPr>
          <a:xfrm>
            <a:off x="152400" y="1676400"/>
            <a:ext cx="8839200" cy="5562600"/>
          </a:xfrm>
        </p:spPr>
        <p:txBody>
          <a:bodyPr>
            <a:normAutofit/>
          </a:bodyPr>
          <a:lstStyle/>
          <a:p>
            <a:pPr marL="342900" indent="-342900" algn="l">
              <a:buFont typeface="Arial" pitchFamily="34" charset="0"/>
              <a:buChar char="•"/>
            </a:pPr>
            <a:r>
              <a:rPr lang="en-US" sz="2400" b="1" dirty="0"/>
              <a:t>A</a:t>
            </a:r>
            <a:r>
              <a:rPr lang="en-US" sz="2400" b="1" dirty="0" smtClean="0">
                <a:solidFill>
                  <a:schemeClr val="tx1"/>
                </a:solidFill>
              </a:rPr>
              <a:t>s long as no base class constructor takes any arguments, the derived class need not have a constructor function.</a:t>
            </a:r>
          </a:p>
          <a:p>
            <a:pPr marL="342900" indent="-342900" algn="l">
              <a:buFont typeface="Arial" pitchFamily="34" charset="0"/>
              <a:buChar char="•"/>
            </a:pPr>
            <a:r>
              <a:rPr lang="en-US" sz="2400" b="1" dirty="0" smtClean="0">
                <a:solidFill>
                  <a:schemeClr val="tx1"/>
                </a:solidFill>
              </a:rPr>
              <a:t>If any base class contains a constructor with more than one arguments, then it is mandatory for the derived class have a constructor and pass the arguments to the base class constructor..</a:t>
            </a:r>
          </a:p>
          <a:p>
            <a:pPr marL="342900" indent="-342900" algn="l">
              <a:buFont typeface="Arial" pitchFamily="34" charset="0"/>
              <a:buChar char="•"/>
            </a:pPr>
            <a:r>
              <a:rPr lang="en-US" sz="2400" b="1" dirty="0" smtClean="0">
                <a:solidFill>
                  <a:schemeClr val="tx1"/>
                </a:solidFill>
              </a:rPr>
              <a:t>The derived class to pass arguments to the base constructor.</a:t>
            </a:r>
          </a:p>
          <a:p>
            <a:pPr marL="342900" indent="-342900" algn="l">
              <a:buFont typeface="Arial" pitchFamily="34" charset="0"/>
              <a:buChar char="•"/>
            </a:pPr>
            <a:r>
              <a:rPr lang="en-US" sz="2400" b="1" dirty="0" smtClean="0">
                <a:solidFill>
                  <a:schemeClr val="tx1"/>
                </a:solidFill>
              </a:rPr>
              <a:t>When the derived &amp; base class have constructor, the base class constructor is executed first and then the derived class constructor executed.</a:t>
            </a:r>
          </a:p>
          <a:p>
            <a:pPr marL="342900" indent="-342900" algn="l">
              <a:buFont typeface="Arial" pitchFamily="34" charset="0"/>
              <a:buChar char="•"/>
            </a:pPr>
            <a:endParaRPr lang="en-US" sz="2400" b="1" dirty="0" smtClean="0">
              <a:solidFill>
                <a:schemeClr val="tx1"/>
              </a:solidFill>
            </a:endParaRPr>
          </a:p>
          <a:p>
            <a:pPr marL="342900" indent="-342900" algn="l">
              <a:buFont typeface="Arial" pitchFamily="34" charset="0"/>
              <a:buChar char="•"/>
            </a:pPr>
            <a:endParaRPr lang="en-US" sz="2400" b="1" dirty="0" smtClean="0">
              <a:solidFill>
                <a:schemeClr val="tx1"/>
              </a:solidFill>
            </a:endParaRPr>
          </a:p>
          <a:p>
            <a:pPr marL="342900" indent="-342900" algn="l">
              <a:buFont typeface="Arial" pitchFamily="34" charset="0"/>
              <a:buChar char="•"/>
            </a:pPr>
            <a:endParaRPr lang="en-US" sz="2400" b="1" dirty="0" smtClean="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35979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p:cTn id="19"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p:cTn id="26"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1066800"/>
            <a:ext cx="8610600" cy="7086600"/>
          </a:xfrm>
        </p:spPr>
        <p:txBody>
          <a:bodyPr>
            <a:normAutofit/>
          </a:bodyPr>
          <a:lstStyle/>
          <a:p>
            <a:pPr marL="342900" indent="-342900" algn="l">
              <a:buFont typeface="Arial" pitchFamily="34" charset="0"/>
              <a:buChar char="•"/>
            </a:pPr>
            <a:r>
              <a:rPr lang="en-US" sz="2800" b="1" dirty="0"/>
              <a:t>T</a:t>
            </a:r>
            <a:r>
              <a:rPr lang="en-US" sz="2800" b="1" dirty="0" smtClean="0">
                <a:solidFill>
                  <a:schemeClr val="tx1"/>
                </a:solidFill>
              </a:rPr>
              <a:t>he derived class takes the responsibility of supplying initial values  to its base classes, we supply the initial values that are required by all the classes together, when a derived class object is declared.</a:t>
            </a:r>
          </a:p>
          <a:p>
            <a:pPr marL="342900" indent="-342900" algn="l">
              <a:buFont typeface="Arial" pitchFamily="34" charset="0"/>
              <a:buChar char="•"/>
            </a:pPr>
            <a:r>
              <a:rPr lang="en-US" sz="2800" b="1" dirty="0" smtClean="0">
                <a:solidFill>
                  <a:schemeClr val="tx1"/>
                </a:solidFill>
              </a:rPr>
              <a:t>The constructor of the derived class receives the entire list of values as its arguments and passes then on to the base class constructors in the order in which they are declared in the derived class.</a:t>
            </a:r>
          </a:p>
          <a:p>
            <a:pPr marL="342900" indent="-342900" algn="l">
              <a:buFont typeface="Arial" pitchFamily="34" charset="0"/>
              <a:buChar char="•"/>
            </a:pPr>
            <a:r>
              <a:rPr lang="en-US" sz="2800" b="1" dirty="0" smtClean="0">
                <a:solidFill>
                  <a:schemeClr val="tx1"/>
                </a:solidFill>
              </a:rPr>
              <a:t>The base class constructors are called and executed before the statements in the body of the derived constructor.</a:t>
            </a:r>
          </a:p>
          <a:p>
            <a:pPr marL="342900" indent="-342900" algn="l">
              <a:buFont typeface="Arial" pitchFamily="34" charset="0"/>
              <a:buChar char="•"/>
            </a:pPr>
            <a:endParaRPr lang="en-US" sz="2800" b="1" dirty="0" smtClean="0">
              <a:solidFill>
                <a:schemeClr val="tx1"/>
              </a:solidFill>
            </a:endParaRPr>
          </a:p>
          <a:p>
            <a:pPr marL="342900" indent="-342900" algn="l">
              <a:buFont typeface="Arial" pitchFamily="34" charset="0"/>
              <a:buChar char="•"/>
            </a:pPr>
            <a:endParaRPr lang="en-US" sz="2800" b="1" dirty="0" smtClean="0">
              <a:solidFill>
                <a:schemeClr val="tx1"/>
              </a:solidFill>
            </a:endParaRPr>
          </a:p>
          <a:p>
            <a:pPr marL="342900" indent="-342900" algn="l">
              <a:buFont typeface="Arial" pitchFamily="34" charset="0"/>
              <a:buChar char="•"/>
            </a:pPr>
            <a:endParaRPr lang="en-US" sz="2800" b="1" dirty="0" smtClean="0">
              <a:solidFill>
                <a:schemeClr val="tx1"/>
              </a:solidFill>
            </a:endParaRPr>
          </a:p>
          <a:p>
            <a:pPr algn="l"/>
            <a:endParaRPr lang="en-US" sz="2400" dirty="0">
              <a:solidFill>
                <a:schemeClr val="tx1"/>
              </a:solidFill>
            </a:endParaRPr>
          </a:p>
        </p:txBody>
      </p:sp>
    </p:spTree>
    <p:extLst>
      <p:ext uri="{BB962C8B-B14F-4D97-AF65-F5344CB8AC3E}">
        <p14:creationId xmlns:p14="http://schemas.microsoft.com/office/powerpoint/2010/main" val="45523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u="sng" dirty="0" smtClean="0"/>
              <a:t>Initialization List in Constructor</a:t>
            </a:r>
            <a:endParaRPr lang="en-US" sz="3200" u="sng" dirty="0"/>
          </a:p>
        </p:txBody>
      </p:sp>
      <p:sp>
        <p:nvSpPr>
          <p:cNvPr id="3" name="Content Placeholder 2"/>
          <p:cNvSpPr>
            <a:spLocks noGrp="1"/>
          </p:cNvSpPr>
          <p:nvPr>
            <p:ph idx="1"/>
          </p:nvPr>
        </p:nvSpPr>
        <p:spPr>
          <a:xfrm>
            <a:off x="457200" y="838200"/>
            <a:ext cx="8229600" cy="5715000"/>
          </a:xfrm>
        </p:spPr>
        <p:txBody>
          <a:bodyPr/>
          <a:lstStyle/>
          <a:p>
            <a:r>
              <a:rPr lang="en-US" sz="2400" dirty="0" smtClean="0"/>
              <a:t>C++ supports another method of initializing the class objects. This method uses what is known as initialization list in the constructor.</a:t>
            </a:r>
          </a:p>
          <a:p>
            <a:pPr marL="0" indent="0">
              <a:buNone/>
            </a:pPr>
            <a:r>
              <a:rPr lang="en-US" sz="2000" b="1" u="sng" dirty="0" smtClean="0"/>
              <a:t>Syntax</a:t>
            </a:r>
          </a:p>
          <a:p>
            <a:pPr marL="400050" lvl="1" indent="0">
              <a:buNone/>
            </a:pPr>
            <a:r>
              <a:rPr lang="en-US" sz="2400" b="1" dirty="0" smtClean="0"/>
              <a:t>Constructor (arg_list) :  initialization-section</a:t>
            </a:r>
          </a:p>
          <a:p>
            <a:pPr marL="400050" lvl="1" indent="0">
              <a:buNone/>
            </a:pPr>
            <a:r>
              <a:rPr lang="en-US" sz="2400" b="1" dirty="0" smtClean="0"/>
              <a:t>{</a:t>
            </a:r>
          </a:p>
          <a:p>
            <a:pPr marL="400050" lvl="1" indent="0">
              <a:buNone/>
            </a:pPr>
            <a:r>
              <a:rPr lang="en-US" sz="2400" b="1" dirty="0" smtClean="0"/>
              <a:t>  assignment section</a:t>
            </a:r>
            <a:endParaRPr lang="en-US" sz="2400" b="1" dirty="0"/>
          </a:p>
          <a:p>
            <a:pPr marL="400050" lvl="1" indent="0">
              <a:buNone/>
            </a:pPr>
            <a:r>
              <a:rPr lang="en-US" sz="2400" b="1" dirty="0" smtClean="0"/>
              <a:t>}</a:t>
            </a:r>
          </a:p>
          <a:p>
            <a:pPr marL="0" indent="0">
              <a:buNone/>
            </a:pPr>
            <a:r>
              <a:rPr lang="en-US" sz="2400" dirty="0" smtClean="0"/>
              <a:t>The body of the constructor is used to assign initial values to its members.</a:t>
            </a:r>
          </a:p>
          <a:p>
            <a:pPr marL="0" indent="0">
              <a:buNone/>
            </a:pPr>
            <a:r>
              <a:rPr lang="en-US" sz="2400" dirty="0" smtClean="0"/>
              <a:t>The initialization –section used to provide initial values to the base constructor and also to derived constructor separated by commas.</a:t>
            </a:r>
          </a:p>
        </p:txBody>
      </p:sp>
    </p:spTree>
    <p:extLst>
      <p:ext uri="{BB962C8B-B14F-4D97-AF65-F5344CB8AC3E}">
        <p14:creationId xmlns:p14="http://schemas.microsoft.com/office/powerpoint/2010/main" val="22618979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85800"/>
          </a:xfrm>
        </p:spPr>
        <p:txBody>
          <a:bodyPr>
            <a:normAutofit/>
          </a:bodyPr>
          <a:lstStyle/>
          <a:p>
            <a:pPr marL="0" indent="0" algn="l">
              <a:buNone/>
            </a:pPr>
            <a:r>
              <a:rPr lang="en-US" sz="3200" u="sng" dirty="0" smtClean="0"/>
              <a:t>Example</a:t>
            </a:r>
            <a:endParaRPr lang="en-US" sz="3200" u="sng" dirty="0"/>
          </a:p>
        </p:txBody>
      </p:sp>
      <p:sp>
        <p:nvSpPr>
          <p:cNvPr id="3" name="Content Placeholder 2"/>
          <p:cNvSpPr>
            <a:spLocks noGrp="1"/>
          </p:cNvSpPr>
          <p:nvPr>
            <p:ph idx="1"/>
          </p:nvPr>
        </p:nvSpPr>
        <p:spPr>
          <a:xfrm>
            <a:off x="0" y="990600"/>
            <a:ext cx="9144000" cy="5562600"/>
          </a:xfrm>
        </p:spPr>
        <p:txBody>
          <a:bodyPr>
            <a:normAutofit/>
          </a:bodyPr>
          <a:lstStyle/>
          <a:p>
            <a:endParaRPr lang="en-US" sz="2400" dirty="0" smtClean="0">
              <a:sym typeface="Wingdings" pitchFamily="2" charset="2"/>
            </a:endParaRPr>
          </a:p>
          <a:p>
            <a:r>
              <a:rPr lang="en-US" sz="2400" dirty="0" smtClean="0">
                <a:sym typeface="Wingdings" pitchFamily="2" charset="2"/>
              </a:rPr>
              <a:t>Inheritance with constructor </a:t>
            </a:r>
            <a:r>
              <a:rPr lang="en-US" sz="2400" dirty="0" smtClean="0">
                <a:solidFill>
                  <a:srgbClr val="FF0000"/>
                </a:solidFill>
                <a:sym typeface="Wingdings" pitchFamily="2" charset="2"/>
                <a:hlinkClick r:id="rId2" action="ppaction://hlinkfile"/>
              </a:rPr>
              <a:t> </a:t>
            </a:r>
            <a:r>
              <a:rPr lang="en-US" sz="2400" dirty="0">
                <a:solidFill>
                  <a:srgbClr val="FF0000"/>
                </a:solidFill>
                <a:hlinkClick r:id="rId2" action="ppaction://hlinkfile"/>
              </a:rPr>
              <a:t>(</a:t>
            </a:r>
            <a:r>
              <a:rPr lang="en-US" sz="2400" dirty="0" smtClean="0">
                <a:solidFill>
                  <a:srgbClr val="FF0000"/>
                </a:solidFill>
                <a:hlinkClick r:id="rId2" action="ppaction://hlinkfile"/>
              </a:rPr>
              <a:t>INH_025.cpp</a:t>
            </a:r>
            <a:r>
              <a:rPr lang="en-US" sz="2400" dirty="0">
                <a:solidFill>
                  <a:srgbClr val="FF0000"/>
                </a:solidFill>
                <a:hlinkClick r:id="rId2" action="ppaction://hlinkfile"/>
              </a:rPr>
              <a:t>)</a:t>
            </a:r>
            <a:r>
              <a:rPr lang="en-US" sz="2400" dirty="0">
                <a:solidFill>
                  <a:srgbClr val="FF0000"/>
                </a:solidFill>
              </a:rPr>
              <a:t> </a:t>
            </a:r>
            <a:endParaRPr lang="en-US" sz="2400" dirty="0" smtClean="0">
              <a:solidFill>
                <a:srgbClr val="FF0000"/>
              </a:solidFill>
            </a:endParaRPr>
          </a:p>
          <a:p>
            <a:endParaRPr lang="en-US" sz="2400" dirty="0">
              <a:solidFill>
                <a:srgbClr val="FF0000"/>
              </a:solidFill>
            </a:endParaRPr>
          </a:p>
          <a:p>
            <a:endParaRPr lang="en-US" sz="2400" dirty="0" smtClean="0">
              <a:sym typeface="Wingdings" pitchFamily="2" charset="2"/>
            </a:endParaRPr>
          </a:p>
          <a:p>
            <a:r>
              <a:rPr lang="en-US" sz="2400" dirty="0" smtClean="0">
                <a:sym typeface="Wingdings" pitchFamily="2" charset="2"/>
              </a:rPr>
              <a:t>Inheritance </a:t>
            </a:r>
            <a:r>
              <a:rPr lang="en-US" sz="2400" dirty="0">
                <a:sym typeface="Wingdings" pitchFamily="2" charset="2"/>
              </a:rPr>
              <a:t>with </a:t>
            </a:r>
            <a:r>
              <a:rPr lang="en-US" sz="2400" dirty="0" smtClean="0">
                <a:sym typeface="Wingdings" pitchFamily="2" charset="2"/>
              </a:rPr>
              <a:t>destructor   </a:t>
            </a:r>
            <a:r>
              <a:rPr lang="en-US" sz="2400" dirty="0">
                <a:sym typeface="Wingdings" pitchFamily="2" charset="2"/>
              </a:rPr>
              <a:t></a:t>
            </a:r>
            <a:r>
              <a:rPr lang="en-US" sz="2400" dirty="0">
                <a:solidFill>
                  <a:srgbClr val="FF0000"/>
                </a:solidFill>
                <a:sym typeface="Wingdings" pitchFamily="2" charset="2"/>
              </a:rPr>
              <a:t> </a:t>
            </a:r>
            <a:r>
              <a:rPr lang="en-US" sz="2400" dirty="0">
                <a:solidFill>
                  <a:srgbClr val="FF0000"/>
                </a:solidFill>
                <a:hlinkClick r:id="rId3" action="ppaction://hlinkfile"/>
              </a:rPr>
              <a:t>(</a:t>
            </a:r>
            <a:r>
              <a:rPr lang="en-US" sz="2400" dirty="0" smtClean="0">
                <a:solidFill>
                  <a:srgbClr val="FF0000"/>
                </a:solidFill>
                <a:hlinkClick r:id="rId3" action="ppaction://hlinkfile"/>
              </a:rPr>
              <a:t>INH_026.cpp</a:t>
            </a:r>
            <a:r>
              <a:rPr lang="en-US" sz="2400" dirty="0">
                <a:solidFill>
                  <a:srgbClr val="FF0000"/>
                </a:solidFill>
                <a:hlinkClick r:id="rId3" action="ppaction://hlinkfile"/>
              </a:rPr>
              <a:t>) </a:t>
            </a:r>
            <a:endParaRPr lang="en-US" sz="2400" dirty="0">
              <a:solidFill>
                <a:srgbClr val="FF0000"/>
              </a:solidFill>
            </a:endParaRPr>
          </a:p>
          <a:p>
            <a:pPr marL="45720" indent="0">
              <a:buNone/>
            </a:pPr>
            <a:endParaRPr lang="en-US" sz="2400" dirty="0" smtClean="0">
              <a:sym typeface="Wingdings" pitchFamily="2" charset="2"/>
            </a:endParaRPr>
          </a:p>
          <a:p>
            <a:endParaRPr lang="en-US" sz="2400" dirty="0" smtClean="0">
              <a:sym typeface="Wingdings" pitchFamily="2" charset="2"/>
            </a:endParaRPr>
          </a:p>
          <a:p>
            <a:r>
              <a:rPr lang="en-US" sz="2400" dirty="0" smtClean="0">
                <a:sym typeface="Wingdings" pitchFamily="2" charset="2"/>
              </a:rPr>
              <a:t>Inheritance </a:t>
            </a:r>
            <a:r>
              <a:rPr lang="en-US" sz="2400" dirty="0">
                <a:sym typeface="Wingdings" pitchFamily="2" charset="2"/>
              </a:rPr>
              <a:t>with constructor </a:t>
            </a:r>
            <a:r>
              <a:rPr lang="en-US" sz="2400" dirty="0" smtClean="0">
                <a:sym typeface="Wingdings" pitchFamily="2" charset="2"/>
              </a:rPr>
              <a:t>&amp; destructor </a:t>
            </a:r>
            <a:r>
              <a:rPr lang="en-US" sz="2400" dirty="0" smtClean="0">
                <a:solidFill>
                  <a:srgbClr val="FF0000"/>
                </a:solidFill>
                <a:sym typeface="Wingdings" pitchFamily="2" charset="2"/>
              </a:rPr>
              <a:t>     </a:t>
            </a:r>
            <a:r>
              <a:rPr lang="en-US" sz="2400" dirty="0" smtClean="0">
                <a:solidFill>
                  <a:srgbClr val="FF0000"/>
                </a:solidFill>
                <a:hlinkClick r:id="rId4" action="ppaction://hlinkfile"/>
              </a:rPr>
              <a:t>(INH_027.cpp</a:t>
            </a:r>
            <a:r>
              <a:rPr lang="en-US" sz="2400" dirty="0">
                <a:solidFill>
                  <a:srgbClr val="FF0000"/>
                </a:solidFill>
                <a:hlinkClick r:id="rId4" action="ppaction://hlinkfile"/>
              </a:rPr>
              <a:t>) </a:t>
            </a:r>
            <a:endParaRPr lang="en-US" sz="2400" dirty="0">
              <a:solidFill>
                <a:srgbClr val="FF0000"/>
              </a:solidFill>
            </a:endParaRPr>
          </a:p>
          <a:p>
            <a:endParaRPr lang="en-US" sz="2400" dirty="0" smtClean="0">
              <a:sym typeface="Wingdings" pitchFamily="2" charset="2"/>
            </a:endParaRPr>
          </a:p>
          <a:p>
            <a:endParaRPr lang="en-US" sz="2400" dirty="0" smtClean="0">
              <a:sym typeface="Wingdings" pitchFamily="2" charset="2"/>
            </a:endParaRPr>
          </a:p>
          <a:p>
            <a:r>
              <a:rPr lang="en-US" sz="2400" dirty="0" smtClean="0">
                <a:sym typeface="Wingdings" pitchFamily="2" charset="2"/>
              </a:rPr>
              <a:t>Inheritance </a:t>
            </a:r>
            <a:r>
              <a:rPr lang="en-US" sz="2400" dirty="0">
                <a:sym typeface="Wingdings" pitchFamily="2" charset="2"/>
              </a:rPr>
              <a:t>with </a:t>
            </a:r>
            <a:r>
              <a:rPr lang="en-US" sz="2400" dirty="0" smtClean="0">
                <a:sym typeface="Wingdings" pitchFamily="2" charset="2"/>
              </a:rPr>
              <a:t>parameterized constructor </a:t>
            </a:r>
            <a:r>
              <a:rPr lang="en-US" sz="2400" dirty="0">
                <a:sym typeface="Wingdings" pitchFamily="2" charset="2"/>
              </a:rPr>
              <a:t></a:t>
            </a:r>
            <a:r>
              <a:rPr lang="en-US" sz="2400" dirty="0">
                <a:solidFill>
                  <a:srgbClr val="FF0000"/>
                </a:solidFill>
                <a:sym typeface="Wingdings" pitchFamily="2" charset="2"/>
              </a:rPr>
              <a:t> </a:t>
            </a:r>
            <a:r>
              <a:rPr lang="en-US" sz="2400" dirty="0" smtClean="0">
                <a:solidFill>
                  <a:srgbClr val="FF0000"/>
                </a:solidFill>
                <a:sym typeface="Wingdings" pitchFamily="2" charset="2"/>
              </a:rPr>
              <a:t> </a:t>
            </a:r>
            <a:r>
              <a:rPr lang="en-US" sz="2400" dirty="0" smtClean="0">
                <a:solidFill>
                  <a:srgbClr val="FF0000"/>
                </a:solidFill>
                <a:hlinkClick r:id="rId5" action="ppaction://hlinkfile"/>
              </a:rPr>
              <a:t>(INH_028.cpp)</a:t>
            </a:r>
            <a:endParaRPr lang="en-US" sz="2400" dirty="0"/>
          </a:p>
        </p:txBody>
      </p:sp>
    </p:spTree>
    <p:extLst>
      <p:ext uri="{BB962C8B-B14F-4D97-AF65-F5344CB8AC3E}">
        <p14:creationId xmlns:p14="http://schemas.microsoft.com/office/powerpoint/2010/main" val="2134956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wipe(down)">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circle(in)">
                                      <p:cBhvr>
                                        <p:cTn id="1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3"/>
          <p:cNvSpPr txBox="1">
            <a:spLocks/>
          </p:cNvSpPr>
          <p:nvPr/>
        </p:nvSpPr>
        <p:spPr>
          <a:xfrm>
            <a:off x="76200" y="152400"/>
            <a:ext cx="9067800" cy="6400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800" b="1" u="sng" dirty="0" smtClean="0">
                <a:solidFill>
                  <a:schemeClr val="tx1"/>
                </a:solidFill>
              </a:rPr>
              <a:t>Syntax of derived constructor:</a:t>
            </a:r>
          </a:p>
          <a:p>
            <a:pPr algn="l"/>
            <a:endParaRPr lang="en-US" sz="2800" b="1" u="sng" dirty="0">
              <a:solidFill>
                <a:schemeClr val="tx1"/>
              </a:solidFill>
            </a:endParaRPr>
          </a:p>
          <a:p>
            <a:pPr algn="l"/>
            <a:r>
              <a:rPr lang="en-US" sz="1600" b="1" dirty="0">
                <a:solidFill>
                  <a:schemeClr val="tx1"/>
                </a:solidFill>
              </a:rPr>
              <a:t> </a:t>
            </a:r>
            <a:r>
              <a:rPr lang="en-US" sz="2000" b="1" u="sng" dirty="0" smtClean="0">
                <a:solidFill>
                  <a:schemeClr val="tx1"/>
                </a:solidFill>
              </a:rPr>
              <a:t>Multiple Inheritance :</a:t>
            </a:r>
          </a:p>
          <a:p>
            <a:pPr algn="l"/>
            <a:endParaRPr lang="en-US" sz="2400" b="1" dirty="0" smtClean="0">
              <a:solidFill>
                <a:schemeClr val="tx1"/>
              </a:solidFill>
            </a:endParaRPr>
          </a:p>
          <a:p>
            <a:pPr algn="l"/>
            <a:r>
              <a:rPr lang="en-US" sz="2400" b="1" dirty="0" err="1" smtClean="0">
                <a:solidFill>
                  <a:schemeClr val="tx1"/>
                </a:solidFill>
              </a:rPr>
              <a:t>derived_class</a:t>
            </a:r>
            <a:r>
              <a:rPr lang="en-US" sz="2400" b="1" dirty="0" smtClean="0">
                <a:solidFill>
                  <a:schemeClr val="tx1"/>
                </a:solidFill>
              </a:rPr>
              <a:t>(</a:t>
            </a:r>
            <a:r>
              <a:rPr lang="en-US" sz="2400" b="1" dirty="0" err="1" smtClean="0">
                <a:solidFill>
                  <a:schemeClr val="tx1"/>
                </a:solidFill>
              </a:rPr>
              <a:t>int</a:t>
            </a:r>
            <a:r>
              <a:rPr lang="en-US" sz="2400" b="1" dirty="0" smtClean="0">
                <a:solidFill>
                  <a:schemeClr val="tx1"/>
                </a:solidFill>
              </a:rPr>
              <a:t> A1,int A2, </a:t>
            </a:r>
            <a:r>
              <a:rPr lang="en-US" sz="2400" b="1" dirty="0" err="1" smtClean="0">
                <a:solidFill>
                  <a:schemeClr val="tx1"/>
                </a:solidFill>
              </a:rPr>
              <a:t>int</a:t>
            </a:r>
            <a:r>
              <a:rPr lang="en-US" sz="2400" b="1" dirty="0" smtClean="0">
                <a:solidFill>
                  <a:schemeClr val="tx1"/>
                </a:solidFill>
              </a:rPr>
              <a:t> A3) : Base(A1)</a:t>
            </a:r>
          </a:p>
          <a:p>
            <a:pPr algn="l"/>
            <a:r>
              <a:rPr lang="en-US" sz="2400" b="1" dirty="0" smtClean="0">
                <a:solidFill>
                  <a:schemeClr val="tx1"/>
                </a:solidFill>
              </a:rPr>
              <a:t>{  ……. whose arguments are A2 &amp; A3 ???? }</a:t>
            </a:r>
          </a:p>
        </p:txBody>
      </p:sp>
    </p:spTree>
    <p:extLst>
      <p:ext uri="{BB962C8B-B14F-4D97-AF65-F5344CB8AC3E}">
        <p14:creationId xmlns:p14="http://schemas.microsoft.com/office/powerpoint/2010/main" val="32061588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534400" cy="5486400"/>
          </a:xfrm>
        </p:spPr>
        <p:txBody>
          <a:bodyPr>
            <a:normAutofit/>
          </a:bodyPr>
          <a:lstStyle/>
          <a:p>
            <a:pPr marL="36576" indent="0">
              <a:buNone/>
            </a:pPr>
            <a:r>
              <a:rPr lang="en-IN" sz="3600" dirty="0" smtClean="0"/>
              <a:t>class base1 { protected :</a:t>
            </a:r>
          </a:p>
          <a:p>
            <a:pPr marL="2148840" lvl="8" indent="0">
              <a:buNone/>
            </a:pPr>
            <a:r>
              <a:rPr lang="en-IN" sz="2000" dirty="0" smtClean="0"/>
              <a:t>            </a:t>
            </a:r>
            <a:r>
              <a:rPr lang="en-IN" sz="3600" dirty="0" err="1"/>
              <a:t>int</a:t>
            </a:r>
            <a:r>
              <a:rPr lang="en-IN" sz="3600" dirty="0"/>
              <a:t> a; </a:t>
            </a:r>
            <a:endParaRPr lang="en-IN" sz="3600" dirty="0" smtClean="0"/>
          </a:p>
          <a:p>
            <a:pPr marL="2148840" lvl="8" indent="0">
              <a:buNone/>
            </a:pPr>
            <a:r>
              <a:rPr lang="en-IN" sz="3600" dirty="0"/>
              <a:t> </a:t>
            </a:r>
            <a:r>
              <a:rPr lang="en-IN" sz="3600" dirty="0" smtClean="0"/>
              <a:t>     public :</a:t>
            </a:r>
          </a:p>
          <a:p>
            <a:pPr marL="2148840" lvl="8" indent="0">
              <a:buNone/>
            </a:pPr>
            <a:r>
              <a:rPr lang="en-IN" sz="3600" dirty="0"/>
              <a:t> </a:t>
            </a:r>
            <a:r>
              <a:rPr lang="en-IN" sz="3600" dirty="0" smtClean="0"/>
              <a:t>   base1(</a:t>
            </a:r>
            <a:r>
              <a:rPr lang="en-IN" sz="3600" dirty="0" err="1" smtClean="0"/>
              <a:t>int</a:t>
            </a:r>
            <a:r>
              <a:rPr lang="en-IN" sz="3600" dirty="0" smtClean="0"/>
              <a:t> x)</a:t>
            </a:r>
          </a:p>
          <a:p>
            <a:pPr marL="2148840" lvl="8" indent="0">
              <a:buNone/>
            </a:pPr>
            <a:r>
              <a:rPr lang="en-IN" sz="3600" dirty="0"/>
              <a:t> </a:t>
            </a:r>
            <a:r>
              <a:rPr lang="en-IN" sz="3600" dirty="0" smtClean="0"/>
              <a:t> { a=x; </a:t>
            </a:r>
          </a:p>
          <a:p>
            <a:pPr marL="2148840" lvl="8" indent="0">
              <a:buNone/>
            </a:pPr>
            <a:r>
              <a:rPr lang="en-IN" sz="3600" dirty="0" smtClean="0"/>
              <a:t> </a:t>
            </a:r>
            <a:r>
              <a:rPr lang="en-IN" sz="3600" dirty="0" err="1" smtClean="0"/>
              <a:t>cout</a:t>
            </a:r>
            <a:r>
              <a:rPr lang="en-IN" sz="3600" dirty="0" smtClean="0"/>
              <a:t>&lt;&lt;“Calling base1 “; }</a:t>
            </a:r>
            <a:endParaRPr lang="en-IN" sz="3600" dirty="0"/>
          </a:p>
          <a:p>
            <a:pPr marL="2148840" lvl="8" indent="0">
              <a:buNone/>
            </a:pPr>
            <a:r>
              <a:rPr lang="en-IN" sz="3600" dirty="0" smtClean="0"/>
              <a:t>~base1()</a:t>
            </a:r>
          </a:p>
          <a:p>
            <a:pPr marL="2148840" lvl="8" indent="0">
              <a:buNone/>
            </a:pPr>
            <a:r>
              <a:rPr lang="en-IN" sz="3600" dirty="0" smtClean="0"/>
              <a:t>{</a:t>
            </a:r>
            <a:r>
              <a:rPr lang="en-IN" sz="3600" dirty="0" err="1" smtClean="0"/>
              <a:t>cout</a:t>
            </a:r>
            <a:r>
              <a:rPr lang="en-IN" sz="3600" dirty="0" smtClean="0"/>
              <a:t>&lt;&lt;“destructor 1”; }  };</a:t>
            </a:r>
          </a:p>
        </p:txBody>
      </p:sp>
    </p:spTree>
    <p:extLst>
      <p:ext uri="{BB962C8B-B14F-4D97-AF65-F5344CB8AC3E}">
        <p14:creationId xmlns:p14="http://schemas.microsoft.com/office/powerpoint/2010/main" val="11497031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534400" cy="5486400"/>
          </a:xfrm>
        </p:spPr>
        <p:txBody>
          <a:bodyPr>
            <a:normAutofit/>
          </a:bodyPr>
          <a:lstStyle/>
          <a:p>
            <a:pPr marL="36576" indent="0">
              <a:buNone/>
            </a:pPr>
            <a:r>
              <a:rPr lang="en-IN" sz="3600" dirty="0" smtClean="0"/>
              <a:t>class base2 { protected :</a:t>
            </a:r>
          </a:p>
          <a:p>
            <a:pPr marL="2148840" lvl="8" indent="0">
              <a:buNone/>
            </a:pPr>
            <a:r>
              <a:rPr lang="en-IN" sz="2000" dirty="0" smtClean="0"/>
              <a:t>            </a:t>
            </a:r>
            <a:r>
              <a:rPr lang="en-IN" sz="3600" dirty="0" err="1"/>
              <a:t>int</a:t>
            </a:r>
            <a:r>
              <a:rPr lang="en-IN" sz="3600" dirty="0"/>
              <a:t> </a:t>
            </a:r>
            <a:r>
              <a:rPr lang="en-IN" sz="3600" dirty="0" smtClean="0"/>
              <a:t>b; </a:t>
            </a:r>
          </a:p>
          <a:p>
            <a:pPr marL="2148840" lvl="8" indent="0">
              <a:buNone/>
            </a:pPr>
            <a:r>
              <a:rPr lang="en-IN" sz="3600" dirty="0"/>
              <a:t> </a:t>
            </a:r>
            <a:r>
              <a:rPr lang="en-IN" sz="3600" dirty="0" smtClean="0"/>
              <a:t>     public :</a:t>
            </a:r>
          </a:p>
          <a:p>
            <a:pPr marL="2148840" lvl="8" indent="0">
              <a:buNone/>
            </a:pPr>
            <a:r>
              <a:rPr lang="en-IN" sz="3600" dirty="0"/>
              <a:t> </a:t>
            </a:r>
            <a:r>
              <a:rPr lang="en-IN" sz="3600" dirty="0" smtClean="0"/>
              <a:t>   base2(</a:t>
            </a:r>
            <a:r>
              <a:rPr lang="en-IN" sz="3600" dirty="0" err="1" smtClean="0"/>
              <a:t>int</a:t>
            </a:r>
            <a:r>
              <a:rPr lang="en-IN" sz="3600" dirty="0" smtClean="0"/>
              <a:t> y)</a:t>
            </a:r>
          </a:p>
          <a:p>
            <a:pPr marL="2148840" lvl="8" indent="0">
              <a:buNone/>
            </a:pPr>
            <a:r>
              <a:rPr lang="en-IN" sz="3600" dirty="0"/>
              <a:t> </a:t>
            </a:r>
            <a:r>
              <a:rPr lang="en-IN" sz="3600" dirty="0" smtClean="0"/>
              <a:t> { b=y; </a:t>
            </a:r>
          </a:p>
          <a:p>
            <a:pPr marL="2148840" lvl="8" indent="0">
              <a:buNone/>
            </a:pPr>
            <a:r>
              <a:rPr lang="en-IN" sz="3600" dirty="0" smtClean="0"/>
              <a:t> </a:t>
            </a:r>
            <a:r>
              <a:rPr lang="en-IN" sz="3600" dirty="0" err="1" smtClean="0"/>
              <a:t>cout</a:t>
            </a:r>
            <a:r>
              <a:rPr lang="en-IN" sz="3600" dirty="0" smtClean="0"/>
              <a:t>&lt;&lt;“Calling base2 “; }</a:t>
            </a:r>
            <a:endParaRPr lang="en-IN" sz="3600" dirty="0"/>
          </a:p>
          <a:p>
            <a:pPr marL="2148840" lvl="8" indent="0">
              <a:buNone/>
            </a:pPr>
            <a:r>
              <a:rPr lang="en-IN" sz="3600" dirty="0" smtClean="0"/>
              <a:t>~base2()</a:t>
            </a:r>
          </a:p>
          <a:p>
            <a:pPr marL="2148840" lvl="8" indent="0">
              <a:buNone/>
            </a:pPr>
            <a:r>
              <a:rPr lang="en-IN" sz="3600" dirty="0" smtClean="0"/>
              <a:t>{</a:t>
            </a:r>
            <a:r>
              <a:rPr lang="en-IN" sz="3600" dirty="0" err="1" smtClean="0"/>
              <a:t>cout</a:t>
            </a:r>
            <a:r>
              <a:rPr lang="en-IN" sz="3600" dirty="0" smtClean="0"/>
              <a:t>&lt;&lt;“destructor 2”; }  };</a:t>
            </a:r>
          </a:p>
        </p:txBody>
      </p:sp>
    </p:spTree>
    <p:extLst>
      <p:ext uri="{BB962C8B-B14F-4D97-AF65-F5344CB8AC3E}">
        <p14:creationId xmlns:p14="http://schemas.microsoft.com/office/powerpoint/2010/main" val="31757859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296400" cy="6705600"/>
          </a:xfrm>
        </p:spPr>
        <p:txBody>
          <a:bodyPr>
            <a:normAutofit/>
          </a:bodyPr>
          <a:lstStyle/>
          <a:p>
            <a:pPr marL="36576" indent="0">
              <a:buNone/>
            </a:pPr>
            <a:r>
              <a:rPr lang="en-IN" sz="3600" dirty="0" smtClean="0"/>
              <a:t>class derived :  public base1 , public base2</a:t>
            </a:r>
          </a:p>
          <a:p>
            <a:pPr marL="36576" indent="0">
              <a:buNone/>
            </a:pPr>
            <a:r>
              <a:rPr lang="en-IN" sz="3600" dirty="0" smtClean="0"/>
              <a:t> {</a:t>
            </a:r>
            <a:r>
              <a:rPr lang="en-IN" sz="3600" dirty="0" err="1" smtClean="0"/>
              <a:t>int</a:t>
            </a:r>
            <a:r>
              <a:rPr lang="en-IN" sz="3600" dirty="0" smtClean="0"/>
              <a:t> c;</a:t>
            </a:r>
          </a:p>
          <a:p>
            <a:pPr marL="36576" indent="0">
              <a:buNone/>
            </a:pPr>
            <a:r>
              <a:rPr lang="en-IN" sz="3600" dirty="0" smtClean="0"/>
              <a:t>   public :</a:t>
            </a:r>
          </a:p>
          <a:p>
            <a:pPr marL="36576" indent="0">
              <a:buNone/>
            </a:pPr>
            <a:r>
              <a:rPr lang="en-IN" sz="3600" dirty="0"/>
              <a:t> </a:t>
            </a:r>
            <a:r>
              <a:rPr lang="en-IN" sz="3600" dirty="0" smtClean="0"/>
              <a:t> derived (</a:t>
            </a:r>
            <a:r>
              <a:rPr lang="en-IN" sz="3600" dirty="0" err="1" smtClean="0"/>
              <a:t>int</a:t>
            </a:r>
            <a:r>
              <a:rPr lang="en-IN" sz="3600" dirty="0" smtClean="0"/>
              <a:t> </a:t>
            </a:r>
            <a:r>
              <a:rPr lang="en-IN" sz="3600" dirty="0" err="1" smtClean="0"/>
              <a:t>i,int</a:t>
            </a:r>
            <a:r>
              <a:rPr lang="en-IN" sz="3600" dirty="0" smtClean="0"/>
              <a:t> </a:t>
            </a:r>
            <a:r>
              <a:rPr lang="en-IN" sz="3600" dirty="0" err="1" smtClean="0"/>
              <a:t>j,int</a:t>
            </a:r>
            <a:r>
              <a:rPr lang="en-IN" sz="3600" dirty="0" smtClean="0"/>
              <a:t> k) : base2(i),base1(k)</a:t>
            </a:r>
          </a:p>
          <a:p>
            <a:pPr marL="36576" indent="0">
              <a:buNone/>
            </a:pPr>
            <a:r>
              <a:rPr lang="en-IN" sz="3600" dirty="0" smtClean="0"/>
              <a:t> { c=j; </a:t>
            </a:r>
          </a:p>
          <a:p>
            <a:pPr marL="36576" indent="0">
              <a:buNone/>
            </a:pPr>
            <a:r>
              <a:rPr lang="en-IN" sz="3600" dirty="0"/>
              <a:t> </a:t>
            </a:r>
            <a:r>
              <a:rPr lang="en-IN" sz="3600" dirty="0" smtClean="0"/>
              <a:t> </a:t>
            </a:r>
            <a:r>
              <a:rPr lang="en-IN" sz="3600" dirty="0" err="1" smtClean="0"/>
              <a:t>cout</a:t>
            </a:r>
            <a:r>
              <a:rPr lang="en-IN" sz="3600" dirty="0" smtClean="0"/>
              <a:t>&lt;&lt;“Calling derived“;   }</a:t>
            </a:r>
          </a:p>
          <a:p>
            <a:pPr marL="36576" indent="0">
              <a:buNone/>
            </a:pPr>
            <a:r>
              <a:rPr lang="en-IN" sz="3600" dirty="0" smtClean="0"/>
              <a:t>void show()</a:t>
            </a:r>
          </a:p>
          <a:p>
            <a:pPr marL="36576" indent="0">
              <a:buNone/>
            </a:pPr>
            <a:r>
              <a:rPr lang="en-IN" sz="3600" dirty="0" smtClean="0"/>
              <a:t>{</a:t>
            </a:r>
            <a:r>
              <a:rPr lang="en-IN" sz="3600" dirty="0" err="1" smtClean="0"/>
              <a:t>cout</a:t>
            </a:r>
            <a:r>
              <a:rPr lang="en-IN" sz="3600" dirty="0" smtClean="0"/>
              <a:t>&lt;&lt;a&lt;&lt;“*”&lt;&lt;b&lt;&lt;“*”&lt;&lt;c&lt;&lt;</a:t>
            </a:r>
            <a:r>
              <a:rPr lang="en-IN" sz="3600" dirty="0" err="1" smtClean="0"/>
              <a:t>endl</a:t>
            </a:r>
            <a:r>
              <a:rPr lang="en-IN" sz="3600" dirty="0" smtClean="0"/>
              <a:t>; }</a:t>
            </a:r>
            <a:endParaRPr lang="en-IN" sz="3600" dirty="0"/>
          </a:p>
          <a:p>
            <a:pPr marL="36576" indent="0">
              <a:buNone/>
            </a:pPr>
            <a:r>
              <a:rPr lang="en-IN" sz="3600" dirty="0" smtClean="0"/>
              <a:t>~derived()</a:t>
            </a:r>
            <a:endParaRPr lang="en-IN" sz="3600" dirty="0"/>
          </a:p>
          <a:p>
            <a:pPr marL="36576" indent="0">
              <a:buNone/>
            </a:pPr>
            <a:r>
              <a:rPr lang="en-IN" sz="3600" dirty="0" smtClean="0"/>
              <a:t>{</a:t>
            </a:r>
            <a:r>
              <a:rPr lang="en-IN" sz="3600" dirty="0" err="1" smtClean="0"/>
              <a:t>cout</a:t>
            </a:r>
            <a:r>
              <a:rPr lang="en-IN" sz="3600" dirty="0" smtClean="0"/>
              <a:t>&lt;&lt;“destructor  derived”; }  };</a:t>
            </a:r>
          </a:p>
        </p:txBody>
      </p:sp>
    </p:spTree>
    <p:extLst>
      <p:ext uri="{BB962C8B-B14F-4D97-AF65-F5344CB8AC3E}">
        <p14:creationId xmlns:p14="http://schemas.microsoft.com/office/powerpoint/2010/main" val="36049748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296400" cy="6705600"/>
          </a:xfrm>
        </p:spPr>
        <p:txBody>
          <a:bodyPr>
            <a:normAutofit/>
          </a:bodyPr>
          <a:lstStyle/>
          <a:p>
            <a:pPr marL="36576" indent="0">
              <a:buNone/>
            </a:pPr>
            <a:r>
              <a:rPr lang="en-IN" sz="3600" dirty="0" smtClean="0"/>
              <a:t>~derived()</a:t>
            </a:r>
            <a:endParaRPr lang="en-IN" sz="3600" dirty="0"/>
          </a:p>
          <a:p>
            <a:pPr marL="36576" indent="0">
              <a:buNone/>
            </a:pPr>
            <a:r>
              <a:rPr lang="en-IN" sz="3600" dirty="0" smtClean="0"/>
              <a:t>{</a:t>
            </a:r>
            <a:r>
              <a:rPr lang="en-IN" sz="3600" dirty="0" err="1" smtClean="0"/>
              <a:t>cout</a:t>
            </a:r>
            <a:r>
              <a:rPr lang="en-IN" sz="3600" dirty="0" smtClean="0"/>
              <a:t>&lt;&lt;“destructor  derived”; }  };</a:t>
            </a:r>
          </a:p>
        </p:txBody>
      </p:sp>
    </p:spTree>
    <p:extLst>
      <p:ext uri="{BB962C8B-B14F-4D97-AF65-F5344CB8AC3E}">
        <p14:creationId xmlns:p14="http://schemas.microsoft.com/office/powerpoint/2010/main" val="26818557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534400" cy="5486400"/>
          </a:xfrm>
        </p:spPr>
        <p:txBody>
          <a:bodyPr>
            <a:normAutofit/>
          </a:bodyPr>
          <a:lstStyle/>
          <a:p>
            <a:pPr marL="36576" indent="0">
              <a:buNone/>
            </a:pPr>
            <a:r>
              <a:rPr lang="en-IN" sz="3600" dirty="0" smtClean="0"/>
              <a:t>void main()</a:t>
            </a:r>
          </a:p>
          <a:p>
            <a:pPr marL="36576" indent="0">
              <a:buNone/>
            </a:pPr>
            <a:r>
              <a:rPr lang="en-IN" sz="3600" dirty="0" smtClean="0"/>
              <a:t>{ derived </a:t>
            </a:r>
            <a:r>
              <a:rPr lang="en-IN" sz="3600" dirty="0" err="1" smtClean="0"/>
              <a:t>ob</a:t>
            </a:r>
            <a:r>
              <a:rPr lang="en-IN" sz="3600" dirty="0" smtClean="0"/>
              <a:t>(14,15,16);</a:t>
            </a:r>
          </a:p>
          <a:p>
            <a:pPr marL="36576" indent="0">
              <a:buNone/>
            </a:pPr>
            <a:r>
              <a:rPr lang="en-IN" sz="3600" dirty="0"/>
              <a:t> </a:t>
            </a:r>
            <a:r>
              <a:rPr lang="en-IN" sz="3600" dirty="0" err="1" smtClean="0"/>
              <a:t>ob.show</a:t>
            </a:r>
            <a:r>
              <a:rPr lang="en-IN" sz="3600" dirty="0" smtClean="0"/>
              <a:t>();</a:t>
            </a:r>
          </a:p>
          <a:p>
            <a:pPr marL="36576" indent="0">
              <a:buNone/>
            </a:pPr>
            <a:r>
              <a:rPr lang="en-IN" sz="3600" dirty="0"/>
              <a:t>}</a:t>
            </a:r>
            <a:endParaRPr lang="en-IN" sz="3600" dirty="0" smtClean="0"/>
          </a:p>
        </p:txBody>
      </p:sp>
    </p:spTree>
    <p:extLst>
      <p:ext uri="{BB962C8B-B14F-4D97-AF65-F5344CB8AC3E}">
        <p14:creationId xmlns:p14="http://schemas.microsoft.com/office/powerpoint/2010/main" val="3962889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762000"/>
          </a:xfrm>
        </p:spPr>
        <p:txBody>
          <a:bodyPr>
            <a:normAutofit/>
          </a:bodyPr>
          <a:lstStyle/>
          <a:p>
            <a:pPr algn="ctr"/>
            <a:r>
              <a:rPr lang="en-US" sz="3600" b="1" u="sng" dirty="0" smtClean="0"/>
              <a:t>Types of Inheritance</a:t>
            </a:r>
            <a:endParaRPr lang="en-US" sz="2800" b="1" u="sng" dirty="0"/>
          </a:p>
        </p:txBody>
      </p:sp>
      <p:sp>
        <p:nvSpPr>
          <p:cNvPr id="4" name="Subtitle 3"/>
          <p:cNvSpPr>
            <a:spLocks noGrp="1"/>
          </p:cNvSpPr>
          <p:nvPr>
            <p:ph type="subTitle" idx="1"/>
          </p:nvPr>
        </p:nvSpPr>
        <p:spPr>
          <a:xfrm>
            <a:off x="609600" y="990600"/>
            <a:ext cx="7848600" cy="5410200"/>
          </a:xfrm>
        </p:spPr>
        <p:txBody>
          <a:bodyPr>
            <a:normAutofit/>
          </a:bodyPr>
          <a:lstStyle/>
          <a:p>
            <a:pPr marL="514350" indent="-514350" algn="l">
              <a:lnSpc>
                <a:spcPct val="200000"/>
              </a:lnSpc>
              <a:buFont typeface="+mj-lt"/>
              <a:buAutoNum type="arabicPeriod"/>
            </a:pPr>
            <a:r>
              <a:rPr lang="en-US" sz="3200" b="1" dirty="0" smtClean="0">
                <a:solidFill>
                  <a:schemeClr val="tx1"/>
                </a:solidFill>
              </a:rPr>
              <a:t>Single Inheritance</a:t>
            </a:r>
          </a:p>
          <a:p>
            <a:pPr marL="514350" indent="-514350" algn="l">
              <a:lnSpc>
                <a:spcPct val="200000"/>
              </a:lnSpc>
              <a:buFont typeface="+mj-lt"/>
              <a:buAutoNum type="arabicPeriod"/>
            </a:pPr>
            <a:r>
              <a:rPr lang="en-US" sz="3200" b="1" dirty="0" smtClean="0">
                <a:solidFill>
                  <a:schemeClr val="tx1"/>
                </a:solidFill>
              </a:rPr>
              <a:t>Multiple Inheritance</a:t>
            </a:r>
          </a:p>
          <a:p>
            <a:pPr marL="514350" indent="-514350" algn="l">
              <a:lnSpc>
                <a:spcPct val="200000"/>
              </a:lnSpc>
              <a:buFont typeface="+mj-lt"/>
              <a:buAutoNum type="arabicPeriod"/>
            </a:pPr>
            <a:r>
              <a:rPr lang="en-US" sz="3200" b="1" dirty="0" smtClean="0">
                <a:solidFill>
                  <a:schemeClr val="tx1"/>
                </a:solidFill>
              </a:rPr>
              <a:t>Hierarchical Inheritance</a:t>
            </a:r>
          </a:p>
          <a:p>
            <a:pPr marL="514350" indent="-514350" algn="l">
              <a:lnSpc>
                <a:spcPct val="200000"/>
              </a:lnSpc>
              <a:buFont typeface="+mj-lt"/>
              <a:buAutoNum type="arabicPeriod"/>
            </a:pPr>
            <a:r>
              <a:rPr lang="en-US" sz="3200" b="1" dirty="0" smtClean="0">
                <a:solidFill>
                  <a:schemeClr val="tx1"/>
                </a:solidFill>
              </a:rPr>
              <a:t>Multi-Level Inheritance</a:t>
            </a:r>
          </a:p>
          <a:p>
            <a:pPr marL="514350" indent="-514350" algn="l">
              <a:lnSpc>
                <a:spcPct val="200000"/>
              </a:lnSpc>
              <a:buFont typeface="+mj-lt"/>
              <a:buAutoNum type="arabicPeriod"/>
            </a:pPr>
            <a:r>
              <a:rPr lang="en-US" sz="3200" b="1" dirty="0" smtClean="0">
                <a:solidFill>
                  <a:schemeClr val="tx1"/>
                </a:solidFill>
              </a:rPr>
              <a:t>Hybrid Inheritance</a:t>
            </a:r>
          </a:p>
          <a:p>
            <a:pPr algn="l"/>
            <a:endParaRPr lang="en-US" sz="3200" b="1" dirty="0">
              <a:solidFill>
                <a:schemeClr val="tx1"/>
              </a:solidFill>
            </a:endParaRPr>
          </a:p>
        </p:txBody>
      </p:sp>
    </p:spTree>
    <p:extLst>
      <p:ext uri="{BB962C8B-B14F-4D97-AF65-F5344CB8AC3E}">
        <p14:creationId xmlns:p14="http://schemas.microsoft.com/office/powerpoint/2010/main" val="5974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534400" cy="5486400"/>
          </a:xfrm>
        </p:spPr>
        <p:txBody>
          <a:bodyPr>
            <a:normAutofit/>
          </a:bodyPr>
          <a:lstStyle/>
          <a:p>
            <a:pPr marL="36576" indent="0">
              <a:buNone/>
            </a:pPr>
            <a:r>
              <a:rPr lang="en-IN" sz="3600" dirty="0" smtClean="0"/>
              <a:t>constructing base2</a:t>
            </a:r>
          </a:p>
          <a:p>
            <a:pPr marL="36576" indent="0">
              <a:buNone/>
            </a:pPr>
            <a:r>
              <a:rPr lang="en-IN" sz="3600" dirty="0" smtClean="0"/>
              <a:t>constructing base1</a:t>
            </a:r>
          </a:p>
          <a:p>
            <a:pPr marL="36576" indent="0">
              <a:buNone/>
            </a:pPr>
            <a:r>
              <a:rPr lang="en-IN" sz="3600" dirty="0" smtClean="0"/>
              <a:t>constructing derived</a:t>
            </a:r>
          </a:p>
          <a:p>
            <a:pPr marL="36576" indent="0">
              <a:buNone/>
            </a:pPr>
            <a:r>
              <a:rPr lang="en-IN" sz="3600" dirty="0" smtClean="0"/>
              <a:t>16 * 14 * 15</a:t>
            </a:r>
          </a:p>
          <a:p>
            <a:pPr marL="36576" indent="0">
              <a:buNone/>
            </a:pPr>
            <a:r>
              <a:rPr lang="en-IN" sz="3600" dirty="0" smtClean="0"/>
              <a:t>destructing derived</a:t>
            </a:r>
          </a:p>
          <a:p>
            <a:pPr marL="36576" indent="0">
              <a:buNone/>
            </a:pPr>
            <a:r>
              <a:rPr lang="en-IN" sz="3600" dirty="0" smtClean="0"/>
              <a:t>destructing base 1</a:t>
            </a:r>
          </a:p>
          <a:p>
            <a:pPr marL="36576" indent="0">
              <a:buNone/>
            </a:pPr>
            <a:r>
              <a:rPr lang="en-IN" sz="3600" dirty="0" smtClean="0"/>
              <a:t>destructing base 2</a:t>
            </a:r>
          </a:p>
          <a:p>
            <a:pPr marL="36576" indent="0">
              <a:buNone/>
            </a:pPr>
            <a:r>
              <a:rPr lang="en-IN" sz="3600" dirty="0"/>
              <a:t> </a:t>
            </a:r>
            <a:endParaRPr lang="en-IN" sz="3600" dirty="0" smtClean="0"/>
          </a:p>
          <a:p>
            <a:pPr marL="36576" indent="0">
              <a:buNone/>
            </a:pPr>
            <a:endParaRPr lang="en-IN" sz="3600" dirty="0" smtClean="0"/>
          </a:p>
        </p:txBody>
      </p:sp>
    </p:spTree>
    <p:extLst>
      <p:ext uri="{BB962C8B-B14F-4D97-AF65-F5344CB8AC3E}">
        <p14:creationId xmlns:p14="http://schemas.microsoft.com/office/powerpoint/2010/main" val="5141516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a:bodyPr>
          <a:lstStyle/>
          <a:p>
            <a:pPr marL="0" indent="0">
              <a:buNone/>
            </a:pPr>
            <a:r>
              <a:rPr lang="en-US" sz="1800" b="1" dirty="0" smtClean="0"/>
              <a:t>Note :</a:t>
            </a:r>
          </a:p>
          <a:p>
            <a:pPr marL="45720" indent="0" algn="just">
              <a:buNone/>
            </a:pPr>
            <a:endParaRPr lang="en-US" sz="1800" dirty="0" smtClean="0"/>
          </a:p>
          <a:p>
            <a:pPr algn="just"/>
            <a:r>
              <a:rPr lang="en-US" sz="1800" dirty="0" smtClean="0"/>
              <a:t>Generally </a:t>
            </a:r>
            <a:r>
              <a:rPr lang="en-US" sz="1800" dirty="0"/>
              <a:t>non-virtual base classes are constructed before the derived class </a:t>
            </a:r>
            <a:r>
              <a:rPr lang="en-US" sz="1800" dirty="0" smtClean="0"/>
              <a:t>constructor </a:t>
            </a:r>
            <a:r>
              <a:rPr lang="en-US" sz="1800" dirty="0"/>
              <a:t>is executed.</a:t>
            </a:r>
            <a:r>
              <a:rPr lang="en-US" sz="1800" dirty="0">
                <a:solidFill>
                  <a:srgbClr val="FF0000"/>
                </a:solidFill>
              </a:rPr>
              <a:t> </a:t>
            </a:r>
            <a:endParaRPr lang="en-US" sz="1800" dirty="0" smtClean="0">
              <a:solidFill>
                <a:srgbClr val="FF0000"/>
              </a:solidFill>
            </a:endParaRPr>
          </a:p>
          <a:p>
            <a:pPr algn="just"/>
            <a:endParaRPr lang="en-US" sz="1800" dirty="0">
              <a:solidFill>
                <a:srgbClr val="FF0000"/>
              </a:solidFill>
            </a:endParaRPr>
          </a:p>
          <a:p>
            <a:pPr algn="just"/>
            <a:endParaRPr lang="en-US" sz="1800" dirty="0"/>
          </a:p>
          <a:p>
            <a:pPr algn="just"/>
            <a:r>
              <a:rPr lang="en-US" sz="1800" dirty="0" smtClean="0"/>
              <a:t>The constructor for the virtual base class are executed before any non virtual base classes.</a:t>
            </a:r>
            <a:r>
              <a:rPr lang="en-US" sz="1800" dirty="0">
                <a:solidFill>
                  <a:srgbClr val="FF0000"/>
                </a:solidFill>
              </a:rPr>
              <a:t> </a:t>
            </a:r>
            <a:r>
              <a:rPr lang="en-US" sz="1800" dirty="0">
                <a:solidFill>
                  <a:srgbClr val="FF0000"/>
                </a:solidFill>
                <a:hlinkClick r:id="rId2" action="ppaction://hlinkfile"/>
              </a:rPr>
              <a:t>(</a:t>
            </a:r>
            <a:r>
              <a:rPr lang="en-US" sz="1800" dirty="0" smtClean="0">
                <a:solidFill>
                  <a:srgbClr val="FF0000"/>
                </a:solidFill>
                <a:hlinkClick r:id="rId2" action="ppaction://hlinkfile"/>
              </a:rPr>
              <a:t>INH_029.cpp)</a:t>
            </a:r>
            <a:r>
              <a:rPr lang="en-US" sz="1800" dirty="0" smtClean="0">
                <a:solidFill>
                  <a:srgbClr val="FF0000"/>
                </a:solidFill>
              </a:rPr>
              <a:t> , </a:t>
            </a:r>
            <a:r>
              <a:rPr lang="en-US" sz="1800" dirty="0" smtClean="0">
                <a:solidFill>
                  <a:srgbClr val="FF0000"/>
                </a:solidFill>
                <a:hlinkClick r:id="rId3" action="ppaction://hlinkfile"/>
              </a:rPr>
              <a:t>(INH_030.cpp)</a:t>
            </a:r>
            <a:endParaRPr lang="en-US" sz="1800" dirty="0" smtClean="0">
              <a:solidFill>
                <a:srgbClr val="FF0000"/>
              </a:solidFill>
            </a:endParaRPr>
          </a:p>
          <a:p>
            <a:pPr algn="just"/>
            <a:endParaRPr lang="en-US" sz="1800" dirty="0">
              <a:solidFill>
                <a:srgbClr val="FF0000"/>
              </a:solidFill>
            </a:endParaRPr>
          </a:p>
          <a:p>
            <a:pPr marL="45720" indent="0" algn="just">
              <a:buNone/>
            </a:pPr>
            <a:endParaRPr lang="en-US" sz="1800" dirty="0" smtClean="0"/>
          </a:p>
          <a:p>
            <a:pPr algn="just"/>
            <a:r>
              <a:rPr lang="en-US" sz="1800" dirty="0" smtClean="0"/>
              <a:t>If there are multiple virtual base classes, they are called in the order on high they are declared.</a:t>
            </a:r>
            <a:r>
              <a:rPr lang="en-US" sz="1800" dirty="0">
                <a:solidFill>
                  <a:srgbClr val="FF0000"/>
                </a:solidFill>
              </a:rPr>
              <a:t> </a:t>
            </a:r>
            <a:endParaRPr lang="en-US" sz="1800" dirty="0" smtClean="0"/>
          </a:p>
          <a:p>
            <a:pPr marL="0" indent="0">
              <a:buNone/>
            </a:pPr>
            <a:endParaRPr lang="en-US" sz="1800" b="1" dirty="0" smtClean="0"/>
          </a:p>
        </p:txBody>
      </p:sp>
    </p:spTree>
    <p:extLst>
      <p:ext uri="{BB962C8B-B14F-4D97-AF65-F5344CB8AC3E}">
        <p14:creationId xmlns:p14="http://schemas.microsoft.com/office/powerpoint/2010/main" val="2959506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3505200" cy="6324600"/>
          </a:xfrm>
        </p:spPr>
        <p:txBody>
          <a:bodyPr>
            <a:normAutofit fontScale="92500" lnSpcReduction="20000"/>
          </a:bodyPr>
          <a:lstStyle/>
          <a:p>
            <a:pPr marL="0" indent="0">
              <a:buNone/>
            </a:pPr>
            <a:r>
              <a:rPr lang="en-US" sz="2400" b="1" u="sng" dirty="0" smtClean="0"/>
              <a:t>Example </a:t>
            </a:r>
          </a:p>
          <a:p>
            <a:pPr marL="0" indent="0">
              <a:buNone/>
            </a:pPr>
            <a:endParaRPr lang="en-US" sz="2400" dirty="0" smtClean="0"/>
          </a:p>
          <a:p>
            <a:pPr marL="0" indent="0">
              <a:buNone/>
            </a:pPr>
            <a:r>
              <a:rPr lang="en-US" sz="2400" dirty="0" smtClean="0"/>
              <a:t>class ABC</a:t>
            </a:r>
          </a:p>
          <a:p>
            <a:pPr marL="0" indent="0">
              <a:buNone/>
            </a:pPr>
            <a:r>
              <a:rPr lang="en-US" sz="2400" dirty="0" smtClean="0"/>
              <a:t>{</a:t>
            </a:r>
          </a:p>
          <a:p>
            <a:pPr marL="0" indent="0">
              <a:buNone/>
            </a:pPr>
            <a:r>
              <a:rPr lang="en-US" sz="2400" dirty="0" err="1"/>
              <a:t>i</a:t>
            </a:r>
            <a:r>
              <a:rPr lang="en-US" sz="2400" dirty="0" err="1" smtClean="0"/>
              <a:t>nt</a:t>
            </a:r>
            <a:r>
              <a:rPr lang="en-US" sz="2400" dirty="0" smtClean="0"/>
              <a:t> a;</a:t>
            </a:r>
          </a:p>
          <a:p>
            <a:pPr marL="0" indent="0">
              <a:buNone/>
            </a:pPr>
            <a:r>
              <a:rPr lang="en-US" sz="2400" dirty="0" err="1" smtClean="0"/>
              <a:t>int</a:t>
            </a:r>
            <a:r>
              <a:rPr lang="en-US" sz="2400" dirty="0" smtClean="0"/>
              <a:t> b;</a:t>
            </a:r>
          </a:p>
          <a:p>
            <a:pPr marL="0" indent="0">
              <a:buNone/>
            </a:pPr>
            <a:r>
              <a:rPr lang="en-US" sz="2400" dirty="0" smtClean="0"/>
              <a:t>public :</a:t>
            </a:r>
          </a:p>
          <a:p>
            <a:pPr marL="0" indent="0">
              <a:buNone/>
            </a:pPr>
            <a:r>
              <a:rPr lang="en-US" sz="2400" dirty="0" smtClean="0"/>
              <a:t>ABC( </a:t>
            </a:r>
            <a:r>
              <a:rPr lang="en-US" sz="2400" dirty="0" err="1" smtClean="0"/>
              <a:t>int</a:t>
            </a:r>
            <a:r>
              <a:rPr lang="en-US" sz="2400" dirty="0" smtClean="0"/>
              <a:t> i, </a:t>
            </a:r>
            <a:r>
              <a:rPr lang="en-US" sz="2400" dirty="0" err="1" smtClean="0"/>
              <a:t>int</a:t>
            </a:r>
            <a:r>
              <a:rPr lang="en-US" sz="2400" dirty="0" smtClean="0"/>
              <a:t> j ) : a(i) , b(2*j) </a:t>
            </a:r>
          </a:p>
          <a:p>
            <a:pPr marL="0" indent="0">
              <a:buNone/>
            </a:pPr>
            <a:r>
              <a:rPr lang="en-US" sz="2400" dirty="0" smtClean="0"/>
              <a:t>{ </a:t>
            </a:r>
          </a:p>
          <a:p>
            <a:pPr marL="0" indent="0">
              <a:buNone/>
            </a:pPr>
            <a:r>
              <a:rPr lang="en-US" sz="2400" dirty="0"/>
              <a:t> </a:t>
            </a:r>
            <a:r>
              <a:rPr lang="en-US" sz="2400" dirty="0" smtClean="0"/>
              <a:t> </a:t>
            </a:r>
            <a:r>
              <a:rPr lang="en-US" sz="2400" dirty="0" err="1" smtClean="0"/>
              <a:t>cout</a:t>
            </a:r>
            <a:r>
              <a:rPr lang="en-US" sz="2400" dirty="0" smtClean="0"/>
              <a:t>&lt;&lt;</a:t>
            </a:r>
            <a:r>
              <a:rPr lang="en-US" sz="2400" dirty="0" err="1" smtClean="0"/>
              <a:t>endl</a:t>
            </a:r>
            <a:r>
              <a:rPr lang="en-US" sz="2400" dirty="0" smtClean="0"/>
              <a:t>&lt;&lt;“a= ”&lt;&lt;a;</a:t>
            </a:r>
          </a:p>
          <a:p>
            <a:pPr marL="0" indent="0">
              <a:buNone/>
            </a:pPr>
            <a:r>
              <a:rPr lang="en-US" sz="2400" dirty="0" smtClean="0"/>
              <a:t>  </a:t>
            </a:r>
            <a:r>
              <a:rPr lang="en-US" sz="2400" dirty="0" err="1" smtClean="0"/>
              <a:t>cout</a:t>
            </a:r>
            <a:r>
              <a:rPr lang="en-US" sz="2400" dirty="0" smtClean="0"/>
              <a:t>&lt;&lt;</a:t>
            </a:r>
            <a:r>
              <a:rPr lang="en-US" sz="2400" dirty="0" err="1" smtClean="0"/>
              <a:t>endl</a:t>
            </a:r>
            <a:r>
              <a:rPr lang="en-US" sz="2400" dirty="0" smtClean="0"/>
              <a:t>&lt;&lt;“b= “&lt;&lt;b; </a:t>
            </a:r>
          </a:p>
          <a:p>
            <a:pPr marL="0" indent="0">
              <a:buNone/>
            </a:pPr>
            <a:r>
              <a:rPr lang="en-US" sz="2400" dirty="0" smtClean="0"/>
              <a:t>}</a:t>
            </a:r>
            <a:endParaRPr lang="en-US" sz="2400" dirty="0"/>
          </a:p>
          <a:p>
            <a:pPr marL="0" indent="0">
              <a:buNone/>
            </a:pPr>
            <a:r>
              <a:rPr lang="en-US" sz="2400" dirty="0" smtClean="0"/>
              <a:t>}; </a:t>
            </a:r>
          </a:p>
          <a:p>
            <a:pPr marL="0" indent="0">
              <a:buNone/>
            </a:pPr>
            <a:r>
              <a:rPr lang="en-US" sz="2400" dirty="0" smtClean="0"/>
              <a:t>void main()</a:t>
            </a:r>
          </a:p>
          <a:p>
            <a:pPr marL="0" indent="0">
              <a:buNone/>
            </a:pPr>
            <a:r>
              <a:rPr lang="en-US" sz="2400" dirty="0" smtClean="0"/>
              <a:t>{</a:t>
            </a:r>
          </a:p>
          <a:p>
            <a:pPr marL="0" indent="0">
              <a:buNone/>
            </a:pPr>
            <a:r>
              <a:rPr lang="en-US" sz="2400" dirty="0" smtClean="0"/>
              <a:t>  ABC </a:t>
            </a:r>
            <a:r>
              <a:rPr lang="en-US" sz="2400" dirty="0" err="1" smtClean="0"/>
              <a:t>obj</a:t>
            </a:r>
            <a:r>
              <a:rPr lang="en-US" sz="2400" dirty="0" smtClean="0"/>
              <a:t>(2,3);</a:t>
            </a:r>
            <a:endParaRPr lang="en-US" sz="2400" dirty="0"/>
          </a:p>
          <a:p>
            <a:pPr marL="0" indent="0">
              <a:buNone/>
            </a:pPr>
            <a:r>
              <a:rPr lang="en-US" sz="2400" dirty="0" smtClean="0"/>
              <a:t>}</a:t>
            </a:r>
          </a:p>
        </p:txBody>
      </p:sp>
      <p:sp>
        <p:nvSpPr>
          <p:cNvPr id="4" name="Content Placeholder 2"/>
          <p:cNvSpPr txBox="1">
            <a:spLocks/>
          </p:cNvSpPr>
          <p:nvPr/>
        </p:nvSpPr>
        <p:spPr>
          <a:xfrm>
            <a:off x="3581400" y="103909"/>
            <a:ext cx="5486400" cy="647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This will initialize a to 2 &amp; b to 6</a:t>
            </a:r>
          </a:p>
          <a:p>
            <a:pPr marL="0" indent="0">
              <a:buFont typeface="Arial" pitchFamily="34" charset="0"/>
              <a:buNone/>
            </a:pPr>
            <a:endParaRPr lang="en-US" sz="2400" dirty="0" smtClean="0"/>
          </a:p>
          <a:p>
            <a:pPr marL="0" indent="0">
              <a:buFont typeface="Arial" pitchFamily="34" charset="0"/>
              <a:buNone/>
            </a:pPr>
            <a:r>
              <a:rPr lang="en-US" sz="2400" dirty="0" smtClean="0"/>
              <a:t>The constructor may also be written as :</a:t>
            </a:r>
          </a:p>
          <a:p>
            <a:pPr marL="0" indent="0">
              <a:buFont typeface="Arial" pitchFamily="34" charset="0"/>
              <a:buNone/>
            </a:pPr>
            <a:r>
              <a:rPr lang="en-US" sz="2400" dirty="0" smtClean="0"/>
              <a:t>ABC(</a:t>
            </a:r>
            <a:r>
              <a:rPr lang="en-US" sz="2400" dirty="0" err="1" smtClean="0"/>
              <a:t>int</a:t>
            </a:r>
            <a:r>
              <a:rPr lang="en-US" sz="2400" dirty="0" smtClean="0"/>
              <a:t> i , </a:t>
            </a:r>
            <a:r>
              <a:rPr lang="en-US" sz="2400" dirty="0" err="1" smtClean="0"/>
              <a:t>int</a:t>
            </a:r>
            <a:r>
              <a:rPr lang="en-US" sz="2400" dirty="0" smtClean="0"/>
              <a:t> j ): b(i) , a(</a:t>
            </a:r>
            <a:r>
              <a:rPr lang="en-US" sz="2400" dirty="0" err="1" smtClean="0"/>
              <a:t>i+j</a:t>
            </a:r>
            <a:r>
              <a:rPr lang="en-US" sz="2400" dirty="0" smtClean="0"/>
              <a:t>)  </a:t>
            </a:r>
          </a:p>
          <a:p>
            <a:pPr marL="0" indent="0">
              <a:buFont typeface="Arial" pitchFamily="34" charset="0"/>
              <a:buNone/>
            </a:pPr>
            <a:r>
              <a:rPr lang="en-US" sz="2400" dirty="0" smtClean="0"/>
              <a:t>{ ------------- }</a:t>
            </a:r>
          </a:p>
          <a:p>
            <a:pPr marL="0" indent="0">
              <a:buFont typeface="Arial" pitchFamily="34" charset="0"/>
              <a:buNone/>
            </a:pPr>
            <a:endParaRPr lang="en-US" sz="2400" dirty="0" smtClean="0"/>
          </a:p>
          <a:p>
            <a:pPr marL="0" indent="0">
              <a:buFont typeface="Arial" pitchFamily="34" charset="0"/>
              <a:buNone/>
            </a:pPr>
            <a:r>
              <a:rPr lang="en-US" sz="2400" dirty="0" smtClean="0"/>
              <a:t>Here </a:t>
            </a:r>
            <a:r>
              <a:rPr lang="en-US" sz="2400" dirty="0" smtClean="0">
                <a:solidFill>
                  <a:srgbClr val="FF0000"/>
                </a:solidFill>
              </a:rPr>
              <a:t>a</a:t>
            </a:r>
            <a:r>
              <a:rPr lang="en-US" sz="2400" dirty="0" smtClean="0"/>
              <a:t> will be initialized as </a:t>
            </a:r>
            <a:r>
              <a:rPr lang="en-US" sz="2400" dirty="0" smtClean="0">
                <a:solidFill>
                  <a:srgbClr val="FF0000"/>
                </a:solidFill>
              </a:rPr>
              <a:t>5</a:t>
            </a:r>
            <a:r>
              <a:rPr lang="en-US" sz="2400" dirty="0" smtClean="0"/>
              <a:t> and </a:t>
            </a:r>
            <a:r>
              <a:rPr lang="en-US" sz="2400" dirty="0" smtClean="0">
                <a:solidFill>
                  <a:srgbClr val="00B050"/>
                </a:solidFill>
              </a:rPr>
              <a:t>b</a:t>
            </a:r>
            <a:r>
              <a:rPr lang="en-US" sz="2400" dirty="0" smtClean="0"/>
              <a:t> as </a:t>
            </a:r>
            <a:r>
              <a:rPr lang="en-US" sz="2400" dirty="0" smtClean="0">
                <a:solidFill>
                  <a:srgbClr val="00B050"/>
                </a:solidFill>
              </a:rPr>
              <a:t>2</a:t>
            </a:r>
          </a:p>
          <a:p>
            <a:pPr marL="0" indent="0">
              <a:buFont typeface="Arial" pitchFamily="34" charset="0"/>
              <a:buNone/>
            </a:pPr>
            <a:endParaRPr lang="en-US" sz="2400" dirty="0">
              <a:solidFill>
                <a:srgbClr val="00B050"/>
              </a:solidFill>
            </a:endParaRPr>
          </a:p>
          <a:p>
            <a:pPr marL="0" indent="0">
              <a:buFont typeface="Arial" pitchFamily="34" charset="0"/>
              <a:buNone/>
            </a:pPr>
            <a:r>
              <a:rPr lang="en-US" sz="2400" b="1" u="sng" dirty="0" smtClean="0"/>
              <a:t>Note :</a:t>
            </a:r>
          </a:p>
          <a:p>
            <a:pPr marL="0" indent="0">
              <a:buFont typeface="Arial" pitchFamily="34" charset="0"/>
              <a:buNone/>
            </a:pPr>
            <a:r>
              <a:rPr lang="en-US" sz="2400" dirty="0" smtClean="0"/>
              <a:t>The data members are initialized in the order of declaration.</a:t>
            </a:r>
          </a:p>
          <a:p>
            <a:pPr marL="0" indent="0">
              <a:buFont typeface="Arial" pitchFamily="34" charset="0"/>
              <a:buNone/>
            </a:pPr>
            <a:endParaRPr lang="en-US" sz="2400" dirty="0" smtClean="0"/>
          </a:p>
          <a:p>
            <a:pPr marL="0" indent="0">
              <a:buFont typeface="Arial" pitchFamily="34" charset="0"/>
              <a:buNone/>
            </a:pPr>
            <a:endParaRPr lang="en-US" sz="2400" dirty="0" smtClean="0"/>
          </a:p>
        </p:txBody>
      </p:sp>
      <p:cxnSp>
        <p:nvCxnSpPr>
          <p:cNvPr id="6" name="Straight Connector 5"/>
          <p:cNvCxnSpPr/>
          <p:nvPr/>
        </p:nvCxnSpPr>
        <p:spPr>
          <a:xfrm>
            <a:off x="3546764" y="228600"/>
            <a:ext cx="0" cy="63523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217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709"/>
            <a:ext cx="6512511" cy="580832"/>
          </a:xfrm>
        </p:spPr>
        <p:txBody>
          <a:bodyPr/>
          <a:lstStyle/>
          <a:p>
            <a:pPr marL="0" indent="0" algn="ctr">
              <a:buNone/>
            </a:pPr>
            <a:r>
              <a:rPr lang="en-US" sz="2800" dirty="0" smtClean="0"/>
              <a:t>Overriding in Inheritance</a:t>
            </a:r>
            <a:endParaRPr lang="en-US" dirty="0"/>
          </a:p>
        </p:txBody>
      </p:sp>
      <p:sp>
        <p:nvSpPr>
          <p:cNvPr id="3" name="Content Placeholder 2"/>
          <p:cNvSpPr>
            <a:spLocks noGrp="1"/>
          </p:cNvSpPr>
          <p:nvPr>
            <p:ph idx="1"/>
          </p:nvPr>
        </p:nvSpPr>
        <p:spPr>
          <a:xfrm>
            <a:off x="381000" y="731520"/>
            <a:ext cx="8382000" cy="5745480"/>
          </a:xfrm>
        </p:spPr>
        <p:txBody>
          <a:bodyPr>
            <a:normAutofit fontScale="92500" lnSpcReduction="20000"/>
          </a:bodyPr>
          <a:lstStyle/>
          <a:p>
            <a:pPr marL="45720" indent="0">
              <a:buNone/>
            </a:pPr>
            <a:r>
              <a:rPr lang="en-US" dirty="0" smtClean="0"/>
              <a:t>What is Overriding ?</a:t>
            </a:r>
          </a:p>
          <a:p>
            <a:pPr marL="45720" indent="0">
              <a:buNone/>
            </a:pPr>
            <a:r>
              <a:rPr lang="en-US" dirty="0" smtClean="0"/>
              <a:t>When we used same member function name in both base and derived classes, the derived class object overrides the function definition of base class. </a:t>
            </a:r>
          </a:p>
          <a:p>
            <a:pPr marL="45720" indent="0">
              <a:buNone/>
            </a:pPr>
            <a:r>
              <a:rPr lang="en-US" dirty="0" smtClean="0"/>
              <a:t>So only the derived class function definition will get executed. </a:t>
            </a:r>
          </a:p>
          <a:p>
            <a:pPr marL="502920" indent="-457200"/>
            <a:r>
              <a:rPr lang="en-US" dirty="0" smtClean="0"/>
              <a:t>In multiple inheritance : when we inherit more then one base class that have the same member function name, Ambiguity error may be arise.</a:t>
            </a:r>
            <a:endParaRPr lang="en-US" dirty="0"/>
          </a:p>
          <a:p>
            <a:pPr marL="502920" indent="-457200"/>
            <a:r>
              <a:rPr lang="en-US" dirty="0" smtClean="0"/>
              <a:t>How to access base class function when derived class also having the same member function name?</a:t>
            </a:r>
          </a:p>
          <a:p>
            <a:pPr marL="45720" indent="0">
              <a:buNone/>
            </a:pPr>
            <a:endParaRPr lang="en-US" dirty="0"/>
          </a:p>
        </p:txBody>
      </p:sp>
    </p:spTree>
    <p:extLst>
      <p:ext uri="{BB962C8B-B14F-4D97-AF65-F5344CB8AC3E}">
        <p14:creationId xmlns:p14="http://schemas.microsoft.com/office/powerpoint/2010/main" val="438433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248400"/>
          </a:xfrm>
        </p:spPr>
        <p:txBody>
          <a:bodyPr>
            <a:normAutofit fontScale="85000" lnSpcReduction="20000"/>
          </a:bodyPr>
          <a:lstStyle/>
          <a:p>
            <a:r>
              <a:rPr lang="en-US" dirty="0" smtClean="0"/>
              <a:t>ABC(</a:t>
            </a:r>
            <a:r>
              <a:rPr lang="en-US" dirty="0" err="1" smtClean="0"/>
              <a:t>int</a:t>
            </a:r>
            <a:r>
              <a:rPr lang="en-US" dirty="0" smtClean="0"/>
              <a:t> i, </a:t>
            </a:r>
            <a:r>
              <a:rPr lang="en-US" dirty="0" err="1" smtClean="0"/>
              <a:t>int</a:t>
            </a:r>
            <a:r>
              <a:rPr lang="en-US" dirty="0" smtClean="0"/>
              <a:t> j); a(i), b(</a:t>
            </a:r>
            <a:r>
              <a:rPr lang="en-US" dirty="0" err="1" smtClean="0"/>
              <a:t>a+j</a:t>
            </a:r>
            <a:r>
              <a:rPr lang="en-US" dirty="0" smtClean="0"/>
              <a:t>){ }. Here a is initialized to 2 &amp; b to 6, a has been declared first, it is initialized first and then its value is used to initialize b.</a:t>
            </a:r>
          </a:p>
          <a:p>
            <a:pPr marL="45720" indent="0">
              <a:buNone/>
            </a:pPr>
            <a:endParaRPr lang="en-US" dirty="0" smtClean="0"/>
          </a:p>
          <a:p>
            <a:r>
              <a:rPr lang="en-US" b="1" dirty="0" smtClean="0"/>
              <a:t>The following will not work:</a:t>
            </a:r>
          </a:p>
          <a:p>
            <a:r>
              <a:rPr lang="en-US" dirty="0" smtClean="0"/>
              <a:t>ABC(</a:t>
            </a:r>
            <a:r>
              <a:rPr lang="en-US" dirty="0" err="1" smtClean="0"/>
              <a:t>int</a:t>
            </a:r>
            <a:r>
              <a:rPr lang="en-US" dirty="0" smtClean="0"/>
              <a:t> i, </a:t>
            </a:r>
            <a:r>
              <a:rPr lang="en-US" dirty="0" err="1" smtClean="0"/>
              <a:t>int</a:t>
            </a:r>
            <a:r>
              <a:rPr lang="en-US" dirty="0" smtClean="0"/>
              <a:t> j); b(i), a(b*j) { } </a:t>
            </a:r>
          </a:p>
          <a:p>
            <a:pPr marL="45720" indent="0">
              <a:buNone/>
            </a:pPr>
            <a:r>
              <a:rPr lang="en-US" dirty="0"/>
              <a:t> </a:t>
            </a:r>
            <a:r>
              <a:rPr lang="en-US" dirty="0" smtClean="0"/>
              <a:t>   because the value of b is not available to a which is to be initialized  first.</a:t>
            </a:r>
          </a:p>
          <a:p>
            <a:pPr marL="45720" indent="0">
              <a:buNone/>
            </a:pPr>
            <a:endParaRPr lang="en-US" dirty="0" smtClean="0"/>
          </a:p>
          <a:p>
            <a:r>
              <a:rPr lang="en-US" b="1" dirty="0" smtClean="0"/>
              <a:t>The following statements are also valid:</a:t>
            </a:r>
          </a:p>
          <a:p>
            <a:r>
              <a:rPr lang="en-US" dirty="0"/>
              <a:t>ABC(</a:t>
            </a:r>
            <a:r>
              <a:rPr lang="en-US" dirty="0" err="1"/>
              <a:t>int</a:t>
            </a:r>
            <a:r>
              <a:rPr lang="en-US" dirty="0"/>
              <a:t> </a:t>
            </a:r>
            <a:r>
              <a:rPr lang="en-US" dirty="0" smtClean="0"/>
              <a:t>i, </a:t>
            </a:r>
            <a:r>
              <a:rPr lang="en-US" dirty="0" err="1"/>
              <a:t>int</a:t>
            </a:r>
            <a:r>
              <a:rPr lang="en-US" dirty="0"/>
              <a:t> j); b(i), </a:t>
            </a:r>
            <a:r>
              <a:rPr lang="en-US" dirty="0" smtClean="0"/>
              <a:t>a(b=j)</a:t>
            </a:r>
          </a:p>
          <a:p>
            <a:endParaRPr lang="en-US" dirty="0" smtClean="0"/>
          </a:p>
          <a:p>
            <a:r>
              <a:rPr lang="en-US" dirty="0" smtClean="0"/>
              <a:t>ABC(</a:t>
            </a:r>
            <a:r>
              <a:rPr lang="en-US" dirty="0" err="1" smtClean="0"/>
              <a:t>int</a:t>
            </a:r>
            <a:r>
              <a:rPr lang="en-US" dirty="0" smtClean="0"/>
              <a:t> i, </a:t>
            </a:r>
            <a:r>
              <a:rPr lang="en-US" dirty="0" err="1" smtClean="0"/>
              <a:t>int</a:t>
            </a:r>
            <a:r>
              <a:rPr lang="en-US" dirty="0" smtClean="0"/>
              <a:t> j)</a:t>
            </a:r>
          </a:p>
          <a:p>
            <a:pPr marL="640080" lvl="2" indent="0">
              <a:buNone/>
            </a:pPr>
            <a:r>
              <a:rPr lang="en-US" dirty="0" smtClean="0"/>
              <a:t>{</a:t>
            </a:r>
          </a:p>
          <a:p>
            <a:pPr marL="640080" lvl="2" indent="0">
              <a:buNone/>
            </a:pPr>
            <a:r>
              <a:rPr lang="en-US" dirty="0"/>
              <a:t> </a:t>
            </a:r>
            <a:r>
              <a:rPr lang="en-US" dirty="0" smtClean="0"/>
              <a:t>  a=i;</a:t>
            </a:r>
          </a:p>
          <a:p>
            <a:pPr marL="640080" lvl="2" indent="0">
              <a:buNone/>
            </a:pPr>
            <a:r>
              <a:rPr lang="en-US" dirty="0" smtClean="0"/>
              <a:t>   b=j;</a:t>
            </a:r>
          </a:p>
          <a:p>
            <a:pPr marL="640080" lvl="2" indent="0">
              <a:buNone/>
            </a:pPr>
            <a:r>
              <a:rPr lang="en-US" dirty="0"/>
              <a:t>}</a:t>
            </a:r>
          </a:p>
        </p:txBody>
      </p:sp>
    </p:spTree>
    <p:extLst>
      <p:ext uri="{BB962C8B-B14F-4D97-AF65-F5344CB8AC3E}">
        <p14:creationId xmlns:p14="http://schemas.microsoft.com/office/powerpoint/2010/main" val="222224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1066800"/>
            <a:ext cx="8076061" cy="2423346"/>
          </a:xfrm>
        </p:spPr>
        <p:txBody>
          <a:bodyPr/>
          <a:lstStyle/>
          <a:p>
            <a:pPr algn="l"/>
            <a:r>
              <a:rPr lang="en-IN" sz="4000" dirty="0" smtClean="0">
                <a:solidFill>
                  <a:schemeClr val="tx1"/>
                </a:solidFill>
              </a:rPr>
              <a:t>When a class contains objects of other class as its member, it is referred to as containership</a:t>
            </a:r>
            <a:endParaRPr lang="en-IN" sz="4000" dirty="0">
              <a:solidFill>
                <a:schemeClr val="tx1"/>
              </a:solidFill>
            </a:endParaRPr>
          </a:p>
        </p:txBody>
      </p:sp>
      <p:sp>
        <p:nvSpPr>
          <p:cNvPr id="7" name="Text Placeholder 2"/>
          <p:cNvSpPr txBox="1">
            <a:spLocks/>
          </p:cNvSpPr>
          <p:nvPr/>
        </p:nvSpPr>
        <p:spPr>
          <a:xfrm>
            <a:off x="533400" y="304800"/>
            <a:ext cx="5970494" cy="835460"/>
          </a:xfrm>
          <a:prstGeom prst="rect">
            <a:avLst/>
          </a:prstGeom>
        </p:spPr>
        <p:txBody>
          <a:bodyPr vert="horz" lIns="91440" tIns="45720" rIns="91440" bIns="45720" rtlCol="0" anchor="t">
            <a:normAutofit/>
          </a:bodyPr>
          <a:lstStyle>
            <a:lvl1pPr marL="0" indent="0" algn="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2"/>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IN" b="1" dirty="0" smtClean="0"/>
              <a:t>Containership or containment or Aggregation</a:t>
            </a:r>
            <a:endParaRPr lang="en-IN" b="1" dirty="0"/>
          </a:p>
        </p:txBody>
      </p:sp>
    </p:spTree>
    <p:extLst>
      <p:ext uri="{BB962C8B-B14F-4D97-AF65-F5344CB8AC3E}">
        <p14:creationId xmlns:p14="http://schemas.microsoft.com/office/powerpoint/2010/main" val="19726272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5966666" cy="2423346"/>
          </a:xfrm>
        </p:spPr>
        <p:txBody>
          <a:bodyPr>
            <a:noAutofit/>
            <a:scene3d>
              <a:camera prst="orthographicFront"/>
              <a:lightRig rig="soft" dir="t">
                <a:rot lat="0" lon="0" rev="10800000"/>
              </a:lightRig>
            </a:scene3d>
            <a:sp3d>
              <a:bevelT w="27940" h="12700"/>
              <a:contourClr>
                <a:srgbClr val="DDDDDD"/>
              </a:contourClr>
            </a:sp3d>
          </a:bodyPr>
          <a:lstStyle/>
          <a:p>
            <a:pPr marL="457200" indent="-457200" algn="l">
              <a:buFont typeface="Arial" pitchFamily="34" charset="0"/>
              <a:buChar char="•"/>
            </a:pPr>
            <a:r>
              <a:rPr lang="en-IN" sz="3200" spc="150" dirty="0" smtClean="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rPr>
              <a:t>When a class inherits from another class, it is known as IS-A relationship.</a:t>
            </a:r>
            <a:br>
              <a:rPr lang="en-IN" sz="3200" spc="150" dirty="0" smtClean="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rPr>
            </a:br>
            <a:r>
              <a:rPr lang="en-IN" sz="3200" spc="150" dirty="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rPr>
              <a:t/>
            </a:r>
            <a:br>
              <a:rPr lang="en-IN" sz="3200" spc="150" dirty="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rPr>
            </a:br>
            <a:r>
              <a:rPr lang="en-IN" sz="3200" spc="150" dirty="0" smtClean="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rPr>
              <a:t>When a class contains objects of other class type as its member known HAS-A relationship.</a:t>
            </a:r>
            <a:endParaRPr lang="en-IN" sz="3200" spc="150" dirty="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826426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5730"/>
            <a:ext cx="4648200" cy="6740307"/>
          </a:xfrm>
          <a:prstGeom prst="rect">
            <a:avLst/>
          </a:prstGeom>
          <a:solidFill>
            <a:schemeClr val="tx1"/>
          </a:solidFill>
        </p:spPr>
        <p:txBody>
          <a:bodyPr wrap="square" rtlCol="0">
            <a:spAutoFit/>
          </a:bodyPr>
          <a:lstStyle/>
          <a:p>
            <a:r>
              <a:rPr lang="en-IN" sz="2400" b="1" dirty="0" smtClean="0">
                <a:solidFill>
                  <a:schemeClr val="bg1"/>
                </a:solidFill>
              </a:rPr>
              <a:t>Consider the following example</a:t>
            </a:r>
          </a:p>
          <a:p>
            <a:r>
              <a:rPr lang="en-IN" sz="2400" b="1" dirty="0" smtClean="0">
                <a:solidFill>
                  <a:schemeClr val="bg1"/>
                </a:solidFill>
              </a:rPr>
              <a:t>class ABC</a:t>
            </a:r>
          </a:p>
          <a:p>
            <a:r>
              <a:rPr lang="en-IN" sz="2400" b="1" dirty="0" smtClean="0">
                <a:solidFill>
                  <a:schemeClr val="bg1"/>
                </a:solidFill>
              </a:rPr>
              <a:t>{ </a:t>
            </a:r>
            <a:r>
              <a:rPr lang="en-IN" sz="2400" b="1" dirty="0" err="1" smtClean="0">
                <a:solidFill>
                  <a:schemeClr val="bg1"/>
                </a:solidFill>
              </a:rPr>
              <a:t>int</a:t>
            </a:r>
            <a:r>
              <a:rPr lang="en-IN" sz="2400" b="1" dirty="0" smtClean="0">
                <a:solidFill>
                  <a:schemeClr val="bg1"/>
                </a:solidFill>
              </a:rPr>
              <a:t> a;</a:t>
            </a:r>
          </a:p>
          <a:p>
            <a:r>
              <a:rPr lang="en-IN" sz="2400" b="1" dirty="0">
                <a:solidFill>
                  <a:schemeClr val="bg1"/>
                </a:solidFill>
              </a:rPr>
              <a:t> </a:t>
            </a:r>
            <a:r>
              <a:rPr lang="en-IN" sz="2400" b="1" dirty="0" smtClean="0">
                <a:solidFill>
                  <a:schemeClr val="bg1"/>
                </a:solidFill>
              </a:rPr>
              <a:t> public :</a:t>
            </a:r>
          </a:p>
          <a:p>
            <a:r>
              <a:rPr lang="en-IN" sz="2400" b="1" dirty="0">
                <a:solidFill>
                  <a:schemeClr val="bg1"/>
                </a:solidFill>
              </a:rPr>
              <a:t> </a:t>
            </a:r>
            <a:r>
              <a:rPr lang="en-IN" sz="2400" b="1" dirty="0" smtClean="0">
                <a:solidFill>
                  <a:schemeClr val="bg1"/>
                </a:solidFill>
              </a:rPr>
              <a:t>  </a:t>
            </a:r>
            <a:r>
              <a:rPr lang="en-IN" sz="2400" b="1" dirty="0" err="1" smtClean="0">
                <a:solidFill>
                  <a:schemeClr val="bg1"/>
                </a:solidFill>
              </a:rPr>
              <a:t>int</a:t>
            </a:r>
            <a:r>
              <a:rPr lang="en-IN" sz="2400" b="1" dirty="0" smtClean="0">
                <a:solidFill>
                  <a:schemeClr val="bg1"/>
                </a:solidFill>
              </a:rPr>
              <a:t> </a:t>
            </a:r>
            <a:r>
              <a:rPr lang="en-IN" sz="2400" b="1" dirty="0" err="1" smtClean="0">
                <a:solidFill>
                  <a:schemeClr val="bg1"/>
                </a:solidFill>
              </a:rPr>
              <a:t>amt</a:t>
            </a:r>
            <a:r>
              <a:rPr lang="en-IN" sz="2400" b="1" dirty="0" smtClean="0">
                <a:solidFill>
                  <a:schemeClr val="bg1"/>
                </a:solidFill>
              </a:rPr>
              <a:t>;</a:t>
            </a:r>
          </a:p>
          <a:p>
            <a:r>
              <a:rPr lang="en-IN" sz="2400" b="1" dirty="0">
                <a:solidFill>
                  <a:schemeClr val="bg1"/>
                </a:solidFill>
              </a:rPr>
              <a:t> </a:t>
            </a:r>
            <a:r>
              <a:rPr lang="en-IN" sz="2400" b="1" dirty="0" smtClean="0">
                <a:solidFill>
                  <a:schemeClr val="bg1"/>
                </a:solidFill>
              </a:rPr>
              <a:t>  void show();  };</a:t>
            </a:r>
          </a:p>
          <a:p>
            <a:endParaRPr lang="en-IN" sz="2400" b="1" dirty="0">
              <a:solidFill>
                <a:schemeClr val="bg1"/>
              </a:solidFill>
            </a:endParaRPr>
          </a:p>
          <a:p>
            <a:r>
              <a:rPr lang="en-IN" sz="2400" b="1" dirty="0" smtClean="0">
                <a:solidFill>
                  <a:schemeClr val="bg1"/>
                </a:solidFill>
              </a:rPr>
              <a:t>class PQR : public ABC</a:t>
            </a:r>
          </a:p>
          <a:p>
            <a:r>
              <a:rPr lang="en-IN" sz="2400" b="1" dirty="0" smtClean="0">
                <a:solidFill>
                  <a:schemeClr val="bg1"/>
                </a:solidFill>
              </a:rPr>
              <a:t>{ </a:t>
            </a:r>
            <a:r>
              <a:rPr lang="en-IN" sz="2400" b="1" dirty="0" err="1" smtClean="0">
                <a:solidFill>
                  <a:schemeClr val="bg1"/>
                </a:solidFill>
              </a:rPr>
              <a:t>int</a:t>
            </a:r>
            <a:r>
              <a:rPr lang="en-IN" sz="2400" b="1" dirty="0" smtClean="0">
                <a:solidFill>
                  <a:schemeClr val="bg1"/>
                </a:solidFill>
              </a:rPr>
              <a:t> b;</a:t>
            </a:r>
          </a:p>
          <a:p>
            <a:r>
              <a:rPr lang="en-IN" sz="2400" b="1" dirty="0">
                <a:solidFill>
                  <a:schemeClr val="bg1"/>
                </a:solidFill>
              </a:rPr>
              <a:t> </a:t>
            </a:r>
            <a:r>
              <a:rPr lang="en-IN" sz="2400" b="1" dirty="0" smtClean="0">
                <a:solidFill>
                  <a:schemeClr val="bg1"/>
                </a:solidFill>
              </a:rPr>
              <a:t>public :</a:t>
            </a:r>
          </a:p>
          <a:p>
            <a:r>
              <a:rPr lang="en-IN" sz="2400" b="1" dirty="0">
                <a:solidFill>
                  <a:schemeClr val="bg1"/>
                </a:solidFill>
              </a:rPr>
              <a:t> </a:t>
            </a:r>
            <a:r>
              <a:rPr lang="en-IN" sz="2400" b="1" dirty="0" smtClean="0">
                <a:solidFill>
                  <a:schemeClr val="bg1"/>
                </a:solidFill>
              </a:rPr>
              <a:t> </a:t>
            </a:r>
            <a:r>
              <a:rPr lang="en-IN" sz="2400" b="1" dirty="0" err="1" smtClean="0">
                <a:solidFill>
                  <a:schemeClr val="bg1"/>
                </a:solidFill>
              </a:rPr>
              <a:t>int</a:t>
            </a:r>
            <a:r>
              <a:rPr lang="en-IN" sz="2400" b="1" dirty="0" smtClean="0">
                <a:solidFill>
                  <a:schemeClr val="bg1"/>
                </a:solidFill>
              </a:rPr>
              <a:t> </a:t>
            </a:r>
            <a:r>
              <a:rPr lang="en-IN" sz="2400" b="1" dirty="0" err="1" smtClean="0">
                <a:solidFill>
                  <a:schemeClr val="bg1"/>
                </a:solidFill>
              </a:rPr>
              <a:t>amt</a:t>
            </a:r>
            <a:r>
              <a:rPr lang="en-IN" sz="2400" b="1" dirty="0" smtClean="0">
                <a:solidFill>
                  <a:schemeClr val="bg1"/>
                </a:solidFill>
              </a:rPr>
              <a:t>;</a:t>
            </a:r>
          </a:p>
          <a:p>
            <a:r>
              <a:rPr lang="en-IN" sz="2400" b="1" dirty="0">
                <a:solidFill>
                  <a:schemeClr val="bg1"/>
                </a:solidFill>
              </a:rPr>
              <a:t> </a:t>
            </a:r>
            <a:r>
              <a:rPr lang="en-IN" sz="2400" b="1" dirty="0" smtClean="0">
                <a:solidFill>
                  <a:schemeClr val="bg1"/>
                </a:solidFill>
              </a:rPr>
              <a:t>  void display()</a:t>
            </a:r>
          </a:p>
          <a:p>
            <a:r>
              <a:rPr lang="en-IN" sz="2400" b="1" dirty="0" smtClean="0">
                <a:solidFill>
                  <a:schemeClr val="bg1"/>
                </a:solidFill>
              </a:rPr>
              <a:t>{ </a:t>
            </a:r>
            <a:r>
              <a:rPr lang="en-IN" sz="2400" b="1" dirty="0" err="1" smtClean="0">
                <a:solidFill>
                  <a:schemeClr val="bg1"/>
                </a:solidFill>
              </a:rPr>
              <a:t>amt</a:t>
            </a:r>
            <a:r>
              <a:rPr lang="en-IN" sz="2400" b="1" dirty="0" smtClean="0">
                <a:solidFill>
                  <a:schemeClr val="bg1"/>
                </a:solidFill>
              </a:rPr>
              <a:t> = </a:t>
            </a:r>
            <a:r>
              <a:rPr lang="en-IN" sz="2400" b="1" dirty="0" err="1" smtClean="0">
                <a:solidFill>
                  <a:schemeClr val="bg1"/>
                </a:solidFill>
              </a:rPr>
              <a:t>amt</a:t>
            </a:r>
            <a:r>
              <a:rPr lang="en-IN" sz="2400" b="1" dirty="0" smtClean="0">
                <a:solidFill>
                  <a:schemeClr val="bg1"/>
                </a:solidFill>
              </a:rPr>
              <a:t> +5;</a:t>
            </a:r>
          </a:p>
          <a:p>
            <a:r>
              <a:rPr lang="en-IN" sz="2400" b="1" dirty="0" smtClean="0">
                <a:solidFill>
                  <a:schemeClr val="bg1"/>
                </a:solidFill>
              </a:rPr>
              <a:t> Which </a:t>
            </a:r>
            <a:r>
              <a:rPr lang="en-IN" sz="2400" b="1" dirty="0" err="1" smtClean="0">
                <a:solidFill>
                  <a:schemeClr val="bg1"/>
                </a:solidFill>
              </a:rPr>
              <a:t>amt</a:t>
            </a:r>
            <a:r>
              <a:rPr lang="en-IN" sz="2400" b="1" dirty="0" smtClean="0">
                <a:solidFill>
                  <a:schemeClr val="bg1"/>
                </a:solidFill>
              </a:rPr>
              <a:t> is accessed here?</a:t>
            </a:r>
          </a:p>
          <a:p>
            <a:r>
              <a:rPr lang="en-IN" sz="2400" b="1" dirty="0" smtClean="0">
                <a:solidFill>
                  <a:schemeClr val="bg1"/>
                </a:solidFill>
              </a:rPr>
              <a:t>How do you access base class </a:t>
            </a:r>
            <a:r>
              <a:rPr lang="en-IN" sz="2400" b="1" dirty="0" err="1" smtClean="0">
                <a:solidFill>
                  <a:schemeClr val="bg1"/>
                </a:solidFill>
              </a:rPr>
              <a:t>amt</a:t>
            </a:r>
            <a:r>
              <a:rPr lang="en-IN" sz="2400" b="1" dirty="0" smtClean="0">
                <a:solidFill>
                  <a:schemeClr val="bg1"/>
                </a:solidFill>
              </a:rPr>
              <a:t>?</a:t>
            </a:r>
          </a:p>
          <a:p>
            <a:r>
              <a:rPr lang="en-IN" sz="2400" b="1" dirty="0" smtClean="0">
                <a:solidFill>
                  <a:schemeClr val="bg1"/>
                </a:solidFill>
              </a:rPr>
              <a:t>ABC::</a:t>
            </a:r>
            <a:r>
              <a:rPr lang="en-IN" sz="2400" b="1" dirty="0" err="1" smtClean="0">
                <a:solidFill>
                  <a:schemeClr val="bg1"/>
                </a:solidFill>
              </a:rPr>
              <a:t>amt</a:t>
            </a:r>
            <a:r>
              <a:rPr lang="en-IN" sz="2400" b="1" dirty="0" smtClean="0">
                <a:solidFill>
                  <a:schemeClr val="bg1"/>
                </a:solidFill>
              </a:rPr>
              <a:t>=ABC::amt+5; }  }; </a:t>
            </a:r>
            <a:endParaRPr lang="en-IN" sz="2400" b="1" dirty="0">
              <a:solidFill>
                <a:schemeClr val="bg1"/>
              </a:solidFill>
            </a:endParaRPr>
          </a:p>
        </p:txBody>
      </p:sp>
      <p:sp>
        <p:nvSpPr>
          <p:cNvPr id="6" name="TextBox 5"/>
          <p:cNvSpPr txBox="1"/>
          <p:nvPr/>
        </p:nvSpPr>
        <p:spPr>
          <a:xfrm>
            <a:off x="5105400" y="1524000"/>
            <a:ext cx="4038600" cy="3108543"/>
          </a:xfrm>
          <a:prstGeom prst="rect">
            <a:avLst/>
          </a:prstGeom>
          <a:noFill/>
        </p:spPr>
        <p:txBody>
          <a:bodyPr wrap="square" rtlCol="0">
            <a:spAutoFit/>
          </a:bodyPr>
          <a:lstStyle/>
          <a:p>
            <a:r>
              <a:rPr lang="en-IN" sz="2800" b="1" dirty="0" smtClean="0"/>
              <a:t>void main( )</a:t>
            </a:r>
          </a:p>
          <a:p>
            <a:r>
              <a:rPr lang="en-IN" sz="2800" b="1" dirty="0" smtClean="0"/>
              <a:t>{ PQR </a:t>
            </a:r>
            <a:r>
              <a:rPr lang="en-IN" sz="2800" b="1" dirty="0" err="1" smtClean="0"/>
              <a:t>obj</a:t>
            </a:r>
            <a:r>
              <a:rPr lang="en-IN" sz="2800" b="1" dirty="0" smtClean="0"/>
              <a:t>;</a:t>
            </a:r>
          </a:p>
          <a:p>
            <a:r>
              <a:rPr lang="en-IN" sz="2800" b="1" dirty="0"/>
              <a:t> </a:t>
            </a:r>
            <a:r>
              <a:rPr lang="en-IN" sz="2800" b="1" dirty="0" smtClean="0"/>
              <a:t> </a:t>
            </a:r>
            <a:r>
              <a:rPr lang="en-IN" sz="2800" b="1" dirty="0" err="1" smtClean="0"/>
              <a:t>cout</a:t>
            </a:r>
            <a:r>
              <a:rPr lang="en-IN" sz="2800" b="1" dirty="0" smtClean="0"/>
              <a:t>&lt;&lt; </a:t>
            </a:r>
            <a:r>
              <a:rPr lang="en-IN" sz="2800" b="1" dirty="0" err="1" smtClean="0"/>
              <a:t>obj.amt</a:t>
            </a:r>
            <a:r>
              <a:rPr lang="en-IN" sz="2800" b="1" dirty="0" smtClean="0"/>
              <a:t>;</a:t>
            </a:r>
          </a:p>
          <a:p>
            <a:endParaRPr lang="en-IN" sz="2800" b="1" dirty="0"/>
          </a:p>
          <a:p>
            <a:r>
              <a:rPr lang="en-IN" sz="2800" b="1" dirty="0" smtClean="0"/>
              <a:t> </a:t>
            </a:r>
            <a:r>
              <a:rPr lang="en-IN" sz="2800" b="1" dirty="0" err="1" smtClean="0"/>
              <a:t>cout</a:t>
            </a:r>
            <a:r>
              <a:rPr lang="en-IN" sz="2800" b="1" dirty="0" smtClean="0"/>
              <a:t>&lt;&lt;</a:t>
            </a:r>
            <a:r>
              <a:rPr lang="en-IN" sz="2800" b="1" dirty="0" err="1" smtClean="0"/>
              <a:t>obj.ABC</a:t>
            </a:r>
            <a:r>
              <a:rPr lang="en-IN" sz="2800" b="1" dirty="0" smtClean="0"/>
              <a:t>::</a:t>
            </a:r>
            <a:r>
              <a:rPr lang="en-IN" sz="2800" b="1" dirty="0" err="1" smtClean="0"/>
              <a:t>amt</a:t>
            </a:r>
            <a:r>
              <a:rPr lang="en-IN" sz="2800" b="1" dirty="0" smtClean="0"/>
              <a:t>;</a:t>
            </a:r>
          </a:p>
          <a:p>
            <a:endParaRPr lang="en-IN" sz="2800" b="1" dirty="0"/>
          </a:p>
          <a:p>
            <a:r>
              <a:rPr lang="en-IN" sz="2800" b="1" dirty="0" smtClean="0"/>
              <a:t>}</a:t>
            </a:r>
            <a:endParaRPr lang="en-IN" sz="2800" b="1" dirty="0"/>
          </a:p>
        </p:txBody>
      </p:sp>
    </p:spTree>
    <p:extLst>
      <p:ext uri="{BB962C8B-B14F-4D97-AF65-F5344CB8AC3E}">
        <p14:creationId xmlns:p14="http://schemas.microsoft.com/office/powerpoint/2010/main" val="30388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animEffect transition="in" filter="barn(inVertical)">
                                      <p:cBhvr>
                                        <p:cTn id="7" dur="500"/>
                                        <p:tgtEl>
                                          <p:spTgt spid="4">
                                            <p:txEl>
                                              <p:pRg st="13"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4" end="14"/>
                                            </p:txEl>
                                          </p:spTgt>
                                        </p:tgtEl>
                                        <p:attrNameLst>
                                          <p:attrName>style.visibility</p:attrName>
                                        </p:attrNameLst>
                                      </p:cBhvr>
                                      <p:to>
                                        <p:strVal val="visible"/>
                                      </p:to>
                                    </p:set>
                                    <p:animEffect transition="in" filter="barn(inVertical)">
                                      <p:cBhvr>
                                        <p:cTn id="12" dur="500"/>
                                        <p:tgtEl>
                                          <p:spTgt spid="4">
                                            <p:txEl>
                                              <p:pRg st="14"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15" end="15"/>
                                            </p:txEl>
                                          </p:spTgt>
                                        </p:tgtEl>
                                        <p:attrNameLst>
                                          <p:attrName>style.visibility</p:attrName>
                                        </p:attrNameLst>
                                      </p:cBhvr>
                                      <p:to>
                                        <p:strVal val="visible"/>
                                      </p:to>
                                    </p:set>
                                    <p:animEffect transition="in" filter="barn(inVertical)">
                                      <p:cBhvr>
                                        <p:cTn id="17" dur="500"/>
                                        <p:tgtEl>
                                          <p:spTgt spid="4">
                                            <p:txEl>
                                              <p:pRg st="15" end="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arn(inVertical)">
                                      <p:cBhvr>
                                        <p:cTn id="22" dur="500"/>
                                        <p:tgtEl>
                                          <p:spTgt spid="6">
                                            <p:txEl>
                                              <p:pRg st="0" end="0"/>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barn(inVertical)">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barn(inVertical)">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barn(inVertical)">
                                      <p:cBhvr>
                                        <p:cTn id="3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762000"/>
          </a:xfrm>
        </p:spPr>
        <p:txBody>
          <a:bodyPr>
            <a:normAutofit/>
          </a:bodyPr>
          <a:lstStyle/>
          <a:p>
            <a:r>
              <a:rPr lang="en-US" sz="2000" b="1" dirty="0" smtClean="0"/>
              <a:t>INHERITANCE </a:t>
            </a:r>
            <a:endParaRPr lang="en-US" sz="2000" b="1" dirty="0"/>
          </a:p>
        </p:txBody>
      </p:sp>
      <p:sp>
        <p:nvSpPr>
          <p:cNvPr id="4" name="Subtitle 3"/>
          <p:cNvSpPr>
            <a:spLocks noGrp="1"/>
          </p:cNvSpPr>
          <p:nvPr>
            <p:ph type="subTitle" idx="1"/>
          </p:nvPr>
        </p:nvSpPr>
        <p:spPr>
          <a:xfrm>
            <a:off x="0" y="990600"/>
            <a:ext cx="8991600" cy="5410200"/>
          </a:xfrm>
        </p:spPr>
        <p:txBody>
          <a:bodyPr>
            <a:noAutofit/>
          </a:bodyPr>
          <a:lstStyle/>
          <a:p>
            <a:pPr algn="l"/>
            <a:r>
              <a:rPr lang="en-US" sz="3600" b="1" u="sng" dirty="0" smtClean="0">
                <a:solidFill>
                  <a:schemeClr val="tx1"/>
                </a:solidFill>
              </a:rPr>
              <a:t>Abstract Class</a:t>
            </a:r>
          </a:p>
          <a:p>
            <a:pPr marL="457200" indent="-457200" algn="just">
              <a:lnSpc>
                <a:spcPct val="200000"/>
              </a:lnSpc>
              <a:buFont typeface="Arial" pitchFamily="34" charset="0"/>
              <a:buChar char="•"/>
            </a:pPr>
            <a:r>
              <a:rPr lang="en-US" sz="3600" b="1" dirty="0" smtClean="0">
                <a:solidFill>
                  <a:schemeClr val="tx1"/>
                </a:solidFill>
              </a:rPr>
              <a:t>An abstract class is not used to create object. It is designed only to act as a base class.</a:t>
            </a:r>
          </a:p>
          <a:p>
            <a:pPr marL="457200" indent="-457200" algn="just">
              <a:lnSpc>
                <a:spcPct val="200000"/>
              </a:lnSpc>
              <a:buFont typeface="Arial" pitchFamily="34" charset="0"/>
              <a:buChar char="•"/>
            </a:pPr>
            <a:r>
              <a:rPr lang="en-US" sz="3600" b="1" dirty="0" smtClean="0">
                <a:solidFill>
                  <a:schemeClr val="tx1"/>
                </a:solidFill>
              </a:rPr>
              <a:t>It is to be inherited by other classes.</a:t>
            </a:r>
            <a:endParaRPr lang="en-US" sz="3600" b="1" dirty="0">
              <a:solidFill>
                <a:schemeClr val="tx1"/>
              </a:solidFill>
            </a:endParaRPr>
          </a:p>
        </p:txBody>
      </p:sp>
    </p:spTree>
    <p:extLst>
      <p:ext uri="{BB962C8B-B14F-4D97-AF65-F5344CB8AC3E}">
        <p14:creationId xmlns:p14="http://schemas.microsoft.com/office/powerpoint/2010/main" val="29215124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844"/>
            <a:ext cx="7467600" cy="1143000"/>
          </a:xfrm>
        </p:spPr>
        <p:txBody>
          <a:bodyPr/>
          <a:lstStyle/>
          <a:p>
            <a:r>
              <a:rPr lang="en-IN" dirty="0" smtClean="0"/>
              <a:t>Static class members</a:t>
            </a:r>
            <a:endParaRPr lang="en-IN" dirty="0"/>
          </a:p>
        </p:txBody>
      </p:sp>
      <p:sp>
        <p:nvSpPr>
          <p:cNvPr id="3" name="Content Placeholder 2"/>
          <p:cNvSpPr>
            <a:spLocks noGrp="1"/>
          </p:cNvSpPr>
          <p:nvPr>
            <p:ph idx="1"/>
          </p:nvPr>
        </p:nvSpPr>
        <p:spPr>
          <a:xfrm>
            <a:off x="0" y="1143000"/>
            <a:ext cx="9220200" cy="5638800"/>
          </a:xfrm>
        </p:spPr>
        <p:txBody>
          <a:bodyPr>
            <a:normAutofit/>
          </a:bodyPr>
          <a:lstStyle/>
          <a:p>
            <a:r>
              <a:rPr lang="en-IN" dirty="0" smtClean="0"/>
              <a:t>A static data member of a class is just like a global variable for its class. That is  this data member is globally available for all the objects of that class type.</a:t>
            </a:r>
          </a:p>
          <a:p>
            <a:r>
              <a:rPr lang="en-IN" dirty="0" smtClean="0"/>
              <a:t>A static data member is different from ordinary data members of a class in various respects.</a:t>
            </a:r>
          </a:p>
          <a:p>
            <a:pPr marL="550926" indent="-514350">
              <a:buAutoNum type="arabicPeriod"/>
            </a:pPr>
            <a:r>
              <a:rPr lang="en-IN" dirty="0" smtClean="0"/>
              <a:t>There is only one copy of this data member maintained for the entire class, which is shared by all the objects of that class</a:t>
            </a:r>
          </a:p>
          <a:p>
            <a:pPr marL="550926" indent="-514350">
              <a:buAutoNum type="arabicPeriod"/>
            </a:pPr>
            <a:r>
              <a:rPr lang="en-IN" dirty="0" smtClean="0"/>
              <a:t>It is visible only within the class, its lifetime is the entire program</a:t>
            </a:r>
            <a:endParaRPr lang="en-IN" dirty="0"/>
          </a:p>
        </p:txBody>
      </p:sp>
    </p:spTree>
    <p:extLst>
      <p:ext uri="{BB962C8B-B14F-4D97-AF65-F5344CB8AC3E}">
        <p14:creationId xmlns:p14="http://schemas.microsoft.com/office/powerpoint/2010/main" val="47069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762000"/>
          </a:xfrm>
        </p:spPr>
        <p:txBody>
          <a:bodyPr>
            <a:normAutofit/>
          </a:bodyPr>
          <a:lstStyle/>
          <a:p>
            <a:pPr algn="ctr"/>
            <a:r>
              <a:rPr lang="en-US" sz="4000" b="1" dirty="0" smtClean="0"/>
              <a:t>SINGLE INHERITANCE </a:t>
            </a:r>
            <a:endParaRPr lang="en-US" sz="4000" b="1" dirty="0"/>
          </a:p>
        </p:txBody>
      </p:sp>
      <p:sp>
        <p:nvSpPr>
          <p:cNvPr id="4" name="Subtitle 3"/>
          <p:cNvSpPr>
            <a:spLocks noGrp="1"/>
          </p:cNvSpPr>
          <p:nvPr>
            <p:ph type="subTitle" idx="1"/>
          </p:nvPr>
        </p:nvSpPr>
        <p:spPr>
          <a:xfrm>
            <a:off x="533400" y="228600"/>
            <a:ext cx="7848600" cy="3276600"/>
          </a:xfrm>
        </p:spPr>
        <p:txBody>
          <a:bodyPr>
            <a:normAutofit/>
          </a:bodyPr>
          <a:lstStyle/>
          <a:p>
            <a:pPr algn="l"/>
            <a:endParaRPr lang="en-US" dirty="0" smtClean="0">
              <a:solidFill>
                <a:schemeClr val="tx1"/>
              </a:solidFill>
            </a:endParaRPr>
          </a:p>
          <a:p>
            <a:pPr algn="just"/>
            <a:r>
              <a:rPr lang="en-US" sz="3200" b="1" dirty="0" smtClean="0">
                <a:solidFill>
                  <a:schemeClr val="tx1"/>
                </a:solidFill>
              </a:rPr>
              <a:t>A derived class with only one base class is called “Single Inheritance”  </a:t>
            </a:r>
          </a:p>
          <a:p>
            <a:pPr algn="l"/>
            <a:r>
              <a:rPr lang="en-US" sz="3200" b="1" dirty="0" err="1" smtClean="0">
                <a:solidFill>
                  <a:schemeClr val="tx1"/>
                </a:solidFill>
              </a:rPr>
              <a:t>Eg</a:t>
            </a:r>
            <a:r>
              <a:rPr lang="en-US" sz="3200" b="1" dirty="0" smtClean="0">
                <a:solidFill>
                  <a:schemeClr val="tx1"/>
                </a:solidFill>
              </a:rPr>
              <a:t>.</a:t>
            </a:r>
          </a:p>
          <a:p>
            <a:pPr algn="l"/>
            <a:endParaRPr lang="en-US" dirty="0" smtClean="0">
              <a:solidFill>
                <a:schemeClr val="tx1"/>
              </a:solidFill>
            </a:endParaRPr>
          </a:p>
          <a:p>
            <a:pPr algn="l"/>
            <a:endParaRPr lang="en-US" dirty="0">
              <a:solidFill>
                <a:schemeClr val="tx1"/>
              </a:solidFill>
            </a:endParaRPr>
          </a:p>
        </p:txBody>
      </p:sp>
      <p:sp>
        <p:nvSpPr>
          <p:cNvPr id="3" name="Rectangle 2"/>
          <p:cNvSpPr/>
          <p:nvPr/>
        </p:nvSpPr>
        <p:spPr>
          <a:xfrm>
            <a:off x="533400" y="2897306"/>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Base Class</a:t>
            </a:r>
            <a:endParaRPr lang="en-US" dirty="0">
              <a:solidFill>
                <a:schemeClr val="bg1"/>
              </a:solidFill>
            </a:endParaRPr>
          </a:p>
        </p:txBody>
      </p:sp>
      <p:sp>
        <p:nvSpPr>
          <p:cNvPr id="5" name="Rectangle 4"/>
          <p:cNvSpPr/>
          <p:nvPr/>
        </p:nvSpPr>
        <p:spPr>
          <a:xfrm>
            <a:off x="555009" y="4527645"/>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 Class</a:t>
            </a:r>
          </a:p>
        </p:txBody>
      </p:sp>
      <p:cxnSp>
        <p:nvCxnSpPr>
          <p:cNvPr id="7" name="Straight Arrow Connector 6"/>
          <p:cNvCxnSpPr>
            <a:stCxn id="5" idx="0"/>
            <a:endCxn id="3" idx="2"/>
          </p:cNvCxnSpPr>
          <p:nvPr/>
        </p:nvCxnSpPr>
        <p:spPr>
          <a:xfrm flipH="1" flipV="1">
            <a:off x="1181100" y="3583106"/>
            <a:ext cx="21609" cy="94453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57400" y="2897306"/>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Class A</a:t>
            </a:r>
            <a:endParaRPr lang="en-US" dirty="0">
              <a:solidFill>
                <a:schemeClr val="bg1"/>
              </a:solidFill>
            </a:endParaRPr>
          </a:p>
        </p:txBody>
      </p:sp>
      <p:sp>
        <p:nvSpPr>
          <p:cNvPr id="18" name="Rectangle 17"/>
          <p:cNvSpPr/>
          <p:nvPr/>
        </p:nvSpPr>
        <p:spPr>
          <a:xfrm>
            <a:off x="2079009" y="4527645"/>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p>
        </p:txBody>
      </p:sp>
      <p:sp>
        <p:nvSpPr>
          <p:cNvPr id="20" name="Rectangle 19"/>
          <p:cNvSpPr/>
          <p:nvPr/>
        </p:nvSpPr>
        <p:spPr>
          <a:xfrm>
            <a:off x="3581400" y="2897306"/>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Vehicle</a:t>
            </a:r>
            <a:endParaRPr lang="en-US" dirty="0">
              <a:solidFill>
                <a:schemeClr val="bg1"/>
              </a:solidFill>
            </a:endParaRPr>
          </a:p>
        </p:txBody>
      </p:sp>
      <p:sp>
        <p:nvSpPr>
          <p:cNvPr id="21" name="Rectangle 20"/>
          <p:cNvSpPr/>
          <p:nvPr/>
        </p:nvSpPr>
        <p:spPr>
          <a:xfrm>
            <a:off x="3603009" y="4527645"/>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a:t>
            </a:r>
          </a:p>
        </p:txBody>
      </p:sp>
      <p:sp>
        <p:nvSpPr>
          <p:cNvPr id="23" name="Rectangle 22"/>
          <p:cNvSpPr/>
          <p:nvPr/>
        </p:nvSpPr>
        <p:spPr>
          <a:xfrm>
            <a:off x="5181600" y="2914366"/>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Birds</a:t>
            </a:r>
            <a:endParaRPr lang="en-US" dirty="0">
              <a:solidFill>
                <a:schemeClr val="bg1"/>
              </a:solidFill>
            </a:endParaRPr>
          </a:p>
        </p:txBody>
      </p:sp>
      <p:sp>
        <p:nvSpPr>
          <p:cNvPr id="24" name="Rectangle 23"/>
          <p:cNvSpPr/>
          <p:nvPr/>
        </p:nvSpPr>
        <p:spPr>
          <a:xfrm>
            <a:off x="5181600" y="4544705"/>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Parrot</a:t>
            </a:r>
          </a:p>
        </p:txBody>
      </p:sp>
      <p:sp>
        <p:nvSpPr>
          <p:cNvPr id="26" name="Rectangle 25"/>
          <p:cNvSpPr/>
          <p:nvPr/>
        </p:nvSpPr>
        <p:spPr>
          <a:xfrm>
            <a:off x="6781800" y="2939387"/>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City</a:t>
            </a:r>
            <a:endParaRPr lang="en-US" dirty="0">
              <a:solidFill>
                <a:schemeClr val="bg1"/>
              </a:solidFill>
            </a:endParaRPr>
          </a:p>
        </p:txBody>
      </p:sp>
      <p:sp>
        <p:nvSpPr>
          <p:cNvPr id="27" name="Rectangle 26"/>
          <p:cNvSpPr/>
          <p:nvPr/>
        </p:nvSpPr>
        <p:spPr>
          <a:xfrm>
            <a:off x="6803409" y="4569726"/>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Bangalore</a:t>
            </a:r>
          </a:p>
        </p:txBody>
      </p:sp>
      <p:cxnSp>
        <p:nvCxnSpPr>
          <p:cNvPr id="29" name="Straight Arrow Connector 28"/>
          <p:cNvCxnSpPr/>
          <p:nvPr/>
        </p:nvCxnSpPr>
        <p:spPr>
          <a:xfrm flipH="1" flipV="1">
            <a:off x="2743200" y="3581400"/>
            <a:ext cx="21609" cy="94453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4191000" y="3581400"/>
            <a:ext cx="21609" cy="94453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5769591" y="3581400"/>
            <a:ext cx="21609" cy="94453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7467600" y="3581400"/>
            <a:ext cx="21609" cy="94453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4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par>
                                <p:cTn id="19" presetID="16" presetClass="entr" presetSubtype="2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inVertical)">
                                      <p:cBhvr>
                                        <p:cTn id="29" dur="500"/>
                                        <p:tgtEl>
                                          <p:spTgt spid="17"/>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arn(inVertical)">
                                      <p:cBhvr>
                                        <p:cTn id="45" dur="500"/>
                                        <p:tgtEl>
                                          <p:spTgt spid="23"/>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arn(inVertical)">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barn(inVertical)">
                                      <p:cBhvr>
                                        <p:cTn id="53" dur="500"/>
                                        <p:tgtEl>
                                          <p:spTgt spid="26"/>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barn(inVertical)">
                                      <p:cBhvr>
                                        <p:cTn id="56" dur="500"/>
                                        <p:tgtEl>
                                          <p:spTgt spid="27"/>
                                        </p:tgtEl>
                                      </p:cBhvr>
                                    </p:animEffect>
                                  </p:childTnLst>
                                </p:cTn>
                              </p:par>
                              <p:par>
                                <p:cTn id="57" presetID="16" presetClass="entr" presetSubtype="21"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barn(inVertical)">
                                      <p:cBhvr>
                                        <p:cTn id="59" dur="500"/>
                                        <p:tgtEl>
                                          <p:spTgt spid="29"/>
                                        </p:tgtEl>
                                      </p:cBhvr>
                                    </p:animEffect>
                                  </p:childTnLst>
                                </p:cTn>
                              </p:par>
                              <p:par>
                                <p:cTn id="60" presetID="16" presetClass="entr" presetSubtype="21"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arn(inVertical)">
                                      <p:cBhvr>
                                        <p:cTn id="62" dur="500"/>
                                        <p:tgtEl>
                                          <p:spTgt spid="30"/>
                                        </p:tgtEl>
                                      </p:cBhvr>
                                    </p:animEffect>
                                  </p:childTnLst>
                                </p:cTn>
                              </p:par>
                              <p:par>
                                <p:cTn id="63" presetID="16" presetClass="entr" presetSubtype="21"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barn(inVertical)">
                                      <p:cBhvr>
                                        <p:cTn id="65" dur="500"/>
                                        <p:tgtEl>
                                          <p:spTgt spid="31"/>
                                        </p:tgtEl>
                                      </p:cBhvr>
                                    </p:animEffect>
                                  </p:childTnLst>
                                </p:cTn>
                              </p:par>
                              <p:par>
                                <p:cTn id="66" presetID="16" presetClass="entr" presetSubtype="21" fill="hold"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barn(inVertical)">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7" grpId="0" animBg="1"/>
      <p:bldP spid="18" grpId="0" animBg="1"/>
      <p:bldP spid="20" grpId="0" animBg="1"/>
      <p:bldP spid="21" grpId="0" animBg="1"/>
      <p:bldP spid="23" grpId="0" animBg="1"/>
      <p:bldP spid="24" grpId="0" animBg="1"/>
      <p:bldP spid="26" grpId="0" animBg="1"/>
      <p:bldP spid="2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04" y="0"/>
            <a:ext cx="9106395" cy="1143000"/>
          </a:xfrm>
        </p:spPr>
        <p:txBody>
          <a:bodyPr>
            <a:noAutofit/>
          </a:bodyPr>
          <a:lstStyle/>
          <a:p>
            <a:r>
              <a:rPr lang="en-IN" sz="3600" dirty="0" smtClean="0"/>
              <a:t>Two ways of declaring a static data member</a:t>
            </a:r>
            <a:endParaRPr lang="en-IN" sz="3600" dirty="0"/>
          </a:p>
        </p:txBody>
      </p:sp>
      <p:sp>
        <p:nvSpPr>
          <p:cNvPr id="3" name="Content Placeholder 2"/>
          <p:cNvSpPr>
            <a:spLocks noGrp="1"/>
          </p:cNvSpPr>
          <p:nvPr>
            <p:ph idx="1"/>
          </p:nvPr>
        </p:nvSpPr>
        <p:spPr>
          <a:xfrm>
            <a:off x="152400" y="1066800"/>
            <a:ext cx="8686800" cy="5943600"/>
          </a:xfrm>
        </p:spPr>
        <p:txBody>
          <a:bodyPr>
            <a:normAutofit/>
          </a:bodyPr>
          <a:lstStyle/>
          <a:p>
            <a:pPr marL="36576" indent="0">
              <a:buNone/>
            </a:pPr>
            <a:r>
              <a:rPr lang="en-IN" dirty="0" smtClean="0"/>
              <a:t>class X { static </a:t>
            </a:r>
            <a:r>
              <a:rPr lang="en-IN" dirty="0" err="1" smtClean="0"/>
              <a:t>int</a:t>
            </a:r>
            <a:r>
              <a:rPr lang="en-IN" dirty="0" smtClean="0"/>
              <a:t> count ;  // within a class</a:t>
            </a:r>
          </a:p>
          <a:p>
            <a:pPr marL="36576" indent="0">
              <a:buNone/>
            </a:pPr>
            <a:r>
              <a:rPr lang="en-IN" dirty="0"/>
              <a:t> </a:t>
            </a:r>
            <a:r>
              <a:rPr lang="en-IN" dirty="0" smtClean="0"/>
              <a:t>                  ………. }; </a:t>
            </a:r>
            <a:endParaRPr lang="en-IN" dirty="0"/>
          </a:p>
          <a:p>
            <a:pPr marL="36576" indent="0">
              <a:buNone/>
            </a:pPr>
            <a:r>
              <a:rPr lang="en-IN" dirty="0" err="1" smtClean="0"/>
              <a:t>int</a:t>
            </a:r>
            <a:r>
              <a:rPr lang="en-IN" dirty="0" smtClean="0"/>
              <a:t> X:: count =0;     // declaring outside the class</a:t>
            </a:r>
          </a:p>
          <a:p>
            <a:pPr marL="36576" indent="0">
              <a:buNone/>
            </a:pPr>
            <a:endParaRPr lang="en-IN" dirty="0"/>
          </a:p>
          <a:p>
            <a:pPr marL="36576" indent="0">
              <a:buNone/>
            </a:pPr>
            <a:r>
              <a:rPr lang="en-IN" dirty="0" smtClean="0"/>
              <a:t>static data members are only accessed by static member functions </a:t>
            </a:r>
          </a:p>
          <a:p>
            <a:pPr marL="36576" indent="0">
              <a:buNone/>
            </a:pPr>
            <a:r>
              <a:rPr lang="en-IN" dirty="0" smtClean="0"/>
              <a:t>  static void </a:t>
            </a:r>
            <a:r>
              <a:rPr lang="en-IN" dirty="0" err="1" smtClean="0"/>
              <a:t>disp</a:t>
            </a:r>
            <a:r>
              <a:rPr lang="en-IN" dirty="0" smtClean="0"/>
              <a:t>( )</a:t>
            </a:r>
          </a:p>
          <a:p>
            <a:pPr marL="36576" indent="0">
              <a:buNone/>
            </a:pPr>
            <a:r>
              <a:rPr lang="en-IN" dirty="0"/>
              <a:t> </a:t>
            </a:r>
            <a:r>
              <a:rPr lang="en-IN" dirty="0" smtClean="0"/>
              <a:t> { </a:t>
            </a:r>
            <a:r>
              <a:rPr lang="en-IN" dirty="0" err="1" smtClean="0"/>
              <a:t>cout</a:t>
            </a:r>
            <a:r>
              <a:rPr lang="en-IN" dirty="0" smtClean="0"/>
              <a:t>&lt;&lt;count; }</a:t>
            </a:r>
          </a:p>
          <a:p>
            <a:pPr marL="36576" indent="0">
              <a:buNone/>
            </a:pPr>
            <a:r>
              <a:rPr lang="en-IN" dirty="0" smtClean="0"/>
              <a:t>Static members are called as X::disp()</a:t>
            </a:r>
          </a:p>
          <a:p>
            <a:pPr marL="36576" indent="0">
              <a:buNone/>
            </a:pPr>
            <a:r>
              <a:rPr lang="en-IN" dirty="0"/>
              <a:t> </a:t>
            </a:r>
            <a:r>
              <a:rPr lang="en-IN" dirty="0" smtClean="0"/>
              <a:t>* No need to create an object of the class</a:t>
            </a:r>
          </a:p>
        </p:txBody>
      </p:sp>
    </p:spTree>
    <p:extLst>
      <p:ext uri="{BB962C8B-B14F-4D97-AF65-F5344CB8AC3E}">
        <p14:creationId xmlns:p14="http://schemas.microsoft.com/office/powerpoint/2010/main" val="22205566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2657"/>
            <a:ext cx="9829800" cy="7130143"/>
          </a:xfrm>
        </p:spPr>
        <p:txBody>
          <a:bodyPr>
            <a:normAutofit/>
          </a:bodyPr>
          <a:lstStyle/>
          <a:p>
            <a:pPr marL="36576" indent="0">
              <a:buNone/>
            </a:pPr>
            <a:r>
              <a:rPr lang="en-IN" sz="3200" b="1" dirty="0" smtClean="0"/>
              <a:t>class X { </a:t>
            </a:r>
            <a:r>
              <a:rPr lang="en-IN" sz="3200" b="1" dirty="0" err="1" smtClean="0"/>
              <a:t>int</a:t>
            </a:r>
            <a:r>
              <a:rPr lang="en-IN" sz="3200" b="1" dirty="0" smtClean="0"/>
              <a:t> </a:t>
            </a:r>
            <a:r>
              <a:rPr lang="en-IN" sz="3200" b="1" dirty="0" err="1" smtClean="0"/>
              <a:t>codeno</a:t>
            </a:r>
            <a:r>
              <a:rPr lang="en-IN" sz="3200" b="1" dirty="0" smtClean="0"/>
              <a:t>;  float price;</a:t>
            </a:r>
          </a:p>
          <a:p>
            <a:pPr marL="36576" indent="0">
              <a:buNone/>
            </a:pPr>
            <a:r>
              <a:rPr lang="en-IN" sz="3200" b="1" dirty="0"/>
              <a:t>	 </a:t>
            </a:r>
            <a:r>
              <a:rPr lang="en-IN" sz="3200" b="1" dirty="0" smtClean="0"/>
              <a:t>      static </a:t>
            </a:r>
            <a:r>
              <a:rPr lang="en-IN" sz="3200" b="1" dirty="0" err="1" smtClean="0"/>
              <a:t>int</a:t>
            </a:r>
            <a:r>
              <a:rPr lang="en-IN" sz="3200" b="1" dirty="0" smtClean="0"/>
              <a:t> count;</a:t>
            </a:r>
          </a:p>
          <a:p>
            <a:pPr marL="36576" indent="0">
              <a:buNone/>
            </a:pPr>
            <a:r>
              <a:rPr lang="en-IN" sz="3200" b="1" dirty="0"/>
              <a:t> </a:t>
            </a:r>
            <a:r>
              <a:rPr lang="en-IN" sz="3200" b="1" dirty="0" smtClean="0"/>
              <a:t>               public:</a:t>
            </a:r>
          </a:p>
          <a:p>
            <a:pPr marL="36576" indent="0">
              <a:buNone/>
            </a:pPr>
            <a:r>
              <a:rPr lang="en-IN" sz="3200" b="1" dirty="0"/>
              <a:t> </a:t>
            </a:r>
            <a:r>
              <a:rPr lang="en-IN" sz="3200" b="1" dirty="0" smtClean="0"/>
              <a:t>               void </a:t>
            </a:r>
            <a:r>
              <a:rPr lang="en-IN" sz="3200" b="1" dirty="0" err="1" smtClean="0"/>
              <a:t>getval</a:t>
            </a:r>
            <a:r>
              <a:rPr lang="en-IN" sz="3200" b="1" dirty="0" smtClean="0"/>
              <a:t>(</a:t>
            </a:r>
            <a:r>
              <a:rPr lang="en-IN" sz="3200" b="1" dirty="0" err="1" smtClean="0"/>
              <a:t>int</a:t>
            </a:r>
            <a:r>
              <a:rPr lang="en-IN" sz="3200" b="1" dirty="0" smtClean="0"/>
              <a:t> i, float j)</a:t>
            </a:r>
          </a:p>
          <a:p>
            <a:pPr marL="36576" indent="0">
              <a:buNone/>
            </a:pPr>
            <a:r>
              <a:rPr lang="en-IN" sz="3200" b="1" dirty="0"/>
              <a:t> </a:t>
            </a:r>
            <a:r>
              <a:rPr lang="en-IN" sz="3200" b="1" dirty="0" smtClean="0"/>
              <a:t>               { </a:t>
            </a:r>
            <a:r>
              <a:rPr lang="en-IN" sz="3200" b="1" dirty="0" err="1" smtClean="0"/>
              <a:t>codeno</a:t>
            </a:r>
            <a:r>
              <a:rPr lang="en-IN" sz="3200" b="1" dirty="0" smtClean="0"/>
              <a:t>=i;  price =j;</a:t>
            </a:r>
          </a:p>
          <a:p>
            <a:pPr marL="36576" indent="0">
              <a:buNone/>
            </a:pPr>
            <a:r>
              <a:rPr lang="en-IN" sz="3200" b="1" dirty="0"/>
              <a:t> </a:t>
            </a:r>
            <a:r>
              <a:rPr lang="en-IN" sz="3200" b="1" dirty="0" smtClean="0"/>
              <a:t>                  ++count; }</a:t>
            </a:r>
          </a:p>
          <a:p>
            <a:pPr marL="36576" indent="0">
              <a:buNone/>
            </a:pPr>
            <a:r>
              <a:rPr lang="en-IN" sz="3200" b="1" dirty="0"/>
              <a:t> </a:t>
            </a:r>
            <a:r>
              <a:rPr lang="en-IN" sz="3200" b="1" dirty="0" smtClean="0"/>
              <a:t>              void display()</a:t>
            </a:r>
          </a:p>
          <a:p>
            <a:pPr marL="36576" indent="0">
              <a:buNone/>
            </a:pPr>
            <a:r>
              <a:rPr lang="en-IN" sz="3200" b="1" dirty="0"/>
              <a:t> </a:t>
            </a:r>
            <a:r>
              <a:rPr lang="en-IN" sz="3200" b="1" dirty="0" smtClean="0"/>
              <a:t>              { </a:t>
            </a:r>
            <a:r>
              <a:rPr lang="en-IN" sz="3200" b="1" dirty="0" err="1" smtClean="0"/>
              <a:t>cout</a:t>
            </a:r>
            <a:r>
              <a:rPr lang="en-IN" sz="3200" b="1" dirty="0" smtClean="0"/>
              <a:t>&lt;&lt;“ Code no:”&lt;&lt;</a:t>
            </a:r>
            <a:r>
              <a:rPr lang="en-IN" sz="3200" b="1" dirty="0" err="1" smtClean="0"/>
              <a:t>codeno</a:t>
            </a:r>
            <a:r>
              <a:rPr lang="en-IN" sz="3200" b="1" dirty="0" smtClean="0"/>
              <a:t>&lt;&lt;“\t”;</a:t>
            </a:r>
          </a:p>
          <a:p>
            <a:pPr marL="36576" indent="0">
              <a:buNone/>
            </a:pPr>
            <a:r>
              <a:rPr lang="en-IN" sz="3200" b="1" dirty="0"/>
              <a:t> </a:t>
            </a:r>
            <a:r>
              <a:rPr lang="en-IN" sz="3200" b="1" dirty="0" smtClean="0"/>
              <a:t>                </a:t>
            </a:r>
            <a:r>
              <a:rPr lang="en-IN" sz="3200" b="1" dirty="0" err="1" smtClean="0"/>
              <a:t>cout</a:t>
            </a:r>
            <a:r>
              <a:rPr lang="en-IN" sz="3200" b="1" dirty="0" smtClean="0"/>
              <a:t>&lt;&lt;“Price :”&lt;&lt;price&lt;&lt;“\t” ;}</a:t>
            </a:r>
          </a:p>
          <a:p>
            <a:pPr marL="36576" indent="0">
              <a:buNone/>
            </a:pPr>
            <a:r>
              <a:rPr lang="en-IN" sz="3200" b="1" dirty="0"/>
              <a:t>	</a:t>
            </a:r>
            <a:r>
              <a:rPr lang="en-IN" sz="3200" b="1" dirty="0" smtClean="0"/>
              <a:t>    static void </a:t>
            </a:r>
            <a:r>
              <a:rPr lang="en-IN" sz="3200" b="1" dirty="0" err="1" smtClean="0"/>
              <a:t>dispcount</a:t>
            </a:r>
            <a:r>
              <a:rPr lang="en-IN" sz="3200" b="1" dirty="0" smtClean="0"/>
              <a:t>( )</a:t>
            </a:r>
          </a:p>
          <a:p>
            <a:pPr marL="36576" indent="0">
              <a:buNone/>
            </a:pPr>
            <a:r>
              <a:rPr lang="en-IN" sz="3200" b="1" dirty="0"/>
              <a:t> </a:t>
            </a:r>
            <a:r>
              <a:rPr lang="en-IN" sz="3200" b="1" dirty="0" smtClean="0"/>
              <a:t>        { </a:t>
            </a:r>
            <a:r>
              <a:rPr lang="en-IN" sz="3200" b="1" dirty="0" err="1" smtClean="0"/>
              <a:t>cout</a:t>
            </a:r>
            <a:r>
              <a:rPr lang="en-IN" sz="3200" b="1" dirty="0" smtClean="0"/>
              <a:t>&lt;&lt;“count :”&lt;&lt;count&lt;&lt;</a:t>
            </a:r>
            <a:r>
              <a:rPr lang="en-IN" sz="3200" b="1" dirty="0" err="1" smtClean="0"/>
              <a:t>endl</a:t>
            </a:r>
            <a:r>
              <a:rPr lang="en-IN" sz="3200" b="1" dirty="0" smtClean="0"/>
              <a:t>; } };</a:t>
            </a:r>
          </a:p>
          <a:p>
            <a:pPr marL="36576" indent="0">
              <a:buNone/>
            </a:pPr>
            <a:r>
              <a:rPr lang="en-IN" sz="3200" b="1" dirty="0"/>
              <a:t> </a:t>
            </a:r>
            <a:r>
              <a:rPr lang="en-IN" sz="3200" b="1" dirty="0" smtClean="0"/>
              <a:t> </a:t>
            </a:r>
            <a:endParaRPr lang="en-IN" sz="3200" b="1" dirty="0"/>
          </a:p>
        </p:txBody>
      </p:sp>
    </p:spTree>
    <p:extLst>
      <p:ext uri="{BB962C8B-B14F-4D97-AF65-F5344CB8AC3E}">
        <p14:creationId xmlns:p14="http://schemas.microsoft.com/office/powerpoint/2010/main" val="512215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906"/>
            <a:ext cx="8839200" cy="6925294"/>
          </a:xfrm>
        </p:spPr>
        <p:txBody>
          <a:bodyPr>
            <a:noAutofit/>
          </a:bodyPr>
          <a:lstStyle/>
          <a:p>
            <a:pPr marL="36576" indent="0">
              <a:buNone/>
            </a:pPr>
            <a:r>
              <a:rPr lang="en-IN" sz="3600" b="1" dirty="0" err="1" smtClean="0"/>
              <a:t>int</a:t>
            </a:r>
            <a:r>
              <a:rPr lang="en-IN" sz="3600" b="1" dirty="0" smtClean="0"/>
              <a:t> X:: count =0;</a:t>
            </a:r>
          </a:p>
          <a:p>
            <a:pPr marL="36576" indent="0">
              <a:buNone/>
            </a:pPr>
            <a:r>
              <a:rPr lang="en-IN" sz="3600" b="1" dirty="0" smtClean="0"/>
              <a:t>void main()</a:t>
            </a:r>
          </a:p>
          <a:p>
            <a:pPr marL="36576" indent="0">
              <a:buNone/>
            </a:pPr>
            <a:r>
              <a:rPr lang="en-IN" sz="3600" b="1" dirty="0" smtClean="0"/>
              <a:t>{ X ob1,ob2,ob3;</a:t>
            </a:r>
          </a:p>
          <a:p>
            <a:pPr marL="36576" indent="0">
              <a:buNone/>
            </a:pPr>
            <a:r>
              <a:rPr lang="en-IN" sz="3600" b="1" dirty="0"/>
              <a:t> </a:t>
            </a:r>
            <a:r>
              <a:rPr lang="en-IN" sz="3600" b="1" dirty="0" smtClean="0"/>
              <a:t> ob1.getval(101,25.12);</a:t>
            </a:r>
          </a:p>
          <a:p>
            <a:pPr marL="36576" indent="0">
              <a:buNone/>
            </a:pPr>
            <a:r>
              <a:rPr lang="en-IN" sz="3600" b="1" dirty="0"/>
              <a:t> </a:t>
            </a:r>
            <a:r>
              <a:rPr lang="en-IN" sz="3600" b="1" dirty="0" smtClean="0"/>
              <a:t> ob2.getval(102,38.19);</a:t>
            </a:r>
          </a:p>
          <a:p>
            <a:pPr marL="36576" indent="0">
              <a:buNone/>
            </a:pPr>
            <a:r>
              <a:rPr lang="en-IN" sz="3600" b="1" dirty="0"/>
              <a:t> </a:t>
            </a:r>
            <a:r>
              <a:rPr lang="en-IN" sz="3600" b="1" dirty="0" smtClean="0"/>
              <a:t> X::dispcount();</a:t>
            </a:r>
          </a:p>
          <a:p>
            <a:pPr marL="36576" indent="0">
              <a:buNone/>
            </a:pPr>
            <a:r>
              <a:rPr lang="en-IN" sz="3600" b="1" dirty="0" smtClean="0"/>
              <a:t>  ob3.getval(103,49.00);</a:t>
            </a:r>
          </a:p>
          <a:p>
            <a:pPr marL="36576" indent="0">
              <a:buNone/>
            </a:pPr>
            <a:r>
              <a:rPr lang="en-IN" sz="3600" b="1" dirty="0" smtClean="0"/>
              <a:t>  X::dispcount();</a:t>
            </a:r>
          </a:p>
          <a:p>
            <a:pPr marL="36576" indent="0">
              <a:buNone/>
            </a:pPr>
            <a:r>
              <a:rPr lang="en-IN" sz="3600" b="1" dirty="0" smtClean="0"/>
              <a:t>  ob1.display();    ob2.display();</a:t>
            </a:r>
          </a:p>
          <a:p>
            <a:pPr marL="36576" indent="0">
              <a:buNone/>
            </a:pPr>
            <a:r>
              <a:rPr lang="en-IN" sz="3600" b="1" dirty="0" smtClean="0"/>
              <a:t>  ob3.display();  }</a:t>
            </a:r>
          </a:p>
          <a:p>
            <a:pPr marL="36576" indent="0">
              <a:buNone/>
            </a:pPr>
            <a:endParaRPr lang="en-IN" sz="3600" b="1" dirty="0" smtClean="0"/>
          </a:p>
          <a:p>
            <a:pPr marL="36576" indent="0">
              <a:buNone/>
            </a:pPr>
            <a:endParaRPr lang="en-IN" sz="3600" b="1" dirty="0"/>
          </a:p>
        </p:txBody>
      </p:sp>
    </p:spTree>
    <p:extLst>
      <p:ext uri="{BB962C8B-B14F-4D97-AF65-F5344CB8AC3E}">
        <p14:creationId xmlns:p14="http://schemas.microsoft.com/office/powerpoint/2010/main" val="26240540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9601200" cy="5486400"/>
          </a:xfrm>
        </p:spPr>
        <p:txBody>
          <a:bodyPr>
            <a:noAutofit/>
          </a:bodyPr>
          <a:lstStyle/>
          <a:p>
            <a:pPr marL="36576" indent="0">
              <a:buNone/>
            </a:pPr>
            <a:r>
              <a:rPr lang="en-IN" sz="4400" b="1" u="sng" dirty="0" smtClean="0"/>
              <a:t>OUTPUT</a:t>
            </a:r>
          </a:p>
          <a:p>
            <a:pPr marL="36576" indent="0">
              <a:buNone/>
            </a:pPr>
            <a:r>
              <a:rPr lang="en-IN" sz="4400" b="1" dirty="0" smtClean="0"/>
              <a:t>count = 2</a:t>
            </a:r>
          </a:p>
          <a:p>
            <a:pPr marL="36576" indent="0">
              <a:buNone/>
            </a:pPr>
            <a:r>
              <a:rPr lang="en-IN" sz="4400" b="1" dirty="0" smtClean="0"/>
              <a:t>count = 3</a:t>
            </a:r>
          </a:p>
          <a:p>
            <a:pPr marL="36576" indent="0">
              <a:buNone/>
            </a:pPr>
            <a:r>
              <a:rPr lang="en-IN" sz="4400" b="1" dirty="0" smtClean="0"/>
              <a:t>code no : 101        Price = 25.12</a:t>
            </a:r>
          </a:p>
          <a:p>
            <a:pPr marL="36576" indent="0">
              <a:buNone/>
            </a:pPr>
            <a:r>
              <a:rPr lang="en-IN" sz="4400" b="1" dirty="0" smtClean="0"/>
              <a:t>code no : 102 </a:t>
            </a:r>
            <a:r>
              <a:rPr lang="en-IN" sz="4400" b="1" dirty="0"/>
              <a:t> </a:t>
            </a:r>
            <a:r>
              <a:rPr lang="en-IN" sz="4400" b="1" dirty="0" smtClean="0"/>
              <a:t>      Price = 38.19</a:t>
            </a:r>
          </a:p>
          <a:p>
            <a:pPr marL="36576" indent="0">
              <a:buNone/>
            </a:pPr>
            <a:r>
              <a:rPr lang="en-IN" sz="4400" b="1" dirty="0" smtClean="0"/>
              <a:t>code no : 103		  Price = 49</a:t>
            </a:r>
          </a:p>
        </p:txBody>
      </p:sp>
    </p:spTree>
    <p:extLst>
      <p:ext uri="{BB962C8B-B14F-4D97-AF65-F5344CB8AC3E}">
        <p14:creationId xmlns:p14="http://schemas.microsoft.com/office/powerpoint/2010/main" val="4806112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4525963"/>
          </a:xfrm>
        </p:spPr>
        <p:txBody>
          <a:bodyPr>
            <a:normAutofit/>
          </a:bodyPr>
          <a:lstStyle/>
          <a:p>
            <a:pPr marL="36576" indent="0">
              <a:buNone/>
            </a:pPr>
            <a:r>
              <a:rPr lang="en-IN" sz="3600" b="1" dirty="0" smtClean="0"/>
              <a:t>void fun(</a:t>
            </a:r>
            <a:r>
              <a:rPr lang="en-IN" sz="3600" b="1" dirty="0" err="1" smtClean="0"/>
              <a:t>int</a:t>
            </a:r>
            <a:r>
              <a:rPr lang="en-IN" sz="3600" b="1" dirty="0" smtClean="0"/>
              <a:t> &amp;x)</a:t>
            </a:r>
          </a:p>
          <a:p>
            <a:pPr marL="36576" indent="0">
              <a:buNone/>
            </a:pPr>
            <a:r>
              <a:rPr lang="en-IN" sz="3600" b="1" dirty="0" smtClean="0"/>
              <a:t>{ static Z=x;</a:t>
            </a:r>
          </a:p>
          <a:p>
            <a:pPr marL="36576" indent="0">
              <a:buNone/>
            </a:pPr>
            <a:r>
              <a:rPr lang="en-IN" sz="3600" b="1" dirty="0"/>
              <a:t> </a:t>
            </a:r>
            <a:r>
              <a:rPr lang="en-IN" sz="3600" b="1" dirty="0" err="1" smtClean="0"/>
              <a:t>int</a:t>
            </a:r>
            <a:r>
              <a:rPr lang="en-IN" sz="3600" b="1" dirty="0" smtClean="0"/>
              <a:t> y=x+=3;</a:t>
            </a:r>
          </a:p>
          <a:p>
            <a:pPr marL="36576" indent="0">
              <a:buNone/>
            </a:pPr>
            <a:r>
              <a:rPr lang="en-IN" sz="3600" b="1" dirty="0" smtClean="0"/>
              <a:t>Z++;</a:t>
            </a:r>
          </a:p>
          <a:p>
            <a:pPr marL="36576" indent="0">
              <a:buNone/>
            </a:pPr>
            <a:r>
              <a:rPr lang="en-IN" sz="3600" b="1" dirty="0" err="1" smtClean="0"/>
              <a:t>cout</a:t>
            </a:r>
            <a:r>
              <a:rPr lang="en-IN" sz="3600" b="1" dirty="0" smtClean="0"/>
              <a:t>&lt;&lt;x&lt;&lt;“ “&lt;&lt;y&lt;&lt;“ “&lt;&lt;Z&lt;&lt;</a:t>
            </a:r>
            <a:r>
              <a:rPr lang="en-IN" sz="3600" b="1" dirty="0" err="1" smtClean="0"/>
              <a:t>endl</a:t>
            </a:r>
            <a:r>
              <a:rPr lang="en-IN" sz="3600" b="1" dirty="0" smtClean="0"/>
              <a:t>; }</a:t>
            </a:r>
          </a:p>
          <a:p>
            <a:pPr marL="36576" indent="0">
              <a:buNone/>
            </a:pPr>
            <a:endParaRPr lang="en-IN" sz="3600" b="1" dirty="0"/>
          </a:p>
        </p:txBody>
      </p:sp>
    </p:spTree>
    <p:extLst>
      <p:ext uri="{BB962C8B-B14F-4D97-AF65-F5344CB8AC3E}">
        <p14:creationId xmlns:p14="http://schemas.microsoft.com/office/powerpoint/2010/main" val="14655990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467600" cy="5562600"/>
          </a:xfrm>
        </p:spPr>
        <p:txBody>
          <a:bodyPr>
            <a:normAutofit/>
          </a:bodyPr>
          <a:lstStyle/>
          <a:p>
            <a:pPr marL="36576" indent="0">
              <a:buNone/>
            </a:pPr>
            <a:r>
              <a:rPr lang="en-IN" sz="4400" b="1" dirty="0" smtClean="0"/>
              <a:t>void main()</a:t>
            </a:r>
          </a:p>
          <a:p>
            <a:pPr marL="36576" indent="0">
              <a:buNone/>
            </a:pPr>
            <a:r>
              <a:rPr lang="en-IN" sz="4400" b="1" dirty="0" smtClean="0"/>
              <a:t>{ </a:t>
            </a:r>
            <a:r>
              <a:rPr lang="en-IN" sz="4400" b="1" dirty="0" err="1" smtClean="0"/>
              <a:t>int</a:t>
            </a:r>
            <a:r>
              <a:rPr lang="en-IN" sz="4400" b="1" dirty="0" smtClean="0"/>
              <a:t> m=5;</a:t>
            </a:r>
          </a:p>
          <a:p>
            <a:pPr marL="36576" indent="0">
              <a:buNone/>
            </a:pPr>
            <a:r>
              <a:rPr lang="en-IN" sz="4400" b="1" dirty="0"/>
              <a:t> </a:t>
            </a:r>
            <a:r>
              <a:rPr lang="en-IN" sz="4400" b="1" dirty="0" smtClean="0"/>
              <a:t>for(</a:t>
            </a:r>
            <a:r>
              <a:rPr lang="en-IN" sz="4400" b="1" dirty="0" err="1" smtClean="0"/>
              <a:t>int</a:t>
            </a:r>
            <a:r>
              <a:rPr lang="en-IN" sz="4400" b="1" dirty="0" smtClean="0"/>
              <a:t> i=0;i&lt;2;i++)</a:t>
            </a:r>
          </a:p>
          <a:p>
            <a:pPr marL="36576" indent="0">
              <a:buNone/>
            </a:pPr>
            <a:r>
              <a:rPr lang="en-IN" sz="4400" b="1" dirty="0"/>
              <a:t> </a:t>
            </a:r>
            <a:r>
              <a:rPr lang="en-IN" sz="4400" b="1" dirty="0" smtClean="0"/>
              <a:t>{ fun(&amp;m);</a:t>
            </a:r>
          </a:p>
          <a:p>
            <a:pPr marL="36576" indent="0">
              <a:buNone/>
            </a:pPr>
            <a:r>
              <a:rPr lang="en-IN" sz="4400" b="1" dirty="0"/>
              <a:t> </a:t>
            </a:r>
            <a:r>
              <a:rPr lang="en-IN" sz="4400" b="1" dirty="0" smtClean="0"/>
              <a:t> </a:t>
            </a:r>
            <a:r>
              <a:rPr lang="en-IN" sz="4400" b="1" dirty="0" err="1" smtClean="0"/>
              <a:t>cout</a:t>
            </a:r>
            <a:r>
              <a:rPr lang="en-IN" sz="4400" b="1" dirty="0" smtClean="0"/>
              <a:t>&lt;&lt;++m&lt;&lt;</a:t>
            </a:r>
            <a:r>
              <a:rPr lang="en-IN" sz="4400" b="1" dirty="0" err="1" smtClean="0"/>
              <a:t>endl</a:t>
            </a:r>
            <a:r>
              <a:rPr lang="en-IN" sz="4400" b="1" dirty="0" smtClean="0"/>
              <a:t>; }</a:t>
            </a:r>
          </a:p>
          <a:p>
            <a:pPr marL="36576" indent="0">
              <a:buNone/>
            </a:pPr>
            <a:r>
              <a:rPr lang="en-IN" sz="4400" b="1" dirty="0"/>
              <a:t>}</a:t>
            </a:r>
          </a:p>
        </p:txBody>
      </p:sp>
    </p:spTree>
    <p:extLst>
      <p:ext uri="{BB962C8B-B14F-4D97-AF65-F5344CB8AC3E}">
        <p14:creationId xmlns:p14="http://schemas.microsoft.com/office/powerpoint/2010/main" val="101896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762000"/>
          </a:xfrm>
        </p:spPr>
        <p:txBody>
          <a:bodyPr>
            <a:normAutofit/>
          </a:bodyPr>
          <a:lstStyle/>
          <a:p>
            <a:pPr algn="ctr"/>
            <a:r>
              <a:rPr lang="en-US" sz="2400" b="1" dirty="0" smtClean="0"/>
              <a:t>  </a:t>
            </a:r>
            <a:r>
              <a:rPr lang="en-US" sz="3200" b="1" dirty="0" smtClean="0"/>
              <a:t>Multiple Inheritance </a:t>
            </a:r>
            <a:endParaRPr lang="en-US" sz="3200" b="1" dirty="0"/>
          </a:p>
        </p:txBody>
      </p:sp>
      <p:sp>
        <p:nvSpPr>
          <p:cNvPr id="4" name="Subtitle 3"/>
          <p:cNvSpPr>
            <a:spLocks noGrp="1"/>
          </p:cNvSpPr>
          <p:nvPr>
            <p:ph type="subTitle" idx="1"/>
          </p:nvPr>
        </p:nvSpPr>
        <p:spPr>
          <a:xfrm>
            <a:off x="609600" y="762000"/>
            <a:ext cx="7848600" cy="2286000"/>
          </a:xfrm>
        </p:spPr>
        <p:txBody>
          <a:bodyPr>
            <a:normAutofit/>
          </a:bodyPr>
          <a:lstStyle/>
          <a:p>
            <a:pPr algn="l"/>
            <a:r>
              <a:rPr lang="en-US" sz="3200" b="1" dirty="0" smtClean="0">
                <a:solidFill>
                  <a:schemeClr val="tx1"/>
                </a:solidFill>
              </a:rPr>
              <a:t>A derived class with several base class is called “Multiple Inheritance”</a:t>
            </a:r>
          </a:p>
          <a:p>
            <a:pPr algn="l"/>
            <a:r>
              <a:rPr lang="en-US" sz="3200" b="1" dirty="0" err="1" smtClean="0">
                <a:solidFill>
                  <a:schemeClr val="tx1"/>
                </a:solidFill>
              </a:rPr>
              <a:t>Eg</a:t>
            </a:r>
            <a:r>
              <a:rPr lang="en-US" sz="3200" b="1" dirty="0" smtClean="0">
                <a:solidFill>
                  <a:schemeClr val="tx1"/>
                </a:solidFill>
              </a:rPr>
              <a:t>.</a:t>
            </a:r>
          </a:p>
          <a:p>
            <a:pPr algn="l"/>
            <a:endParaRPr lang="en-US" dirty="0">
              <a:solidFill>
                <a:schemeClr val="tx1"/>
              </a:solidFill>
            </a:endParaRPr>
          </a:p>
        </p:txBody>
      </p:sp>
      <p:sp>
        <p:nvSpPr>
          <p:cNvPr id="41" name="Rectangle 40"/>
          <p:cNvSpPr/>
          <p:nvPr/>
        </p:nvSpPr>
        <p:spPr>
          <a:xfrm>
            <a:off x="1243083" y="3903259"/>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 Class</a:t>
            </a:r>
            <a:endParaRPr lang="en-US" dirty="0"/>
          </a:p>
        </p:txBody>
      </p:sp>
      <p:sp>
        <p:nvSpPr>
          <p:cNvPr id="42" name="Rectangle 41"/>
          <p:cNvSpPr/>
          <p:nvPr/>
        </p:nvSpPr>
        <p:spPr>
          <a:xfrm>
            <a:off x="151262" y="2607859"/>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Class 1</a:t>
            </a:r>
            <a:endParaRPr lang="en-US" dirty="0"/>
          </a:p>
        </p:txBody>
      </p:sp>
      <p:sp>
        <p:nvSpPr>
          <p:cNvPr id="45" name="Rectangle 44"/>
          <p:cNvSpPr/>
          <p:nvPr/>
        </p:nvSpPr>
        <p:spPr>
          <a:xfrm>
            <a:off x="2214349" y="2607859"/>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Class 2</a:t>
            </a:r>
            <a:endParaRPr lang="en-US" dirty="0"/>
          </a:p>
        </p:txBody>
      </p:sp>
      <p:sp>
        <p:nvSpPr>
          <p:cNvPr id="52" name="Rectangle 51"/>
          <p:cNvSpPr/>
          <p:nvPr/>
        </p:nvSpPr>
        <p:spPr>
          <a:xfrm>
            <a:off x="6168787" y="384412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53" name="Rectangle 52"/>
          <p:cNvSpPr/>
          <p:nvPr/>
        </p:nvSpPr>
        <p:spPr>
          <a:xfrm>
            <a:off x="5076966" y="254872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4" name="Rectangle 53"/>
          <p:cNvSpPr/>
          <p:nvPr/>
        </p:nvSpPr>
        <p:spPr>
          <a:xfrm>
            <a:off x="7140053" y="254872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55" name="Elbow Connector 54"/>
          <p:cNvCxnSpPr>
            <a:endCxn id="54" idx="2"/>
          </p:cNvCxnSpPr>
          <p:nvPr/>
        </p:nvCxnSpPr>
        <p:spPr>
          <a:xfrm rot="5400000" flipH="1" flipV="1">
            <a:off x="7473287" y="3228835"/>
            <a:ext cx="651680" cy="510651"/>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16200000" flipV="1">
            <a:off x="6172202" y="3276601"/>
            <a:ext cx="609599" cy="45719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914631" y="6055057"/>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sp>
        <p:nvSpPr>
          <p:cNvPr id="59" name="Rectangle 58"/>
          <p:cNvSpPr/>
          <p:nvPr/>
        </p:nvSpPr>
        <p:spPr>
          <a:xfrm>
            <a:off x="2822810" y="4759657"/>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60" name="Rectangle 59"/>
          <p:cNvSpPr/>
          <p:nvPr/>
        </p:nvSpPr>
        <p:spPr>
          <a:xfrm>
            <a:off x="4885897" y="4759657"/>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a:t>
            </a:r>
            <a:endParaRPr lang="en-US" dirty="0"/>
          </a:p>
        </p:txBody>
      </p:sp>
      <p:cxnSp>
        <p:nvCxnSpPr>
          <p:cNvPr id="5" name="Straight Arrow Connector 4"/>
          <p:cNvCxnSpPr/>
          <p:nvPr/>
        </p:nvCxnSpPr>
        <p:spPr>
          <a:xfrm flipH="1" flipV="1">
            <a:off x="1447800" y="3276600"/>
            <a:ext cx="30480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362200" y="3276601"/>
            <a:ext cx="304800" cy="6095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5400000" flipH="1" flipV="1">
            <a:off x="5187285" y="5438634"/>
            <a:ext cx="651680" cy="510651"/>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6200000" flipV="1">
            <a:off x="3886200" y="5486400"/>
            <a:ext cx="609599" cy="45719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4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762000"/>
          </a:xfrm>
        </p:spPr>
        <p:txBody>
          <a:bodyPr>
            <a:normAutofit/>
          </a:bodyPr>
          <a:lstStyle/>
          <a:p>
            <a:pPr algn="ctr"/>
            <a:r>
              <a:rPr lang="en-US" sz="2800" b="1" dirty="0" smtClean="0"/>
              <a:t> Hierarchical inheritance </a:t>
            </a:r>
            <a:endParaRPr lang="en-US" sz="2800" b="1" dirty="0"/>
          </a:p>
        </p:txBody>
      </p:sp>
      <p:sp>
        <p:nvSpPr>
          <p:cNvPr id="4" name="Subtitle 3"/>
          <p:cNvSpPr>
            <a:spLocks noGrp="1"/>
          </p:cNvSpPr>
          <p:nvPr>
            <p:ph type="subTitle" idx="1"/>
          </p:nvPr>
        </p:nvSpPr>
        <p:spPr>
          <a:xfrm>
            <a:off x="0" y="1066800"/>
            <a:ext cx="8763000" cy="1600200"/>
          </a:xfrm>
        </p:spPr>
        <p:txBody>
          <a:bodyPr>
            <a:noAutofit/>
          </a:bodyPr>
          <a:lstStyle/>
          <a:p>
            <a:pPr algn="just"/>
            <a:r>
              <a:rPr lang="en-US" sz="3200" b="1" dirty="0" smtClean="0">
                <a:solidFill>
                  <a:schemeClr val="tx1"/>
                </a:solidFill>
              </a:rPr>
              <a:t>When many sub classes inherit from a single base class it is known as “Hierarchical Inheritance.”</a:t>
            </a:r>
          </a:p>
          <a:p>
            <a:pPr algn="l"/>
            <a:r>
              <a:rPr lang="en-US" sz="2800" b="1" dirty="0" err="1" smtClean="0">
                <a:solidFill>
                  <a:schemeClr val="tx1"/>
                </a:solidFill>
              </a:rPr>
              <a:t>Eg</a:t>
            </a:r>
            <a:r>
              <a:rPr lang="en-US" sz="2800" b="1" dirty="0" smtClean="0">
                <a:solidFill>
                  <a:schemeClr val="tx1"/>
                </a:solidFill>
              </a:rPr>
              <a:t>.</a:t>
            </a:r>
          </a:p>
        </p:txBody>
      </p:sp>
      <p:sp>
        <p:nvSpPr>
          <p:cNvPr id="6" name="Rectangle 5"/>
          <p:cNvSpPr/>
          <p:nvPr/>
        </p:nvSpPr>
        <p:spPr>
          <a:xfrm>
            <a:off x="1905000" y="2133600"/>
            <a:ext cx="2112579" cy="688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Base Class</a:t>
            </a:r>
            <a:endParaRPr lang="en-US" dirty="0"/>
          </a:p>
        </p:txBody>
      </p:sp>
      <p:sp>
        <p:nvSpPr>
          <p:cNvPr id="7" name="Rectangle 6"/>
          <p:cNvSpPr/>
          <p:nvPr/>
        </p:nvSpPr>
        <p:spPr>
          <a:xfrm>
            <a:off x="660682" y="3415418"/>
            <a:ext cx="2112579" cy="688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 Class 1</a:t>
            </a:r>
            <a:endParaRPr lang="en-US" dirty="0"/>
          </a:p>
        </p:txBody>
      </p:sp>
      <p:sp>
        <p:nvSpPr>
          <p:cNvPr id="8" name="Rectangle 7"/>
          <p:cNvSpPr/>
          <p:nvPr/>
        </p:nvSpPr>
        <p:spPr>
          <a:xfrm>
            <a:off x="3043903" y="3415418"/>
            <a:ext cx="2112579" cy="688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 Class 2</a:t>
            </a:r>
            <a:endParaRPr lang="en-US" dirty="0"/>
          </a:p>
        </p:txBody>
      </p:sp>
      <p:grpSp>
        <p:nvGrpSpPr>
          <p:cNvPr id="23" name="Group 22"/>
          <p:cNvGrpSpPr/>
          <p:nvPr/>
        </p:nvGrpSpPr>
        <p:grpSpPr>
          <a:xfrm>
            <a:off x="5604123" y="2209800"/>
            <a:ext cx="2907012" cy="1874495"/>
            <a:chOff x="2580291" y="2471315"/>
            <a:chExt cx="2907012" cy="1874495"/>
          </a:xfrm>
        </p:grpSpPr>
        <p:sp>
          <p:nvSpPr>
            <p:cNvPr id="24" name="Rectangle 23"/>
            <p:cNvSpPr/>
            <p:nvPr/>
          </p:nvSpPr>
          <p:spPr>
            <a:xfrm>
              <a:off x="3529368" y="2471315"/>
              <a:ext cx="1330490" cy="688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a:t>
              </a:r>
              <a:endParaRPr lang="en-US" dirty="0"/>
            </a:p>
          </p:txBody>
        </p:sp>
        <p:sp>
          <p:nvSpPr>
            <p:cNvPr id="25" name="Rectangle 24"/>
            <p:cNvSpPr/>
            <p:nvPr/>
          </p:nvSpPr>
          <p:spPr>
            <a:xfrm>
              <a:off x="2580291" y="3657599"/>
              <a:ext cx="743803" cy="688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6" name="Rectangle 25"/>
            <p:cNvSpPr/>
            <p:nvPr/>
          </p:nvSpPr>
          <p:spPr>
            <a:xfrm>
              <a:off x="3622933" y="3657599"/>
              <a:ext cx="798982" cy="688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9" name="Rectangle 38"/>
            <p:cNvSpPr/>
            <p:nvPr/>
          </p:nvSpPr>
          <p:spPr>
            <a:xfrm>
              <a:off x="4688321" y="3642814"/>
              <a:ext cx="798982" cy="688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grpSp>
      <p:sp>
        <p:nvSpPr>
          <p:cNvPr id="52" name="Rectangle 51"/>
          <p:cNvSpPr/>
          <p:nvPr/>
        </p:nvSpPr>
        <p:spPr>
          <a:xfrm>
            <a:off x="3048000" y="4495800"/>
            <a:ext cx="3057352" cy="818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Collages</a:t>
            </a:r>
            <a:endParaRPr lang="en-US" dirty="0"/>
          </a:p>
        </p:txBody>
      </p:sp>
      <p:sp>
        <p:nvSpPr>
          <p:cNvPr id="53" name="Rectangle 52"/>
          <p:cNvSpPr/>
          <p:nvPr/>
        </p:nvSpPr>
        <p:spPr>
          <a:xfrm>
            <a:off x="990600" y="5821193"/>
            <a:ext cx="1884593" cy="818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Arts</a:t>
            </a:r>
            <a:endParaRPr lang="en-US" dirty="0"/>
          </a:p>
        </p:txBody>
      </p:sp>
      <p:sp>
        <p:nvSpPr>
          <p:cNvPr id="54" name="Rectangle 53"/>
          <p:cNvSpPr/>
          <p:nvPr/>
        </p:nvSpPr>
        <p:spPr>
          <a:xfrm>
            <a:off x="3566028" y="5847487"/>
            <a:ext cx="2024401" cy="818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Engineering</a:t>
            </a:r>
            <a:endParaRPr lang="en-US" dirty="0"/>
          </a:p>
        </p:txBody>
      </p:sp>
      <p:sp>
        <p:nvSpPr>
          <p:cNvPr id="57" name="Rectangle 56"/>
          <p:cNvSpPr/>
          <p:nvPr/>
        </p:nvSpPr>
        <p:spPr>
          <a:xfrm>
            <a:off x="6201798" y="5829905"/>
            <a:ext cx="2024401" cy="818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Medical</a:t>
            </a:r>
            <a:endParaRPr lang="en-US" dirty="0"/>
          </a:p>
        </p:txBody>
      </p:sp>
      <p:cxnSp>
        <p:nvCxnSpPr>
          <p:cNvPr id="40" name="Elbow Connector 39"/>
          <p:cNvCxnSpPr/>
          <p:nvPr/>
        </p:nvCxnSpPr>
        <p:spPr>
          <a:xfrm rot="16200000" flipV="1">
            <a:off x="7467600" y="2895600"/>
            <a:ext cx="609599" cy="45719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V="1">
            <a:off x="3429000" y="2895600"/>
            <a:ext cx="609599" cy="45719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16200000" flipV="1">
            <a:off x="5867400" y="5334000"/>
            <a:ext cx="609599" cy="45719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5400000" flipH="1" flipV="1">
            <a:off x="1752600" y="2895600"/>
            <a:ext cx="609599" cy="45719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6096000" y="2895600"/>
            <a:ext cx="609599" cy="45719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5400000" flipH="1" flipV="1">
            <a:off x="2667000" y="5334000"/>
            <a:ext cx="609599" cy="457199"/>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7086601" y="2895602"/>
            <a:ext cx="76199" cy="45719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572000" y="5181600"/>
            <a:ext cx="1" cy="7619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4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inVertical)">
                                      <p:cBhvr>
                                        <p:cTn id="15" dur="500"/>
                                        <p:tgtEl>
                                          <p:spTgt spid="47"/>
                                        </p:tgtEl>
                                      </p:cBhvr>
                                    </p:animEffect>
                                  </p:childTnLst>
                                </p:cTn>
                              </p:par>
                              <p:par>
                                <p:cTn id="16" presetID="16" presetClass="entr" presetSubtype="21"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arn(inVertical)">
                                      <p:cBhvr>
                                        <p:cTn id="1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1"/>
            <a:ext cx="7772400" cy="762000"/>
          </a:xfrm>
        </p:spPr>
        <p:txBody>
          <a:bodyPr>
            <a:normAutofit/>
          </a:bodyPr>
          <a:lstStyle/>
          <a:p>
            <a:r>
              <a:rPr lang="en-US" sz="2000" b="1" dirty="0" smtClean="0"/>
              <a:t>Multi-level inheritance </a:t>
            </a:r>
            <a:endParaRPr lang="en-US" sz="2000" b="1" dirty="0"/>
          </a:p>
        </p:txBody>
      </p:sp>
      <p:sp>
        <p:nvSpPr>
          <p:cNvPr id="4" name="Subtitle 3"/>
          <p:cNvSpPr>
            <a:spLocks noGrp="1"/>
          </p:cNvSpPr>
          <p:nvPr>
            <p:ph type="subTitle" idx="1"/>
          </p:nvPr>
        </p:nvSpPr>
        <p:spPr>
          <a:xfrm>
            <a:off x="609600" y="990600"/>
            <a:ext cx="7848600" cy="1676400"/>
          </a:xfrm>
        </p:spPr>
        <p:txBody>
          <a:bodyPr/>
          <a:lstStyle/>
          <a:p>
            <a:pPr algn="l"/>
            <a:r>
              <a:rPr lang="en-US" dirty="0" smtClean="0">
                <a:solidFill>
                  <a:schemeClr val="tx1"/>
                </a:solidFill>
              </a:rPr>
              <a:t>Deriving a class from another derived class is known as “Multilevel Inheritance” . Transitive nature of inheritance is reflected in this form </a:t>
            </a:r>
          </a:p>
          <a:p>
            <a:pPr algn="l"/>
            <a:r>
              <a:rPr lang="en-US" dirty="0" err="1" smtClean="0">
                <a:solidFill>
                  <a:schemeClr val="tx1"/>
                </a:solidFill>
              </a:rPr>
              <a:t>Eg</a:t>
            </a:r>
            <a:r>
              <a:rPr lang="en-US" dirty="0" smtClean="0">
                <a:solidFill>
                  <a:schemeClr val="tx1"/>
                </a:solidFill>
              </a:rPr>
              <a:t>.</a:t>
            </a:r>
          </a:p>
          <a:p>
            <a:pPr algn="l"/>
            <a:endParaRPr lang="en-US" dirty="0" smtClean="0">
              <a:solidFill>
                <a:schemeClr val="tx1"/>
              </a:solidFill>
            </a:endParaRPr>
          </a:p>
          <a:p>
            <a:pPr algn="l"/>
            <a:endParaRPr lang="en-US" dirty="0" smtClean="0">
              <a:solidFill>
                <a:schemeClr val="tx1"/>
              </a:solidFill>
            </a:endParaRPr>
          </a:p>
        </p:txBody>
      </p:sp>
      <p:sp>
        <p:nvSpPr>
          <p:cNvPr id="44" name="TextBox 43"/>
          <p:cNvSpPr txBox="1"/>
          <p:nvPr/>
        </p:nvSpPr>
        <p:spPr>
          <a:xfrm>
            <a:off x="4267201" y="2057400"/>
            <a:ext cx="4876799" cy="923330"/>
          </a:xfrm>
          <a:prstGeom prst="rect">
            <a:avLst/>
          </a:prstGeom>
          <a:noFill/>
        </p:spPr>
        <p:txBody>
          <a:bodyPr wrap="square" rtlCol="0">
            <a:spAutoFit/>
          </a:bodyPr>
          <a:lstStyle/>
          <a:p>
            <a:r>
              <a:rPr lang="en-US" dirty="0" smtClean="0"/>
              <a:t>A is Base class of B</a:t>
            </a:r>
          </a:p>
          <a:p>
            <a:r>
              <a:rPr lang="en-US" dirty="0" smtClean="0"/>
              <a:t>B is Derived class of A which is the Base class of C</a:t>
            </a:r>
          </a:p>
          <a:p>
            <a:r>
              <a:rPr lang="en-US" dirty="0" smtClean="0"/>
              <a:t>C is Derived Class of B</a:t>
            </a:r>
            <a:endParaRPr lang="en-US" dirty="0"/>
          </a:p>
        </p:txBody>
      </p:sp>
      <p:sp>
        <p:nvSpPr>
          <p:cNvPr id="45" name="TextBox 44"/>
          <p:cNvSpPr txBox="1"/>
          <p:nvPr/>
        </p:nvSpPr>
        <p:spPr>
          <a:xfrm>
            <a:off x="4267200" y="3161438"/>
            <a:ext cx="4191000" cy="3693319"/>
          </a:xfrm>
          <a:prstGeom prst="rect">
            <a:avLst/>
          </a:prstGeom>
          <a:noFill/>
        </p:spPr>
        <p:txBody>
          <a:bodyPr wrap="square" rtlCol="0">
            <a:spAutoFit/>
          </a:bodyPr>
          <a:lstStyle/>
          <a:p>
            <a:r>
              <a:rPr lang="en-US" dirty="0" smtClean="0"/>
              <a:t>The class A serves as base class for the derived class B, Which in turn serves as base class for the derived class C</a:t>
            </a:r>
          </a:p>
          <a:p>
            <a:endParaRPr lang="en-US" dirty="0"/>
          </a:p>
          <a:p>
            <a:r>
              <a:rPr lang="en-US" dirty="0" smtClean="0"/>
              <a:t>The class B is known as intermediate base class since it provides a link for the inheritance between A and C.</a:t>
            </a:r>
          </a:p>
          <a:p>
            <a:endParaRPr lang="en-US" dirty="0"/>
          </a:p>
          <a:p>
            <a:r>
              <a:rPr lang="en-US" dirty="0" smtClean="0"/>
              <a:t>The Chain ABC is known as inheritance path.</a:t>
            </a:r>
          </a:p>
          <a:p>
            <a:endParaRPr lang="en-US" dirty="0"/>
          </a:p>
          <a:p>
            <a:r>
              <a:rPr lang="en-US" dirty="0" smtClean="0"/>
              <a:t>This process can be extended to any number of levels.</a:t>
            </a:r>
            <a:endParaRPr lang="en-US" dirty="0"/>
          </a:p>
        </p:txBody>
      </p:sp>
      <p:grpSp>
        <p:nvGrpSpPr>
          <p:cNvPr id="7" name="Group 6"/>
          <p:cNvGrpSpPr/>
          <p:nvPr/>
        </p:nvGrpSpPr>
        <p:grpSpPr>
          <a:xfrm>
            <a:off x="762000" y="2667000"/>
            <a:ext cx="3352800" cy="3352800"/>
            <a:chOff x="762000" y="2667000"/>
            <a:chExt cx="3352800" cy="3352800"/>
          </a:xfrm>
        </p:grpSpPr>
        <p:sp>
          <p:nvSpPr>
            <p:cNvPr id="15" name="Rectangle 14"/>
            <p:cNvSpPr/>
            <p:nvPr/>
          </p:nvSpPr>
          <p:spPr>
            <a:xfrm>
              <a:off x="914400" y="26670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Base Class</a:t>
              </a:r>
              <a:endParaRPr lang="en-US" dirty="0">
                <a:solidFill>
                  <a:schemeClr val="bg1"/>
                </a:solidFill>
              </a:endParaRPr>
            </a:p>
          </p:txBody>
        </p:sp>
        <p:sp>
          <p:nvSpPr>
            <p:cNvPr id="16" name="Rectangle 15"/>
            <p:cNvSpPr/>
            <p:nvPr/>
          </p:nvSpPr>
          <p:spPr>
            <a:xfrm>
              <a:off x="762000" y="3962400"/>
              <a:ext cx="160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Intermediate Class</a:t>
              </a:r>
            </a:p>
          </p:txBody>
        </p:sp>
        <p:sp>
          <p:nvSpPr>
            <p:cNvPr id="18" name="Rectangle 17"/>
            <p:cNvSpPr/>
            <p:nvPr/>
          </p:nvSpPr>
          <p:spPr>
            <a:xfrm>
              <a:off x="914400" y="53340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 Class</a:t>
              </a:r>
            </a:p>
          </p:txBody>
        </p:sp>
        <p:sp>
          <p:nvSpPr>
            <p:cNvPr id="39" name="Rectangle 38"/>
            <p:cNvSpPr/>
            <p:nvPr/>
          </p:nvSpPr>
          <p:spPr>
            <a:xfrm>
              <a:off x="2667000" y="26670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40" name="Rectangle 39"/>
            <p:cNvSpPr/>
            <p:nvPr/>
          </p:nvSpPr>
          <p:spPr>
            <a:xfrm>
              <a:off x="2667000" y="39624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p>
          </p:txBody>
        </p:sp>
        <p:sp>
          <p:nvSpPr>
            <p:cNvPr id="42" name="Rectangle 41"/>
            <p:cNvSpPr/>
            <p:nvPr/>
          </p:nvSpPr>
          <p:spPr>
            <a:xfrm>
              <a:off x="2667000" y="52578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p>
          </p:txBody>
        </p:sp>
        <p:cxnSp>
          <p:nvCxnSpPr>
            <p:cNvPr id="20" name="Straight Arrow Connector 19"/>
            <p:cNvCxnSpPr/>
            <p:nvPr/>
          </p:nvCxnSpPr>
          <p:spPr>
            <a:xfrm flipH="1" flipV="1">
              <a:off x="3429000" y="4648200"/>
              <a:ext cx="21608" cy="609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429000" y="3352800"/>
              <a:ext cx="21608" cy="609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1600200" y="4648200"/>
              <a:ext cx="21608" cy="609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1600200" y="3352800"/>
              <a:ext cx="21608" cy="609599"/>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74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4">
                                            <p:txEl>
                                              <p:pRg st="0" end="0"/>
                                            </p:txEl>
                                          </p:spTgt>
                                        </p:tgtEl>
                                        <p:attrNameLst>
                                          <p:attrName>style.visibility</p:attrName>
                                        </p:attrNameLst>
                                      </p:cBhvr>
                                      <p:to>
                                        <p:strVal val="visible"/>
                                      </p:to>
                                    </p:set>
                                    <p:animEffect transition="in" filter="fade">
                                      <p:cBhvr>
                                        <p:cTn id="21" dur="500"/>
                                        <p:tgtEl>
                                          <p:spTgt spid="44">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4">
                                            <p:txEl>
                                              <p:pRg st="1" end="1"/>
                                            </p:txEl>
                                          </p:spTgt>
                                        </p:tgtEl>
                                        <p:attrNameLst>
                                          <p:attrName>style.visibility</p:attrName>
                                        </p:attrNameLst>
                                      </p:cBhvr>
                                      <p:to>
                                        <p:strVal val="visible"/>
                                      </p:to>
                                    </p:set>
                                    <p:animEffect transition="in" filter="fade">
                                      <p:cBhvr>
                                        <p:cTn id="24" dur="500"/>
                                        <p:tgtEl>
                                          <p:spTgt spid="4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4">
                                            <p:txEl>
                                              <p:pRg st="2" end="2"/>
                                            </p:txEl>
                                          </p:spTgt>
                                        </p:tgtEl>
                                        <p:attrNameLst>
                                          <p:attrName>style.visibility</p:attrName>
                                        </p:attrNameLst>
                                      </p:cBhvr>
                                      <p:to>
                                        <p:strVal val="visible"/>
                                      </p:to>
                                    </p:set>
                                    <p:animEffect transition="in" filter="fade">
                                      <p:cBhvr>
                                        <p:cTn id="27" dur="500"/>
                                        <p:tgtEl>
                                          <p:spTgt spid="4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5">
                                            <p:txEl>
                                              <p:pRg st="0" end="0"/>
                                            </p:txEl>
                                          </p:spTgt>
                                        </p:tgtEl>
                                        <p:attrNameLst>
                                          <p:attrName>style.visibility</p:attrName>
                                        </p:attrNameLst>
                                      </p:cBhvr>
                                      <p:to>
                                        <p:strVal val="visible"/>
                                      </p:to>
                                    </p:set>
                                    <p:animEffect transition="in" filter="barn(inVertical)">
                                      <p:cBhvr>
                                        <p:cTn id="32" dur="500"/>
                                        <p:tgtEl>
                                          <p:spTgt spid="4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45">
                                            <p:txEl>
                                              <p:pRg st="2" end="2"/>
                                            </p:txEl>
                                          </p:spTgt>
                                        </p:tgtEl>
                                        <p:attrNameLst>
                                          <p:attrName>style.visibility</p:attrName>
                                        </p:attrNameLst>
                                      </p:cBhvr>
                                      <p:to>
                                        <p:strVal val="visible"/>
                                      </p:to>
                                    </p:set>
                                    <p:animEffect transition="in" filter="wheel(1)">
                                      <p:cBhvr>
                                        <p:cTn id="37" dur="2000"/>
                                        <p:tgtEl>
                                          <p:spTgt spid="4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5">
                                            <p:txEl>
                                              <p:pRg st="4" end="4"/>
                                            </p:txEl>
                                          </p:spTgt>
                                        </p:tgtEl>
                                        <p:attrNameLst>
                                          <p:attrName>style.visibility</p:attrName>
                                        </p:attrNameLst>
                                      </p:cBhvr>
                                      <p:to>
                                        <p:strVal val="visible"/>
                                      </p:to>
                                    </p:set>
                                    <p:animEffect transition="in" filter="barn(inVertical)">
                                      <p:cBhvr>
                                        <p:cTn id="42" dur="500"/>
                                        <p:tgtEl>
                                          <p:spTgt spid="4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5">
                                            <p:txEl>
                                              <p:pRg st="6" end="6"/>
                                            </p:txEl>
                                          </p:spTgt>
                                        </p:tgtEl>
                                        <p:attrNameLst>
                                          <p:attrName>style.visibility</p:attrName>
                                        </p:attrNameLst>
                                      </p:cBhvr>
                                      <p:to>
                                        <p:strVal val="visible"/>
                                      </p:to>
                                    </p:set>
                                    <p:animEffect transition="in" filter="barn(inVertical)">
                                      <p:cBhvr>
                                        <p:cTn id="47" dur="500"/>
                                        <p:tgtEl>
                                          <p:spTgt spid="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4361</TotalTime>
  <Words>3244</Words>
  <Application>Microsoft Office PowerPoint</Application>
  <PresentationFormat>On-screen Show (4:3)</PresentationFormat>
  <Paragraphs>650</Paragraphs>
  <Slides>65</Slides>
  <Notes>5</Notes>
  <HiddenSlides>9</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Technic</vt:lpstr>
      <vt:lpstr>INHERITANCE  </vt:lpstr>
      <vt:lpstr>PowerPoint Presentation</vt:lpstr>
      <vt:lpstr>PowerPoint Presentation</vt:lpstr>
      <vt:lpstr>NEED FOR INHERITANCE</vt:lpstr>
      <vt:lpstr>Types of Inheritance</vt:lpstr>
      <vt:lpstr>SINGLE INHERITANCE </vt:lpstr>
      <vt:lpstr>  Multiple Inheritance </vt:lpstr>
      <vt:lpstr> Hierarchical inheritance </vt:lpstr>
      <vt:lpstr>Multi-level inheritance </vt:lpstr>
      <vt:lpstr>Multi-level inheritance </vt:lpstr>
      <vt:lpstr>Hybrid inheritance </vt:lpstr>
      <vt:lpstr>How To Define Derived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Inheritance</vt:lpstr>
      <vt:lpstr>Single Inheritance </vt:lpstr>
      <vt:lpstr>PowerPoint Presentation</vt:lpstr>
      <vt:lpstr>Virtual Base Class</vt:lpstr>
      <vt:lpstr>Virtual Base Class</vt:lpstr>
      <vt:lpstr>PowerPoint Presentation</vt:lpstr>
      <vt:lpstr>CONSTRUCTOR IN INHERITANCE  </vt:lpstr>
      <vt:lpstr>PowerPoint Presentation</vt:lpstr>
      <vt:lpstr>Answer the question (i) to (iv) based on the following:</vt:lpstr>
      <vt:lpstr>PowerPoint Presentation</vt:lpstr>
      <vt:lpstr>PowerPoint Presentation</vt:lpstr>
      <vt:lpstr>PowerPoint Presentation</vt:lpstr>
      <vt:lpstr>PowerPoint Presentation</vt:lpstr>
      <vt:lpstr>CONSTRUCTOR IN INHERITANCE  </vt:lpstr>
      <vt:lpstr>PowerPoint Presentation</vt:lpstr>
      <vt:lpstr>Initialization List in Constructor</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Overriding in Inheritance</vt:lpstr>
      <vt:lpstr>PowerPoint Presentation</vt:lpstr>
      <vt:lpstr>When a class contains objects of other class as its member, it is referred to as containership</vt:lpstr>
      <vt:lpstr>When a class inherits from another class, it is known as IS-A relationship.  When a class contains objects of other class type as its member known HAS-A relationship.</vt:lpstr>
      <vt:lpstr>PowerPoint Presentation</vt:lpstr>
      <vt:lpstr>INHERITANCE </vt:lpstr>
      <vt:lpstr>Static class members</vt:lpstr>
      <vt:lpstr>Two ways of declaring a static data member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(DERIVATIONS)</dc:title>
  <dc:creator>jrlab37</dc:creator>
  <cp:lastModifiedBy>Babi</cp:lastModifiedBy>
  <cp:revision>268</cp:revision>
  <dcterms:created xsi:type="dcterms:W3CDTF">2013-07-15T07:40:14Z</dcterms:created>
  <dcterms:modified xsi:type="dcterms:W3CDTF">2019-03-13T10:28:52Z</dcterms:modified>
</cp:coreProperties>
</file>