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4" r:id="rId2"/>
    <p:sldId id="304" r:id="rId3"/>
    <p:sldId id="292" r:id="rId4"/>
    <p:sldId id="293" r:id="rId5"/>
    <p:sldId id="295" r:id="rId6"/>
    <p:sldId id="256" r:id="rId7"/>
    <p:sldId id="257" r:id="rId8"/>
    <p:sldId id="258" r:id="rId9"/>
    <p:sldId id="259" r:id="rId10"/>
    <p:sldId id="260" r:id="rId11"/>
    <p:sldId id="261" r:id="rId12"/>
    <p:sldId id="263" r:id="rId13"/>
    <p:sldId id="296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284" r:id="rId22"/>
    <p:sldId id="299" r:id="rId23"/>
    <p:sldId id="300" r:id="rId24"/>
    <p:sldId id="301" r:id="rId25"/>
    <p:sldId id="314" r:id="rId26"/>
    <p:sldId id="297" r:id="rId27"/>
    <p:sldId id="298" r:id="rId28"/>
    <p:sldId id="311" r:id="rId29"/>
    <p:sldId id="302" r:id="rId30"/>
    <p:sldId id="285" r:id="rId31"/>
    <p:sldId id="286" r:id="rId32"/>
    <p:sldId id="279" r:id="rId33"/>
    <p:sldId id="278" r:id="rId34"/>
    <p:sldId id="267" r:id="rId35"/>
    <p:sldId id="268" r:id="rId36"/>
    <p:sldId id="282" r:id="rId37"/>
    <p:sldId id="280" r:id="rId38"/>
    <p:sldId id="303" r:id="rId39"/>
    <p:sldId id="270" r:id="rId40"/>
    <p:sldId id="271" r:id="rId41"/>
    <p:sldId id="272" r:id="rId42"/>
    <p:sldId id="273" r:id="rId43"/>
    <p:sldId id="275" r:id="rId44"/>
    <p:sldId id="276" r:id="rId45"/>
    <p:sldId id="315" r:id="rId46"/>
    <p:sldId id="277" r:id="rId47"/>
    <p:sldId id="283" r:id="rId48"/>
    <p:sldId id="316" r:id="rId49"/>
    <p:sldId id="317" r:id="rId50"/>
    <p:sldId id="274" r:id="rId51"/>
    <p:sldId id="287" r:id="rId52"/>
    <p:sldId id="288" r:id="rId53"/>
    <p:sldId id="289" r:id="rId54"/>
    <p:sldId id="318" r:id="rId55"/>
    <p:sldId id="319" r:id="rId56"/>
    <p:sldId id="290" r:id="rId57"/>
    <p:sldId id="320" r:id="rId58"/>
    <p:sldId id="29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9E-62EE-41D2-B2A1-166FDC3F9973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7C98-6A5D-45CD-AEEF-8B310E164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6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B7C98-6A5D-45CD-AEEF-8B310E1647A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B7C98-6A5D-45CD-AEEF-8B310E1647A0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3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540A-5701-4E9E-906F-2BCD38532751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OR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46485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 || Y 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NOT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013745"/>
              </p:ext>
            </p:extLst>
          </p:nvPr>
        </p:nvGraphicFramePr>
        <p:xfrm>
          <a:off x="1547664" y="1772816"/>
          <a:ext cx="5486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!X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a data type?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976664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In </a:t>
            </a:r>
            <a:r>
              <a:rPr lang="en-IN" dirty="0"/>
              <a:t>computer programming, information is stored in a computer memory with different </a:t>
            </a:r>
            <a:r>
              <a:rPr lang="en-IN" b="1" dirty="0"/>
              <a:t>data types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We must know what is to be stored in a computer </a:t>
            </a:r>
            <a:r>
              <a:rPr lang="en-IN" dirty="0" smtClean="0"/>
              <a:t>memory, whether </a:t>
            </a:r>
            <a:r>
              <a:rPr lang="en-IN" dirty="0"/>
              <a:t>it is a simple number, a letter or a very large number.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we also know, computer memory is organized in </a:t>
            </a:r>
            <a:r>
              <a:rPr lang="en-IN" sz="3400" b="1" dirty="0" smtClean="0"/>
              <a:t>bytes, </a:t>
            </a:r>
            <a:r>
              <a:rPr lang="en-IN" dirty="0"/>
              <a:t>and for these variables with varying information a data type is associated.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minimum amount of memory in computer memory is a byte, that can store a small amount of data and managed easily.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89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62646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Every variable is declared with two entities, its type and its name. There are several data types available in C++.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: 	 </a:t>
            </a:r>
            <a:r>
              <a:rPr lang="en-IN" dirty="0" smtClean="0"/>
              <a:t>&lt;data type&gt; &lt;variable name&gt;;</a:t>
            </a:r>
          </a:p>
          <a:p>
            <a:pPr marL="0" indent="0">
              <a:buNone/>
            </a:pPr>
            <a:r>
              <a:rPr lang="en-IN" sz="3400" b="1" dirty="0" smtClean="0"/>
              <a:t>		</a:t>
            </a:r>
            <a:r>
              <a:rPr lang="en-IN" sz="3400" b="1" dirty="0" err="1" smtClean="0"/>
              <a:t>int</a:t>
            </a:r>
            <a:r>
              <a:rPr lang="en-IN" sz="3400" b="1" dirty="0" smtClean="0"/>
              <a:t> </a:t>
            </a:r>
            <a:r>
              <a:rPr lang="en-IN" sz="3400" b="1" dirty="0"/>
              <a:t>	a;</a:t>
            </a:r>
          </a:p>
          <a:p>
            <a:pPr marL="0" indent="0">
              <a:buNone/>
            </a:pPr>
            <a:r>
              <a:rPr lang="en-US" sz="3400" b="1" dirty="0"/>
              <a:t>	// </a:t>
            </a:r>
            <a:r>
              <a:rPr lang="en-US" sz="3400" b="1" dirty="0" err="1"/>
              <a:t>int</a:t>
            </a:r>
            <a:r>
              <a:rPr lang="en-US" sz="3400" b="1" dirty="0"/>
              <a:t> is the data type and a is the </a:t>
            </a:r>
            <a:r>
              <a:rPr lang="en-US" sz="3400" b="1" dirty="0" smtClean="0"/>
              <a:t>			        variable</a:t>
            </a:r>
            <a:r>
              <a:rPr lang="en-US" sz="3400" b="1" dirty="0"/>
              <a:t>;</a:t>
            </a:r>
          </a:p>
          <a:p>
            <a:pPr marL="0" indent="0">
              <a:buNone/>
            </a:pPr>
            <a:endParaRPr lang="en-IN" sz="3400" b="1" dirty="0"/>
          </a:p>
          <a:p>
            <a:r>
              <a:rPr lang="en-IN" dirty="0"/>
              <a:t>The basic built in data types or the </a:t>
            </a:r>
            <a:r>
              <a:rPr lang="en-IN" b="1" dirty="0"/>
              <a:t>fundamental data types</a:t>
            </a:r>
            <a:r>
              <a:rPr lang="en-IN" dirty="0"/>
              <a:t> are </a:t>
            </a:r>
            <a:r>
              <a:rPr lang="en-IN" b="1" dirty="0"/>
              <a:t>char</a:t>
            </a:r>
            <a:r>
              <a:rPr lang="en-IN" dirty="0"/>
              <a:t>, 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/>
              <a:t>float</a:t>
            </a:r>
            <a:r>
              <a:rPr lang="en-IN" dirty="0"/>
              <a:t>, </a:t>
            </a:r>
            <a:r>
              <a:rPr lang="en-IN" b="1" dirty="0"/>
              <a:t>double</a:t>
            </a:r>
            <a:r>
              <a:rPr lang="en-IN" dirty="0"/>
              <a:t> </a:t>
            </a:r>
            <a:r>
              <a:rPr lang="en-IN" dirty="0" smtClean="0"/>
              <a:t>and void</a:t>
            </a:r>
          </a:p>
          <a:p>
            <a:r>
              <a:rPr lang="en-IN" dirty="0" smtClean="0"/>
              <a:t>C</a:t>
            </a:r>
            <a:r>
              <a:rPr lang="en-IN" dirty="0"/>
              <a:t>++ also allows </a:t>
            </a:r>
            <a:r>
              <a:rPr lang="en-IN" b="1" dirty="0"/>
              <a:t>user defined data types</a:t>
            </a:r>
            <a:r>
              <a:rPr lang="en-IN" dirty="0"/>
              <a:t> like class, structure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7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/>
          <a:stretch/>
        </p:blipFill>
        <p:spPr>
          <a:xfrm>
            <a:off x="-5292" y="-99392"/>
            <a:ext cx="9149292" cy="6957392"/>
          </a:xfrm>
        </p:spPr>
      </p:pic>
    </p:spTree>
    <p:extLst>
      <p:ext uri="{BB962C8B-B14F-4D97-AF65-F5344CB8AC3E}">
        <p14:creationId xmlns:p14="http://schemas.microsoft.com/office/powerpoint/2010/main" val="27512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/>
          <a:stretch/>
        </p:blipFill>
        <p:spPr>
          <a:xfrm>
            <a:off x="31932" y="0"/>
            <a:ext cx="9112068" cy="6858000"/>
          </a:xfrm>
        </p:spPr>
      </p:pic>
    </p:spTree>
    <p:extLst>
      <p:ext uri="{BB962C8B-B14F-4D97-AF65-F5344CB8AC3E}">
        <p14:creationId xmlns:p14="http://schemas.microsoft.com/office/powerpoint/2010/main" val="16130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b="10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692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1913"/>
            <a:ext cx="8229600" cy="1143000"/>
          </a:xfrm>
        </p:spPr>
        <p:txBody>
          <a:bodyPr/>
          <a:lstStyle/>
          <a:p>
            <a:r>
              <a:rPr lang="en-IN" b="1" u="sng" dirty="0" err="1" smtClean="0"/>
              <a:t>cin</a:t>
            </a:r>
            <a:r>
              <a:rPr lang="en-IN" b="1" u="sng" dirty="0" smtClean="0"/>
              <a:t> &amp;&amp; </a:t>
            </a:r>
            <a:r>
              <a:rPr lang="en-IN" b="1" u="sng" dirty="0" err="1" smtClean="0"/>
              <a:t>cout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cin</a:t>
            </a:r>
            <a:r>
              <a:rPr lang="en-IN" dirty="0" smtClean="0"/>
              <a:t> is known as the standard input stream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is know as the standard output stream</a:t>
            </a:r>
          </a:p>
          <a:p>
            <a:endParaRPr lang="en-IN" dirty="0"/>
          </a:p>
          <a:p>
            <a:r>
              <a:rPr lang="en-IN" dirty="0" err="1" smtClean="0"/>
              <a:t>cout</a:t>
            </a:r>
            <a:r>
              <a:rPr lang="en-IN" dirty="0" smtClean="0"/>
              <a:t>&lt;&lt;“hello world”;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will display </a:t>
            </a:r>
            <a:r>
              <a:rPr lang="en-IN" b="1" dirty="0" smtClean="0">
                <a:solidFill>
                  <a:srgbClr val="FF0000"/>
                </a:solidFill>
              </a:rPr>
              <a:t>hello world </a:t>
            </a:r>
            <a:r>
              <a:rPr lang="en-IN" dirty="0" smtClean="0"/>
              <a:t>on the screen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a;      // declare a variable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a=10;     // assign the variable value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&lt;&lt;a; // will display the value of</a:t>
            </a:r>
            <a:r>
              <a:rPr lang="en-IN" dirty="0" smtClean="0">
                <a:solidFill>
                  <a:srgbClr val="FF0000"/>
                </a:solidFill>
              </a:rPr>
              <a:t> a </a:t>
            </a:r>
            <a:r>
              <a:rPr lang="en-IN" dirty="0" smtClean="0"/>
              <a:t>on the screen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&lt;&lt;“a=“&lt;&lt;a;  </a:t>
            </a:r>
          </a:p>
          <a:p>
            <a:pPr marL="0" indent="0">
              <a:buNone/>
            </a:pPr>
            <a:r>
              <a:rPr lang="en-IN" dirty="0" smtClean="0"/>
              <a:t>   //will display </a:t>
            </a:r>
            <a:r>
              <a:rPr lang="en-IN" dirty="0" smtClean="0">
                <a:solidFill>
                  <a:srgbClr val="FF0000"/>
                </a:solidFill>
              </a:rPr>
              <a:t>a=10</a:t>
            </a:r>
            <a:r>
              <a:rPr lang="en-IN" dirty="0" smtClean="0"/>
              <a:t> on the screen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C++ Program starts with header file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             header file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&lt;&lt;“Hello world”;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smtClean="0"/>
              <a:t>  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067944" y="1124744"/>
            <a:ext cx="7200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5229200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OUTPUT :</a:t>
            </a:r>
          </a:p>
          <a:p>
            <a:r>
              <a:rPr lang="en-IN" sz="3200" dirty="0" smtClean="0"/>
              <a:t>Hello world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80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41564"/>
            <a:ext cx="8229600" cy="908720"/>
          </a:xfrm>
        </p:spPr>
        <p:txBody>
          <a:bodyPr/>
          <a:lstStyle/>
          <a:p>
            <a:r>
              <a:rPr lang="en-US" dirty="0" smtClean="0"/>
              <a:t>Output operator </a:t>
            </a:r>
            <a:r>
              <a:rPr lang="en-US" b="1" dirty="0">
                <a:solidFill>
                  <a:srgbClr val="7030A0"/>
                </a:solidFill>
              </a:rPr>
              <a:t>&lt;&lt;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923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c</a:t>
            </a:r>
            <a:r>
              <a:rPr lang="en-US" dirty="0" err="1" smtClean="0">
                <a:sym typeface="Wingdings" pitchFamily="2" charset="2"/>
              </a:rPr>
              <a:t>out</a:t>
            </a:r>
            <a:r>
              <a:rPr lang="en-US" dirty="0" smtClean="0">
                <a:sym typeface="Wingdings" pitchFamily="2" charset="2"/>
              </a:rPr>
              <a:t>&lt;&lt;“ Hello “;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operator   </a:t>
            </a:r>
            <a:r>
              <a:rPr lang="en-US" sz="4000" b="1" dirty="0" smtClean="0">
                <a:solidFill>
                  <a:srgbClr val="7030A0"/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3491880" y="1412776"/>
            <a:ext cx="3702318" cy="646331"/>
            <a:chOff x="3419872" y="3255367"/>
            <a:chExt cx="3702318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19872" y="3717032"/>
              <a:ext cx="1728192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77974" y="3255367"/>
              <a:ext cx="194421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Prints the text on the screen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35896" y="4077072"/>
            <a:ext cx="3691733" cy="646331"/>
            <a:chOff x="3419872" y="3490725"/>
            <a:chExt cx="3691733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419872" y="3717032"/>
              <a:ext cx="1728192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67389" y="3490725"/>
              <a:ext cx="194421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Accepts an input from the user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799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229600" cy="4525963"/>
          </a:xfrm>
        </p:spPr>
        <p:txBody>
          <a:bodyPr/>
          <a:lstStyle/>
          <a:p>
            <a:r>
              <a:rPr lang="en-IN" dirty="0"/>
              <a:t>What is a Program?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do you mean by High Level Language and a Low level Language?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is the main difference between a compiler and an interpreter?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" y="1"/>
            <a:ext cx="9147156" cy="4293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Accept the age from the user and display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age;         </a:t>
            </a:r>
            <a:r>
              <a:rPr lang="en-US" dirty="0" smtClean="0">
                <a:solidFill>
                  <a:srgbClr val="FF0000"/>
                </a:solidFill>
              </a:rPr>
              <a:t>// variable age is declared as integer type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age”;     </a:t>
            </a:r>
            <a:r>
              <a:rPr lang="en-US" dirty="0" smtClean="0">
                <a:solidFill>
                  <a:srgbClr val="FF0000"/>
                </a:solidFill>
              </a:rPr>
              <a:t>// This </a:t>
            </a:r>
            <a:r>
              <a:rPr lang="en-US" dirty="0" err="1" smtClean="0">
                <a:solidFill>
                  <a:srgbClr val="FF0000"/>
                </a:solidFill>
              </a:rPr>
              <a:t>stmt</a:t>
            </a:r>
            <a:r>
              <a:rPr lang="en-US" dirty="0" smtClean="0">
                <a:solidFill>
                  <a:srgbClr val="FF0000"/>
                </a:solidFill>
              </a:rPr>
              <a:t> is displayed on the monitor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&gt;&gt;age;        </a:t>
            </a:r>
            <a:r>
              <a:rPr lang="en-US" dirty="0">
                <a:solidFill>
                  <a:srgbClr val="FF0000"/>
                </a:solidFill>
              </a:rPr>
              <a:t>// value of age is inputted from the user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&lt;&lt;“The age of the person is :”&lt;&lt;age;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// the age of the person is displayed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9" y="472514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of the program is</a:t>
            </a:r>
          </a:p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53732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Enter your age 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0578" y="5410387"/>
            <a:ext cx="49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56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4070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age of the person is:56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04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Variable declaration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&lt;data type&gt; &lt;var1&gt;,&lt;var2&gt;………..;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float sum,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Variable initialization </a:t>
            </a:r>
            <a:endParaRPr lang="en-US" sz="4400" u="sng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data type </a:t>
            </a:r>
            <a:r>
              <a:rPr lang="en-US" dirty="0" err="1"/>
              <a:t>var</a:t>
            </a:r>
            <a:r>
              <a:rPr lang="en-US" dirty="0"/>
              <a:t>=value;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a=5;</a:t>
            </a:r>
          </a:p>
          <a:p>
            <a:pPr marL="0" indent="0">
              <a:buNone/>
            </a:pPr>
            <a:r>
              <a:rPr lang="en-US" dirty="0"/>
              <a:t>       float </a:t>
            </a:r>
            <a:r>
              <a:rPr lang="en-US" dirty="0" err="1"/>
              <a:t>sal</a:t>
            </a:r>
            <a:r>
              <a:rPr lang="en-US" dirty="0"/>
              <a:t>=250.50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588"/>
            <a:ext cx="8229600" cy="767292"/>
          </a:xfrm>
        </p:spPr>
        <p:txBody>
          <a:bodyPr/>
          <a:lstStyle/>
          <a:p>
            <a:r>
              <a:rPr lang="en-US" b="1" u="sng" dirty="0" smtClean="0"/>
              <a:t>What is a variable?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6192688" cy="5429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variable </a:t>
            </a:r>
            <a:r>
              <a:rPr lang="en-IN" dirty="0"/>
              <a:t>is a value that can change, depending on conditions or on information passed to the program. </a:t>
            </a:r>
            <a:endParaRPr lang="en-IN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r>
              <a:rPr lang="en-US" dirty="0" smtClean="0"/>
              <a:t>a=a+10;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&lt;&lt;“a=“&lt;&lt;a;</a:t>
            </a:r>
          </a:p>
          <a:p>
            <a:r>
              <a:rPr lang="en-US" dirty="0" smtClean="0"/>
              <a:t>a=a*10;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&lt;&lt;“\n A=“&lt;&lt;a;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2132856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r>
              <a:rPr lang="en-US" sz="2800" b="1" dirty="0" smtClean="0"/>
              <a:t>a=15</a:t>
            </a:r>
          </a:p>
          <a:p>
            <a:r>
              <a:rPr lang="en-US" sz="2800" b="1" dirty="0" smtClean="0"/>
              <a:t>A=150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405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Rules for variable names:</a:t>
            </a:r>
          </a:p>
          <a:p>
            <a:r>
              <a:rPr lang="en-US" dirty="0" smtClean="0"/>
              <a:t>Variable name should always start with an alphabet.</a:t>
            </a:r>
          </a:p>
          <a:p>
            <a:r>
              <a:rPr lang="en-US" dirty="0" smtClean="0"/>
              <a:t>Special symbols (like $,%,-) are not permitted except underscore( _ ).</a:t>
            </a:r>
          </a:p>
          <a:p>
            <a:r>
              <a:rPr lang="en-US" dirty="0" smtClean="0"/>
              <a:t>Digits are permitted.</a:t>
            </a:r>
          </a:p>
          <a:p>
            <a:r>
              <a:rPr lang="en-US" dirty="0" smtClean="0"/>
              <a:t>Blank space is not permitted.</a:t>
            </a:r>
          </a:p>
          <a:p>
            <a:r>
              <a:rPr lang="en-US" dirty="0" smtClean="0"/>
              <a:t>Keywords are not permitted, but we can use the keywords along with alphabets or digits.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Egs</a:t>
            </a:r>
            <a:r>
              <a:rPr lang="en-US" dirty="0" smtClean="0"/>
              <a:t> of variable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Sum=5;</a:t>
            </a:r>
          </a:p>
          <a:p>
            <a:r>
              <a:rPr lang="en-US" dirty="0" smtClean="0"/>
              <a:t>Total sum=10 ;  </a:t>
            </a:r>
          </a:p>
          <a:p>
            <a:r>
              <a:rPr lang="en-US" dirty="0" smtClean="0"/>
              <a:t>Total-sum=10;</a:t>
            </a:r>
          </a:p>
          <a:p>
            <a:r>
              <a:rPr lang="en-US" dirty="0" err="1" smtClean="0"/>
              <a:t>Total_sum</a:t>
            </a:r>
            <a:r>
              <a:rPr lang="en-US" dirty="0" smtClean="0"/>
              <a:t>=10;</a:t>
            </a:r>
          </a:p>
          <a:p>
            <a:r>
              <a:rPr lang="en-US" dirty="0" smtClean="0"/>
              <a:t>Sum123=100;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Term=2400;</a:t>
            </a:r>
          </a:p>
          <a:p>
            <a:r>
              <a:rPr lang="en-US" dirty="0" err="1" smtClean="0"/>
              <a:t>First_Term</a:t>
            </a:r>
            <a:r>
              <a:rPr lang="en-US" dirty="0" smtClean="0"/>
              <a:t>=2400;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01689" y="16288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01689" y="232911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04246" y="275545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18101" y="33569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70501" y="397105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70710" y="45811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18101" y="52292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2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Syntax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and every statement in </a:t>
            </a:r>
            <a:r>
              <a:rPr lang="en-US" dirty="0" err="1" smtClean="0"/>
              <a:t>c++</a:t>
            </a:r>
            <a:r>
              <a:rPr lang="en-US" dirty="0" smtClean="0"/>
              <a:t> ends with a semicolon.</a:t>
            </a:r>
          </a:p>
          <a:p>
            <a:pPr marL="0" indent="0">
              <a:buNone/>
            </a:pPr>
            <a:r>
              <a:rPr lang="en-US" dirty="0" smtClean="0"/>
              <a:t>A=5; 			 // valid</a:t>
            </a:r>
          </a:p>
          <a:p>
            <a:pPr marL="0" indent="0">
              <a:buNone/>
            </a:pPr>
            <a:r>
              <a:rPr lang="en-US" dirty="0" smtClean="0"/>
              <a:t>A=x+4</a:t>
            </a:r>
            <a:r>
              <a:rPr lang="en-US" dirty="0"/>
              <a:t>;		 // valid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5=A</a:t>
            </a:r>
            <a:r>
              <a:rPr lang="en-US" dirty="0"/>
              <a:t>;			 // </a:t>
            </a:r>
            <a:r>
              <a:rPr lang="en-US" dirty="0" smtClean="0"/>
              <a:t>Invalid</a:t>
            </a:r>
          </a:p>
          <a:p>
            <a:pPr marL="0" indent="0">
              <a:buNone/>
            </a:pPr>
            <a:r>
              <a:rPr lang="en-US" dirty="0" smtClean="0"/>
              <a:t>X+3=A</a:t>
            </a:r>
            <a:r>
              <a:rPr lang="en-US" dirty="0"/>
              <a:t>;		 // Invalid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value from the right side goes to the left side.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all the expressions and constants will come on the right side of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8713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703829"/>
              </p:ext>
            </p:extLst>
          </p:nvPr>
        </p:nvGraphicFramePr>
        <p:xfrm>
          <a:off x="611560" y="260648"/>
          <a:ext cx="7488832" cy="5904654"/>
        </p:xfrm>
        <a:graphic>
          <a:graphicData uri="http://schemas.openxmlformats.org/drawingml/2006/table">
            <a:tbl>
              <a:tblPr/>
              <a:tblGrid>
                <a:gridCol w="1872208"/>
                <a:gridCol w="1872208"/>
                <a:gridCol w="1872208"/>
                <a:gridCol w="1872208"/>
              </a:tblGrid>
              <a:tr h="263417">
                <a:tc gridSpan="4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types in C++</a:t>
                      </a:r>
                    </a:p>
                  </a:txBody>
                  <a:tcPr marL="6556" marR="6556" marT="6556" marB="6556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Data Type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Memory (ByteS)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Minimum Value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Maximum Value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Bool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Logical Value T/F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Logical Value T/F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helvetica"/>
                        </a:rPr>
                        <a:t>Char / signed char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-128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127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Char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255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Short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-32768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32767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Unsigned Short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65535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int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-32768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32767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int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65535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75604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Long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-2147483648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2147483647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long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4294967295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float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-38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38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double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-308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308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long double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10-4932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 dirty="0">
                          <a:effectLst/>
                          <a:latin typeface="helvetica"/>
                        </a:rPr>
                        <a:t>4932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</a:t>
            </a:r>
          </a:p>
          <a:p>
            <a:r>
              <a:rPr lang="en-US" dirty="0" smtClean="0"/>
              <a:t>unsigned</a:t>
            </a:r>
          </a:p>
          <a:p>
            <a:r>
              <a:rPr lang="en-US" dirty="0" smtClean="0"/>
              <a:t>long </a:t>
            </a:r>
          </a:p>
          <a:p>
            <a:r>
              <a:rPr lang="en-US" dirty="0" smtClean="0"/>
              <a:t>short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4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 smtClean="0"/>
              <a:t>Pgm</a:t>
            </a:r>
            <a:r>
              <a:rPr lang="en-IN" dirty="0" smtClean="0"/>
              <a:t> 2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clrscr</a:t>
            </a:r>
            <a:r>
              <a:rPr lang="en-IN" dirty="0" smtClean="0"/>
              <a:t>();   // clears the screen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&lt;&lt;“Enter a number :”;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&gt;&gt;a;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&lt;&lt;“The number is :”&lt;&lt;a;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58924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OUTPUT</a:t>
            </a:r>
          </a:p>
          <a:p>
            <a:r>
              <a:rPr lang="en-IN" sz="3200" dirty="0" smtClean="0"/>
              <a:t>Enter a number : 10 The number is:10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681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78"/>
            <a:ext cx="8229600" cy="1143000"/>
          </a:xfrm>
        </p:spPr>
        <p:txBody>
          <a:bodyPr/>
          <a:lstStyle/>
          <a:p>
            <a:r>
              <a:rPr lang="en-US" i="1" u="sng" dirty="0" smtClean="0"/>
              <a:t>Tokens(Lexical Unit)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Tokens</a:t>
            </a:r>
            <a:r>
              <a:rPr lang="en-US" dirty="0" smtClean="0"/>
              <a:t> are the smallest individual unit in a program. C++ has the following tokens: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Keywords :- </a:t>
            </a:r>
            <a:r>
              <a:rPr lang="en-US" dirty="0" smtClean="0"/>
              <a:t>are the words that convey a special meaning to the language compiler.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r>
              <a:rPr lang="en-US" b="1" dirty="0" err="1" smtClean="0"/>
              <a:t>int</a:t>
            </a:r>
            <a:r>
              <a:rPr lang="en-US" b="1" dirty="0" smtClean="0"/>
              <a:t>, float, if, for, while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Identifiers :- </a:t>
            </a:r>
            <a:r>
              <a:rPr lang="en-US" dirty="0" smtClean="0"/>
              <a:t>They are the fundamental building blocks of a program and are used as the general terminology for the names given to different parts of the program.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Myfile</a:t>
            </a:r>
            <a:r>
              <a:rPr lang="en-US" dirty="0" smtClean="0"/>
              <a:t>, _CHK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" y="0"/>
            <a:ext cx="8229600" cy="1143000"/>
          </a:xfrm>
        </p:spPr>
        <p:txBody>
          <a:bodyPr/>
          <a:lstStyle/>
          <a:p>
            <a:r>
              <a:rPr lang="en-US" dirty="0" smtClean="0"/>
              <a:t>Value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03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a=10;     // value is assigned to a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Dynamic initialization</a:t>
            </a:r>
          </a:p>
          <a:p>
            <a:pPr marL="0" indent="0">
              <a:buNone/>
            </a:pPr>
            <a:r>
              <a:rPr lang="en-US" dirty="0" smtClean="0"/>
              <a:t>Meaning value is not assigned in the beginning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sum, count;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smtClean="0"/>
              <a:t>sum&gt;&gt;count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float total=sum/10;</a:t>
            </a:r>
          </a:p>
        </p:txBody>
      </p:sp>
      <p:sp>
        <p:nvSpPr>
          <p:cNvPr id="4" name="Oval 3"/>
          <p:cNvSpPr/>
          <p:nvPr/>
        </p:nvSpPr>
        <p:spPr>
          <a:xfrm>
            <a:off x="2195736" y="1743765"/>
            <a:ext cx="4752528" cy="787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04248" y="1743765"/>
            <a:ext cx="864096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Constant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0" indent="0">
              <a:buNone/>
            </a:pPr>
            <a:r>
              <a:rPr lang="en-US" dirty="0" smtClean="0"/>
              <a:t>a=a+5;  // not allowed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b=6.9;</a:t>
            </a:r>
          </a:p>
          <a:p>
            <a:pPr marL="0" indent="0">
              <a:buNone/>
            </a:pPr>
            <a:r>
              <a:rPr lang="en-US" dirty="0" smtClean="0"/>
              <a:t>b=</a:t>
            </a:r>
            <a:r>
              <a:rPr lang="en-US" dirty="0" err="1" smtClean="0"/>
              <a:t>b+a</a:t>
            </a:r>
            <a:r>
              <a:rPr lang="en-US" dirty="0" smtClean="0"/>
              <a:t>; //allowed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1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\n  </a:t>
            </a:r>
            <a:r>
              <a:rPr lang="en-US" dirty="0" smtClean="0">
                <a:sym typeface="Wingdings" pitchFamily="2" charset="2"/>
              </a:rPr>
              <a:t>  line feed (new line)</a:t>
            </a:r>
          </a:p>
          <a:p>
            <a:r>
              <a:rPr lang="en-US" dirty="0" smtClean="0">
                <a:sym typeface="Wingdings" pitchFamily="2" charset="2"/>
              </a:rPr>
              <a:t>\t   tab space (8 spaces)</a:t>
            </a:r>
          </a:p>
          <a:p>
            <a:r>
              <a:rPr lang="en-US" dirty="0" smtClean="0">
                <a:sym typeface="Wingdings" pitchFamily="2" charset="2"/>
              </a:rPr>
              <a:t>\b  back space</a:t>
            </a:r>
          </a:p>
          <a:p>
            <a:r>
              <a:rPr lang="en-US" dirty="0" smtClean="0">
                <a:sym typeface="Wingdings" pitchFamily="2" charset="2"/>
              </a:rPr>
              <a:t>\a  alert sound (beep)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Q. Write the </a:t>
            </a:r>
            <a:r>
              <a:rPr lang="en-US" dirty="0" err="1" smtClean="0">
                <a:sym typeface="Wingdings" pitchFamily="2" charset="2"/>
              </a:rPr>
              <a:t>stmt</a:t>
            </a:r>
            <a:r>
              <a:rPr lang="en-US" dirty="0" smtClean="0">
                <a:sym typeface="Wingdings" pitchFamily="2" charset="2"/>
              </a:rPr>
              <a:t> to get the </a:t>
            </a:r>
            <a:r>
              <a:rPr lang="en-US" dirty="0" err="1" smtClean="0">
                <a:sym typeface="Wingdings" pitchFamily="2" charset="2"/>
              </a:rPr>
              <a:t>foll</a:t>
            </a:r>
            <a:r>
              <a:rPr lang="en-US" dirty="0" smtClean="0">
                <a:sym typeface="Wingdings" pitchFamily="2" charset="2"/>
              </a:rPr>
              <a:t> output.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1423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BGS</a:t>
            </a:r>
          </a:p>
          <a:p>
            <a:r>
              <a:rPr lang="en-US" b="1" dirty="0" smtClean="0"/>
              <a:t>      NPS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5142299"/>
            <a:ext cx="100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 B</a:t>
            </a:r>
          </a:p>
          <a:p>
            <a:r>
              <a:rPr lang="en-US" b="1" dirty="0" smtClean="0"/>
              <a:t>      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S</a:t>
            </a:r>
          </a:p>
          <a:p>
            <a:r>
              <a:rPr lang="en-US" b="1" dirty="0" smtClean="0"/>
              <a:t>      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14230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 BGS              NPS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/>
              <a:t>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5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" y="1"/>
            <a:ext cx="9147156" cy="42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Accept the age from the user and display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age : \n”;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&gt;&gt;age;    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&lt;&lt;“\n The age of the person is :\t ”&lt;&lt;age;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9" y="472514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of the program is</a:t>
            </a:r>
          </a:p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53732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Enter your age 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79719"/>
            <a:ext cx="49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56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5114" y="614905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age of the person is:                            56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44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6443"/>
            <a:ext cx="8229600" cy="781147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47777"/>
              </p:ext>
            </p:extLst>
          </p:nvPr>
        </p:nvGraphicFramePr>
        <p:xfrm>
          <a:off x="827584" y="836712"/>
          <a:ext cx="7848873" cy="506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52341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Sum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x+1 or </a:t>
                      </a:r>
                      <a:r>
                        <a:rPr lang="en-US" dirty="0" err="1" smtClean="0"/>
                        <a:t>x+y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X=5, y=6</a:t>
                      </a:r>
                    </a:p>
                    <a:p>
                      <a:r>
                        <a:rPr lang="en-US" dirty="0" smtClean="0"/>
                        <a:t>Sum= </a:t>
                      </a:r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Sum=11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Difference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x-1 or x-y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Diff=x-y</a:t>
                      </a:r>
                    </a:p>
                    <a:p>
                      <a:r>
                        <a:rPr lang="en-US" dirty="0" smtClean="0"/>
                        <a:t>Diff=-1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  <a:p>
                      <a:r>
                        <a:rPr lang="en-US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x*3 or x*y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Prod=x*y</a:t>
                      </a:r>
                    </a:p>
                    <a:p>
                      <a:r>
                        <a:rPr lang="en-US" dirty="0" smtClean="0"/>
                        <a:t>Prod= 30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Quotient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c/3  or x/y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X=5,y=2</a:t>
                      </a:r>
                    </a:p>
                    <a:p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=X/y</a:t>
                      </a:r>
                    </a:p>
                    <a:p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=2.5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</a:t>
                      </a:r>
                    </a:p>
                    <a:p>
                      <a:r>
                        <a:rPr lang="en-US" dirty="0" smtClean="0"/>
                        <a:t>Remainder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s%2  or </a:t>
                      </a:r>
                      <a:r>
                        <a:rPr lang="en-US" dirty="0" err="1" smtClean="0"/>
                        <a:t>x%y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Rem=</a:t>
                      </a:r>
                      <a:r>
                        <a:rPr lang="en-US" dirty="0" err="1" smtClean="0"/>
                        <a:t>x%y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Rem=1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W.A.P to enter the user class and section and display then.</a:t>
            </a:r>
          </a:p>
          <a:p>
            <a:pPr marL="0" indent="0">
              <a:buNone/>
            </a:pPr>
            <a:r>
              <a:rPr lang="en-US" sz="3800" b="1" dirty="0" smtClean="0"/>
              <a:t>#include&lt;</a:t>
            </a:r>
            <a:r>
              <a:rPr lang="en-US" sz="3800" b="1" dirty="0" err="1" smtClean="0"/>
              <a:t>iostream.h</a:t>
            </a:r>
            <a:r>
              <a:rPr lang="en-US" sz="3800" b="1" dirty="0" smtClean="0"/>
              <a:t>&gt;</a:t>
            </a:r>
          </a:p>
          <a:p>
            <a:pPr marL="0" indent="0">
              <a:buNone/>
            </a:pPr>
            <a:r>
              <a:rPr lang="en-US" sz="3800" b="1" dirty="0" smtClean="0"/>
              <a:t>#include&lt;</a:t>
            </a:r>
            <a:r>
              <a:rPr lang="en-US" sz="3800" b="1" dirty="0" err="1" smtClean="0"/>
              <a:t>conio.h</a:t>
            </a:r>
            <a:r>
              <a:rPr lang="en-US" sz="3800" b="1" dirty="0" smtClean="0"/>
              <a:t>&gt;</a:t>
            </a:r>
          </a:p>
          <a:p>
            <a:pPr marL="0" indent="0">
              <a:buNone/>
            </a:pPr>
            <a:r>
              <a:rPr lang="en-US" sz="3800" b="1" dirty="0"/>
              <a:t>v</a:t>
            </a:r>
            <a:r>
              <a:rPr lang="en-US" sz="3800" b="1" dirty="0" smtClean="0"/>
              <a:t>oid main()</a:t>
            </a:r>
          </a:p>
          <a:p>
            <a:pPr marL="0" indent="0">
              <a:buNone/>
            </a:pPr>
            <a:r>
              <a:rPr lang="en-US" sz="3800" b="1" dirty="0" smtClean="0"/>
              <a:t>{ </a:t>
            </a:r>
            <a:r>
              <a:rPr lang="en-US" sz="3800" b="1" dirty="0" err="1" smtClean="0"/>
              <a:t>clrscr</a:t>
            </a:r>
            <a:r>
              <a:rPr lang="en-US" sz="3800" b="1" dirty="0" smtClean="0"/>
              <a:t>();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int</a:t>
            </a:r>
            <a:r>
              <a:rPr lang="en-US" sz="3800" b="1" dirty="0" smtClean="0"/>
              <a:t> cl; char sec;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err="1" smtClean="0"/>
              <a:t>cout</a:t>
            </a:r>
            <a:r>
              <a:rPr lang="en-US" sz="3800" b="1" dirty="0" smtClean="0"/>
              <a:t>&lt;&lt;“ Enter the person’s class and section :”;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err="1" smtClean="0"/>
              <a:t>cin</a:t>
            </a:r>
            <a:r>
              <a:rPr lang="en-US" sz="3800" b="1" dirty="0" smtClean="0"/>
              <a:t>&gt;&gt;cl; </a:t>
            </a:r>
            <a:r>
              <a:rPr lang="en-US" sz="3800" b="1" dirty="0" err="1" smtClean="0"/>
              <a:t>cin</a:t>
            </a:r>
            <a:r>
              <a:rPr lang="en-US" sz="3800" b="1" dirty="0" smtClean="0"/>
              <a:t>&gt;&gt;sec</a:t>
            </a:r>
          </a:p>
          <a:p>
            <a:pPr marL="0" indent="0">
              <a:buNone/>
            </a:pPr>
            <a:r>
              <a:rPr lang="en-US" sz="3800" b="1" dirty="0" err="1" smtClean="0"/>
              <a:t>cout</a:t>
            </a:r>
            <a:r>
              <a:rPr lang="en-US" sz="3800" b="1" dirty="0" smtClean="0"/>
              <a:t>&lt;&lt;“ \n  the person’s class is :” &lt;&lt;cl&lt;&lt;“ section :”&lt;&lt;sec;</a:t>
            </a:r>
          </a:p>
          <a:p>
            <a:pPr marL="0" indent="0">
              <a:buNone/>
            </a:pPr>
            <a:r>
              <a:rPr lang="en-US" sz="3800" b="1" dirty="0" err="1"/>
              <a:t>g</a:t>
            </a:r>
            <a:r>
              <a:rPr lang="en-US" sz="3800" b="1" dirty="0" err="1" smtClean="0"/>
              <a:t>etch</a:t>
            </a:r>
            <a:r>
              <a:rPr lang="en-US" sz="3800" b="1" dirty="0" smtClean="0"/>
              <a:t>();</a:t>
            </a:r>
          </a:p>
          <a:p>
            <a:pPr marL="0" indent="0">
              <a:buNone/>
            </a:pPr>
            <a:r>
              <a:rPr lang="en-US" sz="3800" b="1" dirty="0" smtClean="0"/>
              <a:t>}</a:t>
            </a:r>
          </a:p>
          <a:p>
            <a:pPr marL="0" indent="0">
              <a:buNone/>
            </a:pPr>
            <a:r>
              <a:rPr lang="en-US" sz="3800" b="1" u="sng" dirty="0" smtClean="0"/>
              <a:t>Output</a:t>
            </a:r>
          </a:p>
          <a:p>
            <a:pPr marL="0" indent="0">
              <a:buNone/>
            </a:pPr>
            <a:r>
              <a:rPr lang="en-US" sz="3800" b="1" dirty="0" smtClean="0"/>
              <a:t>Enter the </a:t>
            </a:r>
            <a:r>
              <a:rPr lang="en-US" sz="3800" b="1" dirty="0"/>
              <a:t>person’s class and section </a:t>
            </a:r>
            <a:r>
              <a:rPr lang="en-US" sz="3800" b="1" dirty="0" smtClean="0"/>
              <a:t>:  5  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smtClean="0"/>
              <a:t>A</a:t>
            </a:r>
          </a:p>
          <a:p>
            <a:pPr marL="0" indent="0">
              <a:buNone/>
            </a:pPr>
            <a:r>
              <a:rPr lang="en-US" sz="3800" b="1" dirty="0" smtClean="0"/>
              <a:t>The person’s class is:  5 section A </a:t>
            </a:r>
          </a:p>
          <a:p>
            <a:pPr marL="0" indent="0">
              <a:buNone/>
            </a:pPr>
            <a:endParaRPr lang="en-US" sz="38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Bent-Up Arrow 4"/>
          <p:cNvSpPr/>
          <p:nvPr/>
        </p:nvSpPr>
        <p:spPr>
          <a:xfrm rot="16200000" flipH="1">
            <a:off x="5616116" y="4761148"/>
            <a:ext cx="288032" cy="2160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9793088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600" b="1" dirty="0"/>
              <a:t>2. W.A.P to enter the user age and display his age after 15 years.</a:t>
            </a:r>
          </a:p>
          <a:p>
            <a:pPr marL="0" indent="0">
              <a:buNone/>
            </a:pPr>
            <a:r>
              <a:rPr lang="en-US" sz="5600" b="1" dirty="0"/>
              <a:t>#include&lt;</a:t>
            </a:r>
            <a:r>
              <a:rPr lang="en-US" sz="5600" b="1" dirty="0" err="1"/>
              <a:t>iostream.h</a:t>
            </a:r>
            <a:r>
              <a:rPr lang="en-US" sz="5600" b="1" dirty="0"/>
              <a:t>&gt;</a:t>
            </a:r>
          </a:p>
          <a:p>
            <a:pPr marL="0" indent="0">
              <a:buNone/>
            </a:pPr>
            <a:r>
              <a:rPr lang="en-US" sz="5600" b="1" dirty="0"/>
              <a:t>#</a:t>
            </a:r>
            <a:r>
              <a:rPr lang="en-US" sz="5600" b="1" dirty="0" smtClean="0"/>
              <a:t>include&lt;</a:t>
            </a:r>
            <a:r>
              <a:rPr lang="en-US" sz="5600" b="1" dirty="0" err="1" smtClean="0"/>
              <a:t>conio.h</a:t>
            </a:r>
            <a:r>
              <a:rPr lang="en-US" sz="5600" b="1" dirty="0"/>
              <a:t>&gt;</a:t>
            </a:r>
          </a:p>
          <a:p>
            <a:pPr marL="0" indent="0">
              <a:buNone/>
            </a:pPr>
            <a:r>
              <a:rPr lang="en-US" sz="5600" b="1" dirty="0"/>
              <a:t>void main()</a:t>
            </a:r>
          </a:p>
          <a:p>
            <a:pPr marL="0" indent="0">
              <a:buNone/>
            </a:pPr>
            <a:r>
              <a:rPr lang="en-US" sz="5600" b="1" dirty="0"/>
              <a:t>{</a:t>
            </a:r>
          </a:p>
          <a:p>
            <a:pPr marL="0" indent="0">
              <a:buNone/>
            </a:pPr>
            <a:r>
              <a:rPr lang="en-US" sz="5600" b="1" dirty="0"/>
              <a:t>  </a:t>
            </a:r>
            <a:r>
              <a:rPr lang="en-US" sz="5600" b="1" dirty="0" err="1"/>
              <a:t>int</a:t>
            </a:r>
            <a:r>
              <a:rPr lang="en-US" sz="5600" b="1" dirty="0"/>
              <a:t> </a:t>
            </a:r>
            <a:r>
              <a:rPr lang="en-US" sz="5600" b="1" dirty="0" err="1"/>
              <a:t>age,nage</a:t>
            </a:r>
            <a:r>
              <a:rPr lang="en-US" sz="5600" b="1" dirty="0"/>
              <a:t>;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err="1"/>
              <a:t>cout</a:t>
            </a:r>
            <a:r>
              <a:rPr lang="en-US" sz="5600" b="1" dirty="0"/>
              <a:t>&lt;&lt;“ Enter the person’s age :”;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err="1"/>
              <a:t>cin</a:t>
            </a:r>
            <a:r>
              <a:rPr lang="en-US" sz="5600" b="1" dirty="0"/>
              <a:t>&gt;&gt; age;</a:t>
            </a:r>
          </a:p>
          <a:p>
            <a:pPr marL="0" indent="0">
              <a:buNone/>
            </a:pPr>
            <a:r>
              <a:rPr lang="en-US" sz="5600" b="1" dirty="0" err="1" smtClean="0"/>
              <a:t>nage</a:t>
            </a:r>
            <a:r>
              <a:rPr lang="en-US" sz="5600" b="1" dirty="0" smtClean="0"/>
              <a:t>=age+15  // or age=age+15</a:t>
            </a:r>
            <a:endParaRPr lang="en-US" sz="5600" b="1" dirty="0"/>
          </a:p>
          <a:p>
            <a:pPr marL="0" indent="0">
              <a:buNone/>
            </a:pPr>
            <a:r>
              <a:rPr lang="en-US" sz="5600" b="1" dirty="0" err="1" smtClean="0"/>
              <a:t>cout</a:t>
            </a:r>
            <a:r>
              <a:rPr lang="en-US" sz="5600" b="1" dirty="0"/>
              <a:t>&lt;&lt;“ \n  the person’s age after 15 years :” &lt;&lt;</a:t>
            </a:r>
            <a:r>
              <a:rPr lang="en-US" sz="5600" b="1" dirty="0" err="1"/>
              <a:t>nage</a:t>
            </a:r>
            <a:r>
              <a:rPr lang="en-US" sz="5600" b="1" dirty="0" smtClean="0"/>
              <a:t>;  // or age</a:t>
            </a:r>
            <a:endParaRPr lang="en-US" sz="5600" b="1" dirty="0"/>
          </a:p>
          <a:p>
            <a:pPr marL="0" indent="0">
              <a:buNone/>
            </a:pPr>
            <a:r>
              <a:rPr lang="en-US" sz="5600" b="1" dirty="0" err="1"/>
              <a:t>getch</a:t>
            </a:r>
            <a:r>
              <a:rPr lang="en-US" sz="5600" b="1" dirty="0"/>
              <a:t>();</a:t>
            </a:r>
          </a:p>
          <a:p>
            <a:pPr marL="0" indent="0">
              <a:buNone/>
            </a:pPr>
            <a:r>
              <a:rPr lang="en-US" sz="5600" b="1" dirty="0" smtClean="0"/>
              <a:t>}</a:t>
            </a:r>
          </a:p>
          <a:p>
            <a:pPr marL="0" indent="0">
              <a:buNone/>
            </a:pPr>
            <a:r>
              <a:rPr lang="en-US" sz="5600" b="1" dirty="0" smtClean="0"/>
              <a:t>Output</a:t>
            </a:r>
          </a:p>
          <a:p>
            <a:pPr marL="0" indent="0">
              <a:buNone/>
            </a:pPr>
            <a:r>
              <a:rPr lang="en-US" sz="5600" b="1" dirty="0" smtClean="0"/>
              <a:t>Enter the person’s age:  23 </a:t>
            </a:r>
          </a:p>
          <a:p>
            <a:pPr marL="0" indent="0">
              <a:buNone/>
            </a:pPr>
            <a:r>
              <a:rPr lang="en-US" sz="5600" b="1" dirty="0" smtClean="0"/>
              <a:t>the person’s age after 15 years : 38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Bent-Up Arrow 3"/>
          <p:cNvSpPr/>
          <p:nvPr/>
        </p:nvSpPr>
        <p:spPr>
          <a:xfrm rot="16200000" flipH="1">
            <a:off x="3527884" y="4833156"/>
            <a:ext cx="288032" cy="2160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3. W.A.P to accept your marks in three subject and display them 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iostream.h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main()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m1,m2,m3;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 Enter  Science mark:”;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m1;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 \</a:t>
            </a:r>
            <a:r>
              <a:rPr lang="en-US" b="1" dirty="0" err="1" smtClean="0"/>
              <a:t>nEnter</a:t>
            </a:r>
            <a:r>
              <a:rPr lang="en-US" b="1" dirty="0" smtClean="0"/>
              <a:t>  </a:t>
            </a:r>
            <a:r>
              <a:rPr lang="en-US" b="1" dirty="0" err="1" smtClean="0"/>
              <a:t>Maths</a:t>
            </a:r>
            <a:r>
              <a:rPr lang="en-US" b="1" dirty="0" smtClean="0"/>
              <a:t> mark:”;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m2;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&lt;&lt;“\n Enter  English  mark:”;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m3;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 \n  Science marks  :” &lt;&lt;m1&lt;&lt;“\n </a:t>
            </a:r>
            <a:r>
              <a:rPr lang="en-US" b="1" dirty="0" err="1" smtClean="0"/>
              <a:t>Maths</a:t>
            </a:r>
            <a:r>
              <a:rPr lang="en-US" b="1" dirty="0" smtClean="0"/>
              <a:t> marks :”&lt;&lt;m2&lt;&lt;“ \n English marks :”&lt;&lt;m3;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etch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Q. Write the </a:t>
            </a:r>
            <a:r>
              <a:rPr lang="en-US" dirty="0" err="1" smtClean="0">
                <a:sym typeface="Wingdings" pitchFamily="2" charset="2"/>
              </a:rPr>
              <a:t>pgm</a:t>
            </a:r>
            <a:r>
              <a:rPr lang="en-US" dirty="0" smtClean="0">
                <a:sym typeface="Wingdings" pitchFamily="2" charset="2"/>
              </a:rPr>
              <a:t> to get the following output.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1297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   BGS</a:t>
            </a:r>
          </a:p>
          <a:p>
            <a:r>
              <a:rPr lang="en-US" b="1" dirty="0" smtClean="0"/>
              <a:t>        NPS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159821"/>
            <a:ext cx="100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  B</a:t>
            </a:r>
          </a:p>
          <a:p>
            <a:r>
              <a:rPr lang="en-US" b="1" dirty="0" smtClean="0"/>
              <a:t>      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S</a:t>
            </a:r>
          </a:p>
          <a:p>
            <a:r>
              <a:rPr lang="en-US" b="1" dirty="0" smtClean="0"/>
              <a:t>      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8258" y="321297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 BGS              NPS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/>
              <a:t>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9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circumference and area of a circle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sum, product and difference of any two given number.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percentage of the student in 5 main subject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area of a triangle.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Volume of a sphere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Volume of cylinder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Volume of Cube.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264696"/>
          </a:xfrm>
        </p:spPr>
        <p:txBody>
          <a:bodyPr>
            <a:normAutofit/>
          </a:bodyPr>
          <a:lstStyle/>
          <a:p>
            <a:r>
              <a:rPr lang="en-US" b="1" dirty="0" smtClean="0"/>
              <a:t>Literals :- </a:t>
            </a:r>
            <a:r>
              <a:rPr lang="en-US" dirty="0" smtClean="0"/>
              <a:t>Literals are referred to as constants, are the data items that never change their value during a program run.</a:t>
            </a:r>
          </a:p>
          <a:p>
            <a:pPr marL="0" indent="0">
              <a:buNone/>
            </a:pPr>
            <a:r>
              <a:rPr lang="en-US" dirty="0" smtClean="0"/>
              <a:t>C++ has several kinds of literals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Bool</a:t>
            </a:r>
            <a:r>
              <a:rPr lang="en-US" dirty="0" smtClean="0"/>
              <a:t> literal (true or false)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Integer constant ( decimal, Octal and hexadecimal).</a:t>
            </a:r>
          </a:p>
          <a:p>
            <a:pPr marL="514350" indent="-514350">
              <a:buAutoNum type="arabicPeriod"/>
            </a:pPr>
            <a:r>
              <a:rPr lang="en-US" dirty="0" smtClean="0"/>
              <a:t>Character constant ( escape sequence \n \t )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 literals (multiple character form string)</a:t>
            </a:r>
          </a:p>
          <a:p>
            <a:pPr marL="514350" indent="-514350">
              <a:buAutoNum type="arabicPeriod"/>
            </a:pPr>
            <a:r>
              <a:rPr lang="en-US" dirty="0" smtClean="0"/>
              <a:t>Floating constants(fractional and exponential part).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7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10153128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 err="1" smtClean="0"/>
              <a:t>var</a:t>
            </a:r>
            <a:r>
              <a:rPr lang="en-US" sz="3600" b="1" dirty="0" smtClean="0"/>
              <a:t>=(condition)?true </a:t>
            </a:r>
            <a:r>
              <a:rPr lang="en-US" sz="3600" b="1" dirty="0" err="1" smtClean="0"/>
              <a:t>stmt</a:t>
            </a:r>
            <a:r>
              <a:rPr lang="en-US" sz="3600" b="1" dirty="0" smtClean="0"/>
              <a:t>: False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tmt</a:t>
            </a:r>
            <a:r>
              <a:rPr lang="en-US" sz="3600" b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to find the bigger of two numbers.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smtClean="0"/>
              <a:t> Big;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&gt;&gt;a&gt;&gt;b;</a:t>
            </a:r>
          </a:p>
          <a:p>
            <a:pPr marL="0" indent="0">
              <a:buNone/>
            </a:pPr>
            <a:r>
              <a:rPr lang="en-US" dirty="0" smtClean="0"/>
              <a:t>Big=(a&gt;b)?</a:t>
            </a:r>
            <a:r>
              <a:rPr lang="en-US" dirty="0" err="1" smtClean="0"/>
              <a:t>a:b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 Greater value is :”&lt;&lt;Big;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(a&gt;b)?</a:t>
            </a:r>
            <a:r>
              <a:rPr lang="en-US" dirty="0" err="1" smtClean="0"/>
              <a:t>cout</a:t>
            </a:r>
            <a:r>
              <a:rPr lang="en-US" dirty="0" smtClean="0"/>
              <a:t>&lt;&lt;“ a is greater”:</a:t>
            </a:r>
            <a:r>
              <a:rPr lang="en-US" dirty="0" err="1" smtClean="0"/>
              <a:t>cout</a:t>
            </a:r>
            <a:r>
              <a:rPr lang="en-US" dirty="0" smtClean="0"/>
              <a:t>&lt;&lt;b&lt;&lt;“ is greater”;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5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13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a number is positive or negative.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 Enter the number”;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&gt;0)? </a:t>
            </a:r>
            <a:r>
              <a:rPr lang="en-US" dirty="0" err="1" smtClean="0"/>
              <a:t>Cout</a:t>
            </a:r>
            <a:r>
              <a:rPr lang="en-US" dirty="0" smtClean="0"/>
              <a:t>&lt;&lt;“Number is positive”: </a:t>
            </a:r>
            <a:r>
              <a:rPr lang="en-US" dirty="0" err="1" smtClean="0"/>
              <a:t>cout</a:t>
            </a:r>
            <a:r>
              <a:rPr lang="en-US" dirty="0" smtClean="0"/>
              <a:t>&lt;&lt;“ Number is negative”;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1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14.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a number is even or odd.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 Enter the number”;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(num%2==0)?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&lt;&lt;“Number is even”: </a:t>
            </a:r>
            <a:r>
              <a:rPr lang="en-US" dirty="0" err="1" smtClean="0"/>
              <a:t>cout</a:t>
            </a:r>
            <a:r>
              <a:rPr lang="en-US" dirty="0" smtClean="0"/>
              <a:t>&lt;&lt;“ Number is odd”;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42493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15.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the given age is eligible to vote or not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age;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 Enter the age”;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&gt;&gt;age;</a:t>
            </a:r>
          </a:p>
          <a:p>
            <a:pPr marL="0" indent="0">
              <a:buNone/>
            </a:pPr>
            <a:r>
              <a:rPr lang="en-US" dirty="0" smtClean="0"/>
              <a:t>(age&gt;=18)?(age&gt;=60)?</a:t>
            </a:r>
            <a:r>
              <a:rPr lang="en-US" dirty="0" err="1" smtClean="0"/>
              <a:t>cout</a:t>
            </a:r>
            <a:r>
              <a:rPr lang="en-US" dirty="0" smtClean="0"/>
              <a:t>&lt;&lt;“Senior Citizen”: </a:t>
            </a:r>
            <a:r>
              <a:rPr lang="en-US" dirty="0" err="1" smtClean="0"/>
              <a:t>cout</a:t>
            </a:r>
            <a:r>
              <a:rPr lang="en-US" dirty="0" smtClean="0"/>
              <a:t>&lt;&lt;“ eligible to vote”:</a:t>
            </a:r>
            <a:r>
              <a:rPr lang="en-US" dirty="0" err="1" smtClean="0"/>
              <a:t>cout</a:t>
            </a:r>
            <a:r>
              <a:rPr lang="en-US" dirty="0" smtClean="0"/>
              <a:t>&lt;&lt;“Not Eligible”;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9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16.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the given number is a multiple of 6 and a multiple of 5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 Enter the </a:t>
            </a:r>
            <a:r>
              <a:rPr lang="en-US" dirty="0" err="1" smtClean="0"/>
              <a:t>num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(num%6==0 &amp;&amp; num%5==0)?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&lt;&lt;“Multiple of 6 and 5”: </a:t>
            </a:r>
            <a:r>
              <a:rPr lang="en-US" dirty="0" err="1" smtClean="0"/>
              <a:t>cout</a:t>
            </a:r>
            <a:r>
              <a:rPr lang="en-US" dirty="0" smtClean="0"/>
              <a:t>&lt;&lt;“ Not a multiple of 6 and 5”;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4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16.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the given number is a multiple of 6 and a multiple of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17 .Number is a 2 digit</a:t>
            </a:r>
          </a:p>
          <a:p>
            <a:pPr marL="0" indent="0">
              <a:buNone/>
            </a:pPr>
            <a:r>
              <a:rPr lang="en-US" dirty="0" smtClean="0"/>
              <a:t>18 .Number is a 2 or a 3 digit</a:t>
            </a:r>
          </a:p>
        </p:txBody>
      </p:sp>
    </p:spTree>
    <p:extLst>
      <p:ext uri="{BB962C8B-B14F-4D97-AF65-F5344CB8AC3E}">
        <p14:creationId xmlns:p14="http://schemas.microsoft.com/office/powerpoint/2010/main" val="36653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17.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the given number is a 2-digit number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 Enter the </a:t>
            </a:r>
            <a:r>
              <a:rPr lang="en-US" dirty="0" err="1" smtClean="0"/>
              <a:t>num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&gt;9 &amp;&amp; </a:t>
            </a:r>
            <a:r>
              <a:rPr lang="en-US" dirty="0" err="1" smtClean="0"/>
              <a:t>num</a:t>
            </a:r>
            <a:r>
              <a:rPr lang="en-US" dirty="0" smtClean="0"/>
              <a:t>&lt;100)?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&lt;&lt;“two digit number ”: </a:t>
            </a:r>
            <a:r>
              <a:rPr lang="en-US" dirty="0" err="1" smtClean="0"/>
              <a:t>cout</a:t>
            </a:r>
            <a:r>
              <a:rPr lang="en-US" dirty="0" smtClean="0"/>
              <a:t>&lt;&lt;“ Not a two digit number”;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1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972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17. Write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to identify whether the given number is positive, negative or zero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 Enter the </a:t>
            </a:r>
            <a:r>
              <a:rPr lang="en-US" dirty="0" err="1" smtClean="0"/>
              <a:t>num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==0)? </a:t>
            </a: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&lt;&lt;“Number is zero”: (</a:t>
            </a:r>
            <a:r>
              <a:rPr lang="en-US" dirty="0" err="1" smtClean="0"/>
              <a:t>num</a:t>
            </a:r>
            <a:r>
              <a:rPr lang="en-US" dirty="0" smtClean="0"/>
              <a:t>&gt;0)?</a:t>
            </a:r>
            <a:r>
              <a:rPr lang="en-US" dirty="0" err="1" smtClean="0"/>
              <a:t>cout</a:t>
            </a:r>
            <a:r>
              <a:rPr lang="en-US" dirty="0" smtClean="0"/>
              <a:t>&lt;&lt;“ Number is positive”:</a:t>
            </a:r>
            <a:r>
              <a:rPr lang="en-US" dirty="0" err="1" smtClean="0"/>
              <a:t>cout</a:t>
            </a:r>
            <a:r>
              <a:rPr lang="en-US" dirty="0" smtClean="0"/>
              <a:t>&lt;&lt;“Number is negative”;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1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Logical operator with Condition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u="sng" dirty="0" smtClean="0"/>
              <a:t>AND operator ( &amp;&amp;)  </a:t>
            </a:r>
            <a:r>
              <a:rPr lang="en-IN" dirty="0" smtClean="0"/>
              <a:t>- used when both the condition has to be satisfied.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(a&gt;10 &amp;&amp; a&lt;100)?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dirty="0" err="1" smtClean="0"/>
              <a:t>cout</a:t>
            </a:r>
            <a:r>
              <a:rPr lang="en-IN" dirty="0" smtClean="0"/>
              <a:t>&lt;&lt;“2 digit”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: </a:t>
            </a:r>
            <a:r>
              <a:rPr lang="en-IN" dirty="0" err="1" smtClean="0"/>
              <a:t>cout</a:t>
            </a:r>
            <a:r>
              <a:rPr lang="en-IN" dirty="0" smtClean="0"/>
              <a:t>&lt;&lt;“Not a 2 digit “;</a:t>
            </a:r>
          </a:p>
          <a:p>
            <a:pPr marL="0" indent="0">
              <a:buNone/>
            </a:pPr>
            <a:r>
              <a:rPr lang="en-IN" dirty="0" smtClean="0"/>
              <a:t>(a&gt;-25 &amp;&amp; a&lt;25) ? </a:t>
            </a:r>
            <a:r>
              <a:rPr lang="en-IN" dirty="0" err="1"/>
              <a:t>cout</a:t>
            </a:r>
            <a:r>
              <a:rPr lang="en-IN" dirty="0" smtClean="0"/>
              <a:t>&lt;&lt;“between 25 &amp; -25”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: </a:t>
            </a:r>
            <a:r>
              <a:rPr lang="en-IN" dirty="0" err="1"/>
              <a:t>cout</a:t>
            </a:r>
            <a:r>
              <a:rPr lang="en-IN" dirty="0"/>
              <a:t>&lt;&lt;“Not between 25 &amp; -25</a:t>
            </a:r>
            <a:r>
              <a:rPr lang="en-IN" dirty="0" smtClean="0"/>
              <a:t>“;</a:t>
            </a:r>
          </a:p>
          <a:p>
            <a:endParaRPr lang="en-IN" dirty="0"/>
          </a:p>
          <a:p>
            <a:r>
              <a:rPr lang="en-IN" dirty="0" smtClean="0"/>
              <a:t> OR operator (||) – used when either one of the condition has to be satisfied.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 (a%6==0 || a%5==0)?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r>
              <a:rPr lang="en-IN" dirty="0" smtClean="0"/>
              <a:t>NOT Operator (!)</a:t>
            </a:r>
          </a:p>
          <a:p>
            <a:r>
              <a:rPr lang="en-IN" dirty="0" smtClean="0"/>
              <a:t>(a!=9)? </a:t>
            </a:r>
            <a:r>
              <a:rPr lang="en-IN" dirty="0" err="1" smtClean="0"/>
              <a:t>cout</a:t>
            </a:r>
            <a:r>
              <a:rPr lang="en-IN" dirty="0" smtClean="0"/>
              <a:t>&lt;&lt;“Not a 9”: </a:t>
            </a:r>
            <a:r>
              <a:rPr lang="en-IN" dirty="0" err="1" smtClean="0"/>
              <a:t>cout</a:t>
            </a:r>
            <a:r>
              <a:rPr lang="en-IN" dirty="0" smtClean="0"/>
              <a:t>&lt;&lt;“ITS 9”;</a:t>
            </a:r>
          </a:p>
          <a:p>
            <a:endParaRPr lang="en-IN" dirty="0"/>
          </a:p>
          <a:p>
            <a:r>
              <a:rPr lang="en-IN" dirty="0" smtClean="0"/>
              <a:t>(a)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17 . W.A.P using conditional operator to find the largest and the smallest of 3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408712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Puntuators</a:t>
            </a:r>
            <a:r>
              <a:rPr lang="en-US" b="1" dirty="0" smtClean="0"/>
              <a:t> :-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Braces : {   } – indicates the start of the compound statement( block of code containing more than one executable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Brackets []  -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Paranthesis</a:t>
            </a:r>
            <a:r>
              <a:rPr lang="en-US" dirty="0" smtClean="0"/>
              <a:t> – () – function call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Comma- , - separator in function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Semicolon - ; - statement terminator.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Equal sign - = - assignment , variable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Colon - : - indicates a labeled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1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 Operator (++)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A++  </a:t>
            </a:r>
            <a:r>
              <a:rPr lang="en-US" dirty="0" smtClean="0">
                <a:sym typeface="Wingdings" pitchFamily="2" charset="2"/>
              </a:rPr>
              <a:t> A=A+1    // Post Increment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++A    A=A+1  // Pre Increment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How does it function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A=2;</a:t>
            </a:r>
          </a:p>
          <a:p>
            <a:pPr marL="0" indent="0">
              <a:buNone/>
            </a:pPr>
            <a:r>
              <a:rPr lang="en-US" b="1" dirty="0" err="1" smtClean="0">
                <a:sym typeface="Wingdings" pitchFamily="2" charset="2"/>
              </a:rPr>
              <a:t>cout</a:t>
            </a:r>
            <a:r>
              <a:rPr lang="en-US" b="1" dirty="0" smtClean="0">
                <a:sym typeface="Wingdings" pitchFamily="2" charset="2"/>
              </a:rPr>
              <a:t>&lt;&lt;A++;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b="1" dirty="0">
                <a:sym typeface="Wingdings" pitchFamily="2" charset="2"/>
              </a:rPr>
              <a:t>// Output will be </a:t>
            </a:r>
            <a:r>
              <a:rPr lang="en-US" b="1" dirty="0" smtClean="0">
                <a:sym typeface="Wingdings" pitchFamily="2" charset="2"/>
              </a:rPr>
              <a:t>2</a:t>
            </a:r>
          </a:p>
          <a:p>
            <a:pPr marL="0" indent="0">
              <a:buNone/>
            </a:pPr>
            <a:r>
              <a:rPr lang="en-US" b="1" dirty="0" err="1">
                <a:sym typeface="Wingdings" pitchFamily="2" charset="2"/>
              </a:rPr>
              <a:t>cout</a:t>
            </a:r>
            <a:r>
              <a:rPr lang="en-US" b="1" dirty="0">
                <a:sym typeface="Wingdings" pitchFamily="2" charset="2"/>
              </a:rPr>
              <a:t>&lt;&lt;++A; </a:t>
            </a:r>
            <a:endParaRPr lang="en-US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// output will be </a:t>
            </a:r>
            <a:r>
              <a:rPr lang="en-US" b="1" dirty="0" smtClean="0">
                <a:sym typeface="Wingdings" pitchFamily="2" charset="2"/>
              </a:rPr>
              <a:t>4</a:t>
            </a:r>
          </a:p>
          <a:p>
            <a:pPr marL="0" indent="0">
              <a:buNone/>
            </a:pPr>
            <a:r>
              <a:rPr lang="en-US" b="1" dirty="0" err="1">
                <a:sym typeface="Wingdings" pitchFamily="2" charset="2"/>
              </a:rPr>
              <a:t>cout</a:t>
            </a:r>
            <a:r>
              <a:rPr lang="en-US" b="1" dirty="0">
                <a:sym typeface="Wingdings" pitchFamily="2" charset="2"/>
              </a:rPr>
              <a:t>&lt;&lt;A; </a:t>
            </a:r>
            <a:endParaRPr lang="en-US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//output will be 4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014"/>
              </p:ext>
            </p:extLst>
          </p:nvPr>
        </p:nvGraphicFramePr>
        <p:xfrm>
          <a:off x="5364088" y="2564904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2567608"/>
              </a:tblGrid>
              <a:tr h="53492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</a:p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x=5, y=2;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</a:t>
            </a:r>
            <a:r>
              <a:rPr lang="en-US" dirty="0" err="1" smtClean="0"/>
              <a:t>x+y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++x + ++y;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x++ + y++;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x+y</a:t>
            </a:r>
            <a:r>
              <a:rPr lang="en-US" dirty="0" smtClean="0"/>
              <a:t>;	           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10859" y="1556792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36473" y="2636912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36473" y="3861048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88977" y="5085184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7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 Operator (--)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A--  </a:t>
            </a:r>
            <a:r>
              <a:rPr lang="en-US" dirty="0" smtClean="0">
                <a:sym typeface="Wingdings" pitchFamily="2" charset="2"/>
              </a:rPr>
              <a:t> A=A-1    // Post decrement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--A    A=A-1  // Pre decrement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How does it function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A=5;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&lt;&lt;A--;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 --A;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&lt;&lt;A;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9087" y="3970985"/>
            <a:ext cx="8640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3789040"/>
            <a:ext cx="26642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But the value of A will be 4 after A is printed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69087" y="4653136"/>
            <a:ext cx="8640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51858" y="5174868"/>
            <a:ext cx="8640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i</a:t>
            </a:r>
            <a:r>
              <a:rPr lang="en-US" sz="4000" b="1" dirty="0" err="1" smtClean="0"/>
              <a:t>nt</a:t>
            </a:r>
            <a:r>
              <a:rPr lang="en-US" sz="4000" b="1" dirty="0" smtClean="0"/>
              <a:t> i=7,j=10;</a:t>
            </a:r>
          </a:p>
          <a:p>
            <a:pPr marL="0" indent="0">
              <a:buNone/>
            </a:pPr>
            <a:r>
              <a:rPr lang="en-US" sz="4000" b="1" dirty="0" err="1"/>
              <a:t>c</a:t>
            </a:r>
            <a:r>
              <a:rPr lang="en-US" sz="4000" b="1" dirty="0" err="1" smtClean="0"/>
              <a:t>out</a:t>
            </a:r>
            <a:r>
              <a:rPr lang="en-US" sz="4000" b="1" dirty="0" smtClean="0"/>
              <a:t>&lt;&lt;i--;</a:t>
            </a:r>
          </a:p>
          <a:p>
            <a:pPr marL="0" indent="0">
              <a:buNone/>
            </a:pPr>
            <a:r>
              <a:rPr lang="en-US" sz="4000" b="1" dirty="0" err="1" smtClean="0"/>
              <a:t>cout</a:t>
            </a:r>
            <a:r>
              <a:rPr lang="en-US" sz="4000" b="1" dirty="0" smtClean="0"/>
              <a:t>&lt;&lt;--i;</a:t>
            </a:r>
            <a:endParaRPr lang="en-IN" sz="4000" b="1" dirty="0" smtClean="0"/>
          </a:p>
          <a:p>
            <a:pPr marL="0" indent="0">
              <a:buNone/>
            </a:pPr>
            <a:r>
              <a:rPr lang="en-US" sz="4000" b="1" dirty="0" err="1" smtClean="0"/>
              <a:t>cout</a:t>
            </a:r>
            <a:r>
              <a:rPr lang="en-US" sz="4000" b="1" dirty="0" smtClean="0"/>
              <a:t>&lt;&lt;i++ + --j;</a:t>
            </a:r>
          </a:p>
          <a:p>
            <a:pPr marL="0" indent="0">
              <a:buNone/>
            </a:pPr>
            <a:r>
              <a:rPr lang="en-US" sz="4000" b="1" dirty="0" err="1"/>
              <a:t>c</a:t>
            </a:r>
            <a:r>
              <a:rPr lang="en-US" sz="4000" b="1" dirty="0" err="1" smtClean="0"/>
              <a:t>out</a:t>
            </a:r>
            <a:r>
              <a:rPr lang="en-US" sz="4000" b="1" dirty="0" smtClean="0"/>
              <a:t>&lt;&lt;++j + j--;</a:t>
            </a:r>
          </a:p>
          <a:p>
            <a:pPr marL="0" indent="0">
              <a:buNone/>
            </a:pPr>
            <a:r>
              <a:rPr lang="en-US" sz="4000" b="1" dirty="0" err="1"/>
              <a:t>c</a:t>
            </a:r>
            <a:r>
              <a:rPr lang="en-US" sz="4000" b="1" dirty="0" err="1" smtClean="0"/>
              <a:t>out</a:t>
            </a:r>
            <a:r>
              <a:rPr lang="en-US" sz="4000" b="1" dirty="0" smtClean="0"/>
              <a:t>&lt;&lt;i&lt;&lt;“\t”&lt;&lt;j;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980728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67331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85959" y="2708920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10398" y="3356992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06354" y="4149080"/>
            <a:ext cx="16818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6                 9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a=10,b=15;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&lt;&lt;a++&lt;&lt;“ “&lt;&lt;b++&lt;&lt;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10        15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&lt;&lt;++a&lt;&lt;“  “&lt;&lt;b--&lt;&lt;“ “&lt;&lt;--a&lt;&lt;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11   16    10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</a:t>
            </a:r>
            <a:r>
              <a:rPr lang="en-IN" dirty="0" smtClean="0">
                <a:sym typeface="Wingdings" pitchFamily="2" charset="2"/>
              </a:rPr>
              <a:t>&lt; --a&lt;&lt; “  “&lt;&lt;++b&lt;&lt;</a:t>
            </a:r>
            <a:r>
              <a:rPr lang="en-IN" dirty="0" err="1" smtClean="0">
                <a:sym typeface="Wingdings" pitchFamily="2" charset="2"/>
              </a:rPr>
              <a:t>endl</a:t>
            </a:r>
            <a:r>
              <a:rPr lang="en-IN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10   16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A=5;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&lt;&lt;A++;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&lt;&lt;++A;</a:t>
            </a:r>
          </a:p>
          <a:p>
            <a:pPr marL="0" indent="0">
              <a:buNone/>
            </a:pPr>
            <a:r>
              <a:rPr lang="en-US" dirty="0" smtClean="0"/>
              <a:t>A=5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&lt;&lt;A++&lt;&lt;“  “&lt;&lt;++A;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9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p=5,q=10,r=15,s=20;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&lt;&lt;p++ + --s&lt;&lt;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 s-- + ++</a:t>
            </a:r>
            <a:r>
              <a:rPr lang="en-US" dirty="0"/>
              <a:t>q&lt;&lt;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&lt;&lt;r++ - ++</a:t>
            </a:r>
            <a:r>
              <a:rPr lang="en-US" dirty="0"/>
              <a:t>p&lt;&lt;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&lt;&lt;++s + --</a:t>
            </a:r>
            <a:r>
              <a:rPr lang="en-US" dirty="0"/>
              <a:t>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&lt;&lt;p++ + q++ + ++r + s</a:t>
            </a:r>
            <a:r>
              <a:rPr lang="en-US" dirty="0"/>
              <a:t>++&lt;&lt;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&lt;&lt;p&lt;&lt;“ “&lt;&lt;q&lt;&lt;“ “&lt;&lt;r&lt;&lt;“ “&lt;&lt;s;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0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74" b="65278"/>
          <a:stretch/>
        </p:blipFill>
        <p:spPr bwMode="auto">
          <a:xfrm>
            <a:off x="467544" y="260648"/>
            <a:ext cx="675476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074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p=5,q=10,r=15,s=20;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z= (</a:t>
            </a:r>
            <a:r>
              <a:rPr lang="en-US" dirty="0" err="1" smtClean="0"/>
              <a:t>p+q</a:t>
            </a:r>
            <a:r>
              <a:rPr lang="en-US" dirty="0" smtClean="0"/>
              <a:t> &gt; </a:t>
            </a:r>
            <a:r>
              <a:rPr lang="en-US" dirty="0" err="1" smtClean="0"/>
              <a:t>r+s</a:t>
            </a:r>
            <a:r>
              <a:rPr lang="en-US" dirty="0" smtClean="0"/>
              <a:t>)?p++:q++;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y=(</a:t>
            </a:r>
            <a:r>
              <a:rPr lang="en-US" dirty="0" err="1" smtClean="0"/>
              <a:t>p+r</a:t>
            </a:r>
            <a:r>
              <a:rPr lang="en-US" dirty="0" smtClean="0"/>
              <a:t> &lt; </a:t>
            </a:r>
            <a:r>
              <a:rPr lang="en-US" dirty="0" err="1" smtClean="0"/>
              <a:t>q+s</a:t>
            </a:r>
            <a:r>
              <a:rPr lang="en-US" dirty="0" smtClean="0"/>
              <a:t>)?++r+2: ++q+2;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&lt;&lt;“z=“&lt;&lt;</a:t>
            </a:r>
            <a:r>
              <a:rPr lang="en-US" dirty="0"/>
              <a:t>z</a:t>
            </a:r>
            <a:r>
              <a:rPr lang="en-US" dirty="0" smtClean="0"/>
              <a:t>&lt;&lt;“\t y=“&lt;&lt;y;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smtClean="0"/>
              <a:t>p&lt;&lt;“ “&lt;&lt;q</a:t>
            </a:r>
            <a:r>
              <a:rPr lang="en-US" dirty="0" smtClean="0"/>
              <a:t>&lt;&lt;r&lt;&lt;s;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4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    [less than]</a:t>
            </a:r>
          </a:p>
          <a:p>
            <a:r>
              <a:rPr lang="en-US" dirty="0" smtClean="0"/>
              <a:t>&gt;     [greater than]</a:t>
            </a:r>
          </a:p>
          <a:p>
            <a:r>
              <a:rPr lang="en-US" dirty="0" smtClean="0"/>
              <a:t>&lt;=   [less than or equal]</a:t>
            </a:r>
          </a:p>
          <a:p>
            <a:r>
              <a:rPr lang="en-US" dirty="0" smtClean="0"/>
              <a:t>&gt;=   [greater then or equal]</a:t>
            </a:r>
          </a:p>
          <a:p>
            <a:r>
              <a:rPr lang="en-US" dirty="0" smtClean="0"/>
              <a:t>==   [ equals]</a:t>
            </a:r>
          </a:p>
          <a:p>
            <a:r>
              <a:rPr lang="en-US" dirty="0" smtClean="0"/>
              <a:t>!=    [Not equals]</a:t>
            </a:r>
          </a:p>
          <a:p>
            <a:pPr marL="0" indent="0">
              <a:buNone/>
            </a:pPr>
            <a:r>
              <a:rPr lang="en-US" dirty="0" smtClean="0"/>
              <a:t>Always returns a True[1] or False [0]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 [&amp;&amp;]     </a:t>
            </a:r>
            <a:r>
              <a:rPr lang="en-US" dirty="0" err="1" smtClean="0"/>
              <a:t>eg</a:t>
            </a:r>
            <a:r>
              <a:rPr lang="en-US" dirty="0" smtClean="0"/>
              <a:t>: X &amp;&amp; Y</a:t>
            </a:r>
          </a:p>
          <a:p>
            <a:r>
              <a:rPr lang="en-US" dirty="0" smtClean="0"/>
              <a:t>OR  [||]          </a:t>
            </a:r>
            <a:r>
              <a:rPr lang="en-US" dirty="0" err="1" smtClean="0"/>
              <a:t>eg</a:t>
            </a:r>
            <a:r>
              <a:rPr lang="en-US" dirty="0" smtClean="0"/>
              <a:t>: X || Y</a:t>
            </a:r>
          </a:p>
          <a:p>
            <a:r>
              <a:rPr lang="en-US" dirty="0" smtClean="0"/>
              <a:t>NOT  [!]          </a:t>
            </a:r>
            <a:r>
              <a:rPr lang="en-US" dirty="0" err="1" smtClean="0"/>
              <a:t>eg</a:t>
            </a:r>
            <a:r>
              <a:rPr lang="en-US" dirty="0" smtClean="0"/>
              <a:t>: !X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AND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39092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 &amp;&amp; Y 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2533</Words>
  <Application>Microsoft Office PowerPoint</Application>
  <PresentationFormat>On-screen Show (4:3)</PresentationFormat>
  <Paragraphs>567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Getting started with C++</vt:lpstr>
      <vt:lpstr> </vt:lpstr>
      <vt:lpstr>Tokens(Lexical Unit)</vt:lpstr>
      <vt:lpstr>PowerPoint Presentation</vt:lpstr>
      <vt:lpstr>PowerPoint Presentation</vt:lpstr>
      <vt:lpstr>Operators</vt:lpstr>
      <vt:lpstr>Relational Operators</vt:lpstr>
      <vt:lpstr>Logical Operators</vt:lpstr>
      <vt:lpstr>Truth table for AND operator</vt:lpstr>
      <vt:lpstr>Truth table for OR operator</vt:lpstr>
      <vt:lpstr>Truth table for NOT operator</vt:lpstr>
      <vt:lpstr>What is a data type?</vt:lpstr>
      <vt:lpstr>PowerPoint Presentation</vt:lpstr>
      <vt:lpstr>PowerPoint Presentation</vt:lpstr>
      <vt:lpstr>PowerPoint Presentation</vt:lpstr>
      <vt:lpstr>PowerPoint Presentation</vt:lpstr>
      <vt:lpstr>cin &amp;&amp; cout</vt:lpstr>
      <vt:lpstr>PowerPoint Presentation</vt:lpstr>
      <vt:lpstr>Output operator &lt;&lt; </vt:lpstr>
      <vt:lpstr>PowerPoint Presentation</vt:lpstr>
      <vt:lpstr>Variable declaration</vt:lpstr>
      <vt:lpstr>What is a variable?</vt:lpstr>
      <vt:lpstr>Variables</vt:lpstr>
      <vt:lpstr>Egs of variable assignments</vt:lpstr>
      <vt:lpstr>Syntax in C++</vt:lpstr>
      <vt:lpstr>PowerPoint Presentation</vt:lpstr>
      <vt:lpstr>Data type modifiers</vt:lpstr>
      <vt:lpstr>PowerPoint Presentation</vt:lpstr>
      <vt:lpstr>Initialization of variables</vt:lpstr>
      <vt:lpstr>Value Assignment</vt:lpstr>
      <vt:lpstr>Access Modifier</vt:lpstr>
      <vt:lpstr>Escape sequence</vt:lpstr>
      <vt:lpstr>PowerPoint Presentation</vt:lpstr>
      <vt:lpstr>Arithmetic operators</vt:lpstr>
      <vt:lpstr>PowerPoint Presentation</vt:lpstr>
      <vt:lpstr>PowerPoint Presentation</vt:lpstr>
      <vt:lpstr>PowerPoint Presentation</vt:lpstr>
      <vt:lpstr>Escape sequence</vt:lpstr>
      <vt:lpstr>PowerPoint Presentation</vt:lpstr>
      <vt:lpstr>Conditional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Logical operator with Condition </vt:lpstr>
      <vt:lpstr>PowerPoint Presentation</vt:lpstr>
      <vt:lpstr>Increment  Operator (++)</vt:lpstr>
      <vt:lpstr>PowerPoint Presentation</vt:lpstr>
      <vt:lpstr>Decrement  Operator (--)</vt:lpstr>
      <vt:lpstr>PowerPoint Presentation</vt:lpstr>
      <vt:lpstr>int a=10,b=15;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Babi</dc:creator>
  <cp:lastModifiedBy>Babi</cp:lastModifiedBy>
  <cp:revision>71</cp:revision>
  <dcterms:created xsi:type="dcterms:W3CDTF">2015-04-20T09:47:20Z</dcterms:created>
  <dcterms:modified xsi:type="dcterms:W3CDTF">2017-05-22T03:20:39Z</dcterms:modified>
</cp:coreProperties>
</file>