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9" r:id="rId4"/>
    <p:sldId id="350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257" r:id="rId19"/>
    <p:sldId id="258" r:id="rId20"/>
    <p:sldId id="260" r:id="rId21"/>
    <p:sldId id="352" r:id="rId22"/>
    <p:sldId id="354" r:id="rId23"/>
    <p:sldId id="355" r:id="rId24"/>
    <p:sldId id="353" r:id="rId25"/>
    <p:sldId id="297" r:id="rId26"/>
    <p:sldId id="345" r:id="rId27"/>
    <p:sldId id="346" r:id="rId28"/>
    <p:sldId id="301" r:id="rId29"/>
    <p:sldId id="347" r:id="rId30"/>
    <p:sldId id="264" r:id="rId31"/>
    <p:sldId id="265" r:id="rId32"/>
    <p:sldId id="263" r:id="rId33"/>
    <p:sldId id="266" r:id="rId34"/>
    <p:sldId id="267" r:id="rId35"/>
    <p:sldId id="351" r:id="rId36"/>
    <p:sldId id="273" r:id="rId37"/>
    <p:sldId id="268" r:id="rId38"/>
    <p:sldId id="269" r:id="rId39"/>
    <p:sldId id="271" r:id="rId40"/>
    <p:sldId id="270" r:id="rId41"/>
    <p:sldId id="272" r:id="rId42"/>
    <p:sldId id="275" r:id="rId43"/>
    <p:sldId id="302" r:id="rId44"/>
    <p:sldId id="276" r:id="rId45"/>
    <p:sldId id="277" r:id="rId46"/>
    <p:sldId id="278" r:id="rId47"/>
    <p:sldId id="308" r:id="rId48"/>
    <p:sldId id="331" r:id="rId49"/>
    <p:sldId id="305" r:id="rId50"/>
    <p:sldId id="307" r:id="rId51"/>
    <p:sldId id="306" r:id="rId52"/>
    <p:sldId id="304" r:id="rId53"/>
    <p:sldId id="280" r:id="rId54"/>
    <p:sldId id="279" r:id="rId55"/>
    <p:sldId id="281" r:id="rId56"/>
    <p:sldId id="313" r:id="rId57"/>
    <p:sldId id="283" r:id="rId58"/>
    <p:sldId id="284" r:id="rId59"/>
    <p:sldId id="285" r:id="rId60"/>
    <p:sldId id="286" r:id="rId61"/>
    <p:sldId id="312" r:id="rId62"/>
    <p:sldId id="287" r:id="rId63"/>
    <p:sldId id="298" r:id="rId64"/>
    <p:sldId id="317" r:id="rId65"/>
    <p:sldId id="318" r:id="rId66"/>
    <p:sldId id="314" r:id="rId67"/>
    <p:sldId id="315" r:id="rId68"/>
    <p:sldId id="316" r:id="rId69"/>
    <p:sldId id="311" r:id="rId70"/>
    <p:sldId id="288" r:id="rId71"/>
    <p:sldId id="290" r:id="rId72"/>
    <p:sldId id="289" r:id="rId73"/>
    <p:sldId id="291" r:id="rId74"/>
    <p:sldId id="319" r:id="rId75"/>
    <p:sldId id="300" r:id="rId76"/>
    <p:sldId id="292" r:id="rId77"/>
    <p:sldId id="326" r:id="rId78"/>
    <p:sldId id="327" r:id="rId79"/>
    <p:sldId id="328" r:id="rId80"/>
    <p:sldId id="329" r:id="rId81"/>
    <p:sldId id="321" r:id="rId82"/>
    <p:sldId id="325" r:id="rId83"/>
    <p:sldId id="324" r:id="rId84"/>
    <p:sldId id="330" r:id="rId85"/>
    <p:sldId id="293" r:id="rId86"/>
    <p:sldId id="320" r:id="rId87"/>
    <p:sldId id="323" r:id="rId88"/>
    <p:sldId id="322" r:id="rId89"/>
    <p:sldId id="296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>
        <p:scale>
          <a:sx n="75" d="100"/>
          <a:sy n="75" d="100"/>
        </p:scale>
        <p:origin x="-1242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5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4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1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12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6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8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0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1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9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55F8-D00D-4562-9D8A-7222B8610421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4111-2B50-4780-B458-C31F67773F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6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c++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Part-3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7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-307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There are two values associated with the </a:t>
            </a:r>
            <a:r>
              <a:rPr lang="en-IN" dirty="0" err="1"/>
              <a:t>variabes</a:t>
            </a:r>
            <a:endParaRPr lang="en-IN" dirty="0"/>
          </a:p>
          <a:p>
            <a:r>
              <a:rPr lang="en-IN" dirty="0"/>
              <a:t>The data value- (</a:t>
            </a:r>
            <a:r>
              <a:rPr lang="en-IN" dirty="0" err="1"/>
              <a:t>rvalue</a:t>
            </a:r>
            <a:r>
              <a:rPr lang="en-IN" dirty="0"/>
              <a:t>) refers to the value of the </a:t>
            </a:r>
            <a:r>
              <a:rPr lang="en-IN" dirty="0" smtClean="0"/>
              <a:t>variable</a:t>
            </a:r>
          </a:p>
          <a:p>
            <a:r>
              <a:rPr lang="en-IN" dirty="0" smtClean="0"/>
              <a:t>Its location value –(</a:t>
            </a:r>
            <a:r>
              <a:rPr lang="en-IN" dirty="0" err="1" smtClean="0"/>
              <a:t>lvalue</a:t>
            </a:r>
            <a:r>
              <a:rPr lang="en-IN" dirty="0" smtClean="0"/>
              <a:t>) – refers to the address in memory at which the data is stored.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19672" y="4221088"/>
            <a:ext cx="1584176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03848" y="4221088"/>
            <a:ext cx="158417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/>
              <a:t>10</a:t>
            </a:r>
            <a:endParaRPr lang="en-IN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4788024" y="4221088"/>
            <a:ext cx="1584176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45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6372200" y="4221088"/>
            <a:ext cx="158417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78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64" y="38610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Memory Address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50131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39330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1052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39330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1054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020272" y="39330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1056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3788" y="45091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value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49411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Variable name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339752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1050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067944" y="50131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580112" y="50131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48264" y="50131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3210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const</a:t>
            </a:r>
            <a:r>
              <a:rPr lang="en-IN" dirty="0" smtClean="0"/>
              <a:t>  - Access modifier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keyword will help you to create a constant value, </a:t>
            </a:r>
            <a:r>
              <a:rPr lang="en-IN" dirty="0" err="1" smtClean="0"/>
              <a:t>i.e</a:t>
            </a:r>
            <a:r>
              <a:rPr lang="en-IN" dirty="0" smtClean="0"/>
              <a:t> the access of the constant variable is readable only, it cannot be modified.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val</a:t>
            </a:r>
            <a:r>
              <a:rPr lang="en-IN" dirty="0" smtClean="0"/>
              <a:t>=10;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val</a:t>
            </a:r>
            <a:r>
              <a:rPr lang="en-IN" dirty="0" smtClean="0"/>
              <a:t>;   </a:t>
            </a:r>
          </a:p>
          <a:p>
            <a:pPr marL="0" indent="0">
              <a:buNone/>
            </a:pPr>
            <a:r>
              <a:rPr lang="en-IN" dirty="0" err="1" smtClean="0"/>
              <a:t>val</a:t>
            </a:r>
            <a:r>
              <a:rPr lang="en-IN" dirty="0" smtClean="0"/>
              <a:t>++;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9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Formatting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2 main I/O manipulators are </a:t>
            </a:r>
            <a:r>
              <a:rPr lang="en-IN" dirty="0" err="1" smtClean="0"/>
              <a:t>setw</a:t>
            </a:r>
            <a:r>
              <a:rPr lang="en-IN" dirty="0" smtClean="0"/>
              <a:t>( ) and </a:t>
            </a:r>
            <a:r>
              <a:rPr lang="en-IN" dirty="0" err="1" smtClean="0"/>
              <a:t>setprecision</a:t>
            </a:r>
            <a:r>
              <a:rPr lang="en-IN" dirty="0" smtClean="0"/>
              <a:t>().</a:t>
            </a:r>
          </a:p>
          <a:p>
            <a:r>
              <a:rPr lang="en-IN" dirty="0" smtClean="0"/>
              <a:t>Header files – </a:t>
            </a:r>
            <a:r>
              <a:rPr lang="en-IN" dirty="0" err="1" smtClean="0"/>
              <a:t>iomanip.h</a:t>
            </a:r>
            <a:endParaRPr lang="en-IN" dirty="0" smtClean="0"/>
          </a:p>
          <a:p>
            <a:r>
              <a:rPr lang="en-IN" dirty="0" err="1" smtClean="0"/>
              <a:t>setw</a:t>
            </a:r>
            <a:r>
              <a:rPr lang="en-IN" dirty="0" smtClean="0"/>
              <a:t> ( ) – sets the width of the field.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setw</a:t>
            </a:r>
            <a:r>
              <a:rPr lang="en-IN" dirty="0" smtClean="0"/>
              <a:t>(6)&lt;&lt;“ hello”;</a:t>
            </a:r>
          </a:p>
          <a:p>
            <a:pPr marL="0" indent="0">
              <a:buNone/>
            </a:pPr>
            <a:r>
              <a:rPr lang="en-IN" dirty="0" smtClean="0"/>
              <a:t>_ _ _ _ _ 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2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/>
          <a:lstStyle/>
          <a:p>
            <a:r>
              <a:rPr lang="en-IN" dirty="0" err="1" smtClean="0"/>
              <a:t>setprecision</a:t>
            </a:r>
            <a:r>
              <a:rPr lang="en-IN" dirty="0" smtClean="0"/>
              <a:t>() – sets the total number of digits to be displayed when floating point numbers are printed.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setprecision</a:t>
            </a:r>
            <a:r>
              <a:rPr lang="en-IN" dirty="0" smtClean="0"/>
              <a:t>(5)&lt;&lt;345.678498;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3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4664"/>
            <a:ext cx="8784976" cy="4525963"/>
          </a:xfrm>
        </p:spPr>
        <p:txBody>
          <a:bodyPr/>
          <a:lstStyle/>
          <a:p>
            <a:r>
              <a:rPr lang="en-IN" dirty="0" smtClean="0"/>
              <a:t>W.A.P using </a:t>
            </a:r>
            <a:r>
              <a:rPr lang="en-IN" dirty="0" err="1" smtClean="0"/>
              <a:t>setw</a:t>
            </a:r>
            <a:r>
              <a:rPr lang="en-IN" dirty="0" smtClean="0"/>
              <a:t> manipulator and </a:t>
            </a:r>
            <a:r>
              <a:rPr lang="en-IN" dirty="0" err="1" smtClean="0"/>
              <a:t>variabled</a:t>
            </a:r>
            <a:r>
              <a:rPr lang="en-IN" dirty="0" smtClean="0"/>
              <a:t> to print the following output</a:t>
            </a:r>
          </a:p>
          <a:p>
            <a:pPr marL="514350" indent="-514350">
              <a:buAutoNum type="alphaLcParenR"/>
            </a:pPr>
            <a:r>
              <a:rPr lang="en-IN" dirty="0" smtClean="0"/>
              <a:t>1                                              b) 10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_ 2                                                _ 9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_  _ 3					_ _ 8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_  _  _ 4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_  _  _  _  n				_ _ _ _ _ _ _ _ _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6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constants and variables of different data types are mixed , they can be converted to the same type.</a:t>
            </a:r>
          </a:p>
          <a:p>
            <a:pPr marL="0" indent="0">
              <a:buNone/>
            </a:pPr>
            <a:r>
              <a:rPr lang="en-IN" dirty="0" smtClean="0"/>
              <a:t>i ) Implicit type conversion – It is a conversion performed by the compiler without the programmers intervention.</a:t>
            </a:r>
          </a:p>
          <a:p>
            <a:pPr marL="0" indent="0">
              <a:buNone/>
            </a:pPr>
            <a:r>
              <a:rPr lang="en-IN" dirty="0" smtClean="0"/>
              <a:t>char </a:t>
            </a:r>
            <a:r>
              <a:rPr lang="en-IN" dirty="0" err="1" smtClean="0"/>
              <a:t>ch</a:t>
            </a:r>
            <a:r>
              <a:rPr lang="en-IN" dirty="0" smtClean="0"/>
              <a:t>; </a:t>
            </a:r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pPr marL="0" indent="0">
              <a:buNone/>
            </a:pPr>
            <a:r>
              <a:rPr lang="en-IN" dirty="0" smtClean="0"/>
              <a:t>a= </a:t>
            </a:r>
            <a:r>
              <a:rPr lang="en-IN" dirty="0" err="1" smtClean="0"/>
              <a:t>ch</a:t>
            </a:r>
            <a:r>
              <a:rPr lang="en-IN" dirty="0" smtClean="0"/>
              <a:t>/10;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4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4525963"/>
          </a:xfrm>
        </p:spPr>
        <p:txBody>
          <a:bodyPr/>
          <a:lstStyle/>
          <a:p>
            <a:r>
              <a:rPr lang="en-IN" dirty="0" smtClean="0"/>
              <a:t>Explicit type conversion :  forces an expression to be of specific type. that is also known as type casting.</a:t>
            </a:r>
          </a:p>
          <a:p>
            <a:r>
              <a:rPr lang="en-IN" dirty="0" smtClean="0"/>
              <a:t>The explicit conversion of an operand to a specific type is called type casting.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a,b</a:t>
            </a:r>
            <a:r>
              <a:rPr lang="en-IN" dirty="0" smtClean="0"/>
              <a:t>; float c;</a:t>
            </a:r>
          </a:p>
          <a:p>
            <a:pPr marL="0" indent="0">
              <a:buNone/>
            </a:pPr>
            <a:r>
              <a:rPr lang="en-IN" dirty="0" smtClean="0"/>
              <a:t>c= float((</a:t>
            </a:r>
            <a:r>
              <a:rPr lang="en-IN" dirty="0" err="1" smtClean="0"/>
              <a:t>a+b</a:t>
            </a:r>
            <a:r>
              <a:rPr lang="en-IN" dirty="0" smtClean="0"/>
              <a:t>)/(a*b))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 short hands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C++ offers short hands that simplify the coding of a certain type of assignment statement.</a:t>
            </a:r>
          </a:p>
          <a:p>
            <a:pPr marL="0" indent="0">
              <a:buNone/>
            </a:pPr>
            <a:r>
              <a:rPr lang="en-IN" dirty="0" smtClean="0"/>
              <a:t>a=a+10;    also   a+=10</a:t>
            </a:r>
          </a:p>
          <a:p>
            <a:pPr marL="0" indent="0">
              <a:buNone/>
            </a:pPr>
            <a:r>
              <a:rPr lang="en-IN" dirty="0" smtClean="0"/>
              <a:t>a-=10;</a:t>
            </a:r>
          </a:p>
          <a:p>
            <a:pPr marL="0" indent="0">
              <a:buNone/>
            </a:pPr>
            <a:r>
              <a:rPr lang="en-IN" dirty="0" smtClean="0"/>
              <a:t>a*=20;</a:t>
            </a:r>
          </a:p>
          <a:p>
            <a:pPr marL="0" indent="0">
              <a:buNone/>
            </a:pPr>
            <a:r>
              <a:rPr lang="en-IN" dirty="0" smtClean="0"/>
              <a:t>a=/20;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16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control- 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– if, if-else, else-if, switch</a:t>
            </a:r>
          </a:p>
          <a:p>
            <a:r>
              <a:rPr lang="en-US" dirty="0" smtClean="0"/>
              <a:t>Loop – while, do-while, for</a:t>
            </a:r>
          </a:p>
          <a:p>
            <a:r>
              <a:rPr lang="en-US" dirty="0" smtClean="0"/>
              <a:t>Jump- </a:t>
            </a:r>
            <a:r>
              <a:rPr lang="en-US" dirty="0" err="1" smtClean="0"/>
              <a:t>goto</a:t>
            </a:r>
            <a:r>
              <a:rPr lang="en-US" dirty="0" smtClean="0"/>
              <a:t>, break, continue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6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to check if a particular condition is true or false.</a:t>
            </a:r>
          </a:p>
          <a:p>
            <a:r>
              <a:rPr lang="en-US" dirty="0" smtClean="0"/>
              <a:t>Always returns a true or false value.</a:t>
            </a:r>
          </a:p>
          <a:p>
            <a:r>
              <a:rPr lang="en-US" dirty="0" smtClean="0"/>
              <a:t>Syntax  1:</a:t>
            </a:r>
          </a:p>
          <a:p>
            <a:pPr marL="0" indent="0">
              <a:buNone/>
            </a:pPr>
            <a:r>
              <a:rPr lang="en-US" dirty="0" smtClean="0"/>
              <a:t>    if( condition)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-----------------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----------------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8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1143000"/>
          </a:xfrm>
        </p:spPr>
        <p:txBody>
          <a:bodyPr/>
          <a:lstStyle/>
          <a:p>
            <a:r>
              <a:rPr lang="en-US" dirty="0" smtClean="0"/>
              <a:t>If condition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Syntax  2:</a:t>
            </a:r>
          </a:p>
          <a:p>
            <a:pPr marL="0" indent="0">
              <a:buNone/>
            </a:pPr>
            <a:r>
              <a:rPr lang="en-US" dirty="0" smtClean="0"/>
              <a:t>    if( condition)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-----------------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----------------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------------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------------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4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of If condition</a:t>
            </a:r>
          </a:p>
          <a:p>
            <a:pPr marL="0" indent="0">
              <a:buNone/>
            </a:pPr>
            <a:r>
              <a:rPr lang="en-US" dirty="0" smtClean="0"/>
              <a:t>// Program to check if the age of a person is eligible to vote.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&lt;&lt;“Enter person’s age”;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 smtClean="0"/>
              <a:t>cin</a:t>
            </a:r>
            <a:r>
              <a:rPr lang="en-US" dirty="0" smtClean="0"/>
              <a:t>&gt;&gt;age;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if(age&gt;17)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 </a:t>
            </a:r>
            <a:r>
              <a:rPr lang="en-US" dirty="0" err="1" smtClean="0"/>
              <a:t>cout</a:t>
            </a:r>
            <a:r>
              <a:rPr lang="en-US" dirty="0" smtClean="0"/>
              <a:t>&lt;&lt;“ Eligible to vote”;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59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Increment  &amp; Decrement operators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c=10;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c--;  </a:t>
            </a:r>
          </a:p>
          <a:p>
            <a:pPr marL="0" indent="0">
              <a:buNone/>
            </a:pPr>
            <a:r>
              <a:rPr lang="en-IN" dirty="0" smtClean="0"/>
              <a:t>--c;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&lt;&lt;c;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&lt;&lt;c--;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&lt;&lt;--c;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&lt;&lt;c--&lt;&lt;“ @”&lt;&lt;++c&lt;&lt;“ @” &lt;&lt; c--;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1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W.A.P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1  2  3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4  5  6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7  8  9</a:t>
            </a:r>
          </a:p>
          <a:p>
            <a:pPr marL="0" indent="0">
              <a:buNone/>
            </a:pPr>
            <a:r>
              <a:rPr lang="en-IN" dirty="0" smtClean="0"/>
              <a:t>….  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768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void main( 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smtClean="0"/>
              <a:t> a=1,N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cin</a:t>
            </a:r>
            <a:r>
              <a:rPr lang="en-IN" dirty="0" smtClean="0"/>
              <a:t>&gt;&gt;N;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loop: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if(a%3==0)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{ </a:t>
            </a:r>
            <a:r>
              <a:rPr lang="en-IN" dirty="0" err="1" smtClean="0"/>
              <a:t>cout</a:t>
            </a:r>
            <a:r>
              <a:rPr lang="en-IN" dirty="0" smtClean="0"/>
              <a:t>&lt;&lt;“\n”;}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if(a&lt;=N)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{ </a:t>
            </a:r>
            <a:r>
              <a:rPr lang="en-IN" dirty="0" err="1" smtClean="0"/>
              <a:t>cout</a:t>
            </a:r>
            <a:r>
              <a:rPr lang="en-IN" dirty="0" smtClean="0"/>
              <a:t>&lt;&lt;a&lt;&lt;“ \t”;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a++;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goto</a:t>
            </a:r>
            <a:r>
              <a:rPr lang="en-IN" dirty="0" smtClean="0"/>
              <a:t> loop;}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4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Increment  &amp; Decrement operators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c=1;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c++</a:t>
            </a:r>
            <a:r>
              <a:rPr lang="en-IN" dirty="0" smtClean="0"/>
              <a:t>;  </a:t>
            </a:r>
          </a:p>
          <a:p>
            <a:pPr marL="0" indent="0">
              <a:buNone/>
            </a:pPr>
            <a:r>
              <a:rPr lang="en-IN" dirty="0" smtClean="0"/>
              <a:t>++c;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&lt;&lt;c;     //3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c++</a:t>
            </a:r>
            <a:r>
              <a:rPr lang="en-IN" dirty="0" smtClean="0"/>
              <a:t>;    //3   c=4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&lt;&lt;++c;   //5  c=5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c++</a:t>
            </a:r>
            <a:r>
              <a:rPr lang="en-IN" dirty="0" smtClean="0"/>
              <a:t>&lt;&lt;“ @”&lt;&lt;++c&lt;&lt;“ @” &lt;&lt; </a:t>
            </a:r>
            <a:r>
              <a:rPr lang="en-IN" dirty="0" err="1" smtClean="0"/>
              <a:t>c++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6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Increment/decrement (++, </a:t>
            </a:r>
            <a:r>
              <a:rPr lang="en-US" dirty="0" smtClean="0"/>
              <a:t>--)</a:t>
            </a:r>
          </a:p>
          <a:p>
            <a:r>
              <a:rPr lang="en-US" dirty="0" smtClean="0"/>
              <a:t>Arithmetic operators ( unary +, unary -)</a:t>
            </a:r>
          </a:p>
          <a:p>
            <a:r>
              <a:rPr lang="en-US" dirty="0" smtClean="0"/>
              <a:t>Relational operator (&lt;,&gt;,&lt;=,&gt;=,==,!=)</a:t>
            </a:r>
          </a:p>
          <a:p>
            <a:r>
              <a:rPr lang="en-US" dirty="0" smtClean="0"/>
              <a:t>Logical operator (&amp;&amp; , || ,!)</a:t>
            </a:r>
          </a:p>
          <a:p>
            <a:r>
              <a:rPr lang="en-US" dirty="0" smtClean="0"/>
              <a:t>Conditional operator</a:t>
            </a:r>
          </a:p>
        </p:txBody>
      </p:sp>
    </p:spTree>
    <p:extLst>
      <p:ext uri="{BB962C8B-B14F-4D97-AF65-F5344CB8AC3E}">
        <p14:creationId xmlns:p14="http://schemas.microsoft.com/office/powerpoint/2010/main" val="17462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comma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comma operator is used to combine 2 expressions.</a:t>
            </a:r>
          </a:p>
          <a:p>
            <a:r>
              <a:rPr lang="en-IN" dirty="0" smtClean="0"/>
              <a:t> The group of expressions is separated by commas (,)</a:t>
            </a:r>
          </a:p>
          <a:p>
            <a:r>
              <a:rPr lang="en-IN" dirty="0" smtClean="0"/>
              <a:t>Is evaluated  from left to right in the sequence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  b=(a=3,a+1);</a:t>
            </a:r>
          </a:p>
          <a:p>
            <a:pPr marL="0" indent="0">
              <a:buNone/>
            </a:pPr>
            <a:r>
              <a:rPr lang="en-IN" dirty="0" smtClean="0"/>
              <a:t>first assign a=3;</a:t>
            </a:r>
          </a:p>
          <a:p>
            <a:pPr marL="0" indent="0">
              <a:buNone/>
            </a:pPr>
            <a:r>
              <a:rPr lang="en-IN" dirty="0" smtClean="0"/>
              <a:t>then assign b=a+1;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3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Precedence of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 post increment/ decrement</a:t>
            </a:r>
          </a:p>
          <a:p>
            <a:r>
              <a:rPr lang="en-IN" dirty="0" smtClean="0"/>
              <a:t>pre increment/ decrement</a:t>
            </a:r>
          </a:p>
          <a:p>
            <a:r>
              <a:rPr lang="en-IN" dirty="0" smtClean="0"/>
              <a:t>* , / ,%</a:t>
            </a:r>
          </a:p>
          <a:p>
            <a:r>
              <a:rPr lang="en-IN" dirty="0" smtClean="0"/>
              <a:t>+ , -</a:t>
            </a:r>
          </a:p>
          <a:p>
            <a:r>
              <a:rPr lang="en-IN" dirty="0"/>
              <a:t> </a:t>
            </a:r>
            <a:r>
              <a:rPr lang="en-IN" dirty="0" smtClean="0"/>
              <a:t>&lt; , &lt;=, &gt;, &gt;=</a:t>
            </a:r>
          </a:p>
          <a:p>
            <a:r>
              <a:rPr lang="en-IN" dirty="0" smtClean="0"/>
              <a:t>== ,!=</a:t>
            </a:r>
          </a:p>
          <a:p>
            <a:r>
              <a:rPr lang="en-IN" dirty="0" smtClean="0"/>
              <a:t>&amp;&amp;</a:t>
            </a:r>
          </a:p>
          <a:p>
            <a:r>
              <a:rPr lang="en-IN" dirty="0" smtClean="0"/>
              <a:t>||</a:t>
            </a:r>
          </a:p>
          <a:p>
            <a:r>
              <a:rPr lang="en-IN" dirty="0"/>
              <a:t> </a:t>
            </a:r>
            <a:r>
              <a:rPr lang="en-IN" dirty="0" smtClean="0"/>
              <a:t>? :</a:t>
            </a:r>
          </a:p>
          <a:p>
            <a:r>
              <a:rPr lang="en-IN" dirty="0" smtClean="0"/>
              <a:t>=</a:t>
            </a:r>
          </a:p>
          <a:p>
            <a:r>
              <a:rPr lang="en-IN" dirty="0" smtClean="0"/>
              <a:t>comma operator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1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expression in </a:t>
            </a:r>
            <a:r>
              <a:rPr lang="en-US" dirty="0" err="1" smtClean="0"/>
              <a:t>c++</a:t>
            </a:r>
            <a:r>
              <a:rPr lang="en-US" dirty="0" smtClean="0"/>
              <a:t> is any valid combination of operators and variables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</a:t>
            </a:r>
            <a:r>
              <a:rPr lang="en-US" dirty="0" err="1" smtClean="0"/>
              <a:t>x+y</a:t>
            </a:r>
            <a:r>
              <a:rPr lang="en-US" dirty="0" smtClean="0"/>
              <a:t>*2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4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if(</a:t>
            </a:r>
            <a:r>
              <a:rPr lang="en-IN" dirty="0" err="1" smtClean="0"/>
              <a:t>ch</a:t>
            </a:r>
            <a:r>
              <a:rPr lang="en-IN" dirty="0" smtClean="0"/>
              <a:t>&gt;=‘A’)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73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Program to find if a number is even or odd.</a:t>
            </a:r>
          </a:p>
          <a:p>
            <a:r>
              <a:rPr lang="en-US" dirty="0" smtClean="0"/>
              <a:t>Program to find if a number is positive or negative.</a:t>
            </a:r>
          </a:p>
          <a:p>
            <a:r>
              <a:rPr lang="en-US" dirty="0" smtClean="0"/>
              <a:t>Program to find if a character is a special character.</a:t>
            </a:r>
          </a:p>
          <a:p>
            <a:r>
              <a:rPr lang="en-US" dirty="0" smtClean="0"/>
              <a:t>WAP to check if the character is a vowel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44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1143000"/>
          </a:xfrm>
        </p:spPr>
        <p:txBody>
          <a:bodyPr/>
          <a:lstStyle/>
          <a:p>
            <a:r>
              <a:rPr lang="en-US" dirty="0" smtClean="0"/>
              <a:t>Else- If condition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Syntax  3:</a:t>
            </a:r>
          </a:p>
          <a:p>
            <a:pPr marL="0" indent="0">
              <a:buNone/>
            </a:pPr>
            <a:r>
              <a:rPr lang="en-US" dirty="0" smtClean="0"/>
              <a:t>    if( condition)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-----------------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----------------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 if(condition)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------------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------------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2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08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of If condition</a:t>
            </a:r>
          </a:p>
          <a:p>
            <a:pPr marL="0" indent="0">
              <a:buNone/>
            </a:pPr>
            <a:r>
              <a:rPr lang="en-US" dirty="0" smtClean="0"/>
              <a:t>// Program to check if the age of a person is eligible to vote if eligible find out if he is senior citizen.</a:t>
            </a: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main()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age;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&lt;&lt;“Enter person’s age”;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 smtClean="0"/>
              <a:t>cin</a:t>
            </a:r>
            <a:r>
              <a:rPr lang="en-US" b="1" dirty="0" smtClean="0"/>
              <a:t>&gt;&gt;age;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if(age&gt;=60)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{ </a:t>
            </a:r>
            <a:r>
              <a:rPr lang="en-US" b="1" dirty="0" err="1" smtClean="0"/>
              <a:t>cout</a:t>
            </a:r>
            <a:r>
              <a:rPr lang="en-US" b="1" dirty="0" smtClean="0"/>
              <a:t>&lt;&lt;“Eligible to vote and senior citizen”;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}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lse if(age &lt;18)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cout</a:t>
            </a:r>
            <a:r>
              <a:rPr lang="en-US" b="1" dirty="0" smtClean="0"/>
              <a:t>&lt;&lt;“Not eligible to vote”;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lse</a:t>
            </a:r>
          </a:p>
          <a:p>
            <a:pPr marL="0" indent="0">
              <a:buNone/>
            </a:pPr>
            <a:r>
              <a:rPr lang="en-US" b="1" dirty="0" smtClean="0"/>
              <a:t>{ </a:t>
            </a:r>
            <a:r>
              <a:rPr lang="en-US" b="1" dirty="0" err="1" smtClean="0"/>
              <a:t>cout</a:t>
            </a:r>
            <a:r>
              <a:rPr lang="en-US" b="1" dirty="0" smtClean="0"/>
              <a:t>&lt;&lt;“Eligible to vote”; ]</a:t>
            </a:r>
          </a:p>
          <a:p>
            <a:pPr marL="0" indent="0">
              <a:buNone/>
            </a:pPr>
            <a:r>
              <a:rPr lang="en-US" b="1" dirty="0" err="1"/>
              <a:t>g</a:t>
            </a:r>
            <a:r>
              <a:rPr lang="en-US" b="1" dirty="0" err="1" smtClean="0"/>
              <a:t>etch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57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229600" cy="5904656"/>
          </a:xfrm>
        </p:spPr>
        <p:txBody>
          <a:bodyPr>
            <a:normAutofit/>
          </a:bodyPr>
          <a:lstStyle/>
          <a:p>
            <a:r>
              <a:rPr lang="en-US" dirty="0" smtClean="0"/>
              <a:t>Accept the salary from the user and display the increased salary he received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Program to display the catalogue if the following options are selected.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6776"/>
              </p:ext>
            </p:extLst>
          </p:nvPr>
        </p:nvGraphicFramePr>
        <p:xfrm>
          <a:off x="5580112" y="1988840"/>
          <a:ext cx="33843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88"/>
                <a:gridCol w="1692188"/>
              </a:tblGrid>
              <a:tr h="306034"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BONUS</a:t>
                      </a:r>
                      <a:endParaRPr lang="en-IN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than 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IN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n-US" dirty="0" smtClean="0"/>
                        <a:t>5001-10,000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r>
                        <a:rPr lang="en-US" dirty="0" smtClean="0"/>
                        <a:t>10,001-21,000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55576" y="47971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46252"/>
              </p:ext>
            </p:extLst>
          </p:nvPr>
        </p:nvGraphicFramePr>
        <p:xfrm>
          <a:off x="5724128" y="4300036"/>
          <a:ext cx="32403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1620180"/>
              </a:tblGrid>
              <a:tr h="289069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CATALOGUE</a:t>
                      </a:r>
                      <a:endParaRPr lang="en-IN" dirty="0"/>
                    </a:p>
                  </a:txBody>
                  <a:tcPr/>
                </a:tc>
              </a:tr>
              <a:tr h="28906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IN" dirty="0"/>
                    </a:p>
                  </a:txBody>
                  <a:tcPr/>
                </a:tc>
              </a:tr>
              <a:tr h="28906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ACER</a:t>
                      </a:r>
                      <a:endParaRPr lang="en-IN" dirty="0"/>
                    </a:p>
                  </a:txBody>
                  <a:tcPr/>
                </a:tc>
              </a:tr>
              <a:tr h="28906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DELL</a:t>
                      </a:r>
                      <a:endParaRPr lang="en-IN" dirty="0"/>
                    </a:p>
                  </a:txBody>
                  <a:tcPr/>
                </a:tc>
              </a:tr>
              <a:tr h="28906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HCL</a:t>
                      </a:r>
                      <a:endParaRPr lang="en-IN" dirty="0"/>
                    </a:p>
                  </a:txBody>
                  <a:tcPr/>
                </a:tc>
              </a:tr>
              <a:tr h="289069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WRONG CODE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0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229600" cy="5904656"/>
          </a:xfrm>
        </p:spPr>
        <p:txBody>
          <a:bodyPr>
            <a:normAutofit/>
          </a:bodyPr>
          <a:lstStyle/>
          <a:p>
            <a:r>
              <a:rPr lang="en-US" dirty="0" smtClean="0"/>
              <a:t>Program </a:t>
            </a:r>
            <a:r>
              <a:rPr lang="en-US" dirty="0"/>
              <a:t>to find the biggest of three given numbers using nested if</a:t>
            </a:r>
            <a:r>
              <a:rPr lang="en-US" dirty="0" smtClean="0"/>
              <a:t>.</a:t>
            </a:r>
          </a:p>
          <a:p>
            <a:r>
              <a:rPr lang="en-US" dirty="0"/>
              <a:t>Check if a given 3 digit number is a palindrome or not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/>
              <a:t>eg</a:t>
            </a:r>
            <a:r>
              <a:rPr lang="en-US" dirty="0"/>
              <a:t>: 373 </a:t>
            </a:r>
            <a:r>
              <a:rPr lang="en-US" dirty="0" smtClean="0"/>
              <a:t>)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108520" y="58052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0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97746"/>
              </p:ext>
            </p:extLst>
          </p:nvPr>
        </p:nvGraphicFramePr>
        <p:xfrm>
          <a:off x="1835696" y="3429000"/>
          <a:ext cx="3624064" cy="232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032"/>
                <a:gridCol w="1812032"/>
              </a:tblGrid>
              <a:tr h="386672"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IN" dirty="0"/>
                    </a:p>
                  </a:txBody>
                  <a:tcPr/>
                </a:tc>
              </a:tr>
              <a:tr h="386672">
                <a:tc>
                  <a:txBody>
                    <a:bodyPr/>
                    <a:lstStyle/>
                    <a:p>
                      <a:r>
                        <a:rPr lang="en-US" dirty="0" smtClean="0"/>
                        <a:t>0-30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</a:tr>
              <a:tr h="386672">
                <a:tc>
                  <a:txBody>
                    <a:bodyPr/>
                    <a:lstStyle/>
                    <a:p>
                      <a:r>
                        <a:rPr lang="en-US" dirty="0" smtClean="0"/>
                        <a:t>31-50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386672">
                <a:tc>
                  <a:txBody>
                    <a:bodyPr/>
                    <a:lstStyle/>
                    <a:p>
                      <a:r>
                        <a:rPr lang="en-US" dirty="0" smtClean="0"/>
                        <a:t>51-75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86672">
                <a:tc>
                  <a:txBody>
                    <a:bodyPr/>
                    <a:lstStyle/>
                    <a:p>
                      <a:r>
                        <a:rPr lang="en-US" dirty="0" smtClean="0"/>
                        <a:t>76-90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86672">
                <a:tc>
                  <a:txBody>
                    <a:bodyPr/>
                    <a:lstStyle/>
                    <a:p>
                      <a:r>
                        <a:rPr lang="en-US" dirty="0" smtClean="0"/>
                        <a:t>91-100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display the grade of the student </a:t>
            </a:r>
            <a:r>
              <a:rPr lang="en-US" dirty="0" smtClean="0"/>
              <a:t>by taking the average of 5 subject and display the grade as: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9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229600" cy="5904656"/>
          </a:xfrm>
        </p:spPr>
        <p:txBody>
          <a:bodyPr>
            <a:normAutofit/>
          </a:bodyPr>
          <a:lstStyle/>
          <a:p>
            <a:r>
              <a:rPr lang="en-US" dirty="0" smtClean="0"/>
              <a:t>W.A.P </a:t>
            </a:r>
            <a:r>
              <a:rPr lang="en-US" dirty="0"/>
              <a:t>to accept the hours and </a:t>
            </a:r>
            <a:r>
              <a:rPr lang="en-US" dirty="0" err="1"/>
              <a:t>mins</a:t>
            </a:r>
            <a:r>
              <a:rPr lang="en-US" dirty="0"/>
              <a:t> from the user and display the suitable message.[ Good morning, good afternoon, good </a:t>
            </a:r>
            <a:r>
              <a:rPr lang="en-US" dirty="0" err="1" smtClean="0"/>
              <a:t>evening,good</a:t>
            </a:r>
            <a:r>
              <a:rPr lang="en-US" dirty="0" smtClean="0"/>
              <a:t> night]. Also display the number of days, hours and </a:t>
            </a:r>
            <a:r>
              <a:rPr lang="en-US" dirty="0" err="1" smtClean="0"/>
              <a:t>mins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Note: time will be taken in 24hr format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108520" y="58052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statement is having one or more if statement inside it , then it is called as nested if.</a:t>
            </a:r>
          </a:p>
          <a:p>
            <a:r>
              <a:rPr lang="en-US" dirty="0" err="1" smtClean="0"/>
              <a:t>Eg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if( marks &gt;90)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if(marks &gt;=95)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&lt;&lt;“ A+”;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&lt;&lt;“A”;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0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dirty="0" smtClean="0"/>
              <a:t>SWITCH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switch(</a:t>
            </a:r>
            <a:r>
              <a:rPr lang="en-US" dirty="0" err="1" smtClean="0"/>
              <a:t>exp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case 1: </a:t>
            </a:r>
            <a:r>
              <a:rPr lang="en-US" dirty="0" err="1" smtClean="0"/>
              <a:t>stmt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case 2: </a:t>
            </a:r>
            <a:r>
              <a:rPr lang="en-US" dirty="0" err="1" smtClean="0"/>
              <a:t>stmt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:::::::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:::::::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default : </a:t>
            </a:r>
            <a:r>
              <a:rPr lang="en-US" dirty="0" err="1" smtClean="0"/>
              <a:t>stmt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Note: when break </a:t>
            </a:r>
            <a:r>
              <a:rPr lang="en-US" dirty="0" err="1" smtClean="0"/>
              <a:t>stmt</a:t>
            </a:r>
            <a:r>
              <a:rPr lang="en-US" dirty="0" smtClean="0"/>
              <a:t> is used, the control comes out of the selection and the </a:t>
            </a:r>
            <a:r>
              <a:rPr lang="en-US" dirty="0" err="1" smtClean="0"/>
              <a:t>stmts</a:t>
            </a:r>
            <a:r>
              <a:rPr lang="en-US" dirty="0" smtClean="0"/>
              <a:t> after the break will not be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0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4087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Program to display the catalogue if the following options are selected.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code;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 Enter the desired code:”;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&gt;&gt;code;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switch(code)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case 1: </a:t>
            </a:r>
            <a:r>
              <a:rPr lang="en-US" dirty="0" err="1" smtClean="0"/>
              <a:t>cout</a:t>
            </a:r>
            <a:r>
              <a:rPr lang="en-US" dirty="0" smtClean="0"/>
              <a:t>&lt;&lt;“Apple”;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case 2: </a:t>
            </a:r>
            <a:r>
              <a:rPr lang="en-US" dirty="0" err="1" smtClean="0"/>
              <a:t>cout</a:t>
            </a:r>
            <a:r>
              <a:rPr lang="en-US" dirty="0" smtClean="0"/>
              <a:t>&lt;&lt;“Acer”; break;</a:t>
            </a:r>
          </a:p>
          <a:p>
            <a:pPr marL="0" indent="0">
              <a:buNone/>
            </a:pPr>
            <a:r>
              <a:rPr lang="en-US" dirty="0" smtClean="0"/>
              <a:t>    case 3: </a:t>
            </a:r>
            <a:r>
              <a:rPr lang="en-US" dirty="0" err="1" smtClean="0"/>
              <a:t>cout</a:t>
            </a:r>
            <a:r>
              <a:rPr lang="en-US" dirty="0" smtClean="0"/>
              <a:t>&lt;&lt;“Dell”; break;</a:t>
            </a:r>
          </a:p>
          <a:p>
            <a:pPr marL="0" indent="0">
              <a:buNone/>
            </a:pPr>
            <a:r>
              <a:rPr lang="en-US" dirty="0" smtClean="0"/>
              <a:t>    case 4: </a:t>
            </a:r>
            <a:r>
              <a:rPr lang="en-US" dirty="0" err="1" smtClean="0"/>
              <a:t>cout</a:t>
            </a:r>
            <a:r>
              <a:rPr lang="en-US" dirty="0" smtClean="0"/>
              <a:t>&lt;&lt;“HCL”;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default: </a:t>
            </a:r>
            <a:r>
              <a:rPr lang="en-US" dirty="0" err="1" smtClean="0"/>
              <a:t>cout</a:t>
            </a:r>
            <a:r>
              <a:rPr lang="en-US" dirty="0" smtClean="0"/>
              <a:t>&lt;&lt;“Wrong code”;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IN" dirty="0" smtClean="0"/>
              <a:t> </a:t>
            </a:r>
            <a:r>
              <a:rPr lang="en-IN" dirty="0" err="1" smtClean="0"/>
              <a:t>getch</a:t>
            </a:r>
            <a:r>
              <a:rPr lang="en-IN" dirty="0" smtClean="0"/>
              <a:t>();}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8057"/>
              </p:ext>
            </p:extLst>
          </p:nvPr>
        </p:nvGraphicFramePr>
        <p:xfrm>
          <a:off x="6156176" y="908720"/>
          <a:ext cx="259228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</a:tblGrid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CATALOGUE</a:t>
                      </a:r>
                      <a:endParaRPr lang="en-IN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IN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ACER</a:t>
                      </a:r>
                      <a:endParaRPr lang="en-IN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DELL</a:t>
                      </a:r>
                      <a:endParaRPr lang="en-IN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HCL</a:t>
                      </a:r>
                      <a:endParaRPr lang="en-IN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WRONG CODE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7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4087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Program to display the reservation seats in a train.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0" indent="0">
              <a:buNone/>
            </a:pPr>
            <a:r>
              <a:rPr lang="en-US" dirty="0" smtClean="0"/>
              <a:t>{ char code;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 Enter the desired code:”;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&gt;&gt;code;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switch(code)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case ‘A’: </a:t>
            </a:r>
            <a:r>
              <a:rPr lang="en-US" dirty="0" err="1" smtClean="0"/>
              <a:t>cout</a:t>
            </a:r>
            <a:r>
              <a:rPr lang="en-US" dirty="0" smtClean="0"/>
              <a:t>&lt;&lt;“Ladies only”;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case ‘B’: </a:t>
            </a:r>
            <a:r>
              <a:rPr lang="en-US" dirty="0" err="1" smtClean="0"/>
              <a:t>cout</a:t>
            </a:r>
            <a:r>
              <a:rPr lang="en-US" dirty="0" smtClean="0"/>
              <a:t>&lt;&lt;“General”; break;</a:t>
            </a:r>
          </a:p>
          <a:p>
            <a:pPr marL="0" indent="0">
              <a:buNone/>
            </a:pPr>
            <a:r>
              <a:rPr lang="en-US" dirty="0" smtClean="0"/>
              <a:t>    case ‘C’: </a:t>
            </a:r>
            <a:r>
              <a:rPr lang="en-US" dirty="0" err="1" smtClean="0"/>
              <a:t>cout</a:t>
            </a:r>
            <a:r>
              <a:rPr lang="en-US" dirty="0" smtClean="0"/>
              <a:t>&lt;&lt;“Senior citizen”; break;</a:t>
            </a:r>
          </a:p>
          <a:p>
            <a:pPr marL="0" indent="0">
              <a:buNone/>
            </a:pPr>
            <a:r>
              <a:rPr lang="en-US" dirty="0" smtClean="0"/>
              <a:t>    case ‘D’: </a:t>
            </a:r>
            <a:r>
              <a:rPr lang="en-US" dirty="0" err="1" smtClean="0"/>
              <a:t>cout</a:t>
            </a:r>
            <a:r>
              <a:rPr lang="en-US" dirty="0" smtClean="0"/>
              <a:t>&lt;&lt;“AC Coach”;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default: </a:t>
            </a:r>
            <a:r>
              <a:rPr lang="en-US" dirty="0" err="1" smtClean="0"/>
              <a:t>cout</a:t>
            </a:r>
            <a:r>
              <a:rPr lang="en-US" dirty="0" smtClean="0"/>
              <a:t>&lt;&lt;“Wrong code”;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IN" dirty="0" smtClean="0"/>
              <a:t> </a:t>
            </a:r>
            <a:r>
              <a:rPr lang="en-IN" dirty="0" err="1" smtClean="0"/>
              <a:t>getch</a:t>
            </a:r>
            <a:r>
              <a:rPr lang="en-IN" dirty="0" smtClean="0"/>
              <a:t>();}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3362"/>
              </p:ext>
            </p:extLst>
          </p:nvPr>
        </p:nvGraphicFramePr>
        <p:xfrm>
          <a:off x="6156176" y="908720"/>
          <a:ext cx="259228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</a:tblGrid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CATALOGUE</a:t>
                      </a:r>
                      <a:endParaRPr lang="en-IN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Ladies</a:t>
                      </a:r>
                      <a:r>
                        <a:rPr lang="en-US" baseline="0" dirty="0" smtClean="0"/>
                        <a:t> only</a:t>
                      </a:r>
                      <a:endParaRPr lang="en-IN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Senior</a:t>
                      </a:r>
                      <a:r>
                        <a:rPr lang="en-US" baseline="0" dirty="0" smtClean="0"/>
                        <a:t> citizen</a:t>
                      </a:r>
                      <a:endParaRPr lang="en-IN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</a:t>
                      </a:r>
                      <a:r>
                        <a:rPr lang="en-US" baseline="0" dirty="0" smtClean="0"/>
                        <a:t> coach</a:t>
                      </a:r>
                      <a:endParaRPr lang="en-IN" dirty="0"/>
                    </a:p>
                  </a:txBody>
                  <a:tcPr/>
                </a:tc>
              </a:tr>
              <a:tr h="228025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WRONG CODE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7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480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of If condition</a:t>
            </a:r>
          </a:p>
          <a:p>
            <a:pPr marL="0" indent="0">
              <a:buNone/>
            </a:pPr>
            <a:r>
              <a:rPr lang="en-US" dirty="0" smtClean="0"/>
              <a:t>// Program to check if the age of a person is eligible to vote.</a:t>
            </a: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 main()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age;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&lt;&lt;“Enter person’s age”;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 smtClean="0"/>
              <a:t>cin</a:t>
            </a:r>
            <a:r>
              <a:rPr lang="en-US" b="1" dirty="0" smtClean="0"/>
              <a:t>&gt;&gt;age;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if(age&gt;17)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{ </a:t>
            </a:r>
            <a:r>
              <a:rPr lang="en-US" b="1" dirty="0" err="1" smtClean="0"/>
              <a:t>cout</a:t>
            </a:r>
            <a:r>
              <a:rPr lang="en-US" b="1" dirty="0" smtClean="0"/>
              <a:t>&lt;&lt;“ Eligible to vote”;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}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lse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cout</a:t>
            </a:r>
            <a:r>
              <a:rPr lang="en-US" b="1" dirty="0" smtClean="0"/>
              <a:t>&lt;&lt;“Not eligible to vote”;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g</a:t>
            </a:r>
            <a:r>
              <a:rPr lang="en-US" b="1" dirty="0" err="1" smtClean="0"/>
              <a:t>etch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824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3367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Program to check if a character is vowel using switch.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0" indent="0">
              <a:buNone/>
            </a:pPr>
            <a:r>
              <a:rPr lang="en-US" dirty="0" smtClean="0"/>
              <a:t>{ char q;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cin</a:t>
            </a:r>
            <a:r>
              <a:rPr lang="en-US" dirty="0" smtClean="0"/>
              <a:t>&gt;&gt;q;</a:t>
            </a:r>
          </a:p>
          <a:p>
            <a:pPr marL="0" indent="0">
              <a:buNone/>
            </a:pPr>
            <a:r>
              <a:rPr lang="en-US" dirty="0" smtClean="0"/>
              <a:t>   switch(q)</a:t>
            </a:r>
          </a:p>
          <a:p>
            <a:pPr marL="0" indent="0">
              <a:buNone/>
            </a:pPr>
            <a:r>
              <a:rPr lang="en-US" dirty="0" smtClean="0"/>
              <a:t>   {  case ‘a’:</a:t>
            </a:r>
          </a:p>
          <a:p>
            <a:pPr marL="0" indent="0">
              <a:buNone/>
            </a:pPr>
            <a:r>
              <a:rPr lang="en-US" dirty="0" smtClean="0"/>
              <a:t>       case ‘e’:</a:t>
            </a:r>
          </a:p>
          <a:p>
            <a:pPr marL="0" indent="0">
              <a:buNone/>
            </a:pPr>
            <a:r>
              <a:rPr lang="en-US" dirty="0" smtClean="0"/>
              <a:t>       case ‘i’:</a:t>
            </a:r>
          </a:p>
          <a:p>
            <a:pPr marL="0" indent="0">
              <a:buNone/>
            </a:pPr>
            <a:r>
              <a:rPr lang="en-US" dirty="0" smtClean="0"/>
              <a:t>       case ‘o’:</a:t>
            </a:r>
          </a:p>
          <a:p>
            <a:pPr marL="0" indent="0">
              <a:buNone/>
            </a:pPr>
            <a:r>
              <a:rPr lang="en-US" dirty="0" smtClean="0"/>
              <a:t>       case ‘u’: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&lt;&lt;“Vowel”; break;</a:t>
            </a:r>
          </a:p>
          <a:p>
            <a:pPr marL="0" indent="0">
              <a:buNone/>
            </a:pPr>
            <a:r>
              <a:rPr lang="en-US" dirty="0" smtClean="0"/>
              <a:t>      default: </a:t>
            </a:r>
            <a:r>
              <a:rPr lang="en-US" dirty="0" err="1" smtClean="0"/>
              <a:t>cout</a:t>
            </a:r>
            <a:r>
              <a:rPr lang="en-US" dirty="0" smtClean="0"/>
              <a:t>&lt;&lt;“Not a vowel”;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 err="1" smtClean="0"/>
              <a:t>getch</a:t>
            </a:r>
            <a:r>
              <a:rPr lang="en-US" dirty="0" smtClean="0"/>
              <a:t>();}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3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6624736"/>
          </a:xfrm>
        </p:spPr>
        <p:txBody>
          <a:bodyPr>
            <a:normAutofit/>
          </a:bodyPr>
          <a:lstStyle/>
          <a:p>
            <a:r>
              <a:rPr lang="en-US" dirty="0"/>
              <a:t>Program to check if a character is vowel using </a:t>
            </a:r>
            <a:r>
              <a:rPr lang="en-US" dirty="0" smtClean="0"/>
              <a:t>switch(small letters).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Program to calculate the area of the shapes according to the user’s choice.</a:t>
            </a:r>
          </a:p>
          <a:p>
            <a:pPr marL="0" indent="0">
              <a:buNone/>
            </a:pPr>
            <a:r>
              <a:rPr lang="en-US" dirty="0" smtClean="0"/>
              <a:t>     1. Rectangle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2. circle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3. Square</a:t>
            </a:r>
          </a:p>
          <a:p>
            <a:r>
              <a:rPr lang="en-US" dirty="0"/>
              <a:t>Program to find out if a given number is positive or negative using switch.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65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16443"/>
            <a:ext cx="8229600" cy="1143000"/>
          </a:xfrm>
        </p:spPr>
        <p:txBody>
          <a:bodyPr/>
          <a:lstStyle/>
          <a:p>
            <a:r>
              <a:rPr lang="en-US" dirty="0" smtClean="0"/>
              <a:t>Nested switch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5446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Switch within a switch is called a nested switch</a:t>
            </a:r>
          </a:p>
          <a:p>
            <a:r>
              <a:rPr lang="en-US" dirty="0" smtClean="0"/>
              <a:t>A switch statement will only work for equality </a:t>
            </a:r>
            <a:r>
              <a:rPr lang="en-US" dirty="0" err="1" smtClean="0"/>
              <a:t>comparisions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two case labels in the same switch can have identical values but in case of nested switch, the case constants(labels) of the inner and outer switch can contain common values.</a:t>
            </a:r>
          </a:p>
          <a:p>
            <a:r>
              <a:rPr lang="en-US" dirty="0" smtClean="0"/>
              <a:t>If char constants are used they are automatically converted into their integers(ASCII code).</a:t>
            </a:r>
          </a:p>
          <a:p>
            <a:r>
              <a:rPr lang="en-US" dirty="0" smtClean="0"/>
              <a:t>Switch statements are more efficient that nested or multiple if statements.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switch(</a:t>
            </a:r>
            <a:r>
              <a:rPr lang="en-IN" dirty="0" err="1" smtClean="0"/>
              <a:t>var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 case 1: switch(code)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{ case 1: …….  break;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   case 2: ….. break;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		break;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case 2: ……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9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7667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a program to display your name 15 times.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many ways of obtaining the above output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</a:t>
            </a:r>
            <a:r>
              <a:rPr lang="en-US" dirty="0"/>
              <a:t>. Use of </a:t>
            </a:r>
            <a:r>
              <a:rPr lang="en-US" dirty="0" err="1"/>
              <a:t>goto</a:t>
            </a:r>
            <a:r>
              <a:rPr lang="en-US" dirty="0"/>
              <a:t> stmt.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2. use of loop(while, do-</a:t>
            </a:r>
            <a:r>
              <a:rPr lang="en-US" dirty="0" err="1" smtClean="0"/>
              <a:t>while,for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47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i=0;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item: </a:t>
            </a:r>
          </a:p>
          <a:p>
            <a:pPr marL="0" indent="0">
              <a:buNone/>
            </a:pPr>
            <a:r>
              <a:rPr lang="en-US" dirty="0" smtClean="0"/>
              <a:t>if(i&lt;=15)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&lt;&lt;“ </a:t>
            </a:r>
            <a:r>
              <a:rPr lang="en-US" dirty="0" err="1" smtClean="0"/>
              <a:t>bgs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	i=i+1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goto</a:t>
            </a:r>
            <a:r>
              <a:rPr lang="en-US" dirty="0" smtClean="0"/>
              <a:t> item;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7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6048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to display the numbers from 1-50 using </a:t>
            </a:r>
            <a:r>
              <a:rPr lang="en-US" dirty="0" err="1" smtClean="0"/>
              <a:t>goto</a:t>
            </a:r>
            <a:r>
              <a:rPr lang="en-US" dirty="0" smtClean="0"/>
              <a:t>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to display the even numbers from 1-50 using </a:t>
            </a:r>
            <a:r>
              <a:rPr lang="en-US" dirty="0" err="1" smtClean="0"/>
              <a:t>goto</a:t>
            </a:r>
            <a:r>
              <a:rPr lang="en-US" dirty="0" smtClean="0"/>
              <a:t>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to display the numbers from 1 to 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1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632"/>
            <a:ext cx="8229600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Alphabets in this format :</a:t>
            </a:r>
          </a:p>
          <a:p>
            <a:pPr marL="0" indent="0">
              <a:buNone/>
            </a:pPr>
            <a:r>
              <a:rPr lang="en-US" dirty="0"/>
              <a:t>enter  Char : </a:t>
            </a:r>
            <a:r>
              <a:rPr lang="en-US" dirty="0" smtClean="0"/>
              <a:t>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output </a:t>
            </a:r>
            <a:r>
              <a:rPr lang="en-US" dirty="0" smtClean="0"/>
              <a:t>:s t u v w x y z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Print the Alphabets in this format :</a:t>
            </a:r>
          </a:p>
          <a:p>
            <a:pPr marL="0" indent="0">
              <a:buNone/>
            </a:pPr>
            <a:r>
              <a:rPr lang="en-US" dirty="0" smtClean="0"/>
              <a:t>enter  Char : l</a:t>
            </a:r>
          </a:p>
          <a:p>
            <a:pPr marL="0" indent="0">
              <a:buNone/>
            </a:pPr>
            <a:r>
              <a:rPr lang="en-US" dirty="0" smtClean="0"/>
              <a:t>output : l  M  n  O  p  Q  r  S ……..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4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632"/>
            <a:ext cx="8229600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to display the upper case alphabet using </a:t>
            </a:r>
            <a:r>
              <a:rPr lang="en-US" dirty="0" err="1" smtClean="0"/>
              <a:t>goto</a:t>
            </a:r>
            <a:r>
              <a:rPr lang="en-US" dirty="0" smtClean="0"/>
              <a:t>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to find the sum of first N natural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menu driven program  to accept arithmetic operator and display the result of two numbers. The program should exit if you press  option </a:t>
            </a: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the Alphabets in this format :</a:t>
            </a:r>
          </a:p>
          <a:p>
            <a:pPr marL="0" indent="0">
              <a:buNone/>
            </a:pPr>
            <a:r>
              <a:rPr lang="en-US" dirty="0" smtClean="0"/>
              <a:t>enter  Char : l</a:t>
            </a:r>
          </a:p>
          <a:p>
            <a:pPr marL="0" indent="0">
              <a:buNone/>
            </a:pPr>
            <a:r>
              <a:rPr lang="en-US" dirty="0" smtClean="0"/>
              <a:t>output : l  M  n  O  p  Q  r  S ……..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9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Enter your choice</a:t>
            </a:r>
          </a:p>
          <a:p>
            <a:pPr marL="0" indent="0">
              <a:buNone/>
            </a:pPr>
            <a:r>
              <a:rPr lang="en-US" dirty="0" smtClean="0"/>
              <a:t>1 .Add</a:t>
            </a:r>
          </a:p>
          <a:p>
            <a:pPr marL="0" indent="0">
              <a:buNone/>
            </a:pPr>
            <a:r>
              <a:rPr lang="en-US" dirty="0" smtClean="0"/>
              <a:t>2. Sub</a:t>
            </a:r>
          </a:p>
          <a:p>
            <a:pPr marL="0" indent="0">
              <a:buNone/>
            </a:pPr>
            <a:r>
              <a:rPr lang="en-US" dirty="0" smtClean="0"/>
              <a:t>3. Prod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Div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Exit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Accept 2 numbers : 6     7</a:t>
            </a:r>
          </a:p>
          <a:p>
            <a:pPr marL="0" indent="0">
              <a:buNone/>
            </a:pPr>
            <a:r>
              <a:rPr lang="en-US" dirty="0" smtClean="0"/>
              <a:t>Sum=13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32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Fundamental Data type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- </a:t>
            </a:r>
            <a:r>
              <a:rPr lang="en-IN" dirty="0" err="1" smtClean="0"/>
              <a:t>int</a:t>
            </a:r>
            <a:r>
              <a:rPr lang="en-IN" dirty="0" smtClean="0"/>
              <a:t>, float, char, double, void</a:t>
            </a:r>
          </a:p>
          <a:p>
            <a:r>
              <a:rPr lang="en-IN" dirty="0" smtClean="0"/>
              <a:t>Derived Data type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- Array, structure, class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Enter your choice</a:t>
            </a:r>
          </a:p>
          <a:p>
            <a:pPr marL="0" indent="0">
              <a:buNone/>
            </a:pPr>
            <a:r>
              <a:rPr lang="en-US" dirty="0" smtClean="0"/>
              <a:t>1 .Add</a:t>
            </a:r>
          </a:p>
          <a:p>
            <a:pPr marL="0" indent="0">
              <a:buNone/>
            </a:pPr>
            <a:r>
              <a:rPr lang="en-US" dirty="0" smtClean="0"/>
              <a:t>2. Sub</a:t>
            </a:r>
          </a:p>
          <a:p>
            <a:pPr marL="0" indent="0">
              <a:buNone/>
            </a:pPr>
            <a:r>
              <a:rPr lang="en-US" dirty="0" smtClean="0"/>
              <a:t>3. Prod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Div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Exit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Accept 2 numbers : 5   3</a:t>
            </a:r>
          </a:p>
          <a:p>
            <a:pPr marL="0" indent="0">
              <a:buNone/>
            </a:pPr>
            <a:r>
              <a:rPr lang="en-US" smtClean="0"/>
              <a:t>Product : 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26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Enter your choice</a:t>
            </a:r>
          </a:p>
          <a:p>
            <a:pPr marL="0" indent="0">
              <a:buNone/>
            </a:pPr>
            <a:r>
              <a:rPr lang="en-US" dirty="0" smtClean="0"/>
              <a:t>1 .Add</a:t>
            </a:r>
          </a:p>
          <a:p>
            <a:pPr marL="0" indent="0">
              <a:buNone/>
            </a:pPr>
            <a:r>
              <a:rPr lang="en-US" dirty="0" smtClean="0"/>
              <a:t>2. Sub</a:t>
            </a:r>
          </a:p>
          <a:p>
            <a:pPr marL="0" indent="0">
              <a:buNone/>
            </a:pPr>
            <a:r>
              <a:rPr lang="en-US" dirty="0" smtClean="0"/>
              <a:t>3. Prod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Div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Exit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 </a:t>
            </a:r>
          </a:p>
          <a:p>
            <a:pPr marL="0" indent="0">
              <a:buNone/>
            </a:pPr>
            <a:r>
              <a:rPr lang="en-US" dirty="0" smtClean="0"/>
              <a:t>Wrong choice…… exiting program</a:t>
            </a:r>
          </a:p>
        </p:txBody>
      </p:sp>
    </p:spTree>
    <p:extLst>
      <p:ext uri="{BB962C8B-B14F-4D97-AF65-F5344CB8AC3E}">
        <p14:creationId xmlns:p14="http://schemas.microsoft.com/office/powerpoint/2010/main" val="35731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&lt;&lt;“Enter your choice”; 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&lt;&lt;“ Enter your number “;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&gt;&gt;a&gt;&gt;b;</a:t>
            </a:r>
          </a:p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case ‘+’ :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a+b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default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0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loop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hile(condition)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/* it will come out of the loop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when the condition is false.*/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statement -1;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statement -2;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statement –n;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6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408709"/>
            <a:ext cx="8229600" cy="61886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Program to display </a:t>
            </a:r>
            <a:r>
              <a:rPr lang="en-US" dirty="0" err="1" smtClean="0"/>
              <a:t>bgsnps</a:t>
            </a:r>
            <a:r>
              <a:rPr lang="en-US" dirty="0" smtClean="0"/>
              <a:t> 15 times using while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x=0;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while(x&lt;15)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 </a:t>
            </a:r>
            <a:r>
              <a:rPr lang="en-US" dirty="0" err="1" smtClean="0"/>
              <a:t>bgsnps</a:t>
            </a:r>
            <a:r>
              <a:rPr lang="en-US" dirty="0" smtClean="0"/>
              <a:t> \n”;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x=x+1;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2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6048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to display the numbers from 1-N using while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to display the odd numbers from 1-N using while loop</a:t>
            </a:r>
          </a:p>
          <a:p>
            <a:pPr marL="0" indent="0">
              <a:buNone/>
            </a:pPr>
            <a:r>
              <a:rPr lang="en-US" dirty="0" smtClean="0"/>
              <a:t>3. Program to display the lower case alphabet in reverse order using while loop</a:t>
            </a:r>
          </a:p>
          <a:p>
            <a:pPr marL="0" indent="0">
              <a:buNone/>
            </a:pPr>
            <a:r>
              <a:rPr lang="en-US" dirty="0" smtClean="0"/>
              <a:t>4. Program to find the product of first N natural numbers.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3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64488" cy="4525963"/>
          </a:xfrm>
        </p:spPr>
        <p:txBody>
          <a:bodyPr/>
          <a:lstStyle/>
          <a:p>
            <a:r>
              <a:rPr lang="en-US" dirty="0" smtClean="0"/>
              <a:t>Write the </a:t>
            </a:r>
            <a:r>
              <a:rPr lang="en-US" dirty="0" err="1" smtClean="0"/>
              <a:t>pgm</a:t>
            </a:r>
            <a:r>
              <a:rPr lang="en-US" dirty="0" smtClean="0"/>
              <a:t> to produce the following output.</a:t>
            </a:r>
          </a:p>
          <a:p>
            <a:pPr marL="0" indent="0">
              <a:buNone/>
            </a:pPr>
            <a:r>
              <a:rPr lang="en-US" dirty="0" smtClean="0"/>
              <a:t>         1      2        3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4      5        6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7      8        9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1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229600" cy="6408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n,x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&lt;&lt;“ Enter the limit N:  “;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cin</a:t>
            </a:r>
            <a:r>
              <a:rPr lang="en-US" dirty="0" smtClean="0"/>
              <a:t>&gt;&gt;n;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while (x&lt;n)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  </a:t>
            </a:r>
            <a:r>
              <a:rPr lang="en-US" dirty="0" err="1" smtClean="0"/>
              <a:t>cout</a:t>
            </a:r>
            <a:r>
              <a:rPr lang="en-US" dirty="0" smtClean="0"/>
              <a:t>&lt;&lt; x &lt;&lt;“  “;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if(x%3==0)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&lt;&lt;“\n”;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x=x+1;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64488" cy="65127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the </a:t>
            </a:r>
            <a:r>
              <a:rPr lang="en-US" dirty="0" err="1" smtClean="0"/>
              <a:t>pgm</a:t>
            </a:r>
            <a:r>
              <a:rPr lang="en-US" dirty="0" smtClean="0"/>
              <a:t> to produce the following output.</a:t>
            </a:r>
          </a:p>
          <a:p>
            <a:pPr marL="0" indent="0">
              <a:buNone/>
            </a:pPr>
            <a:r>
              <a:rPr lang="en-US" dirty="0" smtClean="0"/>
              <a:t>         1      2        3      4      5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6      </a:t>
            </a:r>
            <a:r>
              <a:rPr lang="en-US" dirty="0"/>
              <a:t>7</a:t>
            </a:r>
            <a:r>
              <a:rPr lang="en-US" dirty="0" smtClean="0"/>
              <a:t>        8      9     10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11………………………….N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Write the </a:t>
            </a:r>
            <a:r>
              <a:rPr lang="en-US" dirty="0" err="1"/>
              <a:t>pgm</a:t>
            </a:r>
            <a:r>
              <a:rPr lang="en-US" dirty="0"/>
              <a:t> to produce the following output.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smtClean="0"/>
              <a:t> A	B	C	D	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	G	H	I	J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K…………………………..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Write the </a:t>
            </a:r>
            <a:r>
              <a:rPr lang="en-US" dirty="0" err="1"/>
              <a:t>pgm</a:t>
            </a:r>
            <a:r>
              <a:rPr lang="en-US" dirty="0"/>
              <a:t> to produce the following output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z	y	x	w	v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	t	s	r 	q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…………………………….		a    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0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818"/>
            <a:ext cx="8229600" cy="68501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Program to find the average of N natural numbers.</a:t>
            </a:r>
          </a:p>
          <a:p>
            <a:r>
              <a:rPr lang="en-US" dirty="0" smtClean="0"/>
              <a:t>Program to find the sum of even and odd numbers.</a:t>
            </a:r>
          </a:p>
          <a:p>
            <a:r>
              <a:rPr lang="en-US" dirty="0" smtClean="0"/>
              <a:t>Program to find the factorial of a number.</a:t>
            </a:r>
          </a:p>
          <a:p>
            <a:r>
              <a:rPr lang="en-US" dirty="0" smtClean="0"/>
              <a:t>Program to evaluate the series</a:t>
            </a:r>
          </a:p>
          <a:p>
            <a:pPr marL="0" indent="0">
              <a:buNone/>
            </a:pPr>
            <a:r>
              <a:rPr lang="en-US" dirty="0" smtClean="0"/>
              <a:t>      1+2</a:t>
            </a:r>
            <a:r>
              <a:rPr lang="en-US" baseline="30000" dirty="0" smtClean="0"/>
              <a:t>2</a:t>
            </a:r>
            <a:r>
              <a:rPr lang="en-US" dirty="0" smtClean="0"/>
              <a:t>+3</a:t>
            </a:r>
            <a:r>
              <a:rPr lang="en-US" baseline="30000" dirty="0" smtClean="0"/>
              <a:t>2</a:t>
            </a:r>
            <a:r>
              <a:rPr lang="en-US" dirty="0" smtClean="0"/>
              <a:t>+4</a:t>
            </a:r>
            <a:r>
              <a:rPr lang="en-US" baseline="30000" dirty="0" smtClean="0"/>
              <a:t>2</a:t>
            </a:r>
            <a:r>
              <a:rPr lang="en-US" dirty="0" smtClean="0"/>
              <a:t>+……………….N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Program to split the numbers and display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  N-3498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output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8</a:t>
            </a:r>
          </a:p>
          <a:p>
            <a:pPr marL="0" indent="0">
              <a:buNone/>
            </a:pPr>
            <a:r>
              <a:rPr lang="en-US" dirty="0" smtClean="0"/>
              <a:t> 9</a:t>
            </a:r>
          </a:p>
          <a:p>
            <a:pPr marL="0" indent="0">
              <a:buNone/>
            </a:pPr>
            <a:r>
              <a:rPr lang="en-US" dirty="0" smtClean="0"/>
              <a:t> 4</a:t>
            </a:r>
          </a:p>
          <a:p>
            <a:pPr marL="0" indent="0">
              <a:buNone/>
            </a:pPr>
            <a:r>
              <a:rPr lang="en-US" dirty="0" smtClean="0"/>
              <a:t> 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6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 modifiers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You can use modifiers to alter the meaning of the base type to fit various situations.</a:t>
            </a:r>
          </a:p>
          <a:p>
            <a:r>
              <a:rPr lang="en-IN" dirty="0" smtClean="0"/>
              <a:t>signed</a:t>
            </a:r>
          </a:p>
          <a:p>
            <a:r>
              <a:rPr lang="en-IN" dirty="0" smtClean="0"/>
              <a:t>unsigned</a:t>
            </a:r>
          </a:p>
          <a:p>
            <a:r>
              <a:rPr lang="en-IN" dirty="0" smtClean="0"/>
              <a:t>long</a:t>
            </a:r>
          </a:p>
          <a:p>
            <a:r>
              <a:rPr lang="en-IN" dirty="0" smtClean="0"/>
              <a:t>short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0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7606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to evaluate the series</a:t>
            </a:r>
          </a:p>
          <a:p>
            <a:pPr marL="0" indent="0">
              <a:buNone/>
            </a:pPr>
            <a:r>
              <a:rPr lang="en-US" dirty="0"/>
              <a:t>      1+2</a:t>
            </a:r>
            <a:r>
              <a:rPr lang="en-US" baseline="30000" dirty="0"/>
              <a:t>2</a:t>
            </a:r>
            <a:r>
              <a:rPr lang="en-US" dirty="0"/>
              <a:t>+3</a:t>
            </a:r>
            <a:r>
              <a:rPr lang="en-US" baseline="30000" dirty="0"/>
              <a:t>2</a:t>
            </a:r>
            <a:r>
              <a:rPr lang="en-US" dirty="0"/>
              <a:t>+4</a:t>
            </a:r>
            <a:r>
              <a:rPr lang="en-US" baseline="30000" dirty="0"/>
              <a:t>2</a:t>
            </a:r>
            <a:r>
              <a:rPr lang="en-US" dirty="0"/>
              <a:t>+……………….N</a:t>
            </a:r>
            <a:r>
              <a:rPr lang="en-US" baseline="30000" dirty="0"/>
              <a:t>2</a:t>
            </a:r>
          </a:p>
          <a:p>
            <a:r>
              <a:rPr lang="en-US" dirty="0"/>
              <a:t>Program to split the numbers and display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 </a:t>
            </a:r>
            <a:r>
              <a:rPr lang="en-US" dirty="0" smtClean="0"/>
              <a:t>N-3498    output  8, 9, 4, 3</a:t>
            </a:r>
            <a:endParaRPr lang="en-US" dirty="0"/>
          </a:p>
          <a:p>
            <a:r>
              <a:rPr lang="en-US" dirty="0" smtClean="0"/>
              <a:t>Program to find the sum of the digits of the given number.</a:t>
            </a:r>
          </a:p>
          <a:p>
            <a:r>
              <a:rPr lang="en-US" dirty="0" smtClean="0"/>
              <a:t>Program to accept a number and reverse the number.</a:t>
            </a:r>
          </a:p>
          <a:p>
            <a:r>
              <a:rPr lang="en-US" dirty="0" smtClean="0"/>
              <a:t>Program to accept the number from the user and check if its is a palindrome.</a:t>
            </a:r>
          </a:p>
          <a:p>
            <a:r>
              <a:rPr lang="en-US" dirty="0" smtClean="0"/>
              <a:t>Program to if a given number is prime or not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3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29600" cy="4525963"/>
          </a:xfrm>
        </p:spPr>
        <p:txBody>
          <a:bodyPr/>
          <a:lstStyle/>
          <a:p>
            <a:r>
              <a:rPr lang="en-IN" dirty="0" smtClean="0"/>
              <a:t>Draw Flowchart and write the C++ </a:t>
            </a:r>
            <a:r>
              <a:rPr lang="en-IN" dirty="0" err="1" smtClean="0"/>
              <a:t>pgm</a:t>
            </a:r>
            <a:r>
              <a:rPr lang="en-IN" dirty="0" smtClean="0"/>
              <a:t> to find the factorial of a number.</a:t>
            </a:r>
          </a:p>
        </p:txBody>
      </p:sp>
    </p:spTree>
    <p:extLst>
      <p:ext uri="{BB962C8B-B14F-4D97-AF65-F5344CB8AC3E}">
        <p14:creationId xmlns:p14="http://schemas.microsoft.com/office/powerpoint/2010/main" val="30970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loop inside a loop</a:t>
            </a:r>
          </a:p>
          <a:p>
            <a:r>
              <a:rPr lang="en-US" dirty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while( condition)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while (condition)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	statement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statement 2;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statement 3;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statement 4;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1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count=0,count1=0,n =4;</a:t>
            </a:r>
          </a:p>
          <a:p>
            <a:pPr marL="0" indent="0">
              <a:buNone/>
            </a:pPr>
            <a:r>
              <a:rPr lang="en-US" dirty="0" smtClean="0"/>
              <a:t>  while(count &lt;=n)</a:t>
            </a:r>
          </a:p>
          <a:p>
            <a:pPr marL="0" indent="0">
              <a:buNone/>
            </a:pPr>
            <a:r>
              <a:rPr lang="en-US" dirty="0" smtClean="0"/>
              <a:t>  { count1=0;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while(count1&lt;=count)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{  </a:t>
            </a:r>
            <a:r>
              <a:rPr lang="en-US" dirty="0" err="1" smtClean="0"/>
              <a:t>cout</a:t>
            </a:r>
            <a:r>
              <a:rPr lang="en-US" dirty="0" smtClean="0"/>
              <a:t>&lt;&lt;“ *”&lt;&lt;“\t”;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count1++;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}   count++; }</a:t>
            </a:r>
          </a:p>
          <a:p>
            <a:pPr marL="0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6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*   *</a:t>
            </a:r>
          </a:p>
          <a:p>
            <a:pPr marL="0" indent="0">
              <a:buNone/>
            </a:pPr>
            <a:r>
              <a:rPr lang="en-US" dirty="0" smtClean="0"/>
              <a:t>*   *    *</a:t>
            </a:r>
          </a:p>
          <a:p>
            <a:pPr marL="0" indent="0">
              <a:buNone/>
            </a:pPr>
            <a:r>
              <a:rPr lang="en-US" dirty="0" smtClean="0"/>
              <a:t>*   *    *    *</a:t>
            </a:r>
          </a:p>
          <a:p>
            <a:pPr marL="514350" indent="-514350">
              <a:buAutoNum type="arabicPlain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3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 to print the pattern till N</a:t>
            </a:r>
          </a:p>
          <a:p>
            <a:pPr marL="0" indent="0">
              <a:buNone/>
            </a:pPr>
            <a:r>
              <a:rPr lang="en-US" dirty="0" smtClean="0"/>
              <a:t>1  </a:t>
            </a:r>
          </a:p>
          <a:p>
            <a:pPr marL="514350" indent="-514350">
              <a:buAutoNum type="arabicPlain" startAt="2"/>
            </a:pPr>
            <a:r>
              <a:rPr lang="en-US" dirty="0" smtClean="0"/>
              <a:t>2  </a:t>
            </a:r>
          </a:p>
          <a:p>
            <a:pPr marL="514350" indent="-514350">
              <a:buAutoNum type="arabicPlain" startAt="2"/>
            </a:pPr>
            <a:r>
              <a:rPr lang="en-US" dirty="0" smtClean="0"/>
              <a:t>3   3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3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3096344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void main()</a:t>
            </a:r>
          </a:p>
          <a:p>
            <a:pPr marL="0" indent="0">
              <a:buNone/>
            </a:pPr>
            <a:r>
              <a:rPr lang="en-US" sz="2400" dirty="0" smtClean="0"/>
              <a:t>{ </a:t>
            </a:r>
            <a:r>
              <a:rPr lang="en-US" sz="2400" dirty="0" err="1" smtClean="0"/>
              <a:t>int</a:t>
            </a:r>
            <a:r>
              <a:rPr lang="en-US" sz="2400" dirty="0" smtClean="0"/>
              <a:t> i=1,j=1,n =4;</a:t>
            </a:r>
          </a:p>
          <a:p>
            <a:pPr marL="0" indent="0">
              <a:buNone/>
            </a:pPr>
            <a:r>
              <a:rPr lang="en-US" sz="2400" dirty="0" smtClean="0"/>
              <a:t>  while(i &lt;=n)</a:t>
            </a:r>
          </a:p>
          <a:p>
            <a:pPr marL="0" indent="0">
              <a:buNone/>
            </a:pPr>
            <a:r>
              <a:rPr lang="en-US" sz="2400" dirty="0" smtClean="0"/>
              <a:t>  { j=1;</a:t>
            </a:r>
          </a:p>
          <a:p>
            <a:pPr marL="0" indent="0">
              <a:buNone/>
            </a:pPr>
            <a:r>
              <a:rPr lang="en-US" sz="2400" dirty="0" smtClean="0"/>
              <a:t>     while(j&lt;=i)</a:t>
            </a:r>
          </a:p>
          <a:p>
            <a:pPr marL="0" indent="0">
              <a:buNone/>
            </a:pPr>
            <a:r>
              <a:rPr lang="en-US" sz="2400" dirty="0" smtClean="0"/>
              <a:t>     { 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 *”&lt;&lt;“\t”;</a:t>
            </a:r>
          </a:p>
          <a:p>
            <a:pPr marL="0" indent="0">
              <a:buNone/>
            </a:pPr>
            <a:r>
              <a:rPr lang="en-US" sz="2400" dirty="0" smtClean="0"/>
              <a:t>         j++;</a:t>
            </a:r>
          </a:p>
          <a:p>
            <a:pPr marL="0" indent="0">
              <a:buNone/>
            </a:pPr>
            <a:r>
              <a:rPr lang="en-US" sz="2400" dirty="0" smtClean="0"/>
              <a:t>      } </a:t>
            </a:r>
          </a:p>
          <a:p>
            <a:pPr marL="0" indent="0">
              <a:buNone/>
            </a:pPr>
            <a:r>
              <a:rPr lang="en-US" sz="2400" dirty="0" smtClean="0"/>
              <a:t>  i++;</a:t>
            </a:r>
          </a:p>
          <a:p>
            <a:pPr marL="0" indent="0">
              <a:buNone/>
            </a:pPr>
            <a:r>
              <a:rPr lang="en-US" sz="2400" dirty="0" err="1" smtClean="0"/>
              <a:t>cout</a:t>
            </a:r>
            <a:r>
              <a:rPr lang="en-US" sz="2400" dirty="0" smtClean="0"/>
              <a:t>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IN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260648"/>
            <a:ext cx="2952328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65533"/>
              </p:ext>
            </p:extLst>
          </p:nvPr>
        </p:nvGraphicFramePr>
        <p:xfrm>
          <a:off x="3048000" y="294536"/>
          <a:ext cx="6096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          J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J=2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J=3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419872" y="476672"/>
            <a:ext cx="0" cy="21602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51920" y="548680"/>
            <a:ext cx="296416" cy="838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4680520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void main()</a:t>
            </a:r>
          </a:p>
          <a:p>
            <a:pPr marL="0" indent="0">
              <a:buNone/>
            </a:pPr>
            <a:r>
              <a:rPr lang="en-US" b="1" dirty="0" smtClean="0"/>
              <a:t>{ </a:t>
            </a:r>
            <a:r>
              <a:rPr lang="en-US" b="1" dirty="0" err="1" smtClean="0"/>
              <a:t>int</a:t>
            </a:r>
            <a:r>
              <a:rPr lang="en-US" b="1" dirty="0" smtClean="0"/>
              <a:t> i=1,j=1,n =4;</a:t>
            </a:r>
          </a:p>
          <a:p>
            <a:pPr marL="0" indent="0">
              <a:buNone/>
            </a:pPr>
            <a:r>
              <a:rPr lang="en-US" b="1" dirty="0" smtClean="0"/>
              <a:t>  while(i &lt;=n)</a:t>
            </a:r>
          </a:p>
          <a:p>
            <a:pPr marL="0" indent="0">
              <a:buNone/>
            </a:pPr>
            <a:r>
              <a:rPr lang="en-US" b="1" dirty="0" smtClean="0"/>
              <a:t>  { j=1;</a:t>
            </a:r>
          </a:p>
          <a:p>
            <a:pPr marL="0" indent="0">
              <a:buNone/>
            </a:pPr>
            <a:r>
              <a:rPr lang="en-US" b="1" dirty="0" smtClean="0"/>
              <a:t>     while(j&lt;=i)</a:t>
            </a:r>
          </a:p>
          <a:p>
            <a:pPr marL="0" indent="0">
              <a:buNone/>
            </a:pPr>
            <a:r>
              <a:rPr lang="en-US" b="1" dirty="0" smtClean="0"/>
              <a:t>     {  </a:t>
            </a:r>
            <a:r>
              <a:rPr lang="en-US" sz="3600" b="1" dirty="0" err="1" smtClean="0">
                <a:solidFill>
                  <a:srgbClr val="FF0000"/>
                </a:solidFill>
              </a:rPr>
              <a:t>cout</a:t>
            </a:r>
            <a:r>
              <a:rPr lang="en-US" sz="3600" b="1" dirty="0" smtClean="0">
                <a:solidFill>
                  <a:srgbClr val="FF0000"/>
                </a:solidFill>
              </a:rPr>
              <a:t>&lt;&lt;i&lt;&lt;“\t”;</a:t>
            </a:r>
          </a:p>
          <a:p>
            <a:pPr marL="0" indent="0">
              <a:buNone/>
            </a:pPr>
            <a:r>
              <a:rPr lang="en-US" b="1" dirty="0" smtClean="0"/>
              <a:t>         j++; } </a:t>
            </a:r>
          </a:p>
          <a:p>
            <a:pPr marL="0" indent="0">
              <a:buNone/>
            </a:pPr>
            <a:r>
              <a:rPr lang="en-US" b="1" dirty="0" smtClean="0"/>
              <a:t>  i++;</a:t>
            </a:r>
          </a:p>
          <a:p>
            <a:pPr marL="0" indent="0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getch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IN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260648"/>
            <a:ext cx="2952328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19872" y="476672"/>
            <a:ext cx="0" cy="21602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51920" y="548680"/>
            <a:ext cx="296416" cy="838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20583"/>
              </p:ext>
            </p:extLst>
          </p:nvPr>
        </p:nvGraphicFramePr>
        <p:xfrm>
          <a:off x="5148064" y="1124744"/>
          <a:ext cx="6096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          J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J=2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J=3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9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2952328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 N = 5</a:t>
            </a:r>
          </a:p>
          <a:p>
            <a:pPr marL="0" indent="0">
              <a:buNone/>
            </a:pPr>
            <a:r>
              <a:rPr lang="en-US" b="1" dirty="0" smtClean="0"/>
              <a:t>*  *  *  *  *</a:t>
            </a:r>
          </a:p>
          <a:p>
            <a:pPr marL="0" indent="0">
              <a:buNone/>
            </a:pPr>
            <a:r>
              <a:rPr lang="en-US" b="1" dirty="0" smtClean="0"/>
              <a:t>*  *  *  *</a:t>
            </a:r>
          </a:p>
          <a:p>
            <a:pPr marL="0" indent="0">
              <a:buNone/>
            </a:pPr>
            <a:r>
              <a:rPr lang="en-US" b="1" dirty="0" smtClean="0"/>
              <a:t>*  *  *</a:t>
            </a:r>
          </a:p>
          <a:p>
            <a:pPr marL="0" indent="0">
              <a:buNone/>
            </a:pPr>
            <a:r>
              <a:rPr lang="en-US" b="1" dirty="0" smtClean="0"/>
              <a:t>*  *</a:t>
            </a:r>
          </a:p>
          <a:p>
            <a:pPr marL="0" indent="0">
              <a:buNone/>
            </a:pPr>
            <a:r>
              <a:rPr lang="en-US" b="1" dirty="0" smtClean="0"/>
              <a:t>*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260648"/>
            <a:ext cx="2952328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19872" y="476672"/>
            <a:ext cx="0" cy="21602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51920" y="548680"/>
            <a:ext cx="296416" cy="838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21495"/>
              </p:ext>
            </p:extLst>
          </p:nvPr>
        </p:nvGraphicFramePr>
        <p:xfrm>
          <a:off x="3048000" y="294536"/>
          <a:ext cx="6096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          J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J=2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J=3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3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display the </a:t>
            </a:r>
            <a:r>
              <a:rPr lang="en-US" dirty="0" smtClean="0"/>
              <a:t>pattern till 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</a:t>
            </a:r>
            <a:r>
              <a:rPr lang="en-US" dirty="0"/>
              <a:t>	1	1	1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2	2	2	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3	3	3	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3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184326"/>
              </p:ext>
            </p:extLst>
          </p:nvPr>
        </p:nvGraphicFramePr>
        <p:xfrm>
          <a:off x="251520" y="1916832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Size(byte)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Short / </a:t>
                      </a:r>
                      <a:r>
                        <a:rPr lang="en-IN" b="1" dirty="0" err="1" smtClean="0"/>
                        <a:t>int</a:t>
                      </a:r>
                      <a:r>
                        <a:rPr lang="en-IN" b="1" dirty="0" smtClean="0"/>
                        <a:t>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-32,768 to</a:t>
                      </a:r>
                      <a:r>
                        <a:rPr lang="en-IN" baseline="0" dirty="0" smtClean="0"/>
                        <a:t> 32767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 to</a:t>
                      </a:r>
                      <a:r>
                        <a:rPr lang="en-IN" baseline="0" dirty="0" smtClean="0"/>
                        <a:t> 65,535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signed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Same</a:t>
                      </a:r>
                      <a:r>
                        <a:rPr lang="en-IN" baseline="0" dirty="0" smtClean="0"/>
                        <a:t> as </a:t>
                      </a:r>
                      <a:r>
                        <a:rPr lang="en-IN" baseline="0" dirty="0" err="1" smtClean="0"/>
                        <a:t>int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-2,147,483,648 to +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 to 4,294,967,295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Signed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Same as long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/>
          <a:lstStyle/>
          <a:p>
            <a:r>
              <a:rPr lang="en-US" b="1" dirty="0" smtClean="0"/>
              <a:t>Do-while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 		</a:t>
            </a:r>
            <a:r>
              <a:rPr lang="en-US" dirty="0">
                <a:solidFill>
                  <a:srgbClr val="FF0000"/>
                </a:solidFill>
              </a:rPr>
              <a:t>	// It will enter the loop will execute </a:t>
            </a:r>
            <a:r>
              <a:rPr lang="en-US" dirty="0" smtClean="0">
                <a:solidFill>
                  <a:srgbClr val="FF0000"/>
                </a:solidFill>
              </a:rPr>
              <a:t>				the </a:t>
            </a:r>
            <a:r>
              <a:rPr lang="en-US" dirty="0">
                <a:solidFill>
                  <a:srgbClr val="FF0000"/>
                </a:solidFill>
              </a:rPr>
              <a:t>statement and then check </a:t>
            </a:r>
            <a:r>
              <a:rPr lang="en-US" dirty="0" smtClean="0">
                <a:solidFill>
                  <a:srgbClr val="FF0000"/>
                </a:solidFill>
              </a:rPr>
              <a:t>				for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statement -1;</a:t>
            </a:r>
          </a:p>
          <a:p>
            <a:pPr marL="0" indent="0">
              <a:buNone/>
            </a:pPr>
            <a:r>
              <a:rPr lang="en-US" dirty="0"/>
              <a:t>   statement -2;</a:t>
            </a:r>
          </a:p>
          <a:p>
            <a:pPr marL="0" indent="0">
              <a:buNone/>
            </a:pPr>
            <a:r>
              <a:rPr lang="en-US" dirty="0"/>
              <a:t>  statement –n;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 </a:t>
            </a:r>
            <a:r>
              <a:rPr lang="en-US" dirty="0" smtClean="0"/>
              <a:t>while(condition) </a:t>
            </a:r>
            <a:r>
              <a:rPr lang="en-US" dirty="0">
                <a:solidFill>
                  <a:srgbClr val="FF0000"/>
                </a:solidFill>
              </a:rPr>
              <a:t>// it will come out of the loop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when the condition is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561662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Program to display the numbers from 1-100 using </a:t>
            </a:r>
            <a:r>
              <a:rPr lang="en-US" dirty="0" smtClean="0"/>
              <a:t>do- while </a:t>
            </a:r>
            <a:r>
              <a:rPr lang="en-US" dirty="0"/>
              <a:t>loop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Program to display the odd numbers from 1-50 using </a:t>
            </a:r>
            <a:r>
              <a:rPr lang="en-US" dirty="0" smtClean="0"/>
              <a:t>do- while </a:t>
            </a:r>
            <a:r>
              <a:rPr lang="en-US" dirty="0"/>
              <a:t>loop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Program to display </a:t>
            </a:r>
            <a:r>
              <a:rPr lang="en-US" dirty="0" smtClean="0"/>
              <a:t>the even  </a:t>
            </a:r>
            <a:r>
              <a:rPr lang="en-US" dirty="0"/>
              <a:t>numbers from 1 to </a:t>
            </a:r>
            <a:r>
              <a:rPr lang="en-US" dirty="0" smtClean="0"/>
              <a:t>N in reverse order using do-while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Program to display a menu regarding rectangle operations and perform according to user’s response. (use do- while)</a:t>
            </a:r>
          </a:p>
          <a:p>
            <a:pPr marL="514350" indent="-514350">
              <a:buAutoNum type="arabicPeriod"/>
            </a:pPr>
            <a:r>
              <a:rPr lang="en-US" dirty="0" smtClean="0"/>
              <a:t>Area</a:t>
            </a:r>
          </a:p>
          <a:p>
            <a:pPr marL="514350" indent="-514350">
              <a:buAutoNum type="arabicPeriod"/>
            </a:pPr>
            <a:r>
              <a:rPr lang="en-US" dirty="0" smtClean="0"/>
              <a:t>Perimeter</a:t>
            </a:r>
          </a:p>
          <a:p>
            <a:pPr marL="514350" indent="-514350">
              <a:buAutoNum type="arabicPeriod"/>
            </a:pPr>
            <a:r>
              <a:rPr lang="en-US" dirty="0" smtClean="0"/>
              <a:t>Diagonal 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exit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1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b="1" dirty="0" smtClean="0"/>
              <a:t>For loop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for( initialization; condition; increment/decrement)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-----------;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-----------;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4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56166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Program to display the numbers from 1-100 using </a:t>
            </a:r>
            <a:r>
              <a:rPr lang="en-US" dirty="0" smtClean="0"/>
              <a:t>for loop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Program to display the </a:t>
            </a:r>
            <a:r>
              <a:rPr lang="en-US" dirty="0" smtClean="0"/>
              <a:t>even numbers </a:t>
            </a:r>
            <a:r>
              <a:rPr lang="en-US" dirty="0"/>
              <a:t>from </a:t>
            </a:r>
            <a:r>
              <a:rPr lang="en-US" dirty="0" smtClean="0"/>
              <a:t>1-N using for loop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Program to </a:t>
            </a:r>
            <a:r>
              <a:rPr lang="en-US" dirty="0" smtClean="0"/>
              <a:t>find the factorial of a number using for loop.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N!= 1X2X3X4…..N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7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find the average of N natural numbers.</a:t>
            </a:r>
          </a:p>
          <a:p>
            <a:r>
              <a:rPr lang="en-US" dirty="0"/>
              <a:t>Program to find the sum of even and odd numbers.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4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lang="en-US" b="1" dirty="0" smtClean="0"/>
              <a:t>Nested For loop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616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Syntax: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for( initialization; condition; increment/decrement)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for</a:t>
            </a:r>
            <a:r>
              <a:rPr lang="en-US" dirty="0"/>
              <a:t>( initialization; condition; increment/decrement)</a:t>
            </a:r>
          </a:p>
          <a:p>
            <a:pPr marL="0" indent="0">
              <a:buNone/>
            </a:pPr>
            <a:r>
              <a:rPr lang="en-US" dirty="0"/>
              <a:t> 	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-----------;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-----------;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07217"/>
              </p:ext>
            </p:extLst>
          </p:nvPr>
        </p:nvGraphicFramePr>
        <p:xfrm>
          <a:off x="3081660" y="3212976"/>
          <a:ext cx="6096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          J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J=2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J=3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228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Program to display the pattern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	1	1	1</a:t>
            </a:r>
          </a:p>
          <a:p>
            <a:pPr marL="0" indent="0">
              <a:buNone/>
            </a:pPr>
            <a:r>
              <a:rPr lang="en-US" dirty="0" smtClean="0"/>
              <a:t> 2	2	2	2</a:t>
            </a:r>
          </a:p>
          <a:p>
            <a:pPr marL="0" indent="0">
              <a:buNone/>
            </a:pPr>
            <a:r>
              <a:rPr lang="en-US" dirty="0" smtClean="0"/>
              <a:t> 3	3	3	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or(</a:t>
            </a:r>
            <a:r>
              <a:rPr lang="en-US" b="1" dirty="0" err="1" smtClean="0"/>
              <a:t>int</a:t>
            </a:r>
            <a:r>
              <a:rPr lang="en-US" b="1" dirty="0" smtClean="0"/>
              <a:t> i=1;i&lt;4;i++)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for(</a:t>
            </a:r>
            <a:r>
              <a:rPr lang="en-US" b="1" dirty="0" err="1" smtClean="0"/>
              <a:t>int</a:t>
            </a:r>
            <a:r>
              <a:rPr lang="en-US" b="1" dirty="0" smtClean="0"/>
              <a:t> j=1;j&lt;</a:t>
            </a:r>
            <a:r>
              <a:rPr lang="en-US" b="1" dirty="0"/>
              <a:t>4</a:t>
            </a:r>
            <a:r>
              <a:rPr lang="en-US" b="1" dirty="0" smtClean="0"/>
              <a:t>;j++)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&lt;&lt;i&lt;&lt;“\t”;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}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&lt;&lt;“\n”;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1341"/>
              </p:ext>
            </p:extLst>
          </p:nvPr>
        </p:nvGraphicFramePr>
        <p:xfrm>
          <a:off x="3563888" y="1916832"/>
          <a:ext cx="6096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          J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J=2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J=3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228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Program to display the pattern (Enter number of rows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1   2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1   </a:t>
            </a:r>
            <a:r>
              <a:rPr lang="en-US" dirty="0"/>
              <a:t>2</a:t>
            </a:r>
            <a:r>
              <a:rPr lang="en-US" dirty="0" smtClean="0"/>
              <a:t>   3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</a:t>
            </a:r>
            <a:r>
              <a:rPr lang="en-US" b="1" dirty="0" smtClean="0"/>
              <a:t>or(</a:t>
            </a:r>
            <a:r>
              <a:rPr lang="en-US" b="1" dirty="0" err="1" smtClean="0"/>
              <a:t>int</a:t>
            </a:r>
            <a:r>
              <a:rPr lang="en-US" b="1" dirty="0" smtClean="0"/>
              <a:t> i=1;i&lt;4;i++)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for(</a:t>
            </a:r>
            <a:r>
              <a:rPr lang="en-US" b="1" dirty="0" err="1" smtClean="0"/>
              <a:t>int</a:t>
            </a:r>
            <a:r>
              <a:rPr lang="en-US" b="1" dirty="0" smtClean="0"/>
              <a:t> j=1;j&lt;</a:t>
            </a:r>
            <a:r>
              <a:rPr lang="en-US" b="1" dirty="0"/>
              <a:t>4</a:t>
            </a:r>
            <a:r>
              <a:rPr lang="en-US" b="1" dirty="0" smtClean="0"/>
              <a:t>;j++)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smtClean="0"/>
              <a:t>&lt;&lt;j&lt;&lt;“\</a:t>
            </a:r>
            <a:r>
              <a:rPr lang="en-US" b="1" dirty="0" smtClean="0"/>
              <a:t>t”;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}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cout</a:t>
            </a:r>
            <a:r>
              <a:rPr lang="en-US" b="1" dirty="0" smtClean="0"/>
              <a:t>&lt;&lt;“\n”;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693"/>
              </p:ext>
            </p:extLst>
          </p:nvPr>
        </p:nvGraphicFramePr>
        <p:xfrm>
          <a:off x="3563888" y="1916832"/>
          <a:ext cx="6096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          J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J=2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J=3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i=2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2556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i=1;i&lt;=5; </a:t>
            </a:r>
            <a:r>
              <a:rPr lang="en-US" dirty="0" err="1"/>
              <a:t>cout</a:t>
            </a:r>
            <a:r>
              <a:rPr lang="en-US" dirty="0"/>
              <a:t>&lt;&lt;i</a:t>
            </a:r>
            <a:r>
              <a:rPr lang="en-US" dirty="0" smtClean="0"/>
              <a:t>++);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i=1;i&lt;=5;i++);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/>
              <a:t>&lt;&lt;i;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17728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  12345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92552" y="31409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 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6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40871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i=0;i&lt;3;i++)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{   for(</a:t>
            </a:r>
            <a:r>
              <a:rPr lang="en-US" dirty="0" err="1" smtClean="0"/>
              <a:t>int</a:t>
            </a:r>
            <a:r>
              <a:rPr lang="en-US" dirty="0" smtClean="0"/>
              <a:t> j=0;j&lt;3;j++)</a:t>
            </a:r>
          </a:p>
          <a:p>
            <a:pPr marL="0" indent="0">
              <a:buNone/>
            </a:pPr>
            <a:r>
              <a:rPr lang="en-US" dirty="0" smtClean="0"/>
              <a:t>	 {    </a:t>
            </a:r>
            <a:r>
              <a:rPr lang="en-US" dirty="0" err="1" smtClean="0"/>
              <a:t>cout</a:t>
            </a:r>
            <a:r>
              <a:rPr lang="en-US" dirty="0" smtClean="0"/>
              <a:t>&lt;&lt;j;  }    }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 012012012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for(</a:t>
            </a:r>
            <a:r>
              <a:rPr lang="en-US" dirty="0" err="1" smtClean="0"/>
              <a:t>int</a:t>
            </a:r>
            <a:r>
              <a:rPr lang="en-US" dirty="0" smtClean="0"/>
              <a:t> i=0;i&lt;2;i++)</a:t>
            </a:r>
          </a:p>
          <a:p>
            <a:pPr marL="0" indent="0">
              <a:buNone/>
            </a:pPr>
            <a:r>
              <a:rPr lang="en-US" dirty="0" smtClean="0"/>
              <a:t>    {  for(</a:t>
            </a:r>
            <a:r>
              <a:rPr lang="en-US" dirty="0" err="1" smtClean="0"/>
              <a:t>int</a:t>
            </a:r>
            <a:r>
              <a:rPr lang="en-US" dirty="0" smtClean="0"/>
              <a:t> j=0;j&lt;2;j++)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  <a:r>
              <a:rPr lang="en-US" dirty="0" err="1" smtClean="0"/>
              <a:t>cout</a:t>
            </a:r>
            <a:r>
              <a:rPr lang="en-US" dirty="0" smtClean="0"/>
              <a:t>&lt;&lt;i ; } }</a:t>
            </a:r>
          </a:p>
          <a:p>
            <a:pPr marL="0" indent="0">
              <a:buNone/>
            </a:pPr>
            <a:r>
              <a:rPr lang="en-US" dirty="0" smtClean="0"/>
              <a:t>Ans:0011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2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768121"/>
              </p:ext>
            </p:extLst>
          </p:nvPr>
        </p:nvGraphicFramePr>
        <p:xfrm>
          <a:off x="251520" y="1916832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Size(byte)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Char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-128 to 127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unsigned 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 to 255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signed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Same as char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Float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r>
                        <a:rPr lang="en-IN" baseline="0" dirty="0" smtClean="0"/>
                        <a:t> digits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digits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Lon</a:t>
                      </a:r>
                      <a:r>
                        <a:rPr lang="en-IN" baseline="0" dirty="0" smtClean="0"/>
                        <a:t>g 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 digits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63688" y="558924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double </a:t>
            </a:r>
            <a:r>
              <a:rPr lang="en-IN" sz="3600" b="1" dirty="0" err="1" smtClean="0"/>
              <a:t>amt</a:t>
            </a:r>
            <a:r>
              <a:rPr lang="en-IN" sz="3600" b="1" dirty="0" smtClean="0"/>
              <a:t>  = 34,678.568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9387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8. if(!3)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&lt;&lt;“Trickery \n”;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&lt;&lt;“yes”;</a:t>
            </a:r>
          </a:p>
          <a:p>
            <a:pPr marL="0" indent="0">
              <a:buNone/>
            </a:pPr>
            <a:r>
              <a:rPr lang="en-US" dirty="0" smtClean="0"/>
              <a:t>9. if(3)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&lt;&lt;“Trickery again”;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&lt;&lt;“Am I tricked”;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&lt;&lt;“\n No “;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98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 the pattern using FOR loop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15841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a) </a:t>
            </a:r>
            <a:r>
              <a:rPr lang="en-US" sz="3200" dirty="0"/>
              <a:t>*</a:t>
            </a:r>
          </a:p>
          <a:p>
            <a:r>
              <a:rPr lang="en-US" sz="3200" dirty="0" smtClean="0"/>
              <a:t>    **</a:t>
            </a:r>
            <a:endParaRPr lang="en-US" sz="3200" dirty="0"/>
          </a:p>
          <a:p>
            <a:r>
              <a:rPr lang="en-US" sz="3200" dirty="0" smtClean="0"/>
              <a:t>    ***</a:t>
            </a:r>
            <a:endParaRPr lang="en-US" sz="3200" dirty="0"/>
          </a:p>
          <a:p>
            <a:r>
              <a:rPr lang="en-US" sz="3200" dirty="0" smtClean="0"/>
              <a:t>    ****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484784"/>
            <a:ext cx="1656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b)*****</a:t>
            </a:r>
            <a:endParaRPr lang="en-US" sz="2400" b="1" dirty="0"/>
          </a:p>
          <a:p>
            <a:r>
              <a:rPr lang="en-US" sz="2400" b="1" dirty="0" smtClean="0"/>
              <a:t>    ****</a:t>
            </a:r>
            <a:endParaRPr lang="en-US" sz="2400" b="1" dirty="0"/>
          </a:p>
          <a:p>
            <a:r>
              <a:rPr lang="en-US" sz="2400" b="1" dirty="0" smtClean="0"/>
              <a:t>    ***</a:t>
            </a:r>
            <a:endParaRPr lang="en-US" sz="2400" b="1" dirty="0"/>
          </a:p>
          <a:p>
            <a:r>
              <a:rPr lang="en-US" sz="2400" b="1" dirty="0" smtClean="0"/>
              <a:t>    **</a:t>
            </a:r>
            <a:endParaRPr lang="en-US" sz="2400" b="1" dirty="0"/>
          </a:p>
          <a:p>
            <a:r>
              <a:rPr lang="en-US" sz="2400" b="1" dirty="0" smtClean="0"/>
              <a:t>    *</a:t>
            </a:r>
            <a:endParaRPr lang="en-US" sz="2400" b="1" dirty="0"/>
          </a:p>
          <a:p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1268760"/>
            <a:ext cx="24482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c)*</a:t>
            </a:r>
            <a:endParaRPr lang="en-US" sz="3200" b="1" dirty="0"/>
          </a:p>
          <a:p>
            <a:pPr algn="ctr"/>
            <a:r>
              <a:rPr lang="en-US" sz="3200" b="1" dirty="0"/>
              <a:t>***</a:t>
            </a:r>
          </a:p>
          <a:p>
            <a:pPr algn="ctr"/>
            <a:r>
              <a:rPr lang="en-US" sz="3200" b="1" dirty="0"/>
              <a:t>*****</a:t>
            </a:r>
          </a:p>
          <a:p>
            <a:pPr algn="ctr"/>
            <a:r>
              <a:rPr lang="en-US" sz="3200" b="1" dirty="0"/>
              <a:t>*******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Print the Pattern (Enter number of rows from user)</a:t>
            </a:r>
          </a:p>
          <a:p>
            <a:pPr marL="0" indent="0">
              <a:buNone/>
            </a:pPr>
            <a:r>
              <a:rPr lang="en-IN" dirty="0" smtClean="0"/>
              <a:t>2</a:t>
            </a:r>
          </a:p>
          <a:p>
            <a:pPr marL="514350" indent="-514350">
              <a:buAutoNum type="arabicPlain" startAt="4"/>
            </a:pPr>
            <a:r>
              <a:rPr lang="en-IN" dirty="0" smtClean="0"/>
              <a:t>6</a:t>
            </a:r>
          </a:p>
          <a:p>
            <a:pPr marL="0" indent="0">
              <a:buNone/>
            </a:pPr>
            <a:r>
              <a:rPr lang="en-IN" dirty="0" smtClean="0"/>
              <a:t>8    10   12….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Print the pattern 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####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074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766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to display the following pattern</a:t>
            </a:r>
          </a:p>
          <a:p>
            <a:pPr marL="0" indent="0">
              <a:buNone/>
            </a:pPr>
            <a:r>
              <a:rPr lang="en-US" b="1" dirty="0"/>
              <a:t>*****</a:t>
            </a:r>
          </a:p>
          <a:p>
            <a:pPr marL="0" indent="0">
              <a:buNone/>
            </a:pPr>
            <a:r>
              <a:rPr lang="en-US" b="1" dirty="0"/>
              <a:t>****</a:t>
            </a:r>
          </a:p>
          <a:p>
            <a:pPr marL="0" indent="0">
              <a:buNone/>
            </a:pPr>
            <a:r>
              <a:rPr lang="en-US" b="1" dirty="0"/>
              <a:t>***</a:t>
            </a:r>
          </a:p>
          <a:p>
            <a:pPr marL="0" indent="0">
              <a:buNone/>
            </a:pPr>
            <a:r>
              <a:rPr lang="en-US" b="1" dirty="0"/>
              <a:t>**</a:t>
            </a:r>
          </a:p>
          <a:p>
            <a:pPr marL="0" indent="0">
              <a:buNone/>
            </a:pPr>
            <a:r>
              <a:rPr lang="en-US" b="1" dirty="0"/>
              <a:t>*</a:t>
            </a:r>
          </a:p>
          <a:p>
            <a:r>
              <a:rPr lang="en-US" dirty="0"/>
              <a:t>Program to display the following pattern</a:t>
            </a:r>
          </a:p>
          <a:p>
            <a:pPr marL="0" indent="0" algn="ctr">
              <a:buNone/>
            </a:pPr>
            <a:r>
              <a:rPr lang="en-US" b="1" dirty="0"/>
              <a:t>*</a:t>
            </a:r>
          </a:p>
          <a:p>
            <a:pPr marL="0" indent="0" algn="ctr">
              <a:buNone/>
            </a:pPr>
            <a:r>
              <a:rPr lang="en-US" b="1" dirty="0" smtClean="0"/>
              <a:t>***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*****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*******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3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336704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to accept numbers till number 0 is entered.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Display the largest even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Largest odd number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Total number in  the list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336704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to accept 10 numbers from the user and find the number of even and odd numbers</a:t>
            </a:r>
          </a:p>
          <a:p>
            <a:r>
              <a:rPr lang="en-US" dirty="0" smtClean="0"/>
              <a:t>Program to display the following pattern till N</a:t>
            </a:r>
          </a:p>
          <a:p>
            <a:pPr marL="0" indent="0">
              <a:buNone/>
            </a:pP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***</a:t>
            </a:r>
          </a:p>
          <a:p>
            <a:pPr marL="0" indent="0">
              <a:buNone/>
            </a:pPr>
            <a:r>
              <a:rPr lang="en-US" dirty="0" smtClean="0"/>
              <a:t>####</a:t>
            </a:r>
          </a:p>
          <a:p>
            <a:pPr marL="0" indent="0">
              <a:buNone/>
            </a:pPr>
            <a:r>
              <a:rPr lang="en-US" dirty="0" smtClean="0"/>
              <a:t>*****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25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700808"/>
            <a:ext cx="8229600" cy="1143000"/>
          </a:xfrm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FF0000"/>
                </a:solidFill>
              </a:rPr>
              <a:t>CLASS TEST!!!!!!!!!!!</a:t>
            </a:r>
            <a:endParaRPr lang="en-IN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33670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Program to print the sum of the series 1</a:t>
            </a:r>
            <a:r>
              <a:rPr lang="en-US" baseline="30000" dirty="0" smtClean="0"/>
              <a:t>3</a:t>
            </a:r>
            <a:r>
              <a:rPr lang="en-US" dirty="0" smtClean="0"/>
              <a:t>+2</a:t>
            </a:r>
            <a:r>
              <a:rPr lang="en-US" baseline="30000" dirty="0" smtClean="0"/>
              <a:t>3</a:t>
            </a:r>
            <a:r>
              <a:rPr lang="en-US" dirty="0" smtClean="0"/>
              <a:t>+3</a:t>
            </a:r>
            <a:r>
              <a:rPr lang="en-US" baseline="30000" dirty="0"/>
              <a:t>3</a:t>
            </a:r>
            <a:r>
              <a:rPr lang="en-US" dirty="0" smtClean="0"/>
              <a:t>+….N</a:t>
            </a:r>
            <a:r>
              <a:rPr lang="en-US" baseline="30000" dirty="0" smtClean="0"/>
              <a:t>3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Program to print </a:t>
            </a:r>
            <a:r>
              <a:rPr lang="en-US" dirty="0" smtClean="0"/>
              <a:t>the sum of the </a:t>
            </a:r>
            <a:r>
              <a:rPr lang="en-US" dirty="0"/>
              <a:t>series </a:t>
            </a:r>
            <a:r>
              <a:rPr lang="en-US" dirty="0" smtClean="0"/>
              <a:t>2/1+3/2+4/3…….. till number N.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Program to display the number of even digits in a number.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Program to display the following pattern till N</a:t>
            </a:r>
          </a:p>
          <a:p>
            <a:pPr marL="0" indent="0">
              <a:buNone/>
            </a:pP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 smtClean="0"/>
              <a:t>##</a:t>
            </a:r>
          </a:p>
          <a:p>
            <a:pPr marL="0" indent="0">
              <a:buNone/>
            </a:pPr>
            <a:r>
              <a:rPr lang="en-US" dirty="0" smtClean="0"/>
              <a:t>***</a:t>
            </a:r>
          </a:p>
          <a:p>
            <a:pPr marL="0" indent="0">
              <a:buNone/>
            </a:pPr>
            <a:r>
              <a:rPr lang="en-US" dirty="0" smtClean="0"/>
              <a:t>####</a:t>
            </a:r>
          </a:p>
          <a:p>
            <a:pPr marL="0" indent="0">
              <a:buNone/>
            </a:pPr>
            <a:r>
              <a:rPr lang="en-US" dirty="0" smtClean="0"/>
              <a:t>*****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22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96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Variables represent named storage location, whose value can be manipulated during program run.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 : </a:t>
            </a:r>
            <a:r>
              <a:rPr lang="en-IN" dirty="0" err="1" smtClean="0"/>
              <a:t>int</a:t>
            </a:r>
            <a:r>
              <a:rPr lang="en-IN" dirty="0" smtClean="0"/>
              <a:t> i;</a:t>
            </a:r>
          </a:p>
        </p:txBody>
      </p:sp>
    </p:spTree>
    <p:extLst>
      <p:ext uri="{BB962C8B-B14F-4D97-AF65-F5344CB8AC3E}">
        <p14:creationId xmlns:p14="http://schemas.microsoft.com/office/powerpoint/2010/main" val="30267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3228</Words>
  <Application>Microsoft Office PowerPoint</Application>
  <PresentationFormat>On-screen Show (4:3)</PresentationFormat>
  <Paragraphs>825</Paragraphs>
  <Slides>89</Slides>
  <Notes>0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Introduction to c++</vt:lpstr>
      <vt:lpstr>If condition</vt:lpstr>
      <vt:lpstr>PowerPoint Presentation</vt:lpstr>
      <vt:lpstr>PowerPoint Presentation</vt:lpstr>
      <vt:lpstr>C++ Data types</vt:lpstr>
      <vt:lpstr>Data type modifiers</vt:lpstr>
      <vt:lpstr>PowerPoint Presentation</vt:lpstr>
      <vt:lpstr>PowerPoint Presentation</vt:lpstr>
      <vt:lpstr>Variables</vt:lpstr>
      <vt:lpstr>PowerPoint Presentation</vt:lpstr>
      <vt:lpstr>const  - Access modifier</vt:lpstr>
      <vt:lpstr>Formatting output</vt:lpstr>
      <vt:lpstr>PowerPoint Presentation</vt:lpstr>
      <vt:lpstr>PowerPoint Presentation</vt:lpstr>
      <vt:lpstr>Type conversion</vt:lpstr>
      <vt:lpstr>PowerPoint Presentation</vt:lpstr>
      <vt:lpstr>C++ short hands</vt:lpstr>
      <vt:lpstr>Flow of control- sequence</vt:lpstr>
      <vt:lpstr>If condition</vt:lpstr>
      <vt:lpstr>PowerPoint Presentation</vt:lpstr>
      <vt:lpstr>PowerPoint Presentation</vt:lpstr>
      <vt:lpstr>W.A.P</vt:lpstr>
      <vt:lpstr>PowerPoint Presentation</vt:lpstr>
      <vt:lpstr>PowerPoint Presentation</vt:lpstr>
      <vt:lpstr>Precedence of operators</vt:lpstr>
      <vt:lpstr>The comma operator</vt:lpstr>
      <vt:lpstr>Precedence of operators</vt:lpstr>
      <vt:lpstr>Expression</vt:lpstr>
      <vt:lpstr>PowerPoint Presentation</vt:lpstr>
      <vt:lpstr>Else- If condition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IF</vt:lpstr>
      <vt:lpstr>SWITCH Selection</vt:lpstr>
      <vt:lpstr>PowerPoint Presentation</vt:lpstr>
      <vt:lpstr>PowerPoint Presentation</vt:lpstr>
      <vt:lpstr>PowerPoint Presentation</vt:lpstr>
      <vt:lpstr>PowerPoint Presentation</vt:lpstr>
      <vt:lpstr>Nested switch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loop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Do-while</vt:lpstr>
      <vt:lpstr>PowerPoint Presentation</vt:lpstr>
      <vt:lpstr>For loop</vt:lpstr>
      <vt:lpstr>PowerPoint Presentation</vt:lpstr>
      <vt:lpstr>Use For Loop</vt:lpstr>
      <vt:lpstr>Nested 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Display the pattern using 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TEST!!!!!!!!!!!</vt:lpstr>
      <vt:lpstr>PowerPoint Presentation</vt:lpstr>
      <vt:lpstr>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Babi</dc:creator>
  <cp:lastModifiedBy>Babi</cp:lastModifiedBy>
  <cp:revision>119</cp:revision>
  <dcterms:created xsi:type="dcterms:W3CDTF">2015-04-21T17:10:07Z</dcterms:created>
  <dcterms:modified xsi:type="dcterms:W3CDTF">2018-08-29T18:36:05Z</dcterms:modified>
</cp:coreProperties>
</file>