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94" r:id="rId2"/>
    <p:sldId id="304" r:id="rId3"/>
    <p:sldId id="292" r:id="rId4"/>
    <p:sldId id="293" r:id="rId5"/>
    <p:sldId id="295" r:id="rId6"/>
    <p:sldId id="256" r:id="rId7"/>
    <p:sldId id="257" r:id="rId8"/>
    <p:sldId id="258" r:id="rId9"/>
    <p:sldId id="259" r:id="rId10"/>
    <p:sldId id="260" r:id="rId11"/>
    <p:sldId id="261" r:id="rId12"/>
    <p:sldId id="263" r:id="rId13"/>
    <p:sldId id="296" r:id="rId14"/>
    <p:sldId id="306" r:id="rId15"/>
    <p:sldId id="307" r:id="rId16"/>
    <p:sldId id="308" r:id="rId17"/>
    <p:sldId id="309" r:id="rId18"/>
    <p:sldId id="310" r:id="rId19"/>
    <p:sldId id="312" r:id="rId20"/>
    <p:sldId id="313" r:id="rId21"/>
    <p:sldId id="284" r:id="rId22"/>
    <p:sldId id="299" r:id="rId23"/>
    <p:sldId id="300" r:id="rId24"/>
    <p:sldId id="301" r:id="rId25"/>
    <p:sldId id="314" r:id="rId26"/>
    <p:sldId id="297" r:id="rId27"/>
    <p:sldId id="298" r:id="rId28"/>
    <p:sldId id="311" r:id="rId29"/>
    <p:sldId id="302" r:id="rId30"/>
    <p:sldId id="285" r:id="rId31"/>
    <p:sldId id="279" r:id="rId32"/>
    <p:sldId id="278" r:id="rId33"/>
    <p:sldId id="267" r:id="rId34"/>
    <p:sldId id="268" r:id="rId35"/>
    <p:sldId id="282" r:id="rId36"/>
    <p:sldId id="280" r:id="rId37"/>
    <p:sldId id="303" r:id="rId38"/>
    <p:sldId id="27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89E9E-62EE-41D2-B2A1-166FDC3F9973}" type="datetimeFigureOut">
              <a:rPr lang="en-IN" smtClean="0"/>
              <a:t>13-04-2019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B7C98-6A5D-45CD-AEEF-8B310E164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96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B7C98-6A5D-45CD-AEEF-8B310E1647A0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197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B7C98-6A5D-45CD-AEEF-8B310E1647A0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25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4A2540A-5701-4E9E-906F-2BCD38532751}" type="datetimeFigureOut">
              <a:rPr lang="en-IN" smtClean="0"/>
              <a:t>13-04-2019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8205EDB-E127-4CD7-822B-4731E3C4AD3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540A-5701-4E9E-906F-2BCD38532751}" type="datetimeFigureOut">
              <a:rPr lang="en-IN" smtClean="0"/>
              <a:t>13-04-2019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5EDB-E127-4CD7-822B-4731E3C4AD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540A-5701-4E9E-906F-2BCD38532751}" type="datetimeFigureOut">
              <a:rPr lang="en-IN" smtClean="0"/>
              <a:t>13-04-2019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5EDB-E127-4CD7-822B-4731E3C4AD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4A2540A-5701-4E9E-906F-2BCD38532751}" type="datetimeFigureOut">
              <a:rPr lang="en-IN" smtClean="0"/>
              <a:t>13-04-2019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8205EDB-E127-4CD7-822B-4731E3C4AD3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4A2540A-5701-4E9E-906F-2BCD38532751}" type="datetimeFigureOut">
              <a:rPr lang="en-IN" smtClean="0"/>
              <a:t>13-04-2019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8205EDB-E127-4CD7-822B-4731E3C4AD3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540A-5701-4E9E-906F-2BCD38532751}" type="datetimeFigureOut">
              <a:rPr lang="en-IN" smtClean="0"/>
              <a:t>13-04-2019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5EDB-E127-4CD7-822B-4731E3C4AD3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540A-5701-4E9E-906F-2BCD38532751}" type="datetimeFigureOut">
              <a:rPr lang="en-IN" smtClean="0"/>
              <a:t>13-04-2019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5EDB-E127-4CD7-822B-4731E3C4AD3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A2540A-5701-4E9E-906F-2BCD38532751}" type="datetimeFigureOut">
              <a:rPr lang="en-IN" smtClean="0"/>
              <a:t>13-04-2019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205EDB-E127-4CD7-822B-4731E3C4AD3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540A-5701-4E9E-906F-2BCD38532751}" type="datetimeFigureOut">
              <a:rPr lang="en-IN" smtClean="0"/>
              <a:t>13-04-2019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05EDB-E127-4CD7-822B-4731E3C4AD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4A2540A-5701-4E9E-906F-2BCD38532751}" type="datetimeFigureOut">
              <a:rPr lang="en-IN" smtClean="0"/>
              <a:t>13-04-2019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8205EDB-E127-4CD7-822B-4731E3C4AD32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4A2540A-5701-4E9E-906F-2BCD38532751}" type="datetimeFigureOut">
              <a:rPr lang="en-IN" smtClean="0"/>
              <a:t>13-04-2019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205EDB-E127-4CD7-822B-4731E3C4AD32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4A2540A-5701-4E9E-906F-2BCD38532751}" type="datetimeFigureOut">
              <a:rPr lang="en-IN" smtClean="0"/>
              <a:t>13-04-2019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8205EDB-E127-4CD7-822B-4731E3C4AD3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44" y="1268760"/>
            <a:ext cx="6172200" cy="1894362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Getting started with C++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91992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 for OR operator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97446485"/>
              </p:ext>
            </p:extLst>
          </p:nvPr>
        </p:nvGraphicFramePr>
        <p:xfrm>
          <a:off x="457200" y="1600200"/>
          <a:ext cx="7467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/>
                <a:gridCol w="2489200"/>
                <a:gridCol w="248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X</a:t>
                      </a:r>
                      <a:endParaRPr lang="en-IN" sz="3600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Y</a:t>
                      </a:r>
                      <a:endParaRPr lang="en-IN" sz="3600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X || Y </a:t>
                      </a:r>
                      <a:endParaRPr lang="en-IN" sz="3600" b="1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T</a:t>
                      </a:r>
                      <a:endParaRPr lang="en-IN" sz="3600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T</a:t>
                      </a:r>
                      <a:endParaRPr lang="en-IN" sz="3600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T</a:t>
                      </a:r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T</a:t>
                      </a:r>
                      <a:endParaRPr lang="en-IN" sz="3600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F</a:t>
                      </a:r>
                      <a:endParaRPr lang="en-IN" sz="3600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T</a:t>
                      </a:r>
                      <a:endParaRPr lang="en-IN" sz="3600" b="1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F</a:t>
                      </a:r>
                      <a:endParaRPr lang="en-IN" sz="3600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T</a:t>
                      </a:r>
                      <a:endParaRPr lang="en-IN" sz="3600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T</a:t>
                      </a:r>
                      <a:endParaRPr lang="en-IN" sz="3600" b="1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F</a:t>
                      </a:r>
                      <a:endParaRPr lang="en-IN" sz="3600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F</a:t>
                      </a:r>
                      <a:endParaRPr lang="en-IN" sz="3600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F</a:t>
                      </a:r>
                      <a:endParaRPr lang="en-IN" sz="3600" b="1" dirty="0"/>
                    </a:p>
                  </a:txBody>
                  <a:tcPr marL="82973" marR="8297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26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 for NOT operator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03013745"/>
              </p:ext>
            </p:extLst>
          </p:nvPr>
        </p:nvGraphicFramePr>
        <p:xfrm>
          <a:off x="1547664" y="1772816"/>
          <a:ext cx="54864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X</a:t>
                      </a:r>
                      <a:endParaRPr lang="en-IN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!X</a:t>
                      </a:r>
                      <a:endParaRPr lang="en-IN" sz="3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T</a:t>
                      </a:r>
                      <a:endParaRPr lang="en-IN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F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F</a:t>
                      </a:r>
                      <a:endParaRPr lang="en-IN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T</a:t>
                      </a:r>
                      <a:endParaRPr lang="en-IN" sz="36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4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What is a data type?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052736"/>
            <a:ext cx="8229600" cy="5976664"/>
          </a:xfrm>
        </p:spPr>
        <p:txBody>
          <a:bodyPr>
            <a:normAutofit/>
          </a:bodyPr>
          <a:lstStyle/>
          <a:p>
            <a:r>
              <a:rPr lang="en-IN" dirty="0" smtClean="0"/>
              <a:t>In </a:t>
            </a:r>
            <a:r>
              <a:rPr lang="en-IN" dirty="0"/>
              <a:t>computer programming, information is stored in a computer memory with different </a:t>
            </a:r>
            <a:r>
              <a:rPr lang="en-IN" b="1" dirty="0"/>
              <a:t>data types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We must know what is to be stored in a computer </a:t>
            </a:r>
            <a:r>
              <a:rPr lang="en-IN" dirty="0" smtClean="0"/>
              <a:t>memory, whether </a:t>
            </a:r>
            <a:r>
              <a:rPr lang="en-IN" dirty="0"/>
              <a:t>it is a simple number, a letter or a very large number. </a:t>
            </a:r>
            <a:endParaRPr lang="en-IN" dirty="0" smtClean="0"/>
          </a:p>
          <a:p>
            <a:r>
              <a:rPr lang="en-IN" dirty="0" smtClean="0"/>
              <a:t>As </a:t>
            </a:r>
            <a:r>
              <a:rPr lang="en-IN" dirty="0"/>
              <a:t>we also know, computer memory is organized in </a:t>
            </a:r>
            <a:r>
              <a:rPr lang="en-IN" sz="3400" b="1" dirty="0" smtClean="0"/>
              <a:t>bytes, </a:t>
            </a:r>
            <a:r>
              <a:rPr lang="en-IN" dirty="0"/>
              <a:t>and for these variables with varying information a data type is associated.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minimum amount of memory in computer memory is a byte, that can store a small amount of data and managed easily.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94899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260648"/>
            <a:ext cx="8496944" cy="6264696"/>
          </a:xfrm>
        </p:spPr>
        <p:txBody>
          <a:bodyPr>
            <a:normAutofit/>
          </a:bodyPr>
          <a:lstStyle/>
          <a:p>
            <a:r>
              <a:rPr lang="en-IN" dirty="0"/>
              <a:t>Every variable is declared with two entities, its type and its name. There are several data types available in C++. 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Eg</a:t>
            </a:r>
            <a:r>
              <a:rPr lang="en-IN" dirty="0"/>
              <a:t> : 	 </a:t>
            </a:r>
            <a:r>
              <a:rPr lang="en-IN" dirty="0" smtClean="0"/>
              <a:t>&lt;data type&gt; &lt;variable name&gt;;</a:t>
            </a:r>
          </a:p>
          <a:p>
            <a:pPr marL="0" indent="0">
              <a:buNone/>
            </a:pPr>
            <a:r>
              <a:rPr lang="en-IN" sz="3400" b="1" dirty="0" smtClean="0"/>
              <a:t>		</a:t>
            </a:r>
            <a:r>
              <a:rPr lang="en-IN" sz="3400" b="1" dirty="0" err="1" smtClean="0"/>
              <a:t>int</a:t>
            </a:r>
            <a:r>
              <a:rPr lang="en-IN" sz="3400" b="1" dirty="0" smtClean="0"/>
              <a:t> </a:t>
            </a:r>
            <a:r>
              <a:rPr lang="en-IN" sz="3400" b="1" dirty="0"/>
              <a:t>	a;</a:t>
            </a:r>
          </a:p>
          <a:p>
            <a:pPr marL="0" indent="0">
              <a:buNone/>
            </a:pPr>
            <a:r>
              <a:rPr lang="en-US" sz="3400" b="1" dirty="0"/>
              <a:t>	// </a:t>
            </a:r>
            <a:r>
              <a:rPr lang="en-US" sz="3400" b="1" dirty="0" err="1"/>
              <a:t>int</a:t>
            </a:r>
            <a:r>
              <a:rPr lang="en-US" sz="3400" b="1" dirty="0"/>
              <a:t> is the data type and a is the </a:t>
            </a:r>
            <a:r>
              <a:rPr lang="en-US" sz="3400" b="1" dirty="0" smtClean="0"/>
              <a:t>			        variable</a:t>
            </a:r>
            <a:r>
              <a:rPr lang="en-US" sz="3400" b="1" dirty="0"/>
              <a:t>;</a:t>
            </a:r>
          </a:p>
          <a:p>
            <a:pPr marL="0" indent="0">
              <a:buNone/>
            </a:pPr>
            <a:endParaRPr lang="en-IN" sz="3400" b="1" dirty="0"/>
          </a:p>
          <a:p>
            <a:r>
              <a:rPr lang="en-IN" dirty="0"/>
              <a:t>The basic built in data types or the </a:t>
            </a:r>
            <a:r>
              <a:rPr lang="en-IN" b="1" dirty="0"/>
              <a:t>fundamental data types</a:t>
            </a:r>
            <a:r>
              <a:rPr lang="en-IN" dirty="0"/>
              <a:t> are </a:t>
            </a:r>
            <a:r>
              <a:rPr lang="en-IN" b="1" dirty="0"/>
              <a:t>char</a:t>
            </a:r>
            <a:r>
              <a:rPr lang="en-IN" dirty="0"/>
              <a:t>, </a:t>
            </a:r>
            <a:r>
              <a:rPr lang="en-IN" b="1" dirty="0" err="1"/>
              <a:t>int</a:t>
            </a:r>
            <a:r>
              <a:rPr lang="en-IN" dirty="0"/>
              <a:t>, </a:t>
            </a:r>
            <a:r>
              <a:rPr lang="en-IN" b="1" dirty="0"/>
              <a:t>float</a:t>
            </a:r>
            <a:r>
              <a:rPr lang="en-IN" dirty="0"/>
              <a:t>, </a:t>
            </a:r>
            <a:r>
              <a:rPr lang="en-IN" b="1" dirty="0"/>
              <a:t>double</a:t>
            </a:r>
            <a:r>
              <a:rPr lang="en-IN" dirty="0"/>
              <a:t> </a:t>
            </a:r>
            <a:r>
              <a:rPr lang="en-IN" dirty="0" smtClean="0"/>
              <a:t>and void</a:t>
            </a:r>
          </a:p>
          <a:p>
            <a:r>
              <a:rPr lang="en-IN" dirty="0" smtClean="0"/>
              <a:t>C</a:t>
            </a:r>
            <a:r>
              <a:rPr lang="en-IN" dirty="0"/>
              <a:t>++ also allows </a:t>
            </a:r>
            <a:r>
              <a:rPr lang="en-IN" b="1" dirty="0"/>
              <a:t>user defined data types</a:t>
            </a:r>
            <a:r>
              <a:rPr lang="en-IN" dirty="0"/>
              <a:t> like class, structure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79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9"/>
          <a:stretch/>
        </p:blipFill>
        <p:spPr>
          <a:xfrm>
            <a:off x="-5292" y="-99392"/>
            <a:ext cx="9149292" cy="6957392"/>
          </a:xfrm>
        </p:spPr>
      </p:pic>
    </p:spTree>
    <p:extLst>
      <p:ext uri="{BB962C8B-B14F-4D97-AF65-F5344CB8AC3E}">
        <p14:creationId xmlns:p14="http://schemas.microsoft.com/office/powerpoint/2010/main" val="275120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9"/>
          <a:stretch/>
        </p:blipFill>
        <p:spPr>
          <a:xfrm>
            <a:off x="31932" y="0"/>
            <a:ext cx="9112068" cy="6858000"/>
          </a:xfrm>
        </p:spPr>
      </p:pic>
    </p:spTree>
    <p:extLst>
      <p:ext uri="{BB962C8B-B14F-4D97-AF65-F5344CB8AC3E}">
        <p14:creationId xmlns:p14="http://schemas.microsoft.com/office/powerpoint/2010/main" val="161303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2" b="101"/>
          <a:stretch/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56923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21913"/>
            <a:ext cx="8229600" cy="1143000"/>
          </a:xfrm>
        </p:spPr>
        <p:txBody>
          <a:bodyPr/>
          <a:lstStyle/>
          <a:p>
            <a:r>
              <a:rPr lang="en-IN" b="1" u="sng" dirty="0" err="1" smtClean="0"/>
              <a:t>cin</a:t>
            </a:r>
            <a:r>
              <a:rPr lang="en-IN" b="1" u="sng" dirty="0" smtClean="0"/>
              <a:t> &amp;&amp; </a:t>
            </a:r>
            <a:r>
              <a:rPr lang="en-IN" b="1" u="sng" dirty="0" err="1" smtClean="0"/>
              <a:t>cout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229600" cy="5472608"/>
          </a:xfrm>
        </p:spPr>
        <p:txBody>
          <a:bodyPr>
            <a:normAutofit/>
          </a:bodyPr>
          <a:lstStyle/>
          <a:p>
            <a:r>
              <a:rPr lang="en-IN" dirty="0" err="1" smtClean="0"/>
              <a:t>cin</a:t>
            </a:r>
            <a:r>
              <a:rPr lang="en-IN" dirty="0" smtClean="0"/>
              <a:t> is known as the standard input stream</a:t>
            </a:r>
          </a:p>
          <a:p>
            <a:r>
              <a:rPr lang="en-IN" dirty="0" err="1" smtClean="0"/>
              <a:t>cout</a:t>
            </a:r>
            <a:r>
              <a:rPr lang="en-IN" dirty="0" smtClean="0"/>
              <a:t> is know as the standard output stream</a:t>
            </a:r>
          </a:p>
          <a:p>
            <a:endParaRPr lang="en-IN" dirty="0"/>
          </a:p>
          <a:p>
            <a:r>
              <a:rPr lang="en-IN" dirty="0" err="1" smtClean="0"/>
              <a:t>cout</a:t>
            </a:r>
            <a:r>
              <a:rPr lang="en-IN" dirty="0" smtClean="0"/>
              <a:t>&lt;&lt;“hello world”;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will display </a:t>
            </a:r>
            <a:r>
              <a:rPr lang="en-IN" b="1" dirty="0" smtClean="0">
                <a:solidFill>
                  <a:srgbClr val="FF0000"/>
                </a:solidFill>
              </a:rPr>
              <a:t>hello world </a:t>
            </a:r>
            <a:r>
              <a:rPr lang="en-IN" dirty="0" smtClean="0"/>
              <a:t>on the screen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a;      // declare a variable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a=10;     // assign the variable value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 err="1" smtClean="0"/>
              <a:t>cout</a:t>
            </a:r>
            <a:r>
              <a:rPr lang="en-IN" dirty="0" smtClean="0"/>
              <a:t>&lt;&lt;a; // will display the value of</a:t>
            </a:r>
            <a:r>
              <a:rPr lang="en-IN" dirty="0" smtClean="0">
                <a:solidFill>
                  <a:srgbClr val="FF0000"/>
                </a:solidFill>
              </a:rPr>
              <a:t> a </a:t>
            </a:r>
            <a:r>
              <a:rPr lang="en-IN" dirty="0" smtClean="0"/>
              <a:t>on the screen</a:t>
            </a:r>
          </a:p>
          <a:p>
            <a:r>
              <a:rPr lang="en-IN" dirty="0" err="1" smtClean="0"/>
              <a:t>cout</a:t>
            </a:r>
            <a:r>
              <a:rPr lang="en-IN" dirty="0" smtClean="0"/>
              <a:t>&lt;&lt;“a=“&lt;&lt;a;  </a:t>
            </a:r>
          </a:p>
          <a:p>
            <a:pPr marL="0" indent="0">
              <a:buNone/>
            </a:pPr>
            <a:r>
              <a:rPr lang="en-IN" dirty="0" smtClean="0"/>
              <a:t>   //will display </a:t>
            </a:r>
            <a:r>
              <a:rPr lang="en-IN" dirty="0" smtClean="0">
                <a:solidFill>
                  <a:srgbClr val="FF0000"/>
                </a:solidFill>
              </a:rPr>
              <a:t>a=10</a:t>
            </a:r>
            <a:r>
              <a:rPr lang="en-IN" dirty="0" smtClean="0"/>
              <a:t> on the screen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75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8864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C++ Program starts with header file</a:t>
            </a:r>
          </a:p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iostream.h</a:t>
            </a:r>
            <a:r>
              <a:rPr lang="en-IN" dirty="0" smtClean="0"/>
              <a:t>&gt;             header file</a:t>
            </a:r>
          </a:p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conio.h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void main()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 err="1" smtClean="0"/>
              <a:t>cout</a:t>
            </a:r>
            <a:r>
              <a:rPr lang="en-IN" dirty="0" smtClean="0"/>
              <a:t>&lt;&lt;“Hello world”;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 err="1" smtClean="0"/>
              <a:t>getch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  <a:r>
              <a:rPr lang="en-IN" dirty="0" smtClean="0"/>
              <a:t>   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067944" y="1124744"/>
            <a:ext cx="72008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9552" y="5229200"/>
            <a:ext cx="33123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OUTPUT :</a:t>
            </a:r>
          </a:p>
          <a:p>
            <a:r>
              <a:rPr lang="en-IN" sz="3200" dirty="0" smtClean="0"/>
              <a:t>Hello world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9805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908720"/>
          </a:xfrm>
        </p:spPr>
        <p:txBody>
          <a:bodyPr/>
          <a:lstStyle/>
          <a:p>
            <a:r>
              <a:rPr lang="en-US" dirty="0" smtClean="0"/>
              <a:t>Output operator </a:t>
            </a:r>
            <a:r>
              <a:rPr lang="en-US" b="1" dirty="0">
                <a:solidFill>
                  <a:srgbClr val="7030A0"/>
                </a:solidFill>
              </a:rPr>
              <a:t>&lt;&lt;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99238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Syntax:</a:t>
            </a:r>
          </a:p>
          <a:p>
            <a:pPr marL="0" indent="0">
              <a:buNone/>
            </a:pPr>
            <a:r>
              <a:rPr lang="en-US" dirty="0" err="1">
                <a:sym typeface="Wingdings" pitchFamily="2" charset="2"/>
              </a:rPr>
              <a:t>c</a:t>
            </a:r>
            <a:r>
              <a:rPr lang="en-US" dirty="0" err="1" smtClean="0">
                <a:sym typeface="Wingdings" pitchFamily="2" charset="2"/>
              </a:rPr>
              <a:t>out</a:t>
            </a:r>
            <a:r>
              <a:rPr lang="en-US" dirty="0" smtClean="0">
                <a:sym typeface="Wingdings" pitchFamily="2" charset="2"/>
              </a:rPr>
              <a:t>&lt;&lt;“ Hello “;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Input operator   </a:t>
            </a:r>
            <a:r>
              <a:rPr lang="en-US" sz="4000" b="1" dirty="0" smtClean="0">
                <a:solidFill>
                  <a:srgbClr val="7030A0"/>
                </a:solidFill>
              </a:rPr>
              <a:t>&gt;&gt;</a:t>
            </a:r>
          </a:p>
          <a:p>
            <a:pPr marL="0" indent="0">
              <a:buNone/>
            </a:pPr>
            <a:r>
              <a:rPr lang="en-US" dirty="0"/>
              <a:t>Syntax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cin</a:t>
            </a:r>
            <a:r>
              <a:rPr lang="en-US" dirty="0" smtClean="0"/>
              <a:t>&gt;&gt; </a:t>
            </a:r>
            <a:r>
              <a:rPr lang="en-US" dirty="0" err="1" smtClean="0"/>
              <a:t>var</a:t>
            </a:r>
            <a:r>
              <a:rPr lang="en-US" dirty="0" smtClean="0"/>
              <a:t>;</a:t>
            </a:r>
            <a:endParaRPr lang="en-IN" dirty="0"/>
          </a:p>
        </p:txBody>
      </p:sp>
      <p:grpSp>
        <p:nvGrpSpPr>
          <p:cNvPr id="9" name="Group 8"/>
          <p:cNvGrpSpPr/>
          <p:nvPr/>
        </p:nvGrpSpPr>
        <p:grpSpPr>
          <a:xfrm>
            <a:off x="3491880" y="1412776"/>
            <a:ext cx="3702318" cy="646331"/>
            <a:chOff x="3419872" y="3255367"/>
            <a:chExt cx="3702318" cy="646331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19872" y="3717032"/>
              <a:ext cx="1728192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177974" y="3255367"/>
              <a:ext cx="1944216" cy="646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Prints the text on the screen</a:t>
              </a:r>
              <a:endParaRPr lang="en-IN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35896" y="4077072"/>
            <a:ext cx="3691733" cy="646331"/>
            <a:chOff x="3419872" y="3490725"/>
            <a:chExt cx="3691733" cy="646331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3419872" y="3717032"/>
              <a:ext cx="1728192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67389" y="3490725"/>
              <a:ext cx="1944216" cy="646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Accepts an input from the user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97993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980728"/>
            <a:ext cx="8229600" cy="4525963"/>
          </a:xfrm>
        </p:spPr>
        <p:txBody>
          <a:bodyPr/>
          <a:lstStyle/>
          <a:p>
            <a:r>
              <a:rPr lang="en-IN" dirty="0"/>
              <a:t>What is a Program?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What do you mean by High Level Language and a Low level Language?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What is the main difference between a compiler and an interpreter?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63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417" y="1"/>
            <a:ext cx="9147156" cy="429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Accept the age from the user and display 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age;         </a:t>
            </a:r>
            <a:r>
              <a:rPr lang="en-US" dirty="0" smtClean="0">
                <a:solidFill>
                  <a:srgbClr val="FF0000"/>
                </a:solidFill>
              </a:rPr>
              <a:t>// variable age is declared as integer type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&lt;&lt;“Enter your age”;     </a:t>
            </a:r>
            <a:r>
              <a:rPr lang="en-US" dirty="0" smtClean="0">
                <a:solidFill>
                  <a:srgbClr val="FF0000"/>
                </a:solidFill>
              </a:rPr>
              <a:t>// This </a:t>
            </a:r>
            <a:r>
              <a:rPr lang="en-US" dirty="0" err="1" smtClean="0">
                <a:solidFill>
                  <a:srgbClr val="FF0000"/>
                </a:solidFill>
              </a:rPr>
              <a:t>stmt</a:t>
            </a:r>
            <a:r>
              <a:rPr lang="en-US" dirty="0" smtClean="0">
                <a:solidFill>
                  <a:srgbClr val="FF0000"/>
                </a:solidFill>
              </a:rPr>
              <a:t> is displayed on the monitor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in</a:t>
            </a:r>
            <a:r>
              <a:rPr lang="en-US" dirty="0" smtClean="0"/>
              <a:t>&gt;&gt;age;        </a:t>
            </a:r>
            <a:r>
              <a:rPr lang="en-US" dirty="0">
                <a:solidFill>
                  <a:srgbClr val="FF0000"/>
                </a:solidFill>
              </a:rPr>
              <a:t>// value of age is inputted from the user</a:t>
            </a: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&lt;&lt;“The age of the person is :”&lt;&lt;age;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  // the age of the person is displayed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19" y="4725144"/>
            <a:ext cx="7992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Output of the program is</a:t>
            </a:r>
          </a:p>
          <a:p>
            <a:endParaRPr 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1520" y="537321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Enter your age </a:t>
            </a:r>
            <a:endParaRPr lang="en-IN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920578" y="5410387"/>
            <a:ext cx="49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56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339752" y="540704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age of the person is:56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6049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-243408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Variable declaration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764704"/>
            <a:ext cx="8229600" cy="5328592"/>
          </a:xfrm>
        </p:spPr>
        <p:txBody>
          <a:bodyPr>
            <a:normAutofit/>
          </a:bodyPr>
          <a:lstStyle/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smtClean="0"/>
              <a:t>   &lt;data type&gt; &lt;var1&gt;,&lt;var2&gt;………..;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a,b,c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float sum, </a:t>
            </a:r>
            <a:r>
              <a:rPr lang="en-US" dirty="0" err="1" smtClean="0"/>
              <a:t>avg</a:t>
            </a:r>
            <a:r>
              <a:rPr lang="en-US" dirty="0" smtClean="0"/>
              <a:t>;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n-US" sz="4400" u="sng" dirty="0">
                <a:latin typeface="+mj-lt"/>
                <a:ea typeface="+mj-ea"/>
                <a:cs typeface="+mj-cs"/>
              </a:rPr>
              <a:t>Variable initialization </a:t>
            </a:r>
            <a:endParaRPr lang="en-US" sz="4400" u="sng" dirty="0" smtClean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 data type </a:t>
            </a:r>
            <a:r>
              <a:rPr lang="en-US" dirty="0" err="1"/>
              <a:t>var</a:t>
            </a:r>
            <a:r>
              <a:rPr lang="en-US" dirty="0"/>
              <a:t>=value;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 a=5;</a:t>
            </a:r>
          </a:p>
          <a:p>
            <a:pPr marL="0" indent="0">
              <a:buNone/>
            </a:pPr>
            <a:r>
              <a:rPr lang="en-US" dirty="0"/>
              <a:t>       float </a:t>
            </a:r>
            <a:r>
              <a:rPr lang="en-US" dirty="0" err="1"/>
              <a:t>sal</a:t>
            </a:r>
            <a:r>
              <a:rPr lang="en-US" dirty="0"/>
              <a:t>=250.50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197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2588"/>
            <a:ext cx="8229600" cy="767292"/>
          </a:xfrm>
        </p:spPr>
        <p:txBody>
          <a:bodyPr/>
          <a:lstStyle/>
          <a:p>
            <a:r>
              <a:rPr lang="en-US" b="1" u="sng" dirty="0" smtClean="0"/>
              <a:t>What is a variable?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764704"/>
            <a:ext cx="6192688" cy="5429200"/>
          </a:xfrm>
        </p:spPr>
        <p:txBody>
          <a:bodyPr>
            <a:normAutofit/>
          </a:bodyPr>
          <a:lstStyle/>
          <a:p>
            <a:r>
              <a:rPr lang="en-IN" dirty="0" smtClean="0"/>
              <a:t>A variable </a:t>
            </a:r>
            <a:r>
              <a:rPr lang="en-IN" dirty="0"/>
              <a:t>is a value that can change, depending on conditions or on information passed to the program. </a:t>
            </a:r>
            <a:endParaRPr lang="en-IN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 : 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a=5;</a:t>
            </a:r>
          </a:p>
          <a:p>
            <a:r>
              <a:rPr lang="en-US" dirty="0" smtClean="0"/>
              <a:t>a=a+10;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&lt;&lt;“a=“&lt;&lt;a;</a:t>
            </a:r>
          </a:p>
          <a:p>
            <a:r>
              <a:rPr lang="en-US" dirty="0" smtClean="0"/>
              <a:t>a=a*10;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&lt;&lt;“\n A=“&lt;&lt;a;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660232" y="2132856"/>
            <a:ext cx="1872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OUTPUT</a:t>
            </a:r>
          </a:p>
          <a:p>
            <a:r>
              <a:rPr lang="en-US" sz="2800" b="1" dirty="0" smtClean="0"/>
              <a:t>a=15</a:t>
            </a:r>
          </a:p>
          <a:p>
            <a:r>
              <a:rPr lang="en-US" sz="2800" b="1" dirty="0" smtClean="0"/>
              <a:t>A=150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54055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229600" cy="1143000"/>
          </a:xfrm>
        </p:spPr>
        <p:txBody>
          <a:bodyPr/>
          <a:lstStyle/>
          <a:p>
            <a:r>
              <a:rPr lang="en-US" b="1" dirty="0" smtClean="0"/>
              <a:t>Variables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052736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Rules for variable names:</a:t>
            </a:r>
          </a:p>
          <a:p>
            <a:r>
              <a:rPr lang="en-US" dirty="0" smtClean="0"/>
              <a:t>Variable name should always start with an alphabet.</a:t>
            </a:r>
          </a:p>
          <a:p>
            <a:r>
              <a:rPr lang="en-US" dirty="0" smtClean="0"/>
              <a:t>Special symbols (like $,%,-) are not permitted except underscore( _ ).</a:t>
            </a:r>
          </a:p>
          <a:p>
            <a:r>
              <a:rPr lang="en-US" dirty="0" smtClean="0"/>
              <a:t>Digits are permitted.</a:t>
            </a:r>
          </a:p>
          <a:p>
            <a:r>
              <a:rPr lang="en-US" dirty="0" smtClean="0"/>
              <a:t>Blank space is not permitted.</a:t>
            </a:r>
          </a:p>
          <a:p>
            <a:r>
              <a:rPr lang="en-US" dirty="0" smtClean="0"/>
              <a:t>Keywords are not permitted, but we can use the keywords along with alphabets or digits.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292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Egs</a:t>
            </a:r>
            <a:r>
              <a:rPr lang="en-US" dirty="0" smtClean="0"/>
              <a:t> of variable assignments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Sum=5;</a:t>
            </a:r>
          </a:p>
          <a:p>
            <a:r>
              <a:rPr lang="en-US" dirty="0" smtClean="0"/>
              <a:t>Total sum=10 ;  </a:t>
            </a:r>
          </a:p>
          <a:p>
            <a:r>
              <a:rPr lang="en-US" dirty="0" smtClean="0"/>
              <a:t>Total-sum=10;</a:t>
            </a:r>
          </a:p>
          <a:p>
            <a:r>
              <a:rPr lang="en-US" dirty="0" err="1" smtClean="0"/>
              <a:t>Total_sum</a:t>
            </a:r>
            <a:r>
              <a:rPr lang="en-US" dirty="0" smtClean="0"/>
              <a:t>=10;</a:t>
            </a:r>
          </a:p>
          <a:p>
            <a:r>
              <a:rPr lang="en-US" dirty="0" smtClean="0"/>
              <a:t>Sum123=100;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Term=2400;</a:t>
            </a:r>
          </a:p>
          <a:p>
            <a:r>
              <a:rPr lang="en-US" dirty="0" err="1" smtClean="0"/>
              <a:t>First_Term</a:t>
            </a:r>
            <a:r>
              <a:rPr lang="en-US" dirty="0" smtClean="0"/>
              <a:t>=2400;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901689" y="162880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//valid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901689" y="2329113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//Invalid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904246" y="2755458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//Invalid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918101" y="3356992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//valid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070501" y="3971057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//valid</a:t>
            </a:r>
            <a:endParaRPr lang="en-IN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870710" y="4581128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//Invalid</a:t>
            </a:r>
            <a:endParaRPr lang="en-IN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918101" y="522920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//valid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6923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en-US" dirty="0" smtClean="0"/>
              <a:t>Syntax in C++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124744"/>
            <a:ext cx="8496944" cy="5184576"/>
          </a:xfrm>
        </p:spPr>
        <p:txBody>
          <a:bodyPr>
            <a:normAutofit/>
          </a:bodyPr>
          <a:lstStyle/>
          <a:p>
            <a:r>
              <a:rPr lang="en-US" dirty="0" smtClean="0"/>
              <a:t>Each and every statement in </a:t>
            </a:r>
            <a:r>
              <a:rPr lang="en-US" dirty="0" err="1" smtClean="0"/>
              <a:t>c++</a:t>
            </a:r>
            <a:r>
              <a:rPr lang="en-US" dirty="0" smtClean="0"/>
              <a:t> ends with a semicolon.</a:t>
            </a:r>
          </a:p>
          <a:p>
            <a:pPr marL="0" indent="0">
              <a:buNone/>
            </a:pPr>
            <a:r>
              <a:rPr lang="en-US" dirty="0" smtClean="0"/>
              <a:t>A=5; 			 // valid</a:t>
            </a:r>
          </a:p>
          <a:p>
            <a:pPr marL="0" indent="0">
              <a:buNone/>
            </a:pPr>
            <a:r>
              <a:rPr lang="en-US" dirty="0" smtClean="0"/>
              <a:t>A=x+4</a:t>
            </a:r>
            <a:r>
              <a:rPr lang="en-US" dirty="0"/>
              <a:t>;		 // valid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5=A</a:t>
            </a:r>
            <a:r>
              <a:rPr lang="en-US" dirty="0"/>
              <a:t>;			 // </a:t>
            </a:r>
            <a:r>
              <a:rPr lang="en-US" dirty="0" smtClean="0"/>
              <a:t>Invalid</a:t>
            </a:r>
          </a:p>
          <a:p>
            <a:pPr marL="0" indent="0">
              <a:buNone/>
            </a:pPr>
            <a:r>
              <a:rPr lang="en-US" dirty="0" smtClean="0"/>
              <a:t>X+3=A</a:t>
            </a:r>
            <a:r>
              <a:rPr lang="en-US" dirty="0"/>
              <a:t>;		 // Invalid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value from the right side goes to the left side.</a:t>
            </a:r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 err="1" smtClean="0"/>
              <a:t>c++</a:t>
            </a:r>
            <a:r>
              <a:rPr lang="en-US" dirty="0" smtClean="0"/>
              <a:t> all the expressions and constants will come on the right side of assignment operator.</a:t>
            </a:r>
          </a:p>
        </p:txBody>
      </p:sp>
    </p:spTree>
    <p:extLst>
      <p:ext uri="{BB962C8B-B14F-4D97-AF65-F5344CB8AC3E}">
        <p14:creationId xmlns:p14="http://schemas.microsoft.com/office/powerpoint/2010/main" val="87138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96703829"/>
              </p:ext>
            </p:extLst>
          </p:nvPr>
        </p:nvGraphicFramePr>
        <p:xfrm>
          <a:off x="611560" y="260648"/>
          <a:ext cx="7488832" cy="5904654"/>
        </p:xfrm>
        <a:graphic>
          <a:graphicData uri="http://schemas.openxmlformats.org/drawingml/2006/table">
            <a:tbl>
              <a:tblPr/>
              <a:tblGrid>
                <a:gridCol w="1872208"/>
                <a:gridCol w="1872208"/>
                <a:gridCol w="1872208"/>
                <a:gridCol w="1872208"/>
              </a:tblGrid>
              <a:tr h="263417">
                <a:tc gridSpan="4"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Data types in C++</a:t>
                      </a:r>
                    </a:p>
                  </a:txBody>
                  <a:tcPr marL="6556" marR="6556" marT="6556" marB="6556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09730">
                <a:tc>
                  <a:txBody>
                    <a:bodyPr/>
                    <a:lstStyle/>
                    <a:p>
                      <a:pPr algn="l"/>
                      <a:r>
                        <a:rPr lang="en-IN" sz="1200" b="1">
                          <a:solidFill>
                            <a:srgbClr val="800080"/>
                          </a:solidFill>
                          <a:effectLst/>
                          <a:latin typeface="helvetica"/>
                        </a:rPr>
                        <a:t>Data Type</a:t>
                      </a:r>
                      <a:endParaRPr lang="en-IN" sz="1200" b="1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>
                          <a:solidFill>
                            <a:srgbClr val="800080"/>
                          </a:solidFill>
                          <a:effectLst/>
                          <a:latin typeface="helvetica"/>
                        </a:rPr>
                        <a:t>Memory (ByteS)</a:t>
                      </a:r>
                      <a:endParaRPr lang="en-IN" sz="1200" b="1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>
                          <a:solidFill>
                            <a:srgbClr val="800080"/>
                          </a:solidFill>
                          <a:effectLst/>
                          <a:latin typeface="helvetica"/>
                        </a:rPr>
                        <a:t>Minimum Value</a:t>
                      </a:r>
                      <a:endParaRPr lang="en-IN" sz="1200" b="1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>
                          <a:solidFill>
                            <a:srgbClr val="800080"/>
                          </a:solidFill>
                          <a:effectLst/>
                          <a:latin typeface="helvetica"/>
                        </a:rPr>
                        <a:t>Maximum Value</a:t>
                      </a:r>
                      <a:endParaRPr lang="en-IN" sz="1200" b="1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</a:tr>
              <a:tr h="509730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Bool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1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effectLst/>
                          <a:latin typeface="helvetica"/>
                        </a:rPr>
                        <a:t>Logical Value T/F</a:t>
                      </a:r>
                      <a:endParaRPr lang="en-IN" sz="1200" dirty="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Logical Value T/F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63417">
                <a:tc>
                  <a:txBody>
                    <a:bodyPr/>
                    <a:lstStyle/>
                    <a:p>
                      <a:pPr algn="l"/>
                      <a:r>
                        <a:rPr lang="en-IN" sz="1200" dirty="0" smtClean="0">
                          <a:effectLst/>
                          <a:latin typeface="helvetica"/>
                        </a:rPr>
                        <a:t>Char / signed char</a:t>
                      </a:r>
                      <a:endParaRPr lang="en-IN" sz="1200" dirty="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1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effectLst/>
                          <a:latin typeface="helvetica"/>
                        </a:rPr>
                        <a:t>-128</a:t>
                      </a:r>
                      <a:endParaRPr lang="en-IN" sz="1200" dirty="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127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09730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Unsigned Char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1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0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255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63417"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effectLst/>
                          <a:latin typeface="helvetica"/>
                        </a:rPr>
                        <a:t>Short</a:t>
                      </a:r>
                      <a:endParaRPr lang="en-IN" sz="1200" dirty="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2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-32768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32767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09730"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effectLst/>
                          <a:latin typeface="helvetica"/>
                        </a:rPr>
                        <a:t>Unsigned Short</a:t>
                      </a:r>
                      <a:endParaRPr lang="en-IN" sz="1200" dirty="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2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effectLst/>
                          <a:latin typeface="helvetica"/>
                        </a:rPr>
                        <a:t>0</a:t>
                      </a:r>
                      <a:endParaRPr lang="en-IN" sz="1200" dirty="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65535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63417">
                <a:tc>
                  <a:txBody>
                    <a:bodyPr/>
                    <a:lstStyle/>
                    <a:p>
                      <a:pPr algn="l"/>
                      <a:r>
                        <a:rPr lang="en-IN" sz="1200" dirty="0" err="1">
                          <a:effectLst/>
                          <a:latin typeface="helvetica"/>
                        </a:rPr>
                        <a:t>int</a:t>
                      </a:r>
                      <a:endParaRPr lang="en-IN" sz="1200" dirty="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2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effectLst/>
                          <a:latin typeface="helvetica"/>
                        </a:rPr>
                        <a:t>-32768</a:t>
                      </a:r>
                      <a:endParaRPr lang="en-IN" sz="1200" dirty="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32767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09730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unsigned int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2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0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65535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756042"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effectLst/>
                          <a:latin typeface="helvetica"/>
                        </a:rPr>
                        <a:t>Long</a:t>
                      </a:r>
                      <a:endParaRPr lang="en-IN" sz="1200" dirty="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4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-2147483648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2147483647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09730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unsigned long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4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0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4294967295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263417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float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4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10</a:t>
                      </a:r>
                      <a:r>
                        <a:rPr lang="en-IN" sz="1200" baseline="30000">
                          <a:effectLst/>
                          <a:latin typeface="helvetica"/>
                        </a:rPr>
                        <a:t>-38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10</a:t>
                      </a:r>
                      <a:r>
                        <a:rPr lang="en-IN" sz="1200" baseline="30000">
                          <a:effectLst/>
                          <a:latin typeface="helvetica"/>
                        </a:rPr>
                        <a:t>38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63417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double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8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10</a:t>
                      </a:r>
                      <a:r>
                        <a:rPr lang="en-IN" sz="1200" baseline="30000">
                          <a:effectLst/>
                          <a:latin typeface="helvetica"/>
                        </a:rPr>
                        <a:t>-308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10</a:t>
                      </a:r>
                      <a:r>
                        <a:rPr lang="en-IN" sz="1200" baseline="30000">
                          <a:effectLst/>
                          <a:latin typeface="helvetica"/>
                        </a:rPr>
                        <a:t>308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509730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long double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helvetica"/>
                        </a:rPr>
                        <a:t>10</a:t>
                      </a:r>
                      <a:endParaRPr lang="en-IN" sz="120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effectLst/>
                          <a:latin typeface="helvetica"/>
                        </a:rPr>
                        <a:t>10-4932</a:t>
                      </a:r>
                      <a:endParaRPr lang="en-IN" sz="1200" dirty="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effectLst/>
                          <a:latin typeface="helvetica"/>
                        </a:rPr>
                        <a:t>10</a:t>
                      </a:r>
                      <a:r>
                        <a:rPr lang="en-IN" sz="1200" baseline="30000" dirty="0">
                          <a:effectLst/>
                          <a:latin typeface="helvetica"/>
                        </a:rPr>
                        <a:t>4932</a:t>
                      </a:r>
                      <a:endParaRPr lang="en-IN" sz="1200" dirty="0">
                        <a:effectLst/>
                      </a:endParaRPr>
                    </a:p>
                  </a:txBody>
                  <a:tcPr marL="6556" marR="6556" marT="6556" marB="6556" anchor="ctr">
                    <a:lnL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36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 modifiers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signed</a:t>
            </a:r>
          </a:p>
          <a:p>
            <a:r>
              <a:rPr lang="en-US" dirty="0" smtClean="0"/>
              <a:t>unsigned</a:t>
            </a:r>
          </a:p>
          <a:p>
            <a:r>
              <a:rPr lang="en-US" dirty="0" smtClean="0"/>
              <a:t>long </a:t>
            </a:r>
          </a:p>
          <a:p>
            <a:r>
              <a:rPr lang="en-US" dirty="0" smtClean="0"/>
              <a:t>short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40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260648"/>
            <a:ext cx="8229600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err="1" smtClean="0"/>
              <a:t>Pgm</a:t>
            </a:r>
            <a:r>
              <a:rPr lang="en-IN" dirty="0" smtClean="0"/>
              <a:t> 2</a:t>
            </a:r>
          </a:p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iostream.h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#include&lt;</a:t>
            </a:r>
            <a:r>
              <a:rPr lang="en-IN" dirty="0" err="1" smtClean="0"/>
              <a:t>conio.h</a:t>
            </a:r>
            <a:r>
              <a:rPr lang="en-IN" dirty="0" smtClean="0"/>
              <a:t>&gt;</a:t>
            </a:r>
          </a:p>
          <a:p>
            <a:pPr marL="0" indent="0">
              <a:buNone/>
            </a:pPr>
            <a:r>
              <a:rPr lang="en-IN" dirty="0" smtClean="0"/>
              <a:t>void main()</a:t>
            </a:r>
          </a:p>
          <a:p>
            <a:pPr marL="0" indent="0">
              <a:buNone/>
            </a:pPr>
            <a:r>
              <a:rPr lang="en-IN" dirty="0" smtClean="0"/>
              <a:t>{ </a:t>
            </a:r>
            <a:r>
              <a:rPr lang="en-IN" dirty="0" err="1" smtClean="0"/>
              <a:t>clrscr</a:t>
            </a:r>
            <a:r>
              <a:rPr lang="en-IN" dirty="0" smtClean="0"/>
              <a:t>();   // clears the screen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 a;</a:t>
            </a:r>
          </a:p>
          <a:p>
            <a:pPr marL="0" indent="0"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&lt;&lt;“Enter a number :”;</a:t>
            </a:r>
          </a:p>
          <a:p>
            <a:pPr marL="0" indent="0">
              <a:buNone/>
            </a:pPr>
            <a:r>
              <a:rPr lang="en-IN" dirty="0" err="1" smtClean="0"/>
              <a:t>cin</a:t>
            </a:r>
            <a:r>
              <a:rPr lang="en-IN" dirty="0" smtClean="0"/>
              <a:t>&gt;&gt;a;</a:t>
            </a:r>
          </a:p>
          <a:p>
            <a:pPr marL="0" indent="0">
              <a:buNone/>
            </a:pPr>
            <a:r>
              <a:rPr lang="en-IN" dirty="0" err="1" smtClean="0"/>
              <a:t>cout</a:t>
            </a:r>
            <a:r>
              <a:rPr lang="en-IN" dirty="0" smtClean="0"/>
              <a:t>&lt;&lt;“The number is :”&lt;&lt;a;</a:t>
            </a:r>
          </a:p>
          <a:p>
            <a:pPr marL="0" indent="0">
              <a:buNone/>
            </a:pPr>
            <a:r>
              <a:rPr lang="en-IN" dirty="0" err="1" smtClean="0"/>
              <a:t>getch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5589240"/>
            <a:ext cx="8568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OUTPUT</a:t>
            </a:r>
          </a:p>
          <a:p>
            <a:r>
              <a:rPr lang="en-IN" sz="3200" dirty="0" smtClean="0"/>
              <a:t>Enter a number : 10 The number is:10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6811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</a:p>
          <a:p>
            <a:r>
              <a:rPr lang="en-US" dirty="0" smtClean="0"/>
              <a:t>Dynamic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2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178"/>
            <a:ext cx="8229600" cy="1143000"/>
          </a:xfrm>
        </p:spPr>
        <p:txBody>
          <a:bodyPr/>
          <a:lstStyle/>
          <a:p>
            <a:r>
              <a:rPr lang="en-US" i="1" u="sng" dirty="0" smtClean="0"/>
              <a:t>Tokens(Lexical Unit)</a:t>
            </a:r>
            <a:endParaRPr lang="en-IN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052736"/>
            <a:ext cx="82296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Tokens</a:t>
            </a:r>
            <a:r>
              <a:rPr lang="en-US" dirty="0" smtClean="0"/>
              <a:t> are the smallest individual unit in a program. C++ has the following tokens: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Keywords :- </a:t>
            </a:r>
            <a:r>
              <a:rPr lang="en-US" dirty="0" smtClean="0"/>
              <a:t>are the words that convey a special meaning to the language compiler.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 err="1" smtClean="0"/>
              <a:t>eg</a:t>
            </a:r>
            <a:r>
              <a:rPr lang="en-US" b="1" dirty="0" smtClean="0"/>
              <a:t>: </a:t>
            </a:r>
            <a:r>
              <a:rPr lang="en-US" b="1" dirty="0" err="1" smtClean="0"/>
              <a:t>int</a:t>
            </a:r>
            <a:r>
              <a:rPr lang="en-US" b="1" dirty="0" smtClean="0"/>
              <a:t>, float, if, for, while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Identifiers :- </a:t>
            </a:r>
            <a:r>
              <a:rPr lang="en-US" dirty="0" smtClean="0"/>
              <a:t>They are the fundamental building blocks of a program and are used as the general terminology for the names given to different parts of the program.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Myfile</a:t>
            </a:r>
            <a:r>
              <a:rPr lang="en-US" dirty="0" smtClean="0"/>
              <a:t>, _CHK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17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2" y="0"/>
            <a:ext cx="8229600" cy="1143000"/>
          </a:xfrm>
        </p:spPr>
        <p:txBody>
          <a:bodyPr/>
          <a:lstStyle/>
          <a:p>
            <a:r>
              <a:rPr lang="en-US" dirty="0" smtClean="0"/>
              <a:t>Value Assignment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59032"/>
            <a:ext cx="8229600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 a=10;     // value is assigned to a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Dynamic initialization</a:t>
            </a:r>
          </a:p>
          <a:p>
            <a:pPr marL="0" indent="0">
              <a:buNone/>
            </a:pPr>
            <a:r>
              <a:rPr lang="en-US" dirty="0" smtClean="0"/>
              <a:t>Meaning value is not assigned in the beginning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 sum, count;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cin</a:t>
            </a:r>
            <a:r>
              <a:rPr lang="en-US" dirty="0" smtClean="0"/>
              <a:t>&gt;&gt;</a:t>
            </a:r>
            <a:r>
              <a:rPr lang="en-US" dirty="0" err="1" smtClean="0"/>
              <a:t>sum,count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float total=sum/10;</a:t>
            </a:r>
          </a:p>
        </p:txBody>
      </p:sp>
      <p:sp>
        <p:nvSpPr>
          <p:cNvPr id="4" name="Oval 3"/>
          <p:cNvSpPr/>
          <p:nvPr/>
        </p:nvSpPr>
        <p:spPr>
          <a:xfrm>
            <a:off x="2267744" y="1124744"/>
            <a:ext cx="4752528" cy="7874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020272" y="1268760"/>
            <a:ext cx="864096" cy="21602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55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sequence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340968"/>
          </a:xfrm>
        </p:spPr>
        <p:txBody>
          <a:bodyPr/>
          <a:lstStyle/>
          <a:p>
            <a:r>
              <a:rPr lang="en-US" dirty="0" smtClean="0"/>
              <a:t>\n  </a:t>
            </a:r>
            <a:r>
              <a:rPr lang="en-US" dirty="0" smtClean="0">
                <a:sym typeface="Wingdings" pitchFamily="2" charset="2"/>
              </a:rPr>
              <a:t>  line feed (new line)</a:t>
            </a:r>
          </a:p>
          <a:p>
            <a:r>
              <a:rPr lang="en-US" dirty="0" smtClean="0">
                <a:sym typeface="Wingdings" pitchFamily="2" charset="2"/>
              </a:rPr>
              <a:t>\t   tab space (8 spaces)</a:t>
            </a:r>
          </a:p>
          <a:p>
            <a:r>
              <a:rPr lang="en-US" dirty="0" smtClean="0">
                <a:sym typeface="Wingdings" pitchFamily="2" charset="2"/>
              </a:rPr>
              <a:t>\b  back space</a:t>
            </a:r>
          </a:p>
          <a:p>
            <a:r>
              <a:rPr lang="en-US" dirty="0" smtClean="0">
                <a:sym typeface="Wingdings" pitchFamily="2" charset="2"/>
              </a:rPr>
              <a:t>\a  alert sound (beep)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Q. Write the </a:t>
            </a:r>
            <a:r>
              <a:rPr lang="en-US" dirty="0" err="1" smtClean="0">
                <a:sym typeface="Wingdings" pitchFamily="2" charset="2"/>
              </a:rPr>
              <a:t>stmt</a:t>
            </a:r>
            <a:r>
              <a:rPr lang="en-US" dirty="0" smtClean="0">
                <a:sym typeface="Wingdings" pitchFamily="2" charset="2"/>
              </a:rPr>
              <a:t> to get the </a:t>
            </a:r>
            <a:r>
              <a:rPr lang="en-US" dirty="0" err="1" smtClean="0">
                <a:sym typeface="Wingdings" pitchFamily="2" charset="2"/>
              </a:rPr>
              <a:t>foll</a:t>
            </a:r>
            <a:r>
              <a:rPr lang="en-US" dirty="0" smtClean="0">
                <a:sym typeface="Wingdings" pitchFamily="2" charset="2"/>
              </a:rPr>
              <a:t> output.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5142300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  BGS</a:t>
            </a:r>
          </a:p>
          <a:p>
            <a:r>
              <a:rPr lang="en-US" b="1" dirty="0" smtClean="0"/>
              <a:t>      NPS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11760" y="5142299"/>
            <a:ext cx="1008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   B</a:t>
            </a:r>
          </a:p>
          <a:p>
            <a:r>
              <a:rPr lang="en-US" b="1" dirty="0" smtClean="0"/>
              <a:t>      G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S</a:t>
            </a:r>
          </a:p>
          <a:p>
            <a:r>
              <a:rPr lang="en-US" b="1" dirty="0" smtClean="0"/>
              <a:t>      N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P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S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95936" y="5142300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  <a:r>
              <a:rPr lang="en-US" b="1" dirty="0" smtClean="0"/>
              <a:t>.  BGS              NPS</a:t>
            </a:r>
            <a:endParaRPr lang="en-IN" b="1" dirty="0" smtClean="0"/>
          </a:p>
          <a:p>
            <a:endParaRPr lang="en-US" b="1" dirty="0" smtClean="0"/>
          </a:p>
          <a:p>
            <a:r>
              <a:rPr lang="en-US" b="1" dirty="0" smtClean="0"/>
              <a:t>     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0560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417" y="1"/>
            <a:ext cx="9147156" cy="429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Accept the age from the user and display 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age; 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&lt;&lt;“Enter your age : \n”;    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cin</a:t>
            </a:r>
            <a:r>
              <a:rPr lang="en-US" dirty="0" smtClean="0"/>
              <a:t>&gt;&gt;age;       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&lt;&lt;“\n The age of the person is :\t ”&lt;&lt;age;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  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19" y="4725144"/>
            <a:ext cx="7992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Output of the program is</a:t>
            </a:r>
          </a:p>
          <a:p>
            <a:endParaRPr lang="en-US" sz="3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1520" y="537321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Enter your age </a:t>
            </a:r>
            <a:endParaRPr lang="en-IN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5779719"/>
            <a:ext cx="49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56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5114" y="6149051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age of the person is:                            56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3449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16443"/>
            <a:ext cx="8229600" cy="781147"/>
          </a:xfrm>
        </p:spPr>
        <p:txBody>
          <a:bodyPr/>
          <a:lstStyle/>
          <a:p>
            <a:r>
              <a:rPr lang="en-US" dirty="0" smtClean="0"/>
              <a:t>Arithmetic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908720"/>
            <a:ext cx="82296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447777"/>
              </p:ext>
            </p:extLst>
          </p:nvPr>
        </p:nvGraphicFramePr>
        <p:xfrm>
          <a:off x="827584" y="836712"/>
          <a:ext cx="7848873" cy="5062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91"/>
                <a:gridCol w="2616291"/>
                <a:gridCol w="2616291"/>
              </a:tblGrid>
              <a:tr h="523415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IN" dirty="0"/>
                    </a:p>
                  </a:txBody>
                  <a:tcPr/>
                </a:tc>
              </a:tr>
              <a:tr h="903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</a:t>
                      </a:r>
                    </a:p>
                    <a:p>
                      <a:r>
                        <a:rPr lang="en-US" dirty="0" smtClean="0"/>
                        <a:t>Sum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x+1 or </a:t>
                      </a:r>
                      <a:r>
                        <a:rPr lang="en-US" dirty="0" err="1" smtClean="0"/>
                        <a:t>x+y</a:t>
                      </a:r>
                      <a:endParaRPr lang="en-US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X=5, y=6</a:t>
                      </a:r>
                    </a:p>
                    <a:p>
                      <a:r>
                        <a:rPr lang="en-US" dirty="0" smtClean="0"/>
                        <a:t>Sum= </a:t>
                      </a:r>
                      <a:r>
                        <a:rPr lang="en-US" dirty="0" err="1" smtClean="0"/>
                        <a:t>X+y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Sum=11</a:t>
                      </a:r>
                      <a:endParaRPr lang="en-IN" dirty="0"/>
                    </a:p>
                  </a:txBody>
                  <a:tcPr/>
                </a:tc>
              </a:tr>
              <a:tr h="903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</a:p>
                    <a:p>
                      <a:r>
                        <a:rPr lang="en-US" dirty="0" smtClean="0"/>
                        <a:t>Difference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x-1 or x-y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Diff=x-y</a:t>
                      </a:r>
                    </a:p>
                    <a:p>
                      <a:r>
                        <a:rPr lang="en-US" dirty="0" smtClean="0"/>
                        <a:t>Diff=-1</a:t>
                      </a:r>
                      <a:endParaRPr lang="en-IN" dirty="0"/>
                    </a:p>
                  </a:txBody>
                  <a:tcPr/>
                </a:tc>
              </a:tr>
              <a:tr h="903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*</a:t>
                      </a:r>
                    </a:p>
                    <a:p>
                      <a:r>
                        <a:rPr lang="en-US" dirty="0" smtClean="0"/>
                        <a:t>Product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x*3 or x*y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Prod=x*y</a:t>
                      </a:r>
                    </a:p>
                    <a:p>
                      <a:r>
                        <a:rPr lang="en-US" dirty="0" smtClean="0"/>
                        <a:t>Prod= 30</a:t>
                      </a:r>
                      <a:endParaRPr lang="en-IN" dirty="0"/>
                    </a:p>
                  </a:txBody>
                  <a:tcPr/>
                </a:tc>
              </a:tr>
              <a:tr h="903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/</a:t>
                      </a:r>
                    </a:p>
                    <a:p>
                      <a:r>
                        <a:rPr lang="en-US" dirty="0" smtClean="0"/>
                        <a:t>Quotient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c/3  or x/y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X=5,y=2</a:t>
                      </a:r>
                    </a:p>
                    <a:p>
                      <a:r>
                        <a:rPr lang="en-US" dirty="0" err="1" smtClean="0"/>
                        <a:t>Quot</a:t>
                      </a:r>
                      <a:r>
                        <a:rPr lang="en-US" dirty="0" smtClean="0"/>
                        <a:t>=X/y</a:t>
                      </a:r>
                    </a:p>
                    <a:p>
                      <a:r>
                        <a:rPr lang="en-US" dirty="0" err="1" smtClean="0"/>
                        <a:t>Quot</a:t>
                      </a:r>
                      <a:r>
                        <a:rPr lang="en-US" dirty="0" smtClean="0"/>
                        <a:t>=2.5</a:t>
                      </a:r>
                      <a:endParaRPr lang="en-IN" dirty="0"/>
                    </a:p>
                  </a:txBody>
                  <a:tcPr/>
                </a:tc>
              </a:tr>
              <a:tr h="9034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%</a:t>
                      </a:r>
                    </a:p>
                    <a:p>
                      <a:r>
                        <a:rPr lang="en-US" dirty="0" smtClean="0"/>
                        <a:t>Remainder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s%2  or </a:t>
                      </a:r>
                      <a:r>
                        <a:rPr lang="en-US" dirty="0" err="1" smtClean="0"/>
                        <a:t>x%y</a:t>
                      </a:r>
                      <a:endParaRPr lang="en-US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Rem=</a:t>
                      </a:r>
                      <a:r>
                        <a:rPr lang="en-US" dirty="0" err="1" smtClean="0"/>
                        <a:t>x%y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Rem=1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16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332656"/>
            <a:ext cx="8229600" cy="633670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b="1" dirty="0" smtClean="0"/>
              <a:t>W.A.P to enter the user class and section and display then.</a:t>
            </a:r>
          </a:p>
          <a:p>
            <a:pPr marL="0" indent="0">
              <a:buNone/>
            </a:pPr>
            <a:r>
              <a:rPr lang="en-US" sz="3800" b="1" dirty="0" smtClean="0"/>
              <a:t>#include&lt;</a:t>
            </a:r>
            <a:r>
              <a:rPr lang="en-US" sz="3800" b="1" dirty="0" err="1" smtClean="0"/>
              <a:t>iostream.h</a:t>
            </a:r>
            <a:r>
              <a:rPr lang="en-US" sz="3800" b="1" dirty="0" smtClean="0"/>
              <a:t>&gt;</a:t>
            </a:r>
          </a:p>
          <a:p>
            <a:pPr marL="0" indent="0">
              <a:buNone/>
            </a:pPr>
            <a:r>
              <a:rPr lang="en-US" sz="3800" b="1" dirty="0" smtClean="0"/>
              <a:t>#include&lt;</a:t>
            </a:r>
            <a:r>
              <a:rPr lang="en-US" sz="3800" b="1" dirty="0" err="1" smtClean="0"/>
              <a:t>conio.h</a:t>
            </a:r>
            <a:r>
              <a:rPr lang="en-US" sz="3800" b="1" dirty="0" smtClean="0"/>
              <a:t>&gt;</a:t>
            </a:r>
          </a:p>
          <a:p>
            <a:pPr marL="0" indent="0">
              <a:buNone/>
            </a:pPr>
            <a:r>
              <a:rPr lang="en-US" sz="3800" b="1" dirty="0"/>
              <a:t>v</a:t>
            </a:r>
            <a:r>
              <a:rPr lang="en-US" sz="3800" b="1" dirty="0" smtClean="0"/>
              <a:t>oid main()</a:t>
            </a:r>
          </a:p>
          <a:p>
            <a:pPr marL="0" indent="0">
              <a:buNone/>
            </a:pPr>
            <a:r>
              <a:rPr lang="en-US" sz="3800" b="1" dirty="0" smtClean="0"/>
              <a:t>{ </a:t>
            </a:r>
            <a:r>
              <a:rPr lang="en-US" sz="3800" b="1" dirty="0" err="1" smtClean="0"/>
              <a:t>clrscr</a:t>
            </a:r>
            <a:r>
              <a:rPr lang="en-US" sz="3800" b="1" dirty="0" smtClean="0"/>
              <a:t>();</a:t>
            </a:r>
          </a:p>
          <a:p>
            <a:pPr marL="0" indent="0">
              <a:buNone/>
            </a:pPr>
            <a:r>
              <a:rPr lang="en-US" sz="3800" b="1" dirty="0"/>
              <a:t> </a:t>
            </a:r>
            <a:r>
              <a:rPr lang="en-US" sz="3800" b="1" dirty="0" smtClean="0"/>
              <a:t> </a:t>
            </a:r>
            <a:r>
              <a:rPr lang="en-US" sz="3800" b="1" dirty="0" err="1" smtClean="0"/>
              <a:t>int</a:t>
            </a:r>
            <a:r>
              <a:rPr lang="en-US" sz="3800" b="1" dirty="0" smtClean="0"/>
              <a:t> cl; char sec;</a:t>
            </a:r>
          </a:p>
          <a:p>
            <a:pPr marL="0" indent="0">
              <a:buNone/>
            </a:pPr>
            <a:r>
              <a:rPr lang="en-US" sz="3800" b="1" dirty="0"/>
              <a:t> </a:t>
            </a:r>
            <a:r>
              <a:rPr lang="en-US" sz="3800" b="1" dirty="0" err="1" smtClean="0"/>
              <a:t>cout</a:t>
            </a:r>
            <a:r>
              <a:rPr lang="en-US" sz="3800" b="1" dirty="0" smtClean="0"/>
              <a:t>&lt;&lt;“ Enter the person’s class and section :”;</a:t>
            </a:r>
          </a:p>
          <a:p>
            <a:pPr marL="0" indent="0">
              <a:buNone/>
            </a:pPr>
            <a:r>
              <a:rPr lang="en-US" sz="3800" b="1" dirty="0"/>
              <a:t> </a:t>
            </a:r>
            <a:r>
              <a:rPr lang="en-US" sz="3800" b="1" dirty="0" err="1" smtClean="0"/>
              <a:t>cin</a:t>
            </a:r>
            <a:r>
              <a:rPr lang="en-US" sz="3800" b="1" dirty="0" smtClean="0"/>
              <a:t>&gt;&gt;cl; </a:t>
            </a:r>
            <a:r>
              <a:rPr lang="en-US" sz="3800" b="1" dirty="0" err="1" smtClean="0"/>
              <a:t>cin</a:t>
            </a:r>
            <a:r>
              <a:rPr lang="en-US" sz="3800" b="1" dirty="0" smtClean="0"/>
              <a:t>&gt;&gt;sec</a:t>
            </a:r>
          </a:p>
          <a:p>
            <a:pPr marL="0" indent="0">
              <a:buNone/>
            </a:pPr>
            <a:r>
              <a:rPr lang="en-US" sz="3800" b="1" dirty="0" err="1" smtClean="0"/>
              <a:t>cout</a:t>
            </a:r>
            <a:r>
              <a:rPr lang="en-US" sz="3800" b="1" dirty="0" smtClean="0"/>
              <a:t>&lt;&lt;“ \n  the person’s class is :” &lt;&lt;cl&lt;&lt;“ section :”&lt;&lt;sec;</a:t>
            </a:r>
          </a:p>
          <a:p>
            <a:pPr marL="0" indent="0">
              <a:buNone/>
            </a:pPr>
            <a:r>
              <a:rPr lang="en-US" sz="3800" b="1" dirty="0" err="1"/>
              <a:t>g</a:t>
            </a:r>
            <a:r>
              <a:rPr lang="en-US" sz="3800" b="1" dirty="0" err="1" smtClean="0"/>
              <a:t>etch</a:t>
            </a:r>
            <a:r>
              <a:rPr lang="en-US" sz="3800" b="1" dirty="0" smtClean="0"/>
              <a:t>();</a:t>
            </a:r>
          </a:p>
          <a:p>
            <a:pPr marL="0" indent="0">
              <a:buNone/>
            </a:pPr>
            <a:r>
              <a:rPr lang="en-US" sz="3800" b="1" dirty="0" smtClean="0"/>
              <a:t>}</a:t>
            </a:r>
          </a:p>
          <a:p>
            <a:pPr marL="0" indent="0">
              <a:buNone/>
            </a:pPr>
            <a:r>
              <a:rPr lang="en-US" sz="3800" b="1" u="sng" dirty="0" smtClean="0"/>
              <a:t>Output</a:t>
            </a:r>
          </a:p>
          <a:p>
            <a:pPr marL="0" indent="0">
              <a:buNone/>
            </a:pPr>
            <a:r>
              <a:rPr lang="en-US" sz="3800" b="1" dirty="0" smtClean="0"/>
              <a:t>Enter the </a:t>
            </a:r>
            <a:r>
              <a:rPr lang="en-US" sz="3800" b="1" dirty="0"/>
              <a:t>person’s class and section </a:t>
            </a:r>
            <a:r>
              <a:rPr lang="en-US" sz="3800" b="1" dirty="0" smtClean="0"/>
              <a:t>:  5  </a:t>
            </a:r>
          </a:p>
          <a:p>
            <a:pPr marL="0" indent="0">
              <a:buNone/>
            </a:pPr>
            <a:r>
              <a:rPr lang="en-US" sz="3800" b="1" dirty="0"/>
              <a:t> </a:t>
            </a:r>
            <a:r>
              <a:rPr lang="en-US" sz="3800" b="1" dirty="0" smtClean="0"/>
              <a:t>A</a:t>
            </a:r>
          </a:p>
          <a:p>
            <a:pPr marL="0" indent="0">
              <a:buNone/>
            </a:pPr>
            <a:r>
              <a:rPr lang="en-US" sz="3800" b="1" dirty="0" smtClean="0"/>
              <a:t>The person’s class is:  5 section A </a:t>
            </a:r>
          </a:p>
          <a:p>
            <a:pPr marL="0" indent="0">
              <a:buNone/>
            </a:pPr>
            <a:endParaRPr lang="en-US" sz="3800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Bent-Up Arrow 4"/>
          <p:cNvSpPr/>
          <p:nvPr/>
        </p:nvSpPr>
        <p:spPr>
          <a:xfrm rot="16200000" flipH="1">
            <a:off x="5616116" y="4761148"/>
            <a:ext cx="288032" cy="21602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56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404664"/>
            <a:ext cx="9793088" cy="590465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600" b="1" dirty="0"/>
              <a:t>2. W.A.P to enter the user age and display his age after 15 years.</a:t>
            </a:r>
          </a:p>
          <a:p>
            <a:pPr marL="0" indent="0">
              <a:buNone/>
            </a:pPr>
            <a:r>
              <a:rPr lang="en-US" sz="5600" b="1" dirty="0"/>
              <a:t>#include&lt;</a:t>
            </a:r>
            <a:r>
              <a:rPr lang="en-US" sz="5600" b="1" dirty="0" err="1"/>
              <a:t>iostream.h</a:t>
            </a:r>
            <a:r>
              <a:rPr lang="en-US" sz="5600" b="1" dirty="0"/>
              <a:t>&gt;</a:t>
            </a:r>
          </a:p>
          <a:p>
            <a:pPr marL="0" indent="0">
              <a:buNone/>
            </a:pPr>
            <a:r>
              <a:rPr lang="en-US" sz="5600" b="1" dirty="0"/>
              <a:t>#</a:t>
            </a:r>
            <a:r>
              <a:rPr lang="en-US" sz="5600" b="1" dirty="0" smtClean="0"/>
              <a:t>include&lt;</a:t>
            </a:r>
            <a:r>
              <a:rPr lang="en-US" sz="5600" b="1" dirty="0" err="1" smtClean="0"/>
              <a:t>conio.h</a:t>
            </a:r>
            <a:r>
              <a:rPr lang="en-US" sz="5600" b="1" dirty="0"/>
              <a:t>&gt;</a:t>
            </a:r>
          </a:p>
          <a:p>
            <a:pPr marL="0" indent="0">
              <a:buNone/>
            </a:pPr>
            <a:r>
              <a:rPr lang="en-US" sz="5600" b="1" dirty="0"/>
              <a:t>void main()</a:t>
            </a:r>
          </a:p>
          <a:p>
            <a:pPr marL="0" indent="0">
              <a:buNone/>
            </a:pPr>
            <a:r>
              <a:rPr lang="en-US" sz="5600" b="1" dirty="0"/>
              <a:t>{</a:t>
            </a:r>
          </a:p>
          <a:p>
            <a:pPr marL="0" indent="0">
              <a:buNone/>
            </a:pPr>
            <a:r>
              <a:rPr lang="en-US" sz="5600" b="1" dirty="0"/>
              <a:t>  </a:t>
            </a:r>
            <a:r>
              <a:rPr lang="en-US" sz="5600" b="1" dirty="0" err="1"/>
              <a:t>int</a:t>
            </a:r>
            <a:r>
              <a:rPr lang="en-US" sz="5600" b="1" dirty="0"/>
              <a:t> </a:t>
            </a:r>
            <a:r>
              <a:rPr lang="en-US" sz="5600" b="1" dirty="0" err="1"/>
              <a:t>age,nage</a:t>
            </a:r>
            <a:r>
              <a:rPr lang="en-US" sz="5600" b="1" dirty="0"/>
              <a:t>;</a:t>
            </a:r>
          </a:p>
          <a:p>
            <a:pPr marL="0" indent="0">
              <a:buNone/>
            </a:pPr>
            <a:r>
              <a:rPr lang="en-US" sz="5600" b="1" dirty="0"/>
              <a:t> </a:t>
            </a:r>
            <a:r>
              <a:rPr lang="en-US" sz="5600" b="1" dirty="0" err="1"/>
              <a:t>cout</a:t>
            </a:r>
            <a:r>
              <a:rPr lang="en-US" sz="5600" b="1" dirty="0"/>
              <a:t>&lt;&lt;“ Enter the person’s age :”;</a:t>
            </a:r>
          </a:p>
          <a:p>
            <a:pPr marL="0" indent="0">
              <a:buNone/>
            </a:pPr>
            <a:r>
              <a:rPr lang="en-US" sz="5600" b="1" dirty="0"/>
              <a:t> </a:t>
            </a:r>
            <a:r>
              <a:rPr lang="en-US" sz="5600" b="1" dirty="0" err="1"/>
              <a:t>cin</a:t>
            </a:r>
            <a:r>
              <a:rPr lang="en-US" sz="5600" b="1" dirty="0"/>
              <a:t>&gt;&gt; age;</a:t>
            </a:r>
          </a:p>
          <a:p>
            <a:pPr marL="0" indent="0">
              <a:buNone/>
            </a:pPr>
            <a:r>
              <a:rPr lang="en-US" sz="5600" b="1" dirty="0" err="1" smtClean="0"/>
              <a:t>nage</a:t>
            </a:r>
            <a:r>
              <a:rPr lang="en-US" sz="5600" b="1" dirty="0" smtClean="0"/>
              <a:t>=age+15  // or age=age+15</a:t>
            </a:r>
            <a:endParaRPr lang="en-US" sz="5600" b="1" dirty="0"/>
          </a:p>
          <a:p>
            <a:pPr marL="0" indent="0">
              <a:buNone/>
            </a:pPr>
            <a:r>
              <a:rPr lang="en-US" sz="5600" b="1" dirty="0" err="1" smtClean="0"/>
              <a:t>cout</a:t>
            </a:r>
            <a:r>
              <a:rPr lang="en-US" sz="5600" b="1" dirty="0"/>
              <a:t>&lt;&lt;“ \n  the person’s age after 15 years :” &lt;&lt;</a:t>
            </a:r>
            <a:r>
              <a:rPr lang="en-US" sz="5600" b="1" dirty="0" err="1"/>
              <a:t>nage</a:t>
            </a:r>
            <a:r>
              <a:rPr lang="en-US" sz="5600" b="1" dirty="0" smtClean="0"/>
              <a:t>;  // or age</a:t>
            </a:r>
            <a:endParaRPr lang="en-US" sz="5600" b="1" dirty="0"/>
          </a:p>
          <a:p>
            <a:pPr marL="0" indent="0">
              <a:buNone/>
            </a:pPr>
            <a:r>
              <a:rPr lang="en-US" sz="5600" b="1" dirty="0" err="1"/>
              <a:t>getch</a:t>
            </a:r>
            <a:r>
              <a:rPr lang="en-US" sz="5600" b="1" dirty="0"/>
              <a:t>();</a:t>
            </a:r>
          </a:p>
          <a:p>
            <a:pPr marL="0" indent="0">
              <a:buNone/>
            </a:pPr>
            <a:r>
              <a:rPr lang="en-US" sz="5600" b="1" dirty="0" smtClean="0"/>
              <a:t>}</a:t>
            </a:r>
          </a:p>
          <a:p>
            <a:pPr marL="0" indent="0">
              <a:buNone/>
            </a:pPr>
            <a:r>
              <a:rPr lang="en-US" sz="5600" b="1" dirty="0" smtClean="0"/>
              <a:t>Output</a:t>
            </a:r>
          </a:p>
          <a:p>
            <a:pPr marL="0" indent="0">
              <a:buNone/>
            </a:pPr>
            <a:r>
              <a:rPr lang="en-US" sz="5600" b="1" dirty="0" smtClean="0"/>
              <a:t>Enter the person’s age:  23 </a:t>
            </a:r>
          </a:p>
          <a:p>
            <a:pPr marL="0" indent="0">
              <a:buNone/>
            </a:pPr>
            <a:r>
              <a:rPr lang="en-US" sz="5600" b="1" dirty="0" smtClean="0"/>
              <a:t>the person’s age after 15 years : 38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Bent-Up Arrow 3"/>
          <p:cNvSpPr/>
          <p:nvPr/>
        </p:nvSpPr>
        <p:spPr>
          <a:xfrm rot="16200000" flipH="1">
            <a:off x="3527884" y="4833156"/>
            <a:ext cx="288032" cy="21602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44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332656"/>
            <a:ext cx="9144000" cy="65253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3. W.A.P to accept your marks in three subject and display them </a:t>
            </a:r>
          </a:p>
          <a:p>
            <a:pPr marL="0" indent="0">
              <a:buNone/>
            </a:pPr>
            <a:r>
              <a:rPr lang="en-US" b="1" dirty="0" smtClean="0"/>
              <a:t>#include&lt;</a:t>
            </a:r>
            <a:r>
              <a:rPr lang="en-US" b="1" dirty="0" err="1" smtClean="0"/>
              <a:t>iostream.h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r>
              <a:rPr lang="en-US" b="1" dirty="0" smtClean="0"/>
              <a:t>#include&lt;</a:t>
            </a:r>
            <a:r>
              <a:rPr lang="en-US" b="1" dirty="0" err="1" smtClean="0"/>
              <a:t>conio.h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r>
              <a:rPr lang="en-US" b="1" dirty="0" smtClean="0"/>
              <a:t>#include&lt;</a:t>
            </a:r>
            <a:r>
              <a:rPr lang="en-US" b="1" dirty="0" err="1" smtClean="0"/>
              <a:t>stdio.h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r>
              <a:rPr lang="en-US" b="1" dirty="0"/>
              <a:t>v</a:t>
            </a:r>
            <a:r>
              <a:rPr lang="en-US" b="1" dirty="0" smtClean="0"/>
              <a:t>oid main()</a:t>
            </a:r>
          </a:p>
          <a:p>
            <a:pPr marL="0" indent="0">
              <a:buNone/>
            </a:pPr>
            <a:r>
              <a:rPr lang="en-US" b="1" dirty="0" smtClean="0"/>
              <a:t>{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err="1" smtClean="0"/>
              <a:t>clrscr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b="1" dirty="0" err="1" smtClean="0"/>
              <a:t>int</a:t>
            </a:r>
            <a:r>
              <a:rPr lang="en-US" b="1" dirty="0" smtClean="0"/>
              <a:t> m1,m2,m3;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err="1" smtClean="0"/>
              <a:t>cout</a:t>
            </a:r>
            <a:r>
              <a:rPr lang="en-US" b="1" dirty="0" smtClean="0"/>
              <a:t>&lt;&lt;“ Enter  Science mark:”;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err="1" smtClean="0"/>
              <a:t>cin</a:t>
            </a:r>
            <a:r>
              <a:rPr lang="en-US" b="1" dirty="0" smtClean="0"/>
              <a:t>&gt;&gt; m1;</a:t>
            </a:r>
          </a:p>
          <a:p>
            <a:pPr marL="0" indent="0">
              <a:buNone/>
            </a:pPr>
            <a:r>
              <a:rPr lang="en-US" b="1" dirty="0" err="1" smtClean="0"/>
              <a:t>cout</a:t>
            </a:r>
            <a:r>
              <a:rPr lang="en-US" b="1" dirty="0" smtClean="0"/>
              <a:t>&lt;&lt;“ \</a:t>
            </a:r>
            <a:r>
              <a:rPr lang="en-US" b="1" dirty="0" err="1" smtClean="0"/>
              <a:t>nEnter</a:t>
            </a:r>
            <a:r>
              <a:rPr lang="en-US" b="1" dirty="0" smtClean="0"/>
              <a:t>  </a:t>
            </a:r>
            <a:r>
              <a:rPr lang="en-US" b="1" dirty="0" err="1" smtClean="0"/>
              <a:t>Maths</a:t>
            </a:r>
            <a:r>
              <a:rPr lang="en-US" b="1" dirty="0" smtClean="0"/>
              <a:t> mark:”;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 err="1" smtClean="0"/>
              <a:t>cin</a:t>
            </a:r>
            <a:r>
              <a:rPr lang="en-US" b="1" dirty="0" smtClean="0"/>
              <a:t>&gt;&gt; m2;</a:t>
            </a:r>
          </a:p>
          <a:p>
            <a:pPr marL="0" indent="0">
              <a:buNone/>
            </a:pPr>
            <a:r>
              <a:rPr lang="en-US" b="1" dirty="0" err="1" smtClean="0"/>
              <a:t>cout</a:t>
            </a:r>
            <a:r>
              <a:rPr lang="en-US" b="1" dirty="0" smtClean="0"/>
              <a:t>&lt;&lt;“\n Enter  English  mark:”;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 err="1" smtClean="0"/>
              <a:t>cin</a:t>
            </a:r>
            <a:r>
              <a:rPr lang="en-US" b="1" dirty="0" smtClean="0"/>
              <a:t>&gt;&gt; m3;</a:t>
            </a:r>
          </a:p>
          <a:p>
            <a:pPr marL="0" indent="0">
              <a:buNone/>
            </a:pPr>
            <a:r>
              <a:rPr lang="en-US" b="1" dirty="0" err="1" smtClean="0"/>
              <a:t>cout</a:t>
            </a:r>
            <a:r>
              <a:rPr lang="en-US" b="1" dirty="0" smtClean="0"/>
              <a:t>&lt;&lt;“ \n  Science marks  :” &lt;&lt;m1&lt;&lt;“\n </a:t>
            </a:r>
            <a:r>
              <a:rPr lang="en-US" b="1" dirty="0" err="1" smtClean="0"/>
              <a:t>Maths</a:t>
            </a:r>
            <a:r>
              <a:rPr lang="en-US" b="1" dirty="0" smtClean="0"/>
              <a:t> marks :”&lt;&lt;m2&lt;&lt;“ \n English marks :”&lt;&lt;m3;</a:t>
            </a:r>
          </a:p>
          <a:p>
            <a:pPr marL="0" indent="0">
              <a:buNone/>
            </a:pPr>
            <a:r>
              <a:rPr lang="en-US" b="1" dirty="0" err="1"/>
              <a:t>g</a:t>
            </a:r>
            <a:r>
              <a:rPr lang="en-US" b="1" dirty="0" err="1" smtClean="0"/>
              <a:t>etch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en-US" b="1" dirty="0"/>
              <a:t>}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282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Escape sequence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Q. Write the </a:t>
            </a:r>
            <a:r>
              <a:rPr lang="en-US" dirty="0" err="1" smtClean="0">
                <a:sym typeface="Wingdings" pitchFamily="2" charset="2"/>
              </a:rPr>
              <a:t>pgm</a:t>
            </a:r>
            <a:r>
              <a:rPr lang="en-US" dirty="0" smtClean="0">
                <a:sym typeface="Wingdings" pitchFamily="2" charset="2"/>
              </a:rPr>
              <a:t> to get the following output.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21297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4.    BGS</a:t>
            </a:r>
          </a:p>
          <a:p>
            <a:r>
              <a:rPr lang="en-US" b="1" dirty="0" smtClean="0"/>
              <a:t>        NPS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55776" y="3159821"/>
            <a:ext cx="1008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  <a:r>
              <a:rPr lang="en-US" b="1" dirty="0" smtClean="0"/>
              <a:t>.   B</a:t>
            </a:r>
          </a:p>
          <a:p>
            <a:r>
              <a:rPr lang="en-US" b="1" dirty="0" smtClean="0"/>
              <a:t>      G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S</a:t>
            </a:r>
          </a:p>
          <a:p>
            <a:r>
              <a:rPr lang="en-US" b="1" dirty="0" smtClean="0"/>
              <a:t>      N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P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S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48258" y="3212976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  <a:r>
              <a:rPr lang="en-US" b="1" dirty="0" smtClean="0"/>
              <a:t>.  BGS              NPS</a:t>
            </a:r>
            <a:endParaRPr lang="en-IN" b="1" dirty="0" smtClean="0"/>
          </a:p>
          <a:p>
            <a:endParaRPr lang="en-US" b="1" dirty="0" smtClean="0"/>
          </a:p>
          <a:p>
            <a:r>
              <a:rPr lang="en-US" b="1" dirty="0" smtClean="0"/>
              <a:t>     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3498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548680"/>
            <a:ext cx="8229600" cy="6192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Write the following program</a:t>
            </a:r>
          </a:p>
          <a:p>
            <a:pPr marL="514350" indent="-514350">
              <a:buFont typeface="+mj-lt"/>
              <a:buAutoNum type="arabicPeriod" startAt="7"/>
            </a:pPr>
            <a:endParaRPr lang="en-US" dirty="0"/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To find the circumference and area of a circle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To find the sum, product and difference of any two given number.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To find the area of a triangle.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 To </a:t>
            </a:r>
            <a:r>
              <a:rPr lang="en-US" dirty="0"/>
              <a:t>find the Volume </a:t>
            </a:r>
            <a:r>
              <a:rPr lang="en-US" dirty="0" smtClean="0"/>
              <a:t>of a sphere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 To </a:t>
            </a:r>
            <a:r>
              <a:rPr lang="en-US" dirty="0"/>
              <a:t>find the Volume </a:t>
            </a:r>
            <a:r>
              <a:rPr lang="en-US" dirty="0" smtClean="0"/>
              <a:t>of cylinder</a:t>
            </a:r>
          </a:p>
          <a:p>
            <a:pPr marL="0" indent="0">
              <a:buNone/>
            </a:pPr>
            <a:r>
              <a:rPr lang="en-US" dirty="0" smtClean="0"/>
              <a:t>12. To find the Volume of Cube.</a:t>
            </a:r>
          </a:p>
          <a:p>
            <a:pPr marL="0" indent="0">
              <a:buNone/>
            </a:pPr>
            <a:r>
              <a:rPr lang="en-US" dirty="0" smtClean="0"/>
              <a:t>13. </a:t>
            </a:r>
            <a:r>
              <a:rPr lang="en-US" dirty="0"/>
              <a:t>To find the percentage of the student in 5 main </a:t>
            </a:r>
            <a:r>
              <a:rPr lang="en-US" dirty="0" smtClean="0"/>
              <a:t>subject.(Assume total mark of each subject is 100).</a:t>
            </a:r>
          </a:p>
          <a:p>
            <a:pPr marL="0" indent="0">
              <a:buNone/>
            </a:pPr>
            <a:r>
              <a:rPr lang="en-US" dirty="0" smtClean="0"/>
              <a:t>14. To reverse a two digit number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eg</a:t>
            </a:r>
            <a:r>
              <a:rPr lang="en-US" dirty="0" smtClean="0"/>
              <a:t> : if the number is 93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The reverse number is 39 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53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260648"/>
            <a:ext cx="8229600" cy="6264696"/>
          </a:xfrm>
        </p:spPr>
        <p:txBody>
          <a:bodyPr>
            <a:normAutofit/>
          </a:bodyPr>
          <a:lstStyle/>
          <a:p>
            <a:r>
              <a:rPr lang="en-US" b="1" dirty="0" smtClean="0"/>
              <a:t>Literals :- </a:t>
            </a:r>
            <a:r>
              <a:rPr lang="en-US" dirty="0" smtClean="0"/>
              <a:t>Literals are referred to as constants, are the data items that never change their value during a program run.</a:t>
            </a:r>
          </a:p>
          <a:p>
            <a:pPr marL="0" indent="0">
              <a:buNone/>
            </a:pPr>
            <a:r>
              <a:rPr lang="en-US" dirty="0" smtClean="0"/>
              <a:t>C++ has several kinds of literals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Bool</a:t>
            </a:r>
            <a:r>
              <a:rPr lang="en-US" dirty="0" smtClean="0"/>
              <a:t> literal (true or false)</a:t>
            </a:r>
          </a:p>
          <a:p>
            <a:pPr marL="514350" indent="-514350">
              <a:buAutoNum type="arabicPeriod"/>
            </a:pPr>
            <a:r>
              <a:rPr lang="en-US" dirty="0" smtClean="0"/>
              <a:t>Integer constant ( decimal, Octal and hexadecimal).</a:t>
            </a:r>
          </a:p>
          <a:p>
            <a:pPr marL="514350" indent="-514350">
              <a:buAutoNum type="arabicPeriod"/>
            </a:pPr>
            <a:r>
              <a:rPr lang="en-US" dirty="0" smtClean="0"/>
              <a:t>Character constant ( escape sequence \n \t )</a:t>
            </a:r>
          </a:p>
          <a:p>
            <a:pPr marL="514350" indent="-514350">
              <a:buAutoNum type="arabicPeriod"/>
            </a:pPr>
            <a:r>
              <a:rPr lang="en-US" dirty="0" smtClean="0"/>
              <a:t>String literals (multiple character form string)</a:t>
            </a:r>
          </a:p>
          <a:p>
            <a:pPr marL="514350" indent="-514350">
              <a:buAutoNum type="arabicPeriod"/>
            </a:pPr>
            <a:r>
              <a:rPr lang="en-US" dirty="0" smtClean="0"/>
              <a:t>Floating constants(fractional and exponential part).</a:t>
            </a:r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878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88640"/>
            <a:ext cx="8229600" cy="6408712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Puntuators</a:t>
            </a:r>
            <a:r>
              <a:rPr lang="en-US" b="1" dirty="0" smtClean="0"/>
              <a:t> :-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Braces : {   } – indicates the start of the compound statement( block of code containing more than one executable statement.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Brackets []  - 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Paranthesis</a:t>
            </a:r>
            <a:r>
              <a:rPr lang="en-US" dirty="0" smtClean="0"/>
              <a:t> – () – function call and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Comma- , - separator in function list.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Semicolon - ; - statement terminator.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Equal sign - = - assignment , variable initialization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Colon - : - indicates a labeled statement.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716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53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&lt;     [less than]</a:t>
            </a:r>
          </a:p>
          <a:p>
            <a:r>
              <a:rPr lang="en-US" dirty="0" smtClean="0"/>
              <a:t>&gt;     [greater than]</a:t>
            </a:r>
          </a:p>
          <a:p>
            <a:r>
              <a:rPr lang="en-US" dirty="0" smtClean="0"/>
              <a:t>&lt;=   [less than or equal]</a:t>
            </a:r>
          </a:p>
          <a:p>
            <a:r>
              <a:rPr lang="en-US" dirty="0" smtClean="0"/>
              <a:t>&gt;=   [greater then or equal]</a:t>
            </a:r>
          </a:p>
          <a:p>
            <a:r>
              <a:rPr lang="en-US" dirty="0" smtClean="0"/>
              <a:t>==   [ equals]</a:t>
            </a:r>
          </a:p>
          <a:p>
            <a:r>
              <a:rPr lang="en-US" dirty="0" smtClean="0"/>
              <a:t>!=    [Not equals]</a:t>
            </a:r>
          </a:p>
          <a:p>
            <a:pPr marL="0" indent="0">
              <a:buNone/>
            </a:pPr>
            <a:r>
              <a:rPr lang="en-US" dirty="0" smtClean="0"/>
              <a:t>Always returns a True[1] or False [0]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20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AND  [&amp;&amp;]     </a:t>
            </a:r>
            <a:r>
              <a:rPr lang="en-US" dirty="0" err="1" smtClean="0"/>
              <a:t>eg</a:t>
            </a:r>
            <a:r>
              <a:rPr lang="en-US" dirty="0" smtClean="0"/>
              <a:t>: X &amp;&amp; Y</a:t>
            </a:r>
          </a:p>
          <a:p>
            <a:r>
              <a:rPr lang="en-US" dirty="0" smtClean="0"/>
              <a:t>OR  [||]          </a:t>
            </a:r>
            <a:r>
              <a:rPr lang="en-US" dirty="0" err="1" smtClean="0"/>
              <a:t>eg</a:t>
            </a:r>
            <a:r>
              <a:rPr lang="en-US" dirty="0" smtClean="0"/>
              <a:t>: X || Y</a:t>
            </a:r>
          </a:p>
          <a:p>
            <a:r>
              <a:rPr lang="en-US" dirty="0" smtClean="0"/>
              <a:t>NOT  [!]          </a:t>
            </a:r>
            <a:r>
              <a:rPr lang="en-US" dirty="0" err="1" smtClean="0"/>
              <a:t>eg</a:t>
            </a:r>
            <a:r>
              <a:rPr lang="en-US" dirty="0" smtClean="0"/>
              <a:t>: !X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152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 for AND operator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51039092"/>
              </p:ext>
            </p:extLst>
          </p:nvPr>
        </p:nvGraphicFramePr>
        <p:xfrm>
          <a:off x="457200" y="1600200"/>
          <a:ext cx="7467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/>
                <a:gridCol w="2489200"/>
                <a:gridCol w="248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X</a:t>
                      </a:r>
                      <a:endParaRPr lang="en-IN" sz="3600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Y</a:t>
                      </a:r>
                      <a:endParaRPr lang="en-IN" sz="3600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X &amp;&amp; Y </a:t>
                      </a:r>
                      <a:endParaRPr lang="en-IN" sz="3600" b="1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T</a:t>
                      </a:r>
                      <a:endParaRPr lang="en-IN" sz="3600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T</a:t>
                      </a:r>
                      <a:endParaRPr lang="en-IN" sz="3600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T</a:t>
                      </a:r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T</a:t>
                      </a:r>
                      <a:endParaRPr lang="en-IN" sz="3600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F</a:t>
                      </a:r>
                      <a:endParaRPr lang="en-IN" sz="3600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F</a:t>
                      </a:r>
                      <a:endParaRPr lang="en-IN" sz="3600" b="1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F</a:t>
                      </a:r>
                      <a:endParaRPr lang="en-IN" sz="3600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T</a:t>
                      </a:r>
                      <a:endParaRPr lang="en-IN" sz="3600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F</a:t>
                      </a:r>
                      <a:endParaRPr lang="en-IN" sz="3600" b="1" dirty="0"/>
                    </a:p>
                  </a:txBody>
                  <a:tcPr marL="82973" marR="82973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F</a:t>
                      </a:r>
                      <a:endParaRPr lang="en-IN" sz="3600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F</a:t>
                      </a:r>
                      <a:endParaRPr lang="en-IN" sz="3600" b="1" dirty="0"/>
                    </a:p>
                  </a:txBody>
                  <a:tcPr marL="82973" marR="829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F</a:t>
                      </a:r>
                      <a:endParaRPr lang="en-IN" sz="3600" b="1" dirty="0"/>
                    </a:p>
                  </a:txBody>
                  <a:tcPr marL="82973" marR="8297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47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3921</TotalTime>
  <Words>1591</Words>
  <Application>Microsoft Office PowerPoint</Application>
  <PresentationFormat>On-screen Show (4:3)</PresentationFormat>
  <Paragraphs>407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Oriel</vt:lpstr>
      <vt:lpstr>Getting started with C++</vt:lpstr>
      <vt:lpstr> </vt:lpstr>
      <vt:lpstr>Tokens(Lexical Unit)</vt:lpstr>
      <vt:lpstr>PowerPoint Presentation</vt:lpstr>
      <vt:lpstr>PowerPoint Presentation</vt:lpstr>
      <vt:lpstr>Operators</vt:lpstr>
      <vt:lpstr>Relational Operators</vt:lpstr>
      <vt:lpstr>Logical Operators</vt:lpstr>
      <vt:lpstr>Truth table for AND operator</vt:lpstr>
      <vt:lpstr>Truth table for OR operator</vt:lpstr>
      <vt:lpstr>Truth table for NOT operator</vt:lpstr>
      <vt:lpstr>What is a data type?</vt:lpstr>
      <vt:lpstr>PowerPoint Presentation</vt:lpstr>
      <vt:lpstr>PowerPoint Presentation</vt:lpstr>
      <vt:lpstr>PowerPoint Presentation</vt:lpstr>
      <vt:lpstr>PowerPoint Presentation</vt:lpstr>
      <vt:lpstr>cin &amp;&amp; cout</vt:lpstr>
      <vt:lpstr>PowerPoint Presentation</vt:lpstr>
      <vt:lpstr>Output operator &lt;&lt; </vt:lpstr>
      <vt:lpstr>PowerPoint Presentation</vt:lpstr>
      <vt:lpstr>Variable declaration</vt:lpstr>
      <vt:lpstr>What is a variable?</vt:lpstr>
      <vt:lpstr>Variables</vt:lpstr>
      <vt:lpstr>Egs of variable assignments</vt:lpstr>
      <vt:lpstr>Syntax in C++</vt:lpstr>
      <vt:lpstr>PowerPoint Presentation</vt:lpstr>
      <vt:lpstr>Data type modifiers</vt:lpstr>
      <vt:lpstr>PowerPoint Presentation</vt:lpstr>
      <vt:lpstr>Initialization of variables</vt:lpstr>
      <vt:lpstr>Value Assignment</vt:lpstr>
      <vt:lpstr>Escape sequence</vt:lpstr>
      <vt:lpstr>PowerPoint Presentation</vt:lpstr>
      <vt:lpstr>Arithmetic operators</vt:lpstr>
      <vt:lpstr>PowerPoint Presentation</vt:lpstr>
      <vt:lpstr>PowerPoint Presentation</vt:lpstr>
      <vt:lpstr>PowerPoint Presentation</vt:lpstr>
      <vt:lpstr>Escape sequence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</dc:title>
  <dc:creator>Babi</dc:creator>
  <cp:lastModifiedBy>Babi</cp:lastModifiedBy>
  <cp:revision>64</cp:revision>
  <dcterms:created xsi:type="dcterms:W3CDTF">2015-04-20T09:47:20Z</dcterms:created>
  <dcterms:modified xsi:type="dcterms:W3CDTF">2019-04-14T05:09:56Z</dcterms:modified>
</cp:coreProperties>
</file>