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71" r:id="rId11"/>
    <p:sldId id="349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64" r:id="rId20"/>
    <p:sldId id="270" r:id="rId21"/>
    <p:sldId id="287" r:id="rId22"/>
    <p:sldId id="288" r:id="rId23"/>
    <p:sldId id="289" r:id="rId24"/>
    <p:sldId id="290" r:id="rId25"/>
    <p:sldId id="275" r:id="rId26"/>
    <p:sldId id="276" r:id="rId27"/>
    <p:sldId id="277" r:id="rId28"/>
    <p:sldId id="283" r:id="rId29"/>
    <p:sldId id="284" r:id="rId30"/>
    <p:sldId id="285" r:id="rId31"/>
    <p:sldId id="278" r:id="rId32"/>
    <p:sldId id="291" r:id="rId33"/>
    <p:sldId id="292" r:id="rId34"/>
    <p:sldId id="310" r:id="rId35"/>
    <p:sldId id="293" r:id="rId36"/>
    <p:sldId id="296" r:id="rId37"/>
    <p:sldId id="295" r:id="rId38"/>
    <p:sldId id="298" r:id="rId39"/>
    <p:sldId id="311" r:id="rId40"/>
    <p:sldId id="299" r:id="rId41"/>
    <p:sldId id="312" r:id="rId42"/>
    <p:sldId id="300" r:id="rId43"/>
    <p:sldId id="313" r:id="rId44"/>
    <p:sldId id="314" r:id="rId45"/>
    <p:sldId id="315" r:id="rId46"/>
    <p:sldId id="301" r:id="rId47"/>
    <p:sldId id="303" r:id="rId48"/>
    <p:sldId id="356" r:id="rId49"/>
    <p:sldId id="304" r:id="rId50"/>
    <p:sldId id="305" r:id="rId51"/>
    <p:sldId id="306" r:id="rId52"/>
    <p:sldId id="307" r:id="rId53"/>
    <p:sldId id="308" r:id="rId54"/>
    <p:sldId id="332" r:id="rId55"/>
    <p:sldId id="333" r:id="rId56"/>
    <p:sldId id="309" r:id="rId57"/>
    <p:sldId id="337" r:id="rId58"/>
    <p:sldId id="334" r:id="rId59"/>
    <p:sldId id="339" r:id="rId60"/>
    <p:sldId id="340" r:id="rId61"/>
    <p:sldId id="335" r:id="rId62"/>
    <p:sldId id="350" r:id="rId63"/>
    <p:sldId id="353" r:id="rId64"/>
    <p:sldId id="352" r:id="rId65"/>
    <p:sldId id="351" r:id="rId66"/>
    <p:sldId id="354" r:id="rId67"/>
    <p:sldId id="355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16" r:id="rId77"/>
    <p:sldId id="319" r:id="rId78"/>
    <p:sldId id="324" r:id="rId79"/>
    <p:sldId id="323" r:id="rId80"/>
    <p:sldId id="320" r:id="rId81"/>
    <p:sldId id="321" r:id="rId82"/>
    <p:sldId id="326" r:id="rId83"/>
    <p:sldId id="322" r:id="rId84"/>
    <p:sldId id="325" r:id="rId85"/>
    <p:sldId id="327" r:id="rId86"/>
    <p:sldId id="328" r:id="rId87"/>
    <p:sldId id="329" r:id="rId88"/>
    <p:sldId id="317" r:id="rId89"/>
    <p:sldId id="330" r:id="rId90"/>
    <p:sldId id="331" r:id="rId91"/>
    <p:sldId id="357" r:id="rId92"/>
    <p:sldId id="358" r:id="rId93"/>
    <p:sldId id="359" r:id="rId94"/>
    <p:sldId id="360" r:id="rId95"/>
    <p:sldId id="361" r:id="rId96"/>
    <p:sldId id="362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924C1-DD25-400F-A45D-8AA2855F25AD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C945-5F11-4413-AFE7-8664B953F1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8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39A5C-C107-4559-9CF0-183265F7DEC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5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call by value for swapping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9C945-5F11-4413-AFE7-8664B953F13F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6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Call by reference</a:t>
            </a:r>
            <a:r>
              <a:rPr lang="en-IN" baseline="0" dirty="0" smtClean="0"/>
              <a:t> for swapping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9C945-5F11-4413-AFE7-8664B953F13F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97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7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4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2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3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2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33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2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03CD-1762-463B-8B80-A82336AFF06A}" type="datetimeFigureOut">
              <a:rPr lang="en-IN" smtClean="0"/>
              <a:t>15-11-2018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DE30-EACF-4658-979A-51A06DDFF9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568" y="1700808"/>
            <a:ext cx="9144024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User Defined Functions 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call the function created by you in the program?</a:t>
            </a:r>
          </a:p>
          <a:p>
            <a:r>
              <a:rPr lang="en-US" dirty="0" smtClean="0"/>
              <a:t>It can be done using function call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assume prototype 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void sum (</a:t>
            </a:r>
            <a:r>
              <a:rPr lang="en-US" dirty="0" err="1" smtClean="0"/>
              <a:t>int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)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Function call: sum(7,8);   // sum(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9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void sum(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&gt;&gt;a&gt;&gt;b;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sum(</a:t>
            </a:r>
            <a:r>
              <a:rPr lang="en-IN" dirty="0" err="1" smtClean="0"/>
              <a:t>a,b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getch</a:t>
            </a:r>
            <a:r>
              <a:rPr lang="en-IN" dirty="0" smtClean="0"/>
              <a:t>();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void sum(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a+b</a:t>
            </a:r>
            <a:r>
              <a:rPr lang="en-IN" dirty="0" smtClean="0"/>
              <a:t>;}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the function prototype and function call for the following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Return type is void ,function name add, 1 float parameter.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void add(float );</a:t>
            </a:r>
          </a:p>
          <a:p>
            <a:pPr marL="0" indent="0">
              <a:buNone/>
            </a:pPr>
            <a:r>
              <a:rPr lang="en-US" dirty="0" smtClean="0"/>
              <a:t>Call: add(a); //assume a is declared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9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the function prototype and function call for the following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Return type is </a:t>
            </a:r>
            <a:r>
              <a:rPr lang="en-US" dirty="0" smtClean="0"/>
              <a:t>float </a:t>
            </a:r>
            <a:r>
              <a:rPr lang="en-US" dirty="0"/>
              <a:t>,function name </a:t>
            </a:r>
            <a:r>
              <a:rPr lang="en-US" dirty="0" smtClean="0"/>
              <a:t>even, 2 </a:t>
            </a:r>
            <a:r>
              <a:rPr lang="en-US" dirty="0"/>
              <a:t>float </a:t>
            </a:r>
            <a:r>
              <a:rPr lang="en-US" dirty="0" smtClean="0"/>
              <a:t>parameter.</a:t>
            </a:r>
          </a:p>
          <a:p>
            <a:pPr marL="0" indent="0">
              <a:buNone/>
            </a:pPr>
            <a:r>
              <a:rPr lang="en-US" dirty="0" smtClean="0"/>
              <a:t>Prototype: float even(</a:t>
            </a:r>
            <a:r>
              <a:rPr lang="en-US" dirty="0" err="1" smtClean="0"/>
              <a:t>float,float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Call: float sum=even(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//assume </a:t>
            </a:r>
            <a:r>
              <a:rPr lang="en-US" dirty="0" err="1" smtClean="0"/>
              <a:t>a,b</a:t>
            </a:r>
            <a:r>
              <a:rPr lang="en-US" dirty="0" smtClean="0"/>
              <a:t> is already declared.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3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the function prototype and function call for the following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type is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,function name </a:t>
            </a:r>
            <a:r>
              <a:rPr lang="en-US" dirty="0" smtClean="0"/>
              <a:t>sum, 2 </a:t>
            </a:r>
            <a:r>
              <a:rPr lang="en-US" dirty="0"/>
              <a:t>float </a:t>
            </a:r>
            <a:r>
              <a:rPr lang="en-US" dirty="0" smtClean="0"/>
              <a:t>parameter and one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Prototype: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float,float,int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Call:  </a:t>
            </a:r>
            <a:r>
              <a:rPr lang="en-US" dirty="0" err="1" smtClean="0"/>
              <a:t>int</a:t>
            </a:r>
            <a:r>
              <a:rPr lang="en-US" dirty="0" smtClean="0"/>
              <a:t> a=sum(</a:t>
            </a:r>
            <a:r>
              <a:rPr lang="en-US" dirty="0" err="1" smtClean="0"/>
              <a:t>c,d,e</a:t>
            </a:r>
            <a:r>
              <a:rPr lang="en-US" dirty="0" smtClean="0"/>
              <a:t>);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7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30580"/>
            <a:ext cx="3466728" cy="4525963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void sum()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{ </a:t>
            </a:r>
            <a:r>
              <a:rPr lang="en-US" sz="3600" b="1" dirty="0" err="1" smtClean="0">
                <a:solidFill>
                  <a:schemeClr val="bg1"/>
                </a:solidFill>
              </a:rPr>
              <a:t>int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a,b,sum</a:t>
            </a:r>
            <a:r>
              <a:rPr lang="en-US" sz="3600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cin</a:t>
            </a:r>
            <a:r>
              <a:rPr lang="en-US" sz="3600" b="1" dirty="0" smtClean="0">
                <a:solidFill>
                  <a:schemeClr val="bg1"/>
                </a:solidFill>
              </a:rPr>
              <a:t>&gt;&gt;a&gt;&gt;b;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sum=</a:t>
            </a:r>
            <a:r>
              <a:rPr lang="en-US" sz="3600" b="1" dirty="0" err="1" smtClean="0">
                <a:solidFill>
                  <a:schemeClr val="bg1"/>
                </a:solidFill>
              </a:rPr>
              <a:t>a+b</a:t>
            </a:r>
            <a:r>
              <a:rPr lang="en-US" sz="3600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chemeClr val="bg1"/>
                </a:solidFill>
              </a:rPr>
              <a:t>cout</a:t>
            </a:r>
            <a:r>
              <a:rPr lang="en-US" sz="3600" b="1" dirty="0" smtClean="0">
                <a:solidFill>
                  <a:schemeClr val="bg1"/>
                </a:solidFill>
              </a:rPr>
              <a:t>&lt;&lt;sum;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}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048" y="1630581"/>
            <a:ext cx="3744416" cy="4525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sum()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{ 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a,b,sum</a:t>
            </a:r>
            <a:r>
              <a:rPr lang="en-US" sz="3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cin</a:t>
            </a:r>
            <a:r>
              <a:rPr lang="en-US" sz="3600" b="1" dirty="0" smtClean="0"/>
              <a:t>&gt;&gt;a&gt;&gt;b;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sum=</a:t>
            </a:r>
            <a:r>
              <a:rPr lang="en-US" sz="3600" b="1" dirty="0" err="1" smtClean="0"/>
              <a:t>a+b</a:t>
            </a:r>
            <a:r>
              <a:rPr lang="en-US" sz="3600" b="1" dirty="0" smtClean="0"/>
              <a:t>;</a:t>
            </a:r>
          </a:p>
          <a:p>
            <a:pPr marL="0" indent="0">
              <a:buNone/>
            </a:pPr>
            <a:r>
              <a:rPr lang="en-US" sz="3600" b="1" dirty="0" err="1" smtClean="0"/>
              <a:t>cout</a:t>
            </a:r>
            <a:r>
              <a:rPr lang="en-US" sz="3600" b="1" dirty="0" smtClean="0"/>
              <a:t>&lt;&lt;sum;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return sum;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/>
              <a:t> </a:t>
            </a:r>
            <a:endParaRPr lang="en-IN" sz="3600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76056" y="4653136"/>
            <a:ext cx="2088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6326"/>
            <a:ext cx="4427984" cy="45259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void sum(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a,int</a:t>
            </a:r>
            <a:r>
              <a:rPr lang="en-US" b="1" dirty="0" smtClean="0">
                <a:solidFill>
                  <a:schemeClr val="bg1"/>
                </a:solidFill>
              </a:rPr>
              <a:t> b)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{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a,b,sum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cin</a:t>
            </a:r>
            <a:r>
              <a:rPr lang="en-US" b="1" dirty="0" smtClean="0">
                <a:solidFill>
                  <a:schemeClr val="bg1"/>
                </a:solidFill>
              </a:rPr>
              <a:t>&gt;&gt;a&gt;&gt;b;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sum=</a:t>
            </a:r>
            <a:r>
              <a:rPr lang="en-US" b="1" dirty="0" err="1" smtClean="0">
                <a:solidFill>
                  <a:schemeClr val="bg1"/>
                </a:solidFill>
              </a:rPr>
              <a:t>a+b</a:t>
            </a:r>
            <a:r>
              <a:rPr lang="en-US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cout</a:t>
            </a:r>
            <a:r>
              <a:rPr lang="en-US" b="1" dirty="0" smtClean="0">
                <a:solidFill>
                  <a:schemeClr val="bg1"/>
                </a:solidFill>
              </a:rPr>
              <a:t>&lt;&lt;sum;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7504" y="3140968"/>
            <a:ext cx="2088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51520" y="2564904"/>
            <a:ext cx="2088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68" y="3429000"/>
            <a:ext cx="86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int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76056" y="1482131"/>
            <a:ext cx="3816424" cy="45259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b="1" dirty="0" err="1" smtClean="0">
                <a:solidFill>
                  <a:schemeClr val="bg1"/>
                </a:solidFill>
              </a:rPr>
              <a:t>int</a:t>
            </a:r>
            <a:r>
              <a:rPr lang="en-US" sz="3600" b="1" dirty="0" smtClean="0">
                <a:solidFill>
                  <a:schemeClr val="bg1"/>
                </a:solidFill>
              </a:rPr>
              <a:t> sum(</a:t>
            </a:r>
            <a:r>
              <a:rPr lang="en-US" sz="3600" b="1" dirty="0" err="1" smtClean="0">
                <a:solidFill>
                  <a:schemeClr val="bg1"/>
                </a:solidFill>
              </a:rPr>
              <a:t>int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</a:rPr>
              <a:t>a,int</a:t>
            </a:r>
            <a:r>
              <a:rPr lang="en-US" sz="3600" b="1" dirty="0" smtClean="0">
                <a:solidFill>
                  <a:schemeClr val="bg1"/>
                </a:solidFill>
              </a:rPr>
              <a:t> b)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{ </a:t>
            </a:r>
            <a:r>
              <a:rPr lang="en-US" sz="3600" b="1" dirty="0" err="1" smtClean="0">
                <a:solidFill>
                  <a:schemeClr val="bg1"/>
                </a:solidFill>
              </a:rPr>
              <a:t>int</a:t>
            </a:r>
            <a:r>
              <a:rPr lang="en-US" sz="3600" b="1" dirty="0" smtClean="0">
                <a:solidFill>
                  <a:schemeClr val="bg1"/>
                </a:solidFill>
              </a:rPr>
              <a:t> sum=</a:t>
            </a:r>
            <a:r>
              <a:rPr lang="en-US" sz="3600" b="1" dirty="0" err="1" smtClean="0">
                <a:solidFill>
                  <a:schemeClr val="bg1"/>
                </a:solidFill>
              </a:rPr>
              <a:t>a+b</a:t>
            </a:r>
            <a:r>
              <a:rPr lang="en-US" sz="3600" b="1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err="1" smtClean="0">
                <a:solidFill>
                  <a:schemeClr val="bg1"/>
                </a:solidFill>
              </a:rPr>
              <a:t>cout</a:t>
            </a:r>
            <a:r>
              <a:rPr lang="en-US" sz="3600" b="1" dirty="0" smtClean="0">
                <a:solidFill>
                  <a:schemeClr val="bg1"/>
                </a:solidFill>
              </a:rPr>
              <a:t>&lt;&lt;sum;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return sum;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prototype &amp; function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9371384" cy="540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Function prototype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float volume(float ) ;     // prototype ends with semi colons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Function call:</a:t>
            </a:r>
          </a:p>
          <a:p>
            <a:pPr marL="0" indent="0">
              <a:buNone/>
            </a:pPr>
            <a:r>
              <a:rPr lang="en-US" sz="2800" dirty="0" smtClean="0"/>
              <a:t>Float </a:t>
            </a:r>
            <a:r>
              <a:rPr lang="en-US" sz="2800" dirty="0" err="1" smtClean="0"/>
              <a:t>ans</a:t>
            </a:r>
            <a:r>
              <a:rPr lang="en-US" sz="2800" dirty="0" smtClean="0"/>
              <a:t>=volume(4.5);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Function definition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float volume (float a)</a:t>
            </a:r>
          </a:p>
          <a:p>
            <a:pPr marL="0" indent="0">
              <a:buNone/>
            </a:pPr>
            <a:r>
              <a:rPr lang="en-US" sz="2800" dirty="0" smtClean="0"/>
              <a:t>{  float n;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n =a*a*a;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return n; }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14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 to print cube of a given number using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float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void cube(float a);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 smtClean="0"/>
              <a:t>cube(a); </a:t>
            </a:r>
          </a:p>
          <a:p>
            <a:pPr marL="0" indent="0"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&lt;&lt;“ Job Done:”;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0072" y="1683652"/>
            <a:ext cx="3394720" cy="4525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void cube(float b)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 float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c=b*b*b;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&lt;&lt;“cube”&lt;&lt;c;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1979712" y="2060848"/>
            <a:ext cx="3240360" cy="2160240"/>
          </a:xfrm>
          <a:prstGeom prst="bentConnector3">
            <a:avLst/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3707904" y="4221088"/>
            <a:ext cx="1512168" cy="576064"/>
          </a:xfrm>
          <a:prstGeom prst="bentConnector3">
            <a:avLst/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a function prototype is not needed if the definition of the function is given before the function call ( 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before void main).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25272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Introduction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4752528"/>
          </a:xfrm>
        </p:spPr>
        <p:txBody>
          <a:bodyPr/>
          <a:lstStyle/>
          <a:p>
            <a:r>
              <a:rPr lang="en-US" dirty="0" smtClean="0"/>
              <a:t>Large programs is broken down into smaller units known as functions.</a:t>
            </a:r>
          </a:p>
          <a:p>
            <a:r>
              <a:rPr lang="en-US" b="1" dirty="0" smtClean="0"/>
              <a:t>A function is a sub program that acts on the data passed into the function and often returns a value.</a:t>
            </a:r>
          </a:p>
          <a:p>
            <a:r>
              <a:rPr lang="en-US" b="1" dirty="0" smtClean="0"/>
              <a:t>Function helps reduce the program size and avoid ambiguity.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8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 to print cube of a given number using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280" y="1661026"/>
            <a:ext cx="339472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float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void cube(float a);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 smtClean="0"/>
              <a:t>cube(a); </a:t>
            </a:r>
          </a:p>
          <a:p>
            <a:pPr marL="0" indent="0">
              <a:buNone/>
            </a:pPr>
            <a:r>
              <a:rPr lang="en-US" sz="2800" dirty="0" err="1" smtClean="0"/>
              <a:t>cout</a:t>
            </a:r>
            <a:r>
              <a:rPr lang="en-US" sz="2800" dirty="0" smtClean="0"/>
              <a:t>&lt;&lt;“ Job Done:”;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746321"/>
            <a:ext cx="3394720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void cube(float b)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{ float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c=b*b*b;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&lt;&lt;“cube”&lt;&lt;c;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3311862" y="2384883"/>
            <a:ext cx="2304254" cy="151217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627784" y="4293096"/>
            <a:ext cx="3073749" cy="698507"/>
          </a:xfrm>
          <a:prstGeom prst="bentConnector3">
            <a:avLst/>
          </a:prstGeom>
          <a:ln w="571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0075" y="4293096"/>
            <a:ext cx="64806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Multiplication of 2 numbers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// without parameter and no return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FP : void multiply();</a:t>
            </a:r>
          </a:p>
          <a:p>
            <a:pPr marL="0" indent="0">
              <a:buNone/>
            </a:pPr>
            <a:r>
              <a:rPr lang="en-US" dirty="0" smtClean="0"/>
              <a:t>FC : multiply();</a:t>
            </a:r>
          </a:p>
          <a:p>
            <a:pPr marL="0" indent="0">
              <a:buNone/>
            </a:pPr>
            <a:r>
              <a:rPr lang="en-US" dirty="0" smtClean="0"/>
              <a:t>FD : void multiply()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a,b,p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&lt;&lt;“ENTER THE NUMBER :”;  </a:t>
            </a:r>
            <a:r>
              <a:rPr lang="en-US" dirty="0" err="1" smtClean="0"/>
              <a:t>cin</a:t>
            </a:r>
            <a:r>
              <a:rPr lang="en-US" dirty="0" smtClean="0"/>
              <a:t>&gt;&gt; a&gt;&gt;b;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p=a*b;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&lt;&lt;“\n The product is :”&lt;&lt;p;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8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// with parameter &amp; without return type</a:t>
            </a:r>
          </a:p>
          <a:p>
            <a:pPr marL="0" indent="0">
              <a:buNone/>
            </a:pPr>
            <a:r>
              <a:rPr lang="en-US" dirty="0" smtClean="0"/>
              <a:t>FP – void multiply(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FC: multiply(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 : void multiply(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p=a*b;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 Product =“&lt;&lt;p;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5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// without parameter &amp; with return type</a:t>
            </a:r>
          </a:p>
          <a:p>
            <a:pPr marL="0" indent="0">
              <a:buNone/>
            </a:pPr>
            <a:r>
              <a:rPr lang="en-US" dirty="0" smtClean="0"/>
              <a:t>FP – </a:t>
            </a:r>
            <a:r>
              <a:rPr lang="en-US" dirty="0" err="1" smtClean="0"/>
              <a:t>int</a:t>
            </a:r>
            <a:r>
              <a:rPr lang="en-US" dirty="0" smtClean="0"/>
              <a:t> multiply();</a:t>
            </a:r>
          </a:p>
          <a:p>
            <a:pPr marL="0" indent="0">
              <a:buNone/>
            </a:pPr>
            <a:r>
              <a:rPr lang="en-US" dirty="0" smtClean="0"/>
              <a:t>FC: </a:t>
            </a:r>
            <a:r>
              <a:rPr lang="en-US" dirty="0" err="1" smtClean="0"/>
              <a:t>int</a:t>
            </a:r>
            <a:r>
              <a:rPr lang="en-US" dirty="0" smtClean="0"/>
              <a:t> p = multiply();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 : </a:t>
            </a:r>
            <a:r>
              <a:rPr lang="en-US" dirty="0" err="1" smtClean="0"/>
              <a:t>int</a:t>
            </a:r>
            <a:r>
              <a:rPr lang="en-US" dirty="0" smtClean="0"/>
              <a:t> multiply()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&gt;&gt;a&gt;&gt;b;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p=a*b;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return(p);  // or return(a*b);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2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// with parameter &amp; with return type</a:t>
            </a:r>
          </a:p>
          <a:p>
            <a:pPr marL="0" indent="0">
              <a:buNone/>
            </a:pPr>
            <a:r>
              <a:rPr lang="en-US" dirty="0" smtClean="0"/>
              <a:t>FP – </a:t>
            </a:r>
            <a:r>
              <a:rPr lang="en-US" dirty="0" err="1" smtClean="0"/>
              <a:t>int</a:t>
            </a:r>
            <a:r>
              <a:rPr lang="en-US" dirty="0" smtClean="0"/>
              <a:t> multiply(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FC: </a:t>
            </a:r>
            <a:r>
              <a:rPr lang="en-US" dirty="0" err="1" smtClean="0"/>
              <a:t>int</a:t>
            </a:r>
            <a:r>
              <a:rPr lang="en-US" dirty="0" smtClean="0"/>
              <a:t> p=multiply(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FD : </a:t>
            </a:r>
            <a:r>
              <a:rPr lang="en-US" dirty="0" err="1" smtClean="0"/>
              <a:t>int</a:t>
            </a:r>
            <a:r>
              <a:rPr lang="en-US" dirty="0" smtClean="0"/>
              <a:t>  multiply(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p=a*b;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p;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. W.A.P Using function called </a:t>
            </a:r>
            <a:r>
              <a:rPr lang="en-US" dirty="0" err="1" smtClean="0"/>
              <a:t>sumEven</a:t>
            </a:r>
            <a:r>
              <a:rPr lang="en-US" dirty="0" smtClean="0"/>
              <a:t> to return the sum of even numbers and accept the limit as the parameter.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n,se</a:t>
            </a:r>
            <a:r>
              <a:rPr lang="en-US" dirty="0"/>
              <a:t>=0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sumEven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 //</a:t>
            </a:r>
            <a:r>
              <a:rPr lang="en-US" dirty="0" smtClean="0"/>
              <a:t>Prototype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/>
              <a:t>&gt;&gt;n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se=</a:t>
            </a:r>
            <a:r>
              <a:rPr lang="en-US" dirty="0" err="1" smtClean="0"/>
              <a:t>sumEven</a:t>
            </a:r>
            <a:r>
              <a:rPr lang="en-US" dirty="0" smtClean="0"/>
              <a:t>(n);  //Function call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&lt;&lt;“sum of even=“&lt;&lt;se;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2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 smtClean="0"/>
              <a:t>sumEven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a);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c=0,sum=0;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while(c&lt;=a)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if(c%2==0)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sum+=c;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return (sum);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6443"/>
            <a:ext cx="8229600" cy="922114"/>
          </a:xfrm>
        </p:spPr>
        <p:txBody>
          <a:bodyPr/>
          <a:lstStyle/>
          <a:p>
            <a:r>
              <a:rPr lang="en-US" b="1" dirty="0" smtClean="0"/>
              <a:t>QUESTIONS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396536" cy="61206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 W.A.P using functions ( with parameter &amp; return type) to calculate the area of a circle.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W.A.P using functions ( with parameter &amp; no return type) for converting cm to feet &amp; inches [ 1 </a:t>
            </a:r>
            <a:r>
              <a:rPr lang="en-US" dirty="0" err="1" smtClean="0">
                <a:solidFill>
                  <a:srgbClr val="002060"/>
                </a:solidFill>
              </a:rPr>
              <a:t>ft</a:t>
            </a:r>
            <a:r>
              <a:rPr lang="en-US" dirty="0" smtClean="0">
                <a:solidFill>
                  <a:srgbClr val="002060"/>
                </a:solidFill>
              </a:rPr>
              <a:t>=12 inches, 1 inch=2.54cm]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W.A.P to accept 2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/>
              <a:t> </a:t>
            </a:r>
            <a:r>
              <a:rPr lang="en-US" dirty="0" smtClean="0"/>
              <a:t>return the value </a:t>
            </a:r>
            <a:r>
              <a:rPr lang="en-US" dirty="0" err="1" smtClean="0"/>
              <a:t>M</a:t>
            </a:r>
            <a:r>
              <a:rPr lang="en-US" baseline="30000" dirty="0" err="1" smtClean="0"/>
              <a:t>n</a:t>
            </a:r>
            <a:r>
              <a:rPr lang="en-US" baseline="30000" dirty="0"/>
              <a:t> </a:t>
            </a:r>
            <a:r>
              <a:rPr lang="en-US" dirty="0" smtClean="0"/>
              <a:t>  (using with only one parameter and return type)</a:t>
            </a:r>
          </a:p>
          <a:p>
            <a:pPr marL="514350" indent="-514350">
              <a:buAutoNum type="arabicPeriod"/>
            </a:pPr>
            <a:endParaRPr lang="en-US" baseline="30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W.A.P to accept X from a user &amp; return square of X.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001" y="27856"/>
            <a:ext cx="8964488" cy="6525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 W.A.P using function to find the average of 3 given numbers.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6. W.A.P using function to accept a number from the user and find the factorial of a number.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W.A.P using function to accept a number from   the user and returns 1 if the number is positive else 0 if the number is negative.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2060"/>
                </a:solidFill>
              </a:rPr>
              <a:t>W.A.P using function to accept a number from the user and print the stars in the ascending order.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</a:p>
          <a:p>
            <a:r>
              <a:rPr lang="en-US" dirty="0" smtClean="0"/>
              <a:t>User defined functions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0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5527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9. W.A.P using function to accept a number  N from the user and find the </a:t>
            </a:r>
            <a:r>
              <a:rPr lang="en-US" dirty="0" err="1" smtClean="0">
                <a:solidFill>
                  <a:srgbClr val="002060"/>
                </a:solidFill>
              </a:rPr>
              <a:t>Fibannaci</a:t>
            </a:r>
            <a:r>
              <a:rPr lang="en-US" dirty="0" smtClean="0">
                <a:solidFill>
                  <a:srgbClr val="002060"/>
                </a:solidFill>
              </a:rPr>
              <a:t> series till the term N.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/>
              <a:t>10. W.A.P using function to accept a string from the user and pass each character into the function and count the number of digits in the string.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11. </a:t>
            </a:r>
            <a:r>
              <a:rPr lang="en-US" dirty="0">
                <a:solidFill>
                  <a:srgbClr val="002060"/>
                </a:solidFill>
              </a:rPr>
              <a:t>W.A.P using function to  enter the mark of a student return the grade back.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(100-90		‘A’,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75-90		‘B’,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50-75		‘C’,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ELSE  		‘D’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9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&amp;ACTUAL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parameter is a parameter that is used in function call statement to send the value to the function.</a:t>
            </a:r>
          </a:p>
          <a:p>
            <a:r>
              <a:rPr lang="en-US" dirty="0" smtClean="0"/>
              <a:t>Formal parameter is a parameter which is used in the function header of the called function to receive the value from the actual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8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576064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void multiply(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ultiply(a);  </a:t>
            </a:r>
          </a:p>
          <a:p>
            <a:pPr marL="0" indent="0">
              <a:buNone/>
            </a:pPr>
            <a:r>
              <a:rPr lang="en-US" dirty="0" smtClean="0"/>
              <a:t>// a is a actual parameter sent to 		  //multiply function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multiply( </a:t>
            </a:r>
            <a:r>
              <a:rPr lang="en-US" dirty="0" err="1" smtClean="0"/>
              <a:t>int</a:t>
            </a:r>
            <a:r>
              <a:rPr lang="en-US" dirty="0" smtClean="0"/>
              <a:t> c)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&lt;&lt;c*c;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494116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// c is the formal parameter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23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code and find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64087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for(</a:t>
            </a:r>
            <a:r>
              <a:rPr lang="en-US" dirty="0" err="1" smtClean="0"/>
              <a:t>int</a:t>
            </a:r>
            <a:r>
              <a:rPr lang="en-US" dirty="0" smtClean="0"/>
              <a:t> i=0;i&lt;3;i++)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for(</a:t>
            </a:r>
            <a:r>
              <a:rPr lang="en-US" dirty="0" err="1" smtClean="0"/>
              <a:t>int</a:t>
            </a:r>
            <a:r>
              <a:rPr lang="en-US" dirty="0" smtClean="0"/>
              <a:t> j=0;j&lt;3;j++);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&lt;&lt;“i=“&lt;&lt;i&lt;&lt;“j=“&lt;&lt;j;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7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following code and find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i=0;i&lt;3;i++) //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/>
              <a:t>has scope or life only </a:t>
            </a:r>
            <a:r>
              <a:rPr lang="en-US" dirty="0" smtClean="0"/>
              <a:t>					inside </a:t>
            </a:r>
            <a:r>
              <a:rPr lang="en-US" dirty="0"/>
              <a:t>main </a:t>
            </a:r>
            <a:r>
              <a:rPr lang="en-US" dirty="0" smtClean="0"/>
              <a:t>program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j=0;j&lt;3;j++); </a:t>
            </a:r>
            <a:r>
              <a:rPr lang="en-US" dirty="0"/>
              <a:t>//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j is </a:t>
            </a:r>
            <a:r>
              <a:rPr lang="en-US" dirty="0"/>
              <a:t>a local variable for that 		        // particular compound </a:t>
            </a:r>
            <a:r>
              <a:rPr lang="en-US" dirty="0" err="1"/>
              <a:t>stmt</a:t>
            </a:r>
            <a:r>
              <a:rPr lang="en-US" dirty="0"/>
              <a:t> or block</a:t>
            </a:r>
          </a:p>
          <a:p>
            <a:pPr marL="0" indent="0">
              <a:buNone/>
            </a:pPr>
            <a:r>
              <a:rPr lang="en-US" dirty="0" smtClean="0"/>
              <a:t>{…………………….}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&lt;&lt;“i=“&lt;&lt;i&lt;&lt;“j=“&lt;&lt;j; </a:t>
            </a:r>
            <a:r>
              <a:rPr lang="en-US" dirty="0"/>
              <a:t>//Will give you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2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a,x</a:t>
            </a:r>
            <a:r>
              <a:rPr lang="en-US" dirty="0" smtClean="0"/>
              <a:t>=9;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void multiply(a);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multiply(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&lt;&lt;c*x;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8770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Will the following code execute ? Justify your answer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01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multiply(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c=20;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&lt;&lt;c*x;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a,x</a:t>
            </a:r>
            <a:r>
              <a:rPr lang="en-US" dirty="0" smtClean="0"/>
              <a:t>=9;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multiply(a);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77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Will the following code execute ? Justify your answer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164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scope : The program part(s) in which a particular piece of code or a variable can be accessed is known as variable scope.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en-US" dirty="0" smtClean="0"/>
              <a:t>There are 4 kinds of scopes in </a:t>
            </a:r>
            <a:r>
              <a:rPr lang="en-US" dirty="0" err="1" smtClean="0"/>
              <a:t>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Local scope : A variable declared in a block is local to that block and can be used only in it and other blocks contained under it.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while(a!=0)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&gt;&gt;a;       </a:t>
            </a:r>
            <a:r>
              <a:rPr lang="en-US" b="1" dirty="0" smtClean="0">
                <a:solidFill>
                  <a:srgbClr val="FF0000"/>
                </a:solidFill>
              </a:rPr>
              <a:t>//c has local scope only inside while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c=a;}   </a:t>
            </a:r>
            <a:r>
              <a:rPr lang="en-US" b="1" dirty="0" smtClean="0">
                <a:solidFill>
                  <a:srgbClr val="FF0000"/>
                </a:solidFill>
              </a:rPr>
              <a:t>// a has a local scope even inside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&lt;&lt;c; }   </a:t>
            </a:r>
            <a:r>
              <a:rPr lang="en-US" b="1" dirty="0" smtClean="0">
                <a:solidFill>
                  <a:srgbClr val="FF0000"/>
                </a:solidFill>
              </a:rPr>
              <a:t>//gives you error as scope of c is only 		      inside while block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9939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functions are part of the compiler package, these are part of the library made available by the compiler.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exit(), </a:t>
            </a:r>
            <a:r>
              <a:rPr lang="en-US" dirty="0" err="1" smtClean="0"/>
              <a:t>pow</a:t>
            </a:r>
            <a:r>
              <a:rPr lang="en-US" dirty="0" smtClean="0"/>
              <a:t>(),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9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7"/>
            <a:ext cx="8229600" cy="252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2. Function scope : The variables declared in the outermost block of a function have function scope </a:t>
            </a:r>
            <a:r>
              <a:rPr lang="en-US" dirty="0" err="1" smtClean="0"/>
              <a:t>i.e</a:t>
            </a:r>
            <a:r>
              <a:rPr lang="en-US" dirty="0" smtClean="0"/>
              <a:t> they can be </a:t>
            </a:r>
            <a:r>
              <a:rPr lang="en-US" dirty="0" err="1" smtClean="0"/>
              <a:t>accesssed</a:t>
            </a:r>
            <a:r>
              <a:rPr lang="en-US" dirty="0" smtClean="0"/>
              <a:t> only in the function that declares them. ( Label in </a:t>
            </a:r>
            <a:r>
              <a:rPr lang="en-US" dirty="0" err="1" smtClean="0"/>
              <a:t>goto</a:t>
            </a:r>
            <a:r>
              <a:rPr lang="en-US" dirty="0" smtClean="0"/>
              <a:t> also have function scope).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996952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void main()</a:t>
            </a:r>
          </a:p>
          <a:p>
            <a:r>
              <a:rPr lang="en-US" sz="2800" b="1" dirty="0" smtClean="0"/>
              <a:t>{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add;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void sum(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,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);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a=3,b=5;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sum(</a:t>
            </a:r>
            <a:r>
              <a:rPr lang="en-US" sz="2800" b="1" dirty="0" err="1" smtClean="0"/>
              <a:t>a,b</a:t>
            </a:r>
            <a:r>
              <a:rPr lang="en-US" sz="2800" b="1" dirty="0" smtClean="0"/>
              <a:t>);</a:t>
            </a:r>
          </a:p>
          <a:p>
            <a:r>
              <a:rPr lang="en-US" sz="2800" b="1" dirty="0" smtClean="0"/>
              <a:t> }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852936"/>
            <a:ext cx="3923928" cy="18158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void sum(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c ,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d)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{ add=</a:t>
            </a:r>
            <a:r>
              <a:rPr lang="en-US" sz="2800" b="1" dirty="0" err="1" smtClean="0"/>
              <a:t>c+d</a:t>
            </a:r>
            <a:r>
              <a:rPr lang="en-US" sz="2800" b="1" dirty="0" smtClean="0"/>
              <a:t>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&lt;&lt;add;</a:t>
            </a:r>
          </a:p>
          <a:p>
            <a:r>
              <a:rPr lang="en-US" sz="2800" b="1" dirty="0" smtClean="0"/>
              <a:t> 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142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332540" cy="6669360"/>
          </a:xfrm>
        </p:spPr>
      </p:pic>
    </p:spTree>
    <p:extLst>
      <p:ext uri="{BB962C8B-B14F-4D97-AF65-F5344CB8AC3E}">
        <p14:creationId xmlns:p14="http://schemas.microsoft.com/office/powerpoint/2010/main" val="38139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1"/>
            <a:ext cx="8229600" cy="2088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File scope : A name declared outside all blocks and function has file scope, </a:t>
            </a:r>
            <a:r>
              <a:rPr lang="en-US" dirty="0" err="1" smtClean="0"/>
              <a:t>i.e</a:t>
            </a:r>
            <a:r>
              <a:rPr lang="en-US" dirty="0" smtClean="0"/>
              <a:t> it can be used in all the blocks and functions written inside the file. (also known as global variables).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36912"/>
            <a:ext cx="36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#include&lt;</a:t>
            </a:r>
            <a:r>
              <a:rPr lang="en-US" sz="2800" b="1" dirty="0" err="1"/>
              <a:t>iostream.h</a:t>
            </a:r>
            <a:r>
              <a:rPr lang="en-US" sz="2800" b="1" dirty="0" smtClean="0"/>
              <a:t>&gt;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a=20;</a:t>
            </a:r>
          </a:p>
          <a:p>
            <a:endParaRPr lang="en-US" sz="2800" b="1" dirty="0"/>
          </a:p>
          <a:p>
            <a:r>
              <a:rPr lang="en-US" sz="2800" b="1" dirty="0" smtClean="0"/>
              <a:t>void </a:t>
            </a:r>
            <a:r>
              <a:rPr lang="en-US" sz="2800" b="1" dirty="0"/>
              <a:t>main()</a:t>
            </a:r>
          </a:p>
          <a:p>
            <a:r>
              <a:rPr lang="en-US" sz="2800" b="1" dirty="0" smtClean="0"/>
              <a:t>{void sum();</a:t>
            </a:r>
          </a:p>
          <a:p>
            <a:r>
              <a:rPr lang="en-US" sz="2800" b="1" dirty="0" smtClean="0"/>
              <a:t>sum</a:t>
            </a:r>
            <a:r>
              <a:rPr lang="en-US" sz="2800" b="1" dirty="0"/>
              <a:t>();</a:t>
            </a:r>
          </a:p>
          <a:p>
            <a:r>
              <a:rPr lang="en-US" sz="2800" b="1" dirty="0" smtClean="0"/>
              <a:t>a=10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smtClean="0"/>
              <a:t>a&lt;&lt;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/>
              <a:t>sum</a:t>
            </a:r>
            <a:r>
              <a:rPr lang="en-US" sz="2800" b="1" dirty="0" smtClean="0"/>
              <a:t>();</a:t>
            </a:r>
          </a:p>
          <a:p>
            <a:r>
              <a:rPr lang="en-US" sz="2800" b="1" dirty="0" smtClean="0"/>
              <a:t>}</a:t>
            </a:r>
            <a:endParaRPr lang="en-IN" sz="2800" b="1" dirty="0"/>
          </a:p>
          <a:p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636912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void sum()</a:t>
            </a:r>
            <a:endParaRPr lang="en-US" sz="2800" b="1" dirty="0"/>
          </a:p>
          <a:p>
            <a:r>
              <a:rPr lang="en-US" sz="2800" b="1" dirty="0"/>
              <a:t>{ </a:t>
            </a:r>
            <a:r>
              <a:rPr lang="en-US" sz="2800" b="1" dirty="0" smtClean="0"/>
              <a:t>a=a+30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smtClean="0"/>
              <a:t>a&lt;&lt;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10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b="45323"/>
          <a:stretch/>
        </p:blipFill>
        <p:spPr>
          <a:xfrm>
            <a:off x="2771800" y="2204864"/>
            <a:ext cx="3106332" cy="224191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6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1"/>
            <a:ext cx="8229600" cy="2088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File scope : A name declared outside all blocks and function has file scope, </a:t>
            </a:r>
            <a:r>
              <a:rPr lang="en-US" dirty="0" err="1" smtClean="0"/>
              <a:t>i.e</a:t>
            </a:r>
            <a:r>
              <a:rPr lang="en-US" dirty="0" smtClean="0"/>
              <a:t> it can be used in all the blocks and functions written inside the file. (also known as global variables).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36912"/>
            <a:ext cx="3600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#include&lt;</a:t>
            </a:r>
            <a:r>
              <a:rPr lang="en-US" sz="2800" b="1" dirty="0" err="1"/>
              <a:t>iostream.h</a:t>
            </a:r>
            <a:r>
              <a:rPr lang="en-US" sz="2800" b="1" dirty="0"/>
              <a:t>&gt;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a;</a:t>
            </a:r>
          </a:p>
          <a:p>
            <a:r>
              <a:rPr lang="en-US" sz="2800" b="1" dirty="0"/>
              <a:t>void main()</a:t>
            </a:r>
          </a:p>
          <a:p>
            <a:r>
              <a:rPr lang="en-US" sz="2800" b="1" dirty="0"/>
              <a:t>{ a=10;</a:t>
            </a:r>
          </a:p>
          <a:p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smtClean="0"/>
              <a:t>a&lt;&lt;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/>
              <a:t>  void sum</a:t>
            </a:r>
            <a:r>
              <a:rPr lang="en-US" sz="2800" b="1" dirty="0" smtClean="0"/>
              <a:t>();</a:t>
            </a:r>
          </a:p>
          <a:p>
            <a:r>
              <a:rPr lang="en-US" sz="2800" b="1" dirty="0" smtClean="0"/>
              <a:t>sum();</a:t>
            </a:r>
          </a:p>
          <a:p>
            <a:r>
              <a:rPr lang="en-US" sz="2800" b="1" dirty="0" err="1"/>
              <a:t>cout</a:t>
            </a:r>
            <a:r>
              <a:rPr lang="en-US" sz="2800" b="1" dirty="0"/>
              <a:t>&lt;&lt;a;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  <a:endParaRPr lang="en-IN" sz="2800" b="1" dirty="0"/>
          </a:p>
          <a:p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636912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void sum()</a:t>
            </a:r>
            <a:endParaRPr lang="en-US" sz="2800" b="1" dirty="0"/>
          </a:p>
          <a:p>
            <a:r>
              <a:rPr lang="en-US" sz="2800" b="1" dirty="0"/>
              <a:t>{ </a:t>
            </a:r>
            <a:r>
              <a:rPr lang="en-US" sz="2800" b="1" dirty="0" smtClean="0"/>
              <a:t>a=a+30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smtClean="0"/>
              <a:t>a&lt;&lt;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}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764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/>
          <a:stretch/>
        </p:blipFill>
        <p:spPr>
          <a:xfrm>
            <a:off x="1177636" y="1124744"/>
            <a:ext cx="3106332" cy="4100304"/>
          </a:xfrm>
        </p:spPr>
      </p:pic>
    </p:spTree>
    <p:extLst>
      <p:ext uri="{BB962C8B-B14F-4D97-AF65-F5344CB8AC3E}">
        <p14:creationId xmlns:p14="http://schemas.microsoft.com/office/powerpoint/2010/main" val="874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variable/ Prototype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a function/variable is declared inside the main function then the function/variable can be used only by the main program.  Whereas if you declare the function/variable globally then it can be used by all the functions in the program,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#include&lt;</a:t>
            </a:r>
            <a:r>
              <a:rPr lang="en-US" sz="3600" dirty="0" err="1" smtClean="0"/>
              <a:t>iostream.h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a=10;   //Global Variable</a:t>
            </a:r>
          </a:p>
          <a:p>
            <a:pPr marL="0" indent="0">
              <a:buNone/>
            </a:pPr>
            <a:r>
              <a:rPr lang="en-US" sz="3600" dirty="0" smtClean="0"/>
              <a:t>void main()</a:t>
            </a:r>
          </a:p>
          <a:p>
            <a:pPr marL="0" indent="0">
              <a:buNone/>
            </a:pPr>
            <a:r>
              <a:rPr lang="en-US" sz="3600" dirty="0" smtClean="0"/>
              <a:t>{ </a:t>
            </a:r>
            <a:r>
              <a:rPr lang="en-US" sz="3600" dirty="0" err="1" smtClean="0"/>
              <a:t>int</a:t>
            </a:r>
            <a:r>
              <a:rPr lang="en-US" sz="3600" dirty="0" smtClean="0"/>
              <a:t> b=15;   //local variable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cout</a:t>
            </a:r>
            <a:r>
              <a:rPr lang="en-US" sz="3600" dirty="0" smtClean="0"/>
              <a:t>&lt;&lt;a&lt;&lt;“\t”&lt;&lt;b;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10   15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6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1. void </a:t>
            </a:r>
            <a:r>
              <a:rPr lang="en-US" dirty="0" err="1" smtClean="0"/>
              <a:t>pos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a[10],</a:t>
            </a:r>
            <a:r>
              <a:rPr lang="en-US" dirty="0" err="1" smtClean="0"/>
              <a:t>int</a:t>
            </a:r>
            <a:r>
              <a:rPr lang="en-US" dirty="0" smtClean="0"/>
              <a:t> m) ;</a:t>
            </a:r>
          </a:p>
          <a:p>
            <a:pPr marL="514350" indent="-514350">
              <a:buAutoNum type="arabicPeriod" startAt="2"/>
            </a:pPr>
            <a:r>
              <a:rPr lang="en-US" dirty="0" err="1" smtClean="0"/>
              <a:t>int</a:t>
            </a:r>
            <a:r>
              <a:rPr lang="en-US" dirty="0" smtClean="0"/>
              <a:t> position(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x-x</a:t>
            </a:r>
            <a:r>
              <a:rPr lang="en-US" baseline="30000" dirty="0" smtClean="0"/>
              <a:t>2</a:t>
            </a:r>
            <a:r>
              <a:rPr lang="en-US" dirty="0" smtClean="0"/>
              <a:t> /3! + x</a:t>
            </a:r>
            <a:r>
              <a:rPr lang="en-US" baseline="30000" dirty="0" smtClean="0"/>
              <a:t>3</a:t>
            </a:r>
            <a:r>
              <a:rPr lang="en-US" dirty="0" smtClean="0"/>
              <a:t> / 5! -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5163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#include&lt;</a:t>
            </a:r>
            <a:r>
              <a:rPr lang="en-US" sz="3600" dirty="0" err="1" smtClean="0"/>
              <a:t>iostream.h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a=10;</a:t>
            </a:r>
          </a:p>
          <a:p>
            <a:pPr marL="0" indent="0">
              <a:buNone/>
            </a:pPr>
            <a:r>
              <a:rPr lang="en-US" sz="3600" dirty="0" smtClean="0"/>
              <a:t>void main()</a:t>
            </a:r>
          </a:p>
          <a:p>
            <a:pPr marL="0" indent="0">
              <a:buNone/>
            </a:pPr>
            <a:r>
              <a:rPr lang="en-US" sz="3600" dirty="0" smtClean="0"/>
              <a:t>{ </a:t>
            </a:r>
            <a:r>
              <a:rPr lang="en-US" sz="3600" dirty="0" err="1" smtClean="0"/>
              <a:t>int</a:t>
            </a:r>
            <a:r>
              <a:rPr lang="en-US" sz="3600" dirty="0" smtClean="0"/>
              <a:t> a=15;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cout</a:t>
            </a:r>
            <a:r>
              <a:rPr lang="en-US" sz="3600" dirty="0" smtClean="0"/>
              <a:t>&lt;&lt;a&lt;&lt;“\t”&lt;&lt;a;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will be the output ?????????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//Actually which variable is being called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global or local????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45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created by you </a:t>
            </a:r>
            <a:r>
              <a:rPr lang="en-US" dirty="0" err="1" smtClean="0"/>
              <a:t>i.e</a:t>
            </a:r>
            <a:r>
              <a:rPr lang="en-US" dirty="0" smtClean="0"/>
              <a:t>, the programmer, as per requirement of your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will display the local variable. This is because the local and global variable has the same name. Thus the local variable a hides the global variable a.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unhide global variable :: (scope resolution) operator has to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8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#include&lt;</a:t>
            </a:r>
            <a:r>
              <a:rPr lang="en-US" sz="3600" dirty="0" err="1" smtClean="0"/>
              <a:t>iostream.h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a=10;</a:t>
            </a:r>
          </a:p>
          <a:p>
            <a:pPr marL="0" indent="0">
              <a:buNone/>
            </a:pPr>
            <a:r>
              <a:rPr lang="en-US" sz="3600" dirty="0" smtClean="0"/>
              <a:t>void main()</a:t>
            </a:r>
          </a:p>
          <a:p>
            <a:pPr marL="0" indent="0">
              <a:buNone/>
            </a:pPr>
            <a:r>
              <a:rPr lang="en-US" sz="3600" dirty="0" smtClean="0"/>
              <a:t>{ </a:t>
            </a:r>
            <a:r>
              <a:rPr lang="en-US" sz="3600" dirty="0" err="1" smtClean="0"/>
              <a:t>int</a:t>
            </a:r>
            <a:r>
              <a:rPr lang="en-US" sz="3600" dirty="0" smtClean="0"/>
              <a:t> a=15;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cout</a:t>
            </a:r>
            <a:r>
              <a:rPr lang="en-US" sz="3600" dirty="0" smtClean="0"/>
              <a:t>&lt;&lt;::a&lt;&lt;“\t”&lt;&lt;a;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????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6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5286"/>
              </p:ext>
            </p:extLst>
          </p:nvPr>
        </p:nvGraphicFramePr>
        <p:xfrm>
          <a:off x="179512" y="764704"/>
          <a:ext cx="864096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526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LOCAL VARIABLE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GLOBAL</a:t>
                      </a:r>
                      <a:r>
                        <a:rPr lang="en-US" sz="3200" baseline="0" dirty="0" smtClean="0"/>
                        <a:t> VARIABLE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 is a variable that</a:t>
                      </a:r>
                      <a:r>
                        <a:rPr lang="en-US" sz="3200" baseline="0" dirty="0" smtClean="0"/>
                        <a:t> is declared with in a function or within a block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 is variable</a:t>
                      </a:r>
                      <a:r>
                        <a:rPr lang="en-US" sz="3200" baseline="0" dirty="0" smtClean="0"/>
                        <a:t> which is declared outside all the functions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It is accessible only within a function/block in which it is declared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It is accessible throughout the program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i="1" dirty="0" smtClean="0"/>
              <a:t>float </a:t>
            </a:r>
            <a:r>
              <a:rPr lang="en-US" i="1" dirty="0" err="1" smtClean="0"/>
              <a:t>val</a:t>
            </a:r>
            <a:r>
              <a:rPr lang="en-US" i="1" dirty="0" smtClean="0"/>
              <a:t>=10.0;</a:t>
            </a:r>
          </a:p>
          <a:p>
            <a:pPr marL="0" indent="0">
              <a:buNone/>
            </a:pPr>
            <a:r>
              <a:rPr lang="en-US" dirty="0" smtClean="0"/>
              <a:t>void value(</a:t>
            </a:r>
            <a:r>
              <a:rPr lang="en-US" dirty="0" err="1" smtClean="0"/>
              <a:t>int</a:t>
            </a:r>
            <a:r>
              <a:rPr lang="en-US" dirty="0" smtClean="0"/>
              <a:t> t)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i="1" dirty="0" err="1" smtClean="0"/>
              <a:t>int</a:t>
            </a:r>
            <a:r>
              <a:rPr lang="en-US" i="1" dirty="0" smtClean="0"/>
              <a:t> res=2;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return(res*t); }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int</a:t>
            </a:r>
            <a:r>
              <a:rPr lang="en-US" i="1" dirty="0" smtClean="0"/>
              <a:t> b</a:t>
            </a:r>
            <a:r>
              <a:rPr lang="en-US" dirty="0" smtClean="0"/>
              <a:t>=value(2);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&lt;&lt;b;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local variable ???  Global variables ????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declare a constant?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&lt;&lt;a;   // 10 will be displayed</a:t>
            </a:r>
          </a:p>
          <a:p>
            <a:pPr marL="0" indent="0">
              <a:buNone/>
            </a:pPr>
            <a:r>
              <a:rPr lang="en-IN" dirty="0" smtClean="0"/>
              <a:t>a=a+10;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6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8960246" cy="6120680"/>
          </a:xfrm>
        </p:spPr>
      </p:pic>
    </p:spTree>
    <p:extLst>
      <p:ext uri="{BB962C8B-B14F-4D97-AF65-F5344CB8AC3E}">
        <p14:creationId xmlns:p14="http://schemas.microsoft.com/office/powerpoint/2010/main" val="24134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577064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 function can be called invoked in 2 ways </a:t>
            </a:r>
            <a:br>
              <a:rPr lang="en-IN" dirty="0"/>
            </a:br>
            <a:r>
              <a:rPr lang="en-US" dirty="0" smtClean="0"/>
              <a:t>call by value &amp; call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During call by value, any change made to the formal parameter is not reflected back to the actual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1"/>
            <a:ext cx="4320480" cy="36003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void change( </a:t>
            </a:r>
            <a:r>
              <a:rPr lang="en-IN" dirty="0" err="1" smtClean="0"/>
              <a:t>int</a:t>
            </a:r>
            <a:r>
              <a:rPr lang="en-IN" dirty="0" smtClean="0"/>
              <a:t> 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change(a);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7984" y="260648"/>
            <a:ext cx="45365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void change( </a:t>
            </a:r>
            <a:r>
              <a:rPr lang="en-IN" dirty="0" err="1" smtClean="0"/>
              <a:t>int</a:t>
            </a:r>
            <a:r>
              <a:rPr lang="en-IN" dirty="0" smtClean="0"/>
              <a:t> c)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{ </a:t>
            </a:r>
            <a:r>
              <a:rPr lang="en-IN" dirty="0" err="1" smtClean="0"/>
              <a:t>cout</a:t>
            </a:r>
            <a:r>
              <a:rPr lang="en-IN" dirty="0" smtClean="0"/>
              <a:t>&lt;&lt;c&lt;&lt;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c=25;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&lt;&lt;c&lt;&lt;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83568" y="4941168"/>
            <a:ext cx="864096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a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4008" y="5085184"/>
            <a:ext cx="864096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96136" y="5085184"/>
            <a:ext cx="864096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</a:t>
            </a:r>
          </a:p>
          <a:p>
            <a:pPr algn="ctr"/>
            <a:r>
              <a:rPr lang="en-IN" dirty="0" smtClean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9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During call by reference, changes made in the formal parameter are reflected back to the actual </a:t>
            </a:r>
            <a:r>
              <a:rPr lang="en-IN" dirty="0" err="1" smtClean="0"/>
              <a:t>paramter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0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1"/>
            <a:ext cx="4320480" cy="36003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void change( </a:t>
            </a:r>
            <a:r>
              <a:rPr lang="en-IN" dirty="0" err="1" smtClean="0"/>
              <a:t>int</a:t>
            </a:r>
            <a:r>
              <a:rPr lang="en-IN" dirty="0" smtClean="0"/>
              <a:t> &amp; 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change(a);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7984" y="260648"/>
            <a:ext cx="45365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void change( </a:t>
            </a:r>
            <a:r>
              <a:rPr lang="en-IN" dirty="0" err="1" smtClean="0"/>
              <a:t>int</a:t>
            </a:r>
            <a:r>
              <a:rPr lang="en-IN" dirty="0" smtClean="0"/>
              <a:t> &amp;c)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{ </a:t>
            </a:r>
            <a:r>
              <a:rPr lang="en-IN" dirty="0" err="1" smtClean="0"/>
              <a:t>cout</a:t>
            </a:r>
            <a:r>
              <a:rPr lang="en-IN" dirty="0" smtClean="0"/>
              <a:t>&lt;&lt;c&lt;&lt;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c=25;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&lt;&lt;c&lt;&lt;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83568" y="4941168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a</a:t>
            </a:r>
          </a:p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0" y="4941168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c</a:t>
            </a:r>
          </a:p>
          <a:p>
            <a:pPr algn="ctr"/>
            <a:endParaRPr lang="en-IN" dirty="0"/>
          </a:p>
        </p:txBody>
      </p:sp>
      <p:cxnSp>
        <p:nvCxnSpPr>
          <p:cNvPr id="8" name="Straight Arrow Connector 7"/>
          <p:cNvCxnSpPr>
            <a:endCxn id="2" idx="3"/>
          </p:cNvCxnSpPr>
          <p:nvPr/>
        </p:nvCxnSpPr>
        <p:spPr>
          <a:xfrm flipH="1">
            <a:off x="1547664" y="5301208"/>
            <a:ext cx="3024336" cy="360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764704" y="5805264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a</a:t>
            </a:r>
          </a:p>
          <a:p>
            <a:pPr algn="ctr"/>
            <a:r>
              <a:rPr lang="en-IN" dirty="0" smtClean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8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95 -0.0118 0.01753 -0.01805 0.02638 -0.01851 C 0.05364 -0.01967 0.08107 -0.01967 0.10833 -0.02037 C 0.12534 -0.02199 0.14305 -0.02407 0.15972 -0.02963 C 0.16423 -0.03125 0.16909 -0.03171 0.17361 -0.03333 C 0.17638 -0.03425 0.18194 -0.03703 0.18194 -0.03703 C 0.18923 -0.05185 0.18697 -0.05254 0.18888 -0.03518 C 0.19079 -0.03634 0.1927 -0.03726 0.19444 -0.03888 C 0.196 -0.0405 0.19704 -0.04305 0.19861 -0.04444 C 0.2 -0.04583 0.20729 -0.04768 0.20833 -0.04814 C 0.21024 -0.04907 0.21197 -0.05092 0.21388 -0.05185 C 0.21666 -0.05324 0.22222 -0.05555 0.22222 -0.05555 C 0.23316 -0.07013 0.25086 -0.07453 0.25833 -0.09444 C 0.25746 -0.1125 0.26215 -0.12824 0.24861 -0.12222 C 0.25034 -0.1125 0.25138 -0.09259 0.25138 -0.09259 " pathEditMode="relative" ptsTypes="ffffffffffffff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function must have the following: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prototype / function declaration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0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void swap( </a:t>
            </a:r>
            <a:r>
              <a:rPr lang="en-IN" dirty="0" err="1" smtClean="0"/>
              <a:t>int</a:t>
            </a:r>
            <a:r>
              <a:rPr lang="en-IN" dirty="0" smtClean="0"/>
              <a:t> , </a:t>
            </a:r>
            <a:r>
              <a:rPr lang="en-IN" dirty="0" err="1" smtClean="0"/>
              <a:t>int</a:t>
            </a:r>
            <a:r>
              <a:rPr lang="en-IN" dirty="0" smtClean="0"/>
              <a:t> 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&gt;&gt;a&gt;&gt;b;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swap(</a:t>
            </a:r>
            <a:r>
              <a:rPr lang="en-IN" dirty="0" err="1" smtClean="0"/>
              <a:t>a,b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&lt;&lt;a&lt;&lt;b;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7984" y="260648"/>
            <a:ext cx="45365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void swap( </a:t>
            </a:r>
            <a:r>
              <a:rPr lang="en-IN" dirty="0" err="1" smtClean="0"/>
              <a:t>int</a:t>
            </a:r>
            <a:r>
              <a:rPr lang="en-IN" dirty="0" smtClean="0"/>
              <a:t> c, </a:t>
            </a:r>
            <a:r>
              <a:rPr lang="en-IN" dirty="0" err="1" smtClean="0"/>
              <a:t>int</a:t>
            </a:r>
            <a:r>
              <a:rPr lang="en-IN" dirty="0" smtClean="0"/>
              <a:t> d);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{ </a:t>
            </a:r>
            <a:r>
              <a:rPr lang="en-IN" dirty="0" err="1" smtClean="0"/>
              <a:t>int</a:t>
            </a:r>
            <a:r>
              <a:rPr lang="en-IN" dirty="0" smtClean="0"/>
              <a:t> temp;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temp=c;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c=d;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d=temp;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&lt;&lt;c&lt;&lt;d;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2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432048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void swap( </a:t>
            </a:r>
            <a:r>
              <a:rPr lang="en-IN" dirty="0" err="1" smtClean="0"/>
              <a:t>int</a:t>
            </a:r>
            <a:r>
              <a:rPr lang="en-IN" dirty="0" smtClean="0"/>
              <a:t> &amp;, </a:t>
            </a:r>
            <a:r>
              <a:rPr lang="en-IN" dirty="0" err="1" smtClean="0"/>
              <a:t>int</a:t>
            </a:r>
            <a:r>
              <a:rPr lang="en-IN" dirty="0" smtClean="0"/>
              <a:t> &amp;);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&gt;&gt;a&gt;&gt;b;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swap(</a:t>
            </a:r>
            <a:r>
              <a:rPr lang="en-IN" dirty="0" err="1" smtClean="0"/>
              <a:t>a,b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&lt;&lt;a&lt;&lt;b;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7984" y="260648"/>
            <a:ext cx="45365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/>
              <a:t>void swap( </a:t>
            </a:r>
            <a:r>
              <a:rPr lang="en-IN" dirty="0" err="1" smtClean="0"/>
              <a:t>int</a:t>
            </a:r>
            <a:r>
              <a:rPr lang="en-IN" dirty="0" smtClean="0"/>
              <a:t> &amp;c, </a:t>
            </a:r>
            <a:r>
              <a:rPr lang="en-IN" dirty="0" err="1" smtClean="0"/>
              <a:t>int</a:t>
            </a:r>
            <a:r>
              <a:rPr lang="en-IN" dirty="0" smtClean="0"/>
              <a:t> &amp;d);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  { </a:t>
            </a:r>
            <a:r>
              <a:rPr lang="en-IN" dirty="0" err="1" smtClean="0"/>
              <a:t>int</a:t>
            </a:r>
            <a:r>
              <a:rPr lang="en-IN" dirty="0" smtClean="0"/>
              <a:t> temp;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temp=c;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c=d;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d=temp;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&lt;&lt;c&lt;&lt;d;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9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968552"/>
          </a:xfrm>
        </p:spPr>
        <p:txBody>
          <a:bodyPr>
            <a:normAutofit/>
          </a:bodyPr>
          <a:lstStyle/>
          <a:p>
            <a:r>
              <a:rPr lang="en-IN" dirty="0" err="1" smtClean="0"/>
              <a:t>isdigit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isdigit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// checks if </a:t>
            </a:r>
            <a:r>
              <a:rPr lang="en-IN" dirty="0" err="1" smtClean="0"/>
              <a:t>ch</a:t>
            </a:r>
            <a:r>
              <a:rPr lang="en-IN" dirty="0" smtClean="0"/>
              <a:t> is a digit				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&lt;&lt;“Is a digit”;</a:t>
            </a:r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&lt;&lt;“Not a digit”;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539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968552"/>
          </a:xfrm>
        </p:spPr>
        <p:txBody>
          <a:bodyPr>
            <a:normAutofit/>
          </a:bodyPr>
          <a:lstStyle/>
          <a:p>
            <a:r>
              <a:rPr lang="en-IN" dirty="0" err="1" smtClean="0"/>
              <a:t>isalpha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isalpha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// checks if </a:t>
            </a:r>
            <a:r>
              <a:rPr lang="en-IN" dirty="0" err="1" smtClean="0"/>
              <a:t>ch</a:t>
            </a:r>
            <a:r>
              <a:rPr lang="en-IN" dirty="0" smtClean="0"/>
              <a:t> is an alpha				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&lt;&lt;“Is an alphabet”;</a:t>
            </a:r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&lt;&lt;“Not an </a:t>
            </a:r>
            <a:r>
              <a:rPr lang="en-IN" dirty="0" err="1" smtClean="0"/>
              <a:t>alphabeth</a:t>
            </a:r>
            <a:r>
              <a:rPr lang="en-IN" dirty="0" smtClean="0"/>
              <a:t>”;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924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968552"/>
          </a:xfrm>
        </p:spPr>
        <p:txBody>
          <a:bodyPr>
            <a:normAutofit/>
          </a:bodyPr>
          <a:lstStyle/>
          <a:p>
            <a:r>
              <a:rPr lang="en-IN" dirty="0" err="1" smtClean="0"/>
              <a:t>isupper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isupper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/* checks if </a:t>
            </a:r>
            <a:r>
              <a:rPr lang="en-IN" dirty="0" err="1" smtClean="0"/>
              <a:t>ch</a:t>
            </a:r>
            <a:r>
              <a:rPr lang="en-IN" dirty="0" smtClean="0"/>
              <a:t> is upper case 				works only for </a:t>
            </a:r>
            <a:r>
              <a:rPr lang="en-IN" dirty="0" err="1" smtClean="0"/>
              <a:t>alphabeth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&lt;&lt;“Upper case”;</a:t>
            </a:r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&lt;&lt;“Lower case”;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451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islower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islower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/* checks if </a:t>
            </a:r>
            <a:r>
              <a:rPr lang="en-IN" dirty="0" err="1" smtClean="0"/>
              <a:t>ch</a:t>
            </a:r>
            <a:r>
              <a:rPr lang="en-IN" dirty="0" smtClean="0"/>
              <a:t> is lower case</a:t>
            </a:r>
          </a:p>
          <a:p>
            <a:pPr marL="0" indent="0">
              <a:buNone/>
            </a:pPr>
            <a:r>
              <a:rPr lang="en-IN" dirty="0" smtClean="0"/>
              <a:t> 			works only for </a:t>
            </a:r>
            <a:r>
              <a:rPr lang="en-IN" dirty="0" err="1" smtClean="0"/>
              <a:t>alphabeth</a:t>
            </a:r>
            <a:r>
              <a:rPr lang="en-IN" dirty="0" smtClean="0"/>
              <a:t> */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&lt;&lt;“Upper case”;</a:t>
            </a:r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&lt;&lt;“Lower case”;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93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toupper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islower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r>
              <a:rPr lang="en-IN" dirty="0" smtClean="0"/>
              <a:t>  { </a:t>
            </a:r>
            <a:r>
              <a:rPr lang="en-IN" dirty="0" err="1" smtClean="0"/>
              <a:t>ch</a:t>
            </a:r>
            <a:r>
              <a:rPr lang="en-IN" dirty="0" smtClean="0"/>
              <a:t>=</a:t>
            </a:r>
            <a:r>
              <a:rPr lang="en-IN" dirty="0" err="1" smtClean="0"/>
              <a:t>toupper</a:t>
            </a:r>
            <a:r>
              <a:rPr lang="en-IN" dirty="0" smtClean="0"/>
              <a:t> 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ch</a:t>
            </a:r>
            <a:r>
              <a:rPr lang="en-IN" dirty="0" smtClean="0"/>
              <a:t>;   or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toupper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&lt;&lt;“upper case”;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072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IN" dirty="0" err="1" smtClean="0"/>
              <a:t>ctype.h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tolower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ch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if(</a:t>
            </a:r>
            <a:r>
              <a:rPr lang="en-IN" dirty="0" err="1" smtClean="0"/>
              <a:t>isupper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r>
              <a:rPr lang="en-IN" dirty="0" smtClean="0"/>
              <a:t> { </a:t>
            </a:r>
            <a:r>
              <a:rPr lang="en-IN" dirty="0" err="1" smtClean="0"/>
              <a:t>ch</a:t>
            </a:r>
            <a:r>
              <a:rPr lang="en-IN" dirty="0" smtClean="0"/>
              <a:t>=</a:t>
            </a:r>
            <a:r>
              <a:rPr lang="en-IN" dirty="0" err="1" smtClean="0"/>
              <a:t>tolower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ch</a:t>
            </a:r>
            <a:r>
              <a:rPr lang="en-IN" dirty="0" smtClean="0"/>
              <a:t>;  or  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tolower</a:t>
            </a:r>
            <a:r>
              <a:rPr lang="en-IN" dirty="0" smtClean="0"/>
              <a:t>(</a:t>
            </a:r>
            <a:r>
              <a:rPr lang="en-IN" dirty="0" err="1" smtClean="0"/>
              <a:t>ch</a:t>
            </a:r>
            <a:r>
              <a:rPr lang="en-IN" dirty="0" smtClean="0"/>
              <a:t>);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smtClean="0"/>
              <a:t>&lt;&lt;“lower”;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270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There are 3 types of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Computational function –that calculate and compute some value, they always returns a value.</a:t>
            </a:r>
          </a:p>
          <a:p>
            <a:r>
              <a:rPr lang="en-IN" dirty="0" smtClean="0"/>
              <a:t>Manipulative function- That return a success(1) or a failure(0)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isupper</a:t>
            </a:r>
            <a:r>
              <a:rPr lang="en-IN" dirty="0" smtClean="0"/>
              <a:t>, </a:t>
            </a:r>
            <a:r>
              <a:rPr lang="en-IN" dirty="0" err="1" smtClean="0"/>
              <a:t>islower</a:t>
            </a:r>
            <a:endParaRPr lang="en-IN" dirty="0" smtClean="0"/>
          </a:p>
          <a:p>
            <a:r>
              <a:rPr lang="en-IN" dirty="0" smtClean="0"/>
              <a:t>Procedural function- That performs an action and have no explicit return value </a:t>
            </a:r>
            <a:r>
              <a:rPr lang="en-IN" dirty="0" err="1" smtClean="0"/>
              <a:t>eg</a:t>
            </a:r>
            <a:r>
              <a:rPr lang="en-IN" dirty="0" smtClean="0"/>
              <a:t>: exit(0), </a:t>
            </a:r>
            <a:r>
              <a:rPr lang="en-IN" dirty="0" err="1" smtClean="0"/>
              <a:t>getch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7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prototype is a declaration of the function that tells the program about the type of the value returned by the function and the number and type of parameter passed.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sum()</a:t>
            </a:r>
            <a:r>
              <a:rPr lang="en-IN" dirty="0" smtClean="0"/>
              <a:t>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188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600200"/>
            <a:ext cx="8795320" cy="4525963"/>
          </a:xfrm>
        </p:spPr>
        <p:txBody>
          <a:bodyPr/>
          <a:lstStyle/>
          <a:p>
            <a:r>
              <a:rPr lang="en-US" dirty="0" smtClean="0"/>
              <a:t>C++ allows default values to a function parameters which is useful in case a matching argument is not passed in the function call statement.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 void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b=5)  </a:t>
            </a:r>
            <a:r>
              <a:rPr lang="en-US" dirty="0" smtClean="0"/>
              <a:t>//in definition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800" dirty="0" smtClean="0"/>
              <a:t>void interest(float </a:t>
            </a:r>
            <a:r>
              <a:rPr lang="en-US" sz="2800" dirty="0" smtClean="0"/>
              <a:t>p=9.5,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/>
              <a:t>t=5,int r=9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9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</p:spPr>
      </p:pic>
    </p:spTree>
    <p:extLst>
      <p:ext uri="{BB962C8B-B14F-4D97-AF65-F5344CB8AC3E}">
        <p14:creationId xmlns:p14="http://schemas.microsoft.com/office/powerpoint/2010/main" val="16762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176396" cy="2304256"/>
          </a:xfrm>
        </p:spPr>
      </p:pic>
    </p:spTree>
    <p:extLst>
      <p:ext uri="{BB962C8B-B14F-4D97-AF65-F5344CB8AC3E}">
        <p14:creationId xmlns:p14="http://schemas.microsoft.com/office/powerpoint/2010/main" val="23765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" y="116632"/>
            <a:ext cx="12179825" cy="7560840"/>
          </a:xfrm>
        </p:spPr>
      </p:pic>
    </p:spTree>
    <p:extLst>
      <p:ext uri="{BB962C8B-B14F-4D97-AF65-F5344CB8AC3E}">
        <p14:creationId xmlns:p14="http://schemas.microsoft.com/office/powerpoint/2010/main" val="40585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700808"/>
            <a:ext cx="5985665" cy="2736304"/>
          </a:xfrm>
        </p:spPr>
      </p:pic>
    </p:spTree>
    <p:extLst>
      <p:ext uri="{BB962C8B-B14F-4D97-AF65-F5344CB8AC3E}">
        <p14:creationId xmlns:p14="http://schemas.microsoft.com/office/powerpoint/2010/main" val="38082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interes</a:t>
            </a:r>
            <a:r>
              <a:rPr lang="en-US" dirty="0" smtClean="0"/>
              <a:t>(6100,1)&lt;&lt;</a:t>
            </a:r>
            <a:r>
              <a:rPr lang="en-US" dirty="0" err="1" smtClean="0"/>
              <a:t>endl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475656" y="1988840"/>
            <a:ext cx="3528392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PRACTICAL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be any variables, keywords, literals, punctuators,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They are the words having special meanings or reserved words by programming language.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if, while, </a:t>
            </a:r>
            <a:r>
              <a:rPr lang="en-IN" dirty="0" err="1" smtClean="0"/>
              <a:t>int</a:t>
            </a:r>
            <a:r>
              <a:rPr lang="en-IN" dirty="0" smtClean="0"/>
              <a:t>, short, void, char…..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Literals  : </a:t>
            </a:r>
            <a:r>
              <a:rPr lang="en-IN" dirty="0"/>
              <a:t>are often referred to as constants that never change their value during execution.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0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form of function prototype 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Type   function-name ( parameter list)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float   volume(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, float );</a:t>
            </a:r>
          </a:p>
          <a:p>
            <a:pPr marL="0" indent="0">
              <a:buNone/>
            </a:pPr>
            <a:r>
              <a:rPr lang="en-US" dirty="0" smtClean="0"/>
              <a:t>return type – float ( a float value will be returned)</a:t>
            </a:r>
          </a:p>
          <a:p>
            <a:pPr marL="0" indent="0">
              <a:buNone/>
            </a:pPr>
            <a:r>
              <a:rPr lang="en-US" dirty="0" smtClean="0"/>
              <a:t> function name- volume</a:t>
            </a:r>
          </a:p>
          <a:p>
            <a:pPr marL="0" indent="0">
              <a:buNone/>
            </a:pPr>
            <a:r>
              <a:rPr lang="en-US" dirty="0" smtClean="0"/>
              <a:t> parameter – 2 ( one </a:t>
            </a:r>
            <a:r>
              <a:rPr lang="en-US" dirty="0" err="1" smtClean="0"/>
              <a:t>int</a:t>
            </a:r>
            <a:r>
              <a:rPr lang="en-US" dirty="0" smtClean="0"/>
              <a:t>  and one float)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declare a constant?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&lt;&lt;a;   // 10 will be displayed</a:t>
            </a:r>
          </a:p>
          <a:p>
            <a:pPr marL="0" indent="0">
              <a:buNone/>
            </a:pPr>
            <a:r>
              <a:rPr lang="en-IN" dirty="0" smtClean="0"/>
              <a:t>a=a+10;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9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960246" cy="6120680"/>
          </a:xfrm>
        </p:spPr>
      </p:pic>
    </p:spTree>
    <p:extLst>
      <p:ext uri="{BB962C8B-B14F-4D97-AF65-F5344CB8AC3E}">
        <p14:creationId xmlns:p14="http://schemas.microsoft.com/office/powerpoint/2010/main" val="3403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Punctuators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eg</a:t>
            </a:r>
            <a:r>
              <a:rPr lang="en-IN" dirty="0" smtClean="0"/>
              <a:t>  ( )  // parameters in a function</a:t>
            </a:r>
          </a:p>
          <a:p>
            <a:r>
              <a:rPr lang="en-IN" dirty="0"/>
              <a:t> </a:t>
            </a:r>
            <a:r>
              <a:rPr lang="en-IN" dirty="0" smtClean="0"/>
              <a:t>;   //end of a </a:t>
            </a:r>
            <a:r>
              <a:rPr lang="en-IN" dirty="0" err="1" smtClean="0"/>
              <a:t>stmt</a:t>
            </a:r>
            <a:endParaRPr lang="en-IN" dirty="0" smtClean="0"/>
          </a:p>
          <a:p>
            <a:r>
              <a:rPr lang="en-IN" dirty="0" smtClean="0"/>
              <a:t>= // assignment</a:t>
            </a:r>
          </a:p>
          <a:p>
            <a:r>
              <a:rPr lang="en-IN" dirty="0" smtClean="0"/>
              <a:t>[  ] //array</a:t>
            </a:r>
          </a:p>
          <a:p>
            <a:r>
              <a:rPr lang="en-IN" dirty="0" smtClean="0"/>
              <a:t>{  }  //compound </a:t>
            </a:r>
            <a:r>
              <a:rPr lang="en-IN" dirty="0" err="1" smtClean="0"/>
              <a:t>stmt</a:t>
            </a:r>
            <a:endParaRPr lang="en-IN" dirty="0" smtClean="0"/>
          </a:p>
          <a:p>
            <a:r>
              <a:rPr lang="en-IN" dirty="0" smtClean="0"/>
              <a:t>:  // for label </a:t>
            </a:r>
            <a:r>
              <a:rPr lang="en-IN" dirty="0" err="1" smtClean="0"/>
              <a:t>goto</a:t>
            </a:r>
            <a:endParaRPr lang="en-IN" dirty="0" smtClean="0"/>
          </a:p>
          <a:p>
            <a:r>
              <a:rPr lang="en-IN" dirty="0" smtClean="0"/>
              <a:t>#  // pre-processor directives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3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</a:t>
            </a:r>
          </a:p>
          <a:p>
            <a:r>
              <a:rPr lang="en-IN" dirty="0" smtClean="0"/>
              <a:t>shift operator (&lt;&lt; , &gt;&gt;)</a:t>
            </a:r>
          </a:p>
          <a:p>
            <a:r>
              <a:rPr lang="en-IN" dirty="0" smtClean="0"/>
              <a:t>logical operator</a:t>
            </a:r>
          </a:p>
          <a:p>
            <a:r>
              <a:rPr lang="en-IN" dirty="0" smtClean="0"/>
              <a:t>Assignment operator (= ,+=,-=)</a:t>
            </a:r>
          </a:p>
          <a:p>
            <a:r>
              <a:rPr lang="en-IN" dirty="0" smtClean="0"/>
              <a:t>Relational operator</a:t>
            </a:r>
          </a:p>
          <a:p>
            <a:r>
              <a:rPr lang="en-IN" dirty="0" smtClean="0"/>
              <a:t>Conditional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UNARY, BINARY &amp; TERENARY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Unary (operators that act on one operand are referred to as unary operators)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:++ , --, +,-</a:t>
            </a:r>
          </a:p>
          <a:p>
            <a:r>
              <a:rPr lang="en-US" dirty="0" smtClean="0"/>
              <a:t>Binary (</a:t>
            </a:r>
            <a:r>
              <a:rPr lang="en-US" dirty="0"/>
              <a:t>operators that </a:t>
            </a:r>
            <a:r>
              <a:rPr lang="en-US"/>
              <a:t>act </a:t>
            </a:r>
            <a:r>
              <a:rPr lang="en-US" smtClean="0"/>
              <a:t>upon two operands </a:t>
            </a:r>
            <a:r>
              <a:rPr lang="en-US" dirty="0"/>
              <a:t>are referred to as unary operators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a*b, a/8</a:t>
            </a:r>
          </a:p>
          <a:p>
            <a:r>
              <a:rPr lang="en-US" dirty="0" err="1" smtClean="0"/>
              <a:t>Terenary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Conditional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5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do you mean by cascading of I/O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multiple use of input(&gt;&gt;) or output(&lt;&lt;) in one statement is known as cascading of I/O operators.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&gt;&gt;a&gt;&gt;b&gt;&gt;c;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&lt;&lt;“a=“&lt;&lt;a&lt;&lt;“b=“&lt;&lt;b&lt;&lt;“c=“&lt;&lt;c;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0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ctype.h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We can use inbuilt functions like</a:t>
            </a:r>
          </a:p>
          <a:p>
            <a:pPr marL="0" indent="0">
              <a:buNone/>
            </a:pPr>
            <a:r>
              <a:rPr lang="en-IN" dirty="0" err="1" smtClean="0"/>
              <a:t>toupper</a:t>
            </a:r>
            <a:r>
              <a:rPr lang="en-IN" dirty="0" smtClean="0"/>
              <a:t>() ,</a:t>
            </a:r>
            <a:r>
              <a:rPr lang="en-IN" dirty="0" err="1" smtClean="0"/>
              <a:t>tolower</a:t>
            </a:r>
            <a:r>
              <a:rPr lang="en-IN" dirty="0" smtClean="0"/>
              <a:t>(), </a:t>
            </a:r>
            <a:r>
              <a:rPr lang="en-IN" dirty="0" err="1" smtClean="0"/>
              <a:t>isupper,islower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change and see if a particular character is in upper case or not.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4392488" cy="5016559"/>
          </a:xfrm>
        </p:spPr>
      </p:pic>
    </p:spTree>
    <p:extLst>
      <p:ext uri="{BB962C8B-B14F-4D97-AF65-F5344CB8AC3E}">
        <p14:creationId xmlns:p14="http://schemas.microsoft.com/office/powerpoint/2010/main" val="27771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Program to exchange(swap 2 values using functions) such that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866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void main() 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&gt;&gt;a&gt;&gt;b;</a:t>
            </a:r>
          </a:p>
          <a:p>
            <a:pPr marL="0" indent="0">
              <a:buNone/>
            </a:pPr>
            <a:r>
              <a:rPr lang="en-IN" dirty="0" smtClean="0"/>
              <a:t>swap(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&lt;&lt;a&lt;&lt;b;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9952" y="1772816"/>
            <a:ext cx="2386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dirty="0" smtClean="0"/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void swap()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smtClean="0"/>
              <a:t>{   …….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 </a:t>
            </a:r>
            <a:r>
              <a:rPr lang="en-IN" dirty="0" smtClean="0"/>
              <a:t> …..</a:t>
            </a:r>
          </a:p>
          <a:p>
            <a:pPr marL="0" indent="0">
              <a:buFont typeface="Arial" pitchFamily="34" charset="0"/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&lt;&lt;a&lt;&lt;b;</a:t>
            </a:r>
          </a:p>
          <a:p>
            <a:pPr marL="0" indent="0">
              <a:buFont typeface="Arial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4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Type Conversion – </a:t>
            </a:r>
            <a:br>
              <a:rPr lang="en-IN" dirty="0" smtClean="0"/>
            </a:br>
            <a:r>
              <a:rPr lang="en-IN" sz="4000" dirty="0" smtClean="0"/>
              <a:t>The process of converting one predefined type into another is called as type conversion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636912"/>
            <a:ext cx="8229600" cy="4525963"/>
          </a:xfrm>
        </p:spPr>
        <p:txBody>
          <a:bodyPr/>
          <a:lstStyle/>
          <a:p>
            <a:pPr marL="571500" indent="-571500">
              <a:buAutoNum type="romanLcPeriod"/>
            </a:pPr>
            <a:r>
              <a:rPr lang="en-IN" b="1" dirty="0" smtClean="0"/>
              <a:t>Implicit type conversion :</a:t>
            </a:r>
          </a:p>
          <a:p>
            <a:pPr marL="0" indent="0">
              <a:buNone/>
            </a:pPr>
            <a:r>
              <a:rPr lang="en-IN" dirty="0" smtClean="0"/>
              <a:t>An implicit type conversion is a conversion performed by the compiler without programmer’s intervention.</a:t>
            </a:r>
          </a:p>
          <a:p>
            <a:pPr marL="0" indent="0">
              <a:buNone/>
            </a:pPr>
            <a:r>
              <a:rPr lang="en-IN" b="1" dirty="0" smtClean="0"/>
              <a:t>ii. Explicit type conversion: </a:t>
            </a:r>
          </a:p>
          <a:p>
            <a:pPr marL="0" indent="0">
              <a:buNone/>
            </a:pPr>
            <a:r>
              <a:rPr lang="en-IN" dirty="0" smtClean="0"/>
              <a:t>The implicit conversion of an operand to a specific type is called type conversion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2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Functions has 3 part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Function name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  void  sum ( 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return type – void  - no return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function name- sum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parameter - Nil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float c;</a:t>
            </a:r>
          </a:p>
          <a:p>
            <a:pPr marL="0" indent="0">
              <a:buNone/>
            </a:pPr>
            <a:r>
              <a:rPr lang="en-IN" dirty="0" smtClean="0"/>
              <a:t>c= (float)(</a:t>
            </a:r>
            <a:r>
              <a:rPr lang="en-IN" dirty="0" err="1" smtClean="0"/>
              <a:t>a+b</a:t>
            </a:r>
            <a:r>
              <a:rPr lang="en-IN" dirty="0" smtClean="0"/>
              <a:t>/3);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3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err="1"/>
              <a:t>int</a:t>
            </a:r>
            <a:r>
              <a:rPr lang="en-IN" sz="4000" b="1" dirty="0"/>
              <a:t> Execute( </a:t>
            </a:r>
            <a:r>
              <a:rPr lang="en-IN" sz="4000" b="1" dirty="0" err="1"/>
              <a:t>int</a:t>
            </a:r>
            <a:r>
              <a:rPr lang="en-IN" sz="4000" b="1" dirty="0"/>
              <a:t> M)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 smtClean="0"/>
              <a:t>{  </a:t>
            </a:r>
            <a:r>
              <a:rPr lang="en-IN" sz="4000" b="1" dirty="0"/>
              <a:t>if (M % 3 </a:t>
            </a:r>
            <a:r>
              <a:rPr lang="en-IN" sz="4000" b="1" dirty="0" smtClean="0"/>
              <a:t>== </a:t>
            </a:r>
            <a:r>
              <a:rPr lang="en-IN" sz="4000" b="1" dirty="0"/>
              <a:t>0)  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 return( </a:t>
            </a:r>
            <a:r>
              <a:rPr lang="en-IN" sz="4000" b="1" dirty="0"/>
              <a:t>M * </a:t>
            </a:r>
            <a:r>
              <a:rPr lang="en-IN" sz="4000" b="1" dirty="0" smtClean="0"/>
              <a:t>3);  </a:t>
            </a:r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else   </a:t>
            </a:r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return( </a:t>
            </a:r>
            <a:r>
              <a:rPr lang="en-IN" sz="4000" b="1" dirty="0"/>
              <a:t>M + </a:t>
            </a:r>
            <a:r>
              <a:rPr lang="en-IN" sz="4000" b="1" dirty="0" smtClean="0"/>
              <a:t>10); </a:t>
            </a:r>
            <a:r>
              <a:rPr lang="en-IN" sz="4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90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b="1" dirty="0"/>
              <a:t>void output( </a:t>
            </a:r>
            <a:r>
              <a:rPr lang="en-IN" sz="4000" b="1" dirty="0" err="1"/>
              <a:t>int</a:t>
            </a:r>
            <a:r>
              <a:rPr lang="en-IN" sz="4000" b="1" dirty="0"/>
              <a:t> B = 2)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 smtClean="0"/>
              <a:t>{  </a:t>
            </a:r>
            <a:r>
              <a:rPr lang="en-IN" sz="4000" b="1" dirty="0"/>
              <a:t>for (</a:t>
            </a:r>
            <a:r>
              <a:rPr lang="en-IN" sz="4000" b="1" dirty="0" err="1"/>
              <a:t>int</a:t>
            </a:r>
            <a:r>
              <a:rPr lang="en-IN" sz="4000" b="1" dirty="0"/>
              <a:t> T = 0; T &lt; B; T++)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 smtClean="0"/>
              <a:t>  </a:t>
            </a:r>
            <a:r>
              <a:rPr lang="en-IN" sz="4000" b="1" dirty="0" err="1"/>
              <a:t>cout</a:t>
            </a:r>
            <a:r>
              <a:rPr lang="en-IN" sz="4000" b="1" dirty="0"/>
              <a:t> &lt;&lt; Execute(T) &lt;&lt; “*”;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</a:t>
            </a:r>
            <a:r>
              <a:rPr lang="en-IN" sz="4000" b="1" dirty="0" err="1"/>
              <a:t>cout</a:t>
            </a:r>
            <a:r>
              <a:rPr lang="en-IN" sz="4000" b="1" dirty="0"/>
              <a:t> &lt;&lt; </a:t>
            </a:r>
            <a:r>
              <a:rPr lang="en-IN" sz="4000" b="1" dirty="0" err="1"/>
              <a:t>endl</a:t>
            </a:r>
            <a:r>
              <a:rPr lang="en-IN" sz="4000" b="1" dirty="0"/>
              <a:t>; }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void </a:t>
            </a:r>
            <a:r>
              <a:rPr lang="en-IN" sz="4000" b="1" dirty="0"/>
              <a:t>main()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{  </a:t>
            </a:r>
            <a:r>
              <a:rPr lang="en-IN" sz="4000" b="1" dirty="0"/>
              <a:t>output (4); 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 output </a:t>
            </a:r>
            <a:r>
              <a:rPr lang="en-IN" sz="4000" b="1" dirty="0"/>
              <a:t>( );  </a:t>
            </a:r>
            <a:endParaRPr lang="en-IN" sz="4000" b="1" dirty="0" smtClean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output </a:t>
            </a:r>
            <a:r>
              <a:rPr lang="en-IN" sz="4000" b="1" dirty="0"/>
              <a:t>(3);  }</a:t>
            </a:r>
          </a:p>
        </p:txBody>
      </p:sp>
    </p:spTree>
    <p:extLst>
      <p:ext uri="{BB962C8B-B14F-4D97-AF65-F5344CB8AC3E}">
        <p14:creationId xmlns:p14="http://schemas.microsoft.com/office/powerpoint/2010/main" val="34451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void </a:t>
            </a:r>
            <a:r>
              <a:rPr lang="en-IN" b="1" dirty="0" err="1"/>
              <a:t>ChangeContent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[], </a:t>
            </a:r>
            <a:r>
              <a:rPr lang="en-IN" b="1" dirty="0" err="1"/>
              <a:t>int</a:t>
            </a:r>
            <a:r>
              <a:rPr lang="en-IN" b="1" dirty="0"/>
              <a:t> Count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{   for(</a:t>
            </a:r>
            <a:r>
              <a:rPr lang="en-IN" b="1" dirty="0" err="1"/>
              <a:t>int</a:t>
            </a:r>
            <a:r>
              <a:rPr lang="en-IN" b="1" dirty="0"/>
              <a:t> C=1 ; C&lt;Count ; C++) 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{     </a:t>
            </a:r>
            <a:r>
              <a:rPr lang="en-IN" b="1" dirty="0" err="1"/>
              <a:t>Arr</a:t>
            </a:r>
            <a:r>
              <a:rPr lang="en-IN" b="1" dirty="0"/>
              <a:t>[C-1]+=</a:t>
            </a:r>
            <a:r>
              <a:rPr lang="en-IN" b="1" dirty="0" err="1"/>
              <a:t>Arr</a:t>
            </a:r>
            <a:r>
              <a:rPr lang="en-IN" b="1" dirty="0"/>
              <a:t>[C] ;  }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}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void </a:t>
            </a:r>
            <a:r>
              <a:rPr lang="en-IN" b="1" dirty="0"/>
              <a:t>main()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{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A[ ]={3, 4 , 5}, B[ ]={10,20,30,40}, C[ ]={900, 1200}, L 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ChangeContent</a:t>
            </a:r>
            <a:r>
              <a:rPr lang="en-IN" b="1" dirty="0" smtClean="0"/>
              <a:t>(A,3</a:t>
            </a:r>
            <a:r>
              <a:rPr lang="en-IN" b="1" dirty="0"/>
              <a:t>);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ChangeContent</a:t>
            </a:r>
            <a:r>
              <a:rPr lang="en-IN" b="1" dirty="0" smtClean="0"/>
              <a:t>(B,4);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/>
              <a:t>ChangeContent</a:t>
            </a:r>
            <a:r>
              <a:rPr lang="en-IN" b="1" dirty="0"/>
              <a:t>(C,2); </a:t>
            </a:r>
          </a:p>
        </p:txBody>
      </p:sp>
    </p:spTree>
    <p:extLst>
      <p:ext uri="{BB962C8B-B14F-4D97-AF65-F5344CB8AC3E}">
        <p14:creationId xmlns:p14="http://schemas.microsoft.com/office/powerpoint/2010/main" val="2727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66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for(L=0 ; L&lt;3 ; L</a:t>
            </a:r>
            <a:r>
              <a:rPr lang="en-IN" b="1" dirty="0" smtClean="0"/>
              <a:t>++)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{  </a:t>
            </a:r>
            <a:r>
              <a:rPr lang="en-IN" b="1" dirty="0" err="1"/>
              <a:t>cout</a:t>
            </a:r>
            <a:r>
              <a:rPr lang="en-IN" b="1" dirty="0"/>
              <a:t>&lt;&lt;A[L]&lt;&lt;"#"; }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cout</a:t>
            </a:r>
            <a:r>
              <a:rPr lang="en-IN" b="1" dirty="0"/>
              <a:t>&lt;&lt;</a:t>
            </a:r>
            <a:r>
              <a:rPr lang="en-IN" b="1" dirty="0" err="1"/>
              <a:t>endl</a:t>
            </a:r>
            <a:r>
              <a:rPr lang="en-IN" b="1" dirty="0"/>
              <a:t>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for(L=0 </a:t>
            </a:r>
            <a:r>
              <a:rPr lang="en-IN" b="1" dirty="0"/>
              <a:t>; L&lt;4 ; L</a:t>
            </a:r>
            <a:r>
              <a:rPr lang="en-IN" b="1" dirty="0" smtClean="0"/>
              <a:t>++)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{ </a:t>
            </a:r>
            <a:r>
              <a:rPr lang="en-IN" b="1" dirty="0" err="1"/>
              <a:t>cout</a:t>
            </a:r>
            <a:r>
              <a:rPr lang="en-IN" b="1" dirty="0"/>
              <a:t>&lt;&lt;B[L]&lt;&lt;"#" ; }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cout</a:t>
            </a:r>
            <a:r>
              <a:rPr lang="en-IN" b="1" dirty="0"/>
              <a:t>&lt;&lt;</a:t>
            </a:r>
            <a:r>
              <a:rPr lang="en-IN" b="1" dirty="0" err="1"/>
              <a:t>endl</a:t>
            </a:r>
            <a:r>
              <a:rPr lang="en-IN" b="1" dirty="0"/>
              <a:t>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for(L=0 </a:t>
            </a:r>
            <a:r>
              <a:rPr lang="en-IN" b="1" dirty="0"/>
              <a:t>; L&lt;2 ; L</a:t>
            </a:r>
            <a:r>
              <a:rPr lang="en-IN" b="1" dirty="0" smtClean="0"/>
              <a:t>++)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{ </a:t>
            </a:r>
            <a:r>
              <a:rPr lang="en-IN" b="1" dirty="0" err="1"/>
              <a:t>cout</a:t>
            </a:r>
            <a:r>
              <a:rPr lang="en-IN" b="1" dirty="0"/>
              <a:t>&lt;&lt;C[L]&lt;&lt;"#" ; </a:t>
            </a: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/>
              <a:t>getch</a:t>
            </a:r>
            <a:r>
              <a:rPr lang="en-IN" b="1" dirty="0"/>
              <a:t>();  }</a:t>
            </a:r>
          </a:p>
        </p:txBody>
      </p:sp>
    </p:spTree>
    <p:extLst>
      <p:ext uri="{BB962C8B-B14F-4D97-AF65-F5344CB8AC3E}">
        <p14:creationId xmlns:p14="http://schemas.microsoft.com/office/powerpoint/2010/main" val="6132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void </a:t>
            </a:r>
            <a:r>
              <a:rPr lang="en-IN" b="1" dirty="0" err="1"/>
              <a:t>changestring</a:t>
            </a:r>
            <a:r>
              <a:rPr lang="en-IN" b="1" dirty="0"/>
              <a:t>(char text[], </a:t>
            </a:r>
            <a:r>
              <a:rPr lang="en-IN" b="1" dirty="0" err="1"/>
              <a:t>int</a:t>
            </a:r>
            <a:r>
              <a:rPr lang="en-IN" b="1" dirty="0"/>
              <a:t> &amp;counter)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{   char </a:t>
            </a:r>
            <a:r>
              <a:rPr lang="en-IN" b="1" dirty="0" err="1" smtClean="0"/>
              <a:t>ptr</a:t>
            </a:r>
            <a:r>
              <a:rPr lang="en-IN" b="1" dirty="0" smtClean="0"/>
              <a:t>[20];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b="1" dirty="0" err="1" smtClean="0"/>
              <a:t>strcpy</a:t>
            </a:r>
            <a:r>
              <a:rPr lang="en-IN" b="1" dirty="0" smtClean="0"/>
              <a:t>(</a:t>
            </a:r>
            <a:r>
              <a:rPr lang="en-IN" b="1" dirty="0" err="1" smtClean="0"/>
              <a:t>ptr,text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/>
              <a:t>int</a:t>
            </a:r>
            <a:r>
              <a:rPr lang="en-IN" b="1" dirty="0"/>
              <a:t> length=</a:t>
            </a:r>
            <a:r>
              <a:rPr lang="en-IN" b="1" dirty="0" err="1"/>
              <a:t>strlen</a:t>
            </a:r>
            <a:r>
              <a:rPr lang="en-IN" b="1" dirty="0"/>
              <a:t>(text); 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/>
              <a:t>for(;counter&lt;length-2;counter+=</a:t>
            </a:r>
            <a:r>
              <a:rPr lang="en-IN" b="1" dirty="0" smtClean="0"/>
              <a:t>2) </a:t>
            </a:r>
          </a:p>
          <a:p>
            <a:pPr marL="0" indent="0">
              <a:buNone/>
            </a:pPr>
            <a:r>
              <a:rPr lang="en-IN" b="1" dirty="0" smtClean="0"/>
              <a:t>  </a:t>
            </a:r>
            <a:r>
              <a:rPr lang="en-IN" b="1" dirty="0"/>
              <a:t>{    </a:t>
            </a:r>
            <a:r>
              <a:rPr lang="en-IN" b="1" dirty="0" err="1" smtClean="0"/>
              <a:t>ptr</a:t>
            </a:r>
            <a:r>
              <a:rPr lang="en-IN" b="1" dirty="0" smtClean="0"/>
              <a:t>[counter] </a:t>
            </a:r>
            <a:r>
              <a:rPr lang="en-IN" b="1" dirty="0"/>
              <a:t>= </a:t>
            </a:r>
            <a:r>
              <a:rPr lang="en-IN" b="1" dirty="0" err="1" smtClean="0"/>
              <a:t>toupper</a:t>
            </a:r>
            <a:r>
              <a:rPr lang="en-IN" b="1" dirty="0" smtClean="0"/>
              <a:t>(</a:t>
            </a:r>
            <a:r>
              <a:rPr lang="en-IN" b="1" dirty="0" err="1" smtClean="0"/>
              <a:t>ptr</a:t>
            </a:r>
            <a:r>
              <a:rPr lang="en-IN" b="1" dirty="0" smtClean="0"/>
              <a:t>[counter]);   </a:t>
            </a:r>
            <a:r>
              <a:rPr lang="en-IN" b="1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8673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640960" cy="5606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000" b="1" dirty="0" err="1"/>
              <a:t>void</a:t>
            </a:r>
            <a:r>
              <a:rPr lang="fr-FR" sz="4000" b="1" dirty="0"/>
              <a:t> main() </a:t>
            </a:r>
            <a:endParaRPr lang="fr-FR" sz="4000" b="1" dirty="0" smtClean="0"/>
          </a:p>
          <a:p>
            <a:pPr marL="0" indent="0">
              <a:buNone/>
            </a:pPr>
            <a:r>
              <a:rPr lang="fr-FR" sz="4000" b="1" dirty="0" smtClean="0"/>
              <a:t>{   </a:t>
            </a:r>
            <a:r>
              <a:rPr lang="fr-FR" sz="4000" b="1" dirty="0" err="1"/>
              <a:t>clrscr</a:t>
            </a:r>
            <a:r>
              <a:rPr lang="fr-FR" sz="4000" b="1" dirty="0"/>
              <a:t>();   </a:t>
            </a:r>
            <a:endParaRPr lang="fr-FR" sz="4000" b="1" dirty="0" smtClean="0"/>
          </a:p>
          <a:p>
            <a:pPr marL="0" indent="0">
              <a:buNone/>
            </a:pPr>
            <a:r>
              <a:rPr lang="fr-FR" sz="4000" b="1" dirty="0" err="1" smtClean="0"/>
              <a:t>int</a:t>
            </a:r>
            <a:r>
              <a:rPr lang="fr-FR" sz="4000" b="1" dirty="0" smtClean="0"/>
              <a:t> </a:t>
            </a:r>
            <a:r>
              <a:rPr lang="fr-FR" sz="4000" b="1" dirty="0"/>
              <a:t>position = 0; </a:t>
            </a:r>
            <a:endParaRPr lang="fr-FR" sz="4000" b="1" dirty="0" smtClean="0"/>
          </a:p>
          <a:p>
            <a:pPr marL="0" indent="0">
              <a:buNone/>
            </a:pPr>
            <a:r>
              <a:rPr lang="fr-FR" sz="4000" b="1" dirty="0" smtClean="0"/>
              <a:t>  </a:t>
            </a:r>
            <a:r>
              <a:rPr lang="fr-FR" sz="4000" b="1" dirty="0"/>
              <a:t>char message[]= “Mouse Fun”;   </a:t>
            </a:r>
            <a:r>
              <a:rPr lang="fr-FR" sz="4000" b="1" dirty="0" err="1"/>
              <a:t>changestring</a:t>
            </a:r>
            <a:r>
              <a:rPr lang="fr-FR" sz="4000" b="1" dirty="0"/>
              <a:t>(</a:t>
            </a:r>
            <a:r>
              <a:rPr lang="fr-FR" sz="4000" b="1" dirty="0" err="1"/>
              <a:t>Message,position</a:t>
            </a:r>
            <a:r>
              <a:rPr lang="fr-FR" sz="4000" b="1" dirty="0"/>
              <a:t>);   cout&lt;&lt;message&lt;&lt; “@” &lt;&lt;position;        }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701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3386</Words>
  <Application>Microsoft Office PowerPoint</Application>
  <PresentationFormat>On-screen Show (4:3)</PresentationFormat>
  <Paragraphs>619</Paragraphs>
  <Slides>96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User Defined Functions </vt:lpstr>
      <vt:lpstr>Introduction</vt:lpstr>
      <vt:lpstr>Types of Functions</vt:lpstr>
      <vt:lpstr>Built in functions</vt:lpstr>
      <vt:lpstr>User-defined functions</vt:lpstr>
      <vt:lpstr>All function must have the following: </vt:lpstr>
      <vt:lpstr>Function Prototype</vt:lpstr>
      <vt:lpstr>General form of function prototype is:</vt:lpstr>
      <vt:lpstr>All Functions has 3 part </vt:lpstr>
      <vt:lpstr>Function call</vt:lpstr>
      <vt:lpstr>PowerPoint Presentation</vt:lpstr>
      <vt:lpstr>Write the function prototype and function call for the following</vt:lpstr>
      <vt:lpstr>Write the function prototype and function call for the following</vt:lpstr>
      <vt:lpstr>Write the function prototype and function call for the following</vt:lpstr>
      <vt:lpstr>Function definition</vt:lpstr>
      <vt:lpstr>Function definition</vt:lpstr>
      <vt:lpstr>Function prototype &amp; function definition</vt:lpstr>
      <vt:lpstr>Program  to print cube of a given number using function</vt:lpstr>
      <vt:lpstr>PowerPoint Presentation</vt:lpstr>
      <vt:lpstr>Program  to print cube of a given number using function</vt:lpstr>
      <vt:lpstr>Multiplication of 2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</vt:lpstr>
      <vt:lpstr>PowerPoint Presentation</vt:lpstr>
      <vt:lpstr>PowerPoint Presentation</vt:lpstr>
      <vt:lpstr>FORMAL &amp;ACTUAL PARAMETER</vt:lpstr>
      <vt:lpstr>PowerPoint Presentation</vt:lpstr>
      <vt:lpstr>Consider the following code and find the output</vt:lpstr>
      <vt:lpstr>Consider the following code and find the output</vt:lpstr>
      <vt:lpstr>PowerPoint Presentation</vt:lpstr>
      <vt:lpstr>PowerPoint Presentation</vt:lpstr>
      <vt:lpstr>Variable scope</vt:lpstr>
      <vt:lpstr>There are 4 kinds of scopes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variable/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declare a constant?</vt:lpstr>
      <vt:lpstr>PowerPoint Presentation</vt:lpstr>
      <vt:lpstr>A function can be called invoked in 2 ways  call by value &amp; call 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ctype.h Functions</vt:lpstr>
      <vt:lpstr>ctype.h Functions</vt:lpstr>
      <vt:lpstr>ctype.h Functions</vt:lpstr>
      <vt:lpstr>ctype.h Functions</vt:lpstr>
      <vt:lpstr>ctype.h Functions</vt:lpstr>
      <vt:lpstr>ctype.h Functions</vt:lpstr>
      <vt:lpstr>There are 3 types of functions</vt:lpstr>
      <vt:lpstr>DEFAULT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 the output</vt:lpstr>
      <vt:lpstr>PowerPoint Presentation</vt:lpstr>
      <vt:lpstr>IDENTIFIERS</vt:lpstr>
      <vt:lpstr>Keywords</vt:lpstr>
      <vt:lpstr>Literals  : are often referred to as constants that never change their value during execution. </vt:lpstr>
      <vt:lpstr>How to declare a constant?</vt:lpstr>
      <vt:lpstr>PowerPoint Presentation</vt:lpstr>
      <vt:lpstr>Punctuators</vt:lpstr>
      <vt:lpstr>operators </vt:lpstr>
      <vt:lpstr>UNARY, BINARY &amp; TERENARY OPERATORS</vt:lpstr>
      <vt:lpstr>What do you mean by cascading of I/O operators</vt:lpstr>
      <vt:lpstr>ctype.h</vt:lpstr>
      <vt:lpstr>PowerPoint Presentation</vt:lpstr>
      <vt:lpstr>Program to exchange(swap 2 values using functions) such that </vt:lpstr>
      <vt:lpstr>Type Conversion –  The process of converting one predefined type into another is called as type conversion</vt:lpstr>
      <vt:lpstr>PowerPoint Presentation</vt:lpstr>
      <vt:lpstr>Predict the 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Functions</dc:title>
  <dc:creator>Students</dc:creator>
  <cp:lastModifiedBy>Babi</cp:lastModifiedBy>
  <cp:revision>76</cp:revision>
  <dcterms:created xsi:type="dcterms:W3CDTF">2016-07-14T05:16:08Z</dcterms:created>
  <dcterms:modified xsi:type="dcterms:W3CDTF">2018-11-16T06:34:13Z</dcterms:modified>
</cp:coreProperties>
</file>