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3" r:id="rId6"/>
    <p:sldId id="259" r:id="rId7"/>
    <p:sldId id="261" r:id="rId8"/>
    <p:sldId id="262" r:id="rId9"/>
    <p:sldId id="264" r:id="rId10"/>
    <p:sldId id="265" r:id="rId11"/>
    <p:sldId id="266" r:id="rId12"/>
    <p:sldId id="268" r:id="rId13"/>
    <p:sldId id="267" r:id="rId14"/>
    <p:sldId id="270" r:id="rId15"/>
    <p:sldId id="269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90" r:id="rId26"/>
    <p:sldId id="281" r:id="rId27"/>
    <p:sldId id="284" r:id="rId28"/>
    <p:sldId id="286" r:id="rId29"/>
    <p:sldId id="289" r:id="rId30"/>
    <p:sldId id="287" r:id="rId31"/>
    <p:sldId id="288" r:id="rId32"/>
    <p:sldId id="291" r:id="rId33"/>
    <p:sldId id="292" r:id="rId34"/>
    <p:sldId id="282" r:id="rId35"/>
    <p:sldId id="283" r:id="rId36"/>
    <p:sldId id="299" r:id="rId37"/>
    <p:sldId id="280" r:id="rId38"/>
    <p:sldId id="293" r:id="rId39"/>
    <p:sldId id="316" r:id="rId40"/>
    <p:sldId id="303" r:id="rId41"/>
    <p:sldId id="300" r:id="rId42"/>
    <p:sldId id="301" r:id="rId43"/>
    <p:sldId id="302" r:id="rId44"/>
    <p:sldId id="307" r:id="rId45"/>
    <p:sldId id="324" r:id="rId46"/>
    <p:sldId id="321" r:id="rId47"/>
    <p:sldId id="304" r:id="rId48"/>
    <p:sldId id="305" r:id="rId49"/>
    <p:sldId id="318" r:id="rId50"/>
    <p:sldId id="323" r:id="rId51"/>
    <p:sldId id="319" r:id="rId52"/>
    <p:sldId id="322" r:id="rId53"/>
    <p:sldId id="320" r:id="rId54"/>
    <p:sldId id="309" r:id="rId55"/>
    <p:sldId id="311" r:id="rId56"/>
    <p:sldId id="310" r:id="rId57"/>
    <p:sldId id="308" r:id="rId58"/>
    <p:sldId id="312" r:id="rId59"/>
    <p:sldId id="294" r:id="rId60"/>
    <p:sldId id="296" r:id="rId61"/>
    <p:sldId id="298" r:id="rId62"/>
    <p:sldId id="313" r:id="rId63"/>
    <p:sldId id="314" r:id="rId64"/>
    <p:sldId id="315" r:id="rId6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014" y="1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214C0-8AB0-4909-A9A3-2E0801E8E222}" type="datetimeFigureOut">
              <a:rPr lang="en-IN" smtClean="0"/>
              <a:t>30-08-2018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BDEBB-9E10-45F3-9FE6-EBF8596E86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5746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214C0-8AB0-4909-A9A3-2E0801E8E222}" type="datetimeFigureOut">
              <a:rPr lang="en-IN" smtClean="0"/>
              <a:t>30-08-2018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BDEBB-9E10-45F3-9FE6-EBF8596E86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7794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214C0-8AB0-4909-A9A3-2E0801E8E222}" type="datetimeFigureOut">
              <a:rPr lang="en-IN" smtClean="0"/>
              <a:t>30-08-2018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BDEBB-9E10-45F3-9FE6-EBF8596E86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3087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214C0-8AB0-4909-A9A3-2E0801E8E222}" type="datetimeFigureOut">
              <a:rPr lang="en-IN" smtClean="0"/>
              <a:t>30-08-2018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BDEBB-9E10-45F3-9FE6-EBF8596E86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33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214C0-8AB0-4909-A9A3-2E0801E8E222}" type="datetimeFigureOut">
              <a:rPr lang="en-IN" smtClean="0"/>
              <a:t>30-08-2018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BDEBB-9E10-45F3-9FE6-EBF8596E86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8060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214C0-8AB0-4909-A9A3-2E0801E8E222}" type="datetimeFigureOut">
              <a:rPr lang="en-IN" smtClean="0"/>
              <a:t>30-08-2018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BDEBB-9E10-45F3-9FE6-EBF8596E86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5200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214C0-8AB0-4909-A9A3-2E0801E8E222}" type="datetimeFigureOut">
              <a:rPr lang="en-IN" smtClean="0"/>
              <a:t>30-08-2018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BDEBB-9E10-45F3-9FE6-EBF8596E86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1019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214C0-8AB0-4909-A9A3-2E0801E8E222}" type="datetimeFigureOut">
              <a:rPr lang="en-IN" smtClean="0"/>
              <a:t>30-08-2018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BDEBB-9E10-45F3-9FE6-EBF8596E86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439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214C0-8AB0-4909-A9A3-2E0801E8E222}" type="datetimeFigureOut">
              <a:rPr lang="en-IN" smtClean="0"/>
              <a:t>30-08-2018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BDEBB-9E10-45F3-9FE6-EBF8596E86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1233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214C0-8AB0-4909-A9A3-2E0801E8E222}" type="datetimeFigureOut">
              <a:rPr lang="en-IN" smtClean="0"/>
              <a:t>30-08-2018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BDEBB-9E10-45F3-9FE6-EBF8596E86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0039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214C0-8AB0-4909-A9A3-2E0801E8E222}" type="datetimeFigureOut">
              <a:rPr lang="en-IN" smtClean="0"/>
              <a:t>30-08-2018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BDEBB-9E10-45F3-9FE6-EBF8596E86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7279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3214C0-8AB0-4909-A9A3-2E0801E8E222}" type="datetimeFigureOut">
              <a:rPr lang="en-IN" smtClean="0"/>
              <a:t>30-08-2018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9BDEBB-9E10-45F3-9FE6-EBF8596E86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1220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i="1" dirty="0" smtClean="0"/>
              <a:t>Structured /Derived Data type:</a:t>
            </a:r>
            <a:br>
              <a:rPr lang="en-IN" i="1" dirty="0" smtClean="0"/>
            </a:br>
            <a:r>
              <a:rPr lang="en-IN" dirty="0" smtClean="0"/>
              <a:t>Arrays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38632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90872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IN" dirty="0" smtClean="0"/>
              <a:t>Program read 10 items in an array and display sum of all the prices, product and average of them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46144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 algn="l"/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2996952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for(i=0;i&lt;5;i++)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cin</a:t>
            </a:r>
            <a:r>
              <a:rPr lang="en-US" dirty="0" smtClean="0"/>
              <a:t>&gt;&gt;</a:t>
            </a:r>
            <a:r>
              <a:rPr lang="en-US" dirty="0" err="1" smtClean="0"/>
              <a:t>arr</a:t>
            </a:r>
            <a:r>
              <a:rPr lang="en-US" dirty="0" smtClean="0"/>
              <a:t>[i];</a:t>
            </a:r>
          </a:p>
          <a:p>
            <a:pPr marL="0" indent="0">
              <a:buNone/>
            </a:pPr>
            <a:r>
              <a:rPr lang="en-US" dirty="0" smtClean="0"/>
              <a:t>//if size </a:t>
            </a:r>
            <a:r>
              <a:rPr lang="en-US" dirty="0"/>
              <a:t>is the limit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for(i=0;i</a:t>
            </a:r>
            <a:r>
              <a:rPr lang="en-US" dirty="0" smtClean="0"/>
              <a:t>&lt;     ;</a:t>
            </a:r>
            <a:r>
              <a:rPr lang="en-US" dirty="0"/>
              <a:t>i++)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  <a:r>
              <a:rPr lang="en-US" dirty="0" err="1"/>
              <a:t>cout</a:t>
            </a:r>
            <a:r>
              <a:rPr lang="en-US" dirty="0"/>
              <a:t>&lt;&lt;</a:t>
            </a:r>
            <a:r>
              <a:rPr lang="en-US" dirty="0" err="1"/>
              <a:t>arr</a:t>
            </a:r>
            <a:r>
              <a:rPr lang="en-US" dirty="0"/>
              <a:t>[i]&lt;&lt;</a:t>
            </a:r>
            <a:r>
              <a:rPr lang="en-US" dirty="0" err="1"/>
              <a:t>endl</a:t>
            </a:r>
            <a:r>
              <a:rPr lang="en-US" dirty="0" smtClean="0"/>
              <a:t>;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6616427"/>
              </p:ext>
            </p:extLst>
          </p:nvPr>
        </p:nvGraphicFramePr>
        <p:xfrm>
          <a:off x="2267744" y="620688"/>
          <a:ext cx="3960440" cy="21479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2088"/>
                <a:gridCol w="792088"/>
                <a:gridCol w="792088"/>
                <a:gridCol w="792088"/>
                <a:gridCol w="792088"/>
              </a:tblGrid>
              <a:tr h="879872">
                <a:tc>
                  <a:txBody>
                    <a:bodyPr/>
                    <a:lstStyle/>
                    <a:p>
                      <a:r>
                        <a:rPr lang="en-US" sz="40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en-IN" sz="40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0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IN" sz="40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0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IN" sz="40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0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IN" sz="40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0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IN" sz="40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68028"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12</a:t>
                      </a:r>
                      <a:endParaRPr lang="en-IN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45</a:t>
                      </a:r>
                      <a:endParaRPr lang="en-IN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67</a:t>
                      </a:r>
                      <a:endParaRPr lang="en-IN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34</a:t>
                      </a:r>
                      <a:endParaRPr lang="en-IN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2</a:t>
                      </a:r>
                      <a:endParaRPr lang="en-IN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71600" y="836712"/>
            <a:ext cx="1224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ARR</a:t>
            </a:r>
            <a:endParaRPr lang="en-IN" sz="2400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6372200" y="1124744"/>
            <a:ext cx="864096" cy="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308304" y="908720"/>
            <a:ext cx="1224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INDEX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893905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 algn="l"/>
            <a:r>
              <a:rPr lang="en-IN" dirty="0"/>
              <a:t>Program to print the array in the reverse order 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3861048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for(i=4;i&gt;=0;i--)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cout</a:t>
            </a:r>
            <a:r>
              <a:rPr lang="en-US" dirty="0" smtClean="0"/>
              <a:t>&lt;&lt;</a:t>
            </a:r>
            <a:r>
              <a:rPr lang="en-US" dirty="0" err="1" smtClean="0"/>
              <a:t>arr</a:t>
            </a:r>
            <a:r>
              <a:rPr lang="en-US" dirty="0" smtClean="0"/>
              <a:t>[i]&lt;&lt;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//if size </a:t>
            </a:r>
            <a:r>
              <a:rPr lang="en-US" dirty="0"/>
              <a:t>is the limit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for(i</a:t>
            </a:r>
            <a:r>
              <a:rPr lang="en-US" dirty="0" smtClean="0"/>
              <a:t>=       ;</a:t>
            </a:r>
            <a:r>
              <a:rPr lang="en-US" dirty="0"/>
              <a:t>i&gt;=0;i--)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cout</a:t>
            </a:r>
            <a:r>
              <a:rPr lang="en-US" dirty="0"/>
              <a:t>&lt;&lt;</a:t>
            </a:r>
            <a:r>
              <a:rPr lang="en-US" dirty="0" err="1"/>
              <a:t>arr</a:t>
            </a:r>
            <a:r>
              <a:rPr lang="en-US" dirty="0"/>
              <a:t>[i]&lt;&lt;</a:t>
            </a:r>
            <a:r>
              <a:rPr lang="en-US" dirty="0" err="1"/>
              <a:t>endl</a:t>
            </a:r>
            <a:r>
              <a:rPr lang="en-US" dirty="0" smtClean="0"/>
              <a:t>;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5951316"/>
              </p:ext>
            </p:extLst>
          </p:nvPr>
        </p:nvGraphicFramePr>
        <p:xfrm>
          <a:off x="3131840" y="1412776"/>
          <a:ext cx="3960440" cy="21479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2088"/>
                <a:gridCol w="792088"/>
                <a:gridCol w="792088"/>
                <a:gridCol w="792088"/>
                <a:gridCol w="792088"/>
              </a:tblGrid>
              <a:tr h="879872">
                <a:tc>
                  <a:txBody>
                    <a:bodyPr/>
                    <a:lstStyle/>
                    <a:p>
                      <a:r>
                        <a:rPr lang="en-US" sz="40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en-IN" sz="40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0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IN" sz="40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0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IN" sz="40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0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IN" sz="40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0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IN" sz="40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68028"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12</a:t>
                      </a:r>
                      <a:endParaRPr lang="en-IN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45</a:t>
                      </a:r>
                      <a:endParaRPr lang="en-IN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67</a:t>
                      </a:r>
                      <a:endParaRPr lang="en-IN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34</a:t>
                      </a:r>
                      <a:endParaRPr lang="en-IN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2</a:t>
                      </a:r>
                      <a:endParaRPr lang="en-IN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835696" y="1628800"/>
            <a:ext cx="1224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ARR</a:t>
            </a:r>
            <a:endParaRPr lang="en-IN" sz="2400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7164288" y="1772816"/>
            <a:ext cx="864096" cy="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100392" y="1556792"/>
            <a:ext cx="1224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INDEX</a:t>
            </a:r>
            <a:endParaRPr lang="en-IN" sz="2400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7236296" y="1772816"/>
            <a:ext cx="864096" cy="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5182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54868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IN" dirty="0"/>
              <a:t>To Print all the even position in the array.</a:t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3861048"/>
            <a:ext cx="4752528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output should be : 45    34</a:t>
            </a:r>
          </a:p>
          <a:p>
            <a:pPr marL="0" indent="0">
              <a:buNone/>
            </a:pPr>
            <a:r>
              <a:rPr lang="en-US" dirty="0" smtClean="0"/>
              <a:t>for(i=0;i&lt;</a:t>
            </a:r>
            <a:r>
              <a:rPr lang="en-US" dirty="0" err="1" smtClean="0"/>
              <a:t>size;i</a:t>
            </a:r>
            <a:r>
              <a:rPr lang="en-US" dirty="0" smtClean="0"/>
              <a:t>++)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{ if(i%2!=0)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 err="1" smtClean="0"/>
              <a:t>cout</a:t>
            </a:r>
            <a:r>
              <a:rPr lang="en-US" dirty="0" smtClean="0"/>
              <a:t>&lt;&lt;</a:t>
            </a:r>
            <a:r>
              <a:rPr lang="en-US" dirty="0" err="1" smtClean="0"/>
              <a:t>arr</a:t>
            </a:r>
            <a:r>
              <a:rPr lang="en-US" dirty="0" smtClean="0"/>
              <a:t>[i]&lt;&lt;“\t”;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}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8028384" y="1268760"/>
            <a:ext cx="1224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INDEX</a:t>
            </a:r>
            <a:endParaRPr lang="en-IN" sz="2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2775611"/>
              </p:ext>
            </p:extLst>
          </p:nvPr>
        </p:nvGraphicFramePr>
        <p:xfrm>
          <a:off x="3131840" y="1124744"/>
          <a:ext cx="3960440" cy="21479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2088"/>
                <a:gridCol w="792088"/>
                <a:gridCol w="792088"/>
                <a:gridCol w="792088"/>
                <a:gridCol w="792088"/>
              </a:tblGrid>
              <a:tr h="879872">
                <a:tc>
                  <a:txBody>
                    <a:bodyPr/>
                    <a:lstStyle/>
                    <a:p>
                      <a:r>
                        <a:rPr lang="en-US" sz="40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en-IN" sz="40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0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IN" sz="40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0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IN" sz="40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0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IN" sz="40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0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IN" sz="40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68028"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12</a:t>
                      </a:r>
                      <a:endParaRPr lang="en-IN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45</a:t>
                      </a:r>
                      <a:endParaRPr lang="en-IN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67</a:t>
                      </a:r>
                      <a:endParaRPr lang="en-IN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34</a:t>
                      </a:r>
                      <a:endParaRPr lang="en-IN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2</a:t>
                      </a:r>
                      <a:endParaRPr lang="en-IN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835696" y="1340768"/>
            <a:ext cx="1224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ARR</a:t>
            </a:r>
            <a:endParaRPr lang="en-IN" sz="2400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7164288" y="1484784"/>
            <a:ext cx="864096" cy="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/>
          <p:cNvSpPr txBox="1">
            <a:spLocks/>
          </p:cNvSpPr>
          <p:nvPr/>
        </p:nvSpPr>
        <p:spPr>
          <a:xfrm>
            <a:off x="4788024" y="3789040"/>
            <a:ext cx="475252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 smtClean="0"/>
              <a:t>output should be : 45    34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/>
              <a:t>for(i=1;i&lt;</a:t>
            </a:r>
            <a:r>
              <a:rPr lang="en-US" dirty="0" err="1" smtClean="0"/>
              <a:t>size;i</a:t>
            </a:r>
            <a:r>
              <a:rPr lang="en-US" dirty="0" smtClean="0"/>
              <a:t>=i+2)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/>
              <a:t>  { 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/>
              <a:t>     </a:t>
            </a:r>
            <a:r>
              <a:rPr lang="en-US" dirty="0" err="1" smtClean="0"/>
              <a:t>cout</a:t>
            </a:r>
            <a:r>
              <a:rPr lang="en-US" dirty="0" smtClean="0"/>
              <a:t>&lt;&lt;</a:t>
            </a:r>
            <a:r>
              <a:rPr lang="en-US" dirty="0" err="1" smtClean="0"/>
              <a:t>arr</a:t>
            </a:r>
            <a:r>
              <a:rPr lang="en-US" dirty="0" smtClean="0"/>
              <a:t>[i]&lt;&lt;“\t”;  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/>
              <a:t>  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83612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54868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IN" dirty="0"/>
              <a:t>To Print all the </a:t>
            </a:r>
            <a:r>
              <a:rPr lang="en-IN" dirty="0" smtClean="0"/>
              <a:t>odd </a:t>
            </a:r>
            <a:r>
              <a:rPr lang="en-IN" dirty="0"/>
              <a:t>position in the array.</a:t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3861048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output should be : 12     67   34</a:t>
            </a:r>
          </a:p>
          <a:p>
            <a:pPr marL="0" indent="0">
              <a:buNone/>
            </a:pPr>
            <a:r>
              <a:rPr lang="en-US" dirty="0"/>
              <a:t>for(i=0;i&lt;size-1;i++)</a:t>
            </a:r>
          </a:p>
          <a:p>
            <a:pPr marL="0" indent="0">
              <a:buNone/>
            </a:pPr>
            <a:r>
              <a:rPr lang="en-US" dirty="0"/>
              <a:t>  { </a:t>
            </a:r>
            <a:r>
              <a:rPr lang="en-US" dirty="0" smtClean="0"/>
              <a:t>if(i%2==0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err="1"/>
              <a:t>cout</a:t>
            </a:r>
            <a:r>
              <a:rPr lang="en-US" dirty="0"/>
              <a:t>&lt;&lt;</a:t>
            </a:r>
            <a:r>
              <a:rPr lang="en-US" dirty="0" err="1"/>
              <a:t>arr</a:t>
            </a:r>
            <a:r>
              <a:rPr lang="en-US" dirty="0"/>
              <a:t>[i]&lt;&lt;“\t”;  </a:t>
            </a:r>
          </a:p>
          <a:p>
            <a:pPr marL="0" indent="0">
              <a:buNone/>
            </a:pPr>
            <a:r>
              <a:rPr lang="en-US" dirty="0"/>
              <a:t>  }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8028384" y="1268760"/>
            <a:ext cx="1224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INDEX</a:t>
            </a:r>
            <a:endParaRPr lang="en-IN" sz="2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1489474"/>
              </p:ext>
            </p:extLst>
          </p:nvPr>
        </p:nvGraphicFramePr>
        <p:xfrm>
          <a:off x="3131840" y="1124744"/>
          <a:ext cx="3960440" cy="21479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2088"/>
                <a:gridCol w="792088"/>
                <a:gridCol w="792088"/>
                <a:gridCol w="792088"/>
                <a:gridCol w="792088"/>
              </a:tblGrid>
              <a:tr h="879872">
                <a:tc>
                  <a:txBody>
                    <a:bodyPr/>
                    <a:lstStyle/>
                    <a:p>
                      <a:r>
                        <a:rPr lang="en-US" sz="40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en-IN" sz="40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0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IN" sz="40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0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IN" sz="40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0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IN" sz="40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0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IN" sz="40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68028"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12</a:t>
                      </a:r>
                      <a:endParaRPr lang="en-IN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45</a:t>
                      </a:r>
                      <a:endParaRPr lang="en-IN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67</a:t>
                      </a:r>
                      <a:endParaRPr lang="en-IN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34</a:t>
                      </a:r>
                      <a:endParaRPr lang="en-IN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2</a:t>
                      </a:r>
                      <a:endParaRPr lang="en-IN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835696" y="1340768"/>
            <a:ext cx="1224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ARR</a:t>
            </a:r>
            <a:endParaRPr lang="en-IN" sz="2400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7164288" y="1484784"/>
            <a:ext cx="864096" cy="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4714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54868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IN" dirty="0"/>
              <a:t/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IN" dirty="0" smtClean="0"/>
              <a:t>To </a:t>
            </a:r>
            <a:r>
              <a:rPr lang="en-IN" dirty="0"/>
              <a:t>find the sum of all the odd position in the array.</a:t>
            </a:r>
          </a:p>
          <a:p>
            <a:pPr lvl="0"/>
            <a:r>
              <a:rPr lang="en-IN" dirty="0"/>
              <a:t>To find the sum of all the even numbers in the array.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65631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32792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Program to find if a particular number is present in the array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3717032"/>
            <a:ext cx="8229600" cy="4525963"/>
          </a:xfrm>
        </p:spPr>
        <p:txBody>
          <a:bodyPr/>
          <a:lstStyle/>
          <a:p>
            <a:r>
              <a:rPr lang="en-US" dirty="0" smtClean="0"/>
              <a:t>Enter the no: to be searched: 34</a:t>
            </a:r>
          </a:p>
          <a:p>
            <a:r>
              <a:rPr lang="en-US" dirty="0" smtClean="0"/>
              <a:t>Number present in the 4</a:t>
            </a:r>
            <a:r>
              <a:rPr lang="en-US" baseline="30000" dirty="0"/>
              <a:t> </a:t>
            </a:r>
            <a:r>
              <a:rPr lang="en-US" dirty="0" smtClean="0"/>
              <a:t>position</a:t>
            </a:r>
          </a:p>
          <a:p>
            <a:r>
              <a:rPr lang="en-US" dirty="0" smtClean="0"/>
              <a:t>If the number not present in the array, then print an appropriate message.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8028384" y="1268760"/>
            <a:ext cx="1224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INDEX</a:t>
            </a:r>
            <a:endParaRPr lang="en-IN" sz="2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8690404"/>
              </p:ext>
            </p:extLst>
          </p:nvPr>
        </p:nvGraphicFramePr>
        <p:xfrm>
          <a:off x="3131840" y="1124744"/>
          <a:ext cx="3960440" cy="21479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2088"/>
                <a:gridCol w="792088"/>
                <a:gridCol w="792088"/>
                <a:gridCol w="792088"/>
                <a:gridCol w="792088"/>
              </a:tblGrid>
              <a:tr h="879872">
                <a:tc>
                  <a:txBody>
                    <a:bodyPr/>
                    <a:lstStyle/>
                    <a:p>
                      <a:r>
                        <a:rPr lang="en-US" sz="40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en-IN" sz="40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0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IN" sz="40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0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IN" sz="40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0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IN" sz="40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0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IN" sz="40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68028"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12</a:t>
                      </a:r>
                      <a:endParaRPr lang="en-IN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45</a:t>
                      </a:r>
                      <a:endParaRPr lang="en-IN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67</a:t>
                      </a:r>
                      <a:endParaRPr lang="en-IN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34</a:t>
                      </a:r>
                      <a:endParaRPr lang="en-IN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2</a:t>
                      </a:r>
                      <a:endParaRPr lang="en-IN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835696" y="1340768"/>
            <a:ext cx="1224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ARR</a:t>
            </a:r>
            <a:endParaRPr lang="en-IN" sz="2400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7164288" y="1484784"/>
            <a:ext cx="864096" cy="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0278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8820472" cy="65973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void main()</a:t>
            </a:r>
          </a:p>
          <a:p>
            <a:pPr marL="0" indent="0">
              <a:buNone/>
            </a:pPr>
            <a:r>
              <a:rPr lang="en-US" dirty="0" smtClean="0"/>
              <a:t>{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arr</a:t>
            </a:r>
            <a:r>
              <a:rPr lang="en-US" dirty="0" smtClean="0"/>
              <a:t>[10], </a:t>
            </a:r>
            <a:r>
              <a:rPr lang="en-US" dirty="0" err="1" smtClean="0"/>
              <a:t>size,num</a:t>
            </a:r>
            <a:r>
              <a:rPr lang="en-US" dirty="0" smtClean="0"/>
              <a:t>, flag=0;</a:t>
            </a:r>
          </a:p>
          <a:p>
            <a:pPr marL="0" indent="0">
              <a:buNone/>
            </a:pPr>
            <a:r>
              <a:rPr lang="en-US" dirty="0" err="1" smtClean="0"/>
              <a:t>cout</a:t>
            </a:r>
            <a:r>
              <a:rPr lang="en-US" dirty="0" smtClean="0"/>
              <a:t>&lt;&lt;“Enter the array size:”;</a:t>
            </a:r>
          </a:p>
          <a:p>
            <a:pPr marL="0" indent="0">
              <a:buNone/>
            </a:pPr>
            <a:r>
              <a:rPr lang="en-US" dirty="0" err="1" smtClean="0"/>
              <a:t>cin</a:t>
            </a:r>
            <a:r>
              <a:rPr lang="en-US" dirty="0" smtClean="0"/>
              <a:t>&gt;&gt;size;</a:t>
            </a:r>
          </a:p>
          <a:p>
            <a:pPr marL="0" indent="0">
              <a:buNone/>
            </a:pPr>
            <a:r>
              <a:rPr lang="en-US" dirty="0" smtClean="0"/>
              <a:t> for(</a:t>
            </a:r>
            <a:r>
              <a:rPr lang="en-US" dirty="0" err="1" smtClean="0"/>
              <a:t>int</a:t>
            </a:r>
            <a:r>
              <a:rPr lang="en-US" dirty="0" smtClean="0"/>
              <a:t> i=0;i&lt;10;i++)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 smtClean="0"/>
              <a:t>cin</a:t>
            </a:r>
            <a:r>
              <a:rPr lang="en-US" dirty="0" smtClean="0"/>
              <a:t>&gt;&gt;</a:t>
            </a:r>
            <a:r>
              <a:rPr lang="en-US" dirty="0" err="1" smtClean="0"/>
              <a:t>arr</a:t>
            </a:r>
            <a:r>
              <a:rPr lang="en-US" dirty="0" smtClean="0"/>
              <a:t>[i];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 smtClean="0"/>
              <a:t>cout</a:t>
            </a:r>
            <a:r>
              <a:rPr lang="en-US" dirty="0" smtClean="0"/>
              <a:t>&lt;&lt;“Enter number to be searched”;</a:t>
            </a:r>
          </a:p>
          <a:p>
            <a:pPr marL="0" indent="0">
              <a:buNone/>
            </a:pPr>
            <a:r>
              <a:rPr lang="en-US" dirty="0" err="1" smtClean="0"/>
              <a:t>cin</a:t>
            </a:r>
            <a:r>
              <a:rPr lang="en-US" dirty="0" smtClean="0"/>
              <a:t>&gt;&gt;</a:t>
            </a:r>
            <a:r>
              <a:rPr lang="en-US" dirty="0" err="1" smtClean="0"/>
              <a:t>num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46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8820472" cy="65973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for(i=0;i&lt;10;i</a:t>
            </a:r>
            <a:r>
              <a:rPr lang="en-US" dirty="0"/>
              <a:t>++)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{ if(</a:t>
            </a:r>
            <a:r>
              <a:rPr lang="en-US" dirty="0" err="1" smtClean="0"/>
              <a:t>arr</a:t>
            </a:r>
            <a:r>
              <a:rPr lang="en-US" dirty="0" smtClean="0"/>
              <a:t>[i]==</a:t>
            </a:r>
            <a:r>
              <a:rPr lang="en-US" dirty="0" err="1" smtClean="0"/>
              <a:t>num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{ </a:t>
            </a:r>
            <a:r>
              <a:rPr lang="en-US" dirty="0" err="1" smtClean="0"/>
              <a:t>cout</a:t>
            </a:r>
            <a:r>
              <a:rPr lang="en-US" dirty="0" smtClean="0"/>
              <a:t>&lt;&lt;“number in”&lt;&lt;i+1&lt;&lt;“position”;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flag=1;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}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}</a:t>
            </a:r>
          </a:p>
          <a:p>
            <a:pPr marL="0" indent="0">
              <a:buNone/>
            </a:pPr>
            <a:r>
              <a:rPr lang="en-US" dirty="0" smtClean="0"/>
              <a:t>if(flag==0)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{ </a:t>
            </a:r>
            <a:r>
              <a:rPr lang="en-US" dirty="0" err="1" smtClean="0"/>
              <a:t>cout</a:t>
            </a:r>
            <a:r>
              <a:rPr lang="en-US" dirty="0" smtClean="0"/>
              <a:t>&lt;&lt;“Number not found in the array:”; }</a:t>
            </a:r>
          </a:p>
          <a:p>
            <a:pPr marL="0" indent="0">
              <a:buNone/>
            </a:pPr>
            <a:r>
              <a:rPr lang="en-US" dirty="0" err="1" smtClean="0"/>
              <a:t>getch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813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32792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Program to find the occurrence of a particular number in the array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3717032"/>
            <a:ext cx="8229600" cy="4525963"/>
          </a:xfrm>
        </p:spPr>
        <p:txBody>
          <a:bodyPr/>
          <a:lstStyle/>
          <a:p>
            <a:r>
              <a:rPr lang="en-US" dirty="0" smtClean="0"/>
              <a:t>Enter the no: to be searched: 12</a:t>
            </a:r>
          </a:p>
          <a:p>
            <a:r>
              <a:rPr lang="en-US" dirty="0" smtClean="0"/>
              <a:t>Number present 3 times in the array</a:t>
            </a:r>
          </a:p>
          <a:p>
            <a:r>
              <a:rPr lang="en-US" dirty="0" smtClean="0"/>
              <a:t>If the number not present in the array, then print an appropriate message.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8028384" y="1268760"/>
            <a:ext cx="1224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INDEX</a:t>
            </a:r>
            <a:endParaRPr lang="en-IN" sz="2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7611173"/>
              </p:ext>
            </p:extLst>
          </p:nvPr>
        </p:nvGraphicFramePr>
        <p:xfrm>
          <a:off x="3131840" y="1124744"/>
          <a:ext cx="3960440" cy="21479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2088"/>
                <a:gridCol w="792088"/>
                <a:gridCol w="792088"/>
                <a:gridCol w="792088"/>
                <a:gridCol w="792088"/>
              </a:tblGrid>
              <a:tr h="879872">
                <a:tc>
                  <a:txBody>
                    <a:bodyPr/>
                    <a:lstStyle/>
                    <a:p>
                      <a:r>
                        <a:rPr lang="en-US" sz="40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en-IN" sz="40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0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IN" sz="40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0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IN" sz="40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0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IN" sz="40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0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IN" sz="40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68028"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12</a:t>
                      </a:r>
                      <a:endParaRPr lang="en-IN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45</a:t>
                      </a:r>
                      <a:endParaRPr lang="en-IN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12</a:t>
                      </a:r>
                      <a:endParaRPr lang="en-IN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34</a:t>
                      </a:r>
                      <a:endParaRPr lang="en-IN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12</a:t>
                      </a:r>
                      <a:endParaRPr lang="en-IN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835696" y="1340768"/>
            <a:ext cx="1224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ARR</a:t>
            </a:r>
            <a:endParaRPr lang="en-IN" sz="2400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7164288" y="1484784"/>
            <a:ext cx="864096" cy="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4658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Array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An array is a collection of variables of same data type that are referenced under a common name.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72843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8820472" cy="65973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void main()</a:t>
            </a:r>
          </a:p>
          <a:p>
            <a:pPr marL="0" indent="0">
              <a:buNone/>
            </a:pPr>
            <a:r>
              <a:rPr lang="en-US" dirty="0" smtClean="0"/>
              <a:t>{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arr</a:t>
            </a:r>
            <a:r>
              <a:rPr lang="en-US" dirty="0" smtClean="0"/>
              <a:t>[10], </a:t>
            </a:r>
            <a:r>
              <a:rPr lang="en-US" dirty="0" err="1" smtClean="0"/>
              <a:t>size,num</a:t>
            </a:r>
            <a:r>
              <a:rPr lang="en-US" dirty="0" smtClean="0"/>
              <a:t>, count=0;</a:t>
            </a:r>
          </a:p>
          <a:p>
            <a:pPr marL="0" indent="0">
              <a:buNone/>
            </a:pPr>
            <a:r>
              <a:rPr lang="en-US" dirty="0" err="1" smtClean="0"/>
              <a:t>cout</a:t>
            </a:r>
            <a:r>
              <a:rPr lang="en-US" dirty="0" smtClean="0"/>
              <a:t>&lt;&lt;“Enter the array size:”;</a:t>
            </a:r>
          </a:p>
          <a:p>
            <a:pPr marL="0" indent="0">
              <a:buNone/>
            </a:pPr>
            <a:r>
              <a:rPr lang="en-US" dirty="0" err="1" smtClean="0"/>
              <a:t>cin</a:t>
            </a:r>
            <a:r>
              <a:rPr lang="en-US" dirty="0" smtClean="0"/>
              <a:t>&gt;&gt;size;</a:t>
            </a:r>
          </a:p>
          <a:p>
            <a:pPr marL="0" indent="0">
              <a:buNone/>
            </a:pPr>
            <a:r>
              <a:rPr lang="en-US" dirty="0" smtClean="0"/>
              <a:t> for(</a:t>
            </a:r>
            <a:r>
              <a:rPr lang="en-US" dirty="0" err="1" smtClean="0"/>
              <a:t>int</a:t>
            </a:r>
            <a:r>
              <a:rPr lang="en-US" dirty="0" smtClean="0"/>
              <a:t> i=0;i&lt;10;i++)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 smtClean="0"/>
              <a:t>cin</a:t>
            </a:r>
            <a:r>
              <a:rPr lang="en-US" dirty="0" smtClean="0"/>
              <a:t>&gt;&gt;</a:t>
            </a:r>
            <a:r>
              <a:rPr lang="en-US" dirty="0" err="1" smtClean="0"/>
              <a:t>arr</a:t>
            </a:r>
            <a:r>
              <a:rPr lang="en-US" dirty="0" smtClean="0"/>
              <a:t>[i];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 smtClean="0"/>
              <a:t>cout</a:t>
            </a:r>
            <a:r>
              <a:rPr lang="en-US" dirty="0" smtClean="0"/>
              <a:t>&lt;&lt;“Enter number to be searched”;</a:t>
            </a:r>
          </a:p>
          <a:p>
            <a:pPr marL="0" indent="0">
              <a:buNone/>
            </a:pPr>
            <a:r>
              <a:rPr lang="en-US" dirty="0" err="1" smtClean="0"/>
              <a:t>cin</a:t>
            </a:r>
            <a:r>
              <a:rPr lang="en-US" dirty="0" smtClean="0"/>
              <a:t>&gt;&gt;</a:t>
            </a:r>
            <a:r>
              <a:rPr lang="en-US" dirty="0" err="1" smtClean="0"/>
              <a:t>num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840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8820472" cy="65973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for(i=0;i&lt;10;i</a:t>
            </a:r>
            <a:r>
              <a:rPr lang="en-US" dirty="0"/>
              <a:t>++)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{ if(</a:t>
            </a:r>
            <a:r>
              <a:rPr lang="en-US" dirty="0" err="1" smtClean="0"/>
              <a:t>arr</a:t>
            </a:r>
            <a:r>
              <a:rPr lang="en-US" dirty="0" smtClean="0"/>
              <a:t>[i]==</a:t>
            </a:r>
            <a:r>
              <a:rPr lang="en-US" dirty="0" err="1" smtClean="0"/>
              <a:t>num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{ count++;  }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}</a:t>
            </a:r>
          </a:p>
          <a:p>
            <a:pPr marL="0" indent="0">
              <a:buNone/>
            </a:pPr>
            <a:r>
              <a:rPr lang="en-US" dirty="0" smtClean="0"/>
              <a:t>if(count==0)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{ </a:t>
            </a:r>
            <a:r>
              <a:rPr lang="en-US" dirty="0" err="1" smtClean="0"/>
              <a:t>cout</a:t>
            </a:r>
            <a:r>
              <a:rPr lang="en-US" dirty="0" smtClean="0"/>
              <a:t>&lt;&lt;“Number not found in the array:”; }</a:t>
            </a:r>
          </a:p>
          <a:p>
            <a:pPr marL="0" indent="0">
              <a:buNone/>
            </a:pPr>
            <a:r>
              <a:rPr lang="en-US" dirty="0" err="1" smtClean="0"/>
              <a:t>getch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096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IN" dirty="0"/>
              <a:t>Program to add 5 to all the even numbers and 3 to all the odd numbers in the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988840"/>
            <a:ext cx="3312368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for(i=0;i&lt;</a:t>
            </a:r>
            <a:r>
              <a:rPr lang="en-US" dirty="0" err="1" smtClean="0"/>
              <a:t>size;i</a:t>
            </a:r>
            <a:r>
              <a:rPr lang="en-US" dirty="0" smtClean="0"/>
              <a:t>++)</a:t>
            </a:r>
          </a:p>
          <a:p>
            <a:pPr marL="0" indent="0">
              <a:buNone/>
            </a:pPr>
            <a:r>
              <a:rPr lang="en-US" dirty="0" smtClean="0"/>
              <a:t>{ if(a[i]%2==0)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a[i]=a[i]+5;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else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/>
              <a:t> a[i]=a[i</a:t>
            </a:r>
            <a:r>
              <a:rPr lang="en-US" dirty="0" smtClean="0"/>
              <a:t>]+3;  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0" y="1988840"/>
            <a:ext cx="331236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 smtClean="0"/>
              <a:t>for(i=0;i&lt;</a:t>
            </a:r>
            <a:r>
              <a:rPr lang="en-US" dirty="0" err="1" smtClean="0"/>
              <a:t>size;i</a:t>
            </a:r>
            <a:r>
              <a:rPr lang="en-US" dirty="0" smtClean="0"/>
              <a:t>++)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/>
              <a:t>{ </a:t>
            </a:r>
            <a:r>
              <a:rPr lang="en-US" dirty="0" err="1" smtClean="0"/>
              <a:t>cout</a:t>
            </a:r>
            <a:r>
              <a:rPr lang="en-US" dirty="0" smtClean="0"/>
              <a:t>&lt;&lt;a[i]&lt;&lt;</a:t>
            </a:r>
            <a:r>
              <a:rPr lang="en-US" dirty="0" err="1" smtClean="0"/>
              <a:t>endl</a:t>
            </a:r>
            <a:r>
              <a:rPr lang="en-US" smtClean="0"/>
              <a:t>;</a:t>
            </a:r>
            <a:endParaRPr lang="en-US" dirty="0" smtClean="0"/>
          </a:p>
          <a:p>
            <a:pPr marL="0" indent="0">
              <a:buFont typeface="Arial" pitchFamily="34" charset="0"/>
              <a:buNone/>
            </a:pPr>
            <a:r>
              <a:rPr lang="en-US" dirty="0" smtClean="0"/>
              <a:t>}</a:t>
            </a:r>
          </a:p>
          <a:p>
            <a:pPr marL="0" indent="0">
              <a:buFont typeface="Arial" pitchFamily="34" charset="0"/>
              <a:buNone/>
            </a:pPr>
            <a:endParaRPr lang="en-US" dirty="0" smtClean="0"/>
          </a:p>
          <a:p>
            <a:pPr marL="0" indent="0">
              <a:buFont typeface="Arial" pitchFamily="34" charset="0"/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87234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&amp; FUNCTIONS</a:t>
            </a:r>
            <a:endParaRPr lang="en-IN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412776"/>
            <a:ext cx="6624736" cy="5006022"/>
          </a:xfrm>
        </p:spPr>
      </p:pic>
    </p:spTree>
    <p:extLst>
      <p:ext uri="{BB962C8B-B14F-4D97-AF65-F5344CB8AC3E}">
        <p14:creationId xmlns:p14="http://schemas.microsoft.com/office/powerpoint/2010/main" val="1963161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476672"/>
            <a:ext cx="8512556" cy="4968552"/>
          </a:xfrm>
        </p:spPr>
      </p:pic>
    </p:spTree>
    <p:extLst>
      <p:ext uri="{BB962C8B-B14F-4D97-AF65-F5344CB8AC3E}">
        <p14:creationId xmlns:p14="http://schemas.microsoft.com/office/powerpoint/2010/main" val="2097235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initialize an array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int</a:t>
            </a:r>
            <a:r>
              <a:rPr lang="en-US" dirty="0" smtClean="0"/>
              <a:t> a[10];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b[10 ]={1,6,8,9};</a:t>
            </a:r>
          </a:p>
          <a:p>
            <a:endParaRPr lang="en-US" dirty="0" smtClean="0"/>
          </a:p>
          <a:p>
            <a:r>
              <a:rPr lang="en-US" dirty="0" err="1" smtClean="0"/>
              <a:t>int</a:t>
            </a:r>
            <a:r>
              <a:rPr lang="en-US" dirty="0" smtClean="0"/>
              <a:t> b[8];</a:t>
            </a:r>
          </a:p>
          <a:p>
            <a:r>
              <a:rPr lang="en-US" strike="sngStrike" dirty="0" smtClean="0"/>
              <a:t>b[]={1,2,3};</a:t>
            </a:r>
            <a:endParaRPr lang="en-US" strike="sngStrike" dirty="0"/>
          </a:p>
        </p:txBody>
      </p:sp>
    </p:spTree>
    <p:extLst>
      <p:ext uri="{BB962C8B-B14F-4D97-AF65-F5344CB8AC3E}">
        <p14:creationId xmlns:p14="http://schemas.microsoft.com/office/powerpoint/2010/main" val="816567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CHARACTER ARRAY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8517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Declaring a char array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char </a:t>
            </a:r>
            <a:r>
              <a:rPr lang="en-US" dirty="0" err="1" smtClean="0"/>
              <a:t>ch</a:t>
            </a:r>
            <a:r>
              <a:rPr lang="en-US" dirty="0" smtClean="0"/>
              <a:t>[20];</a:t>
            </a:r>
          </a:p>
          <a:p>
            <a:pPr marL="0" indent="0">
              <a:buNone/>
            </a:pPr>
            <a:r>
              <a:rPr lang="en-US" dirty="0" smtClean="0"/>
              <a:t>char </a:t>
            </a:r>
            <a:r>
              <a:rPr lang="en-US" dirty="0" err="1" smtClean="0"/>
              <a:t>str</a:t>
            </a:r>
            <a:r>
              <a:rPr lang="en-US" dirty="0" smtClean="0"/>
              <a:t>[5];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10631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5121"/>
            <a:ext cx="8229600" cy="1143000"/>
          </a:xfrm>
        </p:spPr>
        <p:txBody>
          <a:bodyPr/>
          <a:lstStyle/>
          <a:p>
            <a:r>
              <a:rPr lang="en-US" dirty="0" smtClean="0"/>
              <a:t>Declaring a char array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51411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//A string is defined as a char array that is terminated by a null char (‘\0’);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//Accepting string from the user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char </a:t>
            </a:r>
            <a:r>
              <a:rPr lang="en-US" b="1" dirty="0" err="1" smtClean="0">
                <a:solidFill>
                  <a:srgbClr val="FF0000"/>
                </a:solidFill>
              </a:rPr>
              <a:t>ch</a:t>
            </a:r>
            <a:r>
              <a:rPr lang="en-US" b="1" dirty="0" smtClean="0">
                <a:solidFill>
                  <a:srgbClr val="FF0000"/>
                </a:solidFill>
              </a:rPr>
              <a:t>[10];</a:t>
            </a:r>
            <a:endParaRPr lang="en-US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gets(</a:t>
            </a:r>
            <a:r>
              <a:rPr lang="en-US" b="1" dirty="0" err="1" smtClean="0">
                <a:solidFill>
                  <a:srgbClr val="FF0000"/>
                </a:solidFill>
              </a:rPr>
              <a:t>ch</a:t>
            </a:r>
            <a:r>
              <a:rPr lang="en-US" b="1" dirty="0" smtClean="0">
                <a:solidFill>
                  <a:srgbClr val="FF0000"/>
                </a:solidFill>
              </a:rPr>
              <a:t>);  </a:t>
            </a:r>
            <a:r>
              <a:rPr lang="en-US" dirty="0" smtClean="0"/>
              <a:t>// new function available in </a:t>
            </a:r>
            <a:r>
              <a:rPr lang="en-US" dirty="0" err="1" smtClean="0"/>
              <a:t>stdio.h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// Accept a string called word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1263465"/>
              </p:ext>
            </p:extLst>
          </p:nvPr>
        </p:nvGraphicFramePr>
        <p:xfrm>
          <a:off x="1115616" y="5445224"/>
          <a:ext cx="655273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0546"/>
                <a:gridCol w="1310546"/>
                <a:gridCol w="1310546"/>
                <a:gridCol w="1310546"/>
                <a:gridCol w="1310546"/>
              </a:tblGrid>
              <a:tr h="396044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0</a:t>
                      </a:r>
                      <a:endParaRPr lang="en-IN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1</a:t>
                      </a:r>
                      <a:endParaRPr lang="en-IN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2</a:t>
                      </a:r>
                      <a:endParaRPr lang="en-IN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3</a:t>
                      </a:r>
                      <a:endParaRPr lang="en-IN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4</a:t>
                      </a:r>
                      <a:endParaRPr lang="en-IN" sz="2400" b="1" dirty="0"/>
                    </a:p>
                  </a:txBody>
                  <a:tcPr/>
                </a:tc>
              </a:tr>
              <a:tr h="396044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W</a:t>
                      </a:r>
                      <a:endParaRPr lang="en-IN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O</a:t>
                      </a:r>
                      <a:endParaRPr lang="en-IN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R</a:t>
                      </a:r>
                      <a:endParaRPr lang="en-IN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D</a:t>
                      </a:r>
                      <a:endParaRPr lang="en-IN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\0</a:t>
                      </a:r>
                      <a:endParaRPr lang="en-IN" sz="2400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7501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Difference between </a:t>
            </a:r>
            <a:r>
              <a:rPr lang="en-US" dirty="0" err="1"/>
              <a:t>cin</a:t>
            </a:r>
            <a:r>
              <a:rPr lang="en-US" dirty="0"/>
              <a:t> &amp; gets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cin</a:t>
            </a:r>
            <a:r>
              <a:rPr lang="en-US" dirty="0" smtClean="0"/>
              <a:t> – will accept the char only till a space</a:t>
            </a:r>
          </a:p>
          <a:p>
            <a:r>
              <a:rPr lang="en-US" dirty="0" smtClean="0"/>
              <a:t>gets- will accept the char till enter is pressed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eg</a:t>
            </a:r>
            <a:r>
              <a:rPr lang="en-US" dirty="0" smtClean="0"/>
              <a:t> </a:t>
            </a:r>
            <a:r>
              <a:rPr lang="en-US" dirty="0" err="1" smtClean="0"/>
              <a:t>cin</a:t>
            </a:r>
            <a:r>
              <a:rPr lang="en-US" dirty="0" smtClean="0"/>
              <a:t>&gt;&gt;</a:t>
            </a:r>
            <a:r>
              <a:rPr lang="en-US" dirty="0" err="1" smtClean="0"/>
              <a:t>ch</a:t>
            </a:r>
            <a:r>
              <a:rPr lang="en-US" dirty="0" smtClean="0"/>
              <a:t>;  // this is fun</a:t>
            </a:r>
          </a:p>
          <a:p>
            <a:pPr marL="0" indent="0">
              <a:buNone/>
            </a:pPr>
            <a:r>
              <a:rPr lang="en-US" dirty="0" err="1" smtClean="0"/>
              <a:t>cout</a:t>
            </a:r>
            <a:r>
              <a:rPr lang="en-US" dirty="0" smtClean="0"/>
              <a:t>&lt;&lt;</a:t>
            </a:r>
            <a:r>
              <a:rPr lang="en-US" dirty="0" err="1" smtClean="0"/>
              <a:t>ch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gets(</a:t>
            </a:r>
            <a:r>
              <a:rPr lang="en-US" dirty="0" err="1" smtClean="0"/>
              <a:t>ch</a:t>
            </a:r>
            <a:r>
              <a:rPr lang="en-US" dirty="0" smtClean="0"/>
              <a:t>); // this is fun</a:t>
            </a:r>
          </a:p>
          <a:p>
            <a:pPr marL="0" indent="0">
              <a:buNone/>
            </a:pPr>
            <a:r>
              <a:rPr lang="en-US" dirty="0" err="1" smtClean="0"/>
              <a:t>cout</a:t>
            </a:r>
            <a:r>
              <a:rPr lang="en-US" dirty="0" smtClean="0"/>
              <a:t>&lt;&lt;</a:t>
            </a:r>
            <a:r>
              <a:rPr lang="en-US" dirty="0" err="1" smtClean="0"/>
              <a:t>ch</a:t>
            </a:r>
            <a:r>
              <a:rPr lang="en-US" dirty="0" smtClean="0"/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251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Need for array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Assume you want to enter 10 marks of a student. </a:t>
            </a:r>
          </a:p>
          <a:p>
            <a:r>
              <a:rPr lang="en-IN" dirty="0" smtClean="0"/>
              <a:t>Instead of declaring 10 variables.</a:t>
            </a:r>
          </a:p>
          <a:p>
            <a:r>
              <a:rPr lang="en-IN" dirty="0" smtClean="0"/>
              <a:t>We can declare an array called marks having 10 elements under it</a:t>
            </a:r>
          </a:p>
          <a:p>
            <a:r>
              <a:rPr lang="en-IN" dirty="0" err="1" smtClean="0"/>
              <a:t>eg</a:t>
            </a:r>
            <a:r>
              <a:rPr lang="en-IN" dirty="0" smtClean="0"/>
              <a:t> </a:t>
            </a:r>
            <a:r>
              <a:rPr lang="en-IN" dirty="0" err="1" smtClean="0"/>
              <a:t>int</a:t>
            </a:r>
            <a:r>
              <a:rPr lang="en-IN" dirty="0" smtClean="0"/>
              <a:t> mark[10];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95243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Program to accept a string and print it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void main()</a:t>
            </a:r>
          </a:p>
          <a:p>
            <a:pPr marL="0" indent="0">
              <a:buNone/>
            </a:pPr>
            <a:r>
              <a:rPr lang="en-US" dirty="0" smtClean="0"/>
              <a:t>{ char </a:t>
            </a:r>
            <a:r>
              <a:rPr lang="en-US" dirty="0" err="1" smtClean="0"/>
              <a:t>ch</a:t>
            </a:r>
            <a:r>
              <a:rPr lang="en-US" dirty="0" smtClean="0"/>
              <a:t>[10];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cout</a:t>
            </a:r>
            <a:r>
              <a:rPr lang="en-US" dirty="0" smtClean="0"/>
              <a:t>&lt;&lt;“enter the string:”;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gets(</a:t>
            </a:r>
            <a:r>
              <a:rPr lang="en-US" dirty="0" err="1" smtClean="0"/>
              <a:t>ch</a:t>
            </a:r>
            <a:r>
              <a:rPr lang="en-US" dirty="0" smtClean="0"/>
              <a:t>);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 smtClean="0"/>
              <a:t>cout</a:t>
            </a:r>
            <a:r>
              <a:rPr lang="en-US" dirty="0" smtClean="0"/>
              <a:t>&lt;&lt;“The string is =“;  </a:t>
            </a:r>
          </a:p>
          <a:p>
            <a:pPr marL="0" indent="0">
              <a:buNone/>
            </a:pPr>
            <a:r>
              <a:rPr lang="en-US" dirty="0" smtClean="0"/>
              <a:t>puts(</a:t>
            </a:r>
            <a:r>
              <a:rPr lang="en-US" dirty="0" err="1" smtClean="0"/>
              <a:t>ch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37771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To print the length of the string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836712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//A string is defined as a char array that is terminated by a null char (‘\0</a:t>
            </a:r>
            <a:r>
              <a:rPr lang="en-US" dirty="0" smtClean="0"/>
              <a:t>’);</a:t>
            </a:r>
          </a:p>
          <a:p>
            <a:pPr marL="0" indent="0">
              <a:buNone/>
            </a:pPr>
            <a:r>
              <a:rPr lang="en-US" dirty="0" smtClean="0"/>
              <a:t>gets(</a:t>
            </a:r>
            <a:r>
              <a:rPr lang="en-US" dirty="0" err="1" smtClean="0"/>
              <a:t>ch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smtClean="0"/>
              <a:t>for(</a:t>
            </a:r>
            <a:r>
              <a:rPr lang="en-US" dirty="0" err="1" smtClean="0"/>
              <a:t>int</a:t>
            </a:r>
            <a:r>
              <a:rPr lang="en-US" dirty="0" smtClean="0"/>
              <a:t> i=0;ch[i]!=‘\0’;i++);</a:t>
            </a:r>
          </a:p>
          <a:p>
            <a:pPr marL="0" indent="0">
              <a:buNone/>
            </a:pPr>
            <a:r>
              <a:rPr lang="en-US" dirty="0" err="1" smtClean="0"/>
              <a:t>cout</a:t>
            </a:r>
            <a:r>
              <a:rPr lang="en-US" dirty="0" smtClean="0"/>
              <a:t>&lt;&lt;i;</a:t>
            </a:r>
          </a:p>
        </p:txBody>
      </p:sp>
    </p:spTree>
    <p:extLst>
      <p:ext uri="{BB962C8B-B14F-4D97-AF65-F5344CB8AC3E}">
        <p14:creationId xmlns:p14="http://schemas.microsoft.com/office/powerpoint/2010/main" val="1568408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To access each element in the char </a:t>
            </a:r>
            <a:r>
              <a:rPr lang="en-US" dirty="0" err="1" smtClean="0"/>
              <a:t>arrary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for(</a:t>
            </a:r>
            <a:r>
              <a:rPr lang="en-US" dirty="0" err="1" smtClean="0"/>
              <a:t>int</a:t>
            </a:r>
            <a:r>
              <a:rPr lang="en-US" dirty="0" smtClean="0"/>
              <a:t> i=0;ch[i]!=‘\0’;i++)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{ if(</a:t>
            </a:r>
            <a:r>
              <a:rPr lang="en-US" dirty="0" err="1" smtClean="0"/>
              <a:t>isalpha</a:t>
            </a:r>
            <a:r>
              <a:rPr lang="en-US" dirty="0" smtClean="0"/>
              <a:t>(</a:t>
            </a:r>
            <a:r>
              <a:rPr lang="en-US" dirty="0" err="1" smtClean="0"/>
              <a:t>ch</a:t>
            </a:r>
            <a:r>
              <a:rPr lang="en-US" dirty="0" smtClean="0"/>
              <a:t>[i]))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{count ++; }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}</a:t>
            </a:r>
          </a:p>
          <a:p>
            <a:pPr marL="0" indent="0">
              <a:buNone/>
            </a:pPr>
            <a:r>
              <a:rPr lang="en-US" dirty="0" err="1" smtClean="0"/>
              <a:t>cout</a:t>
            </a:r>
            <a:r>
              <a:rPr lang="en-US" dirty="0" smtClean="0"/>
              <a:t>&lt;&lt;count;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47958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 array initialization</a:t>
            </a:r>
            <a:endParaRPr lang="en-IN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772816"/>
            <a:ext cx="6336704" cy="4282499"/>
          </a:xfrm>
        </p:spPr>
      </p:pic>
    </p:spTree>
    <p:extLst>
      <p:ext uri="{BB962C8B-B14F-4D97-AF65-F5344CB8AC3E}">
        <p14:creationId xmlns:p14="http://schemas.microsoft.com/office/powerpoint/2010/main" val="3172704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 array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endParaRPr lang="en-US" dirty="0" smtClean="0"/>
          </a:p>
          <a:p>
            <a:pPr marL="514350" indent="-514350">
              <a:buFont typeface="Arial" pitchFamily="34" charset="0"/>
              <a:buAutoNum type="arabicPeriod"/>
            </a:pPr>
            <a:r>
              <a:rPr lang="en-US" dirty="0"/>
              <a:t>W.A.P to print the number of digits in a character</a:t>
            </a:r>
          </a:p>
          <a:p>
            <a:pPr marL="514350" indent="-514350">
              <a:buAutoNum type="arabicPeriod"/>
            </a:pPr>
            <a:r>
              <a:rPr lang="en-US" dirty="0" smtClean="0"/>
              <a:t>W.A.P to accept a string and print the number of special characters in it.</a:t>
            </a:r>
          </a:p>
          <a:p>
            <a:pPr marL="514350" indent="-514350">
              <a:buAutoNum type="arabicPeriod"/>
            </a:pPr>
            <a:r>
              <a:rPr lang="en-US" dirty="0" smtClean="0"/>
              <a:t>W.A.P to print the number of vowels in a character.</a:t>
            </a:r>
          </a:p>
        </p:txBody>
      </p:sp>
    </p:spTree>
    <p:extLst>
      <p:ext uri="{BB962C8B-B14F-4D97-AF65-F5344CB8AC3E}">
        <p14:creationId xmlns:p14="http://schemas.microsoft.com/office/powerpoint/2010/main" val="2435626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476672"/>
            <a:ext cx="8229600" cy="45259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dirty="0" smtClean="0"/>
          </a:p>
          <a:p>
            <a:pPr marL="514350" indent="-514350">
              <a:buFont typeface="+mj-lt"/>
              <a:buAutoNum type="arabicPeriod" startAt="4"/>
            </a:pPr>
            <a:r>
              <a:rPr lang="en-US" dirty="0" smtClean="0"/>
              <a:t>Number of words in a string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US" dirty="0" smtClean="0"/>
              <a:t>W.A.P to reverse the string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US" dirty="0" smtClean="0"/>
              <a:t> W.A.P </a:t>
            </a:r>
            <a:r>
              <a:rPr lang="en-US" dirty="0"/>
              <a:t>to check if two given strings are equal or not</a:t>
            </a:r>
            <a:r>
              <a:rPr lang="en-US" dirty="0" smtClean="0"/>
              <a:t>.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US" dirty="0" smtClean="0"/>
              <a:t>W.A.P to check if a given string is palindrome or not.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US" dirty="0" smtClean="0"/>
              <a:t>Program to accept 2 strings and combine together to form a single string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65472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600200"/>
            <a:ext cx="8579296" cy="4525963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Find </a:t>
            </a:r>
            <a:r>
              <a:rPr lang="en-IN" dirty="0"/>
              <a:t>the correct identifier out of the following which can be used for naming </a:t>
            </a:r>
            <a:r>
              <a:rPr lang="en-IN" b="1" i="1" dirty="0"/>
              <a:t>variables</a:t>
            </a:r>
            <a:r>
              <a:rPr lang="en-IN" i="1" dirty="0"/>
              <a:t> </a:t>
            </a:r>
            <a:r>
              <a:rPr lang="en-IN" dirty="0"/>
              <a:t>in a C++ </a:t>
            </a:r>
            <a:r>
              <a:rPr lang="en-IN" dirty="0" smtClean="0"/>
              <a:t>program 	</a:t>
            </a:r>
          </a:p>
          <a:p>
            <a:pPr marL="0" indent="0">
              <a:buNone/>
            </a:pPr>
            <a:r>
              <a:rPr lang="en-IN" dirty="0" smtClean="0"/>
              <a:t> For,  while</a:t>
            </a:r>
            <a:r>
              <a:rPr lang="en-IN" smtClean="0"/>
              <a:t>,  _</a:t>
            </a:r>
            <a:r>
              <a:rPr lang="en-IN" dirty="0" err="1" smtClean="0"/>
              <a:t>cin</a:t>
            </a:r>
            <a:r>
              <a:rPr lang="en-IN" dirty="0" smtClean="0"/>
              <a:t>,  1st Name,  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</a:t>
            </a:r>
            <a:r>
              <a:rPr lang="en-IN" dirty="0" err="1" smtClean="0"/>
              <a:t>NeW</a:t>
            </a:r>
            <a:r>
              <a:rPr lang="en-IN" dirty="0" smtClean="0"/>
              <a:t>,   </a:t>
            </a:r>
            <a:r>
              <a:rPr lang="en-IN" dirty="0" err="1" smtClean="0"/>
              <a:t>pow</a:t>
            </a:r>
            <a:r>
              <a:rPr lang="en-IN" dirty="0" smtClean="0"/>
              <a:t>,  </a:t>
            </a:r>
            <a:r>
              <a:rPr lang="en-IN" dirty="0" err="1" smtClean="0"/>
              <a:t>add+sub</a:t>
            </a:r>
            <a:r>
              <a:rPr lang="en-IN" dirty="0" smtClean="0"/>
              <a:t>,  name1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49843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string functions</a:t>
            </a:r>
            <a:br>
              <a:rPr lang="en-US" dirty="0" smtClean="0"/>
            </a:br>
            <a:r>
              <a:rPr lang="en-US" dirty="0" smtClean="0"/>
              <a:t>Present in </a:t>
            </a:r>
            <a:r>
              <a:rPr lang="en-US" dirty="0" err="1" smtClean="0"/>
              <a:t>string.h</a:t>
            </a:r>
            <a:r>
              <a:rPr lang="en-US" dirty="0" smtClean="0"/>
              <a:t> header file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313247"/>
            <a:ext cx="8229600" cy="4525963"/>
          </a:xfrm>
        </p:spPr>
        <p:txBody>
          <a:bodyPr>
            <a:normAutofit/>
          </a:bodyPr>
          <a:lstStyle/>
          <a:p>
            <a:r>
              <a:rPr lang="en-US" sz="4000" dirty="0" err="1" smtClean="0"/>
              <a:t>strlen</a:t>
            </a:r>
            <a:r>
              <a:rPr lang="en-US" sz="4000" dirty="0" smtClean="0"/>
              <a:t>  // to find string length</a:t>
            </a:r>
          </a:p>
          <a:p>
            <a:r>
              <a:rPr lang="en-US" sz="4000" dirty="0" err="1" smtClean="0"/>
              <a:t>strcpy</a:t>
            </a:r>
            <a:r>
              <a:rPr lang="en-US" sz="4000" dirty="0" smtClean="0"/>
              <a:t> // string copy</a:t>
            </a:r>
          </a:p>
          <a:p>
            <a:r>
              <a:rPr lang="en-US" sz="4000" dirty="0" err="1" smtClean="0"/>
              <a:t>strcmp</a:t>
            </a:r>
            <a:r>
              <a:rPr lang="en-US" sz="4000" dirty="0" smtClean="0"/>
              <a:t>  //string compare</a:t>
            </a:r>
          </a:p>
          <a:p>
            <a:r>
              <a:rPr lang="en-US" sz="4000" dirty="0" err="1" smtClean="0"/>
              <a:t>strcat</a:t>
            </a:r>
            <a:r>
              <a:rPr lang="en-US" sz="4000" dirty="0" smtClean="0"/>
              <a:t>  //string concatenate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2192232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88640"/>
            <a:ext cx="8229600" cy="6408712"/>
          </a:xfrm>
        </p:spPr>
        <p:txBody>
          <a:bodyPr>
            <a:normAutofit/>
          </a:bodyPr>
          <a:lstStyle/>
          <a:p>
            <a:r>
              <a:rPr lang="en-US" dirty="0" smtClean="0"/>
              <a:t>char </a:t>
            </a:r>
            <a:r>
              <a:rPr lang="en-US" dirty="0" err="1" smtClean="0"/>
              <a:t>ch</a:t>
            </a:r>
            <a:r>
              <a:rPr lang="en-US" dirty="0" smtClean="0"/>
              <a:t>[20];</a:t>
            </a:r>
          </a:p>
          <a:p>
            <a:r>
              <a:rPr lang="en-US" dirty="0" smtClean="0"/>
              <a:t>gets(</a:t>
            </a:r>
            <a:r>
              <a:rPr lang="en-US" dirty="0" err="1" smtClean="0"/>
              <a:t>ch</a:t>
            </a:r>
            <a:r>
              <a:rPr lang="en-US" dirty="0" smtClean="0"/>
              <a:t>);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len</a:t>
            </a:r>
            <a:r>
              <a:rPr lang="en-US" dirty="0" smtClean="0"/>
              <a:t> = </a:t>
            </a:r>
            <a:r>
              <a:rPr lang="en-US" dirty="0" err="1" smtClean="0"/>
              <a:t>strlen</a:t>
            </a:r>
            <a:r>
              <a:rPr lang="en-US" dirty="0" smtClean="0"/>
              <a:t>(</a:t>
            </a:r>
            <a:r>
              <a:rPr lang="en-US" dirty="0" err="1" smtClean="0"/>
              <a:t>ch</a:t>
            </a:r>
            <a:r>
              <a:rPr lang="en-US" dirty="0" smtClean="0"/>
              <a:t>);</a:t>
            </a:r>
          </a:p>
          <a:p>
            <a:r>
              <a:rPr lang="en-US" dirty="0" smtClean="0"/>
              <a:t>char </a:t>
            </a:r>
            <a:r>
              <a:rPr lang="en-US" dirty="0" err="1" smtClean="0"/>
              <a:t>str</a:t>
            </a:r>
            <a:r>
              <a:rPr lang="en-US" dirty="0" smtClean="0"/>
              <a:t>[20];</a:t>
            </a:r>
          </a:p>
          <a:p>
            <a:r>
              <a:rPr lang="en-US" dirty="0" err="1" smtClean="0"/>
              <a:t>strcpy</a:t>
            </a:r>
            <a:r>
              <a:rPr lang="en-US" dirty="0" smtClean="0"/>
              <a:t>(</a:t>
            </a:r>
            <a:r>
              <a:rPr lang="en-US" dirty="0" err="1" smtClean="0"/>
              <a:t>str,ch</a:t>
            </a:r>
            <a:r>
              <a:rPr lang="en-US" dirty="0" smtClean="0"/>
              <a:t>)   // </a:t>
            </a:r>
            <a:r>
              <a:rPr lang="en-US" dirty="0" err="1" smtClean="0"/>
              <a:t>i.e</a:t>
            </a:r>
            <a:r>
              <a:rPr lang="en-US" dirty="0" smtClean="0"/>
              <a:t> </a:t>
            </a:r>
            <a:r>
              <a:rPr lang="en-US" dirty="0" err="1" smtClean="0"/>
              <a:t>str</a:t>
            </a:r>
            <a:r>
              <a:rPr lang="en-US" dirty="0" smtClean="0"/>
              <a:t>=</a:t>
            </a:r>
            <a:r>
              <a:rPr lang="en-US" dirty="0" err="1" smtClean="0"/>
              <a:t>ch</a:t>
            </a:r>
            <a:endParaRPr lang="en-US" dirty="0" smtClean="0"/>
          </a:p>
          <a:p>
            <a:r>
              <a:rPr lang="en-US" dirty="0" err="1" smtClean="0"/>
              <a:t>strcat</a:t>
            </a:r>
            <a:r>
              <a:rPr lang="en-US" dirty="0" smtClean="0"/>
              <a:t>(</a:t>
            </a:r>
            <a:r>
              <a:rPr lang="en-US" dirty="0" err="1" smtClean="0"/>
              <a:t>str,ch</a:t>
            </a:r>
            <a:r>
              <a:rPr lang="en-US" dirty="0" smtClean="0"/>
              <a:t>)  // value in </a:t>
            </a:r>
            <a:r>
              <a:rPr lang="en-US" dirty="0" err="1" smtClean="0"/>
              <a:t>ch</a:t>
            </a:r>
            <a:r>
              <a:rPr lang="en-US" dirty="0" smtClean="0"/>
              <a:t> will be appended 			and stored in </a:t>
            </a:r>
            <a:r>
              <a:rPr lang="en-US" dirty="0" err="1" smtClean="0"/>
              <a:t>str</a:t>
            </a:r>
            <a:endParaRPr lang="en-US" dirty="0" smtClean="0"/>
          </a:p>
          <a:p>
            <a:r>
              <a:rPr lang="en-US" dirty="0" err="1" smtClean="0"/>
              <a:t>strcmp</a:t>
            </a:r>
            <a:r>
              <a:rPr lang="en-US" dirty="0" smtClean="0"/>
              <a:t>(</a:t>
            </a:r>
            <a:r>
              <a:rPr lang="en-US" dirty="0" err="1" smtClean="0"/>
              <a:t>str,ch</a:t>
            </a:r>
            <a:r>
              <a:rPr lang="en-US" dirty="0" smtClean="0"/>
              <a:t>)  // return a 0 if both the strings 			are equal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12270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2300957"/>
            <a:ext cx="8229600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7200" b="1" dirty="0" smtClean="0"/>
              <a:t> 2 D ARRAY</a:t>
            </a:r>
            <a:endParaRPr lang="en-IN" sz="7200" b="1" dirty="0"/>
          </a:p>
        </p:txBody>
      </p:sp>
    </p:spTree>
    <p:extLst>
      <p:ext uri="{BB962C8B-B14F-4D97-AF65-F5344CB8AC3E}">
        <p14:creationId xmlns:p14="http://schemas.microsoft.com/office/powerpoint/2010/main" val="717981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How to access the elements in the array?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906888" cy="4525963"/>
          </a:xfrm>
        </p:spPr>
        <p:txBody>
          <a:bodyPr>
            <a:normAutofit fontScale="85000" lnSpcReduction="20000"/>
          </a:bodyPr>
          <a:lstStyle/>
          <a:p>
            <a:r>
              <a:rPr lang="en-IN" dirty="0" smtClean="0"/>
              <a:t>Elements in the array are accessed in this format. </a:t>
            </a:r>
          </a:p>
          <a:p>
            <a:r>
              <a:rPr lang="en-IN" dirty="0" smtClean="0"/>
              <a:t>1</a:t>
            </a:r>
            <a:r>
              <a:rPr lang="en-IN" baseline="30000" dirty="0" smtClean="0"/>
              <a:t>st</a:t>
            </a:r>
            <a:r>
              <a:rPr lang="en-IN" dirty="0" smtClean="0"/>
              <a:t> Element   mark[0]</a:t>
            </a:r>
          </a:p>
          <a:p>
            <a:r>
              <a:rPr lang="en-IN" dirty="0" smtClean="0"/>
              <a:t>2</a:t>
            </a:r>
            <a:r>
              <a:rPr lang="en-IN" baseline="30000" dirty="0" smtClean="0"/>
              <a:t>nd</a:t>
            </a:r>
            <a:r>
              <a:rPr lang="en-IN" dirty="0" smtClean="0"/>
              <a:t> Element  mark[1]</a:t>
            </a:r>
          </a:p>
          <a:p>
            <a:r>
              <a:rPr lang="en-IN" dirty="0" smtClean="0"/>
              <a:t>3</a:t>
            </a:r>
            <a:r>
              <a:rPr lang="en-IN" baseline="30000" dirty="0" smtClean="0"/>
              <a:t>rd</a:t>
            </a:r>
            <a:r>
              <a:rPr lang="en-IN" dirty="0" smtClean="0"/>
              <a:t> Element mark [2]</a:t>
            </a:r>
          </a:p>
          <a:p>
            <a:r>
              <a:rPr lang="en-IN" dirty="0" smtClean="0"/>
              <a:t>……………</a:t>
            </a:r>
          </a:p>
          <a:p>
            <a:r>
              <a:rPr lang="en-IN" dirty="0" smtClean="0"/>
              <a:t>10</a:t>
            </a:r>
            <a:r>
              <a:rPr lang="en-IN" baseline="30000" dirty="0" smtClean="0"/>
              <a:t>th</a:t>
            </a:r>
            <a:r>
              <a:rPr lang="en-IN" dirty="0" smtClean="0"/>
              <a:t> Element   mark[9]</a:t>
            </a:r>
          </a:p>
          <a:p>
            <a:r>
              <a:rPr lang="en-IN" dirty="0" smtClean="0"/>
              <a:t>Nth Element   mark[   ]</a:t>
            </a:r>
          </a:p>
          <a:p>
            <a:endParaRPr lang="en-IN" dirty="0"/>
          </a:p>
          <a:p>
            <a:r>
              <a:rPr lang="en-IN" dirty="0" smtClean="0"/>
              <a:t>Note index in all arrays starts with 0 and not 1</a:t>
            </a: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5917403"/>
              </p:ext>
            </p:extLst>
          </p:nvPr>
        </p:nvGraphicFramePr>
        <p:xfrm>
          <a:off x="6228184" y="1397000"/>
          <a:ext cx="1800200" cy="3703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136"/>
                <a:gridCol w="576064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Mark[0]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6501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Mark[1]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Mark[2]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Mark[3]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Mark[4]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Mark[5]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Mark[6]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Mark[7]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Mark[8]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Mark[9]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0843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How are they stored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7283152" cy="748680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  Assume m=3,n=4 ( rows =?   columns = ?)</a:t>
            </a:r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0719609"/>
              </p:ext>
            </p:extLst>
          </p:nvPr>
        </p:nvGraphicFramePr>
        <p:xfrm>
          <a:off x="1259632" y="2204864"/>
          <a:ext cx="7200800" cy="419914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40160"/>
                <a:gridCol w="1440160"/>
                <a:gridCol w="1440160"/>
                <a:gridCol w="1440160"/>
                <a:gridCol w="1440160"/>
              </a:tblGrid>
              <a:tr h="104411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32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 =3  N=4</a:t>
                      </a:r>
                      <a:endParaRPr lang="en-IN" sz="32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32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J=0</a:t>
                      </a:r>
                      <a:endParaRPr lang="en-IN" sz="32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32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J=1</a:t>
                      </a:r>
                      <a:endParaRPr lang="en-IN" sz="32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3200" dirty="0" smtClean="0"/>
                        <a:t>J=2</a:t>
                      </a:r>
                      <a:endParaRPr lang="en-IN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3200" dirty="0" smtClean="0"/>
                        <a:t>J=3</a:t>
                      </a:r>
                      <a:endParaRPr lang="en-IN" sz="3200" b="1" dirty="0"/>
                    </a:p>
                  </a:txBody>
                  <a:tcPr/>
                </a:tc>
              </a:tr>
              <a:tr h="1044116">
                <a:tc>
                  <a:txBody>
                    <a:bodyPr/>
                    <a:lstStyle/>
                    <a:p>
                      <a:r>
                        <a:rPr lang="en-IN" sz="4000" b="1" dirty="0" smtClean="0"/>
                        <a:t>i=0</a:t>
                      </a:r>
                      <a:endParaRPr lang="en-IN" sz="4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4000" b="1" dirty="0" smtClean="0"/>
                        <a:t>34</a:t>
                      </a:r>
                      <a:endParaRPr lang="en-IN" sz="4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4000" b="1" dirty="0" smtClean="0"/>
                        <a:t>67</a:t>
                      </a:r>
                      <a:endParaRPr lang="en-IN" sz="4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4000" b="1" dirty="0" smtClean="0"/>
                        <a:t>45</a:t>
                      </a:r>
                      <a:endParaRPr lang="en-IN" sz="4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4000" b="1" dirty="0" smtClean="0"/>
                        <a:t>4</a:t>
                      </a:r>
                      <a:endParaRPr lang="en-IN" sz="4000" b="1" dirty="0"/>
                    </a:p>
                  </a:txBody>
                  <a:tcPr/>
                </a:tc>
              </a:tr>
              <a:tr h="1044116">
                <a:tc>
                  <a:txBody>
                    <a:bodyPr/>
                    <a:lstStyle/>
                    <a:p>
                      <a:r>
                        <a:rPr lang="en-IN" sz="4000" b="1" dirty="0" smtClean="0"/>
                        <a:t>i=1</a:t>
                      </a:r>
                      <a:endParaRPr lang="en-IN" sz="4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4000" b="1" dirty="0" smtClean="0"/>
                        <a:t>89</a:t>
                      </a:r>
                      <a:endParaRPr lang="en-IN" sz="4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4000" b="1" dirty="0" smtClean="0"/>
                        <a:t>5</a:t>
                      </a:r>
                      <a:endParaRPr lang="en-IN" sz="4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4000" b="1" dirty="0" smtClean="0"/>
                        <a:t>33</a:t>
                      </a:r>
                      <a:endParaRPr lang="en-IN" sz="4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4000" b="1" dirty="0" smtClean="0"/>
                        <a:t>78</a:t>
                      </a:r>
                      <a:endParaRPr lang="en-IN" sz="4000" b="1" dirty="0"/>
                    </a:p>
                  </a:txBody>
                  <a:tcPr/>
                </a:tc>
              </a:tr>
              <a:tr h="1044116">
                <a:tc>
                  <a:txBody>
                    <a:bodyPr/>
                    <a:lstStyle/>
                    <a:p>
                      <a:r>
                        <a:rPr lang="en-IN" sz="4000" b="1" dirty="0" smtClean="0"/>
                        <a:t>i=2</a:t>
                      </a:r>
                      <a:endParaRPr lang="en-IN" sz="4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4000" b="1" dirty="0" smtClean="0"/>
                        <a:t>33</a:t>
                      </a:r>
                      <a:endParaRPr lang="en-IN" sz="4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4000" b="1" dirty="0" smtClean="0"/>
                        <a:t>61</a:t>
                      </a:r>
                      <a:endParaRPr lang="en-IN" sz="4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4000" b="1" dirty="0" smtClean="0"/>
                        <a:t>55</a:t>
                      </a:r>
                      <a:endParaRPr lang="en-IN" sz="4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4000" b="1" dirty="0" smtClean="0"/>
                        <a:t>100</a:t>
                      </a:r>
                      <a:endParaRPr lang="en-IN" sz="4000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8153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0"/>
            <a:ext cx="8229600" cy="775320"/>
          </a:xfrm>
        </p:spPr>
        <p:txBody>
          <a:bodyPr/>
          <a:lstStyle/>
          <a:p>
            <a:r>
              <a:rPr lang="en-IN" dirty="0" smtClean="0">
                <a:latin typeface="Adobe Caslon Pro Bold" pitchFamily="18" charset="0"/>
              </a:rPr>
              <a:t>2D Array</a:t>
            </a:r>
            <a:endParaRPr lang="en-IN" dirty="0">
              <a:latin typeface="Adobe Caslon Pro Bold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836712"/>
            <a:ext cx="8229600" cy="5400600"/>
          </a:xfrm>
        </p:spPr>
        <p:txBody>
          <a:bodyPr>
            <a:normAutofit/>
          </a:bodyPr>
          <a:lstStyle/>
          <a:p>
            <a:r>
              <a:rPr lang="en-IN" dirty="0" smtClean="0">
                <a:latin typeface="Adobe Caslon Pro Bold" pitchFamily="18" charset="0"/>
              </a:rPr>
              <a:t>Matrices can be represented in a 2D array. </a:t>
            </a:r>
          </a:p>
          <a:p>
            <a:r>
              <a:rPr lang="en-IN" dirty="0" smtClean="0">
                <a:latin typeface="Adobe Caslon Pro Bold" pitchFamily="18" charset="0"/>
              </a:rPr>
              <a:t>A 5x4 matrix has 5 rows and 4 columns.</a:t>
            </a:r>
          </a:p>
          <a:p>
            <a:r>
              <a:rPr lang="en-IN" dirty="0" smtClean="0">
                <a:latin typeface="Adobe Caslon Pro Bold" pitchFamily="18" charset="0"/>
              </a:rPr>
              <a:t>It is declared as </a:t>
            </a:r>
          </a:p>
          <a:p>
            <a:pPr marL="0" indent="0">
              <a:buNone/>
            </a:pPr>
            <a:r>
              <a:rPr lang="en-IN" dirty="0">
                <a:latin typeface="Adobe Caslon Pro Bold" pitchFamily="18" charset="0"/>
              </a:rPr>
              <a:t> </a:t>
            </a:r>
            <a:r>
              <a:rPr lang="en-IN" dirty="0" smtClean="0">
                <a:latin typeface="Adobe Caslon Pro Bold" pitchFamily="18" charset="0"/>
              </a:rPr>
              <a:t>   </a:t>
            </a:r>
            <a:r>
              <a:rPr lang="en-IN" dirty="0" err="1" smtClean="0">
                <a:latin typeface="Adobe Caslon Pro Bold" pitchFamily="18" charset="0"/>
              </a:rPr>
              <a:t>int</a:t>
            </a:r>
            <a:r>
              <a:rPr lang="en-IN" dirty="0" smtClean="0">
                <a:latin typeface="Adobe Caslon Pro Bold" pitchFamily="18" charset="0"/>
              </a:rPr>
              <a:t> A[5][4];</a:t>
            </a:r>
          </a:p>
          <a:p>
            <a:pPr>
              <a:buFont typeface="Arial" charset="0"/>
              <a:buChar char="•"/>
            </a:pPr>
            <a:r>
              <a:rPr lang="en-IN" dirty="0" smtClean="0">
                <a:latin typeface="Adobe Caslon Pro Bold" pitchFamily="18" charset="0"/>
              </a:rPr>
              <a:t>A float array having 3 columns and 7 rows</a:t>
            </a:r>
          </a:p>
          <a:p>
            <a:pPr>
              <a:buFont typeface="Arial" charset="0"/>
              <a:buChar char="•"/>
            </a:pPr>
            <a:r>
              <a:rPr lang="en-IN" dirty="0" smtClean="0">
                <a:latin typeface="Adobe Caslon Pro Bold" pitchFamily="18" charset="0"/>
              </a:rPr>
              <a:t>float B[7][3];</a:t>
            </a:r>
          </a:p>
          <a:p>
            <a:pPr>
              <a:buFont typeface="Arial" charset="0"/>
              <a:buChar char="•"/>
            </a:pPr>
            <a:r>
              <a:rPr lang="en-IN" dirty="0" smtClean="0">
                <a:latin typeface="Adobe Caslon Pro Bold" pitchFamily="18" charset="0"/>
              </a:rPr>
              <a:t>A character array having 6 words each word having 20 characters</a:t>
            </a:r>
          </a:p>
          <a:p>
            <a:pPr>
              <a:buFont typeface="Arial" charset="0"/>
              <a:buChar char="•"/>
            </a:pPr>
            <a:r>
              <a:rPr lang="en-IN" dirty="0" smtClean="0">
                <a:latin typeface="Adobe Caslon Pro Bold" pitchFamily="18" charset="0"/>
              </a:rPr>
              <a:t>char </a:t>
            </a:r>
            <a:r>
              <a:rPr lang="en-IN" dirty="0" err="1" smtClean="0">
                <a:latin typeface="Adobe Caslon Pro Bold" pitchFamily="18" charset="0"/>
              </a:rPr>
              <a:t>ch</a:t>
            </a:r>
            <a:r>
              <a:rPr lang="en-IN" dirty="0" smtClean="0">
                <a:latin typeface="Adobe Caslon Pro Bold" pitchFamily="18" charset="0"/>
              </a:rPr>
              <a:t>[6][20];</a:t>
            </a:r>
            <a:endParaRPr lang="en-IN" dirty="0">
              <a:latin typeface="Adobe Caslon Pro Bol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3387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-243408"/>
            <a:ext cx="8229600" cy="1143000"/>
          </a:xfrm>
        </p:spPr>
        <p:txBody>
          <a:bodyPr/>
          <a:lstStyle/>
          <a:p>
            <a:r>
              <a:rPr lang="en-IN" b="1" dirty="0" smtClean="0"/>
              <a:t>How to read &amp; display a matrix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6712"/>
            <a:ext cx="8219256" cy="492941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3600" dirty="0" smtClean="0">
                <a:latin typeface="Adobe Caslon Pro Bold" pitchFamily="18" charset="0"/>
              </a:rPr>
              <a:t>void main( )</a:t>
            </a:r>
          </a:p>
          <a:p>
            <a:pPr marL="0" indent="0">
              <a:buNone/>
            </a:pPr>
            <a:r>
              <a:rPr lang="en-IN" sz="3600" dirty="0" smtClean="0">
                <a:latin typeface="Adobe Caslon Pro Bold" pitchFamily="18" charset="0"/>
              </a:rPr>
              <a:t>{ </a:t>
            </a:r>
            <a:r>
              <a:rPr lang="en-IN" sz="3600" dirty="0" err="1" smtClean="0">
                <a:latin typeface="Adobe Caslon Pro Bold" pitchFamily="18" charset="0"/>
              </a:rPr>
              <a:t>int</a:t>
            </a:r>
            <a:r>
              <a:rPr lang="en-IN" sz="3600" dirty="0" smtClean="0">
                <a:latin typeface="Adobe Caslon Pro Bold" pitchFamily="18" charset="0"/>
              </a:rPr>
              <a:t> a[10][10], m, n,  i, j;</a:t>
            </a:r>
          </a:p>
          <a:p>
            <a:pPr marL="0" indent="0">
              <a:buNone/>
            </a:pPr>
            <a:r>
              <a:rPr lang="en-IN" sz="3600" dirty="0">
                <a:latin typeface="Adobe Caslon Pro Bold" pitchFamily="18" charset="0"/>
              </a:rPr>
              <a:t> </a:t>
            </a:r>
            <a:r>
              <a:rPr lang="en-IN" sz="3600" dirty="0" err="1" smtClean="0">
                <a:latin typeface="Adobe Caslon Pro Bold" pitchFamily="18" charset="0"/>
              </a:rPr>
              <a:t>cout</a:t>
            </a:r>
            <a:r>
              <a:rPr lang="en-IN" sz="3600" dirty="0" smtClean="0">
                <a:latin typeface="Adobe Caslon Pro Bold" pitchFamily="18" charset="0"/>
              </a:rPr>
              <a:t>&lt;&lt;“enter row &amp; column”;</a:t>
            </a:r>
          </a:p>
          <a:p>
            <a:pPr marL="0" indent="0">
              <a:buNone/>
            </a:pPr>
            <a:r>
              <a:rPr lang="en-IN" sz="3600" dirty="0" smtClean="0">
                <a:latin typeface="Adobe Caslon Pro Bold" pitchFamily="18" charset="0"/>
              </a:rPr>
              <a:t>   </a:t>
            </a:r>
            <a:r>
              <a:rPr lang="en-IN" sz="3600" dirty="0" err="1" smtClean="0">
                <a:latin typeface="Adobe Caslon Pro Bold" pitchFamily="18" charset="0"/>
              </a:rPr>
              <a:t>cin</a:t>
            </a:r>
            <a:r>
              <a:rPr lang="en-IN" sz="3600" dirty="0" smtClean="0">
                <a:latin typeface="Adobe Caslon Pro Bold" pitchFamily="18" charset="0"/>
              </a:rPr>
              <a:t>&gt;&gt;m&gt;&gt;n;      // 3   2</a:t>
            </a:r>
          </a:p>
          <a:p>
            <a:pPr marL="0" indent="0">
              <a:buNone/>
            </a:pPr>
            <a:r>
              <a:rPr lang="en-IN" sz="3600" dirty="0" smtClean="0">
                <a:latin typeface="Adobe Caslon Pro Bold" pitchFamily="18" charset="0"/>
              </a:rPr>
              <a:t>for(i=0;i&lt;</a:t>
            </a:r>
            <a:r>
              <a:rPr lang="en-IN" sz="3600" dirty="0" err="1" smtClean="0">
                <a:latin typeface="Adobe Caslon Pro Bold" pitchFamily="18" charset="0"/>
              </a:rPr>
              <a:t>m;i</a:t>
            </a:r>
            <a:r>
              <a:rPr lang="en-IN" sz="3600" dirty="0" smtClean="0">
                <a:latin typeface="Adobe Caslon Pro Bold" pitchFamily="18" charset="0"/>
              </a:rPr>
              <a:t>++)</a:t>
            </a:r>
          </a:p>
          <a:p>
            <a:pPr marL="0" indent="0">
              <a:buNone/>
            </a:pPr>
            <a:r>
              <a:rPr lang="en-IN" sz="3600" dirty="0">
                <a:latin typeface="Adobe Caslon Pro Bold" pitchFamily="18" charset="0"/>
              </a:rPr>
              <a:t> </a:t>
            </a:r>
            <a:r>
              <a:rPr lang="en-IN" sz="3600" dirty="0" smtClean="0">
                <a:latin typeface="Adobe Caslon Pro Bold" pitchFamily="18" charset="0"/>
              </a:rPr>
              <a:t>  { for(j=0;j&lt;</a:t>
            </a:r>
            <a:r>
              <a:rPr lang="en-IN" sz="3600" dirty="0" err="1" smtClean="0">
                <a:latin typeface="Adobe Caslon Pro Bold" pitchFamily="18" charset="0"/>
              </a:rPr>
              <a:t>n;j</a:t>
            </a:r>
            <a:r>
              <a:rPr lang="en-IN" sz="3600" dirty="0" smtClean="0">
                <a:latin typeface="Adobe Caslon Pro Bold" pitchFamily="18" charset="0"/>
              </a:rPr>
              <a:t>++)</a:t>
            </a:r>
          </a:p>
          <a:p>
            <a:pPr marL="0" indent="0">
              <a:buNone/>
            </a:pPr>
            <a:r>
              <a:rPr lang="en-IN" sz="3600" dirty="0">
                <a:latin typeface="Adobe Caslon Pro Bold" pitchFamily="18" charset="0"/>
              </a:rPr>
              <a:t> </a:t>
            </a:r>
            <a:r>
              <a:rPr lang="en-IN" sz="3600" dirty="0" smtClean="0">
                <a:latin typeface="Adobe Caslon Pro Bold" pitchFamily="18" charset="0"/>
              </a:rPr>
              <a:t>       { </a:t>
            </a:r>
            <a:r>
              <a:rPr lang="en-IN" sz="3600" dirty="0" err="1" smtClean="0">
                <a:latin typeface="Adobe Caslon Pro Bold" pitchFamily="18" charset="0"/>
              </a:rPr>
              <a:t>cin</a:t>
            </a:r>
            <a:r>
              <a:rPr lang="en-IN" sz="3600" dirty="0" smtClean="0">
                <a:latin typeface="Adobe Caslon Pro Bold" pitchFamily="18" charset="0"/>
              </a:rPr>
              <a:t>&gt;&gt;a[i][j]; } }    //  1   2</a:t>
            </a:r>
          </a:p>
          <a:p>
            <a:pPr marL="0" indent="0">
              <a:buNone/>
            </a:pPr>
            <a:r>
              <a:rPr lang="en-IN" sz="3600" dirty="0">
                <a:latin typeface="Adobe Caslon Pro Bold" pitchFamily="18" charset="0"/>
              </a:rPr>
              <a:t> </a:t>
            </a:r>
            <a:r>
              <a:rPr lang="en-IN" sz="3600" dirty="0" smtClean="0">
                <a:latin typeface="Adobe Caslon Pro Bold" pitchFamily="18" charset="0"/>
              </a:rPr>
              <a:t>                                            // 10  11</a:t>
            </a:r>
          </a:p>
          <a:p>
            <a:pPr marL="0" indent="0">
              <a:buNone/>
            </a:pPr>
            <a:r>
              <a:rPr lang="en-IN" sz="3600" dirty="0">
                <a:latin typeface="Adobe Caslon Pro Bold" pitchFamily="18" charset="0"/>
              </a:rPr>
              <a:t> </a:t>
            </a:r>
            <a:r>
              <a:rPr lang="en-IN" sz="3600" dirty="0" smtClean="0">
                <a:latin typeface="Adobe Caslon Pro Bold" pitchFamily="18" charset="0"/>
              </a:rPr>
              <a:t>                                             // 30   21</a:t>
            </a:r>
          </a:p>
          <a:p>
            <a:pPr marL="0" indent="0">
              <a:buNone/>
            </a:pPr>
            <a:r>
              <a:rPr lang="en-IN" sz="3600" dirty="0">
                <a:latin typeface="Adobe Caslon Pro Bold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32925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en-IN" b="1" dirty="0" smtClean="0"/>
              <a:t>How to read &amp; display a matrix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600201"/>
            <a:ext cx="7787208" cy="449309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3600" dirty="0">
                <a:latin typeface="Adobe Caslon Pro Bold" pitchFamily="18" charset="0"/>
              </a:rPr>
              <a:t>for(i=0;i&lt;</a:t>
            </a:r>
            <a:r>
              <a:rPr lang="en-IN" sz="3600" dirty="0" err="1">
                <a:latin typeface="Adobe Caslon Pro Bold" pitchFamily="18" charset="0"/>
              </a:rPr>
              <a:t>m;i</a:t>
            </a:r>
            <a:r>
              <a:rPr lang="en-IN" sz="3600" dirty="0">
                <a:latin typeface="Adobe Caslon Pro Bold" pitchFamily="18" charset="0"/>
              </a:rPr>
              <a:t>++)</a:t>
            </a:r>
          </a:p>
          <a:p>
            <a:pPr marL="0" indent="0">
              <a:buNone/>
            </a:pPr>
            <a:r>
              <a:rPr lang="en-IN" sz="3600" dirty="0">
                <a:latin typeface="Adobe Caslon Pro Bold" pitchFamily="18" charset="0"/>
              </a:rPr>
              <a:t> { for(j=0;j&lt;</a:t>
            </a:r>
            <a:r>
              <a:rPr lang="en-IN" sz="3600" dirty="0" err="1">
                <a:latin typeface="Adobe Caslon Pro Bold" pitchFamily="18" charset="0"/>
              </a:rPr>
              <a:t>n;j</a:t>
            </a:r>
            <a:r>
              <a:rPr lang="en-IN" sz="3600" dirty="0">
                <a:latin typeface="Adobe Caslon Pro Bold" pitchFamily="18" charset="0"/>
              </a:rPr>
              <a:t>++)</a:t>
            </a:r>
          </a:p>
          <a:p>
            <a:pPr marL="0" indent="0">
              <a:buNone/>
            </a:pPr>
            <a:r>
              <a:rPr lang="en-IN" sz="3600" dirty="0">
                <a:latin typeface="Adobe Caslon Pro Bold" pitchFamily="18" charset="0"/>
              </a:rPr>
              <a:t>   </a:t>
            </a:r>
            <a:r>
              <a:rPr lang="en-IN" sz="3600" dirty="0" smtClean="0">
                <a:latin typeface="Adobe Caslon Pro Bold" pitchFamily="18" charset="0"/>
              </a:rPr>
              <a:t>    </a:t>
            </a:r>
            <a:r>
              <a:rPr lang="en-IN" sz="3600" dirty="0">
                <a:latin typeface="Adobe Caslon Pro Bold" pitchFamily="18" charset="0"/>
              </a:rPr>
              <a:t>{ </a:t>
            </a:r>
            <a:r>
              <a:rPr lang="en-IN" sz="3600" dirty="0" err="1">
                <a:latin typeface="Adobe Caslon Pro Bold" pitchFamily="18" charset="0"/>
              </a:rPr>
              <a:t>cout</a:t>
            </a:r>
            <a:r>
              <a:rPr lang="en-IN" sz="3600" dirty="0">
                <a:latin typeface="Adobe Caslon Pro Bold" pitchFamily="18" charset="0"/>
              </a:rPr>
              <a:t>&lt;&lt;a[i][j]&lt;&lt;“\t” }</a:t>
            </a:r>
          </a:p>
          <a:p>
            <a:pPr marL="0" indent="0">
              <a:buNone/>
            </a:pPr>
            <a:r>
              <a:rPr lang="en-IN" sz="3600" dirty="0">
                <a:latin typeface="Adobe Caslon Pro Bold" pitchFamily="18" charset="0"/>
              </a:rPr>
              <a:t>     </a:t>
            </a:r>
            <a:r>
              <a:rPr lang="en-IN" sz="3600" dirty="0" err="1">
                <a:latin typeface="Adobe Caslon Pro Bold" pitchFamily="18" charset="0"/>
              </a:rPr>
              <a:t>cout</a:t>
            </a:r>
            <a:r>
              <a:rPr lang="en-IN" sz="3600" dirty="0">
                <a:latin typeface="Adobe Caslon Pro Bold" pitchFamily="18" charset="0"/>
              </a:rPr>
              <a:t>&lt;&lt;</a:t>
            </a:r>
            <a:r>
              <a:rPr lang="en-IN" sz="3600" dirty="0" err="1">
                <a:latin typeface="Adobe Caslon Pro Bold" pitchFamily="18" charset="0"/>
              </a:rPr>
              <a:t>endl</a:t>
            </a:r>
            <a:r>
              <a:rPr lang="en-IN" sz="3600" dirty="0" smtClean="0">
                <a:latin typeface="Adobe Caslon Pro Bold" pitchFamily="18" charset="0"/>
              </a:rPr>
              <a:t>;  }  </a:t>
            </a:r>
          </a:p>
          <a:p>
            <a:pPr marL="0" indent="0">
              <a:buNone/>
            </a:pPr>
            <a:r>
              <a:rPr lang="en-IN" sz="3600" dirty="0" smtClean="0">
                <a:latin typeface="Adobe Caslon Pro Bold" pitchFamily="18" charset="0"/>
              </a:rPr>
              <a:t> }</a:t>
            </a:r>
            <a:endParaRPr lang="en-IN" sz="3600" dirty="0">
              <a:latin typeface="Adobe Caslon Pro Bol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792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en-IN" dirty="0" smtClean="0"/>
              <a:t>Initialize elements in a 2D array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052736"/>
            <a:ext cx="8229600" cy="5904656"/>
          </a:xfrm>
        </p:spPr>
        <p:txBody>
          <a:bodyPr>
            <a:normAutofit lnSpcReduction="10000"/>
          </a:bodyPr>
          <a:lstStyle/>
          <a:p>
            <a:r>
              <a:rPr lang="en-IN" dirty="0" smtClean="0">
                <a:latin typeface="Adobe Caslon Pro Bold" pitchFamily="18" charset="0"/>
              </a:rPr>
              <a:t>How do you initialize 1D array?</a:t>
            </a:r>
          </a:p>
          <a:p>
            <a:pPr marL="0" indent="0">
              <a:buNone/>
            </a:pPr>
            <a:r>
              <a:rPr lang="en-IN" dirty="0">
                <a:latin typeface="Adobe Caslon Pro Bold" pitchFamily="18" charset="0"/>
              </a:rPr>
              <a:t> </a:t>
            </a:r>
            <a:r>
              <a:rPr lang="en-IN" dirty="0" err="1" smtClean="0">
                <a:latin typeface="Adobe Caslon Pro Bold" pitchFamily="18" charset="0"/>
              </a:rPr>
              <a:t>int</a:t>
            </a:r>
            <a:r>
              <a:rPr lang="en-IN" dirty="0" smtClean="0">
                <a:latin typeface="Adobe Caslon Pro Bold" pitchFamily="18" charset="0"/>
              </a:rPr>
              <a:t> A[]={1,2,3,4};</a:t>
            </a:r>
          </a:p>
          <a:p>
            <a:r>
              <a:rPr lang="en-IN" dirty="0" smtClean="0">
                <a:latin typeface="Adobe Caslon Pro Bold" pitchFamily="18" charset="0"/>
              </a:rPr>
              <a:t>In initializing a 2D array only the first index can be skipped, the second index must be given</a:t>
            </a:r>
          </a:p>
          <a:p>
            <a:r>
              <a:rPr lang="en-IN" dirty="0" err="1" smtClean="0">
                <a:latin typeface="Adobe Caslon Pro Bold" pitchFamily="18" charset="0"/>
              </a:rPr>
              <a:t>int</a:t>
            </a:r>
            <a:r>
              <a:rPr lang="en-IN" dirty="0" smtClean="0">
                <a:latin typeface="Adobe Caslon Pro Bold" pitchFamily="18" charset="0"/>
              </a:rPr>
              <a:t> A[][2]={1,2,3,4,5,6,7,8} ; </a:t>
            </a:r>
          </a:p>
          <a:p>
            <a:r>
              <a:rPr lang="en-IN" dirty="0" smtClean="0">
                <a:latin typeface="Adobe Caslon Pro Bold" pitchFamily="18" charset="0"/>
              </a:rPr>
              <a:t>  // Do not leave the column part empty</a:t>
            </a:r>
          </a:p>
          <a:p>
            <a:r>
              <a:rPr lang="en-IN" dirty="0" err="1" smtClean="0">
                <a:latin typeface="Adobe Caslon Pro Bold" pitchFamily="18" charset="0"/>
              </a:rPr>
              <a:t>int</a:t>
            </a:r>
            <a:r>
              <a:rPr lang="en-IN" dirty="0" smtClean="0">
                <a:latin typeface="Adobe Caslon Pro Bold" pitchFamily="18" charset="0"/>
              </a:rPr>
              <a:t> A[][2]={ 1,2,</a:t>
            </a:r>
          </a:p>
          <a:p>
            <a:pPr marL="0" indent="0">
              <a:buNone/>
            </a:pPr>
            <a:r>
              <a:rPr lang="en-IN" dirty="0">
                <a:latin typeface="Adobe Caslon Pro Bold" pitchFamily="18" charset="0"/>
              </a:rPr>
              <a:t>	</a:t>
            </a:r>
            <a:r>
              <a:rPr lang="en-IN" dirty="0" smtClean="0">
                <a:latin typeface="Adobe Caslon Pro Bold" pitchFamily="18" charset="0"/>
              </a:rPr>
              <a:t>	     3,4,</a:t>
            </a:r>
          </a:p>
          <a:p>
            <a:pPr marL="0" indent="0">
              <a:buNone/>
            </a:pPr>
            <a:r>
              <a:rPr lang="en-IN" dirty="0">
                <a:latin typeface="Adobe Caslon Pro Bold" pitchFamily="18" charset="0"/>
              </a:rPr>
              <a:t>	</a:t>
            </a:r>
            <a:r>
              <a:rPr lang="en-IN" dirty="0" smtClean="0">
                <a:latin typeface="Adobe Caslon Pro Bold" pitchFamily="18" charset="0"/>
              </a:rPr>
              <a:t>	     5,6,</a:t>
            </a:r>
          </a:p>
          <a:p>
            <a:pPr marL="0" indent="0">
              <a:buNone/>
            </a:pPr>
            <a:r>
              <a:rPr lang="en-IN" dirty="0">
                <a:latin typeface="Adobe Caslon Pro Bold" pitchFamily="18" charset="0"/>
              </a:rPr>
              <a:t>	</a:t>
            </a:r>
            <a:r>
              <a:rPr lang="en-IN" dirty="0" smtClean="0">
                <a:latin typeface="Adobe Caslon Pro Bold" pitchFamily="18" charset="0"/>
              </a:rPr>
              <a:t>	     7,8};</a:t>
            </a:r>
            <a:endParaRPr lang="en-IN" dirty="0">
              <a:latin typeface="Adobe Caslon Pro Bol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3562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3*4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lain"/>
            </a:pPr>
            <a:r>
              <a:rPr lang="en-IN" dirty="0" smtClean="0"/>
              <a:t>2  3  76</a:t>
            </a:r>
          </a:p>
          <a:p>
            <a:pPr marL="514350" indent="-514350">
              <a:buAutoNum type="arabicPlain"/>
            </a:pPr>
            <a:r>
              <a:rPr lang="en-IN" dirty="0" smtClean="0"/>
              <a:t>4  5  98</a:t>
            </a:r>
          </a:p>
          <a:p>
            <a:pPr marL="514350" indent="-514350">
              <a:buAutoNum type="arabicPlain"/>
            </a:pPr>
            <a:r>
              <a:rPr lang="en-IN" dirty="0" smtClean="0"/>
              <a:t>7  9  98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86329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5865515"/>
          </a:xfrm>
        </p:spPr>
        <p:txBody>
          <a:bodyPr/>
          <a:lstStyle/>
          <a:p>
            <a:r>
              <a:rPr lang="en-IN" dirty="0" smtClean="0">
                <a:latin typeface="Adobe Caslon Pro Bold" pitchFamily="18" charset="0"/>
              </a:rPr>
              <a:t>Consider the following code </a:t>
            </a:r>
          </a:p>
          <a:p>
            <a:r>
              <a:rPr lang="en-IN" dirty="0" err="1" smtClean="0">
                <a:latin typeface="Adobe Caslon Pro Bold" pitchFamily="18" charset="0"/>
              </a:rPr>
              <a:t>int</a:t>
            </a:r>
            <a:r>
              <a:rPr lang="en-IN" dirty="0" smtClean="0">
                <a:latin typeface="Adobe Caslon Pro Bold" pitchFamily="18" charset="0"/>
              </a:rPr>
              <a:t> W[][3]= { 10,13,14, 30, 35, 78 , 23, 11,90 };</a:t>
            </a:r>
          </a:p>
          <a:p>
            <a:r>
              <a:rPr lang="en-IN" dirty="0" smtClean="0">
                <a:latin typeface="Adobe Caslon Pro Bold" pitchFamily="18" charset="0"/>
              </a:rPr>
              <a:t>float X[][2]= { 1.4, 7.9, 3.14, 7.29 };</a:t>
            </a:r>
          </a:p>
          <a:p>
            <a:pPr marL="514350" indent="-514350">
              <a:buAutoNum type="alphaLcParenR"/>
            </a:pPr>
            <a:r>
              <a:rPr lang="en-IN" dirty="0" smtClean="0">
                <a:latin typeface="Adobe Caslon Pro Bold" pitchFamily="18" charset="0"/>
              </a:rPr>
              <a:t>W[0][2]</a:t>
            </a:r>
          </a:p>
          <a:p>
            <a:pPr marL="514350" indent="-514350">
              <a:buAutoNum type="alphaLcParenR"/>
            </a:pPr>
            <a:r>
              <a:rPr lang="en-IN" dirty="0" smtClean="0">
                <a:latin typeface="Adobe Caslon Pro Bold" pitchFamily="18" charset="0"/>
              </a:rPr>
              <a:t>X[1][1]</a:t>
            </a:r>
          </a:p>
          <a:p>
            <a:pPr marL="514350" indent="-514350">
              <a:buAutoNum type="alphaLcParenR"/>
            </a:pPr>
            <a:r>
              <a:rPr lang="en-IN" dirty="0" smtClean="0">
                <a:latin typeface="Adobe Caslon Pro Bold" pitchFamily="18" charset="0"/>
              </a:rPr>
              <a:t>W[1][1]</a:t>
            </a:r>
          </a:p>
          <a:p>
            <a:pPr marL="514350" indent="-514350">
              <a:buAutoNum type="alphaLcParenR"/>
            </a:pPr>
            <a:r>
              <a:rPr lang="en-IN" dirty="0" smtClean="0">
                <a:latin typeface="Adobe Caslon Pro Bold" pitchFamily="18" charset="0"/>
              </a:rPr>
              <a:t>X[1][0]</a:t>
            </a:r>
          </a:p>
          <a:p>
            <a:pPr marL="514350" indent="-514350">
              <a:buAutoNum type="alphaLcParenR"/>
            </a:pPr>
            <a:r>
              <a:rPr lang="en-IN" dirty="0" smtClean="0">
                <a:latin typeface="Adobe Caslon Pro Bold" pitchFamily="18" charset="0"/>
              </a:rPr>
              <a:t>W[2][1]</a:t>
            </a:r>
          </a:p>
          <a:p>
            <a:pPr marL="514350" indent="-514350">
              <a:buAutoNum type="alphaLcParenR"/>
            </a:pPr>
            <a:r>
              <a:rPr lang="en-IN" dirty="0" smtClean="0">
                <a:latin typeface="Adobe Caslon Pro Bold" pitchFamily="18" charset="0"/>
              </a:rPr>
              <a:t>X[0][1]</a:t>
            </a:r>
            <a:endParaRPr lang="en-IN" dirty="0">
              <a:latin typeface="Adobe Caslon Pro Bol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9884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676456" cy="1296144"/>
          </a:xfrm>
        </p:spPr>
        <p:txBody>
          <a:bodyPr>
            <a:noAutofit/>
          </a:bodyPr>
          <a:lstStyle/>
          <a:p>
            <a:pPr algn="l"/>
            <a:r>
              <a:rPr lang="en-IN" sz="3600" b="1" dirty="0" smtClean="0"/>
              <a:t>Write a program to search for a number in a matrix and display its</a:t>
            </a:r>
            <a:r>
              <a:rPr lang="en-IN" sz="3600" b="1" dirty="0"/>
              <a:t> position </a:t>
            </a:r>
            <a:r>
              <a:rPr lang="en-IN" sz="3600" b="1" dirty="0" smtClean="0"/>
              <a:t>(row , column number)</a:t>
            </a:r>
            <a:endParaRPr lang="en-IN" sz="3600" b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23528" y="1916832"/>
            <a:ext cx="8136904" cy="472514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IN" dirty="0" smtClean="0">
                <a:latin typeface="Adobe Caslon Pro Bold" pitchFamily="18" charset="0"/>
              </a:rPr>
              <a:t>void main( )</a:t>
            </a:r>
          </a:p>
          <a:p>
            <a:pPr marL="0" indent="0">
              <a:buFont typeface="Arial" pitchFamily="34" charset="0"/>
              <a:buNone/>
            </a:pPr>
            <a:r>
              <a:rPr lang="en-IN" dirty="0" smtClean="0">
                <a:latin typeface="Adobe Caslon Pro Bold" pitchFamily="18" charset="0"/>
              </a:rPr>
              <a:t>{ </a:t>
            </a:r>
            <a:r>
              <a:rPr lang="en-IN" dirty="0" err="1" smtClean="0">
                <a:latin typeface="Adobe Caslon Pro Bold" pitchFamily="18" charset="0"/>
              </a:rPr>
              <a:t>int</a:t>
            </a:r>
            <a:r>
              <a:rPr lang="en-IN" dirty="0" smtClean="0">
                <a:latin typeface="Adobe Caslon Pro Bold" pitchFamily="18" charset="0"/>
              </a:rPr>
              <a:t> a[10][10],</a:t>
            </a:r>
            <a:r>
              <a:rPr lang="en-IN" dirty="0" err="1" smtClean="0">
                <a:latin typeface="Adobe Caslon Pro Bold" pitchFamily="18" charset="0"/>
              </a:rPr>
              <a:t>m,n,i,j,num</a:t>
            </a:r>
            <a:r>
              <a:rPr lang="en-IN" dirty="0" smtClean="0">
                <a:latin typeface="Adobe Caslon Pro Bold" pitchFamily="18" charset="0"/>
              </a:rPr>
              <a:t>;</a:t>
            </a:r>
          </a:p>
          <a:p>
            <a:pPr marL="0" indent="0">
              <a:buFont typeface="Arial" pitchFamily="34" charset="0"/>
              <a:buNone/>
            </a:pPr>
            <a:r>
              <a:rPr lang="en-IN" dirty="0" smtClean="0">
                <a:latin typeface="Adobe Caslon Pro Bold" pitchFamily="18" charset="0"/>
              </a:rPr>
              <a:t> </a:t>
            </a:r>
            <a:r>
              <a:rPr lang="en-IN" dirty="0" err="1" smtClean="0">
                <a:latin typeface="Adobe Caslon Pro Bold" pitchFamily="18" charset="0"/>
              </a:rPr>
              <a:t>cout</a:t>
            </a:r>
            <a:r>
              <a:rPr lang="en-IN" dirty="0" smtClean="0">
                <a:latin typeface="Adobe Caslon Pro Bold" pitchFamily="18" charset="0"/>
              </a:rPr>
              <a:t>&lt;&lt;“enter row &amp; column”;</a:t>
            </a:r>
          </a:p>
          <a:p>
            <a:pPr marL="0" indent="0">
              <a:buFont typeface="Arial" pitchFamily="34" charset="0"/>
              <a:buNone/>
            </a:pPr>
            <a:r>
              <a:rPr lang="en-IN" dirty="0" err="1" smtClean="0">
                <a:latin typeface="Adobe Caslon Pro Bold" pitchFamily="18" charset="0"/>
              </a:rPr>
              <a:t>cin</a:t>
            </a:r>
            <a:r>
              <a:rPr lang="en-IN" dirty="0" smtClean="0">
                <a:latin typeface="Adobe Caslon Pro Bold" pitchFamily="18" charset="0"/>
              </a:rPr>
              <a:t>&gt;&gt;m&gt;&gt;n;</a:t>
            </a:r>
          </a:p>
          <a:p>
            <a:pPr marL="0" indent="0">
              <a:buFont typeface="Arial" pitchFamily="34" charset="0"/>
              <a:buNone/>
            </a:pPr>
            <a:r>
              <a:rPr lang="en-IN" dirty="0" smtClean="0">
                <a:latin typeface="Adobe Caslon Pro Bold" pitchFamily="18" charset="0"/>
              </a:rPr>
              <a:t>for(i=0;i&lt;</a:t>
            </a:r>
            <a:r>
              <a:rPr lang="en-IN" dirty="0" err="1" smtClean="0">
                <a:latin typeface="Adobe Caslon Pro Bold" pitchFamily="18" charset="0"/>
              </a:rPr>
              <a:t>m;i</a:t>
            </a:r>
            <a:r>
              <a:rPr lang="en-IN" dirty="0" smtClean="0">
                <a:latin typeface="Adobe Caslon Pro Bold" pitchFamily="18" charset="0"/>
              </a:rPr>
              <a:t>++)</a:t>
            </a:r>
          </a:p>
          <a:p>
            <a:pPr marL="0" indent="0">
              <a:buFont typeface="Arial" pitchFamily="34" charset="0"/>
              <a:buNone/>
            </a:pPr>
            <a:r>
              <a:rPr lang="en-IN" dirty="0" smtClean="0">
                <a:latin typeface="Adobe Caslon Pro Bold" pitchFamily="18" charset="0"/>
              </a:rPr>
              <a:t> { for(j=0;j&lt;</a:t>
            </a:r>
            <a:r>
              <a:rPr lang="en-IN" dirty="0" err="1" smtClean="0">
                <a:latin typeface="Adobe Caslon Pro Bold" pitchFamily="18" charset="0"/>
              </a:rPr>
              <a:t>n;j</a:t>
            </a:r>
            <a:r>
              <a:rPr lang="en-IN" dirty="0" smtClean="0">
                <a:latin typeface="Adobe Caslon Pro Bold" pitchFamily="18" charset="0"/>
              </a:rPr>
              <a:t>++)</a:t>
            </a:r>
          </a:p>
          <a:p>
            <a:pPr marL="0" indent="0">
              <a:buFont typeface="Arial" pitchFamily="34" charset="0"/>
              <a:buNone/>
            </a:pPr>
            <a:r>
              <a:rPr lang="en-IN" dirty="0" smtClean="0">
                <a:latin typeface="Adobe Caslon Pro Bold" pitchFamily="18" charset="0"/>
              </a:rPr>
              <a:t>    { </a:t>
            </a:r>
            <a:r>
              <a:rPr lang="en-IN" dirty="0" err="1" smtClean="0">
                <a:latin typeface="Adobe Caslon Pro Bold" pitchFamily="18" charset="0"/>
              </a:rPr>
              <a:t>cin</a:t>
            </a:r>
            <a:r>
              <a:rPr lang="en-IN" dirty="0" smtClean="0">
                <a:latin typeface="Adobe Caslon Pro Bold" pitchFamily="18" charset="0"/>
              </a:rPr>
              <a:t>&gt;&gt;a[i][j]; }</a:t>
            </a:r>
          </a:p>
          <a:p>
            <a:pPr marL="0" indent="0">
              <a:buFont typeface="Arial" pitchFamily="34" charset="0"/>
              <a:buNone/>
            </a:pPr>
            <a:r>
              <a:rPr lang="en-IN" dirty="0" smtClean="0">
                <a:latin typeface="Adobe Caslon Pro Bold" pitchFamily="18" charset="0"/>
              </a:rPr>
              <a:t> } </a:t>
            </a:r>
          </a:p>
          <a:p>
            <a:pPr marL="0" indent="0">
              <a:buFont typeface="Arial" pitchFamily="34" charset="0"/>
              <a:buNone/>
            </a:pPr>
            <a:r>
              <a:rPr lang="en-IN" dirty="0" err="1" smtClean="0">
                <a:latin typeface="Adobe Caslon Pro Bold" pitchFamily="18" charset="0"/>
              </a:rPr>
              <a:t>cout</a:t>
            </a:r>
            <a:r>
              <a:rPr lang="en-IN" dirty="0" smtClean="0">
                <a:latin typeface="Adobe Caslon Pro Bold" pitchFamily="18" charset="0"/>
              </a:rPr>
              <a:t>&lt;&lt;“Enter number to be searched”;</a:t>
            </a:r>
          </a:p>
          <a:p>
            <a:pPr marL="0" indent="0">
              <a:buFont typeface="Arial" pitchFamily="34" charset="0"/>
              <a:buNone/>
            </a:pPr>
            <a:r>
              <a:rPr lang="en-IN" dirty="0" err="1" smtClean="0">
                <a:latin typeface="Adobe Caslon Pro Bold" pitchFamily="18" charset="0"/>
              </a:rPr>
              <a:t>cin</a:t>
            </a:r>
            <a:r>
              <a:rPr lang="en-IN" dirty="0" smtClean="0">
                <a:latin typeface="Adobe Caslon Pro Bold" pitchFamily="18" charset="0"/>
              </a:rPr>
              <a:t>&gt;&gt;</a:t>
            </a:r>
            <a:r>
              <a:rPr lang="en-IN" dirty="0" err="1" smtClean="0">
                <a:latin typeface="Adobe Caslon Pro Bold" pitchFamily="18" charset="0"/>
              </a:rPr>
              <a:t>num</a:t>
            </a:r>
            <a:r>
              <a:rPr lang="en-IN" dirty="0" smtClean="0">
                <a:latin typeface="Adobe Caslon Pro Bold" pitchFamily="18" charset="0"/>
              </a:rPr>
              <a:t>;</a:t>
            </a:r>
            <a:endParaRPr lang="en-IN" dirty="0">
              <a:latin typeface="Adobe Caslon Pro Bol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7694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51520" y="260648"/>
            <a:ext cx="8229600" cy="63367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 err="1" smtClean="0">
                <a:latin typeface="Adobe Caslon Pro Bold" pitchFamily="18" charset="0"/>
              </a:rPr>
              <a:t>int</a:t>
            </a:r>
            <a:r>
              <a:rPr lang="en-IN" dirty="0" smtClean="0">
                <a:latin typeface="Adobe Caslon Pro Bold" pitchFamily="18" charset="0"/>
              </a:rPr>
              <a:t> flag=0;</a:t>
            </a:r>
          </a:p>
          <a:p>
            <a:pPr marL="0" indent="0">
              <a:buNone/>
            </a:pPr>
            <a:r>
              <a:rPr lang="en-IN" dirty="0" smtClean="0">
                <a:latin typeface="Adobe Caslon Pro Bold" pitchFamily="18" charset="0"/>
              </a:rPr>
              <a:t>for(i=0;i&lt;</a:t>
            </a:r>
            <a:r>
              <a:rPr lang="en-IN" dirty="0" err="1" smtClean="0">
                <a:latin typeface="Adobe Caslon Pro Bold" pitchFamily="18" charset="0"/>
              </a:rPr>
              <a:t>m;i</a:t>
            </a:r>
            <a:r>
              <a:rPr lang="en-IN" dirty="0">
                <a:latin typeface="Adobe Caslon Pro Bold" pitchFamily="18" charset="0"/>
              </a:rPr>
              <a:t>++)</a:t>
            </a:r>
          </a:p>
          <a:p>
            <a:pPr marL="0" indent="0">
              <a:buNone/>
            </a:pPr>
            <a:r>
              <a:rPr lang="en-IN" dirty="0">
                <a:latin typeface="Adobe Caslon Pro Bold" pitchFamily="18" charset="0"/>
              </a:rPr>
              <a:t> { for(j=0;j&lt;</a:t>
            </a:r>
            <a:r>
              <a:rPr lang="en-IN" dirty="0" err="1">
                <a:latin typeface="Adobe Caslon Pro Bold" pitchFamily="18" charset="0"/>
              </a:rPr>
              <a:t>n;j</a:t>
            </a:r>
            <a:r>
              <a:rPr lang="en-IN" dirty="0" smtClean="0">
                <a:latin typeface="Adobe Caslon Pro Bold" pitchFamily="18" charset="0"/>
              </a:rPr>
              <a:t>++)</a:t>
            </a:r>
          </a:p>
          <a:p>
            <a:pPr marL="0" indent="0">
              <a:buNone/>
            </a:pPr>
            <a:r>
              <a:rPr lang="en-IN" dirty="0">
                <a:latin typeface="Adobe Caslon Pro Bold" pitchFamily="18" charset="0"/>
              </a:rPr>
              <a:t> </a:t>
            </a:r>
            <a:r>
              <a:rPr lang="en-IN" dirty="0" smtClean="0">
                <a:latin typeface="Adobe Caslon Pro Bold" pitchFamily="18" charset="0"/>
              </a:rPr>
              <a:t>   { if(</a:t>
            </a:r>
            <a:r>
              <a:rPr lang="en-IN" dirty="0" err="1" smtClean="0">
                <a:latin typeface="Adobe Caslon Pro Bold" pitchFamily="18" charset="0"/>
              </a:rPr>
              <a:t>num</a:t>
            </a:r>
            <a:r>
              <a:rPr lang="en-IN" dirty="0" smtClean="0">
                <a:latin typeface="Adobe Caslon Pro Bold" pitchFamily="18" charset="0"/>
              </a:rPr>
              <a:t>==a[i][j])</a:t>
            </a:r>
          </a:p>
          <a:p>
            <a:pPr marL="0" indent="0">
              <a:buNone/>
            </a:pPr>
            <a:r>
              <a:rPr lang="en-IN" dirty="0">
                <a:latin typeface="Adobe Caslon Pro Bold" pitchFamily="18" charset="0"/>
              </a:rPr>
              <a:t> </a:t>
            </a:r>
            <a:r>
              <a:rPr lang="en-IN" dirty="0" smtClean="0">
                <a:latin typeface="Adobe Caslon Pro Bold" pitchFamily="18" charset="0"/>
              </a:rPr>
              <a:t>      { </a:t>
            </a:r>
            <a:r>
              <a:rPr lang="en-IN" dirty="0" err="1" smtClean="0">
                <a:latin typeface="Adobe Caslon Pro Bold" pitchFamily="18" charset="0"/>
              </a:rPr>
              <a:t>cout</a:t>
            </a:r>
            <a:r>
              <a:rPr lang="en-IN" dirty="0" smtClean="0">
                <a:latin typeface="Adobe Caslon Pro Bold" pitchFamily="18" charset="0"/>
              </a:rPr>
              <a:t>&lt;&lt;“Number found “&lt;&lt;i+1&lt;&lt;“row and “&lt;&lt;j+1&lt;&lt;“column”;  </a:t>
            </a:r>
          </a:p>
          <a:p>
            <a:pPr marL="0" indent="0">
              <a:buNone/>
            </a:pPr>
            <a:r>
              <a:rPr lang="en-IN" dirty="0">
                <a:latin typeface="Adobe Caslon Pro Bold" pitchFamily="18" charset="0"/>
              </a:rPr>
              <a:t> </a:t>
            </a:r>
            <a:r>
              <a:rPr lang="en-IN" dirty="0" smtClean="0">
                <a:latin typeface="Adobe Caslon Pro Bold" pitchFamily="18" charset="0"/>
              </a:rPr>
              <a:t>    flag=1;}</a:t>
            </a:r>
          </a:p>
          <a:p>
            <a:pPr marL="0" indent="0">
              <a:buNone/>
            </a:pPr>
            <a:r>
              <a:rPr lang="en-IN" dirty="0">
                <a:latin typeface="Adobe Caslon Pro Bold" pitchFamily="18" charset="0"/>
              </a:rPr>
              <a:t> </a:t>
            </a:r>
            <a:r>
              <a:rPr lang="en-IN" dirty="0" smtClean="0">
                <a:latin typeface="Adobe Caslon Pro Bold" pitchFamily="18" charset="0"/>
              </a:rPr>
              <a:t>  }  }</a:t>
            </a:r>
          </a:p>
          <a:p>
            <a:pPr marL="0" indent="0">
              <a:buNone/>
            </a:pPr>
            <a:r>
              <a:rPr lang="en-IN" dirty="0" smtClean="0">
                <a:latin typeface="Adobe Caslon Pro Bold" pitchFamily="18" charset="0"/>
              </a:rPr>
              <a:t>if(flag==0)</a:t>
            </a:r>
          </a:p>
          <a:p>
            <a:pPr marL="0" indent="0">
              <a:buNone/>
            </a:pPr>
            <a:r>
              <a:rPr lang="en-IN" dirty="0">
                <a:latin typeface="Adobe Caslon Pro Bold" pitchFamily="18" charset="0"/>
              </a:rPr>
              <a:t> </a:t>
            </a:r>
            <a:r>
              <a:rPr lang="en-IN" dirty="0" smtClean="0">
                <a:latin typeface="Adobe Caslon Pro Bold" pitchFamily="18" charset="0"/>
              </a:rPr>
              <a:t>{ </a:t>
            </a:r>
            <a:r>
              <a:rPr lang="en-IN" dirty="0" err="1" smtClean="0">
                <a:latin typeface="Adobe Caslon Pro Bold" pitchFamily="18" charset="0"/>
              </a:rPr>
              <a:t>cout</a:t>
            </a:r>
            <a:r>
              <a:rPr lang="en-IN" dirty="0" smtClean="0">
                <a:latin typeface="Adobe Caslon Pro Bold" pitchFamily="18" charset="0"/>
              </a:rPr>
              <a:t>&lt;&lt;“Number not in array:”; }</a:t>
            </a:r>
          </a:p>
          <a:p>
            <a:pPr marL="0" indent="0">
              <a:buNone/>
            </a:pPr>
            <a:r>
              <a:rPr lang="en-IN" dirty="0">
                <a:latin typeface="Adobe Caslon Pro Bold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11420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828600" y="-315416"/>
            <a:ext cx="4762872" cy="1008112"/>
          </a:xfrm>
        </p:spPr>
        <p:txBody>
          <a:bodyPr>
            <a:normAutofit/>
          </a:bodyPr>
          <a:lstStyle/>
          <a:p>
            <a:r>
              <a:rPr lang="en-IN" sz="3200" dirty="0" smtClean="0"/>
              <a:t>Date: 30/08/2018    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052736"/>
            <a:ext cx="8229600" cy="5400600"/>
          </a:xfrm>
        </p:spPr>
        <p:txBody>
          <a:bodyPr>
            <a:noAutofit/>
          </a:bodyPr>
          <a:lstStyle/>
          <a:p>
            <a:pPr marL="514350" indent="-514350">
              <a:buAutoNum type="arabicPeriod"/>
            </a:pPr>
            <a:r>
              <a:rPr lang="en-IN" sz="3600" dirty="0" smtClean="0">
                <a:latin typeface="Adobe Caslon Pro Bold" pitchFamily="18" charset="0"/>
              </a:rPr>
              <a:t>Program to accept a 2D array and find out the number of even and odd numbers ( Print the array in the matrix format).</a:t>
            </a:r>
          </a:p>
          <a:p>
            <a:pPr marL="514350" indent="-514350">
              <a:buAutoNum type="arabicPeriod"/>
            </a:pPr>
            <a:r>
              <a:rPr lang="en-IN" sz="3600" dirty="0" smtClean="0">
                <a:latin typeface="Adobe Caslon Pro Bold" pitchFamily="18" charset="0"/>
              </a:rPr>
              <a:t>Accept a 2D array and change the  even numbers to 1 and odd numbers to 0 .</a:t>
            </a:r>
          </a:p>
          <a:p>
            <a:pPr marL="514350" indent="-514350">
              <a:buFont typeface="Arial" pitchFamily="34" charset="0"/>
              <a:buAutoNum type="arabicPeriod"/>
            </a:pPr>
            <a:r>
              <a:rPr lang="en-IN" sz="3600" dirty="0">
                <a:latin typeface="Adobe Caslon Pro Bold" pitchFamily="18" charset="0"/>
              </a:rPr>
              <a:t>Program to </a:t>
            </a:r>
            <a:r>
              <a:rPr lang="en-IN" sz="3600" dirty="0" smtClean="0">
                <a:latin typeface="Adobe Caslon Pro Bold" pitchFamily="18" charset="0"/>
              </a:rPr>
              <a:t>print only the first row and last row in the array</a:t>
            </a:r>
            <a:endParaRPr lang="en-IN" sz="3600" dirty="0">
              <a:latin typeface="Adobe Caslon Pro Bold" pitchFamily="18" charset="0"/>
            </a:endParaRPr>
          </a:p>
          <a:p>
            <a:pPr marL="514350" indent="-514350">
              <a:buAutoNum type="arabicPeriod"/>
            </a:pPr>
            <a:endParaRPr lang="en-IN" sz="3600" dirty="0" smtClean="0">
              <a:latin typeface="Adobe Caslon Pro Bold" pitchFamily="18" charset="0"/>
            </a:endParaRPr>
          </a:p>
          <a:p>
            <a:pPr marL="514350" indent="-514350">
              <a:buAutoNum type="arabicPeriod"/>
            </a:pPr>
            <a:endParaRPr lang="en-IN" sz="3600" dirty="0">
              <a:latin typeface="Adobe Caslon Pro Bold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835696" y="188640"/>
            <a:ext cx="4762872" cy="10081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200" dirty="0" smtClean="0">
                <a:latin typeface="Adobe Caslon Pro Bold" pitchFamily="18" charset="0"/>
              </a:rPr>
              <a:t>Topic : 2D Array </a:t>
            </a:r>
            <a:endParaRPr lang="en-IN" sz="3200" dirty="0">
              <a:latin typeface="Adobe Caslon Pro Bol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130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How to enter the elements in the array?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906888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 smtClean="0"/>
              <a:t>//For accepting</a:t>
            </a:r>
          </a:p>
          <a:p>
            <a:pPr marL="0" indent="0">
              <a:buNone/>
            </a:pPr>
            <a:r>
              <a:rPr lang="en-IN" dirty="0" smtClean="0"/>
              <a:t>for(</a:t>
            </a:r>
            <a:r>
              <a:rPr lang="en-IN" dirty="0" err="1" smtClean="0"/>
              <a:t>int</a:t>
            </a:r>
            <a:r>
              <a:rPr lang="en-IN" dirty="0" smtClean="0"/>
              <a:t> i=0;i&lt;10;i++)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{</a:t>
            </a:r>
            <a:r>
              <a:rPr lang="en-IN" dirty="0" err="1" smtClean="0"/>
              <a:t>cin</a:t>
            </a:r>
            <a:r>
              <a:rPr lang="en-IN" dirty="0" smtClean="0"/>
              <a:t>&gt;&gt;mark[i];}</a:t>
            </a:r>
          </a:p>
          <a:p>
            <a:pPr marL="0" indent="0">
              <a:buNone/>
            </a:pPr>
            <a:r>
              <a:rPr lang="en-IN" dirty="0" smtClean="0"/>
              <a:t>//For using elements</a:t>
            </a:r>
            <a:endParaRPr lang="en-IN" dirty="0"/>
          </a:p>
          <a:p>
            <a:pPr marL="0" indent="0">
              <a:buNone/>
            </a:pPr>
            <a:r>
              <a:rPr lang="en-IN" dirty="0" smtClean="0"/>
              <a:t>for(i=0;i&lt;10;i++)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{</a:t>
            </a:r>
            <a:r>
              <a:rPr lang="en-IN" dirty="0" err="1" smtClean="0"/>
              <a:t>cout</a:t>
            </a:r>
            <a:r>
              <a:rPr lang="en-IN" dirty="0" smtClean="0"/>
              <a:t>&lt;&lt;mark[i];}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7925207"/>
              </p:ext>
            </p:extLst>
          </p:nvPr>
        </p:nvGraphicFramePr>
        <p:xfrm>
          <a:off x="6228184" y="1397000"/>
          <a:ext cx="1800200" cy="3703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136"/>
                <a:gridCol w="576064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Mark[0]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6501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Mark[1]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Mark[2]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Mark[3]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Mark[4]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Mark[5]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Mark[6]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Mark[7]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Mark[8]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Mark[9]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8942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828600" y="-315416"/>
            <a:ext cx="4762872" cy="1008112"/>
          </a:xfrm>
        </p:spPr>
        <p:txBody>
          <a:bodyPr>
            <a:normAutofit/>
          </a:bodyPr>
          <a:lstStyle/>
          <a:p>
            <a:r>
              <a:rPr lang="en-IN" sz="3200" dirty="0" smtClean="0"/>
              <a:t>Date: 30/08/2018    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052736"/>
            <a:ext cx="8229600" cy="5400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3600" dirty="0" smtClean="0">
                <a:latin typeface="Adobe Caslon Pro Bold" pitchFamily="18" charset="0"/>
              </a:rPr>
              <a:t>4. Program to print the first column and last column in the array</a:t>
            </a:r>
          </a:p>
          <a:p>
            <a:pPr marL="0" indent="0">
              <a:buNone/>
            </a:pPr>
            <a:endParaRPr lang="en-IN" sz="3600" dirty="0" smtClean="0">
              <a:latin typeface="Adobe Caslon Pro Bold" pitchFamily="18" charset="0"/>
            </a:endParaRPr>
          </a:p>
          <a:p>
            <a:pPr marL="0" indent="0">
              <a:buNone/>
            </a:pPr>
            <a:r>
              <a:rPr lang="en-IN" sz="3600" dirty="0" smtClean="0">
                <a:latin typeface="Adobe Caslon Pro Bold" pitchFamily="18" charset="0"/>
              </a:rPr>
              <a:t>5. Program </a:t>
            </a:r>
            <a:r>
              <a:rPr lang="en-IN" sz="3600" dirty="0">
                <a:latin typeface="Adobe Caslon Pro Bold" pitchFamily="18" charset="0"/>
              </a:rPr>
              <a:t>to interchange the first row and last row values in a </a:t>
            </a:r>
            <a:r>
              <a:rPr lang="en-IN" sz="3600" dirty="0" smtClean="0">
                <a:latin typeface="Adobe Caslon Pro Bold" pitchFamily="18" charset="0"/>
              </a:rPr>
              <a:t>matrix</a:t>
            </a:r>
          </a:p>
          <a:p>
            <a:pPr marL="0" indent="0">
              <a:buNone/>
            </a:pPr>
            <a:endParaRPr lang="en-IN" sz="3600" dirty="0" smtClean="0">
              <a:latin typeface="Adobe Caslon Pro Bold" pitchFamily="18" charset="0"/>
            </a:endParaRPr>
          </a:p>
          <a:p>
            <a:pPr marL="0" indent="0">
              <a:buNone/>
            </a:pPr>
            <a:r>
              <a:rPr lang="en-IN" sz="3600" dirty="0" smtClean="0">
                <a:latin typeface="Adobe Caslon Pro Bold" pitchFamily="18" charset="0"/>
              </a:rPr>
              <a:t>6. Program to print only the middle row and middle column in the array</a:t>
            </a:r>
          </a:p>
          <a:p>
            <a:pPr marL="0" indent="0">
              <a:buNone/>
            </a:pPr>
            <a:r>
              <a:rPr lang="en-IN" sz="3600" dirty="0">
                <a:latin typeface="Adobe Caslon Pro Bold" pitchFamily="18" charset="0"/>
              </a:rPr>
              <a:t> </a:t>
            </a:r>
          </a:p>
          <a:p>
            <a:pPr marL="514350" indent="-514350">
              <a:buAutoNum type="arabicPeriod"/>
            </a:pPr>
            <a:endParaRPr lang="en-IN" sz="3600" dirty="0" smtClean="0">
              <a:latin typeface="Adobe Caslon Pro Bold" pitchFamily="18" charset="0"/>
            </a:endParaRPr>
          </a:p>
          <a:p>
            <a:pPr marL="514350" indent="-514350">
              <a:buAutoNum type="arabicPeriod"/>
            </a:pPr>
            <a:endParaRPr lang="en-IN" sz="3600" dirty="0">
              <a:latin typeface="Adobe Caslon Pro Bold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835696" y="188640"/>
            <a:ext cx="4762872" cy="10081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200" dirty="0" smtClean="0">
                <a:latin typeface="Adobe Caslon Pro Bold" pitchFamily="18" charset="0"/>
              </a:rPr>
              <a:t>Topic : 2D Array </a:t>
            </a:r>
            <a:endParaRPr lang="en-IN" sz="3200" dirty="0">
              <a:latin typeface="Adobe Caslon Pro Bol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8073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828600" y="-315416"/>
            <a:ext cx="4762872" cy="1008112"/>
          </a:xfrm>
        </p:spPr>
        <p:txBody>
          <a:bodyPr>
            <a:normAutofit/>
          </a:bodyPr>
          <a:lstStyle/>
          <a:p>
            <a:r>
              <a:rPr lang="en-IN" sz="3200" dirty="0" smtClean="0"/>
              <a:t>Date: 30/08/2018    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052736"/>
            <a:ext cx="8229600" cy="5400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4000" dirty="0">
                <a:latin typeface="Adobe Caslon Pro Bold" pitchFamily="18" charset="0"/>
              </a:rPr>
              <a:t>7</a:t>
            </a:r>
            <a:r>
              <a:rPr lang="en-IN" sz="4000" dirty="0" smtClean="0">
                <a:latin typeface="Adobe Caslon Pro Bold" pitchFamily="18" charset="0"/>
              </a:rPr>
              <a:t>. Program </a:t>
            </a:r>
            <a:r>
              <a:rPr lang="en-IN" sz="4000" dirty="0">
                <a:latin typeface="Adobe Caslon Pro Bold" pitchFamily="18" charset="0"/>
              </a:rPr>
              <a:t>to print only the diagonal </a:t>
            </a:r>
            <a:r>
              <a:rPr lang="en-IN" sz="4000" dirty="0" smtClean="0">
                <a:latin typeface="Adobe Caslon Pro Bold" pitchFamily="18" charset="0"/>
              </a:rPr>
              <a:t>values </a:t>
            </a:r>
            <a:r>
              <a:rPr lang="en-IN" sz="4000" dirty="0">
                <a:latin typeface="Adobe Caslon Pro Bold" pitchFamily="18" charset="0"/>
              </a:rPr>
              <a:t>in a </a:t>
            </a:r>
            <a:r>
              <a:rPr lang="en-IN" sz="4000" dirty="0" smtClean="0">
                <a:latin typeface="Adobe Caslon Pro Bold" pitchFamily="18" charset="0"/>
              </a:rPr>
              <a:t>matrix (Both the diagonals)</a:t>
            </a:r>
          </a:p>
          <a:p>
            <a:pPr marL="0" indent="0">
              <a:buNone/>
            </a:pPr>
            <a:endParaRPr lang="en-IN" sz="4000" dirty="0" smtClean="0">
              <a:latin typeface="Adobe Caslon Pro Bold" pitchFamily="18" charset="0"/>
            </a:endParaRPr>
          </a:p>
          <a:p>
            <a:pPr marL="0" indent="0">
              <a:buNone/>
            </a:pPr>
            <a:r>
              <a:rPr lang="en-IN" sz="4000" dirty="0">
                <a:latin typeface="Adobe Caslon Pro Bold" pitchFamily="18" charset="0"/>
              </a:rPr>
              <a:t>8</a:t>
            </a:r>
            <a:r>
              <a:rPr lang="en-IN" sz="4000" dirty="0" smtClean="0">
                <a:latin typeface="Adobe Caslon Pro Bold" pitchFamily="18" charset="0"/>
              </a:rPr>
              <a:t>. Program </a:t>
            </a:r>
            <a:r>
              <a:rPr lang="en-IN" sz="4000" dirty="0">
                <a:latin typeface="Adobe Caslon Pro Bold" pitchFamily="18" charset="0"/>
              </a:rPr>
              <a:t>to add two </a:t>
            </a:r>
            <a:r>
              <a:rPr lang="en-IN" sz="4000" dirty="0" smtClean="0">
                <a:latin typeface="Adobe Caslon Pro Bold" pitchFamily="18" charset="0"/>
              </a:rPr>
              <a:t>matrix of same size</a:t>
            </a:r>
          </a:p>
          <a:p>
            <a:pPr marL="0" indent="0">
              <a:buNone/>
            </a:pPr>
            <a:endParaRPr lang="en-IN" sz="4000" dirty="0">
              <a:latin typeface="Adobe Caslon Pro Bold" pitchFamily="18" charset="0"/>
            </a:endParaRPr>
          </a:p>
          <a:p>
            <a:pPr marL="0" indent="0">
              <a:buNone/>
            </a:pPr>
            <a:r>
              <a:rPr lang="en-IN" sz="4000" dirty="0">
                <a:latin typeface="Adobe Caslon Pro Bold" pitchFamily="18" charset="0"/>
              </a:rPr>
              <a:t>9</a:t>
            </a:r>
            <a:r>
              <a:rPr lang="en-IN" sz="4000" dirty="0" smtClean="0">
                <a:latin typeface="Adobe Caslon Pro Bold" pitchFamily="18" charset="0"/>
              </a:rPr>
              <a:t>. Program </a:t>
            </a:r>
            <a:r>
              <a:rPr lang="en-IN" sz="4000" dirty="0">
                <a:latin typeface="Adobe Caslon Pro Bold" pitchFamily="18" charset="0"/>
              </a:rPr>
              <a:t>to find the row sum and column sum in a </a:t>
            </a:r>
            <a:r>
              <a:rPr lang="en-IN" sz="4000" dirty="0" smtClean="0">
                <a:latin typeface="Adobe Caslon Pro Bold" pitchFamily="18" charset="0"/>
              </a:rPr>
              <a:t>matrix.</a:t>
            </a:r>
          </a:p>
          <a:p>
            <a:pPr marL="0" indent="0">
              <a:buNone/>
            </a:pPr>
            <a:endParaRPr lang="en-IN" sz="3600" dirty="0"/>
          </a:p>
          <a:p>
            <a:pPr marL="514350" indent="-514350">
              <a:buAutoNum type="arabicPeriod"/>
            </a:pPr>
            <a:endParaRPr lang="en-IN" sz="3600" dirty="0" smtClean="0">
              <a:latin typeface="Adobe Caslon Pro Bold" pitchFamily="18" charset="0"/>
            </a:endParaRPr>
          </a:p>
          <a:p>
            <a:pPr marL="514350" indent="-514350">
              <a:buAutoNum type="arabicPeriod"/>
            </a:pPr>
            <a:endParaRPr lang="en-IN" sz="3600" dirty="0">
              <a:latin typeface="Adobe Caslon Pro Bold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835696" y="188640"/>
            <a:ext cx="4762872" cy="10081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200" dirty="0" smtClean="0">
                <a:latin typeface="Adobe Caslon Pro Bold" pitchFamily="18" charset="0"/>
              </a:rPr>
              <a:t>Topic : 2D Array </a:t>
            </a:r>
            <a:endParaRPr lang="en-IN" sz="3200" dirty="0">
              <a:latin typeface="Adobe Caslon Pro Bol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2256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828600" y="-315416"/>
            <a:ext cx="4762872" cy="1008112"/>
          </a:xfrm>
        </p:spPr>
        <p:txBody>
          <a:bodyPr>
            <a:normAutofit/>
          </a:bodyPr>
          <a:lstStyle/>
          <a:p>
            <a:r>
              <a:rPr lang="en-IN" sz="3200" dirty="0" smtClean="0"/>
              <a:t>Date: 30/08/2018    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457400"/>
            <a:ext cx="8229600" cy="5400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4000" dirty="0" smtClean="0">
                <a:latin typeface="Adobe Caslon Pro Bold" pitchFamily="18" charset="0"/>
              </a:rPr>
              <a:t>10. Program </a:t>
            </a:r>
            <a:r>
              <a:rPr lang="en-IN" sz="4000" dirty="0">
                <a:latin typeface="Adobe Caslon Pro Bold" pitchFamily="18" charset="0"/>
              </a:rPr>
              <a:t>to find the transpose of a matrix</a:t>
            </a:r>
            <a:r>
              <a:rPr lang="en-IN" sz="4000" dirty="0" smtClean="0">
                <a:latin typeface="Adobe Caslon Pro Bold" pitchFamily="18" charset="0"/>
              </a:rPr>
              <a:t>.</a:t>
            </a:r>
          </a:p>
          <a:p>
            <a:pPr marL="0" indent="0">
              <a:buNone/>
            </a:pPr>
            <a:r>
              <a:rPr lang="en-IN" sz="4000" dirty="0" smtClean="0">
                <a:latin typeface="Adobe Caslon Pro Bold" pitchFamily="18" charset="0"/>
              </a:rPr>
              <a:t>11. Program to print the numbers in the odd positions in an array of size </a:t>
            </a:r>
            <a:r>
              <a:rPr lang="en-IN" sz="4000" dirty="0" err="1" smtClean="0">
                <a:latin typeface="Adobe Caslon Pro Bold" pitchFamily="18" charset="0"/>
              </a:rPr>
              <a:t>mxn</a:t>
            </a:r>
            <a:endParaRPr lang="en-IN" sz="4000" dirty="0" smtClean="0">
              <a:latin typeface="Adobe Caslon Pro Bold" pitchFamily="18" charset="0"/>
            </a:endParaRPr>
          </a:p>
          <a:p>
            <a:pPr marL="0" indent="0">
              <a:buNone/>
            </a:pPr>
            <a:r>
              <a:rPr lang="en-IN" sz="4000" dirty="0">
                <a:latin typeface="Adobe Caslon Pro Bold" pitchFamily="18" charset="0"/>
              </a:rPr>
              <a:t> </a:t>
            </a:r>
            <a:r>
              <a:rPr lang="en-IN" sz="4000" dirty="0" smtClean="0">
                <a:latin typeface="Adobe Caslon Pro Bold" pitchFamily="18" charset="0"/>
              </a:rPr>
              <a:t>  1   2   3</a:t>
            </a:r>
          </a:p>
          <a:p>
            <a:pPr marL="0" indent="0">
              <a:buNone/>
            </a:pPr>
            <a:r>
              <a:rPr lang="en-IN" sz="4000" dirty="0">
                <a:latin typeface="Adobe Caslon Pro Bold" pitchFamily="18" charset="0"/>
              </a:rPr>
              <a:t> </a:t>
            </a:r>
            <a:r>
              <a:rPr lang="en-IN" sz="4000" dirty="0" smtClean="0">
                <a:latin typeface="Adobe Caslon Pro Bold" pitchFamily="18" charset="0"/>
              </a:rPr>
              <a:t>  4   5  6</a:t>
            </a:r>
          </a:p>
          <a:p>
            <a:pPr marL="0" indent="0">
              <a:buNone/>
            </a:pPr>
            <a:r>
              <a:rPr lang="en-IN" sz="4000" dirty="0" smtClean="0">
                <a:latin typeface="Adobe Caslon Pro Bold" pitchFamily="18" charset="0"/>
              </a:rPr>
              <a:t>Output : 1  3   5</a:t>
            </a:r>
            <a:endParaRPr lang="en-IN" sz="4000" dirty="0">
              <a:latin typeface="Adobe Caslon Pro Bold" pitchFamily="18" charset="0"/>
            </a:endParaRPr>
          </a:p>
          <a:p>
            <a:pPr marL="0" indent="0">
              <a:buNone/>
            </a:pPr>
            <a:endParaRPr lang="en-IN" sz="3600" dirty="0"/>
          </a:p>
          <a:p>
            <a:pPr marL="514350" indent="-514350">
              <a:buAutoNum type="arabicPeriod"/>
            </a:pPr>
            <a:endParaRPr lang="en-IN" sz="3600" dirty="0" smtClean="0">
              <a:latin typeface="Adobe Caslon Pro Bold" pitchFamily="18" charset="0"/>
            </a:endParaRPr>
          </a:p>
          <a:p>
            <a:pPr marL="514350" indent="-514350">
              <a:buAutoNum type="arabicPeriod"/>
            </a:pPr>
            <a:endParaRPr lang="en-IN" sz="3600" dirty="0">
              <a:latin typeface="Adobe Caslon Pro Bold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835696" y="188640"/>
            <a:ext cx="4762872" cy="10081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200" dirty="0" smtClean="0">
                <a:latin typeface="Adobe Caslon Pro Bold" pitchFamily="18" charset="0"/>
              </a:rPr>
              <a:t>Topic : 2D Array </a:t>
            </a:r>
            <a:endParaRPr lang="en-IN" sz="3200" dirty="0">
              <a:latin typeface="Adobe Caslon Pro Bol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0641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828600" y="-315416"/>
            <a:ext cx="4762872" cy="1008112"/>
          </a:xfrm>
        </p:spPr>
        <p:txBody>
          <a:bodyPr>
            <a:normAutofit/>
          </a:bodyPr>
          <a:lstStyle/>
          <a:p>
            <a:r>
              <a:rPr lang="en-IN" sz="3200" dirty="0" smtClean="0"/>
              <a:t>Date: 30/08/2018    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124744"/>
            <a:ext cx="8229600" cy="5400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4000" dirty="0" smtClean="0">
                <a:latin typeface="Adobe Caslon Pro Bold" pitchFamily="18" charset="0"/>
              </a:rPr>
              <a:t>12. Program </a:t>
            </a:r>
            <a:r>
              <a:rPr lang="en-IN" sz="4000" dirty="0">
                <a:latin typeface="Adobe Caslon Pro Bold" pitchFamily="18" charset="0"/>
              </a:rPr>
              <a:t>to print only the 1st row &amp; column and last row &amp; column in a matrix.</a:t>
            </a:r>
          </a:p>
          <a:p>
            <a:pPr marL="0" indent="0">
              <a:buNone/>
            </a:pPr>
            <a:r>
              <a:rPr lang="en-IN" sz="4000" dirty="0">
                <a:latin typeface="Adobe Caslon Pro Bold" pitchFamily="18" charset="0"/>
              </a:rPr>
              <a:t>    1  2  3  4				1  2  3  4</a:t>
            </a:r>
          </a:p>
          <a:p>
            <a:pPr marL="0" indent="0">
              <a:buNone/>
            </a:pPr>
            <a:r>
              <a:rPr lang="en-IN" sz="4000" dirty="0">
                <a:latin typeface="Adobe Caslon Pro Bold" pitchFamily="18" charset="0"/>
              </a:rPr>
              <a:t>    2  3  4  5				2 	</a:t>
            </a:r>
            <a:r>
              <a:rPr lang="en-IN" sz="4000" dirty="0" smtClean="0">
                <a:latin typeface="Adobe Caslon Pro Bold" pitchFamily="18" charset="0"/>
              </a:rPr>
              <a:t>     </a:t>
            </a:r>
            <a:r>
              <a:rPr lang="en-IN" sz="4000" dirty="0">
                <a:latin typeface="Adobe Caslon Pro Bold" pitchFamily="18" charset="0"/>
              </a:rPr>
              <a:t>5</a:t>
            </a:r>
          </a:p>
          <a:p>
            <a:pPr marL="0" indent="0">
              <a:buNone/>
            </a:pPr>
            <a:r>
              <a:rPr lang="en-IN" sz="4000" dirty="0">
                <a:latin typeface="Adobe Caslon Pro Bold" pitchFamily="18" charset="0"/>
              </a:rPr>
              <a:t>    3  4  5  6				3	  </a:t>
            </a:r>
            <a:r>
              <a:rPr lang="en-IN" sz="4000" dirty="0" smtClean="0">
                <a:latin typeface="Adobe Caslon Pro Bold" pitchFamily="18" charset="0"/>
              </a:rPr>
              <a:t>   6</a:t>
            </a:r>
            <a:endParaRPr lang="en-IN" sz="4000" dirty="0">
              <a:latin typeface="Adobe Caslon Pro Bold" pitchFamily="18" charset="0"/>
            </a:endParaRPr>
          </a:p>
          <a:p>
            <a:pPr marL="0" indent="0">
              <a:buNone/>
            </a:pPr>
            <a:r>
              <a:rPr lang="en-IN" sz="4000" dirty="0">
                <a:latin typeface="Adobe Caslon Pro Bold" pitchFamily="18" charset="0"/>
              </a:rPr>
              <a:t>    4  5  6  7				4  5  6  7</a:t>
            </a:r>
          </a:p>
          <a:p>
            <a:pPr marL="514350" indent="-514350">
              <a:buAutoNum type="arabicPeriod"/>
            </a:pPr>
            <a:endParaRPr lang="en-IN" sz="3600" dirty="0" smtClean="0">
              <a:latin typeface="Adobe Caslon Pro Bold" pitchFamily="18" charset="0"/>
            </a:endParaRPr>
          </a:p>
          <a:p>
            <a:pPr marL="514350" indent="-514350">
              <a:buAutoNum type="arabicPeriod"/>
            </a:pPr>
            <a:endParaRPr lang="en-IN" sz="3600" dirty="0">
              <a:latin typeface="Adobe Caslon Pro Bold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835696" y="188640"/>
            <a:ext cx="4762872" cy="10081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200" dirty="0" smtClean="0">
                <a:latin typeface="Adobe Caslon Pro Bold" pitchFamily="18" charset="0"/>
              </a:rPr>
              <a:t>Topic : 2D Array </a:t>
            </a:r>
            <a:endParaRPr lang="en-IN" sz="3200" dirty="0">
              <a:latin typeface="Adobe Caslon Pro Bol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6735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/>
          <a:lstStyle/>
          <a:p>
            <a:r>
              <a:rPr lang="en-IN" dirty="0" smtClean="0"/>
              <a:t>Predict the output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626968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 smtClean="0"/>
              <a:t>void main()</a:t>
            </a:r>
          </a:p>
          <a:p>
            <a:pPr marL="0" indent="0">
              <a:buNone/>
            </a:pPr>
            <a:r>
              <a:rPr lang="en-IN" dirty="0" smtClean="0"/>
              <a:t>{ </a:t>
            </a:r>
            <a:r>
              <a:rPr lang="en-IN" dirty="0" err="1" smtClean="0"/>
              <a:t>int</a:t>
            </a:r>
            <a:r>
              <a:rPr lang="en-IN" dirty="0" smtClean="0"/>
              <a:t> stock[]={10,22,15,12,18};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</a:t>
            </a:r>
            <a:r>
              <a:rPr lang="en-IN" dirty="0" err="1" smtClean="0"/>
              <a:t>int</a:t>
            </a:r>
            <a:r>
              <a:rPr lang="en-IN" dirty="0" smtClean="0"/>
              <a:t> total=stock;</a:t>
            </a:r>
          </a:p>
          <a:p>
            <a:pPr marL="0" indent="0">
              <a:buNone/>
            </a:pPr>
            <a:r>
              <a:rPr lang="en-IN" dirty="0" err="1" smtClean="0"/>
              <a:t>cout</a:t>
            </a:r>
            <a:r>
              <a:rPr lang="en-IN" dirty="0" smtClean="0"/>
              <a:t>&lt;&lt;“Total=“&lt;&lt;total&lt;&lt;</a:t>
            </a:r>
            <a:r>
              <a:rPr lang="en-IN" dirty="0" err="1" smtClean="0"/>
              <a:t>endl</a:t>
            </a:r>
            <a:r>
              <a:rPr lang="en-IN" dirty="0" smtClean="0"/>
              <a:t>;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total=stock+3;</a:t>
            </a:r>
          </a:p>
          <a:p>
            <a:pPr marL="0" indent="0">
              <a:buNone/>
            </a:pPr>
            <a:r>
              <a:rPr lang="en-IN" dirty="0" err="1" smtClean="0"/>
              <a:t>cout</a:t>
            </a:r>
            <a:r>
              <a:rPr lang="en-IN" dirty="0" smtClean="0"/>
              <a:t>&lt;&lt;“Total=“&lt;&lt;total&lt;&lt;</a:t>
            </a:r>
            <a:r>
              <a:rPr lang="en-IN" dirty="0" err="1" smtClean="0"/>
              <a:t>endl</a:t>
            </a:r>
            <a:r>
              <a:rPr lang="en-IN" dirty="0" smtClean="0"/>
              <a:t>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588224" y="5517232"/>
            <a:ext cx="21602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 smtClean="0"/>
              <a:t>Total=10</a:t>
            </a:r>
          </a:p>
          <a:p>
            <a:r>
              <a:rPr lang="en-IN" sz="3200" b="1" dirty="0" smtClean="0"/>
              <a:t>Total=12</a:t>
            </a:r>
            <a:endParaRPr lang="en-IN" sz="3200" b="1" dirty="0"/>
          </a:p>
        </p:txBody>
      </p:sp>
    </p:spTree>
    <p:extLst>
      <p:ext uri="{BB962C8B-B14F-4D97-AF65-F5344CB8AC3E}">
        <p14:creationId xmlns:p14="http://schemas.microsoft.com/office/powerpoint/2010/main" val="2588097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/>
          <a:lstStyle/>
          <a:p>
            <a:r>
              <a:rPr lang="en-IN" dirty="0" smtClean="0"/>
              <a:t>Predict the output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626968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 smtClean="0"/>
              <a:t>void main()</a:t>
            </a:r>
          </a:p>
          <a:p>
            <a:pPr marL="0" indent="0">
              <a:buNone/>
            </a:pPr>
            <a:r>
              <a:rPr lang="en-IN" dirty="0" smtClean="0"/>
              <a:t>{ </a:t>
            </a:r>
            <a:r>
              <a:rPr lang="en-IN" dirty="0" err="1" smtClean="0"/>
              <a:t>int</a:t>
            </a:r>
            <a:r>
              <a:rPr lang="en-IN" dirty="0" smtClean="0"/>
              <a:t> stock[]={10,22,15,12,18};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</a:t>
            </a:r>
            <a:r>
              <a:rPr lang="en-IN" dirty="0" err="1" smtClean="0"/>
              <a:t>int</a:t>
            </a:r>
            <a:r>
              <a:rPr lang="en-IN" dirty="0" smtClean="0"/>
              <a:t> total=0;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for(</a:t>
            </a:r>
            <a:r>
              <a:rPr lang="en-IN" dirty="0" err="1" smtClean="0"/>
              <a:t>int</a:t>
            </a:r>
            <a:r>
              <a:rPr lang="en-IN" dirty="0" smtClean="0"/>
              <a:t> i=0;i&lt;5;i++)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if(stock[i]&gt;15)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total+=stock[i];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</a:t>
            </a:r>
            <a:r>
              <a:rPr lang="en-IN" dirty="0" err="1" smtClean="0"/>
              <a:t>cout</a:t>
            </a:r>
            <a:r>
              <a:rPr lang="en-IN" dirty="0" smtClean="0"/>
              <a:t>&lt;&lt;“Total=“&lt;&lt;total&lt;&lt;</a:t>
            </a:r>
            <a:r>
              <a:rPr lang="en-IN" dirty="0" err="1" smtClean="0"/>
              <a:t>endl</a:t>
            </a:r>
            <a:r>
              <a:rPr lang="en-IN" dirty="0" smtClean="0"/>
              <a:t>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588224" y="5517232"/>
            <a:ext cx="21602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 smtClean="0"/>
              <a:t>Total=40</a:t>
            </a:r>
            <a:endParaRPr lang="en-IN" sz="3200" b="1" dirty="0"/>
          </a:p>
        </p:txBody>
      </p:sp>
    </p:spTree>
    <p:extLst>
      <p:ext uri="{BB962C8B-B14F-4D97-AF65-F5344CB8AC3E}">
        <p14:creationId xmlns:p14="http://schemas.microsoft.com/office/powerpoint/2010/main" val="3226497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</a:t>
            </a:r>
            <a:r>
              <a:rPr lang="en-IN" dirty="0"/>
              <a:t>void main()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{  </a:t>
            </a:r>
            <a:r>
              <a:rPr lang="en-IN" dirty="0" err="1"/>
              <a:t>int</a:t>
            </a:r>
            <a:r>
              <a:rPr lang="en-IN" dirty="0"/>
              <a:t> A[5] ={0, 3, 4, 2, 1};  </a:t>
            </a:r>
            <a:endParaRPr lang="en-IN" dirty="0" smtClean="0"/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</a:t>
            </a:r>
            <a:r>
              <a:rPr lang="en-IN" dirty="0" err="1"/>
              <a:t>int</a:t>
            </a:r>
            <a:r>
              <a:rPr lang="en-IN" dirty="0"/>
              <a:t> b[5]= {0</a:t>
            </a:r>
            <a:r>
              <a:rPr lang="en-IN" dirty="0" smtClean="0"/>
              <a:t>};</a:t>
            </a:r>
          </a:p>
          <a:p>
            <a:pPr marL="0" indent="0">
              <a:buNone/>
            </a:pPr>
            <a:r>
              <a:rPr lang="nn-NO" dirty="0" smtClean="0"/>
              <a:t>for </a:t>
            </a:r>
            <a:r>
              <a:rPr lang="nn-NO" dirty="0"/>
              <a:t>( int i=0; i&lt;5;++i)            </a:t>
            </a:r>
            <a:endParaRPr lang="nn-NO" dirty="0" smtClean="0"/>
          </a:p>
          <a:p>
            <a:pPr marL="0" indent="0">
              <a:buNone/>
            </a:pPr>
            <a:r>
              <a:rPr lang="nn-NO" dirty="0"/>
              <a:t> </a:t>
            </a:r>
            <a:r>
              <a:rPr lang="nn-NO" dirty="0" smtClean="0"/>
              <a:t>  </a:t>
            </a:r>
            <a:r>
              <a:rPr lang="nn-NO" dirty="0"/>
              <a:t>b[a[i]]=a[i</a:t>
            </a:r>
            <a:r>
              <a:rPr lang="nn-NO" dirty="0" smtClean="0"/>
              <a:t>]*10;     </a:t>
            </a:r>
          </a:p>
          <a:p>
            <a:pPr marL="0" indent="0">
              <a:buNone/>
            </a:pPr>
            <a:r>
              <a:rPr lang="nn-NO" dirty="0"/>
              <a:t> </a:t>
            </a:r>
            <a:r>
              <a:rPr lang="nn-NO" dirty="0" smtClean="0"/>
              <a:t>cout</a:t>
            </a:r>
            <a:r>
              <a:rPr lang="nn-NO" dirty="0"/>
              <a:t>&lt;&lt; b[0]&lt;&lt;b[1]&lt;&lt;b[2]&lt;&lt;b[3}&lt;&lt;b[4];  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40820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836712"/>
            <a:ext cx="5904656" cy="5429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 smtClean="0"/>
              <a:t>void main()</a:t>
            </a:r>
          </a:p>
          <a:p>
            <a:pPr marL="0" indent="0">
              <a:buNone/>
            </a:pPr>
            <a:r>
              <a:rPr lang="en-IN" dirty="0"/>
              <a:t>{</a:t>
            </a:r>
            <a:r>
              <a:rPr lang="en-IN" dirty="0" smtClean="0"/>
              <a:t>char Name[]=“</a:t>
            </a:r>
            <a:r>
              <a:rPr lang="en-IN" dirty="0" err="1"/>
              <a:t>i</a:t>
            </a:r>
            <a:r>
              <a:rPr lang="en-IN" dirty="0" err="1" smtClean="0"/>
              <a:t>ntRAnet</a:t>
            </a:r>
            <a:r>
              <a:rPr lang="en-IN" dirty="0" smtClean="0"/>
              <a:t>”;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for(</a:t>
            </a:r>
            <a:r>
              <a:rPr lang="en-IN" dirty="0" err="1" smtClean="0"/>
              <a:t>int</a:t>
            </a:r>
            <a:r>
              <a:rPr lang="en-IN" dirty="0" smtClean="0"/>
              <a:t> x=0;x&lt;</a:t>
            </a:r>
            <a:r>
              <a:rPr lang="en-IN" dirty="0" err="1" smtClean="0"/>
              <a:t>strlen</a:t>
            </a:r>
            <a:r>
              <a:rPr lang="en-IN" dirty="0" smtClean="0"/>
              <a:t>(Name);x++)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{ if(</a:t>
            </a:r>
            <a:r>
              <a:rPr lang="en-IN" dirty="0" err="1" smtClean="0"/>
              <a:t>islower</a:t>
            </a:r>
            <a:r>
              <a:rPr lang="en-IN" dirty="0" smtClean="0"/>
              <a:t>(Name[x])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Name[x]=</a:t>
            </a:r>
            <a:r>
              <a:rPr lang="en-IN" dirty="0" err="1" smtClean="0"/>
              <a:t>toupper</a:t>
            </a:r>
            <a:r>
              <a:rPr lang="en-IN" dirty="0" smtClean="0"/>
              <a:t>(Name[x]);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else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Name[x]=Name[x-1];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}</a:t>
            </a:r>
          </a:p>
          <a:p>
            <a:pPr marL="0" indent="0">
              <a:buNone/>
            </a:pPr>
            <a:r>
              <a:rPr lang="en-IN" dirty="0" smtClean="0"/>
              <a:t>put(Name);  }</a:t>
            </a:r>
            <a:endParaRPr lang="en-I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7544" y="-31452"/>
            <a:ext cx="8229600" cy="1012180"/>
          </a:xfrm>
        </p:spPr>
        <p:txBody>
          <a:bodyPr/>
          <a:lstStyle/>
          <a:p>
            <a:r>
              <a:rPr lang="en-IN" dirty="0" smtClean="0"/>
              <a:t>Predict the output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7308304" y="3068960"/>
            <a:ext cx="18356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err="1"/>
              <a:t>I</a:t>
            </a:r>
            <a:r>
              <a:rPr lang="en-IN" sz="2400" b="1" dirty="0" err="1" smtClean="0"/>
              <a:t>NTTaNEE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1391613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void main()</a:t>
            </a:r>
            <a:endParaRPr lang="en-IN" dirty="0"/>
          </a:p>
          <a:p>
            <a:pPr marL="0" indent="0">
              <a:buNone/>
            </a:pPr>
            <a:r>
              <a:rPr lang="en-US" dirty="0" smtClean="0"/>
              <a:t>{</a:t>
            </a:r>
            <a:r>
              <a:rPr lang="en-IN" dirty="0" smtClean="0"/>
              <a:t> </a:t>
            </a:r>
            <a:r>
              <a:rPr lang="en-US" dirty="0" smtClean="0"/>
              <a:t>char </a:t>
            </a:r>
            <a:r>
              <a:rPr lang="en-US" dirty="0" err="1" smtClean="0"/>
              <a:t>str</a:t>
            </a:r>
            <a:r>
              <a:rPr lang="en-US" dirty="0" smtClean="0"/>
              <a:t>[ ]=”CAR”;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for(</a:t>
            </a:r>
            <a:r>
              <a:rPr lang="en-US" dirty="0" err="1"/>
              <a:t>int</a:t>
            </a:r>
            <a:r>
              <a:rPr lang="en-US" dirty="0"/>
              <a:t> i=0;str[i]!=’\0’;i++)</a:t>
            </a:r>
            <a:endParaRPr lang="en-IN" dirty="0"/>
          </a:p>
          <a:p>
            <a:pPr marL="0" indent="0">
              <a:buNone/>
            </a:pPr>
            <a:r>
              <a:rPr lang="en-US" dirty="0" smtClean="0"/>
              <a:t>{</a:t>
            </a:r>
            <a:r>
              <a:rPr lang="en-IN" dirty="0" smtClean="0"/>
              <a:t> </a:t>
            </a:r>
            <a:r>
              <a:rPr lang="en-US" dirty="0" smtClean="0"/>
              <a:t>for(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j=0;j</a:t>
            </a:r>
            <a:r>
              <a:rPr lang="en-US" dirty="0" smtClean="0"/>
              <a:t>&lt;=</a:t>
            </a:r>
            <a:r>
              <a:rPr lang="en-US" dirty="0" err="1"/>
              <a:t>i</a:t>
            </a:r>
            <a:r>
              <a:rPr lang="en-US" dirty="0" err="1" smtClean="0"/>
              <a:t>;j</a:t>
            </a:r>
            <a:r>
              <a:rPr lang="en-US" dirty="0"/>
              <a:t>++)</a:t>
            </a:r>
            <a:endParaRPr lang="en-IN" dirty="0"/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cout</a:t>
            </a:r>
            <a:r>
              <a:rPr lang="en-US" dirty="0" smtClean="0"/>
              <a:t>&lt;&lt; </a:t>
            </a:r>
            <a:r>
              <a:rPr lang="en-US" dirty="0" err="1" smtClean="0"/>
              <a:t>str</a:t>
            </a:r>
            <a:r>
              <a:rPr lang="en-US" dirty="0" smtClean="0"/>
              <a:t>[j</a:t>
            </a:r>
            <a:r>
              <a:rPr lang="en-US" dirty="0"/>
              <a:t>];</a:t>
            </a:r>
            <a:endParaRPr lang="en-IN" dirty="0"/>
          </a:p>
          <a:p>
            <a:pPr marL="0" indent="0">
              <a:buNone/>
            </a:pPr>
            <a:r>
              <a:rPr lang="en-US" dirty="0" err="1"/>
              <a:t>cout</a:t>
            </a:r>
            <a:r>
              <a:rPr lang="en-US" dirty="0"/>
              <a:t>&lt;&lt;</a:t>
            </a:r>
            <a:r>
              <a:rPr lang="en-US" dirty="0" err="1"/>
              <a:t>endl</a:t>
            </a:r>
            <a:r>
              <a:rPr lang="en-US" dirty="0"/>
              <a:t>;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}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}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04990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-171400"/>
            <a:ext cx="8229600" cy="1143000"/>
          </a:xfrm>
        </p:spPr>
        <p:txBody>
          <a:bodyPr/>
          <a:lstStyle/>
          <a:p>
            <a:r>
              <a:rPr lang="en-US" dirty="0" smtClean="0"/>
              <a:t>Predict the output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052736"/>
            <a:ext cx="8229600" cy="58052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void main()</a:t>
            </a:r>
          </a:p>
          <a:p>
            <a:pPr marL="0" indent="0">
              <a:buNone/>
            </a:pPr>
            <a:r>
              <a:rPr lang="en-US" dirty="0" smtClean="0"/>
              <a:t>{ </a:t>
            </a:r>
            <a:r>
              <a:rPr lang="en-US" dirty="0" err="1" smtClean="0"/>
              <a:t>int</a:t>
            </a:r>
            <a:r>
              <a:rPr lang="en-US" dirty="0" smtClean="0"/>
              <a:t> x[]={11,21,31,41};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for(</a:t>
            </a:r>
            <a:r>
              <a:rPr lang="en-US" dirty="0" err="1" smtClean="0"/>
              <a:t>int</a:t>
            </a:r>
            <a:r>
              <a:rPr lang="en-US" dirty="0" smtClean="0"/>
              <a:t> i=0;i&lt;4;i++)</a:t>
            </a:r>
          </a:p>
          <a:p>
            <a:pPr marL="0" indent="0">
              <a:buNone/>
            </a:pPr>
            <a:r>
              <a:rPr lang="en-US" dirty="0"/>
              <a:t> {x[i]=x[i]*i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 err="1" smtClean="0"/>
              <a:t>cout</a:t>
            </a:r>
            <a:r>
              <a:rPr lang="en-US" dirty="0" smtClean="0"/>
              <a:t>&lt;&lt;x[i]&lt;&lt;“\n”;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}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81375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How is it stored in the memory?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Elements in the array is stored in continuous memory location.</a:t>
            </a:r>
          </a:p>
          <a:p>
            <a:r>
              <a:rPr lang="en-IN" dirty="0" err="1" smtClean="0"/>
              <a:t>eg</a:t>
            </a:r>
            <a:r>
              <a:rPr lang="en-IN" dirty="0" smtClean="0"/>
              <a:t> </a:t>
            </a:r>
            <a:r>
              <a:rPr lang="en-IN" dirty="0" err="1" smtClean="0"/>
              <a:t>int</a:t>
            </a:r>
            <a:r>
              <a:rPr lang="en-IN" dirty="0" smtClean="0"/>
              <a:t> </a:t>
            </a:r>
            <a:r>
              <a:rPr lang="en-IN" dirty="0" err="1" smtClean="0"/>
              <a:t>arr</a:t>
            </a:r>
            <a:r>
              <a:rPr lang="en-IN" dirty="0" smtClean="0"/>
              <a:t>[5];</a:t>
            </a:r>
          </a:p>
          <a:p>
            <a:pPr marL="0" indent="0">
              <a:buNone/>
            </a:pPr>
            <a:r>
              <a:rPr lang="en-IN" dirty="0" smtClean="0"/>
              <a:t>assume </a:t>
            </a:r>
            <a:r>
              <a:rPr lang="en-IN" dirty="0" err="1" smtClean="0"/>
              <a:t>arr</a:t>
            </a:r>
            <a:r>
              <a:rPr lang="en-IN" dirty="0" smtClean="0"/>
              <a:t> memory address starts from 100</a:t>
            </a:r>
          </a:p>
          <a:p>
            <a:pPr marL="0" indent="0">
              <a:buNone/>
            </a:pPr>
            <a:r>
              <a:rPr lang="en-IN" dirty="0" err="1" smtClean="0"/>
              <a:t>arr</a:t>
            </a:r>
            <a:r>
              <a:rPr lang="en-IN" dirty="0" smtClean="0"/>
              <a:t>[0]   =  100</a:t>
            </a:r>
          </a:p>
          <a:p>
            <a:pPr marL="0" indent="0">
              <a:buNone/>
            </a:pPr>
            <a:r>
              <a:rPr lang="en-IN" dirty="0" err="1" smtClean="0"/>
              <a:t>arr</a:t>
            </a:r>
            <a:r>
              <a:rPr lang="en-IN" dirty="0" smtClean="0"/>
              <a:t>[1]  =  </a:t>
            </a:r>
          </a:p>
          <a:p>
            <a:pPr marL="0" indent="0">
              <a:buNone/>
            </a:pPr>
            <a:r>
              <a:rPr lang="en-IN" dirty="0" err="1" smtClean="0"/>
              <a:t>arr</a:t>
            </a:r>
            <a:r>
              <a:rPr lang="en-IN" dirty="0" smtClean="0"/>
              <a:t>[2]  =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99367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332656"/>
            <a:ext cx="5256584" cy="63367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void main()</a:t>
            </a:r>
          </a:p>
          <a:p>
            <a:pPr marL="0" indent="0">
              <a:buNone/>
            </a:pPr>
            <a:r>
              <a:rPr lang="en-US" dirty="0" smtClean="0"/>
              <a:t>{ char </a:t>
            </a:r>
            <a:r>
              <a:rPr lang="en-US" dirty="0" err="1" smtClean="0"/>
              <a:t>ch</a:t>
            </a:r>
            <a:r>
              <a:rPr lang="en-US" dirty="0" smtClean="0"/>
              <a:t>[] =“</a:t>
            </a:r>
            <a:r>
              <a:rPr lang="en-US" dirty="0" err="1" smtClean="0"/>
              <a:t>ProgRBm</a:t>
            </a:r>
            <a:r>
              <a:rPr lang="en-US" dirty="0" smtClean="0"/>
              <a:t>”;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for(</a:t>
            </a:r>
            <a:r>
              <a:rPr lang="en-US" dirty="0" err="1" smtClean="0"/>
              <a:t>int</a:t>
            </a:r>
            <a:r>
              <a:rPr lang="en-US" dirty="0" smtClean="0"/>
              <a:t> i=0;ch[i]!=‘\0’;i++)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{ if(i%2==0)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dirty="0" err="1" smtClean="0"/>
              <a:t>ch</a:t>
            </a:r>
            <a:r>
              <a:rPr lang="en-US" dirty="0" smtClean="0"/>
              <a:t>[i]=</a:t>
            </a:r>
            <a:r>
              <a:rPr lang="en-US" dirty="0" err="1" smtClean="0"/>
              <a:t>ch</a:t>
            </a:r>
            <a:r>
              <a:rPr lang="en-US" dirty="0" smtClean="0"/>
              <a:t>[i]+1;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else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ch</a:t>
            </a:r>
            <a:r>
              <a:rPr lang="en-US" dirty="0" smtClean="0"/>
              <a:t>[i]=</a:t>
            </a:r>
            <a:r>
              <a:rPr lang="en-US" dirty="0" err="1" smtClean="0"/>
              <a:t>ch</a:t>
            </a:r>
            <a:r>
              <a:rPr lang="en-US" dirty="0" smtClean="0"/>
              <a:t>[i]-1;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err="1" smtClean="0"/>
              <a:t>cout</a:t>
            </a:r>
            <a:r>
              <a:rPr lang="en-US" dirty="0" smtClean="0"/>
              <a:t>&lt;&lt;</a:t>
            </a:r>
            <a:r>
              <a:rPr lang="en-US" dirty="0" err="1" smtClean="0"/>
              <a:t>ch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IN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1844824"/>
            <a:ext cx="3180029" cy="1368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35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332656"/>
            <a:ext cx="5256584" cy="63367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void main()</a:t>
            </a:r>
          </a:p>
          <a:p>
            <a:pPr marL="0" indent="0">
              <a:buNone/>
            </a:pPr>
            <a:r>
              <a:rPr lang="en-US" dirty="0" smtClean="0"/>
              <a:t>{ char </a:t>
            </a:r>
            <a:r>
              <a:rPr lang="en-US" dirty="0" err="1" smtClean="0"/>
              <a:t>ch</a:t>
            </a:r>
            <a:r>
              <a:rPr lang="en-US" dirty="0" smtClean="0"/>
              <a:t>[] =“</a:t>
            </a:r>
            <a:r>
              <a:rPr lang="en-US" dirty="0" err="1" smtClean="0"/>
              <a:t>ProgRBm</a:t>
            </a:r>
            <a:r>
              <a:rPr lang="en-US" dirty="0" smtClean="0"/>
              <a:t>”;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for(</a:t>
            </a:r>
            <a:r>
              <a:rPr lang="en-US" dirty="0" err="1" smtClean="0"/>
              <a:t>int</a:t>
            </a:r>
            <a:r>
              <a:rPr lang="en-US" dirty="0" smtClean="0"/>
              <a:t> i=1;ch[i]!=‘\0’;i++)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{ if(i%2==0)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dirty="0" err="1" smtClean="0"/>
              <a:t>ch</a:t>
            </a:r>
            <a:r>
              <a:rPr lang="en-US" dirty="0" smtClean="0"/>
              <a:t>[i]=</a:t>
            </a:r>
            <a:r>
              <a:rPr lang="en-US" dirty="0" err="1" smtClean="0"/>
              <a:t>ch</a:t>
            </a:r>
            <a:r>
              <a:rPr lang="en-US" dirty="0" smtClean="0"/>
              <a:t>[i+1];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else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ch</a:t>
            </a:r>
            <a:r>
              <a:rPr lang="en-US" dirty="0" smtClean="0"/>
              <a:t>[i]=</a:t>
            </a:r>
            <a:r>
              <a:rPr lang="en-US" dirty="0" err="1" smtClean="0"/>
              <a:t>ch</a:t>
            </a:r>
            <a:r>
              <a:rPr lang="en-US" dirty="0" smtClean="0"/>
              <a:t>[i-1];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err="1" smtClean="0"/>
              <a:t>cout</a:t>
            </a:r>
            <a:r>
              <a:rPr lang="en-US" dirty="0" smtClean="0"/>
              <a:t>&lt;&lt;</a:t>
            </a:r>
            <a:r>
              <a:rPr lang="en-US" dirty="0" err="1" smtClean="0"/>
              <a:t>ch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IN" dirty="0"/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7" y="908720"/>
            <a:ext cx="3477663" cy="18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882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88640"/>
            <a:ext cx="8229600" cy="6408712"/>
          </a:xfrm>
        </p:spPr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lang="en-IN" dirty="0" err="1"/>
              <a:t>int</a:t>
            </a:r>
            <a:r>
              <a:rPr lang="en-IN" dirty="0"/>
              <a:t> sum(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arr</a:t>
            </a:r>
            <a:r>
              <a:rPr lang="en-IN" dirty="0"/>
              <a:t>[] ,</a:t>
            </a:r>
            <a:r>
              <a:rPr lang="en-IN" dirty="0" err="1"/>
              <a:t>int</a:t>
            </a:r>
            <a:r>
              <a:rPr lang="en-IN" dirty="0"/>
              <a:t> size)</a:t>
            </a:r>
          </a:p>
          <a:p>
            <a:pPr marL="0" indent="0">
              <a:buNone/>
            </a:pPr>
            <a:r>
              <a:rPr lang="en-IN" dirty="0"/>
              <a:t>{ for(</a:t>
            </a:r>
            <a:r>
              <a:rPr lang="en-IN" dirty="0" err="1"/>
              <a:t>int</a:t>
            </a:r>
            <a:r>
              <a:rPr lang="en-IN" dirty="0"/>
              <a:t> i=0,s=0;i&lt;size;++i)</a:t>
            </a:r>
          </a:p>
          <a:p>
            <a:pPr marL="0" indent="0">
              <a:buNone/>
            </a:pPr>
            <a:r>
              <a:rPr lang="en-IN" dirty="0"/>
              <a:t>    s+=</a:t>
            </a:r>
            <a:r>
              <a:rPr lang="en-IN" dirty="0" err="1"/>
              <a:t>arr</a:t>
            </a:r>
            <a:r>
              <a:rPr lang="en-IN" dirty="0"/>
              <a:t>[i];</a:t>
            </a:r>
          </a:p>
          <a:p>
            <a:pPr marL="0" indent="0">
              <a:buNone/>
            </a:pPr>
            <a:r>
              <a:rPr lang="en-IN" dirty="0"/>
              <a:t>    return s; }</a:t>
            </a:r>
          </a:p>
          <a:p>
            <a:pPr marL="0" indent="0">
              <a:buNone/>
            </a:pPr>
            <a:r>
              <a:rPr lang="en-IN" dirty="0"/>
              <a:t>void main()</a:t>
            </a:r>
          </a:p>
          <a:p>
            <a:pPr marL="0" indent="0">
              <a:buNone/>
            </a:pPr>
            <a:r>
              <a:rPr lang="en-IN" dirty="0"/>
              <a:t>{ 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val</a:t>
            </a:r>
            <a:r>
              <a:rPr lang="en-IN" dirty="0"/>
              <a:t>[]={1,3,5,7,9,11,13,15,17,19};</a:t>
            </a:r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s1=0,s2=0;</a:t>
            </a:r>
          </a:p>
          <a:p>
            <a:pPr marL="0" indent="0">
              <a:buNone/>
            </a:pPr>
            <a:r>
              <a:rPr lang="en-IN" dirty="0"/>
              <a:t>s1=sum(val,10);</a:t>
            </a:r>
          </a:p>
          <a:p>
            <a:pPr marL="0" indent="0">
              <a:buNone/>
            </a:pPr>
            <a:r>
              <a:rPr lang="en-IN" dirty="0"/>
              <a:t>s2=sum(val+4,6);</a:t>
            </a:r>
          </a:p>
          <a:p>
            <a:pPr marL="0" indent="0">
              <a:buNone/>
            </a:pPr>
            <a:r>
              <a:rPr lang="en-IN" dirty="0" err="1"/>
              <a:t>cout</a:t>
            </a:r>
            <a:r>
              <a:rPr lang="en-IN" dirty="0"/>
              <a:t>&lt;&lt;”s1=”&lt;&lt;s1&lt;&lt;</a:t>
            </a:r>
            <a:r>
              <a:rPr lang="en-IN" dirty="0" err="1"/>
              <a:t>endl</a:t>
            </a:r>
            <a:r>
              <a:rPr lang="en-IN" dirty="0"/>
              <a:t>;          </a:t>
            </a:r>
          </a:p>
          <a:p>
            <a:pPr marL="0" indent="0">
              <a:buNone/>
            </a:pPr>
            <a:r>
              <a:rPr lang="en-IN" dirty="0" err="1"/>
              <a:t>cout</a:t>
            </a:r>
            <a:r>
              <a:rPr lang="en-IN" dirty="0"/>
              <a:t>&lt;&lt;”s2=”&lt;&lt;s2&lt;&lt;</a:t>
            </a:r>
            <a:r>
              <a:rPr lang="en-IN" dirty="0" err="1"/>
              <a:t>endl</a:t>
            </a:r>
            <a:r>
              <a:rPr lang="en-IN" dirty="0"/>
              <a:t>; } </a:t>
            </a:r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692696"/>
            <a:ext cx="2448272" cy="144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229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404664"/>
            <a:ext cx="8229600" cy="6192688"/>
          </a:xfrm>
        </p:spPr>
        <p:txBody>
          <a:bodyPr>
            <a:normAutofit fontScale="77500" lnSpcReduction="20000"/>
          </a:bodyPr>
          <a:lstStyle/>
          <a:p>
            <a:pPr marL="0" lvl="0" indent="0">
              <a:buNone/>
            </a:pPr>
            <a:r>
              <a:rPr lang="en-IN" dirty="0"/>
              <a:t>void </a:t>
            </a:r>
            <a:r>
              <a:rPr lang="en-IN" dirty="0" err="1"/>
              <a:t>ChangeContent</a:t>
            </a:r>
            <a:r>
              <a:rPr lang="en-IN" dirty="0"/>
              <a:t>(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Arr</a:t>
            </a:r>
            <a:r>
              <a:rPr lang="en-IN" dirty="0"/>
              <a:t>[], </a:t>
            </a:r>
            <a:r>
              <a:rPr lang="en-IN" dirty="0" err="1"/>
              <a:t>int</a:t>
            </a:r>
            <a:r>
              <a:rPr lang="en-IN" dirty="0"/>
              <a:t> Count)</a:t>
            </a:r>
          </a:p>
          <a:p>
            <a:pPr marL="0" indent="0">
              <a:buNone/>
            </a:pPr>
            <a:r>
              <a:rPr lang="en-IN" dirty="0"/>
              <a:t> {   for(</a:t>
            </a:r>
            <a:r>
              <a:rPr lang="en-IN" dirty="0" err="1"/>
              <a:t>int</a:t>
            </a:r>
            <a:r>
              <a:rPr lang="en-IN" dirty="0"/>
              <a:t> C=1 ; C&lt;Count ; C++) </a:t>
            </a:r>
          </a:p>
          <a:p>
            <a:pPr marL="0" indent="0">
              <a:buNone/>
            </a:pPr>
            <a:r>
              <a:rPr lang="en-IN" dirty="0"/>
              <a:t>   {     </a:t>
            </a:r>
            <a:r>
              <a:rPr lang="en-IN" dirty="0" err="1"/>
              <a:t>Arr</a:t>
            </a:r>
            <a:r>
              <a:rPr lang="en-IN" dirty="0"/>
              <a:t>[C-1]+=</a:t>
            </a:r>
            <a:r>
              <a:rPr lang="en-IN" dirty="0" err="1"/>
              <a:t>Arr</a:t>
            </a:r>
            <a:r>
              <a:rPr lang="en-IN" dirty="0"/>
              <a:t>[C] ;  } </a:t>
            </a:r>
          </a:p>
          <a:p>
            <a:pPr marL="0" indent="0">
              <a:buNone/>
            </a:pPr>
            <a:r>
              <a:rPr lang="en-IN" dirty="0"/>
              <a:t>        }</a:t>
            </a:r>
          </a:p>
          <a:p>
            <a:pPr marL="0" indent="0">
              <a:buNone/>
            </a:pPr>
            <a:r>
              <a:rPr lang="en-IN" dirty="0"/>
              <a:t>void main() </a:t>
            </a:r>
          </a:p>
          <a:p>
            <a:pPr marL="0" indent="0">
              <a:buNone/>
            </a:pPr>
            <a:r>
              <a:rPr lang="en-IN" dirty="0"/>
              <a:t> { </a:t>
            </a:r>
            <a:r>
              <a:rPr lang="en-IN" dirty="0" err="1"/>
              <a:t>int</a:t>
            </a:r>
            <a:r>
              <a:rPr lang="en-IN" dirty="0"/>
              <a:t> A[ ]={3, 4 , 5} ,  B[ ]={10,20,30,40};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int</a:t>
            </a:r>
            <a:r>
              <a:rPr lang="en-IN" dirty="0"/>
              <a:t>  C[ ]={900, 1200}, L ; 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ChangeContent</a:t>
            </a:r>
            <a:r>
              <a:rPr lang="en-IN" dirty="0"/>
              <a:t>(A,3); 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ChangeContent</a:t>
            </a:r>
            <a:r>
              <a:rPr lang="en-IN" dirty="0"/>
              <a:t>(B,4); 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ChangeContent</a:t>
            </a:r>
            <a:r>
              <a:rPr lang="en-IN" dirty="0"/>
              <a:t>(C,2);</a:t>
            </a:r>
          </a:p>
          <a:p>
            <a:pPr marL="0" indent="0">
              <a:buNone/>
            </a:pPr>
            <a:r>
              <a:rPr lang="en-IN" dirty="0"/>
              <a:t>    for(L=0 ; L&lt;3 ; L++) </a:t>
            </a:r>
          </a:p>
          <a:p>
            <a:pPr marL="0" indent="0">
              <a:buNone/>
            </a:pPr>
            <a:r>
              <a:rPr lang="en-IN" dirty="0"/>
              <a:t>   {  </a:t>
            </a:r>
            <a:r>
              <a:rPr lang="en-IN" dirty="0" err="1"/>
              <a:t>cout</a:t>
            </a:r>
            <a:r>
              <a:rPr lang="en-IN" dirty="0"/>
              <a:t>&lt;&lt;A[L]&lt;&lt;"#"; } 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cout</a:t>
            </a:r>
            <a:r>
              <a:rPr lang="en-IN" dirty="0"/>
              <a:t>&lt;&lt;</a:t>
            </a:r>
            <a:r>
              <a:rPr lang="en-IN" dirty="0" err="1"/>
              <a:t>endl</a:t>
            </a:r>
            <a:r>
              <a:rPr lang="en-IN" dirty="0"/>
              <a:t>;    for(L=0 ; L&lt;4 ; L++)</a:t>
            </a:r>
          </a:p>
          <a:p>
            <a:pPr marL="0" indent="0">
              <a:buNone/>
            </a:pPr>
            <a:r>
              <a:rPr lang="en-IN" dirty="0"/>
              <a:t>   { </a:t>
            </a:r>
            <a:r>
              <a:rPr lang="en-IN" dirty="0" err="1"/>
              <a:t>cout</a:t>
            </a:r>
            <a:r>
              <a:rPr lang="en-IN" dirty="0"/>
              <a:t>&lt;&lt;B[L]&lt;&lt;"#" ; } </a:t>
            </a:r>
          </a:p>
          <a:p>
            <a:pPr marL="0" indent="0">
              <a:buNone/>
            </a:pPr>
            <a:r>
              <a:rPr lang="en-IN" dirty="0"/>
              <a:t>   </a:t>
            </a:r>
            <a:r>
              <a:rPr lang="en-IN" dirty="0" err="1"/>
              <a:t>cout</a:t>
            </a:r>
            <a:r>
              <a:rPr lang="en-IN" dirty="0"/>
              <a:t>&lt;&lt;</a:t>
            </a:r>
            <a:r>
              <a:rPr lang="en-IN" dirty="0" err="1"/>
              <a:t>endl</a:t>
            </a:r>
            <a:r>
              <a:rPr lang="en-IN" dirty="0"/>
              <a:t>;      for(L=0 ; L&lt;2 ; L++) </a:t>
            </a:r>
          </a:p>
          <a:p>
            <a:pPr marL="0" indent="0">
              <a:buNone/>
            </a:pPr>
            <a:r>
              <a:rPr lang="en-IN" dirty="0"/>
              <a:t>     { </a:t>
            </a:r>
            <a:r>
              <a:rPr lang="en-IN" dirty="0" err="1"/>
              <a:t>cout</a:t>
            </a:r>
            <a:r>
              <a:rPr lang="en-IN" dirty="0"/>
              <a:t>&lt;&lt;C[L]&lt;&lt;"#" ; } </a:t>
            </a:r>
            <a:r>
              <a:rPr lang="en-IN" dirty="0" smtClean="0"/>
              <a:t> </a:t>
            </a:r>
            <a:r>
              <a:rPr lang="en-IN" dirty="0"/>
              <a:t>}</a:t>
            </a:r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7" y="1124744"/>
            <a:ext cx="2532697" cy="122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749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88640"/>
            <a:ext cx="8229600" cy="7056784"/>
          </a:xfrm>
        </p:spPr>
        <p:txBody>
          <a:bodyPr>
            <a:normAutofit fontScale="70000" lnSpcReduction="20000"/>
          </a:bodyPr>
          <a:lstStyle/>
          <a:p>
            <a:pPr marL="0" lvl="0" indent="0">
              <a:buNone/>
            </a:pPr>
            <a:r>
              <a:rPr lang="en-IN" dirty="0"/>
              <a:t>void convert (char </a:t>
            </a:r>
            <a:r>
              <a:rPr lang="en-IN" dirty="0" err="1"/>
              <a:t>str</a:t>
            </a:r>
            <a:r>
              <a:rPr lang="en-IN" dirty="0"/>
              <a:t>[], 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len</a:t>
            </a:r>
            <a:r>
              <a:rPr lang="en-IN" dirty="0"/>
              <a:t>) </a:t>
            </a:r>
          </a:p>
          <a:p>
            <a:pPr marL="0" indent="0">
              <a:buNone/>
            </a:pPr>
            <a:r>
              <a:rPr lang="en-IN" dirty="0"/>
              <a:t>{     for (</a:t>
            </a:r>
            <a:r>
              <a:rPr lang="en-IN" dirty="0" err="1"/>
              <a:t>int</a:t>
            </a:r>
            <a:r>
              <a:rPr lang="en-IN" dirty="0"/>
              <a:t> count =0; count &lt;</a:t>
            </a:r>
            <a:r>
              <a:rPr lang="en-IN" dirty="0" err="1"/>
              <a:t>len</a:t>
            </a:r>
            <a:r>
              <a:rPr lang="en-IN" dirty="0"/>
              <a:t>; count++) </a:t>
            </a:r>
          </a:p>
          <a:p>
            <a:pPr marL="0" indent="0">
              <a:buNone/>
            </a:pPr>
            <a:r>
              <a:rPr lang="en-IN" dirty="0"/>
              <a:t>    {      if ( </a:t>
            </a:r>
            <a:r>
              <a:rPr lang="en-IN" dirty="0" err="1"/>
              <a:t>isupper</a:t>
            </a:r>
            <a:r>
              <a:rPr lang="en-IN" dirty="0"/>
              <a:t>(</a:t>
            </a:r>
            <a:r>
              <a:rPr lang="en-IN" dirty="0" err="1"/>
              <a:t>str</a:t>
            </a:r>
            <a:r>
              <a:rPr lang="en-IN" dirty="0"/>
              <a:t>[count]))         </a:t>
            </a:r>
            <a:r>
              <a:rPr lang="en-IN" dirty="0" err="1"/>
              <a:t>str</a:t>
            </a:r>
            <a:r>
              <a:rPr lang="en-IN" dirty="0"/>
              <a:t>[count]=</a:t>
            </a:r>
            <a:r>
              <a:rPr lang="en-IN" dirty="0" err="1"/>
              <a:t>tolower</a:t>
            </a:r>
            <a:r>
              <a:rPr lang="en-IN" dirty="0"/>
              <a:t>(</a:t>
            </a:r>
            <a:r>
              <a:rPr lang="en-IN" dirty="0" err="1"/>
              <a:t>str</a:t>
            </a:r>
            <a:r>
              <a:rPr lang="en-IN" dirty="0"/>
              <a:t>[count]); </a:t>
            </a:r>
          </a:p>
          <a:p>
            <a:pPr marL="0" indent="0">
              <a:buNone/>
            </a:pPr>
            <a:r>
              <a:rPr lang="en-IN" dirty="0"/>
              <a:t>       else if ( </a:t>
            </a:r>
            <a:r>
              <a:rPr lang="en-IN" dirty="0" err="1"/>
              <a:t>islower</a:t>
            </a:r>
            <a:r>
              <a:rPr lang="en-IN" dirty="0"/>
              <a:t>(</a:t>
            </a:r>
            <a:r>
              <a:rPr lang="en-IN" dirty="0" err="1"/>
              <a:t>str</a:t>
            </a:r>
            <a:r>
              <a:rPr lang="en-IN" dirty="0"/>
              <a:t>[count]))     </a:t>
            </a:r>
            <a:r>
              <a:rPr lang="en-IN" dirty="0" err="1"/>
              <a:t>str</a:t>
            </a:r>
            <a:r>
              <a:rPr lang="en-IN" dirty="0"/>
              <a:t>[count]=</a:t>
            </a:r>
            <a:r>
              <a:rPr lang="en-IN" dirty="0" err="1"/>
              <a:t>toupper</a:t>
            </a:r>
            <a:r>
              <a:rPr lang="en-IN" dirty="0"/>
              <a:t>(</a:t>
            </a:r>
            <a:r>
              <a:rPr lang="en-IN" dirty="0" err="1"/>
              <a:t>str</a:t>
            </a:r>
            <a:r>
              <a:rPr lang="en-IN" dirty="0"/>
              <a:t>[count]); </a:t>
            </a:r>
          </a:p>
          <a:p>
            <a:pPr marL="0" indent="0">
              <a:buNone/>
            </a:pPr>
            <a:r>
              <a:rPr lang="en-IN" dirty="0"/>
              <a:t>     else if ( </a:t>
            </a:r>
            <a:r>
              <a:rPr lang="en-IN" dirty="0" err="1"/>
              <a:t>isdigit</a:t>
            </a:r>
            <a:r>
              <a:rPr lang="en-IN" dirty="0"/>
              <a:t>(</a:t>
            </a:r>
            <a:r>
              <a:rPr lang="en-IN" dirty="0" err="1"/>
              <a:t>str</a:t>
            </a:r>
            <a:r>
              <a:rPr lang="en-IN" dirty="0"/>
              <a:t>[count]))   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str</a:t>
            </a:r>
            <a:r>
              <a:rPr lang="en-IN" dirty="0"/>
              <a:t>[count]=</a:t>
            </a:r>
            <a:r>
              <a:rPr lang="en-IN" dirty="0" err="1"/>
              <a:t>str</a:t>
            </a:r>
            <a:r>
              <a:rPr lang="en-IN" dirty="0"/>
              <a:t>[count]+2; </a:t>
            </a:r>
          </a:p>
          <a:p>
            <a:pPr marL="0" indent="0">
              <a:buNone/>
            </a:pPr>
            <a:r>
              <a:rPr lang="en-IN" dirty="0"/>
              <a:t>    else  </a:t>
            </a:r>
            <a:r>
              <a:rPr lang="en-IN" dirty="0" err="1"/>
              <a:t>str</a:t>
            </a:r>
            <a:r>
              <a:rPr lang="en-IN" dirty="0"/>
              <a:t>[count]= ‘#’; } }  </a:t>
            </a: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  void main() </a:t>
            </a:r>
          </a:p>
          <a:p>
            <a:pPr marL="0" indent="0">
              <a:buNone/>
            </a:pPr>
            <a:r>
              <a:rPr lang="en-IN" dirty="0"/>
              <a:t>    { char text[]= “AISSCE  2008@”; 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int</a:t>
            </a:r>
            <a:r>
              <a:rPr lang="en-IN" dirty="0"/>
              <a:t> size =</a:t>
            </a:r>
            <a:r>
              <a:rPr lang="en-IN" dirty="0" err="1"/>
              <a:t>strlen</a:t>
            </a:r>
            <a:r>
              <a:rPr lang="en-IN" dirty="0"/>
              <a:t>(text); </a:t>
            </a:r>
          </a:p>
          <a:p>
            <a:pPr marL="0" indent="0">
              <a:buNone/>
            </a:pPr>
            <a:r>
              <a:rPr lang="en-IN" dirty="0"/>
              <a:t>       convert (</a:t>
            </a:r>
            <a:r>
              <a:rPr lang="en-IN" dirty="0" err="1"/>
              <a:t>text,size</a:t>
            </a:r>
            <a:r>
              <a:rPr lang="en-IN" dirty="0"/>
              <a:t>);     </a:t>
            </a:r>
          </a:p>
          <a:p>
            <a:pPr marL="0" indent="0">
              <a:buNone/>
            </a:pPr>
            <a:r>
              <a:rPr lang="en-IN" dirty="0"/>
              <a:t>       </a:t>
            </a:r>
            <a:r>
              <a:rPr lang="en-IN" dirty="0" err="1"/>
              <a:t>cout</a:t>
            </a:r>
            <a:r>
              <a:rPr lang="en-IN" dirty="0"/>
              <a:t>&lt;&lt;text&lt;&lt;</a:t>
            </a:r>
            <a:r>
              <a:rPr lang="en-IN" dirty="0" err="1"/>
              <a:t>endl</a:t>
            </a:r>
            <a:r>
              <a:rPr lang="en-IN" dirty="0"/>
              <a:t>;     </a:t>
            </a:r>
          </a:p>
          <a:p>
            <a:pPr marL="0" indent="0">
              <a:buNone/>
            </a:pPr>
            <a:r>
              <a:rPr lang="en-IN" dirty="0"/>
              <a:t>      for (</a:t>
            </a:r>
            <a:r>
              <a:rPr lang="en-IN" dirty="0" err="1"/>
              <a:t>int</a:t>
            </a:r>
            <a:r>
              <a:rPr lang="en-IN" dirty="0"/>
              <a:t> c =0, r=size-1; c&lt;=size/2;c++, r--) </a:t>
            </a:r>
          </a:p>
          <a:p>
            <a:pPr marL="0" indent="0">
              <a:buNone/>
            </a:pPr>
            <a:r>
              <a:rPr lang="en-IN" dirty="0"/>
              <a:t>     {      char temp= text[c];      </a:t>
            </a:r>
          </a:p>
          <a:p>
            <a:pPr marL="0" indent="0">
              <a:buNone/>
            </a:pPr>
            <a:r>
              <a:rPr lang="en-IN" dirty="0"/>
              <a:t>            text [c]= text[r];     </a:t>
            </a:r>
          </a:p>
          <a:p>
            <a:pPr marL="0" indent="0">
              <a:buNone/>
            </a:pPr>
            <a:r>
              <a:rPr lang="en-IN" dirty="0"/>
              <a:t>             text[r]= temp; }    </a:t>
            </a:r>
          </a:p>
          <a:p>
            <a:pPr marL="0" indent="0">
              <a:buNone/>
            </a:pPr>
            <a:r>
              <a:rPr lang="en-IN" dirty="0"/>
              <a:t>      </a:t>
            </a:r>
            <a:r>
              <a:rPr lang="en-IN" dirty="0" err="1"/>
              <a:t>cout</a:t>
            </a:r>
            <a:r>
              <a:rPr lang="en-IN" dirty="0"/>
              <a:t>&lt;&lt; text &lt;&lt; </a:t>
            </a:r>
            <a:r>
              <a:rPr lang="en-IN" dirty="0" err="1"/>
              <a:t>endl</a:t>
            </a:r>
            <a:r>
              <a:rPr lang="en-IN" dirty="0"/>
              <a:t>;  }</a:t>
            </a:r>
            <a:endParaRPr lang="en-IN" b="1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1916832"/>
            <a:ext cx="4119105" cy="108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280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Types of arrays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Single dimension array</a:t>
            </a:r>
          </a:p>
          <a:p>
            <a:r>
              <a:rPr lang="en-IN" dirty="0" smtClean="0"/>
              <a:t>Multi dimensional array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dirty="0" smtClean="0"/>
              <a:t>General format for declaring an array is 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err="1" smtClean="0"/>
              <a:t>data_type</a:t>
            </a:r>
            <a:r>
              <a:rPr lang="en-IN" dirty="0" smtClean="0"/>
              <a:t> </a:t>
            </a:r>
            <a:r>
              <a:rPr lang="en-IN" dirty="0" err="1" smtClean="0"/>
              <a:t>array_name</a:t>
            </a:r>
            <a:r>
              <a:rPr lang="en-IN" dirty="0" smtClean="0"/>
              <a:t>[size];</a:t>
            </a:r>
          </a:p>
          <a:p>
            <a:pPr marL="0" indent="0">
              <a:buNone/>
            </a:pPr>
            <a:r>
              <a:rPr lang="en-IN" dirty="0" err="1" smtClean="0"/>
              <a:t>eg</a:t>
            </a:r>
            <a:r>
              <a:rPr lang="en-IN" dirty="0" smtClean="0"/>
              <a:t> float sum[20];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</a:t>
            </a:r>
            <a:r>
              <a:rPr lang="en-IN" dirty="0" err="1" smtClean="0"/>
              <a:t>int</a:t>
            </a:r>
            <a:r>
              <a:rPr lang="en-IN" dirty="0" smtClean="0"/>
              <a:t> add[3];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00021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Program to accept 10 numbers using array and display it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dirty="0" smtClean="0"/>
              <a:t>void main( )</a:t>
            </a:r>
          </a:p>
          <a:p>
            <a:pPr marL="0" indent="0">
              <a:buNone/>
            </a:pPr>
            <a:r>
              <a:rPr lang="en-IN" dirty="0" smtClean="0"/>
              <a:t>{ </a:t>
            </a:r>
            <a:r>
              <a:rPr lang="en-IN" dirty="0" err="1" smtClean="0"/>
              <a:t>int</a:t>
            </a:r>
            <a:r>
              <a:rPr lang="en-IN" dirty="0" smtClean="0"/>
              <a:t> a[10];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for(</a:t>
            </a:r>
            <a:r>
              <a:rPr lang="en-IN" dirty="0" err="1" smtClean="0"/>
              <a:t>int</a:t>
            </a:r>
            <a:r>
              <a:rPr lang="en-IN" dirty="0" smtClean="0"/>
              <a:t> i=0;i&lt;10;i++)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{ </a:t>
            </a:r>
            <a:r>
              <a:rPr lang="en-IN" dirty="0" err="1" smtClean="0"/>
              <a:t>cout</a:t>
            </a:r>
            <a:r>
              <a:rPr lang="en-IN" dirty="0" smtClean="0"/>
              <a:t>&lt;&lt;“Enter the element”&lt;&lt;i+1;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</a:t>
            </a:r>
            <a:r>
              <a:rPr lang="en-IN" dirty="0" err="1" smtClean="0"/>
              <a:t>cin</a:t>
            </a:r>
            <a:r>
              <a:rPr lang="en-IN" dirty="0" smtClean="0"/>
              <a:t>&gt;&gt;a[i]; }</a:t>
            </a:r>
          </a:p>
          <a:p>
            <a:pPr marL="0" indent="0">
              <a:buNone/>
            </a:pPr>
            <a:r>
              <a:rPr lang="en-IN" dirty="0" smtClean="0"/>
              <a:t>for( i=0;i&lt;10;i++)</a:t>
            </a:r>
          </a:p>
          <a:p>
            <a:pPr marL="0" indent="0">
              <a:buNone/>
            </a:pPr>
            <a:r>
              <a:rPr lang="en-IN" dirty="0" smtClean="0"/>
              <a:t>  { </a:t>
            </a:r>
            <a:r>
              <a:rPr lang="en-IN" dirty="0" err="1" smtClean="0"/>
              <a:t>cout</a:t>
            </a:r>
            <a:r>
              <a:rPr lang="en-IN" dirty="0" smtClean="0"/>
              <a:t>&lt;&lt;“Element ”&lt;&lt;i+1;</a:t>
            </a:r>
          </a:p>
          <a:p>
            <a:pPr marL="0" indent="0">
              <a:buNone/>
            </a:pPr>
            <a:r>
              <a:rPr lang="en-IN" dirty="0" smtClean="0"/>
              <a:t>   </a:t>
            </a:r>
            <a:r>
              <a:rPr lang="en-IN" dirty="0" err="1" smtClean="0"/>
              <a:t>cout</a:t>
            </a:r>
            <a:r>
              <a:rPr lang="en-IN" dirty="0" smtClean="0"/>
              <a:t>&lt;&lt;a[i]&lt;&lt;</a:t>
            </a:r>
            <a:r>
              <a:rPr lang="en-IN" dirty="0" err="1" smtClean="0"/>
              <a:t>endl</a:t>
            </a:r>
            <a:r>
              <a:rPr lang="en-IN" dirty="0" smtClean="0"/>
              <a:t>; }</a:t>
            </a:r>
          </a:p>
          <a:p>
            <a:pPr marL="0" indent="0">
              <a:buNone/>
            </a:pPr>
            <a:r>
              <a:rPr lang="en-IN" dirty="0" err="1" smtClean="0"/>
              <a:t>getch</a:t>
            </a:r>
            <a:r>
              <a:rPr lang="en-IN" dirty="0" smtClean="0"/>
              <a:t>();</a:t>
            </a:r>
          </a:p>
          <a:p>
            <a:pPr marL="0" indent="0">
              <a:buNone/>
            </a:pPr>
            <a:r>
              <a:rPr lang="en-IN" dirty="0"/>
              <a:t>}</a:t>
            </a:r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78022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4001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IN" sz="2400" dirty="0" smtClean="0"/>
              <a:t>Program to accept the size of array from user and find the sum of all the elements in the array</a:t>
            </a:r>
            <a:endParaRPr lang="en-IN" sz="24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51520" y="1196752"/>
            <a:ext cx="82296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IN" dirty="0" smtClean="0"/>
              <a:t>void main( )</a:t>
            </a:r>
          </a:p>
          <a:p>
            <a:pPr marL="0" indent="0">
              <a:buFont typeface="Arial" pitchFamily="34" charset="0"/>
              <a:buNone/>
            </a:pPr>
            <a:r>
              <a:rPr lang="en-IN" dirty="0" smtClean="0"/>
              <a:t>{ </a:t>
            </a:r>
            <a:r>
              <a:rPr lang="en-IN" dirty="0" err="1" smtClean="0"/>
              <a:t>int</a:t>
            </a:r>
            <a:r>
              <a:rPr lang="en-IN" dirty="0" smtClean="0"/>
              <a:t> a[10], </a:t>
            </a:r>
            <a:r>
              <a:rPr lang="en-IN" dirty="0" err="1" smtClean="0"/>
              <a:t>size,sum</a:t>
            </a:r>
            <a:r>
              <a:rPr lang="en-IN" dirty="0" smtClean="0"/>
              <a:t>=0;</a:t>
            </a:r>
          </a:p>
          <a:p>
            <a:pPr marL="0" indent="0">
              <a:buFont typeface="Arial" pitchFamily="34" charset="0"/>
              <a:buNone/>
            </a:pPr>
            <a:r>
              <a:rPr lang="en-IN" dirty="0"/>
              <a:t> </a:t>
            </a:r>
            <a:r>
              <a:rPr lang="en-IN" dirty="0" err="1" smtClean="0"/>
              <a:t>cout</a:t>
            </a:r>
            <a:r>
              <a:rPr lang="en-IN" dirty="0" smtClean="0"/>
              <a:t>&lt;&lt;“Enter the array size”;</a:t>
            </a:r>
          </a:p>
          <a:p>
            <a:pPr marL="0" indent="0">
              <a:buFont typeface="Arial" pitchFamily="34" charset="0"/>
              <a:buNone/>
            </a:pPr>
            <a:r>
              <a:rPr lang="en-IN" dirty="0"/>
              <a:t> </a:t>
            </a:r>
            <a:r>
              <a:rPr lang="en-IN" dirty="0" smtClean="0"/>
              <a:t> </a:t>
            </a:r>
            <a:r>
              <a:rPr lang="en-IN" dirty="0" err="1" smtClean="0"/>
              <a:t>cin</a:t>
            </a:r>
            <a:r>
              <a:rPr lang="en-IN" dirty="0" smtClean="0"/>
              <a:t>&gt;&gt;size;</a:t>
            </a:r>
          </a:p>
          <a:p>
            <a:pPr marL="0" indent="0">
              <a:buFont typeface="Arial" pitchFamily="34" charset="0"/>
              <a:buNone/>
            </a:pPr>
            <a:r>
              <a:rPr lang="en-IN" dirty="0" smtClean="0"/>
              <a:t>  for(</a:t>
            </a:r>
            <a:r>
              <a:rPr lang="en-IN" dirty="0" err="1" smtClean="0"/>
              <a:t>int</a:t>
            </a:r>
            <a:r>
              <a:rPr lang="en-IN" dirty="0" smtClean="0"/>
              <a:t> i=0;i&lt;</a:t>
            </a:r>
            <a:r>
              <a:rPr lang="en-IN" dirty="0" err="1" smtClean="0"/>
              <a:t>size;i</a:t>
            </a:r>
            <a:r>
              <a:rPr lang="en-IN" dirty="0" smtClean="0"/>
              <a:t>++)</a:t>
            </a:r>
          </a:p>
          <a:p>
            <a:pPr marL="0" indent="0">
              <a:buFont typeface="Arial" pitchFamily="34" charset="0"/>
              <a:buNone/>
            </a:pPr>
            <a:r>
              <a:rPr lang="en-IN" dirty="0" smtClean="0"/>
              <a:t>  { </a:t>
            </a:r>
            <a:r>
              <a:rPr lang="en-IN" dirty="0" err="1" smtClean="0"/>
              <a:t>cout</a:t>
            </a:r>
            <a:r>
              <a:rPr lang="en-IN" dirty="0" smtClean="0"/>
              <a:t>&lt;&lt;“Enter the element”&lt;&lt;i+1;</a:t>
            </a:r>
          </a:p>
          <a:p>
            <a:pPr marL="0" indent="0">
              <a:buFont typeface="Arial" pitchFamily="34" charset="0"/>
              <a:buNone/>
            </a:pPr>
            <a:r>
              <a:rPr lang="en-IN" dirty="0" smtClean="0"/>
              <a:t>   </a:t>
            </a:r>
            <a:r>
              <a:rPr lang="en-IN" dirty="0" err="1" smtClean="0"/>
              <a:t>cin</a:t>
            </a:r>
            <a:r>
              <a:rPr lang="en-IN" dirty="0" smtClean="0"/>
              <a:t>&gt;&gt;a[i]; </a:t>
            </a:r>
          </a:p>
          <a:p>
            <a:pPr marL="0" indent="0">
              <a:buFont typeface="Arial" pitchFamily="34" charset="0"/>
              <a:buNone/>
            </a:pPr>
            <a:r>
              <a:rPr lang="en-IN" dirty="0" smtClean="0"/>
              <a:t>sum+=a[i];}</a:t>
            </a:r>
          </a:p>
          <a:p>
            <a:pPr marL="0" indent="0">
              <a:buFont typeface="Arial" pitchFamily="34" charset="0"/>
              <a:buNone/>
            </a:pPr>
            <a:endParaRPr lang="en-IN" dirty="0" smtClean="0"/>
          </a:p>
          <a:p>
            <a:pPr marL="0" indent="0">
              <a:buFont typeface="Arial" pitchFamily="34" charset="0"/>
              <a:buNone/>
            </a:pPr>
            <a:r>
              <a:rPr lang="en-IN" dirty="0" err="1" smtClean="0"/>
              <a:t>cout</a:t>
            </a:r>
            <a:r>
              <a:rPr lang="en-IN" dirty="0" smtClean="0"/>
              <a:t>&lt;&lt;“Sum </a:t>
            </a:r>
            <a:r>
              <a:rPr lang="en-IN" smtClean="0"/>
              <a:t>=“&lt;&lt;sum;</a:t>
            </a:r>
          </a:p>
          <a:p>
            <a:pPr marL="0" indent="0">
              <a:buFont typeface="Arial" pitchFamily="34" charset="0"/>
              <a:buNone/>
            </a:pPr>
            <a:r>
              <a:rPr lang="en-IN" smtClean="0"/>
              <a:t>getch</a:t>
            </a:r>
            <a:r>
              <a:rPr lang="en-IN" dirty="0" smtClean="0"/>
              <a:t>();</a:t>
            </a:r>
          </a:p>
          <a:p>
            <a:pPr marL="0" indent="0">
              <a:buFont typeface="Arial" pitchFamily="34" charset="0"/>
              <a:buNone/>
            </a:pPr>
            <a:r>
              <a:rPr lang="en-IN" dirty="0" smtClean="0"/>
              <a:t>}</a:t>
            </a:r>
          </a:p>
          <a:p>
            <a:pPr marL="0" indent="0">
              <a:buFont typeface="Arial" pitchFamily="34" charset="0"/>
              <a:buNone/>
            </a:pPr>
            <a:endParaRPr lang="en-IN" dirty="0" smtClean="0"/>
          </a:p>
          <a:p>
            <a:pPr marL="0" indent="0">
              <a:buFont typeface="Arial" pitchFamily="34" charset="0"/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43419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2615</TotalTime>
  <Words>2728</Words>
  <Application>Microsoft Office PowerPoint</Application>
  <PresentationFormat>On-screen Show (4:3)</PresentationFormat>
  <Paragraphs>573</Paragraphs>
  <Slides>64</Slides>
  <Notes>0</Notes>
  <HiddenSlides>7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65" baseType="lpstr">
      <vt:lpstr>Office Theme</vt:lpstr>
      <vt:lpstr>Structured /Derived Data type: Arrays</vt:lpstr>
      <vt:lpstr>Array</vt:lpstr>
      <vt:lpstr>Need for array</vt:lpstr>
      <vt:lpstr>How to access the elements in the array?</vt:lpstr>
      <vt:lpstr>How to enter the elements in the array?</vt:lpstr>
      <vt:lpstr>How is it stored in the memory?</vt:lpstr>
      <vt:lpstr>Types of arrays</vt:lpstr>
      <vt:lpstr>Program to accept 10 numbers using array and display it</vt:lpstr>
      <vt:lpstr>Program to accept the size of array from user and find the sum of all the elements in the array</vt:lpstr>
      <vt:lpstr>Program read 10 items in an array and display sum of all the prices, product and average of them</vt:lpstr>
      <vt:lpstr> </vt:lpstr>
      <vt:lpstr>Program to print the array in the reverse order  </vt:lpstr>
      <vt:lpstr>To Print all the even position in the array.  </vt:lpstr>
      <vt:lpstr>To Print all the odd position in the array.  </vt:lpstr>
      <vt:lpstr>  </vt:lpstr>
      <vt:lpstr>Program to find if a particular number is present in the array</vt:lpstr>
      <vt:lpstr>PowerPoint Presentation</vt:lpstr>
      <vt:lpstr>PowerPoint Presentation</vt:lpstr>
      <vt:lpstr>Program to find the occurrence of a particular number in the array</vt:lpstr>
      <vt:lpstr>PowerPoint Presentation</vt:lpstr>
      <vt:lpstr>PowerPoint Presentation</vt:lpstr>
      <vt:lpstr>Program to add 5 to all the even numbers and 3 to all the odd numbers in the array</vt:lpstr>
      <vt:lpstr>ARRAY &amp; FUNCTIONS</vt:lpstr>
      <vt:lpstr>PowerPoint Presentation</vt:lpstr>
      <vt:lpstr>initialize an array</vt:lpstr>
      <vt:lpstr>CHARACTER ARRAY</vt:lpstr>
      <vt:lpstr>Declaring a char array</vt:lpstr>
      <vt:lpstr>Declaring a char array</vt:lpstr>
      <vt:lpstr>Difference between cin &amp; gets </vt:lpstr>
      <vt:lpstr>Program to accept a string and print it</vt:lpstr>
      <vt:lpstr>To print the length of the string  </vt:lpstr>
      <vt:lpstr>To access each element in the char arrary</vt:lpstr>
      <vt:lpstr>char array initialization</vt:lpstr>
      <vt:lpstr>Character array</vt:lpstr>
      <vt:lpstr>PowerPoint Presentation</vt:lpstr>
      <vt:lpstr>PowerPoint Presentation</vt:lpstr>
      <vt:lpstr>string functions Present in string.h header file</vt:lpstr>
      <vt:lpstr>PowerPoint Presentation</vt:lpstr>
      <vt:lpstr>PowerPoint Presentation</vt:lpstr>
      <vt:lpstr>How are they stored</vt:lpstr>
      <vt:lpstr>2D Array</vt:lpstr>
      <vt:lpstr>How to read &amp; display a matrix</vt:lpstr>
      <vt:lpstr>How to read &amp; display a matrix</vt:lpstr>
      <vt:lpstr>Initialize elements in a 2D array</vt:lpstr>
      <vt:lpstr>3*4</vt:lpstr>
      <vt:lpstr>PowerPoint Presentation</vt:lpstr>
      <vt:lpstr>Write a program to search for a number in a matrix and display its position (row , column number)</vt:lpstr>
      <vt:lpstr>PowerPoint Presentation</vt:lpstr>
      <vt:lpstr>Date: 30/08/2018    </vt:lpstr>
      <vt:lpstr>Date: 30/08/2018    </vt:lpstr>
      <vt:lpstr>Date: 30/08/2018    </vt:lpstr>
      <vt:lpstr>Date: 30/08/2018    </vt:lpstr>
      <vt:lpstr>Date: 30/08/2018    </vt:lpstr>
      <vt:lpstr>Predict the output</vt:lpstr>
      <vt:lpstr>Predict the output</vt:lpstr>
      <vt:lpstr>PowerPoint Presentation</vt:lpstr>
      <vt:lpstr>Predict the output</vt:lpstr>
      <vt:lpstr>PowerPoint Presentation</vt:lpstr>
      <vt:lpstr>Predict the output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Structured /derived Data type: Arrays</dc:title>
  <dc:creator>Babi</dc:creator>
  <cp:lastModifiedBy>Babi</cp:lastModifiedBy>
  <cp:revision>59</cp:revision>
  <dcterms:created xsi:type="dcterms:W3CDTF">2016-08-09T05:06:29Z</dcterms:created>
  <dcterms:modified xsi:type="dcterms:W3CDTF">2018-08-30T05:00:18Z</dcterms:modified>
</cp:coreProperties>
</file>