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71" r:id="rId3"/>
    <p:sldId id="257" r:id="rId4"/>
    <p:sldId id="258" r:id="rId5"/>
    <p:sldId id="274" r:id="rId6"/>
    <p:sldId id="261" r:id="rId7"/>
    <p:sldId id="262" r:id="rId8"/>
    <p:sldId id="270" r:id="rId9"/>
    <p:sldId id="272" r:id="rId10"/>
    <p:sldId id="267" r:id="rId11"/>
    <p:sldId id="264" r:id="rId12"/>
    <p:sldId id="268" r:id="rId13"/>
    <p:sldId id="269" r:id="rId14"/>
    <p:sldId id="266" r:id="rId15"/>
    <p:sldId id="265"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1" d="100"/>
          <a:sy n="71" d="100"/>
        </p:scale>
        <p:origin x="72"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EC004F4-6DF5-4919-B1B2-6469915649AD}"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269178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C004F4-6DF5-4919-B1B2-6469915649AD}"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2661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C004F4-6DF5-4919-B1B2-6469915649AD}"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416221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C004F4-6DF5-4919-B1B2-6469915649AD}"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336610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C004F4-6DF5-4919-B1B2-6469915649AD}"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6035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EC004F4-6DF5-4919-B1B2-6469915649AD}" type="datetimeFigureOut">
              <a:rPr lang="en-GB" smtClean="0"/>
              <a:t>18/11/2019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197907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EC004F4-6DF5-4919-B1B2-6469915649AD}" type="datetimeFigureOut">
              <a:rPr lang="en-GB" smtClean="0"/>
              <a:t>18/11/2019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56523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EC004F4-6DF5-4919-B1B2-6469915649AD}" type="datetimeFigureOut">
              <a:rPr lang="en-GB" smtClean="0"/>
              <a:t>18/11/2019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359409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004F4-6DF5-4919-B1B2-6469915649AD}" type="datetimeFigureOut">
              <a:rPr lang="en-GB" smtClean="0"/>
              <a:t>18/11/2019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261798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004F4-6DF5-4919-B1B2-6469915649AD}" type="datetimeFigureOut">
              <a:rPr lang="en-GB" smtClean="0"/>
              <a:t>18/11/2019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338091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004F4-6DF5-4919-B1B2-6469915649AD}" type="datetimeFigureOut">
              <a:rPr lang="en-GB" smtClean="0"/>
              <a:t>18/11/2019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321186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004F4-6DF5-4919-B1B2-6469915649AD}" type="datetimeFigureOut">
              <a:rPr lang="en-GB" smtClean="0"/>
              <a:t>18/11/2019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3D6C9-CC79-474B-A034-DFF1DA0D4C98}" type="slidenum">
              <a:rPr lang="en-GB" smtClean="0"/>
              <a:t>‹#›</a:t>
            </a:fld>
            <a:endParaRPr lang="en-GB"/>
          </a:p>
        </p:txBody>
      </p:sp>
    </p:spTree>
    <p:extLst>
      <p:ext uri="{BB962C8B-B14F-4D97-AF65-F5344CB8AC3E}">
        <p14:creationId xmlns:p14="http://schemas.microsoft.com/office/powerpoint/2010/main" val="13066037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7082" y="1080654"/>
            <a:ext cx="7766936" cy="2815802"/>
          </a:xfrm>
        </p:spPr>
        <p:txBody>
          <a:bodyPr/>
          <a:lstStyle/>
          <a:p>
            <a:pPr algn="ctr" fontAlgn="base"/>
            <a:r>
              <a:rPr lang="en-GB" dirty="0" smtClean="0"/>
              <a:t>SAN FRANCISCO CITY EMPLOYEE SALARY DATA OVER 4 YEARS</a:t>
            </a:r>
            <a:endParaRPr lang="en-GB" dirty="0"/>
          </a:p>
        </p:txBody>
      </p:sp>
      <p:sp>
        <p:nvSpPr>
          <p:cNvPr id="3" name="Subtitle 2"/>
          <p:cNvSpPr>
            <a:spLocks noGrp="1"/>
          </p:cNvSpPr>
          <p:nvPr>
            <p:ph type="subTitle" idx="1"/>
          </p:nvPr>
        </p:nvSpPr>
        <p:spPr>
          <a:xfrm>
            <a:off x="2077082" y="4370119"/>
            <a:ext cx="7766936" cy="1033154"/>
          </a:xfrm>
        </p:spPr>
        <p:txBody>
          <a:bodyPr>
            <a:normAutofit/>
          </a:bodyPr>
          <a:lstStyle/>
          <a:p>
            <a:pPr algn="ctr"/>
            <a:r>
              <a:rPr lang="en-GB" sz="2400" dirty="0" smtClean="0"/>
              <a:t>Analysed by Group 4 members</a:t>
            </a:r>
            <a:endParaRPr lang="en-GB" sz="2400" dirty="0"/>
          </a:p>
        </p:txBody>
      </p:sp>
      <p:sp>
        <p:nvSpPr>
          <p:cNvPr id="4" name="TextBox 3"/>
          <p:cNvSpPr txBox="1"/>
          <p:nvPr/>
        </p:nvSpPr>
        <p:spPr>
          <a:xfrm>
            <a:off x="6412050" y="5876936"/>
            <a:ext cx="5723906" cy="369332"/>
          </a:xfrm>
          <a:prstGeom prst="rect">
            <a:avLst/>
          </a:prstGeom>
          <a:noFill/>
        </p:spPr>
        <p:txBody>
          <a:bodyPr wrap="square" rtlCol="0">
            <a:spAutoFit/>
          </a:bodyPr>
          <a:lstStyle/>
          <a:p>
            <a:r>
              <a:rPr lang="en-GB" dirty="0" smtClean="0"/>
              <a:t>Data Source: </a:t>
            </a:r>
            <a:r>
              <a:rPr lang="en-GB" u="sng" dirty="0" smtClean="0">
                <a:solidFill>
                  <a:srgbClr val="00B0F0"/>
                </a:solidFill>
              </a:rPr>
              <a:t>https://www.kaggle.com/kaggle/sf-salaries</a:t>
            </a:r>
            <a:endParaRPr lang="en-GB" u="sng" dirty="0">
              <a:solidFill>
                <a:srgbClr val="00B0F0"/>
              </a:solidFill>
            </a:endParaRPr>
          </a:p>
        </p:txBody>
      </p:sp>
    </p:spTree>
    <p:extLst>
      <p:ext uri="{BB962C8B-B14F-4D97-AF65-F5344CB8AC3E}">
        <p14:creationId xmlns:p14="http://schemas.microsoft.com/office/powerpoint/2010/main" val="4210951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607" y="0"/>
            <a:ext cx="6942028" cy="6858000"/>
          </a:xfrm>
          <a:prstGeom prst="rect">
            <a:avLst/>
          </a:prstGeom>
        </p:spPr>
      </p:pic>
    </p:spTree>
    <p:extLst>
      <p:ext uri="{BB962C8B-B14F-4D97-AF65-F5344CB8AC3E}">
        <p14:creationId xmlns:p14="http://schemas.microsoft.com/office/powerpoint/2010/main" val="976223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8172"/>
            <a:ext cx="4556833" cy="26899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743" y="190301"/>
            <a:ext cx="7686258" cy="6382866"/>
          </a:xfrm>
          <a:prstGeom prst="rect">
            <a:avLst/>
          </a:prstGeom>
        </p:spPr>
      </p:pic>
    </p:spTree>
    <p:extLst>
      <p:ext uri="{BB962C8B-B14F-4D97-AF65-F5344CB8AC3E}">
        <p14:creationId xmlns:p14="http://schemas.microsoft.com/office/powerpoint/2010/main" val="3192116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127"/>
            <a:ext cx="6064784" cy="529639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5672" y="1116279"/>
            <a:ext cx="6505289" cy="5621734"/>
          </a:xfrm>
          <a:prstGeom prst="rect">
            <a:avLst/>
          </a:prstGeom>
        </p:spPr>
      </p:pic>
    </p:spTree>
    <p:extLst>
      <p:ext uri="{BB962C8B-B14F-4D97-AF65-F5344CB8AC3E}">
        <p14:creationId xmlns:p14="http://schemas.microsoft.com/office/powerpoint/2010/main" val="616842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880" y="1147273"/>
            <a:ext cx="6590806" cy="5640208"/>
          </a:xfrm>
          <a:prstGeom prst="rect">
            <a:avLst/>
          </a:prstGeom>
        </p:spPr>
      </p:pic>
      <p:sp>
        <p:nvSpPr>
          <p:cNvPr id="8" name="TextBox 7"/>
          <p:cNvSpPr txBox="1"/>
          <p:nvPr/>
        </p:nvSpPr>
        <p:spPr>
          <a:xfrm>
            <a:off x="3170711" y="237506"/>
            <a:ext cx="5438898" cy="707886"/>
          </a:xfrm>
          <a:prstGeom prst="rect">
            <a:avLst/>
          </a:prstGeom>
          <a:noFill/>
        </p:spPr>
        <p:txBody>
          <a:bodyPr wrap="square" rtlCol="0">
            <a:spAutoFit/>
          </a:bodyPr>
          <a:lstStyle/>
          <a:p>
            <a:pPr algn="ctr"/>
            <a:r>
              <a:rPr lang="en-GB" sz="2000" dirty="0" smtClean="0"/>
              <a:t>Relationship between the Selected job's </a:t>
            </a:r>
            <a:r>
              <a:rPr lang="en-GB" sz="2000" dirty="0" err="1"/>
              <a:t>B</a:t>
            </a:r>
            <a:r>
              <a:rPr lang="en-GB" sz="2000" dirty="0" err="1" smtClean="0"/>
              <a:t>asepay</a:t>
            </a:r>
            <a:r>
              <a:rPr lang="en-GB" sz="2000" dirty="0" smtClean="0"/>
              <a:t> and the benefits</a:t>
            </a:r>
            <a:endParaRPr lang="en-GB" sz="2000" dirty="0"/>
          </a:p>
        </p:txBody>
      </p:sp>
    </p:spTree>
    <p:extLst>
      <p:ext uri="{BB962C8B-B14F-4D97-AF65-F5344CB8AC3E}">
        <p14:creationId xmlns:p14="http://schemas.microsoft.com/office/powerpoint/2010/main" val="1089939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7" y="130628"/>
            <a:ext cx="11669075" cy="4904509"/>
          </a:xfrm>
          <a:prstGeom prst="rect">
            <a:avLst/>
          </a:prstGeom>
        </p:spPr>
      </p:pic>
    </p:spTree>
    <p:extLst>
      <p:ext uri="{BB962C8B-B14F-4D97-AF65-F5344CB8AC3E}">
        <p14:creationId xmlns:p14="http://schemas.microsoft.com/office/powerpoint/2010/main" val="2370257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04073" cy="4985017"/>
          </a:xfrm>
          <a:prstGeom prst="rect">
            <a:avLst/>
          </a:prstGeom>
        </p:spPr>
      </p:pic>
    </p:spTree>
    <p:extLst>
      <p:ext uri="{BB962C8B-B14F-4D97-AF65-F5344CB8AC3E}">
        <p14:creationId xmlns:p14="http://schemas.microsoft.com/office/powerpoint/2010/main" val="4206524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932" y="783771"/>
            <a:ext cx="7101445" cy="769441"/>
          </a:xfrm>
          <a:prstGeom prst="rect">
            <a:avLst/>
          </a:prstGeom>
          <a:noFill/>
        </p:spPr>
        <p:txBody>
          <a:bodyPr wrap="square" rtlCol="0">
            <a:spAutoFit/>
          </a:bodyPr>
          <a:lstStyle/>
          <a:p>
            <a:pPr algn="ctr"/>
            <a:r>
              <a:rPr lang="en-US" dirty="0" smtClean="0"/>
              <a:t> </a:t>
            </a:r>
            <a:r>
              <a:rPr lang="en-US" sz="4400" dirty="0" smtClean="0"/>
              <a:t>Conclusion</a:t>
            </a:r>
            <a:endParaRPr lang="en-GB" sz="4400" dirty="0"/>
          </a:p>
        </p:txBody>
      </p:sp>
      <p:sp>
        <p:nvSpPr>
          <p:cNvPr id="4" name="Rectangle 3"/>
          <p:cNvSpPr/>
          <p:nvPr/>
        </p:nvSpPr>
        <p:spPr>
          <a:xfrm>
            <a:off x="1246910" y="1662545"/>
            <a:ext cx="8003970" cy="3801041"/>
          </a:xfrm>
          <a:prstGeom prst="rect">
            <a:avLst/>
          </a:prstGeom>
        </p:spPr>
        <p:txBody>
          <a:bodyPr wrap="square">
            <a:spAutoFit/>
          </a:bodyPr>
          <a:lstStyle/>
          <a:p>
            <a:pPr marL="285750" lvl="0" indent="-285750" defTabSz="45720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 Employees  were paid the lowest in 2011</a:t>
            </a:r>
            <a:r>
              <a:rPr lang="en-US" sz="2400" dirty="0" smtClean="0">
                <a:solidFill>
                  <a:prstClr val="black">
                    <a:lumMod val="85000"/>
                    <a:lumOff val="15000"/>
                  </a:prstClr>
                </a:solidFill>
              </a:rPr>
              <a:t>.</a:t>
            </a:r>
          </a:p>
          <a:p>
            <a:pPr marL="285750" indent="-285750" defTabSz="457200">
              <a:spcBef>
                <a:spcPct val="20000"/>
              </a:spcBef>
              <a:spcAft>
                <a:spcPts val="600"/>
              </a:spcAft>
              <a:buClr>
                <a:srgbClr val="83992A"/>
              </a:buClr>
              <a:buSzPct val="115000"/>
              <a:buFont typeface="Wingdings" panose="05000000000000000000" pitchFamily="2" charset="2"/>
              <a:buChar char="v"/>
            </a:pPr>
            <a:r>
              <a:rPr lang="en-US" sz="2400" dirty="0" smtClean="0">
                <a:solidFill>
                  <a:prstClr val="black">
                    <a:lumMod val="85000"/>
                    <a:lumOff val="15000"/>
                  </a:prstClr>
                </a:solidFill>
              </a:rPr>
              <a:t>Employees  were paid the highest in 2013.</a:t>
            </a:r>
            <a:endParaRPr lang="en-US" sz="2400" dirty="0">
              <a:solidFill>
                <a:prstClr val="black">
                  <a:lumMod val="85000"/>
                  <a:lumOff val="15000"/>
                </a:prstClr>
              </a:solidFill>
            </a:endParaRPr>
          </a:p>
          <a:p>
            <a:pPr marL="285750" lvl="0" indent="-285750" defTabSz="457200">
              <a:spcBef>
                <a:spcPct val="20000"/>
              </a:spcBef>
              <a:spcAft>
                <a:spcPts val="600"/>
              </a:spcAft>
              <a:buClr>
                <a:srgbClr val="83992A"/>
              </a:buClr>
              <a:buSzPct val="115000"/>
              <a:buFont typeface="Wingdings" panose="05000000000000000000" pitchFamily="2" charset="2"/>
              <a:buChar char="v"/>
            </a:pPr>
            <a:r>
              <a:rPr lang="en-US" sz="2400" dirty="0" smtClean="0">
                <a:solidFill>
                  <a:prstClr val="black">
                    <a:lumMod val="85000"/>
                    <a:lumOff val="15000"/>
                  </a:prstClr>
                </a:solidFill>
              </a:rPr>
              <a:t> No </a:t>
            </a:r>
            <a:r>
              <a:rPr lang="en-US" sz="2400" dirty="0">
                <a:solidFill>
                  <a:prstClr val="black">
                    <a:lumMod val="85000"/>
                    <a:lumOff val="15000"/>
                  </a:prstClr>
                </a:solidFill>
              </a:rPr>
              <a:t>benefits </a:t>
            </a:r>
            <a:r>
              <a:rPr lang="en-US" sz="2400" dirty="0" smtClean="0">
                <a:solidFill>
                  <a:prstClr val="black">
                    <a:lumMod val="85000"/>
                    <a:lumOff val="15000"/>
                  </a:prstClr>
                </a:solidFill>
              </a:rPr>
              <a:t>was </a:t>
            </a:r>
            <a:r>
              <a:rPr lang="en-US" sz="2400" dirty="0">
                <a:solidFill>
                  <a:prstClr val="black">
                    <a:lumMod val="85000"/>
                    <a:lumOff val="15000"/>
                  </a:prstClr>
                </a:solidFill>
              </a:rPr>
              <a:t>paid in 2011.</a:t>
            </a:r>
          </a:p>
          <a:p>
            <a:pPr marL="285750" lvl="0" indent="-285750" defTabSz="45720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Police officers had the highest base pay, </a:t>
            </a:r>
            <a:endParaRPr lang="en-US" sz="2400" dirty="0" smtClean="0">
              <a:solidFill>
                <a:prstClr val="black">
                  <a:lumMod val="85000"/>
                  <a:lumOff val="15000"/>
                </a:prstClr>
              </a:solidFill>
            </a:endParaRPr>
          </a:p>
          <a:p>
            <a:pPr marL="285750" lvl="0" indent="-285750" defTabSz="45720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R</a:t>
            </a:r>
            <a:r>
              <a:rPr lang="en-US" sz="2400" dirty="0" smtClean="0">
                <a:solidFill>
                  <a:prstClr val="black">
                    <a:lumMod val="85000"/>
                    <a:lumOff val="15000"/>
                  </a:prstClr>
                </a:solidFill>
              </a:rPr>
              <a:t>ecreational leaders had </a:t>
            </a:r>
            <a:r>
              <a:rPr lang="en-US" sz="2400" dirty="0">
                <a:solidFill>
                  <a:prstClr val="black">
                    <a:lumMod val="85000"/>
                    <a:lumOff val="15000"/>
                  </a:prstClr>
                </a:solidFill>
              </a:rPr>
              <a:t>the </a:t>
            </a:r>
            <a:r>
              <a:rPr lang="en-US" sz="2400" dirty="0" smtClean="0">
                <a:solidFill>
                  <a:prstClr val="black">
                    <a:lumMod val="85000"/>
                    <a:lumOff val="15000"/>
                  </a:prstClr>
                </a:solidFill>
              </a:rPr>
              <a:t>lowest </a:t>
            </a:r>
            <a:r>
              <a:rPr lang="en-US" sz="2400" dirty="0" err="1" smtClean="0">
                <a:solidFill>
                  <a:prstClr val="black">
                    <a:lumMod val="85000"/>
                    <a:lumOff val="15000"/>
                  </a:prstClr>
                </a:solidFill>
              </a:rPr>
              <a:t>basepay</a:t>
            </a:r>
            <a:r>
              <a:rPr lang="en-US" sz="2400" dirty="0" smtClean="0">
                <a:solidFill>
                  <a:prstClr val="black">
                    <a:lumMod val="85000"/>
                    <a:lumOff val="15000"/>
                  </a:prstClr>
                </a:solidFill>
              </a:rPr>
              <a:t>.</a:t>
            </a:r>
          </a:p>
          <a:p>
            <a:pPr marL="285750" lvl="0" indent="-285750" defTabSz="457200">
              <a:spcBef>
                <a:spcPct val="20000"/>
              </a:spcBef>
              <a:spcAft>
                <a:spcPts val="600"/>
              </a:spcAft>
              <a:buClr>
                <a:srgbClr val="83992A"/>
              </a:buClr>
              <a:buSzPct val="115000"/>
              <a:buFont typeface="Wingdings" panose="05000000000000000000" pitchFamily="2" charset="2"/>
              <a:buChar char="v"/>
            </a:pPr>
            <a:r>
              <a:rPr lang="en-US" sz="2400" dirty="0" smtClean="0">
                <a:solidFill>
                  <a:prstClr val="black">
                    <a:lumMod val="85000"/>
                    <a:lumOff val="15000"/>
                  </a:prstClr>
                </a:solidFill>
              </a:rPr>
              <a:t>There were two Transit Operators , where we considered one to be contract staffs who worked only in 2011, without benefits</a:t>
            </a:r>
            <a:endParaRPr lang="en-US" sz="2400" dirty="0">
              <a:solidFill>
                <a:prstClr val="black">
                  <a:lumMod val="85000"/>
                  <a:lumOff val="15000"/>
                </a:prstClr>
              </a:solidFill>
            </a:endParaRPr>
          </a:p>
        </p:txBody>
      </p:sp>
    </p:spTree>
    <p:extLst>
      <p:ext uri="{BB962C8B-B14F-4D97-AF65-F5344CB8AC3E}">
        <p14:creationId xmlns:p14="http://schemas.microsoft.com/office/powerpoint/2010/main" val="3167328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61408" y="1435727"/>
            <a:ext cx="9630888" cy="4247317"/>
          </a:xfrm>
          <a:prstGeom prst="rect">
            <a:avLst/>
          </a:prstGeom>
          <a:noFill/>
        </p:spPr>
        <p:txBody>
          <a:bodyPr wrap="square" rtlCol="0">
            <a:spAutoFit/>
          </a:bodyPr>
          <a:lstStyle/>
          <a:p>
            <a:r>
              <a:rPr lang="en-GB" sz="3600" dirty="0" smtClean="0"/>
              <a:t>One way to understand how a city government works is by looking at who it employs and how its employees are compensated. This data contains the names, job title, and compensation for San Francisco city employees on an annual basis from 2011 to 2014.</a:t>
            </a:r>
          </a:p>
          <a:p>
            <a:endParaRPr lang="en-GB" dirty="0"/>
          </a:p>
        </p:txBody>
      </p:sp>
    </p:spTree>
    <p:extLst>
      <p:ext uri="{BB962C8B-B14F-4D97-AF65-F5344CB8AC3E}">
        <p14:creationId xmlns:p14="http://schemas.microsoft.com/office/powerpoint/2010/main" val="1611876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mn-lt"/>
              </a:rPr>
              <a:t>Possible Questions On Our Minds Before Data Exploration</a:t>
            </a:r>
            <a:endParaRPr lang="en-GB" dirty="0">
              <a:latin typeface="+mn-lt"/>
            </a:endParaRPr>
          </a:p>
        </p:txBody>
      </p:sp>
      <p:sp>
        <p:nvSpPr>
          <p:cNvPr id="3" name="Content Placeholder 2"/>
          <p:cNvSpPr>
            <a:spLocks noGrp="1"/>
          </p:cNvSpPr>
          <p:nvPr>
            <p:ph idx="1"/>
          </p:nvPr>
        </p:nvSpPr>
        <p:spPr>
          <a:xfrm>
            <a:off x="926274" y="2434441"/>
            <a:ext cx="10427525" cy="3742521"/>
          </a:xfrm>
        </p:spPr>
        <p:txBody>
          <a:bodyPr/>
          <a:lstStyle/>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 What are the highest and lowest paid job titles?</a:t>
            </a:r>
          </a:p>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Which Job titles have the most employee in San Francisco?</a:t>
            </a:r>
          </a:p>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 What is the average base </a:t>
            </a:r>
            <a:r>
              <a:rPr lang="en-US" sz="2400" dirty="0" smtClean="0">
                <a:solidFill>
                  <a:prstClr val="black">
                    <a:lumMod val="85000"/>
                    <a:lumOff val="15000"/>
                  </a:prstClr>
                </a:solidFill>
              </a:rPr>
              <a:t>pay and benefits per </a:t>
            </a:r>
            <a:r>
              <a:rPr lang="en-US" sz="2400" dirty="0">
                <a:solidFill>
                  <a:prstClr val="black">
                    <a:lumMod val="85000"/>
                    <a:lumOff val="15000"/>
                  </a:prstClr>
                </a:solidFill>
              </a:rPr>
              <a:t>job title?</a:t>
            </a:r>
          </a:p>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Did the base pay, benefits increase or decrease between 2011 – 2014?</a:t>
            </a:r>
          </a:p>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Which job titles come with benefits ?</a:t>
            </a:r>
          </a:p>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Which Job titles do not come with benefits?</a:t>
            </a:r>
          </a:p>
          <a:p>
            <a:endParaRPr lang="en-GB" dirty="0"/>
          </a:p>
        </p:txBody>
      </p:sp>
    </p:spTree>
    <p:extLst>
      <p:ext uri="{BB962C8B-B14F-4D97-AF65-F5344CB8AC3E}">
        <p14:creationId xmlns:p14="http://schemas.microsoft.com/office/powerpoint/2010/main" val="2363746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Data Overview</a:t>
            </a:r>
            <a:endParaRPr lang="en-GB" dirty="0">
              <a:latin typeface="+mn-lt"/>
            </a:endParaRPr>
          </a:p>
        </p:txBody>
      </p:sp>
      <p:pic>
        <p:nvPicPr>
          <p:cNvPr id="4" name="Content Placeholder 6">
            <a:extLst>
              <a:ext uri="{FF2B5EF4-FFF2-40B4-BE49-F238E27FC236}">
                <a16:creationId xmlns:a16="http://schemas.microsoft.com/office/drawing/2014/main" xmlns="" id="{A9C964A7-23D4-49EF-929C-DCC9FE752058}"/>
              </a:ext>
            </a:extLst>
          </p:cNvPr>
          <p:cNvPicPr>
            <a:picLocks noGrp="1" noChangeAspect="1"/>
          </p:cNvPicPr>
          <p:nvPr>
            <p:ph idx="1"/>
          </p:nvPr>
        </p:nvPicPr>
        <p:blipFill>
          <a:blip r:embed="rId2"/>
          <a:stretch>
            <a:fillRect/>
          </a:stretch>
        </p:blipFill>
        <p:spPr>
          <a:xfrm>
            <a:off x="426402" y="1930400"/>
            <a:ext cx="10938575" cy="4058920"/>
          </a:xfrm>
        </p:spPr>
      </p:pic>
    </p:spTree>
    <p:extLst>
      <p:ext uri="{BB962C8B-B14F-4D97-AF65-F5344CB8AC3E}">
        <p14:creationId xmlns:p14="http://schemas.microsoft.com/office/powerpoint/2010/main" val="21140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Cleaning</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GB" dirty="0" smtClean="0"/>
              <a:t>The 'not provided' in the Employee name column was declared a missing value because there was no payment assigned to it</a:t>
            </a:r>
          </a:p>
          <a:p>
            <a:pPr>
              <a:buFont typeface="Wingdings" panose="05000000000000000000" pitchFamily="2" charset="2"/>
              <a:buChar char="v"/>
            </a:pPr>
            <a:r>
              <a:rPr lang="en-GB" dirty="0"/>
              <a:t>T</a:t>
            </a:r>
            <a:r>
              <a:rPr lang="en-GB" dirty="0" smtClean="0"/>
              <a:t>he empty spaces in benefits, base pay, overtime pay and other pay columns was filled with zero, so python does not see them as missing values</a:t>
            </a:r>
          </a:p>
          <a:p>
            <a:pPr>
              <a:buFont typeface="Wingdings" panose="05000000000000000000" pitchFamily="2" charset="2"/>
              <a:buChar char="v"/>
            </a:pPr>
            <a:r>
              <a:rPr lang="en-GB" dirty="0" smtClean="0"/>
              <a:t>'Notes', 'Status', 'Agency‘ were dropped since they were not needed</a:t>
            </a:r>
          </a:p>
          <a:p>
            <a:pPr>
              <a:buFont typeface="Wingdings" panose="05000000000000000000" pitchFamily="2" charset="2"/>
              <a:buChar char="v"/>
            </a:pPr>
            <a:r>
              <a:rPr lang="en-GB" dirty="0"/>
              <a:t>A</a:t>
            </a:r>
            <a:r>
              <a:rPr lang="en-GB" dirty="0" smtClean="0"/>
              <a:t>ll missing values(</a:t>
            </a:r>
            <a:r>
              <a:rPr lang="en-GB" dirty="0" err="1" smtClean="0"/>
              <a:t>NaN</a:t>
            </a:r>
            <a:r>
              <a:rPr lang="en-GB" dirty="0" smtClean="0"/>
              <a:t>) were dropped</a:t>
            </a:r>
            <a:endParaRPr lang="en-GB" dirty="0"/>
          </a:p>
        </p:txBody>
      </p:sp>
    </p:spTree>
    <p:extLst>
      <p:ext uri="{BB962C8B-B14F-4D97-AF65-F5344CB8AC3E}">
        <p14:creationId xmlns:p14="http://schemas.microsoft.com/office/powerpoint/2010/main" val="2771562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952"/>
            <a:ext cx="3833119" cy="3639787"/>
          </a:xfrm>
          <a:prstGeom prst="rect">
            <a:avLst/>
          </a:prstGeom>
        </p:spPr>
      </p:pic>
      <p:sp>
        <p:nvSpPr>
          <p:cNvPr id="7" name="TextBox 6"/>
          <p:cNvSpPr txBox="1"/>
          <p:nvPr/>
        </p:nvSpPr>
        <p:spPr>
          <a:xfrm>
            <a:off x="1144663" y="245955"/>
            <a:ext cx="9761220" cy="461665"/>
          </a:xfrm>
          <a:prstGeom prst="rect">
            <a:avLst/>
          </a:prstGeom>
          <a:noFill/>
        </p:spPr>
        <p:txBody>
          <a:bodyPr wrap="square" rtlCol="0">
            <a:spAutoFit/>
          </a:bodyPr>
          <a:lstStyle/>
          <a:p>
            <a:pPr algn="ctr"/>
            <a:r>
              <a:rPr lang="en-US" sz="2400" dirty="0" smtClean="0"/>
              <a:t>Bar chart showing employees </a:t>
            </a:r>
            <a:r>
              <a:rPr lang="en-US" sz="2400" b="1" dirty="0"/>
              <a:t>B</a:t>
            </a:r>
            <a:r>
              <a:rPr lang="en-US" sz="2400" b="1" dirty="0" smtClean="0"/>
              <a:t>ase pay, </a:t>
            </a:r>
            <a:r>
              <a:rPr lang="en-US" sz="2400" b="1" dirty="0" err="1" smtClean="0"/>
              <a:t>OvertimePay</a:t>
            </a:r>
            <a:r>
              <a:rPr lang="en-US" sz="2400" b="1" dirty="0" smtClean="0"/>
              <a:t> and </a:t>
            </a:r>
            <a:r>
              <a:rPr lang="en-US" sz="2400" b="1" dirty="0" err="1" smtClean="0"/>
              <a:t>OtherPay</a:t>
            </a:r>
            <a:r>
              <a:rPr lang="en-US" sz="2400" b="1" dirty="0" smtClean="0"/>
              <a:t> </a:t>
            </a:r>
            <a:r>
              <a:rPr lang="en-US" sz="2400" dirty="0" smtClean="0"/>
              <a:t> per </a:t>
            </a:r>
            <a:r>
              <a:rPr lang="en-US" sz="2400" b="1" dirty="0" smtClean="0"/>
              <a:t>year</a:t>
            </a:r>
            <a:endParaRPr lang="en-GB"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712" y="1076952"/>
            <a:ext cx="3935275" cy="38654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3883" y="2896845"/>
            <a:ext cx="3849829" cy="3788963"/>
          </a:xfrm>
          <a:prstGeom prst="rect">
            <a:avLst/>
          </a:prstGeom>
        </p:spPr>
      </p:pic>
    </p:spTree>
    <p:extLst>
      <p:ext uri="{BB962C8B-B14F-4D97-AF65-F5344CB8AC3E}">
        <p14:creationId xmlns:p14="http://schemas.microsoft.com/office/powerpoint/2010/main" val="2063527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693" y="1166547"/>
            <a:ext cx="5320502" cy="493772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92" y="1632857"/>
            <a:ext cx="4484122" cy="4471419"/>
          </a:xfrm>
          <a:prstGeom prst="rect">
            <a:avLst/>
          </a:prstGeom>
        </p:spPr>
      </p:pic>
      <p:sp>
        <p:nvSpPr>
          <p:cNvPr id="10" name="TextBox 9"/>
          <p:cNvSpPr txBox="1"/>
          <p:nvPr/>
        </p:nvSpPr>
        <p:spPr>
          <a:xfrm>
            <a:off x="2776253" y="380010"/>
            <a:ext cx="5868983" cy="954107"/>
          </a:xfrm>
          <a:prstGeom prst="rect">
            <a:avLst/>
          </a:prstGeom>
          <a:noFill/>
        </p:spPr>
        <p:txBody>
          <a:bodyPr wrap="square" rtlCol="0">
            <a:spAutoFit/>
          </a:bodyPr>
          <a:lstStyle/>
          <a:p>
            <a:pPr algn="ctr"/>
            <a:r>
              <a:rPr lang="en-GB" sz="2800" dirty="0" smtClean="0"/>
              <a:t>Line and Bar charts of Worker’s benefits per year </a:t>
            </a:r>
            <a:endParaRPr lang="en-GB" sz="2800" dirty="0"/>
          </a:p>
        </p:txBody>
      </p:sp>
    </p:spTree>
    <p:extLst>
      <p:ext uri="{BB962C8B-B14F-4D97-AF65-F5344CB8AC3E}">
        <p14:creationId xmlns:p14="http://schemas.microsoft.com/office/powerpoint/2010/main" val="4072087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91" y="2125683"/>
            <a:ext cx="6322177" cy="4100026"/>
          </a:xfrm>
          <a:prstGeom prst="rect">
            <a:avLst/>
          </a:prstGeom>
        </p:spPr>
      </p:pic>
      <p:sp>
        <p:nvSpPr>
          <p:cNvPr id="7" name="Rectangle 6"/>
          <p:cNvSpPr/>
          <p:nvPr/>
        </p:nvSpPr>
        <p:spPr>
          <a:xfrm>
            <a:off x="98491" y="606720"/>
            <a:ext cx="6096000" cy="830997"/>
          </a:xfrm>
          <a:prstGeom prst="rect">
            <a:avLst/>
          </a:prstGeom>
        </p:spPr>
        <p:txBody>
          <a:bodyPr>
            <a:spAutoFit/>
          </a:bodyPr>
          <a:lstStyle/>
          <a:p>
            <a:pPr algn="ctr"/>
            <a:r>
              <a:rPr lang="en-GB" sz="2400" dirty="0" smtClean="0"/>
              <a:t>Line chart showing Base pay, Benefits, Other pay and Overtime pay per year</a:t>
            </a:r>
            <a:endParaRPr lang="en-GB" sz="2400" dirty="0"/>
          </a:p>
        </p:txBody>
      </p:sp>
      <p:sp>
        <p:nvSpPr>
          <p:cNvPr id="8" name="TextBox 7"/>
          <p:cNvSpPr txBox="1"/>
          <p:nvPr/>
        </p:nvSpPr>
        <p:spPr>
          <a:xfrm>
            <a:off x="6662057" y="530656"/>
            <a:ext cx="5272644" cy="830997"/>
          </a:xfrm>
          <a:prstGeom prst="rect">
            <a:avLst/>
          </a:prstGeom>
          <a:noFill/>
        </p:spPr>
        <p:txBody>
          <a:bodyPr wrap="square" rtlCol="0">
            <a:spAutoFit/>
          </a:bodyPr>
          <a:lstStyle/>
          <a:p>
            <a:pPr algn="ctr"/>
            <a:r>
              <a:rPr lang="en-GB" sz="2400" dirty="0" smtClean="0"/>
              <a:t>Line chart showing number of employees per year</a:t>
            </a:r>
            <a:endParaRPr lang="en-GB"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057" y="1754290"/>
            <a:ext cx="4471419" cy="4471419"/>
          </a:xfrm>
          <a:prstGeom prst="rect">
            <a:avLst/>
          </a:prstGeom>
        </p:spPr>
      </p:pic>
    </p:spTree>
    <p:extLst>
      <p:ext uri="{BB962C8B-B14F-4D97-AF65-F5344CB8AC3E}">
        <p14:creationId xmlns:p14="http://schemas.microsoft.com/office/powerpoint/2010/main" val="168525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813" y="998884"/>
            <a:ext cx="6640331" cy="5859116"/>
          </a:xfrm>
          <a:prstGeom prst="rect">
            <a:avLst/>
          </a:prstGeom>
        </p:spPr>
      </p:pic>
      <p:sp>
        <p:nvSpPr>
          <p:cNvPr id="3" name="TextBox 2"/>
          <p:cNvSpPr txBox="1"/>
          <p:nvPr/>
        </p:nvSpPr>
        <p:spPr>
          <a:xfrm>
            <a:off x="2303813" y="391886"/>
            <a:ext cx="7315200" cy="707886"/>
          </a:xfrm>
          <a:prstGeom prst="rect">
            <a:avLst/>
          </a:prstGeom>
          <a:noFill/>
        </p:spPr>
        <p:txBody>
          <a:bodyPr wrap="square" rtlCol="0">
            <a:spAutoFit/>
          </a:bodyPr>
          <a:lstStyle/>
          <a:p>
            <a:pPr algn="ctr"/>
            <a:r>
              <a:rPr lang="en-GB" sz="2000" dirty="0" smtClean="0"/>
              <a:t>Heat Map showing the level of correlation between Base pay, Benefits, Other pay and Overtime pay</a:t>
            </a:r>
            <a:endParaRPr lang="en-GB" sz="2000" dirty="0"/>
          </a:p>
        </p:txBody>
      </p:sp>
    </p:spTree>
    <p:extLst>
      <p:ext uri="{BB962C8B-B14F-4D97-AF65-F5344CB8AC3E}">
        <p14:creationId xmlns:p14="http://schemas.microsoft.com/office/powerpoint/2010/main" val="3395023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TotalTime>
  <Words>350</Words>
  <Application>Microsoft Office PowerPoint</Application>
  <PresentationFormat>Widescreen</PresentationFormat>
  <Paragraphs>30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SAN FRANCISCO CITY EMPLOYEE SALARY DATA OVER 4 YEARS</vt:lpstr>
      <vt:lpstr>PowerPoint Presentation</vt:lpstr>
      <vt:lpstr>Possible Questions On Our Minds Before Data Exploration</vt:lpstr>
      <vt:lpstr>Data Overview</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Opeyemi Osakuade</dc:creator>
  <cp:lastModifiedBy>Opeyemi Osakuade</cp:lastModifiedBy>
  <cp:revision>30</cp:revision>
  <dcterms:created xsi:type="dcterms:W3CDTF">2019-11-18T02:17:08Z</dcterms:created>
  <dcterms:modified xsi:type="dcterms:W3CDTF">2019-11-18T17:49:18Z</dcterms:modified>
</cp:coreProperties>
</file>