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EB Garamond"/>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2BBB11-AFFF-4D4F-BD08-ADD24AAC2389}">
  <a:tblStyle styleId="{762BBB11-AFFF-4D4F-BD08-ADD24AAC238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EBGaramond-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EBGaramond-italic.fntdata"/><Relationship Id="rId12" Type="http://schemas.openxmlformats.org/officeDocument/2006/relationships/slide" Target="slides/slide6.xml"/><Relationship Id="rId34" Type="http://schemas.openxmlformats.org/officeDocument/2006/relationships/font" Target="fonts/EBGaramond-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EBGaramond-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e45bdf134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ee45bdf134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ee45bdf134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ee45bdf134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e45bdf134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ee45bdf134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e45bdf134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e45bdf134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e45bdf134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e45bdf134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e45bdf134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ee45bdf134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ee45bdf134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ee45bdf134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e45bdf134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ee45bdf134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ee45bdf134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ee45bdf134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e5c10a4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e5c10a4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e45bdf13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e45bdf13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ee5c10a4a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ee5c10a4a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ee5c10a4a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ee5c10a4a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ee5c10a4a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ee5c10a4a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e45bdf13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e45bdf13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e45bdf134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e45bdf134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e45bdf13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e45bdf13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e45bdf134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ee45bdf134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e45bdf134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e45bdf134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e45bdf134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ee45bdf134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ee45bdf134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ee45bdf134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885425"/>
            <a:ext cx="8222100" cy="1728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 Variable Correlation and Productivity Model</a:t>
            </a:r>
            <a:endParaRPr/>
          </a:p>
        </p:txBody>
      </p:sp>
      <p:sp>
        <p:nvSpPr>
          <p:cNvPr id="86" name="Google Shape;86;p13"/>
          <p:cNvSpPr txBox="1"/>
          <p:nvPr>
            <p:ph idx="1" type="subTitle"/>
          </p:nvPr>
        </p:nvSpPr>
        <p:spPr>
          <a:xfrm>
            <a:off x="311700" y="2834125"/>
            <a:ext cx="8520600" cy="1785600"/>
          </a:xfrm>
          <a:prstGeom prst="rect">
            <a:avLst/>
          </a:prstGeom>
        </p:spPr>
        <p:txBody>
          <a:bodyPr anchorCtr="0" anchor="t" bIns="91425" lIns="91425" spcFirstLastPara="1" rIns="91425" wrap="square" tIns="91425">
            <a:noAutofit/>
          </a:bodyPr>
          <a:lstStyle/>
          <a:p>
            <a:pPr indent="0" lvl="0" marL="457200" rtl="0" algn="l">
              <a:lnSpc>
                <a:spcPct val="80000"/>
              </a:lnSpc>
              <a:spcBef>
                <a:spcPts val="0"/>
              </a:spcBef>
              <a:spcAft>
                <a:spcPts val="0"/>
              </a:spcAft>
              <a:buSzPts val="440"/>
              <a:buNone/>
            </a:pPr>
            <a:r>
              <a:t/>
            </a:r>
            <a:endParaRPr b="1" sz="1420"/>
          </a:p>
          <a:p>
            <a:pPr indent="0" lvl="0" marL="457200" rtl="0" algn="l">
              <a:lnSpc>
                <a:spcPct val="80000"/>
              </a:lnSpc>
              <a:spcBef>
                <a:spcPts val="0"/>
              </a:spcBef>
              <a:spcAft>
                <a:spcPts val="0"/>
              </a:spcAft>
              <a:buSzPts val="440"/>
              <a:buNone/>
            </a:pPr>
            <a:r>
              <a:t/>
            </a:r>
            <a:endParaRPr b="1" sz="1420"/>
          </a:p>
          <a:p>
            <a:pPr indent="0" lvl="0" marL="457200" rtl="0" algn="l">
              <a:lnSpc>
                <a:spcPct val="80000"/>
              </a:lnSpc>
              <a:spcBef>
                <a:spcPts val="0"/>
              </a:spcBef>
              <a:spcAft>
                <a:spcPts val="0"/>
              </a:spcAft>
              <a:buSzPts val="440"/>
              <a:buNone/>
            </a:pPr>
            <a:r>
              <a:rPr b="1" lang="en" sz="1420">
                <a:latin typeface="EB Garamond"/>
                <a:ea typeface="EB Garamond"/>
                <a:cs typeface="EB Garamond"/>
                <a:sym typeface="EB Garamond"/>
              </a:rPr>
              <a:t>By: </a:t>
            </a:r>
            <a:endParaRPr b="1" sz="1420">
              <a:latin typeface="EB Garamond"/>
              <a:ea typeface="EB Garamond"/>
              <a:cs typeface="EB Garamond"/>
              <a:sym typeface="EB Garamond"/>
            </a:endParaRPr>
          </a:p>
          <a:p>
            <a:pPr indent="0" lvl="0" marL="457200" rtl="0" algn="l">
              <a:lnSpc>
                <a:spcPct val="80000"/>
              </a:lnSpc>
              <a:spcBef>
                <a:spcPts val="0"/>
              </a:spcBef>
              <a:spcAft>
                <a:spcPts val="0"/>
              </a:spcAft>
              <a:buSzPts val="440"/>
              <a:buNone/>
            </a:pPr>
            <a:r>
              <a:t/>
            </a:r>
            <a:endParaRPr b="1" sz="1420">
              <a:latin typeface="EB Garamond"/>
              <a:ea typeface="EB Garamond"/>
              <a:cs typeface="EB Garamond"/>
              <a:sym typeface="EB Garamond"/>
            </a:endParaRPr>
          </a:p>
          <a:p>
            <a:pPr indent="0" lvl="0" marL="457200" rtl="0" algn="l">
              <a:lnSpc>
                <a:spcPct val="80000"/>
              </a:lnSpc>
              <a:spcBef>
                <a:spcPts val="0"/>
              </a:spcBef>
              <a:spcAft>
                <a:spcPts val="0"/>
              </a:spcAft>
              <a:buSzPts val="440"/>
              <a:buNone/>
            </a:pPr>
            <a:r>
              <a:t/>
            </a:r>
            <a:endParaRPr b="1" sz="1420">
              <a:latin typeface="EB Garamond"/>
              <a:ea typeface="EB Garamond"/>
              <a:cs typeface="EB Garamond"/>
              <a:sym typeface="EB Garamond"/>
            </a:endParaRPr>
          </a:p>
          <a:p>
            <a:pPr indent="0" lvl="0" marL="457200" rtl="0" algn="l">
              <a:lnSpc>
                <a:spcPct val="80000"/>
              </a:lnSpc>
              <a:spcBef>
                <a:spcPts val="0"/>
              </a:spcBef>
              <a:spcAft>
                <a:spcPts val="0"/>
              </a:spcAft>
              <a:buSzPts val="440"/>
              <a:buNone/>
            </a:pPr>
            <a:r>
              <a:rPr b="1" lang="en" sz="1420">
                <a:latin typeface="EB Garamond"/>
                <a:ea typeface="EB Garamond"/>
                <a:cs typeface="EB Garamond"/>
                <a:sym typeface="EB Garamond"/>
              </a:rPr>
              <a:t>Opeyemi Fayipe</a:t>
            </a:r>
            <a:endParaRPr b="1" sz="1420">
              <a:latin typeface="EB Garamond"/>
              <a:ea typeface="EB Garamond"/>
              <a:cs typeface="EB Garamond"/>
              <a:sym typeface="EB Garamond"/>
            </a:endParaRPr>
          </a:p>
          <a:p>
            <a:pPr indent="0" lvl="0" marL="457200" rtl="0" algn="l">
              <a:lnSpc>
                <a:spcPct val="80000"/>
              </a:lnSpc>
              <a:spcBef>
                <a:spcPts val="0"/>
              </a:spcBef>
              <a:spcAft>
                <a:spcPts val="0"/>
              </a:spcAft>
              <a:buSzPts val="440"/>
              <a:buNone/>
            </a:pPr>
            <a:r>
              <a:rPr b="1" lang="en" sz="1420">
                <a:latin typeface="EB Garamond"/>
                <a:ea typeface="EB Garamond"/>
                <a:cs typeface="EB Garamond"/>
                <a:sym typeface="EB Garamond"/>
              </a:rPr>
              <a:t>opeyemifayipe@gmail.com</a:t>
            </a:r>
            <a:endParaRPr b="1" sz="1420">
              <a:latin typeface="EB Garamond"/>
              <a:ea typeface="EB Garamond"/>
              <a:cs typeface="EB Garamond"/>
              <a:sym typeface="EB Garamond"/>
            </a:endParaRPr>
          </a:p>
          <a:p>
            <a:pPr indent="0" lvl="0" marL="457200" rtl="0" algn="l">
              <a:lnSpc>
                <a:spcPct val="80000"/>
              </a:lnSpc>
              <a:spcBef>
                <a:spcPts val="0"/>
              </a:spcBef>
              <a:spcAft>
                <a:spcPts val="0"/>
              </a:spcAft>
              <a:buSzPts val="440"/>
              <a:buNone/>
            </a:pPr>
            <a:r>
              <a:t/>
            </a:r>
            <a:endParaRPr b="1" sz="1420"/>
          </a:p>
          <a:p>
            <a:pPr indent="0" lvl="0" marL="457200" rtl="0" algn="l">
              <a:lnSpc>
                <a:spcPct val="80000"/>
              </a:lnSpc>
              <a:spcBef>
                <a:spcPts val="0"/>
              </a:spcBef>
              <a:spcAft>
                <a:spcPts val="0"/>
              </a:spcAft>
              <a:buSzPts val="440"/>
              <a:buNone/>
            </a:pPr>
            <a:r>
              <a:t/>
            </a:r>
            <a:endParaRPr b="1" sz="1420"/>
          </a:p>
          <a:p>
            <a:pPr indent="0" lvl="0" marL="0" rtl="0" algn="l">
              <a:lnSpc>
                <a:spcPct val="80000"/>
              </a:lnSpc>
              <a:spcBef>
                <a:spcPts val="0"/>
              </a:spcBef>
              <a:spcAft>
                <a:spcPts val="0"/>
              </a:spcAft>
              <a:buSzPts val="440"/>
              <a:buNone/>
            </a:pPr>
            <a:r>
              <a:t/>
            </a:r>
            <a:endParaRPr b="1" sz="14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2"/>
          <p:cNvPicPr preferRelativeResize="0"/>
          <p:nvPr/>
        </p:nvPicPr>
        <p:blipFill>
          <a:blip r:embed="rId3">
            <a:alphaModFix/>
          </a:blip>
          <a:stretch>
            <a:fillRect/>
          </a:stretch>
        </p:blipFill>
        <p:spPr>
          <a:xfrm>
            <a:off x="61075" y="0"/>
            <a:ext cx="8866075" cy="3187100"/>
          </a:xfrm>
          <a:prstGeom prst="rect">
            <a:avLst/>
          </a:prstGeom>
          <a:noFill/>
          <a:ln>
            <a:noFill/>
          </a:ln>
        </p:spPr>
      </p:pic>
      <p:sp>
        <p:nvSpPr>
          <p:cNvPr id="140" name="Google Shape;140;p22"/>
          <p:cNvSpPr txBox="1"/>
          <p:nvPr/>
        </p:nvSpPr>
        <p:spPr>
          <a:xfrm>
            <a:off x="389900" y="3292775"/>
            <a:ext cx="6764100" cy="1831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b="1" lang="en" sz="1200">
                <a:latin typeface="EB Garamond"/>
                <a:ea typeface="EB Garamond"/>
                <a:cs typeface="EB Garamond"/>
                <a:sym typeface="EB Garamond"/>
              </a:rPr>
              <a:t>Stock Market (S &amp; P 500 Index (Adjusted Close):</a:t>
            </a:r>
            <a:endParaRPr b="1" sz="1200">
              <a:latin typeface="EB Garamond"/>
              <a:ea typeface="EB Garamond"/>
              <a:cs typeface="EB Garamond"/>
              <a:sym typeface="EB Garamond"/>
            </a:endParaRPr>
          </a:p>
          <a:p>
            <a:pPr indent="-304800" lvl="0" marL="457200" rtl="0" algn="l">
              <a:lnSpc>
                <a:spcPct val="115000"/>
              </a:lnSpc>
              <a:spcBef>
                <a:spcPts val="1200"/>
              </a:spcBef>
              <a:spcAft>
                <a:spcPts val="0"/>
              </a:spcAft>
              <a:buSzPts val="1200"/>
              <a:buChar char="●"/>
            </a:pPr>
            <a:r>
              <a:rPr b="1" lang="en" sz="1200">
                <a:latin typeface="EB Garamond"/>
                <a:ea typeface="EB Garamond"/>
                <a:cs typeface="EB Garamond"/>
                <a:sym typeface="EB Garamond"/>
              </a:rPr>
              <a:t>Trend:</a:t>
            </a:r>
            <a:r>
              <a:rPr lang="en" sz="1200">
                <a:latin typeface="EB Garamond"/>
                <a:ea typeface="EB Garamond"/>
                <a:cs typeface="EB Garamond"/>
                <a:sym typeface="EB Garamond"/>
              </a:rPr>
              <a:t> The S&amp;P 500 Index has a strong upward trend, with significant growth from 2014 to 2024.</a:t>
            </a:r>
            <a:endParaRPr sz="1200">
              <a:latin typeface="EB Garamond"/>
              <a:ea typeface="EB Garamond"/>
              <a:cs typeface="EB Garamond"/>
              <a:sym typeface="EB Garamond"/>
            </a:endParaRPr>
          </a:p>
          <a:p>
            <a:pPr indent="-304800" lvl="0" marL="457200" rtl="0" algn="l">
              <a:lnSpc>
                <a:spcPct val="115000"/>
              </a:lnSpc>
              <a:spcBef>
                <a:spcPts val="0"/>
              </a:spcBef>
              <a:spcAft>
                <a:spcPts val="0"/>
              </a:spcAft>
              <a:buSzPts val="1200"/>
              <a:buChar char="●"/>
            </a:pPr>
            <a:r>
              <a:rPr b="1" lang="en" sz="1200">
                <a:latin typeface="EB Garamond"/>
                <a:ea typeface="EB Garamond"/>
                <a:cs typeface="EB Garamond"/>
                <a:sym typeface="EB Garamond"/>
              </a:rPr>
              <a:t>Interpretation: </a:t>
            </a:r>
            <a:r>
              <a:rPr lang="en" sz="1200">
                <a:latin typeface="EB Garamond"/>
                <a:ea typeface="EB Garamond"/>
                <a:cs typeface="EB Garamond"/>
                <a:sym typeface="EB Garamond"/>
              </a:rPr>
              <a:t>The rise in the S&amp;P 500 Index indicates a bull market with increasing stock prices. This suggests investor confidence and economic growth, as stock markets often reflect the overall economic conditions and corporate profitability.</a:t>
            </a:r>
            <a:endParaRPr sz="1200">
              <a:latin typeface="EB Garamond"/>
              <a:ea typeface="EB Garamond"/>
              <a:cs typeface="EB Garamond"/>
              <a:sym typeface="EB Garamond"/>
            </a:endParaRPr>
          </a:p>
          <a:p>
            <a:pPr indent="0" lvl="0" marL="0" rtl="0" algn="l">
              <a:spcBef>
                <a:spcPts val="120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3"/>
          <p:cNvPicPr preferRelativeResize="0"/>
          <p:nvPr/>
        </p:nvPicPr>
        <p:blipFill>
          <a:blip r:embed="rId3">
            <a:alphaModFix/>
          </a:blip>
          <a:stretch>
            <a:fillRect/>
          </a:stretch>
        </p:blipFill>
        <p:spPr>
          <a:xfrm>
            <a:off x="149400" y="0"/>
            <a:ext cx="8845201" cy="3057925"/>
          </a:xfrm>
          <a:prstGeom prst="rect">
            <a:avLst/>
          </a:prstGeom>
          <a:noFill/>
          <a:ln>
            <a:noFill/>
          </a:ln>
        </p:spPr>
      </p:pic>
      <p:sp>
        <p:nvSpPr>
          <p:cNvPr id="146" name="Google Shape;146;p23"/>
          <p:cNvSpPr txBox="1"/>
          <p:nvPr/>
        </p:nvSpPr>
        <p:spPr>
          <a:xfrm>
            <a:off x="460325" y="3281025"/>
            <a:ext cx="67641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EB Garamond"/>
                <a:ea typeface="EB Garamond"/>
                <a:cs typeface="EB Garamond"/>
                <a:sym typeface="EB Garamond"/>
              </a:rPr>
              <a:t>Inflation Rate(Consumer Price Index)</a:t>
            </a:r>
            <a:endParaRPr b="1" sz="1200">
              <a:latin typeface="EB Garamond"/>
              <a:ea typeface="EB Garamond"/>
              <a:cs typeface="EB Garamond"/>
              <a:sym typeface="EB Garamond"/>
            </a:endParaRPr>
          </a:p>
          <a:p>
            <a:pPr indent="0" lvl="0" marL="0" rtl="0" algn="l">
              <a:spcBef>
                <a:spcPts val="0"/>
              </a:spcBef>
              <a:spcAft>
                <a:spcPts val="0"/>
              </a:spcAft>
              <a:buNone/>
            </a:pPr>
            <a:r>
              <a:rPr b="1" lang="en" sz="1200">
                <a:latin typeface="EB Garamond"/>
                <a:ea typeface="EB Garamond"/>
                <a:cs typeface="EB Garamond"/>
                <a:sym typeface="EB Garamond"/>
              </a:rPr>
              <a:t>Trend:</a:t>
            </a:r>
            <a:r>
              <a:rPr lang="en" sz="1200">
                <a:latin typeface="EB Garamond"/>
                <a:ea typeface="EB Garamond"/>
                <a:cs typeface="EB Garamond"/>
                <a:sym typeface="EB Garamond"/>
              </a:rPr>
              <a:t> The Consumer Price Index (CPI) shows a steady increase over time.</a:t>
            </a:r>
            <a:endParaRPr sz="1200">
              <a:latin typeface="EB Garamond"/>
              <a:ea typeface="EB Garamond"/>
              <a:cs typeface="EB Garamond"/>
              <a:sym typeface="EB Garamond"/>
            </a:endParaRPr>
          </a:p>
          <a:p>
            <a:pPr indent="0" lvl="0" marL="0" rtl="0" algn="l">
              <a:spcBef>
                <a:spcPts val="0"/>
              </a:spcBef>
              <a:spcAft>
                <a:spcPts val="0"/>
              </a:spcAft>
              <a:buNone/>
            </a:pPr>
            <a:r>
              <a:rPr b="1" lang="en" sz="1200">
                <a:latin typeface="EB Garamond"/>
                <a:ea typeface="EB Garamond"/>
                <a:cs typeface="EB Garamond"/>
                <a:sym typeface="EB Garamond"/>
              </a:rPr>
              <a:t>Interpretation: </a:t>
            </a:r>
            <a:r>
              <a:rPr lang="en" sz="1200">
                <a:latin typeface="EB Garamond"/>
                <a:ea typeface="EB Garamond"/>
                <a:cs typeface="EB Garamond"/>
                <a:sym typeface="EB Garamond"/>
              </a:rPr>
              <a:t>A rising CPI indicates that the general price level of goods and services in the economy is increasing, which is a sign of inflation. Moderate inflation is typical in a growing economy, but high inflation can erode purchasing power and savings.</a:t>
            </a:r>
            <a:endParaRPr sz="1200">
              <a:latin typeface="EB Garamond"/>
              <a:ea typeface="EB Garamond"/>
              <a:cs typeface="EB Garamond"/>
              <a:sym typeface="EB Garamond"/>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Trends</a:t>
            </a:r>
            <a:endParaRPr/>
          </a:p>
        </p:txBody>
      </p:sp>
      <p:sp>
        <p:nvSpPr>
          <p:cNvPr id="152" name="Google Shape;152;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Clr>
                <a:srgbClr val="000000"/>
              </a:buClr>
              <a:buSzPts val="1200"/>
              <a:buFont typeface="Arial"/>
              <a:buChar char="●"/>
            </a:pPr>
            <a:r>
              <a:rPr b="1" lang="en" sz="1200">
                <a:solidFill>
                  <a:srgbClr val="000000"/>
                </a:solidFill>
                <a:latin typeface="EB Garamond"/>
                <a:ea typeface="EB Garamond"/>
                <a:cs typeface="EB Garamond"/>
                <a:sym typeface="EB Garamond"/>
              </a:rPr>
              <a:t>Economic Growth</a:t>
            </a:r>
            <a:r>
              <a:rPr lang="en" sz="1200">
                <a:solidFill>
                  <a:srgbClr val="000000"/>
                </a:solidFill>
                <a:latin typeface="EB Garamond"/>
                <a:ea typeface="EB Garamond"/>
                <a:cs typeface="EB Garamond"/>
                <a:sym typeface="EB Garamond"/>
              </a:rPr>
              <a:t>: The upward trends in M1 Money Supply, S&amp;P 500 Index, and the Real Exchange Rate suggest that the economy has been expanding.</a:t>
            </a:r>
            <a:endParaRPr sz="1200">
              <a:solidFill>
                <a:srgbClr val="000000"/>
              </a:solidFill>
              <a:latin typeface="EB Garamond"/>
              <a:ea typeface="EB Garamond"/>
              <a:cs typeface="EB Garamond"/>
              <a:sym typeface="EB Garamond"/>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EB Garamond"/>
                <a:ea typeface="EB Garamond"/>
                <a:cs typeface="EB Garamond"/>
                <a:sym typeface="EB Garamond"/>
              </a:rPr>
              <a:t>Inflation:</a:t>
            </a:r>
            <a:r>
              <a:rPr lang="en" sz="1200">
                <a:solidFill>
                  <a:srgbClr val="000000"/>
                </a:solidFill>
                <a:latin typeface="EB Garamond"/>
                <a:ea typeface="EB Garamond"/>
                <a:cs typeface="EB Garamond"/>
                <a:sym typeface="EB Garamond"/>
              </a:rPr>
              <a:t> The consistent increase in the CPI indicates ongoing inflation, which is a common byproduct of economic growth and an increasing money supply.</a:t>
            </a:r>
            <a:endParaRPr sz="1200">
              <a:solidFill>
                <a:srgbClr val="000000"/>
              </a:solidFill>
              <a:latin typeface="EB Garamond"/>
              <a:ea typeface="EB Garamond"/>
              <a:cs typeface="EB Garamond"/>
              <a:sym typeface="EB Garamond"/>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EB Garamond"/>
                <a:ea typeface="EB Garamond"/>
                <a:cs typeface="EB Garamond"/>
                <a:sym typeface="EB Garamond"/>
              </a:rPr>
              <a:t>Currency Appreciation: </a:t>
            </a:r>
            <a:r>
              <a:rPr lang="en" sz="1200">
                <a:solidFill>
                  <a:srgbClr val="000000"/>
                </a:solidFill>
                <a:latin typeface="EB Garamond"/>
                <a:ea typeface="EB Garamond"/>
                <a:cs typeface="EB Garamond"/>
                <a:sym typeface="EB Garamond"/>
              </a:rPr>
              <a:t>The upward trend in the Real Exchange Rate indicates that the domestic currency has been appreciating, which could influence international trade dynamics.</a:t>
            </a:r>
            <a:endParaRPr sz="1200">
              <a:solidFill>
                <a:srgbClr val="000000"/>
              </a:solidFill>
              <a:latin typeface="EB Garamond"/>
              <a:ea typeface="EB Garamond"/>
              <a:cs typeface="EB Garamond"/>
              <a:sym typeface="EB Garamond"/>
            </a:endParaRPr>
          </a:p>
          <a:p>
            <a:pPr indent="0" lvl="0" marL="0" rtl="0" algn="l">
              <a:spcBef>
                <a:spcPts val="1200"/>
              </a:spcBef>
              <a:spcAft>
                <a:spcPts val="0"/>
              </a:spcAft>
              <a:buNone/>
            </a:pPr>
            <a:r>
              <a:rPr lang="en" sz="1200">
                <a:solidFill>
                  <a:srgbClr val="000000"/>
                </a:solidFill>
                <a:latin typeface="EB Garamond"/>
                <a:ea typeface="EB Garamond"/>
                <a:cs typeface="EB Garamond"/>
                <a:sym typeface="EB Garamond"/>
              </a:rPr>
              <a:t>These visualizations provide a high-level overview of the economic conditions over the past decade, highlighting trends in money supply, currency value, stock market performance, and inflation. For a more detailed analysis, further statistical methods and economic models could be applied</a:t>
            </a:r>
            <a:endParaRPr sz="1200">
              <a:solidFill>
                <a:srgbClr val="000000"/>
              </a:solidFill>
              <a:latin typeface="EB Garamond"/>
              <a:ea typeface="EB Garamond"/>
              <a:cs typeface="EB Garamond"/>
              <a:sym typeface="EB Garamond"/>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5"/>
          <p:cNvPicPr preferRelativeResize="0"/>
          <p:nvPr/>
        </p:nvPicPr>
        <p:blipFill>
          <a:blip r:embed="rId3">
            <a:alphaModFix/>
          </a:blip>
          <a:stretch>
            <a:fillRect/>
          </a:stretch>
        </p:blipFill>
        <p:spPr>
          <a:xfrm>
            <a:off x="0" y="0"/>
            <a:ext cx="5858350" cy="4152375"/>
          </a:xfrm>
          <a:prstGeom prst="rect">
            <a:avLst/>
          </a:prstGeom>
          <a:noFill/>
          <a:ln>
            <a:noFill/>
          </a:ln>
        </p:spPr>
      </p:pic>
      <p:sp>
        <p:nvSpPr>
          <p:cNvPr id="158" name="Google Shape;158;p25"/>
          <p:cNvSpPr txBox="1"/>
          <p:nvPr/>
        </p:nvSpPr>
        <p:spPr>
          <a:xfrm>
            <a:off x="5979600" y="310000"/>
            <a:ext cx="26280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EB Garamond"/>
                <a:ea typeface="EB Garamond"/>
                <a:cs typeface="EB Garamond"/>
                <a:sym typeface="EB Garamond"/>
              </a:rPr>
              <a:t>Overall insights</a:t>
            </a:r>
            <a:endParaRPr b="1" sz="1200">
              <a:latin typeface="EB Garamond"/>
              <a:ea typeface="EB Garamond"/>
              <a:cs typeface="EB Garamond"/>
              <a:sym typeface="EB Garamond"/>
            </a:endParaRPr>
          </a:p>
          <a:p>
            <a:pPr indent="0" lvl="0" marL="0" rtl="0" algn="l">
              <a:spcBef>
                <a:spcPts val="0"/>
              </a:spcBef>
              <a:spcAft>
                <a:spcPts val="0"/>
              </a:spcAft>
              <a:buNone/>
            </a:pPr>
            <a:r>
              <a:rPr b="1" lang="en" sz="1200">
                <a:latin typeface="EB Garamond"/>
                <a:ea typeface="EB Garamond"/>
                <a:cs typeface="EB Garamond"/>
                <a:sym typeface="EB Garamond"/>
              </a:rPr>
              <a:t>General Trend:</a:t>
            </a:r>
            <a:r>
              <a:rPr lang="en" sz="1200">
                <a:latin typeface="EB Garamond"/>
                <a:ea typeface="EB Garamond"/>
                <a:cs typeface="EB Garamond"/>
                <a:sym typeface="EB Garamond"/>
              </a:rPr>
              <a:t> All variables are positively correlated with each other and with the date, indicating a general upward trend over time.</a:t>
            </a:r>
            <a:endParaRPr sz="1200">
              <a:latin typeface="EB Garamond"/>
              <a:ea typeface="EB Garamond"/>
              <a:cs typeface="EB Garamond"/>
              <a:sym typeface="EB Garamond"/>
            </a:endParaRPr>
          </a:p>
          <a:p>
            <a:pPr indent="0" lvl="0" marL="0" rtl="0" algn="l">
              <a:spcBef>
                <a:spcPts val="0"/>
              </a:spcBef>
              <a:spcAft>
                <a:spcPts val="0"/>
              </a:spcAft>
              <a:buNone/>
            </a:pPr>
            <a:r>
              <a:rPr b="1" lang="en" sz="1200">
                <a:latin typeface="EB Garamond"/>
                <a:ea typeface="EB Garamond"/>
                <a:cs typeface="EB Garamond"/>
                <a:sym typeface="EB Garamond"/>
              </a:rPr>
              <a:t>Strongest Relationships: </a:t>
            </a:r>
            <a:r>
              <a:rPr lang="en" sz="1200">
                <a:latin typeface="EB Garamond"/>
                <a:ea typeface="EB Garamond"/>
                <a:cs typeface="EB Garamond"/>
                <a:sym typeface="EB Garamond"/>
              </a:rPr>
              <a:t>The strongest relationships are observed between the S&amp;P 500 Index and Inflation Rate, and between the S&amp;P 500 Index and M1 Money Supply.</a:t>
            </a:r>
            <a:endParaRPr sz="1200">
              <a:latin typeface="EB Garamond"/>
              <a:ea typeface="EB Garamond"/>
              <a:cs typeface="EB Garamond"/>
              <a:sym typeface="EB Garamond"/>
            </a:endParaRPr>
          </a:p>
          <a:p>
            <a:pPr indent="0" lvl="0" marL="0" rtl="0" algn="l">
              <a:spcBef>
                <a:spcPts val="0"/>
              </a:spcBef>
              <a:spcAft>
                <a:spcPts val="0"/>
              </a:spcAft>
              <a:buNone/>
            </a:pPr>
            <a:r>
              <a:rPr b="1" lang="en" sz="1200">
                <a:latin typeface="EB Garamond"/>
                <a:ea typeface="EB Garamond"/>
                <a:cs typeface="EB Garamond"/>
                <a:sym typeface="EB Garamond"/>
              </a:rPr>
              <a:t>Economic Interpretation:</a:t>
            </a:r>
            <a:r>
              <a:rPr lang="en" sz="1200">
                <a:latin typeface="EB Garamond"/>
                <a:ea typeface="EB Garamond"/>
                <a:cs typeface="EB Garamond"/>
                <a:sym typeface="EB Garamond"/>
              </a:rPr>
              <a:t> The positive correlations among these economic indicators suggest that they tend to move together, reflecting broader economic conditions where increases in the money supply, stock market performance, exchange rates, and inflation are interconnected.</a:t>
            </a:r>
            <a:endParaRPr sz="1200">
              <a:latin typeface="EB Garamond"/>
              <a:ea typeface="EB Garamond"/>
              <a:cs typeface="EB Garamond"/>
              <a:sym typeface="EB Garamond"/>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64" name="Google Shape;164;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en" sz="1300">
                <a:solidFill>
                  <a:srgbClr val="000000"/>
                </a:solidFill>
                <a:latin typeface="EB Garamond"/>
                <a:ea typeface="EB Garamond"/>
                <a:cs typeface="EB Garamond"/>
                <a:sym typeface="EB Garamond"/>
              </a:rPr>
              <a:t>The observed correlations support the following theoretical assertions:</a:t>
            </a:r>
            <a:endParaRPr sz="1300">
              <a:solidFill>
                <a:srgbClr val="000000"/>
              </a:solidFill>
              <a:latin typeface="EB Garamond"/>
              <a:ea typeface="EB Garamond"/>
              <a:cs typeface="EB Garamond"/>
              <a:sym typeface="EB Garamond"/>
            </a:endParaRPr>
          </a:p>
          <a:p>
            <a:pPr indent="-311150" lvl="0" marL="457200" rtl="0" algn="l">
              <a:spcBef>
                <a:spcPts val="1200"/>
              </a:spcBef>
              <a:spcAft>
                <a:spcPts val="0"/>
              </a:spcAft>
              <a:buClr>
                <a:srgbClr val="000000"/>
              </a:buClr>
              <a:buSzPts val="1300"/>
              <a:buFont typeface="EB Garamond"/>
              <a:buChar char="●"/>
            </a:pPr>
            <a:r>
              <a:rPr lang="en" sz="1300">
                <a:solidFill>
                  <a:srgbClr val="000000"/>
                </a:solidFill>
                <a:latin typeface="EB Garamond"/>
                <a:ea typeface="EB Garamond"/>
                <a:cs typeface="EB Garamond"/>
                <a:sym typeface="EB Garamond"/>
              </a:rPr>
              <a:t>Increased money supply leads to higher inflation and currency depreciation.</a:t>
            </a:r>
            <a:endParaRPr sz="1300">
              <a:solidFill>
                <a:srgbClr val="000000"/>
              </a:solidFill>
              <a:latin typeface="EB Garamond"/>
              <a:ea typeface="EB Garamond"/>
              <a:cs typeface="EB Garamond"/>
              <a:sym typeface="EB Garamond"/>
            </a:endParaRPr>
          </a:p>
          <a:p>
            <a:pPr indent="-311150" lvl="0" marL="457200" rtl="0" algn="l">
              <a:spcBef>
                <a:spcPts val="0"/>
              </a:spcBef>
              <a:spcAft>
                <a:spcPts val="0"/>
              </a:spcAft>
              <a:buClr>
                <a:srgbClr val="000000"/>
              </a:buClr>
              <a:buSzPts val="1300"/>
              <a:buFont typeface="EB Garamond"/>
              <a:buChar char="●"/>
            </a:pPr>
            <a:r>
              <a:rPr lang="en" sz="1300">
                <a:solidFill>
                  <a:srgbClr val="000000"/>
                </a:solidFill>
                <a:latin typeface="EB Garamond"/>
                <a:ea typeface="EB Garamond"/>
                <a:cs typeface="EB Garamond"/>
                <a:sym typeface="EB Garamond"/>
              </a:rPr>
              <a:t>Currency depreciation is associated with higher inflation.</a:t>
            </a:r>
            <a:endParaRPr sz="1300">
              <a:solidFill>
                <a:srgbClr val="000000"/>
              </a:solidFill>
              <a:latin typeface="EB Garamond"/>
              <a:ea typeface="EB Garamond"/>
              <a:cs typeface="EB Garamond"/>
              <a:sym typeface="EB Garamond"/>
            </a:endParaRPr>
          </a:p>
          <a:p>
            <a:pPr indent="-311150" lvl="0" marL="457200" rtl="0" algn="l">
              <a:spcBef>
                <a:spcPts val="0"/>
              </a:spcBef>
              <a:spcAft>
                <a:spcPts val="0"/>
              </a:spcAft>
              <a:buClr>
                <a:srgbClr val="000000"/>
              </a:buClr>
              <a:buSzPts val="1300"/>
              <a:buFont typeface="EB Garamond"/>
              <a:buChar char="●"/>
            </a:pPr>
            <a:r>
              <a:rPr lang="en" sz="1300">
                <a:solidFill>
                  <a:srgbClr val="000000"/>
                </a:solidFill>
                <a:latin typeface="EB Garamond"/>
                <a:ea typeface="EB Garamond"/>
                <a:cs typeface="EB Garamond"/>
                <a:sym typeface="EB Garamond"/>
              </a:rPr>
              <a:t>The stock market tends to appreciate with increased money supply, potentially due to increased liquidity and investment flows.</a:t>
            </a:r>
            <a:endParaRPr sz="1300">
              <a:solidFill>
                <a:srgbClr val="000000"/>
              </a:solidFill>
              <a:latin typeface="EB Garamond"/>
              <a:ea typeface="EB Garamond"/>
              <a:cs typeface="EB Garamond"/>
              <a:sym typeface="EB Garamond"/>
            </a:endParaRPr>
          </a:p>
          <a:p>
            <a:pPr indent="0" lvl="0" marL="0" rtl="0" algn="l">
              <a:spcBef>
                <a:spcPts val="1200"/>
              </a:spcBef>
              <a:spcAft>
                <a:spcPts val="0"/>
              </a:spcAft>
              <a:buNone/>
            </a:pPr>
            <a:r>
              <a:rPr lang="en" sz="1300">
                <a:solidFill>
                  <a:srgbClr val="000000"/>
                </a:solidFill>
                <a:latin typeface="EB Garamond"/>
                <a:ea typeface="EB Garamond"/>
                <a:cs typeface="EB Garamond"/>
                <a:sym typeface="EB Garamond"/>
              </a:rPr>
              <a:t>These relationships provide a framework to understand how monetary policy and economic variables interact and affect productivity and overall economic health.</a:t>
            </a:r>
            <a:endParaRPr sz="1300">
              <a:solidFill>
                <a:srgbClr val="000000"/>
              </a:solidFill>
              <a:latin typeface="EB Garamond"/>
              <a:ea typeface="EB Garamond"/>
              <a:cs typeface="EB Garamond"/>
              <a:sym typeface="EB Garamond"/>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b="1" lang="en" sz="1700">
                <a:solidFill>
                  <a:srgbClr val="000000"/>
                </a:solidFill>
              </a:rPr>
              <a:t>Theoretical Framework</a:t>
            </a:r>
            <a:endParaRPr b="1" sz="3400"/>
          </a:p>
        </p:txBody>
      </p:sp>
      <p:sp>
        <p:nvSpPr>
          <p:cNvPr id="170" name="Google Shape;170;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200">
                <a:solidFill>
                  <a:srgbClr val="000000"/>
                </a:solidFill>
                <a:latin typeface="EB Garamond"/>
                <a:ea typeface="EB Garamond"/>
                <a:cs typeface="EB Garamond"/>
                <a:sym typeface="EB Garamond"/>
              </a:rPr>
              <a:t>Based on these correlations, we can theorize the following:</a:t>
            </a:r>
            <a:endParaRPr sz="1200">
              <a:solidFill>
                <a:srgbClr val="000000"/>
              </a:solidFill>
              <a:latin typeface="EB Garamond"/>
              <a:ea typeface="EB Garamond"/>
              <a:cs typeface="EB Garamond"/>
              <a:sym typeface="EB Garamond"/>
            </a:endParaRPr>
          </a:p>
          <a:p>
            <a:pPr indent="-304800" lvl="0" marL="457200" rtl="0" algn="l">
              <a:spcBef>
                <a:spcPts val="1200"/>
              </a:spcBef>
              <a:spcAft>
                <a:spcPts val="0"/>
              </a:spcAft>
              <a:buClr>
                <a:srgbClr val="000000"/>
              </a:buClr>
              <a:buSzPts val="1200"/>
              <a:buFont typeface="Arial"/>
              <a:buAutoNum type="arabicPeriod"/>
            </a:pPr>
            <a:r>
              <a:rPr lang="en" sz="1200">
                <a:solidFill>
                  <a:srgbClr val="000000"/>
                </a:solidFill>
                <a:latin typeface="EB Garamond"/>
                <a:ea typeface="EB Garamond"/>
                <a:cs typeface="EB Garamond"/>
                <a:sym typeface="EB Garamond"/>
              </a:rPr>
              <a:t>Increased Money Supply:</a:t>
            </a:r>
            <a:endParaRPr sz="1200">
              <a:solidFill>
                <a:srgbClr val="000000"/>
              </a:solidFill>
              <a:latin typeface="EB Garamond"/>
              <a:ea typeface="EB Garamond"/>
              <a:cs typeface="EB Garamond"/>
              <a:sym typeface="EB Garamond"/>
            </a:endParaRPr>
          </a:p>
          <a:p>
            <a:pPr indent="-304800" lvl="1" marL="914400" rtl="0" algn="l">
              <a:spcBef>
                <a:spcPts val="0"/>
              </a:spcBef>
              <a:spcAft>
                <a:spcPts val="0"/>
              </a:spcAft>
              <a:buClr>
                <a:srgbClr val="000000"/>
              </a:buClr>
              <a:buSzPts val="1200"/>
              <a:buFont typeface="EB Garamond"/>
              <a:buChar char="○"/>
            </a:pPr>
            <a:r>
              <a:rPr lang="en" sz="1200">
                <a:solidFill>
                  <a:srgbClr val="000000"/>
                </a:solidFill>
                <a:latin typeface="EB Garamond"/>
                <a:ea typeface="EB Garamond"/>
                <a:cs typeface="EB Garamond"/>
                <a:sym typeface="EB Garamond"/>
              </a:rPr>
              <a:t>Leads to currency depreciation (reflected in the positive correlation with the real exchange rate).</a:t>
            </a:r>
            <a:endParaRPr sz="1200">
              <a:solidFill>
                <a:srgbClr val="000000"/>
              </a:solidFill>
              <a:latin typeface="EB Garamond"/>
              <a:ea typeface="EB Garamond"/>
              <a:cs typeface="EB Garamond"/>
              <a:sym typeface="EB Garamond"/>
            </a:endParaRPr>
          </a:p>
          <a:p>
            <a:pPr indent="-304800" lvl="1" marL="914400" rtl="0" algn="l">
              <a:spcBef>
                <a:spcPts val="0"/>
              </a:spcBef>
              <a:spcAft>
                <a:spcPts val="0"/>
              </a:spcAft>
              <a:buClr>
                <a:srgbClr val="000000"/>
              </a:buClr>
              <a:buSzPts val="1200"/>
              <a:buFont typeface="EB Garamond"/>
              <a:buChar char="○"/>
            </a:pPr>
            <a:r>
              <a:rPr lang="en" sz="1200">
                <a:solidFill>
                  <a:srgbClr val="000000"/>
                </a:solidFill>
                <a:latin typeface="EB Garamond"/>
                <a:ea typeface="EB Garamond"/>
                <a:cs typeface="EB Garamond"/>
                <a:sym typeface="EB Garamond"/>
              </a:rPr>
              <a:t>Contributes to stock market appreciation (though stock market data isn't directly included here, it's typically related to money supply increases).</a:t>
            </a:r>
            <a:endParaRPr sz="1200">
              <a:solidFill>
                <a:srgbClr val="000000"/>
              </a:solidFill>
              <a:latin typeface="EB Garamond"/>
              <a:ea typeface="EB Garamond"/>
              <a:cs typeface="EB Garamond"/>
              <a:sym typeface="EB Garamond"/>
            </a:endParaRPr>
          </a:p>
          <a:p>
            <a:pPr indent="-304800" lvl="1" marL="914400" rtl="0" algn="l">
              <a:spcBef>
                <a:spcPts val="0"/>
              </a:spcBef>
              <a:spcAft>
                <a:spcPts val="0"/>
              </a:spcAft>
              <a:buClr>
                <a:srgbClr val="000000"/>
              </a:buClr>
              <a:buSzPts val="1200"/>
              <a:buFont typeface="EB Garamond"/>
              <a:buChar char="○"/>
            </a:pPr>
            <a:r>
              <a:rPr lang="en" sz="1200">
                <a:solidFill>
                  <a:srgbClr val="000000"/>
                </a:solidFill>
                <a:latin typeface="EB Garamond"/>
                <a:ea typeface="EB Garamond"/>
                <a:cs typeface="EB Garamond"/>
                <a:sym typeface="EB Garamond"/>
              </a:rPr>
              <a:t>Results in increased inflation (as seen in the strong positive correlation).</a:t>
            </a:r>
            <a:endParaRPr sz="1200">
              <a:solidFill>
                <a:srgbClr val="000000"/>
              </a:solidFill>
              <a:latin typeface="EB Garamond"/>
              <a:ea typeface="EB Garamond"/>
              <a:cs typeface="EB Garamond"/>
              <a:sym typeface="EB Garamond"/>
            </a:endParaRPr>
          </a:p>
          <a:p>
            <a:pPr indent="0" lvl="0" marL="0" rtl="0" algn="l">
              <a:spcBef>
                <a:spcPts val="1200"/>
              </a:spcBef>
              <a:spcAft>
                <a:spcPts val="0"/>
              </a:spcAft>
              <a:buNone/>
            </a:pPr>
            <a:r>
              <a:rPr lang="en" sz="1200">
                <a:solidFill>
                  <a:srgbClr val="000000"/>
                </a:solidFill>
                <a:latin typeface="EB Garamond"/>
                <a:ea typeface="EB Garamond"/>
                <a:cs typeface="EB Garamond"/>
                <a:sym typeface="EB Garamond"/>
              </a:rPr>
              <a:t>These relationships align with economic theories where an increase in money supply can lead to inflation and curr</a:t>
            </a:r>
            <a:r>
              <a:rPr lang="en" sz="1100">
                <a:solidFill>
                  <a:srgbClr val="000000"/>
                </a:solidFill>
                <a:latin typeface="EB Garamond"/>
                <a:ea typeface="EB Garamond"/>
                <a:cs typeface="EB Garamond"/>
                <a:sym typeface="EB Garamond"/>
              </a:rPr>
              <a:t>ency depreciation.</a:t>
            </a:r>
            <a:endParaRPr sz="1100">
              <a:solidFill>
                <a:srgbClr val="000000"/>
              </a:solidFill>
              <a:latin typeface="EB Garamond"/>
              <a:ea typeface="EB Garamond"/>
              <a:cs typeface="EB Garamond"/>
              <a:sym typeface="EB Garamond"/>
            </a:endParaRPr>
          </a:p>
          <a:p>
            <a:pPr indent="0" lvl="0" marL="91440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265875" y="777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Productivity Model</a:t>
            </a:r>
            <a:endParaRPr/>
          </a:p>
        </p:txBody>
      </p:sp>
      <p:sp>
        <p:nvSpPr>
          <p:cNvPr id="176" name="Google Shape;176;p28"/>
          <p:cNvSpPr txBox="1"/>
          <p:nvPr>
            <p:ph idx="1" type="body"/>
          </p:nvPr>
        </p:nvSpPr>
        <p:spPr>
          <a:xfrm>
            <a:off x="265875" y="685575"/>
            <a:ext cx="8520600" cy="41418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Clr>
                <a:srgbClr val="000000"/>
              </a:buClr>
              <a:buSzPts val="1200"/>
              <a:buFont typeface="Arial"/>
              <a:buChar char="●"/>
            </a:pPr>
            <a:r>
              <a:rPr lang="en" sz="1200">
                <a:solidFill>
                  <a:srgbClr val="000000"/>
                </a:solidFill>
                <a:latin typeface="EB Garamond"/>
                <a:ea typeface="EB Garamond"/>
                <a:cs typeface="EB Garamond"/>
                <a:sym typeface="EB Garamond"/>
              </a:rPr>
              <a:t>Productivity is calculated as: </a:t>
            </a:r>
            <a:endParaRPr sz="1200">
              <a:solidFill>
                <a:srgbClr val="000000"/>
              </a:solidFill>
              <a:latin typeface="EB Garamond"/>
              <a:ea typeface="EB Garamond"/>
              <a:cs typeface="EB Garamond"/>
              <a:sym typeface="EB Garamond"/>
            </a:endParaRPr>
          </a:p>
          <a:p>
            <a:pPr indent="0" lvl="0" marL="457200" rtl="0" algn="l">
              <a:spcBef>
                <a:spcPts val="1200"/>
              </a:spcBef>
              <a:spcAft>
                <a:spcPts val="0"/>
              </a:spcAft>
              <a:buNone/>
            </a:pPr>
            <a:r>
              <a:rPr b="1" lang="en" sz="1200">
                <a:solidFill>
                  <a:srgbClr val="000000"/>
                </a:solidFill>
                <a:latin typeface="EB Garamond"/>
                <a:ea typeface="EB Garamond"/>
                <a:cs typeface="EB Garamond"/>
                <a:sym typeface="EB Garamond"/>
              </a:rPr>
              <a:t>'Productivity' = selected_columns(S&amp;P 500 Index (Adj Close)'] / Inflation Rate (CPI) * Real Exchange Rate'])</a:t>
            </a:r>
            <a:endParaRPr b="1" sz="1200">
              <a:solidFill>
                <a:srgbClr val="000000"/>
              </a:solidFill>
              <a:latin typeface="EB Garamond"/>
              <a:ea typeface="EB Garamond"/>
              <a:cs typeface="EB Garamond"/>
              <a:sym typeface="EB Garamond"/>
            </a:endParaRPr>
          </a:p>
          <a:p>
            <a:pPr indent="0" lvl="0" marL="457200" rtl="0" algn="l">
              <a:spcBef>
                <a:spcPts val="1200"/>
              </a:spcBef>
              <a:spcAft>
                <a:spcPts val="0"/>
              </a:spcAft>
              <a:buNone/>
            </a:pPr>
            <a:r>
              <a:rPr lang="en" sz="1200">
                <a:solidFill>
                  <a:srgbClr val="000000"/>
                </a:solidFill>
                <a:latin typeface="EB Garamond"/>
                <a:ea typeface="EB Garamond"/>
                <a:cs typeface="EB Garamond"/>
                <a:sym typeface="EB Garamond"/>
              </a:rPr>
              <a:t>This formula essentially tries to normalize the stock market index by both inflation and the real exchange rate, which can give a sense of how the stock market is performing relative to these economic factors.</a:t>
            </a:r>
            <a:endParaRPr sz="1200">
              <a:solidFill>
                <a:srgbClr val="000000"/>
              </a:solidFill>
              <a:latin typeface="EB Garamond"/>
              <a:ea typeface="EB Garamond"/>
              <a:cs typeface="EB Garamond"/>
              <a:sym typeface="EB Garamond"/>
            </a:endParaRPr>
          </a:p>
          <a:p>
            <a:pPr indent="0" lvl="0" marL="45720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graphicFrame>
        <p:nvGraphicFramePr>
          <p:cNvPr id="177" name="Google Shape;177;p28"/>
          <p:cNvGraphicFramePr/>
          <p:nvPr/>
        </p:nvGraphicFramePr>
        <p:xfrm>
          <a:off x="426950" y="2052375"/>
          <a:ext cx="3000000" cy="3000000"/>
        </p:xfrm>
        <a:graphic>
          <a:graphicData uri="http://schemas.openxmlformats.org/drawingml/2006/table">
            <a:tbl>
              <a:tblPr>
                <a:noFill/>
                <a:tableStyleId>{762BBB11-AFFF-4D4F-BD08-ADD24AAC2389}</a:tableStyleId>
              </a:tblPr>
              <a:tblGrid>
                <a:gridCol w="2174250"/>
                <a:gridCol w="2174250"/>
              </a:tblGrid>
              <a:tr h="331300">
                <a:tc>
                  <a:txBody>
                    <a:bodyPr/>
                    <a:lstStyle/>
                    <a:p>
                      <a:pPr indent="0" lvl="0" marL="0" rtl="0" algn="l">
                        <a:spcBef>
                          <a:spcPts val="0"/>
                        </a:spcBef>
                        <a:spcAft>
                          <a:spcPts val="0"/>
                        </a:spcAft>
                        <a:buNone/>
                      </a:pPr>
                      <a:r>
                        <a:rPr lang="en"/>
                        <a:t>Date</a:t>
                      </a:r>
                      <a:endParaRPr/>
                    </a:p>
                  </a:txBody>
                  <a:tcPr marT="91425" marB="91425" marR="91425" marL="91425"/>
                </a:tc>
                <a:tc>
                  <a:txBody>
                    <a:bodyPr/>
                    <a:lstStyle/>
                    <a:p>
                      <a:pPr indent="0" lvl="0" marL="0" rtl="0" algn="l">
                        <a:spcBef>
                          <a:spcPts val="0"/>
                        </a:spcBef>
                        <a:spcAft>
                          <a:spcPts val="0"/>
                        </a:spcAft>
                        <a:buNone/>
                      </a:pPr>
                      <a:r>
                        <a:rPr lang="en"/>
                        <a:t>Productivity</a:t>
                      </a:r>
                      <a:endParaRPr/>
                    </a:p>
                  </a:txBody>
                  <a:tcPr marT="91425" marB="91425" marR="91425" marL="91425"/>
                </a:tc>
              </a:tr>
              <a:tr h="331300">
                <a:tc>
                  <a:txBody>
                    <a:bodyPr/>
                    <a:lstStyle/>
                    <a:p>
                      <a:pPr indent="0" lvl="0" marL="0" rtl="0" algn="l">
                        <a:spcBef>
                          <a:spcPts val="0"/>
                        </a:spcBef>
                        <a:spcAft>
                          <a:spcPts val="0"/>
                        </a:spcAft>
                        <a:buNone/>
                      </a:pPr>
                      <a:r>
                        <a:rPr lang="en"/>
                        <a:t>2014-05-01</a:t>
                      </a:r>
                      <a:endParaRPr/>
                    </a:p>
                  </a:txBody>
                  <a:tcPr marT="91425" marB="91425" marR="91425" marL="91425"/>
                </a:tc>
                <a:tc>
                  <a:txBody>
                    <a:bodyPr/>
                    <a:lstStyle/>
                    <a:p>
                      <a:pPr indent="0" lvl="0" marL="0" rtl="0" algn="l">
                        <a:spcBef>
                          <a:spcPts val="0"/>
                        </a:spcBef>
                        <a:spcAft>
                          <a:spcPts val="0"/>
                        </a:spcAft>
                        <a:buNone/>
                      </a:pPr>
                      <a:r>
                        <a:rPr lang="en"/>
                        <a:t>0.097703</a:t>
                      </a:r>
                      <a:endParaRPr/>
                    </a:p>
                  </a:txBody>
                  <a:tcPr marT="91425" marB="91425" marR="91425" marL="91425"/>
                </a:tc>
              </a:tr>
              <a:tr h="331300">
                <a:tc>
                  <a:txBody>
                    <a:bodyPr/>
                    <a:lstStyle/>
                    <a:p>
                      <a:pPr indent="0" lvl="0" marL="0" rtl="0" algn="l">
                        <a:spcBef>
                          <a:spcPts val="0"/>
                        </a:spcBef>
                        <a:spcAft>
                          <a:spcPts val="0"/>
                        </a:spcAft>
                        <a:buNone/>
                      </a:pPr>
                      <a:r>
                        <a:rPr lang="en"/>
                        <a:t>2014-06-01</a:t>
                      </a:r>
                      <a:endParaRPr/>
                    </a:p>
                  </a:txBody>
                  <a:tcPr marT="91425" marB="91425" marR="91425" marL="91425"/>
                </a:tc>
                <a:tc>
                  <a:txBody>
                    <a:bodyPr/>
                    <a:lstStyle/>
                    <a:p>
                      <a:pPr indent="0" lvl="0" marL="0" rtl="0" algn="l">
                        <a:spcBef>
                          <a:spcPts val="0"/>
                        </a:spcBef>
                        <a:spcAft>
                          <a:spcPts val="0"/>
                        </a:spcAft>
                        <a:buNone/>
                      </a:pPr>
                      <a:r>
                        <a:rPr lang="en"/>
                        <a:t>0.099100</a:t>
                      </a:r>
                      <a:endParaRPr/>
                    </a:p>
                  </a:txBody>
                  <a:tcPr marT="91425" marB="91425" marR="91425" marL="91425"/>
                </a:tc>
              </a:tr>
              <a:tr h="331300">
                <a:tc>
                  <a:txBody>
                    <a:bodyPr/>
                    <a:lstStyle/>
                    <a:p>
                      <a:pPr indent="0" lvl="0" marL="0" rtl="0" algn="l">
                        <a:spcBef>
                          <a:spcPts val="0"/>
                        </a:spcBef>
                        <a:spcAft>
                          <a:spcPts val="0"/>
                        </a:spcAft>
                        <a:buNone/>
                      </a:pPr>
                      <a:r>
                        <a:rPr lang="en"/>
                        <a:t>2014-07-01</a:t>
                      </a:r>
                      <a:endParaRPr/>
                    </a:p>
                  </a:txBody>
                  <a:tcPr marT="91425" marB="91425" marR="91425" marL="91425"/>
                </a:tc>
                <a:tc>
                  <a:txBody>
                    <a:bodyPr/>
                    <a:lstStyle/>
                    <a:p>
                      <a:pPr indent="0" lvl="0" marL="0" rtl="0" algn="l">
                        <a:spcBef>
                          <a:spcPts val="0"/>
                        </a:spcBef>
                        <a:spcAft>
                          <a:spcPts val="0"/>
                        </a:spcAft>
                        <a:buNone/>
                      </a:pPr>
                      <a:r>
                        <a:rPr lang="en"/>
                        <a:t>0.097777</a:t>
                      </a:r>
                      <a:endParaRPr/>
                    </a:p>
                  </a:txBody>
                  <a:tcPr marT="91425" marB="91425" marR="91425" marL="91425"/>
                </a:tc>
              </a:tr>
              <a:tr h="331300">
                <a:tc>
                  <a:txBody>
                    <a:bodyPr/>
                    <a:lstStyle/>
                    <a:p>
                      <a:pPr indent="0" lvl="0" marL="0" rtl="0" algn="l">
                        <a:spcBef>
                          <a:spcPts val="0"/>
                        </a:spcBef>
                        <a:spcAft>
                          <a:spcPts val="0"/>
                        </a:spcAft>
                        <a:buNone/>
                      </a:pPr>
                      <a:r>
                        <a:rPr lang="en"/>
                        <a:t>2014-08-01</a:t>
                      </a:r>
                      <a:endParaRPr/>
                    </a:p>
                  </a:txBody>
                  <a:tcPr marT="91425" marB="91425" marR="91425" marL="91425"/>
                </a:tc>
                <a:tc>
                  <a:txBody>
                    <a:bodyPr/>
                    <a:lstStyle/>
                    <a:p>
                      <a:pPr indent="0" lvl="0" marL="0" rtl="0" algn="l">
                        <a:spcBef>
                          <a:spcPts val="0"/>
                        </a:spcBef>
                        <a:spcAft>
                          <a:spcPts val="0"/>
                        </a:spcAft>
                        <a:buNone/>
                      </a:pPr>
                      <a:r>
                        <a:rPr lang="en"/>
                        <a:t>0.100905</a:t>
                      </a:r>
                      <a:endParaRPr/>
                    </a:p>
                  </a:txBody>
                  <a:tcPr marT="91425" marB="91425" marR="91425" marL="91425"/>
                </a:tc>
              </a:tr>
              <a:tr h="331300">
                <a:tc>
                  <a:txBody>
                    <a:bodyPr/>
                    <a:lstStyle/>
                    <a:p>
                      <a:pPr indent="0" lvl="0" marL="0" rtl="0" algn="l">
                        <a:spcBef>
                          <a:spcPts val="0"/>
                        </a:spcBef>
                        <a:spcAft>
                          <a:spcPts val="0"/>
                        </a:spcAft>
                        <a:buNone/>
                      </a:pPr>
                      <a:r>
                        <a:rPr lang="en"/>
                        <a:t>2014-09-01</a:t>
                      </a:r>
                      <a:endParaRPr/>
                    </a:p>
                  </a:txBody>
                  <a:tcPr marT="91425" marB="91425" marR="91425" marL="91425"/>
                </a:tc>
                <a:tc>
                  <a:txBody>
                    <a:bodyPr/>
                    <a:lstStyle/>
                    <a:p>
                      <a:pPr indent="0" lvl="0" marL="0" rtl="0" algn="l">
                        <a:spcBef>
                          <a:spcPts val="0"/>
                        </a:spcBef>
                        <a:spcAft>
                          <a:spcPts val="0"/>
                        </a:spcAft>
                        <a:buNone/>
                      </a:pPr>
                      <a:r>
                        <a:rPr lang="en"/>
                        <a:t>0.098135</a:t>
                      </a:r>
                      <a:endParaRPr/>
                    </a:p>
                  </a:txBody>
                  <a:tcPr marT="91425" marB="91425" marR="91425" marL="91425"/>
                </a:tc>
              </a:tr>
            </a:tbl>
          </a:graphicData>
        </a:graphic>
      </p:graphicFrame>
      <p:sp>
        <p:nvSpPr>
          <p:cNvPr id="178" name="Google Shape;178;p28"/>
          <p:cNvSpPr txBox="1"/>
          <p:nvPr/>
        </p:nvSpPr>
        <p:spPr>
          <a:xfrm>
            <a:off x="426950" y="4483675"/>
            <a:ext cx="6598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200">
                <a:solidFill>
                  <a:schemeClr val="dk2"/>
                </a:solidFill>
                <a:latin typeface="Roboto"/>
                <a:ea typeface="Roboto"/>
                <a:cs typeface="Roboto"/>
                <a:sym typeface="Roboto"/>
              </a:rPr>
              <a:t>First Few Rows of Productivity</a:t>
            </a:r>
            <a:endParaRPr i="1" sz="1200">
              <a:solidFill>
                <a:schemeClr val="dk2"/>
              </a:solidFill>
              <a:latin typeface="Roboto"/>
              <a:ea typeface="Roboto"/>
              <a:cs typeface="Roboto"/>
              <a:sym typeface="Roboto"/>
            </a:endParaRPr>
          </a:p>
        </p:txBody>
      </p:sp>
      <p:sp>
        <p:nvSpPr>
          <p:cNvPr id="179" name="Google Shape;179;p28"/>
          <p:cNvSpPr txBox="1"/>
          <p:nvPr/>
        </p:nvSpPr>
        <p:spPr>
          <a:xfrm>
            <a:off x="5111400" y="2344175"/>
            <a:ext cx="3560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The productivity values are relatively stable over the first few months shown, with slight fluctuations.</a:t>
            </a:r>
            <a:endParaRPr sz="1800">
              <a:solidFill>
                <a:schemeClr val="dk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 Graph of Productivity Over Time</a:t>
            </a:r>
            <a:endParaRPr/>
          </a:p>
        </p:txBody>
      </p:sp>
      <p:sp>
        <p:nvSpPr>
          <p:cNvPr id="185" name="Google Shape;185;p29"/>
          <p:cNvSpPr txBox="1"/>
          <p:nvPr>
            <p:ph idx="1" type="body"/>
          </p:nvPr>
        </p:nvSpPr>
        <p:spPr>
          <a:xfrm>
            <a:off x="311700" y="1017800"/>
            <a:ext cx="8520600" cy="373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p>
          <a:p>
            <a:pPr indent="0" lvl="0" marL="0" rtl="0" algn="l">
              <a:spcBef>
                <a:spcPts val="1200"/>
              </a:spcBef>
              <a:spcAft>
                <a:spcPts val="1200"/>
              </a:spcAft>
              <a:buNone/>
            </a:pPr>
            <a:r>
              <a:t/>
            </a:r>
            <a:endParaRPr sz="1200"/>
          </a:p>
        </p:txBody>
      </p:sp>
      <p:pic>
        <p:nvPicPr>
          <p:cNvPr id="186" name="Google Shape;186;p29"/>
          <p:cNvPicPr preferRelativeResize="0"/>
          <p:nvPr/>
        </p:nvPicPr>
        <p:blipFill>
          <a:blip r:embed="rId3">
            <a:alphaModFix/>
          </a:blip>
          <a:stretch>
            <a:fillRect/>
          </a:stretch>
        </p:blipFill>
        <p:spPr>
          <a:xfrm>
            <a:off x="0" y="1065363"/>
            <a:ext cx="6025549" cy="3012774"/>
          </a:xfrm>
          <a:prstGeom prst="rect">
            <a:avLst/>
          </a:prstGeom>
          <a:noFill/>
          <a:ln>
            <a:noFill/>
          </a:ln>
        </p:spPr>
      </p:pic>
      <p:sp>
        <p:nvSpPr>
          <p:cNvPr id="187" name="Google Shape;187;p29"/>
          <p:cNvSpPr txBox="1"/>
          <p:nvPr/>
        </p:nvSpPr>
        <p:spPr>
          <a:xfrm>
            <a:off x="6025550" y="874788"/>
            <a:ext cx="24990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EB Garamond"/>
                <a:ea typeface="EB Garamond"/>
                <a:cs typeface="EB Garamond"/>
                <a:sym typeface="EB Garamond"/>
              </a:rPr>
              <a:t>Trend:</a:t>
            </a:r>
            <a:r>
              <a:rPr lang="en" sz="1200">
                <a:latin typeface="EB Garamond"/>
                <a:ea typeface="EB Garamond"/>
                <a:cs typeface="EB Garamond"/>
                <a:sym typeface="EB Garamond"/>
              </a:rPr>
              <a:t> This graph shows the productivity index over time, from 2014 to 2024.</a:t>
            </a:r>
            <a:endParaRPr sz="1200">
              <a:latin typeface="EB Garamond"/>
              <a:ea typeface="EB Garamond"/>
              <a:cs typeface="EB Garamond"/>
              <a:sym typeface="EB Garamond"/>
            </a:endParaRPr>
          </a:p>
          <a:p>
            <a:pPr indent="0" lvl="0" marL="0" rtl="0" algn="l">
              <a:spcBef>
                <a:spcPts val="0"/>
              </a:spcBef>
              <a:spcAft>
                <a:spcPts val="0"/>
              </a:spcAft>
              <a:buNone/>
            </a:pPr>
            <a:r>
              <a:rPr b="1" lang="en" sz="1200">
                <a:latin typeface="EB Garamond"/>
                <a:ea typeface="EB Garamond"/>
                <a:cs typeface="EB Garamond"/>
                <a:sym typeface="EB Garamond"/>
              </a:rPr>
              <a:t>Observations:</a:t>
            </a:r>
            <a:endParaRPr b="1" sz="1200">
              <a:latin typeface="EB Garamond"/>
              <a:ea typeface="EB Garamond"/>
              <a:cs typeface="EB Garamond"/>
              <a:sym typeface="EB Garamond"/>
            </a:endParaRPr>
          </a:p>
          <a:p>
            <a:pPr indent="-304800" lvl="0" marL="457200" rtl="0" algn="l">
              <a:lnSpc>
                <a:spcPct val="115000"/>
              </a:lnSpc>
              <a:spcBef>
                <a:spcPts val="1200"/>
              </a:spcBef>
              <a:spcAft>
                <a:spcPts val="0"/>
              </a:spcAft>
              <a:buSzPts val="1200"/>
              <a:buChar char="●"/>
            </a:pPr>
            <a:r>
              <a:rPr b="1" lang="en" sz="1200">
                <a:latin typeface="EB Garamond"/>
                <a:ea typeface="EB Garamond"/>
                <a:cs typeface="EB Garamond"/>
                <a:sym typeface="EB Garamond"/>
              </a:rPr>
              <a:t>2014-2017: </a:t>
            </a:r>
            <a:r>
              <a:rPr lang="en" sz="1200">
                <a:latin typeface="EB Garamond"/>
                <a:ea typeface="EB Garamond"/>
                <a:cs typeface="EB Garamond"/>
                <a:sym typeface="EB Garamond"/>
              </a:rPr>
              <a:t>Relatively stable with minor fluctuations.</a:t>
            </a:r>
            <a:endParaRPr sz="1200">
              <a:latin typeface="EB Garamond"/>
              <a:ea typeface="EB Garamond"/>
              <a:cs typeface="EB Garamond"/>
              <a:sym typeface="EB Garamond"/>
            </a:endParaRPr>
          </a:p>
          <a:p>
            <a:pPr indent="-304800" lvl="0" marL="457200" rtl="0" algn="l">
              <a:lnSpc>
                <a:spcPct val="115000"/>
              </a:lnSpc>
              <a:spcBef>
                <a:spcPts val="0"/>
              </a:spcBef>
              <a:spcAft>
                <a:spcPts val="0"/>
              </a:spcAft>
              <a:buSzPts val="1200"/>
              <a:buChar char="●"/>
            </a:pPr>
            <a:r>
              <a:rPr b="1" lang="en" sz="1200">
                <a:latin typeface="EB Garamond"/>
                <a:ea typeface="EB Garamond"/>
                <a:cs typeface="EB Garamond"/>
                <a:sym typeface="EB Garamond"/>
              </a:rPr>
              <a:t>2017-2019:</a:t>
            </a:r>
            <a:r>
              <a:rPr lang="en" sz="1200">
                <a:latin typeface="EB Garamond"/>
                <a:ea typeface="EB Garamond"/>
                <a:cs typeface="EB Garamond"/>
                <a:sym typeface="EB Garamond"/>
              </a:rPr>
              <a:t> Gradual increase in productivity.</a:t>
            </a:r>
            <a:endParaRPr sz="1200">
              <a:latin typeface="EB Garamond"/>
              <a:ea typeface="EB Garamond"/>
              <a:cs typeface="EB Garamond"/>
              <a:sym typeface="EB Garamond"/>
            </a:endParaRPr>
          </a:p>
          <a:p>
            <a:pPr indent="-304800" lvl="0" marL="457200" rtl="0" algn="l">
              <a:lnSpc>
                <a:spcPct val="115000"/>
              </a:lnSpc>
              <a:spcBef>
                <a:spcPts val="0"/>
              </a:spcBef>
              <a:spcAft>
                <a:spcPts val="0"/>
              </a:spcAft>
              <a:buSzPts val="1200"/>
              <a:buChar char="●"/>
            </a:pPr>
            <a:r>
              <a:rPr b="1" lang="en" sz="1200">
                <a:latin typeface="EB Garamond"/>
                <a:ea typeface="EB Garamond"/>
                <a:cs typeface="EB Garamond"/>
                <a:sym typeface="EB Garamond"/>
              </a:rPr>
              <a:t>2019-2021:</a:t>
            </a:r>
            <a:r>
              <a:rPr lang="en" sz="1200">
                <a:latin typeface="EB Garamond"/>
                <a:ea typeface="EB Garamond"/>
                <a:cs typeface="EB Garamond"/>
                <a:sym typeface="EB Garamond"/>
              </a:rPr>
              <a:t> Noticeable increase with some volatility.</a:t>
            </a:r>
            <a:endParaRPr sz="1200">
              <a:latin typeface="EB Garamond"/>
              <a:ea typeface="EB Garamond"/>
              <a:cs typeface="EB Garamond"/>
              <a:sym typeface="EB Garamond"/>
            </a:endParaRPr>
          </a:p>
          <a:p>
            <a:pPr indent="-304800" lvl="0" marL="457200" rtl="0" algn="l">
              <a:lnSpc>
                <a:spcPct val="115000"/>
              </a:lnSpc>
              <a:spcBef>
                <a:spcPts val="0"/>
              </a:spcBef>
              <a:spcAft>
                <a:spcPts val="0"/>
              </a:spcAft>
              <a:buSzPts val="1200"/>
              <a:buChar char="●"/>
            </a:pPr>
            <a:r>
              <a:rPr b="1" lang="en" sz="1200">
                <a:latin typeface="EB Garamond"/>
                <a:ea typeface="EB Garamond"/>
                <a:cs typeface="EB Garamond"/>
                <a:sym typeface="EB Garamond"/>
              </a:rPr>
              <a:t>2021-2024:</a:t>
            </a:r>
            <a:r>
              <a:rPr lang="en" sz="1200">
                <a:latin typeface="EB Garamond"/>
                <a:ea typeface="EB Garamond"/>
                <a:cs typeface="EB Garamond"/>
                <a:sym typeface="EB Garamond"/>
              </a:rPr>
              <a:t> Significant spikes and drops, showing higher volatility but generally trending upwards.</a:t>
            </a:r>
            <a:endParaRPr sz="1200">
              <a:latin typeface="EB Garamond"/>
              <a:ea typeface="EB Garamond"/>
              <a:cs typeface="EB Garamond"/>
              <a:sym typeface="EB Garamond"/>
            </a:endParaRPr>
          </a:p>
          <a:p>
            <a:pPr indent="0" lvl="0" marL="0" rtl="0" algn="l">
              <a:spcBef>
                <a:spcPts val="120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0"/>
          <p:cNvPicPr preferRelativeResize="0"/>
          <p:nvPr/>
        </p:nvPicPr>
        <p:blipFill rotWithShape="1">
          <a:blip r:embed="rId3">
            <a:alphaModFix/>
          </a:blip>
          <a:srcRect b="-2585" l="0" r="-58202" t="0"/>
          <a:stretch/>
        </p:blipFill>
        <p:spPr>
          <a:xfrm>
            <a:off x="0" y="0"/>
            <a:ext cx="9144003" cy="4572001"/>
          </a:xfrm>
          <a:prstGeom prst="rect">
            <a:avLst/>
          </a:prstGeom>
          <a:noFill/>
          <a:ln>
            <a:noFill/>
          </a:ln>
        </p:spPr>
      </p:pic>
      <p:sp>
        <p:nvSpPr>
          <p:cNvPr id="193" name="Google Shape;193;p30"/>
          <p:cNvSpPr txBox="1"/>
          <p:nvPr/>
        </p:nvSpPr>
        <p:spPr>
          <a:xfrm>
            <a:off x="5667375" y="481275"/>
            <a:ext cx="3476700" cy="405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EB Garamond"/>
                <a:ea typeface="EB Garamond"/>
                <a:cs typeface="EB Garamond"/>
                <a:sym typeface="EB Garamond"/>
              </a:rPr>
              <a:t>Baseline Productivity:</a:t>
            </a:r>
            <a:r>
              <a:rPr lang="en" sz="1200">
                <a:latin typeface="EB Garamond"/>
                <a:ea typeface="EB Garamond"/>
                <a:cs typeface="EB Garamond"/>
                <a:sym typeface="EB Garamond"/>
              </a:rPr>
              <a:t> Represented by the red dashed line. This is the mean productivity calculated over a specific stable period.</a:t>
            </a:r>
            <a:endParaRPr sz="1200">
              <a:latin typeface="EB Garamond"/>
              <a:ea typeface="EB Garamond"/>
              <a:cs typeface="EB Garamond"/>
              <a:sym typeface="EB Garamond"/>
            </a:endParaRPr>
          </a:p>
          <a:p>
            <a:pPr indent="0" lvl="0" marL="0" rtl="0" algn="l">
              <a:spcBef>
                <a:spcPts val="0"/>
              </a:spcBef>
              <a:spcAft>
                <a:spcPts val="0"/>
              </a:spcAft>
              <a:buNone/>
            </a:pPr>
            <a:r>
              <a:rPr b="1" lang="en" sz="1200">
                <a:latin typeface="EB Garamond"/>
                <a:ea typeface="EB Garamond"/>
                <a:cs typeface="EB Garamond"/>
                <a:sym typeface="EB Garamond"/>
              </a:rPr>
              <a:t>Observations:</a:t>
            </a:r>
            <a:endParaRPr b="1" sz="1200">
              <a:latin typeface="EB Garamond"/>
              <a:ea typeface="EB Garamond"/>
              <a:cs typeface="EB Garamond"/>
              <a:sym typeface="EB Garamond"/>
            </a:endParaRPr>
          </a:p>
          <a:p>
            <a:pPr indent="-304800" lvl="0" marL="457200" rtl="0" algn="l">
              <a:lnSpc>
                <a:spcPct val="115000"/>
              </a:lnSpc>
              <a:spcBef>
                <a:spcPts val="1200"/>
              </a:spcBef>
              <a:spcAft>
                <a:spcPts val="0"/>
              </a:spcAft>
              <a:buSzPts val="1200"/>
              <a:buChar char="●"/>
            </a:pPr>
            <a:r>
              <a:rPr b="1" lang="en" sz="1200">
                <a:latin typeface="EB Garamond"/>
                <a:ea typeface="EB Garamond"/>
                <a:cs typeface="EB Garamond"/>
                <a:sym typeface="EB Garamond"/>
              </a:rPr>
              <a:t>2014-2017</a:t>
            </a:r>
            <a:r>
              <a:rPr lang="en" sz="1200">
                <a:latin typeface="EB Garamond"/>
                <a:ea typeface="EB Garamond"/>
                <a:cs typeface="EB Garamond"/>
                <a:sym typeface="EB Garamond"/>
              </a:rPr>
              <a:t>: Productivity is mostly below the baseline, indicating periods of lower productivity.</a:t>
            </a:r>
            <a:endParaRPr sz="1200">
              <a:latin typeface="EB Garamond"/>
              <a:ea typeface="EB Garamond"/>
              <a:cs typeface="EB Garamond"/>
              <a:sym typeface="EB Garamond"/>
            </a:endParaRPr>
          </a:p>
          <a:p>
            <a:pPr indent="-304800" lvl="0" marL="457200" rtl="0" algn="l">
              <a:lnSpc>
                <a:spcPct val="115000"/>
              </a:lnSpc>
              <a:spcBef>
                <a:spcPts val="0"/>
              </a:spcBef>
              <a:spcAft>
                <a:spcPts val="0"/>
              </a:spcAft>
              <a:buSzPts val="1200"/>
              <a:buChar char="●"/>
            </a:pPr>
            <a:r>
              <a:rPr b="1" lang="en" sz="1200">
                <a:latin typeface="EB Garamond"/>
                <a:ea typeface="EB Garamond"/>
                <a:cs typeface="EB Garamond"/>
                <a:sym typeface="EB Garamond"/>
              </a:rPr>
              <a:t>2017-2019: </a:t>
            </a:r>
            <a:r>
              <a:rPr lang="en" sz="1200">
                <a:latin typeface="EB Garamond"/>
                <a:ea typeface="EB Garamond"/>
                <a:cs typeface="EB Garamond"/>
                <a:sym typeface="EB Garamond"/>
              </a:rPr>
              <a:t>Productivity rises above the baseline, indicating growth.</a:t>
            </a:r>
            <a:endParaRPr sz="1200">
              <a:latin typeface="EB Garamond"/>
              <a:ea typeface="EB Garamond"/>
              <a:cs typeface="EB Garamond"/>
              <a:sym typeface="EB Garamond"/>
            </a:endParaRPr>
          </a:p>
          <a:p>
            <a:pPr indent="-304800" lvl="0" marL="457200" rtl="0" algn="l">
              <a:lnSpc>
                <a:spcPct val="115000"/>
              </a:lnSpc>
              <a:spcBef>
                <a:spcPts val="0"/>
              </a:spcBef>
              <a:spcAft>
                <a:spcPts val="0"/>
              </a:spcAft>
              <a:buSzPts val="1200"/>
              <a:buChar char="●"/>
            </a:pPr>
            <a:r>
              <a:rPr b="1" lang="en" sz="1200">
                <a:latin typeface="EB Garamond"/>
                <a:ea typeface="EB Garamond"/>
                <a:cs typeface="EB Garamond"/>
                <a:sym typeface="EB Garamond"/>
              </a:rPr>
              <a:t>2019-2021: </a:t>
            </a:r>
            <a:r>
              <a:rPr lang="en" sz="1200">
                <a:latin typeface="EB Garamond"/>
                <a:ea typeface="EB Garamond"/>
                <a:cs typeface="EB Garamond"/>
                <a:sym typeface="EB Garamond"/>
              </a:rPr>
              <a:t>Increased volatility, but productivity remains above the baseline, suggesting sustained growth despite fluctuations.</a:t>
            </a:r>
            <a:endParaRPr sz="1200">
              <a:latin typeface="EB Garamond"/>
              <a:ea typeface="EB Garamond"/>
              <a:cs typeface="EB Garamond"/>
              <a:sym typeface="EB Garamond"/>
            </a:endParaRPr>
          </a:p>
          <a:p>
            <a:pPr indent="-304800" lvl="0" marL="457200" rtl="0" algn="l">
              <a:lnSpc>
                <a:spcPct val="115000"/>
              </a:lnSpc>
              <a:spcBef>
                <a:spcPts val="0"/>
              </a:spcBef>
              <a:spcAft>
                <a:spcPts val="0"/>
              </a:spcAft>
              <a:buSzPts val="1200"/>
              <a:buChar char="●"/>
            </a:pPr>
            <a:r>
              <a:rPr b="1" lang="en" sz="1200">
                <a:latin typeface="EB Garamond"/>
                <a:ea typeface="EB Garamond"/>
                <a:cs typeface="EB Garamond"/>
                <a:sym typeface="EB Garamond"/>
              </a:rPr>
              <a:t>2021-2024: </a:t>
            </a:r>
            <a:r>
              <a:rPr lang="en" sz="1200">
                <a:latin typeface="EB Garamond"/>
                <a:ea typeface="EB Garamond"/>
                <a:cs typeface="EB Garamond"/>
                <a:sym typeface="EB Garamond"/>
              </a:rPr>
              <a:t>Significant periods where productivity is well above the baseline, suggesting periods of strong economic performance</a:t>
            </a:r>
            <a:endParaRPr sz="1200">
              <a:latin typeface="EB Garamond"/>
              <a:ea typeface="EB Garamond"/>
              <a:cs typeface="EB Garamond"/>
              <a:sym typeface="EB Garamond"/>
            </a:endParaRPr>
          </a:p>
          <a:p>
            <a:pPr indent="0" lvl="0" marL="0" rtl="0" algn="l">
              <a:spcBef>
                <a:spcPts val="120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b="1" lang="en" sz="1800">
                <a:solidFill>
                  <a:srgbClr val="000000"/>
                </a:solidFill>
              </a:rPr>
              <a:t>Overall Interpretation</a:t>
            </a:r>
            <a:endParaRPr b="1" sz="3500"/>
          </a:p>
        </p:txBody>
      </p:sp>
      <p:sp>
        <p:nvSpPr>
          <p:cNvPr id="199" name="Google Shape;199;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1400"/>
              </a:spcBef>
              <a:spcAft>
                <a:spcPts val="0"/>
              </a:spcAft>
              <a:buNone/>
            </a:pPr>
            <a:r>
              <a:t/>
            </a:r>
            <a:endParaRPr b="1" sz="13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 sz="1200">
                <a:solidFill>
                  <a:srgbClr val="000000"/>
                </a:solidFill>
                <a:latin typeface="EB Garamond"/>
                <a:ea typeface="EB Garamond"/>
                <a:cs typeface="EB Garamond"/>
                <a:sym typeface="EB Garamond"/>
              </a:rPr>
              <a:t>Growth Periods: The </a:t>
            </a:r>
            <a:r>
              <a:rPr lang="en" sz="1200">
                <a:solidFill>
                  <a:srgbClr val="000000"/>
                </a:solidFill>
                <a:latin typeface="EB Garamond"/>
                <a:ea typeface="EB Garamond"/>
                <a:cs typeface="EB Garamond"/>
                <a:sym typeface="EB Garamond"/>
              </a:rPr>
              <a:t>periods when the productivity index is above the baseline indicate economic growth. This is observed notably from 2017 onwards, with substantial growth between 2019 and 2024 despite some volatility.</a:t>
            </a:r>
            <a:endParaRPr sz="1200">
              <a:solidFill>
                <a:srgbClr val="000000"/>
              </a:solidFill>
              <a:latin typeface="EB Garamond"/>
              <a:ea typeface="EB Garamond"/>
              <a:cs typeface="EB Garamond"/>
              <a:sym typeface="EB Garamond"/>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EB Garamond"/>
                <a:ea typeface="EB Garamond"/>
                <a:cs typeface="EB Garamond"/>
                <a:sym typeface="EB Garamond"/>
              </a:rPr>
              <a:t>Decline Periods: </a:t>
            </a:r>
            <a:r>
              <a:rPr lang="en" sz="1200">
                <a:solidFill>
                  <a:srgbClr val="000000"/>
                </a:solidFill>
                <a:latin typeface="EB Garamond"/>
                <a:ea typeface="EB Garamond"/>
                <a:cs typeface="EB Garamond"/>
                <a:sym typeface="EB Garamond"/>
              </a:rPr>
              <a:t>Periods below the baseline, especially before 2017, indicate relatively lower economic performance or stability.</a:t>
            </a:r>
            <a:endParaRPr sz="1200">
              <a:solidFill>
                <a:srgbClr val="000000"/>
              </a:solidFill>
              <a:latin typeface="EB Garamond"/>
              <a:ea typeface="EB Garamond"/>
              <a:cs typeface="EB Garamond"/>
              <a:sym typeface="EB Garamond"/>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EB Garamond"/>
                <a:ea typeface="EB Garamond"/>
                <a:cs typeface="EB Garamond"/>
                <a:sym typeface="EB Garamond"/>
              </a:rPr>
              <a:t>Volatility: </a:t>
            </a:r>
            <a:r>
              <a:rPr lang="en" sz="1200">
                <a:solidFill>
                  <a:srgbClr val="000000"/>
                </a:solidFill>
                <a:latin typeface="EB Garamond"/>
                <a:ea typeface="EB Garamond"/>
                <a:cs typeface="EB Garamond"/>
                <a:sym typeface="EB Garamond"/>
              </a:rPr>
              <a:t>The spikes and drops post-2019 suggest that while there is overall growth, the economic environment has been more volatile.</a:t>
            </a:r>
            <a:endParaRPr sz="1200">
              <a:solidFill>
                <a:srgbClr val="000000"/>
              </a:solidFill>
              <a:latin typeface="EB Garamond"/>
              <a:ea typeface="EB Garamond"/>
              <a:cs typeface="EB Garamond"/>
              <a:sym typeface="EB Garamond"/>
            </a:endParaRPr>
          </a:p>
          <a:p>
            <a:pPr indent="0" lvl="0" marL="0" rtl="0" algn="l">
              <a:spcBef>
                <a:spcPts val="1400"/>
              </a:spcBef>
              <a:spcAft>
                <a:spcPts val="0"/>
              </a:spcAft>
              <a:buNone/>
            </a:pPr>
            <a:r>
              <a:rPr b="1" lang="en" sz="1200">
                <a:solidFill>
                  <a:srgbClr val="000000"/>
                </a:solidFill>
                <a:latin typeface="EB Garamond"/>
                <a:ea typeface="EB Garamond"/>
                <a:cs typeface="EB Garamond"/>
                <a:sym typeface="EB Garamond"/>
              </a:rPr>
              <a:t>Insights and Implications</a:t>
            </a:r>
            <a:endParaRPr b="1" sz="1200">
              <a:solidFill>
                <a:srgbClr val="000000"/>
              </a:solidFill>
              <a:latin typeface="EB Garamond"/>
              <a:ea typeface="EB Garamond"/>
              <a:cs typeface="EB Garamond"/>
              <a:sym typeface="EB Garamond"/>
            </a:endParaRPr>
          </a:p>
          <a:p>
            <a:pPr indent="-304800" lvl="0" marL="457200" rtl="0" algn="l">
              <a:spcBef>
                <a:spcPts val="1200"/>
              </a:spcBef>
              <a:spcAft>
                <a:spcPts val="0"/>
              </a:spcAft>
              <a:buClr>
                <a:srgbClr val="000000"/>
              </a:buClr>
              <a:buSzPts val="1200"/>
              <a:buFont typeface="Arial"/>
              <a:buChar char="●"/>
            </a:pPr>
            <a:r>
              <a:rPr b="1" lang="en" sz="1200">
                <a:solidFill>
                  <a:srgbClr val="000000"/>
                </a:solidFill>
                <a:latin typeface="EB Garamond"/>
                <a:ea typeface="EB Garamond"/>
                <a:cs typeface="EB Garamond"/>
                <a:sym typeface="EB Garamond"/>
              </a:rPr>
              <a:t>Economic Growth:</a:t>
            </a:r>
            <a:r>
              <a:rPr lang="en" sz="1200">
                <a:solidFill>
                  <a:srgbClr val="000000"/>
                </a:solidFill>
                <a:latin typeface="EB Garamond"/>
                <a:ea typeface="EB Garamond"/>
                <a:cs typeface="EB Garamond"/>
                <a:sym typeface="EB Garamond"/>
              </a:rPr>
              <a:t> The overall trend indicates that productivity in the USA has generally increased over the last decade.</a:t>
            </a:r>
            <a:endParaRPr sz="1200">
              <a:solidFill>
                <a:srgbClr val="000000"/>
              </a:solidFill>
              <a:latin typeface="EB Garamond"/>
              <a:ea typeface="EB Garamond"/>
              <a:cs typeface="EB Garamond"/>
              <a:sym typeface="EB Garamond"/>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EB Garamond"/>
                <a:ea typeface="EB Garamond"/>
                <a:cs typeface="EB Garamond"/>
                <a:sym typeface="EB Garamond"/>
              </a:rPr>
              <a:t>Volatility:</a:t>
            </a:r>
            <a:r>
              <a:rPr lang="en" sz="1200">
                <a:solidFill>
                  <a:srgbClr val="000000"/>
                </a:solidFill>
                <a:latin typeface="EB Garamond"/>
                <a:ea typeface="EB Garamond"/>
                <a:cs typeface="EB Garamond"/>
                <a:sym typeface="EB Garamond"/>
              </a:rPr>
              <a:t> The increased volatility in recent years could be due to various economic events, policy changes, or external factors influencing the productivity.</a:t>
            </a:r>
            <a:endParaRPr sz="1200">
              <a:solidFill>
                <a:srgbClr val="000000"/>
              </a:solidFill>
              <a:latin typeface="EB Garamond"/>
              <a:ea typeface="EB Garamond"/>
              <a:cs typeface="EB Garamond"/>
              <a:sym typeface="EB Garamond"/>
            </a:endParaRPr>
          </a:p>
          <a:p>
            <a:pPr indent="-298450" lvl="0" marL="457200" rtl="0" algn="l">
              <a:spcBef>
                <a:spcPts val="0"/>
              </a:spcBef>
              <a:spcAft>
                <a:spcPts val="0"/>
              </a:spcAft>
              <a:buClr>
                <a:srgbClr val="000000"/>
              </a:buClr>
              <a:buSzPts val="1100"/>
              <a:buFont typeface="Arial"/>
              <a:buChar char="●"/>
            </a:pPr>
            <a:r>
              <a:rPr b="1" lang="en" sz="1200">
                <a:solidFill>
                  <a:srgbClr val="000000"/>
                </a:solidFill>
                <a:latin typeface="EB Garamond"/>
                <a:ea typeface="EB Garamond"/>
                <a:cs typeface="EB Garamond"/>
                <a:sym typeface="EB Garamond"/>
              </a:rPr>
              <a:t>Baseline Reference:</a:t>
            </a:r>
            <a:r>
              <a:rPr lang="en" sz="1200">
                <a:solidFill>
                  <a:srgbClr val="000000"/>
                </a:solidFill>
                <a:latin typeface="EB Garamond"/>
                <a:ea typeface="EB Garamond"/>
                <a:cs typeface="EB Garamond"/>
                <a:sym typeface="EB Garamond"/>
              </a:rPr>
              <a:t> The baseline serves as a useful reference to gauge the relative performance over time. Periods above the baseline indicate better-than-average performance, while periods below suggest a need for improvement</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EB Garamond"/>
                <a:ea typeface="EB Garamond"/>
                <a:cs typeface="EB Garamond"/>
                <a:sym typeface="EB Garamond"/>
              </a:rPr>
              <a:t>The </a:t>
            </a:r>
            <a:r>
              <a:rPr lang="en">
                <a:latin typeface="EB Garamond"/>
                <a:ea typeface="EB Garamond"/>
                <a:cs typeface="EB Garamond"/>
                <a:sym typeface="EB Garamond"/>
              </a:rPr>
              <a:t>objective of this project is to conduct a financial analysis to explore the correlations between key economic variables and develop a productivity model for the USA. The analysis will help to understand how changes in these variables affect overall economic productivity and to determine the real currency devaluation.</a:t>
            </a:r>
            <a:endParaRPr>
              <a:latin typeface="EB Garamond"/>
              <a:ea typeface="EB Garamond"/>
              <a:cs typeface="EB Garamond"/>
              <a:sym typeface="EB Garamo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966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Currency Devaluation</a:t>
            </a:r>
            <a:endParaRPr/>
          </a:p>
        </p:txBody>
      </p:sp>
      <p:sp>
        <p:nvSpPr>
          <p:cNvPr id="205" name="Google Shape;205;p32"/>
          <p:cNvSpPr txBox="1"/>
          <p:nvPr>
            <p:ph idx="1" type="body"/>
          </p:nvPr>
        </p:nvSpPr>
        <p:spPr>
          <a:xfrm>
            <a:off x="311700" y="704475"/>
            <a:ext cx="8520600" cy="405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EB Garamond"/>
                <a:ea typeface="EB Garamond"/>
                <a:cs typeface="EB Garamond"/>
                <a:sym typeface="EB Garamond"/>
              </a:rPr>
              <a:t>To calculate the real currency devaluation, we used a reference currency with flat M1 growth and stable productivity. For this analysis, the reference date was set to </a:t>
            </a:r>
            <a:r>
              <a:rPr b="1" lang="en" sz="1200">
                <a:latin typeface="EB Garamond"/>
                <a:ea typeface="EB Garamond"/>
                <a:cs typeface="EB Garamond"/>
                <a:sym typeface="EB Garamond"/>
              </a:rPr>
              <a:t>August 1, 2021,</a:t>
            </a:r>
            <a:r>
              <a:rPr lang="en" sz="1200">
                <a:latin typeface="EB Garamond"/>
                <a:ea typeface="EB Garamond"/>
                <a:cs typeface="EB Garamond"/>
                <a:sym typeface="EB Garamond"/>
              </a:rPr>
              <a:t> due to the lack of data for the exact target date. The </a:t>
            </a:r>
            <a:r>
              <a:rPr b="1" lang="en" sz="1200">
                <a:latin typeface="EB Garamond"/>
                <a:ea typeface="EB Garamond"/>
                <a:cs typeface="EB Garamond"/>
                <a:sym typeface="EB Garamond"/>
              </a:rPr>
              <a:t>reference exchange rate was 98.78</a:t>
            </a:r>
            <a:r>
              <a:rPr lang="en" sz="1200">
                <a:latin typeface="EB Garamond"/>
                <a:ea typeface="EB Garamond"/>
                <a:cs typeface="EB Garamond"/>
                <a:sym typeface="EB Garamond"/>
              </a:rPr>
              <a:t>, while the </a:t>
            </a:r>
            <a:r>
              <a:rPr b="1" lang="en" sz="1200">
                <a:latin typeface="EB Garamond"/>
                <a:ea typeface="EB Garamond"/>
                <a:cs typeface="EB Garamond"/>
                <a:sym typeface="EB Garamond"/>
              </a:rPr>
              <a:t>current exchange rate was 109.58, </a:t>
            </a:r>
            <a:r>
              <a:rPr lang="en" sz="1200">
                <a:latin typeface="EB Garamond"/>
                <a:ea typeface="EB Garamond"/>
                <a:cs typeface="EB Garamond"/>
                <a:sym typeface="EB Garamond"/>
              </a:rPr>
              <a:t>resulting in a c</a:t>
            </a:r>
            <a:r>
              <a:rPr b="1" lang="en" sz="1200">
                <a:latin typeface="EB Garamond"/>
                <a:ea typeface="EB Garamond"/>
                <a:cs typeface="EB Garamond"/>
                <a:sym typeface="EB Garamond"/>
              </a:rPr>
              <a:t>urrency devaluation of approximately 10.93%.. This devaluation indicates a weakening of the currency over the specified period, influenced by various economic factors such as changes in money supply, inflation, and market performance.</a:t>
            </a:r>
            <a:endParaRPr b="1" sz="1200">
              <a:solidFill>
                <a:srgbClr val="000000"/>
              </a:solidFill>
              <a:latin typeface="EB Garamond"/>
              <a:ea typeface="EB Garamond"/>
              <a:cs typeface="EB Garamond"/>
              <a:sym typeface="EB Garamond"/>
            </a:endParaRPr>
          </a:p>
          <a:p>
            <a:pPr indent="0" lvl="0" marL="0" rtl="0" algn="l">
              <a:lnSpc>
                <a:spcPct val="100000"/>
              </a:lnSpc>
              <a:spcBef>
                <a:spcPts val="1200"/>
              </a:spcBef>
              <a:spcAft>
                <a:spcPts val="0"/>
              </a:spcAft>
              <a:buNone/>
            </a:pPr>
            <a:r>
              <a:rPr b="1" lang="en" sz="1200">
                <a:solidFill>
                  <a:srgbClr val="000000"/>
                </a:solidFill>
                <a:latin typeface="EB Garamond"/>
                <a:ea typeface="EB Garamond"/>
                <a:cs typeface="EB Garamond"/>
                <a:sym typeface="EB Garamond"/>
              </a:rPr>
              <a:t>Currency Devaluation = </a:t>
            </a:r>
            <a:r>
              <a:rPr b="1" lang="en" sz="1200" u="sng">
                <a:solidFill>
                  <a:srgbClr val="000000"/>
                </a:solidFill>
                <a:latin typeface="EB Garamond"/>
                <a:ea typeface="EB Garamond"/>
                <a:cs typeface="EB Garamond"/>
                <a:sym typeface="EB Garamond"/>
              </a:rPr>
              <a:t>Current Exchange Rate - Base Exchange Rate    </a:t>
            </a:r>
            <a:r>
              <a:rPr b="1" lang="en" sz="1200">
                <a:solidFill>
                  <a:srgbClr val="000000"/>
                </a:solidFill>
                <a:latin typeface="EB Garamond"/>
                <a:ea typeface="EB Garamond"/>
                <a:cs typeface="EB Garamond"/>
                <a:sym typeface="EB Garamond"/>
              </a:rPr>
              <a:t>  x  100</a:t>
            </a:r>
            <a:endParaRPr b="1" sz="1200">
              <a:solidFill>
                <a:srgbClr val="000000"/>
              </a:solidFill>
              <a:latin typeface="EB Garamond"/>
              <a:ea typeface="EB Garamond"/>
              <a:cs typeface="EB Garamond"/>
              <a:sym typeface="EB Garamond"/>
            </a:endParaRPr>
          </a:p>
          <a:p>
            <a:pPr indent="0" lvl="0" marL="0" rtl="0" algn="l">
              <a:lnSpc>
                <a:spcPct val="100000"/>
              </a:lnSpc>
              <a:spcBef>
                <a:spcPts val="100"/>
              </a:spcBef>
              <a:spcAft>
                <a:spcPts val="0"/>
              </a:spcAft>
              <a:buNone/>
            </a:pPr>
            <a:r>
              <a:rPr b="1" lang="en" sz="1200" u="sng">
                <a:solidFill>
                  <a:srgbClr val="000000"/>
                </a:solidFill>
                <a:latin typeface="EB Garamond"/>
                <a:ea typeface="EB Garamond"/>
                <a:cs typeface="EB Garamond"/>
                <a:sym typeface="EB Garamond"/>
              </a:rPr>
              <a:t>					</a:t>
            </a:r>
            <a:r>
              <a:rPr b="1" lang="en" sz="1200">
                <a:solidFill>
                  <a:srgbClr val="000000"/>
                </a:solidFill>
                <a:latin typeface="EB Garamond"/>
                <a:ea typeface="EB Garamond"/>
                <a:cs typeface="EB Garamond"/>
                <a:sym typeface="EB Garamond"/>
              </a:rPr>
              <a:t>Base Exchange Rate</a:t>
            </a:r>
            <a:endParaRPr b="1" sz="1200">
              <a:solidFill>
                <a:srgbClr val="000000"/>
              </a:solidFill>
              <a:latin typeface="EB Garamond"/>
              <a:ea typeface="EB Garamond"/>
              <a:cs typeface="EB Garamond"/>
              <a:sym typeface="EB Garamond"/>
            </a:endParaRPr>
          </a:p>
          <a:p>
            <a:pPr indent="-304800" lvl="0" marL="457200" rtl="0" algn="l">
              <a:spcBef>
                <a:spcPts val="1200"/>
              </a:spcBef>
              <a:spcAft>
                <a:spcPts val="0"/>
              </a:spcAft>
              <a:buClr>
                <a:srgbClr val="000000"/>
              </a:buClr>
              <a:buSzPts val="1200"/>
              <a:buFont typeface="Arial"/>
              <a:buChar char="●"/>
            </a:pPr>
            <a:r>
              <a:rPr b="1" lang="en" sz="1200">
                <a:solidFill>
                  <a:srgbClr val="000000"/>
                </a:solidFill>
                <a:latin typeface="EB Garamond"/>
                <a:ea typeface="EB Garamond"/>
                <a:cs typeface="EB Garamond"/>
                <a:sym typeface="EB Garamond"/>
              </a:rPr>
              <a:t>Reference Date: </a:t>
            </a:r>
            <a:r>
              <a:rPr lang="en" sz="1200">
                <a:solidFill>
                  <a:srgbClr val="000000"/>
                </a:solidFill>
                <a:latin typeface="EB Garamond"/>
                <a:ea typeface="EB Garamond"/>
                <a:cs typeface="EB Garamond"/>
                <a:sym typeface="EB Garamond"/>
              </a:rPr>
              <a:t>August 1, 2021</a:t>
            </a:r>
            <a:endParaRPr sz="1200">
              <a:solidFill>
                <a:srgbClr val="000000"/>
              </a:solidFill>
              <a:latin typeface="EB Garamond"/>
              <a:ea typeface="EB Garamond"/>
              <a:cs typeface="EB Garamond"/>
              <a:sym typeface="EB Garamond"/>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EB Garamond"/>
                <a:ea typeface="EB Garamond"/>
                <a:cs typeface="EB Garamond"/>
                <a:sym typeface="EB Garamond"/>
              </a:rPr>
              <a:t>Reference Exchange Rate</a:t>
            </a:r>
            <a:r>
              <a:rPr lang="en" sz="1200">
                <a:solidFill>
                  <a:srgbClr val="000000"/>
                </a:solidFill>
                <a:latin typeface="EB Garamond"/>
                <a:ea typeface="EB Garamond"/>
                <a:cs typeface="EB Garamond"/>
                <a:sym typeface="EB Garamond"/>
              </a:rPr>
              <a:t>: 98.78</a:t>
            </a:r>
            <a:endParaRPr sz="1200">
              <a:solidFill>
                <a:srgbClr val="000000"/>
              </a:solidFill>
              <a:latin typeface="EB Garamond"/>
              <a:ea typeface="EB Garamond"/>
              <a:cs typeface="EB Garamond"/>
              <a:sym typeface="EB Garamond"/>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EB Garamond"/>
                <a:ea typeface="EB Garamond"/>
                <a:cs typeface="EB Garamond"/>
                <a:sym typeface="EB Garamond"/>
              </a:rPr>
              <a:t>Current Date:</a:t>
            </a:r>
            <a:r>
              <a:rPr lang="en" sz="1200">
                <a:solidFill>
                  <a:srgbClr val="000000"/>
                </a:solidFill>
                <a:latin typeface="EB Garamond"/>
                <a:ea typeface="EB Garamond"/>
                <a:cs typeface="EB Garamond"/>
                <a:sym typeface="EB Garamond"/>
              </a:rPr>
              <a:t> May 1,2024</a:t>
            </a:r>
            <a:endParaRPr sz="1200">
              <a:solidFill>
                <a:srgbClr val="000000"/>
              </a:solidFill>
              <a:latin typeface="EB Garamond"/>
              <a:ea typeface="EB Garamond"/>
              <a:cs typeface="EB Garamond"/>
              <a:sym typeface="EB Garamond"/>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EB Garamond"/>
                <a:ea typeface="EB Garamond"/>
                <a:cs typeface="EB Garamond"/>
                <a:sym typeface="EB Garamond"/>
              </a:rPr>
              <a:t>Current Exchange Rate:</a:t>
            </a:r>
            <a:r>
              <a:rPr lang="en" sz="1200">
                <a:solidFill>
                  <a:srgbClr val="000000"/>
                </a:solidFill>
                <a:latin typeface="EB Garamond"/>
                <a:ea typeface="EB Garamond"/>
                <a:cs typeface="EB Garamond"/>
                <a:sym typeface="EB Garamond"/>
              </a:rPr>
              <a:t> 109.58</a:t>
            </a:r>
            <a:endParaRPr sz="1200">
              <a:solidFill>
                <a:srgbClr val="000000"/>
              </a:solidFill>
              <a:latin typeface="EB Garamond"/>
              <a:ea typeface="EB Garamond"/>
              <a:cs typeface="EB Garamond"/>
              <a:sym typeface="EB Garamond"/>
            </a:endParaRPr>
          </a:p>
          <a:p>
            <a:pPr indent="-304800" lvl="0" marL="457200" rtl="0" algn="l">
              <a:lnSpc>
                <a:spcPct val="100000"/>
              </a:lnSpc>
              <a:spcBef>
                <a:spcPts val="100"/>
              </a:spcBef>
              <a:spcAft>
                <a:spcPts val="0"/>
              </a:spcAft>
              <a:buClr>
                <a:srgbClr val="000000"/>
              </a:buClr>
              <a:buSzPts val="1200"/>
              <a:buFont typeface="Arial"/>
              <a:buChar char="●"/>
            </a:pPr>
            <a:r>
              <a:rPr b="1" lang="en" sz="1200">
                <a:solidFill>
                  <a:srgbClr val="000000"/>
                </a:solidFill>
                <a:latin typeface="EB Garamond"/>
                <a:ea typeface="EB Garamond"/>
                <a:cs typeface="EB Garamond"/>
                <a:sym typeface="EB Garamond"/>
              </a:rPr>
              <a:t>Currency Devaluation</a:t>
            </a:r>
            <a:r>
              <a:rPr lang="en" sz="1200">
                <a:solidFill>
                  <a:srgbClr val="000000"/>
                </a:solidFill>
                <a:latin typeface="EB Garamond"/>
                <a:ea typeface="EB Garamond"/>
                <a:cs typeface="EB Garamond"/>
                <a:sym typeface="EB Garamond"/>
              </a:rPr>
              <a:t>: </a:t>
            </a:r>
            <a:r>
              <a:rPr b="1" lang="en" sz="1200" u="sng">
                <a:solidFill>
                  <a:srgbClr val="000000"/>
                </a:solidFill>
                <a:latin typeface="EB Garamond"/>
                <a:ea typeface="EB Garamond"/>
                <a:cs typeface="EB Garamond"/>
                <a:sym typeface="EB Garamond"/>
              </a:rPr>
              <a:t>(109.58−98.78 ) </a:t>
            </a:r>
            <a:r>
              <a:rPr b="1" lang="en" sz="1200">
                <a:solidFill>
                  <a:srgbClr val="000000"/>
                </a:solidFill>
                <a:latin typeface="EB Garamond"/>
                <a:ea typeface="EB Garamond"/>
                <a:cs typeface="EB Garamond"/>
                <a:sym typeface="EB Garamond"/>
              </a:rPr>
              <a:t> ×    100  ≈  10.93%</a:t>
            </a:r>
            <a:endParaRPr b="1" sz="1200">
              <a:solidFill>
                <a:srgbClr val="000000"/>
              </a:solidFill>
              <a:latin typeface="EB Garamond"/>
              <a:ea typeface="EB Garamond"/>
              <a:cs typeface="EB Garamond"/>
              <a:sym typeface="EB Garamond"/>
            </a:endParaRPr>
          </a:p>
          <a:p>
            <a:pPr indent="0" lvl="0" marL="457200" rtl="0" algn="l">
              <a:lnSpc>
                <a:spcPct val="100000"/>
              </a:lnSpc>
              <a:spcBef>
                <a:spcPts val="100"/>
              </a:spcBef>
              <a:spcAft>
                <a:spcPts val="0"/>
              </a:spcAft>
              <a:buNone/>
            </a:pPr>
            <a:r>
              <a:rPr b="1" lang="en" sz="1200">
                <a:solidFill>
                  <a:srgbClr val="000000"/>
                </a:solidFill>
                <a:latin typeface="EB Garamond"/>
                <a:ea typeface="EB Garamond"/>
                <a:cs typeface="EB Garamond"/>
                <a:sym typeface="EB Garamond"/>
              </a:rPr>
              <a:t>				98.78</a:t>
            </a:r>
            <a:endParaRPr b="1" sz="1200">
              <a:solidFill>
                <a:srgbClr val="000000"/>
              </a:solidFill>
              <a:latin typeface="EB Garamond"/>
              <a:ea typeface="EB Garamond"/>
              <a:cs typeface="EB Garamond"/>
              <a:sym typeface="EB Garamond"/>
            </a:endParaRPr>
          </a:p>
          <a:p>
            <a:pPr indent="0" lvl="0" marL="0" rtl="0" algn="l">
              <a:spcBef>
                <a:spcPts val="1200"/>
              </a:spcBef>
              <a:spcAft>
                <a:spcPts val="0"/>
              </a:spcAft>
              <a:buNone/>
            </a:pPr>
            <a:r>
              <a:rPr lang="en" sz="1300">
                <a:solidFill>
                  <a:srgbClr val="000000"/>
                </a:solidFill>
                <a:latin typeface="EB Garamond"/>
                <a:ea typeface="EB Garamond"/>
                <a:cs typeface="EB Garamond"/>
                <a:sym typeface="EB Garamond"/>
              </a:rPr>
              <a:t>This means the USD has depreciated by approximately</a:t>
            </a:r>
            <a:r>
              <a:rPr b="1" lang="en" sz="1300">
                <a:solidFill>
                  <a:srgbClr val="000000"/>
                </a:solidFill>
                <a:latin typeface="EB Garamond"/>
                <a:ea typeface="EB Garamond"/>
                <a:cs typeface="EB Garamond"/>
                <a:sym typeface="EB Garamond"/>
              </a:rPr>
              <a:t> 10.93%</a:t>
            </a:r>
            <a:r>
              <a:rPr lang="en" sz="1300">
                <a:solidFill>
                  <a:srgbClr val="000000"/>
                </a:solidFill>
                <a:latin typeface="EB Garamond"/>
                <a:ea typeface="EB Garamond"/>
                <a:cs typeface="EB Garamond"/>
                <a:sym typeface="EB Garamond"/>
              </a:rPr>
              <a:t> against the reference currency over the given time period.</a:t>
            </a:r>
            <a:endParaRPr sz="1300">
              <a:solidFill>
                <a:srgbClr val="000000"/>
              </a:solidFill>
              <a:latin typeface="EB Garamond"/>
              <a:ea typeface="EB Garamond"/>
              <a:cs typeface="EB Garamond"/>
              <a:sym typeface="EB Garamond"/>
            </a:endParaRPr>
          </a:p>
          <a:p>
            <a:pPr indent="0" lvl="0" marL="0" rtl="0" algn="l">
              <a:spcBef>
                <a:spcPts val="1200"/>
              </a:spcBef>
              <a:spcAft>
                <a:spcPts val="1200"/>
              </a:spcAft>
              <a:buNone/>
            </a:pPr>
            <a:r>
              <a:t/>
            </a:r>
            <a:endParaRPr>
              <a:latin typeface="EB Garamond"/>
              <a:ea typeface="EB Garamond"/>
              <a:cs typeface="EB Garamond"/>
              <a:sym typeface="EB Garamon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11" name="Google Shape;211;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None/>
            </a:pPr>
            <a:r>
              <a:rPr lang="en" sz="1682">
                <a:latin typeface="EB Garamond"/>
                <a:ea typeface="EB Garamond"/>
                <a:cs typeface="EB Garamond"/>
                <a:sym typeface="EB Garamond"/>
              </a:rPr>
              <a:t>This financial analysis provides valuable insights into the relationships between key economic variables and their impact on productivity. The strong correlations observed indicate that an increase in the money supply is associated with positive movements in the stock market and inflation rates. This supports the theoretical framework suggesting that increased money supply leads to currency depreciation and higher inflation.</a:t>
            </a:r>
            <a:endParaRPr sz="1682">
              <a:latin typeface="EB Garamond"/>
              <a:ea typeface="EB Garamond"/>
              <a:cs typeface="EB Garamond"/>
              <a:sym typeface="EB Garamond"/>
            </a:endParaRPr>
          </a:p>
          <a:p>
            <a:pPr indent="0" lvl="0" marL="0" rtl="0" algn="l">
              <a:spcBef>
                <a:spcPts val="1200"/>
              </a:spcBef>
              <a:spcAft>
                <a:spcPts val="0"/>
              </a:spcAft>
              <a:buNone/>
            </a:pPr>
            <a:r>
              <a:rPr lang="en" sz="1682">
                <a:latin typeface="EB Garamond"/>
                <a:ea typeface="EB Garamond"/>
                <a:cs typeface="EB Garamond"/>
                <a:sym typeface="EB Garamond"/>
              </a:rPr>
              <a:t>The productivity model developed highlights the economy's ability to manage resources effectively over time. The observed productivity trends, when compared to the baseline, show periods of economic growth and decline. These insights can inform policymakers and investors about the potential impacts of monetary policies and economic conditions.</a:t>
            </a:r>
            <a:endParaRPr sz="1682">
              <a:latin typeface="EB Garamond"/>
              <a:ea typeface="EB Garamond"/>
              <a:cs typeface="EB Garamond"/>
              <a:sym typeface="EB Garamond"/>
            </a:endParaRPr>
          </a:p>
          <a:p>
            <a:pPr indent="0" lvl="0" marL="0" rtl="0" algn="l">
              <a:spcBef>
                <a:spcPts val="1200"/>
              </a:spcBef>
              <a:spcAft>
                <a:spcPts val="0"/>
              </a:spcAft>
              <a:buNone/>
            </a:pPr>
            <a:r>
              <a:rPr lang="en" sz="1682">
                <a:latin typeface="EB Garamond"/>
                <a:ea typeface="EB Garamond"/>
                <a:cs typeface="EB Garamond"/>
                <a:sym typeface="EB Garamond"/>
              </a:rPr>
              <a:t>The currency devaluation analysis demonstrates the weakening of the currency over the specified period, influenced by various economic factors. This information is crucial for understanding the long-term economic trends and making informed decisions regarding currency management and international trade</a:t>
            </a:r>
            <a:r>
              <a:rPr lang="en"/>
              <a:t>.</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410000"/>
            <a:ext cx="8520600" cy="243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t/>
            </a:r>
            <a:endParaRPr sz="4100"/>
          </a:p>
          <a:p>
            <a:pPr indent="0" lvl="0" marL="0" rtl="0" algn="ctr">
              <a:spcBef>
                <a:spcPts val="0"/>
              </a:spcBef>
              <a:spcAft>
                <a:spcPts val="0"/>
              </a:spcAft>
              <a:buSzPts val="990"/>
              <a:buNone/>
            </a:pPr>
            <a:r>
              <a:rPr lang="en" sz="7900"/>
              <a:t>Thank YOU!</a:t>
            </a:r>
            <a:endParaRPr sz="7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Economic Variables</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n" sz="1300">
                <a:solidFill>
                  <a:srgbClr val="000000"/>
                </a:solidFill>
                <a:latin typeface="EB Garamond"/>
                <a:ea typeface="EB Garamond"/>
                <a:cs typeface="EB Garamond"/>
                <a:sym typeface="EB Garamond"/>
              </a:rPr>
              <a:t>M1 Money Supply:</a:t>
            </a:r>
            <a:endParaRPr b="1" sz="1300">
              <a:solidFill>
                <a:srgbClr val="000000"/>
              </a:solidFill>
              <a:latin typeface="EB Garamond"/>
              <a:ea typeface="EB Garamond"/>
              <a:cs typeface="EB Garamond"/>
              <a:sym typeface="EB Garamond"/>
            </a:endParaRPr>
          </a:p>
          <a:p>
            <a:pPr indent="-311150" lvl="0" marL="457200" rtl="0" algn="l">
              <a:spcBef>
                <a:spcPts val="1200"/>
              </a:spcBef>
              <a:spcAft>
                <a:spcPts val="0"/>
              </a:spcAft>
              <a:buClr>
                <a:srgbClr val="000000"/>
              </a:buClr>
              <a:buSzPts val="1300"/>
              <a:buFont typeface="Arial"/>
              <a:buChar char="●"/>
            </a:pPr>
            <a:r>
              <a:rPr lang="en" sz="1300">
                <a:solidFill>
                  <a:srgbClr val="000000"/>
                </a:solidFill>
                <a:latin typeface="EB Garamond"/>
                <a:ea typeface="EB Garamond"/>
                <a:cs typeface="EB Garamond"/>
                <a:sym typeface="EB Garamond"/>
              </a:rPr>
              <a:t>Definition: M1 includes the most liquid forms of money, such as cash and assets that can quickly be converted to currency. It typically includes physical currency, demand deposits, traveler's checks, and other checkable deposits.</a:t>
            </a:r>
            <a:endParaRPr sz="1300">
              <a:solidFill>
                <a:srgbClr val="000000"/>
              </a:solidFill>
              <a:latin typeface="EB Garamond"/>
              <a:ea typeface="EB Garamond"/>
              <a:cs typeface="EB Garamond"/>
              <a:sym typeface="EB Garamond"/>
            </a:endParaRPr>
          </a:p>
          <a:p>
            <a:pPr indent="-311150" lvl="0" marL="457200" rtl="0" algn="l">
              <a:spcBef>
                <a:spcPts val="0"/>
              </a:spcBef>
              <a:spcAft>
                <a:spcPts val="0"/>
              </a:spcAft>
              <a:buClr>
                <a:srgbClr val="000000"/>
              </a:buClr>
              <a:buSzPts val="1300"/>
              <a:buFont typeface="Arial"/>
              <a:buChar char="●"/>
            </a:pPr>
            <a:r>
              <a:rPr lang="en" sz="1300">
                <a:solidFill>
                  <a:srgbClr val="000000"/>
                </a:solidFill>
                <a:latin typeface="EB Garamond"/>
                <a:ea typeface="EB Garamond"/>
                <a:cs typeface="EB Garamond"/>
                <a:sym typeface="EB Garamond"/>
              </a:rPr>
              <a:t>Importance: An increase in the money supply can stimulate economic growth by encouraging spending and investment. However, excessive growth in the money supply can lead to inflation.</a:t>
            </a:r>
            <a:endParaRPr sz="1300">
              <a:solidFill>
                <a:srgbClr val="000000"/>
              </a:solidFill>
              <a:latin typeface="EB Garamond"/>
              <a:ea typeface="EB Garamond"/>
              <a:cs typeface="EB Garamond"/>
              <a:sym typeface="EB Garamond"/>
            </a:endParaRPr>
          </a:p>
          <a:p>
            <a:pPr indent="0" lvl="0" marL="0" rtl="0" algn="l">
              <a:spcBef>
                <a:spcPts val="1200"/>
              </a:spcBef>
              <a:spcAft>
                <a:spcPts val="0"/>
              </a:spcAft>
              <a:buNone/>
            </a:pPr>
            <a:r>
              <a:rPr b="1" lang="en" sz="1300">
                <a:solidFill>
                  <a:srgbClr val="000000"/>
                </a:solidFill>
                <a:latin typeface="EB Garamond"/>
                <a:ea typeface="EB Garamond"/>
                <a:cs typeface="EB Garamond"/>
                <a:sym typeface="EB Garamond"/>
              </a:rPr>
              <a:t>Real Exchange Rate (Black Market):</a:t>
            </a:r>
            <a:endParaRPr b="1" sz="1300">
              <a:solidFill>
                <a:srgbClr val="000000"/>
              </a:solidFill>
              <a:latin typeface="EB Garamond"/>
              <a:ea typeface="EB Garamond"/>
              <a:cs typeface="EB Garamond"/>
              <a:sym typeface="EB Garamond"/>
            </a:endParaRPr>
          </a:p>
          <a:p>
            <a:pPr indent="-311150" lvl="0" marL="457200" rtl="0" algn="l">
              <a:spcBef>
                <a:spcPts val="1200"/>
              </a:spcBef>
              <a:spcAft>
                <a:spcPts val="0"/>
              </a:spcAft>
              <a:buClr>
                <a:srgbClr val="000000"/>
              </a:buClr>
              <a:buSzPts val="1300"/>
              <a:buFont typeface="Arial"/>
              <a:buChar char="●"/>
            </a:pPr>
            <a:r>
              <a:rPr lang="en" sz="1300">
                <a:solidFill>
                  <a:srgbClr val="000000"/>
                </a:solidFill>
                <a:latin typeface="EB Garamond"/>
                <a:ea typeface="EB Garamond"/>
                <a:cs typeface="EB Garamond"/>
                <a:sym typeface="EB Garamond"/>
              </a:rPr>
              <a:t>Definition: The real exchange rate adjusts the nominal exchange rate by relative price levels between two countries, reflecting the actual purchasing power of a currency.</a:t>
            </a:r>
            <a:endParaRPr sz="1300">
              <a:solidFill>
                <a:srgbClr val="000000"/>
              </a:solidFill>
              <a:latin typeface="EB Garamond"/>
              <a:ea typeface="EB Garamond"/>
              <a:cs typeface="EB Garamond"/>
              <a:sym typeface="EB Garamond"/>
            </a:endParaRPr>
          </a:p>
          <a:p>
            <a:pPr indent="-298450" lvl="0" marL="457200" rtl="0" algn="l">
              <a:spcBef>
                <a:spcPts val="0"/>
              </a:spcBef>
              <a:spcAft>
                <a:spcPts val="0"/>
              </a:spcAft>
              <a:buClr>
                <a:srgbClr val="000000"/>
              </a:buClr>
              <a:buSzPts val="1100"/>
              <a:buFont typeface="Arial"/>
              <a:buChar char="●"/>
            </a:pPr>
            <a:r>
              <a:rPr lang="en" sz="1300">
                <a:solidFill>
                  <a:srgbClr val="000000"/>
                </a:solidFill>
                <a:latin typeface="EB Garamond"/>
                <a:ea typeface="EB Garamond"/>
                <a:cs typeface="EB Garamond"/>
                <a:sym typeface="EB Garamond"/>
              </a:rPr>
              <a:t>Importance: The real exchange rate affects international competitiveness. A lower exchange rate can boost exports by making a country's goods cheaper for foreign buyers, but it can also increase the cost of imports, contributing to inflation</a:t>
            </a:r>
            <a:r>
              <a:rPr lang="en" sz="1100">
                <a:solidFill>
                  <a:srgbClr val="000000"/>
                </a:solidFill>
                <a:latin typeface="EB Garamond"/>
                <a:ea typeface="EB Garamond"/>
                <a:cs typeface="EB Garamond"/>
                <a:sym typeface="EB Garamond"/>
              </a:rPr>
              <a:t>.</a:t>
            </a:r>
            <a:endParaRPr sz="1100">
              <a:solidFill>
                <a:srgbClr val="000000"/>
              </a:solidFill>
              <a:latin typeface="EB Garamond"/>
              <a:ea typeface="EB Garamond"/>
              <a:cs typeface="EB Garamond"/>
              <a:sym typeface="EB Garamond"/>
            </a:endParaRPr>
          </a:p>
          <a:p>
            <a:pPr indent="0" lvl="0" marL="0" rtl="0" algn="l">
              <a:spcBef>
                <a:spcPts val="1200"/>
              </a:spcBef>
              <a:spcAft>
                <a:spcPts val="1200"/>
              </a:spcAft>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Economic Variables</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n" sz="1300">
                <a:solidFill>
                  <a:srgbClr val="000000"/>
                </a:solidFill>
                <a:latin typeface="EB Garamond"/>
                <a:ea typeface="EB Garamond"/>
                <a:cs typeface="EB Garamond"/>
                <a:sym typeface="EB Garamond"/>
              </a:rPr>
              <a:t>S&amp;P 500 Index (Adj Close):</a:t>
            </a:r>
            <a:endParaRPr b="1" sz="1300">
              <a:solidFill>
                <a:srgbClr val="000000"/>
              </a:solidFill>
              <a:latin typeface="EB Garamond"/>
              <a:ea typeface="EB Garamond"/>
              <a:cs typeface="EB Garamond"/>
              <a:sym typeface="EB Garamond"/>
            </a:endParaRPr>
          </a:p>
          <a:p>
            <a:pPr indent="-311150" lvl="0" marL="457200" rtl="0" algn="l">
              <a:spcBef>
                <a:spcPts val="1200"/>
              </a:spcBef>
              <a:spcAft>
                <a:spcPts val="0"/>
              </a:spcAft>
              <a:buClr>
                <a:srgbClr val="000000"/>
              </a:buClr>
              <a:buSzPts val="1300"/>
              <a:buFont typeface="Arial"/>
              <a:buChar char="●"/>
            </a:pPr>
            <a:r>
              <a:rPr lang="en" sz="1300">
                <a:solidFill>
                  <a:srgbClr val="000000"/>
                </a:solidFill>
                <a:latin typeface="EB Garamond"/>
                <a:ea typeface="EB Garamond"/>
                <a:cs typeface="EB Garamond"/>
                <a:sym typeface="EB Garamond"/>
              </a:rPr>
              <a:t>Definition: The S&amp;P 500 is a stock market index tracking the performance of 500 large companies listed on stock exchanges in the United States. The adjusted close price accounts for dividends, stock splits, and other adjustments.</a:t>
            </a:r>
            <a:endParaRPr sz="1300">
              <a:solidFill>
                <a:srgbClr val="000000"/>
              </a:solidFill>
              <a:latin typeface="EB Garamond"/>
              <a:ea typeface="EB Garamond"/>
              <a:cs typeface="EB Garamond"/>
              <a:sym typeface="EB Garamond"/>
            </a:endParaRPr>
          </a:p>
          <a:p>
            <a:pPr indent="-311150" lvl="0" marL="457200" rtl="0" algn="l">
              <a:spcBef>
                <a:spcPts val="0"/>
              </a:spcBef>
              <a:spcAft>
                <a:spcPts val="0"/>
              </a:spcAft>
              <a:buClr>
                <a:srgbClr val="000000"/>
              </a:buClr>
              <a:buSzPts val="1300"/>
              <a:buFont typeface="Arial"/>
              <a:buChar char="●"/>
            </a:pPr>
            <a:r>
              <a:rPr lang="en" sz="1300">
                <a:solidFill>
                  <a:srgbClr val="000000"/>
                </a:solidFill>
                <a:latin typeface="EB Garamond"/>
                <a:ea typeface="EB Garamond"/>
                <a:cs typeface="EB Garamond"/>
                <a:sym typeface="EB Garamond"/>
              </a:rPr>
              <a:t>Importance: The S&amp;P 500 Index is a key indicator of the overall health of the stock market and investor confidence. It reflects the performance of major companies and is often used as a benchmark for the performance of investment portfolios.</a:t>
            </a:r>
            <a:endParaRPr sz="1300">
              <a:solidFill>
                <a:srgbClr val="000000"/>
              </a:solidFill>
              <a:latin typeface="EB Garamond"/>
              <a:ea typeface="EB Garamond"/>
              <a:cs typeface="EB Garamond"/>
              <a:sym typeface="EB Garamond"/>
            </a:endParaRPr>
          </a:p>
          <a:p>
            <a:pPr indent="0" lvl="0" marL="0" rtl="0" algn="l">
              <a:spcBef>
                <a:spcPts val="1200"/>
              </a:spcBef>
              <a:spcAft>
                <a:spcPts val="0"/>
              </a:spcAft>
              <a:buNone/>
            </a:pPr>
            <a:r>
              <a:rPr b="1" lang="en" sz="1300">
                <a:solidFill>
                  <a:srgbClr val="000000"/>
                </a:solidFill>
                <a:latin typeface="EB Garamond"/>
                <a:ea typeface="EB Garamond"/>
                <a:cs typeface="EB Garamond"/>
                <a:sym typeface="EB Garamond"/>
              </a:rPr>
              <a:t>Inflation Rate (CPI)</a:t>
            </a:r>
            <a:r>
              <a:rPr lang="en" sz="1300">
                <a:solidFill>
                  <a:srgbClr val="000000"/>
                </a:solidFill>
                <a:latin typeface="EB Garamond"/>
                <a:ea typeface="EB Garamond"/>
                <a:cs typeface="EB Garamond"/>
                <a:sym typeface="EB Garamond"/>
              </a:rPr>
              <a:t>:</a:t>
            </a:r>
            <a:endParaRPr sz="1300">
              <a:solidFill>
                <a:srgbClr val="000000"/>
              </a:solidFill>
              <a:latin typeface="EB Garamond"/>
              <a:ea typeface="EB Garamond"/>
              <a:cs typeface="EB Garamond"/>
              <a:sym typeface="EB Garamond"/>
            </a:endParaRPr>
          </a:p>
          <a:p>
            <a:pPr indent="-311150" lvl="0" marL="457200" rtl="0" algn="l">
              <a:spcBef>
                <a:spcPts val="1200"/>
              </a:spcBef>
              <a:spcAft>
                <a:spcPts val="0"/>
              </a:spcAft>
              <a:buClr>
                <a:srgbClr val="000000"/>
              </a:buClr>
              <a:buSzPts val="1300"/>
              <a:buFont typeface="Arial"/>
              <a:buChar char="●"/>
            </a:pPr>
            <a:r>
              <a:rPr lang="en" sz="1300">
                <a:solidFill>
                  <a:srgbClr val="000000"/>
                </a:solidFill>
                <a:latin typeface="EB Garamond"/>
                <a:ea typeface="EB Garamond"/>
                <a:cs typeface="EB Garamond"/>
                <a:sym typeface="EB Garamond"/>
              </a:rPr>
              <a:t>Definition: The Consumer Price Index (CPI) measures the average change over time in the prices paid by urban consumers for a market basket of consumer goods and services.</a:t>
            </a:r>
            <a:endParaRPr sz="1300">
              <a:solidFill>
                <a:srgbClr val="000000"/>
              </a:solidFill>
              <a:latin typeface="EB Garamond"/>
              <a:ea typeface="EB Garamond"/>
              <a:cs typeface="EB Garamond"/>
              <a:sym typeface="EB Garamond"/>
            </a:endParaRPr>
          </a:p>
          <a:p>
            <a:pPr indent="-311150" lvl="0" marL="457200" rtl="0" algn="l">
              <a:spcBef>
                <a:spcPts val="0"/>
              </a:spcBef>
              <a:spcAft>
                <a:spcPts val="0"/>
              </a:spcAft>
              <a:buClr>
                <a:srgbClr val="000000"/>
              </a:buClr>
              <a:buSzPts val="1300"/>
              <a:buFont typeface="Arial"/>
              <a:buChar char="●"/>
            </a:pPr>
            <a:r>
              <a:rPr lang="en" sz="1300">
                <a:solidFill>
                  <a:srgbClr val="000000"/>
                </a:solidFill>
                <a:latin typeface="EB Garamond"/>
                <a:ea typeface="EB Garamond"/>
                <a:cs typeface="EB Garamond"/>
                <a:sym typeface="EB Garamond"/>
              </a:rPr>
              <a:t>Importance: Inflation erodes purchasing power and can affect economic stability. Central banks monitor inflation closely to adjust monetary policy, aiming to keep it within a target range to ensure stable economic growth.</a:t>
            </a:r>
            <a:endParaRPr sz="1300">
              <a:solidFill>
                <a:srgbClr val="000000"/>
              </a:solidFill>
              <a:latin typeface="EB Garamond"/>
              <a:ea typeface="EB Garamond"/>
              <a:cs typeface="EB Garamond"/>
              <a:sym typeface="EB Garamond"/>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the Analysis</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a:latin typeface="EB Garamond"/>
                <a:ea typeface="EB Garamond"/>
                <a:cs typeface="EB Garamond"/>
                <a:sym typeface="EB Garamond"/>
              </a:rPr>
              <a:t>By analyzing the correlations between these variables, we aim to:</a:t>
            </a:r>
            <a:endParaRPr b="1">
              <a:latin typeface="EB Garamond"/>
              <a:ea typeface="EB Garamond"/>
              <a:cs typeface="EB Garamond"/>
              <a:sym typeface="EB Garamond"/>
            </a:endParaRPr>
          </a:p>
          <a:p>
            <a:pPr indent="-298450" lvl="0" marL="457200" rtl="0" algn="l">
              <a:spcBef>
                <a:spcPts val="1200"/>
              </a:spcBef>
              <a:spcAft>
                <a:spcPts val="0"/>
              </a:spcAft>
              <a:buClr>
                <a:srgbClr val="000000"/>
              </a:buClr>
              <a:buSzPts val="1100"/>
              <a:buFont typeface="EB Garamond"/>
              <a:buChar char="●"/>
            </a:pPr>
            <a:r>
              <a:rPr lang="en">
                <a:latin typeface="EB Garamond"/>
                <a:ea typeface="EB Garamond"/>
                <a:cs typeface="EB Garamond"/>
                <a:sym typeface="EB Garamond"/>
              </a:rPr>
              <a:t>Understand the interplay between money supply, exchange rates, stock market performance, and inflation.</a:t>
            </a:r>
            <a:endParaRPr>
              <a:latin typeface="EB Garamond"/>
              <a:ea typeface="EB Garamond"/>
              <a:cs typeface="EB Garamond"/>
              <a:sym typeface="EB Garamond"/>
            </a:endParaRPr>
          </a:p>
          <a:p>
            <a:pPr indent="-298450" lvl="0" marL="457200" rtl="0" algn="l">
              <a:spcBef>
                <a:spcPts val="0"/>
              </a:spcBef>
              <a:spcAft>
                <a:spcPts val="0"/>
              </a:spcAft>
              <a:buClr>
                <a:srgbClr val="000000"/>
              </a:buClr>
              <a:buSzPts val="1100"/>
              <a:buFont typeface="EB Garamond"/>
              <a:buChar char="●"/>
            </a:pPr>
            <a:r>
              <a:rPr lang="en">
                <a:latin typeface="EB Garamond"/>
                <a:ea typeface="EB Garamond"/>
                <a:cs typeface="EB Garamond"/>
                <a:sym typeface="EB Garamond"/>
              </a:rPr>
              <a:t>Develop a productivity model that quantifies economic productivity based on these variables.</a:t>
            </a:r>
            <a:endParaRPr>
              <a:latin typeface="EB Garamond"/>
              <a:ea typeface="EB Garamond"/>
              <a:cs typeface="EB Garamond"/>
              <a:sym typeface="EB Garamond"/>
            </a:endParaRPr>
          </a:p>
          <a:p>
            <a:pPr indent="-298450" lvl="0" marL="457200" rtl="0" algn="l">
              <a:spcBef>
                <a:spcPts val="0"/>
              </a:spcBef>
              <a:spcAft>
                <a:spcPts val="0"/>
              </a:spcAft>
              <a:buClr>
                <a:srgbClr val="000000"/>
              </a:buClr>
              <a:buSzPts val="1100"/>
              <a:buFont typeface="EB Garamond"/>
              <a:buChar char="●"/>
            </a:pPr>
            <a:r>
              <a:rPr lang="en">
                <a:latin typeface="EB Garamond"/>
                <a:ea typeface="EB Garamond"/>
                <a:cs typeface="EB Garamond"/>
                <a:sym typeface="EB Garamond"/>
              </a:rPr>
              <a:t>Assess the impact of currency devaluation on economic stability.</a:t>
            </a:r>
            <a:endParaRPr>
              <a:latin typeface="EB Garamond"/>
              <a:ea typeface="EB Garamond"/>
              <a:cs typeface="EB Garamond"/>
              <a:sym typeface="EB Garamond"/>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1868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Theoretical</a:t>
            </a:r>
            <a:r>
              <a:rPr lang="en"/>
              <a:t> Framework</a:t>
            </a:r>
            <a:endParaRPr/>
          </a:p>
        </p:txBody>
      </p:sp>
      <p:sp>
        <p:nvSpPr>
          <p:cNvPr id="116" name="Google Shape;116;p18"/>
          <p:cNvSpPr txBox="1"/>
          <p:nvPr>
            <p:ph idx="1" type="body"/>
          </p:nvPr>
        </p:nvSpPr>
        <p:spPr>
          <a:xfrm>
            <a:off x="311700" y="794675"/>
            <a:ext cx="8520600" cy="37740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935"/>
              <a:buNone/>
            </a:pPr>
            <a:r>
              <a:rPr lang="en" sz="1335">
                <a:solidFill>
                  <a:srgbClr val="000000"/>
                </a:solidFill>
                <a:latin typeface="EB Garamond"/>
                <a:ea typeface="EB Garamond"/>
                <a:cs typeface="EB Garamond"/>
                <a:sym typeface="EB Garamond"/>
              </a:rPr>
              <a:t>The analysis is based on the following theoretical framework:</a:t>
            </a:r>
            <a:endParaRPr sz="1335">
              <a:solidFill>
                <a:srgbClr val="000000"/>
              </a:solidFill>
              <a:latin typeface="EB Garamond"/>
              <a:ea typeface="EB Garamond"/>
              <a:cs typeface="EB Garamond"/>
              <a:sym typeface="EB Garamond"/>
            </a:endParaRPr>
          </a:p>
          <a:p>
            <a:pPr indent="-313372" lvl="0" marL="457200" rtl="0" algn="l">
              <a:lnSpc>
                <a:spcPct val="95000"/>
              </a:lnSpc>
              <a:spcBef>
                <a:spcPts val="1200"/>
              </a:spcBef>
              <a:spcAft>
                <a:spcPts val="0"/>
              </a:spcAft>
              <a:buClr>
                <a:srgbClr val="000000"/>
              </a:buClr>
              <a:buSzPts val="1335"/>
              <a:buFont typeface="Arial"/>
              <a:buAutoNum type="arabicPeriod"/>
            </a:pPr>
            <a:r>
              <a:rPr b="1" lang="en" sz="1335">
                <a:solidFill>
                  <a:srgbClr val="000000"/>
                </a:solidFill>
                <a:latin typeface="EB Garamond"/>
                <a:ea typeface="EB Garamond"/>
                <a:cs typeface="EB Garamond"/>
                <a:sym typeface="EB Garamond"/>
              </a:rPr>
              <a:t>Increased Money Supply:</a:t>
            </a:r>
            <a:endParaRPr b="1" sz="1335">
              <a:solidFill>
                <a:srgbClr val="000000"/>
              </a:solidFill>
              <a:latin typeface="EB Garamond"/>
              <a:ea typeface="EB Garamond"/>
              <a:cs typeface="EB Garamond"/>
              <a:sym typeface="EB Garamond"/>
            </a:endParaRPr>
          </a:p>
          <a:p>
            <a:pPr indent="-313372" lvl="1" marL="914400" rtl="0" algn="l">
              <a:lnSpc>
                <a:spcPct val="95000"/>
              </a:lnSpc>
              <a:spcBef>
                <a:spcPts val="0"/>
              </a:spcBef>
              <a:spcAft>
                <a:spcPts val="0"/>
              </a:spcAft>
              <a:buClr>
                <a:srgbClr val="000000"/>
              </a:buClr>
              <a:buSzPts val="1335"/>
              <a:buFont typeface="EB Garamond"/>
              <a:buChar char="○"/>
            </a:pPr>
            <a:r>
              <a:rPr lang="en" sz="1335">
                <a:solidFill>
                  <a:srgbClr val="000000"/>
                </a:solidFill>
                <a:latin typeface="EB Garamond"/>
                <a:ea typeface="EB Garamond"/>
                <a:cs typeface="EB Garamond"/>
                <a:sym typeface="EB Garamond"/>
              </a:rPr>
              <a:t>Leads to currency depreciation as more money circulates in the economy.</a:t>
            </a:r>
            <a:endParaRPr sz="1335">
              <a:solidFill>
                <a:srgbClr val="000000"/>
              </a:solidFill>
              <a:latin typeface="EB Garamond"/>
              <a:ea typeface="EB Garamond"/>
              <a:cs typeface="EB Garamond"/>
              <a:sym typeface="EB Garamond"/>
            </a:endParaRPr>
          </a:p>
          <a:p>
            <a:pPr indent="-313372" lvl="1" marL="914400" rtl="0" algn="l">
              <a:lnSpc>
                <a:spcPct val="95000"/>
              </a:lnSpc>
              <a:spcBef>
                <a:spcPts val="0"/>
              </a:spcBef>
              <a:spcAft>
                <a:spcPts val="0"/>
              </a:spcAft>
              <a:buClr>
                <a:srgbClr val="000000"/>
              </a:buClr>
              <a:buSzPts val="1335"/>
              <a:buFont typeface="EB Garamond"/>
              <a:buChar char="○"/>
            </a:pPr>
            <a:r>
              <a:rPr lang="en" sz="1335">
                <a:solidFill>
                  <a:srgbClr val="000000"/>
                </a:solidFill>
                <a:latin typeface="EB Garamond"/>
                <a:ea typeface="EB Garamond"/>
                <a:cs typeface="EB Garamond"/>
                <a:sym typeface="EB Garamond"/>
              </a:rPr>
              <a:t>Can boost stock market performance due to increased liquidity and investment.</a:t>
            </a:r>
            <a:endParaRPr sz="1335">
              <a:solidFill>
                <a:srgbClr val="000000"/>
              </a:solidFill>
              <a:latin typeface="EB Garamond"/>
              <a:ea typeface="EB Garamond"/>
              <a:cs typeface="EB Garamond"/>
              <a:sym typeface="EB Garamond"/>
            </a:endParaRPr>
          </a:p>
          <a:p>
            <a:pPr indent="-313372" lvl="1" marL="914400" rtl="0" algn="l">
              <a:lnSpc>
                <a:spcPct val="95000"/>
              </a:lnSpc>
              <a:spcBef>
                <a:spcPts val="0"/>
              </a:spcBef>
              <a:spcAft>
                <a:spcPts val="0"/>
              </a:spcAft>
              <a:buClr>
                <a:srgbClr val="000000"/>
              </a:buClr>
              <a:buSzPts val="1335"/>
              <a:buFont typeface="EB Garamond"/>
              <a:buChar char="○"/>
            </a:pPr>
            <a:r>
              <a:rPr lang="en" sz="1335">
                <a:solidFill>
                  <a:srgbClr val="000000"/>
                </a:solidFill>
                <a:latin typeface="EB Garamond"/>
                <a:ea typeface="EB Garamond"/>
                <a:cs typeface="EB Garamond"/>
                <a:sym typeface="EB Garamond"/>
              </a:rPr>
              <a:t>Can increase inflation as higher money supply boosts demand for goods and services.</a:t>
            </a:r>
            <a:endParaRPr sz="1335">
              <a:solidFill>
                <a:srgbClr val="000000"/>
              </a:solidFill>
              <a:latin typeface="EB Garamond"/>
              <a:ea typeface="EB Garamond"/>
              <a:cs typeface="EB Garamond"/>
              <a:sym typeface="EB Garamond"/>
            </a:endParaRPr>
          </a:p>
          <a:p>
            <a:pPr indent="-313372" lvl="0" marL="457200" rtl="0" algn="l">
              <a:lnSpc>
                <a:spcPct val="95000"/>
              </a:lnSpc>
              <a:spcBef>
                <a:spcPts val="0"/>
              </a:spcBef>
              <a:spcAft>
                <a:spcPts val="0"/>
              </a:spcAft>
              <a:buClr>
                <a:srgbClr val="000000"/>
              </a:buClr>
              <a:buSzPts val="1335"/>
              <a:buFont typeface="Arial"/>
              <a:buAutoNum type="arabicPeriod"/>
            </a:pPr>
            <a:r>
              <a:rPr b="1" lang="en" sz="1335">
                <a:solidFill>
                  <a:srgbClr val="000000"/>
                </a:solidFill>
                <a:latin typeface="EB Garamond"/>
                <a:ea typeface="EB Garamond"/>
                <a:cs typeface="EB Garamond"/>
                <a:sym typeface="EB Garamond"/>
              </a:rPr>
              <a:t>Currency Devaluation</a:t>
            </a:r>
            <a:r>
              <a:rPr lang="en" sz="1335">
                <a:solidFill>
                  <a:srgbClr val="000000"/>
                </a:solidFill>
                <a:latin typeface="EB Garamond"/>
                <a:ea typeface="EB Garamond"/>
                <a:cs typeface="EB Garamond"/>
                <a:sym typeface="EB Garamond"/>
              </a:rPr>
              <a:t>:</a:t>
            </a:r>
            <a:endParaRPr sz="1335">
              <a:solidFill>
                <a:srgbClr val="000000"/>
              </a:solidFill>
              <a:latin typeface="EB Garamond"/>
              <a:ea typeface="EB Garamond"/>
              <a:cs typeface="EB Garamond"/>
              <a:sym typeface="EB Garamond"/>
            </a:endParaRPr>
          </a:p>
          <a:p>
            <a:pPr indent="-313372" lvl="1" marL="914400" rtl="0" algn="l">
              <a:lnSpc>
                <a:spcPct val="95000"/>
              </a:lnSpc>
              <a:spcBef>
                <a:spcPts val="0"/>
              </a:spcBef>
              <a:spcAft>
                <a:spcPts val="0"/>
              </a:spcAft>
              <a:buClr>
                <a:srgbClr val="000000"/>
              </a:buClr>
              <a:buSzPts val="1335"/>
              <a:buFont typeface="EB Garamond"/>
              <a:buChar char="○"/>
            </a:pPr>
            <a:r>
              <a:rPr lang="en" sz="1335">
                <a:solidFill>
                  <a:srgbClr val="000000"/>
                </a:solidFill>
                <a:latin typeface="EB Garamond"/>
                <a:ea typeface="EB Garamond"/>
                <a:cs typeface="EB Garamond"/>
                <a:sym typeface="EB Garamond"/>
              </a:rPr>
              <a:t>Makes exports cheaper and imports more expensive, affecting trade balances.</a:t>
            </a:r>
            <a:endParaRPr sz="1335">
              <a:solidFill>
                <a:srgbClr val="000000"/>
              </a:solidFill>
              <a:latin typeface="EB Garamond"/>
              <a:ea typeface="EB Garamond"/>
              <a:cs typeface="EB Garamond"/>
              <a:sym typeface="EB Garamond"/>
            </a:endParaRPr>
          </a:p>
          <a:p>
            <a:pPr indent="-313372" lvl="1" marL="914400" rtl="0" algn="l">
              <a:lnSpc>
                <a:spcPct val="95000"/>
              </a:lnSpc>
              <a:spcBef>
                <a:spcPts val="0"/>
              </a:spcBef>
              <a:spcAft>
                <a:spcPts val="0"/>
              </a:spcAft>
              <a:buClr>
                <a:srgbClr val="000000"/>
              </a:buClr>
              <a:buSzPts val="1335"/>
              <a:buFont typeface="EB Garamond"/>
              <a:buChar char="○"/>
            </a:pPr>
            <a:r>
              <a:rPr lang="en" sz="1335">
                <a:solidFill>
                  <a:srgbClr val="000000"/>
                </a:solidFill>
                <a:latin typeface="EB Garamond"/>
                <a:ea typeface="EB Garamond"/>
                <a:cs typeface="EB Garamond"/>
                <a:sym typeface="EB Garamond"/>
              </a:rPr>
              <a:t>Contributes to inflation as import prices rise.</a:t>
            </a:r>
            <a:endParaRPr sz="1335">
              <a:solidFill>
                <a:srgbClr val="000000"/>
              </a:solidFill>
              <a:latin typeface="EB Garamond"/>
              <a:ea typeface="EB Garamond"/>
              <a:cs typeface="EB Garamond"/>
              <a:sym typeface="EB Garamond"/>
            </a:endParaRPr>
          </a:p>
          <a:p>
            <a:pPr indent="0" lvl="0" marL="0" rtl="0" algn="l">
              <a:lnSpc>
                <a:spcPct val="95000"/>
              </a:lnSpc>
              <a:spcBef>
                <a:spcPts val="1200"/>
              </a:spcBef>
              <a:spcAft>
                <a:spcPts val="0"/>
              </a:spcAft>
              <a:buSzPts val="935"/>
              <a:buNone/>
            </a:pPr>
            <a:r>
              <a:rPr b="1" lang="en" sz="1335">
                <a:solidFill>
                  <a:srgbClr val="000000"/>
                </a:solidFill>
                <a:latin typeface="EB Garamond"/>
                <a:ea typeface="EB Garamond"/>
                <a:cs typeface="EB Garamond"/>
                <a:sym typeface="EB Garamond"/>
              </a:rPr>
              <a:t>3.	Stock Market Performance:</a:t>
            </a:r>
            <a:endParaRPr b="1" sz="1335">
              <a:solidFill>
                <a:srgbClr val="000000"/>
              </a:solidFill>
              <a:latin typeface="EB Garamond"/>
              <a:ea typeface="EB Garamond"/>
              <a:cs typeface="EB Garamond"/>
              <a:sym typeface="EB Garamond"/>
            </a:endParaRPr>
          </a:p>
          <a:p>
            <a:pPr indent="-313372" lvl="0" marL="457200" rtl="0" algn="l">
              <a:lnSpc>
                <a:spcPct val="95000"/>
              </a:lnSpc>
              <a:spcBef>
                <a:spcPts val="1200"/>
              </a:spcBef>
              <a:spcAft>
                <a:spcPts val="0"/>
              </a:spcAft>
              <a:buClr>
                <a:srgbClr val="000000"/>
              </a:buClr>
              <a:buSzPts val="1335"/>
              <a:buFont typeface="EB Garamond"/>
              <a:buChar char="●"/>
            </a:pPr>
            <a:r>
              <a:rPr lang="en" sz="1335">
                <a:solidFill>
                  <a:srgbClr val="000000"/>
                </a:solidFill>
                <a:latin typeface="EB Garamond"/>
                <a:ea typeface="EB Garamond"/>
                <a:cs typeface="EB Garamond"/>
                <a:sym typeface="EB Garamond"/>
              </a:rPr>
              <a:t>Reflects economic growth and investor confidence.</a:t>
            </a:r>
            <a:endParaRPr sz="1335">
              <a:solidFill>
                <a:srgbClr val="000000"/>
              </a:solidFill>
              <a:latin typeface="EB Garamond"/>
              <a:ea typeface="EB Garamond"/>
              <a:cs typeface="EB Garamond"/>
              <a:sym typeface="EB Garamond"/>
            </a:endParaRPr>
          </a:p>
          <a:p>
            <a:pPr indent="-313372" lvl="0" marL="457200" rtl="0" algn="l">
              <a:lnSpc>
                <a:spcPct val="95000"/>
              </a:lnSpc>
              <a:spcBef>
                <a:spcPts val="0"/>
              </a:spcBef>
              <a:spcAft>
                <a:spcPts val="0"/>
              </a:spcAft>
              <a:buClr>
                <a:srgbClr val="000000"/>
              </a:buClr>
              <a:buSzPts val="1335"/>
              <a:buFont typeface="EB Garamond"/>
              <a:buChar char="●"/>
            </a:pPr>
            <a:r>
              <a:rPr lang="en" sz="1335">
                <a:solidFill>
                  <a:srgbClr val="000000"/>
                </a:solidFill>
                <a:latin typeface="EB Garamond"/>
                <a:ea typeface="EB Garamond"/>
                <a:cs typeface="EB Garamond"/>
                <a:sym typeface="EB Garamond"/>
              </a:rPr>
              <a:t>Can be influenced by changes in money supply and inflation rates.</a:t>
            </a:r>
            <a:endParaRPr sz="1335">
              <a:solidFill>
                <a:srgbClr val="000000"/>
              </a:solidFill>
              <a:latin typeface="EB Garamond"/>
              <a:ea typeface="EB Garamond"/>
              <a:cs typeface="EB Garamond"/>
              <a:sym typeface="EB Garamond"/>
            </a:endParaRPr>
          </a:p>
          <a:p>
            <a:pPr indent="0" lvl="0" marL="0" rtl="0" algn="l">
              <a:lnSpc>
                <a:spcPct val="95000"/>
              </a:lnSpc>
              <a:spcBef>
                <a:spcPts val="1200"/>
              </a:spcBef>
              <a:spcAft>
                <a:spcPts val="0"/>
              </a:spcAft>
              <a:buSzPts val="935"/>
              <a:buNone/>
            </a:pPr>
            <a:r>
              <a:rPr lang="en" sz="1335">
                <a:solidFill>
                  <a:srgbClr val="000000"/>
                </a:solidFill>
                <a:latin typeface="EB Garamond"/>
                <a:ea typeface="EB Garamond"/>
                <a:cs typeface="EB Garamond"/>
                <a:sym typeface="EB Garamond"/>
              </a:rPr>
              <a:t>4.	</a:t>
            </a:r>
            <a:r>
              <a:rPr b="1" lang="en" sz="1335">
                <a:solidFill>
                  <a:srgbClr val="000000"/>
                </a:solidFill>
                <a:latin typeface="EB Garamond"/>
                <a:ea typeface="EB Garamond"/>
                <a:cs typeface="EB Garamond"/>
                <a:sym typeface="EB Garamond"/>
              </a:rPr>
              <a:t>Inflation</a:t>
            </a:r>
            <a:r>
              <a:rPr lang="en" sz="1335">
                <a:solidFill>
                  <a:srgbClr val="000000"/>
                </a:solidFill>
                <a:latin typeface="EB Garamond"/>
                <a:ea typeface="EB Garamond"/>
                <a:cs typeface="EB Garamond"/>
                <a:sym typeface="EB Garamond"/>
              </a:rPr>
              <a:t>:</a:t>
            </a:r>
            <a:endParaRPr sz="1335">
              <a:solidFill>
                <a:srgbClr val="000000"/>
              </a:solidFill>
              <a:latin typeface="EB Garamond"/>
              <a:ea typeface="EB Garamond"/>
              <a:cs typeface="EB Garamond"/>
              <a:sym typeface="EB Garamond"/>
            </a:endParaRPr>
          </a:p>
          <a:p>
            <a:pPr indent="-313372" lvl="0" marL="457200" rtl="0" algn="l">
              <a:lnSpc>
                <a:spcPct val="95000"/>
              </a:lnSpc>
              <a:spcBef>
                <a:spcPts val="1200"/>
              </a:spcBef>
              <a:spcAft>
                <a:spcPts val="0"/>
              </a:spcAft>
              <a:buClr>
                <a:srgbClr val="000000"/>
              </a:buClr>
              <a:buSzPts val="1335"/>
              <a:buFont typeface="EB Garamond"/>
              <a:buChar char="●"/>
            </a:pPr>
            <a:r>
              <a:rPr lang="en" sz="1335">
                <a:solidFill>
                  <a:srgbClr val="000000"/>
                </a:solidFill>
                <a:latin typeface="EB Garamond"/>
                <a:ea typeface="EB Garamond"/>
                <a:cs typeface="EB Garamond"/>
                <a:sym typeface="EB Garamond"/>
              </a:rPr>
              <a:t>Affects purchasing power and cost of living.</a:t>
            </a:r>
            <a:endParaRPr sz="1335">
              <a:solidFill>
                <a:srgbClr val="000000"/>
              </a:solidFill>
              <a:latin typeface="EB Garamond"/>
              <a:ea typeface="EB Garamond"/>
              <a:cs typeface="EB Garamond"/>
              <a:sym typeface="EB Garamond"/>
            </a:endParaRPr>
          </a:p>
          <a:p>
            <a:pPr indent="-313372" lvl="0" marL="457200" rtl="0" algn="l">
              <a:lnSpc>
                <a:spcPct val="95000"/>
              </a:lnSpc>
              <a:spcBef>
                <a:spcPts val="0"/>
              </a:spcBef>
              <a:spcAft>
                <a:spcPts val="0"/>
              </a:spcAft>
              <a:buClr>
                <a:srgbClr val="000000"/>
              </a:buClr>
              <a:buSzPts val="1335"/>
              <a:buFont typeface="EB Garamond"/>
              <a:buChar char="●"/>
            </a:pPr>
            <a:r>
              <a:rPr lang="en" sz="1335">
                <a:solidFill>
                  <a:srgbClr val="000000"/>
                </a:solidFill>
                <a:latin typeface="EB Garamond"/>
                <a:ea typeface="EB Garamond"/>
                <a:cs typeface="EB Garamond"/>
                <a:sym typeface="EB Garamond"/>
              </a:rPr>
              <a:t>Can be driven by changes in money supply and exchange rates.</a:t>
            </a:r>
            <a:endParaRPr sz="1335">
              <a:solidFill>
                <a:srgbClr val="000000"/>
              </a:solidFill>
              <a:latin typeface="EB Garamond"/>
              <a:ea typeface="EB Garamond"/>
              <a:cs typeface="EB Garamond"/>
              <a:sym typeface="EB Garamond"/>
            </a:endParaRPr>
          </a:p>
          <a:p>
            <a:pPr indent="0" lvl="0" marL="0" rtl="0" algn="l">
              <a:lnSpc>
                <a:spcPct val="95000"/>
              </a:lnSpc>
              <a:spcBef>
                <a:spcPts val="1200"/>
              </a:spcBef>
              <a:spcAft>
                <a:spcPts val="1200"/>
              </a:spcAft>
              <a:buSzPts val="935"/>
              <a:buNone/>
            </a:pPr>
            <a:r>
              <a:t/>
            </a:r>
            <a:endParaRPr sz="153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1281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Economy Variable Visualization</a:t>
            </a:r>
            <a:endParaRPr/>
          </a:p>
        </p:txBody>
      </p:sp>
      <p:sp>
        <p:nvSpPr>
          <p:cNvPr id="122" name="Google Shape;122;p19"/>
          <p:cNvSpPr txBox="1"/>
          <p:nvPr>
            <p:ph idx="1" type="body"/>
          </p:nvPr>
        </p:nvSpPr>
        <p:spPr>
          <a:xfrm>
            <a:off x="311700" y="735950"/>
            <a:ext cx="8520600" cy="393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M1 Money Supply Chart</a:t>
            </a:r>
            <a:endParaRPr/>
          </a:p>
          <a:p>
            <a:pPr indent="0" lvl="0" marL="0" rtl="0" algn="l">
              <a:spcBef>
                <a:spcPts val="1200"/>
              </a:spcBef>
              <a:spcAft>
                <a:spcPts val="0"/>
              </a:spcAft>
              <a:buNone/>
            </a:pPr>
            <a:r>
              <a:rPr lang="en"/>
              <a:t>Real Exchange Rate Chart</a:t>
            </a:r>
            <a:endParaRPr/>
          </a:p>
          <a:p>
            <a:pPr indent="0" lvl="0" marL="0" rtl="0" algn="l">
              <a:spcBef>
                <a:spcPts val="1200"/>
              </a:spcBef>
              <a:spcAft>
                <a:spcPts val="0"/>
              </a:spcAft>
              <a:buNone/>
            </a:pPr>
            <a:r>
              <a:rPr lang="en"/>
              <a:t>S&amp;P 500 Index Chart</a:t>
            </a:r>
            <a:endParaRPr/>
          </a:p>
          <a:p>
            <a:pPr indent="0" lvl="0" marL="0" rtl="0" algn="l">
              <a:spcBef>
                <a:spcPts val="1200"/>
              </a:spcBef>
              <a:spcAft>
                <a:spcPts val="1200"/>
              </a:spcAft>
              <a:buNone/>
            </a:pPr>
            <a:r>
              <a:rPr lang="en"/>
              <a:t>Inflation Rate Chart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0"/>
          <p:cNvPicPr preferRelativeResize="0"/>
          <p:nvPr/>
        </p:nvPicPr>
        <p:blipFill>
          <a:blip r:embed="rId3">
            <a:alphaModFix/>
          </a:blip>
          <a:stretch>
            <a:fillRect/>
          </a:stretch>
        </p:blipFill>
        <p:spPr>
          <a:xfrm>
            <a:off x="96300" y="0"/>
            <a:ext cx="8807350" cy="3069650"/>
          </a:xfrm>
          <a:prstGeom prst="rect">
            <a:avLst/>
          </a:prstGeom>
          <a:noFill/>
          <a:ln>
            <a:noFill/>
          </a:ln>
        </p:spPr>
      </p:pic>
      <p:sp>
        <p:nvSpPr>
          <p:cNvPr id="128" name="Google Shape;128;p20"/>
          <p:cNvSpPr txBox="1"/>
          <p:nvPr/>
        </p:nvSpPr>
        <p:spPr>
          <a:xfrm>
            <a:off x="96300" y="3214475"/>
            <a:ext cx="6764100" cy="137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200">
                <a:latin typeface="EB Garamond"/>
                <a:ea typeface="EB Garamond"/>
                <a:cs typeface="EB Garamond"/>
                <a:sym typeface="EB Garamond"/>
              </a:rPr>
              <a:t>M1 Money Supply:</a:t>
            </a:r>
            <a:endParaRPr b="1" sz="1200">
              <a:latin typeface="EB Garamond"/>
              <a:ea typeface="EB Garamond"/>
              <a:cs typeface="EB Garamond"/>
              <a:sym typeface="EB Garamond"/>
            </a:endParaRPr>
          </a:p>
          <a:p>
            <a:pPr indent="-304800" lvl="0" marL="457200" rtl="0" algn="l">
              <a:lnSpc>
                <a:spcPct val="115000"/>
              </a:lnSpc>
              <a:spcBef>
                <a:spcPts val="1200"/>
              </a:spcBef>
              <a:spcAft>
                <a:spcPts val="0"/>
              </a:spcAft>
              <a:buSzPts val="1200"/>
              <a:buChar char="●"/>
            </a:pPr>
            <a:r>
              <a:rPr b="1" lang="en" sz="1200">
                <a:latin typeface="EB Garamond"/>
                <a:ea typeface="EB Garamond"/>
                <a:cs typeface="EB Garamond"/>
                <a:sym typeface="EB Garamond"/>
              </a:rPr>
              <a:t>Trend:</a:t>
            </a:r>
            <a:r>
              <a:rPr lang="en" sz="1200">
                <a:latin typeface="EB Garamond"/>
                <a:ea typeface="EB Garamond"/>
                <a:cs typeface="EB Garamond"/>
                <a:sym typeface="EB Garamond"/>
              </a:rPr>
              <a:t> There is a consistent upward trend in the M1 Money Supply from 2014 to 2024.</a:t>
            </a:r>
            <a:endParaRPr sz="1200">
              <a:latin typeface="EB Garamond"/>
              <a:ea typeface="EB Garamond"/>
              <a:cs typeface="EB Garamond"/>
              <a:sym typeface="EB Garamond"/>
            </a:endParaRPr>
          </a:p>
          <a:p>
            <a:pPr indent="-304800" lvl="0" marL="457200" rtl="0" algn="l">
              <a:lnSpc>
                <a:spcPct val="115000"/>
              </a:lnSpc>
              <a:spcBef>
                <a:spcPts val="0"/>
              </a:spcBef>
              <a:spcAft>
                <a:spcPts val="0"/>
              </a:spcAft>
              <a:buSzPts val="1200"/>
              <a:buChar char="●"/>
            </a:pPr>
            <a:r>
              <a:rPr b="1" lang="en" sz="1200">
                <a:latin typeface="EB Garamond"/>
                <a:ea typeface="EB Garamond"/>
                <a:cs typeface="EB Garamond"/>
                <a:sym typeface="EB Garamond"/>
              </a:rPr>
              <a:t>Interpretation:</a:t>
            </a:r>
            <a:r>
              <a:rPr lang="en" sz="1200">
                <a:latin typeface="EB Garamond"/>
                <a:ea typeface="EB Garamond"/>
                <a:cs typeface="EB Garamond"/>
                <a:sym typeface="EB Garamond"/>
              </a:rPr>
              <a:t> This indicates that the amount of liquid money (cash and checking deposits) in the economy has been increasing steadily over the past decade. A growing money supply can be associated with economic growth but might also lead to inflation if it grows too quickly.</a:t>
            </a:r>
            <a:endParaRPr sz="1200">
              <a:solidFill>
                <a:schemeClr val="dk2"/>
              </a:solidFill>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0" y="0"/>
            <a:ext cx="8668800" cy="3222325"/>
          </a:xfrm>
          <a:prstGeom prst="rect">
            <a:avLst/>
          </a:prstGeom>
          <a:noFill/>
          <a:ln>
            <a:noFill/>
          </a:ln>
        </p:spPr>
      </p:pic>
      <p:sp>
        <p:nvSpPr>
          <p:cNvPr id="134" name="Google Shape;134;p21"/>
          <p:cNvSpPr txBox="1"/>
          <p:nvPr/>
        </p:nvSpPr>
        <p:spPr>
          <a:xfrm>
            <a:off x="131525" y="3386725"/>
            <a:ext cx="6764100" cy="1373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b="1" lang="en" sz="1200">
                <a:latin typeface="EB Garamond"/>
                <a:ea typeface="EB Garamond"/>
                <a:cs typeface="EB Garamond"/>
                <a:sym typeface="EB Garamond"/>
              </a:rPr>
              <a:t>Real Exchange Rate:</a:t>
            </a:r>
            <a:endParaRPr b="1" sz="1200">
              <a:latin typeface="EB Garamond"/>
              <a:ea typeface="EB Garamond"/>
              <a:cs typeface="EB Garamond"/>
              <a:sym typeface="EB Garamond"/>
            </a:endParaRPr>
          </a:p>
          <a:p>
            <a:pPr indent="-304800" lvl="0" marL="457200" rtl="0" algn="l">
              <a:lnSpc>
                <a:spcPct val="115000"/>
              </a:lnSpc>
              <a:spcBef>
                <a:spcPts val="1200"/>
              </a:spcBef>
              <a:spcAft>
                <a:spcPts val="0"/>
              </a:spcAft>
              <a:buSzPts val="1200"/>
              <a:buChar char="●"/>
            </a:pPr>
            <a:r>
              <a:rPr b="1" lang="en" sz="1200">
                <a:latin typeface="EB Garamond"/>
                <a:ea typeface="EB Garamond"/>
                <a:cs typeface="EB Garamond"/>
                <a:sym typeface="EB Garamond"/>
              </a:rPr>
              <a:t>Trend:</a:t>
            </a:r>
            <a:r>
              <a:rPr lang="en" sz="1200">
                <a:latin typeface="EB Garamond"/>
                <a:ea typeface="EB Garamond"/>
                <a:cs typeface="EB Garamond"/>
                <a:sym typeface="EB Garamond"/>
              </a:rPr>
              <a:t> The real exchange rate shows some fluctuations but generally trends upward from 2014 to 2024.</a:t>
            </a:r>
            <a:endParaRPr sz="1200">
              <a:latin typeface="EB Garamond"/>
              <a:ea typeface="EB Garamond"/>
              <a:cs typeface="EB Garamond"/>
              <a:sym typeface="EB Garamond"/>
            </a:endParaRPr>
          </a:p>
          <a:p>
            <a:pPr indent="-304800" lvl="0" marL="457200" rtl="0" algn="l">
              <a:lnSpc>
                <a:spcPct val="115000"/>
              </a:lnSpc>
              <a:spcBef>
                <a:spcPts val="0"/>
              </a:spcBef>
              <a:spcAft>
                <a:spcPts val="0"/>
              </a:spcAft>
              <a:buSzPts val="1200"/>
              <a:buChar char="●"/>
            </a:pPr>
            <a:r>
              <a:rPr b="1" lang="en" sz="1200">
                <a:latin typeface="EB Garamond"/>
                <a:ea typeface="EB Garamond"/>
                <a:cs typeface="EB Garamond"/>
                <a:sym typeface="EB Garamond"/>
              </a:rPr>
              <a:t>Interpretation:</a:t>
            </a:r>
            <a:r>
              <a:rPr lang="en" sz="1200">
                <a:latin typeface="EB Garamond"/>
                <a:ea typeface="EB Garamond"/>
                <a:cs typeface="EB Garamond"/>
                <a:sym typeface="EB Garamond"/>
              </a:rPr>
              <a:t> An increasing real exchange rate suggests that the domestic currency is appreciating in real terms. This can affect international trade, making exports more expensive and imports cheaper, which might impact the trade balance.</a:t>
            </a:r>
            <a:endParaRPr sz="1900">
              <a:solidFill>
                <a:schemeClr val="dk2"/>
              </a:solidFill>
              <a:latin typeface="EB Garamond"/>
              <a:ea typeface="EB Garamond"/>
              <a:cs typeface="EB Garamond"/>
              <a:sym typeface="EB Garamond"/>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