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Ex4.xml" ContentType="application/vnd.ms-office.chartex+xml"/>
  <Override PartName="/ppt/charts/style10.xml" ContentType="application/vnd.ms-office.chartstyle+xml"/>
  <Override PartName="/ppt/charts/colors10.xml" ContentType="application/vnd.ms-office.chartcolorstyle+xml"/>
  <Override PartName="/ppt/charts/chartEx5.xml" ContentType="application/vnd.ms-office.chartex+xml"/>
  <Override PartName="/ppt/charts/style11.xml" ContentType="application/vnd.ms-office.chartstyle+xml"/>
  <Override PartName="/ppt/charts/colors11.xml" ContentType="application/vnd.ms-office.chartcolorstyle+xml"/>
  <Override PartName="/ppt/charts/chartEx6.xml" ContentType="application/vnd.ms-office.chartex+xml"/>
  <Override PartName="/ppt/charts/style12.xml" ContentType="application/vnd.ms-office.chartstyle+xml"/>
  <Override PartName="/ppt/charts/colors1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75" r:id="rId2"/>
    <p:sldId id="257" r:id="rId3"/>
    <p:sldId id="277" r:id="rId4"/>
    <p:sldId id="270" r:id="rId5"/>
    <p:sldId id="280" r:id="rId6"/>
    <p:sldId id="259" r:id="rId7"/>
    <p:sldId id="272" r:id="rId8"/>
    <p:sldId id="267" r:id="rId9"/>
    <p:sldId id="278" r:id="rId10"/>
    <p:sldId id="279" r:id="rId11"/>
    <p:sldId id="260" r:id="rId12"/>
    <p:sldId id="265" r:id="rId13"/>
    <p:sldId id="264" r:id="rId14"/>
    <p:sldId id="266" r:id="rId15"/>
    <p:sldId id="261" r:id="rId16"/>
    <p:sldId id="281" r:id="rId17"/>
    <p:sldId id="271" r:id="rId18"/>
    <p:sldId id="263" r:id="rId19"/>
    <p:sldId id="262" r:id="rId20"/>
    <p:sldId id="269" r:id="rId21"/>
    <p:sldId id="268" r:id="rId22"/>
    <p:sldId id="274"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77" d="100"/>
          <a:sy n="77" d="100"/>
        </p:scale>
        <p:origin x="7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BTC406003ur\Documents\pegblaine\project_ophelia82\Heart-Disease-Predictive-Model-master\uci-heart-disease\Heart-Disease-Predictive-Model\my_test_4_clin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GBTC406003ur\Documents\pegblaine\project_ophelia82\Heart-Disease-Predictive-Model-master\uci-heart-disease\Heart-Disease-Predictive-Model\clean2.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GBTC406003ur\Documents\pegblaine\project_ophelia82\Heart-Disease-Predictive-Model-master\uci-heart-disease\Heart-Disease-Predictive-Model\NHanesTestData_final_age_histo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55555555555557"/>
          <c:y val="0.29629629629629628"/>
          <c:w val="0.39166666666666666"/>
          <c:h val="0.65277777777777779"/>
        </c:manualLayout>
      </c:layout>
      <c:pieChart>
        <c:varyColors val="1"/>
        <c:ser>
          <c:idx val="0"/>
          <c:order val="0"/>
          <c:tx>
            <c:strRef>
              <c:f>'Cleveland Heart Disease'!$B$10</c:f>
              <c:strCache>
                <c:ptCount val="1"/>
                <c:pt idx="0">
                  <c:v>nCnt</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1-1691-4AC0-B090-447FFB33F36B}"/>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691-4AC0-B090-447FFB33F36B}"/>
              </c:ext>
            </c:extLst>
          </c:dPt>
          <c:dLbls>
            <c:dLbl>
              <c:idx val="0"/>
              <c:layout>
                <c:manualLayout>
                  <c:x val="-0.16944444444444445"/>
                  <c:y val="1.014216972878390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3472222222222222"/>
                      <c:h val="0.16319444444444445"/>
                    </c:manualLayout>
                  </c15:layout>
                </c:ext>
                <c:ext xmlns:c16="http://schemas.microsoft.com/office/drawing/2014/chart" uri="{C3380CC4-5D6E-409C-BE32-E72D297353CC}">
                  <c16:uniqueId val="{00000001-1691-4AC0-B090-447FFB33F36B}"/>
                </c:ext>
              </c:extLst>
            </c:dLbl>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1458333333333331"/>
                      <c:h val="0.15509259259259259"/>
                    </c:manualLayout>
                  </c15:layout>
                </c:ext>
                <c:ext xmlns:c16="http://schemas.microsoft.com/office/drawing/2014/chart" uri="{C3380CC4-5D6E-409C-BE32-E72D297353CC}">
                  <c16:uniqueId val="{00000003-1691-4AC0-B090-447FFB33F36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'Cleveland Heart Disease'!$A$11:$A$12</c:f>
              <c:strCache>
                <c:ptCount val="2"/>
                <c:pt idx="0">
                  <c:v>NO</c:v>
                </c:pt>
                <c:pt idx="1">
                  <c:v>YES</c:v>
                </c:pt>
              </c:strCache>
            </c:strRef>
          </c:cat>
          <c:val>
            <c:numRef>
              <c:f>'Cleveland Heart Disease'!$B$11:$B$12</c:f>
              <c:numCache>
                <c:formatCode>General</c:formatCode>
                <c:ptCount val="2"/>
                <c:pt idx="0">
                  <c:v>157</c:v>
                </c:pt>
                <c:pt idx="1">
                  <c:v>125</c:v>
                </c:pt>
              </c:numCache>
            </c:numRef>
          </c:val>
          <c:extLst>
            <c:ext xmlns:c16="http://schemas.microsoft.com/office/drawing/2014/chart" uri="{C3380CC4-5D6E-409C-BE32-E72D297353CC}">
              <c16:uniqueId val="{00000004-1691-4AC0-B090-447FFB33F36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56167979002626"/>
          <c:y val="0.17837780694079905"/>
          <c:w val="0.36987685914260715"/>
          <c:h val="0.61646143190434532"/>
        </c:manualLayout>
      </c:layout>
      <c:pieChart>
        <c:varyColors val="1"/>
        <c:ser>
          <c:idx val="0"/>
          <c:order val="0"/>
          <c:tx>
            <c:strRef>
              <c:f>'Long Beach Heart Disease'!$B$9</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00BA-40BC-8271-850C48B57A87}"/>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00BA-40BC-8271-850C48B57A87}"/>
              </c:ext>
            </c:extLst>
          </c:dPt>
          <c:dLbls>
            <c:dLbl>
              <c:idx val="0"/>
              <c:layout>
                <c:manualLayout>
                  <c:x val="-7.9321959755030619E-2"/>
                  <c:y val="0.1288896179644211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BA-40BC-8271-850C48B57A87}"/>
                </c:ext>
              </c:extLst>
            </c:dLbl>
            <c:dLbl>
              <c:idx val="1"/>
              <c:layout>
                <c:manualLayout>
                  <c:x val="0.11980774278215223"/>
                  <c:y val="-0.1380548264800233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BA-40BC-8271-850C48B57A8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'Long Beach Heart Disease'!$A$10:$A$11</c:f>
              <c:strCache>
                <c:ptCount val="2"/>
                <c:pt idx="0">
                  <c:v>YES</c:v>
                </c:pt>
                <c:pt idx="1">
                  <c:v>NO</c:v>
                </c:pt>
              </c:strCache>
            </c:strRef>
          </c:cat>
          <c:val>
            <c:numRef>
              <c:f>'Long Beach Heart Disease'!$B$10:$B$11</c:f>
              <c:numCache>
                <c:formatCode>General</c:formatCode>
                <c:ptCount val="2"/>
                <c:pt idx="0">
                  <c:v>51</c:v>
                </c:pt>
                <c:pt idx="1">
                  <c:v>149</c:v>
                </c:pt>
              </c:numCache>
            </c:numRef>
          </c:val>
          <c:extLst>
            <c:ext xmlns:c16="http://schemas.microsoft.com/office/drawing/2014/chart" uri="{C3380CC4-5D6E-409C-BE32-E72D297353CC}">
              <c16:uniqueId val="{00000004-00BA-40BC-8271-850C48B57A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'Hungary Heart Disease'!$B$10</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B1F3-4867-9EA5-335D8D93957A}"/>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B1F3-4867-9EA5-335D8D93957A}"/>
              </c:ext>
            </c:extLst>
          </c:dPt>
          <c:dLbls>
            <c:dLbl>
              <c:idx val="0"/>
              <c:layout>
                <c:manualLayout>
                  <c:x val="-0.11638867016622922"/>
                  <c:y val="-7.552092446777486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1F3-4867-9EA5-335D8D93957A}"/>
                </c:ext>
              </c:extLst>
            </c:dLbl>
            <c:dLbl>
              <c:idx val="1"/>
              <c:layout>
                <c:manualLayout>
                  <c:x val="9.7636701662292213E-2"/>
                  <c:y val="7.677238261883931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1F3-4867-9EA5-335D8D93957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'Hungary Heart Disease'!$A$11:$A$12</c:f>
              <c:strCache>
                <c:ptCount val="2"/>
                <c:pt idx="0">
                  <c:v>NO</c:v>
                </c:pt>
                <c:pt idx="1">
                  <c:v>YES</c:v>
                </c:pt>
              </c:strCache>
            </c:strRef>
          </c:cat>
          <c:val>
            <c:numRef>
              <c:f>'Hungary Heart Disease'!$B$11:$B$12</c:f>
              <c:numCache>
                <c:formatCode>General</c:formatCode>
                <c:ptCount val="2"/>
                <c:pt idx="0">
                  <c:v>187</c:v>
                </c:pt>
                <c:pt idx="1">
                  <c:v>107</c:v>
                </c:pt>
              </c:numCache>
            </c:numRef>
          </c:val>
          <c:extLst>
            <c:ext xmlns:c16="http://schemas.microsoft.com/office/drawing/2014/chart" uri="{C3380CC4-5D6E-409C-BE32-E72D297353CC}">
              <c16:uniqueId val="{00000004-B1F3-4867-9EA5-335D8D93957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'Switzerland Heart Disease'!$B$11</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DB02-4FB0-9DC9-82DE0C326EB5}"/>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DB02-4FB0-9DC9-82DE0C326EB5}"/>
              </c:ext>
            </c:extLst>
          </c:dPt>
          <c:dLbls>
            <c:dLbl>
              <c:idx val="0"/>
              <c:layout>
                <c:manualLayout>
                  <c:x val="-2.0402340332458444E-2"/>
                  <c:y val="0.1033493729950422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B02-4FB0-9DC9-82DE0C326EB5}"/>
                </c:ext>
              </c:extLst>
            </c:dLbl>
            <c:dLbl>
              <c:idx val="1"/>
              <c:layout>
                <c:manualLayout>
                  <c:x val="3.5791557305336882E-2"/>
                  <c:y val="-0.2421442111402741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B02-4FB0-9DC9-82DE0C326EB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'Switzerland Heart Disease'!$A$12:$A$13</c:f>
              <c:strCache>
                <c:ptCount val="2"/>
                <c:pt idx="0">
                  <c:v>NO</c:v>
                </c:pt>
                <c:pt idx="1">
                  <c:v>YES</c:v>
                </c:pt>
              </c:strCache>
            </c:strRef>
          </c:cat>
          <c:val>
            <c:numRef>
              <c:f>'Switzerland Heart Disease'!$B$12:$B$13</c:f>
              <c:numCache>
                <c:formatCode>General</c:formatCode>
                <c:ptCount val="2"/>
                <c:pt idx="0">
                  <c:v>8</c:v>
                </c:pt>
                <c:pt idx="1">
                  <c:v>114</c:v>
                </c:pt>
              </c:numCache>
            </c:numRef>
          </c:val>
          <c:extLst>
            <c:ext xmlns:c16="http://schemas.microsoft.com/office/drawing/2014/chart" uri="{C3380CC4-5D6E-409C-BE32-E72D297353CC}">
              <c16:uniqueId val="{00000004-DB02-4FB0-9DC9-82DE0C326EB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ED74-480F-8A94-481D646BB9DE}"/>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ED74-480F-8A94-481D646BB9DE}"/>
              </c:ext>
            </c:extLst>
          </c:dPt>
          <c:dLbls>
            <c:dLbl>
              <c:idx val="0"/>
              <c:layout>
                <c:manualLayout>
                  <c:x val="-5.7352362204724408E-2"/>
                  <c:y val="-0.2292093175853018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74-480F-8A94-481D646BB9DE}"/>
                </c:ext>
              </c:extLst>
            </c:dLbl>
            <c:dLbl>
              <c:idx val="1"/>
              <c:layout>
                <c:manualLayout>
                  <c:x val="4.8807086614173226E-2"/>
                  <c:y val="0.1124052201808107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74-480F-8A94-481D646BB9D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Sheet1!$A$7:$A$8</c:f>
              <c:strCache>
                <c:ptCount val="2"/>
                <c:pt idx="0">
                  <c:v>NO</c:v>
                </c:pt>
                <c:pt idx="1">
                  <c:v>YES</c:v>
                </c:pt>
              </c:strCache>
            </c:strRef>
          </c:cat>
          <c:val>
            <c:numRef>
              <c:f>Sheet1!$B$7:$B$8</c:f>
              <c:numCache>
                <c:formatCode>General</c:formatCode>
                <c:ptCount val="2"/>
                <c:pt idx="0">
                  <c:v>550</c:v>
                </c:pt>
                <c:pt idx="1">
                  <c:v>96</c:v>
                </c:pt>
              </c:numCache>
            </c:numRef>
          </c:val>
          <c:extLst>
            <c:ext xmlns:c16="http://schemas.microsoft.com/office/drawing/2014/chart" uri="{C3380CC4-5D6E-409C-BE32-E72D297353CC}">
              <c16:uniqueId val="{00000004-ED74-480F-8A94-481D646BB9DE}"/>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94CF-469F-99F5-CCCA2E7FE2C8}"/>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94CF-469F-99F5-CCCA2E7FE2C8}"/>
              </c:ext>
            </c:extLst>
          </c:dPt>
          <c:dLbls>
            <c:dLbl>
              <c:idx val="0"/>
              <c:layout>
                <c:manualLayout>
                  <c:x val="-0.13754155730533682"/>
                  <c:y val="1.186169437153689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4CF-469F-99F5-CCCA2E7FE2C8}"/>
                </c:ext>
              </c:extLst>
            </c:dLbl>
            <c:dLbl>
              <c:idx val="1"/>
              <c:layout>
                <c:manualLayout>
                  <c:x val="0.13545603674540682"/>
                  <c:y val="-1.135170603674540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4CF-469F-99F5-CCCA2E7FE2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'Heart Disease'!$A$10:$A$11</c:f>
              <c:strCache>
                <c:ptCount val="2"/>
                <c:pt idx="0">
                  <c:v>NO</c:v>
                </c:pt>
                <c:pt idx="1">
                  <c:v>YES</c:v>
                </c:pt>
              </c:strCache>
            </c:strRef>
          </c:cat>
          <c:val>
            <c:numRef>
              <c:f>'Heart Disease'!$B$10:$B$11</c:f>
              <c:numCache>
                <c:formatCode>General</c:formatCode>
                <c:ptCount val="2"/>
                <c:pt idx="0">
                  <c:v>403</c:v>
                </c:pt>
                <c:pt idx="1">
                  <c:v>495</c:v>
                </c:pt>
              </c:numCache>
            </c:numRef>
          </c:val>
          <c:extLst>
            <c:ext xmlns:c16="http://schemas.microsoft.com/office/drawing/2014/chart" uri="{C3380CC4-5D6E-409C-BE32-E72D297353CC}">
              <c16:uniqueId val="{00000004-94CF-469F-99F5-CCCA2E7FE2C8}"/>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'cleveland 9 columns'!$A$2:$A$283</cx:f>
        <cx:lvl ptCount="282" formatCode="General">
          <cx:pt idx="0">63</cx:pt>
          <cx:pt idx="1">67</cx:pt>
          <cx:pt idx="2">67</cx:pt>
          <cx:pt idx="3">37</cx:pt>
          <cx:pt idx="4">41</cx:pt>
          <cx:pt idx="5">56</cx:pt>
          <cx:pt idx="6">62</cx:pt>
          <cx:pt idx="7">57</cx:pt>
          <cx:pt idx="8">63</cx:pt>
          <cx:pt idx="9">53</cx:pt>
          <cx:pt idx="10">57</cx:pt>
          <cx:pt idx="11">56</cx:pt>
          <cx:pt idx="12">56</cx:pt>
          <cx:pt idx="13">44</cx:pt>
          <cx:pt idx="14">52</cx:pt>
          <cx:pt idx="15">57</cx:pt>
          <cx:pt idx="16">48</cx:pt>
          <cx:pt idx="17">54</cx:pt>
          <cx:pt idx="18">48</cx:pt>
          <cx:pt idx="19">49</cx:pt>
          <cx:pt idx="20">64</cx:pt>
          <cx:pt idx="21">58</cx:pt>
          <cx:pt idx="22">58</cx:pt>
          <cx:pt idx="23">58</cx:pt>
          <cx:pt idx="24">60</cx:pt>
          <cx:pt idx="25">50</cx:pt>
          <cx:pt idx="26">58</cx:pt>
          <cx:pt idx="27">66</cx:pt>
          <cx:pt idx="28">43</cx:pt>
          <cx:pt idx="29">40</cx:pt>
          <cx:pt idx="30">69</cx:pt>
          <cx:pt idx="31">60</cx:pt>
          <cx:pt idx="32">64</cx:pt>
          <cx:pt idx="33">59</cx:pt>
          <cx:pt idx="34">44</cx:pt>
          <cx:pt idx="35">42</cx:pt>
          <cx:pt idx="36">43</cx:pt>
          <cx:pt idx="37">57</cx:pt>
          <cx:pt idx="38">55</cx:pt>
          <cx:pt idx="39">61</cx:pt>
          <cx:pt idx="40">65</cx:pt>
          <cx:pt idx="41">40</cx:pt>
          <cx:pt idx="42">71</cx:pt>
          <cx:pt idx="43">59</cx:pt>
          <cx:pt idx="44">61</cx:pt>
          <cx:pt idx="45">58</cx:pt>
          <cx:pt idx="46">51</cx:pt>
          <cx:pt idx="47">50</cx:pt>
          <cx:pt idx="48">65</cx:pt>
          <cx:pt idx="49">53</cx:pt>
          <cx:pt idx="50">41</cx:pt>
          <cx:pt idx="51">65</cx:pt>
          <cx:pt idx="52">44</cx:pt>
          <cx:pt idx="53">44</cx:pt>
          <cx:pt idx="54">60</cx:pt>
          <cx:pt idx="55">54</cx:pt>
          <cx:pt idx="56">50</cx:pt>
          <cx:pt idx="57">41</cx:pt>
          <cx:pt idx="58">54</cx:pt>
          <cx:pt idx="59">51</cx:pt>
          <cx:pt idx="60">51</cx:pt>
          <cx:pt idx="61">46</cx:pt>
          <cx:pt idx="62">58</cx:pt>
          <cx:pt idx="63">54</cx:pt>
          <cx:pt idx="64">54</cx:pt>
          <cx:pt idx="65">60</cx:pt>
          <cx:pt idx="66">60</cx:pt>
          <cx:pt idx="67">54</cx:pt>
          <cx:pt idx="68">59</cx:pt>
          <cx:pt idx="69">46</cx:pt>
          <cx:pt idx="70">65</cx:pt>
          <cx:pt idx="71">67</cx:pt>
          <cx:pt idx="72">62</cx:pt>
          <cx:pt idx="73">65</cx:pt>
          <cx:pt idx="74">44</cx:pt>
          <cx:pt idx="75">65</cx:pt>
          <cx:pt idx="76">60</cx:pt>
          <cx:pt idx="77">51</cx:pt>
          <cx:pt idx="78">48</cx:pt>
          <cx:pt idx="79">58</cx:pt>
          <cx:pt idx="80">45</cx:pt>
          <cx:pt idx="81">53</cx:pt>
          <cx:pt idx="82">39</cx:pt>
          <cx:pt idx="83">68</cx:pt>
          <cx:pt idx="84">52</cx:pt>
          <cx:pt idx="85">44</cx:pt>
          <cx:pt idx="86">47</cx:pt>
          <cx:pt idx="87">53</cx:pt>
          <cx:pt idx="88">53</cx:pt>
          <cx:pt idx="89">51</cx:pt>
          <cx:pt idx="90">66</cx:pt>
          <cx:pt idx="91">62</cx:pt>
          <cx:pt idx="92">62</cx:pt>
          <cx:pt idx="93">44</cx:pt>
          <cx:pt idx="94">63</cx:pt>
          <cx:pt idx="95">52</cx:pt>
          <cx:pt idx="96">59</cx:pt>
          <cx:pt idx="97">60</cx:pt>
          <cx:pt idx="98">52</cx:pt>
          <cx:pt idx="99">48</cx:pt>
          <cx:pt idx="100">45</cx:pt>
          <cx:pt idx="101">34</cx:pt>
          <cx:pt idx="102">57</cx:pt>
          <cx:pt idx="103">71</cx:pt>
          <cx:pt idx="104">49</cx:pt>
          <cx:pt idx="105">54</cx:pt>
          <cx:pt idx="106">59</cx:pt>
          <cx:pt idx="107">57</cx:pt>
          <cx:pt idx="108">61</cx:pt>
          <cx:pt idx="109">39</cx:pt>
          <cx:pt idx="110">61</cx:pt>
          <cx:pt idx="111">56</cx:pt>
          <cx:pt idx="112">52</cx:pt>
          <cx:pt idx="113">43</cx:pt>
          <cx:pt idx="114">62</cx:pt>
          <cx:pt idx="115">41</cx:pt>
          <cx:pt idx="116">58</cx:pt>
          <cx:pt idx="117">35</cx:pt>
          <cx:pt idx="118">63</cx:pt>
          <cx:pt idx="119">65</cx:pt>
          <cx:pt idx="120">48</cx:pt>
          <cx:pt idx="121">63</cx:pt>
          <cx:pt idx="122">51</cx:pt>
          <cx:pt idx="123">55</cx:pt>
          <cx:pt idx="124">65</cx:pt>
          <cx:pt idx="125">45</cx:pt>
          <cx:pt idx="126">56</cx:pt>
          <cx:pt idx="127">54</cx:pt>
          <cx:pt idx="128">44</cx:pt>
          <cx:pt idx="129">62</cx:pt>
          <cx:pt idx="130">54</cx:pt>
          <cx:pt idx="131">51</cx:pt>
          <cx:pt idx="132">29</cx:pt>
          <cx:pt idx="133">51</cx:pt>
          <cx:pt idx="134">43</cx:pt>
          <cx:pt idx="135">55</cx:pt>
          <cx:pt idx="136">70</cx:pt>
          <cx:pt idx="137">62</cx:pt>
          <cx:pt idx="138">35</cx:pt>
          <cx:pt idx="139">51</cx:pt>
          <cx:pt idx="140">59</cx:pt>
          <cx:pt idx="141">59</cx:pt>
          <cx:pt idx="142">52</cx:pt>
          <cx:pt idx="143">64</cx:pt>
          <cx:pt idx="144">58</cx:pt>
          <cx:pt idx="145">47</cx:pt>
          <cx:pt idx="146">57</cx:pt>
          <cx:pt idx="147">41</cx:pt>
          <cx:pt idx="148">45</cx:pt>
          <cx:pt idx="149">60</cx:pt>
          <cx:pt idx="150">52</cx:pt>
          <cx:pt idx="151">42</cx:pt>
          <cx:pt idx="152">67</cx:pt>
          <cx:pt idx="153">55</cx:pt>
          <cx:pt idx="154">64</cx:pt>
          <cx:pt idx="155">70</cx:pt>
          <cx:pt idx="156">51</cx:pt>
          <cx:pt idx="157">58</cx:pt>
          <cx:pt idx="158">60</cx:pt>
          <cx:pt idx="159">68</cx:pt>
          <cx:pt idx="160">46</cx:pt>
          <cx:pt idx="161">77</cx:pt>
          <cx:pt idx="162">54</cx:pt>
          <cx:pt idx="163">58</cx:pt>
          <cx:pt idx="164">48</cx:pt>
          <cx:pt idx="165">57</cx:pt>
          <cx:pt idx="166">52</cx:pt>
          <cx:pt idx="167">54</cx:pt>
          <cx:pt idx="168">35</cx:pt>
          <cx:pt idx="169">45</cx:pt>
          <cx:pt idx="170">70</cx:pt>
          <cx:pt idx="171">53</cx:pt>
          <cx:pt idx="172">59</cx:pt>
          <cx:pt idx="173">62</cx:pt>
          <cx:pt idx="174">64</cx:pt>
          <cx:pt idx="175">57</cx:pt>
          <cx:pt idx="176">52</cx:pt>
          <cx:pt idx="177">56</cx:pt>
          <cx:pt idx="178">43</cx:pt>
          <cx:pt idx="179">53</cx:pt>
          <cx:pt idx="180">48</cx:pt>
          <cx:pt idx="181">56</cx:pt>
          <cx:pt idx="182">42</cx:pt>
          <cx:pt idx="183">59</cx:pt>
          <cx:pt idx="184">60</cx:pt>
          <cx:pt idx="185">63</cx:pt>
          <cx:pt idx="186">42</cx:pt>
          <cx:pt idx="187">66</cx:pt>
          <cx:pt idx="188">54</cx:pt>
          <cx:pt idx="189">69</cx:pt>
          <cx:pt idx="190">50</cx:pt>
          <cx:pt idx="191">51</cx:pt>
          <cx:pt idx="192">43</cx:pt>
          <cx:pt idx="193">62</cx:pt>
          <cx:pt idx="194">68</cx:pt>
          <cx:pt idx="195">67</cx:pt>
          <cx:pt idx="196">69</cx:pt>
          <cx:pt idx="197">45</cx:pt>
          <cx:pt idx="198">50</cx:pt>
          <cx:pt idx="199">59</cx:pt>
          <cx:pt idx="200">50</cx:pt>
          <cx:pt idx="201">64</cx:pt>
          <cx:pt idx="202">57</cx:pt>
          <cx:pt idx="203">64</cx:pt>
          <cx:pt idx="204">43</cx:pt>
          <cx:pt idx="205">45</cx:pt>
          <cx:pt idx="206">58</cx:pt>
          <cx:pt idx="207">50</cx:pt>
          <cx:pt idx="208">55</cx:pt>
          <cx:pt idx="209">62</cx:pt>
          <cx:pt idx="210">37</cx:pt>
          <cx:pt idx="211">38</cx:pt>
          <cx:pt idx="212">41</cx:pt>
          <cx:pt idx="213">66</cx:pt>
          <cx:pt idx="214">52</cx:pt>
          <cx:pt idx="215">56</cx:pt>
          <cx:pt idx="216">46</cx:pt>
          <cx:pt idx="217">46</cx:pt>
          <cx:pt idx="218">64</cx:pt>
          <cx:pt idx="219">59</cx:pt>
          <cx:pt idx="220">41</cx:pt>
          <cx:pt idx="221">54</cx:pt>
          <cx:pt idx="222">39</cx:pt>
          <cx:pt idx="223">53</cx:pt>
          <cx:pt idx="224">63</cx:pt>
          <cx:pt idx="225">34</cx:pt>
          <cx:pt idx="226">47</cx:pt>
          <cx:pt idx="227">67</cx:pt>
          <cx:pt idx="228">54</cx:pt>
          <cx:pt idx="229">66</cx:pt>
          <cx:pt idx="230">52</cx:pt>
          <cx:pt idx="231">55</cx:pt>
          <cx:pt idx="232">49</cx:pt>
          <cx:pt idx="233">74</cx:pt>
          <cx:pt idx="234">54</cx:pt>
          <cx:pt idx="235">54</cx:pt>
          <cx:pt idx="236">56</cx:pt>
          <cx:pt idx="237">46</cx:pt>
          <cx:pt idx="238">49</cx:pt>
          <cx:pt idx="239">42</cx:pt>
          <cx:pt idx="240">41</cx:pt>
          <cx:pt idx="241">41</cx:pt>
          <cx:pt idx="242">49</cx:pt>
          <cx:pt idx="243">61</cx:pt>
          <cx:pt idx="244">60</cx:pt>
          <cx:pt idx="245">67</cx:pt>
          <cx:pt idx="246">58</cx:pt>
          <cx:pt idx="247">47</cx:pt>
          <cx:pt idx="248">52</cx:pt>
          <cx:pt idx="249">62</cx:pt>
          <cx:pt idx="250">57</cx:pt>
          <cx:pt idx="251">58</cx:pt>
          <cx:pt idx="252">64</cx:pt>
          <cx:pt idx="253">51</cx:pt>
          <cx:pt idx="254">43</cx:pt>
          <cx:pt idx="255">42</cx:pt>
          <cx:pt idx="256">67</cx:pt>
          <cx:pt idx="257">76</cx:pt>
          <cx:pt idx="258">70</cx:pt>
          <cx:pt idx="259">57</cx:pt>
          <cx:pt idx="260">44</cx:pt>
          <cx:pt idx="261">58</cx:pt>
          <cx:pt idx="262">60</cx:pt>
          <cx:pt idx="263">44</cx:pt>
          <cx:pt idx="264">61</cx:pt>
          <cx:pt idx="265">42</cx:pt>
          <cx:pt idx="266">52</cx:pt>
          <cx:pt idx="267">59</cx:pt>
          <cx:pt idx="268">40</cx:pt>
          <cx:pt idx="269">42</cx:pt>
          <cx:pt idx="270">61</cx:pt>
          <cx:pt idx="271">66</cx:pt>
          <cx:pt idx="272">46</cx:pt>
          <cx:pt idx="273">71</cx:pt>
          <cx:pt idx="274">59</cx:pt>
          <cx:pt idx="275">64</cx:pt>
          <cx:pt idx="276">66</cx:pt>
          <cx:pt idx="277">39</cx:pt>
          <cx:pt idx="278">57</cx:pt>
          <cx:pt idx="279">58</cx:pt>
          <cx:pt idx="280">57</cx:pt>
          <cx:pt idx="281">47</cx:pt>
        </cx:lvl>
      </cx:numDim>
    </cx:data>
  </cx:chartData>
  <cx:chart>
    <cx:plotArea>
      <cx:plotAreaRegion>
        <cx:series layoutId="clusteredColumn" uniqueId="{E0449761-BAB7-429B-8FD8-AFD770AFD10C}">
          <cx:tx>
            <cx:txData>
              <cx:f>'cleveland 9 columns'!$A$1</cx:f>
              <cx:v>age</cx:v>
            </cx:txData>
          </cx:tx>
          <cx:dataLabels>
            <cx:visibility seriesName="0" categoryName="0" value="1"/>
            <cx:separator>, </cx:separator>
          </cx:dataLabels>
          <cx:dataId val="0"/>
          <cx:layoutPr>
            <cx:binning intervalClosed="r">
              <cx:binCount val="5"/>
            </cx:binning>
          </cx:layoutPr>
        </cx:series>
      </cx:plotAreaRegion>
      <cx:axis id="0">
        <cx:catScaling gapWidth="0"/>
        <cx:tickLabels/>
        <cx:numFmt formatCode="0" sourceLinked="0"/>
        <cx:txPr>
          <a:bodyPr spcFirstLastPara="1" vertOverflow="ellipsis" wrap="square" lIns="0" tIns="0" rIns="0" bIns="0" anchor="ctr" anchorCtr="1"/>
          <a:lstStyle/>
          <a:p>
            <a:pPr>
              <a:defRPr/>
            </a:pPr>
            <a:endParaRPr lang="en-US"/>
          </a:p>
        </cx:txPr>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'long beach 9 columns'!$A$2:$A$201</cx:f>
        <cx:lvl ptCount="200" formatCode="General">
          <cx:pt idx="0">63</cx:pt>
          <cx:pt idx="1">44</cx:pt>
          <cx:pt idx="2">60</cx:pt>
          <cx:pt idx="3">55</cx:pt>
          <cx:pt idx="4">66</cx:pt>
          <cx:pt idx="5">66</cx:pt>
          <cx:pt idx="6">65</cx:pt>
          <cx:pt idx="7">60</cx:pt>
          <cx:pt idx="8">60</cx:pt>
          <cx:pt idx="9">60</cx:pt>
          <cx:pt idx="10">56</cx:pt>
          <cx:pt idx="11">59</cx:pt>
          <cx:pt idx="12">62</cx:pt>
          <cx:pt idx="13">63</cx:pt>
          <cx:pt idx="14">57</cx:pt>
          <cx:pt idx="15">62</cx:pt>
          <cx:pt idx="16">63</cx:pt>
          <cx:pt idx="17">46</cx:pt>
          <cx:pt idx="18">63</cx:pt>
          <cx:pt idx="19">60</cx:pt>
          <cx:pt idx="20">58</cx:pt>
          <cx:pt idx="21">64</cx:pt>
          <cx:pt idx="22">63</cx:pt>
          <cx:pt idx="23">74</cx:pt>
          <cx:pt idx="24">52</cx:pt>
          <cx:pt idx="25">69</cx:pt>
          <cx:pt idx="26">51</cx:pt>
          <cx:pt idx="27">60</cx:pt>
          <cx:pt idx="28">56</cx:pt>
          <cx:pt idx="29">55</cx:pt>
          <cx:pt idx="30">54</cx:pt>
          <cx:pt idx="31">77</cx:pt>
          <cx:pt idx="32">63</cx:pt>
          <cx:pt idx="33">55</cx:pt>
          <cx:pt idx="34">52</cx:pt>
          <cx:pt idx="35">64</cx:pt>
          <cx:pt idx="36">60</cx:pt>
          <cx:pt idx="37">60</cx:pt>
          <cx:pt idx="38">58</cx:pt>
          <cx:pt idx="39">59</cx:pt>
          <cx:pt idx="40">61</cx:pt>
          <cx:pt idx="41">40</cx:pt>
          <cx:pt idx="42">61</cx:pt>
          <cx:pt idx="43">41</cx:pt>
          <cx:pt idx="44">57</cx:pt>
          <cx:pt idx="45">63</cx:pt>
          <cx:pt idx="46">59</cx:pt>
          <cx:pt idx="47">51</cx:pt>
          <cx:pt idx="48">59</cx:pt>
          <cx:pt idx="49">42</cx:pt>
          <cx:pt idx="50">55</cx:pt>
          <cx:pt idx="51">63</cx:pt>
          <cx:pt idx="52">62</cx:pt>
          <cx:pt idx="53">56</cx:pt>
          <cx:pt idx="54">53</cx:pt>
          <cx:pt idx="55">68</cx:pt>
          <cx:pt idx="56">53</cx:pt>
          <cx:pt idx="57">60</cx:pt>
          <cx:pt idx="58">62</cx:pt>
          <cx:pt idx="59">59</cx:pt>
          <cx:pt idx="60">51</cx:pt>
          <cx:pt idx="61">61</cx:pt>
          <cx:pt idx="62">57</cx:pt>
          <cx:pt idx="63">56</cx:pt>
          <cx:pt idx="64">58</cx:pt>
          <cx:pt idx="65">69</cx:pt>
          <cx:pt idx="66">67</cx:pt>
          <cx:pt idx="67">58</cx:pt>
          <cx:pt idx="68">65</cx:pt>
          <cx:pt idx="69">63</cx:pt>
          <cx:pt idx="70">55</cx:pt>
          <cx:pt idx="71">57</cx:pt>
          <cx:pt idx="72">65</cx:pt>
          <cx:pt idx="73">54</cx:pt>
          <cx:pt idx="74">72</cx:pt>
          <cx:pt idx="75">75</cx:pt>
          <cx:pt idx="76">49</cx:pt>
          <cx:pt idx="77">51</cx:pt>
          <cx:pt idx="78">60</cx:pt>
          <cx:pt idx="79">64</cx:pt>
          <cx:pt idx="80">58</cx:pt>
          <cx:pt idx="81">61</cx:pt>
          <cx:pt idx="82">67</cx:pt>
          <cx:pt idx="83">62</cx:pt>
          <cx:pt idx="84">65</cx:pt>
          <cx:pt idx="85">63</cx:pt>
          <cx:pt idx="86">69</cx:pt>
          <cx:pt idx="87">51</cx:pt>
          <cx:pt idx="88">62</cx:pt>
          <cx:pt idx="89">55</cx:pt>
          <cx:pt idx="90">75</cx:pt>
          <cx:pt idx="91">40</cx:pt>
          <cx:pt idx="92">67</cx:pt>
          <cx:pt idx="93">58</cx:pt>
          <cx:pt idx="94">60</cx:pt>
          <cx:pt idx="95">63</cx:pt>
          <cx:pt idx="96">35</cx:pt>
          <cx:pt idx="97">62</cx:pt>
          <cx:pt idx="98">43</cx:pt>
          <cx:pt idx="99">63</cx:pt>
          <cx:pt idx="100">68</cx:pt>
          <cx:pt idx="101">65</cx:pt>
          <cx:pt idx="102">48</cx:pt>
          <cx:pt idx="103">63</cx:pt>
          <cx:pt idx="104">64</cx:pt>
          <cx:pt idx="105">61</cx:pt>
          <cx:pt idx="106">50</cx:pt>
          <cx:pt idx="107">59</cx:pt>
          <cx:pt idx="108">55</cx:pt>
          <cx:pt idx="109">45</cx:pt>
          <cx:pt idx="110">65</cx:pt>
          <cx:pt idx="111">61</cx:pt>
          <cx:pt idx="112">49</cx:pt>
          <cx:pt idx="113">72</cx:pt>
          <cx:pt idx="114">50</cx:pt>
          <cx:pt idx="115">64</cx:pt>
          <cx:pt idx="116">55</cx:pt>
          <cx:pt idx="117">63</cx:pt>
          <cx:pt idx="118">59</cx:pt>
          <cx:pt idx="119">56</cx:pt>
          <cx:pt idx="120">62</cx:pt>
          <cx:pt idx="121">74</cx:pt>
          <cx:pt idx="122">54</cx:pt>
          <cx:pt idx="123">57</cx:pt>
          <cx:pt idx="124">62</cx:pt>
          <cx:pt idx="125">76</cx:pt>
          <cx:pt idx="126">54</cx:pt>
          <cx:pt idx="127">70</cx:pt>
          <cx:pt idx="128">61</cx:pt>
          <cx:pt idx="129">48</cx:pt>
          <cx:pt idx="130">48</cx:pt>
          <cx:pt idx="131">61</cx:pt>
          <cx:pt idx="132">66</cx:pt>
          <cx:pt idx="133">68</cx:pt>
          <cx:pt idx="134">55</cx:pt>
          <cx:pt idx="135">62</cx:pt>
          <cx:pt idx="136">71</cx:pt>
          <cx:pt idx="137">74</cx:pt>
          <cx:pt idx="138">53</cx:pt>
          <cx:pt idx="139">58</cx:pt>
          <cx:pt idx="140">75</cx:pt>
          <cx:pt idx="141">56</cx:pt>
          <cx:pt idx="142">58</cx:pt>
          <cx:pt idx="143">64</cx:pt>
          <cx:pt idx="144">54</cx:pt>
          <cx:pt idx="145">54</cx:pt>
          <cx:pt idx="146">59</cx:pt>
          <cx:pt idx="147">55</cx:pt>
          <cx:pt idx="148">57</cx:pt>
          <cx:pt idx="149">61</cx:pt>
          <cx:pt idx="150">41</cx:pt>
          <cx:pt idx="151">71</cx:pt>
          <cx:pt idx="152">38</cx:pt>
          <cx:pt idx="153">55</cx:pt>
          <cx:pt idx="154">56</cx:pt>
          <cx:pt idx="155">69</cx:pt>
          <cx:pt idx="156">64</cx:pt>
          <cx:pt idx="157">72</cx:pt>
          <cx:pt idx="158">69</cx:pt>
          <cx:pt idx="159">56</cx:pt>
          <cx:pt idx="160">62</cx:pt>
          <cx:pt idx="161">67</cx:pt>
          <cx:pt idx="162">57</cx:pt>
          <cx:pt idx="163">69</cx:pt>
          <cx:pt idx="164">51</cx:pt>
          <cx:pt idx="165">48</cx:pt>
          <cx:pt idx="166">69</cx:pt>
          <cx:pt idx="167">69</cx:pt>
          <cx:pt idx="168">64</cx:pt>
          <cx:pt idx="169">57</cx:pt>
          <cx:pt idx="170">53</cx:pt>
          <cx:pt idx="171">37</cx:pt>
          <cx:pt idx="172">67</cx:pt>
          <cx:pt idx="173">74</cx:pt>
          <cx:pt idx="174">63</cx:pt>
          <cx:pt idx="175">58</cx:pt>
          <cx:pt idx="176">61</cx:pt>
          <cx:pt idx="177">64</cx:pt>
          <cx:pt idx="178">58</cx:pt>
          <cx:pt idx="179">60</cx:pt>
          <cx:pt idx="180">57</cx:pt>
          <cx:pt idx="181">55</cx:pt>
          <cx:pt idx="182">55</cx:pt>
          <cx:pt idx="183">56</cx:pt>
          <cx:pt idx="184">57</cx:pt>
          <cx:pt idx="185">61</cx:pt>
          <cx:pt idx="186">61</cx:pt>
          <cx:pt idx="187">58</cx:pt>
          <cx:pt idx="188">74</cx:pt>
          <cx:pt idx="189">68</cx:pt>
          <cx:pt idx="190">51</cx:pt>
          <cx:pt idx="191">62</cx:pt>
          <cx:pt idx="192">53</cx:pt>
          <cx:pt idx="193">62</cx:pt>
          <cx:pt idx="194">46</cx:pt>
          <cx:pt idx="195">54</cx:pt>
          <cx:pt idx="196">62</cx:pt>
          <cx:pt idx="197">55</cx:pt>
          <cx:pt idx="198">58</cx:pt>
          <cx:pt idx="199">62</cx:pt>
        </cx:lvl>
      </cx:numDim>
    </cx:data>
  </cx:chartData>
  <cx:chart>
    <cx:plotArea>
      <cx:plotAreaRegion>
        <cx:plotSurface>
          <cx:spPr>
            <a:ln>
              <a:noFill/>
            </a:ln>
          </cx:spPr>
        </cx:plotSurface>
        <cx:series layoutId="clusteredColumn" uniqueId="{C1BA019B-D3F2-4506-89AF-3EF4AE82AC5E}">
          <cx:tx>
            <cx:txData>
              <cx:f>'long beach 9 columns'!$A$1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'hungary 9 colimns'!$A$2:$A$295</cx:f>
        <cx:lvl ptCount="294" formatCode="General">
          <cx:pt idx="0">40</cx:pt>
          <cx:pt idx="1">49</cx:pt>
          <cx:pt idx="2">37</cx:pt>
          <cx:pt idx="3">48</cx:pt>
          <cx:pt idx="4">54</cx:pt>
          <cx:pt idx="5">39</cx:pt>
          <cx:pt idx="6">45</cx:pt>
          <cx:pt idx="7">54</cx:pt>
          <cx:pt idx="8">37</cx:pt>
          <cx:pt idx="9">48</cx:pt>
          <cx:pt idx="10">37</cx:pt>
          <cx:pt idx="11">58</cx:pt>
          <cx:pt idx="12">39</cx:pt>
          <cx:pt idx="13">49</cx:pt>
          <cx:pt idx="14">42</cx:pt>
          <cx:pt idx="15">54</cx:pt>
          <cx:pt idx="16">38</cx:pt>
          <cx:pt idx="17">43</cx:pt>
          <cx:pt idx="18">60</cx:pt>
          <cx:pt idx="19">36</cx:pt>
          <cx:pt idx="20">43</cx:pt>
          <cx:pt idx="21">44</cx:pt>
          <cx:pt idx="22">49</cx:pt>
          <cx:pt idx="23">44</cx:pt>
          <cx:pt idx="24">40</cx:pt>
          <cx:pt idx="25">36</cx:pt>
          <cx:pt idx="26">53</cx:pt>
          <cx:pt idx="27">52</cx:pt>
          <cx:pt idx="28">53</cx:pt>
          <cx:pt idx="29">51</cx:pt>
          <cx:pt idx="30">53</cx:pt>
          <cx:pt idx="31">56</cx:pt>
          <cx:pt idx="32">54</cx:pt>
          <cx:pt idx="33">41</cx:pt>
          <cx:pt idx="34">43</cx:pt>
          <cx:pt idx="35">32</cx:pt>
          <cx:pt idx="36">65</cx:pt>
          <cx:pt idx="37">41</cx:pt>
          <cx:pt idx="38">48</cx:pt>
          <cx:pt idx="39">48</cx:pt>
          <cx:pt idx="40">54</cx:pt>
          <cx:pt idx="41">54</cx:pt>
          <cx:pt idx="42">35</cx:pt>
          <cx:pt idx="43">52</cx:pt>
          <cx:pt idx="44">43</cx:pt>
          <cx:pt idx="45">59</cx:pt>
          <cx:pt idx="46">37</cx:pt>
          <cx:pt idx="47">50</cx:pt>
          <cx:pt idx="48">36</cx:pt>
          <cx:pt idx="49">41</cx:pt>
          <cx:pt idx="50">50</cx:pt>
          <cx:pt idx="51">47</cx:pt>
          <cx:pt idx="52">45</cx:pt>
          <cx:pt idx="53">41</cx:pt>
          <cx:pt idx="54">52</cx:pt>
          <cx:pt idx="55">51</cx:pt>
          <cx:pt idx="56">31</cx:pt>
          <cx:pt idx="57">58</cx:pt>
          <cx:pt idx="58">54</cx:pt>
          <cx:pt idx="59">52</cx:pt>
          <cx:pt idx="60">49</cx:pt>
          <cx:pt idx="61">43</cx:pt>
          <cx:pt idx="62">45</cx:pt>
          <cx:pt idx="63">46</cx:pt>
          <cx:pt idx="64">50</cx:pt>
          <cx:pt idx="65">37</cx:pt>
          <cx:pt idx="66">45</cx:pt>
          <cx:pt idx="67">32</cx:pt>
          <cx:pt idx="68">52</cx:pt>
          <cx:pt idx="69">44</cx:pt>
          <cx:pt idx="70">57</cx:pt>
          <cx:pt idx="71">44</cx:pt>
          <cx:pt idx="72">52</cx:pt>
          <cx:pt idx="73">44</cx:pt>
          <cx:pt idx="74">55</cx:pt>
          <cx:pt idx="75">46</cx:pt>
          <cx:pt idx="76">32</cx:pt>
          <cx:pt idx="77">35</cx:pt>
          <cx:pt idx="78">52</cx:pt>
          <cx:pt idx="79">49</cx:pt>
          <cx:pt idx="80">55</cx:pt>
          <cx:pt idx="81">54</cx:pt>
          <cx:pt idx="82">63</cx:pt>
          <cx:pt idx="83">52</cx:pt>
          <cx:pt idx="84">56</cx:pt>
          <cx:pt idx="85">66</cx:pt>
          <cx:pt idx="86">65</cx:pt>
          <cx:pt idx="87">53</cx:pt>
          <cx:pt idx="88">43</cx:pt>
          <cx:pt idx="89">55</cx:pt>
          <cx:pt idx="90">49</cx:pt>
          <cx:pt idx="91">39</cx:pt>
          <cx:pt idx="92">52</cx:pt>
          <cx:pt idx="93">48</cx:pt>
          <cx:pt idx="94">39</cx:pt>
          <cx:pt idx="95">58</cx:pt>
          <cx:pt idx="96">43</cx:pt>
          <cx:pt idx="97">39</cx:pt>
          <cx:pt idx="98">56</cx:pt>
          <cx:pt idx="99">41</cx:pt>
          <cx:pt idx="100">65</cx:pt>
          <cx:pt idx="101">51</cx:pt>
          <cx:pt idx="102">40</cx:pt>
          <cx:pt idx="103">40</cx:pt>
          <cx:pt idx="104">46</cx:pt>
          <cx:pt idx="105">57</cx:pt>
          <cx:pt idx="106">48</cx:pt>
          <cx:pt idx="107">34</cx:pt>
          <cx:pt idx="108">50</cx:pt>
          <cx:pt idx="109">39</cx:pt>
          <cx:pt idx="110">59</cx:pt>
          <cx:pt idx="111">57</cx:pt>
          <cx:pt idx="112">47</cx:pt>
          <cx:pt idx="113">38</cx:pt>
          <cx:pt idx="114">49</cx:pt>
          <cx:pt idx="115">33</cx:pt>
          <cx:pt idx="116">38</cx:pt>
          <cx:pt idx="117">59</cx:pt>
          <cx:pt idx="118">35</cx:pt>
          <cx:pt idx="119">34</cx:pt>
          <cx:pt idx="120">47</cx:pt>
          <cx:pt idx="121">52</cx:pt>
          <cx:pt idx="122">46</cx:pt>
          <cx:pt idx="123">58</cx:pt>
          <cx:pt idx="124">58</cx:pt>
          <cx:pt idx="125">54</cx:pt>
          <cx:pt idx="126">34</cx:pt>
          <cx:pt idx="127">48</cx:pt>
          <cx:pt idx="128">54</cx:pt>
          <cx:pt idx="129">42</cx:pt>
          <cx:pt idx="130">38</cx:pt>
          <cx:pt idx="131">46</cx:pt>
          <cx:pt idx="132">56</cx:pt>
          <cx:pt idx="133">56</cx:pt>
          <cx:pt idx="134">61</cx:pt>
          <cx:pt idx="135">49</cx:pt>
          <cx:pt idx="136">43</cx:pt>
          <cx:pt idx="137">39</cx:pt>
          <cx:pt idx="138">54</cx:pt>
          <cx:pt idx="139">43</cx:pt>
          <cx:pt idx="140">52</cx:pt>
          <cx:pt idx="141">50</cx:pt>
          <cx:pt idx="142">47</cx:pt>
          <cx:pt idx="143">53</cx:pt>
          <cx:pt idx="144">56</cx:pt>
          <cx:pt idx="145">39</cx:pt>
          <cx:pt idx="146">42</cx:pt>
          <cx:pt idx="147">43</cx:pt>
          <cx:pt idx="148">50</cx:pt>
          <cx:pt idx="149">54</cx:pt>
          <cx:pt idx="150">39</cx:pt>
          <cx:pt idx="151">48</cx:pt>
          <cx:pt idx="152">40</cx:pt>
          <cx:pt idx="153">55</cx:pt>
          <cx:pt idx="154">41</cx:pt>
          <cx:pt idx="155">56</cx:pt>
          <cx:pt idx="156">38</cx:pt>
          <cx:pt idx="157">49</cx:pt>
          <cx:pt idx="158">44</cx:pt>
          <cx:pt idx="159">54</cx:pt>
          <cx:pt idx="160">59</cx:pt>
          <cx:pt idx="161">49</cx:pt>
          <cx:pt idx="162">47</cx:pt>
          <cx:pt idx="163">49</cx:pt>
          <cx:pt idx="164">42</cx:pt>
          <cx:pt idx="165">52</cx:pt>
          <cx:pt idx="166">46</cx:pt>
          <cx:pt idx="167">50</cx:pt>
          <cx:pt idx="168">48</cx:pt>
          <cx:pt idx="169">58</cx:pt>
          <cx:pt idx="170">58</cx:pt>
          <cx:pt idx="171">29</cx:pt>
          <cx:pt idx="172">53</cx:pt>
          <cx:pt idx="173">49</cx:pt>
          <cx:pt idx="174">52</cx:pt>
          <cx:pt idx="175">43</cx:pt>
          <cx:pt idx="176">54</cx:pt>
          <cx:pt idx="177">59</cx:pt>
          <cx:pt idx="178">37</cx:pt>
          <cx:pt idx="179">46</cx:pt>
          <cx:pt idx="180">52</cx:pt>
          <cx:pt idx="181">51</cx:pt>
          <cx:pt idx="182">52</cx:pt>
          <cx:pt idx="183">46</cx:pt>
          <cx:pt idx="184">54</cx:pt>
          <cx:pt idx="185">58</cx:pt>
          <cx:pt idx="186">58</cx:pt>
          <cx:pt idx="187">41</cx:pt>
          <cx:pt idx="188">50</cx:pt>
          <cx:pt idx="189">53</cx:pt>
          <cx:pt idx="190">46</cx:pt>
          <cx:pt idx="191">50</cx:pt>
          <cx:pt idx="192">48</cx:pt>
          <cx:pt idx="193">45</cx:pt>
          <cx:pt idx="194">41</cx:pt>
          <cx:pt idx="195">62</cx:pt>
          <cx:pt idx="196">49</cx:pt>
          <cx:pt idx="197">42</cx:pt>
          <cx:pt idx="198">53</cx:pt>
          <cx:pt idx="199">57</cx:pt>
          <cx:pt idx="200">47</cx:pt>
          <cx:pt idx="201">46</cx:pt>
          <cx:pt idx="202">42</cx:pt>
          <cx:pt idx="203">31</cx:pt>
          <cx:pt idx="204">56</cx:pt>
          <cx:pt idx="205">50</cx:pt>
          <cx:pt idx="206">35</cx:pt>
          <cx:pt idx="207">35</cx:pt>
          <cx:pt idx="208">28</cx:pt>
          <cx:pt idx="209">54</cx:pt>
          <cx:pt idx="210">48</cx:pt>
          <cx:pt idx="211">50</cx:pt>
          <cx:pt idx="212">56</cx:pt>
          <cx:pt idx="213">56</cx:pt>
          <cx:pt idx="214">47</cx:pt>
          <cx:pt idx="215">30</cx:pt>
          <cx:pt idx="216">39</cx:pt>
          <cx:pt idx="217">54</cx:pt>
          <cx:pt idx="218">55</cx:pt>
          <cx:pt idx="219">29</cx:pt>
          <cx:pt idx="220">46</cx:pt>
          <cx:pt idx="221">51</cx:pt>
          <cx:pt idx="222">48</cx:pt>
          <cx:pt idx="223">33</cx:pt>
          <cx:pt idx="224">55</cx:pt>
          <cx:pt idx="225">50</cx:pt>
          <cx:pt idx="226">53</cx:pt>
          <cx:pt idx="227">38</cx:pt>
          <cx:pt idx="228">41</cx:pt>
          <cx:pt idx="229">37</cx:pt>
          <cx:pt idx="230">37</cx:pt>
          <cx:pt idx="231">40</cx:pt>
          <cx:pt idx="232">38</cx:pt>
          <cx:pt idx="233">41</cx:pt>
          <cx:pt idx="234">54</cx:pt>
          <cx:pt idx="235">39</cx:pt>
          <cx:pt idx="236">41</cx:pt>
          <cx:pt idx="237">55</cx:pt>
          <cx:pt idx="238">48</cx:pt>
          <cx:pt idx="239">48</cx:pt>
          <cx:pt idx="240">55</cx:pt>
          <cx:pt idx="241">54</cx:pt>
          <cx:pt idx="242">55</cx:pt>
          <cx:pt idx="243">43</cx:pt>
          <cx:pt idx="244">48</cx:pt>
          <cx:pt idx="245">54</cx:pt>
          <cx:pt idx="246">54</cx:pt>
          <cx:pt idx="247">48</cx:pt>
          <cx:pt idx="248">45</cx:pt>
          <cx:pt idx="249">49</cx:pt>
          <cx:pt idx="250">44</cx:pt>
          <cx:pt idx="251">48</cx:pt>
          <cx:pt idx="252">61</cx:pt>
          <cx:pt idx="253">62</cx:pt>
          <cx:pt idx="254">55</cx:pt>
          <cx:pt idx="255">53</cx:pt>
          <cx:pt idx="256">55</cx:pt>
          <cx:pt idx="257">36</cx:pt>
          <cx:pt idx="258">51</cx:pt>
          <cx:pt idx="259">55</cx:pt>
          <cx:pt idx="260">46</cx:pt>
          <cx:pt idx="261">54</cx:pt>
          <cx:pt idx="262">46</cx:pt>
          <cx:pt idx="263">59</cx:pt>
          <cx:pt idx="264">47</cx:pt>
          <cx:pt idx="265">54</cx:pt>
          <cx:pt idx="266">52</cx:pt>
          <cx:pt idx="267">34</cx:pt>
          <cx:pt idx="268">54</cx:pt>
          <cx:pt idx="269">47</cx:pt>
          <cx:pt idx="270">45</cx:pt>
          <cx:pt idx="271">32</cx:pt>
          <cx:pt idx="272">55</cx:pt>
          <cx:pt idx="273">55</cx:pt>
          <cx:pt idx="274">45</cx:pt>
          <cx:pt idx="275">59</cx:pt>
          <cx:pt idx="276">51</cx:pt>
          <cx:pt idx="277">52</cx:pt>
          <cx:pt idx="278">57</cx:pt>
          <cx:pt idx="279">54</cx:pt>
          <cx:pt idx="280">60</cx:pt>
          <cx:pt idx="281">49</cx:pt>
          <cx:pt idx="282">51</cx:pt>
          <cx:pt idx="283">55</cx:pt>
          <cx:pt idx="284">42</cx:pt>
          <cx:pt idx="285">51</cx:pt>
          <cx:pt idx="286">59</cx:pt>
          <cx:pt idx="287">53</cx:pt>
          <cx:pt idx="288">48</cx:pt>
          <cx:pt idx="289">36</cx:pt>
          <cx:pt idx="290">48</cx:pt>
          <cx:pt idx="291">47</cx:pt>
          <cx:pt idx="292">53</cx:pt>
          <cx:pt idx="293">65</cx:pt>
        </cx:lvl>
      </cx:numDim>
    </cx:data>
  </cx:chartData>
  <cx:chart>
    <cx:plotArea>
      <cx:plotAreaRegion>
        <cx:plotSurface>
          <cx:spPr>
            <a:ln>
              <a:noFill/>
            </a:ln>
          </cx:spPr>
        </cx:plotSurface>
        <cx:series layoutId="clusteredColumn" uniqueId="{84C4C787-3F41-4D56-AC75-8D15759CE6C8}">
          <cx:tx>
            <cx:txData>
              <cx:f>'hungary 9 colimns'!$A$1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'Switzerland 9 columns'!$A$2:$A$123</cx:f>
        <cx:lvl ptCount="122" formatCode="General">
          <cx:pt idx="0">32</cx:pt>
          <cx:pt idx="1">61</cx:pt>
          <cx:pt idx="2">50</cx:pt>
          <cx:pt idx="3">57</cx:pt>
          <cx:pt idx="4">51</cx:pt>
          <cx:pt idx="5">47</cx:pt>
          <cx:pt idx="6">60</cx:pt>
          <cx:pt idx="7">55</cx:pt>
          <cx:pt idx="8">53</cx:pt>
          <cx:pt idx="9">62</cx:pt>
          <cx:pt idx="10">51</cx:pt>
          <cx:pt idx="11">51</cx:pt>
          <cx:pt idx="12">55</cx:pt>
          <cx:pt idx="13">53</cx:pt>
          <cx:pt idx="14">58</cx:pt>
          <cx:pt idx="15">57</cx:pt>
          <cx:pt idx="16">65</cx:pt>
          <cx:pt idx="17">60</cx:pt>
          <cx:pt idx="18">41</cx:pt>
          <cx:pt idx="19">34</cx:pt>
          <cx:pt idx="20">53</cx:pt>
          <cx:pt idx="21">74</cx:pt>
          <cx:pt idx="22">57</cx:pt>
          <cx:pt idx="23">56</cx:pt>
          <cx:pt idx="24">61</cx:pt>
          <cx:pt idx="25">68</cx:pt>
          <cx:pt idx="26">59</cx:pt>
          <cx:pt idx="27">63</cx:pt>
          <cx:pt idx="28">38</cx:pt>
          <cx:pt idx="29">62</cx:pt>
          <cx:pt idx="30">46</cx:pt>
          <cx:pt idx="31">42</cx:pt>
          <cx:pt idx="32">45</cx:pt>
          <cx:pt idx="33">59</cx:pt>
          <cx:pt idx="34">52</cx:pt>
          <cx:pt idx="35">60</cx:pt>
          <cx:pt idx="36">60</cx:pt>
          <cx:pt idx="37">56</cx:pt>
          <cx:pt idx="38">38</cx:pt>
          <cx:pt idx="39">40</cx:pt>
          <cx:pt idx="40">51</cx:pt>
          <cx:pt idx="41">62</cx:pt>
          <cx:pt idx="42">72</cx:pt>
          <cx:pt idx="43">63</cx:pt>
          <cx:pt idx="44">63</cx:pt>
          <cx:pt idx="45">64</cx:pt>
          <cx:pt idx="46">43</cx:pt>
          <cx:pt idx="47">64</cx:pt>
          <cx:pt idx="48">61</cx:pt>
          <cx:pt idx="49">52</cx:pt>
          <cx:pt idx="50">51</cx:pt>
          <cx:pt idx="51">69</cx:pt>
          <cx:pt idx="52">59</cx:pt>
          <cx:pt idx="53">48</cx:pt>
          <cx:pt idx="54">69</cx:pt>
          <cx:pt idx="55">36</cx:pt>
          <cx:pt idx="56">53</cx:pt>
          <cx:pt idx="57">43</cx:pt>
          <cx:pt idx="58">56</cx:pt>
          <cx:pt idx="59">58</cx:pt>
          <cx:pt idx="60">55</cx:pt>
          <cx:pt idx="61">67</cx:pt>
          <cx:pt idx="62">46</cx:pt>
          <cx:pt idx="63">53</cx:pt>
          <cx:pt idx="64">38</cx:pt>
          <cx:pt idx="65">53</cx:pt>
          <cx:pt idx="66">62</cx:pt>
          <cx:pt idx="67">47</cx:pt>
          <cx:pt idx="68">56</cx:pt>
          <cx:pt idx="69">56</cx:pt>
          <cx:pt idx="70">56</cx:pt>
          <cx:pt idx="71">64</cx:pt>
          <cx:pt idx="72">61</cx:pt>
          <cx:pt idx="73">68</cx:pt>
          <cx:pt idx="74">57</cx:pt>
          <cx:pt idx="75">63</cx:pt>
          <cx:pt idx="76">60</cx:pt>
          <cx:pt idx="77">66</cx:pt>
          <cx:pt idx="78">63</cx:pt>
          <cx:pt idx="79">59</cx:pt>
          <cx:pt idx="80">61</cx:pt>
          <cx:pt idx="81">73</cx:pt>
          <cx:pt idx="82">47</cx:pt>
          <cx:pt idx="83">65</cx:pt>
          <cx:pt idx="84">70</cx:pt>
          <cx:pt idx="85">50</cx:pt>
          <cx:pt idx="86">60</cx:pt>
          <cx:pt idx="87">50</cx:pt>
          <cx:pt idx="88">43</cx:pt>
          <cx:pt idx="89">38</cx:pt>
          <cx:pt idx="90">54</cx:pt>
          <cx:pt idx="91">61</cx:pt>
          <cx:pt idx="92">42</cx:pt>
          <cx:pt idx="93">53</cx:pt>
          <cx:pt idx="94">55</cx:pt>
          <cx:pt idx="95">61</cx:pt>
          <cx:pt idx="96">51</cx:pt>
          <cx:pt idx="97">70</cx:pt>
          <cx:pt idx="98">61</cx:pt>
          <cx:pt idx="99">38</cx:pt>
          <cx:pt idx="100">57</cx:pt>
          <cx:pt idx="101">38</cx:pt>
          <cx:pt idx="102">62</cx:pt>
          <cx:pt idx="103">58</cx:pt>
          <cx:pt idx="104">52</cx:pt>
          <cx:pt idx="105">61</cx:pt>
          <cx:pt idx="106">50</cx:pt>
          <cx:pt idx="107">51</cx:pt>
          <cx:pt idx="108">65</cx:pt>
          <cx:pt idx="109">52</cx:pt>
          <cx:pt idx="110">47</cx:pt>
          <cx:pt idx="111">35</cx:pt>
          <cx:pt idx="112">57</cx:pt>
          <cx:pt idx="113">62</cx:pt>
          <cx:pt idx="114">59</cx:pt>
          <cx:pt idx="115">53</cx:pt>
          <cx:pt idx="116">62</cx:pt>
          <cx:pt idx="117">54</cx:pt>
          <cx:pt idx="118">56</cx:pt>
          <cx:pt idx="119">56</cx:pt>
          <cx:pt idx="120">54</cx:pt>
          <cx:pt idx="121">66</cx:pt>
        </cx:lvl>
      </cx:numDim>
    </cx:data>
  </cx:chartData>
  <cx:chart>
    <cx:plotArea>
      <cx:plotAreaRegion>
        <cx:plotSurface>
          <cx:spPr>
            <a:ln>
              <a:noFill/>
            </a:ln>
          </cx:spPr>
        </cx:plotSurface>
        <cx:series layoutId="clusteredColumn" uniqueId="{CCF80366-502B-4AB5-B4DF-D04E0F87D244}">
          <cx:tx>
            <cx:txData>
              <cx:f>'Switzerland 9 columns'!$A$1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clean2data!$A$2:$A$899</cx:f>
        <cx:lvl ptCount="898" formatCode="General">
          <cx:pt idx="0">63</cx:pt>
          <cx:pt idx="1">67</cx:pt>
          <cx:pt idx="2">67</cx:pt>
          <cx:pt idx="3">37</cx:pt>
          <cx:pt idx="4">41</cx:pt>
          <cx:pt idx="5">56</cx:pt>
          <cx:pt idx="6">62</cx:pt>
          <cx:pt idx="7">57</cx:pt>
          <cx:pt idx="8">63</cx:pt>
          <cx:pt idx="9">53</cx:pt>
          <cx:pt idx="10">57</cx:pt>
          <cx:pt idx="11">56</cx:pt>
          <cx:pt idx="12">56</cx:pt>
          <cx:pt idx="13">44</cx:pt>
          <cx:pt idx="14">52</cx:pt>
          <cx:pt idx="15">57</cx:pt>
          <cx:pt idx="16">48</cx:pt>
          <cx:pt idx="17">54</cx:pt>
          <cx:pt idx="18">48</cx:pt>
          <cx:pt idx="19">49</cx:pt>
          <cx:pt idx="20">64</cx:pt>
          <cx:pt idx="21">58</cx:pt>
          <cx:pt idx="22">58</cx:pt>
          <cx:pt idx="23">58</cx:pt>
          <cx:pt idx="24">60</cx:pt>
          <cx:pt idx="25">50</cx:pt>
          <cx:pt idx="26">58</cx:pt>
          <cx:pt idx="27">66</cx:pt>
          <cx:pt idx="28">43</cx:pt>
          <cx:pt idx="29">40</cx:pt>
          <cx:pt idx="30">69</cx:pt>
          <cx:pt idx="31">60</cx:pt>
          <cx:pt idx="32">64</cx:pt>
          <cx:pt idx="33">59</cx:pt>
          <cx:pt idx="34">44</cx:pt>
          <cx:pt idx="35">42</cx:pt>
          <cx:pt idx="36">43</cx:pt>
          <cx:pt idx="37">57</cx:pt>
          <cx:pt idx="38">55</cx:pt>
          <cx:pt idx="39">61</cx:pt>
          <cx:pt idx="40">65</cx:pt>
          <cx:pt idx="41">40</cx:pt>
          <cx:pt idx="42">71</cx:pt>
          <cx:pt idx="43">59</cx:pt>
          <cx:pt idx="44">61</cx:pt>
          <cx:pt idx="45">58</cx:pt>
          <cx:pt idx="46">51</cx:pt>
          <cx:pt idx="47">50</cx:pt>
          <cx:pt idx="48">65</cx:pt>
          <cx:pt idx="49">53</cx:pt>
          <cx:pt idx="50">41</cx:pt>
          <cx:pt idx="51">65</cx:pt>
          <cx:pt idx="52">44</cx:pt>
          <cx:pt idx="53">44</cx:pt>
          <cx:pt idx="54">60</cx:pt>
          <cx:pt idx="55">54</cx:pt>
          <cx:pt idx="56">50</cx:pt>
          <cx:pt idx="57">41</cx:pt>
          <cx:pt idx="58">54</cx:pt>
          <cx:pt idx="59">51</cx:pt>
          <cx:pt idx="60">51</cx:pt>
          <cx:pt idx="61">46</cx:pt>
          <cx:pt idx="62">58</cx:pt>
          <cx:pt idx="63">54</cx:pt>
          <cx:pt idx="64">54</cx:pt>
          <cx:pt idx="65">60</cx:pt>
          <cx:pt idx="66">60</cx:pt>
          <cx:pt idx="67">54</cx:pt>
          <cx:pt idx="68">59</cx:pt>
          <cx:pt idx="69">46</cx:pt>
          <cx:pt idx="70">65</cx:pt>
          <cx:pt idx="71">67</cx:pt>
          <cx:pt idx="72">62</cx:pt>
          <cx:pt idx="73">65</cx:pt>
          <cx:pt idx="74">44</cx:pt>
          <cx:pt idx="75">65</cx:pt>
          <cx:pt idx="76">60</cx:pt>
          <cx:pt idx="77">51</cx:pt>
          <cx:pt idx="78">48</cx:pt>
          <cx:pt idx="79">58</cx:pt>
          <cx:pt idx="80">45</cx:pt>
          <cx:pt idx="81">53</cx:pt>
          <cx:pt idx="82">39</cx:pt>
          <cx:pt idx="83">68</cx:pt>
          <cx:pt idx="84">52</cx:pt>
          <cx:pt idx="85">44</cx:pt>
          <cx:pt idx="86">47</cx:pt>
          <cx:pt idx="87">53</cx:pt>
          <cx:pt idx="88">53</cx:pt>
          <cx:pt idx="89">51</cx:pt>
          <cx:pt idx="90">66</cx:pt>
          <cx:pt idx="91">62</cx:pt>
          <cx:pt idx="92">62</cx:pt>
          <cx:pt idx="93">44</cx:pt>
          <cx:pt idx="94">63</cx:pt>
          <cx:pt idx="95">52</cx:pt>
          <cx:pt idx="96">59</cx:pt>
          <cx:pt idx="97">60</cx:pt>
          <cx:pt idx="98">52</cx:pt>
          <cx:pt idx="99">48</cx:pt>
          <cx:pt idx="100">45</cx:pt>
          <cx:pt idx="101">34</cx:pt>
          <cx:pt idx="102">57</cx:pt>
          <cx:pt idx="103">71</cx:pt>
          <cx:pt idx="104">49</cx:pt>
          <cx:pt idx="105">54</cx:pt>
          <cx:pt idx="106">59</cx:pt>
          <cx:pt idx="107">57</cx:pt>
          <cx:pt idx="108">61</cx:pt>
          <cx:pt idx="109">39</cx:pt>
          <cx:pt idx="110">61</cx:pt>
          <cx:pt idx="111">56</cx:pt>
          <cx:pt idx="112">52</cx:pt>
          <cx:pt idx="113">43</cx:pt>
          <cx:pt idx="114">62</cx:pt>
          <cx:pt idx="115">41</cx:pt>
          <cx:pt idx="116">58</cx:pt>
          <cx:pt idx="117">35</cx:pt>
          <cx:pt idx="118">63</cx:pt>
          <cx:pt idx="119">65</cx:pt>
          <cx:pt idx="120">48</cx:pt>
          <cx:pt idx="121">63</cx:pt>
          <cx:pt idx="122">51</cx:pt>
          <cx:pt idx="123">55</cx:pt>
          <cx:pt idx="124">65</cx:pt>
          <cx:pt idx="125">45</cx:pt>
          <cx:pt idx="126">56</cx:pt>
          <cx:pt idx="127">54</cx:pt>
          <cx:pt idx="128">44</cx:pt>
          <cx:pt idx="129">62</cx:pt>
          <cx:pt idx="130">54</cx:pt>
          <cx:pt idx="131">51</cx:pt>
          <cx:pt idx="132">29</cx:pt>
          <cx:pt idx="133">51</cx:pt>
          <cx:pt idx="134">43</cx:pt>
          <cx:pt idx="135">55</cx:pt>
          <cx:pt idx="136">70</cx:pt>
          <cx:pt idx="137">62</cx:pt>
          <cx:pt idx="138">35</cx:pt>
          <cx:pt idx="139">51</cx:pt>
          <cx:pt idx="140">59</cx:pt>
          <cx:pt idx="141">59</cx:pt>
          <cx:pt idx="142">52</cx:pt>
          <cx:pt idx="143">64</cx:pt>
          <cx:pt idx="144">58</cx:pt>
          <cx:pt idx="145">47</cx:pt>
          <cx:pt idx="146">57</cx:pt>
          <cx:pt idx="147">41</cx:pt>
          <cx:pt idx="148">45</cx:pt>
          <cx:pt idx="149">60</cx:pt>
          <cx:pt idx="150">52</cx:pt>
          <cx:pt idx="151">42</cx:pt>
          <cx:pt idx="152">67</cx:pt>
          <cx:pt idx="153">55</cx:pt>
          <cx:pt idx="154">64</cx:pt>
          <cx:pt idx="155">70</cx:pt>
          <cx:pt idx="156">51</cx:pt>
          <cx:pt idx="157">58</cx:pt>
          <cx:pt idx="158">60</cx:pt>
          <cx:pt idx="159">68</cx:pt>
          <cx:pt idx="160">46</cx:pt>
          <cx:pt idx="161">77</cx:pt>
          <cx:pt idx="162">54</cx:pt>
          <cx:pt idx="163">58</cx:pt>
          <cx:pt idx="164">48</cx:pt>
          <cx:pt idx="165">57</cx:pt>
          <cx:pt idx="166">52</cx:pt>
          <cx:pt idx="167">54</cx:pt>
          <cx:pt idx="168">35</cx:pt>
          <cx:pt idx="169">45</cx:pt>
          <cx:pt idx="170">70</cx:pt>
          <cx:pt idx="171">53</cx:pt>
          <cx:pt idx="172">59</cx:pt>
          <cx:pt idx="173">62</cx:pt>
          <cx:pt idx="174">64</cx:pt>
          <cx:pt idx="175">57</cx:pt>
          <cx:pt idx="176">52</cx:pt>
          <cx:pt idx="177">56</cx:pt>
          <cx:pt idx="178">43</cx:pt>
          <cx:pt idx="179">53</cx:pt>
          <cx:pt idx="180">48</cx:pt>
          <cx:pt idx="181">56</cx:pt>
          <cx:pt idx="182">42</cx:pt>
          <cx:pt idx="183">59</cx:pt>
          <cx:pt idx="184">60</cx:pt>
          <cx:pt idx="185">63</cx:pt>
          <cx:pt idx="186">42</cx:pt>
          <cx:pt idx="187">66</cx:pt>
          <cx:pt idx="188">54</cx:pt>
          <cx:pt idx="189">69</cx:pt>
          <cx:pt idx="190">50</cx:pt>
          <cx:pt idx="191">51</cx:pt>
          <cx:pt idx="192">43</cx:pt>
          <cx:pt idx="193">62</cx:pt>
          <cx:pt idx="194">68</cx:pt>
          <cx:pt idx="195">67</cx:pt>
          <cx:pt idx="196">69</cx:pt>
          <cx:pt idx="197">45</cx:pt>
          <cx:pt idx="198">50</cx:pt>
          <cx:pt idx="199">59</cx:pt>
          <cx:pt idx="200">50</cx:pt>
          <cx:pt idx="201">64</cx:pt>
          <cx:pt idx="202">57</cx:pt>
          <cx:pt idx="203">64</cx:pt>
          <cx:pt idx="204">43</cx:pt>
          <cx:pt idx="205">45</cx:pt>
          <cx:pt idx="206">58</cx:pt>
          <cx:pt idx="207">50</cx:pt>
          <cx:pt idx="208">55</cx:pt>
          <cx:pt idx="209">62</cx:pt>
          <cx:pt idx="210">37</cx:pt>
          <cx:pt idx="211">38</cx:pt>
          <cx:pt idx="212">41</cx:pt>
          <cx:pt idx="213">66</cx:pt>
          <cx:pt idx="214">52</cx:pt>
          <cx:pt idx="215">56</cx:pt>
          <cx:pt idx="216">46</cx:pt>
          <cx:pt idx="217">46</cx:pt>
          <cx:pt idx="218">64</cx:pt>
          <cx:pt idx="219">59</cx:pt>
          <cx:pt idx="220">41</cx:pt>
          <cx:pt idx="221">54</cx:pt>
          <cx:pt idx="222">39</cx:pt>
          <cx:pt idx="223">53</cx:pt>
          <cx:pt idx="224">63</cx:pt>
          <cx:pt idx="225">34</cx:pt>
          <cx:pt idx="226">47</cx:pt>
          <cx:pt idx="227">67</cx:pt>
          <cx:pt idx="228">54</cx:pt>
          <cx:pt idx="229">66</cx:pt>
          <cx:pt idx="230">52</cx:pt>
          <cx:pt idx="231">55</cx:pt>
          <cx:pt idx="232">49</cx:pt>
          <cx:pt idx="233">74</cx:pt>
          <cx:pt idx="234">54</cx:pt>
          <cx:pt idx="235">54</cx:pt>
          <cx:pt idx="236">56</cx:pt>
          <cx:pt idx="237">46</cx:pt>
          <cx:pt idx="238">49</cx:pt>
          <cx:pt idx="239">42</cx:pt>
          <cx:pt idx="240">41</cx:pt>
          <cx:pt idx="241">41</cx:pt>
          <cx:pt idx="242">49</cx:pt>
          <cx:pt idx="243">61</cx:pt>
          <cx:pt idx="244">60</cx:pt>
          <cx:pt idx="245">67</cx:pt>
          <cx:pt idx="246">58</cx:pt>
          <cx:pt idx="247">47</cx:pt>
          <cx:pt idx="248">52</cx:pt>
          <cx:pt idx="249">62</cx:pt>
          <cx:pt idx="250">57</cx:pt>
          <cx:pt idx="251">58</cx:pt>
          <cx:pt idx="252">64</cx:pt>
          <cx:pt idx="253">51</cx:pt>
          <cx:pt idx="254">43</cx:pt>
          <cx:pt idx="255">42</cx:pt>
          <cx:pt idx="256">67</cx:pt>
          <cx:pt idx="257">76</cx:pt>
          <cx:pt idx="258">70</cx:pt>
          <cx:pt idx="259">57</cx:pt>
          <cx:pt idx="260">44</cx:pt>
          <cx:pt idx="261">58</cx:pt>
          <cx:pt idx="262">60</cx:pt>
          <cx:pt idx="263">44</cx:pt>
          <cx:pt idx="264">61</cx:pt>
          <cx:pt idx="265">42</cx:pt>
          <cx:pt idx="266">52</cx:pt>
          <cx:pt idx="267">59</cx:pt>
          <cx:pt idx="268">40</cx:pt>
          <cx:pt idx="269">42</cx:pt>
          <cx:pt idx="270">61</cx:pt>
          <cx:pt idx="271">66</cx:pt>
          <cx:pt idx="272">46</cx:pt>
          <cx:pt idx="273">71</cx:pt>
          <cx:pt idx="274">59</cx:pt>
          <cx:pt idx="275">64</cx:pt>
          <cx:pt idx="276">66</cx:pt>
          <cx:pt idx="277">39</cx:pt>
          <cx:pt idx="278">57</cx:pt>
          <cx:pt idx="279">58</cx:pt>
          <cx:pt idx="280">57</cx:pt>
          <cx:pt idx="281">47</cx:pt>
          <cx:pt idx="282">63</cx:pt>
          <cx:pt idx="283">44</cx:pt>
          <cx:pt idx="284">60</cx:pt>
          <cx:pt idx="285">55</cx:pt>
          <cx:pt idx="286">66</cx:pt>
          <cx:pt idx="287">66</cx:pt>
          <cx:pt idx="288">65</cx:pt>
          <cx:pt idx="289">60</cx:pt>
          <cx:pt idx="290">60</cx:pt>
          <cx:pt idx="291">60</cx:pt>
          <cx:pt idx="292">56</cx:pt>
          <cx:pt idx="293">59</cx:pt>
          <cx:pt idx="294">62</cx:pt>
          <cx:pt idx="295">63</cx:pt>
          <cx:pt idx="296">57</cx:pt>
          <cx:pt idx="297">62</cx:pt>
          <cx:pt idx="298">63</cx:pt>
          <cx:pt idx="299">46</cx:pt>
          <cx:pt idx="300">63</cx:pt>
          <cx:pt idx="301">60</cx:pt>
          <cx:pt idx="302">58</cx:pt>
          <cx:pt idx="303">64</cx:pt>
          <cx:pt idx="304">63</cx:pt>
          <cx:pt idx="305">74</cx:pt>
          <cx:pt idx="306">52</cx:pt>
          <cx:pt idx="307">69</cx:pt>
          <cx:pt idx="308">51</cx:pt>
          <cx:pt idx="309">60</cx:pt>
          <cx:pt idx="310">56</cx:pt>
          <cx:pt idx="311">55</cx:pt>
          <cx:pt idx="312">54</cx:pt>
          <cx:pt idx="313">77</cx:pt>
          <cx:pt idx="314">63</cx:pt>
          <cx:pt idx="315">55</cx:pt>
          <cx:pt idx="316">52</cx:pt>
          <cx:pt idx="317">64</cx:pt>
          <cx:pt idx="318">60</cx:pt>
          <cx:pt idx="319">60</cx:pt>
          <cx:pt idx="320">58</cx:pt>
          <cx:pt idx="321">59</cx:pt>
          <cx:pt idx="322">61</cx:pt>
          <cx:pt idx="323">40</cx:pt>
          <cx:pt idx="324">61</cx:pt>
          <cx:pt idx="325">41</cx:pt>
          <cx:pt idx="326">57</cx:pt>
          <cx:pt idx="327">63</cx:pt>
          <cx:pt idx="328">59</cx:pt>
          <cx:pt idx="329">51</cx:pt>
          <cx:pt idx="330">59</cx:pt>
          <cx:pt idx="331">42</cx:pt>
          <cx:pt idx="332">55</cx:pt>
          <cx:pt idx="333">63</cx:pt>
          <cx:pt idx="334">62</cx:pt>
          <cx:pt idx="335">56</cx:pt>
          <cx:pt idx="336">53</cx:pt>
          <cx:pt idx="337">68</cx:pt>
          <cx:pt idx="338">53</cx:pt>
          <cx:pt idx="339">60</cx:pt>
          <cx:pt idx="340">62</cx:pt>
          <cx:pt idx="341">59</cx:pt>
          <cx:pt idx="342">51</cx:pt>
          <cx:pt idx="343">61</cx:pt>
          <cx:pt idx="344">57</cx:pt>
          <cx:pt idx="345">56</cx:pt>
          <cx:pt idx="346">58</cx:pt>
          <cx:pt idx="347">69</cx:pt>
          <cx:pt idx="348">67</cx:pt>
          <cx:pt idx="349">58</cx:pt>
          <cx:pt idx="350">65</cx:pt>
          <cx:pt idx="351">63</cx:pt>
          <cx:pt idx="352">55</cx:pt>
          <cx:pt idx="353">57</cx:pt>
          <cx:pt idx="354">65</cx:pt>
          <cx:pt idx="355">54</cx:pt>
          <cx:pt idx="356">72</cx:pt>
          <cx:pt idx="357">75</cx:pt>
          <cx:pt idx="358">49</cx:pt>
          <cx:pt idx="359">51</cx:pt>
          <cx:pt idx="360">60</cx:pt>
          <cx:pt idx="361">64</cx:pt>
          <cx:pt idx="362">58</cx:pt>
          <cx:pt idx="363">61</cx:pt>
          <cx:pt idx="364">67</cx:pt>
          <cx:pt idx="365">62</cx:pt>
          <cx:pt idx="366">65</cx:pt>
          <cx:pt idx="367">63</cx:pt>
          <cx:pt idx="368">69</cx:pt>
          <cx:pt idx="369">51</cx:pt>
          <cx:pt idx="370">62</cx:pt>
          <cx:pt idx="371">55</cx:pt>
          <cx:pt idx="372">75</cx:pt>
          <cx:pt idx="373">40</cx:pt>
          <cx:pt idx="374">67</cx:pt>
          <cx:pt idx="375">58</cx:pt>
          <cx:pt idx="376">60</cx:pt>
          <cx:pt idx="377">63</cx:pt>
          <cx:pt idx="378">35</cx:pt>
          <cx:pt idx="379">62</cx:pt>
          <cx:pt idx="380">43</cx:pt>
          <cx:pt idx="381">63</cx:pt>
          <cx:pt idx="382">68</cx:pt>
          <cx:pt idx="383">65</cx:pt>
          <cx:pt idx="384">48</cx:pt>
          <cx:pt idx="385">63</cx:pt>
          <cx:pt idx="386">64</cx:pt>
          <cx:pt idx="387">61</cx:pt>
          <cx:pt idx="388">50</cx:pt>
          <cx:pt idx="389">59</cx:pt>
          <cx:pt idx="390">55</cx:pt>
          <cx:pt idx="391">45</cx:pt>
          <cx:pt idx="392">65</cx:pt>
          <cx:pt idx="393">61</cx:pt>
          <cx:pt idx="394">49</cx:pt>
          <cx:pt idx="395">72</cx:pt>
          <cx:pt idx="396">50</cx:pt>
          <cx:pt idx="397">64</cx:pt>
          <cx:pt idx="398">55</cx:pt>
          <cx:pt idx="399">63</cx:pt>
          <cx:pt idx="400">59</cx:pt>
          <cx:pt idx="401">56</cx:pt>
          <cx:pt idx="402">62</cx:pt>
          <cx:pt idx="403">74</cx:pt>
          <cx:pt idx="404">54</cx:pt>
          <cx:pt idx="405">57</cx:pt>
          <cx:pt idx="406">62</cx:pt>
          <cx:pt idx="407">76</cx:pt>
          <cx:pt idx="408">54</cx:pt>
          <cx:pt idx="409">70</cx:pt>
          <cx:pt idx="410">61</cx:pt>
          <cx:pt idx="411">48</cx:pt>
          <cx:pt idx="412">48</cx:pt>
          <cx:pt idx="413">61</cx:pt>
          <cx:pt idx="414">66</cx:pt>
          <cx:pt idx="415">68</cx:pt>
          <cx:pt idx="416">55</cx:pt>
          <cx:pt idx="417">62</cx:pt>
          <cx:pt idx="418">71</cx:pt>
          <cx:pt idx="419">74</cx:pt>
          <cx:pt idx="420">53</cx:pt>
          <cx:pt idx="421">58</cx:pt>
          <cx:pt idx="422">75</cx:pt>
          <cx:pt idx="423">56</cx:pt>
          <cx:pt idx="424">58</cx:pt>
          <cx:pt idx="425">64</cx:pt>
          <cx:pt idx="426">54</cx:pt>
          <cx:pt idx="427">54</cx:pt>
          <cx:pt idx="428">59</cx:pt>
          <cx:pt idx="429">55</cx:pt>
          <cx:pt idx="430">57</cx:pt>
          <cx:pt idx="431">61</cx:pt>
          <cx:pt idx="432">41</cx:pt>
          <cx:pt idx="433">71</cx:pt>
          <cx:pt idx="434">38</cx:pt>
          <cx:pt idx="435">55</cx:pt>
          <cx:pt idx="436">56</cx:pt>
          <cx:pt idx="437">69</cx:pt>
          <cx:pt idx="438">64</cx:pt>
          <cx:pt idx="439">72</cx:pt>
          <cx:pt idx="440">69</cx:pt>
          <cx:pt idx="441">56</cx:pt>
          <cx:pt idx="442">62</cx:pt>
          <cx:pt idx="443">67</cx:pt>
          <cx:pt idx="444">57</cx:pt>
          <cx:pt idx="445">69</cx:pt>
          <cx:pt idx="446">51</cx:pt>
          <cx:pt idx="447">48</cx:pt>
          <cx:pt idx="448">69</cx:pt>
          <cx:pt idx="449">69</cx:pt>
          <cx:pt idx="450">64</cx:pt>
          <cx:pt idx="451">57</cx:pt>
          <cx:pt idx="452">53</cx:pt>
          <cx:pt idx="453">37</cx:pt>
          <cx:pt idx="454">67</cx:pt>
          <cx:pt idx="455">74</cx:pt>
          <cx:pt idx="456">63</cx:pt>
          <cx:pt idx="457">58</cx:pt>
          <cx:pt idx="458">61</cx:pt>
          <cx:pt idx="459">64</cx:pt>
          <cx:pt idx="460">58</cx:pt>
          <cx:pt idx="461">60</cx:pt>
          <cx:pt idx="462">57</cx:pt>
          <cx:pt idx="463">55</cx:pt>
          <cx:pt idx="464">55</cx:pt>
          <cx:pt idx="465">56</cx:pt>
          <cx:pt idx="466">57</cx:pt>
          <cx:pt idx="467">61</cx:pt>
          <cx:pt idx="468">61</cx:pt>
          <cx:pt idx="469">58</cx:pt>
          <cx:pt idx="470">74</cx:pt>
          <cx:pt idx="471">68</cx:pt>
          <cx:pt idx="472">51</cx:pt>
          <cx:pt idx="473">62</cx:pt>
          <cx:pt idx="474">53</cx:pt>
          <cx:pt idx="475">62</cx:pt>
          <cx:pt idx="476">46</cx:pt>
          <cx:pt idx="477">54</cx:pt>
          <cx:pt idx="478">62</cx:pt>
          <cx:pt idx="479">55</cx:pt>
          <cx:pt idx="480">58</cx:pt>
          <cx:pt idx="481">62</cx:pt>
          <cx:pt idx="482">40</cx:pt>
          <cx:pt idx="483">49</cx:pt>
          <cx:pt idx="484">37</cx:pt>
          <cx:pt idx="485">48</cx:pt>
          <cx:pt idx="486">54</cx:pt>
          <cx:pt idx="487">39</cx:pt>
          <cx:pt idx="488">45</cx:pt>
          <cx:pt idx="489">54</cx:pt>
          <cx:pt idx="490">37</cx:pt>
          <cx:pt idx="491">48</cx:pt>
          <cx:pt idx="492">37</cx:pt>
          <cx:pt idx="493">58</cx:pt>
          <cx:pt idx="494">39</cx:pt>
          <cx:pt idx="495">49</cx:pt>
          <cx:pt idx="496">42</cx:pt>
          <cx:pt idx="497">54</cx:pt>
          <cx:pt idx="498">38</cx:pt>
          <cx:pt idx="499">43</cx:pt>
          <cx:pt idx="500">60</cx:pt>
          <cx:pt idx="501">36</cx:pt>
          <cx:pt idx="502">43</cx:pt>
          <cx:pt idx="503">44</cx:pt>
          <cx:pt idx="504">49</cx:pt>
          <cx:pt idx="505">44</cx:pt>
          <cx:pt idx="506">40</cx:pt>
          <cx:pt idx="507">36</cx:pt>
          <cx:pt idx="508">53</cx:pt>
          <cx:pt idx="509">52</cx:pt>
          <cx:pt idx="510">53</cx:pt>
          <cx:pt idx="511">51</cx:pt>
          <cx:pt idx="512">53</cx:pt>
          <cx:pt idx="513">56</cx:pt>
          <cx:pt idx="514">54</cx:pt>
          <cx:pt idx="515">41</cx:pt>
          <cx:pt idx="516">43</cx:pt>
          <cx:pt idx="517">32</cx:pt>
          <cx:pt idx="518">65</cx:pt>
          <cx:pt idx="519">41</cx:pt>
          <cx:pt idx="520">48</cx:pt>
          <cx:pt idx="521">48</cx:pt>
          <cx:pt idx="522">54</cx:pt>
          <cx:pt idx="523">54</cx:pt>
          <cx:pt idx="524">35</cx:pt>
          <cx:pt idx="525">52</cx:pt>
          <cx:pt idx="526">43</cx:pt>
          <cx:pt idx="527">59</cx:pt>
          <cx:pt idx="528">37</cx:pt>
          <cx:pt idx="529">50</cx:pt>
          <cx:pt idx="530">36</cx:pt>
          <cx:pt idx="531">41</cx:pt>
          <cx:pt idx="532">50</cx:pt>
          <cx:pt idx="533">47</cx:pt>
          <cx:pt idx="534">45</cx:pt>
          <cx:pt idx="535">41</cx:pt>
          <cx:pt idx="536">52</cx:pt>
          <cx:pt idx="537">51</cx:pt>
          <cx:pt idx="538">31</cx:pt>
          <cx:pt idx="539">58</cx:pt>
          <cx:pt idx="540">54</cx:pt>
          <cx:pt idx="541">52</cx:pt>
          <cx:pt idx="542">49</cx:pt>
          <cx:pt idx="543">43</cx:pt>
          <cx:pt idx="544">45</cx:pt>
          <cx:pt idx="545">46</cx:pt>
          <cx:pt idx="546">50</cx:pt>
          <cx:pt idx="547">37</cx:pt>
          <cx:pt idx="548">45</cx:pt>
          <cx:pt idx="549">32</cx:pt>
          <cx:pt idx="550">52</cx:pt>
          <cx:pt idx="551">44</cx:pt>
          <cx:pt idx="552">57</cx:pt>
          <cx:pt idx="553">44</cx:pt>
          <cx:pt idx="554">52</cx:pt>
          <cx:pt idx="555">44</cx:pt>
          <cx:pt idx="556">55</cx:pt>
          <cx:pt idx="557">46</cx:pt>
          <cx:pt idx="558">32</cx:pt>
          <cx:pt idx="559">35</cx:pt>
          <cx:pt idx="560">52</cx:pt>
          <cx:pt idx="561">49</cx:pt>
          <cx:pt idx="562">55</cx:pt>
          <cx:pt idx="563">54</cx:pt>
          <cx:pt idx="564">63</cx:pt>
          <cx:pt idx="565">52</cx:pt>
          <cx:pt idx="566">56</cx:pt>
          <cx:pt idx="567">66</cx:pt>
          <cx:pt idx="568">65</cx:pt>
          <cx:pt idx="569">53</cx:pt>
          <cx:pt idx="570">43</cx:pt>
          <cx:pt idx="571">55</cx:pt>
          <cx:pt idx="572">49</cx:pt>
          <cx:pt idx="573">39</cx:pt>
          <cx:pt idx="574">52</cx:pt>
          <cx:pt idx="575">48</cx:pt>
          <cx:pt idx="576">39</cx:pt>
          <cx:pt idx="577">58</cx:pt>
          <cx:pt idx="578">43</cx:pt>
          <cx:pt idx="579">39</cx:pt>
          <cx:pt idx="580">56</cx:pt>
          <cx:pt idx="581">41</cx:pt>
          <cx:pt idx="582">65</cx:pt>
          <cx:pt idx="583">51</cx:pt>
          <cx:pt idx="584">40</cx:pt>
          <cx:pt idx="585">40</cx:pt>
          <cx:pt idx="586">46</cx:pt>
          <cx:pt idx="587">57</cx:pt>
          <cx:pt idx="588">48</cx:pt>
          <cx:pt idx="589">34</cx:pt>
          <cx:pt idx="590">50</cx:pt>
          <cx:pt idx="591">39</cx:pt>
          <cx:pt idx="592">59</cx:pt>
          <cx:pt idx="593">57</cx:pt>
          <cx:pt idx="594">47</cx:pt>
          <cx:pt idx="595">38</cx:pt>
          <cx:pt idx="596">49</cx:pt>
          <cx:pt idx="597">33</cx:pt>
          <cx:pt idx="598">38</cx:pt>
          <cx:pt idx="599">59</cx:pt>
          <cx:pt idx="600">35</cx:pt>
          <cx:pt idx="601">34</cx:pt>
          <cx:pt idx="602">47</cx:pt>
          <cx:pt idx="603">52</cx:pt>
          <cx:pt idx="604">46</cx:pt>
          <cx:pt idx="605">58</cx:pt>
          <cx:pt idx="606">58</cx:pt>
          <cx:pt idx="607">54</cx:pt>
          <cx:pt idx="608">34</cx:pt>
          <cx:pt idx="609">48</cx:pt>
          <cx:pt idx="610">54</cx:pt>
          <cx:pt idx="611">42</cx:pt>
          <cx:pt idx="612">38</cx:pt>
          <cx:pt idx="613">46</cx:pt>
          <cx:pt idx="614">56</cx:pt>
          <cx:pt idx="615">56</cx:pt>
          <cx:pt idx="616">61</cx:pt>
          <cx:pt idx="617">49</cx:pt>
          <cx:pt idx="618">43</cx:pt>
          <cx:pt idx="619">39</cx:pt>
          <cx:pt idx="620">54</cx:pt>
          <cx:pt idx="621">43</cx:pt>
          <cx:pt idx="622">52</cx:pt>
          <cx:pt idx="623">50</cx:pt>
          <cx:pt idx="624">47</cx:pt>
          <cx:pt idx="625">53</cx:pt>
          <cx:pt idx="626">56</cx:pt>
          <cx:pt idx="627">39</cx:pt>
          <cx:pt idx="628">42</cx:pt>
          <cx:pt idx="629">43</cx:pt>
          <cx:pt idx="630">50</cx:pt>
          <cx:pt idx="631">54</cx:pt>
          <cx:pt idx="632">39</cx:pt>
          <cx:pt idx="633">48</cx:pt>
          <cx:pt idx="634">40</cx:pt>
          <cx:pt idx="635">55</cx:pt>
          <cx:pt idx="636">41</cx:pt>
          <cx:pt idx="637">56</cx:pt>
          <cx:pt idx="638">38</cx:pt>
          <cx:pt idx="639">49</cx:pt>
          <cx:pt idx="640">44</cx:pt>
          <cx:pt idx="641">54</cx:pt>
          <cx:pt idx="642">59</cx:pt>
          <cx:pt idx="643">49</cx:pt>
          <cx:pt idx="644">47</cx:pt>
          <cx:pt idx="645">49</cx:pt>
          <cx:pt idx="646">42</cx:pt>
          <cx:pt idx="647">52</cx:pt>
          <cx:pt idx="648">46</cx:pt>
          <cx:pt idx="649">50</cx:pt>
          <cx:pt idx="650">48</cx:pt>
          <cx:pt idx="651">58</cx:pt>
          <cx:pt idx="652">58</cx:pt>
          <cx:pt idx="653">29</cx:pt>
          <cx:pt idx="654">53</cx:pt>
          <cx:pt idx="655">49</cx:pt>
          <cx:pt idx="656">52</cx:pt>
          <cx:pt idx="657">43</cx:pt>
          <cx:pt idx="658">54</cx:pt>
          <cx:pt idx="659">59</cx:pt>
          <cx:pt idx="660">37</cx:pt>
          <cx:pt idx="661">46</cx:pt>
          <cx:pt idx="662">52</cx:pt>
          <cx:pt idx="663">51</cx:pt>
          <cx:pt idx="664">52</cx:pt>
          <cx:pt idx="665">46</cx:pt>
          <cx:pt idx="666">54</cx:pt>
          <cx:pt idx="667">58</cx:pt>
          <cx:pt idx="668">58</cx:pt>
          <cx:pt idx="669">41</cx:pt>
          <cx:pt idx="670">50</cx:pt>
          <cx:pt idx="671">53</cx:pt>
          <cx:pt idx="672">46</cx:pt>
          <cx:pt idx="673">50</cx:pt>
          <cx:pt idx="674">48</cx:pt>
          <cx:pt idx="675">45</cx:pt>
          <cx:pt idx="676">41</cx:pt>
          <cx:pt idx="677">62</cx:pt>
          <cx:pt idx="678">49</cx:pt>
          <cx:pt idx="679">42</cx:pt>
          <cx:pt idx="680">53</cx:pt>
          <cx:pt idx="681">57</cx:pt>
          <cx:pt idx="682">47</cx:pt>
          <cx:pt idx="683">46</cx:pt>
          <cx:pt idx="684">42</cx:pt>
          <cx:pt idx="685">31</cx:pt>
          <cx:pt idx="686">56</cx:pt>
          <cx:pt idx="687">50</cx:pt>
          <cx:pt idx="688">35</cx:pt>
          <cx:pt idx="689">35</cx:pt>
          <cx:pt idx="690">28</cx:pt>
          <cx:pt idx="691">54</cx:pt>
          <cx:pt idx="692">48</cx:pt>
          <cx:pt idx="693">50</cx:pt>
          <cx:pt idx="694">56</cx:pt>
          <cx:pt idx="695">56</cx:pt>
          <cx:pt idx="696">47</cx:pt>
          <cx:pt idx="697">30</cx:pt>
          <cx:pt idx="698">39</cx:pt>
          <cx:pt idx="699">54</cx:pt>
          <cx:pt idx="700">55</cx:pt>
          <cx:pt idx="701">29</cx:pt>
          <cx:pt idx="702">46</cx:pt>
          <cx:pt idx="703">51</cx:pt>
          <cx:pt idx="704">48</cx:pt>
          <cx:pt idx="705">33</cx:pt>
          <cx:pt idx="706">55</cx:pt>
          <cx:pt idx="707">50</cx:pt>
          <cx:pt idx="708">53</cx:pt>
          <cx:pt idx="709">38</cx:pt>
          <cx:pt idx="710">41</cx:pt>
          <cx:pt idx="711">37</cx:pt>
          <cx:pt idx="712">37</cx:pt>
          <cx:pt idx="713">40</cx:pt>
          <cx:pt idx="714">38</cx:pt>
          <cx:pt idx="715">41</cx:pt>
          <cx:pt idx="716">54</cx:pt>
          <cx:pt idx="717">39</cx:pt>
          <cx:pt idx="718">41</cx:pt>
          <cx:pt idx="719">55</cx:pt>
          <cx:pt idx="720">48</cx:pt>
          <cx:pt idx="721">48</cx:pt>
          <cx:pt idx="722">55</cx:pt>
          <cx:pt idx="723">54</cx:pt>
          <cx:pt idx="724">55</cx:pt>
          <cx:pt idx="725">43</cx:pt>
          <cx:pt idx="726">48</cx:pt>
          <cx:pt idx="727">54</cx:pt>
          <cx:pt idx="728">54</cx:pt>
          <cx:pt idx="729">48</cx:pt>
          <cx:pt idx="730">45</cx:pt>
          <cx:pt idx="731">49</cx:pt>
          <cx:pt idx="732">44</cx:pt>
          <cx:pt idx="733">48</cx:pt>
          <cx:pt idx="734">61</cx:pt>
          <cx:pt idx="735">62</cx:pt>
          <cx:pt idx="736">55</cx:pt>
          <cx:pt idx="737">53</cx:pt>
          <cx:pt idx="738">55</cx:pt>
          <cx:pt idx="739">36</cx:pt>
          <cx:pt idx="740">51</cx:pt>
          <cx:pt idx="741">55</cx:pt>
          <cx:pt idx="742">46</cx:pt>
          <cx:pt idx="743">54</cx:pt>
          <cx:pt idx="744">46</cx:pt>
          <cx:pt idx="745">59</cx:pt>
          <cx:pt idx="746">47</cx:pt>
          <cx:pt idx="747">54</cx:pt>
          <cx:pt idx="748">52</cx:pt>
          <cx:pt idx="749">34</cx:pt>
          <cx:pt idx="750">54</cx:pt>
          <cx:pt idx="751">47</cx:pt>
          <cx:pt idx="752">45</cx:pt>
          <cx:pt idx="753">32</cx:pt>
          <cx:pt idx="754">55</cx:pt>
          <cx:pt idx="755">55</cx:pt>
          <cx:pt idx="756">45</cx:pt>
          <cx:pt idx="757">59</cx:pt>
          <cx:pt idx="758">51</cx:pt>
          <cx:pt idx="759">52</cx:pt>
          <cx:pt idx="760">57</cx:pt>
          <cx:pt idx="761">54</cx:pt>
          <cx:pt idx="762">60</cx:pt>
          <cx:pt idx="763">49</cx:pt>
          <cx:pt idx="764">51</cx:pt>
          <cx:pt idx="765">55</cx:pt>
          <cx:pt idx="766">42</cx:pt>
          <cx:pt idx="767">51</cx:pt>
          <cx:pt idx="768">59</cx:pt>
          <cx:pt idx="769">53</cx:pt>
          <cx:pt idx="770">48</cx:pt>
          <cx:pt idx="771">36</cx:pt>
          <cx:pt idx="772">48</cx:pt>
          <cx:pt idx="773">47</cx:pt>
          <cx:pt idx="774">53</cx:pt>
          <cx:pt idx="775">65</cx:pt>
          <cx:pt idx="776">32</cx:pt>
          <cx:pt idx="777">61</cx:pt>
          <cx:pt idx="778">50</cx:pt>
          <cx:pt idx="779">57</cx:pt>
          <cx:pt idx="780">51</cx:pt>
          <cx:pt idx="781">47</cx:pt>
          <cx:pt idx="782">60</cx:pt>
          <cx:pt idx="783">55</cx:pt>
          <cx:pt idx="784">53</cx:pt>
          <cx:pt idx="785">62</cx:pt>
          <cx:pt idx="786">51</cx:pt>
          <cx:pt idx="787">51</cx:pt>
          <cx:pt idx="788">55</cx:pt>
          <cx:pt idx="789">53</cx:pt>
          <cx:pt idx="790">58</cx:pt>
          <cx:pt idx="791">57</cx:pt>
          <cx:pt idx="792">65</cx:pt>
          <cx:pt idx="793">60</cx:pt>
          <cx:pt idx="794">41</cx:pt>
          <cx:pt idx="795">34</cx:pt>
          <cx:pt idx="796">53</cx:pt>
          <cx:pt idx="797">74</cx:pt>
          <cx:pt idx="798">57</cx:pt>
          <cx:pt idx="799">56</cx:pt>
          <cx:pt idx="800">61</cx:pt>
          <cx:pt idx="801">68</cx:pt>
          <cx:pt idx="802">59</cx:pt>
          <cx:pt idx="803">63</cx:pt>
          <cx:pt idx="804">38</cx:pt>
          <cx:pt idx="805">62</cx:pt>
          <cx:pt idx="806">46</cx:pt>
          <cx:pt idx="807">42</cx:pt>
          <cx:pt idx="808">45</cx:pt>
          <cx:pt idx="809">59</cx:pt>
          <cx:pt idx="810">52</cx:pt>
          <cx:pt idx="811">60</cx:pt>
          <cx:pt idx="812">60</cx:pt>
          <cx:pt idx="813">56</cx:pt>
          <cx:pt idx="814">38</cx:pt>
          <cx:pt idx="815">40</cx:pt>
          <cx:pt idx="816">51</cx:pt>
          <cx:pt idx="817">62</cx:pt>
          <cx:pt idx="818">72</cx:pt>
          <cx:pt idx="819">63</cx:pt>
          <cx:pt idx="820">63</cx:pt>
          <cx:pt idx="821">64</cx:pt>
          <cx:pt idx="822">43</cx:pt>
          <cx:pt idx="823">64</cx:pt>
          <cx:pt idx="824">61</cx:pt>
          <cx:pt idx="825">52</cx:pt>
          <cx:pt idx="826">51</cx:pt>
          <cx:pt idx="827">69</cx:pt>
          <cx:pt idx="828">59</cx:pt>
          <cx:pt idx="829">48</cx:pt>
          <cx:pt idx="830">69</cx:pt>
          <cx:pt idx="831">36</cx:pt>
          <cx:pt idx="832">53</cx:pt>
          <cx:pt idx="833">43</cx:pt>
          <cx:pt idx="834">56</cx:pt>
          <cx:pt idx="835">58</cx:pt>
          <cx:pt idx="836">55</cx:pt>
          <cx:pt idx="837">67</cx:pt>
          <cx:pt idx="838">46</cx:pt>
          <cx:pt idx="839">53</cx:pt>
          <cx:pt idx="840">38</cx:pt>
          <cx:pt idx="841">53</cx:pt>
          <cx:pt idx="842">62</cx:pt>
          <cx:pt idx="843">47</cx:pt>
          <cx:pt idx="844">56</cx:pt>
          <cx:pt idx="845">56</cx:pt>
          <cx:pt idx="846">56</cx:pt>
          <cx:pt idx="847">64</cx:pt>
          <cx:pt idx="848">61</cx:pt>
          <cx:pt idx="849">68</cx:pt>
          <cx:pt idx="850">57</cx:pt>
          <cx:pt idx="851">63</cx:pt>
          <cx:pt idx="852">60</cx:pt>
          <cx:pt idx="853">66</cx:pt>
          <cx:pt idx="854">63</cx:pt>
          <cx:pt idx="855">59</cx:pt>
          <cx:pt idx="856">61</cx:pt>
          <cx:pt idx="857">73</cx:pt>
          <cx:pt idx="858">47</cx:pt>
          <cx:pt idx="859">65</cx:pt>
          <cx:pt idx="860">70</cx:pt>
          <cx:pt idx="861">50</cx:pt>
          <cx:pt idx="862">60</cx:pt>
          <cx:pt idx="863">50</cx:pt>
          <cx:pt idx="864">43</cx:pt>
          <cx:pt idx="865">38</cx:pt>
          <cx:pt idx="866">54</cx:pt>
          <cx:pt idx="867">61</cx:pt>
          <cx:pt idx="868">42</cx:pt>
          <cx:pt idx="869">53</cx:pt>
          <cx:pt idx="870">55</cx:pt>
          <cx:pt idx="871">61</cx:pt>
          <cx:pt idx="872">51</cx:pt>
          <cx:pt idx="873">70</cx:pt>
          <cx:pt idx="874">61</cx:pt>
          <cx:pt idx="875">38</cx:pt>
          <cx:pt idx="876">57</cx:pt>
          <cx:pt idx="877">38</cx:pt>
          <cx:pt idx="878">62</cx:pt>
          <cx:pt idx="879">58</cx:pt>
          <cx:pt idx="880">52</cx:pt>
          <cx:pt idx="881">61</cx:pt>
          <cx:pt idx="882">50</cx:pt>
          <cx:pt idx="883">51</cx:pt>
          <cx:pt idx="884">65</cx:pt>
          <cx:pt idx="885">52</cx:pt>
          <cx:pt idx="886">47</cx:pt>
          <cx:pt idx="887">35</cx:pt>
          <cx:pt idx="888">57</cx:pt>
          <cx:pt idx="889">62</cx:pt>
          <cx:pt idx="890">59</cx:pt>
          <cx:pt idx="891">53</cx:pt>
          <cx:pt idx="892">62</cx:pt>
          <cx:pt idx="893">54</cx:pt>
          <cx:pt idx="894">56</cx:pt>
          <cx:pt idx="895">56</cx:pt>
          <cx:pt idx="896">54</cx:pt>
          <cx:pt idx="897">66</cx:pt>
        </cx:lvl>
      </cx:numDim>
    </cx:data>
  </cx:chartData>
  <cx:chart>
    <cx:plotArea>
      <cx:plotAreaRegion>
        <cx:plotSurface>
          <cx:spPr>
            <a:ln>
              <a:noFill/>
            </a:ln>
          </cx:spPr>
        </cx:plotSurface>
        <cx:series layoutId="clusteredColumn" uniqueId="{4A048CD8-4E2E-4957-A9FD-05F012848A8D}">
          <cx:tx>
            <cx:txData>
              <cx:f>clean2data!$A$1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clean2data!$A$2:$A$647</cx:f>
        <cx:lvl ptCount="646" formatCode="General">
          <cx:pt idx="0">54</cx:pt>
          <cx:pt idx="1">56</cx:pt>
          <cx:pt idx="2">65</cx:pt>
          <cx:pt idx="3">76</cx:pt>
          <cx:pt idx="4">69</cx:pt>
          <cx:pt idx="5">80</cx:pt>
          <cx:pt idx="6">80</cx:pt>
          <cx:pt idx="7">63</cx:pt>
          <cx:pt idx="8">67</cx:pt>
          <cx:pt idx="9">59</cx:pt>
          <cx:pt idx="10">79</cx:pt>
          <cx:pt idx="11">48</cx:pt>
          <cx:pt idx="12">45</cx:pt>
          <cx:pt idx="13">78</cx:pt>
          <cx:pt idx="14">46</cx:pt>
          <cx:pt idx="15">48</cx:pt>
          <cx:pt idx="16">46</cx:pt>
          <cx:pt idx="17">47</cx:pt>
          <cx:pt idx="18">75</cx:pt>
          <cx:pt idx="19">42</cx:pt>
          <cx:pt idx="20">62</cx:pt>
          <cx:pt idx="21">68</cx:pt>
          <cx:pt idx="22">59</cx:pt>
          <cx:pt idx="23">57</cx:pt>
          <cx:pt idx="24">54</cx:pt>
          <cx:pt idx="25">53</cx:pt>
          <cx:pt idx="26">64</cx:pt>
          <cx:pt idx="27">48</cx:pt>
          <cx:pt idx="28">53</cx:pt>
          <cx:pt idx="29">58</cx:pt>
          <cx:pt idx="30">57</cx:pt>
          <cx:pt idx="31">67</cx:pt>
          <cx:pt idx="32">52</cx:pt>
          <cx:pt idx="33">61</cx:pt>
          <cx:pt idx="34">42</cx:pt>
          <cx:pt idx="35">56</cx:pt>
          <cx:pt idx="36">66</cx:pt>
          <cx:pt idx="37">48</cx:pt>
          <cx:pt idx="38">40</cx:pt>
          <cx:pt idx="39">66</cx:pt>
          <cx:pt idx="40">63</cx:pt>
          <cx:pt idx="41">49</cx:pt>
          <cx:pt idx="42">71</cx:pt>
          <cx:pt idx="43">67</cx:pt>
          <cx:pt idx="44">80</cx:pt>
          <cx:pt idx="45">69</cx:pt>
          <cx:pt idx="46">54</cx:pt>
          <cx:pt idx="47">51</cx:pt>
          <cx:pt idx="48">47</cx:pt>
          <cx:pt idx="49">67</cx:pt>
          <cx:pt idx="50">51</cx:pt>
          <cx:pt idx="51">44</cx:pt>
          <cx:pt idx="52">62</cx:pt>
          <cx:pt idx="53">79</cx:pt>
          <cx:pt idx="54">56</cx:pt>
          <cx:pt idx="55">70</cx:pt>
          <cx:pt idx="56">61</cx:pt>
          <cx:pt idx="57">51</cx:pt>
          <cx:pt idx="58">47</cx:pt>
          <cx:pt idx="59">80</cx:pt>
          <cx:pt idx="60">40</cx:pt>
          <cx:pt idx="61">48</cx:pt>
          <cx:pt idx="62">46</cx:pt>
          <cx:pt idx="63">72</cx:pt>
          <cx:pt idx="64">43</cx:pt>
          <cx:pt idx="65">66</cx:pt>
          <cx:pt idx="66">73</cx:pt>
          <cx:pt idx="67">60</cx:pt>
          <cx:pt idx="68">67</cx:pt>
          <cx:pt idx="69">66</cx:pt>
          <cx:pt idx="70">62</cx:pt>
          <cx:pt idx="71">80</cx:pt>
          <cx:pt idx="72">46</cx:pt>
          <cx:pt idx="73">46</cx:pt>
          <cx:pt idx="74">56</cx:pt>
          <cx:pt idx="75">68</cx:pt>
          <cx:pt idx="76">80</cx:pt>
          <cx:pt idx="77">62</cx:pt>
          <cx:pt idx="78">54</cx:pt>
          <cx:pt idx="79">51</cx:pt>
          <cx:pt idx="80">47</cx:pt>
          <cx:pt idx="81">50</cx:pt>
          <cx:pt idx="82">45</cx:pt>
          <cx:pt idx="83">64</cx:pt>
          <cx:pt idx="84">69</cx:pt>
          <cx:pt idx="85">59</cx:pt>
          <cx:pt idx="86">50</cx:pt>
          <cx:pt idx="87">67</cx:pt>
          <cx:pt idx="88">66</cx:pt>
          <cx:pt idx="89">80</cx:pt>
          <cx:pt idx="90">60</cx:pt>
          <cx:pt idx="91">48</cx:pt>
          <cx:pt idx="92">49</cx:pt>
          <cx:pt idx="93">80</cx:pt>
          <cx:pt idx="94">66</cx:pt>
          <cx:pt idx="95">43</cx:pt>
          <cx:pt idx="96">54</cx:pt>
          <cx:pt idx="97">80</cx:pt>
          <cx:pt idx="98">54</cx:pt>
          <cx:pt idx="99">60</cx:pt>
          <cx:pt idx="100">76</cx:pt>
          <cx:pt idx="101">44</cx:pt>
          <cx:pt idx="102">72</cx:pt>
          <cx:pt idx="103">66</cx:pt>
          <cx:pt idx="104">76</cx:pt>
          <cx:pt idx="105">55</cx:pt>
          <cx:pt idx="106">47</cx:pt>
          <cx:pt idx="107">80</cx:pt>
          <cx:pt idx="108">56</cx:pt>
          <cx:pt idx="109">68</cx:pt>
          <cx:pt idx="110">47</cx:pt>
          <cx:pt idx="111">43</cx:pt>
          <cx:pt idx="112">69</cx:pt>
          <cx:pt idx="113">54</cx:pt>
          <cx:pt idx="114">63</cx:pt>
          <cx:pt idx="115">43</cx:pt>
          <cx:pt idx="116">80</cx:pt>
          <cx:pt idx="117">42</cx:pt>
          <cx:pt idx="118">62</cx:pt>
          <cx:pt idx="119">51</cx:pt>
          <cx:pt idx="120">46</cx:pt>
          <cx:pt idx="121">76</cx:pt>
          <cx:pt idx="122">71</cx:pt>
          <cx:pt idx="123">61</cx:pt>
          <cx:pt idx="124">51</cx:pt>
          <cx:pt idx="125">66</cx:pt>
          <cx:pt idx="126">67</cx:pt>
          <cx:pt idx="127">66</cx:pt>
          <cx:pt idx="128">62</cx:pt>
          <cx:pt idx="129">58</cx:pt>
          <cx:pt idx="130">74</cx:pt>
          <cx:pt idx="131">52</cx:pt>
          <cx:pt idx="132">62</cx:pt>
          <cx:pt idx="133">80</cx:pt>
          <cx:pt idx="134">56</cx:pt>
          <cx:pt idx="135">40</cx:pt>
          <cx:pt idx="136">49</cx:pt>
          <cx:pt idx="137">59</cx:pt>
          <cx:pt idx="138">44</cx:pt>
          <cx:pt idx="139">46</cx:pt>
          <cx:pt idx="140">41</cx:pt>
          <cx:pt idx="141">62</cx:pt>
          <cx:pt idx="142">59</cx:pt>
          <cx:pt idx="143">80</cx:pt>
          <cx:pt idx="144">57</cx:pt>
          <cx:pt idx="145">54</cx:pt>
          <cx:pt idx="146">72</cx:pt>
          <cx:pt idx="147">43</cx:pt>
          <cx:pt idx="148">80</cx:pt>
          <cx:pt idx="149">59</cx:pt>
          <cx:pt idx="150">40</cx:pt>
          <cx:pt idx="151">43</cx:pt>
          <cx:pt idx="152">71</cx:pt>
          <cx:pt idx="153">61</cx:pt>
          <cx:pt idx="154">58</cx:pt>
          <cx:pt idx="155">73</cx:pt>
          <cx:pt idx="156">48</cx:pt>
          <cx:pt idx="157">68</cx:pt>
          <cx:pt idx="158">47</cx:pt>
          <cx:pt idx="159">60</cx:pt>
          <cx:pt idx="160">54</cx:pt>
          <cx:pt idx="161">68</cx:pt>
          <cx:pt idx="162">61</cx:pt>
          <cx:pt idx="163">62</cx:pt>
          <cx:pt idx="164">56</cx:pt>
          <cx:pt idx="165">51</cx:pt>
          <cx:pt idx="166">59</cx:pt>
          <cx:pt idx="167">78</cx:pt>
          <cx:pt idx="168">53</cx:pt>
          <cx:pt idx="169">80</cx:pt>
          <cx:pt idx="170">50</cx:pt>
          <cx:pt idx="171">45</cx:pt>
          <cx:pt idx="172">43</cx:pt>
          <cx:pt idx="173">64</cx:pt>
          <cx:pt idx="174">41</cx:pt>
          <cx:pt idx="175">49</cx:pt>
          <cx:pt idx="176">46</cx:pt>
          <cx:pt idx="177">80</cx:pt>
          <cx:pt idx="178">72</cx:pt>
          <cx:pt idx="179">42</cx:pt>
          <cx:pt idx="180">64</cx:pt>
          <cx:pt idx="181">40</cx:pt>
          <cx:pt idx="182">62</cx:pt>
          <cx:pt idx="183">74</cx:pt>
          <cx:pt idx="184">69</cx:pt>
          <cx:pt idx="185">71</cx:pt>
          <cx:pt idx="186">45</cx:pt>
          <cx:pt idx="187">76</cx:pt>
          <cx:pt idx="188">46</cx:pt>
          <cx:pt idx="189">40</cx:pt>
          <cx:pt idx="190">62</cx:pt>
          <cx:pt idx="191">51</cx:pt>
          <cx:pt idx="192">42</cx:pt>
          <cx:pt idx="193">41</cx:pt>
          <cx:pt idx="194">63</cx:pt>
          <cx:pt idx="195">45</cx:pt>
          <cx:pt idx="196">77</cx:pt>
          <cx:pt idx="197">40</cx:pt>
          <cx:pt idx="198">71</cx:pt>
          <cx:pt idx="199">42</cx:pt>
          <cx:pt idx="200">56</cx:pt>
          <cx:pt idx="201">44</cx:pt>
          <cx:pt idx="202">80</cx:pt>
          <cx:pt idx="203">80</cx:pt>
          <cx:pt idx="204">79</cx:pt>
          <cx:pt idx="205">80</cx:pt>
          <cx:pt idx="206">55</cx:pt>
          <cx:pt idx="207">62</cx:pt>
          <cx:pt idx="208">56</cx:pt>
          <cx:pt idx="209">57</cx:pt>
          <cx:pt idx="210">48</cx:pt>
          <cx:pt idx="211">57</cx:pt>
          <cx:pt idx="212">43</cx:pt>
          <cx:pt idx="213">40</cx:pt>
          <cx:pt idx="214">60</cx:pt>
          <cx:pt idx="215">45</cx:pt>
          <cx:pt idx="216">67</cx:pt>
          <cx:pt idx="217">67</cx:pt>
          <cx:pt idx="218">46</cx:pt>
          <cx:pt idx="219">53</cx:pt>
          <cx:pt idx="220">61</cx:pt>
          <cx:pt idx="221">42</cx:pt>
          <cx:pt idx="222">50</cx:pt>
          <cx:pt idx="223">71</cx:pt>
          <cx:pt idx="224">48</cx:pt>
          <cx:pt idx="225">67</cx:pt>
          <cx:pt idx="226">56</cx:pt>
          <cx:pt idx="227">41</cx:pt>
          <cx:pt idx="228">47</cx:pt>
          <cx:pt idx="229">54</cx:pt>
          <cx:pt idx="230">73</cx:pt>
          <cx:pt idx="231">60</cx:pt>
          <cx:pt idx="232">63</cx:pt>
          <cx:pt idx="233">51</cx:pt>
          <cx:pt idx="234">62</cx:pt>
          <cx:pt idx="235">48</cx:pt>
          <cx:pt idx="236">66</cx:pt>
          <cx:pt idx="237">43</cx:pt>
          <cx:pt idx="238">46</cx:pt>
          <cx:pt idx="239">44</cx:pt>
          <cx:pt idx="240">64</cx:pt>
          <cx:pt idx="241">58</cx:pt>
          <cx:pt idx="242">61</cx:pt>
          <cx:pt idx="243">45</cx:pt>
          <cx:pt idx="244">50</cx:pt>
          <cx:pt idx="245">67</cx:pt>
          <cx:pt idx="246">54</cx:pt>
          <cx:pt idx="247">80</cx:pt>
          <cx:pt idx="248">80</cx:pt>
          <cx:pt idx="249">55</cx:pt>
          <cx:pt idx="250">80</cx:pt>
          <cx:pt idx="251">80</cx:pt>
          <cx:pt idx="252">42</cx:pt>
          <cx:pt idx="253">80</cx:pt>
          <cx:pt idx="254">50</cx:pt>
          <cx:pt idx="255">52</cx:pt>
          <cx:pt idx="256">58</cx:pt>
          <cx:pt idx="257">55</cx:pt>
          <cx:pt idx="258">79</cx:pt>
          <cx:pt idx="259">67</cx:pt>
          <cx:pt idx="260">55</cx:pt>
          <cx:pt idx="261">48</cx:pt>
          <cx:pt idx="262">41</cx:pt>
          <cx:pt idx="263">65</cx:pt>
          <cx:pt idx="264">80</cx:pt>
          <cx:pt idx="265">63</cx:pt>
          <cx:pt idx="266">56</cx:pt>
          <cx:pt idx="267">75</cx:pt>
          <cx:pt idx="268">55</cx:pt>
          <cx:pt idx="269">66</cx:pt>
          <cx:pt idx="270">67</cx:pt>
          <cx:pt idx="271">64</cx:pt>
          <cx:pt idx="272">56</cx:pt>
          <cx:pt idx="273">45</cx:pt>
          <cx:pt idx="274">68</cx:pt>
          <cx:pt idx="275">52</cx:pt>
          <cx:pt idx="276">57</cx:pt>
          <cx:pt idx="277">47</cx:pt>
          <cx:pt idx="278">80</cx:pt>
          <cx:pt idx="279">68</cx:pt>
          <cx:pt idx="280">73</cx:pt>
          <cx:pt idx="281">80</cx:pt>
          <cx:pt idx="282">44</cx:pt>
          <cx:pt idx="283">57</cx:pt>
          <cx:pt idx="284">73</cx:pt>
          <cx:pt idx="285">69</cx:pt>
          <cx:pt idx="286">47</cx:pt>
          <cx:pt idx="287">42</cx:pt>
          <cx:pt idx="288">62</cx:pt>
          <cx:pt idx="289">50</cx:pt>
          <cx:pt idx="290">56</cx:pt>
          <cx:pt idx="291">40</cx:pt>
          <cx:pt idx="292">80</cx:pt>
          <cx:pt idx="293">73</cx:pt>
          <cx:pt idx="294">66</cx:pt>
          <cx:pt idx="295">66</cx:pt>
          <cx:pt idx="296">41</cx:pt>
          <cx:pt idx="297">80</cx:pt>
          <cx:pt idx="298">72</cx:pt>
          <cx:pt idx="299">80</cx:pt>
          <cx:pt idx="300">57</cx:pt>
          <cx:pt idx="301">70</cx:pt>
          <cx:pt idx="302">60</cx:pt>
          <cx:pt idx="303">43</cx:pt>
          <cx:pt idx="304">47</cx:pt>
          <cx:pt idx="305">44</cx:pt>
          <cx:pt idx="306">58</cx:pt>
          <cx:pt idx="307">45</cx:pt>
          <cx:pt idx="308">71</cx:pt>
          <cx:pt idx="309">67</cx:pt>
          <cx:pt idx="310">62</cx:pt>
          <cx:pt idx="311">77</cx:pt>
          <cx:pt idx="312">79</cx:pt>
          <cx:pt idx="313">60</cx:pt>
          <cx:pt idx="314">64</cx:pt>
          <cx:pt idx="315">57</cx:pt>
          <cx:pt idx="316">45</cx:pt>
          <cx:pt idx="317">60</cx:pt>
          <cx:pt idx="318">71</cx:pt>
          <cx:pt idx="319">78</cx:pt>
          <cx:pt idx="320">63</cx:pt>
          <cx:pt idx="321">51</cx:pt>
          <cx:pt idx="322">65</cx:pt>
          <cx:pt idx="323">55</cx:pt>
          <cx:pt idx="324">42</cx:pt>
          <cx:pt idx="325">53</cx:pt>
          <cx:pt idx="326">42</cx:pt>
          <cx:pt idx="327">64</cx:pt>
          <cx:pt idx="328">75</cx:pt>
          <cx:pt idx="329">47</cx:pt>
          <cx:pt idx="330">58</cx:pt>
          <cx:pt idx="331">47</cx:pt>
          <cx:pt idx="332">78</cx:pt>
          <cx:pt idx="333">61</cx:pt>
          <cx:pt idx="334">55</cx:pt>
          <cx:pt idx="335">61</cx:pt>
          <cx:pt idx="336">44</cx:pt>
          <cx:pt idx="337">63</cx:pt>
          <cx:pt idx="338">61</cx:pt>
          <cx:pt idx="339">47</cx:pt>
          <cx:pt idx="340">71</cx:pt>
          <cx:pt idx="341">55</cx:pt>
          <cx:pt idx="342">80</cx:pt>
          <cx:pt idx="343">43</cx:pt>
          <cx:pt idx="344">73</cx:pt>
          <cx:pt idx="345">71</cx:pt>
          <cx:pt idx="346">48</cx:pt>
          <cx:pt idx="347">68</cx:pt>
          <cx:pt idx="348">75</cx:pt>
          <cx:pt idx="349">54</cx:pt>
          <cx:pt idx="350">44</cx:pt>
          <cx:pt idx="351">54</cx:pt>
          <cx:pt idx="352">48</cx:pt>
          <cx:pt idx="353">51</cx:pt>
          <cx:pt idx="354">48</cx:pt>
          <cx:pt idx="355">55</cx:pt>
          <cx:pt idx="356">48</cx:pt>
          <cx:pt idx="357">78</cx:pt>
          <cx:pt idx="358">74</cx:pt>
          <cx:pt idx="359">74</cx:pt>
          <cx:pt idx="360">46</cx:pt>
          <cx:pt idx="361">55</cx:pt>
          <cx:pt idx="362">52</cx:pt>
          <cx:pt idx="363">75</cx:pt>
          <cx:pt idx="364">51</cx:pt>
          <cx:pt idx="365">59</cx:pt>
          <cx:pt idx="366">70</cx:pt>
          <cx:pt idx="367">58</cx:pt>
          <cx:pt idx="368">49</cx:pt>
          <cx:pt idx="369">42</cx:pt>
          <cx:pt idx="370">43</cx:pt>
          <cx:pt idx="371">64</cx:pt>
          <cx:pt idx="372">70</cx:pt>
          <cx:pt idx="373">60</cx:pt>
          <cx:pt idx="374">50</cx:pt>
          <cx:pt idx="375">80</cx:pt>
          <cx:pt idx="376">47</cx:pt>
          <cx:pt idx="377">47</cx:pt>
          <cx:pt idx="378">54</cx:pt>
          <cx:pt idx="379">64</cx:pt>
          <cx:pt idx="380">54</cx:pt>
          <cx:pt idx="381">40</cx:pt>
          <cx:pt idx="382">60</cx:pt>
          <cx:pt idx="383">80</cx:pt>
          <cx:pt idx="384">59</cx:pt>
          <cx:pt idx="385">76</cx:pt>
          <cx:pt idx="386">59</cx:pt>
          <cx:pt idx="387">61</cx:pt>
          <cx:pt idx="388">48</cx:pt>
          <cx:pt idx="389">50</cx:pt>
          <cx:pt idx="390">63</cx:pt>
          <cx:pt idx="391">57</cx:pt>
          <cx:pt idx="392">47</cx:pt>
          <cx:pt idx="393">50</cx:pt>
          <cx:pt idx="394">49</cx:pt>
          <cx:pt idx="395">57</cx:pt>
          <cx:pt idx="396">62</cx:pt>
          <cx:pt idx="397">65</cx:pt>
          <cx:pt idx="398">78</cx:pt>
          <cx:pt idx="399">80</cx:pt>
          <cx:pt idx="400">41</cx:pt>
          <cx:pt idx="401">80</cx:pt>
          <cx:pt idx="402">45</cx:pt>
          <cx:pt idx="403">41</cx:pt>
          <cx:pt idx="404">59</cx:pt>
          <cx:pt idx="405">77</cx:pt>
          <cx:pt idx="406">64</cx:pt>
          <cx:pt idx="407">59</cx:pt>
          <cx:pt idx="408">67</cx:pt>
          <cx:pt idx="409">60</cx:pt>
          <cx:pt idx="410">54</cx:pt>
          <cx:pt idx="411">80</cx:pt>
          <cx:pt idx="412">49</cx:pt>
          <cx:pt idx="413">52</cx:pt>
          <cx:pt idx="414">74</cx:pt>
          <cx:pt idx="415">47</cx:pt>
          <cx:pt idx="416">40</cx:pt>
          <cx:pt idx="417">73</cx:pt>
          <cx:pt idx="418">62</cx:pt>
          <cx:pt idx="419">48</cx:pt>
          <cx:pt idx="420">44</cx:pt>
          <cx:pt idx="421">42</cx:pt>
          <cx:pt idx="422">80</cx:pt>
          <cx:pt idx="423">80</cx:pt>
          <cx:pt idx="424">79</cx:pt>
          <cx:pt idx="425">41</cx:pt>
          <cx:pt idx="426">51</cx:pt>
          <cx:pt idx="427">65</cx:pt>
          <cx:pt idx="428">57</cx:pt>
          <cx:pt idx="429">44</cx:pt>
          <cx:pt idx="430">56</cx:pt>
          <cx:pt idx="431">71</cx:pt>
          <cx:pt idx="432">70</cx:pt>
          <cx:pt idx="433">65</cx:pt>
          <cx:pt idx="434">64</cx:pt>
          <cx:pt idx="435">69</cx:pt>
          <cx:pt idx="436">75</cx:pt>
          <cx:pt idx="437">55</cx:pt>
          <cx:pt idx="438">61</cx:pt>
          <cx:pt idx="439">57</cx:pt>
          <cx:pt idx="440">67</cx:pt>
          <cx:pt idx="441">63</cx:pt>
          <cx:pt idx="442">48</cx:pt>
          <cx:pt idx="443">57</cx:pt>
          <cx:pt idx="444">61</cx:pt>
          <cx:pt idx="445">70</cx:pt>
          <cx:pt idx="446">57</cx:pt>
          <cx:pt idx="447">69</cx:pt>
          <cx:pt idx="448">61</cx:pt>
          <cx:pt idx="449">44</cx:pt>
          <cx:pt idx="450">72</cx:pt>
          <cx:pt idx="451">48</cx:pt>
          <cx:pt idx="452">71</cx:pt>
          <cx:pt idx="453">60</cx:pt>
          <cx:pt idx="454">44</cx:pt>
          <cx:pt idx="455">66</cx:pt>
          <cx:pt idx="456">56</cx:pt>
          <cx:pt idx="457">52</cx:pt>
          <cx:pt idx="458">63</cx:pt>
          <cx:pt idx="459">47</cx:pt>
          <cx:pt idx="460">75</cx:pt>
          <cx:pt idx="461">62</cx:pt>
          <cx:pt idx="462">52</cx:pt>
          <cx:pt idx="463">41</cx:pt>
          <cx:pt idx="464">55</cx:pt>
          <cx:pt idx="465">59</cx:pt>
          <cx:pt idx="466">80</cx:pt>
          <cx:pt idx="467">72</cx:pt>
          <cx:pt idx="468">55</cx:pt>
          <cx:pt idx="469">43</cx:pt>
          <cx:pt idx="470">71</cx:pt>
          <cx:pt idx="471">62</cx:pt>
          <cx:pt idx="472">57</cx:pt>
          <cx:pt idx="473">43</cx:pt>
          <cx:pt idx="474">64</cx:pt>
          <cx:pt idx="475">72</cx:pt>
          <cx:pt idx="476">70</cx:pt>
          <cx:pt idx="477">54</cx:pt>
          <cx:pt idx="478">72</cx:pt>
          <cx:pt idx="479">63</cx:pt>
          <cx:pt idx="480">65</cx:pt>
          <cx:pt idx="481">56</cx:pt>
          <cx:pt idx="482">44</cx:pt>
          <cx:pt idx="483">62</cx:pt>
          <cx:pt idx="484">65</cx:pt>
          <cx:pt idx="485">48</cx:pt>
          <cx:pt idx="486">56</cx:pt>
          <cx:pt idx="487">76</cx:pt>
          <cx:pt idx="488">66</cx:pt>
          <cx:pt idx="489">51</cx:pt>
          <cx:pt idx="490">61</cx:pt>
          <cx:pt idx="491">60</cx:pt>
          <cx:pt idx="492">59</cx:pt>
          <cx:pt idx="493">60</cx:pt>
          <cx:pt idx="494">64</cx:pt>
          <cx:pt idx="495">76</cx:pt>
          <cx:pt idx="496">60</cx:pt>
          <cx:pt idx="497">80</cx:pt>
          <cx:pt idx="498">54</cx:pt>
          <cx:pt idx="499">80</cx:pt>
          <cx:pt idx="500">50</cx:pt>
          <cx:pt idx="501">80</cx:pt>
          <cx:pt idx="502">41</cx:pt>
          <cx:pt idx="503">62</cx:pt>
          <cx:pt idx="504">68</cx:pt>
          <cx:pt idx="505">74</cx:pt>
          <cx:pt idx="506">59</cx:pt>
          <cx:pt idx="507">51</cx:pt>
          <cx:pt idx="508">80</cx:pt>
          <cx:pt idx="509">69</cx:pt>
          <cx:pt idx="510">57</cx:pt>
          <cx:pt idx="511">43</cx:pt>
          <cx:pt idx="512">63</cx:pt>
          <cx:pt idx="513">61</cx:pt>
          <cx:pt idx="514">65</cx:pt>
          <cx:pt idx="515">69</cx:pt>
          <cx:pt idx="516">65</cx:pt>
          <cx:pt idx="517">50</cx:pt>
          <cx:pt idx="518">80</cx:pt>
          <cx:pt idx="519">52</cx:pt>
          <cx:pt idx="520">56</cx:pt>
          <cx:pt idx="521">69</cx:pt>
          <cx:pt idx="522">53</cx:pt>
          <cx:pt idx="523">53</cx:pt>
          <cx:pt idx="524">42</cx:pt>
          <cx:pt idx="525">60</cx:pt>
          <cx:pt idx="526">73</cx:pt>
          <cx:pt idx="527">60</cx:pt>
          <cx:pt idx="528">52</cx:pt>
          <cx:pt idx="529">40</cx:pt>
          <cx:pt idx="530">66</cx:pt>
          <cx:pt idx="531">65</cx:pt>
          <cx:pt idx="532">63</cx:pt>
          <cx:pt idx="533">51</cx:pt>
          <cx:pt idx="534">51</cx:pt>
          <cx:pt idx="535">63</cx:pt>
          <cx:pt idx="536">44</cx:pt>
          <cx:pt idx="537">67</cx:pt>
          <cx:pt idx="538">75</cx:pt>
          <cx:pt idx="539">43</cx:pt>
          <cx:pt idx="540">73</cx:pt>
          <cx:pt idx="541">53</cx:pt>
          <cx:pt idx="542">57</cx:pt>
          <cx:pt idx="543">80</cx:pt>
          <cx:pt idx="544">54</cx:pt>
          <cx:pt idx="545">80</cx:pt>
          <cx:pt idx="546">47</cx:pt>
          <cx:pt idx="547">52</cx:pt>
          <cx:pt idx="548">53</cx:pt>
          <cx:pt idx="549">72</cx:pt>
          <cx:pt idx="550">46</cx:pt>
          <cx:pt idx="551">56</cx:pt>
          <cx:pt idx="552">68</cx:pt>
          <cx:pt idx="553">80</cx:pt>
          <cx:pt idx="554">56</cx:pt>
          <cx:pt idx="555">61</cx:pt>
          <cx:pt idx="556">73</cx:pt>
          <cx:pt idx="557">70</cx:pt>
          <cx:pt idx="558">58</cx:pt>
          <cx:pt idx="559">64</cx:pt>
          <cx:pt idx="560">46</cx:pt>
          <cx:pt idx="561">52</cx:pt>
          <cx:pt idx="562">66</cx:pt>
          <cx:pt idx="563">80</cx:pt>
          <cx:pt idx="564">73</cx:pt>
          <cx:pt idx="565">70</cx:pt>
          <cx:pt idx="566">63</cx:pt>
          <cx:pt idx="567">44</cx:pt>
          <cx:pt idx="568">65</cx:pt>
          <cx:pt idx="569">73</cx:pt>
          <cx:pt idx="570">44</cx:pt>
          <cx:pt idx="571">63</cx:pt>
          <cx:pt idx="572">47</cx:pt>
          <cx:pt idx="573">51</cx:pt>
          <cx:pt idx="574">48</cx:pt>
          <cx:pt idx="575">70</cx:pt>
          <cx:pt idx="576">80</cx:pt>
          <cx:pt idx="577">58</cx:pt>
          <cx:pt idx="578">80</cx:pt>
          <cx:pt idx="579">40</cx:pt>
          <cx:pt idx="580">63</cx:pt>
          <cx:pt idx="581">63</cx:pt>
          <cx:pt idx="582">59</cx:pt>
          <cx:pt idx="583">78</cx:pt>
          <cx:pt idx="584">70</cx:pt>
          <cx:pt idx="585">80</cx:pt>
          <cx:pt idx="586">51</cx:pt>
          <cx:pt idx="587">48</cx:pt>
          <cx:pt idx="588">49</cx:pt>
          <cx:pt idx="589">46</cx:pt>
          <cx:pt idx="590">78</cx:pt>
          <cx:pt idx="591">63</cx:pt>
          <cx:pt idx="592">45</cx:pt>
          <cx:pt idx="593">41</cx:pt>
          <cx:pt idx="594">79</cx:pt>
          <cx:pt idx="595">66</cx:pt>
          <cx:pt idx="596">56</cx:pt>
          <cx:pt idx="597">78</cx:pt>
          <cx:pt idx="598">75</cx:pt>
          <cx:pt idx="599">47</cx:pt>
          <cx:pt idx="600">61</cx:pt>
          <cx:pt idx="601">77</cx:pt>
          <cx:pt idx="602">65</cx:pt>
          <cx:pt idx="603">70</cx:pt>
          <cx:pt idx="604">52</cx:pt>
          <cx:pt idx="605">64</cx:pt>
          <cx:pt idx="606">41</cx:pt>
          <cx:pt idx="607">67</cx:pt>
          <cx:pt idx="608">44</cx:pt>
          <cx:pt idx="609">80</cx:pt>
          <cx:pt idx="610">61</cx:pt>
          <cx:pt idx="611">49</cx:pt>
          <cx:pt idx="612">68</cx:pt>
          <cx:pt idx="613">44</cx:pt>
          <cx:pt idx="614">66</cx:pt>
          <cx:pt idx="615">46</cx:pt>
          <cx:pt idx="616">66</cx:pt>
          <cx:pt idx="617">72</cx:pt>
          <cx:pt idx="618">53</cx:pt>
          <cx:pt idx="619">70</cx:pt>
          <cx:pt idx="620">80</cx:pt>
          <cx:pt idx="621">68</cx:pt>
          <cx:pt idx="622">55</cx:pt>
          <cx:pt idx="623">50</cx:pt>
          <cx:pt idx="624">80</cx:pt>
          <cx:pt idx="625">63</cx:pt>
          <cx:pt idx="626">60</cx:pt>
          <cx:pt idx="627">66</cx:pt>
          <cx:pt idx="628">46</cx:pt>
          <cx:pt idx="629">41</cx:pt>
          <cx:pt idx="630">53</cx:pt>
          <cx:pt idx="631">41</cx:pt>
          <cx:pt idx="632">57</cx:pt>
          <cx:pt idx="633">80</cx:pt>
          <cx:pt idx="634">64</cx:pt>
          <cx:pt idx="635">64</cx:pt>
          <cx:pt idx="636">80</cx:pt>
          <cx:pt idx="637">61</cx:pt>
          <cx:pt idx="638">53</cx:pt>
          <cx:pt idx="639">61</cx:pt>
          <cx:pt idx="640">63</cx:pt>
          <cx:pt idx="641">55</cx:pt>
          <cx:pt idx="642">63</cx:pt>
          <cx:pt idx="643">80</cx:pt>
          <cx:pt idx="644">54</cx:pt>
          <cx:pt idx="645">80</cx:pt>
        </cx:lvl>
      </cx:numDim>
    </cx:data>
  </cx:chartData>
  <cx:chart>
    <cx:plotArea>
      <cx:plotAreaRegion>
        <cx:plotSurface>
          <cx:spPr>
            <a:ln>
              <a:noFill/>
            </a:ln>
          </cx:spPr>
        </cx:plotSurface>
        <cx:series layoutId="clusteredColumn" uniqueId="{9DE80A9A-949C-4C14-BC55-AAF631EAC4AB}">
          <cx:tx>
            <cx:txData>
              <cx:f>clean2data!$A$1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E531D9-5147-40EE-BFB3-8697C13CDDD8}" type="datetimeFigureOut">
              <a:rPr lang="en-US" smtClean="0"/>
              <a:t>7/11/2019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C1083F-FA1F-4295-BBF0-B0A8A8DECCFE}" type="slidenum">
              <a:rPr lang="en-US" smtClean="0"/>
              <a:t>‹#›</a:t>
            </a:fld>
            <a:endParaRPr lang="en-US"/>
          </a:p>
        </p:txBody>
      </p:sp>
    </p:spTree>
    <p:extLst>
      <p:ext uri="{BB962C8B-B14F-4D97-AF65-F5344CB8AC3E}">
        <p14:creationId xmlns:p14="http://schemas.microsoft.com/office/powerpoint/2010/main" val="19263992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B975-1127-4DC5-99B9-2BB130068A1E}"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7FFBF-DE1D-48AA-85AF-CE55BD4CEFEF}" type="slidenum">
              <a:rPr lang="en-US" smtClean="0"/>
              <a:t>‹#›</a:t>
            </a:fld>
            <a:endParaRPr lang="en-US"/>
          </a:p>
        </p:txBody>
      </p:sp>
    </p:spTree>
    <p:extLst>
      <p:ext uri="{BB962C8B-B14F-4D97-AF65-F5344CB8AC3E}">
        <p14:creationId xmlns:p14="http://schemas.microsoft.com/office/powerpoint/2010/main" val="28993401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E4D55-520E-4340-BA5F-703AD11E21FF}" type="datetime1">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44906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B997D-EC4A-44B4-9A7A-C27EF1CA7414}" type="datetime1">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31651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5D0FB-9277-4B43-82E8-3939AA2AD3CD}" type="datetime1">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344345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6FB1B-E195-40CF-92F2-821647F08CAD}" type="datetime1">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43550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4806C-329F-4FD6-9AC6-5AF812DB591D}" type="datetime1">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71272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A1A091-E0D2-4BD5-9CFB-767B24A235C0}" type="datetime1">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29268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D8A5E1-3DD6-4868-B59E-5253A0CF2AE5}" type="datetime1">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75617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F2658E-8593-429F-A185-19365B388887}" type="datetime1">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6642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E183F-958A-4B8B-8C63-2EEBB935FA02}" type="datetime1">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407543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1CC5E4-8B1D-42E9-B67B-A503F4AF53B9}" type="datetime1">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22324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4CA6FF-044A-4F50-A38C-98F52841FBDA}" type="datetime1">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36196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CCA5D-2A58-4CD9-B1CA-B34DCB62B305}" type="datetime1">
              <a:rPr lang="en-US" smtClean="0"/>
              <a:t>7/11/2019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7DA39-5BCC-4156-BC16-2621C6C9B716}" type="slidenum">
              <a:rPr lang="en-US" smtClean="0"/>
              <a:t>‹#›</a:t>
            </a:fld>
            <a:endParaRPr lang="en-US"/>
          </a:p>
        </p:txBody>
      </p:sp>
    </p:spTree>
    <p:extLst>
      <p:ext uri="{BB962C8B-B14F-4D97-AF65-F5344CB8AC3E}">
        <p14:creationId xmlns:p14="http://schemas.microsoft.com/office/powerpoint/2010/main" val="118897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1.png"/><Relationship Id="rId7"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1.xml"/><Relationship Id="rId6" Type="http://schemas.microsoft.com/office/2014/relationships/chartEx" Target="../charts/chartEx3.xml"/><Relationship Id="rId5" Type="http://schemas.openxmlformats.org/officeDocument/2006/relationships/image" Target="../media/image2.png"/><Relationship Id="rId4" Type="http://schemas.microsoft.com/office/2014/relationships/chartEx" Target="../charts/chartEx2.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5.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14/relationships/chartEx" Target="../charts/chartEx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ata.world/uci/heart-disease" TargetMode="External"/><Relationship Id="rId2" Type="http://schemas.openxmlformats.org/officeDocument/2006/relationships/hyperlink" Target="https://medical-dictionary.thefreedictionary.com/coronary+artery+disease" TargetMode="External"/><Relationship Id="rId1" Type="http://schemas.openxmlformats.org/officeDocument/2006/relationships/slideLayout" Target="../slideLayouts/slideLayout1.xml"/><Relationship Id="rId6" Type="http://schemas.openxmlformats.org/officeDocument/2006/relationships/hyperlink" Target="https://www.heart.org/en/health-topics/consumer-healthcare/what-is-cardiovascular-disease/coronary-artery-disease" TargetMode="External"/><Relationship Id="rId5" Type="http://schemas.openxmlformats.org/officeDocument/2006/relationships/hyperlink" Target="https://wwwn.cdc.gov/Nchs/Nhanes/Default.aspx" TargetMode="External"/><Relationship Id="rId4" Type="http://schemas.openxmlformats.org/officeDocument/2006/relationships/hyperlink" Target="https://www.kaggle.com/cdc/national-health-and-nutrition-examination-surve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eelammavarghese.files.wordpress.com/2014/06/human-heart-external-view.jp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9931"/>
            <a:ext cx="12192000" cy="9144001"/>
          </a:xfrm>
          <a:prstGeom prst="rect">
            <a:avLst/>
          </a:prstGeom>
          <a:blipFill dpi="0" rotWithShape="1">
            <a:blip r:embed="rId2">
              <a:alphaModFix amt="4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6488668"/>
            <a:ext cx="8306313" cy="369332"/>
          </a:xfrm>
          <a:prstGeom prst="rect">
            <a:avLst/>
          </a:prstGeom>
          <a:noFill/>
        </p:spPr>
        <p:txBody>
          <a:bodyPr wrap="none" rtlCol="0">
            <a:spAutoFit/>
          </a:bodyPr>
          <a:lstStyle/>
          <a:p>
            <a:r>
              <a:rPr lang="en-US" dirty="0"/>
              <a:t>https://www.joshgitalis.com/wp-content/uploads/2013/01/Cardiovascular_System.jpg</a:t>
            </a:r>
          </a:p>
        </p:txBody>
      </p:sp>
      <p:sp>
        <p:nvSpPr>
          <p:cNvPr id="3" name="Rectangle 2">
            <a:extLst>
              <a:ext uri="{FF2B5EF4-FFF2-40B4-BE49-F238E27FC236}">
                <a16:creationId xmlns:a16="http://schemas.microsoft.com/office/drawing/2014/main" id="{BABCE673-B6FC-4BFD-A7CD-79DFA7E30BB8}"/>
              </a:ext>
            </a:extLst>
          </p:cNvPr>
          <p:cNvSpPr/>
          <p:nvPr/>
        </p:nvSpPr>
        <p:spPr>
          <a:xfrm>
            <a:off x="828260" y="216141"/>
            <a:ext cx="10535479" cy="1200329"/>
          </a:xfrm>
          <a:prstGeom prst="rect">
            <a:avLst/>
          </a:prstGeom>
        </p:spPr>
        <p:txBody>
          <a:bodyPr wrap="square">
            <a:spAutoFit/>
          </a:bodyPr>
          <a:lstStyle/>
          <a:p>
            <a:pPr algn="ctr"/>
            <a:r>
              <a:rPr lang="en-US" sz="3600" b="1" dirty="0">
                <a:solidFill>
                  <a:prstClr val="black"/>
                </a:solidFill>
                <a:latin typeface="Cambria" panose="02040503050406030204" pitchFamily="18" charset="0"/>
                <a:ea typeface="+mj-ea"/>
                <a:cs typeface="+mj-cs"/>
              </a:rPr>
              <a:t>Project Team #1</a:t>
            </a:r>
            <a:br>
              <a:rPr lang="en-US" sz="3600" b="1" dirty="0">
                <a:solidFill>
                  <a:prstClr val="black"/>
                </a:solidFill>
                <a:latin typeface="Cambria" panose="02040503050406030204" pitchFamily="18" charset="0"/>
                <a:ea typeface="+mj-ea"/>
                <a:cs typeface="+mj-cs"/>
              </a:rPr>
            </a:br>
            <a:r>
              <a:rPr lang="en-US" sz="3600" b="1" dirty="0">
                <a:solidFill>
                  <a:prstClr val="black"/>
                </a:solidFill>
                <a:latin typeface="Cambria" panose="02040503050406030204" pitchFamily="18" charset="0"/>
                <a:ea typeface="+mj-ea"/>
                <a:cs typeface="+mj-cs"/>
              </a:rPr>
              <a:t>Coronary Artery Disease (CAD) Predictive Model</a:t>
            </a:r>
            <a:endParaRPr lang="en-US" dirty="0"/>
          </a:p>
        </p:txBody>
      </p:sp>
      <p:sp>
        <p:nvSpPr>
          <p:cNvPr id="4" name="Rectangle 3">
            <a:extLst>
              <a:ext uri="{FF2B5EF4-FFF2-40B4-BE49-F238E27FC236}">
                <a16:creationId xmlns:a16="http://schemas.microsoft.com/office/drawing/2014/main" id="{5E0BB738-831B-4CAC-8BA2-2234C3DB61D6}"/>
              </a:ext>
            </a:extLst>
          </p:cNvPr>
          <p:cNvSpPr/>
          <p:nvPr/>
        </p:nvSpPr>
        <p:spPr>
          <a:xfrm>
            <a:off x="3047999" y="1516181"/>
            <a:ext cx="6096000" cy="1806648"/>
          </a:xfrm>
          <a:prstGeom prst="rect">
            <a:avLst/>
          </a:prstGeom>
        </p:spPr>
        <p:txBody>
          <a:bodyPr>
            <a:spAutoFit/>
          </a:bodyPr>
          <a:lstStyle/>
          <a:p>
            <a:pPr lvl="0" algn="ctr">
              <a:lnSpc>
                <a:spcPct val="90000"/>
              </a:lnSpc>
              <a:spcBef>
                <a:spcPts val="1000"/>
              </a:spcBef>
            </a:pPr>
            <a:r>
              <a:rPr lang="en-US" sz="2400" dirty="0">
                <a:solidFill>
                  <a:prstClr val="black"/>
                </a:solidFill>
              </a:rPr>
              <a:t>By: Danielle </a:t>
            </a:r>
            <a:r>
              <a:rPr lang="en-US" sz="2400" dirty="0" err="1">
                <a:solidFill>
                  <a:prstClr val="black"/>
                </a:solidFill>
              </a:rPr>
              <a:t>Kalkofen</a:t>
            </a:r>
            <a:r>
              <a:rPr lang="en-US" sz="2400" dirty="0">
                <a:solidFill>
                  <a:prstClr val="black"/>
                </a:solidFill>
              </a:rPr>
              <a:t>, Ph.D., </a:t>
            </a:r>
            <a:r>
              <a:rPr lang="en-US" sz="2400" dirty="0" err="1">
                <a:solidFill>
                  <a:prstClr val="black"/>
                </a:solidFill>
              </a:rPr>
              <a:t>Kaddi</a:t>
            </a:r>
            <a:r>
              <a:rPr lang="en-US" sz="2400" dirty="0">
                <a:solidFill>
                  <a:prstClr val="black"/>
                </a:solidFill>
              </a:rPr>
              <a:t> Pham, </a:t>
            </a:r>
          </a:p>
          <a:p>
            <a:pPr lvl="0" algn="ctr">
              <a:lnSpc>
                <a:spcPct val="90000"/>
              </a:lnSpc>
              <a:spcBef>
                <a:spcPts val="1000"/>
              </a:spcBef>
            </a:pPr>
            <a:r>
              <a:rPr lang="en-US" sz="2400" dirty="0" err="1">
                <a:solidFill>
                  <a:prstClr val="black"/>
                </a:solidFill>
              </a:rPr>
              <a:t>LaShonda</a:t>
            </a:r>
            <a:r>
              <a:rPr lang="en-US" sz="2400" dirty="0">
                <a:solidFill>
                  <a:prstClr val="black"/>
                </a:solidFill>
              </a:rPr>
              <a:t> Coleman, and Peggy Blaine</a:t>
            </a:r>
          </a:p>
          <a:p>
            <a:pPr lvl="0" algn="ctr">
              <a:lnSpc>
                <a:spcPct val="90000"/>
              </a:lnSpc>
              <a:spcBef>
                <a:spcPts val="1000"/>
              </a:spcBef>
            </a:pPr>
            <a:r>
              <a:rPr lang="en-US" sz="2400" dirty="0">
                <a:solidFill>
                  <a:prstClr val="black"/>
                </a:solidFill>
              </a:rPr>
              <a:t>July 12, 2019</a:t>
            </a:r>
          </a:p>
          <a:p>
            <a:pPr lvl="0" algn="ctr">
              <a:lnSpc>
                <a:spcPct val="90000"/>
              </a:lnSpc>
              <a:spcBef>
                <a:spcPts val="1000"/>
              </a:spcBef>
            </a:pPr>
            <a:r>
              <a:rPr lang="en-US" sz="2400" dirty="0">
                <a:solidFill>
                  <a:prstClr val="black"/>
                </a:solidFill>
              </a:rPr>
              <a:t> </a:t>
            </a:r>
          </a:p>
        </p:txBody>
      </p:sp>
    </p:spTree>
    <p:extLst>
      <p:ext uri="{BB962C8B-B14F-4D97-AF65-F5344CB8AC3E}">
        <p14:creationId xmlns:p14="http://schemas.microsoft.com/office/powerpoint/2010/main" val="139406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Assumptions Cont’d</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mj-lt"/>
              <a:buAutoNum type="arabicPeriod"/>
            </a:pPr>
            <a:r>
              <a:rPr lang="en-US" dirty="0"/>
              <a:t>find the mean of </a:t>
            </a:r>
            <a:r>
              <a:rPr lang="en-US" dirty="0" err="1"/>
              <a:t>chol</a:t>
            </a:r>
            <a:r>
              <a:rPr lang="en-US" dirty="0"/>
              <a:t> (cholesterol) by age and use mean to fill in empty </a:t>
            </a:r>
            <a:r>
              <a:rPr lang="en-US" dirty="0" err="1"/>
              <a:t>chol</a:t>
            </a:r>
            <a:r>
              <a:rPr lang="en-US" dirty="0"/>
              <a:t> values with mean for age</a:t>
            </a:r>
          </a:p>
          <a:p>
            <a:pPr marL="342900" indent="-342900" algn="l">
              <a:buFont typeface="+mj-lt"/>
              <a:buAutoNum type="arabicPeriod"/>
            </a:pPr>
            <a:r>
              <a:rPr lang="en-US" dirty="0"/>
              <a:t>find the mean of </a:t>
            </a:r>
            <a:r>
              <a:rPr lang="en-US" dirty="0" err="1"/>
              <a:t>thalrest</a:t>
            </a:r>
            <a:r>
              <a:rPr lang="en-US" dirty="0"/>
              <a:t> (resting heart rate) by age and use mean to fill in empty </a:t>
            </a:r>
            <a:r>
              <a:rPr lang="en-US" dirty="0" err="1"/>
              <a:t>thalrest</a:t>
            </a:r>
            <a:r>
              <a:rPr lang="en-US" dirty="0"/>
              <a:t> values with mean for age</a:t>
            </a:r>
          </a:p>
          <a:p>
            <a:pPr marL="342900" indent="-342900" algn="l">
              <a:buFont typeface="+mj-lt"/>
              <a:buAutoNum type="arabicPeriod"/>
            </a:pPr>
            <a:r>
              <a:rPr lang="en-US" dirty="0"/>
              <a:t>find the mean of LBXGLU( = UCI </a:t>
            </a:r>
            <a:r>
              <a:rPr lang="en-US" dirty="0" err="1"/>
              <a:t>fbs</a:t>
            </a:r>
            <a:r>
              <a:rPr lang="en-US" dirty="0"/>
              <a:t>) by age, and use mean to fill in empty LBXGLU values with mean for age</a:t>
            </a:r>
          </a:p>
          <a:p>
            <a:pPr marL="342900" indent="-342900" algn="l">
              <a:buFont typeface="+mj-lt"/>
              <a:buAutoNum type="arabicPeriod"/>
            </a:pPr>
            <a:r>
              <a:rPr lang="en-US" dirty="0"/>
              <a:t>Round decimal columns to zero decimal points, set type = </a:t>
            </a:r>
            <a:r>
              <a:rPr lang="en-US" dirty="0" err="1"/>
              <a:t>int</a:t>
            </a:r>
            <a:endParaRPr lang="en-US" dirty="0"/>
          </a:p>
          <a:p>
            <a:pPr marL="342900" indent="-342900" algn="l">
              <a:buFont typeface="+mj-lt"/>
              <a:buAutoNum type="arabicPeriod"/>
            </a:pPr>
            <a:r>
              <a:rPr lang="en-US" dirty="0"/>
              <a:t>simplifying the “Sex“, "</a:t>
            </a:r>
            <a:r>
              <a:rPr lang="en-US" dirty="0" err="1"/>
              <a:t>cp</a:t>
            </a:r>
            <a:r>
              <a:rPr lang="en-US" dirty="0"/>
              <a:t>“, “CDQ002”(=UCI ‘</a:t>
            </a:r>
            <a:r>
              <a:rPr lang="en-US" dirty="0" err="1"/>
              <a:t>exang</a:t>
            </a:r>
            <a:r>
              <a:rPr lang="en-US" dirty="0"/>
              <a:t>’), and “</a:t>
            </a:r>
            <a:r>
              <a:rPr lang="en-US" dirty="0" err="1"/>
              <a:t>Num</a:t>
            </a:r>
            <a:r>
              <a:rPr lang="en-US" dirty="0"/>
              <a:t>” categories.  Sex, </a:t>
            </a:r>
            <a:r>
              <a:rPr lang="en-US" dirty="0" err="1"/>
              <a:t>cp</a:t>
            </a:r>
            <a:r>
              <a:rPr lang="en-US" dirty="0"/>
              <a:t>, CDQ002, and </a:t>
            </a:r>
            <a:r>
              <a:rPr lang="en-US" dirty="0" err="1"/>
              <a:t>Num</a:t>
            </a:r>
            <a:r>
              <a:rPr lang="en-US" dirty="0"/>
              <a:t> values of != 1; set to zero</a:t>
            </a:r>
          </a:p>
          <a:p>
            <a:pPr marL="342900" indent="-342900" algn="l">
              <a:buFont typeface="+mj-lt"/>
              <a:buAutoNum type="arabicPeriod"/>
            </a:pPr>
            <a:r>
              <a:rPr lang="en-US" dirty="0"/>
              <a:t>Write cleaned up data out to Excel file (NHanesTestData.xlsx)</a:t>
            </a:r>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p:txBody>
      </p:sp>
    </p:spTree>
    <p:extLst>
      <p:ext uri="{BB962C8B-B14F-4D97-AF65-F5344CB8AC3E}">
        <p14:creationId xmlns:p14="http://schemas.microsoft.com/office/powerpoint/2010/main" val="70024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CAD for UCI Datasets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38240137"/>
              </p:ext>
            </p:extLst>
          </p:nvPr>
        </p:nvGraphicFramePr>
        <p:xfrm>
          <a:off x="997528" y="1631742"/>
          <a:ext cx="10046524" cy="1112520"/>
        </p:xfrm>
        <a:graphic>
          <a:graphicData uri="http://schemas.openxmlformats.org/drawingml/2006/table">
            <a:tbl>
              <a:tblPr firstRow="1" bandRow="1">
                <a:tableStyleId>{5C22544A-7EE6-4342-B048-85BDC9FD1C3A}</a:tableStyleId>
              </a:tblPr>
              <a:tblGrid>
                <a:gridCol w="547992">
                  <a:extLst>
                    <a:ext uri="{9D8B030D-6E8A-4147-A177-3AD203B41FA5}">
                      <a16:colId xmlns:a16="http://schemas.microsoft.com/office/drawing/2014/main" val="3984536234"/>
                    </a:ext>
                  </a:extLst>
                </a:gridCol>
                <a:gridCol w="2374633">
                  <a:extLst>
                    <a:ext uri="{9D8B030D-6E8A-4147-A177-3AD203B41FA5}">
                      <a16:colId xmlns:a16="http://schemas.microsoft.com/office/drawing/2014/main" val="1508398057"/>
                    </a:ext>
                  </a:extLst>
                </a:gridCol>
                <a:gridCol w="2374633">
                  <a:extLst>
                    <a:ext uri="{9D8B030D-6E8A-4147-A177-3AD203B41FA5}">
                      <a16:colId xmlns:a16="http://schemas.microsoft.com/office/drawing/2014/main" val="3630292511"/>
                    </a:ext>
                  </a:extLst>
                </a:gridCol>
                <a:gridCol w="2374633">
                  <a:extLst>
                    <a:ext uri="{9D8B030D-6E8A-4147-A177-3AD203B41FA5}">
                      <a16:colId xmlns:a16="http://schemas.microsoft.com/office/drawing/2014/main" val="3578119521"/>
                    </a:ext>
                  </a:extLst>
                </a:gridCol>
                <a:gridCol w="2374633">
                  <a:extLst>
                    <a:ext uri="{9D8B030D-6E8A-4147-A177-3AD203B41FA5}">
                      <a16:colId xmlns:a16="http://schemas.microsoft.com/office/drawing/2014/main" val="3230220925"/>
                    </a:ext>
                  </a:extLst>
                </a:gridCol>
              </a:tblGrid>
              <a:tr h="370840">
                <a:tc>
                  <a:txBody>
                    <a:bodyPr/>
                    <a:lstStyle/>
                    <a:p>
                      <a:endParaRPr lang="en-US" dirty="0"/>
                    </a:p>
                  </a:txBody>
                  <a:tcPr>
                    <a:solidFill>
                      <a:srgbClr val="7030A0"/>
                    </a:solidFill>
                  </a:tcPr>
                </a:tc>
                <a:tc>
                  <a:txBody>
                    <a:bodyPr/>
                    <a:lstStyle/>
                    <a:p>
                      <a:pPr algn="ctr"/>
                      <a:r>
                        <a:rPr lang="en-US" dirty="0"/>
                        <a:t>Cleveland</a:t>
                      </a:r>
                    </a:p>
                  </a:txBody>
                  <a:tcPr>
                    <a:solidFill>
                      <a:srgbClr val="7030A0"/>
                    </a:solidFill>
                  </a:tcPr>
                </a:tc>
                <a:tc>
                  <a:txBody>
                    <a:bodyPr/>
                    <a:lstStyle/>
                    <a:p>
                      <a:pPr algn="ctr"/>
                      <a:r>
                        <a:rPr lang="en-US" dirty="0"/>
                        <a:t>Long Beach</a:t>
                      </a:r>
                    </a:p>
                  </a:txBody>
                  <a:tcPr>
                    <a:solidFill>
                      <a:srgbClr val="7030A0"/>
                    </a:solidFill>
                  </a:tcPr>
                </a:tc>
                <a:tc>
                  <a:txBody>
                    <a:bodyPr/>
                    <a:lstStyle/>
                    <a:p>
                      <a:pPr algn="ctr"/>
                      <a:r>
                        <a:rPr lang="en-US" dirty="0"/>
                        <a:t>Hungary</a:t>
                      </a:r>
                    </a:p>
                  </a:txBody>
                  <a:tcPr>
                    <a:solidFill>
                      <a:srgbClr val="7030A0"/>
                    </a:solidFill>
                  </a:tcPr>
                </a:tc>
                <a:tc>
                  <a:txBody>
                    <a:bodyPr/>
                    <a:lstStyle/>
                    <a:p>
                      <a:pPr algn="ctr"/>
                      <a:r>
                        <a:rPr lang="en-US" dirty="0"/>
                        <a:t>Switzerland</a:t>
                      </a:r>
                    </a:p>
                  </a:txBody>
                  <a:tcPr>
                    <a:solidFill>
                      <a:srgbClr val="7030A0"/>
                    </a:solidFill>
                  </a:tcPr>
                </a:tc>
                <a:extLst>
                  <a:ext uri="{0D108BD9-81ED-4DB2-BD59-A6C34878D82A}">
                    <a16:rowId xmlns:a16="http://schemas.microsoft.com/office/drawing/2014/main" val="3594802085"/>
                  </a:ext>
                </a:extLst>
              </a:tr>
              <a:tr h="370840">
                <a:tc>
                  <a:txBody>
                    <a:bodyPr/>
                    <a:lstStyle/>
                    <a:p>
                      <a:r>
                        <a:rPr lang="en-US" dirty="0"/>
                        <a:t>No</a:t>
                      </a:r>
                    </a:p>
                  </a:txBody>
                  <a:tcPr>
                    <a:solidFill>
                      <a:srgbClr val="FFC000"/>
                    </a:solidFill>
                  </a:tcPr>
                </a:tc>
                <a:tc>
                  <a:txBody>
                    <a:bodyPr/>
                    <a:lstStyle/>
                    <a:p>
                      <a:pPr algn="ctr"/>
                      <a:r>
                        <a:rPr lang="en-US" dirty="0"/>
                        <a:t>157</a:t>
                      </a:r>
                    </a:p>
                  </a:txBody>
                  <a:tcPr>
                    <a:solidFill>
                      <a:srgbClr val="FFC000"/>
                    </a:solidFill>
                  </a:tcPr>
                </a:tc>
                <a:tc>
                  <a:txBody>
                    <a:bodyPr/>
                    <a:lstStyle/>
                    <a:p>
                      <a:pPr algn="ctr"/>
                      <a:r>
                        <a:rPr lang="en-US" dirty="0"/>
                        <a:t>51</a:t>
                      </a:r>
                    </a:p>
                  </a:txBody>
                  <a:tcPr>
                    <a:solidFill>
                      <a:srgbClr val="FFC000"/>
                    </a:solidFill>
                  </a:tcPr>
                </a:tc>
                <a:tc>
                  <a:txBody>
                    <a:bodyPr/>
                    <a:lstStyle/>
                    <a:p>
                      <a:pPr algn="ctr"/>
                      <a:r>
                        <a:rPr lang="en-US" dirty="0"/>
                        <a:t>187</a:t>
                      </a:r>
                    </a:p>
                  </a:txBody>
                  <a:tcPr>
                    <a:solidFill>
                      <a:srgbClr val="FFC000"/>
                    </a:solidFill>
                  </a:tcPr>
                </a:tc>
                <a:tc>
                  <a:txBody>
                    <a:bodyPr/>
                    <a:lstStyle/>
                    <a:p>
                      <a:pPr algn="ctr"/>
                      <a:r>
                        <a:rPr lang="en-US" dirty="0"/>
                        <a:t>8</a:t>
                      </a:r>
                    </a:p>
                  </a:txBody>
                  <a:tcPr>
                    <a:solidFill>
                      <a:srgbClr val="FFC000"/>
                    </a:solidFill>
                  </a:tcPr>
                </a:tc>
                <a:extLst>
                  <a:ext uri="{0D108BD9-81ED-4DB2-BD59-A6C34878D82A}">
                    <a16:rowId xmlns:a16="http://schemas.microsoft.com/office/drawing/2014/main" val="3668674538"/>
                  </a:ext>
                </a:extLst>
              </a:tr>
              <a:tr h="370840">
                <a:tc>
                  <a:txBody>
                    <a:bodyPr/>
                    <a:lstStyle/>
                    <a:p>
                      <a:r>
                        <a:rPr lang="en-US" dirty="0"/>
                        <a:t>Yes</a:t>
                      </a:r>
                    </a:p>
                  </a:txBody>
                  <a:tcPr>
                    <a:solidFill>
                      <a:srgbClr val="00B0F0"/>
                    </a:solidFill>
                  </a:tcPr>
                </a:tc>
                <a:tc>
                  <a:txBody>
                    <a:bodyPr/>
                    <a:lstStyle/>
                    <a:p>
                      <a:pPr algn="ctr"/>
                      <a:r>
                        <a:rPr lang="en-US" dirty="0"/>
                        <a:t>125</a:t>
                      </a:r>
                    </a:p>
                  </a:txBody>
                  <a:tcPr>
                    <a:solidFill>
                      <a:srgbClr val="00B0F0"/>
                    </a:solidFill>
                  </a:tcPr>
                </a:tc>
                <a:tc>
                  <a:txBody>
                    <a:bodyPr/>
                    <a:lstStyle/>
                    <a:p>
                      <a:pPr algn="ctr"/>
                      <a:r>
                        <a:rPr lang="en-US" dirty="0"/>
                        <a:t>149</a:t>
                      </a:r>
                    </a:p>
                  </a:txBody>
                  <a:tcPr>
                    <a:solidFill>
                      <a:srgbClr val="00B0F0"/>
                    </a:solidFill>
                  </a:tcPr>
                </a:tc>
                <a:tc>
                  <a:txBody>
                    <a:bodyPr/>
                    <a:lstStyle/>
                    <a:p>
                      <a:pPr algn="ctr"/>
                      <a:r>
                        <a:rPr lang="en-US" dirty="0"/>
                        <a:t>107</a:t>
                      </a:r>
                    </a:p>
                  </a:txBody>
                  <a:tcPr>
                    <a:solidFill>
                      <a:srgbClr val="00B0F0"/>
                    </a:solidFill>
                  </a:tcPr>
                </a:tc>
                <a:tc>
                  <a:txBody>
                    <a:bodyPr/>
                    <a:lstStyle/>
                    <a:p>
                      <a:pPr algn="ctr"/>
                      <a:r>
                        <a:rPr lang="en-US" dirty="0"/>
                        <a:t>114</a:t>
                      </a:r>
                    </a:p>
                  </a:txBody>
                  <a:tcPr>
                    <a:solidFill>
                      <a:srgbClr val="00B0F0"/>
                    </a:solidFill>
                  </a:tcPr>
                </a:tc>
                <a:extLst>
                  <a:ext uri="{0D108BD9-81ED-4DB2-BD59-A6C34878D82A}">
                    <a16:rowId xmlns:a16="http://schemas.microsoft.com/office/drawing/2014/main" val="1184716505"/>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2196334838"/>
              </p:ext>
            </p:extLst>
          </p:nvPr>
        </p:nvGraphicFramePr>
        <p:xfrm>
          <a:off x="941073" y="2744262"/>
          <a:ext cx="422563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657887925"/>
              </p:ext>
            </p:extLst>
          </p:nvPr>
        </p:nvGraphicFramePr>
        <p:xfrm>
          <a:off x="2909455" y="2624447"/>
          <a:ext cx="4537406" cy="3574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880925878"/>
              </p:ext>
            </p:extLst>
          </p:nvPr>
        </p:nvGraphicFramePr>
        <p:xfrm>
          <a:off x="5819517" y="3155217"/>
          <a:ext cx="3937931" cy="23206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441398132"/>
              </p:ext>
            </p:extLst>
          </p:nvPr>
        </p:nvGraphicFramePr>
        <p:xfrm>
          <a:off x="7895168" y="3134125"/>
          <a:ext cx="4572000" cy="2398816"/>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6161D032-2271-44C2-B28C-0FE21AAB9627}"/>
              </a:ext>
            </a:extLst>
          </p:cNvPr>
          <p:cNvSpPr txBox="1"/>
          <p:nvPr/>
        </p:nvSpPr>
        <p:spPr>
          <a:xfrm>
            <a:off x="2909456" y="5774635"/>
            <a:ext cx="2910062" cy="646331"/>
          </a:xfrm>
          <a:prstGeom prst="rect">
            <a:avLst/>
          </a:prstGeom>
          <a:noFill/>
        </p:spPr>
        <p:txBody>
          <a:bodyPr wrap="square" rtlCol="0">
            <a:spAutoFit/>
          </a:bodyPr>
          <a:lstStyle/>
          <a:p>
            <a:r>
              <a:rPr lang="en-US" dirty="0"/>
              <a:t>No = </a:t>
            </a:r>
            <a:r>
              <a:rPr lang="en-US" b="1" dirty="0">
                <a:solidFill>
                  <a:srgbClr val="FF0000"/>
                </a:solidFill>
              </a:rPr>
              <a:t>No</a:t>
            </a:r>
            <a:r>
              <a:rPr lang="en-US" dirty="0"/>
              <a:t> CAD Present</a:t>
            </a:r>
          </a:p>
          <a:p>
            <a:r>
              <a:rPr lang="en-US" dirty="0"/>
              <a:t>Yes = CAD Present</a:t>
            </a:r>
          </a:p>
        </p:txBody>
      </p:sp>
      <p:sp>
        <p:nvSpPr>
          <p:cNvPr id="5" name="TextBox 4">
            <a:extLst>
              <a:ext uri="{FF2B5EF4-FFF2-40B4-BE49-F238E27FC236}">
                <a16:creationId xmlns:a16="http://schemas.microsoft.com/office/drawing/2014/main" id="{BC041DDC-2746-4B7E-9440-EBB044785109}"/>
              </a:ext>
            </a:extLst>
          </p:cNvPr>
          <p:cNvSpPr txBox="1"/>
          <p:nvPr/>
        </p:nvSpPr>
        <p:spPr>
          <a:xfrm>
            <a:off x="6761547" y="5922804"/>
            <a:ext cx="3786809" cy="369332"/>
          </a:xfrm>
          <a:prstGeom prst="rect">
            <a:avLst/>
          </a:prstGeom>
          <a:noFill/>
        </p:spPr>
        <p:txBody>
          <a:bodyPr wrap="square" rtlCol="0">
            <a:spAutoFit/>
          </a:bodyPr>
          <a:lstStyle/>
          <a:p>
            <a:r>
              <a:rPr lang="en-US" dirty="0"/>
              <a:t>Switzerland has largest # CAD present</a:t>
            </a:r>
          </a:p>
        </p:txBody>
      </p:sp>
    </p:spTree>
    <p:extLst>
      <p:ext uri="{BB962C8B-B14F-4D97-AF65-F5344CB8AC3E}">
        <p14:creationId xmlns:p14="http://schemas.microsoft.com/office/powerpoint/2010/main" val="365886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vs NHANES CAD</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99108884"/>
              </p:ext>
            </p:extLst>
          </p:nvPr>
        </p:nvGraphicFramePr>
        <p:xfrm>
          <a:off x="641268" y="1631742"/>
          <a:ext cx="10747168" cy="3812567"/>
        </p:xfrm>
        <a:graphic>
          <a:graphicData uri="http://schemas.openxmlformats.org/drawingml/2006/table">
            <a:tbl>
              <a:tblPr firstRow="1" bandRow="1">
                <a:tableStyleId>{5C22544A-7EE6-4342-B048-85BDC9FD1C3A}</a:tableStyleId>
              </a:tblPr>
              <a:tblGrid>
                <a:gridCol w="568407">
                  <a:extLst>
                    <a:ext uri="{9D8B030D-6E8A-4147-A177-3AD203B41FA5}">
                      <a16:colId xmlns:a16="http://schemas.microsoft.com/office/drawing/2014/main" val="3209136465"/>
                    </a:ext>
                  </a:extLst>
                </a:gridCol>
                <a:gridCol w="4810125">
                  <a:extLst>
                    <a:ext uri="{9D8B030D-6E8A-4147-A177-3AD203B41FA5}">
                      <a16:colId xmlns:a16="http://schemas.microsoft.com/office/drawing/2014/main" val="1508398057"/>
                    </a:ext>
                  </a:extLst>
                </a:gridCol>
                <a:gridCol w="5368636">
                  <a:extLst>
                    <a:ext uri="{9D8B030D-6E8A-4147-A177-3AD203B41FA5}">
                      <a16:colId xmlns:a16="http://schemas.microsoft.com/office/drawing/2014/main" val="357811952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UCI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370840">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a:t>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28522498"/>
                  </a:ext>
                </a:extLst>
              </a:tr>
              <a:tr h="370840">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t>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75996197"/>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p:graphicFrame>
        <p:nvGraphicFramePr>
          <p:cNvPr id="15" name="Chart 14"/>
          <p:cNvGraphicFramePr>
            <a:graphicFrameLocks/>
          </p:cNvGraphicFramePr>
          <p:nvPr>
            <p:extLst>
              <p:ext uri="{D42A27DB-BD31-4B8C-83A1-F6EECF244321}">
                <p14:modId xmlns:p14="http://schemas.microsoft.com/office/powerpoint/2010/main" val="3681804604"/>
              </p:ext>
            </p:extLst>
          </p:nvPr>
        </p:nvGraphicFramePr>
        <p:xfrm>
          <a:off x="6534150" y="2800351"/>
          <a:ext cx="4572000" cy="2558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3452511043"/>
              </p:ext>
            </p:extLst>
          </p:nvPr>
        </p:nvGraphicFramePr>
        <p:xfrm>
          <a:off x="1219200" y="2800351"/>
          <a:ext cx="4572000" cy="255823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10E0E5B-E43A-4268-B46D-77CE6C50B27E}"/>
              </a:ext>
            </a:extLst>
          </p:cNvPr>
          <p:cNvSpPr txBox="1"/>
          <p:nvPr/>
        </p:nvSpPr>
        <p:spPr>
          <a:xfrm>
            <a:off x="2482073" y="5760137"/>
            <a:ext cx="2910062" cy="646331"/>
          </a:xfrm>
          <a:prstGeom prst="rect">
            <a:avLst/>
          </a:prstGeom>
          <a:noFill/>
        </p:spPr>
        <p:txBody>
          <a:bodyPr wrap="square" rtlCol="0">
            <a:spAutoFit/>
          </a:bodyPr>
          <a:lstStyle/>
          <a:p>
            <a:r>
              <a:rPr lang="en-US" dirty="0"/>
              <a:t>No = </a:t>
            </a:r>
            <a:r>
              <a:rPr lang="en-US" b="1" dirty="0">
                <a:solidFill>
                  <a:srgbClr val="FF0000"/>
                </a:solidFill>
              </a:rPr>
              <a:t>No</a:t>
            </a:r>
            <a:r>
              <a:rPr lang="en-US" dirty="0"/>
              <a:t> CAD Present</a:t>
            </a:r>
          </a:p>
          <a:p>
            <a:r>
              <a:rPr lang="en-US" dirty="0"/>
              <a:t>Yes = CAD Present</a:t>
            </a:r>
          </a:p>
        </p:txBody>
      </p:sp>
      <p:sp>
        <p:nvSpPr>
          <p:cNvPr id="4" name="TextBox 3">
            <a:extLst>
              <a:ext uri="{FF2B5EF4-FFF2-40B4-BE49-F238E27FC236}">
                <a16:creationId xmlns:a16="http://schemas.microsoft.com/office/drawing/2014/main" id="{20D78406-B0B4-4FF8-9F14-5AEF66A0D2D7}"/>
              </a:ext>
            </a:extLst>
          </p:cNvPr>
          <p:cNvSpPr txBox="1"/>
          <p:nvPr/>
        </p:nvSpPr>
        <p:spPr>
          <a:xfrm>
            <a:off x="6832323" y="6040860"/>
            <a:ext cx="3975653" cy="369332"/>
          </a:xfrm>
          <a:prstGeom prst="rect">
            <a:avLst/>
          </a:prstGeom>
          <a:noFill/>
        </p:spPr>
        <p:txBody>
          <a:bodyPr wrap="square" rtlCol="0">
            <a:spAutoFit/>
          </a:bodyPr>
          <a:lstStyle/>
          <a:p>
            <a:r>
              <a:rPr lang="en-US" dirty="0"/>
              <a:t>NHANES Dataset has </a:t>
            </a:r>
            <a:r>
              <a:rPr lang="en-US" b="1" dirty="0">
                <a:solidFill>
                  <a:srgbClr val="FF0000"/>
                </a:solidFill>
              </a:rPr>
              <a:t>MUCH LESS CAD</a:t>
            </a:r>
          </a:p>
        </p:txBody>
      </p:sp>
    </p:spTree>
    <p:extLst>
      <p:ext uri="{BB962C8B-B14F-4D97-AF65-F5344CB8AC3E}">
        <p14:creationId xmlns:p14="http://schemas.microsoft.com/office/powerpoint/2010/main" val="21681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Age Distribution Per UCI Datasets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66763529"/>
              </p:ext>
            </p:extLst>
          </p:nvPr>
        </p:nvGraphicFramePr>
        <p:xfrm>
          <a:off x="641268" y="1631742"/>
          <a:ext cx="10747168" cy="3070887"/>
        </p:xfrm>
        <a:graphic>
          <a:graphicData uri="http://schemas.openxmlformats.org/drawingml/2006/table">
            <a:tbl>
              <a:tblPr firstRow="1" bandRow="1">
                <a:tableStyleId>{5C22544A-7EE6-4342-B048-85BDC9FD1C3A}</a:tableStyleId>
              </a:tblPr>
              <a:tblGrid>
                <a:gridCol w="2753196">
                  <a:extLst>
                    <a:ext uri="{9D8B030D-6E8A-4147-A177-3AD203B41FA5}">
                      <a16:colId xmlns:a16="http://schemas.microsoft.com/office/drawing/2014/main" val="1508398057"/>
                    </a:ext>
                  </a:extLst>
                </a:gridCol>
                <a:gridCol w="2788952">
                  <a:extLst>
                    <a:ext uri="{9D8B030D-6E8A-4147-A177-3AD203B41FA5}">
                      <a16:colId xmlns:a16="http://schemas.microsoft.com/office/drawing/2014/main" val="3630292511"/>
                    </a:ext>
                  </a:extLst>
                </a:gridCol>
                <a:gridCol w="2645928">
                  <a:extLst>
                    <a:ext uri="{9D8B030D-6E8A-4147-A177-3AD203B41FA5}">
                      <a16:colId xmlns:a16="http://schemas.microsoft.com/office/drawing/2014/main" val="3578119521"/>
                    </a:ext>
                  </a:extLst>
                </a:gridCol>
                <a:gridCol w="2559092">
                  <a:extLst>
                    <a:ext uri="{9D8B030D-6E8A-4147-A177-3AD203B41FA5}">
                      <a16:colId xmlns:a16="http://schemas.microsoft.com/office/drawing/2014/main" val="3230220925"/>
                    </a:ext>
                  </a:extLst>
                </a:gridCol>
              </a:tblGrid>
              <a:tr h="370840">
                <a:tc>
                  <a:txBody>
                    <a:bodyPr/>
                    <a:lstStyle/>
                    <a:p>
                      <a:pPr algn="ctr"/>
                      <a:r>
                        <a:rPr lang="en-US" dirty="0"/>
                        <a:t>Cleveland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Long Beach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Hungary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Switzerland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mc:AlternateContent xmlns:mc="http://schemas.openxmlformats.org/markup-compatibility/2006" xmlns:cx1="http://schemas.microsoft.com/office/drawing/2015/9/8/chartex">
        <mc:Choice Requires="cx1">
          <p:graphicFrame>
            <p:nvGraphicFramePr>
              <p:cNvPr id="9" name="Chart 8"/>
              <p:cNvGraphicFramePr/>
              <p:nvPr>
                <p:extLst>
                  <p:ext uri="{D42A27DB-BD31-4B8C-83A1-F6EECF244321}">
                    <p14:modId xmlns:p14="http://schemas.microsoft.com/office/powerpoint/2010/main" val="4037476472"/>
                  </p:ext>
                </p:extLst>
              </p:nvPr>
            </p:nvGraphicFramePr>
            <p:xfrm>
              <a:off x="539319" y="2108761"/>
              <a:ext cx="2690769" cy="249688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p:cNvPicPr>
                <a:picLocks noGrp="1" noRot="1" noChangeAspect="1" noMove="1" noResize="1" noEditPoints="1" noAdjustHandles="1" noChangeArrowheads="1" noChangeShapeType="1"/>
              </p:cNvPicPr>
              <p:nvPr/>
            </p:nvPicPr>
            <p:blipFill>
              <a:blip r:embed="rId3"/>
              <a:stretch>
                <a:fillRect/>
              </a:stretch>
            </p:blipFill>
            <p:spPr>
              <a:xfrm>
                <a:off x="539319" y="2108761"/>
                <a:ext cx="2690769" cy="24968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p:cNvGraphicFramePr/>
              <p:nvPr>
                <p:extLst>
                  <p:ext uri="{D42A27DB-BD31-4B8C-83A1-F6EECF244321}">
                    <p14:modId xmlns:p14="http://schemas.microsoft.com/office/powerpoint/2010/main" val="3406143648"/>
                  </p:ext>
                </p:extLst>
              </p:nvPr>
            </p:nvGraphicFramePr>
            <p:xfrm>
              <a:off x="3332037" y="2338696"/>
              <a:ext cx="2643188" cy="226695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Chart 9"/>
              <p:cNvPicPr>
                <a:picLocks noGrp="1" noRot="1" noChangeAspect="1" noMove="1" noResize="1" noEditPoints="1" noAdjustHandles="1" noChangeArrowheads="1" noChangeShapeType="1"/>
              </p:cNvPicPr>
              <p:nvPr/>
            </p:nvPicPr>
            <p:blipFill>
              <a:blip r:embed="rId5"/>
              <a:stretch>
                <a:fillRect/>
              </a:stretch>
            </p:blipFill>
            <p:spPr>
              <a:xfrm>
                <a:off x="3332037" y="2338696"/>
                <a:ext cx="2643188" cy="22669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p:cNvGraphicFramePr/>
              <p:nvPr>
                <p:extLst>
                  <p:ext uri="{D42A27DB-BD31-4B8C-83A1-F6EECF244321}">
                    <p14:modId xmlns:p14="http://schemas.microsoft.com/office/powerpoint/2010/main" val="244225146"/>
                  </p:ext>
                </p:extLst>
              </p:nvPr>
            </p:nvGraphicFramePr>
            <p:xfrm>
              <a:off x="6077174" y="2108760"/>
              <a:ext cx="2692754" cy="2496885"/>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1" name="Chart 10"/>
              <p:cNvPicPr>
                <a:picLocks noGrp="1" noRot="1" noChangeAspect="1" noMove="1" noResize="1" noEditPoints="1" noAdjustHandles="1" noChangeArrowheads="1" noChangeShapeType="1"/>
              </p:cNvPicPr>
              <p:nvPr/>
            </p:nvPicPr>
            <p:blipFill>
              <a:blip r:embed="rId7"/>
              <a:stretch>
                <a:fillRect/>
              </a:stretch>
            </p:blipFill>
            <p:spPr>
              <a:xfrm>
                <a:off x="6077174" y="2108760"/>
                <a:ext cx="2692754" cy="24968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p:cNvGraphicFramePr/>
              <p:nvPr>
                <p:extLst>
                  <p:ext uri="{D42A27DB-BD31-4B8C-83A1-F6EECF244321}">
                    <p14:modId xmlns:p14="http://schemas.microsoft.com/office/powerpoint/2010/main" val="3764803851"/>
                  </p:ext>
                </p:extLst>
              </p:nvPr>
            </p:nvGraphicFramePr>
            <p:xfrm>
              <a:off x="8871877" y="2120487"/>
              <a:ext cx="2447277" cy="248515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2" name="Chart 11"/>
              <p:cNvPicPr>
                <a:picLocks noGrp="1" noRot="1" noChangeAspect="1" noMove="1" noResize="1" noEditPoints="1" noAdjustHandles="1" noChangeArrowheads="1" noChangeShapeType="1"/>
              </p:cNvPicPr>
              <p:nvPr/>
            </p:nvPicPr>
            <p:blipFill>
              <a:blip r:embed="rId9"/>
              <a:stretch>
                <a:fillRect/>
              </a:stretch>
            </p:blipFill>
            <p:spPr>
              <a:xfrm>
                <a:off x="8871877" y="2120487"/>
                <a:ext cx="2447277" cy="2485158"/>
              </a:xfrm>
              <a:prstGeom prst="rect">
                <a:avLst/>
              </a:prstGeom>
            </p:spPr>
          </p:pic>
        </mc:Fallback>
      </mc:AlternateContent>
      <p:sp>
        <p:nvSpPr>
          <p:cNvPr id="4" name="TextBox 3">
            <a:extLst>
              <a:ext uri="{FF2B5EF4-FFF2-40B4-BE49-F238E27FC236}">
                <a16:creationId xmlns:a16="http://schemas.microsoft.com/office/drawing/2014/main" id="{299B0D40-85F6-4C86-82E4-911BAC92BE32}"/>
              </a:ext>
            </a:extLst>
          </p:cNvPr>
          <p:cNvSpPr txBox="1"/>
          <p:nvPr/>
        </p:nvSpPr>
        <p:spPr>
          <a:xfrm>
            <a:off x="2067339" y="5605670"/>
            <a:ext cx="7991061" cy="369332"/>
          </a:xfrm>
          <a:prstGeom prst="rect">
            <a:avLst/>
          </a:prstGeom>
          <a:noFill/>
        </p:spPr>
        <p:txBody>
          <a:bodyPr wrap="square" rtlCol="0">
            <a:spAutoFit/>
          </a:bodyPr>
          <a:lstStyle/>
          <a:p>
            <a:pPr algn="ctr"/>
            <a:r>
              <a:rPr lang="en-US" dirty="0"/>
              <a:t>All 4 databases in UCI dataset have fairly similar age distributions</a:t>
            </a:r>
          </a:p>
        </p:txBody>
      </p:sp>
    </p:spTree>
    <p:extLst>
      <p:ext uri="{BB962C8B-B14F-4D97-AF65-F5344CB8AC3E}">
        <p14:creationId xmlns:p14="http://schemas.microsoft.com/office/powerpoint/2010/main" val="380445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vs NHANES Age Distribution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89822900"/>
              </p:ext>
            </p:extLst>
          </p:nvPr>
        </p:nvGraphicFramePr>
        <p:xfrm>
          <a:off x="641268" y="1631742"/>
          <a:ext cx="10747168" cy="3070887"/>
        </p:xfrm>
        <a:graphic>
          <a:graphicData uri="http://schemas.openxmlformats.org/drawingml/2006/table">
            <a:tbl>
              <a:tblPr firstRow="1" bandRow="1">
                <a:tableStyleId>{5C22544A-7EE6-4342-B048-85BDC9FD1C3A}</a:tableStyleId>
              </a:tblPr>
              <a:tblGrid>
                <a:gridCol w="5416632">
                  <a:extLst>
                    <a:ext uri="{9D8B030D-6E8A-4147-A177-3AD203B41FA5}">
                      <a16:colId xmlns:a16="http://schemas.microsoft.com/office/drawing/2014/main" val="1508398057"/>
                    </a:ext>
                  </a:extLst>
                </a:gridCol>
                <a:gridCol w="5330536">
                  <a:extLst>
                    <a:ext uri="{9D8B030D-6E8A-4147-A177-3AD203B41FA5}">
                      <a16:colId xmlns:a16="http://schemas.microsoft.com/office/drawing/2014/main" val="3578119521"/>
                    </a:ext>
                  </a:extLst>
                </a:gridCol>
              </a:tblGrid>
              <a:tr h="370840">
                <a:tc>
                  <a:txBody>
                    <a:bodyPr/>
                    <a:lstStyle/>
                    <a:p>
                      <a:pPr algn="ctr"/>
                      <a:r>
                        <a:rPr lang="en-US" dirty="0"/>
                        <a:t>UCI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mc:AlternateContent xmlns:mc="http://schemas.openxmlformats.org/markup-compatibility/2006" xmlns:cx1="http://schemas.microsoft.com/office/drawing/2015/9/8/chartex">
        <mc:Choice Requires="cx1">
          <p:graphicFrame>
            <p:nvGraphicFramePr>
              <p:cNvPr id="13" name="Chart 12"/>
              <p:cNvGraphicFramePr/>
              <p:nvPr>
                <p:extLst>
                  <p:ext uri="{D42A27DB-BD31-4B8C-83A1-F6EECF244321}">
                    <p14:modId xmlns:p14="http://schemas.microsoft.com/office/powerpoint/2010/main" val="1815087849"/>
                  </p:ext>
                </p:extLst>
              </p:nvPr>
            </p:nvGraphicFramePr>
            <p:xfrm>
              <a:off x="904875" y="2152650"/>
              <a:ext cx="4648200" cy="24193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Chart 12"/>
              <p:cNvPicPr>
                <a:picLocks noGrp="1" noRot="1" noChangeAspect="1" noMove="1" noResize="1" noEditPoints="1" noAdjustHandles="1" noChangeArrowheads="1" noChangeShapeType="1"/>
              </p:cNvPicPr>
              <p:nvPr/>
            </p:nvPicPr>
            <p:blipFill>
              <a:blip r:embed="rId3"/>
              <a:stretch>
                <a:fillRect/>
              </a:stretch>
            </p:blipFill>
            <p:spPr>
              <a:xfrm>
                <a:off x="904875" y="2152650"/>
                <a:ext cx="4648200" cy="241934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Chart 13"/>
              <p:cNvGraphicFramePr/>
              <p:nvPr>
                <p:extLst>
                  <p:ext uri="{D42A27DB-BD31-4B8C-83A1-F6EECF244321}">
                    <p14:modId xmlns:p14="http://schemas.microsoft.com/office/powerpoint/2010/main" val="645878615"/>
                  </p:ext>
                </p:extLst>
              </p:nvPr>
            </p:nvGraphicFramePr>
            <p:xfrm>
              <a:off x="6257925" y="2152650"/>
              <a:ext cx="4572000" cy="24193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p:cNvPicPr>
                <a:picLocks noGrp="1" noRot="1" noChangeAspect="1" noMove="1" noResize="1" noEditPoints="1" noAdjustHandles="1" noChangeArrowheads="1" noChangeShapeType="1"/>
              </p:cNvPicPr>
              <p:nvPr/>
            </p:nvPicPr>
            <p:blipFill>
              <a:blip r:embed="rId5"/>
              <a:stretch>
                <a:fillRect/>
              </a:stretch>
            </p:blipFill>
            <p:spPr>
              <a:xfrm>
                <a:off x="6257925" y="2152650"/>
                <a:ext cx="4572000" cy="2419349"/>
              </a:xfrm>
              <a:prstGeom prst="rect">
                <a:avLst/>
              </a:prstGeom>
            </p:spPr>
          </p:pic>
        </mc:Fallback>
      </mc:AlternateContent>
      <p:sp>
        <p:nvSpPr>
          <p:cNvPr id="7" name="TextBox 6">
            <a:extLst>
              <a:ext uri="{FF2B5EF4-FFF2-40B4-BE49-F238E27FC236}">
                <a16:creationId xmlns:a16="http://schemas.microsoft.com/office/drawing/2014/main" id="{0B485252-3BCA-482F-AF54-58B6D02551FB}"/>
              </a:ext>
            </a:extLst>
          </p:cNvPr>
          <p:cNvSpPr txBox="1"/>
          <p:nvPr/>
        </p:nvSpPr>
        <p:spPr>
          <a:xfrm>
            <a:off x="2067339" y="5605670"/>
            <a:ext cx="7991061" cy="646331"/>
          </a:xfrm>
          <a:prstGeom prst="rect">
            <a:avLst/>
          </a:prstGeom>
          <a:noFill/>
        </p:spPr>
        <p:txBody>
          <a:bodyPr wrap="square" rtlCol="0">
            <a:spAutoFit/>
          </a:bodyPr>
          <a:lstStyle/>
          <a:p>
            <a:pPr algn="ctr"/>
            <a:r>
              <a:rPr lang="en-US" dirty="0"/>
              <a:t>NHANES dataset age distributed over 40 years (from 40 to 80 years old) while UCI dataset has bell curve with 49 years age distribution (from 28 to 77 years old).</a:t>
            </a:r>
          </a:p>
        </p:txBody>
      </p:sp>
    </p:spTree>
    <p:extLst>
      <p:ext uri="{BB962C8B-B14F-4D97-AF65-F5344CB8AC3E}">
        <p14:creationId xmlns:p14="http://schemas.microsoft.com/office/powerpoint/2010/main" val="113504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96" y="568706"/>
            <a:ext cx="10406269" cy="638994"/>
          </a:xfrm>
        </p:spPr>
        <p:txBody>
          <a:bodyPr anchor="ctr">
            <a:noAutofit/>
          </a:bodyPr>
          <a:lstStyle/>
          <a:p>
            <a:r>
              <a:rPr lang="en-US" sz="3600" b="1" dirty="0">
                <a:latin typeface="Cambria" panose="02040503050406030204" pitchFamily="18" charset="0"/>
              </a:rPr>
              <a:t>Predictive Model: Random Forest Classifier</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What is a Random Forest Classifier?</a:t>
            </a:r>
          </a:p>
          <a:p>
            <a:pPr marL="342900" indent="-342900" algn="l">
              <a:buFont typeface="Arial" panose="020B0604020202020204" pitchFamily="34" charset="0"/>
              <a:buChar char="•"/>
            </a:pPr>
            <a:endParaRPr lang="en-US" dirty="0">
              <a:solidFill>
                <a:srgbClr val="0070C0"/>
              </a:solidFill>
            </a:endParaRPr>
          </a:p>
        </p:txBody>
      </p:sp>
      <p:pic>
        <p:nvPicPr>
          <p:cNvPr id="4" name="Content Placeholder 8">
            <a:extLst>
              <a:ext uri="{FF2B5EF4-FFF2-40B4-BE49-F238E27FC236}">
                <a16:creationId xmlns:a16="http://schemas.microsoft.com/office/drawing/2014/main" id="{5851C000-03A1-4A26-8F21-BF4AE1662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72" y="2275781"/>
            <a:ext cx="5181600" cy="3451026"/>
          </a:xfrm>
          <a:prstGeom prst="rect">
            <a:avLst/>
          </a:prstGeom>
        </p:spPr>
      </p:pic>
      <p:sp>
        <p:nvSpPr>
          <p:cNvPr id="5" name="TextBox 4">
            <a:extLst>
              <a:ext uri="{FF2B5EF4-FFF2-40B4-BE49-F238E27FC236}">
                <a16:creationId xmlns:a16="http://schemas.microsoft.com/office/drawing/2014/main" id="{10F1C2CD-A0F8-4F2F-8434-F82CA4AF68A1}"/>
              </a:ext>
            </a:extLst>
          </p:cNvPr>
          <p:cNvSpPr txBox="1"/>
          <p:nvPr/>
        </p:nvSpPr>
        <p:spPr>
          <a:xfrm>
            <a:off x="733245" y="5727467"/>
            <a:ext cx="4801314" cy="215444"/>
          </a:xfrm>
          <a:prstGeom prst="rect">
            <a:avLst/>
          </a:prstGeom>
          <a:noFill/>
        </p:spPr>
        <p:txBody>
          <a:bodyPr wrap="none" rtlCol="0">
            <a:spAutoFit/>
          </a:bodyPr>
          <a:lstStyle/>
          <a:p>
            <a:r>
              <a:rPr lang="en-US" sz="800" dirty="0"/>
              <a:t>https://www.maiafinancial.com.au/wp-content/uploads/2016/09/iStock-506856658-resize-2mb-1024x682.jpg</a:t>
            </a:r>
          </a:p>
        </p:txBody>
      </p:sp>
      <p:sp>
        <p:nvSpPr>
          <p:cNvPr id="6" name="Content Placeholder 7">
            <a:extLst>
              <a:ext uri="{FF2B5EF4-FFF2-40B4-BE49-F238E27FC236}">
                <a16:creationId xmlns:a16="http://schemas.microsoft.com/office/drawing/2014/main" id="{E979B7AE-94A3-4F7D-905E-107F3CAB9B23}"/>
              </a:ext>
            </a:extLst>
          </p:cNvPr>
          <p:cNvSpPr txBox="1">
            <a:spLocks/>
          </p:cNvSpPr>
          <p:nvPr/>
        </p:nvSpPr>
        <p:spPr>
          <a:xfrm>
            <a:off x="6172200" y="2275781"/>
            <a:ext cx="5181600" cy="345102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Collection of individual and independent decision trees (aka the “forest”)</a:t>
            </a:r>
          </a:p>
          <a:p>
            <a:r>
              <a:rPr lang="en-US" sz="2400" dirty="0"/>
              <a:t>For a given object, each tree in the forest independently classifies the object</a:t>
            </a:r>
          </a:p>
          <a:p>
            <a:r>
              <a:rPr lang="en-US" sz="2400" dirty="0"/>
              <a:t>Final classification of the object is the majority vote from the forest</a:t>
            </a:r>
          </a:p>
          <a:p>
            <a:endParaRPr lang="en-US" dirty="0"/>
          </a:p>
        </p:txBody>
      </p:sp>
    </p:spTree>
    <p:extLst>
      <p:ext uri="{BB962C8B-B14F-4D97-AF65-F5344CB8AC3E}">
        <p14:creationId xmlns:p14="http://schemas.microsoft.com/office/powerpoint/2010/main" val="413029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96" y="568706"/>
            <a:ext cx="10406269" cy="638994"/>
          </a:xfrm>
        </p:spPr>
        <p:txBody>
          <a:bodyPr anchor="ctr">
            <a:noAutofit/>
          </a:bodyPr>
          <a:lstStyle/>
          <a:p>
            <a:r>
              <a:rPr lang="en-US" sz="3600" b="1" dirty="0">
                <a:latin typeface="Cambria" panose="02040503050406030204" pitchFamily="18" charset="0"/>
              </a:rPr>
              <a:t>Predictive Model: Random Forest Classifier</a:t>
            </a:r>
          </a:p>
        </p:txBody>
      </p:sp>
      <p:sp>
        <p:nvSpPr>
          <p:cNvPr id="3" name="Subtitle 2"/>
          <p:cNvSpPr>
            <a:spLocks noGrp="1"/>
          </p:cNvSpPr>
          <p:nvPr>
            <p:ph type="subTitle" idx="1"/>
          </p:nvPr>
        </p:nvSpPr>
        <p:spPr>
          <a:xfrm>
            <a:off x="733245" y="1207700"/>
            <a:ext cx="10757140" cy="5244858"/>
          </a:xfrm>
        </p:spPr>
        <p:txBody>
          <a:bodyPr>
            <a:normAutofit/>
          </a:bodyPr>
          <a:lstStyle/>
          <a:p>
            <a:pPr algn="l"/>
            <a:r>
              <a:rPr lang="en-US" dirty="0">
                <a:solidFill>
                  <a:srgbClr val="0070C0"/>
                </a:solidFill>
              </a:rPr>
              <a:t>Why Use a Random Forest Classifier?</a:t>
            </a:r>
          </a:p>
          <a:p>
            <a:pPr marL="342900" indent="-342900" algn="l">
              <a:buFont typeface="Arial" panose="020B0604020202020204" pitchFamily="34" charset="0"/>
              <a:buChar char="•"/>
            </a:pPr>
            <a:endParaRPr lang="en-US" dirty="0">
              <a:solidFill>
                <a:srgbClr val="0070C0"/>
              </a:solidFill>
            </a:endParaRPr>
          </a:p>
        </p:txBody>
      </p:sp>
      <p:sp>
        <p:nvSpPr>
          <p:cNvPr id="6" name="Content Placeholder 7">
            <a:extLst>
              <a:ext uri="{FF2B5EF4-FFF2-40B4-BE49-F238E27FC236}">
                <a16:creationId xmlns:a16="http://schemas.microsoft.com/office/drawing/2014/main" id="{E979B7AE-94A3-4F7D-905E-107F3CAB9B23}"/>
              </a:ext>
            </a:extLst>
          </p:cNvPr>
          <p:cNvSpPr txBox="1">
            <a:spLocks/>
          </p:cNvSpPr>
          <p:nvPr/>
        </p:nvSpPr>
        <p:spPr>
          <a:xfrm>
            <a:off x="6172200" y="1825624"/>
            <a:ext cx="5181600" cy="3901183"/>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Cons:</a:t>
            </a:r>
          </a:p>
          <a:p>
            <a:pPr marL="569913" lvl="1" indent="-341313"/>
            <a:r>
              <a:rPr lang="en-US" sz="2200" dirty="0"/>
              <a:t>Depending on complexity of dataset, algorithm can be computationally expensive.</a:t>
            </a:r>
          </a:p>
          <a:p>
            <a:endParaRPr lang="en-US" dirty="0"/>
          </a:p>
        </p:txBody>
      </p:sp>
      <p:sp>
        <p:nvSpPr>
          <p:cNvPr id="7" name="Content Placeholder 2">
            <a:extLst>
              <a:ext uri="{FF2B5EF4-FFF2-40B4-BE49-F238E27FC236}">
                <a16:creationId xmlns:a16="http://schemas.microsoft.com/office/drawing/2014/main" id="{F60C1331-AA38-458E-9DDF-2AD5C86A0B87}"/>
              </a:ext>
            </a:extLst>
          </p:cNvPr>
          <p:cNvSpPr txBox="1">
            <a:spLocks/>
          </p:cNvSpPr>
          <p:nvPr/>
        </p:nvSpPr>
        <p:spPr>
          <a:xfrm>
            <a:off x="838200" y="1825624"/>
            <a:ext cx="5181600" cy="4316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solidFill>
                  <a:srgbClr val="00B050"/>
                </a:solidFill>
              </a:rPr>
              <a:t>Pros:</a:t>
            </a:r>
            <a:r>
              <a:rPr lang="en-US" dirty="0"/>
              <a:t>	</a:t>
            </a:r>
          </a:p>
          <a:p>
            <a:pPr marL="795338" lvl="2" indent="-342900" algn="l">
              <a:buFont typeface="Arial" panose="020B0604020202020204" pitchFamily="34" charset="0"/>
              <a:buChar char="•"/>
            </a:pPr>
            <a:r>
              <a:rPr lang="en-US" sz="2200" dirty="0"/>
              <a:t>Binary-decision </a:t>
            </a:r>
          </a:p>
          <a:p>
            <a:pPr marL="795338" lvl="2" indent="-342900" algn="l">
              <a:buFont typeface="Arial" panose="020B0604020202020204" pitchFamily="34" charset="0"/>
              <a:buChar char="•"/>
            </a:pPr>
            <a:r>
              <a:rPr lang="en-US" sz="2200" dirty="0"/>
              <a:t>Non-parametric: can use on data where true incidence or distribution of the variables is unknown.</a:t>
            </a:r>
          </a:p>
          <a:p>
            <a:pPr marL="795338" lvl="2" indent="-342900" algn="l">
              <a:buFont typeface="Arial" panose="020B0604020202020204" pitchFamily="34" charset="0"/>
              <a:buChar char="•"/>
            </a:pPr>
            <a:r>
              <a:rPr lang="en-US" sz="2200" dirty="0"/>
              <a:t>Works for data with both categorical and numerical data (binary and continuous data).</a:t>
            </a:r>
          </a:p>
          <a:p>
            <a:pPr marL="795338" lvl="2" indent="-342900" algn="l">
              <a:buFont typeface="Arial" panose="020B0604020202020204" pitchFamily="34" charset="0"/>
              <a:buChar char="•"/>
            </a:pPr>
            <a:r>
              <a:rPr lang="en-US" sz="2200" dirty="0"/>
              <a:t>Versus a Single Decision Tree</a:t>
            </a:r>
          </a:p>
          <a:p>
            <a:pPr marL="1257300" lvl="2" indent="-342900" algn="l">
              <a:buFont typeface="Arial" panose="020B0604020202020204" pitchFamily="34" charset="0"/>
              <a:buChar char="•"/>
            </a:pPr>
            <a:r>
              <a:rPr lang="en-US" sz="2000" dirty="0"/>
              <a:t>Reduces risk of model overfitting</a:t>
            </a:r>
          </a:p>
          <a:p>
            <a:pPr marL="1257300" lvl="2" indent="-342900" algn="l">
              <a:buFont typeface="Arial" panose="020B0604020202020204" pitchFamily="34" charset="0"/>
              <a:buChar char="•"/>
            </a:pPr>
            <a:r>
              <a:rPr lang="en-US" sz="2000" dirty="0"/>
              <a:t>More stable/robust—better able to handle dataset variation</a:t>
            </a:r>
          </a:p>
          <a:p>
            <a:pPr lvl="1" algn="l"/>
            <a:endParaRPr lang="en-US" dirty="0"/>
          </a:p>
        </p:txBody>
      </p:sp>
    </p:spTree>
    <p:extLst>
      <p:ext uri="{BB962C8B-B14F-4D97-AF65-F5344CB8AC3E}">
        <p14:creationId xmlns:p14="http://schemas.microsoft.com/office/powerpoint/2010/main" val="390398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Example Tree from Random Forest </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Tree #5</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615" y="1846693"/>
            <a:ext cx="10058400" cy="3461577"/>
          </a:xfrm>
          <a:prstGeom prst="rect">
            <a:avLst/>
          </a:prstGeom>
        </p:spPr>
      </p:pic>
    </p:spTree>
    <p:extLst>
      <p:ext uri="{BB962C8B-B14F-4D97-AF65-F5344CB8AC3E}">
        <p14:creationId xmlns:p14="http://schemas.microsoft.com/office/powerpoint/2010/main" val="410972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Example Tree from Random Forest </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Tree #500</a:t>
            </a:r>
          </a:p>
          <a:p>
            <a:pPr marL="342900" indent="-342900" algn="l">
              <a:buFont typeface="Arial" panose="020B0604020202020204" pitchFamily="34" charset="0"/>
              <a:buChar char="•"/>
            </a:pPr>
            <a:endParaRPr lang="en-US" dirty="0">
              <a:solidFill>
                <a:srgbClr val="0070C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615" y="1947553"/>
            <a:ext cx="10058400" cy="4026175"/>
          </a:xfrm>
          <a:prstGeom prst="rect">
            <a:avLst/>
          </a:prstGeom>
        </p:spPr>
      </p:pic>
    </p:spTree>
    <p:extLst>
      <p:ext uri="{BB962C8B-B14F-4D97-AF65-F5344CB8AC3E}">
        <p14:creationId xmlns:p14="http://schemas.microsoft.com/office/powerpoint/2010/main" val="171557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Results of Predictive Model Testing</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Results Consistent with 80% Accuracy</a:t>
            </a:r>
          </a:p>
          <a:p>
            <a:pPr marL="685800" indent="-342900" algn="l">
              <a:buFont typeface="Arial" panose="020B0604020202020204" pitchFamily="34" charset="0"/>
              <a:buChar char="•"/>
            </a:pPr>
            <a:r>
              <a:rPr lang="en-US" sz="2200" dirty="0">
                <a:solidFill>
                  <a:srgbClr val="00B050"/>
                </a:solidFill>
              </a:rPr>
              <a:t>UCI Dataset: Training and Testing</a:t>
            </a:r>
          </a:p>
          <a:p>
            <a:pPr marL="1033463" lvl="2" indent="-342900" algn="l">
              <a:buFont typeface="Arial" panose="020B0604020202020204" pitchFamily="34" charset="0"/>
              <a:buChar char="•"/>
            </a:pPr>
            <a:r>
              <a:rPr lang="en-US" sz="2000" dirty="0"/>
              <a:t>80% of the UCI Dataset was used for “training” the model.</a:t>
            </a:r>
          </a:p>
          <a:p>
            <a:pPr marL="1033463" lvl="2" indent="-342900" algn="l">
              <a:buFont typeface="Arial" panose="020B0604020202020204" pitchFamily="34" charset="0"/>
              <a:buChar char="•"/>
            </a:pPr>
            <a:r>
              <a:rPr lang="en-US" sz="2000" dirty="0"/>
              <a:t>20% of the UCI Dataset was used for testing the “trained model” with 80% accuracy.</a:t>
            </a:r>
          </a:p>
          <a:p>
            <a:pPr marL="685800" lvl="1" indent="-342900" algn="l">
              <a:spcBef>
                <a:spcPts val="1000"/>
              </a:spcBef>
              <a:buFont typeface="Arial" panose="020B0604020202020204" pitchFamily="34" charset="0"/>
              <a:buChar char="•"/>
            </a:pPr>
            <a:r>
              <a:rPr lang="en-US" sz="2200" dirty="0">
                <a:solidFill>
                  <a:srgbClr val="00B050"/>
                </a:solidFill>
              </a:rPr>
              <a:t>NHANES Dataset Testing</a:t>
            </a:r>
          </a:p>
          <a:p>
            <a:pPr marL="1033463" lvl="1" indent="-342900" algn="l">
              <a:buFont typeface="Arial" panose="020B0604020202020204" pitchFamily="34" charset="0"/>
              <a:buChar char="•"/>
            </a:pPr>
            <a:r>
              <a:rPr lang="en-US" dirty="0"/>
              <a:t>This dataset was used for running a second test on the “trained model” to confirm the results from both testing scenarios returned similar results: 80% accuracy.</a:t>
            </a:r>
          </a:p>
          <a:p>
            <a:pPr marL="342900" indent="-342900" algn="l">
              <a:buFont typeface="Arial" panose="020B0604020202020204" pitchFamily="34" charset="0"/>
              <a:buChar char="•"/>
            </a:pPr>
            <a:endParaRPr lang="en-US" dirty="0">
              <a:solidFill>
                <a:srgbClr val="0070C0"/>
              </a:solidFill>
            </a:endParaRPr>
          </a:p>
          <a:p>
            <a:pPr marL="342900" indent="-342900" algn="l">
              <a:buFont typeface="Arial" panose="020B0604020202020204" pitchFamily="34" charset="0"/>
              <a:buChar char="•"/>
            </a:pPr>
            <a:endParaRPr lang="en-US" dirty="0">
              <a:solidFill>
                <a:srgbClr val="0070C0"/>
              </a:solidFill>
            </a:endParaRPr>
          </a:p>
        </p:txBody>
      </p:sp>
    </p:spTree>
    <p:extLst>
      <p:ext uri="{BB962C8B-B14F-4D97-AF65-F5344CB8AC3E}">
        <p14:creationId xmlns:p14="http://schemas.microsoft.com/office/powerpoint/2010/main" val="310818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Coronary Artery Disease Basics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Also known as CAD:</a:t>
            </a:r>
          </a:p>
          <a:p>
            <a:pPr marL="800100" lvl="1" indent="-342900" algn="l">
              <a:buFont typeface="Arial" panose="020B0604020202020204" pitchFamily="34" charset="0"/>
              <a:buChar char="•"/>
            </a:pPr>
            <a:r>
              <a:rPr lang="en-US" dirty="0"/>
              <a:t>It is a narrowing or blockage of arteries that provide oxygen and nutrients to the heart (see diagram on next slide). </a:t>
            </a:r>
            <a:r>
              <a:rPr lang="en-US" baseline="30000" dirty="0"/>
              <a:t>(2)</a:t>
            </a:r>
            <a:endParaRPr lang="en-US" dirty="0"/>
          </a:p>
          <a:p>
            <a:pPr marL="800100" lvl="1" indent="-342900" algn="l">
              <a:buFont typeface="Arial" panose="020B0604020202020204" pitchFamily="34" charset="0"/>
              <a:buChar char="•"/>
            </a:pPr>
            <a:r>
              <a:rPr lang="en-US" dirty="0"/>
              <a:t>It is an important health topic to study, understand, and predict who is likely to develop CAD considering the following facts:</a:t>
            </a:r>
          </a:p>
          <a:p>
            <a:pPr marL="1257300" lvl="2" indent="-342900" algn="l">
              <a:buFont typeface="+mj-lt"/>
              <a:buAutoNum type="arabicPeriod"/>
            </a:pPr>
            <a:r>
              <a:rPr lang="en-US" dirty="0"/>
              <a:t>It’s the leading cause of death for both men and women in the United States. </a:t>
            </a:r>
            <a:r>
              <a:rPr lang="en-US" baseline="30000" dirty="0"/>
              <a:t>(2) </a:t>
            </a:r>
            <a:r>
              <a:rPr lang="en-US" dirty="0"/>
              <a:t> </a:t>
            </a:r>
            <a:endParaRPr lang="en-US" baseline="30000" dirty="0"/>
          </a:p>
          <a:p>
            <a:pPr marL="1257300" lvl="2" indent="-342900" algn="l">
              <a:buFont typeface="+mj-lt"/>
              <a:buAutoNum type="arabicPeriod"/>
            </a:pPr>
            <a:r>
              <a:rPr lang="en-US" dirty="0"/>
              <a:t>More than 13 million Americans have active symptoms of CAD. </a:t>
            </a:r>
            <a:r>
              <a:rPr lang="en-US" baseline="30000" dirty="0"/>
              <a:t>(2) </a:t>
            </a:r>
            <a:r>
              <a:rPr lang="en-US" dirty="0"/>
              <a:t> </a:t>
            </a:r>
          </a:p>
          <a:p>
            <a:pPr marL="1257300" lvl="2" indent="-342900" algn="l">
              <a:buFont typeface="+mj-lt"/>
              <a:buAutoNum type="arabicPeriod"/>
            </a:pPr>
            <a:r>
              <a:rPr lang="en-US" dirty="0"/>
              <a:t>CAD is preventable. </a:t>
            </a:r>
            <a:r>
              <a:rPr lang="en-US" baseline="30000" dirty="0"/>
              <a:t>(6)</a:t>
            </a:r>
            <a:r>
              <a:rPr lang="en-US" dirty="0"/>
              <a:t> </a:t>
            </a:r>
          </a:p>
          <a:p>
            <a:pPr marL="1257300" lvl="2" indent="-342900" algn="l">
              <a:buFont typeface="+mj-lt"/>
              <a:buAutoNum type="arabicPeriod"/>
            </a:pPr>
            <a:r>
              <a:rPr lang="en-US" dirty="0"/>
              <a:t>Living a healthy lifestyle can delay the progression of CAD. </a:t>
            </a:r>
            <a:r>
              <a:rPr lang="en-US" baseline="30000" dirty="0"/>
              <a:t>(6) </a:t>
            </a:r>
            <a:r>
              <a:rPr lang="en-US" dirty="0"/>
              <a:t> </a:t>
            </a:r>
          </a:p>
          <a:p>
            <a:pPr marL="1257300" lvl="2" indent="-342900" algn="l">
              <a:buFont typeface="+mj-lt"/>
              <a:buAutoNum type="arabicPeriod"/>
            </a:pPr>
            <a:r>
              <a:rPr lang="en-US" dirty="0"/>
              <a:t>CAD begins early in childhood so the earlier the potential for CAD is predicted, the earlier a patient can be trained on healthy lifestyles and adopt measures that can be followed for life; significantly reducing the actual occurrence of CAD which will lead to less deaths caused by CAD. </a:t>
            </a:r>
            <a:r>
              <a:rPr lang="en-US" baseline="30000" dirty="0"/>
              <a:t>(6)</a:t>
            </a:r>
            <a:r>
              <a:rPr lang="en-US" dirty="0"/>
              <a:t> </a:t>
            </a:r>
          </a:p>
          <a:p>
            <a:pPr marL="800100" lvl="1" indent="-342900" algn="l">
              <a:buFont typeface="Arial" panose="020B0604020202020204" pitchFamily="34" charset="0"/>
              <a:buChar char="•"/>
            </a:pPr>
            <a:r>
              <a:rPr lang="en-US" dirty="0"/>
              <a:t>CAD is also often incorrectly referred to as coronary heart disease (CHD) and heart disease, though technically, they are not quite the same thing. CHD is actually a result of CAD per the American Heart Association. </a:t>
            </a:r>
            <a:r>
              <a:rPr lang="en-US" baseline="30000" dirty="0"/>
              <a:t>(7) </a:t>
            </a:r>
            <a:r>
              <a:rPr lang="en-US" dirty="0"/>
              <a:t> </a:t>
            </a:r>
          </a:p>
          <a:p>
            <a:pPr marL="800100" lvl="1" indent="-342900" algn="l">
              <a:buFont typeface="Arial" panose="020B0604020202020204" pitchFamily="34" charset="0"/>
              <a:buChar char="•"/>
            </a:pPr>
            <a:r>
              <a:rPr lang="en-US" dirty="0"/>
              <a:t> </a:t>
            </a:r>
            <a:endParaRPr lang="en-US" dirty="0">
              <a:solidFill>
                <a:srgbClr val="00B050"/>
              </a:solidFill>
            </a:endParaRPr>
          </a:p>
        </p:txBody>
      </p:sp>
    </p:spTree>
    <p:extLst>
      <p:ext uri="{BB962C8B-B14F-4D97-AF65-F5344CB8AC3E}">
        <p14:creationId xmlns:p14="http://schemas.microsoft.com/office/powerpoint/2010/main" val="65460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Model Statistics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3027686"/>
              </p:ext>
            </p:extLst>
          </p:nvPr>
        </p:nvGraphicFramePr>
        <p:xfrm>
          <a:off x="641268" y="1207700"/>
          <a:ext cx="10747168" cy="5151536"/>
        </p:xfrm>
        <a:graphic>
          <a:graphicData uri="http://schemas.openxmlformats.org/drawingml/2006/table">
            <a:tbl>
              <a:tblPr firstRow="1" bandRow="1">
                <a:tableStyleId>{5C22544A-7EE6-4342-B048-85BDC9FD1C3A}</a:tableStyleId>
              </a:tblPr>
              <a:tblGrid>
                <a:gridCol w="5416632">
                  <a:extLst>
                    <a:ext uri="{9D8B030D-6E8A-4147-A177-3AD203B41FA5}">
                      <a16:colId xmlns:a16="http://schemas.microsoft.com/office/drawing/2014/main" val="1508398057"/>
                    </a:ext>
                  </a:extLst>
                </a:gridCol>
                <a:gridCol w="5330536">
                  <a:extLst>
                    <a:ext uri="{9D8B030D-6E8A-4147-A177-3AD203B41FA5}">
                      <a16:colId xmlns:a16="http://schemas.microsoft.com/office/drawing/2014/main" val="3578119521"/>
                    </a:ext>
                  </a:extLst>
                </a:gridCol>
              </a:tblGrid>
              <a:tr h="440991">
                <a:tc>
                  <a:txBody>
                    <a:bodyPr/>
                    <a:lstStyle/>
                    <a:p>
                      <a:pPr algn="ctr"/>
                      <a:r>
                        <a:rPr lang="en-US" dirty="0"/>
                        <a:t>UCI Training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r>
                        <a:rPr lang="en-US" baseline="0" dirty="0"/>
                        <a:t> Dataset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4710545">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72739223"/>
              </p:ext>
            </p:extLst>
          </p:nvPr>
        </p:nvGraphicFramePr>
        <p:xfrm>
          <a:off x="2426710" y="1846693"/>
          <a:ext cx="1990725" cy="4276725"/>
        </p:xfrm>
        <a:graphic>
          <a:graphicData uri="http://schemas.openxmlformats.org/presentationml/2006/ole">
            <mc:AlternateContent xmlns:mc="http://schemas.openxmlformats.org/markup-compatibility/2006">
              <mc:Choice xmlns:v="urn:schemas-microsoft-com:vml" Requires="v">
                <p:oleObj spid="_x0000_s1081" name="Worksheet" r:id="rId3" imgW="1990800" imgH="4276658" progId="Excel.Sheet.12">
                  <p:embed/>
                </p:oleObj>
              </mc:Choice>
              <mc:Fallback>
                <p:oleObj name="Worksheet" r:id="rId3" imgW="1990800" imgH="4276658" progId="Excel.Sheet.12">
                  <p:embed/>
                  <p:pic>
                    <p:nvPicPr>
                      <p:cNvPr id="0" name=""/>
                      <p:cNvPicPr/>
                      <p:nvPr/>
                    </p:nvPicPr>
                    <p:blipFill>
                      <a:blip r:embed="rId4"/>
                      <a:stretch>
                        <a:fillRect/>
                      </a:stretch>
                    </p:blipFill>
                    <p:spPr>
                      <a:xfrm>
                        <a:off x="2426710" y="1846693"/>
                        <a:ext cx="1990725" cy="42767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78428302"/>
              </p:ext>
            </p:extLst>
          </p:nvPr>
        </p:nvGraphicFramePr>
        <p:xfrm>
          <a:off x="7773700" y="1846692"/>
          <a:ext cx="2047875" cy="4276725"/>
        </p:xfrm>
        <a:graphic>
          <a:graphicData uri="http://schemas.openxmlformats.org/presentationml/2006/ole">
            <mc:AlternateContent xmlns:mc="http://schemas.openxmlformats.org/markup-compatibility/2006">
              <mc:Choice xmlns:v="urn:schemas-microsoft-com:vml" Requires="v">
                <p:oleObj spid="_x0000_s1082" name="Worksheet" r:id="rId5" imgW="2048040" imgH="4276658" progId="Excel.Sheet.12">
                  <p:embed/>
                </p:oleObj>
              </mc:Choice>
              <mc:Fallback>
                <p:oleObj name="Worksheet" r:id="rId5" imgW="2048040" imgH="4276658" progId="Excel.Sheet.12">
                  <p:embed/>
                  <p:pic>
                    <p:nvPicPr>
                      <p:cNvPr id="0" name=""/>
                      <p:cNvPicPr/>
                      <p:nvPr/>
                    </p:nvPicPr>
                    <p:blipFill>
                      <a:blip r:embed="rId6"/>
                      <a:stretch>
                        <a:fillRect/>
                      </a:stretch>
                    </p:blipFill>
                    <p:spPr>
                      <a:xfrm>
                        <a:off x="7773700" y="1846692"/>
                        <a:ext cx="2047875" cy="4276725"/>
                      </a:xfrm>
                      <a:prstGeom prst="rect">
                        <a:avLst/>
                      </a:prstGeom>
                    </p:spPr>
                  </p:pic>
                </p:oleObj>
              </mc:Fallback>
            </mc:AlternateContent>
          </a:graphicData>
        </a:graphic>
      </p:graphicFrame>
    </p:spTree>
    <p:extLst>
      <p:ext uri="{BB962C8B-B14F-4D97-AF65-F5344CB8AC3E}">
        <p14:creationId xmlns:p14="http://schemas.microsoft.com/office/powerpoint/2010/main" val="4771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Conclusion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Predictive Model for CAD</a:t>
            </a:r>
          </a:p>
          <a:p>
            <a:pPr marL="685800" lvl="1" indent="-342900" algn="l">
              <a:buFont typeface="Arial" panose="020B0604020202020204" pitchFamily="34" charset="0"/>
              <a:buChar char="•"/>
            </a:pPr>
            <a:r>
              <a:rPr lang="en-US" sz="2200" dirty="0">
                <a:solidFill>
                  <a:srgbClr val="00B050"/>
                </a:solidFill>
              </a:rPr>
              <a:t>Successful Implementation:</a:t>
            </a:r>
          </a:p>
          <a:p>
            <a:pPr marL="914400" lvl="1" indent="-457200" algn="l">
              <a:buFont typeface="+mj-lt"/>
              <a:buAutoNum type="arabicPeriod"/>
            </a:pPr>
            <a:r>
              <a:rPr lang="en-US" dirty="0"/>
              <a:t>Our model worked with 80% accuracy in predicting the individuals that would develop coronary artery disease. This level of accuracy is high considering we were trying to predict the CAD health status of individuals using just 9 personal attributes that are known to be  indicators of heart health risk factors. The original UCI dataset contained 74 attributes but we had to whittle that list down to just 9 in order to find good datasets to use for training and testing the model.</a:t>
            </a:r>
          </a:p>
          <a:p>
            <a:pPr marL="804863" lvl="1" indent="-457200" algn="l">
              <a:buFont typeface="Arial" panose="020B0604020202020204" pitchFamily="34" charset="0"/>
              <a:buChar char="•"/>
            </a:pPr>
            <a:r>
              <a:rPr lang="en-US" sz="2200" dirty="0">
                <a:solidFill>
                  <a:srgbClr val="00B050"/>
                </a:solidFill>
              </a:rPr>
              <a:t>Successful but not without compromise:</a:t>
            </a:r>
            <a:endParaRPr lang="en-US" sz="2200" dirty="0"/>
          </a:p>
          <a:p>
            <a:pPr marL="914400" lvl="1" indent="-457200" algn="l">
              <a:buFont typeface="+mj-lt"/>
              <a:buAutoNum type="arabicPeriod"/>
            </a:pPr>
            <a:r>
              <a:rPr lang="en-US" dirty="0"/>
              <a:t>The testing with the NHANES dataset appears to be skewed due to the differences in age distribution between the datasets. This occurred because we had to remove rows of data for patients under 40 because several measurements for these patients were not recorded.</a:t>
            </a:r>
          </a:p>
          <a:p>
            <a:pPr marL="914400" lvl="1" indent="-457200" algn="l">
              <a:buFont typeface="+mj-lt"/>
              <a:buAutoNum type="arabicPeriod"/>
            </a:pPr>
            <a:r>
              <a:rPr lang="en-US" dirty="0"/>
              <a:t>Differences in terminology caused us to make some assumptions about the datasets. The fewer the assumptions we have to make, the better the test.</a:t>
            </a:r>
          </a:p>
        </p:txBody>
      </p:sp>
    </p:spTree>
    <p:extLst>
      <p:ext uri="{BB962C8B-B14F-4D97-AF65-F5344CB8AC3E}">
        <p14:creationId xmlns:p14="http://schemas.microsoft.com/office/powerpoint/2010/main" val="270547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Suggested Further Study</a:t>
            </a:r>
          </a:p>
        </p:txBody>
      </p:sp>
      <p:sp>
        <p:nvSpPr>
          <p:cNvPr id="3" name="Subtitle 2"/>
          <p:cNvSpPr>
            <a:spLocks noGrp="1"/>
          </p:cNvSpPr>
          <p:nvPr>
            <p:ph type="subTitle" idx="1"/>
          </p:nvPr>
        </p:nvSpPr>
        <p:spPr>
          <a:xfrm>
            <a:off x="733245" y="1207700"/>
            <a:ext cx="10757140" cy="5244858"/>
          </a:xfrm>
        </p:spPr>
        <p:txBody>
          <a:bodyPr>
            <a:normAutofit lnSpcReduction="10000"/>
          </a:bodyPr>
          <a:lstStyle/>
          <a:p>
            <a:pPr marL="342900" indent="-342900" algn="l">
              <a:buFont typeface="Arial" panose="020B0604020202020204" pitchFamily="34" charset="0"/>
              <a:buChar char="•"/>
            </a:pPr>
            <a:r>
              <a:rPr lang="en-US" dirty="0">
                <a:solidFill>
                  <a:srgbClr val="0070C0"/>
                </a:solidFill>
              </a:rPr>
              <a:t>Additional Study: Ideas for Improvement</a:t>
            </a:r>
          </a:p>
          <a:p>
            <a:pPr marL="914400" lvl="1" indent="-457200" algn="l">
              <a:buFont typeface="+mj-lt"/>
              <a:buAutoNum type="arabicPeriod"/>
            </a:pPr>
            <a:r>
              <a:rPr lang="en-US" dirty="0"/>
              <a:t>We only used one set of the NHANES data collected between 2013-2014 to test our model. There are 3 more NHANES datasets that are more recent than the one we used for testing. There are also quite a few datasets collected in the years prior to 2013. The oldest dataset is for 1959-1962.</a:t>
            </a:r>
          </a:p>
          <a:p>
            <a:pPr marL="914400" lvl="1" indent="-457200" algn="l">
              <a:buFont typeface="+mj-lt"/>
              <a:buAutoNum type="arabicPeriod"/>
            </a:pPr>
            <a:r>
              <a:rPr lang="en-US" dirty="0"/>
              <a:t>Besides testing additional datasets from NHANES, it would be an improvement if the model could be tested with other sources of CAD related datasets.</a:t>
            </a:r>
          </a:p>
          <a:p>
            <a:pPr marL="914400" lvl="1" indent="-457200" algn="l">
              <a:buFont typeface="+mj-lt"/>
              <a:buAutoNum type="arabicPeriod"/>
            </a:pPr>
            <a:r>
              <a:rPr lang="en-US" dirty="0"/>
              <a:t>We should determine if there are different parameters (attributes) we would use for further tests assuming we could obtain the specified information. Considering the existing literature regarding risk factors for predicting CAD began with 74 different parameters and we only were able to use 9 of them in order to match other datasets to ours.</a:t>
            </a:r>
          </a:p>
          <a:p>
            <a:pPr marL="342900" indent="-342900" algn="l">
              <a:buFont typeface="Arial" panose="020B0604020202020204" pitchFamily="34" charset="0"/>
              <a:buChar char="•"/>
            </a:pPr>
            <a:r>
              <a:rPr lang="en-US" dirty="0">
                <a:solidFill>
                  <a:srgbClr val="0070C0"/>
                </a:solidFill>
              </a:rPr>
              <a:t>Additional Study: Use Datasets that match more closely </a:t>
            </a:r>
          </a:p>
          <a:p>
            <a:pPr marL="914400" lvl="1" indent="-457200" algn="l">
              <a:buFont typeface="+mj-lt"/>
              <a:buAutoNum type="arabicPeriod"/>
            </a:pPr>
            <a:r>
              <a:rPr lang="en-US" dirty="0"/>
              <a:t>The NHANES dataset we used did not have several measurements for the patients under 40 years old which caused us to throw out more rows of data than we wanted to. It would be better if our datasets matched age distribution better.</a:t>
            </a:r>
          </a:p>
          <a:p>
            <a:pPr marL="914400" lvl="1" indent="-457200" algn="l">
              <a:buFont typeface="+mj-lt"/>
              <a:buAutoNum type="arabicPeriod"/>
            </a:pPr>
            <a:r>
              <a:rPr lang="en-US" dirty="0"/>
              <a:t>Also, the differences in terminology made it more difficult to match fields from different datasets so the study would be better if those differences were removed.</a:t>
            </a:r>
          </a:p>
        </p:txBody>
      </p:sp>
    </p:spTree>
    <p:extLst>
      <p:ext uri="{BB962C8B-B14F-4D97-AF65-F5344CB8AC3E}">
        <p14:creationId xmlns:p14="http://schemas.microsoft.com/office/powerpoint/2010/main" val="152001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References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a:pPr>
            <a:r>
              <a:rPr lang="en-US" sz="1800" dirty="0" err="1"/>
              <a:t>Detrano</a:t>
            </a:r>
            <a:r>
              <a:rPr lang="en-US" sz="1800" dirty="0"/>
              <a:t>, Robert, MD, PhD; </a:t>
            </a:r>
            <a:r>
              <a:rPr lang="en-US" sz="1800" dirty="0" err="1"/>
              <a:t>Janosi</a:t>
            </a:r>
            <a:r>
              <a:rPr lang="en-US" sz="1800" dirty="0"/>
              <a:t>, Andras, MD; </a:t>
            </a:r>
            <a:r>
              <a:rPr lang="en-US" sz="1800" dirty="0" err="1"/>
              <a:t>Steinbrunn</a:t>
            </a:r>
            <a:r>
              <a:rPr lang="en-US" sz="1800" dirty="0"/>
              <a:t>, Walter, MD; </a:t>
            </a:r>
            <a:r>
              <a:rPr lang="en-US" sz="1800" dirty="0" err="1"/>
              <a:t>Pfisterer</a:t>
            </a:r>
            <a:r>
              <a:rPr lang="en-US" sz="1800" dirty="0"/>
              <a:t>, Matthias, MD; Schmid, Johann-Jakob, DE; Sandhu, </a:t>
            </a:r>
            <a:r>
              <a:rPr lang="en-US" sz="1800" dirty="0" err="1"/>
              <a:t>Sarbjit</a:t>
            </a:r>
            <a:r>
              <a:rPr lang="en-US" sz="1800" dirty="0"/>
              <a:t>, MD; Guppy, Kern H, PhD; Lee, Stella, MS; </a:t>
            </a:r>
            <a:r>
              <a:rPr lang="en-US" sz="1800" dirty="0" err="1"/>
              <a:t>Froelicher</a:t>
            </a:r>
            <a:r>
              <a:rPr lang="en-US" sz="1800" dirty="0"/>
              <a:t>, Victor, MD. (1989, Aug). </a:t>
            </a:r>
            <a:r>
              <a:rPr lang="en-US" sz="1800" i="1" dirty="0"/>
              <a:t>“International Application of a New Probability Algorithm for the Diagnosis of Coronary Artery Disease”.</a:t>
            </a:r>
            <a:r>
              <a:rPr lang="en-US" sz="1800" dirty="0"/>
              <a:t> The American Journal of Cardiology, Volume 64, Issue 5, pp: 304-310.</a:t>
            </a:r>
          </a:p>
          <a:p>
            <a:pPr marL="457200" indent="-457200" algn="l">
              <a:buFont typeface="+mj-lt"/>
              <a:buAutoNum type="arabicPeriod"/>
            </a:pPr>
            <a:r>
              <a:rPr lang="en-US" sz="1800" dirty="0"/>
              <a:t>Coronary Artery Disease. (</a:t>
            </a:r>
            <a:r>
              <a:rPr lang="en-US" sz="1800" dirty="0" err="1"/>
              <a:t>n.d.</a:t>
            </a:r>
            <a:r>
              <a:rPr lang="en-US" sz="1800" dirty="0"/>
              <a:t>) </a:t>
            </a:r>
            <a:r>
              <a:rPr lang="en-US" sz="1800" i="1" dirty="0"/>
              <a:t>The Free Dictionary </a:t>
            </a:r>
            <a:r>
              <a:rPr lang="en-US" sz="1800" dirty="0"/>
              <a:t>web site. Retrieved 7/11/2019 from </a:t>
            </a:r>
            <a:r>
              <a:rPr lang="en-US" sz="1800" dirty="0">
                <a:hlinkClick r:id="rId2"/>
              </a:rPr>
              <a:t>https://medical-dictionary.thefreedictionary.com/coronary+artery+disease</a:t>
            </a:r>
            <a:endParaRPr lang="en-US" sz="1800" dirty="0"/>
          </a:p>
          <a:p>
            <a:pPr marL="457200" indent="-457200" algn="l">
              <a:buFont typeface="+mj-lt"/>
              <a:buAutoNum type="arabicPeriod"/>
            </a:pPr>
            <a:r>
              <a:rPr lang="en-US" sz="1800" dirty="0"/>
              <a:t>University of California, Irvine (UCI) Heart Disease Dataset. (2016). Retrieved 7/8/2019 from </a:t>
            </a:r>
            <a:r>
              <a:rPr lang="en-US" sz="1800" dirty="0">
                <a:hlinkClick r:id="rId3"/>
              </a:rPr>
              <a:t>https://data.world/uci/heart-disease</a:t>
            </a:r>
            <a:endParaRPr lang="en-US" sz="1800" dirty="0"/>
          </a:p>
          <a:p>
            <a:pPr marL="457200" indent="-457200" algn="l">
              <a:buFont typeface="+mj-lt"/>
              <a:buAutoNum type="arabicPeriod"/>
            </a:pPr>
            <a:r>
              <a:rPr lang="en-US" sz="1800" dirty="0"/>
              <a:t>National Health and Nutrition Examination Survey (NHANES) Dataset. (2013-2014). Retrieved 7/8/2019 from </a:t>
            </a:r>
            <a:r>
              <a:rPr lang="en-US" sz="1800" dirty="0">
                <a:hlinkClick r:id="rId4"/>
              </a:rPr>
              <a:t>https://www.kaggle.com/cdc/national-health-and-nutrition-examination-survey</a:t>
            </a:r>
            <a:endParaRPr lang="en-US" sz="1800" dirty="0"/>
          </a:p>
          <a:p>
            <a:pPr marL="457200" indent="-457200" algn="l">
              <a:buFont typeface="+mj-lt"/>
              <a:buAutoNum type="arabicPeriod"/>
            </a:pPr>
            <a:r>
              <a:rPr lang="en-US" sz="1800" dirty="0"/>
              <a:t>Center for Disease Control and Prevention. National Center for Health Statistics NHANES Questionnaires, Datasets, and Related Documentation. (1959-2020). Retrieved 7/8/2019 from </a:t>
            </a:r>
            <a:r>
              <a:rPr lang="en-US" sz="1800" u="sng" dirty="0">
                <a:hlinkClick r:id="rId5"/>
              </a:rPr>
              <a:t>https://wwwn.cdc.gov/Nchs/Nhanes/Default.aspx</a:t>
            </a:r>
            <a:endParaRPr lang="en-US" sz="1800" u="sng" dirty="0"/>
          </a:p>
          <a:p>
            <a:pPr marL="457200" indent="-457200" algn="l">
              <a:buFont typeface="+mj-lt"/>
              <a:buAutoNum type="arabicPeriod"/>
            </a:pPr>
            <a:r>
              <a:rPr lang="en-US" sz="1800" dirty="0"/>
              <a:t>Coronary Artery Disease. (</a:t>
            </a:r>
            <a:r>
              <a:rPr lang="en-US" sz="1800" dirty="0" err="1"/>
              <a:t>n.d.</a:t>
            </a:r>
            <a:r>
              <a:rPr lang="en-US" sz="1800" dirty="0"/>
              <a:t>) </a:t>
            </a:r>
            <a:r>
              <a:rPr lang="en-US" sz="1800" i="1" dirty="0"/>
              <a:t>Heart.org </a:t>
            </a:r>
            <a:r>
              <a:rPr lang="en-US" sz="1800" dirty="0"/>
              <a:t>web site by The American Heart Association. Retrieved 7/8/2019 from </a:t>
            </a:r>
            <a:r>
              <a:rPr lang="en-US" sz="1800" dirty="0">
                <a:hlinkClick r:id="rId6"/>
              </a:rPr>
              <a:t>https://www.heart.org/en/health-topics/consumer-healthcare/what-is-cardiovascular-disease/coronary-artery-disease</a:t>
            </a:r>
            <a:endParaRPr lang="en-US" sz="1800" dirty="0"/>
          </a:p>
          <a:p>
            <a:pPr marL="457200" indent="-457200" algn="l">
              <a:buFont typeface="+mj-lt"/>
              <a:buAutoNum type="arabicPeriod"/>
            </a:pPr>
            <a:endParaRPr lang="en-US" sz="1800" u="sng" dirty="0"/>
          </a:p>
          <a:p>
            <a:pPr marL="457200" indent="-457200" algn="l">
              <a:buFont typeface="+mj-lt"/>
              <a:buAutoNum type="arabicPeriod"/>
            </a:pPr>
            <a:endParaRPr lang="en-US" sz="1800" dirty="0"/>
          </a:p>
        </p:txBody>
      </p:sp>
    </p:spTree>
    <p:extLst>
      <p:ext uri="{BB962C8B-B14F-4D97-AF65-F5344CB8AC3E}">
        <p14:creationId xmlns:p14="http://schemas.microsoft.com/office/powerpoint/2010/main" val="26425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40" y="994291"/>
            <a:ext cx="5238750" cy="5238750"/>
          </a:xfrm>
          <a:prstGeom prst="rect">
            <a:avLst/>
          </a:prstGeom>
        </p:spPr>
      </p:pic>
      <p:sp>
        <p:nvSpPr>
          <p:cNvPr id="5" name="TextBox 4"/>
          <p:cNvSpPr txBox="1"/>
          <p:nvPr/>
        </p:nvSpPr>
        <p:spPr>
          <a:xfrm>
            <a:off x="2099387" y="6048375"/>
            <a:ext cx="8472640" cy="369332"/>
          </a:xfrm>
          <a:prstGeom prst="rect">
            <a:avLst/>
          </a:prstGeom>
          <a:noFill/>
        </p:spPr>
        <p:txBody>
          <a:bodyPr wrap="none" rtlCol="0">
            <a:spAutoFit/>
          </a:bodyPr>
          <a:lstStyle/>
          <a:p>
            <a:r>
              <a:rPr lang="en-US" dirty="0">
                <a:hlinkClick r:id="rId3"/>
              </a:rPr>
              <a:t>https://leelammavarghese.files.wordpress.com/2014/06/human-heart-external-view.jpg</a:t>
            </a:r>
            <a:endParaRPr lang="en-US" dirty="0"/>
          </a:p>
        </p:txBody>
      </p:sp>
      <p:sp>
        <p:nvSpPr>
          <p:cNvPr id="6" name="Title 1">
            <a:extLst>
              <a:ext uri="{FF2B5EF4-FFF2-40B4-BE49-F238E27FC236}">
                <a16:creationId xmlns:a16="http://schemas.microsoft.com/office/drawing/2014/main" id="{F786899F-E861-49B3-AF6D-F6A6CFEDA27E}"/>
              </a:ext>
            </a:extLst>
          </p:cNvPr>
          <p:cNvSpPr txBox="1">
            <a:spLocks/>
          </p:cNvSpPr>
          <p:nvPr/>
        </p:nvSpPr>
        <p:spPr>
          <a:xfrm>
            <a:off x="1539815" y="568706"/>
            <a:ext cx="9144000" cy="6389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Cambria" panose="02040503050406030204" pitchFamily="18" charset="0"/>
              </a:rPr>
              <a:t>Coronary Artery Disease Basics Cont’d</a:t>
            </a:r>
          </a:p>
        </p:txBody>
      </p:sp>
    </p:spTree>
    <p:extLst>
      <p:ext uri="{BB962C8B-B14F-4D97-AF65-F5344CB8AC3E}">
        <p14:creationId xmlns:p14="http://schemas.microsoft.com/office/powerpoint/2010/main" val="161093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Proposed CAD Indicators</a:t>
            </a:r>
          </a:p>
        </p:txBody>
      </p:sp>
      <p:sp>
        <p:nvSpPr>
          <p:cNvPr id="3" name="Subtitle 2"/>
          <p:cNvSpPr>
            <a:spLocks noGrp="1"/>
          </p:cNvSpPr>
          <p:nvPr>
            <p:ph type="subTitle" idx="1"/>
          </p:nvPr>
        </p:nvSpPr>
        <p:spPr>
          <a:xfrm>
            <a:off x="733245" y="1207700"/>
            <a:ext cx="10757140" cy="5244858"/>
          </a:xfrm>
        </p:spPr>
        <p:txBody>
          <a:bodyPr>
            <a:normAutofit fontScale="92500" lnSpcReduction="20000"/>
          </a:bodyPr>
          <a:lstStyle/>
          <a:p>
            <a:pPr marL="342900" indent="-342900" algn="l">
              <a:buFont typeface="Arial" panose="020B0604020202020204" pitchFamily="34" charset="0"/>
              <a:buChar char="•"/>
            </a:pPr>
            <a:r>
              <a:rPr lang="en-US" dirty="0">
                <a:solidFill>
                  <a:srgbClr val="0070C0"/>
                </a:solidFill>
              </a:rPr>
              <a:t>UCI Dataset Analysis:</a:t>
            </a:r>
          </a:p>
          <a:p>
            <a:pPr marL="800100" lvl="1" indent="-342900" algn="l">
              <a:buFont typeface="Arial" panose="020B0604020202020204" pitchFamily="34" charset="0"/>
              <a:buChar char="•"/>
            </a:pPr>
            <a:r>
              <a:rPr lang="en-US" dirty="0">
                <a:solidFill>
                  <a:srgbClr val="00B050"/>
                </a:solidFill>
              </a:rPr>
              <a:t>Based on these 9 attributes that are indicators of heart disease, build a model: </a:t>
            </a:r>
            <a:r>
              <a:rPr lang="en-US" baseline="30000" dirty="0">
                <a:solidFill>
                  <a:srgbClr val="00B050"/>
                </a:solidFill>
              </a:rPr>
              <a:t>(1)</a:t>
            </a:r>
            <a:endParaRPr lang="en-US" dirty="0">
              <a:solidFill>
                <a:srgbClr val="00B050"/>
              </a:solidFill>
            </a:endParaRPr>
          </a:p>
          <a:p>
            <a:pPr marL="1257300" lvl="2" indent="-342900" algn="l">
              <a:buFont typeface="+mj-lt"/>
              <a:buAutoNum type="arabicPeriod"/>
            </a:pPr>
            <a:r>
              <a:rPr lang="en-US" dirty="0"/>
              <a:t>Age</a:t>
            </a:r>
          </a:p>
          <a:p>
            <a:pPr marL="1257300" lvl="2" indent="-342900" algn="l">
              <a:buFont typeface="+mj-lt"/>
              <a:buAutoNum type="arabicPeriod"/>
            </a:pPr>
            <a:r>
              <a:rPr lang="en-US" dirty="0"/>
              <a:t>Sex</a:t>
            </a:r>
          </a:p>
          <a:p>
            <a:pPr marL="1257300" lvl="2" indent="-342900" algn="l">
              <a:buFont typeface="+mj-lt"/>
              <a:buAutoNum type="arabicPeriod"/>
            </a:pPr>
            <a:r>
              <a:rPr lang="en-US" dirty="0"/>
              <a:t>Chest Pain (</a:t>
            </a:r>
            <a:r>
              <a:rPr lang="en-US" dirty="0" err="1"/>
              <a:t>cp</a:t>
            </a:r>
            <a:r>
              <a:rPr lang="en-US" dirty="0"/>
              <a:t>): typical angina or non-typical angina</a:t>
            </a:r>
          </a:p>
          <a:p>
            <a:pPr marL="1257300" lvl="2" indent="-342900" algn="l">
              <a:buFont typeface="+mj-lt"/>
              <a:buAutoNum type="arabicPeriod"/>
            </a:pPr>
            <a:r>
              <a:rPr lang="en-US" dirty="0"/>
              <a:t>Resting Blood Pressure (</a:t>
            </a:r>
            <a:r>
              <a:rPr lang="en-US" dirty="0" err="1"/>
              <a:t>trestbps</a:t>
            </a:r>
            <a:r>
              <a:rPr lang="en-US" dirty="0"/>
              <a:t>) </a:t>
            </a:r>
          </a:p>
          <a:p>
            <a:pPr marL="1257300" lvl="2" indent="-342900" algn="l">
              <a:buFont typeface="+mj-lt"/>
              <a:buAutoNum type="arabicPeriod"/>
            </a:pPr>
            <a:r>
              <a:rPr lang="en-US" dirty="0"/>
              <a:t>Serum Cholesterol (</a:t>
            </a:r>
            <a:r>
              <a:rPr lang="en-US" dirty="0" err="1"/>
              <a:t>chol</a:t>
            </a:r>
            <a:r>
              <a:rPr lang="en-US" dirty="0"/>
              <a:t>)</a:t>
            </a:r>
          </a:p>
          <a:p>
            <a:pPr marL="1257300" lvl="2" indent="-342900" algn="l">
              <a:buFont typeface="+mj-lt"/>
              <a:buAutoNum type="arabicPeriod"/>
            </a:pPr>
            <a:r>
              <a:rPr lang="en-US" dirty="0"/>
              <a:t>Fasting Blood Sugar (</a:t>
            </a:r>
            <a:r>
              <a:rPr lang="en-US" dirty="0" err="1"/>
              <a:t>fbs</a:t>
            </a:r>
            <a:r>
              <a:rPr lang="en-US" dirty="0"/>
              <a:t>): if </a:t>
            </a:r>
            <a:r>
              <a:rPr lang="da-DK" dirty="0"/>
              <a:t>&gt; 120 mg/dl)  (1 = true; 0 = false)</a:t>
            </a:r>
          </a:p>
          <a:p>
            <a:pPr marL="1257300" lvl="2" indent="-342900" algn="l">
              <a:buFont typeface="+mj-lt"/>
              <a:buAutoNum type="arabicPeriod"/>
            </a:pPr>
            <a:r>
              <a:rPr lang="en-US" dirty="0"/>
              <a:t>Resting Heart Rate (</a:t>
            </a:r>
            <a:r>
              <a:rPr lang="en-US" dirty="0" err="1"/>
              <a:t>thalrest</a:t>
            </a:r>
            <a:r>
              <a:rPr lang="en-US" dirty="0"/>
              <a:t>)</a:t>
            </a:r>
          </a:p>
          <a:p>
            <a:pPr marL="1257300" lvl="2" indent="-342900" algn="l">
              <a:buFont typeface="+mj-lt"/>
              <a:buAutoNum type="arabicPeriod"/>
            </a:pPr>
            <a:r>
              <a:rPr lang="en-US" dirty="0"/>
              <a:t>Exercise Induced Angina (</a:t>
            </a:r>
            <a:r>
              <a:rPr lang="en-US" dirty="0" err="1"/>
              <a:t>exang</a:t>
            </a:r>
            <a:r>
              <a:rPr lang="en-US" dirty="0"/>
              <a:t>): 1 = yes; 0 = no</a:t>
            </a:r>
          </a:p>
          <a:p>
            <a:pPr marL="1257300" lvl="2" indent="-342900" algn="l">
              <a:buFont typeface="+mj-lt"/>
              <a:buAutoNum type="arabicPeriod"/>
            </a:pPr>
            <a:r>
              <a:rPr lang="en-US" dirty="0"/>
              <a:t>Diagnosis of Heart Disease (</a:t>
            </a:r>
            <a:r>
              <a:rPr lang="en-US" dirty="0" err="1"/>
              <a:t>num</a:t>
            </a:r>
            <a:r>
              <a:rPr lang="en-US" dirty="0"/>
              <a:t>): based on angiographic disease status: &lt; 50% diameter narrowing = 0; &gt; 50% diameter narrowing = 1. Originally </a:t>
            </a:r>
            <a:r>
              <a:rPr lang="en-US" dirty="0" err="1"/>
              <a:t>num</a:t>
            </a:r>
            <a:r>
              <a:rPr lang="en-US" dirty="0"/>
              <a:t> was 0-4 with 0=no heart disease and 1-4=some form of heart disease. Changed all 1-4 values to 1=heart disease, left 0=no heart disease.</a:t>
            </a:r>
          </a:p>
          <a:p>
            <a:pPr marL="800100" lvl="1" indent="-342900" algn="l">
              <a:buFont typeface="Arial" panose="020B0604020202020204" pitchFamily="34" charset="0"/>
              <a:buChar char="•"/>
            </a:pPr>
            <a:r>
              <a:rPr lang="en-US" dirty="0">
                <a:solidFill>
                  <a:srgbClr val="00B050"/>
                </a:solidFill>
              </a:rPr>
              <a:t>Based on relevant and current literature, verify these attributes are major indicators of heart disease. </a:t>
            </a:r>
            <a:r>
              <a:rPr lang="en-US" baseline="30000" dirty="0">
                <a:solidFill>
                  <a:srgbClr val="00B050"/>
                </a:solidFill>
              </a:rPr>
              <a:t>(2, 3)</a:t>
            </a:r>
            <a:r>
              <a:rPr lang="en-US" dirty="0">
                <a:solidFill>
                  <a:srgbClr val="00B050"/>
                </a:solidFill>
              </a:rPr>
              <a:t> </a:t>
            </a:r>
          </a:p>
          <a:p>
            <a:pPr marL="1257300" lvl="2" indent="-342900" algn="l">
              <a:buFont typeface="Arial" panose="020B0604020202020204" pitchFamily="34" charset="0"/>
              <a:buChar char="•"/>
            </a:pPr>
            <a:r>
              <a:rPr lang="en-US" dirty="0"/>
              <a:t>Used Python to clean up data for 3 columns: </a:t>
            </a:r>
          </a:p>
          <a:p>
            <a:pPr marL="1714500" lvl="3" indent="-342900" algn="l">
              <a:buFont typeface="Arial" panose="020B0604020202020204" pitchFamily="34" charset="0"/>
              <a:buChar char="•"/>
            </a:pPr>
            <a:r>
              <a:rPr lang="en-US" dirty="0" err="1"/>
              <a:t>Trestbps</a:t>
            </a:r>
            <a:r>
              <a:rPr lang="en-US" dirty="0"/>
              <a:t>: if == -9, set to None; use </a:t>
            </a:r>
            <a:r>
              <a:rPr lang="en-US" dirty="0" err="1"/>
              <a:t>num</a:t>
            </a:r>
            <a:r>
              <a:rPr lang="en-US" dirty="0"/>
              <a:t> for </a:t>
            </a:r>
            <a:r>
              <a:rPr lang="en-US" dirty="0" err="1"/>
              <a:t>groupby</a:t>
            </a:r>
            <a:r>
              <a:rPr lang="en-US" dirty="0"/>
              <a:t>; calculate mean </a:t>
            </a:r>
            <a:r>
              <a:rPr lang="en-US" dirty="0" err="1"/>
              <a:t>trestbps</a:t>
            </a:r>
            <a:r>
              <a:rPr lang="en-US" dirty="0"/>
              <a:t>; fill </a:t>
            </a:r>
            <a:r>
              <a:rPr lang="en-US" dirty="0" err="1"/>
              <a:t>testbps</a:t>
            </a:r>
            <a:r>
              <a:rPr lang="en-US" dirty="0"/>
              <a:t> =Nan </a:t>
            </a:r>
          </a:p>
          <a:p>
            <a:pPr marL="1714500" lvl="3" indent="-342900" algn="l">
              <a:buFont typeface="Arial" panose="020B0604020202020204" pitchFamily="34" charset="0"/>
              <a:buChar char="•"/>
            </a:pPr>
            <a:r>
              <a:rPr lang="en-US" dirty="0"/>
              <a:t>Chol: if == -9, set to None or if == 0, set to None; use </a:t>
            </a:r>
            <a:r>
              <a:rPr lang="en-US" dirty="0" err="1"/>
              <a:t>num</a:t>
            </a:r>
            <a:r>
              <a:rPr lang="en-US" dirty="0"/>
              <a:t> for </a:t>
            </a:r>
            <a:r>
              <a:rPr lang="en-US" dirty="0" err="1"/>
              <a:t>groupby</a:t>
            </a:r>
            <a:r>
              <a:rPr lang="en-US" dirty="0"/>
              <a:t>; calculate mean </a:t>
            </a:r>
            <a:r>
              <a:rPr lang="en-US" dirty="0" err="1"/>
              <a:t>chol</a:t>
            </a:r>
            <a:r>
              <a:rPr lang="en-US" dirty="0"/>
              <a:t>; fill </a:t>
            </a:r>
            <a:r>
              <a:rPr lang="en-US" dirty="0" err="1"/>
              <a:t>chol</a:t>
            </a:r>
            <a:r>
              <a:rPr lang="en-US" dirty="0"/>
              <a:t> =Nan </a:t>
            </a:r>
          </a:p>
          <a:p>
            <a:pPr marL="1714500" lvl="3" indent="-342900" algn="l">
              <a:buFont typeface="Arial" panose="020B0604020202020204" pitchFamily="34" charset="0"/>
              <a:buChar char="•"/>
            </a:pPr>
            <a:r>
              <a:rPr lang="en-US" dirty="0" err="1"/>
              <a:t>Thalrest</a:t>
            </a:r>
            <a:r>
              <a:rPr lang="en-US" dirty="0"/>
              <a:t>: if == -9, set to None</a:t>
            </a:r>
          </a:p>
          <a:p>
            <a:pPr marL="800100" lvl="1" indent="-342900" algn="l">
              <a:buFont typeface="Arial" panose="020B0604020202020204" pitchFamily="34" charset="0"/>
              <a:buChar char="•"/>
            </a:pPr>
            <a:r>
              <a:rPr lang="en-US" dirty="0">
                <a:solidFill>
                  <a:srgbClr val="00B050"/>
                </a:solidFill>
              </a:rPr>
              <a:t>Train the model to predict: who will/will not develop heart disease</a:t>
            </a:r>
          </a:p>
        </p:txBody>
      </p:sp>
    </p:spTree>
    <p:extLst>
      <p:ext uri="{BB962C8B-B14F-4D97-AF65-F5344CB8AC3E}">
        <p14:creationId xmlns:p14="http://schemas.microsoft.com/office/powerpoint/2010/main" val="362302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Proposed CAD Indicators</a:t>
            </a:r>
          </a:p>
        </p:txBody>
      </p:sp>
      <p:sp>
        <p:nvSpPr>
          <p:cNvPr id="3" name="Subtitle 2"/>
          <p:cNvSpPr>
            <a:spLocks noGrp="1"/>
          </p:cNvSpPr>
          <p:nvPr>
            <p:ph type="subTitle" idx="1"/>
          </p:nvPr>
        </p:nvSpPr>
        <p:spPr>
          <a:xfrm>
            <a:off x="733245" y="1207700"/>
            <a:ext cx="10757140" cy="5244858"/>
          </a:xfrm>
        </p:spPr>
        <p:txBody>
          <a:bodyPr>
            <a:normAutofit fontScale="92500" lnSpcReduction="20000"/>
          </a:bodyPr>
          <a:lstStyle/>
          <a:p>
            <a:pPr marL="342900" indent="-342900" algn="l">
              <a:buFont typeface="Arial" panose="020B0604020202020204" pitchFamily="34" charset="0"/>
              <a:buChar char="•"/>
            </a:pPr>
            <a:r>
              <a:rPr lang="en-US" dirty="0">
                <a:solidFill>
                  <a:srgbClr val="0070C0"/>
                </a:solidFill>
              </a:rPr>
              <a:t>NHANES Dataset Analysis and mapping to UCI Dataset:</a:t>
            </a:r>
          </a:p>
          <a:p>
            <a:pPr marL="800100" lvl="1" indent="-342900" algn="l">
              <a:buFont typeface="+mj-lt"/>
              <a:buAutoNum type="arabicPeriod"/>
            </a:pPr>
            <a:r>
              <a:rPr lang="en-US" dirty="0"/>
              <a:t>Age = age</a:t>
            </a:r>
          </a:p>
          <a:p>
            <a:pPr marL="800100" lvl="1" indent="-342900" algn="l">
              <a:buFont typeface="+mj-lt"/>
              <a:buAutoNum type="arabicPeriod"/>
            </a:pPr>
            <a:r>
              <a:rPr lang="en-US" dirty="0"/>
              <a:t>Sex = sex</a:t>
            </a:r>
          </a:p>
          <a:p>
            <a:pPr marL="800100" lvl="1" indent="-342900" algn="l">
              <a:buFont typeface="+mj-lt"/>
              <a:buAutoNum type="arabicPeriod"/>
            </a:pPr>
            <a:r>
              <a:rPr lang="en-US" dirty="0"/>
              <a:t>Chest Pain (</a:t>
            </a:r>
            <a:r>
              <a:rPr lang="en-US" dirty="0" err="1"/>
              <a:t>cp</a:t>
            </a:r>
            <a:r>
              <a:rPr lang="en-US" dirty="0"/>
              <a:t>): typical angina or non-typical angina = </a:t>
            </a:r>
            <a:r>
              <a:rPr lang="en-US" dirty="0" err="1"/>
              <a:t>cp</a:t>
            </a:r>
            <a:endParaRPr lang="en-US" dirty="0"/>
          </a:p>
          <a:p>
            <a:pPr marL="800100" lvl="1" indent="-342900" algn="l">
              <a:buFont typeface="+mj-lt"/>
              <a:buAutoNum type="arabicPeriod"/>
            </a:pPr>
            <a:r>
              <a:rPr lang="en-US" dirty="0"/>
              <a:t>Resting Blood Pressure (</a:t>
            </a:r>
            <a:r>
              <a:rPr lang="en-US" dirty="0" err="1"/>
              <a:t>trestbps</a:t>
            </a:r>
            <a:r>
              <a:rPr lang="en-US" dirty="0"/>
              <a:t>) = </a:t>
            </a:r>
            <a:r>
              <a:rPr lang="en-US" dirty="0" err="1"/>
              <a:t>trestbps</a:t>
            </a:r>
            <a:endParaRPr lang="en-US" dirty="0"/>
          </a:p>
          <a:p>
            <a:pPr marL="800100" lvl="1" indent="-342900" algn="l">
              <a:buFont typeface="+mj-lt"/>
              <a:buAutoNum type="arabicPeriod"/>
            </a:pPr>
            <a:r>
              <a:rPr lang="en-US" dirty="0"/>
              <a:t>Serum Cholesterol (</a:t>
            </a:r>
            <a:r>
              <a:rPr lang="en-US" dirty="0" err="1"/>
              <a:t>chol</a:t>
            </a:r>
            <a:r>
              <a:rPr lang="en-US" dirty="0"/>
              <a:t>) = </a:t>
            </a:r>
            <a:r>
              <a:rPr lang="en-US" dirty="0" err="1"/>
              <a:t>chol</a:t>
            </a:r>
            <a:endParaRPr lang="en-US" dirty="0"/>
          </a:p>
          <a:p>
            <a:pPr marL="800100" lvl="1" indent="-342900" algn="l">
              <a:buFont typeface="+mj-lt"/>
              <a:buAutoNum type="arabicPeriod"/>
            </a:pPr>
            <a:r>
              <a:rPr lang="en-US" dirty="0"/>
              <a:t>LBXGLU = Fasting Blood Sugar (</a:t>
            </a:r>
            <a:r>
              <a:rPr lang="en-US" dirty="0" err="1"/>
              <a:t>fbs</a:t>
            </a:r>
            <a:r>
              <a:rPr lang="en-US" dirty="0"/>
              <a:t>): if </a:t>
            </a:r>
            <a:r>
              <a:rPr lang="da-DK" dirty="0"/>
              <a:t>&gt; 120 mg/dl)  (1 = true; 0 = false)</a:t>
            </a:r>
          </a:p>
          <a:p>
            <a:pPr marL="800100" lvl="1" indent="-342900" algn="l">
              <a:buFont typeface="+mj-lt"/>
              <a:buAutoNum type="arabicPeriod"/>
            </a:pPr>
            <a:r>
              <a:rPr lang="en-US" dirty="0"/>
              <a:t>Resting Heart Rate (</a:t>
            </a:r>
            <a:r>
              <a:rPr lang="en-US" dirty="0" err="1"/>
              <a:t>thalrest</a:t>
            </a:r>
            <a:r>
              <a:rPr lang="en-US" dirty="0"/>
              <a:t>) = </a:t>
            </a:r>
            <a:r>
              <a:rPr lang="en-US" dirty="0" err="1"/>
              <a:t>thalrest</a:t>
            </a:r>
            <a:endParaRPr lang="en-US" dirty="0"/>
          </a:p>
          <a:p>
            <a:pPr marL="800100" lvl="1" indent="-342900" algn="l">
              <a:buFont typeface="+mj-lt"/>
              <a:buAutoNum type="arabicPeriod"/>
            </a:pPr>
            <a:r>
              <a:rPr lang="en-US" dirty="0"/>
              <a:t>CDQ002 = Exercise Induced Angina (</a:t>
            </a:r>
            <a:r>
              <a:rPr lang="en-US" dirty="0" err="1"/>
              <a:t>exang</a:t>
            </a:r>
            <a:r>
              <a:rPr lang="en-US" dirty="0"/>
              <a:t>): 1 = yes; 0 = no</a:t>
            </a:r>
          </a:p>
          <a:p>
            <a:pPr marL="800100" lvl="1" indent="-342900" algn="l">
              <a:buFont typeface="+mj-lt"/>
              <a:buAutoNum type="arabicPeriod"/>
            </a:pPr>
            <a:r>
              <a:rPr lang="en-US" dirty="0" err="1"/>
              <a:t>Num</a:t>
            </a:r>
            <a:r>
              <a:rPr lang="en-US" dirty="0"/>
              <a:t> = Diagnosis of Heart Disease (</a:t>
            </a:r>
            <a:r>
              <a:rPr lang="en-US" dirty="0" err="1"/>
              <a:t>num</a:t>
            </a:r>
            <a:r>
              <a:rPr lang="en-US" dirty="0"/>
              <a:t>): based on angiographic disease status: &lt; 50% diameter narrowing = 0; &gt; 50% diameter narrowing = 1. Originally </a:t>
            </a:r>
            <a:r>
              <a:rPr lang="en-US" dirty="0" err="1"/>
              <a:t>num</a:t>
            </a:r>
            <a:r>
              <a:rPr lang="en-US" dirty="0"/>
              <a:t> was 0-4 with 0=no heart disease and 1-4=some form of heart disease. Changed all 1-4 values to 1=heart disease, left 0=no heart disease.</a:t>
            </a:r>
          </a:p>
          <a:p>
            <a:pPr marL="800100" lvl="1" indent="-342900" algn="l">
              <a:buFont typeface="Arial" panose="020B0604020202020204" pitchFamily="34" charset="0"/>
              <a:buChar char="•"/>
            </a:pPr>
            <a:r>
              <a:rPr lang="en-US" dirty="0">
                <a:solidFill>
                  <a:srgbClr val="00B050"/>
                </a:solidFill>
              </a:rPr>
              <a:t>Based on relevant and current literature, verify these attributes are major indicators of heart disease. </a:t>
            </a:r>
            <a:r>
              <a:rPr lang="en-US" baseline="30000" dirty="0">
                <a:solidFill>
                  <a:srgbClr val="00B050"/>
                </a:solidFill>
              </a:rPr>
              <a:t>(2, 3)</a:t>
            </a:r>
            <a:r>
              <a:rPr lang="en-US" dirty="0">
                <a:solidFill>
                  <a:srgbClr val="00B050"/>
                </a:solidFill>
              </a:rPr>
              <a:t> </a:t>
            </a:r>
          </a:p>
          <a:p>
            <a:pPr marL="1257300" lvl="2" indent="-342900" algn="l">
              <a:buFont typeface="Arial" panose="020B0604020202020204" pitchFamily="34" charset="0"/>
              <a:buChar char="•"/>
            </a:pPr>
            <a:r>
              <a:rPr lang="en-US" dirty="0"/>
              <a:t>Used Python to clean up data for 4 columns: </a:t>
            </a:r>
          </a:p>
          <a:p>
            <a:pPr marL="1714500" lvl="3" indent="-342900" algn="l">
              <a:buFont typeface="Arial" panose="020B0604020202020204" pitchFamily="34" charset="0"/>
              <a:buChar char="•"/>
            </a:pPr>
            <a:r>
              <a:rPr lang="en-US" dirty="0"/>
              <a:t>‘Sex’: if != 1, set ‘Sex’=0; </a:t>
            </a:r>
          </a:p>
          <a:p>
            <a:pPr marL="1714500" lvl="3" indent="-342900" algn="l">
              <a:buFont typeface="Arial" panose="020B0604020202020204" pitchFamily="34" charset="0"/>
              <a:buChar char="•"/>
            </a:pPr>
            <a:r>
              <a:rPr lang="en-US" dirty="0"/>
              <a:t>‘</a:t>
            </a:r>
            <a:r>
              <a:rPr lang="en-US" dirty="0" err="1"/>
              <a:t>cp</a:t>
            </a:r>
            <a:r>
              <a:rPr lang="en-US" dirty="0"/>
              <a:t>’: if != 1, set ‘</a:t>
            </a:r>
            <a:r>
              <a:rPr lang="en-US" dirty="0" err="1"/>
              <a:t>cp</a:t>
            </a:r>
            <a:r>
              <a:rPr lang="en-US" dirty="0"/>
              <a:t>’=0, </a:t>
            </a:r>
          </a:p>
          <a:p>
            <a:pPr marL="1714500" lvl="3" indent="-342900" algn="l">
              <a:buFont typeface="Arial" panose="020B0604020202020204" pitchFamily="34" charset="0"/>
              <a:buChar char="•"/>
            </a:pPr>
            <a:r>
              <a:rPr lang="en-US" dirty="0"/>
              <a:t>‘CDQ002’: if != 1, set ‘CDQ002’=0 (=</a:t>
            </a:r>
            <a:r>
              <a:rPr lang="en-US" dirty="0" err="1"/>
              <a:t>exang</a:t>
            </a:r>
            <a:r>
              <a:rPr lang="en-US" dirty="0"/>
              <a:t>)</a:t>
            </a:r>
          </a:p>
          <a:p>
            <a:pPr marL="1714500" lvl="3" indent="-342900" algn="l">
              <a:buFont typeface="Arial" panose="020B0604020202020204" pitchFamily="34" charset="0"/>
              <a:buChar char="•"/>
            </a:pPr>
            <a:r>
              <a:rPr lang="en-US" dirty="0"/>
              <a:t>‘</a:t>
            </a:r>
            <a:r>
              <a:rPr lang="en-US" dirty="0" err="1"/>
              <a:t>Num</a:t>
            </a:r>
            <a:r>
              <a:rPr lang="en-US" dirty="0"/>
              <a:t>’ != 1, set ‘</a:t>
            </a:r>
            <a:r>
              <a:rPr lang="en-US" dirty="0" err="1"/>
              <a:t>Num</a:t>
            </a:r>
            <a:r>
              <a:rPr lang="en-US" dirty="0"/>
              <a:t> = 0</a:t>
            </a:r>
          </a:p>
          <a:p>
            <a:pPr marL="800100" lvl="1" indent="-342900" algn="l">
              <a:buFont typeface="Arial" panose="020B0604020202020204" pitchFamily="34" charset="0"/>
              <a:buChar char="•"/>
            </a:pPr>
            <a:r>
              <a:rPr lang="en-US" dirty="0">
                <a:solidFill>
                  <a:srgbClr val="00B050"/>
                </a:solidFill>
              </a:rPr>
              <a:t>Use trained model to predict: who will/will not develop heart disease for NHANES dataset</a:t>
            </a:r>
          </a:p>
        </p:txBody>
      </p:sp>
    </p:spTree>
    <p:extLst>
      <p:ext uri="{BB962C8B-B14F-4D97-AF65-F5344CB8AC3E}">
        <p14:creationId xmlns:p14="http://schemas.microsoft.com/office/powerpoint/2010/main" val="146353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Dataset Information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Background Information Details</a:t>
            </a:r>
          </a:p>
          <a:p>
            <a:pPr marL="800100" lvl="1" indent="-342900" algn="l">
              <a:buFont typeface="Arial" panose="020B0604020202020204" pitchFamily="34" charset="0"/>
              <a:buChar char="•"/>
            </a:pPr>
            <a:r>
              <a:rPr lang="en-US" dirty="0">
                <a:solidFill>
                  <a:srgbClr val="00B050"/>
                </a:solidFill>
              </a:rPr>
              <a:t>Datasets include 4 databases from 4 locations:</a:t>
            </a:r>
          </a:p>
          <a:p>
            <a:pPr marL="1257300" lvl="2" indent="-342900" algn="l">
              <a:buFont typeface="Arial" panose="020B0604020202020204" pitchFamily="34" charset="0"/>
              <a:buChar char="•"/>
            </a:pPr>
            <a:r>
              <a:rPr lang="en-US" dirty="0"/>
              <a:t>Cleveland: 	282 records</a:t>
            </a:r>
          </a:p>
          <a:p>
            <a:pPr marL="1257300" lvl="2" indent="-342900" algn="l">
              <a:buFont typeface="Arial" panose="020B0604020202020204" pitchFamily="34" charset="0"/>
              <a:buChar char="•"/>
            </a:pPr>
            <a:r>
              <a:rPr lang="en-US" dirty="0"/>
              <a:t>Hungary: 	294 records</a:t>
            </a:r>
          </a:p>
          <a:p>
            <a:pPr marL="1257300" lvl="2" indent="-342900" algn="l">
              <a:buFont typeface="Arial" panose="020B0604020202020204" pitchFamily="34" charset="0"/>
              <a:buChar char="•"/>
            </a:pPr>
            <a:r>
              <a:rPr lang="en-US" dirty="0"/>
              <a:t>Switzerland: 	123 records</a:t>
            </a:r>
          </a:p>
          <a:p>
            <a:pPr marL="1257300" lvl="2" indent="-342900" algn="l">
              <a:buFont typeface="Arial" panose="020B0604020202020204" pitchFamily="34" charset="0"/>
              <a:buChar char="•"/>
            </a:pPr>
            <a:r>
              <a:rPr lang="en-US" dirty="0"/>
              <a:t>Long Beach: 	200 records</a:t>
            </a:r>
          </a:p>
          <a:p>
            <a:pPr marL="800100" lvl="1" indent="-342900" algn="l">
              <a:buFont typeface="Arial" panose="020B0604020202020204" pitchFamily="34" charset="0"/>
              <a:buChar char="•"/>
            </a:pPr>
            <a:r>
              <a:rPr lang="en-US" dirty="0">
                <a:solidFill>
                  <a:srgbClr val="00B050"/>
                </a:solidFill>
              </a:rPr>
              <a:t>Database Source Clinics and Creators:</a:t>
            </a:r>
          </a:p>
          <a:p>
            <a:pPr marL="1257300" lvl="2" indent="-342900" algn="l">
              <a:buFont typeface="+mj-lt"/>
              <a:buAutoNum type="arabicPeriod"/>
            </a:pPr>
            <a:r>
              <a:rPr lang="en-US" dirty="0"/>
              <a:t>Cleveland Clinic Foundation: Robert </a:t>
            </a:r>
            <a:r>
              <a:rPr lang="en-US" dirty="0" err="1"/>
              <a:t>Detrano</a:t>
            </a:r>
            <a:r>
              <a:rPr lang="en-US" dirty="0"/>
              <a:t>, M.D., Ph.D.</a:t>
            </a:r>
          </a:p>
          <a:p>
            <a:pPr marL="1258888" lvl="2" indent="-344488" algn="l">
              <a:buFont typeface="+mj-lt"/>
              <a:buAutoNum type="arabicPeriod"/>
            </a:pPr>
            <a:r>
              <a:rPr lang="en-US" dirty="0"/>
              <a:t>Hungarian Institute of Cardiology. Budapest: </a:t>
            </a:r>
            <a:r>
              <a:rPr lang="en-US" dirty="0" err="1"/>
              <a:t>Andras</a:t>
            </a:r>
            <a:r>
              <a:rPr lang="en-US" dirty="0"/>
              <a:t> </a:t>
            </a:r>
            <a:r>
              <a:rPr lang="en-US" dirty="0" err="1"/>
              <a:t>Janosi</a:t>
            </a:r>
            <a:r>
              <a:rPr lang="en-US" dirty="0"/>
              <a:t>, M.D.</a:t>
            </a:r>
          </a:p>
          <a:p>
            <a:pPr marL="1258888" lvl="2" indent="-344488" algn="l">
              <a:buFont typeface="+mj-lt"/>
              <a:buAutoNum type="arabicPeriod"/>
            </a:pPr>
            <a:r>
              <a:rPr lang="en-US" dirty="0"/>
              <a:t>Switzerland:</a:t>
            </a:r>
          </a:p>
          <a:p>
            <a:pPr marL="1716088" lvl="3" indent="-344488" algn="l">
              <a:buFont typeface="+mj-lt"/>
              <a:buAutoNum type="alphaLcPeriod"/>
            </a:pPr>
            <a:r>
              <a:rPr lang="de-DE" dirty="0"/>
              <a:t>University Hospital, Zurich, Switzerland: William Steinbrunn, M.D.</a:t>
            </a:r>
          </a:p>
          <a:p>
            <a:pPr marL="1716088" lvl="3" indent="-344488" algn="l">
              <a:buFont typeface="+mj-lt"/>
              <a:buAutoNum type="alphaLcPeriod"/>
            </a:pPr>
            <a:r>
              <a:rPr lang="en-US" dirty="0"/>
              <a:t>University Hospital, Basel, Switzerland: Matthias </a:t>
            </a:r>
            <a:r>
              <a:rPr lang="en-US" dirty="0" err="1"/>
              <a:t>Pfisterer</a:t>
            </a:r>
            <a:r>
              <a:rPr lang="en-US" dirty="0"/>
              <a:t>, M.D.</a:t>
            </a:r>
          </a:p>
          <a:p>
            <a:pPr marL="1258888" lvl="2" indent="-344488" algn="l">
              <a:buFont typeface="+mj-lt"/>
              <a:buAutoNum type="arabicPeriod"/>
            </a:pPr>
            <a:r>
              <a:rPr lang="en-US" dirty="0"/>
              <a:t>V.A. Medical Center, Long Beach, CA: Robert </a:t>
            </a:r>
            <a:r>
              <a:rPr lang="en-US" dirty="0" err="1"/>
              <a:t>Detrano</a:t>
            </a:r>
            <a:r>
              <a:rPr lang="en-US" dirty="0"/>
              <a:t>, M.D., Ph.D.</a:t>
            </a:r>
          </a:p>
          <a:p>
            <a:pPr marL="800100" lvl="1" indent="-342900" algn="l">
              <a:buFont typeface="Arial" panose="020B0604020202020204" pitchFamily="34" charset="0"/>
              <a:buChar char="•"/>
            </a:pPr>
            <a:r>
              <a:rPr lang="en-US" dirty="0">
                <a:solidFill>
                  <a:srgbClr val="00B050"/>
                </a:solidFill>
              </a:rPr>
              <a:t>Data Analyzed:</a:t>
            </a:r>
          </a:p>
          <a:p>
            <a:pPr marL="1257300" lvl="2" indent="-342900" algn="l">
              <a:buFont typeface="+mj-lt"/>
              <a:buAutoNum type="arabicPeriod"/>
            </a:pPr>
            <a:r>
              <a:rPr lang="en-US" u="sng" dirty="0"/>
              <a:t>Original dataset</a:t>
            </a:r>
            <a:r>
              <a:rPr lang="en-US" dirty="0"/>
              <a:t>: 920 records with 14 attributes</a:t>
            </a:r>
          </a:p>
          <a:p>
            <a:pPr marL="1257300" lvl="2" indent="-342900" algn="l">
              <a:buFont typeface="+mj-lt"/>
              <a:buAutoNum type="arabicPeriod"/>
            </a:pPr>
            <a:r>
              <a:rPr lang="en-US" u="sng" dirty="0"/>
              <a:t>Cleaned dataset</a:t>
            </a:r>
            <a:r>
              <a:rPr lang="en-US" dirty="0"/>
              <a:t>: 899 records with 9 attributes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14425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Information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Background Information Details</a:t>
            </a:r>
            <a:endParaRPr lang="en-US" dirty="0">
              <a:solidFill>
                <a:srgbClr val="00B050"/>
              </a:solidFill>
            </a:endParaRPr>
          </a:p>
          <a:p>
            <a:pPr marL="800100" lvl="1" indent="-342900" algn="l">
              <a:buFont typeface="Arial" panose="020B0604020202020204" pitchFamily="34" charset="0"/>
              <a:buChar char="•"/>
            </a:pPr>
            <a:r>
              <a:rPr lang="en-US" dirty="0">
                <a:solidFill>
                  <a:srgbClr val="00B050"/>
                </a:solidFill>
              </a:rPr>
              <a:t>Datasets include </a:t>
            </a:r>
            <a:r>
              <a:rPr lang="en-US" dirty="0"/>
              <a:t>records</a:t>
            </a:r>
          </a:p>
          <a:p>
            <a:pPr marL="800100" lvl="1" indent="-342900" algn="l">
              <a:buFont typeface="Arial" panose="020B0604020202020204" pitchFamily="34" charset="0"/>
              <a:buChar char="•"/>
            </a:pPr>
            <a:r>
              <a:rPr lang="en-US" dirty="0">
                <a:solidFill>
                  <a:srgbClr val="00B050"/>
                </a:solidFill>
              </a:rPr>
              <a:t>Database Source Clinics and Creators:</a:t>
            </a:r>
          </a:p>
          <a:p>
            <a:pPr marL="1257300" lvl="2" indent="-342900" algn="l">
              <a:buFont typeface="+mj-lt"/>
              <a:buAutoNum type="arabicPeriod"/>
            </a:pPr>
            <a:r>
              <a:rPr lang="en-US" dirty="0"/>
              <a:t>, M.D., Ph.D.</a:t>
            </a:r>
          </a:p>
          <a:p>
            <a:pPr marL="342900" indent="-342900" algn="l">
              <a:buFont typeface="Arial" panose="020B0604020202020204" pitchFamily="34" charset="0"/>
              <a:buChar char="•"/>
            </a:pPr>
            <a:r>
              <a:rPr lang="en-US" dirty="0">
                <a:solidFill>
                  <a:srgbClr val="0070C0"/>
                </a:solidFill>
              </a:rPr>
              <a:t>Background</a:t>
            </a:r>
            <a:r>
              <a:rPr lang="en-US" dirty="0">
                <a:solidFill>
                  <a:srgbClr val="00B050"/>
                </a:solidFill>
              </a:rPr>
              <a:t>:</a:t>
            </a:r>
          </a:p>
          <a:p>
            <a:pPr marL="1257300" lvl="2" indent="-342900" algn="l">
              <a:buFont typeface="+mj-lt"/>
              <a:buAutoNum type="arabicPeriod"/>
            </a:pPr>
            <a:r>
              <a:rPr lang="en-US" u="sng" dirty="0"/>
              <a:t>Original dataset</a:t>
            </a:r>
            <a:r>
              <a:rPr lang="en-US" dirty="0"/>
              <a:t>: 10,000?? records with ?? attributes</a:t>
            </a:r>
          </a:p>
          <a:p>
            <a:pPr marL="1257300" lvl="2" indent="-342900" algn="l">
              <a:buFont typeface="+mj-lt"/>
              <a:buAutoNum type="arabicPeriod"/>
            </a:pPr>
            <a:r>
              <a:rPr lang="en-US" u="sng" dirty="0"/>
              <a:t>Cleaned dataset</a:t>
            </a:r>
            <a:r>
              <a:rPr lang="en-US" dirty="0"/>
              <a:t>: 646 records with 9 attributes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2136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Dataset Assumptions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a:pPr>
            <a:r>
              <a:rPr lang="en-US" dirty="0"/>
              <a:t>Chose 9 attributes from the set that were most indicative of heart disease:</a:t>
            </a:r>
          </a:p>
          <a:p>
            <a:pPr marL="800100" lvl="1" indent="-342900" algn="l">
              <a:buFont typeface="Arial" panose="020B0604020202020204" pitchFamily="34" charset="0"/>
              <a:buChar char="•"/>
            </a:pPr>
            <a:r>
              <a:rPr lang="en-US" dirty="0"/>
              <a:t>Age, sex, </a:t>
            </a:r>
            <a:r>
              <a:rPr lang="en-US" dirty="0" err="1"/>
              <a:t>cp</a:t>
            </a:r>
            <a:r>
              <a:rPr lang="en-US" dirty="0"/>
              <a:t>, </a:t>
            </a:r>
            <a:r>
              <a:rPr lang="en-US" dirty="0" err="1"/>
              <a:t>trestbps</a:t>
            </a:r>
            <a:r>
              <a:rPr lang="en-US" dirty="0"/>
              <a:t>, </a:t>
            </a:r>
            <a:r>
              <a:rPr lang="en-US" dirty="0" err="1"/>
              <a:t>chol</a:t>
            </a:r>
            <a:r>
              <a:rPr lang="en-US" dirty="0"/>
              <a:t>, </a:t>
            </a:r>
            <a:r>
              <a:rPr lang="en-US" dirty="0" err="1"/>
              <a:t>fbs</a:t>
            </a:r>
            <a:r>
              <a:rPr lang="en-US" dirty="0"/>
              <a:t>, </a:t>
            </a:r>
            <a:r>
              <a:rPr lang="en-US" dirty="0" err="1"/>
              <a:t>thalrest</a:t>
            </a:r>
            <a:r>
              <a:rPr lang="en-US" dirty="0"/>
              <a:t>, </a:t>
            </a:r>
            <a:r>
              <a:rPr lang="en-US" dirty="0" err="1"/>
              <a:t>exang</a:t>
            </a:r>
            <a:r>
              <a:rPr lang="en-US" dirty="0"/>
              <a:t>, and </a:t>
            </a:r>
            <a:r>
              <a:rPr lang="en-US" dirty="0" err="1"/>
              <a:t>num</a:t>
            </a:r>
            <a:endParaRPr lang="en-US" dirty="0"/>
          </a:p>
          <a:p>
            <a:pPr marL="457200" indent="-457200" algn="l">
              <a:buFont typeface="+mj-lt"/>
              <a:buAutoNum type="arabicPeriod"/>
            </a:pPr>
            <a:r>
              <a:rPr lang="en-US" dirty="0"/>
              <a:t>If '</a:t>
            </a:r>
            <a:r>
              <a:rPr lang="en-US" dirty="0" err="1"/>
              <a:t>trestbps</a:t>
            </a:r>
            <a:r>
              <a:rPr lang="en-US" dirty="0"/>
              <a:t>' == -9, set '</a:t>
            </a:r>
            <a:r>
              <a:rPr lang="en-US" dirty="0" err="1"/>
              <a:t>trestbps</a:t>
            </a:r>
            <a:r>
              <a:rPr lang="en-US" dirty="0"/>
              <a:t>' = None</a:t>
            </a:r>
          </a:p>
          <a:p>
            <a:pPr marL="457200" indent="-457200" algn="l">
              <a:buFont typeface="+mj-lt"/>
              <a:buAutoNum type="arabicPeriod"/>
            </a:pPr>
            <a:r>
              <a:rPr lang="en-US" dirty="0"/>
              <a:t>If ‘</a:t>
            </a:r>
            <a:r>
              <a:rPr lang="en-US" dirty="0" err="1"/>
              <a:t>chol</a:t>
            </a:r>
            <a:r>
              <a:rPr lang="en-US" dirty="0"/>
              <a:t>' == -9, set </a:t>
            </a:r>
            <a:r>
              <a:rPr lang="en-US" dirty="0" err="1"/>
              <a:t>chol</a:t>
            </a:r>
            <a:r>
              <a:rPr lang="en-US" dirty="0"/>
              <a:t>' = None or if ‘</a:t>
            </a:r>
            <a:r>
              <a:rPr lang="en-US" dirty="0" err="1"/>
              <a:t>chol</a:t>
            </a:r>
            <a:r>
              <a:rPr lang="en-US" dirty="0"/>
              <a:t>’ == 0, set ‘</a:t>
            </a:r>
            <a:r>
              <a:rPr lang="en-US" dirty="0" err="1"/>
              <a:t>chol</a:t>
            </a:r>
            <a:r>
              <a:rPr lang="en-US" dirty="0"/>
              <a:t>’ == None</a:t>
            </a:r>
          </a:p>
          <a:p>
            <a:pPr marL="457200" indent="-457200" algn="l">
              <a:buFont typeface="+mj-lt"/>
              <a:buAutoNum type="arabicPeriod"/>
            </a:pPr>
            <a:r>
              <a:rPr lang="en-US" dirty="0"/>
              <a:t>If ‘</a:t>
            </a:r>
            <a:r>
              <a:rPr lang="en-US" dirty="0" err="1"/>
              <a:t>thalrest</a:t>
            </a:r>
            <a:r>
              <a:rPr lang="en-US" dirty="0"/>
              <a:t>' == -9, set </a:t>
            </a:r>
            <a:r>
              <a:rPr lang="en-US" dirty="0" err="1"/>
              <a:t>thalrest</a:t>
            </a:r>
            <a:r>
              <a:rPr lang="en-US" dirty="0"/>
              <a:t> ' = None</a:t>
            </a:r>
          </a:p>
          <a:p>
            <a:pPr marL="457200" indent="-457200" algn="l">
              <a:buFont typeface="+mj-lt"/>
              <a:buAutoNum type="arabicPeriod"/>
            </a:pPr>
            <a:r>
              <a:rPr lang="en-US" dirty="0"/>
              <a:t>find the mean of </a:t>
            </a:r>
            <a:r>
              <a:rPr lang="en-US" dirty="0" err="1"/>
              <a:t>trestbps</a:t>
            </a:r>
            <a:r>
              <a:rPr lang="en-US" dirty="0"/>
              <a:t> (resting bps) by age and use mean to fill in empty </a:t>
            </a:r>
            <a:r>
              <a:rPr lang="en-US" dirty="0" err="1"/>
              <a:t>trestbps</a:t>
            </a:r>
            <a:r>
              <a:rPr lang="en-US" dirty="0"/>
              <a:t> values with mean for age</a:t>
            </a:r>
          </a:p>
          <a:p>
            <a:pPr marL="457200" indent="-457200" algn="l">
              <a:buFont typeface="+mj-lt"/>
              <a:buAutoNum type="arabicPeriod"/>
            </a:pPr>
            <a:r>
              <a:rPr lang="en-US" dirty="0"/>
              <a:t>find the mean of </a:t>
            </a:r>
            <a:r>
              <a:rPr lang="en-US" dirty="0" err="1"/>
              <a:t>chol</a:t>
            </a:r>
            <a:r>
              <a:rPr lang="en-US" dirty="0"/>
              <a:t> (cholesterol) by age and use mean to fill in empty </a:t>
            </a:r>
            <a:r>
              <a:rPr lang="en-US" dirty="0" err="1"/>
              <a:t>chol</a:t>
            </a:r>
            <a:r>
              <a:rPr lang="en-US" dirty="0"/>
              <a:t> values with mean for age</a:t>
            </a:r>
          </a:p>
          <a:p>
            <a:pPr marL="457200" indent="-457200" algn="l">
              <a:buFont typeface="+mj-lt"/>
              <a:buAutoNum type="arabicPeriod"/>
            </a:pPr>
            <a:r>
              <a:rPr lang="en-US" dirty="0"/>
              <a:t>find the mean of </a:t>
            </a:r>
            <a:r>
              <a:rPr lang="en-US" dirty="0" err="1"/>
              <a:t>thalrest</a:t>
            </a:r>
            <a:r>
              <a:rPr lang="en-US" dirty="0"/>
              <a:t> (resting ???) by age and use mean to fill in empty </a:t>
            </a:r>
            <a:r>
              <a:rPr lang="en-US" dirty="0" err="1"/>
              <a:t>thalrest</a:t>
            </a:r>
            <a:r>
              <a:rPr lang="en-US" dirty="0"/>
              <a:t> values with mean for age</a:t>
            </a:r>
          </a:p>
          <a:p>
            <a:pPr marL="457200" indent="-457200" algn="l">
              <a:buFont typeface="+mj-lt"/>
              <a:buAutoNum type="arabicPeriod"/>
            </a:pPr>
            <a:r>
              <a:rPr lang="en-US" dirty="0"/>
              <a:t>Write cleaned up data out to Excel file (clean2.xlsx)</a:t>
            </a:r>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i="1" dirty="0"/>
          </a:p>
        </p:txBody>
      </p:sp>
    </p:spTree>
    <p:extLst>
      <p:ext uri="{BB962C8B-B14F-4D97-AF65-F5344CB8AC3E}">
        <p14:creationId xmlns:p14="http://schemas.microsoft.com/office/powerpoint/2010/main" val="249736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Assumptions</a:t>
            </a:r>
          </a:p>
        </p:txBody>
      </p:sp>
      <p:sp>
        <p:nvSpPr>
          <p:cNvPr id="3" name="Subtitle 2"/>
          <p:cNvSpPr>
            <a:spLocks noGrp="1"/>
          </p:cNvSpPr>
          <p:nvPr>
            <p:ph type="subTitle" idx="1"/>
          </p:nvPr>
        </p:nvSpPr>
        <p:spPr>
          <a:xfrm>
            <a:off x="733245" y="1207700"/>
            <a:ext cx="10757140" cy="5244858"/>
          </a:xfrm>
        </p:spPr>
        <p:txBody>
          <a:bodyPr>
            <a:normAutofit lnSpcReduction="10000"/>
          </a:bodyPr>
          <a:lstStyle/>
          <a:p>
            <a:pPr marL="342900" indent="-342900" algn="l">
              <a:buFont typeface="+mj-lt"/>
              <a:buAutoNum type="arabicPeriod"/>
            </a:pPr>
            <a:r>
              <a:rPr lang="en-US" dirty="0"/>
              <a:t>The 2013-2014 Dataset was used. </a:t>
            </a:r>
            <a:r>
              <a:rPr lang="en-US" baseline="30000" dirty="0"/>
              <a:t>(4) </a:t>
            </a:r>
            <a:r>
              <a:rPr lang="en-US" dirty="0"/>
              <a:t> </a:t>
            </a:r>
          </a:p>
          <a:p>
            <a:pPr marL="342900" indent="-342900" algn="l">
              <a:buFont typeface="+mj-lt"/>
              <a:buAutoNum type="arabicPeriod"/>
            </a:pPr>
            <a:r>
              <a:rPr lang="en-US" dirty="0"/>
              <a:t>5,000 individuals of all ages were interviewed.</a:t>
            </a:r>
          </a:p>
          <a:p>
            <a:pPr marL="342900" indent="-342900" algn="l">
              <a:buFont typeface="+mj-lt"/>
              <a:buAutoNum type="arabicPeriod"/>
            </a:pPr>
            <a:r>
              <a:rPr lang="en-US" dirty="0"/>
              <a:t>Target Population included:</a:t>
            </a: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Hispanic persons;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black persons;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Asian persons;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white and other* persons at or below 130 percent of the poverty level; and</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Non-Hispanic white and other* persons aged 80 years and older.</a:t>
            </a:r>
          </a:p>
          <a:p>
            <a:pPr lvl="2" algn="l">
              <a:lnSpc>
                <a:spcPct val="107000"/>
              </a:lnSpc>
              <a:spcBef>
                <a:spcPts val="0"/>
              </a:spcBef>
              <a:spcAft>
                <a:spcPts val="800"/>
              </a:spcAft>
              <a:buSzPts val="1000"/>
              <a:tabLst>
                <a:tab pos="457200" algn="l"/>
              </a:tabLst>
            </a:pPr>
            <a:r>
              <a:rPr lang="en-US" dirty="0">
                <a:solidFill>
                  <a:srgbClr val="000000"/>
                </a:solidFill>
                <a:latin typeface="Segoe UI" panose="020B0502040204020203" pitchFamily="34" charset="0"/>
                <a:ea typeface="Times New Roman" panose="02020603050405020304" pitchFamily="18" charset="0"/>
              </a:rPr>
              <a:t>* Other: Non-Hispanic persons reported races other than black, Asian, or white</a:t>
            </a:r>
            <a:endParaRPr lang="en-US" dirty="0"/>
          </a:p>
          <a:p>
            <a:pPr marL="342900" indent="-342900" algn="l">
              <a:buFont typeface="Arial" panose="020B0604020202020204" pitchFamily="34" charset="0"/>
              <a:buChar char="•"/>
            </a:pPr>
            <a:r>
              <a:rPr lang="en-US" dirty="0"/>
              <a:t>Check for columns with missing values</a:t>
            </a:r>
          </a:p>
          <a:p>
            <a:pPr marL="342900" indent="-342900" algn="l">
              <a:buFont typeface="Arial" panose="020B0604020202020204" pitchFamily="34" charset="0"/>
              <a:buChar char="•"/>
            </a:pPr>
            <a:r>
              <a:rPr lang="en-US" dirty="0"/>
              <a:t>drop CDQ002 (chest pain when walking uphill and walking fast) with missing values</a:t>
            </a:r>
          </a:p>
        </p:txBody>
      </p:sp>
    </p:spTree>
    <p:extLst>
      <p:ext uri="{BB962C8B-B14F-4D97-AF65-F5344CB8AC3E}">
        <p14:creationId xmlns:p14="http://schemas.microsoft.com/office/powerpoint/2010/main" val="208141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1505</TotalTime>
  <Words>2110</Words>
  <Application>Microsoft Office PowerPoint</Application>
  <PresentationFormat>Widescreen</PresentationFormat>
  <Paragraphs>219</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Cambria</vt:lpstr>
      <vt:lpstr>Segoe UI</vt:lpstr>
      <vt:lpstr>Symbol</vt:lpstr>
      <vt:lpstr>Times New Roman</vt:lpstr>
      <vt:lpstr>Office Theme</vt:lpstr>
      <vt:lpstr>Worksheet</vt:lpstr>
      <vt:lpstr>PowerPoint Presentation</vt:lpstr>
      <vt:lpstr>Coronary Artery Disease Basics</vt:lpstr>
      <vt:lpstr>PowerPoint Presentation</vt:lpstr>
      <vt:lpstr>Proposed CAD Indicators</vt:lpstr>
      <vt:lpstr>Proposed CAD Indicators</vt:lpstr>
      <vt:lpstr>UCI Dataset Information</vt:lpstr>
      <vt:lpstr>NHANES Dataset Information</vt:lpstr>
      <vt:lpstr>UCI Dataset Assumptions</vt:lpstr>
      <vt:lpstr>NHANES Dataset Assumptions</vt:lpstr>
      <vt:lpstr>NHANES Dataset Assumptions Cont’d</vt:lpstr>
      <vt:lpstr>CAD for UCI Datasets</vt:lpstr>
      <vt:lpstr>UCI vs NHANES CAD</vt:lpstr>
      <vt:lpstr>Age Distribution Per UCI Datasets</vt:lpstr>
      <vt:lpstr>UCI vs NHANES Age Distribution</vt:lpstr>
      <vt:lpstr>Predictive Model: Random Forest Classifier</vt:lpstr>
      <vt:lpstr>Predictive Model: Random Forest Classifier</vt:lpstr>
      <vt:lpstr>Example Tree from Random Forest </vt:lpstr>
      <vt:lpstr>Example Tree from Random Forest </vt:lpstr>
      <vt:lpstr>Results of Predictive Model Testing</vt:lpstr>
      <vt:lpstr>Model Statistics</vt:lpstr>
      <vt:lpstr>Conclusion</vt:lpstr>
      <vt:lpstr>Suggested Further Study</vt:lpstr>
      <vt:lpstr>References</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Montgomery College</dc:creator>
  <cp:lastModifiedBy>Margaret Blaine</cp:lastModifiedBy>
  <cp:revision>107</cp:revision>
  <dcterms:created xsi:type="dcterms:W3CDTF">2019-07-09T20:15:16Z</dcterms:created>
  <dcterms:modified xsi:type="dcterms:W3CDTF">2019-07-12T09:53:59Z</dcterms:modified>
</cp:coreProperties>
</file>