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6003ur\Documents\pegblaine\project_ophelia82\Heart-Disease-Predictive-Model-master\uci-heart-disease\Heart-Disease-Predictive-Model\my_test_4_clin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55555555555557"/>
          <c:y val="0.29629629629629628"/>
          <c:w val="0.39166666666666666"/>
          <c:h val="0.65277777777777779"/>
        </c:manualLayout>
      </c:layout>
      <c:pieChart>
        <c:varyColors val="1"/>
        <c:ser>
          <c:idx val="0"/>
          <c:order val="0"/>
          <c:tx>
            <c:strRef>
              <c:f>'Cleveland Heart Disease'!$B$10</c:f>
              <c:strCache>
                <c:ptCount val="1"/>
                <c:pt idx="0">
                  <c:v>nCnt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91-4AC0-B090-447FFB33F36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91-4AC0-B090-447FFB33F36B}"/>
              </c:ext>
            </c:extLst>
          </c:dPt>
          <c:dLbls>
            <c:dLbl>
              <c:idx val="0"/>
              <c:layout>
                <c:manualLayout>
                  <c:x val="-0.16944444444444445"/>
                  <c:y val="1.01421697287839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472222222222222"/>
                      <c:h val="0.163194444444444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691-4AC0-B090-447FFB33F36B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58333333333331"/>
                      <c:h val="0.155092592592592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691-4AC0-B090-447FFB33F3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'Cleveland Heart Disease'!$A$11:$A$12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'Cleveland Heart Disease'!$B$11:$B$12</c:f>
              <c:numCache>
                <c:formatCode>General</c:formatCode>
                <c:ptCount val="2"/>
                <c:pt idx="0">
                  <c:v>157</c:v>
                </c:pt>
                <c:pt idx="1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91-4AC0-B090-447FFB33F36B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6167979002626"/>
          <c:y val="0.17837780694079905"/>
          <c:w val="0.36987685914260715"/>
          <c:h val="0.61646143190434532"/>
        </c:manualLayout>
      </c:layout>
      <c:pieChart>
        <c:varyColors val="1"/>
        <c:ser>
          <c:idx val="0"/>
          <c:order val="0"/>
          <c:tx>
            <c:strRef>
              <c:f>'Long Beach Heart Disease'!$B$9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BA-40BC-8271-850C48B57A87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BA-40BC-8271-850C48B57A87}"/>
              </c:ext>
            </c:extLst>
          </c:dPt>
          <c:dLbls>
            <c:dLbl>
              <c:idx val="0"/>
              <c:layout>
                <c:manualLayout>
                  <c:x val="-7.9321959755030619E-2"/>
                  <c:y val="0.1288896179644211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0BA-40BC-8271-850C48B57A87}"/>
                </c:ext>
              </c:extLst>
            </c:dLbl>
            <c:dLbl>
              <c:idx val="1"/>
              <c:layout>
                <c:manualLayout>
                  <c:x val="0.11980774278215223"/>
                  <c:y val="-0.1380548264800233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0BA-40BC-8271-850C48B57A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'Long Beach Heart Disease'!$A$10:$A$11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'Long Beach Heart Disease'!$B$10:$B$11</c:f>
              <c:numCache>
                <c:formatCode>General</c:formatCode>
                <c:ptCount val="2"/>
                <c:pt idx="0">
                  <c:v>51</c:v>
                </c:pt>
                <c:pt idx="1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BA-40BC-8271-850C48B57A8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B2B3-E6E8-4479-9D3F-481C7296026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727"/>
            <a:ext cx="9144000" cy="980757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Project Team #1</a:t>
            </a:r>
            <a:r>
              <a:rPr lang="en-US" sz="3600" b="1" dirty="0">
                <a:latin typeface="Cambria" panose="02040503050406030204" pitchFamily="18" charset="0"/>
              </a:rPr>
              <a:t/>
            </a:r>
            <a:br>
              <a:rPr lang="en-US" sz="3600" b="1" dirty="0">
                <a:latin typeface="Cambria" panose="02040503050406030204" pitchFamily="18" charset="0"/>
              </a:rPr>
            </a:br>
            <a:r>
              <a:rPr lang="en-US" sz="3600" b="1" dirty="0" smtClean="0">
                <a:latin typeface="Cambria" panose="02040503050406030204" pitchFamily="18" charset="0"/>
              </a:rPr>
              <a:t>Heart Disease Prediction 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94806"/>
            <a:ext cx="9144000" cy="3162993"/>
          </a:xfrm>
        </p:spPr>
        <p:txBody>
          <a:bodyPr/>
          <a:lstStyle/>
          <a:p>
            <a:r>
              <a:rPr lang="en-US" dirty="0" smtClean="0"/>
              <a:t>By: Danielle </a:t>
            </a:r>
            <a:r>
              <a:rPr lang="en-US" dirty="0" err="1" smtClean="0"/>
              <a:t>Kalkofen</a:t>
            </a:r>
            <a:r>
              <a:rPr lang="en-US" dirty="0" smtClean="0"/>
              <a:t>, Ph.D., </a:t>
            </a:r>
            <a:r>
              <a:rPr lang="en-US" dirty="0" err="1" smtClean="0"/>
              <a:t>Kaddi</a:t>
            </a:r>
            <a:r>
              <a:rPr lang="en-US" dirty="0" smtClean="0"/>
              <a:t> Pham, </a:t>
            </a:r>
          </a:p>
          <a:p>
            <a:r>
              <a:rPr lang="en-US" dirty="0" smtClean="0"/>
              <a:t>Nikki Pipkins, and Peggy Blaine</a:t>
            </a:r>
          </a:p>
          <a:p>
            <a:r>
              <a:rPr lang="en-US" dirty="0" smtClean="0"/>
              <a:t>July 12, 2019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8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Heart Disease Prediction 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Proposed Analysis: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Based on these 9 attributes that are indicators of heart disease, build a model: </a:t>
            </a:r>
            <a:r>
              <a:rPr lang="en-US" sz="1400" baseline="30000" dirty="0" smtClean="0">
                <a:solidFill>
                  <a:srgbClr val="00B050"/>
                </a:solidFill>
              </a:rPr>
              <a:t>(</a:t>
            </a:r>
            <a:r>
              <a:rPr lang="en-US" sz="1400" baseline="30000" dirty="0">
                <a:solidFill>
                  <a:srgbClr val="00B050"/>
                </a:solidFill>
              </a:rPr>
              <a:t>1</a:t>
            </a:r>
            <a:r>
              <a:rPr lang="en-US" sz="1400" baseline="30000" dirty="0" smtClean="0">
                <a:solidFill>
                  <a:srgbClr val="00B050"/>
                </a:solidFill>
              </a:rPr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Age</a:t>
            </a:r>
            <a:endParaRPr lang="en-US" dirty="0" smtClean="0"/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Sex</a:t>
            </a:r>
            <a:endParaRPr lang="en-US" dirty="0" smtClean="0"/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Chest Pain (</a:t>
            </a:r>
            <a:r>
              <a:rPr lang="en-US" dirty="0" err="1" smtClean="0"/>
              <a:t>cp</a:t>
            </a:r>
            <a:r>
              <a:rPr lang="en-US" dirty="0" smtClean="0"/>
              <a:t>): typical angina or non-typical angina</a:t>
            </a:r>
            <a:endParaRPr lang="en-US" dirty="0" smtClean="0"/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Resting </a:t>
            </a:r>
            <a:r>
              <a:rPr lang="en-US" dirty="0"/>
              <a:t>Blood Pressure (</a:t>
            </a:r>
            <a:r>
              <a:rPr lang="en-US" dirty="0" err="1" smtClean="0"/>
              <a:t>trestbps</a:t>
            </a:r>
            <a:r>
              <a:rPr lang="en-US" dirty="0" smtClean="0"/>
              <a:t>) 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Serum Cholesterol (</a:t>
            </a:r>
            <a:r>
              <a:rPr lang="en-US" dirty="0" err="1" smtClean="0"/>
              <a:t>chol</a:t>
            </a:r>
            <a:r>
              <a:rPr lang="en-US" dirty="0" smtClean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Fasting Blood Sugar (</a:t>
            </a:r>
            <a:r>
              <a:rPr lang="en-US" dirty="0" err="1" smtClean="0"/>
              <a:t>fbs</a:t>
            </a:r>
            <a:r>
              <a:rPr lang="en-US" dirty="0" smtClean="0"/>
              <a:t>): if </a:t>
            </a:r>
            <a:r>
              <a:rPr lang="da-DK" dirty="0"/>
              <a:t>&gt; 120 mg/dl)  (1 = true; 0 = false</a:t>
            </a:r>
            <a:r>
              <a:rPr lang="da-DK" dirty="0" smtClean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Resting Heart Rate (</a:t>
            </a:r>
            <a:r>
              <a:rPr lang="en-US" dirty="0" err="1" smtClean="0"/>
              <a:t>thalrest</a:t>
            </a:r>
            <a:r>
              <a:rPr lang="en-US" dirty="0" smtClean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Exercise Induced Angina (</a:t>
            </a:r>
            <a:r>
              <a:rPr lang="en-US" dirty="0" err="1" smtClean="0"/>
              <a:t>exang</a:t>
            </a:r>
            <a:r>
              <a:rPr lang="en-US" dirty="0" smtClean="0"/>
              <a:t>): 1 </a:t>
            </a:r>
            <a:r>
              <a:rPr lang="en-US" dirty="0"/>
              <a:t>= yes; 0 = </a:t>
            </a:r>
            <a:r>
              <a:rPr lang="en-US" dirty="0" smtClean="0"/>
              <a:t>no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Diagnosis of Heart Disease (</a:t>
            </a:r>
            <a:r>
              <a:rPr lang="en-US" dirty="0" err="1" smtClean="0"/>
              <a:t>num</a:t>
            </a:r>
            <a:r>
              <a:rPr lang="en-US" dirty="0"/>
              <a:t>): based on angiographic disease </a:t>
            </a:r>
            <a:r>
              <a:rPr lang="en-US" dirty="0" smtClean="0"/>
              <a:t>status</a:t>
            </a:r>
            <a:r>
              <a:rPr lang="en-US" dirty="0"/>
              <a:t>: </a:t>
            </a:r>
            <a:r>
              <a:rPr lang="en-US" dirty="0" smtClean="0"/>
              <a:t>&lt; </a:t>
            </a:r>
            <a:r>
              <a:rPr lang="en-US" dirty="0"/>
              <a:t>50% diameter </a:t>
            </a:r>
            <a:r>
              <a:rPr lang="en-US" dirty="0" smtClean="0"/>
              <a:t>narrowing = 0; &gt; </a:t>
            </a:r>
            <a:r>
              <a:rPr lang="en-US" dirty="0"/>
              <a:t>50% diameter narrowing </a:t>
            </a:r>
            <a:r>
              <a:rPr lang="en-US" dirty="0" smtClean="0"/>
              <a:t>= 1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Based on relevant and current literature, verify these attributes are major indicators of heart disease. </a:t>
            </a:r>
            <a:r>
              <a:rPr lang="en-US" sz="1400" baseline="30000" dirty="0" smtClean="0">
                <a:solidFill>
                  <a:srgbClr val="00B050"/>
                </a:solidFill>
              </a:rPr>
              <a:t>(2, 3)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Train the model to predict: who will/will not develop heart disease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Heart Disease Prediction 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Background </a:t>
            </a:r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Datasets </a:t>
            </a:r>
            <a:r>
              <a:rPr lang="en-US" dirty="0" smtClean="0">
                <a:solidFill>
                  <a:srgbClr val="00B050"/>
                </a:solidFill>
              </a:rPr>
              <a:t>include 4 </a:t>
            </a:r>
            <a:r>
              <a:rPr lang="en-US" dirty="0" smtClean="0">
                <a:solidFill>
                  <a:srgbClr val="00B050"/>
                </a:solidFill>
              </a:rPr>
              <a:t>databases </a:t>
            </a:r>
            <a:r>
              <a:rPr lang="en-US" dirty="0" smtClean="0">
                <a:solidFill>
                  <a:srgbClr val="00B050"/>
                </a:solidFill>
              </a:rPr>
              <a:t>from </a:t>
            </a:r>
            <a:r>
              <a:rPr lang="en-US" dirty="0" smtClean="0">
                <a:solidFill>
                  <a:srgbClr val="00B050"/>
                </a:solidFill>
              </a:rPr>
              <a:t>4 locations:</a:t>
            </a:r>
            <a:endParaRPr lang="en-US" dirty="0" smtClean="0">
              <a:solidFill>
                <a:srgbClr val="00B050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Cleveland: 	303 records</a:t>
            </a:r>
            <a:endParaRPr lang="en-US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Hungary</a:t>
            </a:r>
            <a:r>
              <a:rPr lang="en-US" dirty="0"/>
              <a:t>: </a:t>
            </a:r>
            <a:r>
              <a:rPr lang="en-US" dirty="0" smtClean="0"/>
              <a:t>	294 </a:t>
            </a:r>
            <a:r>
              <a:rPr lang="en-US" dirty="0"/>
              <a:t>records</a:t>
            </a:r>
            <a:endParaRPr lang="en-US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Switzerland</a:t>
            </a:r>
            <a:r>
              <a:rPr lang="en-US" dirty="0"/>
              <a:t>: </a:t>
            </a:r>
            <a:r>
              <a:rPr lang="en-US" dirty="0" smtClean="0"/>
              <a:t>	123 </a:t>
            </a:r>
            <a:r>
              <a:rPr lang="en-US" dirty="0"/>
              <a:t>records</a:t>
            </a:r>
            <a:endParaRPr lang="en-US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Long </a:t>
            </a:r>
            <a:r>
              <a:rPr lang="en-US" dirty="0" smtClean="0"/>
              <a:t>Beach</a:t>
            </a:r>
            <a:r>
              <a:rPr lang="en-US" dirty="0"/>
              <a:t>: </a:t>
            </a:r>
            <a:r>
              <a:rPr lang="en-US" dirty="0" smtClean="0"/>
              <a:t>	200 </a:t>
            </a:r>
            <a:r>
              <a:rPr lang="en-US" dirty="0"/>
              <a:t>records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Database Source Clinics and Creators: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/>
              <a:t>Cleveland Clinic Foundation: Robert </a:t>
            </a:r>
            <a:r>
              <a:rPr lang="en-US" sz="1600" dirty="0" err="1"/>
              <a:t>Detrano</a:t>
            </a:r>
            <a:r>
              <a:rPr lang="en-US" sz="1600" dirty="0"/>
              <a:t>, M.D., Ph.D</a:t>
            </a:r>
            <a:r>
              <a:rPr lang="en-US" sz="1600" dirty="0" smtClean="0"/>
              <a:t>.</a:t>
            </a:r>
            <a:endParaRPr lang="en-US" sz="1600" dirty="0"/>
          </a:p>
          <a:p>
            <a:pPr marL="1258888" lvl="2" indent="-344488" algn="l">
              <a:buFont typeface="+mj-lt"/>
              <a:buAutoNum type="arabicPeriod"/>
            </a:pPr>
            <a:r>
              <a:rPr lang="en-US" dirty="0" smtClean="0"/>
              <a:t>Hungarian </a:t>
            </a:r>
            <a:r>
              <a:rPr lang="en-US" dirty="0"/>
              <a:t>Institute of Cardiology. Budapest: </a:t>
            </a:r>
            <a:r>
              <a:rPr lang="en-US" dirty="0" err="1"/>
              <a:t>Andras</a:t>
            </a:r>
            <a:r>
              <a:rPr lang="en-US" dirty="0"/>
              <a:t> </a:t>
            </a:r>
            <a:r>
              <a:rPr lang="en-US" dirty="0" err="1"/>
              <a:t>Janosi</a:t>
            </a:r>
            <a:r>
              <a:rPr lang="en-US" dirty="0"/>
              <a:t>, M.D</a:t>
            </a:r>
            <a:r>
              <a:rPr lang="en-US" dirty="0" smtClean="0"/>
              <a:t>.</a:t>
            </a:r>
          </a:p>
          <a:p>
            <a:pPr marL="1258888" lvl="2" indent="-344488" algn="l">
              <a:buFont typeface="+mj-lt"/>
              <a:buAutoNum type="arabicPeriod"/>
            </a:pPr>
            <a:r>
              <a:rPr lang="en-US" dirty="0" smtClean="0"/>
              <a:t>Switzerland:</a:t>
            </a:r>
          </a:p>
          <a:p>
            <a:pPr marL="1716088" lvl="3" indent="-344488" algn="l">
              <a:buFont typeface="+mj-lt"/>
              <a:buAutoNum type="alphaLcPeriod"/>
            </a:pPr>
            <a:r>
              <a:rPr lang="de-DE" dirty="0"/>
              <a:t>University Hospital, Zurich, Switzerland: William Steinbrunn, M.D</a:t>
            </a:r>
            <a:r>
              <a:rPr lang="de-DE" dirty="0" smtClean="0"/>
              <a:t>.</a:t>
            </a:r>
          </a:p>
          <a:p>
            <a:pPr marL="1716088" lvl="3" indent="-344488" algn="l">
              <a:buFont typeface="+mj-lt"/>
              <a:buAutoNum type="alphaLcPeriod"/>
            </a:pPr>
            <a:r>
              <a:rPr lang="en-US" dirty="0"/>
              <a:t>University Hospital, Basel, Switzerland: Matthias </a:t>
            </a:r>
            <a:r>
              <a:rPr lang="en-US" dirty="0" err="1"/>
              <a:t>Pfisterer</a:t>
            </a:r>
            <a:r>
              <a:rPr lang="en-US" dirty="0"/>
              <a:t>, M.D</a:t>
            </a:r>
            <a:r>
              <a:rPr lang="en-US" dirty="0" smtClean="0"/>
              <a:t>.</a:t>
            </a:r>
          </a:p>
          <a:p>
            <a:pPr marL="1258888" lvl="2" indent="-344488" algn="l">
              <a:buFont typeface="+mj-lt"/>
              <a:buAutoNum type="arabicPeriod"/>
            </a:pPr>
            <a:r>
              <a:rPr lang="en-US" dirty="0" smtClean="0"/>
              <a:t>V.A</a:t>
            </a:r>
            <a:r>
              <a:rPr lang="en-US" dirty="0"/>
              <a:t>. Medical Center, Long </a:t>
            </a:r>
            <a:r>
              <a:rPr lang="en-US" dirty="0" smtClean="0"/>
              <a:t>Beach, CA: </a:t>
            </a:r>
            <a:r>
              <a:rPr lang="en-US" dirty="0"/>
              <a:t>Robert </a:t>
            </a:r>
            <a:r>
              <a:rPr lang="en-US" dirty="0" err="1"/>
              <a:t>Detrano</a:t>
            </a:r>
            <a:r>
              <a:rPr lang="en-US" dirty="0"/>
              <a:t>, M.D., Ph.D.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 Analyzed: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Original dataset</a:t>
            </a:r>
            <a:r>
              <a:rPr lang="en-US" dirty="0" smtClean="0"/>
              <a:t>: 920 records with 14 attributes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Cleaned dataset</a:t>
            </a:r>
            <a:r>
              <a:rPr lang="en-US" dirty="0" smtClean="0"/>
              <a:t>: 899 records with 9 attributes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5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Heart Disease </a:t>
            </a:r>
            <a:r>
              <a:rPr lang="en-US" sz="3600" b="1" dirty="0" smtClean="0">
                <a:latin typeface="Cambria" panose="02040503050406030204" pitchFamily="18" charset="0"/>
              </a:rPr>
              <a:t>Per Datasets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58486"/>
              </p:ext>
            </p:extLst>
          </p:nvPr>
        </p:nvGraphicFramePr>
        <p:xfrm>
          <a:off x="1539815" y="1631742"/>
          <a:ext cx="9254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94">
                  <a:extLst>
                    <a:ext uri="{9D8B030D-6E8A-4147-A177-3AD203B41FA5}">
                      <a16:colId xmlns:a16="http://schemas.microsoft.com/office/drawing/2014/main" val="398453623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630292511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  <a:gridCol w="1983179">
                  <a:extLst>
                    <a:ext uri="{9D8B030D-6E8A-4147-A177-3AD203B41FA5}">
                      <a16:colId xmlns:a16="http://schemas.microsoft.com/office/drawing/2014/main" val="323022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Cleveland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Beach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Hungary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716505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434388"/>
              </p:ext>
            </p:extLst>
          </p:nvPr>
        </p:nvGraphicFramePr>
        <p:xfrm>
          <a:off x="1733778" y="2851066"/>
          <a:ext cx="42256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314107"/>
              </p:ext>
            </p:extLst>
          </p:nvPr>
        </p:nvGraphicFramePr>
        <p:xfrm>
          <a:off x="3846596" y="2851067"/>
          <a:ext cx="4043363" cy="321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88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Heart Disease Prediction 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References: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 smtClean="0"/>
              <a:t>Detrano</a:t>
            </a:r>
            <a:r>
              <a:rPr lang="en-US" dirty="0" smtClean="0"/>
              <a:t>, Robert, MD, PhD; </a:t>
            </a:r>
            <a:r>
              <a:rPr lang="en-US" dirty="0" err="1" smtClean="0"/>
              <a:t>Janosi</a:t>
            </a:r>
            <a:r>
              <a:rPr lang="en-US" dirty="0" smtClean="0"/>
              <a:t>, </a:t>
            </a:r>
            <a:r>
              <a:rPr lang="en-US" dirty="0" err="1" smtClean="0"/>
              <a:t>Andras</a:t>
            </a:r>
            <a:r>
              <a:rPr lang="en-US" dirty="0" smtClean="0"/>
              <a:t>, MD; </a:t>
            </a:r>
            <a:r>
              <a:rPr lang="en-US" dirty="0" err="1" smtClean="0"/>
              <a:t>Steinbrunn</a:t>
            </a:r>
            <a:r>
              <a:rPr lang="en-US" dirty="0" smtClean="0"/>
              <a:t>, Walter, MD; </a:t>
            </a:r>
            <a:r>
              <a:rPr lang="en-US" dirty="0" err="1" smtClean="0"/>
              <a:t>Pfisterer</a:t>
            </a:r>
            <a:r>
              <a:rPr lang="en-US" dirty="0" smtClean="0"/>
              <a:t>, Matthias, MD; </a:t>
            </a:r>
            <a:r>
              <a:rPr lang="en-US" dirty="0" err="1" smtClean="0"/>
              <a:t>Schmid</a:t>
            </a:r>
            <a:r>
              <a:rPr lang="en-US" dirty="0" smtClean="0"/>
              <a:t>, Johann-</a:t>
            </a:r>
            <a:r>
              <a:rPr lang="en-US" dirty="0" err="1" smtClean="0"/>
              <a:t>Jakob</a:t>
            </a:r>
            <a:r>
              <a:rPr lang="en-US" dirty="0" smtClean="0"/>
              <a:t>, DE; Sandhu, </a:t>
            </a:r>
            <a:r>
              <a:rPr lang="en-US" dirty="0" err="1" smtClean="0"/>
              <a:t>Sarbjit</a:t>
            </a:r>
            <a:r>
              <a:rPr lang="en-US" dirty="0" smtClean="0"/>
              <a:t>, MD; Guppy, Kern H, PhD; Lee, Stella, MS; </a:t>
            </a:r>
            <a:r>
              <a:rPr lang="en-US" dirty="0" err="1" smtClean="0"/>
              <a:t>Froelicher</a:t>
            </a:r>
            <a:r>
              <a:rPr lang="en-US" dirty="0" smtClean="0"/>
              <a:t>, Victor, MD. (1989, Aug). </a:t>
            </a:r>
            <a:r>
              <a:rPr lang="en-US" i="1" dirty="0" smtClean="0"/>
              <a:t>“International Application of a New Probability Algorithm for the Diagnosis of Coronary Artery Disease”.</a:t>
            </a:r>
            <a:r>
              <a:rPr lang="en-US" dirty="0" smtClean="0"/>
              <a:t> The American Journal of Cardiology, Volume 64, Issue 5, pp: 304-310.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Retrieved 7/10/2019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313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Project Team #1 Heart Disease Prediction Model</vt:lpstr>
      <vt:lpstr>Heart Disease Prediction Model</vt:lpstr>
      <vt:lpstr>Heart Disease Prediction Model</vt:lpstr>
      <vt:lpstr>Heart Disease Per Datasets</vt:lpstr>
      <vt:lpstr>Heart Disease Prediction Model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 College</dc:creator>
  <cp:lastModifiedBy>Montgomery College</cp:lastModifiedBy>
  <cp:revision>25</cp:revision>
  <dcterms:created xsi:type="dcterms:W3CDTF">2019-07-09T20:15:16Z</dcterms:created>
  <dcterms:modified xsi:type="dcterms:W3CDTF">2019-07-10T20:40:22Z</dcterms:modified>
</cp:coreProperties>
</file>