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Acme" panose="020B0604020202020204" charset="0"/>
      <p:regular r:id="rId11"/>
    </p:embeddedFont>
    <p:embeddedFont>
      <p:font typeface="Inter" panose="020B0604020202020204" charset="0"/>
      <p:regular r:id="rId12"/>
      <p:bold r:id="rId13"/>
    </p:embeddedFont>
    <p:embeddedFont>
      <p:font typeface="Inter SemiBold" panose="020B0604020202020204"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66" autoAdjust="0"/>
  </p:normalViewPr>
  <p:slideViewPr>
    <p:cSldViewPr snapToGrid="0">
      <p:cViewPr varScale="1">
        <p:scale>
          <a:sx n="63" d="100"/>
          <a:sy n="63"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5178bf3d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a5178bf3d4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c7fec24e0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1c7fec24e01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549056a25e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g2549056a25e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c7feb7f43d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1c7feb7f43d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dirty="0"/>
              <a:t>Nous avons proposé une interface pour découvrir pas à pas notre algorithme de prédiction, avec 3 types de tests :</a:t>
            </a:r>
            <a:endParaRPr dirty="0"/>
          </a:p>
          <a:p>
            <a:pPr marL="457200" lvl="0" indent="-298450" algn="l" rtl="0">
              <a:lnSpc>
                <a:spcPct val="100000"/>
              </a:lnSpc>
              <a:spcBef>
                <a:spcPts val="0"/>
              </a:spcBef>
              <a:spcAft>
                <a:spcPts val="0"/>
              </a:spcAft>
              <a:buSzPts val="1100"/>
              <a:buChar char="-"/>
            </a:pPr>
            <a:r>
              <a:rPr lang="fr" dirty="0"/>
              <a:t>le premier est un test simple de détection avec un photo envoyée par l’utilisateur, qui retourne la position des yeux et l’état Ouverts/Fermés</a:t>
            </a:r>
            <a:endParaRPr dirty="0"/>
          </a:p>
          <a:p>
            <a:pPr marL="457200" lvl="0" indent="-298450" algn="l" rtl="0">
              <a:lnSpc>
                <a:spcPct val="100000"/>
              </a:lnSpc>
              <a:spcBef>
                <a:spcPts val="0"/>
              </a:spcBef>
              <a:spcAft>
                <a:spcPts val="0"/>
              </a:spcAft>
              <a:buSzPts val="1100"/>
              <a:buChar char="-"/>
            </a:pPr>
            <a:r>
              <a:rPr lang="fr" dirty="0"/>
              <a:t>le deuxième est une prédiction similaire avec photo prise par la webcam en entrée =&gt; “Ici les yeux d’Ophélie sont ouverts”</a:t>
            </a:r>
            <a:endParaRPr dirty="0"/>
          </a:p>
          <a:p>
            <a:pPr marL="457200" lvl="0" indent="-298450" algn="l" rtl="0">
              <a:lnSpc>
                <a:spcPct val="100000"/>
              </a:lnSpc>
              <a:spcBef>
                <a:spcPts val="0"/>
              </a:spcBef>
              <a:spcAft>
                <a:spcPts val="0"/>
              </a:spcAft>
              <a:buSzPts val="1100"/>
              <a:buChar char="-"/>
            </a:pPr>
            <a:r>
              <a:rPr lang="fr" dirty="0"/>
              <a:t>Enfin le dernier module permet de détecter en real time l’état des yeux du conducteur et de l’alerter avec une alarme sonore si ses yeux sont fermés trop longtemps.</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fr" dirty="0"/>
              <a:t>C’est cette dernière brique de démonstration qui est notre 1er prototype qui pourrait être utilisable à bord.</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7feb7f43d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1c7feb7f43d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
              <a:t>Pour construire notre modèle, nous avons choisi de travailler sur un dataset qui rassemble des états d’oeils gauches et droits ouverts et fermés. Ce choix nous permet d’être plus précis que d’autres modèles que nous avons pu faire sur des visages complets.</a:t>
            </a:r>
            <a:endParaRPr/>
          </a:p>
          <a:p>
            <a:pPr marL="0" lvl="0" indent="0" algn="l" rtl="0">
              <a:lnSpc>
                <a:spcPct val="100000"/>
              </a:lnSpc>
              <a:spcBef>
                <a:spcPts val="0"/>
              </a:spcBef>
              <a:spcAft>
                <a:spcPts val="0"/>
              </a:spcAft>
              <a:buSzPts val="1100"/>
              <a:buNone/>
            </a:pPr>
            <a:r>
              <a:rPr lang="fr"/>
              <a:t>Notre modèle analyse uniquement les yeux et retourne un état ouvert/fermés avec une précision de 94% sur nos données de tests.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c7feb7f43d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1c7feb7f43d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c7feb7f43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1c7feb7f43d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5178bf3d4_2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a5178bf3d4_2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hyperlink" Target="https://www.linkedin.com/in/thibautgallice/"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linkedin.com/in/olivier-tardella-a752a61/" TargetMode="External"/><Relationship Id="rId5" Type="http://schemas.openxmlformats.org/officeDocument/2006/relationships/hyperlink" Target="https://www.linkedin.com/in/phd-oph%C3%A9lie-jouffroy" TargetMode="External"/><Relationship Id="rId10" Type="http://schemas.openxmlformats.org/officeDocument/2006/relationships/image" Target="../media/image6.png"/><Relationship Id="rId4" Type="http://schemas.openxmlformats.org/officeDocument/2006/relationships/image" Target="../media/image3.jpg"/><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hyperlink" Target="https://www.securite-routiere.gouv.fr/dangers-de-la-route/la-fatigue-et-la-conduite"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hyperlink" Target="http://drive.google.com/file/d/1SRc9ys3AN7y7ZvddSUgXnsYfX1cJMxHj/view"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2.png"/><Relationship Id="rId7" Type="http://schemas.openxmlformats.org/officeDocument/2006/relationships/image" Target="../media/image13.jpg"/><Relationship Id="rId12"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2.jpg"/><Relationship Id="rId11" Type="http://schemas.openxmlformats.org/officeDocument/2006/relationships/image" Target="../media/image17.jpg"/><Relationship Id="rId5" Type="http://schemas.openxmlformats.org/officeDocument/2006/relationships/image" Target="../media/image11.jpg"/><Relationship Id="rId10" Type="http://schemas.openxmlformats.org/officeDocument/2006/relationships/image" Target="../media/image16.jpg"/><Relationship Id="rId4" Type="http://schemas.openxmlformats.org/officeDocument/2006/relationships/image" Target="../media/image10.png"/><Relationship Id="rId9" Type="http://schemas.openxmlformats.org/officeDocument/2006/relationships/image" Target="../media/image15.jp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2.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1.jp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DAD2"/>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718100" y="866768"/>
            <a:ext cx="6478200" cy="61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fr" sz="2100">
                <a:solidFill>
                  <a:srgbClr val="0E3449"/>
                </a:solidFill>
                <a:latin typeface="Inter"/>
                <a:ea typeface="Inter"/>
                <a:cs typeface="Inter"/>
                <a:sym typeface="Inter"/>
              </a:rPr>
              <a:t>Your Tech Bootcamp</a:t>
            </a:r>
            <a:endParaRPr sz="2100">
              <a:solidFill>
                <a:srgbClr val="0E3449"/>
              </a:solidFill>
              <a:latin typeface="Inter"/>
              <a:ea typeface="Inter"/>
              <a:cs typeface="Inter"/>
              <a:sym typeface="Inter"/>
            </a:endParaRPr>
          </a:p>
        </p:txBody>
      </p:sp>
      <p:pic>
        <p:nvPicPr>
          <p:cNvPr id="55" name="Google Shape;55;p13"/>
          <p:cNvPicPr preferRelativeResize="0"/>
          <p:nvPr/>
        </p:nvPicPr>
        <p:blipFill rotWithShape="1">
          <a:blip r:embed="rId3">
            <a:alphaModFix/>
          </a:blip>
          <a:srcRect/>
          <a:stretch/>
        </p:blipFill>
        <p:spPr>
          <a:xfrm>
            <a:off x="844500" y="795925"/>
            <a:ext cx="721025" cy="759375"/>
          </a:xfrm>
          <a:prstGeom prst="rect">
            <a:avLst/>
          </a:prstGeom>
          <a:noFill/>
          <a:ln>
            <a:noFill/>
          </a:ln>
        </p:spPr>
      </p:pic>
      <p:sp>
        <p:nvSpPr>
          <p:cNvPr id="56" name="Google Shape;56;p13"/>
          <p:cNvSpPr txBox="1">
            <a:spLocks noGrp="1"/>
          </p:cNvSpPr>
          <p:nvPr>
            <p:ph type="ctrTitle"/>
          </p:nvPr>
        </p:nvSpPr>
        <p:spPr>
          <a:xfrm>
            <a:off x="844500" y="2225275"/>
            <a:ext cx="7271700" cy="924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fr" sz="4000">
                <a:solidFill>
                  <a:srgbClr val="0E3449"/>
                </a:solidFill>
                <a:latin typeface="Inter SemiBold"/>
                <a:ea typeface="Inter SemiBold"/>
                <a:cs typeface="Inter SemiBold"/>
                <a:sym typeface="Inter SemiBold"/>
              </a:rPr>
              <a:t>Group 5 - Wake Up Project</a:t>
            </a:r>
            <a:endParaRPr sz="4000">
              <a:solidFill>
                <a:srgbClr val="0E3449"/>
              </a:solidFill>
              <a:latin typeface="Inter SemiBold"/>
              <a:ea typeface="Inter SemiBold"/>
              <a:cs typeface="Inter SemiBold"/>
              <a:sym typeface="Inter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5500" y="-17775"/>
            <a:ext cx="3335400" cy="51612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txBox="1">
            <a:spLocks noGrp="1"/>
          </p:cNvSpPr>
          <p:nvPr>
            <p:ph type="title"/>
          </p:nvPr>
        </p:nvSpPr>
        <p:spPr>
          <a:xfrm>
            <a:off x="390600" y="1138675"/>
            <a:ext cx="2513100" cy="345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fr" sz="2400">
                <a:solidFill>
                  <a:srgbClr val="015955"/>
                </a:solidFill>
                <a:latin typeface="Inter"/>
                <a:ea typeface="Inter"/>
                <a:cs typeface="Inter"/>
                <a:sym typeface="Inter"/>
              </a:rPr>
              <a:t>Group members</a:t>
            </a:r>
            <a:endParaRPr sz="2400">
              <a:solidFill>
                <a:srgbClr val="015955"/>
              </a:solidFill>
              <a:latin typeface="Inter"/>
              <a:ea typeface="Inter"/>
              <a:cs typeface="Inter"/>
              <a:sym typeface="Inter"/>
            </a:endParaRPr>
          </a:p>
        </p:txBody>
      </p:sp>
      <p:pic>
        <p:nvPicPr>
          <p:cNvPr id="63" name="Google Shape;63;p14"/>
          <p:cNvPicPr preferRelativeResize="0"/>
          <p:nvPr/>
        </p:nvPicPr>
        <p:blipFill rotWithShape="1">
          <a:blip r:embed="rId3">
            <a:alphaModFix/>
          </a:blip>
          <a:srcRect/>
          <a:stretch/>
        </p:blipFill>
        <p:spPr>
          <a:xfrm>
            <a:off x="463375" y="482852"/>
            <a:ext cx="576900" cy="385904"/>
          </a:xfrm>
          <a:prstGeom prst="rect">
            <a:avLst/>
          </a:prstGeom>
          <a:noFill/>
          <a:ln>
            <a:noFill/>
          </a:ln>
        </p:spPr>
      </p:pic>
      <p:pic>
        <p:nvPicPr>
          <p:cNvPr id="64" name="Google Shape;64;p14"/>
          <p:cNvPicPr preferRelativeResize="0"/>
          <p:nvPr/>
        </p:nvPicPr>
        <p:blipFill rotWithShape="1">
          <a:blip r:embed="rId4">
            <a:alphaModFix/>
          </a:blip>
          <a:srcRect t="9613" r="12937" b="25120"/>
          <a:stretch/>
        </p:blipFill>
        <p:spPr>
          <a:xfrm>
            <a:off x="3683100" y="344425"/>
            <a:ext cx="1080000" cy="1080000"/>
          </a:xfrm>
          <a:prstGeom prst="ellipse">
            <a:avLst/>
          </a:prstGeom>
          <a:noFill/>
          <a:ln>
            <a:noFill/>
          </a:ln>
        </p:spPr>
      </p:pic>
      <p:sp>
        <p:nvSpPr>
          <p:cNvPr id="65" name="Google Shape;65;p14"/>
          <p:cNvSpPr txBox="1"/>
          <p:nvPr/>
        </p:nvSpPr>
        <p:spPr>
          <a:xfrm>
            <a:off x="4924950" y="607375"/>
            <a:ext cx="3380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300" i="1"/>
              <a:t>Ophélie Jouffroy, PhD</a:t>
            </a:r>
            <a:endParaRPr sz="1300" i="1"/>
          </a:p>
          <a:p>
            <a:pPr marL="0" lvl="0" indent="0" algn="l" rtl="0">
              <a:spcBef>
                <a:spcPts val="0"/>
              </a:spcBef>
              <a:spcAft>
                <a:spcPts val="0"/>
              </a:spcAft>
              <a:buNone/>
            </a:pPr>
            <a:r>
              <a:rPr lang="fr" sz="1100" u="sng">
                <a:solidFill>
                  <a:schemeClr val="accent5"/>
                </a:solidFill>
              </a:rPr>
              <a:t>https://www.</a:t>
            </a:r>
            <a:r>
              <a:rPr lang="fr" sz="1100" u="sng">
                <a:solidFill>
                  <a:schemeClr val="accent5"/>
                </a:solidFill>
                <a:hlinkClick r:id="rId5">
                  <a:extLst>
                    <a:ext uri="{A12FA001-AC4F-418D-AE19-62706E023703}">
                      <ahyp:hlinkClr xmlns:ahyp="http://schemas.microsoft.com/office/drawing/2018/hyperlinkcolor" val="tx"/>
                    </a:ext>
                  </a:extLst>
                </a:hlinkClick>
              </a:rPr>
              <a:t>linkedin</a:t>
            </a:r>
            <a:r>
              <a:rPr lang="fr" sz="1100" u="sng">
                <a:solidFill>
                  <a:schemeClr val="hlink"/>
                </a:solidFill>
                <a:hlinkClick r:id="rId5"/>
              </a:rPr>
              <a:t>.com/in/phd-ophélie-jouffroy</a:t>
            </a:r>
            <a:endParaRPr/>
          </a:p>
        </p:txBody>
      </p:sp>
      <p:sp>
        <p:nvSpPr>
          <p:cNvPr id="66" name="Google Shape;66;p14"/>
          <p:cNvSpPr txBox="1"/>
          <p:nvPr/>
        </p:nvSpPr>
        <p:spPr>
          <a:xfrm>
            <a:off x="3683100" y="1679725"/>
            <a:ext cx="3623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300" i="1"/>
              <a:t>Olivier Tardella</a:t>
            </a:r>
            <a:endParaRPr sz="1300" i="1"/>
          </a:p>
          <a:p>
            <a:pPr marL="0" lvl="0" indent="0" algn="l" rtl="0">
              <a:spcBef>
                <a:spcPts val="0"/>
              </a:spcBef>
              <a:spcAft>
                <a:spcPts val="0"/>
              </a:spcAft>
              <a:buNone/>
            </a:pPr>
            <a:r>
              <a:rPr lang="fr" sz="1100" u="sng">
                <a:solidFill>
                  <a:schemeClr val="accent5"/>
                </a:solidFill>
              </a:rPr>
              <a:t>https://www.</a:t>
            </a:r>
            <a:r>
              <a:rPr lang="fr" sz="1200" u="sng">
                <a:solidFill>
                  <a:schemeClr val="hlink"/>
                </a:solidFill>
                <a:hlinkClick r:id="rId6"/>
              </a:rPr>
              <a:t>linkedin.com/in/olivier-tardella-a752a61</a:t>
            </a:r>
            <a:endParaRPr/>
          </a:p>
        </p:txBody>
      </p:sp>
      <p:sp>
        <p:nvSpPr>
          <p:cNvPr id="67" name="Google Shape;67;p14"/>
          <p:cNvSpPr txBox="1"/>
          <p:nvPr/>
        </p:nvSpPr>
        <p:spPr>
          <a:xfrm>
            <a:off x="4924950" y="2759725"/>
            <a:ext cx="3897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300" i="1"/>
              <a:t>Yann Van Isacker</a:t>
            </a:r>
            <a:endParaRPr sz="1300" i="1"/>
          </a:p>
          <a:p>
            <a:pPr marL="0" lvl="0" indent="0" algn="l" rtl="0">
              <a:spcBef>
                <a:spcPts val="0"/>
              </a:spcBef>
              <a:spcAft>
                <a:spcPts val="0"/>
              </a:spcAft>
              <a:buNone/>
            </a:pPr>
            <a:r>
              <a:rPr lang="fr" sz="1100" u="sng">
                <a:solidFill>
                  <a:schemeClr val="accent5"/>
                </a:solidFill>
              </a:rPr>
              <a:t>https://www.</a:t>
            </a:r>
            <a:r>
              <a:rPr lang="fr" sz="1200" u="sng">
                <a:solidFill>
                  <a:schemeClr val="hlink"/>
                </a:solidFill>
                <a:hlinkClick r:id="rId6"/>
              </a:rPr>
              <a:t>linkedin.com/in/yann-van-isacker</a:t>
            </a:r>
            <a:r>
              <a:rPr lang="fr" sz="1200" u="sng">
                <a:solidFill>
                  <a:schemeClr val="accent5"/>
                </a:solidFill>
                <a:hlinkClick r:id="rId6">
                  <a:extLst>
                    <a:ext uri="{A12FA001-AC4F-418D-AE19-62706E023703}">
                      <ahyp:hlinkClr xmlns:ahyp="http://schemas.microsoft.com/office/drawing/2018/hyperlinkcolor" val="tx"/>
                    </a:ext>
                  </a:extLst>
                </a:hlinkClick>
              </a:rPr>
              <a:t>-</a:t>
            </a:r>
            <a:r>
              <a:rPr lang="fr" sz="1200" u="sng">
                <a:solidFill>
                  <a:schemeClr val="accent5"/>
                </a:solidFill>
              </a:rPr>
              <a:t>443806bb</a:t>
            </a:r>
            <a:endParaRPr sz="1200" u="sng">
              <a:solidFill>
                <a:schemeClr val="accent5"/>
              </a:solidFill>
            </a:endParaRPr>
          </a:p>
        </p:txBody>
      </p:sp>
      <p:sp>
        <p:nvSpPr>
          <p:cNvPr id="68" name="Google Shape;68;p14"/>
          <p:cNvSpPr txBox="1"/>
          <p:nvPr/>
        </p:nvSpPr>
        <p:spPr>
          <a:xfrm>
            <a:off x="4173050" y="3839725"/>
            <a:ext cx="3623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300" i="1"/>
              <a:t>Thibaut Gallice</a:t>
            </a:r>
            <a:endParaRPr sz="1300" i="1"/>
          </a:p>
          <a:p>
            <a:pPr marL="0" lvl="0" indent="0" algn="l" rtl="0">
              <a:spcBef>
                <a:spcPts val="0"/>
              </a:spcBef>
              <a:spcAft>
                <a:spcPts val="0"/>
              </a:spcAft>
              <a:buNone/>
            </a:pPr>
            <a:r>
              <a:rPr lang="fr" sz="1100" u="sng">
                <a:solidFill>
                  <a:schemeClr val="accent5"/>
                </a:solidFill>
              </a:rPr>
              <a:t>https://www.</a:t>
            </a:r>
            <a:r>
              <a:rPr lang="fr" sz="1200" u="sng">
                <a:solidFill>
                  <a:schemeClr val="hlink"/>
                </a:solidFill>
                <a:hlinkClick r:id="rId6"/>
              </a:rPr>
              <a:t>linkedin.com/in/</a:t>
            </a:r>
            <a:r>
              <a:rPr lang="fr" sz="1200" u="sng">
                <a:solidFill>
                  <a:schemeClr val="hlink"/>
                </a:solidFill>
                <a:hlinkClick r:id="rId7"/>
              </a:rPr>
              <a:t>in/thibautgallice</a:t>
            </a:r>
            <a:endParaRPr/>
          </a:p>
        </p:txBody>
      </p:sp>
      <p:pic>
        <p:nvPicPr>
          <p:cNvPr id="69" name="Google Shape;69;p14"/>
          <p:cNvPicPr preferRelativeResize="0"/>
          <p:nvPr/>
        </p:nvPicPr>
        <p:blipFill>
          <a:blip r:embed="rId8">
            <a:alphaModFix/>
          </a:blip>
          <a:stretch>
            <a:fillRect/>
          </a:stretch>
        </p:blipFill>
        <p:spPr>
          <a:xfrm>
            <a:off x="7458250" y="3584425"/>
            <a:ext cx="1080000" cy="1080000"/>
          </a:xfrm>
          <a:prstGeom prst="rect">
            <a:avLst/>
          </a:prstGeom>
          <a:noFill/>
          <a:ln>
            <a:noFill/>
          </a:ln>
        </p:spPr>
      </p:pic>
      <p:pic>
        <p:nvPicPr>
          <p:cNvPr id="70" name="Google Shape;70;p14"/>
          <p:cNvPicPr preferRelativeResize="0"/>
          <p:nvPr/>
        </p:nvPicPr>
        <p:blipFill>
          <a:blip r:embed="rId9">
            <a:alphaModFix/>
          </a:blip>
          <a:stretch>
            <a:fillRect/>
          </a:stretch>
        </p:blipFill>
        <p:spPr>
          <a:xfrm>
            <a:off x="3711749" y="2504424"/>
            <a:ext cx="1080000" cy="1080000"/>
          </a:xfrm>
          <a:prstGeom prst="rect">
            <a:avLst/>
          </a:prstGeom>
          <a:noFill/>
          <a:ln>
            <a:noFill/>
          </a:ln>
        </p:spPr>
      </p:pic>
      <p:pic>
        <p:nvPicPr>
          <p:cNvPr id="71" name="Google Shape;71;p14"/>
          <p:cNvPicPr preferRelativeResize="0"/>
          <p:nvPr/>
        </p:nvPicPr>
        <p:blipFill>
          <a:blip r:embed="rId10">
            <a:alphaModFix/>
          </a:blip>
          <a:stretch>
            <a:fillRect/>
          </a:stretch>
        </p:blipFill>
        <p:spPr>
          <a:xfrm>
            <a:off x="7378491" y="1514566"/>
            <a:ext cx="1080000" cy="108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ctrTitle" idx="4294967295"/>
          </p:nvPr>
        </p:nvSpPr>
        <p:spPr>
          <a:xfrm>
            <a:off x="1192664" y="409259"/>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 sz="2500">
                <a:solidFill>
                  <a:srgbClr val="0E3449"/>
                </a:solidFill>
                <a:latin typeface="Inter SemiBold"/>
                <a:ea typeface="Inter SemiBold"/>
                <a:cs typeface="Inter SemiBold"/>
                <a:sym typeface="Inter SemiBold"/>
              </a:rPr>
              <a:t>Pitch</a:t>
            </a:r>
            <a:endParaRPr sz="2500" i="0" u="none" strike="noStrike" cap="none">
              <a:solidFill>
                <a:srgbClr val="0E3449"/>
              </a:solidFill>
              <a:latin typeface="Inter SemiBold"/>
              <a:ea typeface="Inter SemiBold"/>
              <a:cs typeface="Inter SemiBold"/>
              <a:sym typeface="Inter SemiBold"/>
            </a:endParaRPr>
          </a:p>
        </p:txBody>
      </p:sp>
      <p:pic>
        <p:nvPicPr>
          <p:cNvPr id="77" name="Google Shape;77;p15"/>
          <p:cNvPicPr preferRelativeResize="0"/>
          <p:nvPr/>
        </p:nvPicPr>
        <p:blipFill rotWithShape="1">
          <a:blip r:embed="rId3">
            <a:alphaModFix/>
          </a:blip>
          <a:srcRect/>
          <a:stretch/>
        </p:blipFill>
        <p:spPr>
          <a:xfrm>
            <a:off x="463375" y="482852"/>
            <a:ext cx="576900" cy="385904"/>
          </a:xfrm>
          <a:prstGeom prst="rect">
            <a:avLst/>
          </a:prstGeom>
          <a:noFill/>
          <a:ln>
            <a:noFill/>
          </a:ln>
        </p:spPr>
      </p:pic>
      <p:sp>
        <p:nvSpPr>
          <p:cNvPr id="78" name="Google Shape;78;p15"/>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9" name="Google Shape;79;p15"/>
          <p:cNvGrpSpPr/>
          <p:nvPr/>
        </p:nvGrpSpPr>
        <p:grpSpPr>
          <a:xfrm>
            <a:off x="3391675" y="614068"/>
            <a:ext cx="2360648" cy="998254"/>
            <a:chOff x="3482676" y="139375"/>
            <a:chExt cx="3556800" cy="1504075"/>
          </a:xfrm>
        </p:grpSpPr>
        <p:pic>
          <p:nvPicPr>
            <p:cNvPr id="80" name="Google Shape;80;p15"/>
            <p:cNvPicPr preferRelativeResize="0"/>
            <p:nvPr/>
          </p:nvPicPr>
          <p:blipFill rotWithShape="1">
            <a:blip r:embed="rId4">
              <a:alphaModFix/>
            </a:blip>
            <a:srcRect b="46646"/>
            <a:stretch/>
          </p:blipFill>
          <p:spPr>
            <a:xfrm>
              <a:off x="3482676" y="139375"/>
              <a:ext cx="3556800" cy="1504075"/>
            </a:xfrm>
            <a:prstGeom prst="rect">
              <a:avLst/>
            </a:prstGeom>
            <a:noFill/>
            <a:ln>
              <a:noFill/>
            </a:ln>
          </p:spPr>
        </p:pic>
        <p:sp>
          <p:nvSpPr>
            <p:cNvPr id="81" name="Google Shape;81;p15"/>
            <p:cNvSpPr txBox="1"/>
            <p:nvPr/>
          </p:nvSpPr>
          <p:spPr>
            <a:xfrm>
              <a:off x="3780174" y="677994"/>
              <a:ext cx="2835900" cy="83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a:solidFill>
                    <a:schemeClr val="dk1"/>
                  </a:solidFill>
                </a:rPr>
                <a:t>20% of accidents are related to fatigue</a:t>
              </a:r>
              <a:endParaRPr sz="1200">
                <a:solidFill>
                  <a:schemeClr val="dk1"/>
                </a:solidFill>
              </a:endParaRPr>
            </a:p>
          </p:txBody>
        </p:sp>
      </p:grpSp>
      <p:grpSp>
        <p:nvGrpSpPr>
          <p:cNvPr id="82" name="Google Shape;82;p15"/>
          <p:cNvGrpSpPr/>
          <p:nvPr/>
        </p:nvGrpSpPr>
        <p:grpSpPr>
          <a:xfrm>
            <a:off x="580250" y="1982194"/>
            <a:ext cx="2153792" cy="1128368"/>
            <a:chOff x="10225" y="2246975"/>
            <a:chExt cx="2822425" cy="1597350"/>
          </a:xfrm>
        </p:grpSpPr>
        <p:pic>
          <p:nvPicPr>
            <p:cNvPr id="83" name="Google Shape;83;p15"/>
            <p:cNvPicPr preferRelativeResize="0"/>
            <p:nvPr/>
          </p:nvPicPr>
          <p:blipFill rotWithShape="1">
            <a:blip r:embed="rId4">
              <a:alphaModFix/>
            </a:blip>
            <a:srcRect t="56220" r="53449"/>
            <a:stretch/>
          </p:blipFill>
          <p:spPr>
            <a:xfrm>
              <a:off x="10225" y="2246975"/>
              <a:ext cx="2822425" cy="1597350"/>
            </a:xfrm>
            <a:prstGeom prst="rect">
              <a:avLst/>
            </a:prstGeom>
            <a:noFill/>
            <a:ln>
              <a:noFill/>
            </a:ln>
          </p:spPr>
        </p:pic>
        <p:sp>
          <p:nvSpPr>
            <p:cNvPr id="84" name="Google Shape;84;p15"/>
            <p:cNvSpPr txBox="1"/>
            <p:nvPr/>
          </p:nvSpPr>
          <p:spPr>
            <a:xfrm>
              <a:off x="319138" y="2555443"/>
              <a:ext cx="2117100" cy="98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100"/>
                <a:t>⅓ of fatal motorway accidents related to falling asleep</a:t>
              </a:r>
              <a:endParaRPr sz="1100"/>
            </a:p>
          </p:txBody>
        </p:sp>
      </p:grpSp>
      <p:grpSp>
        <p:nvGrpSpPr>
          <p:cNvPr id="85" name="Google Shape;85;p15"/>
          <p:cNvGrpSpPr/>
          <p:nvPr/>
        </p:nvGrpSpPr>
        <p:grpSpPr>
          <a:xfrm>
            <a:off x="6365933" y="1942915"/>
            <a:ext cx="2153792" cy="1128368"/>
            <a:chOff x="6321575" y="2246975"/>
            <a:chExt cx="2822425" cy="1597350"/>
          </a:xfrm>
        </p:grpSpPr>
        <p:pic>
          <p:nvPicPr>
            <p:cNvPr id="86" name="Google Shape;86;p15"/>
            <p:cNvPicPr preferRelativeResize="0"/>
            <p:nvPr/>
          </p:nvPicPr>
          <p:blipFill rotWithShape="1">
            <a:blip r:embed="rId4">
              <a:alphaModFix/>
            </a:blip>
            <a:srcRect l="53449" t="54460"/>
            <a:stretch/>
          </p:blipFill>
          <p:spPr>
            <a:xfrm>
              <a:off x="6321575" y="2246975"/>
              <a:ext cx="2822425" cy="1597350"/>
            </a:xfrm>
            <a:prstGeom prst="rect">
              <a:avLst/>
            </a:prstGeom>
            <a:noFill/>
            <a:ln>
              <a:noFill/>
            </a:ln>
          </p:spPr>
        </p:pic>
        <p:sp>
          <p:nvSpPr>
            <p:cNvPr id="87" name="Google Shape;87;p15"/>
            <p:cNvSpPr txBox="1"/>
            <p:nvPr/>
          </p:nvSpPr>
          <p:spPr>
            <a:xfrm>
              <a:off x="6927393" y="2671320"/>
              <a:ext cx="1810500" cy="740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100"/>
                <a:t>drowsiness = accident risk x 8</a:t>
              </a:r>
              <a:endParaRPr sz="1100"/>
            </a:p>
          </p:txBody>
        </p:sp>
      </p:grpSp>
      <p:sp>
        <p:nvSpPr>
          <p:cNvPr id="88" name="Google Shape;88;p15"/>
          <p:cNvSpPr txBox="1"/>
          <p:nvPr/>
        </p:nvSpPr>
        <p:spPr>
          <a:xfrm>
            <a:off x="10650" y="4781425"/>
            <a:ext cx="91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9" name="Google Shape;89;p15"/>
          <p:cNvSpPr txBox="1"/>
          <p:nvPr/>
        </p:nvSpPr>
        <p:spPr>
          <a:xfrm>
            <a:off x="0" y="4542562"/>
            <a:ext cx="9144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fr" sz="700">
                <a:solidFill>
                  <a:schemeClr val="dk1"/>
                </a:solidFill>
                <a:uFill>
                  <a:noFill/>
                </a:uFill>
                <a:hlinkClick r:id="rId5">
                  <a:extLst>
                    <a:ext uri="{A12FA001-AC4F-418D-AE19-62706E023703}">
                      <ahyp:hlinkClr xmlns:ahyp="http://schemas.microsoft.com/office/drawing/2018/hyperlinkcolor" val="tx"/>
                    </a:ext>
                  </a:extLst>
                </a:hlinkClick>
              </a:rPr>
              <a:t>https://www.securite-routiere.gouv.fr/dangers-de-la-route/la-fatigue-et-la-conduite</a:t>
            </a:r>
            <a:endParaRPr sz="700">
              <a:solidFill>
                <a:schemeClr val="dk1"/>
              </a:solidFill>
            </a:endParaRPr>
          </a:p>
          <a:p>
            <a:pPr marL="0" lvl="0" indent="0" algn="r" rtl="0">
              <a:spcBef>
                <a:spcPts val="0"/>
              </a:spcBef>
              <a:spcAft>
                <a:spcPts val="0"/>
              </a:spcAft>
              <a:buClr>
                <a:schemeClr val="dk1"/>
              </a:buClr>
              <a:buSzPts val="1100"/>
              <a:buFont typeface="Arial"/>
              <a:buNone/>
            </a:pPr>
            <a:r>
              <a:rPr lang="fr" sz="700">
                <a:solidFill>
                  <a:schemeClr val="dk1"/>
                </a:solidFill>
              </a:rPr>
              <a:t>https://www.aaa.asn.au/wp-content/uploads/2021/10/Fatigue-Driving-Literature-Review-FINAL.pdf</a:t>
            </a:r>
            <a:endParaRPr sz="900">
              <a:solidFill>
                <a:schemeClr val="dk1"/>
              </a:solidFill>
            </a:endParaRPr>
          </a:p>
        </p:txBody>
      </p:sp>
      <p:sp>
        <p:nvSpPr>
          <p:cNvPr id="90" name="Google Shape;90;p15"/>
          <p:cNvSpPr txBox="1"/>
          <p:nvPr/>
        </p:nvSpPr>
        <p:spPr>
          <a:xfrm>
            <a:off x="316525" y="3765928"/>
            <a:ext cx="5643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300" b="1"/>
              <a:t>Users:</a:t>
            </a:r>
            <a:r>
              <a:rPr lang="fr" sz="1300"/>
              <a:t>  Public and private transport</a:t>
            </a:r>
            <a:endParaRPr sz="1300"/>
          </a:p>
          <a:p>
            <a:pPr marL="457200" lvl="0" indent="0" algn="l" rtl="0">
              <a:spcBef>
                <a:spcPts val="0"/>
              </a:spcBef>
              <a:spcAft>
                <a:spcPts val="0"/>
              </a:spcAft>
              <a:buNone/>
            </a:pPr>
            <a:r>
              <a:rPr lang="fr" sz="1300"/>
              <a:t>   Machine operators (building sites, agricultural…)</a:t>
            </a:r>
            <a:endParaRPr sz="1300"/>
          </a:p>
        </p:txBody>
      </p:sp>
      <p:pic>
        <p:nvPicPr>
          <p:cNvPr id="91" name="Google Shape;91;p15"/>
          <p:cNvPicPr preferRelativeResize="0"/>
          <p:nvPr/>
        </p:nvPicPr>
        <p:blipFill>
          <a:blip r:embed="rId6">
            <a:alphaModFix/>
          </a:blip>
          <a:stretch>
            <a:fillRect/>
          </a:stretch>
        </p:blipFill>
        <p:spPr>
          <a:xfrm>
            <a:off x="8248250" y="160271"/>
            <a:ext cx="723025" cy="723025"/>
          </a:xfrm>
          <a:prstGeom prst="rect">
            <a:avLst/>
          </a:prstGeom>
          <a:noFill/>
          <a:ln>
            <a:noFill/>
          </a:ln>
        </p:spPr>
      </p:pic>
      <p:grpSp>
        <p:nvGrpSpPr>
          <p:cNvPr id="92" name="Google Shape;92;p15"/>
          <p:cNvGrpSpPr/>
          <p:nvPr/>
        </p:nvGrpSpPr>
        <p:grpSpPr>
          <a:xfrm>
            <a:off x="3049983" y="1950420"/>
            <a:ext cx="3000000" cy="1134722"/>
            <a:chOff x="4312645" y="3007491"/>
            <a:chExt cx="3000000" cy="1134722"/>
          </a:xfrm>
        </p:grpSpPr>
        <p:sp>
          <p:nvSpPr>
            <p:cNvPr id="93" name="Google Shape;93;p15"/>
            <p:cNvSpPr/>
            <p:nvPr/>
          </p:nvSpPr>
          <p:spPr>
            <a:xfrm>
              <a:off x="4544700" y="3404138"/>
              <a:ext cx="2535900" cy="349500"/>
            </a:xfrm>
            <a:prstGeom prst="roundRect">
              <a:avLst>
                <a:gd name="adj" fmla="val 16667"/>
              </a:avLst>
            </a:prstGeom>
            <a:solidFill>
              <a:srgbClr val="C3FFFC"/>
            </a:solidFill>
            <a:ln w="9525" cap="flat" cmpd="sng">
              <a:solidFill>
                <a:srgbClr val="00DBD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b="1"/>
                <a:t>&gt; </a:t>
              </a:r>
              <a:r>
                <a:rPr lang="fr" sz="1100" b="1"/>
                <a:t>Eye state recognition &amp; duration</a:t>
              </a:r>
              <a:endParaRPr sz="1100" b="1"/>
            </a:p>
          </p:txBody>
        </p:sp>
        <p:sp>
          <p:nvSpPr>
            <p:cNvPr id="94" name="Google Shape;94;p15"/>
            <p:cNvSpPr txBox="1"/>
            <p:nvPr/>
          </p:nvSpPr>
          <p:spPr>
            <a:xfrm>
              <a:off x="4312645" y="3007491"/>
              <a:ext cx="30000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300" b="1">
                  <a:solidFill>
                    <a:schemeClr val="dk1"/>
                  </a:solidFill>
                </a:rPr>
                <a:t>WakeUp App</a:t>
              </a:r>
              <a:endParaRPr/>
            </a:p>
          </p:txBody>
        </p:sp>
        <p:sp>
          <p:nvSpPr>
            <p:cNvPr id="95" name="Google Shape;95;p15"/>
            <p:cNvSpPr/>
            <p:nvPr/>
          </p:nvSpPr>
          <p:spPr>
            <a:xfrm>
              <a:off x="4544700" y="3792713"/>
              <a:ext cx="2535900" cy="349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solidFill>
                    <a:srgbClr val="B7B7B7"/>
                  </a:solidFill>
                </a:rPr>
                <a:t>&gt; Drowsiness detection </a:t>
              </a:r>
              <a:r>
                <a:rPr lang="fr" sz="1000" i="1">
                  <a:solidFill>
                    <a:srgbClr val="B7B7B7"/>
                  </a:solidFill>
                </a:rPr>
                <a:t>(coming soon)</a:t>
              </a:r>
              <a:endParaRPr sz="1300" b="1"/>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ctrTitle" idx="4294967295"/>
          </p:nvPr>
        </p:nvSpPr>
        <p:spPr>
          <a:xfrm>
            <a:off x="1192664" y="403309"/>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 sz="2500">
                <a:solidFill>
                  <a:srgbClr val="0E3449"/>
                </a:solidFill>
                <a:latin typeface="Inter SemiBold"/>
                <a:ea typeface="Inter SemiBold"/>
                <a:cs typeface="Inter SemiBold"/>
                <a:sym typeface="Inter SemiBold"/>
              </a:rPr>
              <a:t>Results</a:t>
            </a:r>
            <a:endParaRPr sz="2500" i="0" u="none" strike="noStrike" cap="none">
              <a:solidFill>
                <a:srgbClr val="0E3449"/>
              </a:solidFill>
              <a:latin typeface="Inter SemiBold"/>
              <a:ea typeface="Inter SemiBold"/>
              <a:cs typeface="Inter SemiBold"/>
              <a:sym typeface="Inter SemiBold"/>
            </a:endParaRPr>
          </a:p>
        </p:txBody>
      </p:sp>
      <p:pic>
        <p:nvPicPr>
          <p:cNvPr id="101" name="Google Shape;101;p16"/>
          <p:cNvPicPr preferRelativeResize="0"/>
          <p:nvPr/>
        </p:nvPicPr>
        <p:blipFill rotWithShape="1">
          <a:blip r:embed="rId3">
            <a:alphaModFix/>
          </a:blip>
          <a:srcRect/>
          <a:stretch/>
        </p:blipFill>
        <p:spPr>
          <a:xfrm>
            <a:off x="463375" y="482852"/>
            <a:ext cx="576900" cy="385904"/>
          </a:xfrm>
          <a:prstGeom prst="rect">
            <a:avLst/>
          </a:prstGeom>
          <a:noFill/>
          <a:ln>
            <a:noFill/>
          </a:ln>
        </p:spPr>
      </p:pic>
      <p:sp>
        <p:nvSpPr>
          <p:cNvPr id="102" name="Google Shape;102;p16"/>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3" name="Google Shape;103;p16" title="2023-06-23 11-32-05.mkv">
            <a:hlinkClick r:id="rId4"/>
          </p:cNvPr>
          <p:cNvPicPr preferRelativeResize="0"/>
          <p:nvPr/>
        </p:nvPicPr>
        <p:blipFill>
          <a:blip r:embed="rId5">
            <a:alphaModFix/>
          </a:blip>
          <a:stretch>
            <a:fillRect/>
          </a:stretch>
        </p:blipFill>
        <p:spPr>
          <a:xfrm>
            <a:off x="2200000" y="986650"/>
            <a:ext cx="4896400" cy="3672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ctrTitle" idx="4294967295"/>
          </p:nvPr>
        </p:nvSpPr>
        <p:spPr>
          <a:xfrm>
            <a:off x="1192664" y="403309"/>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 sz="2500">
                <a:solidFill>
                  <a:srgbClr val="0E3449"/>
                </a:solidFill>
                <a:latin typeface="Inter SemiBold"/>
                <a:ea typeface="Inter SemiBold"/>
                <a:cs typeface="Inter SemiBold"/>
                <a:sym typeface="Inter SemiBold"/>
              </a:rPr>
              <a:t>Results</a:t>
            </a:r>
            <a:endParaRPr sz="2500" i="0" u="none" strike="noStrike" cap="none">
              <a:solidFill>
                <a:srgbClr val="0E3449"/>
              </a:solidFill>
              <a:latin typeface="Inter SemiBold"/>
              <a:ea typeface="Inter SemiBold"/>
              <a:cs typeface="Inter SemiBold"/>
              <a:sym typeface="Inter SemiBold"/>
            </a:endParaRPr>
          </a:p>
        </p:txBody>
      </p:sp>
      <p:pic>
        <p:nvPicPr>
          <p:cNvPr id="109" name="Google Shape;109;p17"/>
          <p:cNvPicPr preferRelativeResize="0"/>
          <p:nvPr/>
        </p:nvPicPr>
        <p:blipFill rotWithShape="1">
          <a:blip r:embed="rId3">
            <a:alphaModFix/>
          </a:blip>
          <a:srcRect/>
          <a:stretch/>
        </p:blipFill>
        <p:spPr>
          <a:xfrm>
            <a:off x="463375" y="482852"/>
            <a:ext cx="576900" cy="385904"/>
          </a:xfrm>
          <a:prstGeom prst="rect">
            <a:avLst/>
          </a:prstGeom>
          <a:noFill/>
          <a:ln>
            <a:noFill/>
          </a:ln>
        </p:spPr>
      </p:pic>
      <p:sp>
        <p:nvSpPr>
          <p:cNvPr id="110" name="Google Shape;110;p17"/>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p17"/>
          <p:cNvGrpSpPr/>
          <p:nvPr/>
        </p:nvGrpSpPr>
        <p:grpSpPr>
          <a:xfrm>
            <a:off x="3993725" y="1007988"/>
            <a:ext cx="4345700" cy="3389900"/>
            <a:chOff x="1852725" y="1186850"/>
            <a:chExt cx="4345700" cy="3389900"/>
          </a:xfrm>
        </p:grpSpPr>
        <p:pic>
          <p:nvPicPr>
            <p:cNvPr id="112" name="Google Shape;112;p17"/>
            <p:cNvPicPr preferRelativeResize="0"/>
            <p:nvPr/>
          </p:nvPicPr>
          <p:blipFill rotWithShape="1">
            <a:blip r:embed="rId4">
              <a:alphaModFix/>
            </a:blip>
            <a:srcRect l="5893" r="16862" b="4242"/>
            <a:stretch/>
          </p:blipFill>
          <p:spPr>
            <a:xfrm>
              <a:off x="2945575" y="1186850"/>
              <a:ext cx="3252850" cy="3048699"/>
            </a:xfrm>
            <a:prstGeom prst="rect">
              <a:avLst/>
            </a:prstGeom>
            <a:noFill/>
            <a:ln>
              <a:noFill/>
            </a:ln>
          </p:spPr>
        </p:pic>
        <p:sp>
          <p:nvSpPr>
            <p:cNvPr id="113" name="Google Shape;113;p17"/>
            <p:cNvSpPr txBox="1"/>
            <p:nvPr/>
          </p:nvSpPr>
          <p:spPr>
            <a:xfrm>
              <a:off x="1852725" y="1795550"/>
              <a:ext cx="1122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300"/>
                <a:t>Closed eye</a:t>
              </a:r>
              <a:endParaRPr sz="1300"/>
            </a:p>
          </p:txBody>
        </p:sp>
        <p:sp>
          <p:nvSpPr>
            <p:cNvPr id="114" name="Google Shape;114;p17"/>
            <p:cNvSpPr txBox="1"/>
            <p:nvPr/>
          </p:nvSpPr>
          <p:spPr>
            <a:xfrm>
              <a:off x="3236350" y="4191850"/>
              <a:ext cx="11220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300"/>
                <a:t>Closed eye</a:t>
              </a:r>
              <a:endParaRPr sz="1300"/>
            </a:p>
          </p:txBody>
        </p:sp>
        <p:sp>
          <p:nvSpPr>
            <p:cNvPr id="115" name="Google Shape;115;p17"/>
            <p:cNvSpPr txBox="1"/>
            <p:nvPr/>
          </p:nvSpPr>
          <p:spPr>
            <a:xfrm>
              <a:off x="1852725" y="3244725"/>
              <a:ext cx="1122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300"/>
                <a:t>Open eye</a:t>
              </a:r>
              <a:endParaRPr sz="1300"/>
            </a:p>
          </p:txBody>
        </p:sp>
        <p:sp>
          <p:nvSpPr>
            <p:cNvPr id="116" name="Google Shape;116;p17"/>
            <p:cNvSpPr txBox="1"/>
            <p:nvPr/>
          </p:nvSpPr>
          <p:spPr>
            <a:xfrm>
              <a:off x="4831875" y="4191850"/>
              <a:ext cx="11220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300"/>
                <a:t>Open eye</a:t>
              </a:r>
              <a:endParaRPr sz="1300"/>
            </a:p>
          </p:txBody>
        </p:sp>
      </p:grpSp>
      <p:grpSp>
        <p:nvGrpSpPr>
          <p:cNvPr id="117" name="Google Shape;117;p17"/>
          <p:cNvGrpSpPr/>
          <p:nvPr/>
        </p:nvGrpSpPr>
        <p:grpSpPr>
          <a:xfrm>
            <a:off x="613747" y="1492972"/>
            <a:ext cx="2413200" cy="2419941"/>
            <a:chOff x="463372" y="1584497"/>
            <a:chExt cx="2413200" cy="2419941"/>
          </a:xfrm>
        </p:grpSpPr>
        <p:sp>
          <p:nvSpPr>
            <p:cNvPr id="118" name="Google Shape;118;p17"/>
            <p:cNvSpPr/>
            <p:nvPr/>
          </p:nvSpPr>
          <p:spPr>
            <a:xfrm>
              <a:off x="463372" y="2836688"/>
              <a:ext cx="2413200" cy="53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t>Eye state recognition</a:t>
              </a:r>
              <a:br>
                <a:rPr lang="fr" sz="1100" b="1"/>
              </a:br>
              <a:r>
                <a:rPr lang="fr" sz="700" b="1" i="1"/>
                <a:t>CNN model</a:t>
              </a:r>
              <a:endParaRPr sz="700" b="1" i="1"/>
            </a:p>
          </p:txBody>
        </p:sp>
        <p:cxnSp>
          <p:nvCxnSpPr>
            <p:cNvPr id="119" name="Google Shape;119;p17"/>
            <p:cNvCxnSpPr>
              <a:stCxn id="120" idx="2"/>
              <a:endCxn id="118" idx="0"/>
            </p:cNvCxnSpPr>
            <p:nvPr/>
          </p:nvCxnSpPr>
          <p:spPr>
            <a:xfrm rot="5400000">
              <a:off x="1378075" y="2104847"/>
              <a:ext cx="1023600" cy="4401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121" name="Google Shape;121;p17"/>
            <p:cNvCxnSpPr>
              <a:stCxn id="122" idx="2"/>
              <a:endCxn id="118" idx="0"/>
            </p:cNvCxnSpPr>
            <p:nvPr/>
          </p:nvCxnSpPr>
          <p:spPr>
            <a:xfrm rot="-5400000" flipH="1">
              <a:off x="744500" y="1911197"/>
              <a:ext cx="1023600" cy="8274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123" name="Google Shape;123;p17"/>
            <p:cNvCxnSpPr>
              <a:stCxn id="124" idx="2"/>
              <a:endCxn id="118" idx="0"/>
            </p:cNvCxnSpPr>
            <p:nvPr/>
          </p:nvCxnSpPr>
          <p:spPr>
            <a:xfrm rot="-5400000" flipH="1">
              <a:off x="935000" y="2101697"/>
              <a:ext cx="1023600" cy="4464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125" name="Google Shape;125;p17"/>
            <p:cNvCxnSpPr>
              <a:stCxn id="126" idx="2"/>
              <a:endCxn id="118" idx="0"/>
            </p:cNvCxnSpPr>
            <p:nvPr/>
          </p:nvCxnSpPr>
          <p:spPr>
            <a:xfrm rot="-5400000" flipH="1">
              <a:off x="935000" y="2101697"/>
              <a:ext cx="642600" cy="827400"/>
            </a:xfrm>
            <a:prstGeom prst="curvedConnector3">
              <a:avLst>
                <a:gd name="adj1" fmla="val 49999"/>
              </a:avLst>
            </a:prstGeom>
            <a:noFill/>
            <a:ln w="9525" cap="flat" cmpd="sng">
              <a:solidFill>
                <a:schemeClr val="dk2"/>
              </a:solidFill>
              <a:prstDash val="solid"/>
              <a:round/>
              <a:headEnd type="none" w="med" len="med"/>
              <a:tailEnd type="none" w="med" len="med"/>
            </a:ln>
          </p:spPr>
        </p:cxnSp>
        <p:cxnSp>
          <p:nvCxnSpPr>
            <p:cNvPr id="127" name="Google Shape;127;p17"/>
            <p:cNvCxnSpPr>
              <a:stCxn id="128" idx="2"/>
              <a:endCxn id="118" idx="0"/>
            </p:cNvCxnSpPr>
            <p:nvPr/>
          </p:nvCxnSpPr>
          <p:spPr>
            <a:xfrm rot="-5400000" flipH="1">
              <a:off x="1125500" y="2292197"/>
              <a:ext cx="642600" cy="446400"/>
            </a:xfrm>
            <a:prstGeom prst="curvedConnector3">
              <a:avLst>
                <a:gd name="adj1" fmla="val 49999"/>
              </a:avLst>
            </a:prstGeom>
            <a:noFill/>
            <a:ln w="9525" cap="flat" cmpd="sng">
              <a:solidFill>
                <a:schemeClr val="dk2"/>
              </a:solidFill>
              <a:prstDash val="solid"/>
              <a:round/>
              <a:headEnd type="none" w="med" len="med"/>
              <a:tailEnd type="none" w="med" len="med"/>
            </a:ln>
          </p:spPr>
        </p:cxnSp>
        <p:cxnSp>
          <p:nvCxnSpPr>
            <p:cNvPr id="129" name="Google Shape;129;p17"/>
            <p:cNvCxnSpPr>
              <a:stCxn id="130" idx="2"/>
              <a:endCxn id="118" idx="0"/>
            </p:cNvCxnSpPr>
            <p:nvPr/>
          </p:nvCxnSpPr>
          <p:spPr>
            <a:xfrm rot="5400000">
              <a:off x="1568575" y="2295347"/>
              <a:ext cx="642600" cy="440100"/>
            </a:xfrm>
            <a:prstGeom prst="curvedConnector3">
              <a:avLst>
                <a:gd name="adj1" fmla="val 49999"/>
              </a:avLst>
            </a:prstGeom>
            <a:noFill/>
            <a:ln w="9525" cap="flat" cmpd="sng">
              <a:solidFill>
                <a:schemeClr val="dk2"/>
              </a:solidFill>
              <a:prstDash val="solid"/>
              <a:round/>
              <a:headEnd type="none" w="med" len="med"/>
              <a:tailEnd type="none" w="med" len="med"/>
            </a:ln>
          </p:spPr>
        </p:cxnSp>
        <p:cxnSp>
          <p:nvCxnSpPr>
            <p:cNvPr id="131" name="Google Shape;131;p17"/>
            <p:cNvCxnSpPr>
              <a:stCxn id="132" idx="2"/>
              <a:endCxn id="118" idx="0"/>
            </p:cNvCxnSpPr>
            <p:nvPr/>
          </p:nvCxnSpPr>
          <p:spPr>
            <a:xfrm rot="5400000">
              <a:off x="1759075" y="2104847"/>
              <a:ext cx="642600" cy="821100"/>
            </a:xfrm>
            <a:prstGeom prst="curvedConnector3">
              <a:avLst>
                <a:gd name="adj1" fmla="val 49999"/>
              </a:avLst>
            </a:prstGeom>
            <a:noFill/>
            <a:ln w="9525" cap="flat" cmpd="sng">
              <a:solidFill>
                <a:schemeClr val="dk2"/>
              </a:solidFill>
              <a:prstDash val="solid"/>
              <a:round/>
              <a:headEnd type="none" w="med" len="med"/>
              <a:tailEnd type="none" w="med" len="med"/>
            </a:ln>
          </p:spPr>
        </p:cxnSp>
        <p:cxnSp>
          <p:nvCxnSpPr>
            <p:cNvPr id="133" name="Google Shape;133;p17"/>
            <p:cNvCxnSpPr>
              <a:stCxn id="134" idx="2"/>
              <a:endCxn id="118" idx="0"/>
            </p:cNvCxnSpPr>
            <p:nvPr/>
          </p:nvCxnSpPr>
          <p:spPr>
            <a:xfrm rot="5400000">
              <a:off x="1568575" y="1914347"/>
              <a:ext cx="1023600" cy="821100"/>
            </a:xfrm>
            <a:prstGeom prst="curvedConnector3">
              <a:avLst>
                <a:gd name="adj1" fmla="val 50000"/>
              </a:avLst>
            </a:prstGeom>
            <a:noFill/>
            <a:ln w="9525" cap="flat" cmpd="sng">
              <a:solidFill>
                <a:schemeClr val="dk2"/>
              </a:solidFill>
              <a:prstDash val="solid"/>
              <a:round/>
              <a:headEnd type="none" w="med" len="med"/>
              <a:tailEnd type="none" w="med" len="med"/>
            </a:ln>
          </p:spPr>
        </p:cxnSp>
        <p:pic>
          <p:nvPicPr>
            <p:cNvPr id="122" name="Google Shape;122;p17"/>
            <p:cNvPicPr preferRelativeResize="0"/>
            <p:nvPr/>
          </p:nvPicPr>
          <p:blipFill>
            <a:blip r:embed="rId5">
              <a:alphaModFix/>
            </a:blip>
            <a:stretch>
              <a:fillRect/>
            </a:stretch>
          </p:blipFill>
          <p:spPr>
            <a:xfrm>
              <a:off x="728300" y="1584497"/>
              <a:ext cx="228600" cy="228600"/>
            </a:xfrm>
            <a:prstGeom prst="rect">
              <a:avLst/>
            </a:prstGeom>
            <a:noFill/>
            <a:ln>
              <a:noFill/>
            </a:ln>
          </p:spPr>
        </p:pic>
        <p:pic>
          <p:nvPicPr>
            <p:cNvPr id="126" name="Google Shape;126;p17"/>
            <p:cNvPicPr preferRelativeResize="0"/>
            <p:nvPr/>
          </p:nvPicPr>
          <p:blipFill>
            <a:blip r:embed="rId6">
              <a:alphaModFix/>
            </a:blip>
            <a:stretch>
              <a:fillRect/>
            </a:stretch>
          </p:blipFill>
          <p:spPr>
            <a:xfrm>
              <a:off x="728300" y="1965497"/>
              <a:ext cx="228600" cy="228600"/>
            </a:xfrm>
            <a:prstGeom prst="rect">
              <a:avLst/>
            </a:prstGeom>
            <a:noFill/>
            <a:ln>
              <a:noFill/>
            </a:ln>
          </p:spPr>
        </p:pic>
        <p:pic>
          <p:nvPicPr>
            <p:cNvPr id="128" name="Google Shape;128;p17"/>
            <p:cNvPicPr preferRelativeResize="0"/>
            <p:nvPr/>
          </p:nvPicPr>
          <p:blipFill>
            <a:blip r:embed="rId7">
              <a:alphaModFix/>
            </a:blip>
            <a:stretch>
              <a:fillRect/>
            </a:stretch>
          </p:blipFill>
          <p:spPr>
            <a:xfrm>
              <a:off x="1109300" y="1965497"/>
              <a:ext cx="228600" cy="228600"/>
            </a:xfrm>
            <a:prstGeom prst="rect">
              <a:avLst/>
            </a:prstGeom>
            <a:noFill/>
            <a:ln>
              <a:noFill/>
            </a:ln>
          </p:spPr>
        </p:pic>
        <p:pic>
          <p:nvPicPr>
            <p:cNvPr id="124" name="Google Shape;124;p17"/>
            <p:cNvPicPr preferRelativeResize="0"/>
            <p:nvPr/>
          </p:nvPicPr>
          <p:blipFill>
            <a:blip r:embed="rId8">
              <a:alphaModFix/>
            </a:blip>
            <a:stretch>
              <a:fillRect/>
            </a:stretch>
          </p:blipFill>
          <p:spPr>
            <a:xfrm>
              <a:off x="1109300" y="1584497"/>
              <a:ext cx="228600" cy="228600"/>
            </a:xfrm>
            <a:prstGeom prst="rect">
              <a:avLst/>
            </a:prstGeom>
            <a:noFill/>
            <a:ln>
              <a:noFill/>
            </a:ln>
          </p:spPr>
        </p:pic>
        <p:pic>
          <p:nvPicPr>
            <p:cNvPr id="120" name="Google Shape;120;p17"/>
            <p:cNvPicPr preferRelativeResize="0"/>
            <p:nvPr/>
          </p:nvPicPr>
          <p:blipFill>
            <a:blip r:embed="rId9">
              <a:alphaModFix/>
            </a:blip>
            <a:stretch>
              <a:fillRect/>
            </a:stretch>
          </p:blipFill>
          <p:spPr>
            <a:xfrm>
              <a:off x="1995625" y="1584497"/>
              <a:ext cx="228600" cy="228600"/>
            </a:xfrm>
            <a:prstGeom prst="rect">
              <a:avLst/>
            </a:prstGeom>
            <a:noFill/>
            <a:ln>
              <a:noFill/>
            </a:ln>
          </p:spPr>
        </p:pic>
        <p:pic>
          <p:nvPicPr>
            <p:cNvPr id="130" name="Google Shape;130;p17"/>
            <p:cNvPicPr preferRelativeResize="0"/>
            <p:nvPr/>
          </p:nvPicPr>
          <p:blipFill>
            <a:blip r:embed="rId10">
              <a:alphaModFix/>
            </a:blip>
            <a:stretch>
              <a:fillRect/>
            </a:stretch>
          </p:blipFill>
          <p:spPr>
            <a:xfrm>
              <a:off x="1995625" y="1965497"/>
              <a:ext cx="228600" cy="228600"/>
            </a:xfrm>
            <a:prstGeom prst="rect">
              <a:avLst/>
            </a:prstGeom>
            <a:noFill/>
            <a:ln>
              <a:noFill/>
            </a:ln>
          </p:spPr>
        </p:pic>
        <p:pic>
          <p:nvPicPr>
            <p:cNvPr id="134" name="Google Shape;134;p17"/>
            <p:cNvPicPr preferRelativeResize="0"/>
            <p:nvPr/>
          </p:nvPicPr>
          <p:blipFill>
            <a:blip r:embed="rId11">
              <a:alphaModFix/>
            </a:blip>
            <a:stretch>
              <a:fillRect/>
            </a:stretch>
          </p:blipFill>
          <p:spPr>
            <a:xfrm>
              <a:off x="2376625" y="1584497"/>
              <a:ext cx="228600" cy="228600"/>
            </a:xfrm>
            <a:prstGeom prst="rect">
              <a:avLst/>
            </a:prstGeom>
            <a:noFill/>
            <a:ln>
              <a:noFill/>
            </a:ln>
          </p:spPr>
        </p:pic>
        <p:pic>
          <p:nvPicPr>
            <p:cNvPr id="132" name="Google Shape;132;p17"/>
            <p:cNvPicPr preferRelativeResize="0"/>
            <p:nvPr/>
          </p:nvPicPr>
          <p:blipFill>
            <a:blip r:embed="rId12">
              <a:alphaModFix/>
            </a:blip>
            <a:stretch>
              <a:fillRect/>
            </a:stretch>
          </p:blipFill>
          <p:spPr>
            <a:xfrm>
              <a:off x="2376625" y="1965497"/>
              <a:ext cx="228600" cy="228600"/>
            </a:xfrm>
            <a:prstGeom prst="rect">
              <a:avLst/>
            </a:prstGeom>
            <a:noFill/>
            <a:ln>
              <a:noFill/>
            </a:ln>
          </p:spPr>
        </p:pic>
        <p:sp>
          <p:nvSpPr>
            <p:cNvPr id="135" name="Google Shape;135;p17"/>
            <p:cNvSpPr/>
            <p:nvPr/>
          </p:nvSpPr>
          <p:spPr>
            <a:xfrm>
              <a:off x="1038263" y="3688838"/>
              <a:ext cx="592500" cy="3156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800" b="1"/>
                <a:t>Open</a:t>
              </a:r>
              <a:endParaRPr sz="800" b="1"/>
            </a:p>
          </p:txBody>
        </p:sp>
        <p:sp>
          <p:nvSpPr>
            <p:cNvPr id="136" name="Google Shape;136;p17"/>
            <p:cNvSpPr/>
            <p:nvPr/>
          </p:nvSpPr>
          <p:spPr>
            <a:xfrm>
              <a:off x="1709182" y="3688838"/>
              <a:ext cx="592500" cy="3156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800" b="1"/>
                <a:t>Closed</a:t>
              </a:r>
              <a:endParaRPr sz="800" b="1"/>
            </a:p>
          </p:txBody>
        </p:sp>
        <p:cxnSp>
          <p:nvCxnSpPr>
            <p:cNvPr id="137" name="Google Shape;137;p17"/>
            <p:cNvCxnSpPr>
              <a:stCxn id="118" idx="2"/>
              <a:endCxn id="136" idx="0"/>
            </p:cNvCxnSpPr>
            <p:nvPr/>
          </p:nvCxnSpPr>
          <p:spPr>
            <a:xfrm rot="-5400000" flipH="1">
              <a:off x="1677922" y="3361538"/>
              <a:ext cx="319500" cy="335400"/>
            </a:xfrm>
            <a:prstGeom prst="curvedConnector3">
              <a:avLst>
                <a:gd name="adj1" fmla="val 49977"/>
              </a:avLst>
            </a:prstGeom>
            <a:noFill/>
            <a:ln w="9525" cap="flat" cmpd="sng">
              <a:solidFill>
                <a:schemeClr val="dk2"/>
              </a:solidFill>
              <a:prstDash val="solid"/>
              <a:round/>
              <a:headEnd type="none" w="med" len="med"/>
              <a:tailEnd type="none" w="med" len="med"/>
            </a:ln>
          </p:spPr>
        </p:cxnSp>
        <p:cxnSp>
          <p:nvCxnSpPr>
            <p:cNvPr id="138" name="Google Shape;138;p17"/>
            <p:cNvCxnSpPr>
              <a:stCxn id="118" idx="2"/>
              <a:endCxn id="135" idx="0"/>
            </p:cNvCxnSpPr>
            <p:nvPr/>
          </p:nvCxnSpPr>
          <p:spPr>
            <a:xfrm rot="5400000">
              <a:off x="1342522" y="3361538"/>
              <a:ext cx="319500" cy="335400"/>
            </a:xfrm>
            <a:prstGeom prst="curvedConnector3">
              <a:avLst>
                <a:gd name="adj1" fmla="val 49977"/>
              </a:avLst>
            </a:prstGeom>
            <a:noFill/>
            <a:ln w="9525" cap="flat" cmpd="sng">
              <a:solidFill>
                <a:schemeClr val="dk2"/>
              </a:solidFill>
              <a:prstDash val="solid"/>
              <a:round/>
              <a:headEnd type="none" w="med" len="med"/>
              <a:tailEnd type="none" w="med" len="med"/>
            </a:ln>
          </p:spPr>
        </p:cxnSp>
      </p:grpSp>
      <p:sp>
        <p:nvSpPr>
          <p:cNvPr id="139" name="Google Shape;139;p17"/>
          <p:cNvSpPr txBox="1"/>
          <p:nvPr/>
        </p:nvSpPr>
        <p:spPr>
          <a:xfrm>
            <a:off x="6001975" y="4522725"/>
            <a:ext cx="1554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b="1"/>
              <a:t>94% on test set</a:t>
            </a:r>
            <a:endParaRPr sz="12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ctrTitle" idx="4294967295"/>
          </p:nvPr>
        </p:nvSpPr>
        <p:spPr>
          <a:xfrm>
            <a:off x="1192664" y="403309"/>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 sz="2500">
                <a:solidFill>
                  <a:srgbClr val="0E3449"/>
                </a:solidFill>
                <a:latin typeface="Inter SemiBold"/>
                <a:ea typeface="Inter SemiBold"/>
                <a:cs typeface="Inter SemiBold"/>
                <a:sym typeface="Inter SemiBold"/>
              </a:rPr>
              <a:t>Solution description</a:t>
            </a:r>
            <a:endParaRPr sz="2500" i="0" u="none" strike="noStrike" cap="none">
              <a:solidFill>
                <a:srgbClr val="0E3449"/>
              </a:solidFill>
              <a:latin typeface="Inter SemiBold"/>
              <a:ea typeface="Inter SemiBold"/>
              <a:cs typeface="Inter SemiBold"/>
              <a:sym typeface="Inter SemiBold"/>
            </a:endParaRPr>
          </a:p>
        </p:txBody>
      </p:sp>
      <p:pic>
        <p:nvPicPr>
          <p:cNvPr id="145" name="Google Shape;145;p18"/>
          <p:cNvPicPr preferRelativeResize="0"/>
          <p:nvPr/>
        </p:nvPicPr>
        <p:blipFill rotWithShape="1">
          <a:blip r:embed="rId3">
            <a:alphaModFix/>
          </a:blip>
          <a:srcRect/>
          <a:stretch/>
        </p:blipFill>
        <p:spPr>
          <a:xfrm>
            <a:off x="463375" y="482852"/>
            <a:ext cx="576900" cy="385904"/>
          </a:xfrm>
          <a:prstGeom prst="rect">
            <a:avLst/>
          </a:prstGeom>
          <a:noFill/>
          <a:ln>
            <a:noFill/>
          </a:ln>
        </p:spPr>
      </p:pic>
      <p:sp>
        <p:nvSpPr>
          <p:cNvPr id="146" name="Google Shape;146;p18"/>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8"/>
          <p:cNvSpPr/>
          <p:nvPr/>
        </p:nvSpPr>
        <p:spPr>
          <a:xfrm>
            <a:off x="1684525" y="2046600"/>
            <a:ext cx="1632000" cy="1530000"/>
          </a:xfrm>
          <a:prstGeom prst="flowChartAlternateProcess">
            <a:avLst/>
          </a:prstGeom>
          <a:noFill/>
          <a:ln w="9525" cap="flat" cmpd="sng">
            <a:solidFill>
              <a:srgbClr val="0159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3955975" y="1268275"/>
            <a:ext cx="4800900" cy="3227700"/>
          </a:xfrm>
          <a:prstGeom prst="flowChartAlternateProcess">
            <a:avLst/>
          </a:prstGeom>
          <a:noFill/>
          <a:ln w="9525" cap="flat" cmpd="sng">
            <a:solidFill>
              <a:srgbClr val="0159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txBox="1"/>
          <p:nvPr/>
        </p:nvSpPr>
        <p:spPr>
          <a:xfrm>
            <a:off x="1563025" y="1549600"/>
            <a:ext cx="1838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2000" b="1">
                <a:solidFill>
                  <a:srgbClr val="20BBCB"/>
                </a:solidFill>
                <a:latin typeface="Acme"/>
                <a:ea typeface="Acme"/>
                <a:cs typeface="Acme"/>
                <a:sym typeface="Acme"/>
              </a:rPr>
              <a:t>Front-end</a:t>
            </a:r>
            <a:endParaRPr sz="2000" b="1">
              <a:solidFill>
                <a:srgbClr val="20BBCB"/>
              </a:solidFill>
              <a:latin typeface="Acme"/>
              <a:ea typeface="Acme"/>
              <a:cs typeface="Acme"/>
              <a:sym typeface="Acme"/>
            </a:endParaRPr>
          </a:p>
        </p:txBody>
      </p:sp>
      <p:sp>
        <p:nvSpPr>
          <p:cNvPr id="150" name="Google Shape;150;p18"/>
          <p:cNvSpPr txBox="1"/>
          <p:nvPr/>
        </p:nvSpPr>
        <p:spPr>
          <a:xfrm>
            <a:off x="5704375" y="763375"/>
            <a:ext cx="13041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2000">
                <a:solidFill>
                  <a:srgbClr val="20BBCB"/>
                </a:solidFill>
                <a:latin typeface="Acme"/>
                <a:ea typeface="Acme"/>
                <a:cs typeface="Acme"/>
                <a:sym typeface="Acme"/>
              </a:rPr>
              <a:t>Back-end</a:t>
            </a:r>
            <a:endParaRPr sz="2000">
              <a:solidFill>
                <a:srgbClr val="20BBCB"/>
              </a:solidFill>
              <a:latin typeface="Acme"/>
              <a:ea typeface="Acme"/>
              <a:cs typeface="Acme"/>
              <a:sym typeface="Acme"/>
            </a:endParaRPr>
          </a:p>
        </p:txBody>
      </p:sp>
      <p:pic>
        <p:nvPicPr>
          <p:cNvPr id="151" name="Google Shape;151;p18"/>
          <p:cNvPicPr preferRelativeResize="0"/>
          <p:nvPr/>
        </p:nvPicPr>
        <p:blipFill>
          <a:blip r:embed="rId4">
            <a:alphaModFix/>
          </a:blip>
          <a:stretch>
            <a:fillRect/>
          </a:stretch>
        </p:blipFill>
        <p:spPr>
          <a:xfrm>
            <a:off x="1826786" y="3652811"/>
            <a:ext cx="682725" cy="399421"/>
          </a:xfrm>
          <a:prstGeom prst="rect">
            <a:avLst/>
          </a:prstGeom>
          <a:noFill/>
          <a:ln>
            <a:noFill/>
          </a:ln>
        </p:spPr>
      </p:pic>
      <p:pic>
        <p:nvPicPr>
          <p:cNvPr id="152" name="Google Shape;152;p18"/>
          <p:cNvPicPr preferRelativeResize="0"/>
          <p:nvPr/>
        </p:nvPicPr>
        <p:blipFill>
          <a:blip r:embed="rId5">
            <a:alphaModFix/>
          </a:blip>
          <a:stretch>
            <a:fillRect/>
          </a:stretch>
        </p:blipFill>
        <p:spPr>
          <a:xfrm>
            <a:off x="2509513" y="3674900"/>
            <a:ext cx="628450" cy="355222"/>
          </a:xfrm>
          <a:prstGeom prst="rect">
            <a:avLst/>
          </a:prstGeom>
          <a:noFill/>
          <a:ln>
            <a:noFill/>
          </a:ln>
        </p:spPr>
      </p:pic>
      <p:pic>
        <p:nvPicPr>
          <p:cNvPr id="153" name="Google Shape;153;p18"/>
          <p:cNvPicPr preferRelativeResize="0"/>
          <p:nvPr/>
        </p:nvPicPr>
        <p:blipFill>
          <a:blip r:embed="rId6">
            <a:alphaModFix/>
          </a:blip>
          <a:stretch>
            <a:fillRect/>
          </a:stretch>
        </p:blipFill>
        <p:spPr>
          <a:xfrm>
            <a:off x="1866450" y="2169664"/>
            <a:ext cx="1231850" cy="795075"/>
          </a:xfrm>
          <a:prstGeom prst="rect">
            <a:avLst/>
          </a:prstGeom>
          <a:noFill/>
          <a:ln w="9525" cap="flat" cmpd="sng">
            <a:solidFill>
              <a:srgbClr val="015955"/>
            </a:solidFill>
            <a:prstDash val="solid"/>
            <a:round/>
            <a:headEnd type="none" w="sm" len="sm"/>
            <a:tailEnd type="none" w="sm" len="sm"/>
          </a:ln>
        </p:spPr>
      </p:pic>
      <p:sp>
        <p:nvSpPr>
          <p:cNvPr id="154" name="Google Shape;154;p18"/>
          <p:cNvSpPr txBox="1"/>
          <p:nvPr/>
        </p:nvSpPr>
        <p:spPr>
          <a:xfrm>
            <a:off x="1648225" y="2975638"/>
            <a:ext cx="1668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200"/>
              <a:t>Upload your picture or live video</a:t>
            </a:r>
            <a:endParaRPr sz="1200"/>
          </a:p>
        </p:txBody>
      </p:sp>
      <p:sp>
        <p:nvSpPr>
          <p:cNvPr id="155" name="Google Shape;155;p18"/>
          <p:cNvSpPr/>
          <p:nvPr/>
        </p:nvSpPr>
        <p:spPr>
          <a:xfrm>
            <a:off x="4116250" y="1416325"/>
            <a:ext cx="2637000" cy="2931900"/>
          </a:xfrm>
          <a:prstGeom prst="flowChartAlternateProcess">
            <a:avLst/>
          </a:prstGeom>
          <a:noFill/>
          <a:ln w="9525" cap="flat" cmpd="sng">
            <a:solidFill>
              <a:srgbClr val="3FDAD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6" name="Google Shape;156;p18"/>
          <p:cNvPicPr preferRelativeResize="0"/>
          <p:nvPr/>
        </p:nvPicPr>
        <p:blipFill>
          <a:blip r:embed="rId7">
            <a:alphaModFix/>
          </a:blip>
          <a:stretch>
            <a:fillRect/>
          </a:stretch>
        </p:blipFill>
        <p:spPr>
          <a:xfrm>
            <a:off x="4373803" y="1529953"/>
            <a:ext cx="576900" cy="576900"/>
          </a:xfrm>
          <a:prstGeom prst="rect">
            <a:avLst/>
          </a:prstGeom>
          <a:noFill/>
          <a:ln>
            <a:noFill/>
          </a:ln>
        </p:spPr>
      </p:pic>
      <p:pic>
        <p:nvPicPr>
          <p:cNvPr id="157" name="Google Shape;157;p18"/>
          <p:cNvPicPr preferRelativeResize="0"/>
          <p:nvPr/>
        </p:nvPicPr>
        <p:blipFill>
          <a:blip r:embed="rId8">
            <a:alphaModFix/>
          </a:blip>
          <a:stretch>
            <a:fillRect/>
          </a:stretch>
        </p:blipFill>
        <p:spPr>
          <a:xfrm>
            <a:off x="4199750" y="2427540"/>
            <a:ext cx="924994" cy="595200"/>
          </a:xfrm>
          <a:prstGeom prst="rect">
            <a:avLst/>
          </a:prstGeom>
          <a:noFill/>
          <a:ln w="9525" cap="flat" cmpd="sng">
            <a:solidFill>
              <a:srgbClr val="015955"/>
            </a:solidFill>
            <a:prstDash val="solid"/>
            <a:round/>
            <a:headEnd type="none" w="sm" len="sm"/>
            <a:tailEnd type="none" w="sm" len="sm"/>
          </a:ln>
        </p:spPr>
      </p:pic>
      <p:sp>
        <p:nvSpPr>
          <p:cNvPr id="158" name="Google Shape;158;p18"/>
          <p:cNvSpPr/>
          <p:nvPr/>
        </p:nvSpPr>
        <p:spPr>
          <a:xfrm>
            <a:off x="7313700" y="2183050"/>
            <a:ext cx="1304100" cy="1084200"/>
          </a:xfrm>
          <a:prstGeom prst="flowChartAlternateProcess">
            <a:avLst/>
          </a:prstGeom>
          <a:noFill/>
          <a:ln w="9525" cap="flat" cmpd="sng">
            <a:solidFill>
              <a:srgbClr val="3FDAD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txBox="1"/>
          <p:nvPr/>
        </p:nvSpPr>
        <p:spPr>
          <a:xfrm>
            <a:off x="7386450" y="2612900"/>
            <a:ext cx="11586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100"/>
              <a:t>Pre-trained CNN model</a:t>
            </a:r>
            <a:endParaRPr sz="1100"/>
          </a:p>
        </p:txBody>
      </p:sp>
      <p:pic>
        <p:nvPicPr>
          <p:cNvPr id="160" name="Google Shape;160;p18"/>
          <p:cNvPicPr preferRelativeResize="0"/>
          <p:nvPr/>
        </p:nvPicPr>
        <p:blipFill>
          <a:blip r:embed="rId7">
            <a:alphaModFix/>
          </a:blip>
          <a:stretch>
            <a:fillRect/>
          </a:stretch>
        </p:blipFill>
        <p:spPr>
          <a:xfrm>
            <a:off x="5753528" y="2436703"/>
            <a:ext cx="576900" cy="576900"/>
          </a:xfrm>
          <a:prstGeom prst="rect">
            <a:avLst/>
          </a:prstGeom>
          <a:noFill/>
          <a:ln>
            <a:noFill/>
          </a:ln>
        </p:spPr>
      </p:pic>
      <p:grpSp>
        <p:nvGrpSpPr>
          <p:cNvPr id="161" name="Google Shape;161;p18"/>
          <p:cNvGrpSpPr/>
          <p:nvPr/>
        </p:nvGrpSpPr>
        <p:grpSpPr>
          <a:xfrm>
            <a:off x="5513825" y="3224950"/>
            <a:ext cx="1056300" cy="890150"/>
            <a:chOff x="6819125" y="1390625"/>
            <a:chExt cx="1056300" cy="890150"/>
          </a:xfrm>
        </p:grpSpPr>
        <p:sp>
          <p:nvSpPr>
            <p:cNvPr id="162" name="Google Shape;162;p18"/>
            <p:cNvSpPr txBox="1"/>
            <p:nvPr/>
          </p:nvSpPr>
          <p:spPr>
            <a:xfrm>
              <a:off x="6819125" y="1390625"/>
              <a:ext cx="10563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300"/>
                <a:t>Prediction:</a:t>
              </a:r>
              <a:endParaRPr sz="1300"/>
            </a:p>
            <a:p>
              <a:pPr marL="0" lvl="0" indent="0" algn="ctr" rtl="0">
                <a:spcBef>
                  <a:spcPts val="0"/>
                </a:spcBef>
                <a:spcAft>
                  <a:spcPts val="0"/>
                </a:spcAft>
                <a:buNone/>
              </a:pPr>
              <a:endParaRPr sz="1300"/>
            </a:p>
          </p:txBody>
        </p:sp>
        <p:grpSp>
          <p:nvGrpSpPr>
            <p:cNvPr id="163" name="Google Shape;163;p18"/>
            <p:cNvGrpSpPr/>
            <p:nvPr/>
          </p:nvGrpSpPr>
          <p:grpSpPr>
            <a:xfrm>
              <a:off x="7058825" y="1695550"/>
              <a:ext cx="576900" cy="585225"/>
              <a:chOff x="7211825" y="1741075"/>
              <a:chExt cx="576900" cy="585225"/>
            </a:xfrm>
          </p:grpSpPr>
          <p:pic>
            <p:nvPicPr>
              <p:cNvPr id="164" name="Google Shape;164;p18"/>
              <p:cNvPicPr preferRelativeResize="0"/>
              <p:nvPr/>
            </p:nvPicPr>
            <p:blipFill rotWithShape="1">
              <a:blip r:embed="rId9">
                <a:alphaModFix/>
              </a:blip>
              <a:srcRect b="52841"/>
              <a:stretch/>
            </p:blipFill>
            <p:spPr>
              <a:xfrm>
                <a:off x="7211825" y="1741075"/>
                <a:ext cx="576900" cy="162633"/>
              </a:xfrm>
              <a:prstGeom prst="rect">
                <a:avLst/>
              </a:prstGeom>
              <a:noFill/>
              <a:ln>
                <a:noFill/>
              </a:ln>
            </p:spPr>
          </p:pic>
          <p:pic>
            <p:nvPicPr>
              <p:cNvPr id="165" name="Google Shape;165;p18"/>
              <p:cNvPicPr preferRelativeResize="0"/>
              <p:nvPr/>
            </p:nvPicPr>
            <p:blipFill rotWithShape="1">
              <a:blip r:embed="rId9">
                <a:alphaModFix/>
              </a:blip>
              <a:srcRect t="52841"/>
              <a:stretch/>
            </p:blipFill>
            <p:spPr>
              <a:xfrm>
                <a:off x="7211825" y="1952375"/>
                <a:ext cx="576900" cy="162625"/>
              </a:xfrm>
              <a:prstGeom prst="rect">
                <a:avLst/>
              </a:prstGeom>
              <a:noFill/>
              <a:ln>
                <a:noFill/>
              </a:ln>
            </p:spPr>
          </p:pic>
          <p:pic>
            <p:nvPicPr>
              <p:cNvPr id="166" name="Google Shape;166;p18"/>
              <p:cNvPicPr preferRelativeResize="0"/>
              <p:nvPr/>
            </p:nvPicPr>
            <p:blipFill rotWithShape="1">
              <a:blip r:embed="rId10">
                <a:alphaModFix/>
              </a:blip>
              <a:srcRect b="70597"/>
              <a:stretch/>
            </p:blipFill>
            <p:spPr>
              <a:xfrm>
                <a:off x="7262825" y="2163675"/>
                <a:ext cx="476350" cy="162625"/>
              </a:xfrm>
              <a:prstGeom prst="rect">
                <a:avLst/>
              </a:prstGeom>
              <a:noFill/>
              <a:ln>
                <a:noFill/>
              </a:ln>
            </p:spPr>
          </p:pic>
        </p:grpSp>
      </p:grpSp>
      <p:pic>
        <p:nvPicPr>
          <p:cNvPr id="167" name="Google Shape;167;p18"/>
          <p:cNvPicPr preferRelativeResize="0"/>
          <p:nvPr/>
        </p:nvPicPr>
        <p:blipFill>
          <a:blip r:embed="rId11">
            <a:alphaModFix/>
          </a:blip>
          <a:stretch>
            <a:fillRect/>
          </a:stretch>
        </p:blipFill>
        <p:spPr>
          <a:xfrm>
            <a:off x="7811160" y="2303722"/>
            <a:ext cx="309175" cy="309175"/>
          </a:xfrm>
          <a:prstGeom prst="rect">
            <a:avLst/>
          </a:prstGeom>
          <a:noFill/>
          <a:ln>
            <a:noFill/>
          </a:ln>
        </p:spPr>
      </p:pic>
      <p:pic>
        <p:nvPicPr>
          <p:cNvPr id="168" name="Google Shape;168;p18"/>
          <p:cNvPicPr preferRelativeResize="0"/>
          <p:nvPr/>
        </p:nvPicPr>
        <p:blipFill rotWithShape="1">
          <a:blip r:embed="rId12">
            <a:alphaModFix/>
          </a:blip>
          <a:srcRect l="35476" t="30328" r="36382" b="33083"/>
          <a:stretch/>
        </p:blipFill>
        <p:spPr>
          <a:xfrm>
            <a:off x="7962950" y="1824275"/>
            <a:ext cx="475600" cy="309175"/>
          </a:xfrm>
          <a:prstGeom prst="rect">
            <a:avLst/>
          </a:prstGeom>
          <a:noFill/>
          <a:ln>
            <a:noFill/>
          </a:ln>
        </p:spPr>
      </p:pic>
      <p:pic>
        <p:nvPicPr>
          <p:cNvPr id="169" name="Google Shape;169;p18"/>
          <p:cNvPicPr preferRelativeResize="0"/>
          <p:nvPr/>
        </p:nvPicPr>
        <p:blipFill rotWithShape="1">
          <a:blip r:embed="rId13">
            <a:alphaModFix/>
          </a:blip>
          <a:srcRect l="8211" t="20681" r="6522" b="22904"/>
          <a:stretch/>
        </p:blipFill>
        <p:spPr>
          <a:xfrm>
            <a:off x="5380300" y="4583850"/>
            <a:ext cx="925000" cy="220924"/>
          </a:xfrm>
          <a:prstGeom prst="rect">
            <a:avLst/>
          </a:prstGeom>
          <a:noFill/>
          <a:ln>
            <a:noFill/>
          </a:ln>
        </p:spPr>
      </p:pic>
      <p:cxnSp>
        <p:nvCxnSpPr>
          <p:cNvPr id="170" name="Google Shape;170;p18"/>
          <p:cNvCxnSpPr>
            <a:stCxn id="147" idx="3"/>
            <a:endCxn id="156" idx="1"/>
          </p:cNvCxnSpPr>
          <p:nvPr/>
        </p:nvCxnSpPr>
        <p:spPr>
          <a:xfrm rot="10800000" flipH="1">
            <a:off x="3316525" y="1818300"/>
            <a:ext cx="1057200" cy="993300"/>
          </a:xfrm>
          <a:prstGeom prst="curvedConnector3">
            <a:avLst>
              <a:gd name="adj1" fmla="val 50003"/>
            </a:avLst>
          </a:prstGeom>
          <a:noFill/>
          <a:ln w="9525" cap="flat" cmpd="sng">
            <a:solidFill>
              <a:srgbClr val="015955"/>
            </a:solidFill>
            <a:prstDash val="solid"/>
            <a:round/>
            <a:headEnd type="none" w="med" len="med"/>
            <a:tailEnd type="stealth" w="med" len="med"/>
          </a:ln>
        </p:spPr>
      </p:cxnSp>
      <p:cxnSp>
        <p:nvCxnSpPr>
          <p:cNvPr id="171" name="Google Shape;171;p18"/>
          <p:cNvCxnSpPr>
            <a:stCxn id="156" idx="2"/>
            <a:endCxn id="157" idx="0"/>
          </p:cNvCxnSpPr>
          <p:nvPr/>
        </p:nvCxnSpPr>
        <p:spPr>
          <a:xfrm rot="-5400000" flipH="1">
            <a:off x="4502203" y="2266903"/>
            <a:ext cx="320700" cy="600"/>
          </a:xfrm>
          <a:prstGeom prst="curvedConnector3">
            <a:avLst>
              <a:gd name="adj1" fmla="val 49998"/>
            </a:avLst>
          </a:prstGeom>
          <a:noFill/>
          <a:ln w="9525" cap="flat" cmpd="sng">
            <a:solidFill>
              <a:srgbClr val="015955"/>
            </a:solidFill>
            <a:prstDash val="solid"/>
            <a:round/>
            <a:headEnd type="none" w="med" len="med"/>
            <a:tailEnd type="stealth" w="med" len="med"/>
          </a:ln>
        </p:spPr>
      </p:cxnSp>
      <p:cxnSp>
        <p:nvCxnSpPr>
          <p:cNvPr id="172" name="Google Shape;172;p18"/>
          <p:cNvCxnSpPr>
            <a:stCxn id="157" idx="3"/>
            <a:endCxn id="160" idx="1"/>
          </p:cNvCxnSpPr>
          <p:nvPr/>
        </p:nvCxnSpPr>
        <p:spPr>
          <a:xfrm>
            <a:off x="5124744" y="2725141"/>
            <a:ext cx="628800" cy="600"/>
          </a:xfrm>
          <a:prstGeom prst="curvedConnector3">
            <a:avLst>
              <a:gd name="adj1" fmla="val 49999"/>
            </a:avLst>
          </a:prstGeom>
          <a:noFill/>
          <a:ln w="9525" cap="flat" cmpd="sng">
            <a:solidFill>
              <a:srgbClr val="015955"/>
            </a:solidFill>
            <a:prstDash val="solid"/>
            <a:round/>
            <a:headEnd type="none" w="med" len="med"/>
            <a:tailEnd type="stealth" w="med" len="med"/>
          </a:ln>
        </p:spPr>
      </p:cxnSp>
      <p:cxnSp>
        <p:nvCxnSpPr>
          <p:cNvPr id="173" name="Google Shape;173;p18"/>
          <p:cNvCxnSpPr>
            <a:stCxn id="160" idx="2"/>
            <a:endCxn id="162" idx="0"/>
          </p:cNvCxnSpPr>
          <p:nvPr/>
        </p:nvCxnSpPr>
        <p:spPr>
          <a:xfrm rot="-5400000" flipH="1">
            <a:off x="5936678" y="3118903"/>
            <a:ext cx="211200" cy="600"/>
          </a:xfrm>
          <a:prstGeom prst="curvedConnector3">
            <a:avLst>
              <a:gd name="adj1" fmla="val 50035"/>
            </a:avLst>
          </a:prstGeom>
          <a:noFill/>
          <a:ln w="9525" cap="flat" cmpd="sng">
            <a:solidFill>
              <a:srgbClr val="015955"/>
            </a:solidFill>
            <a:prstDash val="solid"/>
            <a:round/>
            <a:headEnd type="none" w="med" len="med"/>
            <a:tailEnd type="stealth" w="med" len="med"/>
          </a:ln>
        </p:spPr>
      </p:cxnSp>
      <p:cxnSp>
        <p:nvCxnSpPr>
          <p:cNvPr id="174" name="Google Shape;174;p18"/>
          <p:cNvCxnSpPr>
            <a:stCxn id="158" idx="1"/>
            <a:endCxn id="160" idx="3"/>
          </p:cNvCxnSpPr>
          <p:nvPr/>
        </p:nvCxnSpPr>
        <p:spPr>
          <a:xfrm flipH="1">
            <a:off x="6330300" y="2725150"/>
            <a:ext cx="983400" cy="600"/>
          </a:xfrm>
          <a:prstGeom prst="curvedConnector3">
            <a:avLst>
              <a:gd name="adj1" fmla="val 49993"/>
            </a:avLst>
          </a:prstGeom>
          <a:noFill/>
          <a:ln w="9525" cap="flat" cmpd="sng">
            <a:solidFill>
              <a:srgbClr val="015955"/>
            </a:solidFill>
            <a:prstDash val="solid"/>
            <a:round/>
            <a:headEnd type="none" w="med" len="med"/>
            <a:tailEnd type="stealth" w="med" len="med"/>
          </a:ln>
        </p:spPr>
      </p:cxnSp>
      <p:sp>
        <p:nvSpPr>
          <p:cNvPr id="175" name="Google Shape;175;p18"/>
          <p:cNvSpPr txBox="1"/>
          <p:nvPr/>
        </p:nvSpPr>
        <p:spPr>
          <a:xfrm>
            <a:off x="6435800" y="2436688"/>
            <a:ext cx="924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i="1"/>
              <a:t>Load model</a:t>
            </a:r>
            <a:endParaRPr sz="1000" i="1"/>
          </a:p>
        </p:txBody>
      </p:sp>
      <p:sp>
        <p:nvSpPr>
          <p:cNvPr id="176" name="Google Shape;176;p18"/>
          <p:cNvSpPr txBox="1"/>
          <p:nvPr/>
        </p:nvSpPr>
        <p:spPr>
          <a:xfrm>
            <a:off x="4828650" y="1657125"/>
            <a:ext cx="13566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100"/>
              <a:t>Eyes detection</a:t>
            </a:r>
            <a:endParaRPr sz="1100"/>
          </a:p>
        </p:txBody>
      </p:sp>
      <p:pic>
        <p:nvPicPr>
          <p:cNvPr id="177" name="Google Shape;177;p18"/>
          <p:cNvPicPr preferRelativeResize="0"/>
          <p:nvPr/>
        </p:nvPicPr>
        <p:blipFill>
          <a:blip r:embed="rId5">
            <a:alphaModFix/>
          </a:blip>
          <a:stretch>
            <a:fillRect/>
          </a:stretch>
        </p:blipFill>
        <p:spPr>
          <a:xfrm>
            <a:off x="6305301" y="4508587"/>
            <a:ext cx="628450" cy="355222"/>
          </a:xfrm>
          <a:prstGeom prst="rect">
            <a:avLst/>
          </a:prstGeom>
          <a:noFill/>
          <a:ln>
            <a:noFill/>
          </a:ln>
        </p:spPr>
      </p:pic>
      <p:pic>
        <p:nvPicPr>
          <p:cNvPr id="178" name="Google Shape;178;p18"/>
          <p:cNvPicPr preferRelativeResize="0"/>
          <p:nvPr/>
        </p:nvPicPr>
        <p:blipFill rotWithShape="1">
          <a:blip r:embed="rId14">
            <a:alphaModFix/>
          </a:blip>
          <a:srcRect l="16922" t="12067" r="18536" b="19406"/>
          <a:stretch/>
        </p:blipFill>
        <p:spPr>
          <a:xfrm>
            <a:off x="174825" y="2436700"/>
            <a:ext cx="924900" cy="742203"/>
          </a:xfrm>
          <a:prstGeom prst="rect">
            <a:avLst/>
          </a:prstGeom>
          <a:noFill/>
          <a:ln>
            <a:noFill/>
          </a:ln>
        </p:spPr>
      </p:pic>
      <p:sp>
        <p:nvSpPr>
          <p:cNvPr id="179" name="Google Shape;179;p18"/>
          <p:cNvSpPr txBox="1"/>
          <p:nvPr/>
        </p:nvSpPr>
        <p:spPr>
          <a:xfrm>
            <a:off x="226425" y="3134950"/>
            <a:ext cx="82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a:t>User</a:t>
            </a:r>
            <a:endParaRPr/>
          </a:p>
        </p:txBody>
      </p:sp>
      <p:cxnSp>
        <p:nvCxnSpPr>
          <p:cNvPr id="180" name="Google Shape;180;p18"/>
          <p:cNvCxnSpPr>
            <a:stCxn id="178" idx="3"/>
            <a:endCxn id="147" idx="1"/>
          </p:cNvCxnSpPr>
          <p:nvPr/>
        </p:nvCxnSpPr>
        <p:spPr>
          <a:xfrm>
            <a:off x="1099725" y="2807802"/>
            <a:ext cx="584700" cy="3900"/>
          </a:xfrm>
          <a:prstGeom prst="curvedConnector3">
            <a:avLst>
              <a:gd name="adj1" fmla="val 50009"/>
            </a:avLst>
          </a:prstGeom>
          <a:noFill/>
          <a:ln w="9525" cap="flat" cmpd="sng">
            <a:solidFill>
              <a:srgbClr val="015955"/>
            </a:solidFill>
            <a:prstDash val="solid"/>
            <a:round/>
            <a:headEnd type="none" w="med" len="med"/>
            <a:tailEnd type="stealth" w="med" len="med"/>
          </a:ln>
        </p:spPr>
      </p:cxnSp>
      <p:pic>
        <p:nvPicPr>
          <p:cNvPr id="181" name="Google Shape;181;p18"/>
          <p:cNvPicPr preferRelativeResize="0"/>
          <p:nvPr/>
        </p:nvPicPr>
        <p:blipFill>
          <a:blip r:embed="rId15">
            <a:alphaModFix/>
          </a:blip>
          <a:stretch>
            <a:fillRect/>
          </a:stretch>
        </p:blipFill>
        <p:spPr>
          <a:xfrm>
            <a:off x="6933750" y="4508575"/>
            <a:ext cx="398792" cy="355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9"/>
          <p:cNvSpPr txBox="1">
            <a:spLocks noGrp="1"/>
          </p:cNvSpPr>
          <p:nvPr>
            <p:ph type="ctrTitle" idx="4294967295"/>
          </p:nvPr>
        </p:nvSpPr>
        <p:spPr>
          <a:xfrm>
            <a:off x="1192664" y="403309"/>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 sz="2500">
                <a:solidFill>
                  <a:srgbClr val="0E3449"/>
                </a:solidFill>
                <a:latin typeface="Inter SemiBold"/>
                <a:ea typeface="Inter SemiBold"/>
                <a:cs typeface="Inter SemiBold"/>
                <a:sym typeface="Inter SemiBold"/>
              </a:rPr>
              <a:t>What’s next? </a:t>
            </a:r>
            <a:endParaRPr sz="2500" i="0" u="none" strike="noStrike" cap="none">
              <a:solidFill>
                <a:srgbClr val="0E3449"/>
              </a:solidFill>
              <a:latin typeface="Inter SemiBold"/>
              <a:ea typeface="Inter SemiBold"/>
              <a:cs typeface="Inter SemiBold"/>
              <a:sym typeface="Inter SemiBold"/>
            </a:endParaRPr>
          </a:p>
        </p:txBody>
      </p:sp>
      <p:pic>
        <p:nvPicPr>
          <p:cNvPr id="187" name="Google Shape;187;p19"/>
          <p:cNvPicPr preferRelativeResize="0"/>
          <p:nvPr/>
        </p:nvPicPr>
        <p:blipFill rotWithShape="1">
          <a:blip r:embed="rId3">
            <a:alphaModFix/>
          </a:blip>
          <a:srcRect/>
          <a:stretch/>
        </p:blipFill>
        <p:spPr>
          <a:xfrm>
            <a:off x="463375" y="482852"/>
            <a:ext cx="576900" cy="385904"/>
          </a:xfrm>
          <a:prstGeom prst="rect">
            <a:avLst/>
          </a:prstGeom>
          <a:noFill/>
          <a:ln>
            <a:noFill/>
          </a:ln>
        </p:spPr>
      </p:pic>
      <p:sp>
        <p:nvSpPr>
          <p:cNvPr id="188" name="Google Shape;188;p19"/>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9"/>
          <p:cNvSpPr/>
          <p:nvPr/>
        </p:nvSpPr>
        <p:spPr>
          <a:xfrm>
            <a:off x="538888" y="2574225"/>
            <a:ext cx="1238700" cy="533100"/>
          </a:xfrm>
          <a:prstGeom prst="flowChartAlternateProcess">
            <a:avLst/>
          </a:prstGeom>
          <a:solidFill>
            <a:srgbClr val="E2F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a:off x="538888" y="3699225"/>
            <a:ext cx="1238700" cy="533100"/>
          </a:xfrm>
          <a:prstGeom prst="flowChartAlternateProcess">
            <a:avLst/>
          </a:prstGeom>
          <a:solidFill>
            <a:srgbClr val="E2F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2315338" y="2480775"/>
            <a:ext cx="6300000" cy="720000"/>
          </a:xfrm>
          <a:prstGeom prst="flowChartAlternateProcess">
            <a:avLst/>
          </a:prstGeom>
          <a:solidFill>
            <a:srgbClr val="E2F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2315338" y="3615775"/>
            <a:ext cx="6300000" cy="720000"/>
          </a:xfrm>
          <a:prstGeom prst="flowChartAlternateProcess">
            <a:avLst/>
          </a:prstGeom>
          <a:solidFill>
            <a:srgbClr val="E2F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txBox="1"/>
          <p:nvPr/>
        </p:nvSpPr>
        <p:spPr>
          <a:xfrm>
            <a:off x="538888" y="2636450"/>
            <a:ext cx="1238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fr" sz="1500">
                <a:solidFill>
                  <a:schemeClr val="dk1"/>
                </a:solidFill>
                <a:latin typeface="Acme"/>
                <a:ea typeface="Acme"/>
                <a:cs typeface="Acme"/>
                <a:sym typeface="Acme"/>
              </a:rPr>
              <a:t>Model</a:t>
            </a:r>
            <a:endParaRPr sz="1500">
              <a:latin typeface="Acme"/>
              <a:ea typeface="Acme"/>
              <a:cs typeface="Acme"/>
              <a:sym typeface="Acme"/>
            </a:endParaRPr>
          </a:p>
        </p:txBody>
      </p:sp>
      <p:sp>
        <p:nvSpPr>
          <p:cNvPr id="194" name="Google Shape;194;p19"/>
          <p:cNvSpPr txBox="1"/>
          <p:nvPr/>
        </p:nvSpPr>
        <p:spPr>
          <a:xfrm>
            <a:off x="2323075" y="2484200"/>
            <a:ext cx="62844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fr" dirty="0">
                <a:solidFill>
                  <a:srgbClr val="015955"/>
                </a:solidFill>
              </a:rPr>
              <a:t>● Improve the prediction capabilities of the algorithm.</a:t>
            </a:r>
            <a:endParaRPr dirty="0">
              <a:solidFill>
                <a:srgbClr val="015955"/>
              </a:solidFill>
            </a:endParaRPr>
          </a:p>
          <a:p>
            <a:pPr marL="0" lvl="0" indent="0" algn="l" rtl="0">
              <a:spcBef>
                <a:spcPts val="0"/>
              </a:spcBef>
              <a:spcAft>
                <a:spcPts val="0"/>
              </a:spcAft>
              <a:buClr>
                <a:schemeClr val="dk1"/>
              </a:buClr>
              <a:buSzPts val="1100"/>
              <a:buFont typeface="Arial"/>
              <a:buNone/>
            </a:pPr>
            <a:r>
              <a:rPr lang="fr" dirty="0">
                <a:solidFill>
                  <a:srgbClr val="015955"/>
                </a:solidFill>
              </a:rPr>
              <a:t>● How: change model? enlarge / diversify the training dataset?</a:t>
            </a:r>
            <a:endParaRPr dirty="0">
              <a:solidFill>
                <a:srgbClr val="015955"/>
              </a:solidFill>
            </a:endParaRPr>
          </a:p>
        </p:txBody>
      </p:sp>
      <p:sp>
        <p:nvSpPr>
          <p:cNvPr id="195" name="Google Shape;195;p19"/>
          <p:cNvSpPr txBox="1"/>
          <p:nvPr/>
        </p:nvSpPr>
        <p:spPr>
          <a:xfrm>
            <a:off x="538888" y="3768025"/>
            <a:ext cx="1238700" cy="415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fr" sz="1500">
                <a:solidFill>
                  <a:schemeClr val="dk1"/>
                </a:solidFill>
                <a:latin typeface="Acme"/>
                <a:ea typeface="Acme"/>
                <a:cs typeface="Acme"/>
                <a:sym typeface="Acme"/>
              </a:rPr>
              <a:t>Deployment</a:t>
            </a:r>
            <a:endParaRPr sz="1500">
              <a:latin typeface="Acme"/>
              <a:ea typeface="Acme"/>
              <a:cs typeface="Acme"/>
              <a:sym typeface="Acme"/>
            </a:endParaRPr>
          </a:p>
        </p:txBody>
      </p:sp>
      <p:sp>
        <p:nvSpPr>
          <p:cNvPr id="196" name="Google Shape;196;p19"/>
          <p:cNvSpPr txBox="1"/>
          <p:nvPr/>
        </p:nvSpPr>
        <p:spPr>
          <a:xfrm>
            <a:off x="2323075" y="3615775"/>
            <a:ext cx="6284400" cy="72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fr" dirty="0">
                <a:solidFill>
                  <a:srgbClr val="015955"/>
                </a:solidFill>
              </a:rPr>
              <a:t>● Make all the functionalities available via a web server.</a:t>
            </a:r>
            <a:endParaRPr dirty="0">
              <a:solidFill>
                <a:srgbClr val="015955"/>
              </a:solidFill>
            </a:endParaRPr>
          </a:p>
          <a:p>
            <a:pPr marL="0" lvl="0" indent="0" algn="l" rtl="0">
              <a:lnSpc>
                <a:spcPct val="115000"/>
              </a:lnSpc>
              <a:spcBef>
                <a:spcPts val="0"/>
              </a:spcBef>
              <a:spcAft>
                <a:spcPts val="0"/>
              </a:spcAft>
              <a:buNone/>
            </a:pPr>
            <a:r>
              <a:rPr lang="fr" dirty="0">
                <a:solidFill>
                  <a:srgbClr val="015955"/>
                </a:solidFill>
              </a:rPr>
              <a:t>● How: Via Heroku or another hosting solution</a:t>
            </a:r>
            <a:endParaRPr dirty="0">
              <a:solidFill>
                <a:srgbClr val="015955"/>
              </a:solidFill>
            </a:endParaRPr>
          </a:p>
        </p:txBody>
      </p:sp>
      <p:sp>
        <p:nvSpPr>
          <p:cNvPr id="197" name="Google Shape;197;p19"/>
          <p:cNvSpPr/>
          <p:nvPr/>
        </p:nvSpPr>
        <p:spPr>
          <a:xfrm>
            <a:off x="543988" y="1415400"/>
            <a:ext cx="1238700" cy="533100"/>
          </a:xfrm>
          <a:prstGeom prst="flowChartAlternateProcess">
            <a:avLst/>
          </a:prstGeom>
          <a:solidFill>
            <a:srgbClr val="E2F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2320438" y="1321950"/>
            <a:ext cx="6300000" cy="720000"/>
          </a:xfrm>
          <a:prstGeom prst="flowChartAlternateProcess">
            <a:avLst/>
          </a:prstGeom>
          <a:solidFill>
            <a:srgbClr val="E2F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txBox="1"/>
          <p:nvPr/>
        </p:nvSpPr>
        <p:spPr>
          <a:xfrm>
            <a:off x="543988" y="1474200"/>
            <a:ext cx="1238700" cy="415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fr" sz="1500">
                <a:solidFill>
                  <a:schemeClr val="dk1"/>
                </a:solidFill>
                <a:latin typeface="Acme"/>
                <a:ea typeface="Acme"/>
                <a:cs typeface="Acme"/>
                <a:sym typeface="Acme"/>
              </a:rPr>
              <a:t>Perspectives</a:t>
            </a:r>
            <a:endParaRPr sz="1500">
              <a:latin typeface="Acme"/>
              <a:ea typeface="Acme"/>
              <a:cs typeface="Acme"/>
              <a:sym typeface="Acme"/>
            </a:endParaRPr>
          </a:p>
        </p:txBody>
      </p:sp>
      <p:sp>
        <p:nvSpPr>
          <p:cNvPr id="200" name="Google Shape;200;p19"/>
          <p:cNvSpPr txBox="1"/>
          <p:nvPr/>
        </p:nvSpPr>
        <p:spPr>
          <a:xfrm>
            <a:off x="2320438" y="1338525"/>
            <a:ext cx="6300000" cy="72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fr" dirty="0">
                <a:solidFill>
                  <a:srgbClr val="015955"/>
                </a:solidFill>
              </a:rPr>
              <a:t>● Add other criteria for the detection of drowsiness, before falling asleep.</a:t>
            </a:r>
            <a:endParaRPr dirty="0">
              <a:solidFill>
                <a:srgbClr val="015955"/>
              </a:solidFill>
            </a:endParaRPr>
          </a:p>
          <a:p>
            <a:pPr marL="0" lvl="0" indent="0" algn="l" rtl="0">
              <a:lnSpc>
                <a:spcPct val="115000"/>
              </a:lnSpc>
              <a:spcBef>
                <a:spcPts val="0"/>
              </a:spcBef>
              <a:spcAft>
                <a:spcPts val="0"/>
              </a:spcAft>
              <a:buNone/>
            </a:pPr>
            <a:r>
              <a:rPr lang="fr" dirty="0">
                <a:solidFill>
                  <a:srgbClr val="015955"/>
                </a:solidFill>
              </a:rPr>
              <a:t>● Integrate the solution into an on-board device directly in the vehicles.</a:t>
            </a:r>
            <a:endParaRPr dirty="0">
              <a:solidFill>
                <a:srgbClr val="01595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DBD0"/>
        </a:solidFill>
        <a:effectLst/>
      </p:bgPr>
    </p:bg>
    <p:spTree>
      <p:nvGrpSpPr>
        <p:cNvPr id="1" name="Shape 204"/>
        <p:cNvGrpSpPr/>
        <p:nvPr/>
      </p:nvGrpSpPr>
      <p:grpSpPr>
        <a:xfrm>
          <a:off x="0" y="0"/>
          <a:ext cx="0" cy="0"/>
          <a:chOff x="0" y="0"/>
          <a:chExt cx="0" cy="0"/>
        </a:xfrm>
      </p:grpSpPr>
      <p:sp>
        <p:nvSpPr>
          <p:cNvPr id="205" name="Google Shape;205;p20"/>
          <p:cNvSpPr txBox="1">
            <a:spLocks noGrp="1"/>
          </p:cNvSpPr>
          <p:nvPr>
            <p:ph type="ctrTitle" idx="4294967295"/>
          </p:nvPr>
        </p:nvSpPr>
        <p:spPr>
          <a:xfrm>
            <a:off x="1089725" y="1970775"/>
            <a:ext cx="6269100" cy="69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 sz="5200">
                <a:solidFill>
                  <a:srgbClr val="0E3449"/>
                </a:solidFill>
                <a:latin typeface="Inter SemiBold"/>
                <a:ea typeface="Inter SemiBold"/>
                <a:cs typeface="Inter SemiBold"/>
                <a:sym typeface="Inter SemiBold"/>
              </a:rPr>
              <a:t>Any questions ?</a:t>
            </a:r>
            <a:endParaRPr sz="5200" i="0" u="none" strike="noStrike" cap="none">
              <a:solidFill>
                <a:srgbClr val="0E3449"/>
              </a:solidFill>
              <a:latin typeface="Inter SemiBold"/>
              <a:ea typeface="Inter SemiBold"/>
              <a:cs typeface="Inter SemiBold"/>
              <a:sym typeface="Inter SemiBold"/>
            </a:endParaRPr>
          </a:p>
        </p:txBody>
      </p:sp>
      <p:pic>
        <p:nvPicPr>
          <p:cNvPr id="206" name="Google Shape;206;p20"/>
          <p:cNvPicPr preferRelativeResize="0"/>
          <p:nvPr/>
        </p:nvPicPr>
        <p:blipFill rotWithShape="1">
          <a:blip r:embed="rId3">
            <a:alphaModFix/>
          </a:blip>
          <a:srcRect/>
          <a:stretch/>
        </p:blipFill>
        <p:spPr>
          <a:xfrm>
            <a:off x="3918625" y="3006625"/>
            <a:ext cx="4599299" cy="2136876"/>
          </a:xfrm>
          <a:prstGeom prst="rect">
            <a:avLst/>
          </a:prstGeom>
          <a:noFill/>
          <a:ln>
            <a:noFill/>
          </a:ln>
        </p:spPr>
      </p:pic>
      <p:pic>
        <p:nvPicPr>
          <p:cNvPr id="207" name="Google Shape;207;p20"/>
          <p:cNvPicPr preferRelativeResize="0"/>
          <p:nvPr/>
        </p:nvPicPr>
        <p:blipFill rotWithShape="1">
          <a:blip r:embed="rId4">
            <a:alphaModFix/>
          </a:blip>
          <a:srcRect/>
          <a:stretch/>
        </p:blipFill>
        <p:spPr>
          <a:xfrm>
            <a:off x="1232375" y="915775"/>
            <a:ext cx="797425" cy="8398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463</Words>
  <Application>Microsoft Office PowerPoint</Application>
  <PresentationFormat>Affichage à l'écran (16:9)</PresentationFormat>
  <Paragraphs>60</Paragraphs>
  <Slides>8</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Acme</vt:lpstr>
      <vt:lpstr>Inter</vt:lpstr>
      <vt:lpstr>Inter SemiBold</vt:lpstr>
      <vt:lpstr>Simple Light</vt:lpstr>
      <vt:lpstr>Your Tech Bootcamp</vt:lpstr>
      <vt:lpstr>Group members</vt:lpstr>
      <vt:lpstr>Pitch</vt:lpstr>
      <vt:lpstr>Results</vt:lpstr>
      <vt:lpstr>Results</vt:lpstr>
      <vt:lpstr>Solution description</vt:lpstr>
      <vt:lpstr>What’s next? </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Tech Bootcamp</dc:title>
  <cp:lastModifiedBy>Ophelie jouffroy</cp:lastModifiedBy>
  <cp:revision>1</cp:revision>
  <dcterms:modified xsi:type="dcterms:W3CDTF">2023-09-20T16:15:35Z</dcterms:modified>
</cp:coreProperties>
</file>