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Varela Round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9E6ACA-7012-489D-90B4-1009F0495D4E}">
  <a:tblStyle styleId="{719E6ACA-7012-489D-90B4-1009F0495D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F6089CA-107D-4228-AA3A-0E45708390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VarelaRou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b82a761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b82a761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b82a761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b82a761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calcule une statistique (moyenne, m´ediane, r 2 , . . .) `a partir d’un ´echantillon de n individus issues de la pop. d’´etude. La distribution de la population est inconnue ou non-normale. Le bootstrap (rééchantillonage) permet de construire une distribution proche de la distribution inconnue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ab82a761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ab82a761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Atelier Machine Learning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Ophélie LOPES D’OLIVEIRA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Generalized Linear Model (GLM)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S’inspire de la régression linéaire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14"/>
          <p:cNvGraphicFramePr/>
          <p:nvPr/>
        </p:nvGraphicFramePr>
        <p:xfrm>
          <a:off x="952500" y="274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{719E6ACA-7012-489D-90B4-1009F0495D4E}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AVANTAGE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INCONVÉNIENT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Facilité d’interprétation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Facilité d’implémentation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Tendance à sous-apprendre les données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Méthode paramétrique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Random Forest (RF)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519375"/>
            <a:ext cx="75057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Technique d’apprentissage automatique qui combine les concepts de sous-espaces aléatoires et les techniques de </a:t>
            </a:r>
            <a:r>
              <a:rPr lang="fr" sz="1800"/>
              <a:t>rééchantillonnage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rééchantillonnage permet de construire une sonfiguration proche de la réalité</a:t>
            </a:r>
            <a:r>
              <a:rPr lang="fr" sz="1800"/>
              <a:t>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15"/>
          <p:cNvGraphicFramePr/>
          <p:nvPr/>
        </p:nvGraphicFramePr>
        <p:xfrm>
          <a:off x="952500" y="296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{719E6ACA-7012-489D-90B4-1009F0495D4E}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AVANTAGE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INCONVÉNIENT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Aucun paramétrage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Contrôle de la variance grâce au </a:t>
                      </a:r>
                      <a:r>
                        <a:rPr lang="fr"/>
                        <a:t>rééchantillonnage</a:t>
                      </a:r>
                      <a:r>
                        <a:rPr lang="fr"/>
                        <a:t>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Méthode non paramétrique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Entraînement plus long (ça s’est ressenti sur R 10 fois plus de temps que GLM)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Rapidité pour prédire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Moins interprétable qu’un arbre de décision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</a:t>
            </a:r>
            <a:endParaRPr/>
          </a:p>
        </p:txBody>
      </p:sp>
      <p:graphicFrame>
        <p:nvGraphicFramePr>
          <p:cNvPr id="149" name="Google Shape;149;p16"/>
          <p:cNvGraphicFramePr/>
          <p:nvPr/>
        </p:nvGraphicFramePr>
        <p:xfrm>
          <a:off x="903500" y="16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{5F6089CA-107D-4228-AA3A-0E457083902E}</a:tableStyleId>
              </a:tblPr>
              <a:tblGrid>
                <a:gridCol w="2277600"/>
                <a:gridCol w="2277600"/>
                <a:gridCol w="2277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Spam observé</a:t>
                      </a:r>
                      <a:endParaRPr sz="18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Non Spam observé</a:t>
                      </a:r>
                      <a:endParaRPr sz="18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Spam prédit</a:t>
                      </a:r>
                      <a:endParaRPr sz="18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37%/</a:t>
                      </a:r>
                      <a:r>
                        <a:rPr lang="fr" sz="1800">
                          <a:solidFill>
                            <a:srgbClr val="6AA84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36%</a:t>
                      </a:r>
                      <a:r>
                        <a:rPr lang="fr" sz="18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/ </a:t>
                      </a:r>
                      <a:r>
                        <a:rPr lang="fr" sz="1800">
                          <a:solidFill>
                            <a:srgbClr val="FF000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34%</a:t>
                      </a:r>
                      <a:endParaRPr sz="1800">
                        <a:solidFill>
                          <a:srgbClr val="FF000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0%/</a:t>
                      </a:r>
                      <a:r>
                        <a:rPr lang="fr" sz="1800">
                          <a:solidFill>
                            <a:srgbClr val="6AA84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2%</a:t>
                      </a:r>
                      <a:r>
                        <a:rPr lang="fr" sz="18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/ </a:t>
                      </a:r>
                      <a:r>
                        <a:rPr lang="fr" sz="1800">
                          <a:solidFill>
                            <a:srgbClr val="FF000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3%</a:t>
                      </a:r>
                      <a:endParaRPr sz="18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Non spam prédit</a:t>
                      </a:r>
                      <a:endParaRPr sz="18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0%/</a:t>
                      </a:r>
                      <a:r>
                        <a:rPr lang="fr" sz="1800">
                          <a:solidFill>
                            <a:srgbClr val="6AA84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3%</a:t>
                      </a:r>
                      <a:r>
                        <a:rPr lang="fr" sz="18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/ </a:t>
                      </a:r>
                      <a:r>
                        <a:rPr lang="fr" sz="1800">
                          <a:solidFill>
                            <a:srgbClr val="FF000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5%</a:t>
                      </a:r>
                      <a:endParaRPr sz="18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63%/</a:t>
                      </a:r>
                      <a:r>
                        <a:rPr lang="fr" sz="1800">
                          <a:solidFill>
                            <a:srgbClr val="6AA84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59%</a:t>
                      </a:r>
                      <a:r>
                        <a:rPr lang="fr" sz="18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/ </a:t>
                      </a:r>
                      <a:r>
                        <a:rPr lang="fr" sz="1800">
                          <a:solidFill>
                            <a:srgbClr val="FF000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58%</a:t>
                      </a:r>
                      <a:endParaRPr sz="18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0" name="Google Shape;150;p16"/>
          <p:cNvSpPr txBox="1"/>
          <p:nvPr/>
        </p:nvSpPr>
        <p:spPr>
          <a:xfrm>
            <a:off x="1055900" y="2105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en noir : réalité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en rouge: méthode GLM</a:t>
            </a:r>
            <a:endParaRPr sz="18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93C47D"/>
                </a:solidFill>
                <a:latin typeface="Varela Round"/>
                <a:ea typeface="Varela Round"/>
                <a:cs typeface="Varela Round"/>
                <a:sym typeface="Varela Round"/>
              </a:rPr>
              <a:t>en vert : méthode RF</a:t>
            </a:r>
            <a:endParaRPr sz="1800">
              <a:solidFill>
                <a:srgbClr val="93C47D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4736300" y="2105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Taux d’erreur: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-"/>
            </a:pP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GLM : 7,9%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-"/>
            </a:pP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RF : 5,1%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