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8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5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9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8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/>
          <p:nvPr/>
        </p:nvCxnSpPr>
        <p:spPr>
          <a:xfrm rot="16200000" flipH="1">
            <a:off x="5604904" y="3210429"/>
            <a:ext cx="2813095" cy="91740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0866" y="793746"/>
            <a:ext cx="933269" cy="5386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Raw data</a:t>
            </a:r>
            <a:br>
              <a:rPr lang="en-US" sz="1100" b="1" dirty="0" smtClean="0"/>
            </a:br>
            <a:r>
              <a:rPr lang="en-US" sz="900" i="1" dirty="0" smtClean="0"/>
              <a:t>e.g., on server;</a:t>
            </a:r>
          </a:p>
          <a:p>
            <a:r>
              <a:rPr lang="en-US" sz="900" i="1" dirty="0" smtClean="0"/>
              <a:t>regular backups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66" y="1604592"/>
            <a:ext cx="687754" cy="687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71" y="1628238"/>
            <a:ext cx="653998" cy="653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2762" y="789216"/>
            <a:ext cx="1074333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Code</a:t>
            </a:r>
            <a:br>
              <a:rPr lang="en-US" sz="1100" b="1" dirty="0" smtClean="0"/>
            </a:br>
            <a:r>
              <a:rPr lang="en-US" sz="900" i="1" dirty="0" smtClean="0"/>
              <a:t>versioned, </a:t>
            </a:r>
            <a:br>
              <a:rPr lang="en-US" sz="900" i="1" dirty="0" smtClean="0"/>
            </a:br>
            <a:r>
              <a:rPr lang="en-US" sz="900" i="1" dirty="0" smtClean="0"/>
              <a:t>e.g., on </a:t>
            </a:r>
            <a:r>
              <a:rPr lang="en-US" sz="900" i="1" dirty="0" err="1" smtClean="0"/>
              <a:t>Git</a:t>
            </a:r>
            <a:r>
              <a:rPr lang="en-US" sz="900" i="1" dirty="0" smtClean="0"/>
              <a:t>,</a:t>
            </a:r>
            <a:br>
              <a:rPr lang="en-US" sz="900" i="1" dirty="0" smtClean="0"/>
            </a:br>
            <a:r>
              <a:rPr lang="en-US" sz="900" i="1" dirty="0" smtClean="0"/>
              <a:t>automatic backups</a:t>
            </a:r>
            <a:endParaRPr lang="en-US" sz="16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329119" y="2679304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Local computer 1</a:t>
            </a:r>
            <a:endParaRPr lang="en-US" sz="11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8465" y="2815950"/>
            <a:ext cx="802062" cy="8020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84300" y="3800175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Local computer 2</a:t>
            </a:r>
            <a:endParaRPr lang="en-US" sz="11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82" y="3930980"/>
            <a:ext cx="803784" cy="8037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267547" y="789216"/>
            <a:ext cx="1281120" cy="9848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Temp</a:t>
            </a:r>
            <a:br>
              <a:rPr lang="en-US" sz="1100" b="1" dirty="0" smtClean="0"/>
            </a:br>
            <a:r>
              <a:rPr lang="en-US" sz="900" i="1" dirty="0" smtClean="0"/>
              <a:t>e.g., on temporary file </a:t>
            </a:r>
            <a:br>
              <a:rPr lang="en-US" sz="900" i="1" dirty="0" smtClean="0"/>
            </a:br>
            <a:r>
              <a:rPr lang="en-US" sz="900" i="1" dirty="0" smtClean="0"/>
              <a:t>share (like S3); used to </a:t>
            </a:r>
            <a:br>
              <a:rPr lang="en-US" sz="900" i="1" dirty="0" smtClean="0"/>
            </a:br>
            <a:r>
              <a:rPr lang="en-US" sz="900" i="1" dirty="0" smtClean="0"/>
              <a:t>pass pre-builds of </a:t>
            </a:r>
            <a:br>
              <a:rPr lang="en-US" sz="900" i="1" dirty="0" smtClean="0"/>
            </a:br>
            <a:r>
              <a:rPr lang="en-US" sz="900" i="1" dirty="0" smtClean="0"/>
              <a:t>projects to later stages,</a:t>
            </a:r>
            <a:br>
              <a:rPr lang="en-US" sz="900" i="1" dirty="0" smtClean="0"/>
            </a:br>
            <a:r>
              <a:rPr lang="en-US" sz="900" i="1" dirty="0" smtClean="0"/>
              <a:t>no backups</a:t>
            </a:r>
            <a:endParaRPr lang="en-US" sz="1100" b="1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299" y="1644486"/>
            <a:ext cx="626559" cy="62655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73389" y="4777229"/>
            <a:ext cx="104547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Cloud Instance</a:t>
            </a:r>
            <a:endParaRPr lang="en-US" sz="11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03" y="4865569"/>
            <a:ext cx="846249" cy="84624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5400000">
            <a:off x="7457699" y="-2449541"/>
            <a:ext cx="261993" cy="60292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Project components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01263" y="2463210"/>
            <a:ext cx="279812" cy="32486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Project builds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5400000">
            <a:off x="5863932" y="2448076"/>
            <a:ext cx="658678" cy="326999"/>
          </a:xfrm>
          <a:prstGeom prst="curvedConnector3">
            <a:avLst>
              <a:gd name="adj1" fmla="val 51446"/>
            </a:avLst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flipH="1">
            <a:off x="5029200" y="2292346"/>
            <a:ext cx="543" cy="6699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>
            <a:off x="7013097" y="3130857"/>
            <a:ext cx="1712372" cy="1513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5722951" y="3016737"/>
            <a:ext cx="1723663" cy="232079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46108" y="3086176"/>
            <a:ext cx="21307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/>
              <a:t>Prepare large data set for analysis</a:t>
            </a:r>
            <a:endParaRPr lang="en-US" sz="1100" i="1" dirty="0"/>
          </a:p>
        </p:txBody>
      </p:sp>
      <p:cxnSp>
        <p:nvCxnSpPr>
          <p:cNvPr id="43" name="Curved Connector 42"/>
          <p:cNvCxnSpPr/>
          <p:nvPr/>
        </p:nvCxnSpPr>
        <p:spPr>
          <a:xfrm flipV="1">
            <a:off x="6707980" y="2234403"/>
            <a:ext cx="974894" cy="670987"/>
          </a:xfrm>
          <a:prstGeom prst="curvedConnector3">
            <a:avLst>
              <a:gd name="adj1" fmla="val 47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76799" y="5151737"/>
            <a:ext cx="213992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Estimate final model</a:t>
            </a:r>
            <a:endParaRPr lang="en-US" sz="1100" i="1" dirty="0"/>
          </a:p>
        </p:txBody>
      </p:sp>
      <p:cxnSp>
        <p:nvCxnSpPr>
          <p:cNvPr id="45" name="Curved Connector 44"/>
          <p:cNvCxnSpPr/>
          <p:nvPr/>
        </p:nvCxnSpPr>
        <p:spPr>
          <a:xfrm rot="16200000" flipH="1">
            <a:off x="7028911" y="3249303"/>
            <a:ext cx="2804730" cy="848015"/>
          </a:xfrm>
          <a:prstGeom prst="curvedConnector3">
            <a:avLst>
              <a:gd name="adj1" fmla="val 47492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15025" y="4070670"/>
            <a:ext cx="224083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Build prototype of econometric model (e.g., on sample of data)</a:t>
            </a:r>
            <a:endParaRPr lang="en-US" sz="1100" i="1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724" y="1614228"/>
            <a:ext cx="648355" cy="6483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992330" y="772166"/>
            <a:ext cx="1611015" cy="815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Notes</a:t>
            </a:r>
            <a:br>
              <a:rPr lang="en-US" sz="1100" b="1" dirty="0" smtClean="0"/>
            </a:br>
            <a:r>
              <a:rPr lang="en-US" sz="900" i="1" dirty="0" smtClean="0"/>
              <a:t>e.g., meeting notes, literature: keep on easily accessible cloud</a:t>
            </a:r>
            <a:br>
              <a:rPr lang="en-US" sz="900" i="1" dirty="0" smtClean="0"/>
            </a:br>
            <a:r>
              <a:rPr lang="en-US" sz="900" i="1" dirty="0" smtClean="0"/>
              <a:t>like Dropbox or Google Drive,</a:t>
            </a:r>
            <a:br>
              <a:rPr lang="en-US" sz="900" i="1" dirty="0" smtClean="0"/>
            </a:br>
            <a:r>
              <a:rPr lang="en-US" sz="900" i="1" dirty="0" smtClean="0"/>
              <a:t>automatic backups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163533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p. science guid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63BF"/>
      </a:accent1>
      <a:accent2>
        <a:srgbClr val="32498C"/>
      </a:accent2>
      <a:accent3>
        <a:srgbClr val="6078BF"/>
      </a:accent3>
      <a:accent4>
        <a:srgbClr val="F2F2F2"/>
      </a:accent4>
      <a:accent5>
        <a:srgbClr val="A6A6A6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H. Datta</dc:creator>
  <cp:lastModifiedBy>H. Datta</cp:lastModifiedBy>
  <cp:revision>62</cp:revision>
  <dcterms:created xsi:type="dcterms:W3CDTF">2020-02-17T10:48:30Z</dcterms:created>
  <dcterms:modified xsi:type="dcterms:W3CDTF">2020-02-17T13:29:04Z</dcterms:modified>
</cp:coreProperties>
</file>