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336" r:id="rId6"/>
    <p:sldId id="269" r:id="rId7"/>
    <p:sldId id="597" r:id="rId8"/>
    <p:sldId id="532" r:id="rId9"/>
    <p:sldId id="603" r:id="rId10"/>
    <p:sldId id="602" r:id="rId11"/>
    <p:sldId id="601" r:id="rId12"/>
    <p:sldId id="599" r:id="rId13"/>
    <p:sldId id="600" r:id="rId14"/>
    <p:sldId id="605" r:id="rId15"/>
    <p:sldId id="604" r:id="rId16"/>
    <p:sldId id="598" r:id="rId17"/>
    <p:sldId id="606" r:id="rId18"/>
    <p:sldId id="607" r:id="rId19"/>
    <p:sldId id="613" r:id="rId20"/>
    <p:sldId id="630" r:id="rId21"/>
    <p:sldId id="612" r:id="rId22"/>
    <p:sldId id="608" r:id="rId23"/>
    <p:sldId id="614" r:id="rId24"/>
    <p:sldId id="609" r:id="rId25"/>
    <p:sldId id="631" r:id="rId26"/>
    <p:sldId id="615" r:id="rId27"/>
    <p:sldId id="610" r:id="rId28"/>
    <p:sldId id="611" r:id="rId29"/>
    <p:sldId id="616" r:id="rId30"/>
    <p:sldId id="617" r:id="rId31"/>
    <p:sldId id="618" r:id="rId32"/>
    <p:sldId id="623" r:id="rId33"/>
    <p:sldId id="624" r:id="rId34"/>
    <p:sldId id="620" r:id="rId35"/>
    <p:sldId id="625" r:id="rId36"/>
    <p:sldId id="621" r:id="rId37"/>
    <p:sldId id="622" r:id="rId38"/>
    <p:sldId id="626" r:id="rId39"/>
    <p:sldId id="619" r:id="rId40"/>
    <p:sldId id="628" r:id="rId41"/>
    <p:sldId id="452" r:id="rId42"/>
    <p:sldId id="590" r:id="rId43"/>
    <p:sldId id="373" r:id="rId44"/>
    <p:sldId id="591" r:id="rId45"/>
    <p:sldId id="314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rguilo, Maria" initials="GM" lastIdx="67" clrIdx="1">
    <p:extLst>
      <p:ext uri="{19B8F6BF-5375-455C-9EA6-DF929625EA0E}">
        <p15:presenceInfo xmlns:p15="http://schemas.microsoft.com/office/powerpoint/2012/main" userId="S::maria.garguilo@cengage.com::f492c7e0-8838-4738-aa5f-1173468a535a" providerId="AD"/>
      </p:ext>
    </p:extLst>
  </p:cmAuthor>
  <p:cmAuthor id="3" name="Your Name" initials="YN" lastIdx="29" clrIdx="2">
    <p:extLst>
      <p:ext uri="{19B8F6BF-5375-455C-9EA6-DF929625EA0E}">
        <p15:presenceInfo xmlns:p15="http://schemas.microsoft.com/office/powerpoint/2012/main" userId="9252b8fd17e1143e" providerId="Windows Live"/>
      </p:ext>
    </p:extLst>
  </p:cmAuthor>
  <p:cmAuthor id="4" name="Maria Garguilo" initials="MG" lastIdx="6" clrIdx="3">
    <p:extLst>
      <p:ext uri="{19B8F6BF-5375-455C-9EA6-DF929625EA0E}">
        <p15:presenceInfo xmlns:p15="http://schemas.microsoft.com/office/powerpoint/2012/main" userId="hW/smd6gc4bK2FXdG5nqn827kdqZl60puQvp7CnrnqI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0" autoAdjust="0"/>
    <p:restoredTop sz="86432" autoAdjust="0"/>
  </p:normalViewPr>
  <p:slideViewPr>
    <p:cSldViewPr snapToGrid="0" snapToObjects="1">
      <p:cViewPr varScale="1">
        <p:scale>
          <a:sx n="74" d="100"/>
          <a:sy n="74" d="100"/>
        </p:scale>
        <p:origin x="103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6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1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5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7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63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41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04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15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8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b="0" dirty="0"/>
              <a:t>Briefly review with students the major concepts you will be covering during this class. There is one objective for every major A-Head section of the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2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51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4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53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87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2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4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3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b="0" dirty="0"/>
              <a:t>Briefly review with students the major concepts you will be covering during this class. There is one objective for every major A-Head section of the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7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488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1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6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3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8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2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73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dirty="0"/>
              <a:t>Use the Self-Assessment question to encourage students to evaluate their progress or goals in the course, as well as determine how they might apply their learning or grow as an individual.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3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8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dirty="0"/>
              <a:t>Use the Self-Assessment question to encourage students to evaluate their progress or goals in the course, as well as determine how they might apply their learning or grow as an individual.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70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b="0" dirty="0"/>
              <a:t>Reiterate the learning objectives for the lesson. Students should use this information to guide their studies and reinforcement of new concepts.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o/Video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03015E1C-DFA4-4FD8-8364-EF8871E55EBF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838200" y="1530350"/>
            <a:ext cx="6297613" cy="4373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6E9E33-E057-4A6F-9659-AD275C648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" y="-7874"/>
            <a:ext cx="12191807" cy="686587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Name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367956C9-0A63-4A7F-B986-4D823905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0" y="6444486"/>
            <a:ext cx="1261872" cy="28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0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5" r:id="rId10"/>
    <p:sldLayoutId id="2147483723" r:id="rId11"/>
    <p:sldLayoutId id="2147483724" r:id="rId12"/>
    <p:sldLayoutId id="2147483713" r:id="rId13"/>
    <p:sldLayoutId id="2147483717" r:id="rId14"/>
    <p:sldLayoutId id="2147483726" r:id="rId1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C8DF-AE7F-4188-B6A6-1ED5AEEDC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Programming, 10e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BF534DD-7D92-4D2F-90B8-4B872CAE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Chapter 09: Inheritance and Interfaces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253DBDA-4849-468C-885A-D94D0EB6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49" y="546356"/>
            <a:ext cx="4086359" cy="5224207"/>
          </a:xfr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0A8A6823-BD2C-40AC-B713-7E200B128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3120" y="6355080"/>
            <a:ext cx="89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8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9.3 Overriding Superclass Methods (2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Using the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  <a:r>
              <a:rPr lang="en-US" b="1" dirty="0">
                <a:solidFill>
                  <a:srgbClr val="006298"/>
                </a:solidFill>
              </a:rPr>
              <a:t>annotation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Lets the compiler know the intention to override a method in parent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Instead of creating a method with a new signature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Compiler issues an error message if you do not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  <a:r>
              <a:rPr lang="en-US" dirty="0">
                <a:latin typeface="Arial" charset="0"/>
                <a:cs typeface="Arial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416257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9.4 Calling Constructors During Inheritance (1 of 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Calling a constructor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create an object you are calling a constructor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create a child object, both the parent and child constructors execute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usually want the superclass constructor to initialize the data fields that originate in the superclass.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subclass constructor usually needs to initialize only its specific data fields</a:t>
            </a:r>
          </a:p>
        </p:txBody>
      </p:sp>
    </p:spTree>
    <p:extLst>
      <p:ext uri="{BB962C8B-B14F-4D97-AF65-F5344CB8AC3E}">
        <p14:creationId xmlns:p14="http://schemas.microsoft.com/office/powerpoint/2010/main" val="381935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9.4 Calling Constructors During Inheritance (2 of 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Using superclass constructors that require arguments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Default constructor doesn’t need arguments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write your own constructor it replaces default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a superclass has only constructors that require arguments, subclasses must provide the superclass constructor with arguments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a superclass requires constructor arguments, you must write a subclass constructor so it can call on a superclass constructor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keyword super always refers to the superclass of the class in which you use it</a:t>
            </a:r>
          </a:p>
        </p:txBody>
      </p:sp>
    </p:spTree>
    <p:extLst>
      <p:ext uri="{BB962C8B-B14F-4D97-AF65-F5344CB8AC3E}">
        <p14:creationId xmlns:p14="http://schemas.microsoft.com/office/powerpoint/2010/main" val="421507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9.4 Calling Constructors During Inheritance (3 of 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Conditions under which a subclass constructor is required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Arial" charset="0"/>
                <a:cs typeface="Arial" charset="0"/>
              </a:rPr>
              <a:t>Not required: </a:t>
            </a:r>
            <a:r>
              <a:rPr lang="en-US" dirty="0">
                <a:latin typeface="Arial" charset="0"/>
                <a:cs typeface="Arial" charset="0"/>
              </a:rPr>
              <a:t>If a superclass contains no constructors written by the programmer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Arial" charset="0"/>
                <a:cs typeface="Arial" charset="0"/>
              </a:rPr>
              <a:t>Not required:</a:t>
            </a:r>
            <a:r>
              <a:rPr lang="en-US" dirty="0">
                <a:latin typeface="Arial" charset="0"/>
                <a:cs typeface="Arial" charset="0"/>
              </a:rPr>
              <a:t> If a superclass contains a default constructor written by the programmer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Arial" charset="0"/>
                <a:cs typeface="Arial" charset="0"/>
              </a:rPr>
              <a:t>Required:</a:t>
            </a:r>
            <a:r>
              <a:rPr lang="en-US" dirty="0">
                <a:latin typeface="Arial" charset="0"/>
                <a:cs typeface="Arial" charset="0"/>
              </a:rPr>
              <a:t> If a superclass contains only nondefault constructors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Subclasses must contain a constructor that calls the superclass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319703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9.5 Accessing Superclass Methods (1 of 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Calling a superclass constructor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call a superclass constructor from a subclass constructor the call must be the first statement in the constructor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call an ordinary superclass method withing a subclass method, the call is not required to be the first statement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9.5 Accessing Superclass Methods (2 of 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4972220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Comparing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 and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sometimes refer to the same method, but not always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a subclass has overridden a superclass method </a:t>
            </a:r>
            <a:r>
              <a:rPr lang="en-US" dirty="0" err="1">
                <a:latin typeface="Arial" charset="0"/>
                <a:cs typeface="Arial" charset="0"/>
              </a:rPr>
              <a:t>someMethod</a:t>
            </a:r>
            <a:r>
              <a:rPr lang="en-US" dirty="0">
                <a:latin typeface="Arial" charset="0"/>
                <a:cs typeface="Arial" charset="0"/>
              </a:rPr>
              <a:t>(), then within the subclass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     </a:t>
            </a:r>
            <a:r>
              <a:rPr lang="en-US" dirty="0" err="1">
                <a:latin typeface="Arial" charset="0"/>
                <a:cs typeface="Arial" charset="0"/>
              </a:rPr>
              <a:t>super.someMethod</a:t>
            </a:r>
            <a:r>
              <a:rPr lang="en-US" dirty="0">
                <a:latin typeface="Arial" charset="0"/>
                <a:cs typeface="Arial" charset="0"/>
              </a:rPr>
              <a:t>() refers to the superclass method</a:t>
            </a:r>
          </a:p>
          <a:p>
            <a:pPr marL="457200" lvl="2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Arial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() refers to the subclass version</a:t>
            </a:r>
          </a:p>
          <a:p>
            <a:pPr marL="457200" lvl="2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Arial" charset="0"/>
              </a:rPr>
              <a:t>this.someMethod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() refers to the subclass version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a subclass has not overridden a superclass method, the child can use the method name: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Alone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2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78F-9A9D-47CC-9DC6-3ABB8043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Superclass Methods (3 of 3)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687005-8999-4465-A392-8DFA3174B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33" t="8333" r="28639" b="11109"/>
          <a:stretch/>
        </p:blipFill>
        <p:spPr>
          <a:xfrm>
            <a:off x="3058159" y="1037230"/>
            <a:ext cx="6382791" cy="49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9.6 Employing Information Hiding (1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Information hiding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concept of keeping data private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Data only can be altered by methods and in ways you choose/control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Arial" charset="0"/>
                <a:cs typeface="Arial" charset="0"/>
              </a:rPr>
              <a:t> members of a parent class are not accessible within a child class’s methods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 access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Can only be used by a class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233188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9.6 Employing Information Hiding (2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You only need to make parent class fields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 if: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want child classes to access parent data directly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want to prohibit other classes from accessing the fields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Whenever possible use information hiding rather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Fragile classes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Classes that use field from parent classes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Prone to errors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1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9.7 Methods You Cannot Override (1 of 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Three types of methods you cannot override in a subclass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 methods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methods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Methods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classes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(1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42257" y="1014481"/>
            <a:ext cx="10711543" cy="3732692"/>
          </a:xfrm>
        </p:spPr>
        <p:txBody>
          <a:bodyPr/>
          <a:lstStyle/>
          <a:p>
            <a:pPr marL="571500" marR="0" indent="-571500"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dirty="0"/>
              <a:t>By the end of this chapter, you should be able to:</a:t>
            </a:r>
          </a:p>
          <a:p>
            <a:pPr algn="l"/>
            <a:r>
              <a:rPr lang="en-US" dirty="0"/>
              <a:t>09.01 Describe the concept of inheritance</a:t>
            </a:r>
          </a:p>
          <a:p>
            <a:pPr algn="l"/>
            <a:r>
              <a:rPr lang="en-US" dirty="0"/>
              <a:t>09.02 Extend classes</a:t>
            </a:r>
          </a:p>
          <a:p>
            <a:pPr algn="l"/>
            <a:r>
              <a:rPr lang="en-US" dirty="0"/>
              <a:t>09.03 Override superclass methods</a:t>
            </a:r>
          </a:p>
          <a:p>
            <a:pPr algn="l"/>
            <a:r>
              <a:rPr lang="en-US" dirty="0"/>
              <a:t>09.04 Call constructors during inheritance</a:t>
            </a:r>
          </a:p>
          <a:p>
            <a:pPr algn="l"/>
            <a:r>
              <a:rPr lang="en-US" dirty="0"/>
              <a:t>09.05 Access superclass methods</a:t>
            </a:r>
          </a:p>
          <a:p>
            <a:pPr algn="l"/>
            <a:r>
              <a:rPr lang="en-US" dirty="0"/>
              <a:t>09.06 Employ information hiding</a:t>
            </a:r>
          </a:p>
          <a:p>
            <a:pPr algn="l"/>
            <a:r>
              <a:rPr lang="en-US" dirty="0"/>
              <a:t>09.07 Describe which methods you cannot override</a:t>
            </a:r>
          </a:p>
        </p:txBody>
      </p:sp>
    </p:spTree>
    <p:extLst>
      <p:ext uri="{BB962C8B-B14F-4D97-AF65-F5344CB8AC3E}">
        <p14:creationId xmlns:p14="http://schemas.microsoft.com/office/powerpoint/2010/main" val="82580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9.7 Methods You Cannot Override (2 of 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6298"/>
                </a:solidFill>
              </a:rPr>
              <a:t> methods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subclass cannot override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 methods in its superclass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It can hide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 method in the superclass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Declaring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 in the subclass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Same signature as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 in superclass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 that hides the superclass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 cannot access the parent method using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object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cannot override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 method with a nonstatic method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0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Methods You Cannot Override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004EA72-D7D8-473C-B07E-B7EBF00A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68" t="16218" r="30427" b="43949"/>
          <a:stretch/>
        </p:blipFill>
        <p:spPr>
          <a:xfrm>
            <a:off x="410060" y="1075175"/>
            <a:ext cx="6241312" cy="2560934"/>
          </a:xfrm>
          <a:prstGeom prst="rect">
            <a:avLst/>
          </a:prstGeom>
        </p:spPr>
      </p:pic>
      <p:pic>
        <p:nvPicPr>
          <p:cNvPr id="8" name="Content Placeholder 2" descr="Figure 10-19 The ProfessionalBaseballPlayer class attempting to override the parent’s static method">
            <a:extLst>
              <a:ext uri="{FF2B5EF4-FFF2-40B4-BE49-F238E27FC236}">
                <a16:creationId xmlns:a16="http://schemas.microsoft.com/office/drawing/2014/main" id="{6DD9EB2E-A096-4689-8BAD-4922D8E027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3"/>
          <a:stretch/>
        </p:blipFill>
        <p:spPr bwMode="auto">
          <a:xfrm>
            <a:off x="4232699" y="3636109"/>
            <a:ext cx="7150284" cy="272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8288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9.7 Methods You Cannot Override (3 of 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1" dirty="0">
                <a:solidFill>
                  <a:srgbClr val="006298"/>
                </a:solidFill>
              </a:rPr>
              <a:t> methods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subclass cannot override methods that are declared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in the superclass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modifier with methods you don’t want to be overridden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Virtual method calls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All instance method calls are virtual by default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Version of the method used is not determined when the program is compiled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It is determined when the method call is made</a:t>
            </a:r>
          </a:p>
        </p:txBody>
      </p:sp>
    </p:spTree>
    <p:extLst>
      <p:ext uri="{BB962C8B-B14F-4D97-AF65-F5344CB8AC3E}">
        <p14:creationId xmlns:p14="http://schemas.microsoft.com/office/powerpoint/2010/main" val="260743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9.7 Methods You Cannot Override (4 of 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Inlining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Compiler optimizes a program’s performance by removing calls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methods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Replaces them with the expanded code of their definitions at each method call location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are never aware when inlining takes place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Compiler only inlines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method if it contains only one or two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819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9.7 Methods You Cannot Override (5 of 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1" dirty="0">
                <a:solidFill>
                  <a:srgbClr val="006298"/>
                </a:solidFill>
              </a:rPr>
              <a:t> superclass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subclass cannot override methods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superclass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latin typeface="Arial" charset="0"/>
                <a:cs typeface="Arial" charset="0"/>
              </a:rPr>
              <a:t> class cannot be a parent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You cannot extend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class</a:t>
            </a:r>
          </a:p>
        </p:txBody>
      </p:sp>
      <p:pic>
        <p:nvPicPr>
          <p:cNvPr id="5" name="Content Placeholder 2" descr="Figure 10-29 The HideAndGoSeekPlayer and ProfessionalHideAndGoSeekPlayer classes">
            <a:extLst>
              <a:ext uri="{FF2B5EF4-FFF2-40B4-BE49-F238E27FC236}">
                <a16:creationId xmlns:a16="http://schemas.microsoft.com/office/drawing/2014/main" id="{BD121C6A-8B13-41EA-8F49-9006471A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1"/>
          <a:stretch/>
        </p:blipFill>
        <p:spPr>
          <a:xfrm>
            <a:off x="4322249" y="3156030"/>
            <a:ext cx="7315938" cy="30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6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9.8 Creating and Using Abstract Classes (1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Concrete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One from which you can instantiate objects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Abstract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class you create only to extend from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Keyword abstract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Known in other languages as a virtual class</a:t>
            </a:r>
          </a:p>
        </p:txBody>
      </p:sp>
    </p:spTree>
    <p:extLst>
      <p:ext uri="{BB962C8B-B14F-4D97-AF65-F5344CB8AC3E}">
        <p14:creationId xmlns:p14="http://schemas.microsoft.com/office/powerpoint/2010/main" val="226872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9.8 Creating and Using Abstract Classes (2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Types of methods within an abstract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Nonabstract: implemented in the abstract class and inherited by its children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Abstract: has no body and must be implemented in its child classes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Abstract declarations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you declare a class to be abstract, its methods can be abstract or not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you declare a method to be abstract, you must declare its class abstract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Polymorphism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Using the same method name to indicate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05259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9.9 Using Dynamic Method Binding (1 of 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Dynamic method binding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a superclass is abstract, you can indirectly create a reference to a superclass abstract object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An application’s ability to select the correct subclass method depending on argument type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Also called late method binding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opposite of static or fixed method binding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Most useful when you want to create a method with one or more parameters that might be of several types</a:t>
            </a:r>
          </a:p>
        </p:txBody>
      </p:sp>
    </p:spTree>
    <p:extLst>
      <p:ext uri="{BB962C8B-B14F-4D97-AF65-F5344CB8AC3E}">
        <p14:creationId xmlns:p14="http://schemas.microsoft.com/office/powerpoint/2010/main" val="2006505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9.10 Creating Arrays of Subclass Objects (1 of 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Arrays of subclass objects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Every array element must be the same data type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An array is a space for references to objects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create an array of superclass references it can hold subclass references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True whether the superclass is abstract or concrete</a:t>
            </a:r>
          </a:p>
        </p:txBody>
      </p:sp>
    </p:spTree>
    <p:extLst>
      <p:ext uri="{BB962C8B-B14F-4D97-AF65-F5344CB8AC3E}">
        <p14:creationId xmlns:p14="http://schemas.microsoft.com/office/powerpoint/2010/main" val="2120422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9.11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and Its Methods (1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b="1" dirty="0">
                <a:solidFill>
                  <a:srgbClr val="006298"/>
                </a:solidFill>
              </a:rPr>
              <a:t> class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When you define a class, if you do not explicitly extend another class, the class is an extension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Includes methods that descendant classes can use, overload, or override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(2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42257" y="1014481"/>
            <a:ext cx="10711543" cy="3732692"/>
          </a:xfrm>
        </p:spPr>
        <p:txBody>
          <a:bodyPr/>
          <a:lstStyle/>
          <a:p>
            <a:pPr marL="571500" marR="0" indent="-571500"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dirty="0"/>
              <a:t>By the end of this chapter, you should be able to:</a:t>
            </a:r>
          </a:p>
          <a:p>
            <a:pPr algn="l"/>
            <a:r>
              <a:rPr lang="en-US" dirty="0"/>
              <a:t>09.08 Create and use abstract classes</a:t>
            </a:r>
          </a:p>
          <a:p>
            <a:pPr algn="l"/>
            <a:r>
              <a:rPr lang="en-US" dirty="0"/>
              <a:t>09.09 Use dynamic method binding</a:t>
            </a:r>
          </a:p>
          <a:p>
            <a:pPr algn="l"/>
            <a:r>
              <a:rPr lang="en-US" dirty="0"/>
              <a:t>09.10 Create arrays of subclass objects</a:t>
            </a:r>
          </a:p>
          <a:p>
            <a:pPr algn="l"/>
            <a:r>
              <a:rPr lang="en-US" dirty="0"/>
              <a:t>09.11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and its methods</a:t>
            </a:r>
          </a:p>
          <a:p>
            <a:pPr algn="l"/>
            <a:r>
              <a:rPr lang="en-US" dirty="0"/>
              <a:t>09.12 Create and use interfaces</a:t>
            </a:r>
          </a:p>
          <a:p>
            <a:pPr algn="l"/>
            <a:r>
              <a:rPr lang="en-US" dirty="0"/>
              <a:t>09.13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lang="en-US" dirty="0"/>
              <a:t>, anonymous inner classes,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40524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9.11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and Its Methods (2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Using the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toString() </a:t>
            </a:r>
            <a:r>
              <a:rPr lang="en-US" b="1" dirty="0">
                <a:solidFill>
                  <a:srgbClr val="006298"/>
                </a:solidFill>
              </a:rPr>
              <a:t>method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Converts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Arial" charset="0"/>
                <a:cs typeface="Arial" charset="0"/>
              </a:rPr>
              <a:t> into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Arial" charset="0"/>
                <a:cs typeface="Arial" charset="0"/>
              </a:rPr>
              <a:t> that contains information about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hash code is a calculated number used to uniquely identify an object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two objects have the same Java identifier, they will each have a unique hash code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It is usually more useful to write your own 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toString() </a:t>
            </a:r>
            <a:r>
              <a:rPr lang="en-US" dirty="0">
                <a:latin typeface="Arial" charset="0"/>
                <a:cs typeface="Arial" charset="0"/>
              </a:rPr>
              <a:t>version than use the automatic method with your classes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toString() </a:t>
            </a:r>
            <a:r>
              <a:rPr lang="en-US" dirty="0">
                <a:latin typeface="Arial" charset="0"/>
                <a:cs typeface="Arial" charset="0"/>
              </a:rPr>
              <a:t>compiles with any object whose details you want to see</a:t>
            </a:r>
          </a:p>
        </p:txBody>
      </p:sp>
    </p:spTree>
    <p:extLst>
      <p:ext uri="{BB962C8B-B14F-4D97-AF65-F5344CB8AC3E}">
        <p14:creationId xmlns:p14="http://schemas.microsoft.com/office/powerpoint/2010/main" val="329357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9.11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and Its Methods (3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Using the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b="1" dirty="0">
                <a:solidFill>
                  <a:srgbClr val="006298"/>
                </a:solidFill>
              </a:rPr>
              <a:t>method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Not static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Takes a single argument that is compared to the calling object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Arial" charset="0"/>
                <a:cs typeface="Arial" charset="0"/>
              </a:rPr>
              <a:t> value indicating whether the objects are equal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To create a method that compares two objects based on values they hold: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Create a method and use an identifier such as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areTheyEqual()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Overload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Override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62264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9.11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 and Its Methods (4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Overloading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method overloads another when their parameter lists differ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endParaRPr lang="en-US" b="1" dirty="0">
              <a:solidFill>
                <a:srgbClr val="006298"/>
              </a:solidFill>
              <a:latin typeface="Arial" charset="0"/>
              <a:cs typeface="Arial" charset="0"/>
            </a:endParaRP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endParaRPr lang="en-US" b="1" dirty="0">
              <a:solidFill>
                <a:srgbClr val="006298"/>
              </a:solidFill>
              <a:latin typeface="Arial" charset="0"/>
              <a:cs typeface="Arial" charset="0"/>
            </a:endParaRP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Overriding</a:t>
            </a:r>
            <a:r>
              <a:rPr lang="en-US" b="1" dirty="0">
                <a:solidFill>
                  <a:srgbClr val="006298"/>
                </a:solidFill>
              </a:rPr>
              <a:t>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a subclass method overrides its parent, the signatures must be the same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66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9.12 Creating and Using Interfaces (1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Multiple inheritance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capability to inherit from one or more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Inexperienced programmers may encounter problems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Interface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An alternative to multiple inheritance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Looks like a class, but all of its methods (if any)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Arial" charset="0"/>
                <a:cs typeface="Arial" charset="0"/>
              </a:rPr>
              <a:t> and abstract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All of its data items (if any)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description of what a class does, but not how it is done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Declares method headers, but not instructions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interface name in the class header</a:t>
            </a:r>
          </a:p>
        </p:txBody>
      </p:sp>
    </p:spTree>
    <p:extLst>
      <p:ext uri="{BB962C8B-B14F-4D97-AF65-F5344CB8AC3E}">
        <p14:creationId xmlns:p14="http://schemas.microsoft.com/office/powerpoint/2010/main" val="164025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9.12 Creating and  Using Interfaces (2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Compare abstract classes and interfaces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Similar in that you cannot instantiate concrete objects from either one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Differ because abstract classes can contain nonabstract methods, but all methods in an interface must be abstract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class can inherit from only one abstract superclass, but can implement from any number of interfaces</a:t>
            </a:r>
          </a:p>
        </p:txBody>
      </p:sp>
    </p:spTree>
    <p:extLst>
      <p:ext uri="{BB962C8B-B14F-4D97-AF65-F5344CB8AC3E}">
        <p14:creationId xmlns:p14="http://schemas.microsoft.com/office/powerpoint/2010/main" val="919458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9.12 Creating and  Using Interfaces (3 of 4)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412661-85A2-4A61-BCAE-672D238C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41903"/>
              </p:ext>
            </p:extLst>
          </p:nvPr>
        </p:nvGraphicFramePr>
        <p:xfrm>
          <a:off x="1042606" y="1638732"/>
          <a:ext cx="1024128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08">
                  <a:extLst>
                    <a:ext uri="{9D8B030D-6E8A-4147-A177-3AD203B41FA5}">
                      <a16:colId xmlns:a16="http://schemas.microsoft.com/office/drawing/2014/main" val="2014028281"/>
                    </a:ext>
                  </a:extLst>
                </a:gridCol>
                <a:gridCol w="3033624">
                  <a:extLst>
                    <a:ext uri="{9D8B030D-6E8A-4147-A177-3AD203B41FA5}">
                      <a16:colId xmlns:a16="http://schemas.microsoft.com/office/drawing/2014/main" val="832252412"/>
                    </a:ext>
                  </a:extLst>
                </a:gridCol>
                <a:gridCol w="3033624">
                  <a:extLst>
                    <a:ext uri="{9D8B030D-6E8A-4147-A177-3AD203B41FA5}">
                      <a16:colId xmlns:a16="http://schemas.microsoft.com/office/drawing/2014/main" val="1927183532"/>
                    </a:ext>
                  </a:extLst>
                </a:gridCol>
                <a:gridCol w="3033624">
                  <a:extLst>
                    <a:ext uri="{9D8B030D-6E8A-4147-A177-3AD203B41FA5}">
                      <a16:colId xmlns:a16="http://schemas.microsoft.com/office/drawing/2014/main" val="32139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variables in an interface must be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dirty="0"/>
                        <a:t>, 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interface has no constructor and cannot be instantiated.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methods in an interface must be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dirty="0"/>
                        <a:t>, abstract, and nonstatic.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8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no restrictions on variables in an abstract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abstract class’s constructor is invoked when a child class object is instantiated.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no restrictions on methods in an abstract class, although an abstract class frequently contains one or more abstract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67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B2CA50-64A9-48F8-B47A-24F04392AB62}"/>
              </a:ext>
            </a:extLst>
          </p:cNvPr>
          <p:cNvSpPr txBox="1"/>
          <p:nvPr/>
        </p:nvSpPr>
        <p:spPr>
          <a:xfrm>
            <a:off x="1042606" y="4529528"/>
            <a:ext cx="7802394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4A78"/>
                </a:solidFill>
                <a:latin typeface="Open Sans"/>
                <a:ea typeface="Open Sans"/>
                <a:cs typeface="Open Sans"/>
              </a:rPr>
              <a:t>Table 9-3: Comparing components of 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3499378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9.12 Creating and  Using Interfaces (4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Creating interfaces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know what actions you want to include but want every user to separately define the behavior that occurs when the method executes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When you want a class to implement behavior from more than one parent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Data fields must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Can’t be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because they cannot contain method bodies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Must be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because you cannot create interface objects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Must be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, because there is no other way to set or change data fields’ values</a:t>
            </a:r>
          </a:p>
        </p:txBody>
      </p:sp>
    </p:spTree>
    <p:extLst>
      <p:ext uri="{BB962C8B-B14F-4D97-AF65-F5344CB8AC3E}">
        <p14:creationId xmlns:p14="http://schemas.microsoft.com/office/powerpoint/2010/main" val="93161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A23B-08BA-4767-AE77-535A0B2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It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111C-1BE2-4892-A332-441D5626C2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119673"/>
            <a:ext cx="10711543" cy="4912827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2400" dirty="0"/>
              <a:t>Don’t capitalize the </a:t>
            </a:r>
            <a:r>
              <a:rPr lang="en-US" sz="2400" i="1" dirty="0"/>
              <a:t>o</a:t>
            </a:r>
            <a:r>
              <a:rPr lang="en-US" sz="2400" dirty="0"/>
              <a:t>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400" dirty="0"/>
              <a:t> operator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try to directly access private superclass members from a subclass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forget to call a superclass constructor within a subclass constructor if the superclass does not contain a default constructor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try to override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400" dirty="0"/>
              <a:t> method in an extended class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try to extend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400" dirty="0"/>
              <a:t> class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write a body for an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75455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A23B-08BA-4767-AE77-535A0B2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It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111C-1BE2-4892-A332-441D5626C2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119673"/>
            <a:ext cx="10711543" cy="4912827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2400" dirty="0"/>
              <a:t>Don’t forget to end an abstract method header with a semicolon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forget to override any abstract methods in any subclasses you derive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mistakenly overload an abstract method instead of overriding it; the subclass method must have the same parameter list as the parent’s abstract method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try to instantiate an abstract class object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Don’t forget to override all the methods in an interface that you implement</a:t>
            </a:r>
          </a:p>
        </p:txBody>
      </p:sp>
    </p:spTree>
    <p:extLst>
      <p:ext uri="{BB962C8B-B14F-4D97-AF65-F5344CB8AC3E}">
        <p14:creationId xmlns:p14="http://schemas.microsoft.com/office/powerpoint/2010/main" val="2608641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17B2-FE6D-44F1-B606-FD4E689B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C2FE-9E5B-45DA-ADBE-E4F8B71FFD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For what purpose do programmers use inheritance?</a:t>
            </a:r>
          </a:p>
          <a:p>
            <a:r>
              <a:rPr lang="en-US" sz="2400" dirty="0"/>
              <a:t>Explain what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is used for.</a:t>
            </a:r>
          </a:p>
          <a:p>
            <a:r>
              <a:rPr lang="en-US" sz="2400" dirty="0"/>
              <a:t>Differentiate between overloading and overriding.</a:t>
            </a:r>
          </a:p>
          <a:p>
            <a:r>
              <a:rPr lang="en-US" sz="2400" dirty="0"/>
              <a:t>Is a subclass constructor required when the superclass contains no constructors written by the programmer?</a:t>
            </a:r>
          </a:p>
          <a:p>
            <a:r>
              <a:rPr lang="en-US" sz="2400" dirty="0"/>
              <a:t>Compare the keywords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/>
              <a:t>. When would you use each?</a:t>
            </a:r>
          </a:p>
          <a:p>
            <a:r>
              <a:rPr lang="en-US" sz="2400" dirty="0"/>
              <a:t>For what purpose do programmers use information hiding?</a:t>
            </a:r>
          </a:p>
          <a:p>
            <a:r>
              <a:rPr lang="en-US" sz="2400" dirty="0"/>
              <a:t>List three types of methods you cannot override in a subclass.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7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694" y="365125"/>
            <a:ext cx="11072149" cy="672105"/>
          </a:xfrm>
        </p:spPr>
        <p:txBody>
          <a:bodyPr/>
          <a:lstStyle/>
          <a:p>
            <a:r>
              <a:rPr lang="en-US" dirty="0"/>
              <a:t>9.1 Learning About the Concept of Inheritance (1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Inheritance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classes you create in object-oriented programming languages can inherit data and methods from existing classes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mechanism that enables one class to acquire all of the behaviors and attributes of another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You can create a new class simply by indicating the ways in which it differs from an existing, tested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The new class automatically contains the data fields and methods from the original class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25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17B2-FE6D-44F1-B606-FD4E689B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C2FE-9E5B-45DA-ADBE-E4F8B71FFD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 sz="2400" dirty="0"/>
              <a:t>Differentiate between concrete and abstract classes.</a:t>
            </a:r>
          </a:p>
          <a:p>
            <a:pPr>
              <a:buFont typeface="+mj-lt"/>
              <a:buAutoNum type="arabicPeriod" startAt="8"/>
            </a:pPr>
            <a:r>
              <a:rPr lang="en-US" sz="2400" dirty="0"/>
              <a:t>In Java, what types of methods use dynamic binding?</a:t>
            </a:r>
          </a:p>
          <a:p>
            <a:pPr>
              <a:buFont typeface="+mj-lt"/>
              <a:buAutoNum type="arabicPeriod" startAt="8"/>
            </a:pPr>
            <a:r>
              <a:rPr lang="en-US" sz="2400" dirty="0"/>
              <a:t> Explain the problem with referring to “an array of objects.”</a:t>
            </a:r>
          </a:p>
          <a:p>
            <a:pPr>
              <a:buFont typeface="+mj-lt"/>
              <a:buAutoNum type="arabicPeriod" startAt="8"/>
            </a:pPr>
            <a:r>
              <a:rPr lang="en-US" sz="2400" dirty="0"/>
              <a:t> Define the term, hash code, as used in Java.</a:t>
            </a:r>
          </a:p>
          <a:p>
            <a:pPr>
              <a:buFont typeface="+mj-lt"/>
              <a:buAutoNum type="arabicPeriod" startAt="8"/>
            </a:pPr>
            <a:r>
              <a:rPr lang="en-US" sz="2400" dirty="0"/>
              <a:t> Explain why data fields in an interface must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 startAt="8"/>
            </a:pPr>
            <a:r>
              <a:rPr lang="en-US" sz="2400" dirty="0"/>
              <a:t> For what purpose would you use an anonymous inner class?</a:t>
            </a:r>
          </a:p>
          <a:p>
            <a:pPr>
              <a:buAutoNum type="arabicPeriod" startAt="8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06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000000"/>
              </a:buClr>
              <a:buNone/>
              <a:tabLst>
                <a:tab pos="914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Click the link to review the objectives for this presentation.</a:t>
            </a:r>
          </a:p>
          <a:p>
            <a:pPr marL="0" lvl="1" indent="0">
              <a:spcBef>
                <a:spcPts val="1000"/>
              </a:spcBef>
              <a:buClr>
                <a:srgbClr val="000000"/>
              </a:buClr>
              <a:buNone/>
              <a:tabLst>
                <a:tab pos="914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  <a:hlinkClick r:id="rId3" action="ppaction://hlinksldjump"/>
              </a:rPr>
              <a:t>Link to Objectives</a:t>
            </a:r>
            <a:endParaRPr lang="en-US" altLang="en-US" sz="24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694" y="365125"/>
            <a:ext cx="11072149" cy="672105"/>
          </a:xfrm>
        </p:spPr>
        <p:txBody>
          <a:bodyPr/>
          <a:lstStyle/>
          <a:p>
            <a:r>
              <a:rPr lang="en-US" dirty="0"/>
              <a:t>9.1 Learning About the Concept of Inheritance (2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Benefits of inheritance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Saves time because fields and methods already exist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Reduce errors because methods have been used and tested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Reduce new learning needed for programmers to use the class if they are familiar with the original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lvl="1" indent="0">
              <a:buNone/>
              <a:tabLst>
                <a:tab pos="914400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694" y="365125"/>
            <a:ext cx="11072149" cy="672105"/>
          </a:xfrm>
        </p:spPr>
        <p:txBody>
          <a:bodyPr/>
          <a:lstStyle/>
          <a:p>
            <a:r>
              <a:rPr lang="en-US" dirty="0"/>
              <a:t>9.1 Learning About the Concept of Inheritance (3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Base class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Class used as basis for inheritance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Superclass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Parent class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Derived class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Class that inherits from a base class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Subclass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Child class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  <a:p>
            <a:pPr lvl="1" indent="0">
              <a:buNone/>
              <a:tabLst>
                <a:tab pos="914400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694" y="365125"/>
            <a:ext cx="11072149" cy="672105"/>
          </a:xfrm>
        </p:spPr>
        <p:txBody>
          <a:bodyPr/>
          <a:lstStyle/>
          <a:p>
            <a:r>
              <a:rPr lang="en-US" dirty="0"/>
              <a:t>9.1 Learning About the Concept of Inheritance (4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“Is a” </a:t>
            </a:r>
            <a:r>
              <a:rPr lang="en-US" dirty="0">
                <a:latin typeface="Arial" charset="0"/>
                <a:cs typeface="Arial" charset="0"/>
              </a:rPr>
              <a:t>describes inheritance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Containment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“has a” situation </a:t>
            </a:r>
          </a:p>
          <a:p>
            <a:pPr marL="342900" lvl="1" indent="-342900">
              <a:spcBef>
                <a:spcPts val="1000"/>
              </a:spcBef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A class contains one or more members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6792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9.2 Extending Classes (1 of 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>
                <a:solidFill>
                  <a:srgbClr val="006298"/>
                </a:solidFill>
              </a:rPr>
              <a:t> keyword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Used to achieve inheritance in Java</a:t>
            </a:r>
          </a:p>
          <a:p>
            <a:pPr marL="1028700" lvl="1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EmployeeWithTerritory extends Employee</a:t>
            </a:r>
          </a:p>
          <a:p>
            <a:pPr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</a:rPr>
              <a:t>In addition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child inherits from a parent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parent class object does not have access to its child’s data and methods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Subclasses are more specific than the superclass they extend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yields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 operand on the left can be upcast to the operand on the right</a:t>
            </a:r>
          </a:p>
        </p:txBody>
      </p:sp>
    </p:spTree>
    <p:extLst>
      <p:ext uri="{BB962C8B-B14F-4D97-AF65-F5344CB8AC3E}">
        <p14:creationId xmlns:p14="http://schemas.microsoft.com/office/powerpoint/2010/main" val="34452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9.3 Overriding Superclass Methods (1 of 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Override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To use the child’s version of a field or method instead of parent’s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Each subclass method overrides any method in the parent class with the same name and parameter list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If the parent class method has the same name but different parameters, the subclass overloads the parent class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Polymorphism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Using the same method name to indicate different implementations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35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fa25a7-52b6-4e1f-81c8-80356bf0725f">
      <UserInfo>
        <DisplayName/>
        <AccountId xsi:nil="true"/>
        <AccountType/>
      </UserInfo>
    </SharedWithUsers>
    <Status xmlns="0f302c04-584d-4df5-8948-8b6dd1f3c1a5">1. In development</Status>
  </documentManagement>
</p:properties>
</file>

<file path=customXml/item2.xml><?xml version="1.0" encoding="utf-8"?>
<sisl xmlns:xsd="http://www.w3.org/2001/XMLSchema" xmlns:xsi="http://www.w3.org/2001/XMLSchema-instance" xmlns="http://www.boldonjames.com/2008/01/sie/internal/label" sislVersion="0" policy="a66f0b0a-e2d4-4059-810c-127573d4cb4e" origin="userSelected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9A9510EA35640BFF9AA65172B1243" ma:contentTypeVersion="10" ma:contentTypeDescription="Create a new document." ma:contentTypeScope="" ma:versionID="320cf9d96ba60ad326f31ca465b90014">
  <xsd:schema xmlns:xsd="http://www.w3.org/2001/XMLSchema" xmlns:xs="http://www.w3.org/2001/XMLSchema" xmlns:p="http://schemas.microsoft.com/office/2006/metadata/properties" xmlns:ns2="0f302c04-584d-4df5-8948-8b6dd1f3c1a5" xmlns:ns3="48fa25a7-52b6-4e1f-81c8-80356bf0725f" targetNamespace="http://schemas.microsoft.com/office/2006/metadata/properties" ma:root="true" ma:fieldsID="b2b56c629f8f824a699d99d0a50051e2" ns2:_="" ns3:_="">
    <xsd:import namespace="0f302c04-584d-4df5-8948-8b6dd1f3c1a5"/>
    <xsd:import namespace="48fa25a7-52b6-4e1f-81c8-80356bf07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02c04-584d-4df5-8948-8b6dd1f3c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us" ma:index="15" nillable="true" ma:displayName="Status" ma:default="1. In development" ma:format="Dropdown" ma:internalName="Status">
      <xsd:simpleType>
        <xsd:restriction base="dms:Choice">
          <xsd:enumeration value="1. In development"/>
          <xsd:enumeration value="2. COH complete"/>
          <xsd:enumeration value="3. Under LCoE Review"/>
          <xsd:enumeration value="4. Ingested into Atla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a25a7-52b6-4e1f-81c8-80356bf072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purl.org/dc/terms/"/>
    <ds:schemaRef ds:uri="0f302c04-584d-4df5-8948-8b6dd1f3c1a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fa25a7-52b6-4e1f-81c8-80356bf072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1166F0-B067-4902-9652-5F56ACBC8D35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85D83D5-733A-4FD2-B124-BEA55F840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02c04-584d-4df5-8948-8b6dd1f3c1a5"/>
    <ds:schemaRef ds:uri="48fa25a7-52b6-4e1f-81c8-80356bf07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13788</TotalTime>
  <Words>2720</Words>
  <Application>Microsoft Office PowerPoint</Application>
  <PresentationFormat>Widescreen</PresentationFormat>
  <Paragraphs>328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</vt:lpstr>
      <vt:lpstr>Calibri</vt:lpstr>
      <vt:lpstr>Courier New</vt:lpstr>
      <vt:lpstr>Helvetica</vt:lpstr>
      <vt:lpstr>Open Sans</vt:lpstr>
      <vt:lpstr>Summer Font</vt:lpstr>
      <vt:lpstr>Office Theme</vt:lpstr>
      <vt:lpstr>Java Programming, 10e</vt:lpstr>
      <vt:lpstr>Chapter Objectives (1 of 2)</vt:lpstr>
      <vt:lpstr>Chapter Objectives (2 of 2)</vt:lpstr>
      <vt:lpstr>9.1 Learning About the Concept of Inheritance (1 of 4)</vt:lpstr>
      <vt:lpstr>9.1 Learning About the Concept of Inheritance (2 of 4)</vt:lpstr>
      <vt:lpstr>9.1 Learning About the Concept of Inheritance (3 of 4)</vt:lpstr>
      <vt:lpstr>9.1 Learning About the Concept of Inheritance (4 of 4)</vt:lpstr>
      <vt:lpstr>9.2 Extending Classes (1 of 1)</vt:lpstr>
      <vt:lpstr>9.3 Overriding Superclass Methods (1 of 2)</vt:lpstr>
      <vt:lpstr>9.3 Overriding Superclass Methods (2 of 2)</vt:lpstr>
      <vt:lpstr>9.4 Calling Constructors During Inheritance (1 of 3)</vt:lpstr>
      <vt:lpstr>9.4 Calling Constructors During Inheritance (2 of 3)</vt:lpstr>
      <vt:lpstr>9.4 Calling Constructors During Inheritance (3 of 3)</vt:lpstr>
      <vt:lpstr>9.5 Accessing Superclass Methods (1 of 3)</vt:lpstr>
      <vt:lpstr>9.5 Accessing Superclass Methods (2 of 3)</vt:lpstr>
      <vt:lpstr>Accessing Superclass Methods (3 of 3)</vt:lpstr>
      <vt:lpstr>9.6 Employing Information Hiding (1 of 2)</vt:lpstr>
      <vt:lpstr>9.6 Employing Information Hiding (2 of 2)</vt:lpstr>
      <vt:lpstr>9.7 Methods You Cannot Override (1 of 5)</vt:lpstr>
      <vt:lpstr>9.7 Methods You Cannot Override (2 of 5)</vt:lpstr>
      <vt:lpstr>Methods You Cannot Override</vt:lpstr>
      <vt:lpstr>9.7 Methods You Cannot Override (3 of 5)</vt:lpstr>
      <vt:lpstr>9.7 Methods You Cannot Override (4 of 5)</vt:lpstr>
      <vt:lpstr>9.7 Methods You Cannot Override (5 of 5)</vt:lpstr>
      <vt:lpstr>9.8 Creating and Using Abstract Classes (1 of 2)</vt:lpstr>
      <vt:lpstr>9.8 Creating and Using Abstract Classes (2 of 2)</vt:lpstr>
      <vt:lpstr>9.9 Using Dynamic Method Binding (1 of 1)</vt:lpstr>
      <vt:lpstr>9.10 Creating Arrays of Subclass Objects (1 of 1)</vt:lpstr>
      <vt:lpstr>9.11 Using the Object Class and Its Methods (1 of 4)</vt:lpstr>
      <vt:lpstr>9.11 Using the Object Class and Its Methods (2 of 4)</vt:lpstr>
      <vt:lpstr>9.11 Using the Object Class and Its Methods (3 of 4)</vt:lpstr>
      <vt:lpstr>9.11 Using the Object Class and Its Methods (4 of 4)</vt:lpstr>
      <vt:lpstr>9.12 Creating and Using Interfaces (1 of 4)</vt:lpstr>
      <vt:lpstr>9.12 Creating and  Using Interfaces (2 of 4)</vt:lpstr>
      <vt:lpstr>9.12 Creating and  Using Interfaces (3 of 4)</vt:lpstr>
      <vt:lpstr>9.12 Creating and  Using Interfaces (4 of 4)</vt:lpstr>
      <vt:lpstr>Don’t Do It (1 of 2)</vt:lpstr>
      <vt:lpstr>Don’t Do It (2 of 2)</vt:lpstr>
      <vt:lpstr>Self-Assessment (1 of 2)</vt:lpstr>
      <vt:lpstr>Self-Assessment (2 of 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Grove</dc:creator>
  <cp:lastModifiedBy>Bashir, Mehwish</cp:lastModifiedBy>
  <cp:revision>44</cp:revision>
  <cp:lastPrinted>2016-10-03T15:29:39Z</cp:lastPrinted>
  <dcterms:created xsi:type="dcterms:W3CDTF">2019-11-14T21:20:16Z</dcterms:created>
  <dcterms:modified xsi:type="dcterms:W3CDTF">2024-11-04T17:56:20Z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0x0101003689A9510EA35640BFF9AA65172B1243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docIndexRef">
    <vt:lpwstr>ef17d0ad-3315-49b0-81de-f266f23a69f2</vt:lpwstr>
  </property>
  <property fmtid="{D5CDD505-2E9C-101B-9397-08002B2CF9AE}" pid="13" name="bjDocumentSecurityLabel">
    <vt:lpwstr>This item has no classification</vt:lpwstr>
  </property>
  <property fmtid="{D5CDD505-2E9C-101B-9397-08002B2CF9AE}" pid="14" name="bjClsUserRVM">
    <vt:lpwstr>[]</vt:lpwstr>
  </property>
  <property fmtid="{D5CDD505-2E9C-101B-9397-08002B2CF9AE}" pid="15" name="bjSaver">
    <vt:lpwstr>LLGGG5/sCxlNXkHtRfdo7HBlZ0Lw8up2</vt:lpwstr>
  </property>
</Properties>
</file>