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0" r:id="rId7"/>
    <p:sldId id="298" r:id="rId8"/>
    <p:sldId id="299" r:id="rId9"/>
    <p:sldId id="297" r:id="rId10"/>
    <p:sldId id="272" r:id="rId11"/>
    <p:sldId id="273" r:id="rId12"/>
    <p:sldId id="300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75915" autoAdjust="0"/>
  </p:normalViewPr>
  <p:slideViewPr>
    <p:cSldViewPr>
      <p:cViewPr varScale="1">
        <p:scale>
          <a:sx n="86" d="100"/>
          <a:sy n="86" d="100"/>
        </p:scale>
        <p:origin x="19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Braun" userId="S::bill.braun@dariel.co.za::414803ea-cbb5-4f10-938c-f258767e0836" providerId="AD" clId="Web-{7C2907D1-D31E-1E41-572F-1024182FF0EE}"/>
  </pc:docChgLst>
  <pc:docChgLst>
    <pc:chgData name="Bill Braun" userId="S::bill.braun@dariel.co.za::414803ea-cbb5-4f10-938c-f258767e0836" providerId="AD" clId="Web-{6270CDC4-060D-8B88-CE45-B847004B9328}"/>
  </pc:docChgLst>
  <pc:docChgLst>
    <pc:chgData name="Bill Braun" userId="414803ea-cbb5-4f10-938c-f258767e0836" providerId="ADAL" clId="{9BF95226-43D4-4C83-9EE7-7AF3FEE856BE}"/>
  </pc:docChgLst>
  <pc:docChgLst>
    <pc:chgData name="Bill Braun" userId="S::bill.braun@dariel.co.za::414803ea-cbb5-4f10-938c-f258767e0836" providerId="AD" clId="Web-{C886B8C2-8F55-A355-E007-00138EF3096F}"/>
  </pc:docChgLst>
  <pc:docChgLst>
    <pc:chgData name="Bill Braun" userId="414803ea-cbb5-4f10-938c-f258767e0836" providerId="ADAL" clId="{DC9BC2ED-F5B8-4393-AA68-40A1B98F4970}"/>
    <pc:docChg chg="undo addSld delSld">
      <pc:chgData name="Bill Braun" userId="414803ea-cbb5-4f10-938c-f258767e0836" providerId="ADAL" clId="{DC9BC2ED-F5B8-4393-AA68-40A1B98F4970}" dt="2023-04-11T08:35:02.984" v="28" actId="2696"/>
      <pc:docMkLst>
        <pc:docMk/>
      </pc:docMkLst>
      <pc:sldChg chg="add del">
        <pc:chgData name="Bill Braun" userId="414803ea-cbb5-4f10-938c-f258767e0836" providerId="ADAL" clId="{DC9BC2ED-F5B8-4393-AA68-40A1B98F4970}" dt="2023-04-11T08:34:00.107" v="1" actId="2696"/>
        <pc:sldMkLst>
          <pc:docMk/>
          <pc:sldMk cId="10383618" sldId="257"/>
        </pc:sldMkLst>
      </pc:sldChg>
      <pc:sldChg chg="del">
        <pc:chgData name="Bill Braun" userId="414803ea-cbb5-4f10-938c-f258767e0836" providerId="ADAL" clId="{DC9BC2ED-F5B8-4393-AA68-40A1B98F4970}" dt="2023-04-11T08:34:08.827" v="6" actId="2696"/>
        <pc:sldMkLst>
          <pc:docMk/>
          <pc:sldMk cId="3582020038" sldId="259"/>
        </pc:sldMkLst>
      </pc:sldChg>
      <pc:sldChg chg="del">
        <pc:chgData name="Bill Braun" userId="414803ea-cbb5-4f10-938c-f258767e0836" providerId="ADAL" clId="{DC9BC2ED-F5B8-4393-AA68-40A1B98F4970}" dt="2023-04-11T08:34:04.598" v="2" actId="2696"/>
        <pc:sldMkLst>
          <pc:docMk/>
          <pc:sldMk cId="3998384743" sldId="260"/>
        </pc:sldMkLst>
      </pc:sldChg>
      <pc:sldChg chg="del">
        <pc:chgData name="Bill Braun" userId="414803ea-cbb5-4f10-938c-f258767e0836" providerId="ADAL" clId="{DC9BC2ED-F5B8-4393-AA68-40A1B98F4970}" dt="2023-04-11T08:34:09.724" v="7" actId="2696"/>
        <pc:sldMkLst>
          <pc:docMk/>
          <pc:sldMk cId="1037388571" sldId="268"/>
        </pc:sldMkLst>
      </pc:sldChg>
      <pc:sldChg chg="del">
        <pc:chgData name="Bill Braun" userId="414803ea-cbb5-4f10-938c-f258767e0836" providerId="ADAL" clId="{DC9BC2ED-F5B8-4393-AA68-40A1B98F4970}" dt="2023-04-11T08:34:10.375" v="8" actId="2696"/>
        <pc:sldMkLst>
          <pc:docMk/>
          <pc:sldMk cId="1361507144" sldId="269"/>
        </pc:sldMkLst>
      </pc:sldChg>
      <pc:sldChg chg="del">
        <pc:chgData name="Bill Braun" userId="414803ea-cbb5-4f10-938c-f258767e0836" providerId="ADAL" clId="{DC9BC2ED-F5B8-4393-AA68-40A1B98F4970}" dt="2023-04-11T08:35:02.984" v="28" actId="2696"/>
        <pc:sldMkLst>
          <pc:docMk/>
          <pc:sldMk cId="2654011506" sldId="271"/>
        </pc:sldMkLst>
      </pc:sldChg>
      <pc:sldChg chg="del">
        <pc:chgData name="Bill Braun" userId="414803ea-cbb5-4f10-938c-f258767e0836" providerId="ADAL" clId="{DC9BC2ED-F5B8-4393-AA68-40A1B98F4970}" dt="2023-04-11T08:34:32.350" v="11" actId="2696"/>
        <pc:sldMkLst>
          <pc:docMk/>
          <pc:sldMk cId="21859083" sldId="275"/>
        </pc:sldMkLst>
      </pc:sldChg>
      <pc:sldChg chg="del">
        <pc:chgData name="Bill Braun" userId="414803ea-cbb5-4f10-938c-f258767e0836" providerId="ADAL" clId="{DC9BC2ED-F5B8-4393-AA68-40A1B98F4970}" dt="2023-04-11T08:34:33.064" v="12" actId="2696"/>
        <pc:sldMkLst>
          <pc:docMk/>
          <pc:sldMk cId="1435300261" sldId="276"/>
        </pc:sldMkLst>
      </pc:sldChg>
      <pc:sldChg chg="del">
        <pc:chgData name="Bill Braun" userId="414803ea-cbb5-4f10-938c-f258767e0836" providerId="ADAL" clId="{DC9BC2ED-F5B8-4393-AA68-40A1B98F4970}" dt="2023-04-11T08:34:33.826" v="13" actId="2696"/>
        <pc:sldMkLst>
          <pc:docMk/>
          <pc:sldMk cId="1870722605" sldId="277"/>
        </pc:sldMkLst>
      </pc:sldChg>
      <pc:sldChg chg="del">
        <pc:chgData name="Bill Braun" userId="414803ea-cbb5-4f10-938c-f258767e0836" providerId="ADAL" clId="{DC9BC2ED-F5B8-4393-AA68-40A1B98F4970}" dt="2023-04-11T08:34:34.453" v="14" actId="2696"/>
        <pc:sldMkLst>
          <pc:docMk/>
          <pc:sldMk cId="3425937536" sldId="279"/>
        </pc:sldMkLst>
      </pc:sldChg>
      <pc:sldChg chg="del">
        <pc:chgData name="Bill Braun" userId="414803ea-cbb5-4f10-938c-f258767e0836" providerId="ADAL" clId="{DC9BC2ED-F5B8-4393-AA68-40A1B98F4970}" dt="2023-04-11T08:34:36.497" v="16" actId="2696"/>
        <pc:sldMkLst>
          <pc:docMk/>
          <pc:sldMk cId="364350683" sldId="281"/>
        </pc:sldMkLst>
      </pc:sldChg>
      <pc:sldChg chg="del">
        <pc:chgData name="Bill Braun" userId="414803ea-cbb5-4f10-938c-f258767e0836" providerId="ADAL" clId="{DC9BC2ED-F5B8-4393-AA68-40A1B98F4970}" dt="2023-04-11T08:34:43.917" v="18" actId="2696"/>
        <pc:sldMkLst>
          <pc:docMk/>
          <pc:sldMk cId="2423326242" sldId="285"/>
        </pc:sldMkLst>
      </pc:sldChg>
      <pc:sldChg chg="del">
        <pc:chgData name="Bill Braun" userId="414803ea-cbb5-4f10-938c-f258767e0836" providerId="ADAL" clId="{DC9BC2ED-F5B8-4393-AA68-40A1B98F4970}" dt="2023-04-11T08:34:46.523" v="20" actId="2696"/>
        <pc:sldMkLst>
          <pc:docMk/>
          <pc:sldMk cId="650321127" sldId="286"/>
        </pc:sldMkLst>
      </pc:sldChg>
      <pc:sldChg chg="del">
        <pc:chgData name="Bill Braun" userId="414803ea-cbb5-4f10-938c-f258767e0836" providerId="ADAL" clId="{DC9BC2ED-F5B8-4393-AA68-40A1B98F4970}" dt="2023-04-11T08:34:47.830" v="21" actId="2696"/>
        <pc:sldMkLst>
          <pc:docMk/>
          <pc:sldMk cId="3991027727" sldId="287"/>
        </pc:sldMkLst>
      </pc:sldChg>
      <pc:sldChg chg="del">
        <pc:chgData name="Bill Braun" userId="414803ea-cbb5-4f10-938c-f258767e0836" providerId="ADAL" clId="{DC9BC2ED-F5B8-4393-AA68-40A1B98F4970}" dt="2023-04-11T08:34:48.957" v="22" actId="2696"/>
        <pc:sldMkLst>
          <pc:docMk/>
          <pc:sldMk cId="3395208364" sldId="288"/>
        </pc:sldMkLst>
      </pc:sldChg>
      <pc:sldChg chg="del">
        <pc:chgData name="Bill Braun" userId="414803ea-cbb5-4f10-938c-f258767e0836" providerId="ADAL" clId="{DC9BC2ED-F5B8-4393-AA68-40A1B98F4970}" dt="2023-04-11T08:34:50.003" v="23" actId="2696"/>
        <pc:sldMkLst>
          <pc:docMk/>
          <pc:sldMk cId="631543404" sldId="289"/>
        </pc:sldMkLst>
      </pc:sldChg>
      <pc:sldChg chg="del">
        <pc:chgData name="Bill Braun" userId="414803ea-cbb5-4f10-938c-f258767e0836" providerId="ADAL" clId="{DC9BC2ED-F5B8-4393-AA68-40A1B98F4970}" dt="2023-04-11T08:34:51.480" v="24" actId="2696"/>
        <pc:sldMkLst>
          <pc:docMk/>
          <pc:sldMk cId="281872582" sldId="291"/>
        </pc:sldMkLst>
      </pc:sldChg>
      <pc:sldChg chg="del">
        <pc:chgData name="Bill Braun" userId="414803ea-cbb5-4f10-938c-f258767e0836" providerId="ADAL" clId="{DC9BC2ED-F5B8-4393-AA68-40A1B98F4970}" dt="2023-04-11T08:34:53.330" v="26" actId="2696"/>
        <pc:sldMkLst>
          <pc:docMk/>
          <pc:sldMk cId="3093988983" sldId="292"/>
        </pc:sldMkLst>
      </pc:sldChg>
      <pc:sldChg chg="del">
        <pc:chgData name="Bill Braun" userId="414803ea-cbb5-4f10-938c-f258767e0836" providerId="ADAL" clId="{DC9BC2ED-F5B8-4393-AA68-40A1B98F4970}" dt="2023-04-11T08:34:55.487" v="27" actId="2696"/>
        <pc:sldMkLst>
          <pc:docMk/>
          <pc:sldMk cId="1243272047" sldId="293"/>
        </pc:sldMkLst>
      </pc:sldChg>
      <pc:sldChg chg="del">
        <pc:chgData name="Bill Braun" userId="414803ea-cbb5-4f10-938c-f258767e0836" providerId="ADAL" clId="{DC9BC2ED-F5B8-4393-AA68-40A1B98F4970}" dt="2023-04-11T08:34:07.687" v="5" actId="2696"/>
        <pc:sldMkLst>
          <pc:docMk/>
          <pc:sldMk cId="2293649881" sldId="294"/>
        </pc:sldMkLst>
      </pc:sldChg>
      <pc:sldChg chg="del">
        <pc:chgData name="Bill Braun" userId="414803ea-cbb5-4f10-938c-f258767e0836" providerId="ADAL" clId="{DC9BC2ED-F5B8-4393-AA68-40A1B98F4970}" dt="2023-04-11T08:34:06.762" v="4" actId="2696"/>
        <pc:sldMkLst>
          <pc:docMk/>
          <pc:sldMk cId="2636012917" sldId="295"/>
        </pc:sldMkLst>
      </pc:sldChg>
      <pc:sldChg chg="del">
        <pc:chgData name="Bill Braun" userId="414803ea-cbb5-4f10-938c-f258767e0836" providerId="ADAL" clId="{DC9BC2ED-F5B8-4393-AA68-40A1B98F4970}" dt="2023-04-11T08:34:29.861" v="9" actId="2696"/>
        <pc:sldMkLst>
          <pc:docMk/>
          <pc:sldMk cId="3595982514" sldId="301"/>
        </pc:sldMkLst>
      </pc:sldChg>
      <pc:sldChg chg="del">
        <pc:chgData name="Bill Braun" userId="414803ea-cbb5-4f10-938c-f258767e0836" providerId="ADAL" clId="{DC9BC2ED-F5B8-4393-AA68-40A1B98F4970}" dt="2023-04-11T08:34:30.747" v="10" actId="2696"/>
        <pc:sldMkLst>
          <pc:docMk/>
          <pc:sldMk cId="4174619788" sldId="302"/>
        </pc:sldMkLst>
      </pc:sldChg>
      <pc:sldChg chg="del">
        <pc:chgData name="Bill Braun" userId="414803ea-cbb5-4f10-938c-f258767e0836" providerId="ADAL" clId="{DC9BC2ED-F5B8-4393-AA68-40A1B98F4970}" dt="2023-04-11T08:34:35.193" v="15" actId="2696"/>
        <pc:sldMkLst>
          <pc:docMk/>
          <pc:sldMk cId="260175392" sldId="303"/>
        </pc:sldMkLst>
      </pc:sldChg>
      <pc:sldChg chg="del">
        <pc:chgData name="Bill Braun" userId="414803ea-cbb5-4f10-938c-f258767e0836" providerId="ADAL" clId="{DC9BC2ED-F5B8-4393-AA68-40A1B98F4970}" dt="2023-04-11T08:34:38.980" v="17" actId="2696"/>
        <pc:sldMkLst>
          <pc:docMk/>
          <pc:sldMk cId="1063951255" sldId="304"/>
        </pc:sldMkLst>
      </pc:sldChg>
      <pc:sldChg chg="del">
        <pc:chgData name="Bill Braun" userId="414803ea-cbb5-4f10-938c-f258767e0836" providerId="ADAL" clId="{DC9BC2ED-F5B8-4393-AA68-40A1B98F4970}" dt="2023-04-11T08:34:45.280" v="19" actId="2696"/>
        <pc:sldMkLst>
          <pc:docMk/>
          <pc:sldMk cId="375297021" sldId="305"/>
        </pc:sldMkLst>
      </pc:sldChg>
      <pc:sldChg chg="del">
        <pc:chgData name="Bill Braun" userId="414803ea-cbb5-4f10-938c-f258767e0836" providerId="ADAL" clId="{DC9BC2ED-F5B8-4393-AA68-40A1B98F4970}" dt="2023-04-11T08:34:52.397" v="25" actId="2696"/>
        <pc:sldMkLst>
          <pc:docMk/>
          <pc:sldMk cId="3666272782" sldId="306"/>
        </pc:sldMkLst>
      </pc:sldChg>
      <pc:sldChg chg="del">
        <pc:chgData name="Bill Braun" userId="414803ea-cbb5-4f10-938c-f258767e0836" providerId="ADAL" clId="{DC9BC2ED-F5B8-4393-AA68-40A1B98F4970}" dt="2023-04-11T08:34:05.927" v="3" actId="2696"/>
        <pc:sldMkLst>
          <pc:docMk/>
          <pc:sldMk cId="389758044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143-9389-4D66-9098-5CAA7C5F2135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BD05-6B2C-4EF5-A6E9-078607BC05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61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 How long on average does it take to get your code fully tested and deployed to production?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Answers: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Minutes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Hours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Days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Weeks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Months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Years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Decades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Average human lifetime</a:t>
            </a:r>
          </a:p>
          <a:p>
            <a:endParaRPr lang="en-Z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9BD05-6B2C-4EF5-A6E9-078607BC0548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17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Legacy code defined as code without sufficient tests. No safety net for making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BD05-6B2C-4EF5-A6E9-078607BC054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59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Give answer</a:t>
            </a:r>
            <a:r>
              <a:rPr lang="en-ZA" baseline="0" dirty="0"/>
              <a:t> for second question?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9BD05-6B2C-4EF5-A6E9-078607BC0548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218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797152"/>
            <a:ext cx="8856984" cy="936104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5805264"/>
            <a:ext cx="8856984" cy="720080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" name="Picture 2" descr="http://dariel.co.za/wp-content/uploads/2014/04/grad_pi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69160"/>
            <a:ext cx="960041" cy="121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u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21832" r="-148" b="29953"/>
          <a:stretch/>
        </p:blipFill>
        <p:spPr>
          <a:xfrm flipV="1">
            <a:off x="0" y="3538178"/>
            <a:ext cx="9180512" cy="3319822"/>
          </a:xfrm>
          <a:prstGeom prst="rect">
            <a:avLst/>
          </a:prstGeom>
        </p:spPr>
      </p:pic>
      <p:pic>
        <p:nvPicPr>
          <p:cNvPr id="3076" name="Picture 4" descr="http://dariel.co.za/wp-content/uploads/2014/03/question-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56" y="1556792"/>
            <a:ext cx="1800200" cy="18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11" name="Picture 6" descr="dariel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73216"/>
            <a:ext cx="3096344" cy="11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1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FBEC-609A-4B52-88A4-147A675E8625}" type="slidenum">
              <a:rPr lang="en-ZA" smtClean="0"/>
              <a:t>‹#›</a:t>
            </a:fld>
            <a:endParaRPr lang="en-ZA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4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FBEC-609A-4B52-88A4-147A675E8625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3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FBEC-609A-4B52-88A4-147A675E8625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Rectangle 10"/>
          <p:cNvSpPr/>
          <p:nvPr userDrawn="1"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06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FBEC-609A-4B52-88A4-147A675E8625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93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FBEC-609A-4B52-88A4-147A675E8625}" type="slidenum">
              <a:rPr lang="en-ZA" smtClean="0"/>
              <a:t>‹#›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145872"/>
            <a:ext cx="1485355" cy="7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FBEC-609A-4B52-88A4-147A675E8625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145872"/>
            <a:ext cx="1485355" cy="712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20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Testing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2160" y="332656"/>
            <a:ext cx="2664296" cy="37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ZA" dirty="0"/>
              <a:t>Metric to determine the “effectivity” of your Test case</a:t>
            </a:r>
          </a:p>
          <a:p>
            <a:pPr lvl="1"/>
            <a:r>
              <a:rPr lang="en-ZA" dirty="0"/>
              <a:t>% Lines covered</a:t>
            </a:r>
          </a:p>
          <a:p>
            <a:pPr lvl="1"/>
            <a:r>
              <a:rPr lang="en-ZA" dirty="0"/>
              <a:t>% Branches covered</a:t>
            </a:r>
          </a:p>
          <a:p>
            <a:pPr lvl="2"/>
            <a:r>
              <a:rPr lang="en-ZA" dirty="0"/>
              <a:t>If-else variations</a:t>
            </a:r>
          </a:p>
          <a:p>
            <a:pPr lvl="2"/>
            <a:r>
              <a:rPr lang="en-ZA" dirty="0"/>
              <a:t>Loops</a:t>
            </a:r>
          </a:p>
          <a:p>
            <a:pPr lvl="2"/>
            <a:r>
              <a:rPr lang="en-ZA" dirty="0"/>
              <a:t>Case statements</a:t>
            </a:r>
          </a:p>
          <a:p>
            <a:pPr lvl="2"/>
            <a:r>
              <a:rPr lang="en-ZA" dirty="0"/>
              <a:t>Try/Catch handlers</a:t>
            </a:r>
          </a:p>
          <a:p>
            <a:r>
              <a:rPr lang="en-ZA" dirty="0"/>
              <a:t>+- 70% to 80%</a:t>
            </a:r>
            <a:endParaRPr lang="en-ZA" dirty="0">
              <a:cs typeface="Calibri"/>
            </a:endParaRPr>
          </a:p>
          <a:p>
            <a:r>
              <a:rPr lang="en-ZA" dirty="0"/>
              <a:t>The simpler the code, the easier to test</a:t>
            </a:r>
            <a:endParaRPr lang="en-ZA" dirty="0">
              <a:cs typeface="Calibri"/>
            </a:endParaRPr>
          </a:p>
          <a:p>
            <a:r>
              <a:rPr lang="en-ZA" dirty="0"/>
              <a:t>Target the easier things first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242506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Overview of what and why</a:t>
            </a:r>
          </a:p>
          <a:p>
            <a:r>
              <a:rPr lang="en-ZA" dirty="0"/>
              <a:t>Unit tests</a:t>
            </a:r>
          </a:p>
          <a:p>
            <a:r>
              <a:rPr lang="en-ZA" dirty="0"/>
              <a:t>Integration tests</a:t>
            </a:r>
          </a:p>
          <a:p>
            <a:r>
              <a:rPr lang="en-ZA" dirty="0"/>
              <a:t>Design for testing</a:t>
            </a:r>
          </a:p>
          <a:p>
            <a:r>
              <a:rPr lang="en-ZA" dirty="0"/>
              <a:t>Tools</a:t>
            </a:r>
          </a:p>
          <a:p>
            <a:r>
              <a:rPr lang="en-ZA" dirty="0"/>
              <a:t>Conclusion</a:t>
            </a:r>
          </a:p>
          <a:p>
            <a:pPr lvl="1"/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3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9766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Each Test consists of one or more Test Cases</a:t>
            </a:r>
          </a:p>
          <a:p>
            <a:r>
              <a:rPr lang="en-ZA" dirty="0"/>
              <a:t>Each Test Case verifies some functionality based on input given</a:t>
            </a:r>
          </a:p>
          <a:p>
            <a:r>
              <a:rPr lang="en-ZA" dirty="0"/>
              <a:t>Tests are grouped into a logically related set of Tests which is then referred to as a Test Suite.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Anatomy of a Test</a:t>
            </a:r>
          </a:p>
        </p:txBody>
      </p:sp>
    </p:spTree>
    <p:extLst>
      <p:ext uri="{BB962C8B-B14F-4D97-AF65-F5344CB8AC3E}">
        <p14:creationId xmlns:p14="http://schemas.microsoft.com/office/powerpoint/2010/main" val="31536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ZA" sz="2800" dirty="0"/>
              <a:t>Initialization logic for the Test Suite</a:t>
            </a:r>
          </a:p>
          <a:p>
            <a:pPr lvl="0"/>
            <a:r>
              <a:rPr lang="en-ZA" sz="2800" dirty="0"/>
              <a:t>For each Test in Test Suite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Initialization logic for the Test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For each Test Case in the Test</a:t>
            </a:r>
          </a:p>
          <a:p>
            <a:pPr lvl="2"/>
            <a:r>
              <a:rPr lang="en-ZA" sz="2800" dirty="0"/>
              <a:t>Initialization logic for the Test Case</a:t>
            </a:r>
          </a:p>
          <a:p>
            <a:pPr lvl="2"/>
            <a:r>
              <a:rPr lang="en-ZA" sz="2800" dirty="0"/>
              <a:t>Execution and Verification of the Test Case</a:t>
            </a:r>
            <a:endParaRPr lang="en-ZA" sz="2800" dirty="0">
              <a:cs typeface="Calibri"/>
            </a:endParaRPr>
          </a:p>
          <a:p>
            <a:pPr lvl="2"/>
            <a:r>
              <a:rPr lang="en-ZA" sz="2800" dirty="0"/>
              <a:t>Teardown logic for the Test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Teardown logic for the whole Test</a:t>
            </a:r>
          </a:p>
          <a:p>
            <a:pPr lvl="0"/>
            <a:r>
              <a:rPr lang="en-ZA" sz="2800" dirty="0"/>
              <a:t>Teardown logic for the Test Suite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085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43494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/>
              <a:t>Unit Tests test a single unit of Code (A Class in OO languages) in isolation.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Unit tests are characterised by:</a:t>
            </a:r>
          </a:p>
          <a:p>
            <a:r>
              <a:rPr lang="en-ZA" dirty="0"/>
              <a:t>Tests 1 method (or class) </a:t>
            </a:r>
          </a:p>
          <a:p>
            <a:r>
              <a:rPr lang="en-ZA" dirty="0"/>
              <a:t>Tests 1 specific outcome </a:t>
            </a:r>
          </a:p>
          <a:p>
            <a:r>
              <a:rPr lang="en-ZA" dirty="0"/>
              <a:t>Method or class dependencies are under the control of the test (e.g. via injected mocks/stubs). </a:t>
            </a:r>
          </a:p>
          <a:p>
            <a:r>
              <a:rPr lang="en-ZA" dirty="0"/>
              <a:t>Mutually independent </a:t>
            </a:r>
          </a:p>
          <a:p>
            <a:r>
              <a:rPr lang="en-ZA" dirty="0"/>
              <a:t>Executes quickly</a:t>
            </a:r>
          </a:p>
          <a:p>
            <a:r>
              <a:rPr lang="en-ZA" dirty="0"/>
              <a:t>Relatively cheap to write and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2748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1 Outcome for 1 Test Case</a:t>
            </a:r>
          </a:p>
          <a:p>
            <a:r>
              <a:rPr lang="en-ZA" dirty="0"/>
              <a:t>Mutually Independent</a:t>
            </a:r>
          </a:p>
          <a:p>
            <a:r>
              <a:rPr lang="en-ZA" dirty="0"/>
              <a:t>Minimal interaction with collaborators</a:t>
            </a:r>
          </a:p>
          <a:p>
            <a:r>
              <a:rPr lang="en-ZA" dirty="0"/>
              <a:t>Relatively cheap to write and maintain</a:t>
            </a:r>
          </a:p>
          <a:p>
            <a:r>
              <a:rPr lang="en-ZA" dirty="0"/>
              <a:t>Execute quickly</a:t>
            </a:r>
          </a:p>
          <a:p>
            <a:r>
              <a:rPr lang="en-ZA" dirty="0"/>
              <a:t>Should make up the bulk of the testing effort.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Benefits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Constrained focus allows you test the unit in its</a:t>
            </a: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/>
              <a:t>entirety.</a:t>
            </a:r>
          </a:p>
          <a:p>
            <a:r>
              <a:rPr lang="en-ZA" dirty="0"/>
              <a:t>Provides safety net for refactoring of code.</a:t>
            </a:r>
          </a:p>
          <a:p>
            <a:r>
              <a:rPr lang="en-ZA" dirty="0"/>
              <a:t>Unit Tests can be executed quickly.</a:t>
            </a:r>
          </a:p>
          <a:p>
            <a:r>
              <a:rPr lang="en-ZA" dirty="0"/>
              <a:t>Code quality can be improved.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 of Unit Testing</a:t>
            </a:r>
          </a:p>
        </p:txBody>
      </p:sp>
    </p:spTree>
    <p:extLst>
      <p:ext uri="{BB962C8B-B14F-4D97-AF65-F5344CB8AC3E}">
        <p14:creationId xmlns:p14="http://schemas.microsoft.com/office/powerpoint/2010/main" val="219339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dirty="0"/>
              <a:t>Best written together with our class as it is hard to add Unit Tests to code with no existing Unit Tests</a:t>
            </a:r>
            <a:endParaRPr lang="en-ZA" dirty="0">
              <a:cs typeface="Calibri"/>
            </a:endParaRPr>
          </a:p>
          <a:p>
            <a:r>
              <a:rPr lang="en-ZA" dirty="0"/>
              <a:t>Unit Tests need to be maintained just like any code and does incur initial overhead.</a:t>
            </a:r>
          </a:p>
          <a:p>
            <a:r>
              <a:rPr lang="en-ZA" dirty="0"/>
              <a:t>Coverage is a metric to test how much of your Code is being covered by a Unit Test.</a:t>
            </a:r>
          </a:p>
          <a:p>
            <a:r>
              <a:rPr lang="en-ZA" dirty="0"/>
              <a:t>Complex collaborating objects need to be mocked or stubbed out and in general don’t integrate with physical underlying components.</a:t>
            </a:r>
          </a:p>
          <a:p>
            <a:r>
              <a:rPr lang="en-ZA" dirty="0"/>
              <a:t>Unit tests assume that collaborating objects work, therefore don’t be tempted to test your collaborators. This is true for 3</a:t>
            </a:r>
            <a:r>
              <a:rPr lang="en-ZA" baseline="30000" dirty="0"/>
              <a:t>rd</a:t>
            </a:r>
            <a:r>
              <a:rPr lang="en-ZA" dirty="0"/>
              <a:t> party code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Things to consider</a:t>
            </a:r>
          </a:p>
        </p:txBody>
      </p:sp>
    </p:spTree>
    <p:extLst>
      <p:ext uri="{BB962C8B-B14F-4D97-AF65-F5344CB8AC3E}">
        <p14:creationId xmlns:p14="http://schemas.microsoft.com/office/powerpoint/2010/main" val="2945952609"/>
      </p:ext>
    </p:extLst>
  </p:cSld>
  <p:clrMapOvr>
    <a:masterClrMapping/>
  </p:clrMapOvr>
</p:sld>
</file>

<file path=ppt/theme/theme1.xml><?xml version="1.0" encoding="utf-8"?>
<a:theme xmlns:a="http://schemas.openxmlformats.org/drawingml/2006/main" name="Developer Training - Developer Test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1DA073C747B54F9C71EFDDC5CF7BA9" ma:contentTypeVersion="10" ma:contentTypeDescription="Create a new document." ma:contentTypeScope="" ma:versionID="0f586e925001a88b91ce1f8c511e584d">
  <xsd:schema xmlns:xsd="http://www.w3.org/2001/XMLSchema" xmlns:xs="http://www.w3.org/2001/XMLSchema" xmlns:p="http://schemas.microsoft.com/office/2006/metadata/properties" xmlns:ns2="80606447-9bfd-48e8-b714-dc862e7257c8" targetNamespace="http://schemas.microsoft.com/office/2006/metadata/properties" ma:root="true" ma:fieldsID="88be2984d1d117d092b3cff40b3524c3" ns2:_="">
    <xsd:import namespace="80606447-9bfd-48e8-b714-dc862e725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06447-9bfd-48e8-b714-dc862e7257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AD35F1-A914-4545-82D2-DF5632896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06447-9bfd-48e8-b714-dc862e725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42A1C1-51EE-46AE-B592-46A0FEE7C92C}">
  <ds:schemaRefs>
    <ds:schemaRef ds:uri="http://schemas.openxmlformats.org/package/2006/metadata/core-properties"/>
    <ds:schemaRef ds:uri="80606447-9bfd-48e8-b714-dc862e7257c8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D049565-CDA2-4C1C-886D-7A87A5C14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Developer Training - Developer Testing</Template>
  <TotalTime>5784</TotalTime>
  <Words>484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Developer Training - Developer Testing</vt:lpstr>
      <vt:lpstr>Testing for Developers</vt:lpstr>
      <vt:lpstr>Agenda</vt:lpstr>
      <vt:lpstr>Testing for developers</vt:lpstr>
      <vt:lpstr>Anatomy of a Test</vt:lpstr>
      <vt:lpstr>Algorithm</vt:lpstr>
      <vt:lpstr>Unit Tests</vt:lpstr>
      <vt:lpstr>What is Unit Testing?</vt:lpstr>
      <vt:lpstr>Overview of Unit Testing</vt:lpstr>
      <vt:lpstr>Things to consider</vt:lpstr>
      <vt:lpstr>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Developers</dc:title>
  <dc:creator>Geoffrey Lydall</dc:creator>
  <cp:lastModifiedBy>Bill Braun</cp:lastModifiedBy>
  <cp:revision>193</cp:revision>
  <dcterms:created xsi:type="dcterms:W3CDTF">2014-11-11T16:29:54Z</dcterms:created>
  <dcterms:modified xsi:type="dcterms:W3CDTF">2023-04-11T08:35:37Z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0x010100EF1DA073C747B54F9C71EFDDC5CF7BA9</vt:lpwstr>
  </property>
  <property fmtid="{D5CDD505-2E9C-101B-9397-08002B2CF9AE}" pid="3" name="_dlc_DocIdItemGuid">
    <vt:lpwstr>d461a99d-87d7-4ea6-906d-3bf1fb8ebcf8</vt:lpwstr>
  </property>
</Properties>
</file>