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63" r:id="rId14"/>
    <p:sldId id="264" r:id="rId15"/>
    <p:sldId id="266" r:id="rId16"/>
    <p:sldId id="267" r:id="rId17"/>
    <p:sldId id="268" r:id="rId18"/>
    <p:sldId id="265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62DAD-C237-4E6E-BC8D-27476830BE5C}" type="datetimeFigureOut">
              <a:rPr lang="cs-CZ" smtClean="0"/>
              <a:t>12.01.2018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EB7A-B245-4358-907C-6AA75BBFDF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97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3 různé metody dělení    1. </a:t>
            </a:r>
            <a:r>
              <a:rPr lang="cs-CZ" dirty="0" err="1"/>
              <a:t>Extern´ı</a:t>
            </a:r>
            <a:r>
              <a:rPr lang="cs-CZ" dirty="0"/>
              <a:t> testy – jsou </a:t>
            </a:r>
            <a:r>
              <a:rPr lang="cs-CZ" dirty="0" err="1"/>
              <a:t>prov´adˇeny</a:t>
            </a:r>
            <a:r>
              <a:rPr lang="cs-CZ" dirty="0"/>
              <a:t> z </a:t>
            </a:r>
            <a:r>
              <a:rPr lang="cs-CZ" dirty="0" err="1"/>
              <a:t>vnˇejˇs´ı</a:t>
            </a:r>
            <a:r>
              <a:rPr lang="cs-CZ" dirty="0"/>
              <a:t> strany </a:t>
            </a:r>
            <a:r>
              <a:rPr lang="cs-CZ" dirty="0" err="1"/>
              <a:t>testovan´e</a:t>
            </a:r>
            <a:r>
              <a:rPr lang="cs-CZ" dirty="0"/>
              <a:t> </a:t>
            </a:r>
            <a:r>
              <a:rPr lang="cs-CZ" dirty="0" err="1"/>
              <a:t>s´ıtˇe</a:t>
            </a:r>
            <a:r>
              <a:rPr lang="cs-CZ" dirty="0"/>
              <a:t> a </a:t>
            </a:r>
            <a:r>
              <a:rPr lang="cs-CZ" dirty="0" err="1"/>
              <a:t>pˇredstavuj´ı</a:t>
            </a:r>
            <a:r>
              <a:rPr lang="cs-CZ" dirty="0"/>
              <a:t> </a:t>
            </a:r>
            <a:r>
              <a:rPr lang="cs-CZ" dirty="0" err="1"/>
              <a:t>vnˇejˇs´ı</a:t>
            </a:r>
            <a:r>
              <a:rPr lang="cs-CZ" dirty="0"/>
              <a:t> hrozby (</a:t>
            </a:r>
            <a:r>
              <a:rPr lang="cs-CZ" dirty="0" err="1"/>
              <a:t>napˇr</a:t>
            </a:r>
            <a:r>
              <a:rPr lang="cs-CZ" dirty="0"/>
              <a:t>. ´</a:t>
            </a:r>
            <a:r>
              <a:rPr lang="cs-CZ" dirty="0" err="1"/>
              <a:t>utok</a:t>
            </a:r>
            <a:r>
              <a:rPr lang="cs-CZ" dirty="0"/>
              <a:t> hackera z internetu) </a:t>
            </a:r>
          </a:p>
          <a:p>
            <a:r>
              <a:rPr lang="cs-CZ" dirty="0"/>
              <a:t>		• </a:t>
            </a:r>
            <a:r>
              <a:rPr lang="cs-CZ" dirty="0" err="1"/>
              <a:t>Intern´ı</a:t>
            </a:r>
            <a:r>
              <a:rPr lang="cs-CZ" dirty="0"/>
              <a:t> testy – jsou </a:t>
            </a:r>
            <a:r>
              <a:rPr lang="cs-CZ" dirty="0" err="1"/>
              <a:t>prov´adˇeny</a:t>
            </a:r>
            <a:r>
              <a:rPr lang="cs-CZ" dirty="0"/>
              <a:t> z </a:t>
            </a:r>
            <a:r>
              <a:rPr lang="cs-CZ" dirty="0" err="1"/>
              <a:t>vnitˇrn´ı</a:t>
            </a:r>
            <a:r>
              <a:rPr lang="cs-CZ" dirty="0"/>
              <a:t> strany </a:t>
            </a:r>
            <a:r>
              <a:rPr lang="cs-CZ" dirty="0" err="1"/>
              <a:t>testovan´e</a:t>
            </a:r>
            <a:r>
              <a:rPr lang="cs-CZ" dirty="0"/>
              <a:t> </a:t>
            </a:r>
            <a:r>
              <a:rPr lang="cs-CZ" dirty="0" err="1"/>
              <a:t>s´ıtˇe</a:t>
            </a:r>
            <a:r>
              <a:rPr lang="cs-CZ" dirty="0"/>
              <a:t>, </a:t>
            </a:r>
            <a:r>
              <a:rPr lang="cs-CZ" dirty="0" err="1"/>
              <a:t>kter´e</a:t>
            </a:r>
            <a:r>
              <a:rPr lang="cs-CZ" dirty="0"/>
              <a:t> </a:t>
            </a:r>
            <a:r>
              <a:rPr lang="cs-CZ" dirty="0" err="1"/>
              <a:t>napodobuj´ı</a:t>
            </a:r>
            <a:r>
              <a:rPr lang="cs-CZ" dirty="0"/>
              <a:t> </a:t>
            </a:r>
            <a:r>
              <a:rPr lang="cs-CZ" dirty="0" err="1"/>
              <a:t>potencion´aln´ıho</a:t>
            </a:r>
            <a:r>
              <a:rPr lang="cs-CZ" dirty="0"/>
              <a:t> ´</a:t>
            </a:r>
            <a:r>
              <a:rPr lang="cs-CZ" dirty="0" err="1"/>
              <a:t>utoˇcn´ıka</a:t>
            </a:r>
            <a:r>
              <a:rPr lang="cs-CZ" dirty="0"/>
              <a:t>, </a:t>
            </a:r>
            <a:r>
              <a:rPr lang="cs-CZ" dirty="0" err="1"/>
              <a:t>kter´y</a:t>
            </a:r>
            <a:r>
              <a:rPr lang="cs-CZ" dirty="0"/>
              <a:t> </a:t>
            </a:r>
            <a:r>
              <a:rPr lang="cs-CZ" dirty="0" err="1"/>
              <a:t>z´ıskal</a:t>
            </a:r>
            <a:r>
              <a:rPr lang="cs-CZ" dirty="0"/>
              <a:t> </a:t>
            </a:r>
            <a:r>
              <a:rPr lang="cs-CZ" dirty="0" err="1"/>
              <a:t>nˇejak´ym</a:t>
            </a:r>
            <a:r>
              <a:rPr lang="cs-CZ" dirty="0"/>
              <a:t> </a:t>
            </a:r>
            <a:r>
              <a:rPr lang="cs-CZ" dirty="0" err="1"/>
              <a:t>zp˚usobem</a:t>
            </a:r>
            <a:r>
              <a:rPr lang="cs-CZ" dirty="0"/>
              <a:t> </a:t>
            </a:r>
            <a:r>
              <a:rPr lang="cs-CZ" dirty="0" err="1"/>
              <a:t>pˇr´ıstup</a:t>
            </a:r>
            <a:r>
              <a:rPr lang="cs-CZ" dirty="0"/>
              <a:t> do </a:t>
            </a:r>
            <a:r>
              <a:rPr lang="cs-CZ" dirty="0" err="1"/>
              <a:t>vnitˇrn´ı</a:t>
            </a:r>
            <a:r>
              <a:rPr lang="cs-CZ" dirty="0"/>
              <a:t> </a:t>
            </a:r>
            <a:r>
              <a:rPr lang="cs-CZ" dirty="0" err="1"/>
              <a:t>s´ıtˇe</a:t>
            </a:r>
            <a:r>
              <a:rPr lang="cs-CZ" dirty="0"/>
              <a:t>, nebo </a:t>
            </a:r>
            <a:r>
              <a:rPr lang="cs-CZ" dirty="0" err="1"/>
              <a:t>tak´e</a:t>
            </a:r>
            <a:r>
              <a:rPr lang="cs-CZ" dirty="0"/>
              <a:t> </a:t>
            </a:r>
            <a:r>
              <a:rPr lang="cs-CZ" dirty="0" err="1"/>
              <a:t>neloaj´aln´ıho</a:t>
            </a:r>
            <a:r>
              <a:rPr lang="cs-CZ" dirty="0"/>
              <a:t> </a:t>
            </a:r>
            <a:r>
              <a:rPr lang="cs-CZ" dirty="0" err="1"/>
              <a:t>zamˇestnance</a:t>
            </a:r>
            <a:r>
              <a:rPr lang="cs-CZ" dirty="0"/>
              <a:t> </a:t>
            </a:r>
          </a:p>
          <a:p>
            <a:r>
              <a:rPr lang="cs-CZ" dirty="0"/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84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Negr test - na </a:t>
            </a:r>
            <a:r>
              <a:rPr lang="cs-CZ" dirty="0" err="1"/>
              <a:t>testovan´y</a:t>
            </a:r>
            <a:r>
              <a:rPr lang="cs-CZ" dirty="0"/>
              <a:t> </a:t>
            </a:r>
            <a:r>
              <a:rPr lang="cs-CZ" dirty="0" err="1"/>
              <a:t>syst´em</a:t>
            </a:r>
            <a:r>
              <a:rPr lang="cs-CZ" dirty="0"/>
              <a:t> se </a:t>
            </a:r>
            <a:r>
              <a:rPr lang="cs-CZ" dirty="0" err="1"/>
              <a:t>pohl´ıˇz´ı</a:t>
            </a:r>
            <a:r>
              <a:rPr lang="cs-CZ" dirty="0"/>
              <a:t> jako na tzv. ˇ</a:t>
            </a:r>
            <a:r>
              <a:rPr lang="cs-CZ" dirty="0" err="1"/>
              <a:t>cernou</a:t>
            </a:r>
            <a:r>
              <a:rPr lang="cs-CZ" dirty="0"/>
              <a:t> </a:t>
            </a:r>
            <a:r>
              <a:rPr lang="cs-CZ" dirty="0" err="1"/>
              <a:t>skˇr´ıˇnku</a:t>
            </a:r>
            <a:r>
              <a:rPr lang="cs-CZ" dirty="0"/>
              <a:t>, kde jsou </a:t>
            </a:r>
            <a:r>
              <a:rPr lang="cs-CZ" dirty="0" err="1"/>
              <a:t>zn´amy</a:t>
            </a:r>
            <a:r>
              <a:rPr lang="cs-CZ" dirty="0"/>
              <a:t> pouze jeho vstupy a </a:t>
            </a:r>
            <a:r>
              <a:rPr lang="cs-CZ" dirty="0" err="1"/>
              <a:t>potencion´aln´ı</a:t>
            </a:r>
            <a:r>
              <a:rPr lang="cs-CZ" dirty="0"/>
              <a:t> </a:t>
            </a:r>
            <a:r>
              <a:rPr lang="cs-CZ" dirty="0" err="1"/>
              <a:t>v´ystupy</a:t>
            </a:r>
            <a:r>
              <a:rPr lang="cs-CZ" dirty="0"/>
              <a:t>. </a:t>
            </a:r>
            <a:r>
              <a:rPr lang="cs-CZ" dirty="0" err="1"/>
              <a:t>Nen´ı</a:t>
            </a:r>
            <a:r>
              <a:rPr lang="cs-CZ" dirty="0"/>
              <a:t> </a:t>
            </a:r>
            <a:r>
              <a:rPr lang="cs-CZ" dirty="0" err="1"/>
              <a:t>zn´ama</a:t>
            </a:r>
            <a:r>
              <a:rPr lang="cs-CZ" dirty="0"/>
              <a:t> </a:t>
            </a:r>
            <a:r>
              <a:rPr lang="cs-CZ" dirty="0" err="1"/>
              <a:t>vnitˇrn´ı</a:t>
            </a:r>
            <a:r>
              <a:rPr lang="cs-CZ" dirty="0"/>
              <a:t> struktura </a:t>
            </a:r>
            <a:r>
              <a:rPr lang="cs-CZ" dirty="0" err="1"/>
              <a:t>syst´emu</a:t>
            </a:r>
            <a:endParaRPr lang="cs-CZ" dirty="0"/>
          </a:p>
          <a:p>
            <a:r>
              <a:rPr lang="cs-CZ" dirty="0"/>
              <a:t>• </a:t>
            </a:r>
            <a:r>
              <a:rPr lang="cs-CZ" dirty="0" err="1"/>
              <a:t>White</a:t>
            </a:r>
            <a:r>
              <a:rPr lang="cs-CZ" dirty="0"/>
              <a:t>-box testy – na </a:t>
            </a:r>
            <a:r>
              <a:rPr lang="cs-CZ" dirty="0" err="1"/>
              <a:t>rozd´ıl</a:t>
            </a:r>
            <a:r>
              <a:rPr lang="cs-CZ" dirty="0"/>
              <a:t> od </a:t>
            </a:r>
            <a:r>
              <a:rPr lang="cs-CZ" dirty="0" err="1"/>
              <a:t>black</a:t>
            </a:r>
            <a:r>
              <a:rPr lang="cs-CZ" dirty="0"/>
              <a:t>-box </a:t>
            </a:r>
            <a:r>
              <a:rPr lang="cs-CZ" dirty="0" err="1"/>
              <a:t>test˚u</a:t>
            </a:r>
            <a:r>
              <a:rPr lang="cs-CZ" dirty="0"/>
              <a:t> jsou k dispozici </a:t>
            </a:r>
            <a:r>
              <a:rPr lang="cs-CZ" dirty="0" err="1"/>
              <a:t>vˇsechny</a:t>
            </a:r>
            <a:r>
              <a:rPr lang="cs-CZ" dirty="0"/>
              <a:t> </a:t>
            </a:r>
            <a:r>
              <a:rPr lang="cs-CZ" dirty="0" err="1"/>
              <a:t>moˇzn´e</a:t>
            </a:r>
            <a:r>
              <a:rPr lang="cs-CZ" dirty="0"/>
              <a:t> znalosti o </a:t>
            </a:r>
            <a:r>
              <a:rPr lang="cs-CZ" dirty="0" err="1"/>
              <a:t>syst´emu</a:t>
            </a:r>
            <a:r>
              <a:rPr lang="cs-CZ" dirty="0"/>
              <a:t>. V </a:t>
            </a:r>
            <a:r>
              <a:rPr lang="cs-CZ" dirty="0" err="1"/>
              <a:t>pˇr´ıpadˇe</a:t>
            </a:r>
            <a:r>
              <a:rPr lang="cs-CZ" dirty="0"/>
              <a:t> </a:t>
            </a:r>
            <a:r>
              <a:rPr lang="cs-CZ" dirty="0" err="1"/>
              <a:t>poˇc´ıtaˇcov´e</a:t>
            </a:r>
            <a:r>
              <a:rPr lang="cs-CZ" dirty="0"/>
              <a:t> </a:t>
            </a:r>
            <a:r>
              <a:rPr lang="cs-CZ" dirty="0" err="1"/>
              <a:t>s´ıtˇe</a:t>
            </a:r>
            <a:r>
              <a:rPr lang="cs-CZ" dirty="0"/>
              <a:t>, je to </a:t>
            </a:r>
            <a:r>
              <a:rPr lang="cs-CZ" dirty="0" err="1"/>
              <a:t>napˇr´ıklad</a:t>
            </a:r>
            <a:r>
              <a:rPr lang="cs-CZ" dirty="0"/>
              <a:t> topologie </a:t>
            </a:r>
            <a:r>
              <a:rPr lang="cs-CZ" dirty="0" err="1"/>
              <a:t>s´ıtˇe</a:t>
            </a:r>
            <a:r>
              <a:rPr lang="cs-CZ" dirty="0"/>
              <a:t>, </a:t>
            </a:r>
            <a:r>
              <a:rPr lang="cs-CZ" dirty="0" err="1"/>
              <a:t>pˇr´ıtomn´a</a:t>
            </a:r>
            <a:r>
              <a:rPr lang="cs-CZ" dirty="0"/>
              <a:t> </a:t>
            </a:r>
            <a:r>
              <a:rPr lang="cs-CZ" dirty="0" err="1"/>
              <a:t>zaˇr´ızen´ı</a:t>
            </a:r>
            <a:r>
              <a:rPr lang="cs-CZ" dirty="0"/>
              <a:t>, </a:t>
            </a:r>
            <a:r>
              <a:rPr lang="cs-CZ" dirty="0" err="1"/>
              <a:t>r˚uzn´e</a:t>
            </a:r>
            <a:r>
              <a:rPr lang="cs-CZ" dirty="0"/>
              <a:t> </a:t>
            </a:r>
            <a:r>
              <a:rPr lang="cs-CZ" dirty="0" err="1"/>
              <a:t>pˇr´ıstupov´e</a:t>
            </a:r>
            <a:r>
              <a:rPr lang="cs-CZ" dirty="0"/>
              <a:t> ´</a:t>
            </a:r>
            <a:r>
              <a:rPr lang="cs-CZ" dirty="0" err="1"/>
              <a:t>udaje</a:t>
            </a:r>
            <a:r>
              <a:rPr lang="cs-CZ" dirty="0"/>
              <a:t>, </a:t>
            </a:r>
            <a:r>
              <a:rPr lang="cs-CZ" dirty="0" err="1"/>
              <a:t>nastaven´ı</a:t>
            </a:r>
            <a:r>
              <a:rPr lang="cs-CZ" dirty="0"/>
              <a:t> </a:t>
            </a:r>
            <a:r>
              <a:rPr lang="cs-CZ" dirty="0" err="1"/>
              <a:t>prvk˚u</a:t>
            </a:r>
            <a:r>
              <a:rPr lang="cs-CZ" dirty="0"/>
              <a:t> atd.</a:t>
            </a:r>
          </a:p>
          <a:p>
            <a:r>
              <a:rPr lang="cs-CZ" dirty="0" err="1"/>
              <a:t>Grey</a:t>
            </a:r>
            <a:r>
              <a:rPr lang="cs-CZ" dirty="0"/>
              <a:t>-box testy – kombinace </a:t>
            </a:r>
            <a:r>
              <a:rPr lang="cs-CZ" dirty="0" err="1"/>
              <a:t>pˇredchoz´ıch</a:t>
            </a:r>
            <a:r>
              <a:rPr lang="cs-CZ" dirty="0"/>
              <a:t> dvou </a:t>
            </a:r>
            <a:r>
              <a:rPr lang="cs-CZ" dirty="0" err="1"/>
              <a:t>typ˚u</a:t>
            </a:r>
            <a:r>
              <a:rPr lang="cs-CZ" dirty="0"/>
              <a:t> </a:t>
            </a:r>
            <a:r>
              <a:rPr lang="cs-CZ" dirty="0" err="1"/>
              <a:t>test˚u</a:t>
            </a:r>
            <a:r>
              <a:rPr lang="cs-CZ" dirty="0"/>
              <a:t>. Tester </a:t>
            </a:r>
            <a:r>
              <a:rPr lang="cs-CZ" dirty="0" err="1"/>
              <a:t>m´a</a:t>
            </a:r>
            <a:r>
              <a:rPr lang="cs-CZ" dirty="0"/>
              <a:t> pouze </a:t>
            </a:r>
            <a:r>
              <a:rPr lang="cs-CZ" dirty="0" err="1"/>
              <a:t>z´akladn´ı</a:t>
            </a:r>
            <a:r>
              <a:rPr lang="cs-CZ" dirty="0"/>
              <a:t> znalosti o </a:t>
            </a:r>
            <a:r>
              <a:rPr lang="cs-CZ" dirty="0" err="1"/>
              <a:t>syst´emu</a:t>
            </a:r>
            <a:r>
              <a:rPr lang="cs-CZ" dirty="0"/>
              <a:t>, </a:t>
            </a:r>
            <a:r>
              <a:rPr lang="cs-CZ" dirty="0" err="1"/>
              <a:t>kter´e</a:t>
            </a:r>
            <a:r>
              <a:rPr lang="cs-CZ" dirty="0"/>
              <a:t> se </a:t>
            </a:r>
            <a:r>
              <a:rPr lang="cs-CZ" dirty="0" err="1"/>
              <a:t>snaˇz´ı</a:t>
            </a:r>
            <a:r>
              <a:rPr lang="cs-CZ" dirty="0"/>
              <a:t> </a:t>
            </a:r>
            <a:r>
              <a:rPr lang="cs-CZ" dirty="0" err="1"/>
              <a:t>maxim´alnˇe</a:t>
            </a:r>
            <a:r>
              <a:rPr lang="cs-CZ" dirty="0"/>
              <a:t> </a:t>
            </a:r>
            <a:r>
              <a:rPr lang="cs-CZ" dirty="0" err="1"/>
              <a:t>vyuˇz´ıt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52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Manu´aln´ı</a:t>
            </a:r>
            <a:r>
              <a:rPr lang="cs-CZ" dirty="0"/>
              <a:t> testy – tester je </a:t>
            </a:r>
            <a:r>
              <a:rPr lang="cs-CZ" dirty="0" err="1"/>
              <a:t>vykon´av´a</a:t>
            </a:r>
            <a:r>
              <a:rPr lang="cs-CZ" dirty="0"/>
              <a:t> </a:t>
            </a:r>
            <a:r>
              <a:rPr lang="cs-CZ" dirty="0" err="1"/>
              <a:t>manu´alnˇe</a:t>
            </a:r>
            <a:r>
              <a:rPr lang="cs-CZ" dirty="0"/>
              <a:t>, </a:t>
            </a:r>
            <a:r>
              <a:rPr lang="cs-CZ" dirty="0" err="1"/>
              <a:t>umoˇzˇnuje</a:t>
            </a:r>
            <a:r>
              <a:rPr lang="cs-CZ" dirty="0"/>
              <a:t> </a:t>
            </a:r>
            <a:r>
              <a:rPr lang="cs-CZ" dirty="0" err="1"/>
              <a:t>vytvoˇrit</a:t>
            </a:r>
            <a:r>
              <a:rPr lang="cs-CZ" dirty="0"/>
              <a:t> testy na </a:t>
            </a:r>
            <a:r>
              <a:rPr lang="cs-CZ" dirty="0" err="1"/>
              <a:t>m´ıru</a:t>
            </a:r>
            <a:r>
              <a:rPr lang="cs-CZ" dirty="0"/>
              <a:t> pro </a:t>
            </a:r>
            <a:r>
              <a:rPr lang="cs-CZ" dirty="0" err="1"/>
              <a:t>specifick´e</a:t>
            </a:r>
            <a:r>
              <a:rPr lang="cs-CZ" dirty="0"/>
              <a:t> </a:t>
            </a:r>
            <a:r>
              <a:rPr lang="cs-CZ" dirty="0" err="1"/>
              <a:t>podm´ınky</a:t>
            </a:r>
            <a:r>
              <a:rPr lang="cs-CZ" dirty="0"/>
              <a:t>. </a:t>
            </a:r>
            <a:r>
              <a:rPr lang="cs-CZ" dirty="0" err="1"/>
              <a:t>Nev´yhodou</a:t>
            </a:r>
            <a:r>
              <a:rPr lang="cs-CZ" dirty="0"/>
              <a:t> je, ˇze jsou </a:t>
            </a:r>
            <a:r>
              <a:rPr lang="cs-CZ" dirty="0" err="1"/>
              <a:t>potˇreba</a:t>
            </a:r>
            <a:r>
              <a:rPr lang="cs-CZ" dirty="0"/>
              <a:t> </a:t>
            </a:r>
            <a:r>
              <a:rPr lang="cs-CZ" dirty="0" err="1"/>
              <a:t>rozs´ahl´e</a:t>
            </a:r>
            <a:r>
              <a:rPr lang="cs-CZ" dirty="0"/>
              <a:t> znalosti </a:t>
            </a:r>
            <a:r>
              <a:rPr lang="cs-CZ" dirty="0" err="1"/>
              <a:t>testovan´e</a:t>
            </a:r>
            <a:r>
              <a:rPr lang="cs-CZ" dirty="0"/>
              <a:t> oblasti a dovednosti </a:t>
            </a:r>
            <a:r>
              <a:rPr lang="cs-CZ" dirty="0" err="1"/>
              <a:t>vytvoˇrit</a:t>
            </a:r>
            <a:r>
              <a:rPr lang="cs-CZ" dirty="0"/>
              <a:t> </a:t>
            </a:r>
            <a:r>
              <a:rPr lang="cs-CZ" dirty="0" err="1"/>
              <a:t>testovac´ı</a:t>
            </a:r>
            <a:r>
              <a:rPr lang="cs-CZ" dirty="0"/>
              <a:t> proceduru. </a:t>
            </a:r>
            <a:r>
              <a:rPr lang="cs-CZ" dirty="0" err="1"/>
              <a:t>Dalˇs´ı</a:t>
            </a:r>
            <a:r>
              <a:rPr lang="cs-CZ" dirty="0"/>
              <a:t> </a:t>
            </a:r>
            <a:r>
              <a:rPr lang="cs-CZ" dirty="0" err="1"/>
              <a:t>nev´yhodou</a:t>
            </a:r>
            <a:r>
              <a:rPr lang="cs-CZ" dirty="0"/>
              <a:t> je ˇ</a:t>
            </a:r>
            <a:r>
              <a:rPr lang="cs-CZ" dirty="0" err="1"/>
              <a:t>casov´a</a:t>
            </a:r>
            <a:r>
              <a:rPr lang="cs-CZ" dirty="0"/>
              <a:t> </a:t>
            </a:r>
            <a:r>
              <a:rPr lang="cs-CZ" dirty="0" err="1"/>
              <a:t>n´aroˇcnost</a:t>
            </a:r>
            <a:r>
              <a:rPr lang="cs-CZ" dirty="0"/>
              <a:t>. </a:t>
            </a:r>
          </a:p>
          <a:p>
            <a:r>
              <a:rPr lang="cs-CZ" dirty="0" err="1"/>
              <a:t>Automatizovan´e</a:t>
            </a:r>
            <a:r>
              <a:rPr lang="cs-CZ" dirty="0"/>
              <a:t> testy – </a:t>
            </a:r>
            <a:r>
              <a:rPr lang="cs-CZ" dirty="0" err="1"/>
              <a:t>n´astroje</a:t>
            </a:r>
            <a:r>
              <a:rPr lang="cs-CZ" dirty="0"/>
              <a:t> pro </a:t>
            </a:r>
            <a:r>
              <a:rPr lang="cs-CZ" dirty="0" err="1"/>
              <a:t>automatick´e</a:t>
            </a:r>
            <a:r>
              <a:rPr lang="cs-CZ" dirty="0"/>
              <a:t> </a:t>
            </a:r>
            <a:r>
              <a:rPr lang="cs-CZ" dirty="0" err="1"/>
              <a:t>testov´an´ı</a:t>
            </a:r>
            <a:r>
              <a:rPr lang="cs-CZ" dirty="0"/>
              <a:t> </a:t>
            </a:r>
            <a:r>
              <a:rPr lang="cs-CZ" dirty="0" err="1"/>
              <a:t>vytv´aˇrej´ı</a:t>
            </a:r>
            <a:r>
              <a:rPr lang="cs-CZ" dirty="0"/>
              <a:t> </a:t>
            </a:r>
            <a:r>
              <a:rPr lang="cs-CZ" dirty="0" err="1"/>
              <a:t>profesion´alov´e</a:t>
            </a:r>
            <a:r>
              <a:rPr lang="cs-CZ" dirty="0"/>
              <a:t> v oboru a testerovi se </a:t>
            </a:r>
            <a:r>
              <a:rPr lang="cs-CZ" dirty="0" err="1"/>
              <a:t>staˇc´ı</a:t>
            </a:r>
            <a:r>
              <a:rPr lang="cs-CZ" dirty="0"/>
              <a:t> </a:t>
            </a:r>
            <a:r>
              <a:rPr lang="cs-CZ" dirty="0" err="1"/>
              <a:t>nauˇcit</a:t>
            </a:r>
            <a:r>
              <a:rPr lang="cs-CZ" dirty="0"/>
              <a:t> s </a:t>
            </a:r>
            <a:r>
              <a:rPr lang="cs-CZ" dirty="0" err="1"/>
              <a:t>n´astrojem</a:t>
            </a:r>
            <a:r>
              <a:rPr lang="cs-CZ" dirty="0"/>
              <a:t> pracovat a </a:t>
            </a:r>
            <a:r>
              <a:rPr lang="cs-CZ" dirty="0" err="1"/>
              <a:t>porozumˇet</a:t>
            </a:r>
            <a:r>
              <a:rPr lang="cs-CZ" dirty="0"/>
              <a:t> interpretaci </a:t>
            </a:r>
            <a:r>
              <a:rPr lang="cs-CZ" dirty="0" err="1"/>
              <a:t>v´y</a:t>
            </a:r>
            <a:r>
              <a:rPr lang="cs-CZ" dirty="0"/>
              <a:t>- </a:t>
            </a:r>
            <a:r>
              <a:rPr lang="cs-CZ" dirty="0" err="1"/>
              <a:t>sledk˚u</a:t>
            </a:r>
            <a:r>
              <a:rPr lang="cs-CZ" dirty="0"/>
              <a:t>. </a:t>
            </a:r>
            <a:r>
              <a:rPr lang="cs-CZ" dirty="0" err="1"/>
              <a:t>V´yhodou</a:t>
            </a:r>
            <a:r>
              <a:rPr lang="cs-CZ" dirty="0"/>
              <a:t> je rychlost aplikace testu, </a:t>
            </a:r>
            <a:r>
              <a:rPr lang="cs-CZ" dirty="0" err="1"/>
              <a:t>nev´yhodou</a:t>
            </a:r>
            <a:r>
              <a:rPr lang="cs-CZ" dirty="0"/>
              <a:t> </a:t>
            </a:r>
            <a:r>
              <a:rPr lang="cs-CZ" dirty="0" err="1"/>
              <a:t>m˚uˇze</a:t>
            </a:r>
            <a:r>
              <a:rPr lang="cs-CZ" dirty="0"/>
              <a:t> </a:t>
            </a:r>
            <a:r>
              <a:rPr lang="cs-CZ" dirty="0" err="1"/>
              <a:t>b´yt</a:t>
            </a:r>
            <a:r>
              <a:rPr lang="cs-CZ" dirty="0"/>
              <a:t> </a:t>
            </a:r>
            <a:r>
              <a:rPr lang="cs-CZ" dirty="0" err="1"/>
              <a:t>nemoˇznost</a:t>
            </a:r>
            <a:r>
              <a:rPr lang="cs-CZ" dirty="0"/>
              <a:t> otestovat </a:t>
            </a:r>
            <a:r>
              <a:rPr lang="cs-CZ" dirty="0" err="1"/>
              <a:t>nˇekter´e</a:t>
            </a:r>
            <a:r>
              <a:rPr lang="cs-CZ" dirty="0"/>
              <a:t> typy </a:t>
            </a:r>
            <a:r>
              <a:rPr lang="cs-CZ" dirty="0" err="1"/>
              <a:t>zraniteln´ych</a:t>
            </a:r>
            <a:r>
              <a:rPr lang="cs-CZ" dirty="0"/>
              <a:t> </a:t>
            </a:r>
            <a:r>
              <a:rPr lang="cs-CZ" dirty="0" err="1"/>
              <a:t>m´ıst</a:t>
            </a:r>
            <a:r>
              <a:rPr lang="cs-CZ" dirty="0"/>
              <a:t>.</a:t>
            </a:r>
          </a:p>
          <a:p>
            <a:r>
              <a:rPr lang="cs-CZ" dirty="0" err="1"/>
              <a:t>Semiautomatizovan´e</a:t>
            </a:r>
            <a:r>
              <a:rPr lang="cs-CZ" dirty="0"/>
              <a:t> testy – kombinace </a:t>
            </a:r>
            <a:r>
              <a:rPr lang="cs-CZ" dirty="0" err="1"/>
              <a:t>automatick´ych</a:t>
            </a:r>
            <a:r>
              <a:rPr lang="cs-CZ" dirty="0"/>
              <a:t> a </a:t>
            </a:r>
            <a:r>
              <a:rPr lang="cs-CZ" dirty="0" err="1"/>
              <a:t>manu´aln´ıch</a:t>
            </a:r>
            <a:r>
              <a:rPr lang="cs-CZ" dirty="0"/>
              <a:t> </a:t>
            </a:r>
            <a:r>
              <a:rPr lang="cs-CZ" dirty="0" err="1"/>
              <a:t>test˚u</a:t>
            </a:r>
            <a:r>
              <a:rPr lang="cs-CZ" dirty="0"/>
              <a:t>, </a:t>
            </a:r>
            <a:r>
              <a:rPr lang="cs-CZ" dirty="0" err="1"/>
              <a:t>snaˇz´ıc´ı</a:t>
            </a:r>
            <a:r>
              <a:rPr lang="cs-CZ" dirty="0"/>
              <a:t> se </a:t>
            </a:r>
            <a:r>
              <a:rPr lang="cs-CZ" dirty="0" err="1"/>
              <a:t>vyuˇz´ıt</a:t>
            </a:r>
            <a:r>
              <a:rPr lang="cs-CZ" dirty="0"/>
              <a:t> </a:t>
            </a:r>
            <a:r>
              <a:rPr lang="cs-CZ" dirty="0" err="1"/>
              <a:t>v´yhody</a:t>
            </a:r>
            <a:r>
              <a:rPr lang="cs-CZ" dirty="0"/>
              <a:t> obou </a:t>
            </a:r>
            <a:r>
              <a:rPr lang="cs-CZ" dirty="0" err="1"/>
              <a:t>zp˚usob˚u</a:t>
            </a:r>
            <a:r>
              <a:rPr lang="cs-CZ" dirty="0"/>
              <a:t>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271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Plánování – V této fázi je potřeba si dohodnout všechny organizační záležitosti např. přípravu a podepsání </a:t>
            </a:r>
            <a:r>
              <a:rPr lang="cs-CZ" dirty="0" err="1"/>
              <a:t>bezoečností</a:t>
            </a:r>
            <a:r>
              <a:rPr lang="cs-CZ" dirty="0"/>
              <a:t> smlouvy ( když něco poseru tak za to nenesu zodpovědnost), sestavení týmu a vytvoření časového plánu.  Určují se cíle na které se zaměříme . Cíle můžou být třeba webové </a:t>
            </a:r>
            <a:r>
              <a:rPr lang="cs-CZ" dirty="0" err="1"/>
              <a:t>apliace</a:t>
            </a:r>
            <a:r>
              <a:rPr lang="cs-CZ" dirty="0"/>
              <a:t> , bezdrátové sítě , databáze </a:t>
            </a:r>
            <a:r>
              <a:rPr lang="cs-CZ" dirty="0" err="1"/>
              <a:t>atd</a:t>
            </a:r>
            <a:r>
              <a:rPr lang="cs-CZ" dirty="0"/>
              <a:t>….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027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</a:t>
            </a:r>
            <a:r>
              <a:rPr lang="cs-CZ" dirty="0" err="1"/>
              <a:t>fázy</a:t>
            </a:r>
            <a:r>
              <a:rPr lang="cs-CZ" dirty="0"/>
              <a:t> se snažíme získat co nejvíce informací  o cílové síti. Nejčastěji se jedná o základní informace jak rozsahy IP adres, </a:t>
            </a:r>
            <a:r>
              <a:rPr lang="cs-CZ" dirty="0" err="1"/>
              <a:t>kontakntí</a:t>
            </a:r>
            <a:r>
              <a:rPr lang="cs-CZ" dirty="0"/>
              <a:t> osoby , otevřené porty, síťové služby a jejich verze , operační systém síťových prvků atd..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749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 </a:t>
            </a:r>
            <a:r>
              <a:rPr lang="cs-CZ" dirty="0" err="1"/>
              <a:t>otevˇren´ymi</a:t>
            </a:r>
            <a:r>
              <a:rPr lang="cs-CZ" dirty="0"/>
              <a:t> porty se </a:t>
            </a:r>
            <a:r>
              <a:rPr lang="cs-CZ" dirty="0" err="1"/>
              <a:t>skr´yvaj´ı</a:t>
            </a:r>
            <a:r>
              <a:rPr lang="cs-CZ" dirty="0"/>
              <a:t> </a:t>
            </a:r>
            <a:r>
              <a:rPr lang="cs-CZ" dirty="0" err="1"/>
              <a:t>nˇejak´e</a:t>
            </a:r>
            <a:r>
              <a:rPr lang="cs-CZ" dirty="0"/>
              <a:t> </a:t>
            </a:r>
            <a:r>
              <a:rPr lang="cs-CZ" dirty="0" err="1"/>
              <a:t>s´ıˇtov´e</a:t>
            </a:r>
            <a:r>
              <a:rPr lang="cs-CZ" dirty="0"/>
              <a:t> </a:t>
            </a:r>
            <a:r>
              <a:rPr lang="cs-CZ" dirty="0" err="1"/>
              <a:t>sluˇzby</a:t>
            </a:r>
            <a:r>
              <a:rPr lang="cs-CZ" dirty="0"/>
              <a:t> a </a:t>
            </a:r>
            <a:r>
              <a:rPr lang="cs-CZ" dirty="0" err="1"/>
              <a:t>operaˇcn´ı</a:t>
            </a:r>
            <a:r>
              <a:rPr lang="cs-CZ" dirty="0"/>
              <a:t> </a:t>
            </a:r>
            <a:r>
              <a:rPr lang="cs-CZ" dirty="0" err="1"/>
              <a:t>syst´emy</a:t>
            </a:r>
            <a:r>
              <a:rPr lang="cs-CZ" dirty="0"/>
              <a:t>, na </a:t>
            </a:r>
            <a:r>
              <a:rPr lang="cs-CZ" dirty="0" err="1"/>
              <a:t>kter´ych</a:t>
            </a:r>
            <a:r>
              <a:rPr lang="cs-CZ" dirty="0"/>
              <a:t> </a:t>
            </a:r>
            <a:r>
              <a:rPr lang="cs-CZ" dirty="0" err="1"/>
              <a:t>bˇeˇz´ı</a:t>
            </a:r>
            <a:r>
              <a:rPr lang="cs-CZ" dirty="0"/>
              <a:t>, a ty mohou </a:t>
            </a:r>
            <a:r>
              <a:rPr lang="cs-CZ" dirty="0" err="1"/>
              <a:t>pˇredstavovat</a:t>
            </a:r>
            <a:r>
              <a:rPr lang="cs-CZ" dirty="0"/>
              <a:t> riziko. </a:t>
            </a:r>
            <a:r>
              <a:rPr lang="cs-CZ" dirty="0" err="1"/>
              <a:t>Pˇri</a:t>
            </a:r>
            <a:r>
              <a:rPr lang="cs-CZ" dirty="0"/>
              <a:t> </a:t>
            </a:r>
            <a:r>
              <a:rPr lang="cs-CZ" dirty="0" err="1"/>
              <a:t>hled´an´ı</a:t>
            </a:r>
            <a:r>
              <a:rPr lang="cs-CZ" dirty="0"/>
              <a:t> chyb dojde k </a:t>
            </a:r>
            <a:r>
              <a:rPr lang="cs-CZ" dirty="0" err="1"/>
              <a:t>porovn´av´an´ı</a:t>
            </a:r>
            <a:r>
              <a:rPr lang="cs-CZ" dirty="0"/>
              <a:t> </a:t>
            </a:r>
            <a:r>
              <a:rPr lang="cs-CZ" dirty="0" err="1"/>
              <a:t>jednotliv´ych</a:t>
            </a:r>
            <a:r>
              <a:rPr lang="cs-CZ" dirty="0"/>
              <a:t> </a:t>
            </a:r>
            <a:r>
              <a:rPr lang="cs-CZ" dirty="0" err="1"/>
              <a:t>verz´ı</a:t>
            </a:r>
            <a:r>
              <a:rPr lang="cs-CZ" dirty="0"/>
              <a:t> </a:t>
            </a:r>
            <a:r>
              <a:rPr lang="cs-CZ" dirty="0" err="1"/>
              <a:t>s´ıˇtov´ych</a:t>
            </a:r>
            <a:r>
              <a:rPr lang="cs-CZ" dirty="0"/>
              <a:t> </a:t>
            </a:r>
            <a:r>
              <a:rPr lang="cs-CZ" dirty="0" err="1"/>
              <a:t>slu</a:t>
            </a:r>
            <a:r>
              <a:rPr lang="cs-CZ" dirty="0"/>
              <a:t>- ˇzeb a </a:t>
            </a:r>
            <a:r>
              <a:rPr lang="cs-CZ" dirty="0" err="1"/>
              <a:t>operaˇcn´ıch</a:t>
            </a:r>
            <a:r>
              <a:rPr lang="cs-CZ" dirty="0"/>
              <a:t> </a:t>
            </a:r>
            <a:r>
              <a:rPr lang="cs-CZ" dirty="0" err="1"/>
              <a:t>syst´em˚u</a:t>
            </a:r>
            <a:r>
              <a:rPr lang="cs-CZ" dirty="0"/>
              <a:t> s </a:t>
            </a:r>
            <a:r>
              <a:rPr lang="cs-CZ" dirty="0" err="1"/>
              <a:t>datab´az´ı</a:t>
            </a:r>
            <a:r>
              <a:rPr lang="cs-CZ" dirty="0"/>
              <a:t> </a:t>
            </a:r>
            <a:r>
              <a:rPr lang="cs-CZ" dirty="0" err="1"/>
              <a:t>zn´am´ych</a:t>
            </a:r>
            <a:r>
              <a:rPr lang="cs-CZ" dirty="0"/>
              <a:t> chyb. </a:t>
            </a:r>
          </a:p>
          <a:p>
            <a:r>
              <a:rPr lang="cs-CZ" dirty="0" err="1"/>
              <a:t>V´ysledkem</a:t>
            </a:r>
            <a:r>
              <a:rPr lang="cs-CZ" dirty="0"/>
              <a:t> je seznam stanic ˇ</a:t>
            </a:r>
            <a:r>
              <a:rPr lang="cs-CZ" dirty="0" err="1"/>
              <a:t>ci</a:t>
            </a:r>
            <a:r>
              <a:rPr lang="cs-CZ" dirty="0"/>
              <a:t> </a:t>
            </a:r>
            <a:r>
              <a:rPr lang="cs-CZ" dirty="0" err="1"/>
              <a:t>sluˇzeb</a:t>
            </a:r>
            <a:r>
              <a:rPr lang="cs-CZ" dirty="0"/>
              <a:t>, </a:t>
            </a:r>
            <a:r>
              <a:rPr lang="cs-CZ" dirty="0" err="1"/>
              <a:t>kter´e</a:t>
            </a:r>
            <a:r>
              <a:rPr lang="cs-CZ" dirty="0"/>
              <a:t> </a:t>
            </a:r>
            <a:r>
              <a:rPr lang="cs-CZ" dirty="0" err="1"/>
              <a:t>obsahuj´ı</a:t>
            </a:r>
            <a:r>
              <a:rPr lang="cs-CZ" dirty="0"/>
              <a:t> zranitelnosti nebo </a:t>
            </a:r>
            <a:r>
              <a:rPr lang="cs-CZ" dirty="0" err="1"/>
              <a:t>pˇredstavuj´ı</a:t>
            </a:r>
            <a:r>
              <a:rPr lang="cs-CZ" dirty="0"/>
              <a:t> riziko. </a:t>
            </a:r>
            <a:r>
              <a:rPr lang="cs-CZ" dirty="0" err="1"/>
              <a:t>Nejˇcastˇeji</a:t>
            </a:r>
            <a:r>
              <a:rPr lang="cs-CZ" dirty="0"/>
              <a:t> se pro tento ´</a:t>
            </a:r>
            <a:r>
              <a:rPr lang="cs-CZ" dirty="0" err="1"/>
              <a:t>uˇcel</a:t>
            </a:r>
            <a:r>
              <a:rPr lang="cs-CZ" dirty="0"/>
              <a:t> </a:t>
            </a:r>
            <a:r>
              <a:rPr lang="cs-CZ" dirty="0" err="1"/>
              <a:t>pouˇz´ıvaj´ı</a:t>
            </a:r>
            <a:r>
              <a:rPr lang="cs-CZ" dirty="0"/>
              <a:t> </a:t>
            </a:r>
            <a:r>
              <a:rPr lang="cs-CZ" dirty="0" err="1"/>
              <a:t>specializovan´e</a:t>
            </a:r>
            <a:r>
              <a:rPr lang="cs-CZ" dirty="0"/>
              <a:t> </a:t>
            </a:r>
            <a:r>
              <a:rPr lang="cs-CZ" dirty="0" err="1"/>
              <a:t>n´astroje</a:t>
            </a:r>
            <a:r>
              <a:rPr lang="cs-CZ" dirty="0"/>
              <a:t>, </a:t>
            </a:r>
            <a:r>
              <a:rPr lang="cs-CZ" dirty="0" err="1"/>
              <a:t>kter´e</a:t>
            </a:r>
            <a:r>
              <a:rPr lang="cs-CZ" dirty="0"/>
              <a:t> </a:t>
            </a:r>
            <a:r>
              <a:rPr lang="cs-CZ" dirty="0" err="1"/>
              <a:t>pracuj´ı</a:t>
            </a:r>
            <a:r>
              <a:rPr lang="cs-CZ" dirty="0"/>
              <a:t> automaticky.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63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Tato </a:t>
            </a:r>
            <a:r>
              <a:rPr lang="cs-CZ" dirty="0" err="1"/>
              <a:t>f´aze</a:t>
            </a:r>
            <a:r>
              <a:rPr lang="cs-CZ" dirty="0"/>
              <a:t> je </a:t>
            </a:r>
            <a:r>
              <a:rPr lang="cs-CZ" dirty="0" err="1"/>
              <a:t>samotn´e</a:t>
            </a:r>
            <a:r>
              <a:rPr lang="cs-CZ" dirty="0"/>
              <a:t> </a:t>
            </a:r>
            <a:r>
              <a:rPr lang="cs-CZ" dirty="0" err="1"/>
              <a:t>zneuˇz´ıv´an´ı</a:t>
            </a:r>
            <a:r>
              <a:rPr lang="cs-CZ" dirty="0"/>
              <a:t> </a:t>
            </a:r>
            <a:r>
              <a:rPr lang="cs-CZ" dirty="0" err="1"/>
              <a:t>nalezen´ych</a:t>
            </a:r>
            <a:r>
              <a:rPr lang="cs-CZ" dirty="0"/>
              <a:t> </a:t>
            </a:r>
            <a:r>
              <a:rPr lang="cs-CZ" dirty="0" err="1"/>
              <a:t>zranitelnost´ı</a:t>
            </a:r>
            <a:r>
              <a:rPr lang="cs-CZ" dirty="0"/>
              <a:t>, tj. pokusy o </a:t>
            </a:r>
            <a:r>
              <a:rPr lang="cs-CZ" dirty="0" err="1"/>
              <a:t>prolomen´ı</a:t>
            </a:r>
            <a:r>
              <a:rPr lang="cs-CZ" dirty="0"/>
              <a:t> </a:t>
            </a:r>
            <a:r>
              <a:rPr lang="cs-CZ" dirty="0" err="1"/>
              <a:t>bezpeˇc</a:t>
            </a:r>
            <a:r>
              <a:rPr lang="cs-CZ" dirty="0"/>
              <a:t>- </a:t>
            </a:r>
            <a:r>
              <a:rPr lang="cs-CZ" dirty="0" err="1"/>
              <a:t>nostn´ıch</a:t>
            </a:r>
            <a:r>
              <a:rPr lang="cs-CZ" dirty="0"/>
              <a:t> </a:t>
            </a:r>
            <a:r>
              <a:rPr lang="cs-CZ" dirty="0" err="1"/>
              <a:t>mechanizm˚u</a:t>
            </a:r>
            <a:r>
              <a:rPr lang="cs-CZ" dirty="0"/>
              <a:t>. </a:t>
            </a:r>
            <a:r>
              <a:rPr lang="cs-CZ" dirty="0" err="1"/>
              <a:t>Exploitace</a:t>
            </a:r>
            <a:r>
              <a:rPr lang="cs-CZ" dirty="0"/>
              <a:t> je postavena na </a:t>
            </a:r>
            <a:r>
              <a:rPr lang="cs-CZ" dirty="0" err="1"/>
              <a:t>vyuˇz´ıv´an´ı</a:t>
            </a:r>
            <a:r>
              <a:rPr lang="cs-CZ" dirty="0"/>
              <a:t> </a:t>
            </a:r>
            <a:r>
              <a:rPr lang="cs-CZ" dirty="0" err="1"/>
              <a:t>nedostatk˚u</a:t>
            </a:r>
            <a:r>
              <a:rPr lang="cs-CZ" dirty="0"/>
              <a:t> a chyb v </a:t>
            </a:r>
            <a:r>
              <a:rPr lang="cs-CZ" dirty="0" err="1"/>
              <a:t>aplikac´ıch</a:t>
            </a:r>
            <a:r>
              <a:rPr lang="cs-CZ" dirty="0"/>
              <a:t> a </a:t>
            </a:r>
            <a:r>
              <a:rPr lang="cs-CZ" dirty="0" err="1"/>
              <a:t>syst´emech</a:t>
            </a:r>
            <a:r>
              <a:rPr lang="cs-CZ" dirty="0"/>
              <a:t>. Casem se </a:t>
            </a:r>
            <a:r>
              <a:rPr lang="cs-CZ" dirty="0" err="1"/>
              <a:t>m˚uˇze</a:t>
            </a:r>
            <a:r>
              <a:rPr lang="cs-CZ" dirty="0"/>
              <a:t> objevit ˇ </a:t>
            </a:r>
            <a:r>
              <a:rPr lang="cs-CZ" dirty="0" err="1"/>
              <a:t>probl´em</a:t>
            </a:r>
            <a:r>
              <a:rPr lang="cs-CZ" dirty="0"/>
              <a:t> a </a:t>
            </a:r>
            <a:r>
              <a:rPr lang="cs-CZ" dirty="0" err="1"/>
              <a:t>neprolomiteln´y</a:t>
            </a:r>
            <a:r>
              <a:rPr lang="cs-CZ" dirty="0"/>
              <a:t> mechanizmus </a:t>
            </a:r>
            <a:r>
              <a:rPr lang="cs-CZ" dirty="0" err="1"/>
              <a:t>nemus´ı</a:t>
            </a:r>
            <a:r>
              <a:rPr lang="cs-CZ" dirty="0"/>
              <a:t> </a:t>
            </a:r>
            <a:r>
              <a:rPr lang="cs-CZ" dirty="0" err="1"/>
              <a:t>b´yt</a:t>
            </a:r>
            <a:r>
              <a:rPr lang="cs-CZ" dirty="0"/>
              <a:t> </a:t>
            </a:r>
            <a:r>
              <a:rPr lang="cs-CZ" dirty="0" err="1"/>
              <a:t>neprolomiteln´y</a:t>
            </a:r>
            <a:r>
              <a:rPr lang="cs-CZ" dirty="0"/>
              <a:t> </a:t>
            </a:r>
            <a:r>
              <a:rPr lang="cs-CZ" dirty="0" err="1"/>
              <a:t>navˇzdy</a:t>
            </a:r>
            <a:r>
              <a:rPr lang="cs-CZ" dirty="0"/>
              <a:t>. Pro </a:t>
            </a:r>
            <a:r>
              <a:rPr lang="cs-CZ" dirty="0" err="1"/>
              <a:t>nejr˚uznˇejˇs´ı</a:t>
            </a:r>
            <a:r>
              <a:rPr lang="cs-CZ" dirty="0"/>
              <a:t> </a:t>
            </a:r>
            <a:r>
              <a:rPr lang="cs-CZ" dirty="0" err="1"/>
              <a:t>s´ıˇtov´e</a:t>
            </a:r>
            <a:r>
              <a:rPr lang="cs-CZ" dirty="0"/>
              <a:t> </a:t>
            </a:r>
            <a:r>
              <a:rPr lang="cs-CZ" dirty="0" err="1"/>
              <a:t>sluˇzby</a:t>
            </a:r>
            <a:r>
              <a:rPr lang="cs-CZ" dirty="0"/>
              <a:t> existuje ˇrada </a:t>
            </a:r>
            <a:r>
              <a:rPr lang="cs-CZ" dirty="0" err="1"/>
              <a:t>exploit˚u</a:t>
            </a:r>
            <a:r>
              <a:rPr lang="cs-CZ" dirty="0"/>
              <a:t>. Po ´</a:t>
            </a:r>
            <a:r>
              <a:rPr lang="cs-CZ" dirty="0" err="1"/>
              <a:t>uspˇeˇsn´e</a:t>
            </a:r>
            <a:r>
              <a:rPr lang="cs-CZ" dirty="0"/>
              <a:t> </a:t>
            </a:r>
            <a:r>
              <a:rPr lang="cs-CZ" dirty="0" err="1"/>
              <a:t>exploitaci</a:t>
            </a:r>
            <a:r>
              <a:rPr lang="cs-CZ" dirty="0"/>
              <a:t> </a:t>
            </a:r>
            <a:r>
              <a:rPr lang="cs-CZ" dirty="0" err="1"/>
              <a:t>jedn´e</a:t>
            </a:r>
            <a:r>
              <a:rPr lang="cs-CZ" dirty="0"/>
              <a:t> </a:t>
            </a:r>
            <a:r>
              <a:rPr lang="cs-CZ" dirty="0" err="1"/>
              <a:t>sluˇzby</a:t>
            </a:r>
            <a:r>
              <a:rPr lang="cs-CZ" dirty="0"/>
              <a:t> se </a:t>
            </a:r>
            <a:r>
              <a:rPr lang="cs-CZ" dirty="0" err="1"/>
              <a:t>m˚uˇze</a:t>
            </a:r>
            <a:r>
              <a:rPr lang="cs-CZ" dirty="0"/>
              <a:t> </a:t>
            </a:r>
            <a:r>
              <a:rPr lang="cs-CZ" dirty="0" err="1"/>
              <a:t>otevˇr´ıt</a:t>
            </a:r>
            <a:r>
              <a:rPr lang="cs-CZ" dirty="0"/>
              <a:t> cesta k </a:t>
            </a:r>
            <a:r>
              <a:rPr lang="cs-CZ" dirty="0" err="1"/>
              <a:t>dalˇs´ı</a:t>
            </a:r>
            <a:r>
              <a:rPr lang="cs-CZ" dirty="0"/>
              <a:t> </a:t>
            </a:r>
            <a:r>
              <a:rPr lang="cs-CZ" dirty="0" err="1"/>
              <a:t>sluˇzbˇe</a:t>
            </a:r>
            <a:r>
              <a:rPr lang="cs-CZ" dirty="0"/>
              <a:t>, </a:t>
            </a:r>
            <a:r>
              <a:rPr lang="cs-CZ" dirty="0" err="1"/>
              <a:t>kter´a</a:t>
            </a:r>
            <a:r>
              <a:rPr lang="cs-CZ" dirty="0"/>
              <a:t> byla </a:t>
            </a:r>
            <a:r>
              <a:rPr lang="cs-CZ" dirty="0" err="1"/>
              <a:t>pˇred</a:t>
            </a:r>
            <a:r>
              <a:rPr lang="cs-CZ" dirty="0"/>
              <a:t> </a:t>
            </a:r>
            <a:r>
              <a:rPr lang="cs-CZ" dirty="0" err="1"/>
              <a:t>t´ım</a:t>
            </a:r>
            <a:r>
              <a:rPr lang="cs-CZ" dirty="0"/>
              <a:t> </a:t>
            </a:r>
            <a:r>
              <a:rPr lang="cs-CZ" dirty="0" err="1"/>
              <a:t>nepˇr´ıstupn´a</a:t>
            </a:r>
            <a:r>
              <a:rPr lang="cs-CZ" dirty="0"/>
              <a:t>. Pak je </a:t>
            </a:r>
            <a:r>
              <a:rPr lang="cs-CZ" dirty="0" err="1"/>
              <a:t>tˇreba</a:t>
            </a:r>
            <a:r>
              <a:rPr lang="cs-CZ" dirty="0"/>
              <a:t> se </a:t>
            </a:r>
            <a:r>
              <a:rPr lang="cs-CZ" dirty="0" err="1"/>
              <a:t>vr´atit</a:t>
            </a:r>
            <a:r>
              <a:rPr lang="cs-CZ" dirty="0"/>
              <a:t> ke </a:t>
            </a:r>
            <a:r>
              <a:rPr lang="cs-CZ" dirty="0" err="1"/>
              <a:t>sbˇeru</a:t>
            </a:r>
            <a:r>
              <a:rPr lang="cs-CZ" dirty="0"/>
              <a:t> dat a </a:t>
            </a:r>
            <a:r>
              <a:rPr lang="cs-CZ" dirty="0" err="1"/>
              <a:t>hled´an´ı</a:t>
            </a:r>
            <a:r>
              <a:rPr lang="cs-CZ" dirty="0"/>
              <a:t> </a:t>
            </a:r>
            <a:r>
              <a:rPr lang="cs-CZ" dirty="0" err="1"/>
              <a:t>zranitelnost´ı</a:t>
            </a:r>
            <a:r>
              <a:rPr lang="cs-CZ" dirty="0"/>
              <a:t> pro </a:t>
            </a:r>
            <a:r>
              <a:rPr lang="cs-CZ" dirty="0" err="1"/>
              <a:t>nov´y</a:t>
            </a:r>
            <a:r>
              <a:rPr lang="cs-CZ" dirty="0"/>
              <a:t> </a:t>
            </a:r>
            <a:r>
              <a:rPr lang="cs-CZ" dirty="0" err="1"/>
              <a:t>c´ıl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892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Koneˇcn´a</a:t>
            </a:r>
            <a:r>
              <a:rPr lang="cs-CZ" dirty="0"/>
              <a:t> </a:t>
            </a:r>
            <a:r>
              <a:rPr lang="cs-CZ" dirty="0" err="1"/>
              <a:t>f´aze</a:t>
            </a:r>
            <a:r>
              <a:rPr lang="cs-CZ" dirty="0"/>
              <a:t> zahrnuje </a:t>
            </a:r>
            <a:r>
              <a:rPr lang="cs-CZ" dirty="0" err="1"/>
              <a:t>shrnut´ı</a:t>
            </a:r>
            <a:r>
              <a:rPr lang="cs-CZ" dirty="0"/>
              <a:t> a </a:t>
            </a:r>
            <a:r>
              <a:rPr lang="cs-CZ" dirty="0" err="1"/>
              <a:t>pˇred´an´ı</a:t>
            </a:r>
            <a:r>
              <a:rPr lang="cs-CZ" dirty="0"/>
              <a:t> </a:t>
            </a:r>
            <a:r>
              <a:rPr lang="cs-CZ" dirty="0" err="1"/>
              <a:t>v´ysledk˚u</a:t>
            </a:r>
            <a:r>
              <a:rPr lang="cs-CZ" dirty="0"/>
              <a:t> </a:t>
            </a:r>
            <a:r>
              <a:rPr lang="cs-CZ" dirty="0" err="1"/>
              <a:t>penetraˇcn´ıch</a:t>
            </a:r>
            <a:r>
              <a:rPr lang="cs-CZ" dirty="0"/>
              <a:t> </a:t>
            </a:r>
            <a:r>
              <a:rPr lang="cs-CZ" dirty="0" err="1"/>
              <a:t>test˚u</a:t>
            </a:r>
            <a:r>
              <a:rPr lang="cs-CZ" dirty="0"/>
              <a:t>.</a:t>
            </a:r>
          </a:p>
          <a:p>
            <a:r>
              <a:rPr lang="cs-CZ" dirty="0"/>
              <a:t> </a:t>
            </a:r>
            <a:r>
              <a:rPr lang="cs-CZ" dirty="0" err="1"/>
              <a:t>C´ılem</a:t>
            </a:r>
            <a:r>
              <a:rPr lang="cs-CZ" dirty="0"/>
              <a:t> je prezentovat </a:t>
            </a:r>
            <a:r>
              <a:rPr lang="cs-CZ" dirty="0" err="1"/>
              <a:t>z´akazn´ıkovi</a:t>
            </a:r>
            <a:r>
              <a:rPr lang="cs-CZ" dirty="0"/>
              <a:t> </a:t>
            </a:r>
            <a:r>
              <a:rPr lang="cs-CZ" dirty="0" err="1"/>
              <a:t>kvalitn´ı</a:t>
            </a:r>
            <a:r>
              <a:rPr lang="cs-CZ" dirty="0"/>
              <a:t> </a:t>
            </a:r>
            <a:r>
              <a:rPr lang="cs-CZ" dirty="0" err="1"/>
              <a:t>z´avˇereˇcnou</a:t>
            </a:r>
            <a:r>
              <a:rPr lang="cs-CZ" dirty="0"/>
              <a:t> </a:t>
            </a:r>
            <a:r>
              <a:rPr lang="cs-CZ" dirty="0" err="1"/>
              <a:t>zpr´avu</a:t>
            </a:r>
            <a:r>
              <a:rPr lang="cs-CZ" dirty="0"/>
              <a:t>, </a:t>
            </a:r>
            <a:r>
              <a:rPr lang="cs-CZ" dirty="0" err="1"/>
              <a:t>kter´a</a:t>
            </a:r>
            <a:r>
              <a:rPr lang="cs-CZ" dirty="0"/>
              <a:t> povede ke </a:t>
            </a:r>
            <a:r>
              <a:rPr lang="cs-CZ" dirty="0" err="1"/>
              <a:t>zlepˇsen´ı</a:t>
            </a:r>
            <a:r>
              <a:rPr lang="cs-CZ" dirty="0"/>
              <a:t> </a:t>
            </a:r>
            <a:r>
              <a:rPr lang="cs-CZ" dirty="0" err="1"/>
              <a:t>bezpeˇcnosti</a:t>
            </a:r>
            <a:r>
              <a:rPr lang="cs-CZ" dirty="0"/>
              <a:t> firmy. </a:t>
            </a:r>
            <a:r>
              <a:rPr lang="cs-CZ" dirty="0" err="1"/>
              <a:t>Jedn´a</a:t>
            </a:r>
            <a:r>
              <a:rPr lang="cs-CZ" dirty="0"/>
              <a:t>- </a:t>
            </a:r>
            <a:r>
              <a:rPr lang="cs-CZ" dirty="0" err="1"/>
              <a:t>li</a:t>
            </a:r>
            <a:r>
              <a:rPr lang="cs-CZ" dirty="0"/>
              <a:t> se o </a:t>
            </a:r>
            <a:r>
              <a:rPr lang="cs-CZ" dirty="0" err="1"/>
              <a:t>testov´an´ı</a:t>
            </a:r>
            <a:r>
              <a:rPr lang="cs-CZ" dirty="0"/>
              <a:t> </a:t>
            </a:r>
            <a:r>
              <a:rPr lang="cs-CZ" dirty="0" err="1"/>
              <a:t>firemn´ı</a:t>
            </a:r>
            <a:r>
              <a:rPr lang="cs-CZ" dirty="0"/>
              <a:t> </a:t>
            </a:r>
            <a:r>
              <a:rPr lang="cs-CZ" dirty="0" err="1"/>
              <a:t>s´ıtˇe</a:t>
            </a:r>
            <a:r>
              <a:rPr lang="cs-CZ" dirty="0"/>
              <a:t>, </a:t>
            </a:r>
            <a:r>
              <a:rPr lang="cs-CZ" dirty="0" err="1"/>
              <a:t>v´ysledky</a:t>
            </a:r>
            <a:r>
              <a:rPr lang="cs-CZ" dirty="0"/>
              <a:t> by </a:t>
            </a:r>
            <a:r>
              <a:rPr lang="cs-CZ" dirty="0" err="1"/>
              <a:t>mˇely</a:t>
            </a:r>
            <a:r>
              <a:rPr lang="cs-CZ" dirty="0"/>
              <a:t> </a:t>
            </a:r>
            <a:r>
              <a:rPr lang="cs-CZ" dirty="0" err="1"/>
              <a:t>b´yt</a:t>
            </a:r>
            <a:r>
              <a:rPr lang="cs-CZ" dirty="0"/>
              <a:t> </a:t>
            </a:r>
            <a:r>
              <a:rPr lang="cs-CZ" dirty="0" err="1"/>
              <a:t>prezentov´any</a:t>
            </a:r>
            <a:r>
              <a:rPr lang="cs-CZ" dirty="0"/>
              <a:t> a </a:t>
            </a:r>
            <a:r>
              <a:rPr lang="cs-CZ" dirty="0" err="1"/>
              <a:t>prodiskutov´any</a:t>
            </a:r>
            <a:r>
              <a:rPr lang="cs-CZ" dirty="0"/>
              <a:t> s IT </a:t>
            </a:r>
            <a:r>
              <a:rPr lang="cs-CZ" dirty="0" err="1"/>
              <a:t>oddˇelen´ım</a:t>
            </a:r>
            <a:r>
              <a:rPr lang="cs-CZ" dirty="0"/>
              <a:t> a </a:t>
            </a:r>
            <a:r>
              <a:rPr lang="cs-CZ" dirty="0" err="1"/>
              <a:t>veden´ım</a:t>
            </a:r>
            <a:r>
              <a:rPr lang="cs-CZ" dirty="0"/>
              <a:t> firmy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3EB7A-B245-4358-907C-6AA75BBFDF1A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879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entoo.ch/" TargetMode="External"/><Relationship Id="rId2" Type="http://schemas.openxmlformats.org/officeDocument/2006/relationships/hyperlink" Target="http://www.blackbuntu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dezero-linux.org/" TargetMode="External"/><Relationship Id="rId5" Type="http://schemas.openxmlformats.org/officeDocument/2006/relationships/hyperlink" Target="http://www.matriux.com/" TargetMode="External"/><Relationship Id="rId4" Type="http://schemas.openxmlformats.org/officeDocument/2006/relationships/hyperlink" Target="http://www.caine-live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envaul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uneti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7jW9X9Uq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CA08A-AD96-4FAC-AED9-6F918429F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Ověření bezpečnosti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3CC983-D9B8-4852-990B-82B6B9CCF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460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B6E78-10B3-406A-A34B-63760286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Metodologie </a:t>
            </a:r>
            <a:r>
              <a:rPr lang="cs-CZ" dirty="0" err="1"/>
              <a:t>TESTOVání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DCFECD-5E2F-4747-A5DC-37048083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4. fáze  - zneužití chyb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924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B6E78-10B3-406A-A34B-63760286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Metodologie </a:t>
            </a:r>
            <a:r>
              <a:rPr lang="cs-CZ" dirty="0" err="1"/>
              <a:t>TESTOVání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DCFECD-5E2F-4747-A5DC-37048083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4. fáze  - konečná fáze</a:t>
            </a:r>
          </a:p>
        </p:txBody>
      </p:sp>
    </p:spTree>
    <p:extLst>
      <p:ext uri="{BB962C8B-B14F-4D97-AF65-F5344CB8AC3E}">
        <p14:creationId xmlns:p14="http://schemas.microsoft.com/office/powerpoint/2010/main" val="241623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snímek obrazovky&#10;&#10;Popis vygenerován s velmi vysokou mírou spolehlivosti">
            <a:extLst>
              <a:ext uri="{FF2B5EF4-FFF2-40B4-BE49-F238E27FC236}">
                <a16:creationId xmlns:a16="http://schemas.microsoft.com/office/drawing/2014/main" id="{3B41C17D-8A3E-4664-AAB6-9B99202E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233452"/>
            <a:ext cx="6112382" cy="438563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45D257-64A6-486D-B09D-91A8E981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cs-CZ" sz="2800" dirty="0"/>
              <a:t>Metodologie testování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9501EBA-3888-45DC-8F54-62954B53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27322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E0241E-A826-4D3F-A7AE-7BA81F4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Distribuce pro testování bezpečnosti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8258746-6EC7-46AA-97FA-B393E6E7C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8953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Kali</a:t>
            </a:r>
            <a:r>
              <a:rPr lang="cs-CZ" dirty="0"/>
              <a:t> (http://www.kali.org)</a:t>
            </a:r>
          </a:p>
          <a:p>
            <a:r>
              <a:rPr lang="cs-CZ" dirty="0" err="1"/>
              <a:t>BackBox</a:t>
            </a:r>
            <a:r>
              <a:rPr lang="cs-CZ" dirty="0"/>
              <a:t> (http://www.backbox.org)</a:t>
            </a:r>
          </a:p>
          <a:p>
            <a:r>
              <a:rPr lang="cs-CZ" dirty="0" err="1"/>
              <a:t>Blackbuntu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http://www.blackbuntu.com</a:t>
            </a:r>
            <a:r>
              <a:rPr lang="cs-CZ" dirty="0"/>
              <a:t>)</a:t>
            </a:r>
          </a:p>
          <a:p>
            <a:r>
              <a:rPr lang="cs-CZ" dirty="0" err="1"/>
              <a:t>Pentoo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http://pentoo.ch</a:t>
            </a:r>
            <a:r>
              <a:rPr lang="cs-CZ" dirty="0"/>
              <a:t>)</a:t>
            </a:r>
          </a:p>
          <a:p>
            <a:r>
              <a:rPr lang="cs-CZ" dirty="0"/>
              <a:t>CAINE (</a:t>
            </a:r>
            <a:r>
              <a:rPr lang="cs-CZ" dirty="0">
                <a:hlinkClick r:id="rId4"/>
              </a:rPr>
              <a:t>http://www.caine-live.net</a:t>
            </a:r>
            <a:r>
              <a:rPr lang="cs-CZ" dirty="0"/>
              <a:t>),</a:t>
            </a:r>
          </a:p>
          <a:p>
            <a:r>
              <a:rPr lang="cs-CZ" dirty="0"/>
              <a:t>Fedora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Lab</a:t>
            </a:r>
            <a:r>
              <a:rPr lang="cs-CZ" dirty="0"/>
              <a:t> (https://spins.fedoraproject.org/</a:t>
            </a:r>
            <a:r>
              <a:rPr lang="cs-CZ" dirty="0" err="1"/>
              <a:t>cs</a:t>
            </a:r>
            <a:r>
              <a:rPr lang="cs-CZ" dirty="0"/>
              <a:t>/</a:t>
            </a:r>
            <a:r>
              <a:rPr lang="cs-CZ" dirty="0" err="1"/>
              <a:t>security</a:t>
            </a:r>
            <a:r>
              <a:rPr lang="cs-CZ" dirty="0"/>
              <a:t>)</a:t>
            </a:r>
          </a:p>
          <a:p>
            <a:r>
              <a:rPr lang="cs-CZ" dirty="0" err="1"/>
              <a:t>Matriux</a:t>
            </a:r>
            <a:r>
              <a:rPr lang="cs-CZ" dirty="0"/>
              <a:t> (</a:t>
            </a:r>
            <a:r>
              <a:rPr lang="cs-CZ" dirty="0">
                <a:hlinkClick r:id="rId5"/>
              </a:rPr>
              <a:t>http://www.matriux.com</a:t>
            </a:r>
            <a:r>
              <a:rPr lang="cs-CZ" dirty="0"/>
              <a:t>)</a:t>
            </a:r>
          </a:p>
          <a:p>
            <a:r>
              <a:rPr lang="cs-CZ" dirty="0" err="1"/>
              <a:t>NodeZero</a:t>
            </a:r>
            <a:r>
              <a:rPr lang="cs-CZ" dirty="0"/>
              <a:t> (</a:t>
            </a:r>
            <a:r>
              <a:rPr lang="cs-CZ" dirty="0">
                <a:hlinkClick r:id="rId6"/>
              </a:rPr>
              <a:t>http://www.nodezero-linux.org</a:t>
            </a:r>
            <a:r>
              <a:rPr lang="cs-CZ" dirty="0"/>
              <a:t>)</a:t>
            </a:r>
          </a:p>
          <a:p>
            <a:r>
              <a:rPr lang="cs-CZ" dirty="0"/>
              <a:t>WEAKERTH4N (http://weaknetlabs.com)</a:t>
            </a:r>
          </a:p>
        </p:txBody>
      </p:sp>
    </p:spTree>
    <p:extLst>
      <p:ext uri="{BB962C8B-B14F-4D97-AF65-F5344CB8AC3E}">
        <p14:creationId xmlns:p14="http://schemas.microsoft.com/office/powerpoint/2010/main" val="140700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E61F60-E317-40ED-B702-CE2820D3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na vyhledávání zranitelností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88BCD14-E1CE-49D0-9AFE-20FD3EF9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Nessus (http://www.tenable.com)</a:t>
            </a:r>
            <a:endParaRPr lang="cs-CZ" dirty="0"/>
          </a:p>
          <a:p>
            <a:r>
              <a:rPr lang="en-US" dirty="0" err="1"/>
              <a:t>Nexpose</a:t>
            </a:r>
            <a:r>
              <a:rPr lang="en-US" dirty="0"/>
              <a:t> (http://www.rapid7.com/products/nexpose) </a:t>
            </a:r>
            <a:endParaRPr lang="cs-CZ" dirty="0"/>
          </a:p>
          <a:p>
            <a:r>
              <a:rPr lang="en-US" dirty="0"/>
              <a:t>OpenVAS (http://www.openvas.org) </a:t>
            </a:r>
            <a:endParaRPr lang="cs-CZ" dirty="0"/>
          </a:p>
          <a:p>
            <a:r>
              <a:rPr lang="en-US" dirty="0"/>
              <a:t> Retina (http://go.beyondtrust.com/)</a:t>
            </a:r>
            <a:endParaRPr lang="cs-CZ" dirty="0"/>
          </a:p>
          <a:p>
            <a:r>
              <a:rPr lang="en-US" dirty="0"/>
              <a:t> Core Impact Pro (http://www.coresecurity.com/)</a:t>
            </a:r>
            <a:endParaRPr lang="cs-CZ" dirty="0"/>
          </a:p>
          <a:p>
            <a:r>
              <a:rPr lang="en-US" dirty="0"/>
              <a:t>GFI </a:t>
            </a:r>
            <a:r>
              <a:rPr lang="en-US" dirty="0" err="1"/>
              <a:t>LanGuard</a:t>
            </a:r>
            <a:r>
              <a:rPr lang="en-US" dirty="0"/>
              <a:t> (http://www.gfi.com/)</a:t>
            </a:r>
            <a:endParaRPr lang="cs-CZ" dirty="0"/>
          </a:p>
          <a:p>
            <a:r>
              <a:rPr lang="en-US" dirty="0"/>
              <a:t> Unified Security Management (USM) (</a:t>
            </a:r>
            <a:r>
              <a:rPr lang="en-US" dirty="0">
                <a:hlinkClick r:id="rId2"/>
              </a:rPr>
              <a:t>https://www.alienvault.com/</a:t>
            </a:r>
            <a:r>
              <a:rPr lang="en-US" dirty="0"/>
              <a:t>)</a:t>
            </a:r>
            <a:endParaRPr lang="cs-CZ" dirty="0"/>
          </a:p>
          <a:p>
            <a:r>
              <a:rPr lang="en-US" dirty="0"/>
              <a:t> Tripwire </a:t>
            </a:r>
            <a:r>
              <a:rPr lang="en-US" dirty="0" err="1"/>
              <a:t>SecureScan</a:t>
            </a:r>
            <a:r>
              <a:rPr lang="en-US" dirty="0"/>
              <a:t> (http://www.tripwire.com/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068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D0CAA-358E-43AA-8784-148B7221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specializované na zneužívání zranitelností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BBA61B-4C84-42A3-822C-2EA0C500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Metasploit (http://www.metasploit.com)</a:t>
            </a:r>
            <a:endParaRPr lang="cs-CZ" dirty="0"/>
          </a:p>
          <a:p>
            <a:r>
              <a:rPr lang="en-US" dirty="0"/>
              <a:t>Core Impact Pro (http://www.coresecurity.com/)</a:t>
            </a:r>
            <a:endParaRPr lang="cs-CZ" dirty="0"/>
          </a:p>
          <a:p>
            <a:r>
              <a:rPr lang="en-US" dirty="0"/>
              <a:t>Immunity CANVAS (http://www.immunityinc.com/)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128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18399-5E6B-4F4D-A4B8-7A0E2A2B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specializované na testování webových aplikací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5BC670D-761E-42C7-AE3F-EC5A04B6B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OWASP WTE (https://www.owasp.org) </a:t>
            </a:r>
          </a:p>
          <a:p>
            <a:r>
              <a:rPr lang="cs-CZ" dirty="0" err="1"/>
              <a:t>Acunetix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www.acunetix.com</a:t>
            </a:r>
            <a:r>
              <a:rPr lang="cs-CZ" dirty="0"/>
              <a:t>)</a:t>
            </a:r>
          </a:p>
          <a:p>
            <a:r>
              <a:rPr lang="cs-CZ" dirty="0" err="1"/>
              <a:t>Samurai</a:t>
            </a:r>
            <a:r>
              <a:rPr lang="cs-CZ" dirty="0"/>
              <a:t> web testing framework (http://samurai.inguardians.com)</a:t>
            </a:r>
          </a:p>
          <a:p>
            <a:r>
              <a:rPr lang="cs-CZ" dirty="0"/>
              <a:t>w3af (http://w3af.org).</a:t>
            </a:r>
          </a:p>
        </p:txBody>
      </p:sp>
    </p:spTree>
    <p:extLst>
      <p:ext uri="{BB962C8B-B14F-4D97-AF65-F5344CB8AC3E}">
        <p14:creationId xmlns:p14="http://schemas.microsoft.com/office/powerpoint/2010/main" val="63467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DDB5D-F5C0-4E72-8229-94381DD3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B01413E-1A41-4F35-BF42-77E35BEB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OSWA-</a:t>
            </a:r>
            <a:r>
              <a:rPr lang="cs-CZ" dirty="0" err="1"/>
              <a:t>Assistant</a:t>
            </a:r>
            <a:endParaRPr lang="cs-CZ" dirty="0"/>
          </a:p>
          <a:p>
            <a:r>
              <a:rPr lang="cs-CZ" dirty="0" err="1"/>
              <a:t>CISOfy</a:t>
            </a:r>
            <a:r>
              <a:rPr lang="cs-CZ" dirty="0"/>
              <a:t> </a:t>
            </a:r>
            <a:r>
              <a:rPr lang="cs-CZ" dirty="0" err="1"/>
              <a:t>Lynis</a:t>
            </a:r>
            <a:endParaRPr lang="cs-CZ" dirty="0"/>
          </a:p>
          <a:p>
            <a:r>
              <a:rPr lang="en-US" dirty="0"/>
              <a:t>Microsoft Baseline Security Analyzer 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0159ABC-1DEE-441B-8A1D-6E0C1A28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13" y="0"/>
            <a:ext cx="9230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AE40F8-716E-4D74-9650-B77BE30E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9D53BB52-4A0A-49F3-8955-9BE01F6C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23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b7jW9X9Uqi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4401" y="423949"/>
            <a:ext cx="10402348" cy="58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3927C3F-51A0-416D-A51A-D02445C8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635"/>
            <a:ext cx="9905999" cy="2189526"/>
          </a:xfrm>
        </p:spPr>
        <p:txBody>
          <a:bodyPr/>
          <a:lstStyle/>
          <a:p>
            <a:r>
              <a:rPr lang="cs-CZ" dirty="0"/>
              <a:t>nedostupnost služby</a:t>
            </a:r>
          </a:p>
          <a:p>
            <a:r>
              <a:rPr lang="cs-CZ" dirty="0"/>
              <a:t>neoprávněný přístup útočníka k systému</a:t>
            </a:r>
          </a:p>
          <a:p>
            <a:r>
              <a:rPr lang="cs-CZ" dirty="0"/>
              <a:t>získání důvěrných informací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08E3A9A6-748B-4C5B-8A10-0385A97F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cs-CZ" dirty="0"/>
              <a:t>Hledání slabých míst</a:t>
            </a:r>
          </a:p>
        </p:txBody>
      </p:sp>
    </p:spTree>
    <p:extLst>
      <p:ext uri="{BB962C8B-B14F-4D97-AF65-F5344CB8AC3E}">
        <p14:creationId xmlns:p14="http://schemas.microsoft.com/office/powerpoint/2010/main" val="116070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31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2ACE2-A02C-490F-9A27-46224324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slabých míst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FC00F1-C496-49C3-9AC6-8B2DBDEE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procházení otevřených portů a služeb v celém bloku IP adres</a:t>
            </a:r>
          </a:p>
          <a:p>
            <a:r>
              <a:rPr lang="cs-CZ" dirty="0"/>
              <a:t>zjištění typu operačního systému a aplikací, jejich verze, nainstalované záplaty</a:t>
            </a:r>
          </a:p>
          <a:p>
            <a:r>
              <a:rPr lang="cs-CZ" dirty="0"/>
              <a:t>zjištění nastavení, zabezpečení, autentizace aplikací nebo služeb</a:t>
            </a:r>
          </a:p>
          <a:p>
            <a:r>
              <a:rPr lang="cs-CZ" dirty="0"/>
              <a:t>hádání hesel hrubou silou</a:t>
            </a:r>
          </a:p>
        </p:txBody>
      </p:sp>
    </p:spTree>
    <p:extLst>
      <p:ext uri="{BB962C8B-B14F-4D97-AF65-F5344CB8AC3E}">
        <p14:creationId xmlns:p14="http://schemas.microsoft.com/office/powerpoint/2010/main" val="51474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D65CE6-4F49-4C2B-8662-17CDB4BF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testů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678077D-6892-4D79-8977-E72CF47E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 testy</a:t>
            </a:r>
          </a:p>
          <a:p>
            <a:r>
              <a:rPr lang="cs-CZ" dirty="0"/>
              <a:t>Interní testy</a:t>
            </a:r>
          </a:p>
        </p:txBody>
      </p:sp>
    </p:spTree>
    <p:extLst>
      <p:ext uri="{BB962C8B-B14F-4D97-AF65-F5344CB8AC3E}">
        <p14:creationId xmlns:p14="http://schemas.microsoft.com/office/powerpoint/2010/main" val="8075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9518DC-1E86-4830-AC11-B4A4F819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9A600F-3278-461C-A72E-6CC39D8A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Podle úrovně znalostí o systému</a:t>
            </a:r>
          </a:p>
          <a:p>
            <a:r>
              <a:rPr lang="cs-CZ" dirty="0"/>
              <a:t>Black-box testy</a:t>
            </a:r>
          </a:p>
          <a:p>
            <a:r>
              <a:rPr lang="cs-CZ" dirty="0" err="1"/>
              <a:t>White</a:t>
            </a:r>
            <a:r>
              <a:rPr lang="cs-CZ" dirty="0"/>
              <a:t>-box testy</a:t>
            </a:r>
          </a:p>
          <a:p>
            <a:r>
              <a:rPr lang="cs-CZ" dirty="0" err="1"/>
              <a:t>Grey</a:t>
            </a:r>
            <a:r>
              <a:rPr lang="cs-CZ" dirty="0"/>
              <a:t>-box testy </a:t>
            </a:r>
          </a:p>
        </p:txBody>
      </p:sp>
    </p:spTree>
    <p:extLst>
      <p:ext uri="{BB962C8B-B14F-4D97-AF65-F5344CB8AC3E}">
        <p14:creationId xmlns:p14="http://schemas.microsoft.com/office/powerpoint/2010/main" val="39150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7BF348-26DF-4F6A-A896-53F8A2C5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341356F-2B49-4181-8A84-97FB7365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Podle způsobu provedení</a:t>
            </a:r>
          </a:p>
          <a:p>
            <a:r>
              <a:rPr lang="cs-CZ" dirty="0"/>
              <a:t>Manuální testy</a:t>
            </a:r>
          </a:p>
          <a:p>
            <a:r>
              <a:rPr lang="cs-CZ" dirty="0"/>
              <a:t>Automatizované testy</a:t>
            </a:r>
          </a:p>
          <a:p>
            <a:r>
              <a:rPr lang="cs-CZ" dirty="0" err="1"/>
              <a:t>Semiautomatizované</a:t>
            </a:r>
            <a:r>
              <a:rPr lang="cs-CZ" dirty="0"/>
              <a:t> testy</a:t>
            </a:r>
          </a:p>
        </p:txBody>
      </p:sp>
    </p:spTree>
    <p:extLst>
      <p:ext uri="{BB962C8B-B14F-4D97-AF65-F5344CB8AC3E}">
        <p14:creationId xmlns:p14="http://schemas.microsoft.com/office/powerpoint/2010/main" val="2647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00CE6-3CA6-4DD0-8819-5694B12C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Metodologie </a:t>
            </a:r>
            <a:r>
              <a:rPr lang="cs-CZ" dirty="0" err="1"/>
              <a:t>TESTOVání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BC2E32-0E06-4E82-B4CC-6D4E659A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 fáze – plánování </a:t>
            </a:r>
          </a:p>
        </p:txBody>
      </p:sp>
    </p:spTree>
    <p:extLst>
      <p:ext uri="{BB962C8B-B14F-4D97-AF65-F5344CB8AC3E}">
        <p14:creationId xmlns:p14="http://schemas.microsoft.com/office/powerpoint/2010/main" val="2112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B6E78-10B3-406A-A34B-63760286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Metodologie </a:t>
            </a:r>
            <a:r>
              <a:rPr lang="cs-CZ" dirty="0" err="1"/>
              <a:t>TESTOVání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DCFECD-5E2F-4747-A5DC-37048083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2. fáze  - sběr informací</a:t>
            </a:r>
          </a:p>
        </p:txBody>
      </p:sp>
    </p:spTree>
    <p:extLst>
      <p:ext uri="{BB962C8B-B14F-4D97-AF65-F5344CB8AC3E}">
        <p14:creationId xmlns:p14="http://schemas.microsoft.com/office/powerpoint/2010/main" val="82551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B6E78-10B3-406A-A34B-63760286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Metodologie </a:t>
            </a:r>
            <a:r>
              <a:rPr lang="cs-CZ" dirty="0" err="1"/>
              <a:t>TESTOVání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EDCFECD-5E2F-4747-A5DC-37048083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3. fáze  - odhalování zranitelností</a:t>
            </a:r>
          </a:p>
        </p:txBody>
      </p:sp>
    </p:spTree>
    <p:extLst>
      <p:ext uri="{BB962C8B-B14F-4D97-AF65-F5344CB8AC3E}">
        <p14:creationId xmlns:p14="http://schemas.microsoft.com/office/powerpoint/2010/main" val="367670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444</TotalTime>
  <Words>1537</Words>
  <Application>Microsoft Office PowerPoint</Application>
  <PresentationFormat>Širokoúhlá obrazovka</PresentationFormat>
  <Paragraphs>88</Paragraphs>
  <Slides>20</Slides>
  <Notes>8</Notes>
  <HiddenSlides>0</HiddenSlides>
  <MMClips>1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Obvod</vt:lpstr>
      <vt:lpstr>Ověření bezpečnosti</vt:lpstr>
      <vt:lpstr>Hledání slabých míst</vt:lpstr>
      <vt:lpstr>Hledání slabých míst</vt:lpstr>
      <vt:lpstr>Druhy testů</vt:lpstr>
      <vt:lpstr>Prezentace aplikace PowerPoint</vt:lpstr>
      <vt:lpstr>Prezentace aplikace PowerPoint</vt:lpstr>
      <vt:lpstr>Metodologie TESTOVání</vt:lpstr>
      <vt:lpstr>Metodologie TESTOVání</vt:lpstr>
      <vt:lpstr>Metodologie TESTOVání</vt:lpstr>
      <vt:lpstr>Metodologie TESTOVání</vt:lpstr>
      <vt:lpstr>Metodologie TESTOVání</vt:lpstr>
      <vt:lpstr>Metodologie testování</vt:lpstr>
      <vt:lpstr>Distribuce pro testování bezpečnosti</vt:lpstr>
      <vt:lpstr>Nástroje na vyhledávání zranitelností</vt:lpstr>
      <vt:lpstr>Nástroje specializované na zneužívání zranitelností</vt:lpstr>
      <vt:lpstr>Nástroje specializované na testování webových aplikací</vt:lpstr>
      <vt:lpstr>další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Ověření bezpečnosti</dc:title>
  <dc:creator>František Oplt</dc:creator>
  <cp:lastModifiedBy>František Oplt</cp:lastModifiedBy>
  <cp:revision>13</cp:revision>
  <dcterms:created xsi:type="dcterms:W3CDTF">2017-10-16T12:21:41Z</dcterms:created>
  <dcterms:modified xsi:type="dcterms:W3CDTF">2018-01-12T06:19:04Z</dcterms:modified>
</cp:coreProperties>
</file>