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329" r:id="rId5"/>
    <p:sldId id="270" r:id="rId6"/>
    <p:sldId id="330" r:id="rId8"/>
    <p:sldId id="324" r:id="rId9"/>
    <p:sldId id="325" r:id="rId10"/>
    <p:sldId id="331" r:id="rId11"/>
    <p:sldId id="275" r:id="rId12"/>
    <p:sldId id="326" r:id="rId13"/>
    <p:sldId id="332" r:id="rId14"/>
    <p:sldId id="269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5960" y="2416843"/>
            <a:ext cx="8061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3D</a:t>
            </a:r>
            <a:r>
              <a:rPr lang="zh-CN" altLang="en-US" sz="54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平衡球</a:t>
            </a:r>
            <a:endParaRPr lang="zh-CN" altLang="en-US" sz="54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2793" y="3582191"/>
            <a:ext cx="7291283" cy="130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200"/>
              </a:spcAft>
            </a:pPr>
            <a:endParaRPr lang="en-US" altLang="zh-CN" sz="2200" b="1" dirty="0">
              <a:solidFill>
                <a:srgbClr val="21273E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200" b="1" dirty="0">
                <a:solidFill>
                  <a:srgbClr val="21273E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徐嘉懿   陈禹 彭</a:t>
            </a:r>
            <a:r>
              <a:rPr lang="zh-CN" altLang="en-US" sz="2200" b="1" dirty="0">
                <a:solidFill>
                  <a:srgbClr val="21273E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博 </a:t>
            </a:r>
            <a:endParaRPr lang="zh-CN" altLang="en-US" sz="2200" b="1" dirty="0">
              <a:solidFill>
                <a:srgbClr val="21273E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00180" y="34740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黑体 Std R" panose="020B0400000000000000" pitchFamily="34" charset="-122"/>
              </a:rPr>
              <a:t>项目简介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8"/>
          <p:cNvSpPr/>
          <p:nvPr/>
        </p:nvSpPr>
        <p:spPr bwMode="auto">
          <a:xfrm>
            <a:off x="576659" y="1740701"/>
            <a:ext cx="823381" cy="945655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11083060" y="3372149"/>
            <a:ext cx="823381" cy="945655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7041" y="2863044"/>
            <a:ext cx="1905862" cy="2861108"/>
            <a:chOff x="580339" y="2159387"/>
            <a:chExt cx="1429397" cy="2145830"/>
          </a:xfrm>
        </p:grpSpPr>
        <p:sp>
          <p:nvSpPr>
            <p:cNvPr id="91" name="矩形 9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580339" y="3406058"/>
              <a:ext cx="1429349" cy="899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创建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Player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脚本，</a:t>
              </a:r>
              <a:endParaRPr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1219200">
                <a:lnSpc>
                  <a:spcPct val="150000"/>
                </a:lnSpc>
                <a:defRPr/>
              </a:pPr>
              <a:r>
                <a:rPr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Input.GetKey(KeyCode.W);添加四个判断（wasd）</a:t>
              </a:r>
              <a:r>
                <a:rPr 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小球具有加速度，</a:t>
              </a:r>
              <a:r>
                <a:rPr 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更真实。</a:t>
              </a:r>
              <a:endParaRPr lang="zh-CN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2159387"/>
              <a:ext cx="1415143" cy="252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小球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控制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406058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723168" y="2869026"/>
            <a:ext cx="2041735" cy="2635683"/>
            <a:chOff x="2135780" y="2172530"/>
            <a:chExt cx="1531301" cy="1976763"/>
          </a:xfrm>
        </p:grpSpPr>
        <p:sp>
          <p:nvSpPr>
            <p:cNvPr id="94" name="矩形 9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2135780" y="3457778"/>
              <a:ext cx="1531301" cy="691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        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创建</a:t>
              </a:r>
              <a:r>
                <a:rPr lang="en-US" altLang="zh-CN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Camera follow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脚本，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 defTabSz="1219200"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相机始终在小球的后方，相差一个固定的值。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193842" y="2172530"/>
              <a:ext cx="1415143" cy="252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相机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跟随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2666484" y="3428250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6625372" y="2870641"/>
            <a:ext cx="2000467" cy="3188768"/>
            <a:chOff x="3715966" y="2195866"/>
            <a:chExt cx="1500350" cy="2391579"/>
          </a:xfrm>
        </p:grpSpPr>
        <p:sp>
          <p:nvSpPr>
            <p:cNvPr id="97" name="矩形 9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3786967" y="3480162"/>
              <a:ext cx="1429349" cy="1107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游戏的魅力在于就是有各种各样的关卡和道具。本游戏中，制作了循环移动的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木板，上升踏板，传送板等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道具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15966" y="2195866"/>
              <a:ext cx="1415143" cy="252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制作道具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450634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391121" y="2869026"/>
            <a:ext cx="2008088" cy="2358822"/>
            <a:chOff x="6904002" y="2151766"/>
            <a:chExt cx="1506066" cy="1769118"/>
          </a:xfrm>
        </p:grpSpPr>
        <p:sp>
          <p:nvSpPr>
            <p:cNvPr id="103" name="矩形 10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>
              <a:off x="6980719" y="3437014"/>
              <a:ext cx="1429349" cy="483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200">
                <a:lnSpc>
                  <a:spcPct val="150000"/>
                </a:lnSpc>
                <a:defRPr/>
              </a:pP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球心与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边缘位置距离超出设定值</a:t>
              </a:r>
              <a:r>
                <a:rPr lang="zh-CN" altLang="en-US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即可。</a:t>
              </a:r>
              <a:endPara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" name="矩形 103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6904002" y="2151766"/>
              <a:ext cx="1415143" cy="252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掉落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微软雅黑" panose="020B0503020204020204" pitchFamily="34" charset="-122"/>
                </a:rPr>
                <a:t>判定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0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7523329" y="3407486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109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技术方案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0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Technical realization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cxnSp>
        <p:nvCxnSpPr>
          <p:cNvPr id="106" name="Straight Connector 22"/>
          <p:cNvCxnSpPr/>
          <p:nvPr/>
        </p:nvCxnSpPr>
        <p:spPr>
          <a:xfrm>
            <a:off x="974837" y="1220910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831390" y="1835318"/>
            <a:ext cx="2334656" cy="2393590"/>
            <a:chOff x="777255" y="2172862"/>
            <a:chExt cx="2045748" cy="2059089"/>
          </a:xfrm>
        </p:grpSpPr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777255" y="2172862"/>
              <a:ext cx="2045748" cy="2059089"/>
            </a:xfrm>
            <a:custGeom>
              <a:avLst/>
              <a:gdLst>
                <a:gd name="T0" fmla="*/ 373 w 402"/>
                <a:gd name="T1" fmla="*/ 209 h 402"/>
                <a:gd name="T2" fmla="*/ 372 w 402"/>
                <a:gd name="T3" fmla="*/ 190 h 402"/>
                <a:gd name="T4" fmla="*/ 401 w 402"/>
                <a:gd name="T5" fmla="*/ 170 h 402"/>
                <a:gd name="T6" fmla="*/ 389 w 402"/>
                <a:gd name="T7" fmla="*/ 124 h 402"/>
                <a:gd name="T8" fmla="*/ 353 w 402"/>
                <a:gd name="T9" fmla="*/ 123 h 402"/>
                <a:gd name="T10" fmla="*/ 344 w 402"/>
                <a:gd name="T11" fmla="*/ 107 h 402"/>
                <a:gd name="T12" fmla="*/ 360 w 402"/>
                <a:gd name="T13" fmla="*/ 74 h 402"/>
                <a:gd name="T14" fmla="*/ 325 w 402"/>
                <a:gd name="T15" fmla="*/ 41 h 402"/>
                <a:gd name="T16" fmla="*/ 293 w 402"/>
                <a:gd name="T17" fmla="*/ 57 h 402"/>
                <a:gd name="T18" fmla="*/ 277 w 402"/>
                <a:gd name="T19" fmla="*/ 48 h 402"/>
                <a:gd name="T20" fmla="*/ 275 w 402"/>
                <a:gd name="T21" fmla="*/ 12 h 402"/>
                <a:gd name="T22" fmla="*/ 251 w 402"/>
                <a:gd name="T23" fmla="*/ 6 h 402"/>
                <a:gd name="T24" fmla="*/ 228 w 402"/>
                <a:gd name="T25" fmla="*/ 0 h 402"/>
                <a:gd name="T26" fmla="*/ 209 w 402"/>
                <a:gd name="T27" fmla="*/ 30 h 402"/>
                <a:gd name="T28" fmla="*/ 190 w 402"/>
                <a:gd name="T29" fmla="*/ 30 h 402"/>
                <a:gd name="T30" fmla="*/ 170 w 402"/>
                <a:gd name="T31" fmla="*/ 1 h 402"/>
                <a:gd name="T32" fmla="*/ 124 w 402"/>
                <a:gd name="T33" fmla="*/ 13 h 402"/>
                <a:gd name="T34" fmla="*/ 122 w 402"/>
                <a:gd name="T35" fmla="*/ 49 h 402"/>
                <a:gd name="T36" fmla="*/ 106 w 402"/>
                <a:gd name="T37" fmla="*/ 59 h 402"/>
                <a:gd name="T38" fmla="*/ 74 w 402"/>
                <a:gd name="T39" fmla="*/ 43 h 402"/>
                <a:gd name="T40" fmla="*/ 41 w 402"/>
                <a:gd name="T41" fmla="*/ 77 h 402"/>
                <a:gd name="T42" fmla="*/ 56 w 402"/>
                <a:gd name="T43" fmla="*/ 109 h 402"/>
                <a:gd name="T44" fmla="*/ 47 w 402"/>
                <a:gd name="T45" fmla="*/ 126 h 402"/>
                <a:gd name="T46" fmla="*/ 12 w 402"/>
                <a:gd name="T47" fmla="*/ 128 h 402"/>
                <a:gd name="T48" fmla="*/ 6 w 402"/>
                <a:gd name="T49" fmla="*/ 151 h 402"/>
                <a:gd name="T50" fmla="*/ 0 w 402"/>
                <a:gd name="T51" fmla="*/ 174 h 402"/>
                <a:gd name="T52" fmla="*/ 30 w 402"/>
                <a:gd name="T53" fmla="*/ 194 h 402"/>
                <a:gd name="T54" fmla="*/ 30 w 402"/>
                <a:gd name="T55" fmla="*/ 212 h 402"/>
                <a:gd name="T56" fmla="*/ 0 w 402"/>
                <a:gd name="T57" fmla="*/ 233 h 402"/>
                <a:gd name="T58" fmla="*/ 13 w 402"/>
                <a:gd name="T59" fmla="*/ 279 h 402"/>
                <a:gd name="T60" fmla="*/ 49 w 402"/>
                <a:gd name="T61" fmla="*/ 280 h 402"/>
                <a:gd name="T62" fmla="*/ 59 w 402"/>
                <a:gd name="T63" fmla="*/ 296 h 402"/>
                <a:gd name="T64" fmla="*/ 43 w 402"/>
                <a:gd name="T65" fmla="*/ 328 h 402"/>
                <a:gd name="T66" fmla="*/ 77 w 402"/>
                <a:gd name="T67" fmla="*/ 362 h 402"/>
                <a:gd name="T68" fmla="*/ 109 w 402"/>
                <a:gd name="T69" fmla="*/ 345 h 402"/>
                <a:gd name="T70" fmla="*/ 125 w 402"/>
                <a:gd name="T71" fmla="*/ 355 h 402"/>
                <a:gd name="T72" fmla="*/ 128 w 402"/>
                <a:gd name="T73" fmla="*/ 390 h 402"/>
                <a:gd name="T74" fmla="*/ 150 w 402"/>
                <a:gd name="T75" fmla="*/ 396 h 402"/>
                <a:gd name="T76" fmla="*/ 174 w 402"/>
                <a:gd name="T77" fmla="*/ 402 h 402"/>
                <a:gd name="T78" fmla="*/ 194 w 402"/>
                <a:gd name="T79" fmla="*/ 373 h 402"/>
                <a:gd name="T80" fmla="*/ 212 w 402"/>
                <a:gd name="T81" fmla="*/ 372 h 402"/>
                <a:gd name="T82" fmla="*/ 232 w 402"/>
                <a:gd name="T83" fmla="*/ 402 h 402"/>
                <a:gd name="T84" fmla="*/ 278 w 402"/>
                <a:gd name="T85" fmla="*/ 389 h 402"/>
                <a:gd name="T86" fmla="*/ 280 w 402"/>
                <a:gd name="T87" fmla="*/ 353 h 402"/>
                <a:gd name="T88" fmla="*/ 296 w 402"/>
                <a:gd name="T89" fmla="*/ 344 h 402"/>
                <a:gd name="T90" fmla="*/ 328 w 402"/>
                <a:gd name="T91" fmla="*/ 360 h 402"/>
                <a:gd name="T92" fmla="*/ 362 w 402"/>
                <a:gd name="T93" fmla="*/ 326 h 402"/>
                <a:gd name="T94" fmla="*/ 345 w 402"/>
                <a:gd name="T95" fmla="*/ 294 h 402"/>
                <a:gd name="T96" fmla="*/ 354 w 402"/>
                <a:gd name="T97" fmla="*/ 277 h 402"/>
                <a:gd name="T98" fmla="*/ 390 w 402"/>
                <a:gd name="T99" fmla="*/ 275 h 402"/>
                <a:gd name="T100" fmla="*/ 396 w 402"/>
                <a:gd name="T101" fmla="*/ 251 h 402"/>
                <a:gd name="T102" fmla="*/ 402 w 402"/>
                <a:gd name="T103" fmla="*/ 229 h 402"/>
                <a:gd name="T104" fmla="*/ 373 w 402"/>
                <a:gd name="T105" fmla="*/ 209 h 402"/>
                <a:gd name="T106" fmla="*/ 373 w 402"/>
                <a:gd name="T107" fmla="*/ 209 h 402"/>
                <a:gd name="T108" fmla="*/ 166 w 402"/>
                <a:gd name="T109" fmla="*/ 335 h 402"/>
                <a:gd name="T110" fmla="*/ 67 w 402"/>
                <a:gd name="T111" fmla="*/ 167 h 402"/>
                <a:gd name="T112" fmla="*/ 235 w 402"/>
                <a:gd name="T113" fmla="*/ 68 h 402"/>
                <a:gd name="T114" fmla="*/ 335 w 402"/>
                <a:gd name="T115" fmla="*/ 236 h 402"/>
                <a:gd name="T116" fmla="*/ 166 w 402"/>
                <a:gd name="T117" fmla="*/ 3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402">
                  <a:moveTo>
                    <a:pt x="373" y="209"/>
                  </a:moveTo>
                  <a:cubicBezTo>
                    <a:pt x="373" y="203"/>
                    <a:pt x="373" y="197"/>
                    <a:pt x="372" y="190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89" y="124"/>
                    <a:pt x="389" y="124"/>
                    <a:pt x="389" y="124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351" y="117"/>
                    <a:pt x="347" y="111"/>
                    <a:pt x="344" y="10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293" y="57"/>
                    <a:pt x="293" y="57"/>
                    <a:pt x="293" y="57"/>
                  </a:cubicBezTo>
                  <a:cubicBezTo>
                    <a:pt x="288" y="54"/>
                    <a:pt x="282" y="51"/>
                    <a:pt x="277" y="48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3" y="30"/>
                    <a:pt x="196" y="30"/>
                    <a:pt x="190" y="3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16" y="52"/>
                    <a:pt x="111" y="55"/>
                    <a:pt x="106" y="59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3" y="114"/>
                    <a:pt x="50" y="120"/>
                    <a:pt x="47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30" y="200"/>
                    <a:pt x="30" y="206"/>
                    <a:pt x="30" y="21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52" y="286"/>
                    <a:pt x="55" y="291"/>
                    <a:pt x="59" y="296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77" y="362"/>
                    <a:pt x="77" y="362"/>
                    <a:pt x="77" y="36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14" y="349"/>
                    <a:pt x="119" y="352"/>
                    <a:pt x="125" y="355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50" y="396"/>
                    <a:pt x="150" y="396"/>
                    <a:pt x="150" y="396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94" y="373"/>
                    <a:pt x="194" y="373"/>
                    <a:pt x="194" y="373"/>
                  </a:cubicBezTo>
                  <a:cubicBezTo>
                    <a:pt x="200" y="373"/>
                    <a:pt x="206" y="373"/>
                    <a:pt x="212" y="372"/>
                  </a:cubicBezTo>
                  <a:cubicBezTo>
                    <a:pt x="232" y="402"/>
                    <a:pt x="232" y="402"/>
                    <a:pt x="232" y="402"/>
                  </a:cubicBezTo>
                  <a:cubicBezTo>
                    <a:pt x="278" y="389"/>
                    <a:pt x="278" y="389"/>
                    <a:pt x="278" y="389"/>
                  </a:cubicBezTo>
                  <a:cubicBezTo>
                    <a:pt x="280" y="353"/>
                    <a:pt x="280" y="353"/>
                    <a:pt x="280" y="353"/>
                  </a:cubicBezTo>
                  <a:cubicBezTo>
                    <a:pt x="285" y="351"/>
                    <a:pt x="291" y="348"/>
                    <a:pt x="296" y="344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62" y="326"/>
                    <a:pt x="362" y="326"/>
                    <a:pt x="362" y="326"/>
                  </a:cubicBezTo>
                  <a:cubicBezTo>
                    <a:pt x="345" y="294"/>
                    <a:pt x="345" y="294"/>
                    <a:pt x="345" y="294"/>
                  </a:cubicBezTo>
                  <a:cubicBezTo>
                    <a:pt x="349" y="289"/>
                    <a:pt x="352" y="283"/>
                    <a:pt x="354" y="277"/>
                  </a:cubicBezTo>
                  <a:cubicBezTo>
                    <a:pt x="390" y="275"/>
                    <a:pt x="390" y="275"/>
                    <a:pt x="390" y="275"/>
                  </a:cubicBezTo>
                  <a:cubicBezTo>
                    <a:pt x="396" y="251"/>
                    <a:pt x="396" y="251"/>
                    <a:pt x="396" y="251"/>
                  </a:cubicBezTo>
                  <a:cubicBezTo>
                    <a:pt x="402" y="229"/>
                    <a:pt x="402" y="229"/>
                    <a:pt x="402" y="229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373" y="209"/>
                    <a:pt x="373" y="209"/>
                    <a:pt x="373" y="209"/>
                  </a:cubicBezTo>
                  <a:close/>
                  <a:moveTo>
                    <a:pt x="166" y="335"/>
                  </a:moveTo>
                  <a:cubicBezTo>
                    <a:pt x="93" y="316"/>
                    <a:pt x="48" y="241"/>
                    <a:pt x="67" y="167"/>
                  </a:cubicBezTo>
                  <a:cubicBezTo>
                    <a:pt x="87" y="93"/>
                    <a:pt x="162" y="49"/>
                    <a:pt x="235" y="68"/>
                  </a:cubicBezTo>
                  <a:cubicBezTo>
                    <a:pt x="309" y="87"/>
                    <a:pt x="354" y="162"/>
                    <a:pt x="335" y="236"/>
                  </a:cubicBezTo>
                  <a:cubicBezTo>
                    <a:pt x="316" y="310"/>
                    <a:pt x="241" y="354"/>
                    <a:pt x="166" y="335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1153078" y="2577656"/>
              <a:ext cx="1232532" cy="1240537"/>
            </a:xfrm>
            <a:prstGeom prst="ellips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83337" y="1769448"/>
            <a:ext cx="2371864" cy="2458022"/>
            <a:chOff x="2853210" y="2168381"/>
            <a:chExt cx="2045748" cy="2059089"/>
          </a:xfrm>
        </p:grpSpPr>
        <p:sp>
          <p:nvSpPr>
            <p:cNvPr id="59" name="Freeform 13"/>
            <p:cNvSpPr>
              <a:spLocks noEditPoints="1"/>
            </p:cNvSpPr>
            <p:nvPr/>
          </p:nvSpPr>
          <p:spPr bwMode="auto">
            <a:xfrm>
              <a:off x="2853210" y="2168381"/>
              <a:ext cx="2045748" cy="2059089"/>
            </a:xfrm>
            <a:custGeom>
              <a:avLst/>
              <a:gdLst>
                <a:gd name="T0" fmla="*/ 373 w 402"/>
                <a:gd name="T1" fmla="*/ 209 h 402"/>
                <a:gd name="T2" fmla="*/ 372 w 402"/>
                <a:gd name="T3" fmla="*/ 190 h 402"/>
                <a:gd name="T4" fmla="*/ 401 w 402"/>
                <a:gd name="T5" fmla="*/ 170 h 402"/>
                <a:gd name="T6" fmla="*/ 389 w 402"/>
                <a:gd name="T7" fmla="*/ 124 h 402"/>
                <a:gd name="T8" fmla="*/ 353 w 402"/>
                <a:gd name="T9" fmla="*/ 123 h 402"/>
                <a:gd name="T10" fmla="*/ 344 w 402"/>
                <a:gd name="T11" fmla="*/ 107 h 402"/>
                <a:gd name="T12" fmla="*/ 360 w 402"/>
                <a:gd name="T13" fmla="*/ 74 h 402"/>
                <a:gd name="T14" fmla="*/ 325 w 402"/>
                <a:gd name="T15" fmla="*/ 41 h 402"/>
                <a:gd name="T16" fmla="*/ 293 w 402"/>
                <a:gd name="T17" fmla="*/ 57 h 402"/>
                <a:gd name="T18" fmla="*/ 277 w 402"/>
                <a:gd name="T19" fmla="*/ 48 h 402"/>
                <a:gd name="T20" fmla="*/ 275 w 402"/>
                <a:gd name="T21" fmla="*/ 12 h 402"/>
                <a:gd name="T22" fmla="*/ 251 w 402"/>
                <a:gd name="T23" fmla="*/ 6 h 402"/>
                <a:gd name="T24" fmla="*/ 228 w 402"/>
                <a:gd name="T25" fmla="*/ 0 h 402"/>
                <a:gd name="T26" fmla="*/ 209 w 402"/>
                <a:gd name="T27" fmla="*/ 30 h 402"/>
                <a:gd name="T28" fmla="*/ 190 w 402"/>
                <a:gd name="T29" fmla="*/ 30 h 402"/>
                <a:gd name="T30" fmla="*/ 170 w 402"/>
                <a:gd name="T31" fmla="*/ 1 h 402"/>
                <a:gd name="T32" fmla="*/ 124 w 402"/>
                <a:gd name="T33" fmla="*/ 13 h 402"/>
                <a:gd name="T34" fmla="*/ 122 w 402"/>
                <a:gd name="T35" fmla="*/ 49 h 402"/>
                <a:gd name="T36" fmla="*/ 106 w 402"/>
                <a:gd name="T37" fmla="*/ 59 h 402"/>
                <a:gd name="T38" fmla="*/ 74 w 402"/>
                <a:gd name="T39" fmla="*/ 43 h 402"/>
                <a:gd name="T40" fmla="*/ 41 w 402"/>
                <a:gd name="T41" fmla="*/ 77 h 402"/>
                <a:gd name="T42" fmla="*/ 56 w 402"/>
                <a:gd name="T43" fmla="*/ 109 h 402"/>
                <a:gd name="T44" fmla="*/ 47 w 402"/>
                <a:gd name="T45" fmla="*/ 126 h 402"/>
                <a:gd name="T46" fmla="*/ 12 w 402"/>
                <a:gd name="T47" fmla="*/ 128 h 402"/>
                <a:gd name="T48" fmla="*/ 6 w 402"/>
                <a:gd name="T49" fmla="*/ 151 h 402"/>
                <a:gd name="T50" fmla="*/ 0 w 402"/>
                <a:gd name="T51" fmla="*/ 174 h 402"/>
                <a:gd name="T52" fmla="*/ 30 w 402"/>
                <a:gd name="T53" fmla="*/ 194 h 402"/>
                <a:gd name="T54" fmla="*/ 30 w 402"/>
                <a:gd name="T55" fmla="*/ 212 h 402"/>
                <a:gd name="T56" fmla="*/ 0 w 402"/>
                <a:gd name="T57" fmla="*/ 233 h 402"/>
                <a:gd name="T58" fmla="*/ 13 w 402"/>
                <a:gd name="T59" fmla="*/ 279 h 402"/>
                <a:gd name="T60" fmla="*/ 49 w 402"/>
                <a:gd name="T61" fmla="*/ 280 h 402"/>
                <a:gd name="T62" fmla="*/ 59 w 402"/>
                <a:gd name="T63" fmla="*/ 296 h 402"/>
                <a:gd name="T64" fmla="*/ 43 w 402"/>
                <a:gd name="T65" fmla="*/ 328 h 402"/>
                <a:gd name="T66" fmla="*/ 77 w 402"/>
                <a:gd name="T67" fmla="*/ 362 h 402"/>
                <a:gd name="T68" fmla="*/ 109 w 402"/>
                <a:gd name="T69" fmla="*/ 345 h 402"/>
                <a:gd name="T70" fmla="*/ 125 w 402"/>
                <a:gd name="T71" fmla="*/ 355 h 402"/>
                <a:gd name="T72" fmla="*/ 128 w 402"/>
                <a:gd name="T73" fmla="*/ 390 h 402"/>
                <a:gd name="T74" fmla="*/ 150 w 402"/>
                <a:gd name="T75" fmla="*/ 396 h 402"/>
                <a:gd name="T76" fmla="*/ 174 w 402"/>
                <a:gd name="T77" fmla="*/ 402 h 402"/>
                <a:gd name="T78" fmla="*/ 194 w 402"/>
                <a:gd name="T79" fmla="*/ 373 h 402"/>
                <a:gd name="T80" fmla="*/ 212 w 402"/>
                <a:gd name="T81" fmla="*/ 372 h 402"/>
                <a:gd name="T82" fmla="*/ 232 w 402"/>
                <a:gd name="T83" fmla="*/ 402 h 402"/>
                <a:gd name="T84" fmla="*/ 278 w 402"/>
                <a:gd name="T85" fmla="*/ 389 h 402"/>
                <a:gd name="T86" fmla="*/ 280 w 402"/>
                <a:gd name="T87" fmla="*/ 353 h 402"/>
                <a:gd name="T88" fmla="*/ 296 w 402"/>
                <a:gd name="T89" fmla="*/ 344 h 402"/>
                <a:gd name="T90" fmla="*/ 328 w 402"/>
                <a:gd name="T91" fmla="*/ 360 h 402"/>
                <a:gd name="T92" fmla="*/ 362 w 402"/>
                <a:gd name="T93" fmla="*/ 326 h 402"/>
                <a:gd name="T94" fmla="*/ 345 w 402"/>
                <a:gd name="T95" fmla="*/ 294 h 402"/>
                <a:gd name="T96" fmla="*/ 354 w 402"/>
                <a:gd name="T97" fmla="*/ 277 h 402"/>
                <a:gd name="T98" fmla="*/ 390 w 402"/>
                <a:gd name="T99" fmla="*/ 275 h 402"/>
                <a:gd name="T100" fmla="*/ 396 w 402"/>
                <a:gd name="T101" fmla="*/ 251 h 402"/>
                <a:gd name="T102" fmla="*/ 402 w 402"/>
                <a:gd name="T103" fmla="*/ 229 h 402"/>
                <a:gd name="T104" fmla="*/ 373 w 402"/>
                <a:gd name="T105" fmla="*/ 209 h 402"/>
                <a:gd name="T106" fmla="*/ 373 w 402"/>
                <a:gd name="T107" fmla="*/ 209 h 402"/>
                <a:gd name="T108" fmla="*/ 166 w 402"/>
                <a:gd name="T109" fmla="*/ 335 h 402"/>
                <a:gd name="T110" fmla="*/ 67 w 402"/>
                <a:gd name="T111" fmla="*/ 167 h 402"/>
                <a:gd name="T112" fmla="*/ 235 w 402"/>
                <a:gd name="T113" fmla="*/ 68 h 402"/>
                <a:gd name="T114" fmla="*/ 335 w 402"/>
                <a:gd name="T115" fmla="*/ 236 h 402"/>
                <a:gd name="T116" fmla="*/ 166 w 402"/>
                <a:gd name="T117" fmla="*/ 3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402">
                  <a:moveTo>
                    <a:pt x="373" y="209"/>
                  </a:moveTo>
                  <a:cubicBezTo>
                    <a:pt x="373" y="203"/>
                    <a:pt x="373" y="197"/>
                    <a:pt x="372" y="190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89" y="124"/>
                    <a:pt x="389" y="124"/>
                    <a:pt x="389" y="124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351" y="117"/>
                    <a:pt x="347" y="111"/>
                    <a:pt x="344" y="10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293" y="57"/>
                    <a:pt x="293" y="57"/>
                    <a:pt x="293" y="57"/>
                  </a:cubicBezTo>
                  <a:cubicBezTo>
                    <a:pt x="288" y="54"/>
                    <a:pt x="282" y="51"/>
                    <a:pt x="277" y="48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3" y="30"/>
                    <a:pt x="196" y="30"/>
                    <a:pt x="190" y="3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16" y="52"/>
                    <a:pt x="111" y="55"/>
                    <a:pt x="106" y="59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3" y="114"/>
                    <a:pt x="50" y="120"/>
                    <a:pt x="47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30" y="200"/>
                    <a:pt x="30" y="206"/>
                    <a:pt x="30" y="21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52" y="286"/>
                    <a:pt x="55" y="291"/>
                    <a:pt x="59" y="296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77" y="362"/>
                    <a:pt x="77" y="362"/>
                    <a:pt x="77" y="36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14" y="349"/>
                    <a:pt x="119" y="352"/>
                    <a:pt x="125" y="355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50" y="396"/>
                    <a:pt x="150" y="396"/>
                    <a:pt x="150" y="396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94" y="373"/>
                    <a:pt x="194" y="373"/>
                    <a:pt x="194" y="373"/>
                  </a:cubicBezTo>
                  <a:cubicBezTo>
                    <a:pt x="200" y="373"/>
                    <a:pt x="206" y="373"/>
                    <a:pt x="212" y="372"/>
                  </a:cubicBezTo>
                  <a:cubicBezTo>
                    <a:pt x="232" y="402"/>
                    <a:pt x="232" y="402"/>
                    <a:pt x="232" y="402"/>
                  </a:cubicBezTo>
                  <a:cubicBezTo>
                    <a:pt x="278" y="389"/>
                    <a:pt x="278" y="389"/>
                    <a:pt x="278" y="389"/>
                  </a:cubicBezTo>
                  <a:cubicBezTo>
                    <a:pt x="280" y="353"/>
                    <a:pt x="280" y="353"/>
                    <a:pt x="280" y="353"/>
                  </a:cubicBezTo>
                  <a:cubicBezTo>
                    <a:pt x="285" y="351"/>
                    <a:pt x="291" y="348"/>
                    <a:pt x="296" y="344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62" y="326"/>
                    <a:pt x="362" y="326"/>
                    <a:pt x="362" y="326"/>
                  </a:cubicBezTo>
                  <a:cubicBezTo>
                    <a:pt x="345" y="294"/>
                    <a:pt x="345" y="294"/>
                    <a:pt x="345" y="294"/>
                  </a:cubicBezTo>
                  <a:cubicBezTo>
                    <a:pt x="349" y="289"/>
                    <a:pt x="352" y="283"/>
                    <a:pt x="354" y="277"/>
                  </a:cubicBezTo>
                  <a:cubicBezTo>
                    <a:pt x="390" y="275"/>
                    <a:pt x="390" y="275"/>
                    <a:pt x="390" y="275"/>
                  </a:cubicBezTo>
                  <a:cubicBezTo>
                    <a:pt x="396" y="251"/>
                    <a:pt x="396" y="251"/>
                    <a:pt x="396" y="251"/>
                  </a:cubicBezTo>
                  <a:cubicBezTo>
                    <a:pt x="402" y="229"/>
                    <a:pt x="402" y="229"/>
                    <a:pt x="402" y="229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373" y="209"/>
                    <a:pt x="373" y="209"/>
                    <a:pt x="373" y="209"/>
                  </a:cubicBezTo>
                  <a:close/>
                  <a:moveTo>
                    <a:pt x="166" y="335"/>
                  </a:moveTo>
                  <a:cubicBezTo>
                    <a:pt x="93" y="316"/>
                    <a:pt x="48" y="241"/>
                    <a:pt x="67" y="167"/>
                  </a:cubicBezTo>
                  <a:cubicBezTo>
                    <a:pt x="87" y="93"/>
                    <a:pt x="162" y="49"/>
                    <a:pt x="235" y="68"/>
                  </a:cubicBezTo>
                  <a:cubicBezTo>
                    <a:pt x="309" y="87"/>
                    <a:pt x="354" y="162"/>
                    <a:pt x="335" y="236"/>
                  </a:cubicBezTo>
                  <a:cubicBezTo>
                    <a:pt x="316" y="310"/>
                    <a:pt x="241" y="354"/>
                    <a:pt x="166" y="335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259819" y="2577656"/>
              <a:ext cx="1232532" cy="1240537"/>
            </a:xfrm>
            <a:prstGeom prst="ellips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6394950" y="1847461"/>
            <a:ext cx="2371865" cy="238000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6866376" y="2320524"/>
            <a:ext cx="1429013" cy="1433881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206719" y="1849063"/>
            <a:ext cx="2371864" cy="2380009"/>
            <a:chOff x="9173423" y="2168381"/>
            <a:chExt cx="2045748" cy="2059089"/>
          </a:xfrm>
        </p:grpSpPr>
        <p:sp>
          <p:nvSpPr>
            <p:cNvPr id="65" name="Freeform 19"/>
            <p:cNvSpPr>
              <a:spLocks noEditPoints="1"/>
            </p:cNvSpPr>
            <p:nvPr/>
          </p:nvSpPr>
          <p:spPr bwMode="auto">
            <a:xfrm>
              <a:off x="9173423" y="2168381"/>
              <a:ext cx="2045748" cy="2059089"/>
            </a:xfrm>
            <a:custGeom>
              <a:avLst/>
              <a:gdLst>
                <a:gd name="T0" fmla="*/ 373 w 402"/>
                <a:gd name="T1" fmla="*/ 209 h 402"/>
                <a:gd name="T2" fmla="*/ 372 w 402"/>
                <a:gd name="T3" fmla="*/ 190 h 402"/>
                <a:gd name="T4" fmla="*/ 401 w 402"/>
                <a:gd name="T5" fmla="*/ 170 h 402"/>
                <a:gd name="T6" fmla="*/ 389 w 402"/>
                <a:gd name="T7" fmla="*/ 124 h 402"/>
                <a:gd name="T8" fmla="*/ 353 w 402"/>
                <a:gd name="T9" fmla="*/ 123 h 402"/>
                <a:gd name="T10" fmla="*/ 344 w 402"/>
                <a:gd name="T11" fmla="*/ 107 h 402"/>
                <a:gd name="T12" fmla="*/ 360 w 402"/>
                <a:gd name="T13" fmla="*/ 74 h 402"/>
                <a:gd name="T14" fmla="*/ 325 w 402"/>
                <a:gd name="T15" fmla="*/ 41 h 402"/>
                <a:gd name="T16" fmla="*/ 293 w 402"/>
                <a:gd name="T17" fmla="*/ 57 h 402"/>
                <a:gd name="T18" fmla="*/ 277 w 402"/>
                <a:gd name="T19" fmla="*/ 48 h 402"/>
                <a:gd name="T20" fmla="*/ 275 w 402"/>
                <a:gd name="T21" fmla="*/ 12 h 402"/>
                <a:gd name="T22" fmla="*/ 251 w 402"/>
                <a:gd name="T23" fmla="*/ 6 h 402"/>
                <a:gd name="T24" fmla="*/ 228 w 402"/>
                <a:gd name="T25" fmla="*/ 0 h 402"/>
                <a:gd name="T26" fmla="*/ 209 w 402"/>
                <a:gd name="T27" fmla="*/ 30 h 402"/>
                <a:gd name="T28" fmla="*/ 190 w 402"/>
                <a:gd name="T29" fmla="*/ 30 h 402"/>
                <a:gd name="T30" fmla="*/ 170 w 402"/>
                <a:gd name="T31" fmla="*/ 1 h 402"/>
                <a:gd name="T32" fmla="*/ 124 w 402"/>
                <a:gd name="T33" fmla="*/ 13 h 402"/>
                <a:gd name="T34" fmla="*/ 122 w 402"/>
                <a:gd name="T35" fmla="*/ 49 h 402"/>
                <a:gd name="T36" fmla="*/ 106 w 402"/>
                <a:gd name="T37" fmla="*/ 59 h 402"/>
                <a:gd name="T38" fmla="*/ 74 w 402"/>
                <a:gd name="T39" fmla="*/ 43 h 402"/>
                <a:gd name="T40" fmla="*/ 41 w 402"/>
                <a:gd name="T41" fmla="*/ 77 h 402"/>
                <a:gd name="T42" fmla="*/ 56 w 402"/>
                <a:gd name="T43" fmla="*/ 109 h 402"/>
                <a:gd name="T44" fmla="*/ 47 w 402"/>
                <a:gd name="T45" fmla="*/ 126 h 402"/>
                <a:gd name="T46" fmla="*/ 12 w 402"/>
                <a:gd name="T47" fmla="*/ 128 h 402"/>
                <a:gd name="T48" fmla="*/ 6 w 402"/>
                <a:gd name="T49" fmla="*/ 151 h 402"/>
                <a:gd name="T50" fmla="*/ 0 w 402"/>
                <a:gd name="T51" fmla="*/ 174 h 402"/>
                <a:gd name="T52" fmla="*/ 30 w 402"/>
                <a:gd name="T53" fmla="*/ 194 h 402"/>
                <a:gd name="T54" fmla="*/ 30 w 402"/>
                <a:gd name="T55" fmla="*/ 212 h 402"/>
                <a:gd name="T56" fmla="*/ 0 w 402"/>
                <a:gd name="T57" fmla="*/ 233 h 402"/>
                <a:gd name="T58" fmla="*/ 13 w 402"/>
                <a:gd name="T59" fmla="*/ 279 h 402"/>
                <a:gd name="T60" fmla="*/ 49 w 402"/>
                <a:gd name="T61" fmla="*/ 280 h 402"/>
                <a:gd name="T62" fmla="*/ 59 w 402"/>
                <a:gd name="T63" fmla="*/ 296 h 402"/>
                <a:gd name="T64" fmla="*/ 43 w 402"/>
                <a:gd name="T65" fmla="*/ 328 h 402"/>
                <a:gd name="T66" fmla="*/ 77 w 402"/>
                <a:gd name="T67" fmla="*/ 362 h 402"/>
                <a:gd name="T68" fmla="*/ 109 w 402"/>
                <a:gd name="T69" fmla="*/ 345 h 402"/>
                <a:gd name="T70" fmla="*/ 125 w 402"/>
                <a:gd name="T71" fmla="*/ 355 h 402"/>
                <a:gd name="T72" fmla="*/ 128 w 402"/>
                <a:gd name="T73" fmla="*/ 390 h 402"/>
                <a:gd name="T74" fmla="*/ 150 w 402"/>
                <a:gd name="T75" fmla="*/ 396 h 402"/>
                <a:gd name="T76" fmla="*/ 174 w 402"/>
                <a:gd name="T77" fmla="*/ 402 h 402"/>
                <a:gd name="T78" fmla="*/ 194 w 402"/>
                <a:gd name="T79" fmla="*/ 373 h 402"/>
                <a:gd name="T80" fmla="*/ 212 w 402"/>
                <a:gd name="T81" fmla="*/ 372 h 402"/>
                <a:gd name="T82" fmla="*/ 232 w 402"/>
                <a:gd name="T83" fmla="*/ 402 h 402"/>
                <a:gd name="T84" fmla="*/ 278 w 402"/>
                <a:gd name="T85" fmla="*/ 389 h 402"/>
                <a:gd name="T86" fmla="*/ 280 w 402"/>
                <a:gd name="T87" fmla="*/ 353 h 402"/>
                <a:gd name="T88" fmla="*/ 296 w 402"/>
                <a:gd name="T89" fmla="*/ 344 h 402"/>
                <a:gd name="T90" fmla="*/ 328 w 402"/>
                <a:gd name="T91" fmla="*/ 360 h 402"/>
                <a:gd name="T92" fmla="*/ 362 w 402"/>
                <a:gd name="T93" fmla="*/ 326 h 402"/>
                <a:gd name="T94" fmla="*/ 345 w 402"/>
                <a:gd name="T95" fmla="*/ 294 h 402"/>
                <a:gd name="T96" fmla="*/ 354 w 402"/>
                <a:gd name="T97" fmla="*/ 277 h 402"/>
                <a:gd name="T98" fmla="*/ 390 w 402"/>
                <a:gd name="T99" fmla="*/ 275 h 402"/>
                <a:gd name="T100" fmla="*/ 396 w 402"/>
                <a:gd name="T101" fmla="*/ 251 h 402"/>
                <a:gd name="T102" fmla="*/ 402 w 402"/>
                <a:gd name="T103" fmla="*/ 229 h 402"/>
                <a:gd name="T104" fmla="*/ 373 w 402"/>
                <a:gd name="T105" fmla="*/ 209 h 402"/>
                <a:gd name="T106" fmla="*/ 373 w 402"/>
                <a:gd name="T107" fmla="*/ 209 h 402"/>
                <a:gd name="T108" fmla="*/ 166 w 402"/>
                <a:gd name="T109" fmla="*/ 335 h 402"/>
                <a:gd name="T110" fmla="*/ 67 w 402"/>
                <a:gd name="T111" fmla="*/ 167 h 402"/>
                <a:gd name="T112" fmla="*/ 235 w 402"/>
                <a:gd name="T113" fmla="*/ 68 h 402"/>
                <a:gd name="T114" fmla="*/ 335 w 402"/>
                <a:gd name="T115" fmla="*/ 236 h 402"/>
                <a:gd name="T116" fmla="*/ 166 w 402"/>
                <a:gd name="T117" fmla="*/ 3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" h="402">
                  <a:moveTo>
                    <a:pt x="373" y="209"/>
                  </a:moveTo>
                  <a:cubicBezTo>
                    <a:pt x="373" y="203"/>
                    <a:pt x="373" y="197"/>
                    <a:pt x="372" y="190"/>
                  </a:cubicBezTo>
                  <a:cubicBezTo>
                    <a:pt x="401" y="170"/>
                    <a:pt x="401" y="170"/>
                    <a:pt x="401" y="170"/>
                  </a:cubicBezTo>
                  <a:cubicBezTo>
                    <a:pt x="389" y="124"/>
                    <a:pt x="389" y="124"/>
                    <a:pt x="389" y="124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351" y="117"/>
                    <a:pt x="347" y="111"/>
                    <a:pt x="344" y="10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293" y="57"/>
                    <a:pt x="293" y="57"/>
                    <a:pt x="293" y="57"/>
                  </a:cubicBezTo>
                  <a:cubicBezTo>
                    <a:pt x="288" y="54"/>
                    <a:pt x="282" y="51"/>
                    <a:pt x="277" y="48"/>
                  </a:cubicBezTo>
                  <a:cubicBezTo>
                    <a:pt x="275" y="12"/>
                    <a:pt x="275" y="12"/>
                    <a:pt x="275" y="12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3" y="30"/>
                    <a:pt x="196" y="30"/>
                    <a:pt x="190" y="3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16" y="52"/>
                    <a:pt x="111" y="55"/>
                    <a:pt x="106" y="59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3" y="114"/>
                    <a:pt x="50" y="120"/>
                    <a:pt x="47" y="126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30" y="200"/>
                    <a:pt x="30" y="206"/>
                    <a:pt x="30" y="212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52" y="286"/>
                    <a:pt x="55" y="291"/>
                    <a:pt x="59" y="296"/>
                  </a:cubicBezTo>
                  <a:cubicBezTo>
                    <a:pt x="43" y="328"/>
                    <a:pt x="43" y="328"/>
                    <a:pt x="43" y="328"/>
                  </a:cubicBezTo>
                  <a:cubicBezTo>
                    <a:pt x="77" y="362"/>
                    <a:pt x="77" y="362"/>
                    <a:pt x="77" y="36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14" y="349"/>
                    <a:pt x="119" y="352"/>
                    <a:pt x="125" y="355"/>
                  </a:cubicBezTo>
                  <a:cubicBezTo>
                    <a:pt x="128" y="390"/>
                    <a:pt x="128" y="390"/>
                    <a:pt x="128" y="390"/>
                  </a:cubicBezTo>
                  <a:cubicBezTo>
                    <a:pt x="150" y="396"/>
                    <a:pt x="150" y="396"/>
                    <a:pt x="150" y="396"/>
                  </a:cubicBezTo>
                  <a:cubicBezTo>
                    <a:pt x="174" y="402"/>
                    <a:pt x="174" y="402"/>
                    <a:pt x="174" y="402"/>
                  </a:cubicBezTo>
                  <a:cubicBezTo>
                    <a:pt x="194" y="373"/>
                    <a:pt x="194" y="373"/>
                    <a:pt x="194" y="373"/>
                  </a:cubicBezTo>
                  <a:cubicBezTo>
                    <a:pt x="200" y="373"/>
                    <a:pt x="206" y="373"/>
                    <a:pt x="212" y="372"/>
                  </a:cubicBezTo>
                  <a:cubicBezTo>
                    <a:pt x="232" y="402"/>
                    <a:pt x="232" y="402"/>
                    <a:pt x="232" y="402"/>
                  </a:cubicBezTo>
                  <a:cubicBezTo>
                    <a:pt x="278" y="389"/>
                    <a:pt x="278" y="389"/>
                    <a:pt x="278" y="389"/>
                  </a:cubicBezTo>
                  <a:cubicBezTo>
                    <a:pt x="280" y="353"/>
                    <a:pt x="280" y="353"/>
                    <a:pt x="280" y="353"/>
                  </a:cubicBezTo>
                  <a:cubicBezTo>
                    <a:pt x="285" y="351"/>
                    <a:pt x="291" y="348"/>
                    <a:pt x="296" y="344"/>
                  </a:cubicBezTo>
                  <a:cubicBezTo>
                    <a:pt x="328" y="360"/>
                    <a:pt x="328" y="360"/>
                    <a:pt x="328" y="360"/>
                  </a:cubicBezTo>
                  <a:cubicBezTo>
                    <a:pt x="362" y="326"/>
                    <a:pt x="362" y="326"/>
                    <a:pt x="362" y="326"/>
                  </a:cubicBezTo>
                  <a:cubicBezTo>
                    <a:pt x="345" y="294"/>
                    <a:pt x="345" y="294"/>
                    <a:pt x="345" y="294"/>
                  </a:cubicBezTo>
                  <a:cubicBezTo>
                    <a:pt x="349" y="289"/>
                    <a:pt x="352" y="283"/>
                    <a:pt x="354" y="277"/>
                  </a:cubicBezTo>
                  <a:cubicBezTo>
                    <a:pt x="390" y="275"/>
                    <a:pt x="390" y="275"/>
                    <a:pt x="390" y="275"/>
                  </a:cubicBezTo>
                  <a:cubicBezTo>
                    <a:pt x="396" y="251"/>
                    <a:pt x="396" y="251"/>
                    <a:pt x="396" y="251"/>
                  </a:cubicBezTo>
                  <a:cubicBezTo>
                    <a:pt x="402" y="229"/>
                    <a:pt x="402" y="229"/>
                    <a:pt x="402" y="229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373" y="209"/>
                    <a:pt x="373" y="209"/>
                    <a:pt x="373" y="209"/>
                  </a:cubicBezTo>
                  <a:close/>
                  <a:moveTo>
                    <a:pt x="166" y="335"/>
                  </a:moveTo>
                  <a:cubicBezTo>
                    <a:pt x="93" y="316"/>
                    <a:pt x="48" y="241"/>
                    <a:pt x="67" y="167"/>
                  </a:cubicBezTo>
                  <a:cubicBezTo>
                    <a:pt x="87" y="93"/>
                    <a:pt x="162" y="49"/>
                    <a:pt x="235" y="68"/>
                  </a:cubicBezTo>
                  <a:cubicBezTo>
                    <a:pt x="309" y="87"/>
                    <a:pt x="354" y="162"/>
                    <a:pt x="335" y="236"/>
                  </a:cubicBezTo>
                  <a:cubicBezTo>
                    <a:pt x="316" y="310"/>
                    <a:pt x="241" y="354"/>
                    <a:pt x="166" y="335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Adobe 黑体 Std R" panose="020B0400000000000000" pitchFamily="34" charset="-122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9580034" y="2577656"/>
              <a:ext cx="1232532" cy="1240537"/>
            </a:xfrm>
            <a:prstGeom prst="ellips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162560" tIns="81280" rIns="162560" bIns="81280" numCol="1" anchor="t" anchorCtr="0" compatLnSpc="1"/>
            <a:lstStyle/>
            <a:p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a typeface="Adobe 黑体 Std R" panose="020B04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225" y="5227955"/>
            <a:ext cx="1409065" cy="11741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628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31"/>
          <p:cNvSpPr/>
          <p:nvPr/>
        </p:nvSpPr>
        <p:spPr>
          <a:xfrm rot="16200000">
            <a:off x="5382261" y="-1724211"/>
            <a:ext cx="5103289" cy="8516524"/>
          </a:xfrm>
          <a:prstGeom prst="triangle">
            <a:avLst>
              <a:gd name="adj" fmla="val 100000"/>
            </a:avLst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7028288" y="1132739"/>
            <a:ext cx="36147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游戏画面截图</a:t>
            </a:r>
            <a:endParaRPr lang="zh-CN" altLang="en-US" sz="24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7353100" y="376374"/>
            <a:ext cx="60938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1740" y="2255066"/>
            <a:ext cx="428507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在各种道具的基础上，还加入了会发射导弹的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npc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，小球会被导弹击退甚至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击飞。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673598" y="176142"/>
            <a:ext cx="1002244" cy="1068651"/>
          </a:xfrm>
          <a:prstGeom prst="rect">
            <a:avLst/>
          </a:prstGeom>
        </p:spPr>
      </p:pic>
      <p:sp>
        <p:nvSpPr>
          <p:cNvPr id="38" name="PA_文本框 1"/>
          <p:cNvSpPr txBox="1"/>
          <p:nvPr>
            <p:custDataLst>
              <p:tags r:id="rId2"/>
            </p:custDataLst>
          </p:nvPr>
        </p:nvSpPr>
        <p:spPr>
          <a:xfrm>
            <a:off x="1493534" y="376374"/>
            <a:ext cx="918210" cy="5073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创新性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3" name="PA_文本框 1"/>
          <p:cNvSpPr txBox="1"/>
          <p:nvPr>
            <p:custDataLst>
              <p:tags r:id="rId3"/>
            </p:custDataLst>
          </p:nvPr>
        </p:nvSpPr>
        <p:spPr>
          <a:xfrm>
            <a:off x="1547837" y="728247"/>
            <a:ext cx="3606247" cy="3403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rPr>
              <a:t>Innovation</a:t>
            </a:r>
            <a:endParaRPr lang="en-US" altLang="zh-CN" sz="1200" dirty="0">
              <a:solidFill>
                <a:srgbClr val="2C344B"/>
              </a:solidFill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  <a:sym typeface="+mn-lt"/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241724" y="3932777"/>
            <a:ext cx="4285079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同时用鼠标（控制视角）和键盘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wasd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a typeface="Adobe 黑体 Std R" panose="020B0400000000000000" pitchFamily="34" charset="-122"/>
              </a:rPr>
              <a:t>控制小球的运动，使小球的运动拥有更真实的物理引擎。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241935" y="1593215"/>
            <a:ext cx="570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本项目主要有以下几个创新点：</a:t>
            </a:r>
            <a:endParaRPr lang="zh-CN" altLang="en-US" sz="2400" b="1" dirty="0">
              <a:solidFill>
                <a:srgbClr val="2C344B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799330" y="1987550"/>
            <a:ext cx="6600825" cy="3374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45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2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29412" y="2289655"/>
            <a:ext cx="3545765" cy="528685"/>
            <a:chOff x="7160548" y="2534162"/>
            <a:chExt cx="3545765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8298551" y="2689025"/>
              <a:ext cx="240776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选题</a:t>
              </a:r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动机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511484" y="3048963"/>
            <a:ext cx="3708823" cy="528685"/>
            <a:chOff x="6760576" y="2534162"/>
            <a:chExt cx="3708823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6760576" y="2688777"/>
              <a:ext cx="30269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软件</a:t>
              </a:r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功能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329412" y="3786503"/>
            <a:ext cx="4081385" cy="528685"/>
            <a:chOff x="7160548" y="2534162"/>
            <a:chExt cx="4081385" cy="528685"/>
          </a:xfrm>
        </p:grpSpPr>
        <p:sp>
          <p:nvSpPr>
            <p:cNvPr id="78" name="文本框 77"/>
            <p:cNvSpPr txBox="1"/>
            <p:nvPr/>
          </p:nvSpPr>
          <p:spPr>
            <a:xfrm>
              <a:off x="8223370" y="2686556"/>
              <a:ext cx="301856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技术方案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911456" y="4554701"/>
            <a:ext cx="3308851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7160548" y="2669328"/>
              <a:ext cx="252636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创新</a:t>
              </a:r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性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2577" y="1896061"/>
            <a:ext cx="485159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平衡球是我们小时候玩的一款经典游戏，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再加上最近在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站刷到了大佬玩平衡球的视频，我们小组决定用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实现这款游戏，也作为我们用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第一个项目。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22577" y="1380815"/>
            <a:ext cx="1560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C344B"/>
                </a:solidFill>
                <a:latin typeface="方正兰亭黑_GBK"/>
                <a:ea typeface="方正兰亭黑_GBK"/>
              </a:rPr>
              <a:t>灵感 </a:t>
            </a:r>
            <a:r>
              <a:rPr lang="zh-CN" altLang="en-US" sz="2400" b="1" dirty="0">
                <a:solidFill>
                  <a:srgbClr val="2C344B"/>
                </a:solidFill>
                <a:latin typeface="方正兰亭黑_GBK"/>
                <a:ea typeface="方正兰亭黑_GBK"/>
              </a:rPr>
              <a:t>来源</a:t>
            </a:r>
            <a:endParaRPr lang="zh-CN" altLang="en-US" sz="2400" b="1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15979" y="1896018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97509" y="429276"/>
            <a:ext cx="3615975" cy="659356"/>
            <a:chOff x="349800" y="307048"/>
            <a:chExt cx="2711981" cy="494517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3805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选题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动机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Motivation of topic selection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19132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8259550" y="3535179"/>
              <a:ext cx="916940" cy="96901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选题动机</a:t>
              </a:r>
              <a:endParaRPr lang="zh-CN" altLang="en-US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4939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1455" y="2325462"/>
            <a:ext cx="440697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该软件主要实现了以下几个功能：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在主菜单界面可以选择不同的关卡进行</a:t>
            </a:r>
            <a:r>
              <a:rPr lang="zh-CN" altLang="en-US" sz="1600" dirty="0"/>
              <a:t>挑战。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开始挑战后，玩家要在限定时间内收集完全部金币并抵达终点。其中会有不同功能的</a:t>
            </a:r>
            <a:r>
              <a:rPr lang="zh-CN" altLang="en-US" sz="1600" dirty="0"/>
              <a:t>板。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3.</a:t>
            </a:r>
            <a:r>
              <a:rPr lang="zh-CN" altLang="en-US" sz="1600" dirty="0"/>
              <a:t>若在挑战期间掉落或</a:t>
            </a:r>
            <a:r>
              <a:rPr lang="zh-CN" altLang="en-US" sz="1600" dirty="0"/>
              <a:t>超时，则</a:t>
            </a:r>
            <a:r>
              <a:rPr lang="zh-CN" altLang="en-US" sz="1600" dirty="0"/>
              <a:t>失败。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4.</a:t>
            </a:r>
            <a:r>
              <a:rPr lang="zh-CN" altLang="en-US" sz="1600" dirty="0"/>
              <a:t>游戏时有</a:t>
            </a:r>
            <a:r>
              <a:rPr lang="zh-CN" altLang="en-US" sz="1600" dirty="0"/>
              <a:t>背景音乐。</a:t>
            </a:r>
            <a:endParaRPr lang="zh-CN" altLang="en-US" sz="1600" dirty="0"/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81455" y="1336917"/>
            <a:ext cx="15608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C344B"/>
                </a:solidFill>
                <a:latin typeface="方正兰亭黑_GBK"/>
                <a:ea typeface="方正兰亭黑_GBK"/>
              </a:rPr>
              <a:t>软件 </a:t>
            </a:r>
            <a:r>
              <a:rPr lang="zh-CN" altLang="en-US" sz="2400" b="1" dirty="0">
                <a:solidFill>
                  <a:srgbClr val="2C344B"/>
                </a:solidFill>
                <a:latin typeface="方正兰亭黑_GBK"/>
                <a:ea typeface="方正兰亭黑_GBK"/>
              </a:rPr>
              <a:t>功能</a:t>
            </a:r>
            <a:endParaRPr lang="zh-CN" altLang="en-US" sz="2400" b="1" dirty="0">
              <a:solidFill>
                <a:srgbClr val="2C344B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96921" y="1859220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64362" y="453407"/>
            <a:ext cx="3606247" cy="644751"/>
            <a:chOff x="249940" y="325146"/>
            <a:chExt cx="2704685" cy="483563"/>
          </a:xfrm>
        </p:grpSpPr>
        <p:sp>
          <p:nvSpPr>
            <p:cNvPr id="20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250264" y="325146"/>
              <a:ext cx="918210" cy="31099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  <a:sym typeface="+mn-ea"/>
                </a:rPr>
                <a:t>软件功能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249940" y="553439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software function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-224346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27434"/>
            <a:ext cx="2594044" cy="2236244"/>
            <a:chOff x="7289270" y="2515369"/>
            <a:chExt cx="2594044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_文本框 1"/>
            <p:cNvSpPr txBox="1"/>
            <p:nvPr>
              <p:custDataLst>
                <p:tags r:id="rId4"/>
              </p:custDataLst>
            </p:nvPr>
          </p:nvSpPr>
          <p:spPr>
            <a:xfrm>
              <a:off x="8259550" y="3535179"/>
              <a:ext cx="843280" cy="96901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软件</a:t>
              </a:r>
              <a:r>
                <a:rPr lang="zh-CN" altLang="en-US" sz="2400" b="1" dirty="0">
                  <a:solidFill>
                    <a:schemeClr val="bg1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功能</a:t>
              </a:r>
              <a:endParaRPr lang="zh-CN" altLang="en-US" sz="24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35894" y="3508966"/>
            <a:ext cx="205678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主菜单</a:t>
            </a: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</a:t>
            </a:r>
            <a:endParaRPr lang="zh-CN" altLang="en-US" sz="14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7645141" y="3508884"/>
            <a:ext cx="205678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游戏</a:t>
            </a: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进行时界面</a:t>
            </a:r>
            <a:endParaRPr lang="zh-CN" altLang="en-US" sz="14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7509" y="429276"/>
            <a:ext cx="3615975" cy="969011"/>
            <a:chOff x="349800" y="307048"/>
            <a:chExt cx="2711981" cy="726758"/>
          </a:xfrm>
        </p:grpSpPr>
        <p:sp>
          <p:nvSpPr>
            <p:cNvPr id="16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18210" cy="72675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软件</a:t>
              </a: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功能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  <a:p>
              <a:pPr>
                <a:lnSpc>
                  <a:spcPts val="3600"/>
                </a:lnSpc>
              </a:pP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5527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software function</a:t>
              </a:r>
              <a:endParaRPr lang="en-US" altLang="zh-CN" sz="120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068143" y="6265419"/>
            <a:ext cx="205678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游戏失败</a:t>
            </a:r>
            <a:r>
              <a:rPr lang="zh-CN" altLang="en-US" sz="14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界面</a:t>
            </a:r>
            <a:endParaRPr lang="zh-CN" altLang="en-US" sz="14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209040"/>
            <a:ext cx="4633595" cy="2179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019800" y="1398905"/>
            <a:ext cx="4663440" cy="1989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3267710" y="3947795"/>
            <a:ext cx="4879975" cy="2250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628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11239" y="3784398"/>
            <a:ext cx="1700213" cy="2060575"/>
            <a:chOff x="1011238" y="3784397"/>
            <a:chExt cx="1700213" cy="2060575"/>
          </a:xfrm>
          <a:solidFill>
            <a:srgbClr val="063D54"/>
          </a:solidFill>
        </p:grpSpPr>
        <p:sp>
          <p:nvSpPr>
            <p:cNvPr id="10" name="Freeform 6"/>
            <p:cNvSpPr/>
            <p:nvPr/>
          </p:nvSpPr>
          <p:spPr bwMode="auto">
            <a:xfrm>
              <a:off x="1304926" y="37843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1011238" y="4168572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279527" y="4424161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332412" y="1714298"/>
            <a:ext cx="1700213" cy="2060575"/>
            <a:chOff x="9332412" y="1714297"/>
            <a:chExt cx="1700213" cy="2060575"/>
          </a:xfrm>
          <a:solidFill>
            <a:srgbClr val="063D54"/>
          </a:solidFill>
        </p:grpSpPr>
        <p:sp>
          <p:nvSpPr>
            <p:cNvPr id="23" name="Freeform 6"/>
            <p:cNvSpPr/>
            <p:nvPr/>
          </p:nvSpPr>
          <p:spPr bwMode="auto">
            <a:xfrm rot="10800000">
              <a:off x="9591174" y="3339897"/>
              <a:ext cx="1147763" cy="434975"/>
            </a:xfrm>
            <a:custGeom>
              <a:avLst/>
              <a:gdLst>
                <a:gd name="T0" fmla="*/ 115 w 230"/>
                <a:gd name="T1" fmla="*/ 61 h 87"/>
                <a:gd name="T2" fmla="*/ 20 w 230"/>
                <a:gd name="T3" fmla="*/ 87 h 87"/>
                <a:gd name="T4" fmla="*/ 0 w 230"/>
                <a:gd name="T5" fmla="*/ 53 h 87"/>
                <a:gd name="T6" fmla="*/ 84 w 230"/>
                <a:gd name="T7" fmla="*/ 24 h 87"/>
                <a:gd name="T8" fmla="*/ 115 w 230"/>
                <a:gd name="T9" fmla="*/ 0 h 87"/>
                <a:gd name="T10" fmla="*/ 146 w 230"/>
                <a:gd name="T11" fmla="*/ 24 h 87"/>
                <a:gd name="T12" fmla="*/ 230 w 230"/>
                <a:gd name="T13" fmla="*/ 53 h 87"/>
                <a:gd name="T14" fmla="*/ 210 w 230"/>
                <a:gd name="T15" fmla="*/ 87 h 87"/>
                <a:gd name="T16" fmla="*/ 115 w 230"/>
                <a:gd name="T17" fmla="*/ 6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87">
                  <a:moveTo>
                    <a:pt x="115" y="61"/>
                  </a:moveTo>
                  <a:cubicBezTo>
                    <a:pt x="80" y="61"/>
                    <a:pt x="48" y="71"/>
                    <a:pt x="2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5" y="38"/>
                    <a:pt x="54" y="28"/>
                    <a:pt x="84" y="2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76" y="28"/>
                    <a:pt x="204" y="38"/>
                    <a:pt x="230" y="53"/>
                  </a:cubicBezTo>
                  <a:cubicBezTo>
                    <a:pt x="210" y="87"/>
                    <a:pt x="210" y="87"/>
                    <a:pt x="210" y="87"/>
                  </a:cubicBezTo>
                  <a:cubicBezTo>
                    <a:pt x="182" y="71"/>
                    <a:pt x="149" y="61"/>
                    <a:pt x="115" y="61"/>
                  </a:cubicBezTo>
                  <a:close/>
                </a:path>
              </a:pathLst>
            </a:cu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Adobe 黑体 Std R" panose="020B0400000000000000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 rot="10800000">
              <a:off x="9332412" y="1714297"/>
              <a:ext cx="1700213" cy="1676400"/>
            </a:xfrm>
            <a:prstGeom prst="ellipse">
              <a:avLst/>
            </a:prstGeom>
            <a:gradFill>
              <a:gsLst>
                <a:gs pos="100000">
                  <a:srgbClr val="21273E"/>
                </a:gs>
                <a:gs pos="0">
                  <a:srgbClr val="2C344B"/>
                </a:gs>
              </a:gsLst>
              <a:lin ang="5400000" scaled="0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ea typeface="Adobe 黑体 Std R" panose="020B0400000000000000" pitchFamily="34" charset="-122"/>
              </a:endParaRPr>
            </a:p>
          </p:txBody>
        </p:sp>
      </p:grpSp>
      <p:sp>
        <p:nvSpPr>
          <p:cNvPr id="29" name="Oval 14"/>
          <p:cNvSpPr>
            <a:spLocks noChangeArrowheads="1"/>
          </p:cNvSpPr>
          <p:nvPr/>
        </p:nvSpPr>
        <p:spPr bwMode="auto">
          <a:xfrm rot="10800000">
            <a:off x="9586412" y="1963537"/>
            <a:ext cx="1177925" cy="1171575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8478F"/>
              </a:solidFill>
              <a:latin typeface="Open Sans" panose="020B0606030504020204" pitchFamily="34" charset="0"/>
              <a:ea typeface="Adobe 黑体 Std R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990601" y="3771900"/>
            <a:ext cx="10182225" cy="0"/>
          </a:xfrm>
          <a:custGeom>
            <a:avLst/>
            <a:gdLst>
              <a:gd name="connsiteX0" fmla="*/ 0 w 10182225"/>
              <a:gd name="connsiteY0" fmla="*/ 0 h 0"/>
              <a:gd name="connsiteX1" fmla="*/ 10182225 w 101822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82225">
                <a:moveTo>
                  <a:pt x="0" y="0"/>
                </a:moveTo>
                <a:lnTo>
                  <a:pt x="10182225" y="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ea typeface="Adobe 黑体 Std R" panose="020B04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53468" y="4796951"/>
            <a:ext cx="1052231" cy="42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U</a:t>
            </a:r>
            <a:r>
              <a:rPr lang="en-US" altLang="zh-CN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rPr>
              <a:t>nity</a:t>
            </a:r>
            <a:endParaRPr lang="en-US" altLang="zh-CN" sz="2135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19797" y="2138086"/>
            <a:ext cx="101913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V</a:t>
            </a:r>
            <a:r>
              <a:rPr lang="en-US" altLang="zh-CN" sz="2400" b="1" dirty="0"/>
              <a:t>isual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S</a:t>
            </a:r>
            <a:r>
              <a:rPr lang="en-US" altLang="zh-CN" sz="2400" b="1" dirty="0"/>
              <a:t>tudio</a:t>
            </a:r>
            <a:endParaRPr lang="en-US" altLang="zh-CN" sz="2400" b="1" dirty="0"/>
          </a:p>
        </p:txBody>
      </p:sp>
      <p:grpSp>
        <p:nvGrpSpPr>
          <p:cNvPr id="42" name="组合 41"/>
          <p:cNvGrpSpPr/>
          <p:nvPr/>
        </p:nvGrpSpPr>
        <p:grpSpPr>
          <a:xfrm>
            <a:off x="1097509" y="429276"/>
            <a:ext cx="3615975" cy="632543"/>
            <a:chOff x="349800" y="307048"/>
            <a:chExt cx="2711981" cy="474407"/>
          </a:xfrm>
        </p:grpSpPr>
        <p:sp>
          <p:nvSpPr>
            <p:cNvPr id="43" name="PA_文本框 1"/>
            <p:cNvSpPr txBox="1"/>
            <p:nvPr>
              <p:custDataLst>
                <p:tags r:id="rId1"/>
              </p:custDataLst>
            </p:nvPr>
          </p:nvSpPr>
          <p:spPr>
            <a:xfrm>
              <a:off x="349800" y="307048"/>
              <a:ext cx="923329" cy="3492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21273E"/>
                  </a:solidFill>
                  <a:latin typeface="Adobe 黑体 Std R" panose="020B0400000000000000" pitchFamily="34" charset="-122"/>
                  <a:ea typeface="Adobe 黑体 Std R" panose="020B0400000000000000" pitchFamily="34" charset="-122"/>
                  <a:cs typeface="+mn-ea"/>
                  <a:sym typeface="+mn-lt"/>
                </a:rPr>
                <a:t>技术方案</a:t>
              </a:r>
              <a:endPara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4" name="PA_文本框 1"/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zh-CN" sz="1200" dirty="0">
                  <a:solidFill>
                    <a:srgbClr val="2C344B"/>
                  </a:solidFill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  <a:sym typeface="+mn-lt"/>
                </a:rPr>
                <a:t>Technical realization plan</a:t>
              </a: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sp>
        <p:nvSpPr>
          <p:cNvPr id="39" name="TextBox 20"/>
          <p:cNvSpPr txBox="1"/>
          <p:nvPr/>
        </p:nvSpPr>
        <p:spPr>
          <a:xfrm>
            <a:off x="832243" y="1307783"/>
            <a:ext cx="36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C344B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Lato Heavy" panose="020F0902020204030203" pitchFamily="34" charset="0"/>
              </a:rPr>
              <a:t>模块 简介</a:t>
            </a:r>
            <a:endParaRPr lang="zh-CN" altLang="en-US" sz="2400" b="1" dirty="0">
              <a:solidFill>
                <a:srgbClr val="2C344B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Lato Heavy" panose="020F0902020204030203" pitchFamily="34" charset="0"/>
            </a:endParaRPr>
          </a:p>
        </p:txBody>
      </p:sp>
      <p:cxnSp>
        <p:nvCxnSpPr>
          <p:cNvPr id="40" name="Straight Connector 22"/>
          <p:cNvCxnSpPr/>
          <p:nvPr/>
        </p:nvCxnSpPr>
        <p:spPr>
          <a:xfrm>
            <a:off x="974837" y="1220910"/>
            <a:ext cx="609380" cy="0"/>
          </a:xfrm>
          <a:prstGeom prst="line">
            <a:avLst/>
          </a:prstGeom>
          <a:ln w="444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792730" y="1879600"/>
            <a:ext cx="640270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VS是一个基本完整的开发工具集，它包括了整个软件生命周期中所需要的大部分工具，如UML工具、代码管控工具、集成开发环境(IDE)等等。所写的目标代码适用于微软支持的所有平台，包括Microsoft Windows、Windows Mobile、Windows CE、.NET Framework、.NET Compact Framework和Microsoft Silverlight 及Windows Phone。</a:t>
            </a:r>
            <a:r>
              <a:rPr 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本项目所用语言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C#vs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也支持。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878455" y="4337050"/>
            <a:ext cx="645350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是实时3D互动内容创作和运营平台。包括游戏开发、美术、建筑、汽车设计、影视在内的所有创作者，借助Unity将创意变成现实。 Unity平台提供一整套完善的软件解决方案 ，可用于创作、运营和变现任何实时互动的2D和3D内容，支持平台包括手机、平板电脑、PC、游戏主机、增强现实和虚拟现实设备。</a:t>
            </a:r>
            <a:endParaRPr sz="105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 animBg="1"/>
      <p:bldP spid="30" grpId="0" animBg="1"/>
      <p:bldP spid="31" grpId="0"/>
      <p:bldP spid="34" grpId="0"/>
      <p:bldP spid="39" grpId="0"/>
      <p:bldP spid="47" grpId="0"/>
      <p:bldP spid="48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宽屏</PresentationFormat>
  <Paragraphs>142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Aparajita</vt:lpstr>
      <vt:lpstr>Nirmala UI</vt:lpstr>
      <vt:lpstr>Adobe 黑体 Std R</vt:lpstr>
      <vt:lpstr>黑体</vt:lpstr>
      <vt:lpstr>华文宋体</vt:lpstr>
      <vt:lpstr>造字工房力黑（非商用）常规体</vt:lpstr>
      <vt:lpstr>微软雅黑 Light</vt:lpstr>
      <vt:lpstr>微软雅黑</vt:lpstr>
      <vt:lpstr>Calibri Light</vt:lpstr>
      <vt:lpstr>方正宋刻本秀楷简体</vt:lpstr>
      <vt:lpstr>方正兰亭黑_GBK</vt:lpstr>
      <vt:lpstr>Open Sans</vt:lpstr>
      <vt:lpstr>Segoe Print</vt:lpstr>
      <vt:lpstr>Lato Heavy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CheNy</cp:lastModifiedBy>
  <cp:revision>48</cp:revision>
  <dcterms:created xsi:type="dcterms:W3CDTF">2020-08-06T03:23:00Z</dcterms:created>
  <dcterms:modified xsi:type="dcterms:W3CDTF">2021-07-03T12:57:09Z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FD422261907B4AB899225910F7CC9F5E</vt:lpwstr>
  </property>
  <property fmtid="{D5CDD505-2E9C-101B-9397-08002B2CF9AE}" pid="3" name="KSOProductBuildVer">
    <vt:lpwstr>2052-11.1.0.10578</vt:lpwstr>
  </property>
</Properties>
</file>