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78" r:id="rId6"/>
    <p:sldId id="307" r:id="rId7"/>
    <p:sldId id="305" r:id="rId8"/>
    <p:sldId id="303" r:id="rId9"/>
    <p:sldId id="304" r:id="rId10"/>
    <p:sldId id="309" r:id="rId11"/>
    <p:sldId id="308" r:id="rId12"/>
    <p:sldId id="28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3C7459"/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49C1D-131C-4A27-B5DD-96E61C912EE1}">
  <a:tblStyle styleId="{4CC49C1D-131C-4A27-B5DD-96E61C912E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4" autoAdjust="0"/>
    <p:restoredTop sz="94249" autoAdjust="0"/>
  </p:normalViewPr>
  <p:slideViewPr>
    <p:cSldViewPr snapToGrid="0">
      <p:cViewPr varScale="1">
        <p:scale>
          <a:sx n="95" d="100"/>
          <a:sy n="95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2d05592bf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2d05592bf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2d05592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2d05592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2d05592b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2d05592b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72d05592bf_2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72d05592bf_2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72d05592bf_2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72d05592bf_2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0" y="0"/>
            <a:ext cx="9144000" cy="5143500"/>
          </a:xfrm>
          <a:prstGeom prst="rect">
            <a:avLst/>
          </a:prstGeom>
          <a:solidFill>
            <a:srgbClr val="666666">
              <a:alpha val="383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2800" y="4059205"/>
            <a:ext cx="723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26200" y="2571750"/>
            <a:ext cx="5891700" cy="8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" y="4660801"/>
            <a:ext cx="493200" cy="4827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650800" y="-4"/>
            <a:ext cx="493200" cy="25716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2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5556650" y="0"/>
            <a:ext cx="3587400" cy="51435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845700" y="465851"/>
            <a:ext cx="74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" y="1"/>
            <a:ext cx="493200" cy="4827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8650801" y="-16849"/>
            <a:ext cx="493200" cy="4827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1" y="4667326"/>
            <a:ext cx="493200" cy="4827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8650801" y="4650476"/>
            <a:ext cx="493200" cy="4827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bg>
      <p:bgPr>
        <a:solidFill>
          <a:schemeClr val="accen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8650800" y="2571745"/>
            <a:ext cx="493200" cy="25719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5882" y="468334"/>
            <a:ext cx="7465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03450" y="1155204"/>
            <a:ext cx="7337100" cy="3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 Regular"/>
              <a:buAutoNum type="alphaLcPeriod"/>
              <a:defRPr sz="1300"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 Regular"/>
              <a:buAutoNum type="romanLcPeriod"/>
              <a:defRPr sz="1300"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 Regular"/>
              <a:buAutoNum type="arabicPeriod"/>
              <a:defRPr sz="13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 Regular"/>
              <a:buAutoNum type="alphaLcPeriod"/>
              <a:defRPr sz="1300"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 Regular"/>
              <a:buAutoNum type="romanLcPeriod"/>
              <a:defRPr sz="1300"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 Regular"/>
              <a:buAutoNum type="arabicPeriod"/>
              <a:defRPr sz="1300"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 Regular"/>
              <a:buAutoNum type="alphaLcPeriod"/>
              <a:defRPr sz="1300"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 Regular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1" y="1"/>
            <a:ext cx="493200" cy="4827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45700" y="465851"/>
            <a:ext cx="74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55650" y="483936"/>
            <a:ext cx="2690100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5824484" y="165126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20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5824484" y="191916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3"/>
          </p:nvPr>
        </p:nvSpPr>
        <p:spPr>
          <a:xfrm>
            <a:off x="5824484" y="269512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20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4"/>
          </p:nvPr>
        </p:nvSpPr>
        <p:spPr>
          <a:xfrm>
            <a:off x="5824484" y="296301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5"/>
          </p:nvPr>
        </p:nvSpPr>
        <p:spPr>
          <a:xfrm>
            <a:off x="5824484" y="3749839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20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6"/>
          </p:nvPr>
        </p:nvSpPr>
        <p:spPr>
          <a:xfrm>
            <a:off x="5824484" y="4017740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7" hasCustomPrompt="1"/>
          </p:nvPr>
        </p:nvSpPr>
        <p:spPr>
          <a:xfrm>
            <a:off x="4943609" y="188123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8" hasCustomPrompt="1"/>
          </p:nvPr>
        </p:nvSpPr>
        <p:spPr>
          <a:xfrm>
            <a:off x="4943609" y="292995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9" hasCustomPrompt="1"/>
          </p:nvPr>
        </p:nvSpPr>
        <p:spPr>
          <a:xfrm>
            <a:off x="4943609" y="3978674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/>
          </p:nvPr>
        </p:nvSpPr>
        <p:spPr>
          <a:xfrm>
            <a:off x="5824484" y="602255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20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4"/>
          </p:nvPr>
        </p:nvSpPr>
        <p:spPr>
          <a:xfrm>
            <a:off x="5824484" y="8701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5" hasCustomPrompt="1"/>
          </p:nvPr>
        </p:nvSpPr>
        <p:spPr>
          <a:xfrm>
            <a:off x="4943609" y="835119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/>
          <p:nvPr/>
        </p:nvSpPr>
        <p:spPr>
          <a:xfrm>
            <a:off x="1" y="1"/>
            <a:ext cx="493200" cy="4827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cion 1">
  <p:cSld name="CUSTOM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20440" y="2547475"/>
            <a:ext cx="75864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844325" y="3680118"/>
            <a:ext cx="51336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8650676" y="4660900"/>
            <a:ext cx="493200" cy="4827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1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5989789" y="1599100"/>
            <a:ext cx="2205300" cy="1363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R="179999" lv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2"/>
          </p:nvPr>
        </p:nvSpPr>
        <p:spPr>
          <a:xfrm>
            <a:off x="2122453" y="1599100"/>
            <a:ext cx="2205300" cy="1363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R="179999" lv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3"/>
          </p:nvPr>
        </p:nvSpPr>
        <p:spPr>
          <a:xfrm>
            <a:off x="5989789" y="3113225"/>
            <a:ext cx="2205300" cy="1363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R="179999" lv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4"/>
          </p:nvPr>
        </p:nvSpPr>
        <p:spPr>
          <a:xfrm>
            <a:off x="2122461" y="3115019"/>
            <a:ext cx="2205300" cy="1359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R="179999" lv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5"/>
          </p:nvPr>
        </p:nvSpPr>
        <p:spPr>
          <a:xfrm>
            <a:off x="4819652" y="2713493"/>
            <a:ext cx="1173600" cy="249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6"/>
          </p:nvPr>
        </p:nvSpPr>
        <p:spPr>
          <a:xfrm>
            <a:off x="952500" y="2713175"/>
            <a:ext cx="1173600" cy="249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7"/>
          </p:nvPr>
        </p:nvSpPr>
        <p:spPr>
          <a:xfrm>
            <a:off x="4819652" y="4227475"/>
            <a:ext cx="1173600" cy="24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8"/>
          </p:nvPr>
        </p:nvSpPr>
        <p:spPr>
          <a:xfrm>
            <a:off x="955475" y="4227475"/>
            <a:ext cx="1170600" cy="24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845700" y="461962"/>
            <a:ext cx="74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-1" y="0"/>
            <a:ext cx="955500" cy="4827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8193574" y="0"/>
            <a:ext cx="955500" cy="4827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CUSTOM_1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859400" y="3811450"/>
            <a:ext cx="27699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i="0" u="none" strike="noStrike" cap="none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0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 i="0" u="none" strike="noStrike" cap="none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0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i="0" u="none" strike="noStrike" cap="none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sz="10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00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952500" y="666600"/>
            <a:ext cx="3619500" cy="1258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843600" y="2051500"/>
            <a:ext cx="3154200" cy="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solidFill>
                  <a:srgbClr val="59595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1" y="1"/>
            <a:ext cx="493200" cy="482700"/>
          </a:xfrm>
          <a:prstGeom prst="rect">
            <a:avLst/>
          </a:prstGeom>
          <a:solidFill>
            <a:srgbClr val="5BB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3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3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3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3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3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3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3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3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8" r:id="rId5"/>
    <p:sldLayoutId id="2147483659" r:id="rId6"/>
    <p:sldLayoutId id="2147483660" r:id="rId7"/>
    <p:sldLayoutId id="2147483669" r:id="rId8"/>
    <p:sldLayoutId id="2147483671" r:id="rId9"/>
    <p:sldLayoutId id="2147483675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201grupo1b@bandtec.com.b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laca na frente de um prédio&#10;&#10;Descrição gerada automaticamente">
            <a:extLst>
              <a:ext uri="{FF2B5EF4-FFF2-40B4-BE49-F238E27FC236}">
                <a16:creationId xmlns:a16="http://schemas.microsoft.com/office/drawing/2014/main" id="{C4274F39-7BE2-49A6-A54F-FAE3BB29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0" name="Google Shape;220;p37"/>
          <p:cNvSpPr txBox="1">
            <a:spLocks noGrp="1"/>
          </p:cNvSpPr>
          <p:nvPr>
            <p:ph type="subTitle" idx="1"/>
          </p:nvPr>
        </p:nvSpPr>
        <p:spPr>
          <a:xfrm>
            <a:off x="3411474" y="3334206"/>
            <a:ext cx="2321034" cy="18233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Integrantes:</a:t>
            </a:r>
          </a:p>
          <a:p>
            <a:pPr marL="0" indent="0"/>
            <a:r>
              <a:rPr lang="pt-BR" dirty="0">
                <a:solidFill>
                  <a:schemeClr val="lt1"/>
                </a:solidFill>
              </a:rPr>
              <a:t>Felipe Camargo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Gabriel Alves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Gabriel Augusto</a:t>
            </a:r>
          </a:p>
          <a:p>
            <a:pPr marL="0" indent="0"/>
            <a:r>
              <a:rPr lang="pt-BR" dirty="0">
                <a:solidFill>
                  <a:schemeClr val="lt1"/>
                </a:solidFill>
              </a:rPr>
              <a:t>Giovanni Lazaro</a:t>
            </a:r>
          </a:p>
          <a:p>
            <a:pPr marL="0" indent="0"/>
            <a:r>
              <a:rPr lang="pt-BR" dirty="0">
                <a:solidFill>
                  <a:schemeClr val="lt1"/>
                </a:solidFill>
              </a:rPr>
              <a:t>Gustavo Yudi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Jessica </a:t>
            </a:r>
            <a:r>
              <a:rPr lang="pt-BR" dirty="0" err="1">
                <a:solidFill>
                  <a:schemeClr val="lt1"/>
                </a:solidFill>
              </a:rPr>
              <a:t>Mesalira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21" name="Google Shape;221;p37"/>
          <p:cNvSpPr txBox="1">
            <a:spLocks noGrp="1"/>
          </p:cNvSpPr>
          <p:nvPr>
            <p:ph type="ctrTitle"/>
          </p:nvPr>
        </p:nvSpPr>
        <p:spPr>
          <a:xfrm>
            <a:off x="1626141" y="2319131"/>
            <a:ext cx="5891700" cy="8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OPORTUNN.I.T</a:t>
            </a:r>
            <a:endParaRPr dirty="0"/>
          </a:p>
        </p:txBody>
      </p:sp>
      <p:sp>
        <p:nvSpPr>
          <p:cNvPr id="222" name="Google Shape;222;p37"/>
          <p:cNvSpPr/>
          <p:nvPr/>
        </p:nvSpPr>
        <p:spPr>
          <a:xfrm>
            <a:off x="4326441" y="3237575"/>
            <a:ext cx="491100" cy="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D0EC7-2BDD-47B4-AA55-D29479A7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00" y="293825"/>
            <a:ext cx="7465800" cy="67980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3333"/>
                </a:solidFill>
              </a:rPr>
              <a:t>Modelo Conceitual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BCE1E9-6CB3-4A5C-92A7-E967F82E217B}"/>
              </a:ext>
            </a:extLst>
          </p:cNvPr>
          <p:cNvSpPr/>
          <p:nvPr/>
        </p:nvSpPr>
        <p:spPr>
          <a:xfrm>
            <a:off x="8644270" y="2571751"/>
            <a:ext cx="499730" cy="2571750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5BC2A3B-E4BB-4CB1-941D-040276F66940}"/>
              </a:ext>
            </a:extLst>
          </p:cNvPr>
          <p:cNvSpPr/>
          <p:nvPr/>
        </p:nvSpPr>
        <p:spPr>
          <a:xfrm>
            <a:off x="-1" y="0"/>
            <a:ext cx="492369" cy="483936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31B99148-21BE-4B24-93A9-D876011C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2" y="1148134"/>
            <a:ext cx="7465800" cy="36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83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D0EC7-2BDD-47B4-AA55-D29479A7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00" y="266734"/>
            <a:ext cx="7465800" cy="67980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3333"/>
                </a:solidFill>
              </a:rPr>
              <a:t>Modelo Lógico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BCE1E9-6CB3-4A5C-92A7-E967F82E217B}"/>
              </a:ext>
            </a:extLst>
          </p:cNvPr>
          <p:cNvSpPr/>
          <p:nvPr/>
        </p:nvSpPr>
        <p:spPr>
          <a:xfrm>
            <a:off x="8644270" y="2571751"/>
            <a:ext cx="499730" cy="2571750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5BC2A3B-E4BB-4CB1-941D-040276F66940}"/>
              </a:ext>
            </a:extLst>
          </p:cNvPr>
          <p:cNvSpPr/>
          <p:nvPr/>
        </p:nvSpPr>
        <p:spPr>
          <a:xfrm>
            <a:off x="-1" y="0"/>
            <a:ext cx="492369" cy="483936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34A2782-F114-4F8A-89E6-3FD68200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6" y="1148134"/>
            <a:ext cx="8496734" cy="37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654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2"/>
          <p:cNvSpPr txBox="1">
            <a:spLocks noGrp="1"/>
          </p:cNvSpPr>
          <p:nvPr>
            <p:ph type="subTitle" idx="1"/>
          </p:nvPr>
        </p:nvSpPr>
        <p:spPr>
          <a:xfrm>
            <a:off x="668825" y="2057398"/>
            <a:ext cx="3154200" cy="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3"/>
                </a:solidFill>
              </a:rPr>
              <a:t>Alguma pergunta?</a:t>
            </a:r>
            <a:endParaRPr dirty="0">
              <a:solidFill>
                <a:schemeClr val="accent3"/>
              </a:solidFill>
            </a:endParaRPr>
          </a:p>
          <a:p>
            <a:pPr marL="0" lvl="0" indent="0">
              <a:buClr>
                <a:schemeClr val="dk2"/>
              </a:buClr>
              <a:buSzPts val="2800"/>
            </a:pPr>
            <a:r>
              <a:rPr lang="pt-BR" dirty="0">
                <a:solidFill>
                  <a:schemeClr val="accent3"/>
                </a:solidFill>
                <a:hlinkClick r:id="rId3"/>
              </a:rPr>
              <a:t>201grupo1b@bandtec.com.br</a:t>
            </a:r>
            <a:endParaRPr lang="pt-BR" dirty="0">
              <a:solidFill>
                <a:schemeClr val="accent3"/>
              </a:solidFill>
            </a:endParaRPr>
          </a:p>
          <a:p>
            <a:pPr marL="0" lvl="0" indent="0">
              <a:buClr>
                <a:schemeClr val="dk2"/>
              </a:buClr>
              <a:buSzPts val="2800"/>
            </a:pPr>
            <a:r>
              <a:rPr lang="en" dirty="0">
                <a:solidFill>
                  <a:schemeClr val="accent3"/>
                </a:solidFill>
              </a:rPr>
              <a:t>+</a:t>
            </a:r>
            <a:r>
              <a:rPr lang="pt-BR" dirty="0">
                <a:solidFill>
                  <a:schemeClr val="accent3"/>
                </a:solidFill>
              </a:rPr>
              <a:t>55 11 40028922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</a:pPr>
            <a:r>
              <a:rPr lang="pt-BR" dirty="0">
                <a:solidFill>
                  <a:schemeClr val="accent3"/>
                </a:solidFill>
              </a:rPr>
              <a:t>www.bobpepper.com.br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24" name="Google Shape;724;p62"/>
          <p:cNvSpPr txBox="1">
            <a:spLocks noGrp="1"/>
          </p:cNvSpPr>
          <p:nvPr>
            <p:ph type="title"/>
          </p:nvPr>
        </p:nvSpPr>
        <p:spPr>
          <a:xfrm>
            <a:off x="668825" y="666600"/>
            <a:ext cx="39033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91A361F-1229-4894-BB24-407D8CB7285F}"/>
              </a:ext>
            </a:extLst>
          </p:cNvPr>
          <p:cNvSpPr/>
          <p:nvPr/>
        </p:nvSpPr>
        <p:spPr>
          <a:xfrm>
            <a:off x="-1" y="0"/>
            <a:ext cx="492369" cy="483936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0" name="Google Shape;724;p62">
            <a:extLst>
              <a:ext uri="{FF2B5EF4-FFF2-40B4-BE49-F238E27FC236}">
                <a16:creationId xmlns:a16="http://schemas.microsoft.com/office/drawing/2014/main" id="{7B86A809-1284-46D3-B67E-1B063EA9E82D}"/>
              </a:ext>
            </a:extLst>
          </p:cNvPr>
          <p:cNvSpPr txBox="1">
            <a:spLocks/>
          </p:cNvSpPr>
          <p:nvPr/>
        </p:nvSpPr>
        <p:spPr>
          <a:xfrm>
            <a:off x="668825" y="666597"/>
            <a:ext cx="5260488" cy="125850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5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5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5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5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5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5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5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5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sz="5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9999"/>
            <a:r>
              <a:rPr lang="pt-BR" dirty="0"/>
              <a:t>Obrigado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107B565-726C-4145-A87A-99FDD991F1B2}"/>
              </a:ext>
            </a:extLst>
          </p:cNvPr>
          <p:cNvSpPr/>
          <p:nvPr/>
        </p:nvSpPr>
        <p:spPr>
          <a:xfrm>
            <a:off x="493209" y="3687745"/>
            <a:ext cx="3505432" cy="66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9220" name="Picture 4" descr="A Pimenta De Caiena Chili Pimenta Hot Pepper Background em 2020 ...">
            <a:extLst>
              <a:ext uri="{FF2B5EF4-FFF2-40B4-BE49-F238E27FC236}">
                <a16:creationId xmlns:a16="http://schemas.microsoft.com/office/drawing/2014/main" id="{17B512CE-E99B-4C07-B35E-C8A30AE7E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0"/>
            <a:ext cx="32146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>
            <a:extLst>
              <a:ext uri="{FF2B5EF4-FFF2-40B4-BE49-F238E27FC236}">
                <a16:creationId xmlns:a16="http://schemas.microsoft.com/office/drawing/2014/main" id="{4B85EE0C-16E6-4888-8E7B-4D827B2EF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457755"/>
            <a:ext cx="9144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FEF49D6-06E7-4FCD-96E4-8AF84C1318F6}"/>
              </a:ext>
            </a:extLst>
          </p:cNvPr>
          <p:cNvSpPr/>
          <p:nvPr/>
        </p:nvSpPr>
        <p:spPr>
          <a:xfrm>
            <a:off x="8631534" y="4652386"/>
            <a:ext cx="512467" cy="491113"/>
          </a:xfrm>
          <a:prstGeom prst="rect">
            <a:avLst/>
          </a:prstGeom>
          <a:solidFill>
            <a:srgbClr val="FF3333"/>
          </a:solidFill>
          <a:ln>
            <a:solidFill>
              <a:schemeClr val="tx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820440" y="2547475"/>
            <a:ext cx="7586400" cy="4923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Contexto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60" name="Google Shape;260;p40"/>
          <p:cNvSpPr txBox="1">
            <a:spLocks noGrp="1"/>
          </p:cNvSpPr>
          <p:nvPr>
            <p:ph type="subTitle" idx="1"/>
          </p:nvPr>
        </p:nvSpPr>
        <p:spPr>
          <a:xfrm>
            <a:off x="844325" y="3660447"/>
            <a:ext cx="3275499" cy="368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 err="1"/>
              <a:t>História</a:t>
            </a:r>
            <a:r>
              <a:rPr lang="en-US" dirty="0"/>
              <a:t>, </a:t>
            </a:r>
            <a:r>
              <a:rPr lang="en-US" dirty="0" err="1"/>
              <a:t>Cultura</a:t>
            </a:r>
            <a:r>
              <a:rPr lang="en-US" dirty="0"/>
              <a:t> e </a:t>
            </a:r>
            <a:r>
              <a:rPr lang="en-US" dirty="0" err="1"/>
              <a:t>Demografia</a:t>
            </a:r>
            <a:endParaRPr dirty="0"/>
          </a:p>
        </p:txBody>
      </p:sp>
      <p:sp>
        <p:nvSpPr>
          <p:cNvPr id="261" name="Google Shape;261;p40"/>
          <p:cNvSpPr/>
          <p:nvPr/>
        </p:nvSpPr>
        <p:spPr>
          <a:xfrm>
            <a:off x="952501" y="3586506"/>
            <a:ext cx="491100" cy="5460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60;p40">
            <a:extLst>
              <a:ext uri="{FF2B5EF4-FFF2-40B4-BE49-F238E27FC236}">
                <a16:creationId xmlns:a16="http://schemas.microsoft.com/office/drawing/2014/main" id="{FD10A728-3D0D-4F92-8A4A-8D9C317EBB58}"/>
              </a:ext>
            </a:extLst>
          </p:cNvPr>
          <p:cNvSpPr txBox="1">
            <a:spLocks/>
          </p:cNvSpPr>
          <p:nvPr/>
        </p:nvSpPr>
        <p:spPr>
          <a:xfrm>
            <a:off x="844325" y="4262315"/>
            <a:ext cx="3275499" cy="36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Agricultura Familiar</a:t>
            </a:r>
          </a:p>
        </p:txBody>
      </p:sp>
      <p:sp>
        <p:nvSpPr>
          <p:cNvPr id="11" name="Google Shape;260;p40">
            <a:extLst>
              <a:ext uri="{FF2B5EF4-FFF2-40B4-BE49-F238E27FC236}">
                <a16:creationId xmlns:a16="http://schemas.microsoft.com/office/drawing/2014/main" id="{FB416F15-64BD-4DDE-88E8-439EC8A35448}"/>
              </a:ext>
            </a:extLst>
          </p:cNvPr>
          <p:cNvSpPr txBox="1">
            <a:spLocks/>
          </p:cNvSpPr>
          <p:nvPr/>
        </p:nvSpPr>
        <p:spPr>
          <a:xfrm>
            <a:off x="4572000" y="3657000"/>
            <a:ext cx="3275499" cy="36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Mercado das </a:t>
            </a:r>
            <a:r>
              <a:rPr lang="en-US" dirty="0" err="1"/>
              <a:t>Pimentas</a:t>
            </a:r>
            <a:endParaRPr lang="en-US" dirty="0"/>
          </a:p>
        </p:txBody>
      </p:sp>
      <p:sp>
        <p:nvSpPr>
          <p:cNvPr id="12" name="Google Shape;260;p40">
            <a:extLst>
              <a:ext uri="{FF2B5EF4-FFF2-40B4-BE49-F238E27FC236}">
                <a16:creationId xmlns:a16="http://schemas.microsoft.com/office/drawing/2014/main" id="{F4221621-AD04-49A2-AB1F-36872207C777}"/>
              </a:ext>
            </a:extLst>
          </p:cNvPr>
          <p:cNvSpPr txBox="1">
            <a:spLocks/>
          </p:cNvSpPr>
          <p:nvPr/>
        </p:nvSpPr>
        <p:spPr>
          <a:xfrm>
            <a:off x="4571999" y="4262315"/>
            <a:ext cx="3275499" cy="36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 err="1"/>
              <a:t>Políticas</a:t>
            </a:r>
            <a:r>
              <a:rPr lang="en-US" dirty="0"/>
              <a:t> de </a:t>
            </a:r>
            <a:r>
              <a:rPr lang="en-US" dirty="0" err="1"/>
              <a:t>incentivo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build="p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835882" y="468334"/>
            <a:ext cx="7465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3333"/>
                </a:solidFill>
              </a:rPr>
              <a:t>Tipos de Pimentas</a:t>
            </a:r>
            <a:endParaRPr dirty="0">
              <a:solidFill>
                <a:srgbClr val="FF3333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40DA747-2273-4B2E-A93C-55F141777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26079"/>
              </p:ext>
            </p:extLst>
          </p:nvPr>
        </p:nvGraphicFramePr>
        <p:xfrm>
          <a:off x="925382" y="1148134"/>
          <a:ext cx="7286799" cy="3369741"/>
        </p:xfrm>
        <a:graphic>
          <a:graphicData uri="http://schemas.openxmlformats.org/drawingml/2006/table">
            <a:tbl>
              <a:tblPr/>
              <a:tblGrid>
                <a:gridCol w="1918302">
                  <a:extLst>
                    <a:ext uri="{9D8B030D-6E8A-4147-A177-3AD203B41FA5}">
                      <a16:colId xmlns:a16="http://schemas.microsoft.com/office/drawing/2014/main" val="3263077144"/>
                    </a:ext>
                  </a:extLst>
                </a:gridCol>
                <a:gridCol w="1885003">
                  <a:extLst>
                    <a:ext uri="{9D8B030D-6E8A-4147-A177-3AD203B41FA5}">
                      <a16:colId xmlns:a16="http://schemas.microsoft.com/office/drawing/2014/main" val="2901803354"/>
                    </a:ext>
                  </a:extLst>
                </a:gridCol>
                <a:gridCol w="1298930">
                  <a:extLst>
                    <a:ext uri="{9D8B030D-6E8A-4147-A177-3AD203B41FA5}">
                      <a16:colId xmlns:a16="http://schemas.microsoft.com/office/drawing/2014/main" val="929472769"/>
                    </a:ext>
                  </a:extLst>
                </a:gridCol>
                <a:gridCol w="2184564">
                  <a:extLst>
                    <a:ext uri="{9D8B030D-6E8A-4147-A177-3AD203B41FA5}">
                      <a16:colId xmlns:a16="http://schemas.microsoft.com/office/drawing/2014/main" val="1336214762"/>
                    </a:ext>
                  </a:extLst>
                </a:gridCol>
              </a:tblGrid>
              <a:tr h="2350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Grupos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Espécie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Regiões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Temperaturas ideais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99765"/>
                  </a:ext>
                </a:extLst>
              </a:tr>
              <a:tr h="2239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Capsicum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Jalapeno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 oeste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21° a 30°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948236"/>
                  </a:ext>
                </a:extLst>
              </a:tr>
              <a:tr h="2239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Páprica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Nordeste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93685"/>
                  </a:ext>
                </a:extLst>
              </a:tr>
              <a:tr h="2239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3997"/>
                  </a:ext>
                </a:extLst>
              </a:tr>
              <a:tr h="22390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Capsicum Chinense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 oeste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21° a 30°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53587"/>
                  </a:ext>
                </a:extLst>
              </a:tr>
              <a:tr h="2239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Biquinho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Nordeste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95374"/>
                  </a:ext>
                </a:extLst>
              </a:tr>
              <a:tr h="2239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Cumari-do-Pará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56038"/>
                  </a:ext>
                </a:extLst>
              </a:tr>
              <a:tr h="2239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Habanero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05438"/>
                  </a:ext>
                </a:extLst>
              </a:tr>
              <a:tr h="2239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Murupi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49499"/>
                  </a:ext>
                </a:extLst>
              </a:tr>
              <a:tr h="2239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Capsicum Baccatum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Dedo-de-Moça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18° a 35°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61696"/>
                  </a:ext>
                </a:extLst>
              </a:tr>
              <a:tr h="2239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Cambuci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71876"/>
                  </a:ext>
                </a:extLst>
              </a:tr>
              <a:tr h="2239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Cumari Verdadeira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02119"/>
                  </a:ext>
                </a:extLst>
              </a:tr>
              <a:tr h="2239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Capsicum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Frutescens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Malagueta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 oeste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21° a 30°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8957"/>
                  </a:ext>
                </a:extLst>
              </a:tr>
              <a:tr h="2239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Tabasco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Nordeste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48778"/>
                  </a:ext>
                </a:extLst>
              </a:tr>
              <a:tr h="2239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33125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690D112E-909C-4067-8010-D7B5B8A55C0D}"/>
              </a:ext>
            </a:extLst>
          </p:cNvPr>
          <p:cNvSpPr/>
          <p:nvPr/>
        </p:nvSpPr>
        <p:spPr>
          <a:xfrm>
            <a:off x="8651630" y="2571750"/>
            <a:ext cx="492369" cy="2571750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99CE77-51C8-44C8-B820-7DB25B4C999E}"/>
              </a:ext>
            </a:extLst>
          </p:cNvPr>
          <p:cNvSpPr/>
          <p:nvPr/>
        </p:nvSpPr>
        <p:spPr>
          <a:xfrm>
            <a:off x="-1" y="0"/>
            <a:ext cx="492369" cy="483936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859DFFCD-4C96-4839-87B4-0BA0017FC527}"/>
              </a:ext>
            </a:extLst>
          </p:cNvPr>
          <p:cNvSpPr/>
          <p:nvPr/>
        </p:nvSpPr>
        <p:spPr>
          <a:xfrm>
            <a:off x="5003309" y="3837370"/>
            <a:ext cx="609300" cy="602474"/>
          </a:xfrm>
          <a:prstGeom prst="rect">
            <a:avLst/>
          </a:prstGeom>
          <a:solidFill>
            <a:srgbClr val="FF3333"/>
          </a:solidFill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A26C9AC-5544-46F1-B8A3-3E6A96FF6338}"/>
              </a:ext>
            </a:extLst>
          </p:cNvPr>
          <p:cNvSpPr/>
          <p:nvPr/>
        </p:nvSpPr>
        <p:spPr>
          <a:xfrm>
            <a:off x="5003309" y="2792949"/>
            <a:ext cx="609300" cy="602474"/>
          </a:xfrm>
          <a:prstGeom prst="rect">
            <a:avLst/>
          </a:prstGeom>
          <a:solidFill>
            <a:srgbClr val="FF3333"/>
          </a:solidFill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1D02F46-8953-45CF-A46F-91DE1FE29DB7}"/>
              </a:ext>
            </a:extLst>
          </p:cNvPr>
          <p:cNvSpPr/>
          <p:nvPr/>
        </p:nvSpPr>
        <p:spPr>
          <a:xfrm>
            <a:off x="5003309" y="1738315"/>
            <a:ext cx="609300" cy="602474"/>
          </a:xfrm>
          <a:prstGeom prst="rect">
            <a:avLst/>
          </a:prstGeom>
          <a:solidFill>
            <a:srgbClr val="FF3333"/>
          </a:solidFill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81CF2F-7D37-4034-9A3A-5B50B6F9E58D}"/>
              </a:ext>
            </a:extLst>
          </p:cNvPr>
          <p:cNvSpPr/>
          <p:nvPr/>
        </p:nvSpPr>
        <p:spPr>
          <a:xfrm>
            <a:off x="5003475" y="700639"/>
            <a:ext cx="609300" cy="602474"/>
          </a:xfrm>
          <a:prstGeom prst="rect">
            <a:avLst/>
          </a:prstGeom>
          <a:solidFill>
            <a:srgbClr val="FF3333"/>
          </a:solidFill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847686" y="483936"/>
            <a:ext cx="3078413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3333"/>
                </a:solidFill>
              </a:rPr>
              <a:t>Agricultura familiar</a:t>
            </a:r>
            <a:endParaRPr dirty="0">
              <a:solidFill>
                <a:srgbClr val="FF3333"/>
              </a:solidFill>
            </a:endParaRPr>
          </a:p>
        </p:txBody>
      </p:sp>
      <p:sp>
        <p:nvSpPr>
          <p:cNvPr id="238" name="Google Shape;238;p39"/>
          <p:cNvSpPr txBox="1">
            <a:spLocks noGrp="1"/>
          </p:cNvSpPr>
          <p:nvPr>
            <p:ph type="title" idx="7"/>
          </p:nvPr>
        </p:nvSpPr>
        <p:spPr>
          <a:xfrm>
            <a:off x="4943609" y="188123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02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9" name="Google Shape;239;p39"/>
          <p:cNvSpPr txBox="1">
            <a:spLocks noGrp="1"/>
          </p:cNvSpPr>
          <p:nvPr>
            <p:ph type="title" idx="2"/>
          </p:nvPr>
        </p:nvSpPr>
        <p:spPr>
          <a:xfrm>
            <a:off x="5824484" y="1648282"/>
            <a:ext cx="2986104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>
                <a:solidFill>
                  <a:srgbClr val="00B050"/>
                </a:solidFill>
              </a:rPr>
              <a:t>Utilizar mão de obra da própria família.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41" name="Google Shape;241;p39"/>
          <p:cNvSpPr txBox="1">
            <a:spLocks noGrp="1"/>
          </p:cNvSpPr>
          <p:nvPr>
            <p:ph type="title" idx="3"/>
          </p:nvPr>
        </p:nvSpPr>
        <p:spPr>
          <a:xfrm>
            <a:off x="5824483" y="2694124"/>
            <a:ext cx="3188887" cy="862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</a:rPr>
              <a:t>Ter percentual </a:t>
            </a:r>
            <a:r>
              <a:rPr lang="en-US" dirty="0" err="1">
                <a:solidFill>
                  <a:srgbClr val="00B050"/>
                </a:solidFill>
              </a:rPr>
              <a:t>mínimo</a:t>
            </a:r>
            <a:r>
              <a:rPr lang="en-US" dirty="0">
                <a:solidFill>
                  <a:srgbClr val="00B050"/>
                </a:solidFill>
              </a:rPr>
              <a:t> de 50%da </a:t>
            </a:r>
            <a:r>
              <a:rPr lang="en-US" dirty="0" err="1">
                <a:solidFill>
                  <a:srgbClr val="00B050"/>
                </a:solidFill>
              </a:rPr>
              <a:t>renda</a:t>
            </a:r>
            <a:r>
              <a:rPr lang="en-US" dirty="0">
                <a:solidFill>
                  <a:srgbClr val="00B050"/>
                </a:solidFill>
              </a:rPr>
              <a:t> familiar </a:t>
            </a:r>
            <a:r>
              <a:rPr lang="en-US" dirty="0" err="1">
                <a:solidFill>
                  <a:srgbClr val="00B050"/>
                </a:solidFill>
              </a:rPr>
              <a:t>derivada</a:t>
            </a:r>
            <a:r>
              <a:rPr lang="en-US" dirty="0">
                <a:solidFill>
                  <a:srgbClr val="00B050"/>
                </a:solidFill>
              </a:rPr>
              <a:t> da </a:t>
            </a:r>
            <a:r>
              <a:rPr lang="en-US" dirty="0" err="1">
                <a:solidFill>
                  <a:srgbClr val="00B050"/>
                </a:solidFill>
              </a:rPr>
              <a:t>atividade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err="1">
                <a:solidFill>
                  <a:srgbClr val="00B050"/>
                </a:solidFill>
              </a:rPr>
              <a:t>realizada</a:t>
            </a:r>
            <a:r>
              <a:rPr lang="en-US" dirty="0">
                <a:solidFill>
                  <a:srgbClr val="00B050"/>
                </a:solidFill>
              </a:rPr>
              <a:t> no campo.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43" name="Google Shape;243;p39"/>
          <p:cNvSpPr txBox="1">
            <a:spLocks noGrp="1"/>
          </p:cNvSpPr>
          <p:nvPr>
            <p:ph type="title" idx="5"/>
          </p:nvPr>
        </p:nvSpPr>
        <p:spPr>
          <a:xfrm>
            <a:off x="5824483" y="3749244"/>
            <a:ext cx="3319516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50"/>
                </a:solidFill>
              </a:rPr>
              <a:t>Administrar</a:t>
            </a:r>
            <a:r>
              <a:rPr lang="en-US" dirty="0">
                <a:solidFill>
                  <a:srgbClr val="00B050"/>
                </a:solidFill>
              </a:rPr>
              <a:t> o </a:t>
            </a:r>
            <a:r>
              <a:rPr lang="en-US" dirty="0" err="1">
                <a:solidFill>
                  <a:srgbClr val="00B050"/>
                </a:solidFill>
              </a:rPr>
              <a:t>empreendimento</a:t>
            </a:r>
            <a:r>
              <a:rPr lang="en-US" dirty="0">
                <a:solidFill>
                  <a:srgbClr val="00B050"/>
                </a:solidFill>
              </a:rPr>
              <a:t> com a </a:t>
            </a:r>
            <a:r>
              <a:rPr lang="en-US" dirty="0" err="1">
                <a:solidFill>
                  <a:srgbClr val="00B050"/>
                </a:solidFill>
              </a:rPr>
              <a:t>família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45" name="Google Shape;245;p39"/>
          <p:cNvSpPr txBox="1">
            <a:spLocks noGrp="1"/>
          </p:cNvSpPr>
          <p:nvPr>
            <p:ph type="title" idx="8"/>
          </p:nvPr>
        </p:nvSpPr>
        <p:spPr>
          <a:xfrm>
            <a:off x="4943609" y="292995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03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6" name="Google Shape;246;p39"/>
          <p:cNvSpPr txBox="1">
            <a:spLocks noGrp="1"/>
          </p:cNvSpPr>
          <p:nvPr>
            <p:ph type="title" idx="9"/>
          </p:nvPr>
        </p:nvSpPr>
        <p:spPr>
          <a:xfrm>
            <a:off x="4943609" y="3978674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04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9" name="Google Shape;249;p39"/>
          <p:cNvSpPr txBox="1">
            <a:spLocks noGrp="1"/>
          </p:cNvSpPr>
          <p:nvPr>
            <p:ph type="title" idx="15"/>
          </p:nvPr>
        </p:nvSpPr>
        <p:spPr>
          <a:xfrm>
            <a:off x="4943609" y="835119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01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952501" y="2109399"/>
            <a:ext cx="491100" cy="54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AC23F97-C6A3-45E7-8DAC-A7CEE640E340}"/>
              </a:ext>
            </a:extLst>
          </p:cNvPr>
          <p:cNvSpPr/>
          <p:nvPr/>
        </p:nvSpPr>
        <p:spPr>
          <a:xfrm>
            <a:off x="-1" y="0"/>
            <a:ext cx="492369" cy="483936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091CE5-847E-4675-8149-91F55D46C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1858432"/>
            <a:ext cx="2916069" cy="2916069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7617CEB1-27D9-4879-B337-488B60EFE799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824484" y="672486"/>
            <a:ext cx="3319516" cy="420300"/>
          </a:xfrm>
        </p:spPr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Ter área de até quatro módulos fiscais.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6" grpId="0" animBg="1"/>
      <p:bldP spid="238" grpId="0"/>
      <p:bldP spid="239" grpId="0"/>
      <p:bldP spid="241" grpId="0"/>
      <p:bldP spid="243" grpId="0"/>
      <p:bldP spid="245" grpId="0"/>
      <p:bldP spid="246" grpId="0"/>
      <p:bldP spid="24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9"/>
          <p:cNvSpPr txBox="1">
            <a:spLocks noGrp="1"/>
          </p:cNvSpPr>
          <p:nvPr>
            <p:ph type="title"/>
          </p:nvPr>
        </p:nvSpPr>
        <p:spPr>
          <a:xfrm>
            <a:off x="845700" y="461962"/>
            <a:ext cx="74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3333"/>
                </a:solidFill>
              </a:rPr>
              <a:t>Números do Mercado Familiar</a:t>
            </a:r>
            <a:endParaRPr dirty="0">
              <a:solidFill>
                <a:srgbClr val="FF3333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74A6AB9-C09C-499D-9457-AAC9FAA8FE6D}"/>
              </a:ext>
            </a:extLst>
          </p:cNvPr>
          <p:cNvSpPr/>
          <p:nvPr/>
        </p:nvSpPr>
        <p:spPr>
          <a:xfrm>
            <a:off x="0" y="0"/>
            <a:ext cx="1031358" cy="572700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FF90300-CB1D-48C4-A183-7DACEBA62742}"/>
              </a:ext>
            </a:extLst>
          </p:cNvPr>
          <p:cNvSpPr/>
          <p:nvPr/>
        </p:nvSpPr>
        <p:spPr>
          <a:xfrm>
            <a:off x="8195089" y="0"/>
            <a:ext cx="948911" cy="572700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9" name="Google Shape;648;p59">
            <a:extLst>
              <a:ext uri="{FF2B5EF4-FFF2-40B4-BE49-F238E27FC236}">
                <a16:creationId xmlns:a16="http://schemas.microsoft.com/office/drawing/2014/main" id="{65E50332-484F-4050-A75C-16E19B035077}"/>
              </a:ext>
            </a:extLst>
          </p:cNvPr>
          <p:cNvSpPr/>
          <p:nvPr/>
        </p:nvSpPr>
        <p:spPr>
          <a:xfrm>
            <a:off x="679028" y="1397081"/>
            <a:ext cx="1173599" cy="972649"/>
          </a:xfrm>
          <a:prstGeom prst="rect">
            <a:avLst/>
          </a:prstGeom>
          <a:solidFill>
            <a:srgbClr val="FF3333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bg1"/>
                </a:solidFill>
              </a:rPr>
              <a:t>54,5</a:t>
            </a:r>
          </a:p>
        </p:txBody>
      </p:sp>
      <p:sp>
        <p:nvSpPr>
          <p:cNvPr id="30" name="Google Shape;645;p59">
            <a:extLst>
              <a:ext uri="{FF2B5EF4-FFF2-40B4-BE49-F238E27FC236}">
                <a16:creationId xmlns:a16="http://schemas.microsoft.com/office/drawing/2014/main" id="{7B4AAD99-FBA9-41E5-9438-E516DF994FF8}"/>
              </a:ext>
            </a:extLst>
          </p:cNvPr>
          <p:cNvSpPr txBox="1">
            <a:spLocks/>
          </p:cNvSpPr>
          <p:nvPr/>
        </p:nvSpPr>
        <p:spPr>
          <a:xfrm>
            <a:off x="1852627" y="1397080"/>
            <a:ext cx="2530111" cy="972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179999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9999" lvl="0" indent="0"/>
            <a:r>
              <a:rPr lang="pt-BR" dirty="0">
                <a:solidFill>
                  <a:schemeClr val="tx1"/>
                </a:solidFill>
              </a:rPr>
              <a:t>Bilhões,  é o valor anual da produção agrícola</a:t>
            </a:r>
          </a:p>
        </p:txBody>
      </p:sp>
      <p:sp>
        <p:nvSpPr>
          <p:cNvPr id="33" name="Google Shape;648;p59">
            <a:extLst>
              <a:ext uri="{FF2B5EF4-FFF2-40B4-BE49-F238E27FC236}">
                <a16:creationId xmlns:a16="http://schemas.microsoft.com/office/drawing/2014/main" id="{12CABA11-9CD1-4477-BDD5-7B70BBF4E852}"/>
              </a:ext>
            </a:extLst>
          </p:cNvPr>
          <p:cNvSpPr/>
          <p:nvPr/>
        </p:nvSpPr>
        <p:spPr>
          <a:xfrm>
            <a:off x="679028" y="2602105"/>
            <a:ext cx="1173600" cy="972648"/>
          </a:xfrm>
          <a:prstGeom prst="rect">
            <a:avLst/>
          </a:prstGeom>
          <a:solidFill>
            <a:srgbClr val="FF3333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rgbClr val="FFFFFF"/>
                </a:solidFill>
              </a:rPr>
              <a:t>33,2%</a:t>
            </a:r>
          </a:p>
        </p:txBody>
      </p:sp>
      <p:sp>
        <p:nvSpPr>
          <p:cNvPr id="34" name="Google Shape;645;p59">
            <a:extLst>
              <a:ext uri="{FF2B5EF4-FFF2-40B4-BE49-F238E27FC236}">
                <a16:creationId xmlns:a16="http://schemas.microsoft.com/office/drawing/2014/main" id="{20AFB3A1-1FED-46CA-A175-132032875A28}"/>
              </a:ext>
            </a:extLst>
          </p:cNvPr>
          <p:cNvSpPr txBox="1">
            <a:spLocks/>
          </p:cNvSpPr>
          <p:nvPr/>
        </p:nvSpPr>
        <p:spPr>
          <a:xfrm>
            <a:off x="1852627" y="2602104"/>
            <a:ext cx="2719373" cy="972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179999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9999" lvl="0" indent="0"/>
            <a:r>
              <a:rPr lang="pt-BR" dirty="0">
                <a:solidFill>
                  <a:schemeClr val="tx1"/>
                </a:solidFill>
              </a:rPr>
              <a:t>De toda produção agrícola no Brasil, é feita pela agricultura familiar e os pequenos agricultores</a:t>
            </a:r>
          </a:p>
        </p:txBody>
      </p:sp>
      <p:sp>
        <p:nvSpPr>
          <p:cNvPr id="37" name="Google Shape;648;p59">
            <a:extLst>
              <a:ext uri="{FF2B5EF4-FFF2-40B4-BE49-F238E27FC236}">
                <a16:creationId xmlns:a16="http://schemas.microsoft.com/office/drawing/2014/main" id="{6E06F46F-792B-42BC-A2BD-D084E963E081}"/>
              </a:ext>
            </a:extLst>
          </p:cNvPr>
          <p:cNvSpPr/>
          <p:nvPr/>
        </p:nvSpPr>
        <p:spPr>
          <a:xfrm>
            <a:off x="4761263" y="2602104"/>
            <a:ext cx="1228526" cy="972649"/>
          </a:xfrm>
          <a:prstGeom prst="rect">
            <a:avLst/>
          </a:prstGeom>
          <a:solidFill>
            <a:srgbClr val="FF3333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rgbClr val="FFFFFF"/>
                </a:solidFill>
              </a:rPr>
              <a:t>70%</a:t>
            </a:r>
          </a:p>
        </p:txBody>
      </p:sp>
      <p:sp>
        <p:nvSpPr>
          <p:cNvPr id="38" name="Google Shape;645;p59">
            <a:extLst>
              <a:ext uri="{FF2B5EF4-FFF2-40B4-BE49-F238E27FC236}">
                <a16:creationId xmlns:a16="http://schemas.microsoft.com/office/drawing/2014/main" id="{C9F30A30-C0EB-4E81-A900-E904CBC57392}"/>
              </a:ext>
            </a:extLst>
          </p:cNvPr>
          <p:cNvSpPr txBox="1">
            <a:spLocks/>
          </p:cNvSpPr>
          <p:nvPr/>
        </p:nvSpPr>
        <p:spPr>
          <a:xfrm>
            <a:off x="5989789" y="2602104"/>
            <a:ext cx="2308511" cy="972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179999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9999" lvl="0" indent="0">
              <a:buClr>
                <a:schemeClr val="dk1"/>
              </a:buClr>
              <a:buSzPts val="1800"/>
            </a:pPr>
            <a:r>
              <a:rPr lang="pt-BR" dirty="0">
                <a:solidFill>
                  <a:schemeClr val="tx1"/>
                </a:solidFill>
              </a:rPr>
              <a:t>Dos brasileiros que vivem no campo são responsáveis pela agricultura familiar</a:t>
            </a:r>
          </a:p>
        </p:txBody>
      </p:sp>
      <p:sp>
        <p:nvSpPr>
          <p:cNvPr id="39" name="Google Shape;648;p59">
            <a:extLst>
              <a:ext uri="{FF2B5EF4-FFF2-40B4-BE49-F238E27FC236}">
                <a16:creationId xmlns:a16="http://schemas.microsoft.com/office/drawing/2014/main" id="{91D9B9CF-12B2-4D8C-BD54-6F009591A3B6}"/>
              </a:ext>
            </a:extLst>
          </p:cNvPr>
          <p:cNvSpPr/>
          <p:nvPr/>
        </p:nvSpPr>
        <p:spPr>
          <a:xfrm>
            <a:off x="2330676" y="3807126"/>
            <a:ext cx="1173599" cy="972649"/>
          </a:xfrm>
          <a:prstGeom prst="rect">
            <a:avLst/>
          </a:prstGeom>
          <a:solidFill>
            <a:srgbClr val="FF3333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rgbClr val="FFFFFF"/>
                </a:solidFill>
              </a:rPr>
              <a:t>8º</a:t>
            </a:r>
          </a:p>
        </p:txBody>
      </p:sp>
      <p:sp>
        <p:nvSpPr>
          <p:cNvPr id="40" name="Google Shape;645;p59">
            <a:extLst>
              <a:ext uri="{FF2B5EF4-FFF2-40B4-BE49-F238E27FC236}">
                <a16:creationId xmlns:a16="http://schemas.microsoft.com/office/drawing/2014/main" id="{3FA2C574-3EB7-4E78-B1C3-9D16AF41155C}"/>
              </a:ext>
            </a:extLst>
          </p:cNvPr>
          <p:cNvSpPr txBox="1">
            <a:spLocks/>
          </p:cNvSpPr>
          <p:nvPr/>
        </p:nvSpPr>
        <p:spPr>
          <a:xfrm>
            <a:off x="3504275" y="3807126"/>
            <a:ext cx="2623829" cy="972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179999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9999" lvl="0" indent="0"/>
            <a:r>
              <a:rPr lang="pt-BR" dirty="0">
                <a:solidFill>
                  <a:schemeClr val="tx1"/>
                </a:solidFill>
              </a:rPr>
              <a:t>No ranking de países que mais produzem alimentos</a:t>
            </a:r>
          </a:p>
        </p:txBody>
      </p:sp>
      <p:sp>
        <p:nvSpPr>
          <p:cNvPr id="43" name="Google Shape;648;p59">
            <a:extLst>
              <a:ext uri="{FF2B5EF4-FFF2-40B4-BE49-F238E27FC236}">
                <a16:creationId xmlns:a16="http://schemas.microsoft.com/office/drawing/2014/main" id="{97C25494-74D9-4DDA-9E56-C434E00239E5}"/>
              </a:ext>
            </a:extLst>
          </p:cNvPr>
          <p:cNvSpPr/>
          <p:nvPr/>
        </p:nvSpPr>
        <p:spPr>
          <a:xfrm>
            <a:off x="4761262" y="1401149"/>
            <a:ext cx="1173600" cy="972648"/>
          </a:xfrm>
          <a:prstGeom prst="rect">
            <a:avLst/>
          </a:prstGeom>
          <a:solidFill>
            <a:srgbClr val="FF3333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rgbClr val="FFFFFF"/>
                </a:solidFill>
              </a:rPr>
              <a:t>90%</a:t>
            </a:r>
          </a:p>
        </p:txBody>
      </p:sp>
      <p:sp>
        <p:nvSpPr>
          <p:cNvPr id="44" name="Google Shape;645;p59">
            <a:extLst>
              <a:ext uri="{FF2B5EF4-FFF2-40B4-BE49-F238E27FC236}">
                <a16:creationId xmlns:a16="http://schemas.microsoft.com/office/drawing/2014/main" id="{ABE45092-FAD5-47F4-AEC2-5548F276D9D5}"/>
              </a:ext>
            </a:extLst>
          </p:cNvPr>
          <p:cNvSpPr txBox="1">
            <a:spLocks/>
          </p:cNvSpPr>
          <p:nvPr/>
        </p:nvSpPr>
        <p:spPr>
          <a:xfrm>
            <a:off x="5934861" y="1401148"/>
            <a:ext cx="2363439" cy="972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179999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9999" lvl="0" indent="0"/>
            <a:r>
              <a:rPr lang="pt-BR" dirty="0">
                <a:solidFill>
                  <a:schemeClr val="tx1"/>
                </a:solidFill>
              </a:rPr>
              <a:t>Dos municípios com até 20 mil habitantes, tiram seu sustento da agricultura familiar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8A4E397-1C48-4567-B443-C082D3701023}"/>
              </a:ext>
            </a:extLst>
          </p:cNvPr>
          <p:cNvSpPr/>
          <p:nvPr/>
        </p:nvSpPr>
        <p:spPr>
          <a:xfrm>
            <a:off x="4922874" y="0"/>
            <a:ext cx="1031359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F1168635-EA4B-459D-95A6-6F77BAE1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1" y="150636"/>
            <a:ext cx="4944139" cy="57270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3333"/>
                </a:solidFill>
              </a:rPr>
              <a:t>Incentivo</a:t>
            </a:r>
          </a:p>
        </p:txBody>
      </p:sp>
      <p:sp>
        <p:nvSpPr>
          <p:cNvPr id="7" name="Google Shape;648;p59">
            <a:extLst>
              <a:ext uri="{FF2B5EF4-FFF2-40B4-BE49-F238E27FC236}">
                <a16:creationId xmlns:a16="http://schemas.microsoft.com/office/drawing/2014/main" id="{E6581A6F-13B9-4F32-A27C-8E1B5904342A}"/>
              </a:ext>
            </a:extLst>
          </p:cNvPr>
          <p:cNvSpPr/>
          <p:nvPr/>
        </p:nvSpPr>
        <p:spPr>
          <a:xfrm>
            <a:off x="604813" y="3656078"/>
            <a:ext cx="1173598" cy="972649"/>
          </a:xfrm>
          <a:prstGeom prst="rect">
            <a:avLst/>
          </a:prstGeom>
          <a:solidFill>
            <a:srgbClr val="FF3333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33,22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5;p59">
            <a:extLst>
              <a:ext uri="{FF2B5EF4-FFF2-40B4-BE49-F238E27FC236}">
                <a16:creationId xmlns:a16="http://schemas.microsoft.com/office/drawing/2014/main" id="{5F00325F-505E-41DB-A3AA-020FCC2D9736}"/>
              </a:ext>
            </a:extLst>
          </p:cNvPr>
          <p:cNvSpPr txBox="1">
            <a:spLocks/>
          </p:cNvSpPr>
          <p:nvPr/>
        </p:nvSpPr>
        <p:spPr>
          <a:xfrm>
            <a:off x="1778412" y="3656077"/>
            <a:ext cx="3359448" cy="972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9999">
              <a:spcBef>
                <a:spcPts val="200"/>
              </a:spcBef>
            </a:pPr>
            <a:r>
              <a:rPr lang="pt-BR" dirty="0">
                <a:solidFill>
                  <a:schemeClr val="tx1"/>
                </a:solidFill>
              </a:rPr>
              <a:t>Bilhões, para o custeio, comercialização e investimento</a:t>
            </a:r>
          </a:p>
        </p:txBody>
      </p:sp>
      <p:sp>
        <p:nvSpPr>
          <p:cNvPr id="9" name="Google Shape;648;p59">
            <a:extLst>
              <a:ext uri="{FF2B5EF4-FFF2-40B4-BE49-F238E27FC236}">
                <a16:creationId xmlns:a16="http://schemas.microsoft.com/office/drawing/2014/main" id="{887D954C-FA81-4444-856D-465A17999B7D}"/>
              </a:ext>
            </a:extLst>
          </p:cNvPr>
          <p:cNvSpPr/>
          <p:nvPr/>
        </p:nvSpPr>
        <p:spPr>
          <a:xfrm>
            <a:off x="604813" y="1238109"/>
            <a:ext cx="1173598" cy="972649"/>
          </a:xfrm>
          <a:prstGeom prst="rect">
            <a:avLst/>
          </a:prstGeom>
          <a:solidFill>
            <a:srgbClr val="FF3333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0" name="Google Shape;645;p59">
            <a:extLst>
              <a:ext uri="{FF2B5EF4-FFF2-40B4-BE49-F238E27FC236}">
                <a16:creationId xmlns:a16="http://schemas.microsoft.com/office/drawing/2014/main" id="{9B6A9429-91CF-411D-A422-7D3595A5CA8C}"/>
              </a:ext>
            </a:extLst>
          </p:cNvPr>
          <p:cNvSpPr txBox="1">
            <a:spLocks/>
          </p:cNvSpPr>
          <p:nvPr/>
        </p:nvSpPr>
        <p:spPr>
          <a:xfrm>
            <a:off x="1778411" y="1238108"/>
            <a:ext cx="3359449" cy="972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179999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9999" lvl="0" indent="0"/>
            <a:r>
              <a:rPr lang="pt-BR" dirty="0">
                <a:solidFill>
                  <a:schemeClr val="tx1"/>
                </a:solidFill>
              </a:rPr>
              <a:t>Milhões, para construção e reforma de casas rurais</a:t>
            </a:r>
          </a:p>
        </p:txBody>
      </p:sp>
      <p:sp>
        <p:nvSpPr>
          <p:cNvPr id="14" name="Google Shape;648;p59">
            <a:extLst>
              <a:ext uri="{FF2B5EF4-FFF2-40B4-BE49-F238E27FC236}">
                <a16:creationId xmlns:a16="http://schemas.microsoft.com/office/drawing/2014/main" id="{D7C3AB3A-8F0B-4484-B9FA-317F4EB07C60}"/>
              </a:ext>
            </a:extLst>
          </p:cNvPr>
          <p:cNvSpPr/>
          <p:nvPr/>
        </p:nvSpPr>
        <p:spPr>
          <a:xfrm>
            <a:off x="604812" y="2443133"/>
            <a:ext cx="1173599" cy="972648"/>
          </a:xfrm>
          <a:prstGeom prst="rect">
            <a:avLst/>
          </a:prstGeom>
          <a:solidFill>
            <a:srgbClr val="FF3333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Google Shape;645;p59">
            <a:extLst>
              <a:ext uri="{FF2B5EF4-FFF2-40B4-BE49-F238E27FC236}">
                <a16:creationId xmlns:a16="http://schemas.microsoft.com/office/drawing/2014/main" id="{14943DD4-9F6E-41A5-9566-66AF9AA31557}"/>
              </a:ext>
            </a:extLst>
          </p:cNvPr>
          <p:cNvSpPr txBox="1">
            <a:spLocks/>
          </p:cNvSpPr>
          <p:nvPr/>
        </p:nvSpPr>
        <p:spPr>
          <a:xfrm>
            <a:off x="1778412" y="2443132"/>
            <a:ext cx="3359448" cy="972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179999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9999" lvl="0" indent="0"/>
            <a:r>
              <a:rPr lang="pt-BR" dirty="0">
                <a:solidFill>
                  <a:schemeClr val="tx1"/>
                </a:solidFill>
              </a:rPr>
              <a:t>Bilhão, para subvencionar a contratação de apólices de seguro</a:t>
            </a:r>
          </a:p>
          <a:p>
            <a:pPr marL="179999" lvl="0" indent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1FA811-5AD4-45AF-AE55-0CA9BCE2CB5C}"/>
              </a:ext>
            </a:extLst>
          </p:cNvPr>
          <p:cNvSpPr/>
          <p:nvPr/>
        </p:nvSpPr>
        <p:spPr>
          <a:xfrm>
            <a:off x="5954233" y="0"/>
            <a:ext cx="3189767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B2E6AA-90F5-4929-8724-91EC087C1803}"/>
              </a:ext>
            </a:extLst>
          </p:cNvPr>
          <p:cNvSpPr/>
          <p:nvPr/>
        </p:nvSpPr>
        <p:spPr>
          <a:xfrm>
            <a:off x="5528930" y="0"/>
            <a:ext cx="4338083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056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0B2E6AA-90F5-4929-8724-91EC087C1803}"/>
              </a:ext>
            </a:extLst>
          </p:cNvPr>
          <p:cNvSpPr/>
          <p:nvPr/>
        </p:nvSpPr>
        <p:spPr>
          <a:xfrm>
            <a:off x="5556738" y="0"/>
            <a:ext cx="4225214" cy="5143500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noFill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F1168635-EA4B-459D-95A6-6F77BAE1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76" y="35820"/>
            <a:ext cx="5968721" cy="572700"/>
          </a:xfrm>
        </p:spPr>
        <p:txBody>
          <a:bodyPr/>
          <a:lstStyle/>
          <a:p>
            <a:r>
              <a:rPr lang="pt-BR" dirty="0">
                <a:solidFill>
                  <a:srgbClr val="FF3333"/>
                </a:solidFill>
              </a:rPr>
              <a:t>Assistente de cultivo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4F071A3-61CC-4C27-B7D7-9E7FA432FEC5}"/>
              </a:ext>
            </a:extLst>
          </p:cNvPr>
          <p:cNvSpPr txBox="1"/>
          <p:nvPr/>
        </p:nvSpPr>
        <p:spPr>
          <a:xfrm>
            <a:off x="289237" y="1018035"/>
            <a:ext cx="4944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Bob </a:t>
            </a:r>
            <a:r>
              <a:rPr lang="pt-BR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Pepper</a:t>
            </a:r>
            <a:r>
              <a:rPr lang="pt-BR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é uma plataforma web criada em 2020 pelo grupo </a:t>
            </a:r>
            <a:r>
              <a:rPr lang="pt-BR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OportunnIT</a:t>
            </a:r>
            <a:r>
              <a:rPr lang="pt-BR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endParaRPr lang="pt-BR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É um assistente de cultivo que utiliza tecnologia para auxiliar pequenos produtores e agricultores familiares no plantio e cultivo de pimentas. </a:t>
            </a:r>
          </a:p>
          <a:p>
            <a:endParaRPr lang="pt-BR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Bob </a:t>
            </a:r>
            <a:r>
              <a:rPr lang="pt-BR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Pepper</a:t>
            </a:r>
            <a:r>
              <a:rPr lang="pt-BR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conta com um banco de dados dos registros feitos pelos sensores instalados na plantação. Conta também com análises de mercado, informações técnicas e dicas de boas práticas de cultivo.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8CFC5EB-E5F4-41A1-8AF2-B8D841EA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80" y="987814"/>
            <a:ext cx="3295320" cy="31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45520BF-6DB6-48B1-8476-683012FF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37" y="3989195"/>
            <a:ext cx="1070891" cy="1070891"/>
          </a:xfrm>
          <a:prstGeom prst="rect">
            <a:avLst/>
          </a:prstGeom>
        </p:spPr>
      </p:pic>
      <p:pic>
        <p:nvPicPr>
          <p:cNvPr id="19" name="Imagem 1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03F9106-94C7-4DCB-9A46-47901A400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768" y="4065023"/>
            <a:ext cx="995063" cy="995063"/>
          </a:xfrm>
          <a:prstGeom prst="rect">
            <a:avLst/>
          </a:prstGeom>
        </p:spPr>
      </p:pic>
      <p:pic>
        <p:nvPicPr>
          <p:cNvPr id="21" name="Imagem 2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BA003B5-3292-4E54-AF93-3C421DCA1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306" y="4092402"/>
            <a:ext cx="995063" cy="995063"/>
          </a:xfrm>
          <a:prstGeom prst="rect">
            <a:avLst/>
          </a:prstGeom>
        </p:spPr>
      </p:pic>
      <p:pic>
        <p:nvPicPr>
          <p:cNvPr id="23" name="Imagem 2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A0111C3-4BFD-4776-AC95-BD602C47A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258" y="4016573"/>
            <a:ext cx="1070892" cy="10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295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C45E5A7-A29C-467C-B91E-04F1EE35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00" y="144036"/>
            <a:ext cx="7465800" cy="67980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3333"/>
                </a:solidFill>
              </a:rPr>
              <a:t>HLD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8D06B6-6960-4016-84F6-91AEFFA05C24}"/>
              </a:ext>
            </a:extLst>
          </p:cNvPr>
          <p:cNvSpPr/>
          <p:nvPr/>
        </p:nvSpPr>
        <p:spPr>
          <a:xfrm>
            <a:off x="8641582" y="2571749"/>
            <a:ext cx="502418" cy="2571751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A0B8F5-0B99-4E03-A349-16FE883E0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6" y="956245"/>
            <a:ext cx="7039518" cy="41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FE9E737-6415-4C9B-B645-757888EFFCA9}"/>
              </a:ext>
            </a:extLst>
          </p:cNvPr>
          <p:cNvSpPr/>
          <p:nvPr/>
        </p:nvSpPr>
        <p:spPr>
          <a:xfrm>
            <a:off x="0" y="0"/>
            <a:ext cx="492369" cy="483936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962871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D0EC7-2BDD-47B4-AA55-D29479A7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15" y="290586"/>
            <a:ext cx="7465800" cy="67980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3333"/>
                </a:solidFill>
              </a:rPr>
              <a:t>LLD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BCE1E9-6CB3-4A5C-92A7-E967F82E217B}"/>
              </a:ext>
            </a:extLst>
          </p:cNvPr>
          <p:cNvSpPr/>
          <p:nvPr/>
        </p:nvSpPr>
        <p:spPr>
          <a:xfrm>
            <a:off x="8644270" y="2571751"/>
            <a:ext cx="499730" cy="2571750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02F447-C9CB-42A9-8538-D5B3526BB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18" y="970386"/>
            <a:ext cx="7227794" cy="39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5BC2A3B-E4BB-4CB1-941D-040276F66940}"/>
              </a:ext>
            </a:extLst>
          </p:cNvPr>
          <p:cNvSpPr/>
          <p:nvPr/>
        </p:nvSpPr>
        <p:spPr>
          <a:xfrm>
            <a:off x="-1" y="0"/>
            <a:ext cx="492369" cy="483936"/>
          </a:xfrm>
          <a:prstGeom prst="rect">
            <a:avLst/>
          </a:prstGeom>
          <a:solidFill>
            <a:srgbClr val="FF3333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224934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University Hospit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5BBDFF"/>
      </a:accent1>
      <a:accent2>
        <a:srgbClr val="666666"/>
      </a:accent2>
      <a:accent3>
        <a:srgbClr val="404040"/>
      </a:accent3>
      <a:accent4>
        <a:srgbClr val="5BBDFF"/>
      </a:accent4>
      <a:accent5>
        <a:srgbClr val="5BBDFF"/>
      </a:accent5>
      <a:accent6>
        <a:srgbClr val="5BBDFF"/>
      </a:accent6>
      <a:hlink>
        <a:srgbClr val="5BBD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3333"/>
        </a:solidFill>
        <a:effectLst>
          <a:softEdge rad="0"/>
        </a:effectLst>
      </a:spPr>
      <a:bodyPr rtlCol="0" anchor="ctr"/>
      <a:lstStyle>
        <a:defPPr algn="ctr">
          <a:defRPr>
            <a:noFill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349</Words>
  <Application>Microsoft Office PowerPoint</Application>
  <PresentationFormat>Apresentação na tela (16:9)</PresentationFormat>
  <Paragraphs>97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Lato</vt:lpstr>
      <vt:lpstr>Muli Regular</vt:lpstr>
      <vt:lpstr>Raleway</vt:lpstr>
      <vt:lpstr>Roboto</vt:lpstr>
      <vt:lpstr>Wingdings</vt:lpstr>
      <vt:lpstr>University Hospital by Slidesgo</vt:lpstr>
      <vt:lpstr>OPORTUNN.I.T</vt:lpstr>
      <vt:lpstr>Contexto</vt:lpstr>
      <vt:lpstr>Tipos de Pimentas</vt:lpstr>
      <vt:lpstr>Agricultura familiar</vt:lpstr>
      <vt:lpstr>Números do Mercado Familiar</vt:lpstr>
      <vt:lpstr>Incentivo</vt:lpstr>
      <vt:lpstr>Assistente de cultivo</vt:lpstr>
      <vt:lpstr>HLD</vt:lpstr>
      <vt:lpstr>LLD</vt:lpstr>
      <vt:lpstr>Modelo Conceitual</vt:lpstr>
      <vt:lpstr>Modelo Lógico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OPORTUNN.I.T</dc:title>
  <cp:lastModifiedBy>Gustavo Yudi</cp:lastModifiedBy>
  <cp:revision>27</cp:revision>
  <dcterms:modified xsi:type="dcterms:W3CDTF">2020-05-05T02:31:32Z</dcterms:modified>
</cp:coreProperties>
</file>